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61"/>
  </p:notesMasterIdLst>
  <p:handoutMasterIdLst>
    <p:handoutMasterId r:id="rId62"/>
  </p:handoutMasterIdLst>
  <p:sldIdLst>
    <p:sldId id="4453" r:id="rId5"/>
    <p:sldId id="4449" r:id="rId6"/>
    <p:sldId id="4547" r:id="rId7"/>
    <p:sldId id="4402" r:id="rId8"/>
    <p:sldId id="4454" r:id="rId9"/>
    <p:sldId id="4450" r:id="rId10"/>
    <p:sldId id="4306" r:id="rId11"/>
    <p:sldId id="4323" r:id="rId12"/>
    <p:sldId id="4322" r:id="rId13"/>
    <p:sldId id="4455" r:id="rId14"/>
    <p:sldId id="4353" r:id="rId15"/>
    <p:sldId id="4456" r:id="rId16"/>
    <p:sldId id="4410" r:id="rId17"/>
    <p:sldId id="4358" r:id="rId18"/>
    <p:sldId id="4457" r:id="rId19"/>
    <p:sldId id="4458" r:id="rId20"/>
    <p:sldId id="4360" r:id="rId21"/>
    <p:sldId id="4412" r:id="rId22"/>
    <p:sldId id="4459" r:id="rId23"/>
    <p:sldId id="4414" r:id="rId24"/>
    <p:sldId id="4463" r:id="rId25"/>
    <p:sldId id="4464" r:id="rId26"/>
    <p:sldId id="4574" r:id="rId27"/>
    <p:sldId id="4465" r:id="rId28"/>
    <p:sldId id="4576" r:id="rId29"/>
    <p:sldId id="4419" r:id="rId30"/>
    <p:sldId id="4466" r:id="rId31"/>
    <p:sldId id="4578" r:id="rId32"/>
    <p:sldId id="4467" r:id="rId33"/>
    <p:sldId id="4468" r:id="rId34"/>
    <p:sldId id="4460" r:id="rId35"/>
    <p:sldId id="4469" r:id="rId36"/>
    <p:sldId id="4472" r:id="rId37"/>
    <p:sldId id="4575" r:id="rId38"/>
    <p:sldId id="4473" r:id="rId39"/>
    <p:sldId id="4484" r:id="rId40"/>
    <p:sldId id="4487" r:id="rId41"/>
    <p:sldId id="4474" r:id="rId42"/>
    <p:sldId id="4470" r:id="rId43"/>
    <p:sldId id="4434" r:id="rId44"/>
    <p:sldId id="4461" r:id="rId45"/>
    <p:sldId id="4475" r:id="rId46"/>
    <p:sldId id="4437" r:id="rId47"/>
    <p:sldId id="4438" r:id="rId48"/>
    <p:sldId id="4485" r:id="rId49"/>
    <p:sldId id="4486" r:id="rId50"/>
    <p:sldId id="4476" r:id="rId51"/>
    <p:sldId id="4471" r:id="rId52"/>
    <p:sldId id="4462" r:id="rId53"/>
    <p:sldId id="4477" r:id="rId54"/>
    <p:sldId id="4480" r:id="rId55"/>
    <p:sldId id="4481" r:id="rId56"/>
    <p:sldId id="4482" r:id="rId57"/>
    <p:sldId id="4483" r:id="rId58"/>
    <p:sldId id="4451" r:id="rId59"/>
    <p:sldId id="445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2A844"/>
    <a:srgbClr val="3D8241"/>
    <a:srgbClr val="0289AE"/>
    <a:srgbClr val="06677F"/>
    <a:srgbClr val="EABB22"/>
    <a:srgbClr val="37D2CE"/>
    <a:srgbClr val="92D050"/>
    <a:srgbClr val="87A66E"/>
    <a:srgbClr val="0D9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p:restoredTop sz="96000" autoAdjust="0"/>
  </p:normalViewPr>
  <p:slideViewPr>
    <p:cSldViewPr snapToGrid="0" snapToObjects="1">
      <p:cViewPr varScale="1">
        <p:scale>
          <a:sx n="63" d="100"/>
          <a:sy n="63" d="100"/>
        </p:scale>
        <p:origin x="628"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1" d="100"/>
          <a:sy n="71" d="100"/>
        </p:scale>
        <p:origin x="34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16AF9-B2AD-104A-AF9A-F25363C382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588DA8-91B0-C14B-D779-3889DF35B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A55AD-336F-2841-9E44-8096CEA2A7BD}" type="datetimeFigureOut">
              <a:rPr lang="en-US" smtClean="0"/>
              <a:t>5/29/2026</a:t>
            </a:fld>
            <a:endParaRPr lang="en-US"/>
          </a:p>
        </p:txBody>
      </p:sp>
      <p:sp>
        <p:nvSpPr>
          <p:cNvPr id="4" name="Footer Placeholder 3">
            <a:extLst>
              <a:ext uri="{FF2B5EF4-FFF2-40B4-BE49-F238E27FC236}">
                <a16:creationId xmlns:a16="http://schemas.microsoft.com/office/drawing/2014/main" id="{06DE9AC7-AB01-16E6-F784-94958BD72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F29F86-810F-CB4D-2A95-B03F85C83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2C195-42C6-9347-A20E-4343730EB34C}" type="slidenum">
              <a:rPr lang="en-US" smtClean="0"/>
              <a:t>‹#›</a:t>
            </a:fld>
            <a:endParaRPr lang="en-US"/>
          </a:p>
        </p:txBody>
      </p:sp>
    </p:spTree>
    <p:extLst>
      <p:ext uri="{BB962C8B-B14F-4D97-AF65-F5344CB8AC3E}">
        <p14:creationId xmlns:p14="http://schemas.microsoft.com/office/powerpoint/2010/main" val="596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6FB5-AB5C-2E8B-DF84-025718346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07118-4C95-8C2E-0921-CC5FA547B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E5A1C-D48D-1F29-5464-8E7E95C120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1942E-C5C6-DB1A-B51E-F420EA413815}"/>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38877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0B55-B8A0-8EB5-29DD-EFBFA5E2C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7E786-9CA9-6BD9-AC6B-A147414B4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95B9B-F8C0-B5A6-A7E9-8B3246B881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73A4D7-0C21-D6B4-CF5A-553B653F5A3F}"/>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426351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69894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E5749-FC34-EFAA-03F7-3189B98E2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0942C-1100-154D-B840-9ABB77490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C3B87-2B74-5C8C-F19E-BD00AF0C01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8ADE01-4A60-A994-0CFE-6B91B95FCB33}"/>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03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308815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C4E7-5C40-17AB-7F48-0E75048F7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758BB-6DDD-2C1B-774B-0B68FCDE5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9D856-219D-0C65-EEFB-9E2B1154FD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91F4E9-FF80-5F54-596F-A5899FE035E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256546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8A1B3-C2C5-7394-D49C-B87DD975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C5AE6-DB20-A8C7-F4B7-50618D740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4C34C-FB9C-420F-B3D0-1749B08C0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31B5C-F4A7-C609-24E8-1FD4ED06D11A}"/>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89804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62F3-6FF7-2A89-5033-F0B8F6B8C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54F71-D41E-7375-6293-1ACA99DB190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7D23E0CA-2A62-3961-46BB-769273370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44610E-0124-77EC-49A8-A721836E26DC}"/>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690515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79645-18B3-4663-075D-151C52333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0A4AF-0A14-FD6F-F9C0-CBDCDA4EA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1A697-4A70-EF6B-9649-E2FF2F40C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A8D851-F075-8967-1517-BB924CC489C6}"/>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295529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C24F-7540-64FD-A3C7-60CAFFBE5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8FC7C-EC97-52F3-B9B3-17107EC64415}"/>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9AB47E89-B718-A98E-2EA4-852119FAB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927EA1-58EF-655F-DE68-1C205041C1C2}"/>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189983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369C1-2005-C23D-95D2-CBC2D432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41F42-9E69-323B-AE21-9601C3104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B663C-19CB-2385-DC0E-1A0A68F5F2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8A2FF-4D0C-F761-A34F-CE6E4CDA8C7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200340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AFE51-E6C6-5688-19A3-3499AA76B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07F70-D0A5-480D-EEEE-2B65E3CCA51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85104D56-CF9E-711A-E458-309A3BB29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B49BAF-6800-2CC6-66DA-12C8BA8AB2A5}"/>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38200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D5C0-A566-1535-6788-2311D9ADE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5BEB-9AC1-16B2-4406-5190487A1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80C71-1ED4-7EA6-98B6-AA8F7C7852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F639F0-7AE0-8502-4C3B-397FC888DD72}"/>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54609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68FF3-0C91-44D9-5CCB-4D1240870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1719E-3FFC-5DC4-2CC2-A05FD39E4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F89EA-CC24-D422-F6AA-53BB71CE7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9D251-7271-ABCC-8226-65340B69A9C9}"/>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397708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E917-7624-D489-E0AF-DCF42DC96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1734-39EE-A6A5-09BE-7972AD19A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495E6-E674-8B18-3BC9-0160C9998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3A6459-00D8-4C95-17DD-94F63DB46861}"/>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642207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5908-2C19-F50A-D4EF-71B3C7DD5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4DF51-55A0-096E-1E07-1FC426165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7BFE3-1AF2-4483-1E7F-A948295D99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A065E0-21E4-96E5-FCE4-85096747FD5B}"/>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315651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18B4-0275-9CAF-D68A-FA8F33E15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7F904-59CD-A7E7-6805-9305BF74C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7A80F-EF5E-EC9E-79BB-12EEE52CD4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7AAB27-B90C-A855-CC60-F49DBFFFE194}"/>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341902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DAF96-7DE9-9AFE-89DC-E8487C5D6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539F6-7683-57C4-57FF-106157964D5B}"/>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5DDA7FC-4142-F0B5-58ED-5492F72342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D164EE-1C30-0601-1410-263313CDF937}"/>
              </a:ext>
            </a:extLst>
          </p:cNvPr>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253750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3136-4D6B-C84D-88C2-3C9063B17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430C7-C394-7321-5F9B-3F9828557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9895B-F7A4-E5CC-0916-3E81D4F37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18CBAE-C2A7-11D0-C090-1448F86BA334}"/>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197939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C6DA-1710-0CAF-94C3-6DB992C82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C950B-27A1-716F-E916-98B8F315C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9AB05-FD05-811C-CE68-759C5B5D7E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42BF72-DA39-79BF-BB22-EB33AE9A2B8B}"/>
              </a:ext>
            </a:extLst>
          </p:cNvPr>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126114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2BEA-CAB1-706D-3A41-C68AD3B1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DC96E-33CF-07CD-9262-B25C3B654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D6096-4298-A004-E1ED-F2679076B3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E7101-65CD-2C7F-97F9-C8BCDCD81A1C}"/>
              </a:ext>
            </a:extLst>
          </p:cNvPr>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334979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40117-4399-AF42-1957-D51CE3C6A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E04FC-D08E-AAEF-5025-A2DE27B9B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49FAA-77C7-CA62-79C4-8C0D1986F6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86F75-AA3F-750F-0928-8603C31A9B48}"/>
              </a:ext>
            </a:extLst>
          </p:cNvPr>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975385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633B-2AC3-8F99-FF43-2CEB57A02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809CD-07FE-77C4-8C42-E8C9AC6DA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0F11F-EDFE-DFC2-728B-96B1A6984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84CEB-83CA-9936-CAEC-113A5C3F38CB}"/>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2687202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E2B4-066A-E2D8-6AED-161F6FB1E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452D5-F59E-15CF-F514-1BD33BA06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3AC19-BE32-4F5F-2CB2-2B75240E50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D00345-19C0-E44C-A284-DFA33509A4CF}"/>
              </a:ext>
            </a:extLst>
          </p:cNvPr>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4185033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8FF4-5039-07EF-3F2A-A0DAE0232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B12C8-D7F8-CB25-C66F-31A37085F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B0B7E-3305-D043-6135-8DDDAF803D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696830-0C5D-2519-5F48-FB9B12276FD2}"/>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3050596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5A08C-7641-BDF5-8867-B4EFD8C92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F9734-BD88-7EFF-1A01-5C9084FA2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8118F-E654-2836-A8B9-575CA75A9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84FB75-54EF-7F67-70D6-B01653F13536}"/>
              </a:ext>
            </a:extLst>
          </p:cNvPr>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96714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7474-9F7A-29B8-0670-AC9E56B11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C3A20-7392-B566-F000-50B8FCE64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4E52E-BF94-5722-237F-357C4B7BF3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635F5-5893-CA2E-98BE-DE7268EDE477}"/>
              </a:ext>
            </a:extLst>
          </p:cNvPr>
          <p:cNvSpPr>
            <a:spLocks noGrp="1"/>
          </p:cNvSpPr>
          <p:nvPr>
            <p:ph type="sldNum" sz="quarter" idx="5"/>
          </p:nvPr>
        </p:nvSpPr>
        <p:spPr/>
        <p:txBody>
          <a:bodyPr/>
          <a:lstStyle/>
          <a:p>
            <a:fld id="{4BE5DE82-CF29-044D-9158-06A811149881}" type="slidenum">
              <a:rPr lang="en-US" smtClean="0"/>
              <a:t>47</a:t>
            </a:fld>
            <a:endParaRPr lang="en-US"/>
          </a:p>
        </p:txBody>
      </p:sp>
    </p:spTree>
    <p:extLst>
      <p:ext uri="{BB962C8B-B14F-4D97-AF65-F5344CB8AC3E}">
        <p14:creationId xmlns:p14="http://schemas.microsoft.com/office/powerpoint/2010/main" val="250080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6C72C-667E-88A3-DADC-3F5E2A2A1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03B9D-01E6-FCBB-C459-42A7F2895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E010B-291D-714D-2658-9257E3395D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0279CF-BF44-80BC-8FD1-0E7FA66752B4}"/>
              </a:ext>
            </a:extLst>
          </p:cNvPr>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3943158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3D76A-9CFF-A5AC-63C1-924E2EB21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FBE81-8F28-A959-F597-C2AFDAC1C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6A1BF-0C69-8DB0-3262-79C409FB2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9663CF-97CD-3D11-ECA7-738E35FACD95}"/>
              </a:ext>
            </a:extLst>
          </p:cNvPr>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3696623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83052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A01A-4410-66C0-55F0-296407EED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43537-C50A-055C-7D7C-761F8A5B6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1C564-B7B1-73DF-C8BA-CDA84E6E36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00E67-FE43-4B0B-C8B6-56C1C98B320B}"/>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29555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4716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8666-00BA-8371-F369-0480CAB2E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82C4D-A724-4C1C-7DDD-2BEFB96AD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64BA3-0AE4-4B69-4C90-2277C4781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D57832-DB9B-3CFD-A32D-B0B6E7AEDF95}"/>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66572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78345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04163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1" y="3305907"/>
            <a:ext cx="12172692" cy="243895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a:p>
        </p:txBody>
      </p:sp>
      <p:pic>
        <p:nvPicPr>
          <p:cNvPr id="6" name="Graphic 5">
            <a:extLst>
              <a:ext uri="{FF2B5EF4-FFF2-40B4-BE49-F238E27FC236}">
                <a16:creationId xmlns:a16="http://schemas.microsoft.com/office/drawing/2014/main" id="{9201AA8D-D2A0-775E-E518-C40B875812F4}"/>
              </a:ext>
            </a:extLst>
          </p:cNvPr>
          <p:cNvPicPr>
            <a:picLocks noChangeAspect="1"/>
          </p:cNvPicPr>
          <p:nvPr userDrawn="1"/>
        </p:nvPicPr>
        <p:blipFill>
          <a:blip>
            <a:extLst>
              <a:ext uri="{96DAC541-7B7A-43D3-8B79-37D633B846F1}">
                <asvg:svgBlip xmlns:asvg="http://schemas.microsoft.com/office/drawing/2016/SVG/main" r:embed="rId2"/>
              </a:ext>
            </a:extLst>
          </a:blip>
          <a:srcRect l="33363" t="45944" r="38153" b="46704"/>
          <a:stretch/>
        </p:blipFill>
        <p:spPr>
          <a:xfrm>
            <a:off x="4986068" y="3105178"/>
            <a:ext cx="7205932" cy="2633460"/>
          </a:xfrm>
          <a:prstGeom prst="rect">
            <a:avLst/>
          </a:prstGeom>
        </p:spPr>
      </p:pic>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679403" y="4388340"/>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Eco Smart Hospitality</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721528" y="3508096"/>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86" name="Freeform 85">
            <a:extLst>
              <a:ext uri="{FF2B5EF4-FFF2-40B4-BE49-F238E27FC236}">
                <a16:creationId xmlns:a16="http://schemas.microsoft.com/office/drawing/2014/main" id="{6A11F79F-713E-E345-9C80-877BA9BBE40E}"/>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36127" y="561497"/>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7" name="Picture 6">
            <a:extLst>
              <a:ext uri="{FF2B5EF4-FFF2-40B4-BE49-F238E27FC236}">
                <a16:creationId xmlns:a16="http://schemas.microsoft.com/office/drawing/2014/main" id="{4A5A0184-D1EF-84DD-ECA5-04C19284F9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3" name="Picture 2">
            <a:extLst>
              <a:ext uri="{FF2B5EF4-FFF2-40B4-BE49-F238E27FC236}">
                <a16:creationId xmlns:a16="http://schemas.microsoft.com/office/drawing/2014/main" id="{2CEE8CA0-6B16-DF99-419E-AD223F6364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3058634" y="1"/>
            <a:ext cx="8439100"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DF0D8479-C381-34DD-EE47-BD5DC7B4499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3053750" y="2684947"/>
            <a:ext cx="4641011" cy="4173054"/>
          </a:xfrm>
          <a:prstGeom prst="rect">
            <a:avLst/>
          </a:prstGeom>
        </p:spPr>
      </p:pic>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9" name="Picture 8">
            <a:extLst>
              <a:ext uri="{FF2B5EF4-FFF2-40B4-BE49-F238E27FC236}">
                <a16:creationId xmlns:a16="http://schemas.microsoft.com/office/drawing/2014/main" id="{03CBBA07-A014-9824-9079-87459BAD7E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315" t="15976" r="29196" b="11083"/>
          <a:stretch/>
        </p:blipFill>
        <p:spPr>
          <a:xfrm flipH="1">
            <a:off x="0" y="1333922"/>
            <a:ext cx="8439100" cy="5375657"/>
          </a:xfrm>
          <a:prstGeom prst="rect">
            <a:avLst/>
          </a:prstGeom>
        </p:spPr>
      </p:pic>
      <p:sp>
        <p:nvSpPr>
          <p:cNvPr id="10" name="Picture Placeholder 17">
            <a:extLst>
              <a:ext uri="{FF2B5EF4-FFF2-40B4-BE49-F238E27FC236}">
                <a16:creationId xmlns:a16="http://schemas.microsoft.com/office/drawing/2014/main" id="{C198CE8B-A951-4723-36EA-05C2EF0324F7}"/>
              </a:ext>
            </a:extLst>
          </p:cNvPr>
          <p:cNvSpPr>
            <a:spLocks noGrp="1"/>
          </p:cNvSpPr>
          <p:nvPr>
            <p:ph type="pic" sz="quarter" idx="10"/>
          </p:nvPr>
        </p:nvSpPr>
        <p:spPr>
          <a:xfrm>
            <a:off x="0" y="1561018"/>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95664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410877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06103A0-8832-5CC1-B4F1-21340C1B07EF}"/>
              </a:ext>
            </a:extLst>
          </p:cNvPr>
          <p:cNvSpPr/>
          <p:nvPr userDrawn="1"/>
        </p:nvSpPr>
        <p:spPr>
          <a:xfrm>
            <a:off x="0" y="3088257"/>
            <a:ext cx="12172692" cy="267418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a:p>
        </p:txBody>
      </p:sp>
      <p:pic>
        <p:nvPicPr>
          <p:cNvPr id="4" name="Graphic 3">
            <a:extLst>
              <a:ext uri="{FF2B5EF4-FFF2-40B4-BE49-F238E27FC236}">
                <a16:creationId xmlns:a16="http://schemas.microsoft.com/office/drawing/2014/main" id="{8E1EADED-0571-888E-FC41-7133127AB892}"/>
              </a:ext>
            </a:extLst>
          </p:cNvPr>
          <p:cNvPicPr>
            <a:picLocks noChangeAspect="1"/>
          </p:cNvPicPr>
          <p:nvPr userDrawn="1"/>
        </p:nvPicPr>
        <p:blipFill>
          <a:blip>
            <a:extLst>
              <a:ext uri="{96DAC541-7B7A-43D3-8B79-37D633B846F1}">
                <asvg:svgBlip xmlns:asvg="http://schemas.microsoft.com/office/drawing/2016/SVG/main" r:embed="rId2"/>
              </a:ext>
            </a:extLst>
          </a:blip>
          <a:srcRect l="31584" t="41294" r="39868" b="40576"/>
          <a:stretch/>
        </p:blipFill>
        <p:spPr>
          <a:xfrm>
            <a:off x="8574657" y="3092939"/>
            <a:ext cx="3617343" cy="3252603"/>
          </a:xfrm>
          <a:prstGeom prst="rect">
            <a:avLst/>
          </a:prstGeom>
        </p:spPr>
      </p:pic>
      <p:sp>
        <p:nvSpPr>
          <p:cNvPr id="5" name="Freeform 4">
            <a:extLst>
              <a:ext uri="{FF2B5EF4-FFF2-40B4-BE49-F238E27FC236}">
                <a16:creationId xmlns:a16="http://schemas.microsoft.com/office/drawing/2014/main" id="{C6B12E2C-E37F-14EA-2BED-760F4F5392C3}"/>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a:p>
        </p:txBody>
      </p:sp>
      <p:sp>
        <p:nvSpPr>
          <p:cNvPr id="6" name="Text Placeholder 23">
            <a:extLst>
              <a:ext uri="{FF2B5EF4-FFF2-40B4-BE49-F238E27FC236}">
                <a16:creationId xmlns:a16="http://schemas.microsoft.com/office/drawing/2014/main" id="{D84B41E7-EBFA-EF8D-1831-D318823D5037}"/>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09073" y="4411104"/>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09073" y="3601528"/>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pic>
        <p:nvPicPr>
          <p:cNvPr id="9" name="Picture 8">
            <a:extLst>
              <a:ext uri="{FF2B5EF4-FFF2-40B4-BE49-F238E27FC236}">
                <a16:creationId xmlns:a16="http://schemas.microsoft.com/office/drawing/2014/main" id="{0A23670E-0681-2401-026C-C1270EA889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2" name="Picture 1">
            <a:extLst>
              <a:ext uri="{FF2B5EF4-FFF2-40B4-BE49-F238E27FC236}">
                <a16:creationId xmlns:a16="http://schemas.microsoft.com/office/drawing/2014/main" id="{88724AB5-D9AD-21D0-4E94-4399FD968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rgbClr val="16215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D39AB58-8761-4D38-A7FF-799678FDC455}"/>
              </a:ext>
            </a:extLst>
          </p:cNvPr>
          <p:cNvSpPr/>
          <p:nvPr userDrawn="1"/>
        </p:nvSpPr>
        <p:spPr>
          <a:xfrm flipV="1">
            <a:off x="0" y="-1"/>
            <a:ext cx="6849232" cy="685436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rgbClr val="162151"/>
              </a:gs>
              <a:gs pos="1000">
                <a:srgbClr val="10183C"/>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Tree>
    <p:extLst>
      <p:ext uri="{BB962C8B-B14F-4D97-AF65-F5344CB8AC3E}">
        <p14:creationId xmlns:p14="http://schemas.microsoft.com/office/powerpoint/2010/main" val="351557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772707" y="178674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608004" y="178674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772707" y="249853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608004" y="249853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772707" y="3210318"/>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608004" y="3210318"/>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772707" y="3922110"/>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608004" y="3922110"/>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772707" y="4616963"/>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608004" y="461696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4454" y="0"/>
            <a:ext cx="12189954" cy="1303382"/>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48420" y="19520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314218" y="46208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965C61D0-1904-2B5F-680C-A658A20F9D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636" y="5848192"/>
            <a:ext cx="6024421" cy="606937"/>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122C0D1-3EBE-343B-92C1-E4CB4384CB31}"/>
              </a:ext>
            </a:extLst>
          </p:cNvPr>
          <p:cNvSpPr/>
          <p:nvPr userDrawn="1"/>
        </p:nvSpPr>
        <p:spPr>
          <a:xfrm>
            <a:off x="5774267" y="1175708"/>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CA3403D-C192-5644-849C-32E644D5A7C0}"/>
              </a:ext>
            </a:extLst>
          </p:cNvPr>
          <p:cNvSpPr/>
          <p:nvPr userDrawn="1"/>
        </p:nvSpPr>
        <p:spPr>
          <a:xfrm>
            <a:off x="5360151" y="0"/>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0" name="Picture Placeholder 62">
            <a:extLst>
              <a:ext uri="{FF2B5EF4-FFF2-40B4-BE49-F238E27FC236}">
                <a16:creationId xmlns:a16="http://schemas.microsoft.com/office/drawing/2014/main" id="{3CDD18F0-3368-4EF8-E033-33F1C2B3C25F}"/>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5C0D2145-8982-2CC0-198A-2083340EB31E}"/>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160541" y="2351418"/>
            <a:ext cx="3617343" cy="3252603"/>
          </a:xfrm>
          <a:prstGeom prst="rect">
            <a:avLst/>
          </a:prstGeom>
        </p:spPr>
      </p:pic>
      <p:sp>
        <p:nvSpPr>
          <p:cNvPr id="3" name="Text Placeholder 23">
            <a:extLst>
              <a:ext uri="{FF2B5EF4-FFF2-40B4-BE49-F238E27FC236}">
                <a16:creationId xmlns:a16="http://schemas.microsoft.com/office/drawing/2014/main" id="{398C8D4A-EAFA-1232-E817-49D4CB03FE56}"/>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64932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29" name="Picture Placeholder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AEB1432D-039C-5E81-6AFB-7322D91B7800}"/>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2483963"/>
            <a:ext cx="3617343" cy="3252603"/>
          </a:xfrm>
          <a:prstGeom prst="rect">
            <a:avLst/>
          </a:prstGeom>
        </p:spPr>
      </p:pic>
      <p:sp>
        <p:nvSpPr>
          <p:cNvPr id="3" name="Text Placeholder 23">
            <a:extLst>
              <a:ext uri="{FF2B5EF4-FFF2-40B4-BE49-F238E27FC236}">
                <a16:creationId xmlns:a16="http://schemas.microsoft.com/office/drawing/2014/main" id="{2D9E68B0-ABA3-8DBC-0CF8-2A37F1B32DBC}"/>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63510E1E-7F49-442A-D5B2-5908F99CA0C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3605397"/>
            <a:ext cx="3617343" cy="3252603"/>
          </a:xfrm>
          <a:prstGeom prst="rect">
            <a:avLst/>
          </a:prstGeom>
        </p:spPr>
      </p:pic>
      <p:sp>
        <p:nvSpPr>
          <p:cNvPr id="3" name="Text Placeholder 17">
            <a:extLst>
              <a:ext uri="{FF2B5EF4-FFF2-40B4-BE49-F238E27FC236}">
                <a16:creationId xmlns:a16="http://schemas.microsoft.com/office/drawing/2014/main" id="{3768FB9D-1C3F-3F8B-67CF-80CAD18DCC5A}"/>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 name="Text Placeholder 23">
            <a:extLst>
              <a:ext uri="{FF2B5EF4-FFF2-40B4-BE49-F238E27FC236}">
                <a16:creationId xmlns:a16="http://schemas.microsoft.com/office/drawing/2014/main" id="{3B2B280E-719F-F2F5-A004-29C6D40BEFC3}"/>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86EA2704-3CCA-6D4C-706A-0A70EB7F910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1" y="2536167"/>
            <a:ext cx="4806475" cy="4321834"/>
          </a:xfrm>
          <a:prstGeom prst="rect">
            <a:avLst/>
          </a:prstGeom>
        </p:spPr>
      </p:pic>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122372-AF04-80D2-B77C-745F6207CD7B}"/>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94629FAB-1FEE-6DD3-BAE0-63C9EDF41FA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69F67E6E-6001-52D5-328C-6DB21D316891}"/>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009AC1"/>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0289AE"/>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36FEF51-CD71-062C-6ED0-A623D78E9564}"/>
              </a:ext>
            </a:extLst>
          </p:cNvPr>
          <p:cNvSpPr/>
          <p:nvPr userDrawn="1"/>
        </p:nvSpPr>
        <p:spPr>
          <a:xfrm>
            <a:off x="1" y="0"/>
            <a:ext cx="1242204"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739DB8D6-6AC7-F971-5A29-5FDEBCAFFDFE}"/>
              </a:ext>
            </a:extLst>
          </p:cNvPr>
          <p:cNvPicPr>
            <a:picLocks noChangeAspect="1"/>
          </p:cNvPicPr>
          <p:nvPr userDrawn="1"/>
        </p:nvPicPr>
        <p:blipFill>
          <a:blip>
            <a:extLst>
              <a:ext uri="{96DAC541-7B7A-43D3-8B79-37D633B846F1}">
                <asvg:svgBlip xmlns:asvg="http://schemas.microsoft.com/office/drawing/2016/SVG/main" r:embed="rId2"/>
              </a:ext>
            </a:extLst>
          </a:blip>
          <a:srcRect l="50465" t="38697" r="39868" b="43173"/>
          <a:stretch/>
        </p:blipFill>
        <p:spPr>
          <a:xfrm flipH="1">
            <a:off x="-1" y="3605397"/>
            <a:ext cx="1224951" cy="3252603"/>
          </a:xfrm>
          <a:prstGeom prst="rect">
            <a:avLst/>
          </a:prstGeom>
        </p:spPr>
      </p:pic>
    </p:spTree>
    <p:extLst>
      <p:ext uri="{BB962C8B-B14F-4D97-AF65-F5344CB8AC3E}">
        <p14:creationId xmlns:p14="http://schemas.microsoft.com/office/powerpoint/2010/main" val="48060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77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97322" y="2639356"/>
            <a:ext cx="6484268"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1020928"/>
            <a:ext cx="2066906" cy="582221"/>
          </a:xfrm>
          <a:prstGeom prst="rect">
            <a:avLst/>
          </a:prstGeom>
        </p:spPr>
        <p:txBody>
          <a:bodyPr>
            <a:noAutofit/>
          </a:bodyPr>
          <a:lstStyle>
            <a:lvl1pPr marL="0" indent="0" algn="l">
              <a:buNone/>
              <a:defRPr sz="13000" b="0" i="0">
                <a:solidFill>
                  <a:srgbClr val="0289AE"/>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28929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289AE"/>
          </a:solidFill>
          <a:ln w="3060" cap="flat">
            <a:solidFill>
              <a:srgbClr val="009AC1"/>
            </a:solid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330DF8E6-E642-58C0-CC2A-45FBF68FAAD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574657" y="2880779"/>
            <a:ext cx="3617343" cy="325260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DF42AE7-BCCB-80D5-5976-1846765705C7}"/>
              </a:ext>
            </a:extLst>
          </p:cNvPr>
          <p:cNvGraphicFramePr>
            <a:graphicFrameLocks/>
          </p:cNvGraphicFramePr>
          <p:nvPr userDrawn="1">
            <p:custDataLst>
              <p:tags r:id="rId15"/>
            </p:custDataLst>
            <p:extLst>
              <p:ext uri="{D42A27DB-BD31-4B8C-83A1-F6EECF244321}">
                <p14:modId xmlns:p14="http://schemas.microsoft.com/office/powerpoint/2010/main" val="4109461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6" imgW="454" imgH="456" progId="TCLayout.ActiveDocument.1">
                  <p:embed/>
                </p:oleObj>
              </mc:Choice>
              <mc:Fallback>
                <p:oleObj name="think-cell Folie" r:id="rId16" imgW="454" imgH="45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0289AE"/>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15154F4B-6C80-63B3-1DBF-7974951C2436}"/>
              </a:ext>
            </a:extLst>
          </p:cNvPr>
          <p:cNvPicPr>
            <a:picLocks noChangeAspect="1"/>
          </p:cNvPicPr>
          <p:nvPr userDrawn="1"/>
        </p:nvPicPr>
        <p:blipFill>
          <a:blip r:embed="rId18" cstate="email">
            <a:extLst>
              <a:ext uri="{28A0092B-C50C-407E-A947-70E740481C1C}">
                <a14:useLocalDpi xmlns:a14="http://schemas.microsoft.com/office/drawing/2010/main"/>
              </a:ext>
            </a:extLst>
          </a:blip>
          <a:srcRect l="6057" t="73356" r="7135" b="13558"/>
          <a:stretch/>
        </p:blipFill>
        <p:spPr>
          <a:xfrm rot="16200000">
            <a:off x="11007941" y="5562287"/>
            <a:ext cx="1811310" cy="165417"/>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42" r:id="rId2"/>
    <p:sldLayoutId id="2147483840" r:id="rId3"/>
    <p:sldLayoutId id="2147483880" r:id="rId4"/>
    <p:sldLayoutId id="2147483841" r:id="rId5"/>
    <p:sldLayoutId id="2147483879" r:id="rId6"/>
    <p:sldLayoutId id="2147483878" r:id="rId7"/>
    <p:sldLayoutId id="2147483882" r:id="rId8"/>
    <p:sldLayoutId id="2147483861" r:id="rId9"/>
    <p:sldLayoutId id="2147483833" r:id="rId10"/>
    <p:sldLayoutId id="2147483847" r:id="rId11"/>
    <p:sldLayoutId id="2147483853"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4.0/?ref=chooser-v1" TargetMode="External"/><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rawpixel.com/image/87876/premium-photo-image-chef-career-catering" TargetMode="External"/><Relationship Id="rId5" Type="http://schemas.openxmlformats.org/officeDocument/2006/relationships/image" Target="../media/image9.jpeg"/><Relationship Id="rId4" Type="http://schemas.openxmlformats.org/officeDocument/2006/relationships/hyperlink" Target="https://ecosmartprojec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publications.jrc.ec.europa.eu/repository/handle/JRC128040"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sv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hyperlink" Target="https://www.epa.ie/media/epa-2020/monitoring-amp-assessment/circular-economy/Food-waste-in-Full-Service-Restaurants-v3.pdf" TargetMode="Externa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40.png"/><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sv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svg"/><Relationship Id="rId1" Type="http://schemas.openxmlformats.org/officeDocument/2006/relationships/slideLayout" Target="../slideLayouts/slideLayout8.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ecosmartproject.e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F86D-D83C-DC74-2AFE-20EEDE38FC9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7C29A21-6065-16A0-0238-05782C842D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31" y="781665"/>
            <a:ext cx="4125188" cy="2499202"/>
          </a:xfrm>
          <a:prstGeom prst="rect">
            <a:avLst/>
          </a:prstGeom>
        </p:spPr>
      </p:pic>
      <p:pic>
        <p:nvPicPr>
          <p:cNvPr id="11" name="Picture 10">
            <a:extLst>
              <a:ext uri="{FF2B5EF4-FFF2-40B4-BE49-F238E27FC236}">
                <a16:creationId xmlns:a16="http://schemas.microsoft.com/office/drawing/2014/main" id="{5BC0D6A0-D64A-58A0-9B01-8CEE86FFC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4478" y="5779539"/>
            <a:ext cx="6024421" cy="606937"/>
          </a:xfrm>
          <a:prstGeom prst="rect">
            <a:avLst/>
          </a:prstGeom>
        </p:spPr>
      </p:pic>
      <p:sp>
        <p:nvSpPr>
          <p:cNvPr id="13" name="Text Placeholder 2">
            <a:extLst>
              <a:ext uri="{FF2B5EF4-FFF2-40B4-BE49-F238E27FC236}">
                <a16:creationId xmlns:a16="http://schemas.microsoft.com/office/drawing/2014/main" id="{05D4BFD8-A2A4-BA25-BEB0-47D6F0F2D19B}"/>
              </a:ext>
            </a:extLst>
          </p:cNvPr>
          <p:cNvSpPr txBox="1">
            <a:spLocks/>
          </p:cNvSpPr>
          <p:nvPr/>
        </p:nvSpPr>
        <p:spPr>
          <a:xfrm flipH="1">
            <a:off x="-71237" y="5717101"/>
            <a:ext cx="5352590"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
        <p:nvSpPr>
          <p:cNvPr id="3" name="TextBox 2">
            <a:extLst>
              <a:ext uri="{FF2B5EF4-FFF2-40B4-BE49-F238E27FC236}">
                <a16:creationId xmlns:a16="http://schemas.microsoft.com/office/drawing/2014/main" id="{3EAC2DB3-2523-7C88-33CB-77A8004C1C17}"/>
              </a:ext>
            </a:extLst>
          </p:cNvPr>
          <p:cNvSpPr txBox="1"/>
          <p:nvPr/>
        </p:nvSpPr>
        <p:spPr>
          <a:xfrm>
            <a:off x="257231" y="200460"/>
            <a:ext cx="4598105" cy="430887"/>
          </a:xfrm>
          <a:prstGeom prst="rect">
            <a:avLst/>
          </a:prstGeom>
          <a:solidFill>
            <a:srgbClr val="62A844"/>
          </a:solidFill>
        </p:spPr>
        <p:txBody>
          <a:bodyPr wrap="square">
            <a:spAutoFit/>
          </a:bodyPr>
          <a:lstStyle/>
          <a:p>
            <a:pPr marL="0" indent="0">
              <a:buNone/>
            </a:pPr>
            <a:r>
              <a:rPr lang="en-US" sz="2150" b="1" dirty="0">
                <a:solidFill>
                  <a:schemeClr val="bg1"/>
                </a:solidFill>
                <a:cs typeface="Times New Roman" panose="02020603050405020304" pitchFamily="18" charset="0"/>
              </a:rPr>
              <a:t>C1 Sustainability and Green Innovation</a:t>
            </a:r>
          </a:p>
        </p:txBody>
      </p:sp>
      <p:sp>
        <p:nvSpPr>
          <p:cNvPr id="6" name="TextBox 5">
            <a:extLst>
              <a:ext uri="{FF2B5EF4-FFF2-40B4-BE49-F238E27FC236}">
                <a16:creationId xmlns:a16="http://schemas.microsoft.com/office/drawing/2014/main" id="{43181136-1144-F465-AE64-DE74D0344973}"/>
              </a:ext>
            </a:extLst>
          </p:cNvPr>
          <p:cNvSpPr txBox="1"/>
          <p:nvPr/>
        </p:nvSpPr>
        <p:spPr>
          <a:xfrm>
            <a:off x="329738" y="3232687"/>
            <a:ext cx="4525598" cy="2431435"/>
          </a:xfrm>
          <a:prstGeom prst="rect">
            <a:avLst/>
          </a:prstGeom>
          <a:noFill/>
        </p:spPr>
        <p:txBody>
          <a:bodyPr wrap="square">
            <a:spAutoFit/>
          </a:bodyPr>
          <a:lstStyle/>
          <a:p>
            <a:pPr marL="0" indent="0">
              <a:buNone/>
            </a:pPr>
            <a:r>
              <a:rPr lang="en-US" sz="4400" b="1" dirty="0">
                <a:solidFill>
                  <a:srgbClr val="06677F"/>
                </a:solidFill>
                <a:cs typeface="Times New Roman" panose="02020603050405020304" pitchFamily="18" charset="0"/>
              </a:rPr>
              <a:t>Module 1: </a:t>
            </a:r>
          </a:p>
          <a:p>
            <a:pPr marL="0" indent="0">
              <a:buNone/>
            </a:pPr>
            <a:r>
              <a:rPr lang="en-GB" sz="3200" dirty="0">
                <a:solidFill>
                  <a:srgbClr val="06677F"/>
                </a:solidFill>
                <a:cs typeface="Times New Roman" panose="02020603050405020304" pitchFamily="18" charset="0"/>
              </a:rPr>
              <a:t>Sustainability in Daily Hospitality Operations</a:t>
            </a:r>
          </a:p>
          <a:p>
            <a:pPr marL="0" indent="0">
              <a:buNone/>
            </a:pPr>
            <a:endParaRPr lang="en-US" sz="4400" b="1" dirty="0">
              <a:solidFill>
                <a:srgbClr val="06677F"/>
              </a:solidFill>
              <a:cs typeface="Times New Roman" panose="02020603050405020304" pitchFamily="18" charset="0"/>
            </a:endParaRPr>
          </a:p>
        </p:txBody>
      </p:sp>
      <p:pic>
        <p:nvPicPr>
          <p:cNvPr id="12" name="Picture 11">
            <a:extLst>
              <a:ext uri="{FF2B5EF4-FFF2-40B4-BE49-F238E27FC236}">
                <a16:creationId xmlns:a16="http://schemas.microsoft.com/office/drawing/2014/main" id="{83DECF2E-0D0F-0026-9E24-1A020E7EF2B0}"/>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t="10846" b="20968"/>
          <a:stretch>
            <a:fillRect/>
          </a:stretch>
        </p:blipFill>
        <p:spPr>
          <a:xfrm>
            <a:off x="5371182" y="160824"/>
            <a:ext cx="6399639" cy="3120043"/>
          </a:xfrm>
          <a:prstGeom prst="rect">
            <a:avLst/>
          </a:prstGeom>
        </p:spPr>
      </p:pic>
      <p:pic>
        <p:nvPicPr>
          <p:cNvPr id="2" name="Picture 1">
            <a:extLst>
              <a:ext uri="{FF2B5EF4-FFF2-40B4-BE49-F238E27FC236}">
                <a16:creationId xmlns:a16="http://schemas.microsoft.com/office/drawing/2014/main" id="{A2EC581E-B19A-FB12-9FE2-322E5393CD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9496" y="6346807"/>
            <a:ext cx="1076208" cy="375819"/>
          </a:xfrm>
          <a:prstGeom prst="rect">
            <a:avLst/>
          </a:prstGeom>
        </p:spPr>
      </p:pic>
      <p:sp>
        <p:nvSpPr>
          <p:cNvPr id="4" name="TextBox 3">
            <a:extLst>
              <a:ext uri="{FF2B5EF4-FFF2-40B4-BE49-F238E27FC236}">
                <a16:creationId xmlns:a16="http://schemas.microsoft.com/office/drawing/2014/main" id="{0DC6313F-3575-25E7-066F-496DDC7A9424}"/>
              </a:ext>
            </a:extLst>
          </p:cNvPr>
          <p:cNvSpPr txBox="1"/>
          <p:nvPr/>
        </p:nvSpPr>
        <p:spPr>
          <a:xfrm>
            <a:off x="6860722" y="6441325"/>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dirty="0" err="1">
                <a:solidFill>
                  <a:srgbClr val="3A3953"/>
                </a:solidFill>
                <a:latin typeface="Calibri" panose="020F0502020204030204" pitchFamily="34" charset="0"/>
                <a:ea typeface="Calibri" panose="020F0502020204030204" pitchFamily="34" charset="0"/>
                <a:cs typeface="Times New Roman" panose="02020603050405020304" pitchFamily="18" charset="0"/>
              </a:rPr>
              <a:t>EcoSmart</a:t>
            </a:r>
            <a:r>
              <a:rPr lang="en-US" sz="800" dirty="0">
                <a:solidFill>
                  <a:srgbClr val="3A3953"/>
                </a:solidFill>
                <a:latin typeface="Calibri" panose="020F0502020204030204" pitchFamily="34" charset="0"/>
                <a:ea typeface="Calibri" panose="020F0502020204030204" pitchFamily="34" charset="0"/>
                <a:cs typeface="Times New Roman" panose="02020603050405020304" pitchFamily="18" charset="0"/>
              </a:rPr>
              <a:t> resources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8"/>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5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FCE3-8928-283B-470D-4E89A1F1AA44}"/>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C848B462-D44F-EF96-F043-4A4BC329FF6B}"/>
              </a:ext>
            </a:extLst>
          </p:cNvPr>
          <p:cNvGrpSpPr/>
          <p:nvPr/>
        </p:nvGrpSpPr>
        <p:grpSpPr>
          <a:xfrm>
            <a:off x="4208198" y="386543"/>
            <a:ext cx="7470834" cy="6049273"/>
            <a:chOff x="9515475" y="838200"/>
            <a:chExt cx="13664044" cy="12065000"/>
          </a:xfrm>
        </p:grpSpPr>
        <p:sp>
          <p:nvSpPr>
            <p:cNvPr id="19" name="Oval 10">
              <a:extLst>
                <a:ext uri="{FF2B5EF4-FFF2-40B4-BE49-F238E27FC236}">
                  <a16:creationId xmlns:a16="http://schemas.microsoft.com/office/drawing/2014/main" id="{614C2C9F-96E6-B197-EDA4-E51F0248E464}"/>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517C0526-D459-C8FA-D48B-81292B92539D}"/>
                </a:ext>
              </a:extLst>
            </p:cNvPr>
            <p:cNvCxnSpPr>
              <a:cxnSpLocks/>
            </p:cNvCxnSpPr>
            <p:nvPr/>
          </p:nvCxnSpPr>
          <p:spPr>
            <a:xfrm>
              <a:off x="13245571" y="6324599"/>
              <a:ext cx="9933948"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57025233-06FE-C238-249A-1964B11CFA8C}"/>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123F9280-791F-5967-427C-B216BF0B45E5}"/>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04167662-5CC5-69D6-FE2A-9F98993436DA}"/>
                </a:ext>
              </a:extLst>
            </p:cNvPr>
            <p:cNvCxnSpPr>
              <a:cxnSpLocks/>
            </p:cNvCxnSpPr>
            <p:nvPr/>
          </p:nvCxnSpPr>
          <p:spPr>
            <a:xfrm>
              <a:off x="12768265" y="9996488"/>
              <a:ext cx="10411254"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85B073B7-A59F-EBC7-4BA4-4618A8B02846}"/>
                </a:ext>
              </a:extLst>
            </p:cNvPr>
            <p:cNvCxnSpPr>
              <a:cxnSpLocks/>
            </p:cNvCxnSpPr>
            <p:nvPr/>
          </p:nvCxnSpPr>
          <p:spPr>
            <a:xfrm>
              <a:off x="13079187" y="2376489"/>
              <a:ext cx="10100332"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3EB01C04-3E9B-28E4-23EE-2FC4FFEABF93}"/>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3B15D96E-8042-68F0-F484-1AAC4777783A}"/>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B1E167B5-B3ED-FE44-86D8-D0875591D446}"/>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6B35429D-1C1F-56A6-5C51-B4051211DF0B}"/>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11848341-88FC-3E88-AA0A-AEB55F551B14}"/>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0DC6870F-82E9-F241-8367-5C56033DDC36}"/>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AA9D64B9-8E74-720D-3108-6D3A98A2EA96}"/>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1CE8F319-9A3F-02DD-2F5C-323E561D6EA9}"/>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13A24DB1-46A1-31E7-3F26-4714B5350A0F}"/>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6E880D6E-58DB-60BC-F3F0-3F16F3F6977D}"/>
              </a:ext>
            </a:extLst>
          </p:cNvPr>
          <p:cNvSpPr txBox="1">
            <a:spLocks/>
          </p:cNvSpPr>
          <p:nvPr/>
        </p:nvSpPr>
        <p:spPr>
          <a:xfrm>
            <a:off x="429116" y="609471"/>
            <a:ext cx="339411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Daily Routines Matter</a:t>
            </a:r>
          </a:p>
        </p:txBody>
      </p:sp>
      <p:cxnSp>
        <p:nvCxnSpPr>
          <p:cNvPr id="3" name="Straight Connector 2">
            <a:extLst>
              <a:ext uri="{FF2B5EF4-FFF2-40B4-BE49-F238E27FC236}">
                <a16:creationId xmlns:a16="http://schemas.microsoft.com/office/drawing/2014/main" id="{AEB6A5DA-22CA-4B6B-ECA1-668DC633740C}"/>
              </a:ext>
            </a:extLst>
          </p:cNvPr>
          <p:cNvCxnSpPr>
            <a:cxnSpLocks/>
          </p:cNvCxnSpPr>
          <p:nvPr/>
        </p:nvCxnSpPr>
        <p:spPr>
          <a:xfrm>
            <a:off x="-27709" y="1644585"/>
            <a:ext cx="384029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TextBox 97">
            <a:extLst>
              <a:ext uri="{FF2B5EF4-FFF2-40B4-BE49-F238E27FC236}">
                <a16:creationId xmlns:a16="http://schemas.microsoft.com/office/drawing/2014/main" id="{B7D077F0-903F-DCA4-FC42-E321A162823F}"/>
              </a:ext>
            </a:extLst>
          </p:cNvPr>
          <p:cNvSpPr txBox="1"/>
          <p:nvPr/>
        </p:nvSpPr>
        <p:spPr>
          <a:xfrm>
            <a:off x="483467" y="2027220"/>
            <a:ext cx="3040441" cy="1567801"/>
          </a:xfrm>
          <a:prstGeom prst="rect">
            <a:avLst/>
          </a:prstGeom>
          <a:solidFill>
            <a:schemeClr val="bg1"/>
          </a:solidFill>
        </p:spPr>
        <p:txBody>
          <a:bodyPr wrap="square">
            <a:spAutoFit/>
          </a:bodyPr>
          <a:lstStyle/>
          <a:p>
            <a:pPr>
              <a:lnSpc>
                <a:spcPts val="2340"/>
              </a:lnSpc>
              <a:spcBef>
                <a:spcPts val="1200"/>
              </a:spcBef>
              <a:defRPr/>
            </a:pPr>
            <a:r>
              <a:rPr lang="en-US" sz="2200" dirty="0">
                <a:solidFill>
                  <a:srgbClr val="262626"/>
                </a:solidFill>
              </a:rPr>
              <a:t>Well-designed sustainable routines support both service quality and operational performance.</a:t>
            </a:r>
            <a:endParaRPr lang="en-US" sz="2200" baseline="30000" dirty="0">
              <a:solidFill>
                <a:srgbClr val="262626"/>
              </a:solidFill>
              <a:latin typeface="+mj-lt"/>
              <a:ea typeface="Roboto Cn" pitchFamily="2" charset="0"/>
            </a:endParaRPr>
          </a:p>
        </p:txBody>
      </p:sp>
      <p:pic>
        <p:nvPicPr>
          <p:cNvPr id="8" name="Graphic 7">
            <a:extLst>
              <a:ext uri="{FF2B5EF4-FFF2-40B4-BE49-F238E27FC236}">
                <a16:creationId xmlns:a16="http://schemas.microsoft.com/office/drawing/2014/main" id="{05CEFEA9-2190-ED2E-C414-5C12F0FB1160}"/>
              </a:ext>
            </a:extLst>
          </p:cNvPr>
          <p:cNvPicPr>
            <a:picLocks noChangeAspect="1"/>
          </p:cNvPicPr>
          <p:nvPr/>
        </p:nvPicPr>
        <p:blipFill>
          <a:blip>
            <a:extLst>
              <a:ext uri="{96DAC541-7B7A-43D3-8B79-37D633B846F1}">
                <asvg:svgBlip xmlns:asvg="http://schemas.microsoft.com/office/drawing/2016/SVG/main" r:embed="rId3"/>
              </a:ext>
            </a:extLst>
          </a:blip>
          <a:srcRect l="32756" t="48939" r="39869" b="37216"/>
          <a:stretch>
            <a:fillRect/>
          </a:stretch>
        </p:blipFill>
        <p:spPr>
          <a:xfrm rot="10800000">
            <a:off x="-30672" y="3809280"/>
            <a:ext cx="4279059" cy="3064365"/>
          </a:xfrm>
          <a:prstGeom prst="rect">
            <a:avLst/>
          </a:prstGeom>
        </p:spPr>
      </p:pic>
      <p:sp>
        <p:nvSpPr>
          <p:cNvPr id="9" name="TextBox 34">
            <a:extLst>
              <a:ext uri="{FF2B5EF4-FFF2-40B4-BE49-F238E27FC236}">
                <a16:creationId xmlns:a16="http://schemas.microsoft.com/office/drawing/2014/main" id="{CD6E0B36-27DA-7E06-490A-CC72E8CCFC1E}"/>
              </a:ext>
            </a:extLst>
          </p:cNvPr>
          <p:cNvSpPr txBox="1"/>
          <p:nvPr/>
        </p:nvSpPr>
        <p:spPr>
          <a:xfrm>
            <a:off x="6974309" y="5116914"/>
            <a:ext cx="4400365" cy="977896"/>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marL="285750" indent="-285750">
              <a:lnSpc>
                <a:spcPts val="2340"/>
              </a:lnSpc>
              <a:buClr>
                <a:srgbClr val="EABB22"/>
              </a:buClr>
            </a:pPr>
            <a:r>
              <a:rPr lang="de-DE" altLang="de-DE" sz="2200" dirty="0">
                <a:solidFill>
                  <a:srgbClr val="262626"/>
                </a:solidFill>
                <a:latin typeface="Calibri" panose="020F0502020204030204" pitchFamily="34" charset="0"/>
                <a:cs typeface="Calibri" panose="020F0502020204030204" pitchFamily="34" charset="0"/>
              </a:rPr>
              <a:t>More </a:t>
            </a:r>
            <a:r>
              <a:rPr lang="de-DE" altLang="de-DE" sz="2200" dirty="0" err="1">
                <a:solidFill>
                  <a:srgbClr val="262626"/>
                </a:solidFill>
                <a:latin typeface="Calibri" panose="020F0502020204030204" pitchFamily="34" charset="0"/>
                <a:cs typeface="Calibri" panose="020F0502020204030204" pitchFamily="34" charset="0"/>
              </a:rPr>
              <a:t>credible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sustainable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practice</a:t>
            </a:r>
            <a:endParaRPr lang="de-DE" altLang="de-DE" sz="2200" dirty="0">
              <a:solidFill>
                <a:srgbClr val="262626"/>
              </a:solidFill>
              <a:latin typeface="Calibri" panose="020F0502020204030204" pitchFamily="34" charset="0"/>
              <a:cs typeface="Calibri" panose="020F0502020204030204" pitchFamily="34" charset="0"/>
            </a:endParaRPr>
          </a:p>
          <a:p>
            <a:pPr marL="285750" indent="-285750">
              <a:lnSpc>
                <a:spcPts val="2340"/>
              </a:lnSpc>
              <a:buClr>
                <a:srgbClr val="EABB22"/>
              </a:buClr>
            </a:pPr>
            <a:r>
              <a:rPr lang="de-DE" altLang="de-DE" sz="2200" dirty="0" err="1">
                <a:solidFill>
                  <a:srgbClr val="262626"/>
                </a:solidFill>
                <a:latin typeface="Calibri" panose="020F0502020204030204" pitchFamily="34" charset="0"/>
                <a:cs typeface="Calibri" panose="020F0502020204030204" pitchFamily="34" charset="0"/>
              </a:rPr>
              <a:t>Clearer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choices</a:t>
            </a:r>
            <a:endParaRPr lang="de-DE" altLang="de-DE" sz="2200" dirty="0">
              <a:solidFill>
                <a:srgbClr val="262626"/>
              </a:solidFill>
              <a:latin typeface="Calibri" panose="020F0502020204030204" pitchFamily="34" charset="0"/>
              <a:cs typeface="Calibri" panose="020F0502020204030204" pitchFamily="34" charset="0"/>
            </a:endParaRPr>
          </a:p>
          <a:p>
            <a:pPr marL="285750" indent="-285750">
              <a:lnSpc>
                <a:spcPts val="2340"/>
              </a:lnSpc>
              <a:buClr>
                <a:srgbClr val="EABB22"/>
              </a:buClr>
            </a:pPr>
            <a:r>
              <a:rPr lang="de-DE" altLang="de-DE" sz="2200" dirty="0" err="1">
                <a:solidFill>
                  <a:srgbClr val="262626"/>
                </a:solidFill>
                <a:latin typeface="Calibri" panose="020F0502020204030204" pitchFamily="34" charset="0"/>
                <a:cs typeface="Calibri" panose="020F0502020204030204" pitchFamily="34" charset="0"/>
              </a:rPr>
              <a:t>Stronger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trust</a:t>
            </a:r>
            <a:r>
              <a:rPr lang="de-DE" altLang="de-DE" sz="2200" dirty="0">
                <a:solidFill>
                  <a:srgbClr val="262626"/>
                </a:solidFill>
                <a:latin typeface="Calibri" panose="020F0502020204030204" pitchFamily="34" charset="0"/>
                <a:cs typeface="Calibri" panose="020F0502020204030204" pitchFamily="34" charset="0"/>
              </a:rPr>
              <a:t> in </a:t>
            </a:r>
            <a:r>
              <a:rPr lang="de-DE" altLang="de-DE" sz="2200" dirty="0" err="1">
                <a:solidFill>
                  <a:srgbClr val="262626"/>
                </a:solidFill>
                <a:latin typeface="Calibri" panose="020F0502020204030204" pitchFamily="34" charset="0"/>
                <a:cs typeface="Calibri" panose="020F0502020204030204" pitchFamily="34" charset="0"/>
              </a:rPr>
              <a:t>the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business</a:t>
            </a:r>
            <a:endParaRPr lang="de-DE" altLang="de-DE" sz="2200" dirty="0">
              <a:solidFill>
                <a:srgbClr val="262626"/>
              </a:solidFill>
              <a:latin typeface="Calibri" panose="020F0502020204030204" pitchFamily="34" charset="0"/>
              <a:cs typeface="Calibri" panose="020F0502020204030204" pitchFamily="34" charset="0"/>
            </a:endParaRPr>
          </a:p>
        </p:txBody>
      </p:sp>
      <p:sp>
        <p:nvSpPr>
          <p:cNvPr id="10" name="TextBox 35">
            <a:extLst>
              <a:ext uri="{FF2B5EF4-FFF2-40B4-BE49-F238E27FC236}">
                <a16:creationId xmlns:a16="http://schemas.microsoft.com/office/drawing/2014/main" id="{C3D17626-BCB6-7D4C-A3EC-BECA3D63F2F2}"/>
              </a:ext>
            </a:extLst>
          </p:cNvPr>
          <p:cNvSpPr txBox="1"/>
          <p:nvPr/>
        </p:nvSpPr>
        <p:spPr>
          <a:xfrm>
            <a:off x="6974309" y="2672694"/>
            <a:ext cx="2734047" cy="699422"/>
          </a:xfrm>
          <a:prstGeom prst="rect">
            <a:avLst/>
          </a:prstGeom>
          <a:noFill/>
        </p:spPr>
        <p:txBody>
          <a:bodyPr wrap="square">
            <a:spAutoFit/>
          </a:bodyPr>
          <a:lstStyle/>
          <a:p>
            <a:pPr>
              <a:lnSpc>
                <a:spcPct val="150000"/>
              </a:lnSpc>
              <a:defRPr/>
            </a:pPr>
            <a:r>
              <a:rPr lang="en-US" sz="4400" b="1" baseline="30000" dirty="0">
                <a:solidFill>
                  <a:srgbClr val="62A844"/>
                </a:solidFill>
                <a:latin typeface="Calibri" panose="020F0502020204030204" pitchFamily="34" charset="0"/>
                <a:ea typeface="Roboto Cn" pitchFamily="2" charset="0"/>
                <a:cs typeface="Calibri" panose="020F0502020204030204" pitchFamily="34" charset="0"/>
              </a:rPr>
              <a:t>For the team</a:t>
            </a:r>
          </a:p>
        </p:txBody>
      </p:sp>
      <p:sp>
        <p:nvSpPr>
          <p:cNvPr id="11" name="TextBox 36">
            <a:extLst>
              <a:ext uri="{FF2B5EF4-FFF2-40B4-BE49-F238E27FC236}">
                <a16:creationId xmlns:a16="http://schemas.microsoft.com/office/drawing/2014/main" id="{F0CBE63A-F926-7756-71AF-F1C12BD593BA}"/>
              </a:ext>
            </a:extLst>
          </p:cNvPr>
          <p:cNvSpPr txBox="1"/>
          <p:nvPr/>
        </p:nvSpPr>
        <p:spPr>
          <a:xfrm>
            <a:off x="6974309" y="1198646"/>
            <a:ext cx="4423783" cy="977896"/>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2340"/>
              </a:lnSpc>
              <a:buClr>
                <a:srgbClr val="0289AE"/>
              </a:buClr>
            </a:pPr>
            <a:r>
              <a:rPr lang="de-DE" altLang="de-DE" sz="2200" dirty="0">
                <a:solidFill>
                  <a:srgbClr val="262626"/>
                </a:solidFill>
                <a:latin typeface="Calibri" panose="020F0502020204030204" pitchFamily="34" charset="0"/>
                <a:cs typeface="Calibri" panose="020F0502020204030204" pitchFamily="34" charset="0"/>
              </a:rPr>
              <a:t>Lower </a:t>
            </a:r>
            <a:r>
              <a:rPr lang="de-DE" altLang="de-DE" sz="2200" dirty="0" err="1">
                <a:solidFill>
                  <a:srgbClr val="262626"/>
                </a:solidFill>
                <a:latin typeface="Calibri" panose="020F0502020204030204" pitchFamily="34" charset="0"/>
                <a:cs typeface="Calibri" panose="020F0502020204030204" pitchFamily="34" charset="0"/>
              </a:rPr>
              <a:t>avoidable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costs</a:t>
            </a:r>
            <a:endParaRPr lang="de-DE" altLang="de-DE" sz="2200" dirty="0">
              <a:solidFill>
                <a:srgbClr val="262626"/>
              </a:solidFill>
              <a:latin typeface="Calibri" panose="020F0502020204030204" pitchFamily="34" charset="0"/>
              <a:cs typeface="Calibri" panose="020F0502020204030204" pitchFamily="34" charset="0"/>
            </a:endParaRPr>
          </a:p>
          <a:p>
            <a:pPr>
              <a:lnSpc>
                <a:spcPts val="2340"/>
              </a:lnSpc>
              <a:buClr>
                <a:srgbClr val="0289AE"/>
              </a:buClr>
            </a:pPr>
            <a:r>
              <a:rPr lang="de-DE" altLang="de-DE" sz="2200" dirty="0" err="1">
                <a:solidFill>
                  <a:srgbClr val="262626"/>
                </a:solidFill>
                <a:latin typeface="Calibri" panose="020F0502020204030204" pitchFamily="34" charset="0"/>
                <a:cs typeface="Calibri" panose="020F0502020204030204" pitchFamily="34" charset="0"/>
              </a:rPr>
              <a:t>Stronger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resilience</a:t>
            </a:r>
            <a:endParaRPr lang="de-DE" altLang="de-DE" sz="2200" dirty="0">
              <a:solidFill>
                <a:srgbClr val="262626"/>
              </a:solidFill>
              <a:latin typeface="Calibri" panose="020F0502020204030204" pitchFamily="34" charset="0"/>
              <a:cs typeface="Calibri" panose="020F0502020204030204" pitchFamily="34" charset="0"/>
            </a:endParaRPr>
          </a:p>
          <a:p>
            <a:pPr>
              <a:lnSpc>
                <a:spcPts val="2340"/>
              </a:lnSpc>
              <a:buClr>
                <a:srgbClr val="0289AE"/>
              </a:buClr>
            </a:pPr>
            <a:r>
              <a:rPr lang="de-DE" altLang="de-DE" sz="2200" dirty="0" err="1">
                <a:solidFill>
                  <a:srgbClr val="262626"/>
                </a:solidFill>
                <a:latin typeface="Calibri" panose="020F0502020204030204" pitchFamily="34" charset="0"/>
                <a:cs typeface="Calibri" panose="020F0502020204030204" pitchFamily="34" charset="0"/>
              </a:rPr>
              <a:t>Better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process</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discipline</a:t>
            </a:r>
            <a:endParaRPr lang="de-DE" altLang="de-DE" sz="2200" dirty="0">
              <a:solidFill>
                <a:srgbClr val="262626"/>
              </a:solidFill>
              <a:latin typeface="Calibri" panose="020F0502020204030204" pitchFamily="34" charset="0"/>
              <a:cs typeface="Calibri" panose="020F0502020204030204" pitchFamily="34" charset="0"/>
            </a:endParaRPr>
          </a:p>
        </p:txBody>
      </p:sp>
      <p:sp>
        <p:nvSpPr>
          <p:cNvPr id="12" name="TextBox 37">
            <a:extLst>
              <a:ext uri="{FF2B5EF4-FFF2-40B4-BE49-F238E27FC236}">
                <a16:creationId xmlns:a16="http://schemas.microsoft.com/office/drawing/2014/main" id="{3C814F27-A90A-6D48-2E68-B0345939C1C1}"/>
              </a:ext>
            </a:extLst>
          </p:cNvPr>
          <p:cNvSpPr txBox="1"/>
          <p:nvPr/>
        </p:nvSpPr>
        <p:spPr>
          <a:xfrm>
            <a:off x="6974309" y="3259994"/>
            <a:ext cx="5150819" cy="977896"/>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2340"/>
              </a:lnSpc>
              <a:buClr>
                <a:srgbClr val="62A844"/>
              </a:buClr>
            </a:pPr>
            <a:r>
              <a:rPr lang="en-US" sz="2200" dirty="0">
                <a:solidFill>
                  <a:srgbClr val="262626"/>
                </a:solidFill>
                <a:latin typeface="Calibri" panose="020F0502020204030204" pitchFamily="34" charset="0"/>
                <a:cs typeface="Calibri" panose="020F0502020204030204" pitchFamily="34" charset="0"/>
              </a:rPr>
              <a:t>Clearer expectations</a:t>
            </a:r>
          </a:p>
          <a:p>
            <a:pPr>
              <a:lnSpc>
                <a:spcPts val="2340"/>
              </a:lnSpc>
              <a:buClr>
                <a:srgbClr val="62A844"/>
              </a:buClr>
            </a:pPr>
            <a:r>
              <a:rPr lang="en-US" sz="2200" dirty="0">
                <a:solidFill>
                  <a:srgbClr val="262626"/>
                </a:solidFill>
                <a:latin typeface="Calibri" panose="020F0502020204030204" pitchFamily="34" charset="0"/>
                <a:cs typeface="Calibri" panose="020F0502020204030204" pitchFamily="34" charset="0"/>
              </a:rPr>
              <a:t>Shared responsibility</a:t>
            </a:r>
          </a:p>
          <a:p>
            <a:pPr>
              <a:lnSpc>
                <a:spcPts val="2340"/>
              </a:lnSpc>
              <a:buClr>
                <a:srgbClr val="62A844"/>
              </a:buClr>
            </a:pPr>
            <a:r>
              <a:rPr lang="en-US" sz="2200" dirty="0">
                <a:solidFill>
                  <a:srgbClr val="262626"/>
                </a:solidFill>
                <a:latin typeface="Calibri" panose="020F0502020204030204" pitchFamily="34" charset="0"/>
                <a:cs typeface="Calibri" panose="020F0502020204030204" pitchFamily="34" charset="0"/>
              </a:rPr>
              <a:t>More consistent working habits</a:t>
            </a:r>
          </a:p>
        </p:txBody>
      </p:sp>
      <p:sp>
        <p:nvSpPr>
          <p:cNvPr id="13" name="TextBox 38">
            <a:extLst>
              <a:ext uri="{FF2B5EF4-FFF2-40B4-BE49-F238E27FC236}">
                <a16:creationId xmlns:a16="http://schemas.microsoft.com/office/drawing/2014/main" id="{AC3E2782-42B5-B711-6D57-2ABAD9C6D592}"/>
              </a:ext>
            </a:extLst>
          </p:cNvPr>
          <p:cNvSpPr txBox="1"/>
          <p:nvPr/>
        </p:nvSpPr>
        <p:spPr>
          <a:xfrm>
            <a:off x="6974309" y="609471"/>
            <a:ext cx="2734047" cy="699422"/>
          </a:xfrm>
          <a:prstGeom prst="rect">
            <a:avLst/>
          </a:prstGeom>
          <a:noFill/>
        </p:spPr>
        <p:txBody>
          <a:bodyPr wrap="square">
            <a:spAutoFit/>
          </a:bodyPr>
          <a:lstStyle/>
          <a:p>
            <a:pPr>
              <a:lnSpc>
                <a:spcPct val="150000"/>
              </a:lnSpc>
              <a:defRPr/>
            </a:pPr>
            <a:r>
              <a:rPr lang="en-US" sz="4400" b="1" baseline="30000" dirty="0">
                <a:solidFill>
                  <a:srgbClr val="0289AE"/>
                </a:solidFill>
                <a:latin typeface="Calibri" panose="020F0502020204030204" pitchFamily="34" charset="0"/>
                <a:ea typeface="Roboto Cn" pitchFamily="2" charset="0"/>
                <a:cs typeface="Calibri" panose="020F0502020204030204" pitchFamily="34" charset="0"/>
              </a:rPr>
              <a:t>For the business</a:t>
            </a:r>
          </a:p>
        </p:txBody>
      </p:sp>
      <p:sp>
        <p:nvSpPr>
          <p:cNvPr id="14" name="TextBox 39">
            <a:extLst>
              <a:ext uri="{FF2B5EF4-FFF2-40B4-BE49-F238E27FC236}">
                <a16:creationId xmlns:a16="http://schemas.microsoft.com/office/drawing/2014/main" id="{17F0307E-730E-9F8F-4D09-56F8CFE8D68D}"/>
              </a:ext>
            </a:extLst>
          </p:cNvPr>
          <p:cNvSpPr txBox="1"/>
          <p:nvPr/>
        </p:nvSpPr>
        <p:spPr>
          <a:xfrm>
            <a:off x="6974309" y="4472635"/>
            <a:ext cx="2734047" cy="699422"/>
          </a:xfrm>
          <a:prstGeom prst="rect">
            <a:avLst/>
          </a:prstGeom>
          <a:noFill/>
        </p:spPr>
        <p:txBody>
          <a:bodyPr wrap="square">
            <a:spAutoFit/>
          </a:bodyPr>
          <a:lstStyle/>
          <a:p>
            <a:pPr>
              <a:lnSpc>
                <a:spcPct val="150000"/>
              </a:lnSpc>
              <a:defRPr/>
            </a:pPr>
            <a:r>
              <a:rPr lang="en-US" sz="4400" b="1" baseline="30000" dirty="0">
                <a:solidFill>
                  <a:srgbClr val="EABB22"/>
                </a:solidFill>
                <a:latin typeface="Calibri" panose="020F0502020204030204" pitchFamily="34" charset="0"/>
                <a:ea typeface="Roboto Cn" pitchFamily="2" charset="0"/>
                <a:cs typeface="Calibri" panose="020F0502020204030204" pitchFamily="34" charset="0"/>
              </a:rPr>
              <a:t>For guests</a:t>
            </a:r>
          </a:p>
        </p:txBody>
      </p:sp>
    </p:spTree>
    <p:extLst>
      <p:ext uri="{BB962C8B-B14F-4D97-AF65-F5344CB8AC3E}">
        <p14:creationId xmlns:p14="http://schemas.microsoft.com/office/powerpoint/2010/main" val="402892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3063E7F-D759-6646-1F9C-053EA0E95315}"/>
              </a:ext>
            </a:extLst>
          </p:cNvPr>
          <p:cNvSpPr/>
          <p:nvPr/>
        </p:nvSpPr>
        <p:spPr>
          <a:xfrm>
            <a:off x="0" y="0"/>
            <a:ext cx="12192000" cy="10668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DDF1CF8-2DBF-9DBC-0DE1-D7C470B5B572}"/>
              </a:ext>
            </a:extLst>
          </p:cNvPr>
          <p:cNvSpPr txBox="1"/>
          <p:nvPr/>
        </p:nvSpPr>
        <p:spPr>
          <a:xfrm>
            <a:off x="375235" y="1571051"/>
            <a:ext cx="7898069" cy="4106252"/>
          </a:xfrm>
          <a:prstGeom prst="rect">
            <a:avLst/>
          </a:prstGeom>
          <a:noFill/>
        </p:spPr>
        <p:txBody>
          <a:bodyPr wrap="square" lIns="91440" tIns="45720" rIns="91440" bIns="45720" rtlCol="0" anchor="t">
            <a:spAutoFit/>
          </a:bodyPr>
          <a:lstStyle/>
          <a:p>
            <a:pPr>
              <a:lnSpc>
                <a:spcPts val="2580"/>
              </a:lnSpc>
            </a:pPr>
            <a:r>
              <a:rPr lang="en-US" sz="2400" b="1" dirty="0">
                <a:solidFill>
                  <a:srgbClr val="0289AE"/>
                </a:solidFill>
              </a:rPr>
              <a:t>In a typical hospitality business, sustainability hotspots appear across the whole operation:</a:t>
            </a:r>
          </a:p>
          <a:p>
            <a:endParaRPr lang="en-US" sz="2000" b="1" dirty="0">
              <a:solidFill>
                <a:srgbClr val="0289AE"/>
              </a:solidFill>
            </a:endParaRPr>
          </a:p>
          <a:p>
            <a:pPr marL="342900" indent="-342900">
              <a:lnSpc>
                <a:spcPts val="2100"/>
              </a:lnSpc>
              <a:buClr>
                <a:srgbClr val="62A844"/>
              </a:buClr>
              <a:buFont typeface="Arial" panose="020B0604020202020204" pitchFamily="34" charset="0"/>
              <a:buChar char="•"/>
            </a:pPr>
            <a:r>
              <a:rPr lang="en-US" sz="2000" b="1" dirty="0">
                <a:solidFill>
                  <a:srgbClr val="62A844"/>
                </a:solidFill>
              </a:rPr>
              <a:t>Front office:</a:t>
            </a:r>
            <a:r>
              <a:rPr lang="en-US" sz="2000" dirty="0">
                <a:solidFill>
                  <a:srgbClr val="62A844"/>
                </a:solidFill>
              </a:rPr>
              <a:t> </a:t>
            </a:r>
            <a:r>
              <a:rPr lang="en-US" sz="2000" dirty="0">
                <a:solidFill>
                  <a:srgbClr val="262626"/>
                </a:solidFill>
              </a:rPr>
              <a:t>guest information, printing, transport advice, partner recommendations</a:t>
            </a:r>
          </a:p>
          <a:p>
            <a:pPr marL="342900" indent="-342900">
              <a:lnSpc>
                <a:spcPts val="2100"/>
              </a:lnSpc>
              <a:buClr>
                <a:srgbClr val="62A844"/>
              </a:buClr>
              <a:buFont typeface="Arial" panose="020B0604020202020204" pitchFamily="34" charset="0"/>
              <a:buChar char="•"/>
            </a:pPr>
            <a:r>
              <a:rPr lang="en-US" sz="2000" b="1" dirty="0">
                <a:solidFill>
                  <a:srgbClr val="62A844"/>
                </a:solidFill>
              </a:rPr>
              <a:t>Housekeeping:</a:t>
            </a:r>
            <a:r>
              <a:rPr lang="en-US" sz="2000" dirty="0">
                <a:solidFill>
                  <a:srgbClr val="62A844"/>
                </a:solidFill>
              </a:rPr>
              <a:t> </a:t>
            </a:r>
            <a:r>
              <a:rPr lang="en-US" sz="2000" dirty="0">
                <a:solidFill>
                  <a:srgbClr val="262626"/>
                </a:solidFill>
              </a:rPr>
              <a:t>linen cycles, cleaning chemicals, amenities, room shut-off checks</a:t>
            </a:r>
          </a:p>
          <a:p>
            <a:pPr marL="342900" indent="-342900">
              <a:lnSpc>
                <a:spcPts val="2100"/>
              </a:lnSpc>
              <a:buClr>
                <a:srgbClr val="62A844"/>
              </a:buClr>
              <a:buFont typeface="Arial" panose="020B0604020202020204" pitchFamily="34" charset="0"/>
              <a:buChar char="•"/>
            </a:pPr>
            <a:r>
              <a:rPr lang="en-US" sz="2000" b="1" dirty="0">
                <a:solidFill>
                  <a:srgbClr val="62A844"/>
                </a:solidFill>
              </a:rPr>
              <a:t>Kitchen &amp; F&amp;B</a:t>
            </a:r>
            <a:r>
              <a:rPr lang="en-US" sz="2000" b="1" dirty="0">
                <a:solidFill>
                  <a:srgbClr val="262626"/>
                </a:solidFill>
              </a:rPr>
              <a:t>:</a:t>
            </a:r>
            <a:r>
              <a:rPr lang="en-US" sz="2000" dirty="0">
                <a:solidFill>
                  <a:srgbClr val="262626"/>
                </a:solidFill>
              </a:rPr>
              <a:t> food waste, storage, energy use, water use, packaging</a:t>
            </a:r>
          </a:p>
          <a:p>
            <a:pPr marL="342900" indent="-342900">
              <a:lnSpc>
                <a:spcPts val="2100"/>
              </a:lnSpc>
              <a:buClr>
                <a:srgbClr val="62A844"/>
              </a:buClr>
              <a:buFont typeface="Arial" panose="020B0604020202020204" pitchFamily="34" charset="0"/>
              <a:buChar char="•"/>
            </a:pPr>
            <a:r>
              <a:rPr lang="en-US" sz="2000" b="1" dirty="0">
                <a:solidFill>
                  <a:srgbClr val="62A844"/>
                </a:solidFill>
              </a:rPr>
              <a:t>Maintenance:</a:t>
            </a:r>
            <a:r>
              <a:rPr lang="en-US" sz="2000" dirty="0">
                <a:solidFill>
                  <a:srgbClr val="62A844"/>
                </a:solidFill>
              </a:rPr>
              <a:t> </a:t>
            </a:r>
            <a:r>
              <a:rPr lang="en-US" sz="2000" dirty="0">
                <a:solidFill>
                  <a:srgbClr val="262626"/>
                </a:solidFill>
              </a:rPr>
              <a:t>heating, cooling, leaks, equipment settings, preventive maintenance</a:t>
            </a:r>
          </a:p>
          <a:p>
            <a:pPr marL="342900" indent="-342900">
              <a:lnSpc>
                <a:spcPts val="2100"/>
              </a:lnSpc>
              <a:buClr>
                <a:srgbClr val="62A844"/>
              </a:buClr>
              <a:buFont typeface="Arial" panose="020B0604020202020204" pitchFamily="34" charset="0"/>
              <a:buChar char="•"/>
            </a:pPr>
            <a:r>
              <a:rPr lang="en-US" sz="2000" b="1" dirty="0">
                <a:solidFill>
                  <a:srgbClr val="62A844"/>
                </a:solidFill>
              </a:rPr>
              <a:t>Procurement:</a:t>
            </a:r>
            <a:r>
              <a:rPr lang="en-US" sz="2000" dirty="0">
                <a:solidFill>
                  <a:srgbClr val="62A844"/>
                </a:solidFill>
              </a:rPr>
              <a:t> </a:t>
            </a:r>
            <a:r>
              <a:rPr lang="en-US" sz="2000" dirty="0">
                <a:solidFill>
                  <a:srgbClr val="262626"/>
                </a:solidFill>
              </a:rPr>
              <a:t>supplier choice, delivery patterns, packaging, durability, local sourcing</a:t>
            </a:r>
          </a:p>
          <a:p>
            <a:pPr marL="342900" indent="-342900">
              <a:buClr>
                <a:srgbClr val="62A844"/>
              </a:buClr>
              <a:buFont typeface="Arial" panose="020B0604020202020204" pitchFamily="34" charset="0"/>
              <a:buChar char="•"/>
            </a:pPr>
            <a:endParaRPr lang="en-US" sz="2000" dirty="0">
              <a:solidFill>
                <a:srgbClr val="262626"/>
              </a:solidFill>
            </a:endParaRPr>
          </a:p>
          <a:p>
            <a:r>
              <a:rPr lang="en-US" sz="2000" i="1" dirty="0">
                <a:solidFill>
                  <a:srgbClr val="62A844"/>
                </a:solidFill>
              </a:rPr>
              <a:t>Environmental impact sits across the whole guest and staff journey.</a:t>
            </a:r>
          </a:p>
        </p:txBody>
      </p:sp>
      <p:sp>
        <p:nvSpPr>
          <p:cNvPr id="8" name="TextBox 7">
            <a:extLst>
              <a:ext uri="{FF2B5EF4-FFF2-40B4-BE49-F238E27FC236}">
                <a16:creationId xmlns:a16="http://schemas.microsoft.com/office/drawing/2014/main" id="{AD3E2D7E-8391-A7F5-6672-8B3FC027556F}"/>
              </a:ext>
            </a:extLst>
          </p:cNvPr>
          <p:cNvSpPr txBox="1"/>
          <p:nvPr/>
        </p:nvSpPr>
        <p:spPr>
          <a:xfrm>
            <a:off x="375236" y="312085"/>
            <a:ext cx="10213848" cy="615553"/>
          </a:xfrm>
          <a:prstGeom prst="rect">
            <a:avLst/>
          </a:prstGeom>
          <a:noFill/>
        </p:spPr>
        <p:txBody>
          <a:bodyPr wrap="square">
            <a:spAutoFit/>
          </a:bodyPr>
          <a:lstStyle/>
          <a:p>
            <a:r>
              <a:rPr lang="en-US" sz="3400" b="1" dirty="0">
                <a:solidFill>
                  <a:schemeClr val="bg1"/>
                </a:solidFill>
                <a:cs typeface="Times New Roman" panose="02020603050405020304" pitchFamily="18" charset="0"/>
              </a:rPr>
              <a:t>Where Impact Happens in Hospitality</a:t>
            </a:r>
          </a:p>
        </p:txBody>
      </p:sp>
      <p:sp>
        <p:nvSpPr>
          <p:cNvPr id="10" name="Rounded Rectangle 9"/>
          <p:cNvSpPr/>
          <p:nvPr/>
        </p:nvSpPr>
        <p:spPr>
          <a:xfrm>
            <a:off x="402868" y="5944300"/>
            <a:ext cx="4630852"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1" name="TextBox 10"/>
          <p:cNvSpPr txBox="1"/>
          <p:nvPr/>
        </p:nvSpPr>
        <p:spPr>
          <a:xfrm>
            <a:off x="528867" y="6007578"/>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2" name="TextBox 11"/>
          <p:cNvSpPr txBox="1"/>
          <p:nvPr/>
        </p:nvSpPr>
        <p:spPr>
          <a:xfrm>
            <a:off x="1284868" y="6007578"/>
            <a:ext cx="612000" cy="215444"/>
          </a:xfrm>
          <a:prstGeom prst="rect">
            <a:avLst/>
          </a:prstGeom>
          <a:noFill/>
        </p:spPr>
        <p:txBody>
          <a:bodyPr wrap="square" lIns="0" tIns="0" rIns="0" bIns="0" anchor="ctr">
            <a:spAutoFit/>
          </a:bodyPr>
          <a:lstStyle/>
          <a:p>
            <a:pPr algn="l"/>
            <a:r>
              <a:rPr sz="1400" b="1" i="0">
                <a:solidFill>
                  <a:srgbClr val="262626"/>
                </a:solidFill>
                <a:latin typeface="Calibri" panose="020F0502020204030204" pitchFamily="34" charset="0"/>
                <a:cs typeface="Calibri" panose="020F0502020204030204" pitchFamily="34" charset="0"/>
              </a:rPr>
              <a:t>C1 M3</a:t>
            </a:r>
          </a:p>
        </p:txBody>
      </p:sp>
      <p:sp>
        <p:nvSpPr>
          <p:cNvPr id="13" name="TextBox 12"/>
          <p:cNvSpPr txBox="1"/>
          <p:nvPr/>
        </p:nvSpPr>
        <p:spPr>
          <a:xfrm>
            <a:off x="1878867" y="6007578"/>
            <a:ext cx="3492000" cy="215444"/>
          </a:xfrm>
          <a:prstGeom prst="rect">
            <a:avLst/>
          </a:prstGeom>
          <a:noFill/>
        </p:spPr>
        <p:txBody>
          <a:bodyPr wrap="square" lIns="0" tIns="0" rIns="0" bIns="0" anchor="ctr">
            <a:spAutoFit/>
          </a:bodyPr>
          <a:lstStyle/>
          <a:p>
            <a:pPr algn="l"/>
            <a:r>
              <a:rPr sz="1400" b="0" i="0" dirty="0">
                <a:solidFill>
                  <a:srgbClr val="262626"/>
                </a:solidFill>
                <a:latin typeface="Calibri" panose="020F0502020204030204" pitchFamily="34" charset="0"/>
                <a:cs typeface="Calibri" panose="020F0502020204030204" pitchFamily="34" charset="0"/>
              </a:rPr>
              <a:t>· Sustainable Customer Experience Design</a:t>
            </a:r>
          </a:p>
        </p:txBody>
      </p:sp>
      <p:sp>
        <p:nvSpPr>
          <p:cNvPr id="14" name="Graphic 4">
            <a:extLst>
              <a:ext uri="{FF2B5EF4-FFF2-40B4-BE49-F238E27FC236}">
                <a16:creationId xmlns:a16="http://schemas.microsoft.com/office/drawing/2014/main" id="{FE054EEC-EDAA-680B-B491-5ECAD5C615FB}"/>
              </a:ext>
            </a:extLst>
          </p:cNvPr>
          <p:cNvSpPr/>
          <p:nvPr/>
        </p:nvSpPr>
        <p:spPr>
          <a:xfrm rot="5400000">
            <a:off x="1314218" y="236229"/>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D24F2836-4896-7C1C-9581-2F9154518D41}"/>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8681738" y="0"/>
            <a:ext cx="3531079" cy="1671210"/>
          </a:xfrm>
          <a:prstGeom prst="rect">
            <a:avLst/>
          </a:prstGeom>
        </p:spPr>
      </p:pic>
      <p:pic>
        <p:nvPicPr>
          <p:cNvPr id="16" name="Picture 15" descr="iPhone6_mockup_front_white.png">
            <a:extLst>
              <a:ext uri="{FF2B5EF4-FFF2-40B4-BE49-F238E27FC236}">
                <a16:creationId xmlns:a16="http://schemas.microsoft.com/office/drawing/2014/main" id="{28DC1A77-35D5-981C-DC8F-C5B817AC50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5051" y="-125427"/>
            <a:ext cx="4094254" cy="6404164"/>
          </a:xfrm>
          <a:prstGeom prst="rect">
            <a:avLst/>
          </a:prstGeom>
        </p:spPr>
      </p:pic>
      <p:pic>
        <p:nvPicPr>
          <p:cNvPr id="17" name="Picture Placeholder 8">
            <a:extLst>
              <a:ext uri="{FF2B5EF4-FFF2-40B4-BE49-F238E27FC236}">
                <a16:creationId xmlns:a16="http://schemas.microsoft.com/office/drawing/2014/main" id="{24A3D8C6-DFF6-ACB3-EC98-5F89A4EA7295}"/>
              </a:ext>
            </a:extLst>
          </p:cNvPr>
          <p:cNvPicPr>
            <a:picLocks noChangeAspect="1"/>
          </p:cNvPicPr>
          <p:nvPr/>
        </p:nvPicPr>
        <p:blipFill>
          <a:blip r:embed="rId5" cstate="email">
            <a:extLst>
              <a:ext uri="{28A0092B-C50C-407E-A947-70E740481C1C}">
                <a14:useLocalDpi xmlns:a14="http://schemas.microsoft.com/office/drawing/2010/main"/>
              </a:ext>
            </a:extLst>
          </a:blip>
          <a:srcRect l="21834" r="21834"/>
          <a:stretch>
            <a:fillRect/>
          </a:stretch>
        </p:blipFill>
        <p:spPr>
          <a:xfrm>
            <a:off x="8802886" y="897302"/>
            <a:ext cx="2443162" cy="4337050"/>
          </a:xfrm>
          <a:prstGeom prst="rect">
            <a:avLst/>
          </a:prstGeom>
        </p:spPr>
      </p:pic>
    </p:spTree>
    <p:extLst>
      <p:ext uri="{BB962C8B-B14F-4D97-AF65-F5344CB8AC3E}">
        <p14:creationId xmlns:p14="http://schemas.microsoft.com/office/powerpoint/2010/main" val="5222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568D-F290-17BE-23F0-0279E7CE7F80}"/>
            </a:ext>
          </a:extLst>
        </p:cNvPr>
        <p:cNvGrpSpPr/>
        <p:nvPr/>
      </p:nvGrpSpPr>
      <p:grpSpPr>
        <a:xfrm>
          <a:off x="0" y="0"/>
          <a:ext cx="0" cy="0"/>
          <a:chOff x="0" y="0"/>
          <a:chExt cx="0" cy="0"/>
        </a:xfrm>
      </p:grpSpPr>
      <p:sp>
        <p:nvSpPr>
          <p:cNvPr id="24" name="TextBox 28">
            <a:extLst>
              <a:ext uri="{FF2B5EF4-FFF2-40B4-BE49-F238E27FC236}">
                <a16:creationId xmlns:a16="http://schemas.microsoft.com/office/drawing/2014/main" id="{697EB8F7-6FA1-6E1A-560C-BF883A3DD4B1}"/>
              </a:ext>
            </a:extLst>
          </p:cNvPr>
          <p:cNvSpPr txBox="1"/>
          <p:nvPr/>
        </p:nvSpPr>
        <p:spPr>
          <a:xfrm>
            <a:off x="570868" y="5898638"/>
            <a:ext cx="10099128" cy="605294"/>
          </a:xfrm>
          <a:prstGeom prst="rect">
            <a:avLst/>
          </a:prstGeom>
          <a:solidFill>
            <a:schemeClr val="bg1"/>
          </a:solidFill>
          <a:ln w="12700">
            <a:solidFill>
              <a:srgbClr val="62A844"/>
            </a:solidFill>
            <a:prstDash val="sysDot"/>
          </a:ln>
        </p:spPr>
        <p:txBody>
          <a:bodyPr wrap="square" anchor="ctr">
            <a:spAutoFit/>
          </a:bodyPr>
          <a:lstStyle/>
          <a:p>
            <a:pPr marL="449263" algn="ctr">
              <a:lnSpc>
                <a:spcPts val="1960"/>
              </a:lnSpc>
            </a:pPr>
            <a:r>
              <a:rPr lang="en-US" b="1" dirty="0">
                <a:solidFill>
                  <a:srgbClr val="262626"/>
                </a:solidFill>
              </a:rPr>
              <a:t>What these examples show: </a:t>
            </a:r>
            <a:r>
              <a:rPr lang="en-US" dirty="0">
                <a:solidFill>
                  <a:srgbClr val="262626"/>
                </a:solidFill>
              </a:rPr>
              <a:t>sustainability can be operational, actions can </a:t>
            </a:r>
          </a:p>
          <a:p>
            <a:pPr marL="449263" algn="ctr">
              <a:lnSpc>
                <a:spcPts val="1960"/>
              </a:lnSpc>
            </a:pPr>
            <a:r>
              <a:rPr lang="en-US" dirty="0">
                <a:solidFill>
                  <a:srgbClr val="262626"/>
                </a:solidFill>
              </a:rPr>
              <a:t>be measured, guest-facing teams also shape environmental outcomes</a:t>
            </a:r>
          </a:p>
        </p:txBody>
      </p:sp>
      <p:grpSp>
        <p:nvGrpSpPr>
          <p:cNvPr id="27" name="Gruppieren 20">
            <a:extLst>
              <a:ext uri="{FF2B5EF4-FFF2-40B4-BE49-F238E27FC236}">
                <a16:creationId xmlns:a16="http://schemas.microsoft.com/office/drawing/2014/main" id="{C54AD5EE-BC94-4327-C833-1BE4CA3F2EAB}"/>
              </a:ext>
            </a:extLst>
          </p:cNvPr>
          <p:cNvGrpSpPr/>
          <p:nvPr/>
        </p:nvGrpSpPr>
        <p:grpSpPr>
          <a:xfrm>
            <a:off x="570868" y="1244128"/>
            <a:ext cx="10099128" cy="3181993"/>
            <a:chOff x="1787525" y="3581400"/>
            <a:chExt cx="20802600" cy="7086600"/>
          </a:xfrm>
        </p:grpSpPr>
        <p:sp>
          <p:nvSpPr>
            <p:cNvPr id="28" name="Oval 19">
              <a:extLst>
                <a:ext uri="{FF2B5EF4-FFF2-40B4-BE49-F238E27FC236}">
                  <a16:creationId xmlns:a16="http://schemas.microsoft.com/office/drawing/2014/main" id="{28988E6A-BAC0-E5C9-5AE0-B96432CC08ED}"/>
                </a:ext>
              </a:extLst>
            </p:cNvPr>
            <p:cNvSpPr/>
            <p:nvPr/>
          </p:nvSpPr>
          <p:spPr>
            <a:xfrm>
              <a:off x="15503525" y="3581400"/>
              <a:ext cx="7086600" cy="7086600"/>
            </a:xfrm>
            <a:prstGeom prst="ellipse">
              <a:avLst/>
            </a:pr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3"/>
                </a:solidFill>
              </a:endParaRPr>
            </a:p>
          </p:txBody>
        </p:sp>
        <p:sp>
          <p:nvSpPr>
            <p:cNvPr id="29" name="Oval 20">
              <a:extLst>
                <a:ext uri="{FF2B5EF4-FFF2-40B4-BE49-F238E27FC236}">
                  <a16:creationId xmlns:a16="http://schemas.microsoft.com/office/drawing/2014/main" id="{75347D86-81B2-E7EE-237C-3C52EC2E2A81}"/>
                </a:ext>
              </a:extLst>
            </p:cNvPr>
            <p:cNvSpPr/>
            <p:nvPr/>
          </p:nvSpPr>
          <p:spPr>
            <a:xfrm>
              <a:off x="15843250" y="3921125"/>
              <a:ext cx="6407150" cy="640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Oval 12">
              <a:extLst>
                <a:ext uri="{FF2B5EF4-FFF2-40B4-BE49-F238E27FC236}">
                  <a16:creationId xmlns:a16="http://schemas.microsoft.com/office/drawing/2014/main" id="{51E1997C-A55F-896A-ADAB-376038229C46}"/>
                </a:ext>
              </a:extLst>
            </p:cNvPr>
            <p:cNvSpPr/>
            <p:nvPr/>
          </p:nvSpPr>
          <p:spPr>
            <a:xfrm>
              <a:off x="8550275" y="3581400"/>
              <a:ext cx="7086600" cy="7086600"/>
            </a:xfrm>
            <a:prstGeom prst="ellipse">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Oval 13">
              <a:extLst>
                <a:ext uri="{FF2B5EF4-FFF2-40B4-BE49-F238E27FC236}">
                  <a16:creationId xmlns:a16="http://schemas.microsoft.com/office/drawing/2014/main" id="{6D942B7D-A743-38B3-46C1-043E61F53C50}"/>
                </a:ext>
              </a:extLst>
            </p:cNvPr>
            <p:cNvSpPr/>
            <p:nvPr/>
          </p:nvSpPr>
          <p:spPr>
            <a:xfrm>
              <a:off x="8890000" y="3921125"/>
              <a:ext cx="6407150" cy="640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Oval 8">
              <a:extLst>
                <a:ext uri="{FF2B5EF4-FFF2-40B4-BE49-F238E27FC236}">
                  <a16:creationId xmlns:a16="http://schemas.microsoft.com/office/drawing/2014/main" id="{E1C7E4CF-81D2-7151-8E92-5766E8F6371D}"/>
                </a:ext>
              </a:extLst>
            </p:cNvPr>
            <p:cNvSpPr/>
            <p:nvPr/>
          </p:nvSpPr>
          <p:spPr>
            <a:xfrm>
              <a:off x="1787525" y="3581400"/>
              <a:ext cx="7086600" cy="7086600"/>
            </a:xfrm>
            <a:prstGeom prst="ellipse">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3" name="Oval 9">
              <a:extLst>
                <a:ext uri="{FF2B5EF4-FFF2-40B4-BE49-F238E27FC236}">
                  <a16:creationId xmlns:a16="http://schemas.microsoft.com/office/drawing/2014/main" id="{500B7CC2-A4AC-55EC-C5B8-69B1F8BC3E9A}"/>
                </a:ext>
              </a:extLst>
            </p:cNvPr>
            <p:cNvSpPr/>
            <p:nvPr/>
          </p:nvSpPr>
          <p:spPr>
            <a:xfrm>
              <a:off x="2127250" y="3921124"/>
              <a:ext cx="6407151" cy="640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Oval 14">
              <a:extLst>
                <a:ext uri="{FF2B5EF4-FFF2-40B4-BE49-F238E27FC236}">
                  <a16:creationId xmlns:a16="http://schemas.microsoft.com/office/drawing/2014/main" id="{7CAC9297-C82E-6400-D24F-A762EF59D160}"/>
                </a:ext>
              </a:extLst>
            </p:cNvPr>
            <p:cNvSpPr/>
            <p:nvPr/>
          </p:nvSpPr>
          <p:spPr>
            <a:xfrm>
              <a:off x="7962900" y="6346825"/>
              <a:ext cx="1555750" cy="1555750"/>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Oval 21">
              <a:extLst>
                <a:ext uri="{FF2B5EF4-FFF2-40B4-BE49-F238E27FC236}">
                  <a16:creationId xmlns:a16="http://schemas.microsoft.com/office/drawing/2014/main" id="{41F9A1B6-4A8C-4C62-7F9F-6AD421DC1196}"/>
                </a:ext>
              </a:extLst>
            </p:cNvPr>
            <p:cNvSpPr/>
            <p:nvPr/>
          </p:nvSpPr>
          <p:spPr>
            <a:xfrm>
              <a:off x="14787563" y="6346825"/>
              <a:ext cx="1554162" cy="1555750"/>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Freeform: Shape 33">
              <a:extLst>
                <a:ext uri="{FF2B5EF4-FFF2-40B4-BE49-F238E27FC236}">
                  <a16:creationId xmlns:a16="http://schemas.microsoft.com/office/drawing/2014/main" id="{E32CBBE2-D8BD-156A-0A17-C4E08D3B64A0}"/>
                </a:ext>
              </a:extLst>
            </p:cNvPr>
            <p:cNvSpPr/>
            <p:nvPr/>
          </p:nvSpPr>
          <p:spPr>
            <a:xfrm rot="2700000">
              <a:off x="8358981" y="6861970"/>
              <a:ext cx="523875" cy="52546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Freeform: Shape 38">
              <a:extLst>
                <a:ext uri="{FF2B5EF4-FFF2-40B4-BE49-F238E27FC236}">
                  <a16:creationId xmlns:a16="http://schemas.microsoft.com/office/drawing/2014/main" id="{383AF017-A8BD-FA8F-D8DE-F6F2D25D686A}"/>
                </a:ext>
              </a:extLst>
            </p:cNvPr>
            <p:cNvSpPr/>
            <p:nvPr/>
          </p:nvSpPr>
          <p:spPr>
            <a:xfrm rot="2700000">
              <a:off x="15169356" y="6861970"/>
              <a:ext cx="523875" cy="52546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41" name="TextBox 28">
            <a:extLst>
              <a:ext uri="{FF2B5EF4-FFF2-40B4-BE49-F238E27FC236}">
                <a16:creationId xmlns:a16="http://schemas.microsoft.com/office/drawing/2014/main" id="{AE93A4FA-B05E-AA4D-74ED-C27AB089C90E}"/>
              </a:ext>
            </a:extLst>
          </p:cNvPr>
          <p:cNvSpPr txBox="1"/>
          <p:nvPr/>
        </p:nvSpPr>
        <p:spPr>
          <a:xfrm>
            <a:off x="7720654" y="1735320"/>
            <a:ext cx="2458320" cy="2538259"/>
          </a:xfrm>
          <a:prstGeom prst="rect">
            <a:avLst/>
          </a:prstGeom>
          <a:noFill/>
        </p:spPr>
        <p:txBody>
          <a:bodyPr wrap="square">
            <a:spAutoFit/>
          </a:bodyPr>
          <a:lstStyle/>
          <a:p>
            <a:pPr algn="ctr">
              <a:lnSpc>
                <a:spcPts val="3340"/>
              </a:lnSpc>
              <a:defRPr/>
            </a:pPr>
            <a:r>
              <a:rPr lang="en-US" sz="3200" b="1" dirty="0">
                <a:solidFill>
                  <a:srgbClr val="EABB22"/>
                </a:solidFill>
              </a:rPr>
              <a:t>Case 3:  </a:t>
            </a:r>
          </a:p>
          <a:p>
            <a:pPr algn="ctr">
              <a:defRPr/>
            </a:pPr>
            <a:endParaRPr lang="en-US" sz="800" b="1" dirty="0">
              <a:solidFill>
                <a:srgbClr val="EABB22"/>
              </a:solidFill>
            </a:endParaRPr>
          </a:p>
          <a:p>
            <a:pPr algn="ctr">
              <a:lnSpc>
                <a:spcPts val="3040"/>
              </a:lnSpc>
              <a:defRPr/>
            </a:pPr>
            <a:r>
              <a:rPr lang="en-US" sz="3000" dirty="0">
                <a:solidFill>
                  <a:srgbClr val="262626"/>
                </a:solidFill>
              </a:rPr>
              <a:t>Heritage Flavours, </a:t>
            </a:r>
          </a:p>
          <a:p>
            <a:pPr algn="ctr">
              <a:lnSpc>
                <a:spcPts val="3040"/>
              </a:lnSpc>
              <a:defRPr/>
            </a:pPr>
            <a:r>
              <a:rPr lang="en-US" sz="3000" dirty="0">
                <a:solidFill>
                  <a:srgbClr val="262626"/>
                </a:solidFill>
              </a:rPr>
              <a:t>Bursa</a:t>
            </a:r>
            <a:br>
              <a:rPr lang="en-US" sz="3000" dirty="0">
                <a:solidFill>
                  <a:srgbClr val="262626"/>
                </a:solidFill>
              </a:rPr>
            </a:br>
            <a:br>
              <a:rPr lang="en-US" sz="3200" dirty="0">
                <a:solidFill>
                  <a:srgbClr val="262626"/>
                </a:solidFill>
              </a:rPr>
            </a:br>
            <a:endParaRPr lang="en-US" sz="3200" baseline="30000" dirty="0">
              <a:solidFill>
                <a:srgbClr val="262626"/>
              </a:solidFill>
              <a:latin typeface="+mn-lt"/>
              <a:ea typeface="Roboto Cn" pitchFamily="2" charset="0"/>
            </a:endParaRPr>
          </a:p>
        </p:txBody>
      </p:sp>
      <p:sp>
        <p:nvSpPr>
          <p:cNvPr id="42" name="TextBox 28">
            <a:extLst>
              <a:ext uri="{FF2B5EF4-FFF2-40B4-BE49-F238E27FC236}">
                <a16:creationId xmlns:a16="http://schemas.microsoft.com/office/drawing/2014/main" id="{F2D3D304-B285-297F-0346-C34B0C8AC46D}"/>
              </a:ext>
            </a:extLst>
          </p:cNvPr>
          <p:cNvSpPr txBox="1"/>
          <p:nvPr/>
        </p:nvSpPr>
        <p:spPr>
          <a:xfrm>
            <a:off x="4354585" y="1991864"/>
            <a:ext cx="2481645" cy="2182392"/>
          </a:xfrm>
          <a:prstGeom prst="rect">
            <a:avLst/>
          </a:prstGeom>
          <a:noFill/>
        </p:spPr>
        <p:txBody>
          <a:bodyPr wrap="square">
            <a:spAutoFit/>
          </a:bodyPr>
          <a:lstStyle/>
          <a:p>
            <a:pPr algn="ctr">
              <a:lnSpc>
                <a:spcPts val="3340"/>
              </a:lnSpc>
              <a:defRPr/>
            </a:pPr>
            <a:r>
              <a:rPr lang="en-US" sz="3200" b="1" dirty="0">
                <a:solidFill>
                  <a:srgbClr val="62A844"/>
                </a:solidFill>
              </a:rPr>
              <a:t>Case 2: </a:t>
            </a:r>
          </a:p>
          <a:p>
            <a:pPr algn="ctr">
              <a:defRPr/>
            </a:pPr>
            <a:endParaRPr lang="en-US" sz="800" b="1" dirty="0">
              <a:solidFill>
                <a:srgbClr val="62A844"/>
              </a:solidFill>
            </a:endParaRPr>
          </a:p>
          <a:p>
            <a:pPr algn="ctr">
              <a:lnSpc>
                <a:spcPts val="3040"/>
              </a:lnSpc>
              <a:defRPr/>
            </a:pPr>
            <a:r>
              <a:rPr lang="en-US" sz="3000" dirty="0">
                <a:solidFill>
                  <a:srgbClr val="262626"/>
                </a:solidFill>
              </a:rPr>
              <a:t>Green Restaurant, Bursa</a:t>
            </a:r>
          </a:p>
          <a:p>
            <a:pPr algn="ctr">
              <a:lnSpc>
                <a:spcPts val="3340"/>
              </a:lnSpc>
              <a:defRPr/>
            </a:pPr>
            <a:endParaRPr lang="en-US" sz="3200" b="1" baseline="30000" dirty="0">
              <a:solidFill>
                <a:srgbClr val="62A844"/>
              </a:solidFill>
              <a:latin typeface="+mn-lt"/>
              <a:ea typeface="Roboto Cn" pitchFamily="2" charset="0"/>
            </a:endParaRPr>
          </a:p>
        </p:txBody>
      </p:sp>
      <p:sp>
        <p:nvSpPr>
          <p:cNvPr id="43" name="TextBox 28">
            <a:extLst>
              <a:ext uri="{FF2B5EF4-FFF2-40B4-BE49-F238E27FC236}">
                <a16:creationId xmlns:a16="http://schemas.microsoft.com/office/drawing/2014/main" id="{341BD0AE-8B7F-8AC5-7CBB-F16802A787DC}"/>
              </a:ext>
            </a:extLst>
          </p:cNvPr>
          <p:cNvSpPr txBox="1"/>
          <p:nvPr/>
        </p:nvSpPr>
        <p:spPr>
          <a:xfrm>
            <a:off x="1113818" y="1991864"/>
            <a:ext cx="2285312" cy="2605585"/>
          </a:xfrm>
          <a:prstGeom prst="rect">
            <a:avLst/>
          </a:prstGeom>
          <a:noFill/>
        </p:spPr>
        <p:txBody>
          <a:bodyPr>
            <a:spAutoFit/>
          </a:bodyPr>
          <a:lstStyle/>
          <a:p>
            <a:pPr algn="ctr">
              <a:lnSpc>
                <a:spcPts val="3340"/>
              </a:lnSpc>
              <a:defRPr/>
            </a:pPr>
            <a:r>
              <a:rPr lang="en-US" sz="3200" b="1" dirty="0">
                <a:solidFill>
                  <a:srgbClr val="0289AE"/>
                </a:solidFill>
              </a:rPr>
              <a:t>Case 1: </a:t>
            </a:r>
          </a:p>
          <a:p>
            <a:pPr algn="ctr">
              <a:defRPr/>
            </a:pPr>
            <a:endParaRPr lang="en-US" sz="800" b="1" dirty="0">
              <a:solidFill>
                <a:srgbClr val="0289AE"/>
              </a:solidFill>
            </a:endParaRPr>
          </a:p>
          <a:p>
            <a:pPr algn="ctr">
              <a:lnSpc>
                <a:spcPts val="3040"/>
              </a:lnSpc>
              <a:defRPr/>
            </a:pPr>
            <a:r>
              <a:rPr lang="en-US" sz="3000" dirty="0">
                <a:solidFill>
                  <a:srgbClr val="262626"/>
                </a:solidFill>
              </a:rPr>
              <a:t>Boutique Hotel Amenities</a:t>
            </a:r>
          </a:p>
          <a:p>
            <a:pPr algn="ctr">
              <a:lnSpc>
                <a:spcPts val="3340"/>
              </a:lnSpc>
              <a:defRPr/>
            </a:pPr>
            <a:endParaRPr lang="en-US" sz="3200" b="1" baseline="30000" dirty="0">
              <a:solidFill>
                <a:srgbClr val="0289AE"/>
              </a:solidFill>
              <a:latin typeface="+mn-lt"/>
              <a:ea typeface="Roboto Cn" pitchFamily="2" charset="0"/>
            </a:endParaRPr>
          </a:p>
          <a:p>
            <a:pPr algn="ctr">
              <a:lnSpc>
                <a:spcPts val="3340"/>
              </a:lnSpc>
              <a:defRPr/>
            </a:pPr>
            <a:endParaRPr lang="en-US" sz="3200" b="1" baseline="30000" dirty="0">
              <a:solidFill>
                <a:srgbClr val="0289AE"/>
              </a:solidFill>
              <a:ea typeface="Roboto Cn" pitchFamily="2" charset="0"/>
            </a:endParaRPr>
          </a:p>
        </p:txBody>
      </p:sp>
      <p:sp>
        <p:nvSpPr>
          <p:cNvPr id="47" name="TextBox 28">
            <a:extLst>
              <a:ext uri="{FF2B5EF4-FFF2-40B4-BE49-F238E27FC236}">
                <a16:creationId xmlns:a16="http://schemas.microsoft.com/office/drawing/2014/main" id="{03C16DF5-A693-A045-0F67-298AC92E06DA}"/>
              </a:ext>
            </a:extLst>
          </p:cNvPr>
          <p:cNvSpPr txBox="1"/>
          <p:nvPr/>
        </p:nvSpPr>
        <p:spPr>
          <a:xfrm>
            <a:off x="7554639" y="4527441"/>
            <a:ext cx="2880000" cy="915956"/>
          </a:xfrm>
          <a:prstGeom prst="rect">
            <a:avLst/>
          </a:prstGeom>
          <a:noFill/>
        </p:spPr>
        <p:txBody>
          <a:bodyPr wrap="square">
            <a:spAutoFit/>
          </a:bodyPr>
          <a:lstStyle/>
          <a:p>
            <a:pPr algn="ctr">
              <a:lnSpc>
                <a:spcPts val="1620"/>
              </a:lnSpc>
              <a:defRPr/>
            </a:pPr>
            <a:r>
              <a:rPr lang="en-US" sz="1600" dirty="0">
                <a:solidFill>
                  <a:srgbClr val="262626"/>
                </a:solidFill>
              </a:rPr>
              <a:t>A front office team promotes local transport options and green-certified partner businesses.</a:t>
            </a:r>
            <a:endParaRPr lang="en-US" sz="1600" baseline="30000" dirty="0">
              <a:solidFill>
                <a:srgbClr val="262626"/>
              </a:solidFill>
              <a:latin typeface="+mn-lt"/>
              <a:ea typeface="Roboto Cn" pitchFamily="2" charset="0"/>
            </a:endParaRPr>
          </a:p>
        </p:txBody>
      </p:sp>
      <p:sp>
        <p:nvSpPr>
          <p:cNvPr id="48" name="TextBox 28">
            <a:extLst>
              <a:ext uri="{FF2B5EF4-FFF2-40B4-BE49-F238E27FC236}">
                <a16:creationId xmlns:a16="http://schemas.microsoft.com/office/drawing/2014/main" id="{FF54FD22-F773-F3D1-7924-B92F09630BD5}"/>
              </a:ext>
            </a:extLst>
          </p:cNvPr>
          <p:cNvSpPr txBox="1"/>
          <p:nvPr/>
        </p:nvSpPr>
        <p:spPr>
          <a:xfrm>
            <a:off x="3930310" y="4527441"/>
            <a:ext cx="3330194" cy="584775"/>
          </a:xfrm>
          <a:prstGeom prst="rect">
            <a:avLst/>
          </a:prstGeom>
          <a:noFill/>
        </p:spPr>
        <p:txBody>
          <a:bodyPr wrap="square">
            <a:spAutoFit/>
          </a:bodyPr>
          <a:lstStyle/>
          <a:p>
            <a:r>
              <a:rPr lang="en-US" sz="1600" dirty="0">
                <a:solidFill>
                  <a:srgbClr val="262626"/>
                </a:solidFill>
                <a:latin typeface="Calibri" panose="020F0502020204030204" pitchFamily="34" charset="0"/>
              </a:rPr>
              <a:t>Sustainability has become a natural part of daily operations</a:t>
            </a:r>
            <a:endParaRPr lang="en-US" sz="1600" baseline="30000" dirty="0">
              <a:solidFill>
                <a:srgbClr val="262626"/>
              </a:solidFill>
              <a:latin typeface="+mn-lt"/>
              <a:ea typeface="Roboto Cn" pitchFamily="2" charset="0"/>
            </a:endParaRPr>
          </a:p>
        </p:txBody>
      </p:sp>
      <p:sp>
        <p:nvSpPr>
          <p:cNvPr id="49" name="TextBox 28">
            <a:extLst>
              <a:ext uri="{FF2B5EF4-FFF2-40B4-BE49-F238E27FC236}">
                <a16:creationId xmlns:a16="http://schemas.microsoft.com/office/drawing/2014/main" id="{780B6986-5F79-D6D2-E889-F1661F988C07}"/>
              </a:ext>
            </a:extLst>
          </p:cNvPr>
          <p:cNvSpPr txBox="1"/>
          <p:nvPr/>
        </p:nvSpPr>
        <p:spPr>
          <a:xfrm>
            <a:off x="816474" y="4527441"/>
            <a:ext cx="2880000" cy="915956"/>
          </a:xfrm>
          <a:prstGeom prst="rect">
            <a:avLst/>
          </a:prstGeom>
          <a:noFill/>
        </p:spPr>
        <p:txBody>
          <a:bodyPr>
            <a:spAutoFit/>
          </a:bodyPr>
          <a:lstStyle/>
          <a:p>
            <a:pPr algn="ctr">
              <a:lnSpc>
                <a:spcPts val="1620"/>
              </a:lnSpc>
              <a:defRPr/>
            </a:pPr>
            <a:r>
              <a:rPr lang="en-US" sz="1600" dirty="0">
                <a:solidFill>
                  <a:srgbClr val="262626"/>
                </a:solidFill>
              </a:rPr>
              <a:t>A boutique hotel replaces disposable plastic toiletry containers with bulk dispensers to reduce plastic waste.</a:t>
            </a:r>
            <a:endParaRPr lang="en-US" sz="1600" baseline="30000" dirty="0">
              <a:solidFill>
                <a:srgbClr val="262626"/>
              </a:solidFill>
              <a:latin typeface="+mn-lt"/>
              <a:ea typeface="Roboto Cn" pitchFamily="2" charset="0"/>
            </a:endParaRPr>
          </a:p>
        </p:txBody>
      </p:sp>
      <p:sp>
        <p:nvSpPr>
          <p:cNvPr id="2" name="Text Placeholder 11">
            <a:extLst>
              <a:ext uri="{FF2B5EF4-FFF2-40B4-BE49-F238E27FC236}">
                <a16:creationId xmlns:a16="http://schemas.microsoft.com/office/drawing/2014/main" id="{ECE90268-1EBB-BAA9-C4F1-D5CFAB075C83}"/>
              </a:ext>
            </a:extLst>
          </p:cNvPr>
          <p:cNvSpPr txBox="1">
            <a:spLocks/>
          </p:cNvSpPr>
          <p:nvPr/>
        </p:nvSpPr>
        <p:spPr>
          <a:xfrm>
            <a:off x="-805044" y="216886"/>
            <a:ext cx="1071301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                                                    Examples in Practice</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F449A175-37A7-4B5F-E512-B472C5B11191}"/>
              </a:ext>
            </a:extLst>
          </p:cNvPr>
          <p:cNvCxnSpPr>
            <a:cxnSpLocks/>
          </p:cNvCxnSpPr>
          <p:nvPr/>
        </p:nvCxnSpPr>
        <p:spPr>
          <a:xfrm>
            <a:off x="0" y="994071"/>
            <a:ext cx="974231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9C2FCB7-E3B7-4B91-AF6A-F3BE08FD2774}"/>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681738" y="0"/>
            <a:ext cx="3531079" cy="2246270"/>
          </a:xfrm>
          <a:prstGeom prst="rect">
            <a:avLst/>
          </a:prstGeom>
        </p:spPr>
      </p:pic>
      <p:pic>
        <p:nvPicPr>
          <p:cNvPr id="4" name="Picture 3">
            <a:extLst>
              <a:ext uri="{FF2B5EF4-FFF2-40B4-BE49-F238E27FC236}">
                <a16:creationId xmlns:a16="http://schemas.microsoft.com/office/drawing/2014/main" id="{F6D450F7-F794-EAD0-006F-A2A23C0283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230" y="116632"/>
            <a:ext cx="3564000" cy="710162"/>
          </a:xfrm>
          <a:prstGeom prst="rect">
            <a:avLst/>
          </a:prstGeom>
        </p:spPr>
      </p:pic>
    </p:spTree>
    <p:extLst>
      <p:ext uri="{BB962C8B-B14F-4D97-AF65-F5344CB8AC3E}">
        <p14:creationId xmlns:p14="http://schemas.microsoft.com/office/powerpoint/2010/main" val="328453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DE72-E170-0B9B-C760-91A15B649CDB}"/>
            </a:ext>
          </a:extLst>
        </p:cNvPr>
        <p:cNvGrpSpPr/>
        <p:nvPr/>
      </p:nvGrpSpPr>
      <p:grpSpPr>
        <a:xfrm>
          <a:off x="0" y="0"/>
          <a:ext cx="0" cy="0"/>
          <a:chOff x="0" y="0"/>
          <a:chExt cx="0" cy="0"/>
        </a:xfrm>
      </p:grpSpPr>
      <p:sp>
        <p:nvSpPr>
          <p:cNvPr id="11" name="Rectangle 19">
            <a:extLst>
              <a:ext uri="{FF2B5EF4-FFF2-40B4-BE49-F238E27FC236}">
                <a16:creationId xmlns:a16="http://schemas.microsoft.com/office/drawing/2014/main" id="{F80A2F30-6EB8-D531-8FDE-FA3DB32819B5}"/>
              </a:ext>
            </a:extLst>
          </p:cNvPr>
          <p:cNvSpPr/>
          <p:nvPr/>
        </p:nvSpPr>
        <p:spPr>
          <a:xfrm flipV="1">
            <a:off x="7836356" y="3686308"/>
            <a:ext cx="2497533" cy="338184"/>
          </a:xfrm>
          <a:prstGeom prst="rect">
            <a:avLst/>
          </a:pr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15" name="Rectangle 21">
            <a:extLst>
              <a:ext uri="{FF2B5EF4-FFF2-40B4-BE49-F238E27FC236}">
                <a16:creationId xmlns:a16="http://schemas.microsoft.com/office/drawing/2014/main" id="{4A0B7256-9737-D026-D8EC-0DBBA2C359DE}"/>
              </a:ext>
            </a:extLst>
          </p:cNvPr>
          <p:cNvSpPr/>
          <p:nvPr/>
        </p:nvSpPr>
        <p:spPr>
          <a:xfrm flipV="1">
            <a:off x="5890610" y="3861801"/>
            <a:ext cx="3086993" cy="418653"/>
          </a:xfrm>
          <a:prstGeom prst="rect">
            <a:avLst/>
          </a:prstGeom>
          <a:solidFill>
            <a:srgbClr val="3D8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25" name="Rectangle 18">
            <a:extLst>
              <a:ext uri="{FF2B5EF4-FFF2-40B4-BE49-F238E27FC236}">
                <a16:creationId xmlns:a16="http://schemas.microsoft.com/office/drawing/2014/main" id="{DC25428D-484C-1084-7227-D5CDFE28C192}"/>
              </a:ext>
            </a:extLst>
          </p:cNvPr>
          <p:cNvSpPr/>
          <p:nvPr/>
        </p:nvSpPr>
        <p:spPr>
          <a:xfrm flipV="1">
            <a:off x="5257496" y="3686308"/>
            <a:ext cx="2255035" cy="338184"/>
          </a:xfrm>
          <a:prstGeom prst="rect">
            <a:avLst/>
          </a:pr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28" name="Rectangle 20">
            <a:extLst>
              <a:ext uri="{FF2B5EF4-FFF2-40B4-BE49-F238E27FC236}">
                <a16:creationId xmlns:a16="http://schemas.microsoft.com/office/drawing/2014/main" id="{ADAA3258-327C-F9C0-D4B5-FCC39F13C79B}"/>
              </a:ext>
            </a:extLst>
          </p:cNvPr>
          <p:cNvSpPr/>
          <p:nvPr/>
        </p:nvSpPr>
        <p:spPr>
          <a:xfrm flipV="1">
            <a:off x="1874127" y="3861802"/>
            <a:ext cx="4266694" cy="332158"/>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31" name="Rectangle 17">
            <a:extLst>
              <a:ext uri="{FF2B5EF4-FFF2-40B4-BE49-F238E27FC236}">
                <a16:creationId xmlns:a16="http://schemas.microsoft.com/office/drawing/2014/main" id="{C15EC1AB-7FAE-D852-A4B4-69512A50524D}"/>
              </a:ext>
            </a:extLst>
          </p:cNvPr>
          <p:cNvSpPr/>
          <p:nvPr/>
        </p:nvSpPr>
        <p:spPr>
          <a:xfrm flipV="1">
            <a:off x="2258059" y="3686308"/>
            <a:ext cx="2517622" cy="338184"/>
          </a:xfrm>
          <a:prstGeom prst="rect">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33" name="Oval 22">
            <a:extLst>
              <a:ext uri="{FF2B5EF4-FFF2-40B4-BE49-F238E27FC236}">
                <a16:creationId xmlns:a16="http://schemas.microsoft.com/office/drawing/2014/main" id="{DBDBAD4E-CCA3-2349-879B-3BF837A0845C}"/>
              </a:ext>
            </a:extLst>
          </p:cNvPr>
          <p:cNvSpPr/>
          <p:nvPr/>
        </p:nvSpPr>
        <p:spPr>
          <a:xfrm rot="16200000" flipV="1">
            <a:off x="680005" y="3686713"/>
            <a:ext cx="2962038" cy="2961226"/>
          </a:xfrm>
          <a:prstGeom prst="ellipse">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grpSp>
        <p:nvGrpSpPr>
          <p:cNvPr id="39" name="Group 38">
            <a:extLst>
              <a:ext uri="{FF2B5EF4-FFF2-40B4-BE49-F238E27FC236}">
                <a16:creationId xmlns:a16="http://schemas.microsoft.com/office/drawing/2014/main" id="{96FF6BF3-66DC-B90B-34B2-DFCE72C341DA}"/>
              </a:ext>
            </a:extLst>
          </p:cNvPr>
          <p:cNvGrpSpPr/>
          <p:nvPr/>
        </p:nvGrpSpPr>
        <p:grpSpPr>
          <a:xfrm>
            <a:off x="3659430" y="2344941"/>
            <a:ext cx="1990445" cy="1679549"/>
            <a:chOff x="4568089" y="2134731"/>
            <a:chExt cx="2239568" cy="1889760"/>
          </a:xfrm>
        </p:grpSpPr>
        <p:sp>
          <p:nvSpPr>
            <p:cNvPr id="30" name="Oval 3">
              <a:extLst>
                <a:ext uri="{FF2B5EF4-FFF2-40B4-BE49-F238E27FC236}">
                  <a16:creationId xmlns:a16="http://schemas.microsoft.com/office/drawing/2014/main" id="{F330EAF6-E511-7E70-EBF6-7EC2DF433390}"/>
                </a:ext>
              </a:extLst>
            </p:cNvPr>
            <p:cNvSpPr/>
            <p:nvPr/>
          </p:nvSpPr>
          <p:spPr>
            <a:xfrm rot="16200000" flipV="1">
              <a:off x="4742993" y="1959827"/>
              <a:ext cx="1889760" cy="2239568"/>
            </a:xfrm>
            <a:prstGeom prst="ellipse">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32" name="Oval 4">
              <a:extLst>
                <a:ext uri="{FF2B5EF4-FFF2-40B4-BE49-F238E27FC236}">
                  <a16:creationId xmlns:a16="http://schemas.microsoft.com/office/drawing/2014/main" id="{4BC99570-6E84-1304-6312-7C3DFC99B699}"/>
                </a:ext>
              </a:extLst>
            </p:cNvPr>
            <p:cNvSpPr/>
            <p:nvPr/>
          </p:nvSpPr>
          <p:spPr>
            <a:xfrm rot="16200000" flipV="1">
              <a:off x="5075151" y="2353470"/>
              <a:ext cx="1225444" cy="1452283"/>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dirty="0"/>
            </a:p>
          </p:txBody>
        </p:sp>
        <p:grpSp>
          <p:nvGrpSpPr>
            <p:cNvPr id="94" name="Group 206">
              <a:extLst>
                <a:ext uri="{FF2B5EF4-FFF2-40B4-BE49-F238E27FC236}">
                  <a16:creationId xmlns:a16="http://schemas.microsoft.com/office/drawing/2014/main" id="{DFCF63A3-A98C-D442-330A-343DB6AA64AE}"/>
                </a:ext>
              </a:extLst>
            </p:cNvPr>
            <p:cNvGrpSpPr/>
            <p:nvPr/>
          </p:nvGrpSpPr>
          <p:grpSpPr>
            <a:xfrm>
              <a:off x="5330324" y="2905807"/>
              <a:ext cx="730272" cy="338184"/>
              <a:chOff x="5599113" y="798513"/>
              <a:chExt cx="292100" cy="163513"/>
            </a:xfrm>
            <a:solidFill>
              <a:srgbClr val="0289AE"/>
            </a:solidFill>
          </p:grpSpPr>
          <p:sp>
            <p:nvSpPr>
              <p:cNvPr id="95" name="Freeform 169">
                <a:extLst>
                  <a:ext uri="{FF2B5EF4-FFF2-40B4-BE49-F238E27FC236}">
                    <a16:creationId xmlns:a16="http://schemas.microsoft.com/office/drawing/2014/main" id="{60D73BCD-5B6C-3E82-87D2-C2FA8D34F37F}"/>
                  </a:ext>
                </a:extLst>
              </p:cNvPr>
              <p:cNvSpPr>
                <a:spLocks noEditPoints="1"/>
              </p:cNvSpPr>
              <p:nvPr/>
            </p:nvSpPr>
            <p:spPr bwMode="auto">
              <a:xfrm>
                <a:off x="5599113" y="798513"/>
                <a:ext cx="292100" cy="163513"/>
              </a:xfrm>
              <a:custGeom>
                <a:avLst/>
                <a:gdLst/>
                <a:ahLst/>
                <a:cxnLst>
                  <a:cxn ang="0">
                    <a:pos x="172" y="35"/>
                  </a:cxn>
                  <a:cxn ang="0">
                    <a:pos x="172" y="0"/>
                  </a:cxn>
                  <a:cxn ang="0">
                    <a:pos x="0" y="0"/>
                  </a:cxn>
                  <a:cxn ang="0">
                    <a:pos x="0" y="103"/>
                  </a:cxn>
                  <a:cxn ang="0">
                    <a:pos x="172" y="103"/>
                  </a:cxn>
                  <a:cxn ang="0">
                    <a:pos x="172" y="81"/>
                  </a:cxn>
                  <a:cxn ang="0">
                    <a:pos x="184" y="81"/>
                  </a:cxn>
                  <a:cxn ang="0">
                    <a:pos x="184" y="35"/>
                  </a:cxn>
                  <a:cxn ang="0">
                    <a:pos x="172" y="35"/>
                  </a:cxn>
                  <a:cxn ang="0">
                    <a:pos x="149" y="81"/>
                  </a:cxn>
                  <a:cxn ang="0">
                    <a:pos x="22" y="81"/>
                  </a:cxn>
                  <a:cxn ang="0">
                    <a:pos x="22" y="22"/>
                  </a:cxn>
                  <a:cxn ang="0">
                    <a:pos x="149" y="22"/>
                  </a:cxn>
                  <a:cxn ang="0">
                    <a:pos x="149" y="81"/>
                  </a:cxn>
                </a:cxnLst>
                <a:rect l="0" t="0" r="r" b="b"/>
                <a:pathLst>
                  <a:path w="184" h="103">
                    <a:moveTo>
                      <a:pt x="172" y="35"/>
                    </a:moveTo>
                    <a:lnTo>
                      <a:pt x="172" y="0"/>
                    </a:lnTo>
                    <a:lnTo>
                      <a:pt x="0" y="0"/>
                    </a:lnTo>
                    <a:lnTo>
                      <a:pt x="0" y="103"/>
                    </a:lnTo>
                    <a:lnTo>
                      <a:pt x="172" y="103"/>
                    </a:lnTo>
                    <a:lnTo>
                      <a:pt x="172" y="81"/>
                    </a:lnTo>
                    <a:lnTo>
                      <a:pt x="184" y="81"/>
                    </a:lnTo>
                    <a:lnTo>
                      <a:pt x="184" y="35"/>
                    </a:lnTo>
                    <a:lnTo>
                      <a:pt x="172" y="35"/>
                    </a:lnTo>
                    <a:close/>
                    <a:moveTo>
                      <a:pt x="149" y="81"/>
                    </a:moveTo>
                    <a:lnTo>
                      <a:pt x="22" y="81"/>
                    </a:lnTo>
                    <a:lnTo>
                      <a:pt x="22" y="22"/>
                    </a:lnTo>
                    <a:lnTo>
                      <a:pt x="149" y="22"/>
                    </a:lnTo>
                    <a:lnTo>
                      <a:pt x="149" y="81"/>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96" name="Freeform 170">
                <a:extLst>
                  <a:ext uri="{FF2B5EF4-FFF2-40B4-BE49-F238E27FC236}">
                    <a16:creationId xmlns:a16="http://schemas.microsoft.com/office/drawing/2014/main" id="{B213AA44-FDDB-A920-8417-AC3EF2D9D9E9}"/>
                  </a:ext>
                </a:extLst>
              </p:cNvPr>
              <p:cNvSpPr>
                <a:spLocks/>
              </p:cNvSpPr>
              <p:nvPr/>
            </p:nvSpPr>
            <p:spPr bwMode="auto">
              <a:xfrm>
                <a:off x="5651501" y="854075"/>
                <a:ext cx="166688" cy="52388"/>
              </a:xfrm>
              <a:custGeom>
                <a:avLst/>
                <a:gdLst/>
                <a:ahLst/>
                <a:cxnLst>
                  <a:cxn ang="0">
                    <a:pos x="59" y="33"/>
                  </a:cxn>
                  <a:cxn ang="0">
                    <a:pos x="105" y="0"/>
                  </a:cxn>
                  <a:cxn ang="0">
                    <a:pos x="59" y="11"/>
                  </a:cxn>
                  <a:cxn ang="0">
                    <a:pos x="47" y="0"/>
                  </a:cxn>
                  <a:cxn ang="0">
                    <a:pos x="0" y="33"/>
                  </a:cxn>
                  <a:cxn ang="0">
                    <a:pos x="47" y="22"/>
                  </a:cxn>
                  <a:cxn ang="0">
                    <a:pos x="59" y="33"/>
                  </a:cxn>
                </a:cxnLst>
                <a:rect l="0" t="0" r="r" b="b"/>
                <a:pathLst>
                  <a:path w="105" h="33">
                    <a:moveTo>
                      <a:pt x="59" y="33"/>
                    </a:moveTo>
                    <a:lnTo>
                      <a:pt x="105" y="0"/>
                    </a:lnTo>
                    <a:lnTo>
                      <a:pt x="59" y="11"/>
                    </a:lnTo>
                    <a:lnTo>
                      <a:pt x="47" y="0"/>
                    </a:lnTo>
                    <a:lnTo>
                      <a:pt x="0" y="33"/>
                    </a:lnTo>
                    <a:lnTo>
                      <a:pt x="47" y="22"/>
                    </a:lnTo>
                    <a:lnTo>
                      <a:pt x="59" y="33"/>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grpSp>
      <p:grpSp>
        <p:nvGrpSpPr>
          <p:cNvPr id="41" name="Group 40">
            <a:extLst>
              <a:ext uri="{FF2B5EF4-FFF2-40B4-BE49-F238E27FC236}">
                <a16:creationId xmlns:a16="http://schemas.microsoft.com/office/drawing/2014/main" id="{5E401343-0EC0-4A17-C636-AA5B093A4F4B}"/>
              </a:ext>
            </a:extLst>
          </p:cNvPr>
          <p:cNvGrpSpPr/>
          <p:nvPr/>
        </p:nvGrpSpPr>
        <p:grpSpPr>
          <a:xfrm>
            <a:off x="6516911" y="2344941"/>
            <a:ext cx="1991239" cy="1679549"/>
            <a:chOff x="6805871" y="2134732"/>
            <a:chExt cx="2240461" cy="1889760"/>
          </a:xfrm>
        </p:grpSpPr>
        <p:sp>
          <p:nvSpPr>
            <p:cNvPr id="18" name="Oval 5">
              <a:extLst>
                <a:ext uri="{FF2B5EF4-FFF2-40B4-BE49-F238E27FC236}">
                  <a16:creationId xmlns:a16="http://schemas.microsoft.com/office/drawing/2014/main" id="{A483EAF9-BA33-9F2E-D89E-4B3F79719A6C}"/>
                </a:ext>
              </a:extLst>
            </p:cNvPr>
            <p:cNvSpPr/>
            <p:nvPr/>
          </p:nvSpPr>
          <p:spPr>
            <a:xfrm rot="16200000" flipV="1">
              <a:off x="6981222" y="1959381"/>
              <a:ext cx="1889760" cy="2240461"/>
            </a:xfrm>
            <a:prstGeom prst="ellipse">
              <a:avLst/>
            </a:pr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26" name="Oval 6">
              <a:extLst>
                <a:ext uri="{FF2B5EF4-FFF2-40B4-BE49-F238E27FC236}">
                  <a16:creationId xmlns:a16="http://schemas.microsoft.com/office/drawing/2014/main" id="{A44B5648-9B05-B0D5-D43A-53E21C4ADA31}"/>
                </a:ext>
              </a:extLst>
            </p:cNvPr>
            <p:cNvSpPr/>
            <p:nvPr/>
          </p:nvSpPr>
          <p:spPr>
            <a:xfrm rot="16200000" flipV="1">
              <a:off x="7313826" y="2353470"/>
              <a:ext cx="1225444" cy="1452283"/>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97" name="Freeform 153">
              <a:extLst>
                <a:ext uri="{FF2B5EF4-FFF2-40B4-BE49-F238E27FC236}">
                  <a16:creationId xmlns:a16="http://schemas.microsoft.com/office/drawing/2014/main" id="{D1AF44A6-771D-3674-3C0C-8AB89B6566EB}"/>
                </a:ext>
              </a:extLst>
            </p:cNvPr>
            <p:cNvSpPr>
              <a:spLocks/>
            </p:cNvSpPr>
            <p:nvPr/>
          </p:nvSpPr>
          <p:spPr bwMode="auto">
            <a:xfrm>
              <a:off x="7731029" y="2837382"/>
              <a:ext cx="499045" cy="485440"/>
            </a:xfrm>
            <a:custGeom>
              <a:avLst/>
              <a:gdLst>
                <a:gd name="T0" fmla="*/ 146137 w 109"/>
                <a:gd name="T1" fmla="*/ 17723 h 116"/>
                <a:gd name="T2" fmla="*/ 146137 w 109"/>
                <a:gd name="T3" fmla="*/ 7595 h 116"/>
                <a:gd name="T4" fmla="*/ 138578 w 109"/>
                <a:gd name="T5" fmla="*/ 0 h 116"/>
                <a:gd name="T6" fmla="*/ 128500 w 109"/>
                <a:gd name="T7" fmla="*/ 7595 h 116"/>
                <a:gd name="T8" fmla="*/ 128500 w 109"/>
                <a:gd name="T9" fmla="*/ 17723 h 116"/>
                <a:gd name="T10" fmla="*/ 0 w 109"/>
                <a:gd name="T11" fmla="*/ 154439 h 116"/>
                <a:gd name="T12" fmla="*/ 0 w 109"/>
                <a:gd name="T13" fmla="*/ 164567 h 116"/>
                <a:gd name="T14" fmla="*/ 2520 w 109"/>
                <a:gd name="T15" fmla="*/ 164567 h 116"/>
                <a:gd name="T16" fmla="*/ 45353 w 109"/>
                <a:gd name="T17" fmla="*/ 126590 h 116"/>
                <a:gd name="T18" fmla="*/ 90706 w 109"/>
                <a:gd name="T19" fmla="*/ 164567 h 116"/>
                <a:gd name="T20" fmla="*/ 93225 w 109"/>
                <a:gd name="T21" fmla="*/ 164567 h 116"/>
                <a:gd name="T22" fmla="*/ 128500 w 109"/>
                <a:gd name="T23" fmla="*/ 129121 h 116"/>
                <a:gd name="T24" fmla="*/ 128500 w 109"/>
                <a:gd name="T25" fmla="*/ 227861 h 116"/>
                <a:gd name="T26" fmla="*/ 100784 w 109"/>
                <a:gd name="T27" fmla="*/ 273434 h 116"/>
                <a:gd name="T28" fmla="*/ 73069 w 109"/>
                <a:gd name="T29" fmla="*/ 248116 h 116"/>
                <a:gd name="T30" fmla="*/ 65510 w 109"/>
                <a:gd name="T31" fmla="*/ 237989 h 116"/>
                <a:gd name="T32" fmla="*/ 55431 w 109"/>
                <a:gd name="T33" fmla="*/ 248116 h 116"/>
                <a:gd name="T34" fmla="*/ 100784 w 109"/>
                <a:gd name="T35" fmla="*/ 293688 h 116"/>
                <a:gd name="T36" fmla="*/ 146137 w 109"/>
                <a:gd name="T37" fmla="*/ 227861 h 116"/>
                <a:gd name="T38" fmla="*/ 146137 w 109"/>
                <a:gd name="T39" fmla="*/ 129121 h 116"/>
                <a:gd name="T40" fmla="*/ 183931 w 109"/>
                <a:gd name="T41" fmla="*/ 164567 h 116"/>
                <a:gd name="T42" fmla="*/ 183931 w 109"/>
                <a:gd name="T43" fmla="*/ 164567 h 116"/>
                <a:gd name="T44" fmla="*/ 229284 w 109"/>
                <a:gd name="T45" fmla="*/ 126590 h 116"/>
                <a:gd name="T46" fmla="*/ 274637 w 109"/>
                <a:gd name="T47" fmla="*/ 164567 h 116"/>
                <a:gd name="T48" fmla="*/ 274637 w 109"/>
                <a:gd name="T49" fmla="*/ 164567 h 116"/>
                <a:gd name="T50" fmla="*/ 274637 w 109"/>
                <a:gd name="T51" fmla="*/ 154439 h 116"/>
                <a:gd name="T52" fmla="*/ 146137 w 109"/>
                <a:gd name="T53" fmla="*/ 17723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116">
                  <a:moveTo>
                    <a:pt x="58" y="7"/>
                  </a:moveTo>
                  <a:cubicBezTo>
                    <a:pt x="58" y="3"/>
                    <a:pt x="58" y="3"/>
                    <a:pt x="58" y="3"/>
                  </a:cubicBezTo>
                  <a:cubicBezTo>
                    <a:pt x="58" y="1"/>
                    <a:pt x="57" y="0"/>
                    <a:pt x="55" y="0"/>
                  </a:cubicBezTo>
                  <a:cubicBezTo>
                    <a:pt x="53" y="0"/>
                    <a:pt x="51" y="1"/>
                    <a:pt x="51" y="3"/>
                  </a:cubicBezTo>
                  <a:cubicBezTo>
                    <a:pt x="51" y="7"/>
                    <a:pt x="51" y="7"/>
                    <a:pt x="51" y="7"/>
                  </a:cubicBezTo>
                  <a:cubicBezTo>
                    <a:pt x="23" y="9"/>
                    <a:pt x="0" y="32"/>
                    <a:pt x="0" y="61"/>
                  </a:cubicBezTo>
                  <a:cubicBezTo>
                    <a:pt x="0" y="62"/>
                    <a:pt x="0" y="64"/>
                    <a:pt x="0" y="65"/>
                  </a:cubicBezTo>
                  <a:cubicBezTo>
                    <a:pt x="1" y="65"/>
                    <a:pt x="1" y="65"/>
                    <a:pt x="1" y="65"/>
                  </a:cubicBezTo>
                  <a:cubicBezTo>
                    <a:pt x="2" y="57"/>
                    <a:pt x="10" y="50"/>
                    <a:pt x="18" y="50"/>
                  </a:cubicBezTo>
                  <a:cubicBezTo>
                    <a:pt x="27" y="50"/>
                    <a:pt x="35" y="57"/>
                    <a:pt x="36" y="65"/>
                  </a:cubicBezTo>
                  <a:cubicBezTo>
                    <a:pt x="37" y="65"/>
                    <a:pt x="37" y="65"/>
                    <a:pt x="37" y="65"/>
                  </a:cubicBezTo>
                  <a:cubicBezTo>
                    <a:pt x="38" y="58"/>
                    <a:pt x="44" y="52"/>
                    <a:pt x="51" y="51"/>
                  </a:cubicBezTo>
                  <a:cubicBezTo>
                    <a:pt x="51" y="90"/>
                    <a:pt x="51" y="90"/>
                    <a:pt x="51" y="90"/>
                  </a:cubicBezTo>
                  <a:cubicBezTo>
                    <a:pt x="51" y="108"/>
                    <a:pt x="47" y="108"/>
                    <a:pt x="40" y="108"/>
                  </a:cubicBezTo>
                  <a:cubicBezTo>
                    <a:pt x="29" y="108"/>
                    <a:pt x="29" y="105"/>
                    <a:pt x="29" y="98"/>
                  </a:cubicBezTo>
                  <a:cubicBezTo>
                    <a:pt x="29" y="96"/>
                    <a:pt x="28" y="94"/>
                    <a:pt x="26" y="94"/>
                  </a:cubicBezTo>
                  <a:cubicBezTo>
                    <a:pt x="24" y="94"/>
                    <a:pt x="22" y="96"/>
                    <a:pt x="22" y="98"/>
                  </a:cubicBezTo>
                  <a:cubicBezTo>
                    <a:pt x="22" y="105"/>
                    <a:pt x="22" y="116"/>
                    <a:pt x="40" y="116"/>
                  </a:cubicBezTo>
                  <a:cubicBezTo>
                    <a:pt x="50" y="116"/>
                    <a:pt x="58" y="114"/>
                    <a:pt x="58" y="90"/>
                  </a:cubicBezTo>
                  <a:cubicBezTo>
                    <a:pt x="58" y="51"/>
                    <a:pt x="58" y="51"/>
                    <a:pt x="58" y="51"/>
                  </a:cubicBezTo>
                  <a:cubicBezTo>
                    <a:pt x="65" y="52"/>
                    <a:pt x="71" y="58"/>
                    <a:pt x="73" y="65"/>
                  </a:cubicBezTo>
                  <a:cubicBezTo>
                    <a:pt x="73" y="65"/>
                    <a:pt x="73" y="65"/>
                    <a:pt x="73" y="65"/>
                  </a:cubicBezTo>
                  <a:cubicBezTo>
                    <a:pt x="75" y="57"/>
                    <a:pt x="82" y="50"/>
                    <a:pt x="91" y="50"/>
                  </a:cubicBezTo>
                  <a:cubicBezTo>
                    <a:pt x="100" y="50"/>
                    <a:pt x="107" y="57"/>
                    <a:pt x="109" y="65"/>
                  </a:cubicBezTo>
                  <a:cubicBezTo>
                    <a:pt x="109" y="65"/>
                    <a:pt x="109" y="65"/>
                    <a:pt x="109" y="65"/>
                  </a:cubicBezTo>
                  <a:cubicBezTo>
                    <a:pt x="109" y="64"/>
                    <a:pt x="109" y="62"/>
                    <a:pt x="109" y="61"/>
                  </a:cubicBezTo>
                  <a:cubicBezTo>
                    <a:pt x="109" y="32"/>
                    <a:pt x="87" y="9"/>
                    <a:pt x="58" y="7"/>
                  </a:cubicBezTo>
                  <a:close/>
                </a:path>
              </a:pathLst>
            </a:custGeom>
            <a:solidFill>
              <a:srgbClr val="06677F"/>
            </a:solidFill>
            <a:ln>
              <a:noFill/>
            </a:ln>
          </p:spPr>
          <p:txBody>
            <a:bodyPr/>
            <a:lstStyle/>
            <a:p>
              <a:endParaRPr lang="en-US" dirty="0"/>
            </a:p>
          </p:txBody>
        </p:sp>
      </p:grpSp>
      <p:grpSp>
        <p:nvGrpSpPr>
          <p:cNvPr id="43" name="Group 42">
            <a:extLst>
              <a:ext uri="{FF2B5EF4-FFF2-40B4-BE49-F238E27FC236}">
                <a16:creationId xmlns:a16="http://schemas.microsoft.com/office/drawing/2014/main" id="{97881D36-9FC6-77FE-82C4-4E1AA3BF5825}"/>
              </a:ext>
            </a:extLst>
          </p:cNvPr>
          <p:cNvGrpSpPr/>
          <p:nvPr/>
        </p:nvGrpSpPr>
        <p:grpSpPr>
          <a:xfrm>
            <a:off x="5089599" y="3861802"/>
            <a:ext cx="1990445" cy="1680218"/>
            <a:chOff x="5680286" y="3861801"/>
            <a:chExt cx="2239568" cy="1890513"/>
          </a:xfrm>
        </p:grpSpPr>
        <p:sp>
          <p:nvSpPr>
            <p:cNvPr id="27" name="Oval 11">
              <a:extLst>
                <a:ext uri="{FF2B5EF4-FFF2-40B4-BE49-F238E27FC236}">
                  <a16:creationId xmlns:a16="http://schemas.microsoft.com/office/drawing/2014/main" id="{CEC47CB9-F051-9404-E605-93449A22B434}"/>
                </a:ext>
              </a:extLst>
            </p:cNvPr>
            <p:cNvSpPr/>
            <p:nvPr/>
          </p:nvSpPr>
          <p:spPr>
            <a:xfrm rot="16200000" flipV="1">
              <a:off x="5854813" y="3687274"/>
              <a:ext cx="1890513" cy="2239568"/>
            </a:xfrm>
            <a:prstGeom prst="ellipse">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29" name="Oval 12">
              <a:extLst>
                <a:ext uri="{FF2B5EF4-FFF2-40B4-BE49-F238E27FC236}">
                  <a16:creationId xmlns:a16="http://schemas.microsoft.com/office/drawing/2014/main" id="{51C88BCE-BAC6-0A7E-DBD3-02D42B13EBFC}"/>
                </a:ext>
              </a:extLst>
            </p:cNvPr>
            <p:cNvSpPr/>
            <p:nvPr/>
          </p:nvSpPr>
          <p:spPr>
            <a:xfrm rot="16200000" flipV="1">
              <a:off x="6186971" y="4080916"/>
              <a:ext cx="1226197" cy="1452283"/>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98" name="Freeform 75">
              <a:extLst>
                <a:ext uri="{FF2B5EF4-FFF2-40B4-BE49-F238E27FC236}">
                  <a16:creationId xmlns:a16="http://schemas.microsoft.com/office/drawing/2014/main" id="{174340FD-5D74-ADE1-345B-E52E30183209}"/>
                </a:ext>
              </a:extLst>
            </p:cNvPr>
            <p:cNvSpPr>
              <a:spLocks noEditPoints="1"/>
            </p:cNvSpPr>
            <p:nvPr/>
          </p:nvSpPr>
          <p:spPr bwMode="auto">
            <a:xfrm>
              <a:off x="6464584" y="4597171"/>
              <a:ext cx="526368" cy="470115"/>
            </a:xfrm>
            <a:custGeom>
              <a:avLst/>
              <a:gdLst>
                <a:gd name="T0" fmla="*/ 331440 w 256"/>
                <a:gd name="T1" fmla="*/ 169445 h 228"/>
                <a:gd name="T2" fmla="*/ 246955 w 256"/>
                <a:gd name="T3" fmla="*/ 84722 h 228"/>
                <a:gd name="T4" fmla="*/ 331440 w 256"/>
                <a:gd name="T5" fmla="*/ 0 h 228"/>
                <a:gd name="T6" fmla="*/ 415925 w 256"/>
                <a:gd name="T7" fmla="*/ 84722 h 228"/>
                <a:gd name="T8" fmla="*/ 331440 w 256"/>
                <a:gd name="T9" fmla="*/ 169445 h 228"/>
                <a:gd name="T10" fmla="*/ 370433 w 256"/>
                <a:gd name="T11" fmla="*/ 65171 h 228"/>
                <a:gd name="T12" fmla="*/ 350937 w 256"/>
                <a:gd name="T13" fmla="*/ 65171 h 228"/>
                <a:gd name="T14" fmla="*/ 350937 w 256"/>
                <a:gd name="T15" fmla="*/ 45620 h 228"/>
                <a:gd name="T16" fmla="*/ 331440 w 256"/>
                <a:gd name="T17" fmla="*/ 26068 h 228"/>
                <a:gd name="T18" fmla="*/ 311944 w 256"/>
                <a:gd name="T19" fmla="*/ 45620 h 228"/>
                <a:gd name="T20" fmla="*/ 311944 w 256"/>
                <a:gd name="T21" fmla="*/ 65171 h 228"/>
                <a:gd name="T22" fmla="*/ 292447 w 256"/>
                <a:gd name="T23" fmla="*/ 65171 h 228"/>
                <a:gd name="T24" fmla="*/ 272951 w 256"/>
                <a:gd name="T25" fmla="*/ 84722 h 228"/>
                <a:gd name="T26" fmla="*/ 292447 w 256"/>
                <a:gd name="T27" fmla="*/ 104274 h 228"/>
                <a:gd name="T28" fmla="*/ 311944 w 256"/>
                <a:gd name="T29" fmla="*/ 104274 h 228"/>
                <a:gd name="T30" fmla="*/ 311944 w 256"/>
                <a:gd name="T31" fmla="*/ 123825 h 228"/>
                <a:gd name="T32" fmla="*/ 331440 w 256"/>
                <a:gd name="T33" fmla="*/ 143376 h 228"/>
                <a:gd name="T34" fmla="*/ 350937 w 256"/>
                <a:gd name="T35" fmla="*/ 123825 h 228"/>
                <a:gd name="T36" fmla="*/ 350937 w 256"/>
                <a:gd name="T37" fmla="*/ 104274 h 228"/>
                <a:gd name="T38" fmla="*/ 370433 w 256"/>
                <a:gd name="T39" fmla="*/ 104274 h 228"/>
                <a:gd name="T40" fmla="*/ 389930 w 256"/>
                <a:gd name="T41" fmla="*/ 84722 h 228"/>
                <a:gd name="T42" fmla="*/ 370433 w 256"/>
                <a:gd name="T43" fmla="*/ 65171 h 228"/>
                <a:gd name="T44" fmla="*/ 157597 w 256"/>
                <a:gd name="T45" fmla="*/ 226469 h 228"/>
                <a:gd name="T46" fmla="*/ 324941 w 256"/>
                <a:gd name="T47" fmla="*/ 216694 h 228"/>
                <a:gd name="T48" fmla="*/ 337939 w 256"/>
                <a:gd name="T49" fmla="*/ 188996 h 228"/>
                <a:gd name="T50" fmla="*/ 386680 w 256"/>
                <a:gd name="T51" fmla="*/ 172703 h 228"/>
                <a:gd name="T52" fmla="*/ 355811 w 256"/>
                <a:gd name="T53" fmla="*/ 242762 h 228"/>
                <a:gd name="T54" fmla="*/ 355811 w 256"/>
                <a:gd name="T55" fmla="*/ 242762 h 228"/>
                <a:gd name="T56" fmla="*/ 339564 w 256"/>
                <a:gd name="T57" fmla="*/ 254167 h 228"/>
                <a:gd name="T58" fmla="*/ 170594 w 256"/>
                <a:gd name="T59" fmla="*/ 265572 h 228"/>
                <a:gd name="T60" fmla="*/ 180342 w 256"/>
                <a:gd name="T61" fmla="*/ 293270 h 228"/>
                <a:gd name="T62" fmla="*/ 363934 w 256"/>
                <a:gd name="T63" fmla="*/ 293270 h 228"/>
                <a:gd name="T64" fmla="*/ 402927 w 256"/>
                <a:gd name="T65" fmla="*/ 332372 h 228"/>
                <a:gd name="T66" fmla="*/ 363934 w 256"/>
                <a:gd name="T67" fmla="*/ 371475 h 228"/>
                <a:gd name="T68" fmla="*/ 324941 w 256"/>
                <a:gd name="T69" fmla="*/ 332372 h 228"/>
                <a:gd name="T70" fmla="*/ 142974 w 256"/>
                <a:gd name="T71" fmla="*/ 332372 h 228"/>
                <a:gd name="T72" fmla="*/ 103981 w 256"/>
                <a:gd name="T73" fmla="*/ 371475 h 228"/>
                <a:gd name="T74" fmla="*/ 64988 w 256"/>
                <a:gd name="T75" fmla="*/ 332372 h 228"/>
                <a:gd name="T76" fmla="*/ 103981 w 256"/>
                <a:gd name="T77" fmla="*/ 293270 h 228"/>
                <a:gd name="T78" fmla="*/ 139725 w 256"/>
                <a:gd name="T79" fmla="*/ 293270 h 228"/>
                <a:gd name="T80" fmla="*/ 63364 w 256"/>
                <a:gd name="T81" fmla="*/ 78205 h 228"/>
                <a:gd name="T82" fmla="*/ 19496 w 256"/>
                <a:gd name="T83" fmla="*/ 78205 h 228"/>
                <a:gd name="T84" fmla="*/ 0 w 256"/>
                <a:gd name="T85" fmla="*/ 58654 h 228"/>
                <a:gd name="T86" fmla="*/ 19496 w 256"/>
                <a:gd name="T87" fmla="*/ 39103 h 228"/>
                <a:gd name="T88" fmla="*/ 77986 w 256"/>
                <a:gd name="T89" fmla="*/ 39103 h 228"/>
                <a:gd name="T90" fmla="*/ 95858 w 256"/>
                <a:gd name="T91" fmla="*/ 52137 h 228"/>
                <a:gd name="T92" fmla="*/ 95858 w 256"/>
                <a:gd name="T93" fmla="*/ 52137 h 228"/>
                <a:gd name="T94" fmla="*/ 107231 w 256"/>
                <a:gd name="T95" fmla="*/ 84722 h 228"/>
                <a:gd name="T96" fmla="*/ 227459 w 256"/>
                <a:gd name="T97" fmla="*/ 84722 h 228"/>
                <a:gd name="T98" fmla="*/ 235583 w 256"/>
                <a:gd name="T99" fmla="*/ 123825 h 228"/>
                <a:gd name="T100" fmla="*/ 121853 w 256"/>
                <a:gd name="T101" fmla="*/ 123825 h 228"/>
                <a:gd name="T102" fmla="*/ 157597 w 256"/>
                <a:gd name="T103" fmla="*/ 226469 h 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216" y="40"/>
                    <a:pt x="216" y="40"/>
                    <a:pt x="216" y="40"/>
                  </a:cubicBezTo>
                  <a:cubicBezTo>
                    <a:pt x="216" y="28"/>
                    <a:pt x="216" y="28"/>
                    <a:pt x="216" y="28"/>
                  </a:cubicBezTo>
                  <a:cubicBezTo>
                    <a:pt x="216" y="21"/>
                    <a:pt x="211" y="16"/>
                    <a:pt x="204" y="16"/>
                  </a:cubicBezTo>
                  <a:cubicBezTo>
                    <a:pt x="197" y="16"/>
                    <a:pt x="192" y="21"/>
                    <a:pt x="192" y="28"/>
                  </a:cubicBezTo>
                  <a:cubicBezTo>
                    <a:pt x="192" y="40"/>
                    <a:pt x="192" y="40"/>
                    <a:pt x="192" y="40"/>
                  </a:cubicBezTo>
                  <a:cubicBezTo>
                    <a:pt x="180" y="40"/>
                    <a:pt x="180" y="40"/>
                    <a:pt x="180" y="40"/>
                  </a:cubicBezTo>
                  <a:cubicBezTo>
                    <a:pt x="173" y="40"/>
                    <a:pt x="168" y="45"/>
                    <a:pt x="168" y="52"/>
                  </a:cubicBezTo>
                  <a:cubicBezTo>
                    <a:pt x="168" y="59"/>
                    <a:pt x="173" y="64"/>
                    <a:pt x="180" y="64"/>
                  </a:cubicBezTo>
                  <a:cubicBezTo>
                    <a:pt x="192" y="64"/>
                    <a:pt x="192" y="64"/>
                    <a:pt x="192" y="64"/>
                  </a:cubicBezTo>
                  <a:cubicBezTo>
                    <a:pt x="192" y="76"/>
                    <a:pt x="192" y="76"/>
                    <a:pt x="192" y="76"/>
                  </a:cubicBezTo>
                  <a:cubicBezTo>
                    <a:pt x="192" y="83"/>
                    <a:pt x="197" y="88"/>
                    <a:pt x="204" y="88"/>
                  </a:cubicBezTo>
                  <a:cubicBezTo>
                    <a:pt x="211" y="88"/>
                    <a:pt x="216" y="83"/>
                    <a:pt x="216" y="76"/>
                  </a:cubicBezTo>
                  <a:cubicBezTo>
                    <a:pt x="216" y="64"/>
                    <a:pt x="216" y="64"/>
                    <a:pt x="216"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rgbClr val="62A844"/>
            </a:solidFill>
            <a:ln>
              <a:noFill/>
            </a:ln>
          </p:spPr>
          <p:txBody>
            <a:bodyPr/>
            <a:lstStyle/>
            <a:p>
              <a:endParaRPr lang="en-US" dirty="0"/>
            </a:p>
          </p:txBody>
        </p:sp>
      </p:grpSp>
      <p:grpSp>
        <p:nvGrpSpPr>
          <p:cNvPr id="42" name="Group 41">
            <a:extLst>
              <a:ext uri="{FF2B5EF4-FFF2-40B4-BE49-F238E27FC236}">
                <a16:creationId xmlns:a16="http://schemas.microsoft.com/office/drawing/2014/main" id="{520F0A92-CA9A-8770-F9DE-61BD46B75838}"/>
              </a:ext>
            </a:extLst>
          </p:cNvPr>
          <p:cNvGrpSpPr/>
          <p:nvPr/>
        </p:nvGrpSpPr>
        <p:grpSpPr>
          <a:xfrm>
            <a:off x="8021699" y="3861802"/>
            <a:ext cx="1990445" cy="1680218"/>
            <a:chOff x="7917176" y="3861801"/>
            <a:chExt cx="2239568" cy="1890513"/>
          </a:xfrm>
        </p:grpSpPr>
        <p:sp>
          <p:nvSpPr>
            <p:cNvPr id="14" name="Oval 9">
              <a:extLst>
                <a:ext uri="{FF2B5EF4-FFF2-40B4-BE49-F238E27FC236}">
                  <a16:creationId xmlns:a16="http://schemas.microsoft.com/office/drawing/2014/main" id="{20DFEBED-FF86-0B98-0626-0FF17C4D6F54}"/>
                </a:ext>
              </a:extLst>
            </p:cNvPr>
            <p:cNvSpPr/>
            <p:nvPr/>
          </p:nvSpPr>
          <p:spPr>
            <a:xfrm rot="16200000" flipV="1">
              <a:off x="8091703" y="3687274"/>
              <a:ext cx="1890513" cy="2239568"/>
            </a:xfrm>
            <a:prstGeom prst="ellipse">
              <a:avLst/>
            </a:prstGeom>
            <a:solidFill>
              <a:srgbClr val="3D8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17" name="Oval 10">
              <a:extLst>
                <a:ext uri="{FF2B5EF4-FFF2-40B4-BE49-F238E27FC236}">
                  <a16:creationId xmlns:a16="http://schemas.microsoft.com/office/drawing/2014/main" id="{C4BC41F4-3F23-DC4A-9A23-99B022691417}"/>
                </a:ext>
              </a:extLst>
            </p:cNvPr>
            <p:cNvSpPr/>
            <p:nvPr/>
          </p:nvSpPr>
          <p:spPr>
            <a:xfrm rot="16200000" flipV="1">
              <a:off x="8423861" y="4080916"/>
              <a:ext cx="1226197" cy="1452283"/>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99" name="Freeform 155">
              <a:extLst>
                <a:ext uri="{FF2B5EF4-FFF2-40B4-BE49-F238E27FC236}">
                  <a16:creationId xmlns:a16="http://schemas.microsoft.com/office/drawing/2014/main" id="{23703837-D3FA-41FA-7E9C-D059F8542A42}"/>
                </a:ext>
              </a:extLst>
            </p:cNvPr>
            <p:cNvSpPr>
              <a:spLocks noChangeArrowheads="1"/>
            </p:cNvSpPr>
            <p:nvPr/>
          </p:nvSpPr>
          <p:spPr bwMode="auto">
            <a:xfrm>
              <a:off x="8859756" y="4597171"/>
              <a:ext cx="373154" cy="470115"/>
            </a:xfrm>
            <a:custGeom>
              <a:avLst/>
              <a:gdLst>
                <a:gd name="T0" fmla="*/ 159349 w 501"/>
                <a:gd name="T1" fmla="*/ 47329 h 619"/>
                <a:gd name="T2" fmla="*/ 159349 w 501"/>
                <a:gd name="T3" fmla="*/ 47329 h 619"/>
                <a:gd name="T4" fmla="*/ 127551 w 501"/>
                <a:gd name="T5" fmla="*/ 94658 h 619"/>
                <a:gd name="T6" fmla="*/ 106233 w 501"/>
                <a:gd name="T7" fmla="*/ 0 h 619"/>
                <a:gd name="T8" fmla="*/ 47696 w 501"/>
                <a:gd name="T9" fmla="*/ 126570 h 619"/>
                <a:gd name="T10" fmla="*/ 26377 w 501"/>
                <a:gd name="T11" fmla="*/ 73504 h 619"/>
                <a:gd name="T12" fmla="*/ 0 w 501"/>
                <a:gd name="T13" fmla="*/ 131589 h 619"/>
                <a:gd name="T14" fmla="*/ 90334 w 501"/>
                <a:gd name="T15" fmla="*/ 221586 h 619"/>
                <a:gd name="T16" fmla="*/ 180668 w 501"/>
                <a:gd name="T17" fmla="*/ 131589 h 619"/>
                <a:gd name="T18" fmla="*/ 159349 w 501"/>
                <a:gd name="T19" fmla="*/ 47329 h 619"/>
                <a:gd name="T20" fmla="*/ 95754 w 501"/>
                <a:gd name="T21" fmla="*/ 210830 h 619"/>
                <a:gd name="T22" fmla="*/ 95754 w 501"/>
                <a:gd name="T23" fmla="*/ 210830 h 619"/>
                <a:gd name="T24" fmla="*/ 10479 w 501"/>
                <a:gd name="T25" fmla="*/ 126570 h 619"/>
                <a:gd name="T26" fmla="*/ 21319 w 501"/>
                <a:gd name="T27" fmla="*/ 105415 h 619"/>
                <a:gd name="T28" fmla="*/ 63956 w 501"/>
                <a:gd name="T29" fmla="*/ 142346 h 619"/>
                <a:gd name="T30" fmla="*/ 90334 w 501"/>
                <a:gd name="T31" fmla="*/ 20796 h 619"/>
                <a:gd name="T32" fmla="*/ 138030 w 501"/>
                <a:gd name="T33" fmla="*/ 115813 h 619"/>
                <a:gd name="T34" fmla="*/ 148870 w 501"/>
                <a:gd name="T35" fmla="*/ 73504 h 619"/>
                <a:gd name="T36" fmla="*/ 170189 w 501"/>
                <a:gd name="T37" fmla="*/ 131589 h 619"/>
                <a:gd name="T38" fmla="*/ 95754 w 501"/>
                <a:gd name="T39" fmla="*/ 21083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1" h="619">
                  <a:moveTo>
                    <a:pt x="441" y="132"/>
                  </a:moveTo>
                  <a:lnTo>
                    <a:pt x="441" y="132"/>
                  </a:lnTo>
                  <a:cubicBezTo>
                    <a:pt x="353" y="162"/>
                    <a:pt x="339" y="220"/>
                    <a:pt x="353" y="264"/>
                  </a:cubicBezTo>
                  <a:cubicBezTo>
                    <a:pt x="280" y="191"/>
                    <a:pt x="294" y="117"/>
                    <a:pt x="294" y="0"/>
                  </a:cubicBezTo>
                  <a:cubicBezTo>
                    <a:pt x="88" y="73"/>
                    <a:pt x="132" y="279"/>
                    <a:pt x="132" y="353"/>
                  </a:cubicBezTo>
                  <a:cubicBezTo>
                    <a:pt x="88" y="309"/>
                    <a:pt x="73" y="205"/>
                    <a:pt x="73" y="205"/>
                  </a:cubicBezTo>
                  <a:cubicBezTo>
                    <a:pt x="14" y="235"/>
                    <a:pt x="0" y="309"/>
                    <a:pt x="0" y="367"/>
                  </a:cubicBezTo>
                  <a:cubicBezTo>
                    <a:pt x="0" y="515"/>
                    <a:pt x="103" y="618"/>
                    <a:pt x="250" y="618"/>
                  </a:cubicBezTo>
                  <a:cubicBezTo>
                    <a:pt x="397" y="618"/>
                    <a:pt x="500" y="515"/>
                    <a:pt x="500" y="367"/>
                  </a:cubicBezTo>
                  <a:cubicBezTo>
                    <a:pt x="500" y="279"/>
                    <a:pt x="441" y="250"/>
                    <a:pt x="441" y="132"/>
                  </a:cubicBezTo>
                  <a:close/>
                  <a:moveTo>
                    <a:pt x="265" y="588"/>
                  </a:moveTo>
                  <a:lnTo>
                    <a:pt x="265" y="588"/>
                  </a:lnTo>
                  <a:cubicBezTo>
                    <a:pt x="132" y="588"/>
                    <a:pt x="29" y="485"/>
                    <a:pt x="29" y="353"/>
                  </a:cubicBezTo>
                  <a:cubicBezTo>
                    <a:pt x="29" y="338"/>
                    <a:pt x="29" y="309"/>
                    <a:pt x="59" y="294"/>
                  </a:cubicBezTo>
                  <a:cubicBezTo>
                    <a:pt x="59" y="309"/>
                    <a:pt x="88" y="412"/>
                    <a:pt x="177" y="397"/>
                  </a:cubicBezTo>
                  <a:cubicBezTo>
                    <a:pt x="177" y="323"/>
                    <a:pt x="147" y="117"/>
                    <a:pt x="250" y="58"/>
                  </a:cubicBezTo>
                  <a:cubicBezTo>
                    <a:pt x="250" y="162"/>
                    <a:pt x="265" y="309"/>
                    <a:pt x="382" y="323"/>
                  </a:cubicBezTo>
                  <a:cubicBezTo>
                    <a:pt x="382" y="279"/>
                    <a:pt x="382" y="220"/>
                    <a:pt x="412" y="205"/>
                  </a:cubicBezTo>
                  <a:cubicBezTo>
                    <a:pt x="412" y="264"/>
                    <a:pt x="471" y="309"/>
                    <a:pt x="471" y="367"/>
                  </a:cubicBezTo>
                  <a:cubicBezTo>
                    <a:pt x="471" y="485"/>
                    <a:pt x="353" y="588"/>
                    <a:pt x="265" y="588"/>
                  </a:cubicBezTo>
                  <a:close/>
                </a:path>
              </a:pathLst>
            </a:custGeom>
            <a:solidFill>
              <a:srgbClr val="3D824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40" name="Group 39">
            <a:extLst>
              <a:ext uri="{FF2B5EF4-FFF2-40B4-BE49-F238E27FC236}">
                <a16:creationId xmlns:a16="http://schemas.microsoft.com/office/drawing/2014/main" id="{2C1C40F1-82EA-FE67-6EB7-372EED548F86}"/>
              </a:ext>
            </a:extLst>
          </p:cNvPr>
          <p:cNvGrpSpPr/>
          <p:nvPr/>
        </p:nvGrpSpPr>
        <p:grpSpPr>
          <a:xfrm>
            <a:off x="9345694" y="2344941"/>
            <a:ext cx="1990445" cy="1679549"/>
            <a:chOff x="9037406" y="2134731"/>
            <a:chExt cx="2239568" cy="1889760"/>
          </a:xfrm>
        </p:grpSpPr>
        <p:sp>
          <p:nvSpPr>
            <p:cNvPr id="6" name="Oval 7">
              <a:extLst>
                <a:ext uri="{FF2B5EF4-FFF2-40B4-BE49-F238E27FC236}">
                  <a16:creationId xmlns:a16="http://schemas.microsoft.com/office/drawing/2014/main" id="{30150839-9A87-E74F-5F9A-D8AE2C4DED5C}"/>
                </a:ext>
              </a:extLst>
            </p:cNvPr>
            <p:cNvSpPr/>
            <p:nvPr/>
          </p:nvSpPr>
          <p:spPr>
            <a:xfrm rot="16200000" flipV="1">
              <a:off x="9212310" y="1959827"/>
              <a:ext cx="1889760" cy="2239568"/>
            </a:xfrm>
            <a:prstGeom prst="ellipse">
              <a:avLst/>
            </a:pr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13" name="Oval 8">
              <a:extLst>
                <a:ext uri="{FF2B5EF4-FFF2-40B4-BE49-F238E27FC236}">
                  <a16:creationId xmlns:a16="http://schemas.microsoft.com/office/drawing/2014/main" id="{46E25584-8341-624E-39A9-F652A8E0197D}"/>
                </a:ext>
              </a:extLst>
            </p:cNvPr>
            <p:cNvSpPr/>
            <p:nvPr/>
          </p:nvSpPr>
          <p:spPr>
            <a:xfrm rot="16200000" flipV="1">
              <a:off x="9544468" y="2353470"/>
              <a:ext cx="1225444" cy="1452282"/>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100" name="Freeform 142">
              <a:extLst>
                <a:ext uri="{FF2B5EF4-FFF2-40B4-BE49-F238E27FC236}">
                  <a16:creationId xmlns:a16="http://schemas.microsoft.com/office/drawing/2014/main" id="{94F8184F-A3D6-716E-C80D-9192F57ABB5D}"/>
                </a:ext>
              </a:extLst>
            </p:cNvPr>
            <p:cNvSpPr>
              <a:spLocks noChangeArrowheads="1"/>
            </p:cNvSpPr>
            <p:nvPr/>
          </p:nvSpPr>
          <p:spPr bwMode="auto">
            <a:xfrm>
              <a:off x="9994232" y="2851513"/>
              <a:ext cx="369598" cy="392478"/>
            </a:xfrm>
            <a:custGeom>
              <a:avLst/>
              <a:gdLst>
                <a:gd name="T0" fmla="*/ 7737 w 373"/>
                <a:gd name="T1" fmla="*/ 80400 h 480"/>
                <a:gd name="T2" fmla="*/ 7737 w 373"/>
                <a:gd name="T3" fmla="*/ 80400 h 480"/>
                <a:gd name="T4" fmla="*/ 22782 w 373"/>
                <a:gd name="T5" fmla="*/ 187027 h 480"/>
                <a:gd name="T6" fmla="*/ 79954 w 373"/>
                <a:gd name="T7" fmla="*/ 205945 h 480"/>
                <a:gd name="T8" fmla="*/ 137125 w 373"/>
                <a:gd name="T9" fmla="*/ 187027 h 480"/>
                <a:gd name="T10" fmla="*/ 152170 w 373"/>
                <a:gd name="T11" fmla="*/ 80400 h 480"/>
                <a:gd name="T12" fmla="*/ 79954 w 373"/>
                <a:gd name="T13" fmla="*/ 95448 h 480"/>
                <a:gd name="T14" fmla="*/ 7737 w 373"/>
                <a:gd name="T15" fmla="*/ 80400 h 480"/>
                <a:gd name="T16" fmla="*/ 114342 w 373"/>
                <a:gd name="T17" fmla="*/ 19348 h 480"/>
                <a:gd name="T18" fmla="*/ 114342 w 373"/>
                <a:gd name="T19" fmla="*/ 19348 h 480"/>
                <a:gd name="T20" fmla="*/ 102736 w 373"/>
                <a:gd name="T21" fmla="*/ 7739 h 480"/>
                <a:gd name="T22" fmla="*/ 91130 w 373"/>
                <a:gd name="T23" fmla="*/ 0 h 480"/>
                <a:gd name="T24" fmla="*/ 68347 w 373"/>
                <a:gd name="T25" fmla="*/ 0 h 480"/>
                <a:gd name="T26" fmla="*/ 57171 w 373"/>
                <a:gd name="T27" fmla="*/ 7739 h 480"/>
                <a:gd name="T28" fmla="*/ 45565 w 373"/>
                <a:gd name="T29" fmla="*/ 19348 h 480"/>
                <a:gd name="T30" fmla="*/ 0 w 373"/>
                <a:gd name="T31" fmla="*/ 46004 h 480"/>
                <a:gd name="T32" fmla="*/ 0 w 373"/>
                <a:gd name="T33" fmla="*/ 46004 h 480"/>
                <a:gd name="T34" fmla="*/ 79954 w 373"/>
                <a:gd name="T35" fmla="*/ 76531 h 480"/>
                <a:gd name="T36" fmla="*/ 159907 w 373"/>
                <a:gd name="T37" fmla="*/ 46004 h 480"/>
                <a:gd name="T38" fmla="*/ 159907 w 373"/>
                <a:gd name="T39" fmla="*/ 46004 h 480"/>
                <a:gd name="T40" fmla="*/ 114342 w 373"/>
                <a:gd name="T41" fmla="*/ 19348 h 480"/>
                <a:gd name="T42" fmla="*/ 102736 w 373"/>
                <a:gd name="T43" fmla="*/ 42135 h 480"/>
                <a:gd name="T44" fmla="*/ 102736 w 373"/>
                <a:gd name="T45" fmla="*/ 42135 h 480"/>
                <a:gd name="T46" fmla="*/ 87261 w 373"/>
                <a:gd name="T47" fmla="*/ 27087 h 480"/>
                <a:gd name="T48" fmla="*/ 72216 w 373"/>
                <a:gd name="T49" fmla="*/ 27087 h 480"/>
                <a:gd name="T50" fmla="*/ 57171 w 373"/>
                <a:gd name="T51" fmla="*/ 42135 h 480"/>
                <a:gd name="T52" fmla="*/ 37827 w 373"/>
                <a:gd name="T53" fmla="*/ 42135 h 480"/>
                <a:gd name="T54" fmla="*/ 60610 w 373"/>
                <a:gd name="T55" fmla="*/ 15478 h 480"/>
                <a:gd name="T56" fmla="*/ 68347 w 373"/>
                <a:gd name="T57" fmla="*/ 12039 h 480"/>
                <a:gd name="T58" fmla="*/ 91130 w 373"/>
                <a:gd name="T59" fmla="*/ 12039 h 480"/>
                <a:gd name="T60" fmla="*/ 99297 w 373"/>
                <a:gd name="T61" fmla="*/ 15478 h 480"/>
                <a:gd name="T62" fmla="*/ 122080 w 373"/>
                <a:gd name="T63" fmla="*/ 42135 h 480"/>
                <a:gd name="T64" fmla="*/ 102736 w 373"/>
                <a:gd name="T65" fmla="*/ 4213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cubicBezTo>
                    <a:pt x="0" y="151"/>
                    <a:pt x="80" y="178"/>
                    <a:pt x="186" y="178"/>
                  </a:cubicBezTo>
                  <a:cubicBezTo>
                    <a:pt x="292" y="178"/>
                    <a:pt x="372" y="151"/>
                    <a:pt x="372" y="107"/>
                  </a:cubicBez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rgbClr val="EABB22"/>
            </a:solidFill>
            <a:ln>
              <a:noFill/>
            </a:ln>
            <a:effectLst/>
          </p:spPr>
          <p:txBody>
            <a:bodyPr wrap="none" lIns="34290" tIns="17145" rIns="34290" bIns="17145" anchor="ctr"/>
            <a:lstStyle/>
            <a:p>
              <a:endParaRPr lang="en-US" dirty="0"/>
            </a:p>
          </p:txBody>
        </p:sp>
      </p:grpSp>
      <p:sp>
        <p:nvSpPr>
          <p:cNvPr id="2" name="Text Placeholder 11">
            <a:extLst>
              <a:ext uri="{FF2B5EF4-FFF2-40B4-BE49-F238E27FC236}">
                <a16:creationId xmlns:a16="http://schemas.microsoft.com/office/drawing/2014/main" id="{C9AF6156-AD5F-533F-20D8-A07306F5F577}"/>
              </a:ext>
            </a:extLst>
          </p:cNvPr>
          <p:cNvSpPr txBox="1">
            <a:spLocks/>
          </p:cNvSpPr>
          <p:nvPr/>
        </p:nvSpPr>
        <p:spPr>
          <a:xfrm>
            <a:off x="429115" y="354068"/>
            <a:ext cx="1071301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Simple </a:t>
            </a:r>
            <a:r>
              <a:rPr lang="en-US" sz="3400" b="1" dirty="0" err="1">
                <a:solidFill>
                  <a:srgbClr val="262626"/>
                </a:solidFill>
                <a:cs typeface="Times New Roman" panose="02020603050405020304" pitchFamily="18" charset="0"/>
              </a:rPr>
              <a:t>EcoSmart</a:t>
            </a:r>
            <a:r>
              <a:rPr lang="en-US" sz="3400" b="1" dirty="0">
                <a:solidFill>
                  <a:srgbClr val="262626"/>
                </a:solidFill>
                <a:cs typeface="Times New Roman" panose="02020603050405020304" pitchFamily="18" charset="0"/>
              </a:rPr>
              <a:t> Hospitality Examples in Practice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F33425AE-9ACE-F9BB-C51A-163A12540469}"/>
              </a:ext>
            </a:extLst>
          </p:cNvPr>
          <p:cNvCxnSpPr>
            <a:cxnSpLocks/>
          </p:cNvCxnSpPr>
          <p:nvPr/>
        </p:nvCxnSpPr>
        <p:spPr>
          <a:xfrm>
            <a:off x="0" y="994071"/>
            <a:ext cx="9742311"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 name="Oval 5">
            <a:extLst>
              <a:ext uri="{FF2B5EF4-FFF2-40B4-BE49-F238E27FC236}">
                <a16:creationId xmlns:a16="http://schemas.microsoft.com/office/drawing/2014/main" id="{DBC8F595-EC35-6811-6BDC-A9A9323904F8}"/>
              </a:ext>
            </a:extLst>
          </p:cNvPr>
          <p:cNvSpPr/>
          <p:nvPr/>
        </p:nvSpPr>
        <p:spPr>
          <a:xfrm>
            <a:off x="947308" y="3981231"/>
            <a:ext cx="2427431" cy="2372188"/>
          </a:xfrm>
          <a:prstGeom prst="ellipse">
            <a:avLst/>
          </a:prstGeom>
          <a:solidFill>
            <a:schemeClr val="bg1"/>
          </a:solidFill>
          <a:ln w="127000">
            <a:noFill/>
          </a:ln>
          <a:effectLst>
            <a:outerShdw blurRad="46638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a:p>
        </p:txBody>
      </p:sp>
      <p:sp>
        <p:nvSpPr>
          <p:cNvPr id="7" name="TextBox 97">
            <a:extLst>
              <a:ext uri="{FF2B5EF4-FFF2-40B4-BE49-F238E27FC236}">
                <a16:creationId xmlns:a16="http://schemas.microsoft.com/office/drawing/2014/main" id="{6B957C66-F48B-9AB1-5BD9-1D15443FA647}"/>
              </a:ext>
            </a:extLst>
          </p:cNvPr>
          <p:cNvSpPr txBox="1"/>
          <p:nvPr/>
        </p:nvSpPr>
        <p:spPr>
          <a:xfrm>
            <a:off x="975485" y="4488883"/>
            <a:ext cx="2371075" cy="1761893"/>
          </a:xfrm>
          <a:prstGeom prst="rect">
            <a:avLst/>
          </a:prstGeom>
          <a:noFill/>
        </p:spPr>
        <p:txBody>
          <a:bodyPr wrap="square">
            <a:spAutoFit/>
          </a:bodyPr>
          <a:lstStyle/>
          <a:p>
            <a:pPr algn="ctr">
              <a:lnSpc>
                <a:spcPts val="2180"/>
              </a:lnSpc>
              <a:defRPr/>
            </a:pPr>
            <a:r>
              <a:rPr lang="en-US" sz="2100" dirty="0">
                <a:solidFill>
                  <a:srgbClr val="262626"/>
                </a:solidFill>
              </a:rPr>
              <a:t>Small actions repeated consistently create meaningful change over time.</a:t>
            </a:r>
          </a:p>
          <a:p>
            <a:pPr algn="ctr">
              <a:lnSpc>
                <a:spcPts val="2180"/>
              </a:lnSpc>
              <a:defRPr/>
            </a:pPr>
            <a:endParaRPr lang="en-US" sz="2100" baseline="30000" dirty="0">
              <a:solidFill>
                <a:srgbClr val="262626"/>
              </a:solidFill>
              <a:latin typeface="+mj-lt"/>
              <a:ea typeface="Roboto Cn" pitchFamily="2" charset="0"/>
            </a:endParaRPr>
          </a:p>
        </p:txBody>
      </p:sp>
      <p:sp>
        <p:nvSpPr>
          <p:cNvPr id="8" name="TextBox 88">
            <a:extLst>
              <a:ext uri="{FF2B5EF4-FFF2-40B4-BE49-F238E27FC236}">
                <a16:creationId xmlns:a16="http://schemas.microsoft.com/office/drawing/2014/main" id="{EC0A648B-3CFC-4F13-D319-E77D6F3E8441}"/>
              </a:ext>
            </a:extLst>
          </p:cNvPr>
          <p:cNvSpPr txBox="1"/>
          <p:nvPr/>
        </p:nvSpPr>
        <p:spPr>
          <a:xfrm>
            <a:off x="3402315" y="1330704"/>
            <a:ext cx="2504674" cy="379591"/>
          </a:xfrm>
          <a:prstGeom prst="rect">
            <a:avLst/>
          </a:prstGeom>
          <a:noFill/>
        </p:spPr>
        <p:txBody>
          <a:bodyPr wrap="square">
            <a:spAutoFit/>
          </a:bodyPr>
          <a:lstStyle/>
          <a:p>
            <a:pPr algn="ctr">
              <a:defRPr/>
            </a:pPr>
            <a:r>
              <a:rPr lang="en-US" sz="2800" b="1" baseline="30000" dirty="0">
                <a:solidFill>
                  <a:srgbClr val="0289AE"/>
                </a:solidFill>
                <a:latin typeface="Calibri" panose="020F0502020204030204" pitchFamily="34" charset="0"/>
                <a:ea typeface="Roboto Cn" pitchFamily="2" charset="0"/>
                <a:cs typeface="Calibri" panose="020F0502020204030204" pitchFamily="34" charset="0"/>
              </a:rPr>
              <a:t>Energy Efficiency</a:t>
            </a:r>
          </a:p>
        </p:txBody>
      </p:sp>
      <p:sp>
        <p:nvSpPr>
          <p:cNvPr id="9" name="TextBox 90">
            <a:extLst>
              <a:ext uri="{FF2B5EF4-FFF2-40B4-BE49-F238E27FC236}">
                <a16:creationId xmlns:a16="http://schemas.microsoft.com/office/drawing/2014/main" id="{16104A9C-4BC0-4283-0DA1-AD4632C9CF85}"/>
              </a:ext>
            </a:extLst>
          </p:cNvPr>
          <p:cNvSpPr txBox="1"/>
          <p:nvPr/>
        </p:nvSpPr>
        <p:spPr>
          <a:xfrm>
            <a:off x="6259747" y="1330704"/>
            <a:ext cx="2505567" cy="666849"/>
          </a:xfrm>
          <a:prstGeom prst="rect">
            <a:avLst/>
          </a:prstGeom>
          <a:noFill/>
        </p:spPr>
        <p:txBody>
          <a:bodyPr wrap="square">
            <a:spAutoFit/>
          </a:bodyPr>
          <a:lstStyle/>
          <a:p>
            <a:pPr algn="ctr">
              <a:defRPr/>
            </a:pPr>
            <a:r>
              <a:rPr lang="en-US" sz="2800" b="1" baseline="30000" dirty="0">
                <a:solidFill>
                  <a:srgbClr val="06677F"/>
                </a:solidFill>
                <a:latin typeface="Calibri" panose="020F0502020204030204" pitchFamily="34" charset="0"/>
                <a:ea typeface="Roboto Cn" pitchFamily="2" charset="0"/>
                <a:cs typeface="Calibri" panose="020F0502020204030204" pitchFamily="34" charset="0"/>
              </a:rPr>
              <a:t>Water Conservation</a:t>
            </a:r>
          </a:p>
          <a:p>
            <a:pPr algn="ctr">
              <a:defRPr/>
            </a:pPr>
            <a:r>
              <a:rPr lang="en-US" sz="2800" b="1" baseline="30000" dirty="0">
                <a:latin typeface="Calibri" panose="020F0502020204030204" pitchFamily="34" charset="0"/>
                <a:ea typeface="Roboto Cn" pitchFamily="2" charset="0"/>
                <a:cs typeface="Calibri" panose="020F0502020204030204" pitchFamily="34" charset="0"/>
              </a:rPr>
              <a:t>.</a:t>
            </a:r>
          </a:p>
        </p:txBody>
      </p:sp>
      <p:sp>
        <p:nvSpPr>
          <p:cNvPr id="10" name="TextBox 91">
            <a:extLst>
              <a:ext uri="{FF2B5EF4-FFF2-40B4-BE49-F238E27FC236}">
                <a16:creationId xmlns:a16="http://schemas.microsoft.com/office/drawing/2014/main" id="{7B7AB342-0574-9CAC-32DA-34FC2B4B2BA3}"/>
              </a:ext>
            </a:extLst>
          </p:cNvPr>
          <p:cNvSpPr txBox="1"/>
          <p:nvPr/>
        </p:nvSpPr>
        <p:spPr>
          <a:xfrm>
            <a:off x="9088133" y="1330704"/>
            <a:ext cx="2505567" cy="379591"/>
          </a:xfrm>
          <a:prstGeom prst="rect">
            <a:avLst/>
          </a:prstGeom>
          <a:noFill/>
        </p:spPr>
        <p:txBody>
          <a:bodyPr wrap="square">
            <a:spAutoFit/>
          </a:bodyPr>
          <a:lstStyle/>
          <a:p>
            <a:pPr algn="ctr">
              <a:defRPr/>
            </a:pPr>
            <a:r>
              <a:rPr lang="en-US" sz="2800" b="1" baseline="30000" dirty="0">
                <a:solidFill>
                  <a:srgbClr val="EABB22"/>
                </a:solidFill>
                <a:latin typeface="Calibri" panose="020F0502020204030204" pitchFamily="34" charset="0"/>
                <a:ea typeface="Roboto Cn" pitchFamily="2" charset="0"/>
                <a:cs typeface="Calibri" panose="020F0502020204030204" pitchFamily="34" charset="0"/>
              </a:rPr>
              <a:t>Waste Prevention</a:t>
            </a:r>
          </a:p>
        </p:txBody>
      </p:sp>
      <p:sp>
        <p:nvSpPr>
          <p:cNvPr id="12" name="TextBox 92">
            <a:extLst>
              <a:ext uri="{FF2B5EF4-FFF2-40B4-BE49-F238E27FC236}">
                <a16:creationId xmlns:a16="http://schemas.microsoft.com/office/drawing/2014/main" id="{4654AA9E-8EB6-A558-6E3D-C28CE90F9820}"/>
              </a:ext>
            </a:extLst>
          </p:cNvPr>
          <p:cNvSpPr txBox="1"/>
          <p:nvPr/>
        </p:nvSpPr>
        <p:spPr>
          <a:xfrm>
            <a:off x="4604208" y="5694144"/>
            <a:ext cx="2961227" cy="379591"/>
          </a:xfrm>
          <a:prstGeom prst="rect">
            <a:avLst/>
          </a:prstGeom>
          <a:noFill/>
        </p:spPr>
        <p:txBody>
          <a:bodyPr wrap="square">
            <a:spAutoFit/>
          </a:bodyPr>
          <a:lstStyle/>
          <a:p>
            <a:pPr algn="ctr">
              <a:defRPr/>
            </a:pPr>
            <a:r>
              <a:rPr lang="en-US" sz="2800" b="1" baseline="30000" dirty="0">
                <a:solidFill>
                  <a:srgbClr val="62A844"/>
                </a:solidFill>
                <a:latin typeface="Calibri" panose="020F0502020204030204" pitchFamily="34" charset="0"/>
                <a:ea typeface="Roboto Cn" pitchFamily="2" charset="0"/>
                <a:cs typeface="Calibri" panose="020F0502020204030204" pitchFamily="34" charset="0"/>
              </a:rPr>
              <a:t>Ethical And Local Sourcing</a:t>
            </a:r>
          </a:p>
        </p:txBody>
      </p:sp>
      <p:sp>
        <p:nvSpPr>
          <p:cNvPr id="16" name="TextBox 93">
            <a:extLst>
              <a:ext uri="{FF2B5EF4-FFF2-40B4-BE49-F238E27FC236}">
                <a16:creationId xmlns:a16="http://schemas.microsoft.com/office/drawing/2014/main" id="{86D98527-BE66-A11F-8B43-1E4765E777EC}"/>
              </a:ext>
            </a:extLst>
          </p:cNvPr>
          <p:cNvSpPr txBox="1"/>
          <p:nvPr/>
        </p:nvSpPr>
        <p:spPr>
          <a:xfrm>
            <a:off x="7764138" y="5694144"/>
            <a:ext cx="2505567" cy="379591"/>
          </a:xfrm>
          <a:prstGeom prst="rect">
            <a:avLst/>
          </a:prstGeom>
          <a:noFill/>
        </p:spPr>
        <p:txBody>
          <a:bodyPr wrap="square">
            <a:spAutoFit/>
          </a:bodyPr>
          <a:lstStyle/>
          <a:p>
            <a:pPr algn="ctr">
              <a:defRPr/>
            </a:pPr>
            <a:r>
              <a:rPr lang="en-US" sz="2800" b="1" baseline="30000" dirty="0">
                <a:solidFill>
                  <a:srgbClr val="3D8241"/>
                </a:solidFill>
                <a:latin typeface="Calibri" panose="020F0502020204030204" pitchFamily="34" charset="0"/>
                <a:ea typeface="Roboto Cn" pitchFamily="2" charset="0"/>
                <a:cs typeface="Calibri" panose="020F0502020204030204" pitchFamily="34" charset="0"/>
              </a:rPr>
              <a:t>Carbon Awareness</a:t>
            </a:r>
          </a:p>
        </p:txBody>
      </p:sp>
      <p:sp>
        <p:nvSpPr>
          <p:cNvPr id="24" name="TextBox 88">
            <a:extLst>
              <a:ext uri="{FF2B5EF4-FFF2-40B4-BE49-F238E27FC236}">
                <a16:creationId xmlns:a16="http://schemas.microsoft.com/office/drawing/2014/main" id="{67A3C13F-C10E-9668-1B00-FEFA0B7C60CE}"/>
              </a:ext>
            </a:extLst>
          </p:cNvPr>
          <p:cNvSpPr txBox="1"/>
          <p:nvPr/>
        </p:nvSpPr>
        <p:spPr>
          <a:xfrm>
            <a:off x="3241095" y="1581704"/>
            <a:ext cx="2827114" cy="710772"/>
          </a:xfrm>
          <a:prstGeom prst="rect">
            <a:avLst/>
          </a:prstGeom>
          <a:noFill/>
        </p:spPr>
        <p:txBody>
          <a:bodyPr wrap="square">
            <a:spAutoFit/>
          </a:bodyPr>
          <a:lstStyle/>
          <a:p>
            <a:pPr algn="ctr">
              <a:lnSpc>
                <a:spcPts val="1620"/>
              </a:lnSpc>
              <a:defRPr/>
            </a:pPr>
            <a:r>
              <a:rPr lang="en-US" sz="1600" dirty="0">
                <a:solidFill>
                  <a:srgbClr val="262626"/>
                </a:solidFill>
                <a:ea typeface="Roboto Cn" pitchFamily="2" charset="0"/>
              </a:rPr>
              <a:t>Switch-off routines, correct settings, equipment awareness, avoiding unnecessary use.</a:t>
            </a:r>
          </a:p>
        </p:txBody>
      </p:sp>
      <p:sp>
        <p:nvSpPr>
          <p:cNvPr id="35" name="TextBox 90">
            <a:extLst>
              <a:ext uri="{FF2B5EF4-FFF2-40B4-BE49-F238E27FC236}">
                <a16:creationId xmlns:a16="http://schemas.microsoft.com/office/drawing/2014/main" id="{4A75C55F-97BF-7B61-1561-28226650B648}"/>
              </a:ext>
            </a:extLst>
          </p:cNvPr>
          <p:cNvSpPr txBox="1"/>
          <p:nvPr/>
        </p:nvSpPr>
        <p:spPr>
          <a:xfrm>
            <a:off x="6259747" y="1581704"/>
            <a:ext cx="2505567" cy="710772"/>
          </a:xfrm>
          <a:prstGeom prst="rect">
            <a:avLst/>
          </a:prstGeom>
          <a:noFill/>
        </p:spPr>
        <p:txBody>
          <a:bodyPr wrap="square">
            <a:spAutoFit/>
          </a:bodyPr>
          <a:lstStyle/>
          <a:p>
            <a:pPr algn="ctr">
              <a:lnSpc>
                <a:spcPts val="1620"/>
              </a:lnSpc>
              <a:defRPr/>
            </a:pPr>
            <a:r>
              <a:rPr lang="en-US" sz="1600" dirty="0">
                <a:solidFill>
                  <a:srgbClr val="262626"/>
                </a:solidFill>
                <a:ea typeface="Roboto Cn" pitchFamily="2" charset="0"/>
              </a:rPr>
              <a:t>Leak reporting, mindful cleaning, laundry discipline, efficient use of fixtures.</a:t>
            </a:r>
          </a:p>
        </p:txBody>
      </p:sp>
      <p:sp>
        <p:nvSpPr>
          <p:cNvPr id="36" name="TextBox 91">
            <a:extLst>
              <a:ext uri="{FF2B5EF4-FFF2-40B4-BE49-F238E27FC236}">
                <a16:creationId xmlns:a16="http://schemas.microsoft.com/office/drawing/2014/main" id="{2728B7A7-25E5-7297-5CCF-159E3C5663BC}"/>
              </a:ext>
            </a:extLst>
          </p:cNvPr>
          <p:cNvSpPr txBox="1"/>
          <p:nvPr/>
        </p:nvSpPr>
        <p:spPr>
          <a:xfrm>
            <a:off x="9088133" y="1581704"/>
            <a:ext cx="2505567" cy="710772"/>
          </a:xfrm>
          <a:prstGeom prst="rect">
            <a:avLst/>
          </a:prstGeom>
          <a:noFill/>
        </p:spPr>
        <p:txBody>
          <a:bodyPr wrap="square">
            <a:spAutoFit/>
          </a:bodyPr>
          <a:lstStyle/>
          <a:p>
            <a:pPr algn="ctr">
              <a:lnSpc>
                <a:spcPts val="1620"/>
              </a:lnSpc>
              <a:defRPr/>
            </a:pPr>
            <a:r>
              <a:rPr lang="en-US" sz="1600" dirty="0">
                <a:solidFill>
                  <a:srgbClr val="262626"/>
                </a:solidFill>
                <a:ea typeface="Roboto Cn" pitchFamily="2" charset="0"/>
              </a:rPr>
              <a:t>Reduce overproduction, separate correctly, choose reusables where practical.</a:t>
            </a:r>
          </a:p>
        </p:txBody>
      </p:sp>
      <p:sp>
        <p:nvSpPr>
          <p:cNvPr id="37" name="TextBox 92">
            <a:extLst>
              <a:ext uri="{FF2B5EF4-FFF2-40B4-BE49-F238E27FC236}">
                <a16:creationId xmlns:a16="http://schemas.microsoft.com/office/drawing/2014/main" id="{BE8D5CF7-C928-311C-2B05-46AC3ACC5C95}"/>
              </a:ext>
            </a:extLst>
          </p:cNvPr>
          <p:cNvSpPr txBox="1"/>
          <p:nvPr/>
        </p:nvSpPr>
        <p:spPr>
          <a:xfrm>
            <a:off x="4832038" y="5937573"/>
            <a:ext cx="2505567" cy="710772"/>
          </a:xfrm>
          <a:prstGeom prst="rect">
            <a:avLst/>
          </a:prstGeom>
          <a:noFill/>
        </p:spPr>
        <p:txBody>
          <a:bodyPr wrap="square">
            <a:spAutoFit/>
          </a:bodyPr>
          <a:lstStyle/>
          <a:p>
            <a:pPr algn="ctr">
              <a:lnSpc>
                <a:spcPts val="1620"/>
              </a:lnSpc>
              <a:defRPr/>
            </a:pPr>
            <a:r>
              <a:rPr lang="en-US" sz="1600" dirty="0">
                <a:solidFill>
                  <a:srgbClr val="262626"/>
                </a:solidFill>
                <a:ea typeface="Roboto Cn" pitchFamily="2" charset="0"/>
              </a:rPr>
              <a:t>Prefer durable, lower-impact, responsibly sourced and locally relevant options.</a:t>
            </a:r>
          </a:p>
        </p:txBody>
      </p:sp>
      <p:sp>
        <p:nvSpPr>
          <p:cNvPr id="38" name="TextBox 93">
            <a:extLst>
              <a:ext uri="{FF2B5EF4-FFF2-40B4-BE49-F238E27FC236}">
                <a16:creationId xmlns:a16="http://schemas.microsoft.com/office/drawing/2014/main" id="{D4ABF6A6-33BD-779D-324D-5BA87DAAF4E0}"/>
              </a:ext>
            </a:extLst>
          </p:cNvPr>
          <p:cNvSpPr txBox="1"/>
          <p:nvPr/>
        </p:nvSpPr>
        <p:spPr>
          <a:xfrm>
            <a:off x="7561253" y="5937573"/>
            <a:ext cx="2911337" cy="710772"/>
          </a:xfrm>
          <a:prstGeom prst="rect">
            <a:avLst/>
          </a:prstGeom>
          <a:noFill/>
        </p:spPr>
        <p:txBody>
          <a:bodyPr wrap="square">
            <a:spAutoFit/>
          </a:bodyPr>
          <a:lstStyle/>
          <a:p>
            <a:pPr algn="ctr">
              <a:lnSpc>
                <a:spcPts val="1620"/>
              </a:lnSpc>
              <a:defRPr/>
            </a:pPr>
            <a:r>
              <a:rPr lang="en-US" sz="1600" dirty="0" err="1">
                <a:solidFill>
                  <a:srgbClr val="262626"/>
                </a:solidFill>
                <a:ea typeface="Roboto Cn" pitchFamily="2" charset="0"/>
              </a:rPr>
              <a:t>Recognise</a:t>
            </a:r>
            <a:r>
              <a:rPr lang="en-US" sz="1600" dirty="0">
                <a:solidFill>
                  <a:srgbClr val="262626"/>
                </a:solidFill>
                <a:ea typeface="Roboto Cn" pitchFamily="2" charset="0"/>
              </a:rPr>
              <a:t> that transport, food, procurement and energy choices all shape environmental impact.</a:t>
            </a:r>
          </a:p>
        </p:txBody>
      </p:sp>
    </p:spTree>
    <p:extLst>
      <p:ext uri="{BB962C8B-B14F-4D97-AF65-F5344CB8AC3E}">
        <p14:creationId xmlns:p14="http://schemas.microsoft.com/office/powerpoint/2010/main" val="268382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943A-596C-0251-5581-99B00819D2BE}"/>
            </a:ext>
          </a:extLst>
        </p:cNvPr>
        <p:cNvGrpSpPr/>
        <p:nvPr/>
      </p:nvGrpSpPr>
      <p:grpSpPr>
        <a:xfrm>
          <a:off x="0" y="0"/>
          <a:ext cx="0" cy="0"/>
          <a:chOff x="0" y="0"/>
          <a:chExt cx="0" cy="0"/>
        </a:xfrm>
      </p:grpSpPr>
      <p:cxnSp>
        <p:nvCxnSpPr>
          <p:cNvPr id="14" name="Straight Connector 28">
            <a:extLst>
              <a:ext uri="{FF2B5EF4-FFF2-40B4-BE49-F238E27FC236}">
                <a16:creationId xmlns:a16="http://schemas.microsoft.com/office/drawing/2014/main" id="{1F2C87C3-4D8D-82EE-9079-11D582E44071}"/>
              </a:ext>
            </a:extLst>
          </p:cNvPr>
          <p:cNvCxnSpPr>
            <a:cxnSpLocks/>
          </p:cNvCxnSpPr>
          <p:nvPr/>
        </p:nvCxnSpPr>
        <p:spPr>
          <a:xfrm>
            <a:off x="653917" y="2409047"/>
            <a:ext cx="3959814"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8">
            <a:extLst>
              <a:ext uri="{FF2B5EF4-FFF2-40B4-BE49-F238E27FC236}">
                <a16:creationId xmlns:a16="http://schemas.microsoft.com/office/drawing/2014/main" id="{4640F62F-F8EF-73DA-923C-236E0543D0CC}"/>
              </a:ext>
            </a:extLst>
          </p:cNvPr>
          <p:cNvSpPr/>
          <p:nvPr/>
        </p:nvSpPr>
        <p:spPr>
          <a:xfrm rot="1800000">
            <a:off x="4545678" y="1898016"/>
            <a:ext cx="1863970" cy="2682130"/>
          </a:xfrm>
          <a:custGeom>
            <a:avLst/>
            <a:gdLst>
              <a:gd name="connsiteX0" fmla="*/ 1621671 w 1646133"/>
              <a:gd name="connsiteY0" fmla="*/ 0 h 2368677"/>
              <a:gd name="connsiteX1" fmla="*/ 1621922 w 1646133"/>
              <a:gd name="connsiteY1" fmla="*/ 8942 h 2368677"/>
              <a:gd name="connsiteX2" fmla="*/ 1646133 w 1646133"/>
              <a:gd name="connsiteY2" fmla="*/ 871529 h 2368677"/>
              <a:gd name="connsiteX3" fmla="*/ 1241570 w 1646133"/>
              <a:gd name="connsiteY3" fmla="*/ 990702 h 2368677"/>
              <a:gd name="connsiteX4" fmla="*/ 964227 w 1646133"/>
              <a:gd name="connsiteY4" fmla="*/ 2073481 h 2368677"/>
              <a:gd name="connsiteX5" fmla="*/ 483810 w 1646133"/>
              <a:gd name="connsiteY5" fmla="*/ 2368677 h 2368677"/>
              <a:gd name="connsiteX6" fmla="*/ 166230 w 1646133"/>
              <a:gd name="connsiteY6" fmla="*/ 2277717 h 2368677"/>
              <a:gd name="connsiteX7" fmla="*/ 108092 w 1646133"/>
              <a:gd name="connsiteY7" fmla="*/ 2261065 h 2368677"/>
              <a:gd name="connsiteX8" fmla="*/ 74730 w 1646133"/>
              <a:gd name="connsiteY8" fmla="*/ 2169288 h 2368677"/>
              <a:gd name="connsiteX9" fmla="*/ 0 w 1646133"/>
              <a:gd name="connsiteY9" fmla="*/ 1671594 h 2368677"/>
              <a:gd name="connsiteX10" fmla="*/ 1492273 w 1646133"/>
              <a:gd name="connsiteY10" fmla="*/ 6579 h 2368677"/>
              <a:gd name="connsiteX11" fmla="*/ 1621671 w 1646133"/>
              <a:gd name="connsiteY11" fmla="*/ 0 h 23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133" h="2368677">
                <a:moveTo>
                  <a:pt x="1621671" y="0"/>
                </a:moveTo>
                <a:lnTo>
                  <a:pt x="1621922" y="8942"/>
                </a:lnTo>
                <a:cubicBezTo>
                  <a:pt x="1624767" y="110301"/>
                  <a:pt x="1631270" y="341979"/>
                  <a:pt x="1646133" y="871529"/>
                </a:cubicBezTo>
                <a:cubicBezTo>
                  <a:pt x="1507391" y="874279"/>
                  <a:pt x="1368119" y="912943"/>
                  <a:pt x="1241570" y="990702"/>
                </a:cubicBezTo>
                <a:cubicBezTo>
                  <a:pt x="871297" y="1218219"/>
                  <a:pt x="751269" y="1698006"/>
                  <a:pt x="964227" y="2073481"/>
                </a:cubicBezTo>
                <a:lnTo>
                  <a:pt x="483810" y="2368677"/>
                </a:lnTo>
                <a:cubicBezTo>
                  <a:pt x="483810" y="2368677"/>
                  <a:pt x="483810" y="2368677"/>
                  <a:pt x="166230" y="2277717"/>
                </a:cubicBezTo>
                <a:lnTo>
                  <a:pt x="108092" y="2261065"/>
                </a:lnTo>
                <a:lnTo>
                  <a:pt x="74730" y="2169288"/>
                </a:lnTo>
                <a:cubicBezTo>
                  <a:pt x="26164" y="2012067"/>
                  <a:pt x="0" y="1844907"/>
                  <a:pt x="0" y="1671594"/>
                </a:cubicBezTo>
                <a:cubicBezTo>
                  <a:pt x="0" y="805030"/>
                  <a:pt x="654086" y="92287"/>
                  <a:pt x="1492273" y="6579"/>
                </a:cubicBezTo>
                <a:lnTo>
                  <a:pt x="1621671" y="0"/>
                </a:ln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9">
            <a:extLst>
              <a:ext uri="{FF2B5EF4-FFF2-40B4-BE49-F238E27FC236}">
                <a16:creationId xmlns:a16="http://schemas.microsoft.com/office/drawing/2014/main" id="{4FB44979-AC0E-432C-21F5-3BDF8448BD80}"/>
              </a:ext>
            </a:extLst>
          </p:cNvPr>
          <p:cNvSpPr/>
          <p:nvPr/>
        </p:nvSpPr>
        <p:spPr>
          <a:xfrm rot="1800000">
            <a:off x="6151631" y="2869355"/>
            <a:ext cx="1863926" cy="2778089"/>
          </a:xfrm>
          <a:custGeom>
            <a:avLst/>
            <a:gdLst>
              <a:gd name="connsiteX0" fmla="*/ 293813 w 1646094"/>
              <a:gd name="connsiteY0" fmla="*/ 0 h 2453421"/>
              <a:gd name="connsiteX1" fmla="*/ 318864 w 1646094"/>
              <a:gd name="connsiteY1" fmla="*/ 3849 h 2453421"/>
              <a:gd name="connsiteX2" fmla="*/ 1646094 w 1646094"/>
              <a:gd name="connsiteY2" fmla="*/ 1643502 h 2453421"/>
              <a:gd name="connsiteX3" fmla="*/ 1445472 w 1646094"/>
              <a:gd name="connsiteY3" fmla="*/ 2441266 h 2453421"/>
              <a:gd name="connsiteX4" fmla="*/ 1438138 w 1646094"/>
              <a:gd name="connsiteY4" fmla="*/ 2453421 h 2453421"/>
              <a:gd name="connsiteX5" fmla="*/ 1407011 w 1646094"/>
              <a:gd name="connsiteY5" fmla="*/ 2436515 h 2453421"/>
              <a:gd name="connsiteX6" fmla="*/ 681916 w 1646094"/>
              <a:gd name="connsiteY6" fmla="*/ 2042702 h 2453421"/>
              <a:gd name="connsiteX7" fmla="*/ 667131 w 1646094"/>
              <a:gd name="connsiteY7" fmla="*/ 1225172 h 2453421"/>
              <a:gd name="connsiteX8" fmla="*/ 15543 w 1646094"/>
              <a:gd name="connsiteY8" fmla="*/ 842608 h 2453421"/>
              <a:gd name="connsiteX9" fmla="*/ 0 w 1646094"/>
              <a:gd name="connsiteY9" fmla="*/ 268190 h 2453421"/>
              <a:gd name="connsiteX10" fmla="*/ 239744 w 1646094"/>
              <a:gd name="connsiteY10" fmla="*/ 49354 h 2453421"/>
              <a:gd name="connsiteX11" fmla="*/ 293813 w 1646094"/>
              <a:gd name="connsiteY11" fmla="*/ 0 h 245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094" h="2453421">
                <a:moveTo>
                  <a:pt x="293813" y="0"/>
                </a:moveTo>
                <a:lnTo>
                  <a:pt x="318864" y="3849"/>
                </a:lnTo>
                <a:cubicBezTo>
                  <a:pt x="1076313" y="159911"/>
                  <a:pt x="1646094" y="834709"/>
                  <a:pt x="1646094" y="1643502"/>
                </a:cubicBezTo>
                <a:cubicBezTo>
                  <a:pt x="1646094" y="1932357"/>
                  <a:pt x="1573418" y="2204120"/>
                  <a:pt x="1445472" y="2441266"/>
                </a:cubicBezTo>
                <a:lnTo>
                  <a:pt x="1438138" y="2453421"/>
                </a:lnTo>
                <a:lnTo>
                  <a:pt x="1407011" y="2436515"/>
                </a:lnTo>
                <a:cubicBezTo>
                  <a:pt x="1303426" y="2380256"/>
                  <a:pt x="1096256" y="2267738"/>
                  <a:pt x="681916" y="2042702"/>
                </a:cubicBezTo>
                <a:cubicBezTo>
                  <a:pt x="821432" y="1796829"/>
                  <a:pt x="825872" y="1483514"/>
                  <a:pt x="667131" y="1225172"/>
                </a:cubicBezTo>
                <a:cubicBezTo>
                  <a:pt x="521379" y="987968"/>
                  <a:pt x="274127" y="853571"/>
                  <a:pt x="15543" y="842608"/>
                </a:cubicBezTo>
                <a:cubicBezTo>
                  <a:pt x="15543" y="842608"/>
                  <a:pt x="15543" y="842608"/>
                  <a:pt x="0" y="268190"/>
                </a:cubicBezTo>
                <a:cubicBezTo>
                  <a:pt x="0" y="268190"/>
                  <a:pt x="0" y="268190"/>
                  <a:pt x="239744" y="49354"/>
                </a:cubicBezTo>
                <a:lnTo>
                  <a:pt x="293813" y="0"/>
                </a:ln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10">
            <a:extLst>
              <a:ext uri="{FF2B5EF4-FFF2-40B4-BE49-F238E27FC236}">
                <a16:creationId xmlns:a16="http://schemas.microsoft.com/office/drawing/2014/main" id="{5BC0DCE1-7F31-BF58-FF42-D751C09BA1BA}"/>
              </a:ext>
            </a:extLst>
          </p:cNvPr>
          <p:cNvSpPr/>
          <p:nvPr/>
        </p:nvSpPr>
        <p:spPr>
          <a:xfrm rot="1800000">
            <a:off x="3845484" y="4495387"/>
            <a:ext cx="3022937" cy="1391752"/>
          </a:xfrm>
          <a:custGeom>
            <a:avLst/>
            <a:gdLst>
              <a:gd name="connsiteX0" fmla="*/ 729427 w 2669654"/>
              <a:gd name="connsiteY0" fmla="*/ 0 h 1229102"/>
              <a:gd name="connsiteX1" fmla="*/ 1823252 w 2669654"/>
              <a:gd name="connsiteY1" fmla="*/ 245975 h 1229102"/>
              <a:gd name="connsiteX2" fmla="*/ 2075821 w 2669654"/>
              <a:gd name="connsiteY2" fmla="*/ 267 h 1229102"/>
              <a:gd name="connsiteX3" fmla="*/ 2577206 w 2669654"/>
              <a:gd name="connsiteY3" fmla="*/ 272455 h 1229102"/>
              <a:gd name="connsiteX4" fmla="*/ 2655437 w 2669654"/>
              <a:gd name="connsiteY4" fmla="*/ 582800 h 1229102"/>
              <a:gd name="connsiteX5" fmla="*/ 2669654 w 2669654"/>
              <a:gd name="connsiteY5" fmla="*/ 639201 h 1229102"/>
              <a:gd name="connsiteX6" fmla="*/ 2579660 w 2669654"/>
              <a:gd name="connsiteY6" fmla="*/ 738900 h 1229102"/>
              <a:gd name="connsiteX7" fmla="*/ 1404289 w 2669654"/>
              <a:gd name="connsiteY7" fmla="*/ 1229102 h 1229102"/>
              <a:gd name="connsiteX8" fmla="*/ 25945 w 2669654"/>
              <a:gd name="connsiteY8" fmla="*/ 491203 h 1229102"/>
              <a:gd name="connsiteX9" fmla="*/ 0 w 2669654"/>
              <a:gd name="connsiteY9" fmla="*/ 448202 h 1229102"/>
              <a:gd name="connsiteX10" fmla="*/ 28122 w 2669654"/>
              <a:gd name="connsiteY10" fmla="*/ 430923 h 1229102"/>
              <a:gd name="connsiteX11" fmla="*/ 729427 w 2669654"/>
              <a:gd name="connsiteY11" fmla="*/ 0 h 122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654" h="1229102">
                <a:moveTo>
                  <a:pt x="729427" y="0"/>
                </a:moveTo>
                <a:cubicBezTo>
                  <a:pt x="967078" y="363122"/>
                  <a:pt x="1451800" y="474216"/>
                  <a:pt x="1823252" y="245975"/>
                </a:cubicBezTo>
                <a:cubicBezTo>
                  <a:pt x="1927540" y="181894"/>
                  <a:pt x="2012721" y="97227"/>
                  <a:pt x="2075821" y="267"/>
                </a:cubicBezTo>
                <a:cubicBezTo>
                  <a:pt x="2075821" y="267"/>
                  <a:pt x="2075821" y="267"/>
                  <a:pt x="2577206" y="272455"/>
                </a:cubicBezTo>
                <a:cubicBezTo>
                  <a:pt x="2577206" y="272455"/>
                  <a:pt x="2577206" y="272455"/>
                  <a:pt x="2655437" y="582800"/>
                </a:cubicBezTo>
                <a:lnTo>
                  <a:pt x="2669654" y="639201"/>
                </a:lnTo>
                <a:lnTo>
                  <a:pt x="2579660" y="738900"/>
                </a:lnTo>
                <a:cubicBezTo>
                  <a:pt x="2278857" y="1041772"/>
                  <a:pt x="1863300" y="1229102"/>
                  <a:pt x="1404289" y="1229102"/>
                </a:cubicBezTo>
                <a:cubicBezTo>
                  <a:pt x="830525" y="1229102"/>
                  <a:pt x="324659" y="936399"/>
                  <a:pt x="25945" y="491203"/>
                </a:cubicBezTo>
                <a:lnTo>
                  <a:pt x="0" y="448202"/>
                </a:lnTo>
                <a:lnTo>
                  <a:pt x="28122" y="430923"/>
                </a:lnTo>
                <a:cubicBezTo>
                  <a:pt x="128308" y="369362"/>
                  <a:pt x="328681" y="246242"/>
                  <a:pt x="729427" y="0"/>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11">
            <a:extLst>
              <a:ext uri="{FF2B5EF4-FFF2-40B4-BE49-F238E27FC236}">
                <a16:creationId xmlns:a16="http://schemas.microsoft.com/office/drawing/2014/main" id="{DFD93385-F344-246E-0ABD-F826C57CDFEB}"/>
              </a:ext>
            </a:extLst>
          </p:cNvPr>
          <p:cNvSpPr/>
          <p:nvPr/>
        </p:nvSpPr>
        <p:spPr>
          <a:xfrm rot="19338282">
            <a:off x="4746942" y="2897020"/>
            <a:ext cx="1215785" cy="492444"/>
          </a:xfrm>
          <a:prstGeom prst="rect">
            <a:avLst/>
          </a:prstGeom>
        </p:spPr>
        <p:txBody>
          <a:bodyPr wrap="square" lIns="0" tIns="0" rIns="0" bIns="0" anchor="ctr">
            <a:spAutoFit/>
          </a:bodyPr>
          <a:lstStyle/>
          <a:p>
            <a:pPr algn="ctr"/>
            <a:r>
              <a:rPr lang="de-DE" sz="1600" b="1" dirty="0">
                <a:solidFill>
                  <a:schemeClr val="bg1"/>
                </a:solidFill>
              </a:rPr>
              <a:t>Operational Lens</a:t>
            </a:r>
            <a:endParaRPr lang="en-AU" sz="1600" b="1" dirty="0">
              <a:solidFill>
                <a:schemeClr val="bg1"/>
              </a:solidFill>
            </a:endParaRPr>
          </a:p>
        </p:txBody>
      </p:sp>
      <p:sp>
        <p:nvSpPr>
          <p:cNvPr id="43" name="Rectangle 12">
            <a:extLst>
              <a:ext uri="{FF2B5EF4-FFF2-40B4-BE49-F238E27FC236}">
                <a16:creationId xmlns:a16="http://schemas.microsoft.com/office/drawing/2014/main" id="{1DC1EB2B-6A96-C5C2-BBD9-AD73694C4F60}"/>
              </a:ext>
            </a:extLst>
          </p:cNvPr>
          <p:cNvSpPr/>
          <p:nvPr/>
        </p:nvSpPr>
        <p:spPr>
          <a:xfrm rot="5400000">
            <a:off x="6676431" y="4074137"/>
            <a:ext cx="1109711" cy="246221"/>
          </a:xfrm>
          <a:prstGeom prst="rect">
            <a:avLst/>
          </a:prstGeom>
        </p:spPr>
        <p:txBody>
          <a:bodyPr wrap="square" lIns="0" tIns="0" rIns="0" bIns="0" anchor="ctr">
            <a:spAutoFit/>
          </a:bodyPr>
          <a:lstStyle/>
          <a:p>
            <a:pPr algn="ctr"/>
            <a:r>
              <a:rPr lang="de-DE" sz="1600" b="1" dirty="0">
                <a:solidFill>
                  <a:schemeClr val="bg1"/>
                </a:solidFill>
              </a:rPr>
              <a:t>Team Lens</a:t>
            </a:r>
            <a:endParaRPr lang="en-AU" sz="1600" b="1" dirty="0">
              <a:solidFill>
                <a:schemeClr val="bg1"/>
              </a:solidFill>
            </a:endParaRPr>
          </a:p>
        </p:txBody>
      </p:sp>
      <p:sp>
        <p:nvSpPr>
          <p:cNvPr id="44" name="Rectangle 13">
            <a:extLst>
              <a:ext uri="{FF2B5EF4-FFF2-40B4-BE49-F238E27FC236}">
                <a16:creationId xmlns:a16="http://schemas.microsoft.com/office/drawing/2014/main" id="{EB75C8F2-45A1-C805-3868-2383B2D6C68A}"/>
              </a:ext>
            </a:extLst>
          </p:cNvPr>
          <p:cNvSpPr/>
          <p:nvPr/>
        </p:nvSpPr>
        <p:spPr>
          <a:xfrm rot="2294007">
            <a:off x="4472178" y="5081522"/>
            <a:ext cx="1673937" cy="246221"/>
          </a:xfrm>
          <a:prstGeom prst="rect">
            <a:avLst/>
          </a:prstGeom>
        </p:spPr>
        <p:txBody>
          <a:bodyPr wrap="square" lIns="0" tIns="0" rIns="0" bIns="0" anchor="ctr">
            <a:spAutoFit/>
          </a:bodyPr>
          <a:lstStyle/>
          <a:p>
            <a:pPr algn="ctr"/>
            <a:r>
              <a:rPr lang="de-DE" sz="1600" b="1" dirty="0">
                <a:solidFill>
                  <a:schemeClr val="bg1"/>
                </a:solidFill>
              </a:rPr>
              <a:t>Guest Lens</a:t>
            </a:r>
            <a:endParaRPr lang="en-AU" sz="1600" b="1" dirty="0">
              <a:solidFill>
                <a:schemeClr val="bg1"/>
              </a:solidFill>
            </a:endParaRPr>
          </a:p>
        </p:txBody>
      </p:sp>
      <p:sp>
        <p:nvSpPr>
          <p:cNvPr id="45" name="Oval 15">
            <a:extLst>
              <a:ext uri="{FF2B5EF4-FFF2-40B4-BE49-F238E27FC236}">
                <a16:creationId xmlns:a16="http://schemas.microsoft.com/office/drawing/2014/main" id="{91B441E8-B911-602E-E5F2-E975CD129A52}"/>
              </a:ext>
            </a:extLst>
          </p:cNvPr>
          <p:cNvSpPr/>
          <p:nvPr/>
        </p:nvSpPr>
        <p:spPr>
          <a:xfrm>
            <a:off x="4632423" y="2191374"/>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16">
            <a:extLst>
              <a:ext uri="{FF2B5EF4-FFF2-40B4-BE49-F238E27FC236}">
                <a16:creationId xmlns:a16="http://schemas.microsoft.com/office/drawing/2014/main" id="{38A19877-4E68-896A-F98D-7F4B14CCB405}"/>
              </a:ext>
            </a:extLst>
          </p:cNvPr>
          <p:cNvSpPr/>
          <p:nvPr/>
        </p:nvSpPr>
        <p:spPr>
          <a:xfrm>
            <a:off x="4632423" y="2191374"/>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31">
            <a:extLst>
              <a:ext uri="{FF2B5EF4-FFF2-40B4-BE49-F238E27FC236}">
                <a16:creationId xmlns:a16="http://schemas.microsoft.com/office/drawing/2014/main" id="{42A3325E-334E-50A2-67AD-0FE7A5A0A730}"/>
              </a:ext>
            </a:extLst>
          </p:cNvPr>
          <p:cNvSpPr/>
          <p:nvPr/>
        </p:nvSpPr>
        <p:spPr>
          <a:xfrm>
            <a:off x="4011446" y="4466747"/>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32">
            <a:extLst>
              <a:ext uri="{FF2B5EF4-FFF2-40B4-BE49-F238E27FC236}">
                <a16:creationId xmlns:a16="http://schemas.microsoft.com/office/drawing/2014/main" id="{A799536B-554F-3B8D-7D23-E4004883736F}"/>
              </a:ext>
            </a:extLst>
          </p:cNvPr>
          <p:cNvSpPr/>
          <p:nvPr/>
        </p:nvSpPr>
        <p:spPr>
          <a:xfrm>
            <a:off x="4011446" y="4466747"/>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39">
            <a:extLst>
              <a:ext uri="{FF2B5EF4-FFF2-40B4-BE49-F238E27FC236}">
                <a16:creationId xmlns:a16="http://schemas.microsoft.com/office/drawing/2014/main" id="{D206FD46-AD7F-B678-F716-3CD7BC97C9F0}"/>
              </a:ext>
            </a:extLst>
          </p:cNvPr>
          <p:cNvSpPr/>
          <p:nvPr/>
        </p:nvSpPr>
        <p:spPr>
          <a:xfrm>
            <a:off x="5108379" y="3282067"/>
            <a:ext cx="1830362" cy="1830361"/>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7">
            <a:extLst>
              <a:ext uri="{FF2B5EF4-FFF2-40B4-BE49-F238E27FC236}">
                <a16:creationId xmlns:a16="http://schemas.microsoft.com/office/drawing/2014/main" id="{9F5FF898-1C8B-A713-E5CD-813B17A1C6B9}"/>
              </a:ext>
            </a:extLst>
          </p:cNvPr>
          <p:cNvSpPr/>
          <p:nvPr/>
        </p:nvSpPr>
        <p:spPr>
          <a:xfrm>
            <a:off x="5309102" y="3643250"/>
            <a:ext cx="1428917" cy="1107996"/>
          </a:xfrm>
          <a:prstGeom prst="rect">
            <a:avLst/>
          </a:prstGeom>
        </p:spPr>
        <p:txBody>
          <a:bodyPr wrap="square" lIns="0" tIns="0" rIns="0" bIns="0" anchor="ctr">
            <a:spAutoFit/>
          </a:bodyPr>
          <a:lstStyle/>
          <a:p>
            <a:pPr algn="ctr">
              <a:lnSpc>
                <a:spcPts val="2060"/>
              </a:lnSpc>
            </a:pPr>
            <a:r>
              <a:rPr lang="en-US" sz="2000" dirty="0">
                <a:solidFill>
                  <a:srgbClr val="262626"/>
                </a:solidFill>
              </a:rPr>
              <a:t>Think about one normal shift in your workplace.</a:t>
            </a:r>
            <a:endParaRPr lang="en-US" sz="2000" b="1" dirty="0">
              <a:solidFill>
                <a:srgbClr val="262626"/>
              </a:solidFill>
            </a:endParaRPr>
          </a:p>
        </p:txBody>
      </p:sp>
      <p:grpSp>
        <p:nvGrpSpPr>
          <p:cNvPr id="79" name="Group 98">
            <a:extLst>
              <a:ext uri="{FF2B5EF4-FFF2-40B4-BE49-F238E27FC236}">
                <a16:creationId xmlns:a16="http://schemas.microsoft.com/office/drawing/2014/main" id="{D955A182-9921-8BFE-8BDD-CB2305C1A390}"/>
              </a:ext>
            </a:extLst>
          </p:cNvPr>
          <p:cNvGrpSpPr/>
          <p:nvPr/>
        </p:nvGrpSpPr>
        <p:grpSpPr>
          <a:xfrm>
            <a:off x="4823912" y="2338670"/>
            <a:ext cx="369379" cy="457765"/>
            <a:chOff x="557213" y="3224213"/>
            <a:chExt cx="2087562" cy="3016250"/>
          </a:xfrm>
          <a:solidFill>
            <a:srgbClr val="EABB22"/>
          </a:solidFill>
        </p:grpSpPr>
        <p:sp>
          <p:nvSpPr>
            <p:cNvPr id="80" name="Freeform 175">
              <a:extLst>
                <a:ext uri="{FF2B5EF4-FFF2-40B4-BE49-F238E27FC236}">
                  <a16:creationId xmlns:a16="http://schemas.microsoft.com/office/drawing/2014/main" id="{A7153CFC-930A-81FD-E340-42C2C290BFED}"/>
                </a:ext>
              </a:extLst>
            </p:cNvPr>
            <p:cNvSpPr>
              <a:spLocks noEditPoints="1"/>
            </p:cNvSpPr>
            <p:nvPr/>
          </p:nvSpPr>
          <p:spPr bwMode="auto">
            <a:xfrm>
              <a:off x="557213" y="3224213"/>
              <a:ext cx="2087562" cy="3016250"/>
            </a:xfrm>
            <a:custGeom>
              <a:avLst/>
              <a:gdLst>
                <a:gd name="T0" fmla="*/ 810 w 1315"/>
                <a:gd name="T1" fmla="*/ 104 h 1900"/>
                <a:gd name="T2" fmla="*/ 763 w 1315"/>
                <a:gd name="T3" fmla="*/ 34 h 1900"/>
                <a:gd name="T4" fmla="*/ 686 w 1315"/>
                <a:gd name="T5" fmla="*/ 0 h 1900"/>
                <a:gd name="T6" fmla="*/ 602 w 1315"/>
                <a:gd name="T7" fmla="*/ 7 h 1900"/>
                <a:gd name="T8" fmla="*/ 536 w 1315"/>
                <a:gd name="T9" fmla="*/ 57 h 1900"/>
                <a:gd name="T10" fmla="*/ 497 w 1315"/>
                <a:gd name="T11" fmla="*/ 130 h 1900"/>
                <a:gd name="T12" fmla="*/ 100 w 1315"/>
                <a:gd name="T13" fmla="*/ 142 h 1900"/>
                <a:gd name="T14" fmla="*/ 31 w 1315"/>
                <a:gd name="T15" fmla="*/ 200 h 1900"/>
                <a:gd name="T16" fmla="*/ 0 w 1315"/>
                <a:gd name="T17" fmla="*/ 292 h 1900"/>
                <a:gd name="T18" fmla="*/ 16 w 1315"/>
                <a:gd name="T19" fmla="*/ 1800 h 1900"/>
                <a:gd name="T20" fmla="*/ 73 w 1315"/>
                <a:gd name="T21" fmla="*/ 1869 h 1900"/>
                <a:gd name="T22" fmla="*/ 166 w 1315"/>
                <a:gd name="T23" fmla="*/ 1900 h 1900"/>
                <a:gd name="T24" fmla="*/ 1214 w 1315"/>
                <a:gd name="T25" fmla="*/ 1885 h 1900"/>
                <a:gd name="T26" fmla="*/ 1288 w 1315"/>
                <a:gd name="T27" fmla="*/ 1827 h 1900"/>
                <a:gd name="T28" fmla="*/ 1315 w 1315"/>
                <a:gd name="T29" fmla="*/ 1735 h 1900"/>
                <a:gd name="T30" fmla="*/ 1303 w 1315"/>
                <a:gd name="T31" fmla="*/ 230 h 1900"/>
                <a:gd name="T32" fmla="*/ 1241 w 1315"/>
                <a:gd name="T33" fmla="*/ 157 h 1900"/>
                <a:gd name="T34" fmla="*/ 1153 w 1315"/>
                <a:gd name="T35" fmla="*/ 130 h 1900"/>
                <a:gd name="T36" fmla="*/ 428 w 1315"/>
                <a:gd name="T37" fmla="*/ 211 h 1900"/>
                <a:gd name="T38" fmla="*/ 459 w 1315"/>
                <a:gd name="T39" fmla="*/ 192 h 1900"/>
                <a:gd name="T40" fmla="*/ 548 w 1315"/>
                <a:gd name="T41" fmla="*/ 180 h 1900"/>
                <a:gd name="T42" fmla="*/ 559 w 1315"/>
                <a:gd name="T43" fmla="*/ 142 h 1900"/>
                <a:gd name="T44" fmla="*/ 621 w 1315"/>
                <a:gd name="T45" fmla="*/ 69 h 1900"/>
                <a:gd name="T46" fmla="*/ 679 w 1315"/>
                <a:gd name="T47" fmla="*/ 61 h 1900"/>
                <a:gd name="T48" fmla="*/ 752 w 1315"/>
                <a:gd name="T49" fmla="*/ 123 h 1900"/>
                <a:gd name="T50" fmla="*/ 760 w 1315"/>
                <a:gd name="T51" fmla="*/ 173 h 1900"/>
                <a:gd name="T52" fmla="*/ 790 w 1315"/>
                <a:gd name="T53" fmla="*/ 192 h 1900"/>
                <a:gd name="T54" fmla="*/ 879 w 1315"/>
                <a:gd name="T55" fmla="*/ 204 h 1900"/>
                <a:gd name="T56" fmla="*/ 891 w 1315"/>
                <a:gd name="T57" fmla="*/ 292 h 1900"/>
                <a:gd name="T58" fmla="*/ 868 w 1315"/>
                <a:gd name="T59" fmla="*/ 323 h 1900"/>
                <a:gd name="T60" fmla="*/ 447 w 1315"/>
                <a:gd name="T61" fmla="*/ 323 h 1900"/>
                <a:gd name="T62" fmla="*/ 424 w 1315"/>
                <a:gd name="T63" fmla="*/ 292 h 1900"/>
                <a:gd name="T64" fmla="*/ 424 w 1315"/>
                <a:gd name="T65" fmla="*/ 227 h 1900"/>
                <a:gd name="T66" fmla="*/ 887 w 1315"/>
                <a:gd name="T67" fmla="*/ 384 h 1900"/>
                <a:gd name="T68" fmla="*/ 948 w 1315"/>
                <a:gd name="T69" fmla="*/ 323 h 1900"/>
                <a:gd name="T70" fmla="*/ 197 w 1315"/>
                <a:gd name="T71" fmla="*/ 1704 h 1900"/>
                <a:gd name="T72" fmla="*/ 382 w 1315"/>
                <a:gd name="T73" fmla="*/ 350 h 1900"/>
                <a:gd name="T74" fmla="*/ 459 w 1315"/>
                <a:gd name="T75" fmla="*/ 388 h 1900"/>
                <a:gd name="T76" fmla="*/ 1249 w 1315"/>
                <a:gd name="T77" fmla="*/ 1758 h 1900"/>
                <a:gd name="T78" fmla="*/ 1191 w 1315"/>
                <a:gd name="T79" fmla="*/ 1827 h 1900"/>
                <a:gd name="T80" fmla="*/ 166 w 1315"/>
                <a:gd name="T81" fmla="*/ 1838 h 1900"/>
                <a:gd name="T82" fmla="*/ 93 w 1315"/>
                <a:gd name="T83" fmla="*/ 1808 h 1900"/>
                <a:gd name="T84" fmla="*/ 66 w 1315"/>
                <a:gd name="T85" fmla="*/ 1735 h 1900"/>
                <a:gd name="T86" fmla="*/ 73 w 1315"/>
                <a:gd name="T87" fmla="*/ 254 h 1900"/>
                <a:gd name="T88" fmla="*/ 143 w 1315"/>
                <a:gd name="T89" fmla="*/ 192 h 1900"/>
                <a:gd name="T90" fmla="*/ 363 w 1315"/>
                <a:gd name="T91" fmla="*/ 227 h 1900"/>
                <a:gd name="T92" fmla="*/ 154 w 1315"/>
                <a:gd name="T93" fmla="*/ 265 h 1900"/>
                <a:gd name="T94" fmla="*/ 135 w 1315"/>
                <a:gd name="T95" fmla="*/ 292 h 1900"/>
                <a:gd name="T96" fmla="*/ 143 w 1315"/>
                <a:gd name="T97" fmla="*/ 1758 h 1900"/>
                <a:gd name="T98" fmla="*/ 1153 w 1315"/>
                <a:gd name="T99" fmla="*/ 1765 h 1900"/>
                <a:gd name="T100" fmla="*/ 1180 w 1315"/>
                <a:gd name="T101" fmla="*/ 1750 h 1900"/>
                <a:gd name="T102" fmla="*/ 1180 w 1315"/>
                <a:gd name="T103" fmla="*/ 280 h 1900"/>
                <a:gd name="T104" fmla="*/ 1153 w 1315"/>
                <a:gd name="T105" fmla="*/ 261 h 1900"/>
                <a:gd name="T106" fmla="*/ 945 w 1315"/>
                <a:gd name="T107" fmla="*/ 192 h 1900"/>
                <a:gd name="T108" fmla="*/ 1191 w 1315"/>
                <a:gd name="T109" fmla="*/ 200 h 1900"/>
                <a:gd name="T110" fmla="*/ 1249 w 1315"/>
                <a:gd name="T111" fmla="*/ 273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900">
                  <a:moveTo>
                    <a:pt x="1153" y="130"/>
                  </a:moveTo>
                  <a:lnTo>
                    <a:pt x="817" y="130"/>
                  </a:lnTo>
                  <a:lnTo>
                    <a:pt x="810" y="104"/>
                  </a:lnTo>
                  <a:lnTo>
                    <a:pt x="798" y="77"/>
                  </a:lnTo>
                  <a:lnTo>
                    <a:pt x="783" y="57"/>
                  </a:lnTo>
                  <a:lnTo>
                    <a:pt x="763" y="34"/>
                  </a:lnTo>
                  <a:lnTo>
                    <a:pt x="740" y="19"/>
                  </a:lnTo>
                  <a:lnTo>
                    <a:pt x="713" y="7"/>
                  </a:lnTo>
                  <a:lnTo>
                    <a:pt x="686" y="0"/>
                  </a:lnTo>
                  <a:lnTo>
                    <a:pt x="659" y="0"/>
                  </a:lnTo>
                  <a:lnTo>
                    <a:pt x="629" y="0"/>
                  </a:lnTo>
                  <a:lnTo>
                    <a:pt x="602" y="7"/>
                  </a:lnTo>
                  <a:lnTo>
                    <a:pt x="578" y="19"/>
                  </a:lnTo>
                  <a:lnTo>
                    <a:pt x="555" y="34"/>
                  </a:lnTo>
                  <a:lnTo>
                    <a:pt x="536" y="57"/>
                  </a:lnTo>
                  <a:lnTo>
                    <a:pt x="521" y="77"/>
                  </a:lnTo>
                  <a:lnTo>
                    <a:pt x="505" y="104"/>
                  </a:lnTo>
                  <a:lnTo>
                    <a:pt x="497" y="130"/>
                  </a:lnTo>
                  <a:lnTo>
                    <a:pt x="166" y="130"/>
                  </a:lnTo>
                  <a:lnTo>
                    <a:pt x="131" y="134"/>
                  </a:lnTo>
                  <a:lnTo>
                    <a:pt x="100" y="142"/>
                  </a:lnTo>
                  <a:lnTo>
                    <a:pt x="73" y="157"/>
                  </a:lnTo>
                  <a:lnTo>
                    <a:pt x="50" y="177"/>
                  </a:lnTo>
                  <a:lnTo>
                    <a:pt x="31" y="200"/>
                  </a:lnTo>
                  <a:lnTo>
                    <a:pt x="16" y="230"/>
                  </a:lnTo>
                  <a:lnTo>
                    <a:pt x="4" y="257"/>
                  </a:lnTo>
                  <a:lnTo>
                    <a:pt x="0" y="292"/>
                  </a:lnTo>
                  <a:lnTo>
                    <a:pt x="0" y="1735"/>
                  </a:lnTo>
                  <a:lnTo>
                    <a:pt x="4" y="1769"/>
                  </a:lnTo>
                  <a:lnTo>
                    <a:pt x="16" y="1800"/>
                  </a:lnTo>
                  <a:lnTo>
                    <a:pt x="31" y="1827"/>
                  </a:lnTo>
                  <a:lnTo>
                    <a:pt x="50" y="1850"/>
                  </a:lnTo>
                  <a:lnTo>
                    <a:pt x="73" y="1869"/>
                  </a:lnTo>
                  <a:lnTo>
                    <a:pt x="100" y="1885"/>
                  </a:lnTo>
                  <a:lnTo>
                    <a:pt x="131" y="1896"/>
                  </a:lnTo>
                  <a:lnTo>
                    <a:pt x="166" y="1900"/>
                  </a:lnTo>
                  <a:lnTo>
                    <a:pt x="1153" y="1900"/>
                  </a:lnTo>
                  <a:lnTo>
                    <a:pt x="1184" y="1896"/>
                  </a:lnTo>
                  <a:lnTo>
                    <a:pt x="1214" y="1885"/>
                  </a:lnTo>
                  <a:lnTo>
                    <a:pt x="1241" y="1869"/>
                  </a:lnTo>
                  <a:lnTo>
                    <a:pt x="1265" y="1850"/>
                  </a:lnTo>
                  <a:lnTo>
                    <a:pt x="1288" y="1827"/>
                  </a:lnTo>
                  <a:lnTo>
                    <a:pt x="1303" y="1800"/>
                  </a:lnTo>
                  <a:lnTo>
                    <a:pt x="1311" y="1769"/>
                  </a:lnTo>
                  <a:lnTo>
                    <a:pt x="1315" y="1735"/>
                  </a:lnTo>
                  <a:lnTo>
                    <a:pt x="1315" y="292"/>
                  </a:lnTo>
                  <a:lnTo>
                    <a:pt x="1311" y="257"/>
                  </a:lnTo>
                  <a:lnTo>
                    <a:pt x="1303" y="230"/>
                  </a:lnTo>
                  <a:lnTo>
                    <a:pt x="1288" y="200"/>
                  </a:lnTo>
                  <a:lnTo>
                    <a:pt x="1265" y="177"/>
                  </a:lnTo>
                  <a:lnTo>
                    <a:pt x="1241" y="157"/>
                  </a:lnTo>
                  <a:lnTo>
                    <a:pt x="1214" y="142"/>
                  </a:lnTo>
                  <a:lnTo>
                    <a:pt x="1184" y="134"/>
                  </a:lnTo>
                  <a:lnTo>
                    <a:pt x="1153" y="130"/>
                  </a:lnTo>
                  <a:lnTo>
                    <a:pt x="1153" y="130"/>
                  </a:lnTo>
                  <a:close/>
                  <a:moveTo>
                    <a:pt x="424" y="227"/>
                  </a:moveTo>
                  <a:lnTo>
                    <a:pt x="428" y="211"/>
                  </a:lnTo>
                  <a:lnTo>
                    <a:pt x="436" y="204"/>
                  </a:lnTo>
                  <a:lnTo>
                    <a:pt x="447" y="196"/>
                  </a:lnTo>
                  <a:lnTo>
                    <a:pt x="459" y="192"/>
                  </a:lnTo>
                  <a:lnTo>
                    <a:pt x="528" y="192"/>
                  </a:lnTo>
                  <a:lnTo>
                    <a:pt x="540" y="188"/>
                  </a:lnTo>
                  <a:lnTo>
                    <a:pt x="548" y="180"/>
                  </a:lnTo>
                  <a:lnTo>
                    <a:pt x="555" y="173"/>
                  </a:lnTo>
                  <a:lnTo>
                    <a:pt x="559" y="161"/>
                  </a:lnTo>
                  <a:lnTo>
                    <a:pt x="559" y="142"/>
                  </a:lnTo>
                  <a:lnTo>
                    <a:pt x="567" y="123"/>
                  </a:lnTo>
                  <a:lnTo>
                    <a:pt x="586" y="88"/>
                  </a:lnTo>
                  <a:lnTo>
                    <a:pt x="621" y="69"/>
                  </a:lnTo>
                  <a:lnTo>
                    <a:pt x="636" y="61"/>
                  </a:lnTo>
                  <a:lnTo>
                    <a:pt x="659" y="61"/>
                  </a:lnTo>
                  <a:lnTo>
                    <a:pt x="679" y="61"/>
                  </a:lnTo>
                  <a:lnTo>
                    <a:pt x="698" y="69"/>
                  </a:lnTo>
                  <a:lnTo>
                    <a:pt x="729" y="88"/>
                  </a:lnTo>
                  <a:lnTo>
                    <a:pt x="752" y="123"/>
                  </a:lnTo>
                  <a:lnTo>
                    <a:pt x="756" y="142"/>
                  </a:lnTo>
                  <a:lnTo>
                    <a:pt x="760" y="161"/>
                  </a:lnTo>
                  <a:lnTo>
                    <a:pt x="760" y="173"/>
                  </a:lnTo>
                  <a:lnTo>
                    <a:pt x="767" y="180"/>
                  </a:lnTo>
                  <a:lnTo>
                    <a:pt x="779" y="188"/>
                  </a:lnTo>
                  <a:lnTo>
                    <a:pt x="790" y="192"/>
                  </a:lnTo>
                  <a:lnTo>
                    <a:pt x="856" y="192"/>
                  </a:lnTo>
                  <a:lnTo>
                    <a:pt x="868" y="196"/>
                  </a:lnTo>
                  <a:lnTo>
                    <a:pt x="879" y="204"/>
                  </a:lnTo>
                  <a:lnTo>
                    <a:pt x="887" y="211"/>
                  </a:lnTo>
                  <a:lnTo>
                    <a:pt x="891" y="227"/>
                  </a:lnTo>
                  <a:lnTo>
                    <a:pt x="891" y="292"/>
                  </a:lnTo>
                  <a:lnTo>
                    <a:pt x="887" y="304"/>
                  </a:lnTo>
                  <a:lnTo>
                    <a:pt x="879" y="315"/>
                  </a:lnTo>
                  <a:lnTo>
                    <a:pt x="868" y="323"/>
                  </a:lnTo>
                  <a:lnTo>
                    <a:pt x="856" y="327"/>
                  </a:lnTo>
                  <a:lnTo>
                    <a:pt x="459" y="327"/>
                  </a:lnTo>
                  <a:lnTo>
                    <a:pt x="447" y="323"/>
                  </a:lnTo>
                  <a:lnTo>
                    <a:pt x="436" y="315"/>
                  </a:lnTo>
                  <a:lnTo>
                    <a:pt x="428" y="304"/>
                  </a:lnTo>
                  <a:lnTo>
                    <a:pt x="424" y="292"/>
                  </a:lnTo>
                  <a:lnTo>
                    <a:pt x="424" y="292"/>
                  </a:lnTo>
                  <a:lnTo>
                    <a:pt x="424" y="292"/>
                  </a:lnTo>
                  <a:lnTo>
                    <a:pt x="424" y="227"/>
                  </a:lnTo>
                  <a:close/>
                  <a:moveTo>
                    <a:pt x="459" y="388"/>
                  </a:moveTo>
                  <a:lnTo>
                    <a:pt x="856" y="388"/>
                  </a:lnTo>
                  <a:lnTo>
                    <a:pt x="887" y="384"/>
                  </a:lnTo>
                  <a:lnTo>
                    <a:pt x="914" y="369"/>
                  </a:lnTo>
                  <a:lnTo>
                    <a:pt x="933" y="350"/>
                  </a:lnTo>
                  <a:lnTo>
                    <a:pt x="948" y="323"/>
                  </a:lnTo>
                  <a:lnTo>
                    <a:pt x="1122" y="323"/>
                  </a:lnTo>
                  <a:lnTo>
                    <a:pt x="1122" y="1704"/>
                  </a:lnTo>
                  <a:lnTo>
                    <a:pt x="197" y="1704"/>
                  </a:lnTo>
                  <a:lnTo>
                    <a:pt x="197" y="323"/>
                  </a:lnTo>
                  <a:lnTo>
                    <a:pt x="370" y="323"/>
                  </a:lnTo>
                  <a:lnTo>
                    <a:pt x="382" y="350"/>
                  </a:lnTo>
                  <a:lnTo>
                    <a:pt x="405" y="369"/>
                  </a:lnTo>
                  <a:lnTo>
                    <a:pt x="432" y="384"/>
                  </a:lnTo>
                  <a:lnTo>
                    <a:pt x="459" y="388"/>
                  </a:lnTo>
                  <a:lnTo>
                    <a:pt x="459" y="388"/>
                  </a:lnTo>
                  <a:close/>
                  <a:moveTo>
                    <a:pt x="1253" y="1735"/>
                  </a:moveTo>
                  <a:lnTo>
                    <a:pt x="1249" y="1758"/>
                  </a:lnTo>
                  <a:lnTo>
                    <a:pt x="1245" y="1777"/>
                  </a:lnTo>
                  <a:lnTo>
                    <a:pt x="1222" y="1808"/>
                  </a:lnTo>
                  <a:lnTo>
                    <a:pt x="1191" y="1827"/>
                  </a:lnTo>
                  <a:lnTo>
                    <a:pt x="1172" y="1835"/>
                  </a:lnTo>
                  <a:lnTo>
                    <a:pt x="1153" y="1838"/>
                  </a:lnTo>
                  <a:lnTo>
                    <a:pt x="166" y="1838"/>
                  </a:lnTo>
                  <a:lnTo>
                    <a:pt x="143" y="1835"/>
                  </a:lnTo>
                  <a:lnTo>
                    <a:pt x="127" y="1827"/>
                  </a:lnTo>
                  <a:lnTo>
                    <a:pt x="93" y="1808"/>
                  </a:lnTo>
                  <a:lnTo>
                    <a:pt x="73" y="1777"/>
                  </a:lnTo>
                  <a:lnTo>
                    <a:pt x="66" y="1758"/>
                  </a:lnTo>
                  <a:lnTo>
                    <a:pt x="66" y="1735"/>
                  </a:lnTo>
                  <a:lnTo>
                    <a:pt x="66" y="292"/>
                  </a:lnTo>
                  <a:lnTo>
                    <a:pt x="66" y="273"/>
                  </a:lnTo>
                  <a:lnTo>
                    <a:pt x="73" y="254"/>
                  </a:lnTo>
                  <a:lnTo>
                    <a:pt x="93" y="219"/>
                  </a:lnTo>
                  <a:lnTo>
                    <a:pt x="127" y="200"/>
                  </a:lnTo>
                  <a:lnTo>
                    <a:pt x="143" y="192"/>
                  </a:lnTo>
                  <a:lnTo>
                    <a:pt x="166" y="192"/>
                  </a:lnTo>
                  <a:lnTo>
                    <a:pt x="370" y="192"/>
                  </a:lnTo>
                  <a:lnTo>
                    <a:pt x="363" y="227"/>
                  </a:lnTo>
                  <a:lnTo>
                    <a:pt x="363" y="261"/>
                  </a:lnTo>
                  <a:lnTo>
                    <a:pt x="166" y="261"/>
                  </a:lnTo>
                  <a:lnTo>
                    <a:pt x="154" y="265"/>
                  </a:lnTo>
                  <a:lnTo>
                    <a:pt x="143" y="269"/>
                  </a:lnTo>
                  <a:lnTo>
                    <a:pt x="135" y="280"/>
                  </a:lnTo>
                  <a:lnTo>
                    <a:pt x="135" y="292"/>
                  </a:lnTo>
                  <a:lnTo>
                    <a:pt x="135" y="1735"/>
                  </a:lnTo>
                  <a:lnTo>
                    <a:pt x="135" y="1750"/>
                  </a:lnTo>
                  <a:lnTo>
                    <a:pt x="143" y="1758"/>
                  </a:lnTo>
                  <a:lnTo>
                    <a:pt x="154" y="1765"/>
                  </a:lnTo>
                  <a:lnTo>
                    <a:pt x="166" y="1765"/>
                  </a:lnTo>
                  <a:lnTo>
                    <a:pt x="1153" y="1765"/>
                  </a:lnTo>
                  <a:lnTo>
                    <a:pt x="1164" y="1765"/>
                  </a:lnTo>
                  <a:lnTo>
                    <a:pt x="1172" y="1758"/>
                  </a:lnTo>
                  <a:lnTo>
                    <a:pt x="1180" y="1750"/>
                  </a:lnTo>
                  <a:lnTo>
                    <a:pt x="1184" y="1735"/>
                  </a:lnTo>
                  <a:lnTo>
                    <a:pt x="1184" y="292"/>
                  </a:lnTo>
                  <a:lnTo>
                    <a:pt x="1180" y="280"/>
                  </a:lnTo>
                  <a:lnTo>
                    <a:pt x="1172" y="269"/>
                  </a:lnTo>
                  <a:lnTo>
                    <a:pt x="1164" y="265"/>
                  </a:lnTo>
                  <a:lnTo>
                    <a:pt x="1153" y="261"/>
                  </a:lnTo>
                  <a:lnTo>
                    <a:pt x="952" y="261"/>
                  </a:lnTo>
                  <a:lnTo>
                    <a:pt x="952" y="227"/>
                  </a:lnTo>
                  <a:lnTo>
                    <a:pt x="945" y="192"/>
                  </a:lnTo>
                  <a:lnTo>
                    <a:pt x="1153" y="192"/>
                  </a:lnTo>
                  <a:lnTo>
                    <a:pt x="1172" y="192"/>
                  </a:lnTo>
                  <a:lnTo>
                    <a:pt x="1191" y="200"/>
                  </a:lnTo>
                  <a:lnTo>
                    <a:pt x="1222" y="219"/>
                  </a:lnTo>
                  <a:lnTo>
                    <a:pt x="1245" y="254"/>
                  </a:lnTo>
                  <a:lnTo>
                    <a:pt x="1249" y="273"/>
                  </a:lnTo>
                  <a:lnTo>
                    <a:pt x="1253" y="292"/>
                  </a:lnTo>
                  <a:lnTo>
                    <a:pt x="1253" y="17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76">
              <a:extLst>
                <a:ext uri="{FF2B5EF4-FFF2-40B4-BE49-F238E27FC236}">
                  <a16:creationId xmlns:a16="http://schemas.microsoft.com/office/drawing/2014/main" id="{DD9F5E39-5CDE-080C-A368-E68C62CBBCC1}"/>
                </a:ext>
              </a:extLst>
            </p:cNvPr>
            <p:cNvSpPr>
              <a:spLocks/>
            </p:cNvSpPr>
            <p:nvPr/>
          </p:nvSpPr>
          <p:spPr bwMode="auto">
            <a:xfrm>
              <a:off x="1555750" y="3430588"/>
              <a:ext cx="96837" cy="147638"/>
            </a:xfrm>
            <a:custGeom>
              <a:avLst/>
              <a:gdLst>
                <a:gd name="T0" fmla="*/ 30 w 61"/>
                <a:gd name="T1" fmla="*/ 93 h 93"/>
                <a:gd name="T2" fmla="*/ 42 w 61"/>
                <a:gd name="T3" fmla="*/ 93 h 93"/>
                <a:gd name="T4" fmla="*/ 50 w 61"/>
                <a:gd name="T5" fmla="*/ 85 h 93"/>
                <a:gd name="T6" fmla="*/ 57 w 61"/>
                <a:gd name="T7" fmla="*/ 74 h 93"/>
                <a:gd name="T8" fmla="*/ 61 w 61"/>
                <a:gd name="T9" fmla="*/ 62 h 93"/>
                <a:gd name="T10" fmla="*/ 61 w 61"/>
                <a:gd name="T11" fmla="*/ 31 h 93"/>
                <a:gd name="T12" fmla="*/ 57 w 61"/>
                <a:gd name="T13" fmla="*/ 20 h 93"/>
                <a:gd name="T14" fmla="*/ 50 w 61"/>
                <a:gd name="T15" fmla="*/ 8 h 93"/>
                <a:gd name="T16" fmla="*/ 42 w 61"/>
                <a:gd name="T17" fmla="*/ 0 h 93"/>
                <a:gd name="T18" fmla="*/ 30 w 61"/>
                <a:gd name="T19" fmla="*/ 0 h 93"/>
                <a:gd name="T20" fmla="*/ 19 w 61"/>
                <a:gd name="T21" fmla="*/ 0 h 93"/>
                <a:gd name="T22" fmla="*/ 7 w 61"/>
                <a:gd name="T23" fmla="*/ 8 h 93"/>
                <a:gd name="T24" fmla="*/ 0 w 61"/>
                <a:gd name="T25" fmla="*/ 20 h 93"/>
                <a:gd name="T26" fmla="*/ 0 w 61"/>
                <a:gd name="T27" fmla="*/ 31 h 93"/>
                <a:gd name="T28" fmla="*/ 0 w 61"/>
                <a:gd name="T29" fmla="*/ 62 h 93"/>
                <a:gd name="T30" fmla="*/ 0 w 61"/>
                <a:gd name="T31" fmla="*/ 74 h 93"/>
                <a:gd name="T32" fmla="*/ 7 w 61"/>
                <a:gd name="T33" fmla="*/ 85 h 93"/>
                <a:gd name="T34" fmla="*/ 19 w 61"/>
                <a:gd name="T35" fmla="*/ 93 h 93"/>
                <a:gd name="T36" fmla="*/ 30 w 61"/>
                <a:gd name="T37" fmla="*/ 93 h 93"/>
                <a:gd name="T38" fmla="*/ 30 w 61"/>
                <a:gd name="T3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3">
                  <a:moveTo>
                    <a:pt x="30" y="93"/>
                  </a:moveTo>
                  <a:lnTo>
                    <a:pt x="42" y="93"/>
                  </a:lnTo>
                  <a:lnTo>
                    <a:pt x="50" y="85"/>
                  </a:lnTo>
                  <a:lnTo>
                    <a:pt x="57" y="74"/>
                  </a:lnTo>
                  <a:lnTo>
                    <a:pt x="61" y="62"/>
                  </a:lnTo>
                  <a:lnTo>
                    <a:pt x="61" y="31"/>
                  </a:lnTo>
                  <a:lnTo>
                    <a:pt x="57" y="20"/>
                  </a:lnTo>
                  <a:lnTo>
                    <a:pt x="50" y="8"/>
                  </a:lnTo>
                  <a:lnTo>
                    <a:pt x="42" y="0"/>
                  </a:lnTo>
                  <a:lnTo>
                    <a:pt x="30" y="0"/>
                  </a:lnTo>
                  <a:lnTo>
                    <a:pt x="19" y="0"/>
                  </a:lnTo>
                  <a:lnTo>
                    <a:pt x="7" y="8"/>
                  </a:lnTo>
                  <a:lnTo>
                    <a:pt x="0" y="20"/>
                  </a:lnTo>
                  <a:lnTo>
                    <a:pt x="0" y="31"/>
                  </a:lnTo>
                  <a:lnTo>
                    <a:pt x="0" y="62"/>
                  </a:lnTo>
                  <a:lnTo>
                    <a:pt x="0" y="74"/>
                  </a:lnTo>
                  <a:lnTo>
                    <a:pt x="7" y="85"/>
                  </a:lnTo>
                  <a:lnTo>
                    <a:pt x="19" y="93"/>
                  </a:lnTo>
                  <a:lnTo>
                    <a:pt x="30" y="93"/>
                  </a:lnTo>
                  <a:lnTo>
                    <a:pt x="3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77">
              <a:extLst>
                <a:ext uri="{FF2B5EF4-FFF2-40B4-BE49-F238E27FC236}">
                  <a16:creationId xmlns:a16="http://schemas.microsoft.com/office/drawing/2014/main" id="{2C4D2FF8-1822-DEAD-AD01-C75D1777DC06}"/>
                </a:ext>
              </a:extLst>
            </p:cNvPr>
            <p:cNvSpPr>
              <a:spLocks/>
            </p:cNvSpPr>
            <p:nvPr/>
          </p:nvSpPr>
          <p:spPr bwMode="auto">
            <a:xfrm>
              <a:off x="1028700" y="4108450"/>
              <a:ext cx="777875" cy="98425"/>
            </a:xfrm>
            <a:custGeom>
              <a:avLst/>
              <a:gdLst>
                <a:gd name="T0" fmla="*/ 0 w 490"/>
                <a:gd name="T1" fmla="*/ 31 h 62"/>
                <a:gd name="T2" fmla="*/ 4 w 490"/>
                <a:gd name="T3" fmla="*/ 43 h 62"/>
                <a:gd name="T4" fmla="*/ 12 w 490"/>
                <a:gd name="T5" fmla="*/ 50 h 62"/>
                <a:gd name="T6" fmla="*/ 19 w 490"/>
                <a:gd name="T7" fmla="*/ 58 h 62"/>
                <a:gd name="T8" fmla="*/ 31 w 490"/>
                <a:gd name="T9" fmla="*/ 62 h 62"/>
                <a:gd name="T10" fmla="*/ 459 w 490"/>
                <a:gd name="T11" fmla="*/ 62 h 62"/>
                <a:gd name="T12" fmla="*/ 470 w 490"/>
                <a:gd name="T13" fmla="*/ 58 h 62"/>
                <a:gd name="T14" fmla="*/ 482 w 490"/>
                <a:gd name="T15" fmla="*/ 50 h 62"/>
                <a:gd name="T16" fmla="*/ 490 w 490"/>
                <a:gd name="T17" fmla="*/ 43 h 62"/>
                <a:gd name="T18" fmla="*/ 490 w 490"/>
                <a:gd name="T19" fmla="*/ 31 h 62"/>
                <a:gd name="T20" fmla="*/ 490 w 490"/>
                <a:gd name="T21" fmla="*/ 20 h 62"/>
                <a:gd name="T22" fmla="*/ 482 w 490"/>
                <a:gd name="T23" fmla="*/ 8 h 62"/>
                <a:gd name="T24" fmla="*/ 470 w 490"/>
                <a:gd name="T25" fmla="*/ 0 h 62"/>
                <a:gd name="T26" fmla="*/ 459 w 490"/>
                <a:gd name="T27" fmla="*/ 0 h 62"/>
                <a:gd name="T28" fmla="*/ 31 w 490"/>
                <a:gd name="T29" fmla="*/ 0 h 62"/>
                <a:gd name="T30" fmla="*/ 19 w 490"/>
                <a:gd name="T31" fmla="*/ 0 h 62"/>
                <a:gd name="T32" fmla="*/ 12 w 490"/>
                <a:gd name="T33" fmla="*/ 8 h 62"/>
                <a:gd name="T34" fmla="*/ 4 w 490"/>
                <a:gd name="T35" fmla="*/ 20 h 62"/>
                <a:gd name="T36" fmla="*/ 0 w 490"/>
                <a:gd name="T37" fmla="*/ 31 h 62"/>
                <a:gd name="T38" fmla="*/ 0 w 490"/>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0" y="31"/>
                  </a:moveTo>
                  <a:lnTo>
                    <a:pt x="4" y="43"/>
                  </a:lnTo>
                  <a:lnTo>
                    <a:pt x="12" y="50"/>
                  </a:lnTo>
                  <a:lnTo>
                    <a:pt x="19" y="58"/>
                  </a:lnTo>
                  <a:lnTo>
                    <a:pt x="31" y="62"/>
                  </a:lnTo>
                  <a:lnTo>
                    <a:pt x="459" y="62"/>
                  </a:lnTo>
                  <a:lnTo>
                    <a:pt x="470" y="58"/>
                  </a:lnTo>
                  <a:lnTo>
                    <a:pt x="482" y="50"/>
                  </a:lnTo>
                  <a:lnTo>
                    <a:pt x="490" y="43"/>
                  </a:lnTo>
                  <a:lnTo>
                    <a:pt x="490" y="31"/>
                  </a:lnTo>
                  <a:lnTo>
                    <a:pt x="490" y="20"/>
                  </a:lnTo>
                  <a:lnTo>
                    <a:pt x="482" y="8"/>
                  </a:lnTo>
                  <a:lnTo>
                    <a:pt x="470" y="0"/>
                  </a:lnTo>
                  <a:lnTo>
                    <a:pt x="459" y="0"/>
                  </a:lnTo>
                  <a:lnTo>
                    <a:pt x="31" y="0"/>
                  </a:lnTo>
                  <a:lnTo>
                    <a:pt x="19" y="0"/>
                  </a:lnTo>
                  <a:lnTo>
                    <a:pt x="12" y="8"/>
                  </a:lnTo>
                  <a:lnTo>
                    <a:pt x="4" y="20"/>
                  </a:lnTo>
                  <a:lnTo>
                    <a:pt x="0" y="31"/>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78">
              <a:extLst>
                <a:ext uri="{FF2B5EF4-FFF2-40B4-BE49-F238E27FC236}">
                  <a16:creationId xmlns:a16="http://schemas.microsoft.com/office/drawing/2014/main" id="{B8C8BA59-1C86-1E2A-6C7B-CBA560CE0699}"/>
                </a:ext>
              </a:extLst>
            </p:cNvPr>
            <p:cNvSpPr>
              <a:spLocks/>
            </p:cNvSpPr>
            <p:nvPr/>
          </p:nvSpPr>
          <p:spPr bwMode="auto">
            <a:xfrm>
              <a:off x="1028700" y="4316413"/>
              <a:ext cx="623887" cy="98425"/>
            </a:xfrm>
            <a:custGeom>
              <a:avLst/>
              <a:gdLst>
                <a:gd name="T0" fmla="*/ 31 w 393"/>
                <a:gd name="T1" fmla="*/ 62 h 62"/>
                <a:gd name="T2" fmla="*/ 362 w 393"/>
                <a:gd name="T3" fmla="*/ 62 h 62"/>
                <a:gd name="T4" fmla="*/ 374 w 393"/>
                <a:gd name="T5" fmla="*/ 58 h 62"/>
                <a:gd name="T6" fmla="*/ 382 w 393"/>
                <a:gd name="T7" fmla="*/ 54 h 62"/>
                <a:gd name="T8" fmla="*/ 389 w 393"/>
                <a:gd name="T9" fmla="*/ 43 h 62"/>
                <a:gd name="T10" fmla="*/ 393 w 393"/>
                <a:gd name="T11" fmla="*/ 31 h 62"/>
                <a:gd name="T12" fmla="*/ 389 w 393"/>
                <a:gd name="T13" fmla="*/ 19 h 62"/>
                <a:gd name="T14" fmla="*/ 382 w 393"/>
                <a:gd name="T15" fmla="*/ 8 h 62"/>
                <a:gd name="T16" fmla="*/ 374 w 393"/>
                <a:gd name="T17" fmla="*/ 4 h 62"/>
                <a:gd name="T18" fmla="*/ 362 w 393"/>
                <a:gd name="T19" fmla="*/ 0 h 62"/>
                <a:gd name="T20" fmla="*/ 31 w 393"/>
                <a:gd name="T21" fmla="*/ 0 h 62"/>
                <a:gd name="T22" fmla="*/ 19 w 393"/>
                <a:gd name="T23" fmla="*/ 4 h 62"/>
                <a:gd name="T24" fmla="*/ 12 w 393"/>
                <a:gd name="T25" fmla="*/ 8 h 62"/>
                <a:gd name="T26" fmla="*/ 4 w 393"/>
                <a:gd name="T27" fmla="*/ 19 h 62"/>
                <a:gd name="T28" fmla="*/ 0 w 393"/>
                <a:gd name="T29" fmla="*/ 31 h 62"/>
                <a:gd name="T30" fmla="*/ 4 w 393"/>
                <a:gd name="T31" fmla="*/ 43 h 62"/>
                <a:gd name="T32" fmla="*/ 12 w 393"/>
                <a:gd name="T33" fmla="*/ 54 h 62"/>
                <a:gd name="T34" fmla="*/ 19 w 393"/>
                <a:gd name="T35" fmla="*/ 58 h 62"/>
                <a:gd name="T36" fmla="*/ 31 w 393"/>
                <a:gd name="T37" fmla="*/ 62 h 62"/>
                <a:gd name="T38" fmla="*/ 31 w 393"/>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2">
                  <a:moveTo>
                    <a:pt x="31" y="62"/>
                  </a:moveTo>
                  <a:lnTo>
                    <a:pt x="362" y="62"/>
                  </a:lnTo>
                  <a:lnTo>
                    <a:pt x="374" y="58"/>
                  </a:lnTo>
                  <a:lnTo>
                    <a:pt x="382" y="54"/>
                  </a:lnTo>
                  <a:lnTo>
                    <a:pt x="389" y="43"/>
                  </a:lnTo>
                  <a:lnTo>
                    <a:pt x="393" y="31"/>
                  </a:lnTo>
                  <a:lnTo>
                    <a:pt x="389" y="19"/>
                  </a:lnTo>
                  <a:lnTo>
                    <a:pt x="382" y="8"/>
                  </a:lnTo>
                  <a:lnTo>
                    <a:pt x="374" y="4"/>
                  </a:lnTo>
                  <a:lnTo>
                    <a:pt x="362" y="0"/>
                  </a:lnTo>
                  <a:lnTo>
                    <a:pt x="31" y="0"/>
                  </a:lnTo>
                  <a:lnTo>
                    <a:pt x="19" y="4"/>
                  </a:lnTo>
                  <a:lnTo>
                    <a:pt x="12" y="8"/>
                  </a:lnTo>
                  <a:lnTo>
                    <a:pt x="4" y="19"/>
                  </a:lnTo>
                  <a:lnTo>
                    <a:pt x="0" y="31"/>
                  </a:lnTo>
                  <a:lnTo>
                    <a:pt x="4" y="43"/>
                  </a:lnTo>
                  <a:lnTo>
                    <a:pt x="12" y="54"/>
                  </a:lnTo>
                  <a:lnTo>
                    <a:pt x="19" y="58"/>
                  </a:lnTo>
                  <a:lnTo>
                    <a:pt x="31" y="62"/>
                  </a:lnTo>
                  <a:lnTo>
                    <a:pt x="31"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79">
              <a:extLst>
                <a:ext uri="{FF2B5EF4-FFF2-40B4-BE49-F238E27FC236}">
                  <a16:creationId xmlns:a16="http://schemas.microsoft.com/office/drawing/2014/main" id="{F682C9CE-A1CE-8E26-3A50-7A0AC66A5DEA}"/>
                </a:ext>
              </a:extLst>
            </p:cNvPr>
            <p:cNvSpPr>
              <a:spLocks/>
            </p:cNvSpPr>
            <p:nvPr/>
          </p:nvSpPr>
          <p:spPr bwMode="auto">
            <a:xfrm>
              <a:off x="1028700" y="4524375"/>
              <a:ext cx="777875" cy="98425"/>
            </a:xfrm>
            <a:custGeom>
              <a:avLst/>
              <a:gdLst>
                <a:gd name="T0" fmla="*/ 459 w 490"/>
                <a:gd name="T1" fmla="*/ 0 h 62"/>
                <a:gd name="T2" fmla="*/ 31 w 490"/>
                <a:gd name="T3" fmla="*/ 0 h 62"/>
                <a:gd name="T4" fmla="*/ 19 w 490"/>
                <a:gd name="T5" fmla="*/ 4 h 62"/>
                <a:gd name="T6" fmla="*/ 12 w 490"/>
                <a:gd name="T7" fmla="*/ 8 h 62"/>
                <a:gd name="T8" fmla="*/ 4 w 490"/>
                <a:gd name="T9" fmla="*/ 19 h 62"/>
                <a:gd name="T10" fmla="*/ 0 w 490"/>
                <a:gd name="T11" fmla="*/ 31 h 62"/>
                <a:gd name="T12" fmla="*/ 4 w 490"/>
                <a:gd name="T13" fmla="*/ 42 h 62"/>
                <a:gd name="T14" fmla="*/ 12 w 490"/>
                <a:gd name="T15" fmla="*/ 54 h 62"/>
                <a:gd name="T16" fmla="*/ 19 w 490"/>
                <a:gd name="T17" fmla="*/ 58 h 62"/>
                <a:gd name="T18" fmla="*/ 31 w 490"/>
                <a:gd name="T19" fmla="*/ 62 h 62"/>
                <a:gd name="T20" fmla="*/ 459 w 490"/>
                <a:gd name="T21" fmla="*/ 62 h 62"/>
                <a:gd name="T22" fmla="*/ 470 w 490"/>
                <a:gd name="T23" fmla="*/ 58 h 62"/>
                <a:gd name="T24" fmla="*/ 482 w 490"/>
                <a:gd name="T25" fmla="*/ 54 h 62"/>
                <a:gd name="T26" fmla="*/ 490 w 490"/>
                <a:gd name="T27" fmla="*/ 42 h 62"/>
                <a:gd name="T28" fmla="*/ 490 w 490"/>
                <a:gd name="T29" fmla="*/ 31 h 62"/>
                <a:gd name="T30" fmla="*/ 490 w 490"/>
                <a:gd name="T31" fmla="*/ 19 h 62"/>
                <a:gd name="T32" fmla="*/ 482 w 490"/>
                <a:gd name="T33" fmla="*/ 8 h 62"/>
                <a:gd name="T34" fmla="*/ 470 w 490"/>
                <a:gd name="T35" fmla="*/ 4 h 62"/>
                <a:gd name="T36" fmla="*/ 459 w 490"/>
                <a:gd name="T37" fmla="*/ 0 h 62"/>
                <a:gd name="T38" fmla="*/ 459 w 490"/>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459" y="0"/>
                  </a:moveTo>
                  <a:lnTo>
                    <a:pt x="31" y="0"/>
                  </a:lnTo>
                  <a:lnTo>
                    <a:pt x="19" y="4"/>
                  </a:lnTo>
                  <a:lnTo>
                    <a:pt x="12" y="8"/>
                  </a:lnTo>
                  <a:lnTo>
                    <a:pt x="4" y="19"/>
                  </a:lnTo>
                  <a:lnTo>
                    <a:pt x="0" y="31"/>
                  </a:lnTo>
                  <a:lnTo>
                    <a:pt x="4" y="42"/>
                  </a:lnTo>
                  <a:lnTo>
                    <a:pt x="12" y="54"/>
                  </a:lnTo>
                  <a:lnTo>
                    <a:pt x="19" y="58"/>
                  </a:lnTo>
                  <a:lnTo>
                    <a:pt x="31" y="62"/>
                  </a:lnTo>
                  <a:lnTo>
                    <a:pt x="459" y="62"/>
                  </a:lnTo>
                  <a:lnTo>
                    <a:pt x="470" y="58"/>
                  </a:lnTo>
                  <a:lnTo>
                    <a:pt x="482" y="54"/>
                  </a:lnTo>
                  <a:lnTo>
                    <a:pt x="490" y="42"/>
                  </a:lnTo>
                  <a:lnTo>
                    <a:pt x="490" y="31"/>
                  </a:lnTo>
                  <a:lnTo>
                    <a:pt x="490" y="19"/>
                  </a:lnTo>
                  <a:lnTo>
                    <a:pt x="482" y="8"/>
                  </a:lnTo>
                  <a:lnTo>
                    <a:pt x="470" y="4"/>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180">
              <a:extLst>
                <a:ext uri="{FF2B5EF4-FFF2-40B4-BE49-F238E27FC236}">
                  <a16:creationId xmlns:a16="http://schemas.microsoft.com/office/drawing/2014/main" id="{7A016C6C-0176-AC3B-85E1-6FAF9EC53E76}"/>
                </a:ext>
              </a:extLst>
            </p:cNvPr>
            <p:cNvSpPr>
              <a:spLocks/>
            </p:cNvSpPr>
            <p:nvPr/>
          </p:nvSpPr>
          <p:spPr bwMode="auto">
            <a:xfrm>
              <a:off x="1028700" y="4732338"/>
              <a:ext cx="623887" cy="96838"/>
            </a:xfrm>
            <a:custGeom>
              <a:avLst/>
              <a:gdLst>
                <a:gd name="T0" fmla="*/ 31 w 393"/>
                <a:gd name="T1" fmla="*/ 61 h 61"/>
                <a:gd name="T2" fmla="*/ 362 w 393"/>
                <a:gd name="T3" fmla="*/ 61 h 61"/>
                <a:gd name="T4" fmla="*/ 374 w 393"/>
                <a:gd name="T5" fmla="*/ 61 h 61"/>
                <a:gd name="T6" fmla="*/ 382 w 393"/>
                <a:gd name="T7" fmla="*/ 54 h 61"/>
                <a:gd name="T8" fmla="*/ 389 w 393"/>
                <a:gd name="T9" fmla="*/ 42 h 61"/>
                <a:gd name="T10" fmla="*/ 393 w 393"/>
                <a:gd name="T11" fmla="*/ 31 h 61"/>
                <a:gd name="T12" fmla="*/ 389 w 393"/>
                <a:gd name="T13" fmla="*/ 19 h 61"/>
                <a:gd name="T14" fmla="*/ 382 w 393"/>
                <a:gd name="T15" fmla="*/ 8 h 61"/>
                <a:gd name="T16" fmla="*/ 374 w 393"/>
                <a:gd name="T17" fmla="*/ 4 h 61"/>
                <a:gd name="T18" fmla="*/ 362 w 393"/>
                <a:gd name="T19" fmla="*/ 0 h 61"/>
                <a:gd name="T20" fmla="*/ 31 w 393"/>
                <a:gd name="T21" fmla="*/ 0 h 61"/>
                <a:gd name="T22" fmla="*/ 19 w 393"/>
                <a:gd name="T23" fmla="*/ 4 h 61"/>
                <a:gd name="T24" fmla="*/ 12 w 393"/>
                <a:gd name="T25" fmla="*/ 8 h 61"/>
                <a:gd name="T26" fmla="*/ 4 w 393"/>
                <a:gd name="T27" fmla="*/ 19 h 61"/>
                <a:gd name="T28" fmla="*/ 0 w 393"/>
                <a:gd name="T29" fmla="*/ 31 h 61"/>
                <a:gd name="T30" fmla="*/ 4 w 393"/>
                <a:gd name="T31" fmla="*/ 42 h 61"/>
                <a:gd name="T32" fmla="*/ 12 w 393"/>
                <a:gd name="T33" fmla="*/ 54 h 61"/>
                <a:gd name="T34" fmla="*/ 19 w 393"/>
                <a:gd name="T35" fmla="*/ 61 h 61"/>
                <a:gd name="T36" fmla="*/ 31 w 393"/>
                <a:gd name="T37" fmla="*/ 61 h 61"/>
                <a:gd name="T38" fmla="*/ 31 w 393"/>
                <a:gd name="T3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1">
                  <a:moveTo>
                    <a:pt x="31" y="61"/>
                  </a:moveTo>
                  <a:lnTo>
                    <a:pt x="362" y="61"/>
                  </a:lnTo>
                  <a:lnTo>
                    <a:pt x="374" y="61"/>
                  </a:lnTo>
                  <a:lnTo>
                    <a:pt x="382" y="54"/>
                  </a:lnTo>
                  <a:lnTo>
                    <a:pt x="389" y="42"/>
                  </a:lnTo>
                  <a:lnTo>
                    <a:pt x="393" y="31"/>
                  </a:lnTo>
                  <a:lnTo>
                    <a:pt x="389" y="19"/>
                  </a:lnTo>
                  <a:lnTo>
                    <a:pt x="382" y="8"/>
                  </a:lnTo>
                  <a:lnTo>
                    <a:pt x="374" y="4"/>
                  </a:lnTo>
                  <a:lnTo>
                    <a:pt x="362" y="0"/>
                  </a:lnTo>
                  <a:lnTo>
                    <a:pt x="31" y="0"/>
                  </a:lnTo>
                  <a:lnTo>
                    <a:pt x="19" y="4"/>
                  </a:lnTo>
                  <a:lnTo>
                    <a:pt x="12" y="8"/>
                  </a:lnTo>
                  <a:lnTo>
                    <a:pt x="4" y="19"/>
                  </a:lnTo>
                  <a:lnTo>
                    <a:pt x="0" y="31"/>
                  </a:lnTo>
                  <a:lnTo>
                    <a:pt x="4" y="42"/>
                  </a:lnTo>
                  <a:lnTo>
                    <a:pt x="12" y="54"/>
                  </a:lnTo>
                  <a:lnTo>
                    <a:pt x="19" y="61"/>
                  </a:lnTo>
                  <a:lnTo>
                    <a:pt x="31" y="61"/>
                  </a:lnTo>
                  <a:lnTo>
                    <a:pt x="3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181">
              <a:extLst>
                <a:ext uri="{FF2B5EF4-FFF2-40B4-BE49-F238E27FC236}">
                  <a16:creationId xmlns:a16="http://schemas.microsoft.com/office/drawing/2014/main" id="{55AABECD-0657-C753-A593-4CC0BBFD36A0}"/>
                </a:ext>
              </a:extLst>
            </p:cNvPr>
            <p:cNvSpPr>
              <a:spLocks/>
            </p:cNvSpPr>
            <p:nvPr/>
          </p:nvSpPr>
          <p:spPr bwMode="auto">
            <a:xfrm>
              <a:off x="1028700" y="4940300"/>
              <a:ext cx="777875" cy="96838"/>
            </a:xfrm>
            <a:custGeom>
              <a:avLst/>
              <a:gdLst>
                <a:gd name="T0" fmla="*/ 459 w 490"/>
                <a:gd name="T1" fmla="*/ 0 h 61"/>
                <a:gd name="T2" fmla="*/ 31 w 490"/>
                <a:gd name="T3" fmla="*/ 0 h 61"/>
                <a:gd name="T4" fmla="*/ 19 w 490"/>
                <a:gd name="T5" fmla="*/ 3 h 61"/>
                <a:gd name="T6" fmla="*/ 12 w 490"/>
                <a:gd name="T7" fmla="*/ 11 h 61"/>
                <a:gd name="T8" fmla="*/ 4 w 490"/>
                <a:gd name="T9" fmla="*/ 19 h 61"/>
                <a:gd name="T10" fmla="*/ 0 w 490"/>
                <a:gd name="T11" fmla="*/ 30 h 61"/>
                <a:gd name="T12" fmla="*/ 4 w 490"/>
                <a:gd name="T13" fmla="*/ 42 h 61"/>
                <a:gd name="T14" fmla="*/ 12 w 490"/>
                <a:gd name="T15" fmla="*/ 53 h 61"/>
                <a:gd name="T16" fmla="*/ 19 w 490"/>
                <a:gd name="T17" fmla="*/ 61 h 61"/>
                <a:gd name="T18" fmla="*/ 31 w 490"/>
                <a:gd name="T19" fmla="*/ 61 h 61"/>
                <a:gd name="T20" fmla="*/ 459 w 490"/>
                <a:gd name="T21" fmla="*/ 61 h 61"/>
                <a:gd name="T22" fmla="*/ 470 w 490"/>
                <a:gd name="T23" fmla="*/ 61 h 61"/>
                <a:gd name="T24" fmla="*/ 482 w 490"/>
                <a:gd name="T25" fmla="*/ 53 h 61"/>
                <a:gd name="T26" fmla="*/ 490 w 490"/>
                <a:gd name="T27" fmla="*/ 42 h 61"/>
                <a:gd name="T28" fmla="*/ 490 w 490"/>
                <a:gd name="T29" fmla="*/ 30 h 61"/>
                <a:gd name="T30" fmla="*/ 490 w 490"/>
                <a:gd name="T31" fmla="*/ 19 h 61"/>
                <a:gd name="T32" fmla="*/ 482 w 490"/>
                <a:gd name="T33" fmla="*/ 11 h 61"/>
                <a:gd name="T34" fmla="*/ 470 w 490"/>
                <a:gd name="T35" fmla="*/ 3 h 61"/>
                <a:gd name="T36" fmla="*/ 459 w 490"/>
                <a:gd name="T37" fmla="*/ 0 h 61"/>
                <a:gd name="T38" fmla="*/ 459 w 49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1">
                  <a:moveTo>
                    <a:pt x="459" y="0"/>
                  </a:moveTo>
                  <a:lnTo>
                    <a:pt x="31" y="0"/>
                  </a:lnTo>
                  <a:lnTo>
                    <a:pt x="19" y="3"/>
                  </a:lnTo>
                  <a:lnTo>
                    <a:pt x="12" y="11"/>
                  </a:lnTo>
                  <a:lnTo>
                    <a:pt x="4" y="19"/>
                  </a:lnTo>
                  <a:lnTo>
                    <a:pt x="0" y="30"/>
                  </a:lnTo>
                  <a:lnTo>
                    <a:pt x="4" y="42"/>
                  </a:lnTo>
                  <a:lnTo>
                    <a:pt x="12" y="53"/>
                  </a:lnTo>
                  <a:lnTo>
                    <a:pt x="19" y="61"/>
                  </a:lnTo>
                  <a:lnTo>
                    <a:pt x="31" y="61"/>
                  </a:lnTo>
                  <a:lnTo>
                    <a:pt x="459" y="61"/>
                  </a:lnTo>
                  <a:lnTo>
                    <a:pt x="470" y="61"/>
                  </a:lnTo>
                  <a:lnTo>
                    <a:pt x="482" y="53"/>
                  </a:lnTo>
                  <a:lnTo>
                    <a:pt x="490" y="42"/>
                  </a:lnTo>
                  <a:lnTo>
                    <a:pt x="490" y="30"/>
                  </a:lnTo>
                  <a:lnTo>
                    <a:pt x="490" y="19"/>
                  </a:lnTo>
                  <a:lnTo>
                    <a:pt x="482" y="11"/>
                  </a:lnTo>
                  <a:lnTo>
                    <a:pt x="470" y="3"/>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182">
              <a:extLst>
                <a:ext uri="{FF2B5EF4-FFF2-40B4-BE49-F238E27FC236}">
                  <a16:creationId xmlns:a16="http://schemas.microsoft.com/office/drawing/2014/main" id="{EAE227FB-1D68-AE85-E581-0516C92E45E8}"/>
                </a:ext>
              </a:extLst>
            </p:cNvPr>
            <p:cNvSpPr>
              <a:spLocks/>
            </p:cNvSpPr>
            <p:nvPr/>
          </p:nvSpPr>
          <p:spPr bwMode="auto">
            <a:xfrm>
              <a:off x="1028700" y="5146675"/>
              <a:ext cx="623887" cy="98425"/>
            </a:xfrm>
            <a:custGeom>
              <a:avLst/>
              <a:gdLst>
                <a:gd name="T0" fmla="*/ 31 w 393"/>
                <a:gd name="T1" fmla="*/ 62 h 62"/>
                <a:gd name="T2" fmla="*/ 362 w 393"/>
                <a:gd name="T3" fmla="*/ 62 h 62"/>
                <a:gd name="T4" fmla="*/ 374 w 393"/>
                <a:gd name="T5" fmla="*/ 62 h 62"/>
                <a:gd name="T6" fmla="*/ 382 w 393"/>
                <a:gd name="T7" fmla="*/ 54 h 62"/>
                <a:gd name="T8" fmla="*/ 389 w 393"/>
                <a:gd name="T9" fmla="*/ 47 h 62"/>
                <a:gd name="T10" fmla="*/ 393 w 393"/>
                <a:gd name="T11" fmla="*/ 31 h 62"/>
                <a:gd name="T12" fmla="*/ 389 w 393"/>
                <a:gd name="T13" fmla="*/ 20 h 62"/>
                <a:gd name="T14" fmla="*/ 382 w 393"/>
                <a:gd name="T15" fmla="*/ 12 h 62"/>
                <a:gd name="T16" fmla="*/ 374 w 393"/>
                <a:gd name="T17" fmla="*/ 4 h 62"/>
                <a:gd name="T18" fmla="*/ 362 w 393"/>
                <a:gd name="T19" fmla="*/ 0 h 62"/>
                <a:gd name="T20" fmla="*/ 31 w 393"/>
                <a:gd name="T21" fmla="*/ 0 h 62"/>
                <a:gd name="T22" fmla="*/ 19 w 393"/>
                <a:gd name="T23" fmla="*/ 4 h 62"/>
                <a:gd name="T24" fmla="*/ 12 w 393"/>
                <a:gd name="T25" fmla="*/ 12 h 62"/>
                <a:gd name="T26" fmla="*/ 4 w 393"/>
                <a:gd name="T27" fmla="*/ 20 h 62"/>
                <a:gd name="T28" fmla="*/ 0 w 393"/>
                <a:gd name="T29" fmla="*/ 31 h 62"/>
                <a:gd name="T30" fmla="*/ 4 w 393"/>
                <a:gd name="T31" fmla="*/ 47 h 62"/>
                <a:gd name="T32" fmla="*/ 12 w 393"/>
                <a:gd name="T33" fmla="*/ 54 h 62"/>
                <a:gd name="T34" fmla="*/ 19 w 393"/>
                <a:gd name="T35" fmla="*/ 62 h 62"/>
                <a:gd name="T36" fmla="*/ 31 w 393"/>
                <a:gd name="T37" fmla="*/ 62 h 62"/>
                <a:gd name="T38" fmla="*/ 31 w 393"/>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2">
                  <a:moveTo>
                    <a:pt x="31" y="62"/>
                  </a:moveTo>
                  <a:lnTo>
                    <a:pt x="362" y="62"/>
                  </a:lnTo>
                  <a:lnTo>
                    <a:pt x="374" y="62"/>
                  </a:lnTo>
                  <a:lnTo>
                    <a:pt x="382" y="54"/>
                  </a:lnTo>
                  <a:lnTo>
                    <a:pt x="389" y="47"/>
                  </a:lnTo>
                  <a:lnTo>
                    <a:pt x="393" y="31"/>
                  </a:lnTo>
                  <a:lnTo>
                    <a:pt x="389" y="20"/>
                  </a:lnTo>
                  <a:lnTo>
                    <a:pt x="382" y="12"/>
                  </a:lnTo>
                  <a:lnTo>
                    <a:pt x="374" y="4"/>
                  </a:lnTo>
                  <a:lnTo>
                    <a:pt x="362" y="0"/>
                  </a:lnTo>
                  <a:lnTo>
                    <a:pt x="31" y="0"/>
                  </a:lnTo>
                  <a:lnTo>
                    <a:pt x="19" y="4"/>
                  </a:lnTo>
                  <a:lnTo>
                    <a:pt x="12" y="12"/>
                  </a:lnTo>
                  <a:lnTo>
                    <a:pt x="4" y="20"/>
                  </a:lnTo>
                  <a:lnTo>
                    <a:pt x="0" y="31"/>
                  </a:lnTo>
                  <a:lnTo>
                    <a:pt x="4" y="47"/>
                  </a:lnTo>
                  <a:lnTo>
                    <a:pt x="12" y="54"/>
                  </a:lnTo>
                  <a:lnTo>
                    <a:pt x="19" y="62"/>
                  </a:lnTo>
                  <a:lnTo>
                    <a:pt x="31" y="62"/>
                  </a:lnTo>
                  <a:lnTo>
                    <a:pt x="31"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183">
              <a:extLst>
                <a:ext uri="{FF2B5EF4-FFF2-40B4-BE49-F238E27FC236}">
                  <a16:creationId xmlns:a16="http://schemas.microsoft.com/office/drawing/2014/main" id="{D0B63B71-133E-A495-6E35-B739993F83F9}"/>
                </a:ext>
              </a:extLst>
            </p:cNvPr>
            <p:cNvSpPr>
              <a:spLocks/>
            </p:cNvSpPr>
            <p:nvPr/>
          </p:nvSpPr>
          <p:spPr bwMode="auto">
            <a:xfrm>
              <a:off x="1028700" y="5360988"/>
              <a:ext cx="777875" cy="98425"/>
            </a:xfrm>
            <a:custGeom>
              <a:avLst/>
              <a:gdLst>
                <a:gd name="T0" fmla="*/ 459 w 490"/>
                <a:gd name="T1" fmla="*/ 0 h 62"/>
                <a:gd name="T2" fmla="*/ 31 w 490"/>
                <a:gd name="T3" fmla="*/ 0 h 62"/>
                <a:gd name="T4" fmla="*/ 19 w 490"/>
                <a:gd name="T5" fmla="*/ 0 h 62"/>
                <a:gd name="T6" fmla="*/ 12 w 490"/>
                <a:gd name="T7" fmla="*/ 8 h 62"/>
                <a:gd name="T8" fmla="*/ 4 w 490"/>
                <a:gd name="T9" fmla="*/ 15 h 62"/>
                <a:gd name="T10" fmla="*/ 0 w 490"/>
                <a:gd name="T11" fmla="*/ 31 h 62"/>
                <a:gd name="T12" fmla="*/ 4 w 490"/>
                <a:gd name="T13" fmla="*/ 42 h 62"/>
                <a:gd name="T14" fmla="*/ 12 w 490"/>
                <a:gd name="T15" fmla="*/ 50 h 62"/>
                <a:gd name="T16" fmla="*/ 19 w 490"/>
                <a:gd name="T17" fmla="*/ 58 h 62"/>
                <a:gd name="T18" fmla="*/ 31 w 490"/>
                <a:gd name="T19" fmla="*/ 62 h 62"/>
                <a:gd name="T20" fmla="*/ 459 w 490"/>
                <a:gd name="T21" fmla="*/ 62 h 62"/>
                <a:gd name="T22" fmla="*/ 470 w 490"/>
                <a:gd name="T23" fmla="*/ 58 h 62"/>
                <a:gd name="T24" fmla="*/ 482 w 490"/>
                <a:gd name="T25" fmla="*/ 50 h 62"/>
                <a:gd name="T26" fmla="*/ 490 w 490"/>
                <a:gd name="T27" fmla="*/ 42 h 62"/>
                <a:gd name="T28" fmla="*/ 490 w 490"/>
                <a:gd name="T29" fmla="*/ 31 h 62"/>
                <a:gd name="T30" fmla="*/ 490 w 490"/>
                <a:gd name="T31" fmla="*/ 15 h 62"/>
                <a:gd name="T32" fmla="*/ 482 w 490"/>
                <a:gd name="T33" fmla="*/ 8 h 62"/>
                <a:gd name="T34" fmla="*/ 470 w 490"/>
                <a:gd name="T35" fmla="*/ 0 h 62"/>
                <a:gd name="T36" fmla="*/ 459 w 490"/>
                <a:gd name="T37" fmla="*/ 0 h 62"/>
                <a:gd name="T38" fmla="*/ 459 w 490"/>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459" y="0"/>
                  </a:moveTo>
                  <a:lnTo>
                    <a:pt x="31" y="0"/>
                  </a:lnTo>
                  <a:lnTo>
                    <a:pt x="19" y="0"/>
                  </a:lnTo>
                  <a:lnTo>
                    <a:pt x="12" y="8"/>
                  </a:lnTo>
                  <a:lnTo>
                    <a:pt x="4" y="15"/>
                  </a:lnTo>
                  <a:lnTo>
                    <a:pt x="0" y="31"/>
                  </a:lnTo>
                  <a:lnTo>
                    <a:pt x="4" y="42"/>
                  </a:lnTo>
                  <a:lnTo>
                    <a:pt x="12" y="50"/>
                  </a:lnTo>
                  <a:lnTo>
                    <a:pt x="19" y="58"/>
                  </a:lnTo>
                  <a:lnTo>
                    <a:pt x="31" y="62"/>
                  </a:lnTo>
                  <a:lnTo>
                    <a:pt x="459" y="62"/>
                  </a:lnTo>
                  <a:lnTo>
                    <a:pt x="470" y="58"/>
                  </a:lnTo>
                  <a:lnTo>
                    <a:pt x="482" y="50"/>
                  </a:lnTo>
                  <a:lnTo>
                    <a:pt x="490" y="42"/>
                  </a:lnTo>
                  <a:lnTo>
                    <a:pt x="490" y="31"/>
                  </a:lnTo>
                  <a:lnTo>
                    <a:pt x="490" y="15"/>
                  </a:lnTo>
                  <a:lnTo>
                    <a:pt x="482" y="8"/>
                  </a:lnTo>
                  <a:lnTo>
                    <a:pt x="470" y="0"/>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84">
              <a:extLst>
                <a:ext uri="{FF2B5EF4-FFF2-40B4-BE49-F238E27FC236}">
                  <a16:creationId xmlns:a16="http://schemas.microsoft.com/office/drawing/2014/main" id="{80B646F3-FE44-954E-2081-545B58723F03}"/>
                </a:ext>
              </a:extLst>
            </p:cNvPr>
            <p:cNvSpPr>
              <a:spLocks/>
            </p:cNvSpPr>
            <p:nvPr/>
          </p:nvSpPr>
          <p:spPr bwMode="auto">
            <a:xfrm>
              <a:off x="1028700" y="5568950"/>
              <a:ext cx="623887" cy="96838"/>
            </a:xfrm>
            <a:custGeom>
              <a:avLst/>
              <a:gdLst>
                <a:gd name="T0" fmla="*/ 362 w 393"/>
                <a:gd name="T1" fmla="*/ 0 h 61"/>
                <a:gd name="T2" fmla="*/ 31 w 393"/>
                <a:gd name="T3" fmla="*/ 0 h 61"/>
                <a:gd name="T4" fmla="*/ 19 w 393"/>
                <a:gd name="T5" fmla="*/ 0 h 61"/>
                <a:gd name="T6" fmla="*/ 12 w 393"/>
                <a:gd name="T7" fmla="*/ 8 h 61"/>
                <a:gd name="T8" fmla="*/ 4 w 393"/>
                <a:gd name="T9" fmla="*/ 19 h 61"/>
                <a:gd name="T10" fmla="*/ 0 w 393"/>
                <a:gd name="T11" fmla="*/ 31 h 61"/>
                <a:gd name="T12" fmla="*/ 4 w 393"/>
                <a:gd name="T13" fmla="*/ 42 h 61"/>
                <a:gd name="T14" fmla="*/ 12 w 393"/>
                <a:gd name="T15" fmla="*/ 50 h 61"/>
                <a:gd name="T16" fmla="*/ 19 w 393"/>
                <a:gd name="T17" fmla="*/ 58 h 61"/>
                <a:gd name="T18" fmla="*/ 31 w 393"/>
                <a:gd name="T19" fmla="*/ 61 h 61"/>
                <a:gd name="T20" fmla="*/ 362 w 393"/>
                <a:gd name="T21" fmla="*/ 61 h 61"/>
                <a:gd name="T22" fmla="*/ 374 w 393"/>
                <a:gd name="T23" fmla="*/ 58 h 61"/>
                <a:gd name="T24" fmla="*/ 382 w 393"/>
                <a:gd name="T25" fmla="*/ 50 h 61"/>
                <a:gd name="T26" fmla="*/ 389 w 393"/>
                <a:gd name="T27" fmla="*/ 42 h 61"/>
                <a:gd name="T28" fmla="*/ 393 w 393"/>
                <a:gd name="T29" fmla="*/ 31 h 61"/>
                <a:gd name="T30" fmla="*/ 389 w 393"/>
                <a:gd name="T31" fmla="*/ 19 h 61"/>
                <a:gd name="T32" fmla="*/ 382 w 393"/>
                <a:gd name="T33" fmla="*/ 8 h 61"/>
                <a:gd name="T34" fmla="*/ 374 w 393"/>
                <a:gd name="T35" fmla="*/ 0 h 61"/>
                <a:gd name="T36" fmla="*/ 362 w 393"/>
                <a:gd name="T37" fmla="*/ 0 h 61"/>
                <a:gd name="T38" fmla="*/ 362 w 393"/>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1">
                  <a:moveTo>
                    <a:pt x="362" y="0"/>
                  </a:moveTo>
                  <a:lnTo>
                    <a:pt x="31" y="0"/>
                  </a:lnTo>
                  <a:lnTo>
                    <a:pt x="19" y="0"/>
                  </a:lnTo>
                  <a:lnTo>
                    <a:pt x="12" y="8"/>
                  </a:lnTo>
                  <a:lnTo>
                    <a:pt x="4" y="19"/>
                  </a:lnTo>
                  <a:lnTo>
                    <a:pt x="0" y="31"/>
                  </a:lnTo>
                  <a:lnTo>
                    <a:pt x="4" y="42"/>
                  </a:lnTo>
                  <a:lnTo>
                    <a:pt x="12" y="50"/>
                  </a:lnTo>
                  <a:lnTo>
                    <a:pt x="19" y="58"/>
                  </a:lnTo>
                  <a:lnTo>
                    <a:pt x="31" y="61"/>
                  </a:lnTo>
                  <a:lnTo>
                    <a:pt x="362" y="61"/>
                  </a:lnTo>
                  <a:lnTo>
                    <a:pt x="374" y="58"/>
                  </a:lnTo>
                  <a:lnTo>
                    <a:pt x="382" y="50"/>
                  </a:lnTo>
                  <a:lnTo>
                    <a:pt x="389" y="42"/>
                  </a:lnTo>
                  <a:lnTo>
                    <a:pt x="393" y="31"/>
                  </a:lnTo>
                  <a:lnTo>
                    <a:pt x="389" y="19"/>
                  </a:lnTo>
                  <a:lnTo>
                    <a:pt x="382" y="8"/>
                  </a:lnTo>
                  <a:lnTo>
                    <a:pt x="374" y="0"/>
                  </a:lnTo>
                  <a:lnTo>
                    <a:pt x="362" y="0"/>
                  </a:lnTo>
                  <a:lnTo>
                    <a:pt x="3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185">
              <a:extLst>
                <a:ext uri="{FF2B5EF4-FFF2-40B4-BE49-F238E27FC236}">
                  <a16:creationId xmlns:a16="http://schemas.microsoft.com/office/drawing/2014/main" id="{9E5F3103-E421-DA8D-6CE9-152C479E35D2}"/>
                </a:ext>
              </a:extLst>
            </p:cNvPr>
            <p:cNvSpPr>
              <a:spLocks/>
            </p:cNvSpPr>
            <p:nvPr/>
          </p:nvSpPr>
          <p:spPr bwMode="auto">
            <a:xfrm>
              <a:off x="1866900" y="4054475"/>
              <a:ext cx="355600" cy="360363"/>
            </a:xfrm>
            <a:custGeom>
              <a:avLst/>
              <a:gdLst>
                <a:gd name="T0" fmla="*/ 54 w 224"/>
                <a:gd name="T1" fmla="*/ 215 h 227"/>
                <a:gd name="T2" fmla="*/ 62 w 224"/>
                <a:gd name="T3" fmla="*/ 223 h 227"/>
                <a:gd name="T4" fmla="*/ 77 w 224"/>
                <a:gd name="T5" fmla="*/ 227 h 227"/>
                <a:gd name="T6" fmla="*/ 93 w 224"/>
                <a:gd name="T7" fmla="*/ 223 h 227"/>
                <a:gd name="T8" fmla="*/ 104 w 224"/>
                <a:gd name="T9" fmla="*/ 215 h 227"/>
                <a:gd name="T10" fmla="*/ 220 w 224"/>
                <a:gd name="T11" fmla="*/ 50 h 227"/>
                <a:gd name="T12" fmla="*/ 224 w 224"/>
                <a:gd name="T13" fmla="*/ 38 h 227"/>
                <a:gd name="T14" fmla="*/ 224 w 224"/>
                <a:gd name="T15" fmla="*/ 27 h 227"/>
                <a:gd name="T16" fmla="*/ 220 w 224"/>
                <a:gd name="T17" fmla="*/ 15 h 227"/>
                <a:gd name="T18" fmla="*/ 212 w 224"/>
                <a:gd name="T19" fmla="*/ 8 h 227"/>
                <a:gd name="T20" fmla="*/ 201 w 224"/>
                <a:gd name="T21" fmla="*/ 0 h 227"/>
                <a:gd name="T22" fmla="*/ 189 w 224"/>
                <a:gd name="T23" fmla="*/ 0 h 227"/>
                <a:gd name="T24" fmla="*/ 177 w 224"/>
                <a:gd name="T25" fmla="*/ 4 h 227"/>
                <a:gd name="T26" fmla="*/ 170 w 224"/>
                <a:gd name="T27" fmla="*/ 15 h 227"/>
                <a:gd name="T28" fmla="*/ 77 w 224"/>
                <a:gd name="T29" fmla="*/ 142 h 227"/>
                <a:gd name="T30" fmla="*/ 54 w 224"/>
                <a:gd name="T31" fmla="*/ 111 h 227"/>
                <a:gd name="T32" fmla="*/ 46 w 224"/>
                <a:gd name="T33" fmla="*/ 104 h 227"/>
                <a:gd name="T34" fmla="*/ 35 w 224"/>
                <a:gd name="T35" fmla="*/ 100 h 227"/>
                <a:gd name="T36" fmla="*/ 23 w 224"/>
                <a:gd name="T37" fmla="*/ 100 h 227"/>
                <a:gd name="T38" fmla="*/ 12 w 224"/>
                <a:gd name="T39" fmla="*/ 104 h 227"/>
                <a:gd name="T40" fmla="*/ 4 w 224"/>
                <a:gd name="T41" fmla="*/ 115 h 227"/>
                <a:gd name="T42" fmla="*/ 0 w 224"/>
                <a:gd name="T43" fmla="*/ 127 h 227"/>
                <a:gd name="T44" fmla="*/ 0 w 224"/>
                <a:gd name="T45" fmla="*/ 138 h 227"/>
                <a:gd name="T46" fmla="*/ 4 w 224"/>
                <a:gd name="T47" fmla="*/ 146 h 227"/>
                <a:gd name="T48" fmla="*/ 54 w 224"/>
                <a:gd name="T49" fmla="*/ 2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7">
                  <a:moveTo>
                    <a:pt x="54" y="215"/>
                  </a:moveTo>
                  <a:lnTo>
                    <a:pt x="62" y="223"/>
                  </a:lnTo>
                  <a:lnTo>
                    <a:pt x="77" y="227"/>
                  </a:lnTo>
                  <a:lnTo>
                    <a:pt x="93" y="223"/>
                  </a:lnTo>
                  <a:lnTo>
                    <a:pt x="104" y="215"/>
                  </a:lnTo>
                  <a:lnTo>
                    <a:pt x="220" y="50"/>
                  </a:lnTo>
                  <a:lnTo>
                    <a:pt x="224" y="38"/>
                  </a:lnTo>
                  <a:lnTo>
                    <a:pt x="224" y="27"/>
                  </a:lnTo>
                  <a:lnTo>
                    <a:pt x="220" y="15"/>
                  </a:lnTo>
                  <a:lnTo>
                    <a:pt x="212" y="8"/>
                  </a:lnTo>
                  <a:lnTo>
                    <a:pt x="201" y="0"/>
                  </a:lnTo>
                  <a:lnTo>
                    <a:pt x="189" y="0"/>
                  </a:lnTo>
                  <a:lnTo>
                    <a:pt x="177" y="4"/>
                  </a:lnTo>
                  <a:lnTo>
                    <a:pt x="170" y="15"/>
                  </a:lnTo>
                  <a:lnTo>
                    <a:pt x="77" y="142"/>
                  </a:lnTo>
                  <a:lnTo>
                    <a:pt x="54" y="111"/>
                  </a:lnTo>
                  <a:lnTo>
                    <a:pt x="46" y="104"/>
                  </a:lnTo>
                  <a:lnTo>
                    <a:pt x="35" y="100"/>
                  </a:lnTo>
                  <a:lnTo>
                    <a:pt x="23" y="100"/>
                  </a:lnTo>
                  <a:lnTo>
                    <a:pt x="12" y="104"/>
                  </a:lnTo>
                  <a:lnTo>
                    <a:pt x="4" y="115"/>
                  </a:lnTo>
                  <a:lnTo>
                    <a:pt x="0" y="127"/>
                  </a:lnTo>
                  <a:lnTo>
                    <a:pt x="0" y="138"/>
                  </a:lnTo>
                  <a:lnTo>
                    <a:pt x="4" y="146"/>
                  </a:lnTo>
                  <a:lnTo>
                    <a:pt x="5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86">
              <a:extLst>
                <a:ext uri="{FF2B5EF4-FFF2-40B4-BE49-F238E27FC236}">
                  <a16:creationId xmlns:a16="http://schemas.microsoft.com/office/drawing/2014/main" id="{5C245CBA-39B9-269B-251E-51FAD8BAE4B5}"/>
                </a:ext>
              </a:extLst>
            </p:cNvPr>
            <p:cNvSpPr>
              <a:spLocks/>
            </p:cNvSpPr>
            <p:nvPr/>
          </p:nvSpPr>
          <p:spPr bwMode="auto">
            <a:xfrm>
              <a:off x="1866900" y="4475163"/>
              <a:ext cx="355600" cy="354013"/>
            </a:xfrm>
            <a:custGeom>
              <a:avLst/>
              <a:gdLst>
                <a:gd name="T0" fmla="*/ 54 w 224"/>
                <a:gd name="T1" fmla="*/ 212 h 223"/>
                <a:gd name="T2" fmla="*/ 62 w 224"/>
                <a:gd name="T3" fmla="*/ 220 h 223"/>
                <a:gd name="T4" fmla="*/ 77 w 224"/>
                <a:gd name="T5" fmla="*/ 223 h 223"/>
                <a:gd name="T6" fmla="*/ 93 w 224"/>
                <a:gd name="T7" fmla="*/ 220 h 223"/>
                <a:gd name="T8" fmla="*/ 104 w 224"/>
                <a:gd name="T9" fmla="*/ 212 h 223"/>
                <a:gd name="T10" fmla="*/ 220 w 224"/>
                <a:gd name="T11" fmla="*/ 46 h 223"/>
                <a:gd name="T12" fmla="*/ 224 w 224"/>
                <a:gd name="T13" fmla="*/ 35 h 223"/>
                <a:gd name="T14" fmla="*/ 224 w 224"/>
                <a:gd name="T15" fmla="*/ 23 h 223"/>
                <a:gd name="T16" fmla="*/ 220 w 224"/>
                <a:gd name="T17" fmla="*/ 12 h 223"/>
                <a:gd name="T18" fmla="*/ 212 w 224"/>
                <a:gd name="T19" fmla="*/ 4 h 223"/>
                <a:gd name="T20" fmla="*/ 201 w 224"/>
                <a:gd name="T21" fmla="*/ 0 h 223"/>
                <a:gd name="T22" fmla="*/ 189 w 224"/>
                <a:gd name="T23" fmla="*/ 0 h 223"/>
                <a:gd name="T24" fmla="*/ 177 w 224"/>
                <a:gd name="T25" fmla="*/ 4 h 223"/>
                <a:gd name="T26" fmla="*/ 170 w 224"/>
                <a:gd name="T27" fmla="*/ 12 h 223"/>
                <a:gd name="T28" fmla="*/ 77 w 224"/>
                <a:gd name="T29" fmla="*/ 139 h 223"/>
                <a:gd name="T30" fmla="*/ 54 w 224"/>
                <a:gd name="T31" fmla="*/ 108 h 223"/>
                <a:gd name="T32" fmla="*/ 46 w 224"/>
                <a:gd name="T33" fmla="*/ 100 h 223"/>
                <a:gd name="T34" fmla="*/ 35 w 224"/>
                <a:gd name="T35" fmla="*/ 96 h 223"/>
                <a:gd name="T36" fmla="*/ 23 w 224"/>
                <a:gd name="T37" fmla="*/ 96 h 223"/>
                <a:gd name="T38" fmla="*/ 12 w 224"/>
                <a:gd name="T39" fmla="*/ 104 h 223"/>
                <a:gd name="T40" fmla="*/ 4 w 224"/>
                <a:gd name="T41" fmla="*/ 112 h 223"/>
                <a:gd name="T42" fmla="*/ 0 w 224"/>
                <a:gd name="T43" fmla="*/ 123 h 223"/>
                <a:gd name="T44" fmla="*/ 0 w 224"/>
                <a:gd name="T45" fmla="*/ 135 h 223"/>
                <a:gd name="T46" fmla="*/ 4 w 224"/>
                <a:gd name="T47" fmla="*/ 146 h 223"/>
                <a:gd name="T48" fmla="*/ 54 w 224"/>
                <a:gd name="T49" fmla="*/ 2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3">
                  <a:moveTo>
                    <a:pt x="54" y="212"/>
                  </a:moveTo>
                  <a:lnTo>
                    <a:pt x="62" y="220"/>
                  </a:lnTo>
                  <a:lnTo>
                    <a:pt x="77" y="223"/>
                  </a:lnTo>
                  <a:lnTo>
                    <a:pt x="93" y="220"/>
                  </a:lnTo>
                  <a:lnTo>
                    <a:pt x="104" y="212"/>
                  </a:lnTo>
                  <a:lnTo>
                    <a:pt x="220" y="46"/>
                  </a:lnTo>
                  <a:lnTo>
                    <a:pt x="224" y="35"/>
                  </a:lnTo>
                  <a:lnTo>
                    <a:pt x="224" y="23"/>
                  </a:lnTo>
                  <a:lnTo>
                    <a:pt x="220" y="12"/>
                  </a:lnTo>
                  <a:lnTo>
                    <a:pt x="212" y="4"/>
                  </a:lnTo>
                  <a:lnTo>
                    <a:pt x="201" y="0"/>
                  </a:lnTo>
                  <a:lnTo>
                    <a:pt x="189" y="0"/>
                  </a:lnTo>
                  <a:lnTo>
                    <a:pt x="177" y="4"/>
                  </a:lnTo>
                  <a:lnTo>
                    <a:pt x="170" y="12"/>
                  </a:lnTo>
                  <a:lnTo>
                    <a:pt x="77" y="139"/>
                  </a:lnTo>
                  <a:lnTo>
                    <a:pt x="54" y="108"/>
                  </a:lnTo>
                  <a:lnTo>
                    <a:pt x="46" y="100"/>
                  </a:lnTo>
                  <a:lnTo>
                    <a:pt x="35" y="96"/>
                  </a:lnTo>
                  <a:lnTo>
                    <a:pt x="23" y="96"/>
                  </a:lnTo>
                  <a:lnTo>
                    <a:pt x="12" y="104"/>
                  </a:lnTo>
                  <a:lnTo>
                    <a:pt x="4" y="112"/>
                  </a:lnTo>
                  <a:lnTo>
                    <a:pt x="0" y="123"/>
                  </a:lnTo>
                  <a:lnTo>
                    <a:pt x="0" y="135"/>
                  </a:lnTo>
                  <a:lnTo>
                    <a:pt x="4" y="146"/>
                  </a:lnTo>
                  <a:lnTo>
                    <a:pt x="5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87">
              <a:extLst>
                <a:ext uri="{FF2B5EF4-FFF2-40B4-BE49-F238E27FC236}">
                  <a16:creationId xmlns:a16="http://schemas.microsoft.com/office/drawing/2014/main" id="{B4C1077B-DE2E-2F5A-8403-ADF4A90CB58B}"/>
                </a:ext>
              </a:extLst>
            </p:cNvPr>
            <p:cNvSpPr>
              <a:spLocks/>
            </p:cNvSpPr>
            <p:nvPr/>
          </p:nvSpPr>
          <p:spPr bwMode="auto">
            <a:xfrm>
              <a:off x="1866900" y="4891088"/>
              <a:ext cx="355600" cy="354013"/>
            </a:xfrm>
            <a:custGeom>
              <a:avLst/>
              <a:gdLst>
                <a:gd name="T0" fmla="*/ 54 w 224"/>
                <a:gd name="T1" fmla="*/ 211 h 223"/>
                <a:gd name="T2" fmla="*/ 62 w 224"/>
                <a:gd name="T3" fmla="*/ 223 h 223"/>
                <a:gd name="T4" fmla="*/ 77 w 224"/>
                <a:gd name="T5" fmla="*/ 223 h 223"/>
                <a:gd name="T6" fmla="*/ 93 w 224"/>
                <a:gd name="T7" fmla="*/ 223 h 223"/>
                <a:gd name="T8" fmla="*/ 104 w 224"/>
                <a:gd name="T9" fmla="*/ 211 h 223"/>
                <a:gd name="T10" fmla="*/ 220 w 224"/>
                <a:gd name="T11" fmla="*/ 46 h 223"/>
                <a:gd name="T12" fmla="*/ 224 w 224"/>
                <a:gd name="T13" fmla="*/ 38 h 223"/>
                <a:gd name="T14" fmla="*/ 224 w 224"/>
                <a:gd name="T15" fmla="*/ 23 h 223"/>
                <a:gd name="T16" fmla="*/ 220 w 224"/>
                <a:gd name="T17" fmla="*/ 15 h 223"/>
                <a:gd name="T18" fmla="*/ 212 w 224"/>
                <a:gd name="T19" fmla="*/ 4 h 223"/>
                <a:gd name="T20" fmla="*/ 201 w 224"/>
                <a:gd name="T21" fmla="*/ 0 h 223"/>
                <a:gd name="T22" fmla="*/ 189 w 224"/>
                <a:gd name="T23" fmla="*/ 0 h 223"/>
                <a:gd name="T24" fmla="*/ 177 w 224"/>
                <a:gd name="T25" fmla="*/ 4 h 223"/>
                <a:gd name="T26" fmla="*/ 170 w 224"/>
                <a:gd name="T27" fmla="*/ 11 h 223"/>
                <a:gd name="T28" fmla="*/ 77 w 224"/>
                <a:gd name="T29" fmla="*/ 142 h 223"/>
                <a:gd name="T30" fmla="*/ 54 w 224"/>
                <a:gd name="T31" fmla="*/ 111 h 223"/>
                <a:gd name="T32" fmla="*/ 46 w 224"/>
                <a:gd name="T33" fmla="*/ 104 h 223"/>
                <a:gd name="T34" fmla="*/ 35 w 224"/>
                <a:gd name="T35" fmla="*/ 96 h 223"/>
                <a:gd name="T36" fmla="*/ 23 w 224"/>
                <a:gd name="T37" fmla="*/ 100 h 223"/>
                <a:gd name="T38" fmla="*/ 12 w 224"/>
                <a:gd name="T39" fmla="*/ 104 h 223"/>
                <a:gd name="T40" fmla="*/ 4 w 224"/>
                <a:gd name="T41" fmla="*/ 111 h 223"/>
                <a:gd name="T42" fmla="*/ 0 w 224"/>
                <a:gd name="T43" fmla="*/ 123 h 223"/>
                <a:gd name="T44" fmla="*/ 0 w 224"/>
                <a:gd name="T45" fmla="*/ 134 h 223"/>
                <a:gd name="T46" fmla="*/ 4 w 224"/>
                <a:gd name="T47" fmla="*/ 146 h 223"/>
                <a:gd name="T48" fmla="*/ 54 w 224"/>
                <a:gd name="T49" fmla="*/ 2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3">
                  <a:moveTo>
                    <a:pt x="54" y="211"/>
                  </a:moveTo>
                  <a:lnTo>
                    <a:pt x="62" y="223"/>
                  </a:lnTo>
                  <a:lnTo>
                    <a:pt x="77" y="223"/>
                  </a:lnTo>
                  <a:lnTo>
                    <a:pt x="93" y="223"/>
                  </a:lnTo>
                  <a:lnTo>
                    <a:pt x="104" y="211"/>
                  </a:lnTo>
                  <a:lnTo>
                    <a:pt x="220" y="46"/>
                  </a:lnTo>
                  <a:lnTo>
                    <a:pt x="224" y="38"/>
                  </a:lnTo>
                  <a:lnTo>
                    <a:pt x="224" y="23"/>
                  </a:lnTo>
                  <a:lnTo>
                    <a:pt x="220" y="15"/>
                  </a:lnTo>
                  <a:lnTo>
                    <a:pt x="212" y="4"/>
                  </a:lnTo>
                  <a:lnTo>
                    <a:pt x="201" y="0"/>
                  </a:lnTo>
                  <a:lnTo>
                    <a:pt x="189" y="0"/>
                  </a:lnTo>
                  <a:lnTo>
                    <a:pt x="177" y="4"/>
                  </a:lnTo>
                  <a:lnTo>
                    <a:pt x="170" y="11"/>
                  </a:lnTo>
                  <a:lnTo>
                    <a:pt x="77" y="142"/>
                  </a:lnTo>
                  <a:lnTo>
                    <a:pt x="54" y="111"/>
                  </a:lnTo>
                  <a:lnTo>
                    <a:pt x="46" y="104"/>
                  </a:lnTo>
                  <a:lnTo>
                    <a:pt x="35" y="96"/>
                  </a:lnTo>
                  <a:lnTo>
                    <a:pt x="23" y="100"/>
                  </a:lnTo>
                  <a:lnTo>
                    <a:pt x="12" y="104"/>
                  </a:lnTo>
                  <a:lnTo>
                    <a:pt x="4" y="111"/>
                  </a:lnTo>
                  <a:lnTo>
                    <a:pt x="0" y="123"/>
                  </a:lnTo>
                  <a:lnTo>
                    <a:pt x="0" y="134"/>
                  </a:lnTo>
                  <a:lnTo>
                    <a:pt x="4" y="146"/>
                  </a:lnTo>
                  <a:lnTo>
                    <a:pt x="54"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88">
              <a:extLst>
                <a:ext uri="{FF2B5EF4-FFF2-40B4-BE49-F238E27FC236}">
                  <a16:creationId xmlns:a16="http://schemas.microsoft.com/office/drawing/2014/main" id="{001BCF25-5A82-B6AB-2839-2DA223A6F32E}"/>
                </a:ext>
              </a:extLst>
            </p:cNvPr>
            <p:cNvSpPr>
              <a:spLocks/>
            </p:cNvSpPr>
            <p:nvPr/>
          </p:nvSpPr>
          <p:spPr bwMode="auto">
            <a:xfrm>
              <a:off x="1866900" y="5305425"/>
              <a:ext cx="355600" cy="360363"/>
            </a:xfrm>
            <a:custGeom>
              <a:avLst/>
              <a:gdLst>
                <a:gd name="T0" fmla="*/ 54 w 224"/>
                <a:gd name="T1" fmla="*/ 212 h 227"/>
                <a:gd name="T2" fmla="*/ 62 w 224"/>
                <a:gd name="T3" fmla="*/ 224 h 227"/>
                <a:gd name="T4" fmla="*/ 77 w 224"/>
                <a:gd name="T5" fmla="*/ 227 h 227"/>
                <a:gd name="T6" fmla="*/ 93 w 224"/>
                <a:gd name="T7" fmla="*/ 224 h 227"/>
                <a:gd name="T8" fmla="*/ 104 w 224"/>
                <a:gd name="T9" fmla="*/ 212 h 227"/>
                <a:gd name="T10" fmla="*/ 220 w 224"/>
                <a:gd name="T11" fmla="*/ 50 h 227"/>
                <a:gd name="T12" fmla="*/ 224 w 224"/>
                <a:gd name="T13" fmla="*/ 39 h 227"/>
                <a:gd name="T14" fmla="*/ 224 w 224"/>
                <a:gd name="T15" fmla="*/ 27 h 227"/>
                <a:gd name="T16" fmla="*/ 220 w 224"/>
                <a:gd name="T17" fmla="*/ 16 h 227"/>
                <a:gd name="T18" fmla="*/ 212 w 224"/>
                <a:gd name="T19" fmla="*/ 8 h 227"/>
                <a:gd name="T20" fmla="*/ 201 w 224"/>
                <a:gd name="T21" fmla="*/ 0 h 227"/>
                <a:gd name="T22" fmla="*/ 189 w 224"/>
                <a:gd name="T23" fmla="*/ 0 h 227"/>
                <a:gd name="T24" fmla="*/ 177 w 224"/>
                <a:gd name="T25" fmla="*/ 4 h 227"/>
                <a:gd name="T26" fmla="*/ 170 w 224"/>
                <a:gd name="T27" fmla="*/ 12 h 227"/>
                <a:gd name="T28" fmla="*/ 77 w 224"/>
                <a:gd name="T29" fmla="*/ 143 h 227"/>
                <a:gd name="T30" fmla="*/ 54 w 224"/>
                <a:gd name="T31" fmla="*/ 112 h 227"/>
                <a:gd name="T32" fmla="*/ 46 w 224"/>
                <a:gd name="T33" fmla="*/ 104 h 227"/>
                <a:gd name="T34" fmla="*/ 35 w 224"/>
                <a:gd name="T35" fmla="*/ 100 h 227"/>
                <a:gd name="T36" fmla="*/ 23 w 224"/>
                <a:gd name="T37" fmla="*/ 100 h 227"/>
                <a:gd name="T38" fmla="*/ 12 w 224"/>
                <a:gd name="T39" fmla="*/ 104 h 227"/>
                <a:gd name="T40" fmla="*/ 4 w 224"/>
                <a:gd name="T41" fmla="*/ 112 h 227"/>
                <a:gd name="T42" fmla="*/ 0 w 224"/>
                <a:gd name="T43" fmla="*/ 124 h 227"/>
                <a:gd name="T44" fmla="*/ 0 w 224"/>
                <a:gd name="T45" fmla="*/ 135 h 227"/>
                <a:gd name="T46" fmla="*/ 4 w 224"/>
                <a:gd name="T47" fmla="*/ 147 h 227"/>
                <a:gd name="T48" fmla="*/ 54 w 224"/>
                <a:gd name="T49" fmla="*/ 2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7">
                  <a:moveTo>
                    <a:pt x="54" y="212"/>
                  </a:moveTo>
                  <a:lnTo>
                    <a:pt x="62" y="224"/>
                  </a:lnTo>
                  <a:lnTo>
                    <a:pt x="77" y="227"/>
                  </a:lnTo>
                  <a:lnTo>
                    <a:pt x="93" y="224"/>
                  </a:lnTo>
                  <a:lnTo>
                    <a:pt x="104" y="212"/>
                  </a:lnTo>
                  <a:lnTo>
                    <a:pt x="220" y="50"/>
                  </a:lnTo>
                  <a:lnTo>
                    <a:pt x="224" y="39"/>
                  </a:lnTo>
                  <a:lnTo>
                    <a:pt x="224" y="27"/>
                  </a:lnTo>
                  <a:lnTo>
                    <a:pt x="220" y="16"/>
                  </a:lnTo>
                  <a:lnTo>
                    <a:pt x="212" y="8"/>
                  </a:lnTo>
                  <a:lnTo>
                    <a:pt x="201" y="0"/>
                  </a:lnTo>
                  <a:lnTo>
                    <a:pt x="189" y="0"/>
                  </a:lnTo>
                  <a:lnTo>
                    <a:pt x="177" y="4"/>
                  </a:lnTo>
                  <a:lnTo>
                    <a:pt x="170" y="12"/>
                  </a:lnTo>
                  <a:lnTo>
                    <a:pt x="77" y="143"/>
                  </a:lnTo>
                  <a:lnTo>
                    <a:pt x="54" y="112"/>
                  </a:lnTo>
                  <a:lnTo>
                    <a:pt x="46" y="104"/>
                  </a:lnTo>
                  <a:lnTo>
                    <a:pt x="35" y="100"/>
                  </a:lnTo>
                  <a:lnTo>
                    <a:pt x="23" y="100"/>
                  </a:lnTo>
                  <a:lnTo>
                    <a:pt x="12" y="104"/>
                  </a:lnTo>
                  <a:lnTo>
                    <a:pt x="4" y="112"/>
                  </a:lnTo>
                  <a:lnTo>
                    <a:pt x="0" y="124"/>
                  </a:lnTo>
                  <a:lnTo>
                    <a:pt x="0" y="135"/>
                  </a:lnTo>
                  <a:lnTo>
                    <a:pt x="4" y="147"/>
                  </a:lnTo>
                  <a:lnTo>
                    <a:pt x="5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4" name="Group 127">
            <a:extLst>
              <a:ext uri="{FF2B5EF4-FFF2-40B4-BE49-F238E27FC236}">
                <a16:creationId xmlns:a16="http://schemas.microsoft.com/office/drawing/2014/main" id="{27F3A380-2336-F13C-613D-3A498F01E042}"/>
              </a:ext>
            </a:extLst>
          </p:cNvPr>
          <p:cNvGrpSpPr/>
          <p:nvPr/>
        </p:nvGrpSpPr>
        <p:grpSpPr>
          <a:xfrm>
            <a:off x="4188368" y="4577335"/>
            <a:ext cx="400908" cy="452097"/>
            <a:chOff x="557213" y="3224213"/>
            <a:chExt cx="2503487" cy="3016250"/>
          </a:xfrm>
          <a:solidFill>
            <a:srgbClr val="62A844"/>
          </a:solidFill>
        </p:grpSpPr>
        <p:sp>
          <p:nvSpPr>
            <p:cNvPr id="95" name="Freeform 220">
              <a:extLst>
                <a:ext uri="{FF2B5EF4-FFF2-40B4-BE49-F238E27FC236}">
                  <a16:creationId xmlns:a16="http://schemas.microsoft.com/office/drawing/2014/main" id="{CA144130-F134-3751-166E-724DE7A72D7D}"/>
                </a:ext>
              </a:extLst>
            </p:cNvPr>
            <p:cNvSpPr>
              <a:spLocks/>
            </p:cNvSpPr>
            <p:nvPr/>
          </p:nvSpPr>
          <p:spPr bwMode="auto">
            <a:xfrm>
              <a:off x="1450975" y="4157663"/>
              <a:ext cx="98425" cy="152400"/>
            </a:xfrm>
            <a:custGeom>
              <a:avLst/>
              <a:gdLst>
                <a:gd name="T0" fmla="*/ 31 w 62"/>
                <a:gd name="T1" fmla="*/ 96 h 96"/>
                <a:gd name="T2" fmla="*/ 42 w 62"/>
                <a:gd name="T3" fmla="*/ 93 h 96"/>
                <a:gd name="T4" fmla="*/ 50 w 62"/>
                <a:gd name="T5" fmla="*/ 85 h 96"/>
                <a:gd name="T6" fmla="*/ 58 w 62"/>
                <a:gd name="T7" fmla="*/ 77 h 96"/>
                <a:gd name="T8" fmla="*/ 62 w 62"/>
                <a:gd name="T9" fmla="*/ 66 h 96"/>
                <a:gd name="T10" fmla="*/ 62 w 62"/>
                <a:gd name="T11" fmla="*/ 31 h 96"/>
                <a:gd name="T12" fmla="*/ 58 w 62"/>
                <a:gd name="T13" fmla="*/ 19 h 96"/>
                <a:gd name="T14" fmla="*/ 50 w 62"/>
                <a:gd name="T15" fmla="*/ 12 h 96"/>
                <a:gd name="T16" fmla="*/ 42 w 62"/>
                <a:gd name="T17" fmla="*/ 4 h 96"/>
                <a:gd name="T18" fmla="*/ 31 w 62"/>
                <a:gd name="T19" fmla="*/ 0 h 96"/>
                <a:gd name="T20" fmla="*/ 19 w 62"/>
                <a:gd name="T21" fmla="*/ 4 h 96"/>
                <a:gd name="T22" fmla="*/ 8 w 62"/>
                <a:gd name="T23" fmla="*/ 12 h 96"/>
                <a:gd name="T24" fmla="*/ 0 w 62"/>
                <a:gd name="T25" fmla="*/ 19 h 96"/>
                <a:gd name="T26" fmla="*/ 0 w 62"/>
                <a:gd name="T27" fmla="*/ 31 h 96"/>
                <a:gd name="T28" fmla="*/ 0 w 62"/>
                <a:gd name="T29" fmla="*/ 66 h 96"/>
                <a:gd name="T30" fmla="*/ 0 w 62"/>
                <a:gd name="T31" fmla="*/ 77 h 96"/>
                <a:gd name="T32" fmla="*/ 8 w 62"/>
                <a:gd name="T33" fmla="*/ 85 h 96"/>
                <a:gd name="T34" fmla="*/ 19 w 62"/>
                <a:gd name="T35" fmla="*/ 93 h 96"/>
                <a:gd name="T36" fmla="*/ 31 w 62"/>
                <a:gd name="T37" fmla="*/ 96 h 96"/>
                <a:gd name="T38" fmla="*/ 31 w 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6">
                  <a:moveTo>
                    <a:pt x="31" y="96"/>
                  </a:moveTo>
                  <a:lnTo>
                    <a:pt x="42" y="93"/>
                  </a:lnTo>
                  <a:lnTo>
                    <a:pt x="50" y="85"/>
                  </a:lnTo>
                  <a:lnTo>
                    <a:pt x="58" y="77"/>
                  </a:lnTo>
                  <a:lnTo>
                    <a:pt x="62" y="66"/>
                  </a:lnTo>
                  <a:lnTo>
                    <a:pt x="62" y="31"/>
                  </a:lnTo>
                  <a:lnTo>
                    <a:pt x="58" y="19"/>
                  </a:lnTo>
                  <a:lnTo>
                    <a:pt x="50" y="12"/>
                  </a:lnTo>
                  <a:lnTo>
                    <a:pt x="42" y="4"/>
                  </a:lnTo>
                  <a:lnTo>
                    <a:pt x="31" y="0"/>
                  </a:lnTo>
                  <a:lnTo>
                    <a:pt x="19" y="4"/>
                  </a:lnTo>
                  <a:lnTo>
                    <a:pt x="8" y="12"/>
                  </a:lnTo>
                  <a:lnTo>
                    <a:pt x="0" y="19"/>
                  </a:lnTo>
                  <a:lnTo>
                    <a:pt x="0" y="31"/>
                  </a:lnTo>
                  <a:lnTo>
                    <a:pt x="0" y="66"/>
                  </a:lnTo>
                  <a:lnTo>
                    <a:pt x="0" y="77"/>
                  </a:lnTo>
                  <a:lnTo>
                    <a:pt x="8" y="85"/>
                  </a:lnTo>
                  <a:lnTo>
                    <a:pt x="19" y="93"/>
                  </a:lnTo>
                  <a:lnTo>
                    <a:pt x="31" y="96"/>
                  </a:lnTo>
                  <a:lnTo>
                    <a:pt x="3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221">
              <a:extLst>
                <a:ext uri="{FF2B5EF4-FFF2-40B4-BE49-F238E27FC236}">
                  <a16:creationId xmlns:a16="http://schemas.microsoft.com/office/drawing/2014/main" id="{DC0ACEDE-C716-6980-DD4B-7C68A4287D89}"/>
                </a:ext>
              </a:extLst>
            </p:cNvPr>
            <p:cNvSpPr>
              <a:spLocks/>
            </p:cNvSpPr>
            <p:nvPr/>
          </p:nvSpPr>
          <p:spPr bwMode="auto">
            <a:xfrm>
              <a:off x="2074863" y="4157663"/>
              <a:ext cx="98425" cy="152400"/>
            </a:xfrm>
            <a:custGeom>
              <a:avLst/>
              <a:gdLst>
                <a:gd name="T0" fmla="*/ 31 w 62"/>
                <a:gd name="T1" fmla="*/ 96 h 96"/>
                <a:gd name="T2" fmla="*/ 43 w 62"/>
                <a:gd name="T3" fmla="*/ 93 h 96"/>
                <a:gd name="T4" fmla="*/ 54 w 62"/>
                <a:gd name="T5" fmla="*/ 85 h 96"/>
                <a:gd name="T6" fmla="*/ 58 w 62"/>
                <a:gd name="T7" fmla="*/ 77 h 96"/>
                <a:gd name="T8" fmla="*/ 62 w 62"/>
                <a:gd name="T9" fmla="*/ 66 h 96"/>
                <a:gd name="T10" fmla="*/ 62 w 62"/>
                <a:gd name="T11" fmla="*/ 31 h 96"/>
                <a:gd name="T12" fmla="*/ 58 w 62"/>
                <a:gd name="T13" fmla="*/ 19 h 96"/>
                <a:gd name="T14" fmla="*/ 54 w 62"/>
                <a:gd name="T15" fmla="*/ 12 h 96"/>
                <a:gd name="T16" fmla="*/ 43 w 62"/>
                <a:gd name="T17" fmla="*/ 4 h 96"/>
                <a:gd name="T18" fmla="*/ 31 w 62"/>
                <a:gd name="T19" fmla="*/ 0 h 96"/>
                <a:gd name="T20" fmla="*/ 19 w 62"/>
                <a:gd name="T21" fmla="*/ 4 h 96"/>
                <a:gd name="T22" fmla="*/ 8 w 62"/>
                <a:gd name="T23" fmla="*/ 12 h 96"/>
                <a:gd name="T24" fmla="*/ 4 w 62"/>
                <a:gd name="T25" fmla="*/ 19 h 96"/>
                <a:gd name="T26" fmla="*/ 0 w 62"/>
                <a:gd name="T27" fmla="*/ 31 h 96"/>
                <a:gd name="T28" fmla="*/ 0 w 62"/>
                <a:gd name="T29" fmla="*/ 66 h 96"/>
                <a:gd name="T30" fmla="*/ 4 w 62"/>
                <a:gd name="T31" fmla="*/ 77 h 96"/>
                <a:gd name="T32" fmla="*/ 8 w 62"/>
                <a:gd name="T33" fmla="*/ 85 h 96"/>
                <a:gd name="T34" fmla="*/ 19 w 62"/>
                <a:gd name="T35" fmla="*/ 93 h 96"/>
                <a:gd name="T36" fmla="*/ 31 w 62"/>
                <a:gd name="T37" fmla="*/ 96 h 96"/>
                <a:gd name="T38" fmla="*/ 31 w 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6">
                  <a:moveTo>
                    <a:pt x="31" y="96"/>
                  </a:moveTo>
                  <a:lnTo>
                    <a:pt x="43" y="93"/>
                  </a:lnTo>
                  <a:lnTo>
                    <a:pt x="54" y="85"/>
                  </a:lnTo>
                  <a:lnTo>
                    <a:pt x="58" y="77"/>
                  </a:lnTo>
                  <a:lnTo>
                    <a:pt x="62" y="66"/>
                  </a:lnTo>
                  <a:lnTo>
                    <a:pt x="62" y="31"/>
                  </a:lnTo>
                  <a:lnTo>
                    <a:pt x="58" y="19"/>
                  </a:lnTo>
                  <a:lnTo>
                    <a:pt x="54" y="12"/>
                  </a:lnTo>
                  <a:lnTo>
                    <a:pt x="43" y="4"/>
                  </a:lnTo>
                  <a:lnTo>
                    <a:pt x="31" y="0"/>
                  </a:lnTo>
                  <a:lnTo>
                    <a:pt x="19" y="4"/>
                  </a:lnTo>
                  <a:lnTo>
                    <a:pt x="8" y="12"/>
                  </a:lnTo>
                  <a:lnTo>
                    <a:pt x="4" y="19"/>
                  </a:lnTo>
                  <a:lnTo>
                    <a:pt x="0" y="31"/>
                  </a:lnTo>
                  <a:lnTo>
                    <a:pt x="0" y="66"/>
                  </a:lnTo>
                  <a:lnTo>
                    <a:pt x="4" y="77"/>
                  </a:lnTo>
                  <a:lnTo>
                    <a:pt x="8" y="85"/>
                  </a:lnTo>
                  <a:lnTo>
                    <a:pt x="19" y="93"/>
                  </a:lnTo>
                  <a:lnTo>
                    <a:pt x="31" y="96"/>
                  </a:lnTo>
                  <a:lnTo>
                    <a:pt x="3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222">
              <a:extLst>
                <a:ext uri="{FF2B5EF4-FFF2-40B4-BE49-F238E27FC236}">
                  <a16:creationId xmlns:a16="http://schemas.microsoft.com/office/drawing/2014/main" id="{2294088E-9DC6-57D7-0D23-011A8592F947}"/>
                </a:ext>
              </a:extLst>
            </p:cNvPr>
            <p:cNvSpPr>
              <a:spLocks/>
            </p:cNvSpPr>
            <p:nvPr/>
          </p:nvSpPr>
          <p:spPr bwMode="auto">
            <a:xfrm>
              <a:off x="1603375" y="4537075"/>
              <a:ext cx="411162" cy="139700"/>
            </a:xfrm>
            <a:custGeom>
              <a:avLst/>
              <a:gdLst>
                <a:gd name="T0" fmla="*/ 16 w 259"/>
                <a:gd name="T1" fmla="*/ 57 h 88"/>
                <a:gd name="T2" fmla="*/ 39 w 259"/>
                <a:gd name="T3" fmla="*/ 69 h 88"/>
                <a:gd name="T4" fmla="*/ 66 w 259"/>
                <a:gd name="T5" fmla="*/ 81 h 88"/>
                <a:gd name="T6" fmla="*/ 97 w 259"/>
                <a:gd name="T7" fmla="*/ 84 h 88"/>
                <a:gd name="T8" fmla="*/ 131 w 259"/>
                <a:gd name="T9" fmla="*/ 88 h 88"/>
                <a:gd name="T10" fmla="*/ 162 w 259"/>
                <a:gd name="T11" fmla="*/ 84 h 88"/>
                <a:gd name="T12" fmla="*/ 193 w 259"/>
                <a:gd name="T13" fmla="*/ 81 h 88"/>
                <a:gd name="T14" fmla="*/ 224 w 259"/>
                <a:gd name="T15" fmla="*/ 69 h 88"/>
                <a:gd name="T16" fmla="*/ 247 w 259"/>
                <a:gd name="T17" fmla="*/ 57 h 88"/>
                <a:gd name="T18" fmla="*/ 255 w 259"/>
                <a:gd name="T19" fmla="*/ 50 h 88"/>
                <a:gd name="T20" fmla="*/ 259 w 259"/>
                <a:gd name="T21" fmla="*/ 38 h 88"/>
                <a:gd name="T22" fmla="*/ 259 w 259"/>
                <a:gd name="T23" fmla="*/ 27 h 88"/>
                <a:gd name="T24" fmla="*/ 255 w 259"/>
                <a:gd name="T25" fmla="*/ 15 h 88"/>
                <a:gd name="T26" fmla="*/ 247 w 259"/>
                <a:gd name="T27" fmla="*/ 7 h 88"/>
                <a:gd name="T28" fmla="*/ 236 w 259"/>
                <a:gd name="T29" fmla="*/ 0 h 88"/>
                <a:gd name="T30" fmla="*/ 224 w 259"/>
                <a:gd name="T31" fmla="*/ 0 h 88"/>
                <a:gd name="T32" fmla="*/ 212 w 259"/>
                <a:gd name="T33" fmla="*/ 7 h 88"/>
                <a:gd name="T34" fmla="*/ 197 w 259"/>
                <a:gd name="T35" fmla="*/ 15 h 88"/>
                <a:gd name="T36" fmla="*/ 178 w 259"/>
                <a:gd name="T37" fmla="*/ 19 h 88"/>
                <a:gd name="T38" fmla="*/ 131 w 259"/>
                <a:gd name="T39" fmla="*/ 27 h 88"/>
                <a:gd name="T40" fmla="*/ 85 w 259"/>
                <a:gd name="T41" fmla="*/ 19 h 88"/>
                <a:gd name="T42" fmla="*/ 66 w 259"/>
                <a:gd name="T43" fmla="*/ 15 h 88"/>
                <a:gd name="T44" fmla="*/ 50 w 259"/>
                <a:gd name="T45" fmla="*/ 7 h 88"/>
                <a:gd name="T46" fmla="*/ 39 w 259"/>
                <a:gd name="T47" fmla="*/ 0 h 88"/>
                <a:gd name="T48" fmla="*/ 27 w 259"/>
                <a:gd name="T49" fmla="*/ 0 h 88"/>
                <a:gd name="T50" fmla="*/ 16 w 259"/>
                <a:gd name="T51" fmla="*/ 7 h 88"/>
                <a:gd name="T52" fmla="*/ 8 w 259"/>
                <a:gd name="T53" fmla="*/ 15 h 88"/>
                <a:gd name="T54" fmla="*/ 0 w 259"/>
                <a:gd name="T55" fmla="*/ 27 h 88"/>
                <a:gd name="T56" fmla="*/ 0 w 259"/>
                <a:gd name="T57" fmla="*/ 38 h 88"/>
                <a:gd name="T58" fmla="*/ 8 w 259"/>
                <a:gd name="T59" fmla="*/ 50 h 88"/>
                <a:gd name="T60" fmla="*/ 16 w 259"/>
                <a:gd name="T61"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 h="88">
                  <a:moveTo>
                    <a:pt x="16" y="57"/>
                  </a:moveTo>
                  <a:lnTo>
                    <a:pt x="39" y="69"/>
                  </a:lnTo>
                  <a:lnTo>
                    <a:pt x="66" y="81"/>
                  </a:lnTo>
                  <a:lnTo>
                    <a:pt x="97" y="84"/>
                  </a:lnTo>
                  <a:lnTo>
                    <a:pt x="131" y="88"/>
                  </a:lnTo>
                  <a:lnTo>
                    <a:pt x="162" y="84"/>
                  </a:lnTo>
                  <a:lnTo>
                    <a:pt x="193" y="81"/>
                  </a:lnTo>
                  <a:lnTo>
                    <a:pt x="224" y="69"/>
                  </a:lnTo>
                  <a:lnTo>
                    <a:pt x="247" y="57"/>
                  </a:lnTo>
                  <a:lnTo>
                    <a:pt x="255" y="50"/>
                  </a:lnTo>
                  <a:lnTo>
                    <a:pt x="259" y="38"/>
                  </a:lnTo>
                  <a:lnTo>
                    <a:pt x="259" y="27"/>
                  </a:lnTo>
                  <a:lnTo>
                    <a:pt x="255" y="15"/>
                  </a:lnTo>
                  <a:lnTo>
                    <a:pt x="247" y="7"/>
                  </a:lnTo>
                  <a:lnTo>
                    <a:pt x="236" y="0"/>
                  </a:lnTo>
                  <a:lnTo>
                    <a:pt x="224" y="0"/>
                  </a:lnTo>
                  <a:lnTo>
                    <a:pt x="212" y="7"/>
                  </a:lnTo>
                  <a:lnTo>
                    <a:pt x="197" y="15"/>
                  </a:lnTo>
                  <a:lnTo>
                    <a:pt x="178" y="19"/>
                  </a:lnTo>
                  <a:lnTo>
                    <a:pt x="131" y="27"/>
                  </a:lnTo>
                  <a:lnTo>
                    <a:pt x="85" y="19"/>
                  </a:lnTo>
                  <a:lnTo>
                    <a:pt x="66" y="15"/>
                  </a:lnTo>
                  <a:lnTo>
                    <a:pt x="50" y="7"/>
                  </a:lnTo>
                  <a:lnTo>
                    <a:pt x="39" y="0"/>
                  </a:lnTo>
                  <a:lnTo>
                    <a:pt x="27" y="0"/>
                  </a:lnTo>
                  <a:lnTo>
                    <a:pt x="16" y="7"/>
                  </a:lnTo>
                  <a:lnTo>
                    <a:pt x="8" y="15"/>
                  </a:lnTo>
                  <a:lnTo>
                    <a:pt x="0" y="27"/>
                  </a:lnTo>
                  <a:lnTo>
                    <a:pt x="0" y="38"/>
                  </a:lnTo>
                  <a:lnTo>
                    <a:pt x="8" y="50"/>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223">
              <a:extLst>
                <a:ext uri="{FF2B5EF4-FFF2-40B4-BE49-F238E27FC236}">
                  <a16:creationId xmlns:a16="http://schemas.microsoft.com/office/drawing/2014/main" id="{955082DF-0303-FB8C-76A0-26B5E4CBC864}"/>
                </a:ext>
              </a:extLst>
            </p:cNvPr>
            <p:cNvSpPr>
              <a:spLocks noEditPoints="1"/>
            </p:cNvSpPr>
            <p:nvPr/>
          </p:nvSpPr>
          <p:spPr bwMode="auto">
            <a:xfrm>
              <a:off x="557213" y="3224213"/>
              <a:ext cx="2503487" cy="3016250"/>
            </a:xfrm>
            <a:custGeom>
              <a:avLst/>
              <a:gdLst>
                <a:gd name="T0" fmla="*/ 1141 w 1577"/>
                <a:gd name="T1" fmla="*/ 934 h 1900"/>
                <a:gd name="T2" fmla="*/ 1214 w 1577"/>
                <a:gd name="T3" fmla="*/ 596 h 1900"/>
                <a:gd name="T4" fmla="*/ 1276 w 1577"/>
                <a:gd name="T5" fmla="*/ 338 h 1900"/>
                <a:gd name="T6" fmla="*/ 1284 w 1577"/>
                <a:gd name="T7" fmla="*/ 46 h 1900"/>
                <a:gd name="T8" fmla="*/ 1253 w 1577"/>
                <a:gd name="T9" fmla="*/ 0 h 1900"/>
                <a:gd name="T10" fmla="*/ 817 w 1577"/>
                <a:gd name="T11" fmla="*/ 0 h 1900"/>
                <a:gd name="T12" fmla="*/ 505 w 1577"/>
                <a:gd name="T13" fmla="*/ 73 h 1900"/>
                <a:gd name="T14" fmla="*/ 339 w 1577"/>
                <a:gd name="T15" fmla="*/ 184 h 1900"/>
                <a:gd name="T16" fmla="*/ 324 w 1577"/>
                <a:gd name="T17" fmla="*/ 554 h 1900"/>
                <a:gd name="T18" fmla="*/ 374 w 1577"/>
                <a:gd name="T19" fmla="*/ 815 h 1900"/>
                <a:gd name="T20" fmla="*/ 497 w 1577"/>
                <a:gd name="T21" fmla="*/ 977 h 1900"/>
                <a:gd name="T22" fmla="*/ 23 w 1577"/>
                <a:gd name="T23" fmla="*/ 1308 h 1900"/>
                <a:gd name="T24" fmla="*/ 12 w 1577"/>
                <a:gd name="T25" fmla="*/ 1819 h 1900"/>
                <a:gd name="T26" fmla="*/ 131 w 1577"/>
                <a:gd name="T27" fmla="*/ 1900 h 1900"/>
                <a:gd name="T28" fmla="*/ 856 w 1577"/>
                <a:gd name="T29" fmla="*/ 1900 h 1900"/>
                <a:gd name="T30" fmla="*/ 1554 w 1577"/>
                <a:gd name="T31" fmla="*/ 1842 h 1900"/>
                <a:gd name="T32" fmla="*/ 1569 w 1577"/>
                <a:gd name="T33" fmla="*/ 1335 h 1900"/>
                <a:gd name="T34" fmla="*/ 1442 w 1577"/>
                <a:gd name="T35" fmla="*/ 1211 h 1900"/>
                <a:gd name="T36" fmla="*/ 1103 w 1577"/>
                <a:gd name="T37" fmla="*/ 1542 h 1900"/>
                <a:gd name="T38" fmla="*/ 975 w 1577"/>
                <a:gd name="T39" fmla="*/ 1581 h 1900"/>
                <a:gd name="T40" fmla="*/ 1076 w 1577"/>
                <a:gd name="T41" fmla="*/ 1419 h 1900"/>
                <a:gd name="T42" fmla="*/ 1053 w 1577"/>
                <a:gd name="T43" fmla="*/ 1177 h 1900"/>
                <a:gd name="T44" fmla="*/ 1103 w 1577"/>
                <a:gd name="T45" fmla="*/ 1627 h 1900"/>
                <a:gd name="T46" fmla="*/ 613 w 1577"/>
                <a:gd name="T47" fmla="*/ 1188 h 1900"/>
                <a:gd name="T48" fmla="*/ 756 w 1577"/>
                <a:gd name="T49" fmla="*/ 1108 h 1900"/>
                <a:gd name="T50" fmla="*/ 1022 w 1577"/>
                <a:gd name="T51" fmla="*/ 1015 h 1900"/>
                <a:gd name="T52" fmla="*/ 821 w 1577"/>
                <a:gd name="T53" fmla="*/ 1211 h 1900"/>
                <a:gd name="T54" fmla="*/ 756 w 1577"/>
                <a:gd name="T55" fmla="*/ 1277 h 1900"/>
                <a:gd name="T56" fmla="*/ 694 w 1577"/>
                <a:gd name="T57" fmla="*/ 1296 h 1900"/>
                <a:gd name="T58" fmla="*/ 559 w 1577"/>
                <a:gd name="T59" fmla="*/ 1231 h 1900"/>
                <a:gd name="T60" fmla="*/ 1022 w 1577"/>
                <a:gd name="T61" fmla="*/ 1231 h 1900"/>
                <a:gd name="T62" fmla="*/ 351 w 1577"/>
                <a:gd name="T63" fmla="*/ 327 h 1900"/>
                <a:gd name="T64" fmla="*/ 432 w 1577"/>
                <a:gd name="T65" fmla="*/ 219 h 1900"/>
                <a:gd name="T66" fmla="*/ 470 w 1577"/>
                <a:gd name="T67" fmla="*/ 257 h 1900"/>
                <a:gd name="T68" fmla="*/ 513 w 1577"/>
                <a:gd name="T69" fmla="*/ 161 h 1900"/>
                <a:gd name="T70" fmla="*/ 713 w 1577"/>
                <a:gd name="T71" fmla="*/ 61 h 1900"/>
                <a:gd name="T72" fmla="*/ 1157 w 1577"/>
                <a:gd name="T73" fmla="*/ 77 h 1900"/>
                <a:gd name="T74" fmla="*/ 1234 w 1577"/>
                <a:gd name="T75" fmla="*/ 246 h 1900"/>
                <a:gd name="T76" fmla="*/ 1134 w 1577"/>
                <a:gd name="T77" fmla="*/ 511 h 1900"/>
                <a:gd name="T78" fmla="*/ 1060 w 1577"/>
                <a:gd name="T79" fmla="*/ 365 h 1900"/>
                <a:gd name="T80" fmla="*/ 463 w 1577"/>
                <a:gd name="T81" fmla="*/ 450 h 1900"/>
                <a:gd name="T82" fmla="*/ 424 w 1577"/>
                <a:gd name="T83" fmla="*/ 746 h 1900"/>
                <a:gd name="T84" fmla="*/ 524 w 1577"/>
                <a:gd name="T85" fmla="*/ 484 h 1900"/>
                <a:gd name="T86" fmla="*/ 1026 w 1577"/>
                <a:gd name="T87" fmla="*/ 423 h 1900"/>
                <a:gd name="T88" fmla="*/ 1060 w 1577"/>
                <a:gd name="T89" fmla="*/ 511 h 1900"/>
                <a:gd name="T90" fmla="*/ 1145 w 1577"/>
                <a:gd name="T91" fmla="*/ 800 h 1900"/>
                <a:gd name="T92" fmla="*/ 790 w 1577"/>
                <a:gd name="T93" fmla="*/ 1050 h 1900"/>
                <a:gd name="T94" fmla="*/ 432 w 1577"/>
                <a:gd name="T95" fmla="*/ 800 h 1900"/>
                <a:gd name="T96" fmla="*/ 85 w 1577"/>
                <a:gd name="T97" fmla="*/ 1815 h 1900"/>
                <a:gd name="T98" fmla="*/ 120 w 1577"/>
                <a:gd name="T99" fmla="*/ 1288 h 1900"/>
                <a:gd name="T100" fmla="*/ 513 w 1577"/>
                <a:gd name="T101" fmla="*/ 1150 h 1900"/>
                <a:gd name="T102" fmla="*/ 497 w 1577"/>
                <a:gd name="T103" fmla="*/ 1388 h 1900"/>
                <a:gd name="T104" fmla="*/ 571 w 1577"/>
                <a:gd name="T105" fmla="*/ 1450 h 1900"/>
                <a:gd name="T106" fmla="*/ 682 w 1577"/>
                <a:gd name="T107" fmla="*/ 1838 h 1900"/>
                <a:gd name="T108" fmla="*/ 709 w 1577"/>
                <a:gd name="T109" fmla="*/ 1719 h 1900"/>
                <a:gd name="T110" fmla="*/ 709 w 1577"/>
                <a:gd name="T111" fmla="*/ 1385 h 1900"/>
                <a:gd name="T112" fmla="*/ 821 w 1577"/>
                <a:gd name="T113" fmla="*/ 1838 h 1900"/>
                <a:gd name="T114" fmla="*/ 937 w 1577"/>
                <a:gd name="T115" fmla="*/ 1485 h 1900"/>
                <a:gd name="T116" fmla="*/ 844 w 1577"/>
                <a:gd name="T117" fmla="*/ 1808 h 1900"/>
                <a:gd name="T118" fmla="*/ 921 w 1577"/>
                <a:gd name="T119" fmla="*/ 1765 h 1900"/>
                <a:gd name="T120" fmla="*/ 1515 w 1577"/>
                <a:gd name="T121" fmla="*/ 1769 h 1900"/>
                <a:gd name="T122" fmla="*/ 1315 w 1577"/>
                <a:gd name="T123" fmla="*/ 1231 h 1900"/>
                <a:gd name="T124" fmla="*/ 1515 w 1577"/>
                <a:gd name="T125" fmla="*/ 1769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7" h="1900">
                  <a:moveTo>
                    <a:pt x="1442" y="1211"/>
                  </a:moveTo>
                  <a:lnTo>
                    <a:pt x="1083" y="1092"/>
                  </a:lnTo>
                  <a:lnTo>
                    <a:pt x="1083" y="977"/>
                  </a:lnTo>
                  <a:lnTo>
                    <a:pt x="1091" y="973"/>
                  </a:lnTo>
                  <a:lnTo>
                    <a:pt x="1118" y="954"/>
                  </a:lnTo>
                  <a:lnTo>
                    <a:pt x="1141" y="934"/>
                  </a:lnTo>
                  <a:lnTo>
                    <a:pt x="1180" y="881"/>
                  </a:lnTo>
                  <a:lnTo>
                    <a:pt x="1195" y="850"/>
                  </a:lnTo>
                  <a:lnTo>
                    <a:pt x="1207" y="815"/>
                  </a:lnTo>
                  <a:lnTo>
                    <a:pt x="1214" y="781"/>
                  </a:lnTo>
                  <a:lnTo>
                    <a:pt x="1214" y="746"/>
                  </a:lnTo>
                  <a:lnTo>
                    <a:pt x="1214" y="596"/>
                  </a:lnTo>
                  <a:lnTo>
                    <a:pt x="1222" y="592"/>
                  </a:lnTo>
                  <a:lnTo>
                    <a:pt x="1241" y="573"/>
                  </a:lnTo>
                  <a:lnTo>
                    <a:pt x="1245" y="557"/>
                  </a:lnTo>
                  <a:lnTo>
                    <a:pt x="1249" y="542"/>
                  </a:lnTo>
                  <a:lnTo>
                    <a:pt x="1249" y="400"/>
                  </a:lnTo>
                  <a:lnTo>
                    <a:pt x="1276" y="338"/>
                  </a:lnTo>
                  <a:lnTo>
                    <a:pt x="1292" y="273"/>
                  </a:lnTo>
                  <a:lnTo>
                    <a:pt x="1295" y="211"/>
                  </a:lnTo>
                  <a:lnTo>
                    <a:pt x="1299" y="154"/>
                  </a:lnTo>
                  <a:lnTo>
                    <a:pt x="1295" y="104"/>
                  </a:lnTo>
                  <a:lnTo>
                    <a:pt x="1288" y="61"/>
                  </a:lnTo>
                  <a:lnTo>
                    <a:pt x="1284" y="46"/>
                  </a:lnTo>
                  <a:lnTo>
                    <a:pt x="1284" y="34"/>
                  </a:lnTo>
                  <a:lnTo>
                    <a:pt x="1280" y="27"/>
                  </a:lnTo>
                  <a:lnTo>
                    <a:pt x="1280" y="23"/>
                  </a:lnTo>
                  <a:lnTo>
                    <a:pt x="1276" y="11"/>
                  </a:lnTo>
                  <a:lnTo>
                    <a:pt x="1265" y="4"/>
                  </a:lnTo>
                  <a:lnTo>
                    <a:pt x="1253" y="0"/>
                  </a:lnTo>
                  <a:lnTo>
                    <a:pt x="1241" y="0"/>
                  </a:lnTo>
                  <a:lnTo>
                    <a:pt x="1172" y="11"/>
                  </a:lnTo>
                  <a:lnTo>
                    <a:pt x="1099" y="15"/>
                  </a:lnTo>
                  <a:lnTo>
                    <a:pt x="1018" y="11"/>
                  </a:lnTo>
                  <a:lnTo>
                    <a:pt x="937" y="7"/>
                  </a:lnTo>
                  <a:lnTo>
                    <a:pt x="817" y="0"/>
                  </a:lnTo>
                  <a:lnTo>
                    <a:pt x="760" y="0"/>
                  </a:lnTo>
                  <a:lnTo>
                    <a:pt x="702" y="4"/>
                  </a:lnTo>
                  <a:lnTo>
                    <a:pt x="648" y="7"/>
                  </a:lnTo>
                  <a:lnTo>
                    <a:pt x="598" y="23"/>
                  </a:lnTo>
                  <a:lnTo>
                    <a:pt x="551" y="42"/>
                  </a:lnTo>
                  <a:lnTo>
                    <a:pt x="505" y="73"/>
                  </a:lnTo>
                  <a:lnTo>
                    <a:pt x="478" y="104"/>
                  </a:lnTo>
                  <a:lnTo>
                    <a:pt x="455" y="134"/>
                  </a:lnTo>
                  <a:lnTo>
                    <a:pt x="432" y="138"/>
                  </a:lnTo>
                  <a:lnTo>
                    <a:pt x="397" y="150"/>
                  </a:lnTo>
                  <a:lnTo>
                    <a:pt x="366" y="165"/>
                  </a:lnTo>
                  <a:lnTo>
                    <a:pt x="339" y="184"/>
                  </a:lnTo>
                  <a:lnTo>
                    <a:pt x="320" y="211"/>
                  </a:lnTo>
                  <a:lnTo>
                    <a:pt x="301" y="238"/>
                  </a:lnTo>
                  <a:lnTo>
                    <a:pt x="293" y="269"/>
                  </a:lnTo>
                  <a:lnTo>
                    <a:pt x="285" y="304"/>
                  </a:lnTo>
                  <a:lnTo>
                    <a:pt x="289" y="338"/>
                  </a:lnTo>
                  <a:lnTo>
                    <a:pt x="324" y="554"/>
                  </a:lnTo>
                  <a:lnTo>
                    <a:pt x="336" y="581"/>
                  </a:lnTo>
                  <a:lnTo>
                    <a:pt x="359" y="596"/>
                  </a:lnTo>
                  <a:lnTo>
                    <a:pt x="363" y="600"/>
                  </a:lnTo>
                  <a:lnTo>
                    <a:pt x="363" y="746"/>
                  </a:lnTo>
                  <a:lnTo>
                    <a:pt x="366" y="781"/>
                  </a:lnTo>
                  <a:lnTo>
                    <a:pt x="374" y="815"/>
                  </a:lnTo>
                  <a:lnTo>
                    <a:pt x="382" y="850"/>
                  </a:lnTo>
                  <a:lnTo>
                    <a:pt x="397" y="881"/>
                  </a:lnTo>
                  <a:lnTo>
                    <a:pt x="436" y="934"/>
                  </a:lnTo>
                  <a:lnTo>
                    <a:pt x="463" y="954"/>
                  </a:lnTo>
                  <a:lnTo>
                    <a:pt x="490" y="973"/>
                  </a:lnTo>
                  <a:lnTo>
                    <a:pt x="497" y="977"/>
                  </a:lnTo>
                  <a:lnTo>
                    <a:pt x="497" y="1092"/>
                  </a:lnTo>
                  <a:lnTo>
                    <a:pt x="135" y="1211"/>
                  </a:lnTo>
                  <a:lnTo>
                    <a:pt x="108" y="1223"/>
                  </a:lnTo>
                  <a:lnTo>
                    <a:pt x="81" y="1238"/>
                  </a:lnTo>
                  <a:lnTo>
                    <a:pt x="39" y="1281"/>
                  </a:lnTo>
                  <a:lnTo>
                    <a:pt x="23" y="1308"/>
                  </a:lnTo>
                  <a:lnTo>
                    <a:pt x="12" y="1335"/>
                  </a:lnTo>
                  <a:lnTo>
                    <a:pt x="4" y="1365"/>
                  </a:lnTo>
                  <a:lnTo>
                    <a:pt x="0" y="1396"/>
                  </a:lnTo>
                  <a:lnTo>
                    <a:pt x="0" y="1769"/>
                  </a:lnTo>
                  <a:lnTo>
                    <a:pt x="4" y="1796"/>
                  </a:lnTo>
                  <a:lnTo>
                    <a:pt x="12" y="1819"/>
                  </a:lnTo>
                  <a:lnTo>
                    <a:pt x="23" y="1842"/>
                  </a:lnTo>
                  <a:lnTo>
                    <a:pt x="39" y="1862"/>
                  </a:lnTo>
                  <a:lnTo>
                    <a:pt x="58" y="1877"/>
                  </a:lnTo>
                  <a:lnTo>
                    <a:pt x="81" y="1888"/>
                  </a:lnTo>
                  <a:lnTo>
                    <a:pt x="104" y="1896"/>
                  </a:lnTo>
                  <a:lnTo>
                    <a:pt x="131" y="1900"/>
                  </a:lnTo>
                  <a:lnTo>
                    <a:pt x="725" y="1900"/>
                  </a:lnTo>
                  <a:lnTo>
                    <a:pt x="725" y="1900"/>
                  </a:lnTo>
                  <a:lnTo>
                    <a:pt x="725" y="1900"/>
                  </a:lnTo>
                  <a:lnTo>
                    <a:pt x="856" y="1900"/>
                  </a:lnTo>
                  <a:lnTo>
                    <a:pt x="856" y="1900"/>
                  </a:lnTo>
                  <a:lnTo>
                    <a:pt x="856" y="1900"/>
                  </a:lnTo>
                  <a:lnTo>
                    <a:pt x="1446" y="1900"/>
                  </a:lnTo>
                  <a:lnTo>
                    <a:pt x="1473" y="1896"/>
                  </a:lnTo>
                  <a:lnTo>
                    <a:pt x="1500" y="1888"/>
                  </a:lnTo>
                  <a:lnTo>
                    <a:pt x="1519" y="1877"/>
                  </a:lnTo>
                  <a:lnTo>
                    <a:pt x="1538" y="1862"/>
                  </a:lnTo>
                  <a:lnTo>
                    <a:pt x="1554" y="1842"/>
                  </a:lnTo>
                  <a:lnTo>
                    <a:pt x="1565" y="1819"/>
                  </a:lnTo>
                  <a:lnTo>
                    <a:pt x="1573" y="1796"/>
                  </a:lnTo>
                  <a:lnTo>
                    <a:pt x="1577" y="1769"/>
                  </a:lnTo>
                  <a:lnTo>
                    <a:pt x="1577" y="1396"/>
                  </a:lnTo>
                  <a:lnTo>
                    <a:pt x="1573" y="1365"/>
                  </a:lnTo>
                  <a:lnTo>
                    <a:pt x="1569" y="1335"/>
                  </a:lnTo>
                  <a:lnTo>
                    <a:pt x="1558" y="1308"/>
                  </a:lnTo>
                  <a:lnTo>
                    <a:pt x="1542" y="1281"/>
                  </a:lnTo>
                  <a:lnTo>
                    <a:pt x="1500" y="1238"/>
                  </a:lnTo>
                  <a:lnTo>
                    <a:pt x="1473" y="1223"/>
                  </a:lnTo>
                  <a:lnTo>
                    <a:pt x="1442" y="1211"/>
                  </a:lnTo>
                  <a:lnTo>
                    <a:pt x="1442" y="1211"/>
                  </a:lnTo>
                  <a:close/>
                  <a:moveTo>
                    <a:pt x="1253" y="1211"/>
                  </a:moveTo>
                  <a:lnTo>
                    <a:pt x="1253" y="1704"/>
                  </a:lnTo>
                  <a:lnTo>
                    <a:pt x="1234" y="1704"/>
                  </a:lnTo>
                  <a:lnTo>
                    <a:pt x="1126" y="1554"/>
                  </a:lnTo>
                  <a:lnTo>
                    <a:pt x="1118" y="1546"/>
                  </a:lnTo>
                  <a:lnTo>
                    <a:pt x="1103" y="1542"/>
                  </a:lnTo>
                  <a:lnTo>
                    <a:pt x="1087" y="1546"/>
                  </a:lnTo>
                  <a:lnTo>
                    <a:pt x="1076" y="1554"/>
                  </a:lnTo>
                  <a:lnTo>
                    <a:pt x="972" y="1704"/>
                  </a:lnTo>
                  <a:lnTo>
                    <a:pt x="941" y="1704"/>
                  </a:lnTo>
                  <a:lnTo>
                    <a:pt x="960" y="1642"/>
                  </a:lnTo>
                  <a:lnTo>
                    <a:pt x="975" y="1581"/>
                  </a:lnTo>
                  <a:lnTo>
                    <a:pt x="995" y="1515"/>
                  </a:lnTo>
                  <a:lnTo>
                    <a:pt x="1010" y="1450"/>
                  </a:lnTo>
                  <a:lnTo>
                    <a:pt x="1022" y="1450"/>
                  </a:lnTo>
                  <a:lnTo>
                    <a:pt x="1037" y="1450"/>
                  </a:lnTo>
                  <a:lnTo>
                    <a:pt x="1053" y="1442"/>
                  </a:lnTo>
                  <a:lnTo>
                    <a:pt x="1076" y="1419"/>
                  </a:lnTo>
                  <a:lnTo>
                    <a:pt x="1083" y="1404"/>
                  </a:lnTo>
                  <a:lnTo>
                    <a:pt x="1083" y="1388"/>
                  </a:lnTo>
                  <a:lnTo>
                    <a:pt x="1083" y="1231"/>
                  </a:lnTo>
                  <a:lnTo>
                    <a:pt x="1083" y="1215"/>
                  </a:lnTo>
                  <a:lnTo>
                    <a:pt x="1076" y="1200"/>
                  </a:lnTo>
                  <a:lnTo>
                    <a:pt x="1053" y="1177"/>
                  </a:lnTo>
                  <a:lnTo>
                    <a:pt x="1049" y="1173"/>
                  </a:lnTo>
                  <a:lnTo>
                    <a:pt x="1064" y="1150"/>
                  </a:lnTo>
                  <a:lnTo>
                    <a:pt x="1253" y="1211"/>
                  </a:lnTo>
                  <a:close/>
                  <a:moveTo>
                    <a:pt x="1157" y="1704"/>
                  </a:moveTo>
                  <a:lnTo>
                    <a:pt x="1045" y="1704"/>
                  </a:lnTo>
                  <a:lnTo>
                    <a:pt x="1103" y="1627"/>
                  </a:lnTo>
                  <a:lnTo>
                    <a:pt x="1157" y="1704"/>
                  </a:lnTo>
                  <a:close/>
                  <a:moveTo>
                    <a:pt x="821" y="1211"/>
                  </a:moveTo>
                  <a:lnTo>
                    <a:pt x="756" y="1211"/>
                  </a:lnTo>
                  <a:lnTo>
                    <a:pt x="729" y="1219"/>
                  </a:lnTo>
                  <a:lnTo>
                    <a:pt x="709" y="1234"/>
                  </a:lnTo>
                  <a:lnTo>
                    <a:pt x="613" y="1188"/>
                  </a:lnTo>
                  <a:lnTo>
                    <a:pt x="559" y="1104"/>
                  </a:lnTo>
                  <a:lnTo>
                    <a:pt x="559" y="1015"/>
                  </a:lnTo>
                  <a:lnTo>
                    <a:pt x="659" y="1073"/>
                  </a:lnTo>
                  <a:lnTo>
                    <a:pt x="690" y="1088"/>
                  </a:lnTo>
                  <a:lnTo>
                    <a:pt x="721" y="1100"/>
                  </a:lnTo>
                  <a:lnTo>
                    <a:pt x="756" y="1108"/>
                  </a:lnTo>
                  <a:lnTo>
                    <a:pt x="790" y="1111"/>
                  </a:lnTo>
                  <a:lnTo>
                    <a:pt x="825" y="1108"/>
                  </a:lnTo>
                  <a:lnTo>
                    <a:pt x="856" y="1100"/>
                  </a:lnTo>
                  <a:lnTo>
                    <a:pt x="891" y="1088"/>
                  </a:lnTo>
                  <a:lnTo>
                    <a:pt x="918" y="1073"/>
                  </a:lnTo>
                  <a:lnTo>
                    <a:pt x="1022" y="1015"/>
                  </a:lnTo>
                  <a:lnTo>
                    <a:pt x="1022" y="1104"/>
                  </a:lnTo>
                  <a:lnTo>
                    <a:pt x="968" y="1188"/>
                  </a:lnTo>
                  <a:lnTo>
                    <a:pt x="871" y="1234"/>
                  </a:lnTo>
                  <a:lnTo>
                    <a:pt x="848" y="1219"/>
                  </a:lnTo>
                  <a:lnTo>
                    <a:pt x="821" y="1211"/>
                  </a:lnTo>
                  <a:lnTo>
                    <a:pt x="821" y="1211"/>
                  </a:lnTo>
                  <a:close/>
                  <a:moveTo>
                    <a:pt x="825" y="1277"/>
                  </a:moveTo>
                  <a:lnTo>
                    <a:pt x="825" y="1342"/>
                  </a:lnTo>
                  <a:lnTo>
                    <a:pt x="821" y="1346"/>
                  </a:lnTo>
                  <a:lnTo>
                    <a:pt x="756" y="1346"/>
                  </a:lnTo>
                  <a:lnTo>
                    <a:pt x="756" y="1342"/>
                  </a:lnTo>
                  <a:lnTo>
                    <a:pt x="756" y="1277"/>
                  </a:lnTo>
                  <a:lnTo>
                    <a:pt x="756" y="1277"/>
                  </a:lnTo>
                  <a:lnTo>
                    <a:pt x="756" y="1273"/>
                  </a:lnTo>
                  <a:lnTo>
                    <a:pt x="821" y="1273"/>
                  </a:lnTo>
                  <a:lnTo>
                    <a:pt x="825" y="1277"/>
                  </a:lnTo>
                  <a:lnTo>
                    <a:pt x="825" y="1277"/>
                  </a:lnTo>
                  <a:close/>
                  <a:moveTo>
                    <a:pt x="694" y="1296"/>
                  </a:moveTo>
                  <a:lnTo>
                    <a:pt x="694" y="1323"/>
                  </a:lnTo>
                  <a:lnTo>
                    <a:pt x="559" y="1388"/>
                  </a:lnTo>
                  <a:lnTo>
                    <a:pt x="559" y="1388"/>
                  </a:lnTo>
                  <a:lnTo>
                    <a:pt x="559" y="1388"/>
                  </a:lnTo>
                  <a:lnTo>
                    <a:pt x="559" y="1231"/>
                  </a:lnTo>
                  <a:lnTo>
                    <a:pt x="559" y="1231"/>
                  </a:lnTo>
                  <a:lnTo>
                    <a:pt x="559" y="1231"/>
                  </a:lnTo>
                  <a:lnTo>
                    <a:pt x="694" y="1296"/>
                  </a:lnTo>
                  <a:close/>
                  <a:moveTo>
                    <a:pt x="887" y="1296"/>
                  </a:moveTo>
                  <a:lnTo>
                    <a:pt x="1018" y="1231"/>
                  </a:lnTo>
                  <a:lnTo>
                    <a:pt x="1022" y="1231"/>
                  </a:lnTo>
                  <a:lnTo>
                    <a:pt x="1022" y="1231"/>
                  </a:lnTo>
                  <a:lnTo>
                    <a:pt x="1022" y="1388"/>
                  </a:lnTo>
                  <a:lnTo>
                    <a:pt x="1022" y="1388"/>
                  </a:lnTo>
                  <a:lnTo>
                    <a:pt x="1018" y="1388"/>
                  </a:lnTo>
                  <a:lnTo>
                    <a:pt x="887" y="1323"/>
                  </a:lnTo>
                  <a:lnTo>
                    <a:pt x="887" y="1296"/>
                  </a:lnTo>
                  <a:close/>
                  <a:moveTo>
                    <a:pt x="351" y="327"/>
                  </a:moveTo>
                  <a:lnTo>
                    <a:pt x="347" y="307"/>
                  </a:lnTo>
                  <a:lnTo>
                    <a:pt x="351" y="284"/>
                  </a:lnTo>
                  <a:lnTo>
                    <a:pt x="366" y="250"/>
                  </a:lnTo>
                  <a:lnTo>
                    <a:pt x="393" y="219"/>
                  </a:lnTo>
                  <a:lnTo>
                    <a:pt x="432" y="204"/>
                  </a:lnTo>
                  <a:lnTo>
                    <a:pt x="432" y="219"/>
                  </a:lnTo>
                  <a:lnTo>
                    <a:pt x="428" y="227"/>
                  </a:lnTo>
                  <a:lnTo>
                    <a:pt x="432" y="238"/>
                  </a:lnTo>
                  <a:lnTo>
                    <a:pt x="436" y="246"/>
                  </a:lnTo>
                  <a:lnTo>
                    <a:pt x="447" y="254"/>
                  </a:lnTo>
                  <a:lnTo>
                    <a:pt x="459" y="257"/>
                  </a:lnTo>
                  <a:lnTo>
                    <a:pt x="470" y="257"/>
                  </a:lnTo>
                  <a:lnTo>
                    <a:pt x="478" y="250"/>
                  </a:lnTo>
                  <a:lnTo>
                    <a:pt x="486" y="242"/>
                  </a:lnTo>
                  <a:lnTo>
                    <a:pt x="490" y="230"/>
                  </a:lnTo>
                  <a:lnTo>
                    <a:pt x="497" y="200"/>
                  </a:lnTo>
                  <a:lnTo>
                    <a:pt x="501" y="180"/>
                  </a:lnTo>
                  <a:lnTo>
                    <a:pt x="513" y="161"/>
                  </a:lnTo>
                  <a:lnTo>
                    <a:pt x="528" y="138"/>
                  </a:lnTo>
                  <a:lnTo>
                    <a:pt x="548" y="119"/>
                  </a:lnTo>
                  <a:lnTo>
                    <a:pt x="582" y="96"/>
                  </a:lnTo>
                  <a:lnTo>
                    <a:pt x="621" y="80"/>
                  </a:lnTo>
                  <a:lnTo>
                    <a:pt x="667" y="69"/>
                  </a:lnTo>
                  <a:lnTo>
                    <a:pt x="713" y="61"/>
                  </a:lnTo>
                  <a:lnTo>
                    <a:pt x="767" y="61"/>
                  </a:lnTo>
                  <a:lnTo>
                    <a:pt x="821" y="61"/>
                  </a:lnTo>
                  <a:lnTo>
                    <a:pt x="933" y="69"/>
                  </a:lnTo>
                  <a:lnTo>
                    <a:pt x="1006" y="73"/>
                  </a:lnTo>
                  <a:lnTo>
                    <a:pt x="1083" y="77"/>
                  </a:lnTo>
                  <a:lnTo>
                    <a:pt x="1157" y="77"/>
                  </a:lnTo>
                  <a:lnTo>
                    <a:pt x="1226" y="65"/>
                  </a:lnTo>
                  <a:lnTo>
                    <a:pt x="1230" y="92"/>
                  </a:lnTo>
                  <a:lnTo>
                    <a:pt x="1234" y="127"/>
                  </a:lnTo>
                  <a:lnTo>
                    <a:pt x="1238" y="161"/>
                  </a:lnTo>
                  <a:lnTo>
                    <a:pt x="1238" y="204"/>
                  </a:lnTo>
                  <a:lnTo>
                    <a:pt x="1234" y="246"/>
                  </a:lnTo>
                  <a:lnTo>
                    <a:pt x="1222" y="292"/>
                  </a:lnTo>
                  <a:lnTo>
                    <a:pt x="1211" y="334"/>
                  </a:lnTo>
                  <a:lnTo>
                    <a:pt x="1191" y="377"/>
                  </a:lnTo>
                  <a:lnTo>
                    <a:pt x="1187" y="392"/>
                  </a:lnTo>
                  <a:lnTo>
                    <a:pt x="1187" y="538"/>
                  </a:lnTo>
                  <a:lnTo>
                    <a:pt x="1134" y="511"/>
                  </a:lnTo>
                  <a:lnTo>
                    <a:pt x="1122" y="500"/>
                  </a:lnTo>
                  <a:lnTo>
                    <a:pt x="1118" y="484"/>
                  </a:lnTo>
                  <a:lnTo>
                    <a:pt x="1118" y="450"/>
                  </a:lnTo>
                  <a:lnTo>
                    <a:pt x="1110" y="415"/>
                  </a:lnTo>
                  <a:lnTo>
                    <a:pt x="1091" y="384"/>
                  </a:lnTo>
                  <a:lnTo>
                    <a:pt x="1060" y="365"/>
                  </a:lnTo>
                  <a:lnTo>
                    <a:pt x="1026" y="361"/>
                  </a:lnTo>
                  <a:lnTo>
                    <a:pt x="551" y="361"/>
                  </a:lnTo>
                  <a:lnTo>
                    <a:pt x="517" y="365"/>
                  </a:lnTo>
                  <a:lnTo>
                    <a:pt x="490" y="384"/>
                  </a:lnTo>
                  <a:lnTo>
                    <a:pt x="470" y="415"/>
                  </a:lnTo>
                  <a:lnTo>
                    <a:pt x="463" y="450"/>
                  </a:lnTo>
                  <a:lnTo>
                    <a:pt x="463" y="484"/>
                  </a:lnTo>
                  <a:lnTo>
                    <a:pt x="459" y="500"/>
                  </a:lnTo>
                  <a:lnTo>
                    <a:pt x="447" y="511"/>
                  </a:lnTo>
                  <a:lnTo>
                    <a:pt x="386" y="542"/>
                  </a:lnTo>
                  <a:lnTo>
                    <a:pt x="351" y="327"/>
                  </a:lnTo>
                  <a:close/>
                  <a:moveTo>
                    <a:pt x="424" y="746"/>
                  </a:moveTo>
                  <a:lnTo>
                    <a:pt x="424" y="588"/>
                  </a:lnTo>
                  <a:lnTo>
                    <a:pt x="474" y="565"/>
                  </a:lnTo>
                  <a:lnTo>
                    <a:pt x="497" y="550"/>
                  </a:lnTo>
                  <a:lnTo>
                    <a:pt x="513" y="534"/>
                  </a:lnTo>
                  <a:lnTo>
                    <a:pt x="521" y="511"/>
                  </a:lnTo>
                  <a:lnTo>
                    <a:pt x="524" y="484"/>
                  </a:lnTo>
                  <a:lnTo>
                    <a:pt x="524" y="450"/>
                  </a:lnTo>
                  <a:lnTo>
                    <a:pt x="528" y="438"/>
                  </a:lnTo>
                  <a:lnTo>
                    <a:pt x="532" y="431"/>
                  </a:lnTo>
                  <a:lnTo>
                    <a:pt x="540" y="423"/>
                  </a:lnTo>
                  <a:lnTo>
                    <a:pt x="551" y="423"/>
                  </a:lnTo>
                  <a:lnTo>
                    <a:pt x="1026" y="423"/>
                  </a:lnTo>
                  <a:lnTo>
                    <a:pt x="1037" y="423"/>
                  </a:lnTo>
                  <a:lnTo>
                    <a:pt x="1049" y="431"/>
                  </a:lnTo>
                  <a:lnTo>
                    <a:pt x="1053" y="438"/>
                  </a:lnTo>
                  <a:lnTo>
                    <a:pt x="1056" y="450"/>
                  </a:lnTo>
                  <a:lnTo>
                    <a:pt x="1056" y="484"/>
                  </a:lnTo>
                  <a:lnTo>
                    <a:pt x="1060" y="511"/>
                  </a:lnTo>
                  <a:lnTo>
                    <a:pt x="1068" y="534"/>
                  </a:lnTo>
                  <a:lnTo>
                    <a:pt x="1083" y="550"/>
                  </a:lnTo>
                  <a:lnTo>
                    <a:pt x="1103" y="565"/>
                  </a:lnTo>
                  <a:lnTo>
                    <a:pt x="1153" y="588"/>
                  </a:lnTo>
                  <a:lnTo>
                    <a:pt x="1153" y="746"/>
                  </a:lnTo>
                  <a:lnTo>
                    <a:pt x="1145" y="800"/>
                  </a:lnTo>
                  <a:lnTo>
                    <a:pt x="1130" y="850"/>
                  </a:lnTo>
                  <a:lnTo>
                    <a:pt x="1099" y="888"/>
                  </a:lnTo>
                  <a:lnTo>
                    <a:pt x="1056" y="923"/>
                  </a:lnTo>
                  <a:lnTo>
                    <a:pt x="887" y="1023"/>
                  </a:lnTo>
                  <a:lnTo>
                    <a:pt x="841" y="1042"/>
                  </a:lnTo>
                  <a:lnTo>
                    <a:pt x="790" y="1050"/>
                  </a:lnTo>
                  <a:lnTo>
                    <a:pt x="740" y="1042"/>
                  </a:lnTo>
                  <a:lnTo>
                    <a:pt x="690" y="1023"/>
                  </a:lnTo>
                  <a:lnTo>
                    <a:pt x="521" y="923"/>
                  </a:lnTo>
                  <a:lnTo>
                    <a:pt x="482" y="888"/>
                  </a:lnTo>
                  <a:lnTo>
                    <a:pt x="451" y="850"/>
                  </a:lnTo>
                  <a:lnTo>
                    <a:pt x="432" y="800"/>
                  </a:lnTo>
                  <a:lnTo>
                    <a:pt x="424" y="746"/>
                  </a:lnTo>
                  <a:lnTo>
                    <a:pt x="424" y="746"/>
                  </a:lnTo>
                  <a:close/>
                  <a:moveTo>
                    <a:pt x="266" y="1838"/>
                  </a:moveTo>
                  <a:lnTo>
                    <a:pt x="131" y="1838"/>
                  </a:lnTo>
                  <a:lnTo>
                    <a:pt x="104" y="1831"/>
                  </a:lnTo>
                  <a:lnTo>
                    <a:pt x="85" y="1815"/>
                  </a:lnTo>
                  <a:lnTo>
                    <a:pt x="70" y="1796"/>
                  </a:lnTo>
                  <a:lnTo>
                    <a:pt x="66" y="1769"/>
                  </a:lnTo>
                  <a:lnTo>
                    <a:pt x="66" y="1396"/>
                  </a:lnTo>
                  <a:lnTo>
                    <a:pt x="70" y="1354"/>
                  </a:lnTo>
                  <a:lnTo>
                    <a:pt x="89" y="1315"/>
                  </a:lnTo>
                  <a:lnTo>
                    <a:pt x="120" y="1288"/>
                  </a:lnTo>
                  <a:lnTo>
                    <a:pt x="154" y="1269"/>
                  </a:lnTo>
                  <a:lnTo>
                    <a:pt x="266" y="1231"/>
                  </a:lnTo>
                  <a:lnTo>
                    <a:pt x="266" y="1838"/>
                  </a:lnTo>
                  <a:close/>
                  <a:moveTo>
                    <a:pt x="328" y="1838"/>
                  </a:moveTo>
                  <a:lnTo>
                    <a:pt x="328" y="1211"/>
                  </a:lnTo>
                  <a:lnTo>
                    <a:pt x="513" y="1150"/>
                  </a:lnTo>
                  <a:lnTo>
                    <a:pt x="532" y="1173"/>
                  </a:lnTo>
                  <a:lnTo>
                    <a:pt x="524" y="1177"/>
                  </a:lnTo>
                  <a:lnTo>
                    <a:pt x="505" y="1200"/>
                  </a:lnTo>
                  <a:lnTo>
                    <a:pt x="497" y="1215"/>
                  </a:lnTo>
                  <a:lnTo>
                    <a:pt x="497" y="1231"/>
                  </a:lnTo>
                  <a:lnTo>
                    <a:pt x="497" y="1388"/>
                  </a:lnTo>
                  <a:lnTo>
                    <a:pt x="497" y="1404"/>
                  </a:lnTo>
                  <a:lnTo>
                    <a:pt x="505" y="1419"/>
                  </a:lnTo>
                  <a:lnTo>
                    <a:pt x="524" y="1442"/>
                  </a:lnTo>
                  <a:lnTo>
                    <a:pt x="544" y="1450"/>
                  </a:lnTo>
                  <a:lnTo>
                    <a:pt x="559" y="1450"/>
                  </a:lnTo>
                  <a:lnTo>
                    <a:pt x="571" y="1450"/>
                  </a:lnTo>
                  <a:lnTo>
                    <a:pt x="598" y="1558"/>
                  </a:lnTo>
                  <a:lnTo>
                    <a:pt x="629" y="1669"/>
                  </a:lnTo>
                  <a:lnTo>
                    <a:pt x="644" y="1719"/>
                  </a:lnTo>
                  <a:lnTo>
                    <a:pt x="659" y="1765"/>
                  </a:lnTo>
                  <a:lnTo>
                    <a:pt x="671" y="1804"/>
                  </a:lnTo>
                  <a:lnTo>
                    <a:pt x="682" y="1838"/>
                  </a:lnTo>
                  <a:lnTo>
                    <a:pt x="328" y="1838"/>
                  </a:lnTo>
                  <a:close/>
                  <a:moveTo>
                    <a:pt x="760" y="1838"/>
                  </a:moveTo>
                  <a:lnTo>
                    <a:pt x="748" y="1838"/>
                  </a:lnTo>
                  <a:lnTo>
                    <a:pt x="736" y="1808"/>
                  </a:lnTo>
                  <a:lnTo>
                    <a:pt x="725" y="1765"/>
                  </a:lnTo>
                  <a:lnTo>
                    <a:pt x="709" y="1719"/>
                  </a:lnTo>
                  <a:lnTo>
                    <a:pt x="690" y="1665"/>
                  </a:lnTo>
                  <a:lnTo>
                    <a:pt x="675" y="1604"/>
                  </a:lnTo>
                  <a:lnTo>
                    <a:pt x="659" y="1546"/>
                  </a:lnTo>
                  <a:lnTo>
                    <a:pt x="640" y="1485"/>
                  </a:lnTo>
                  <a:lnTo>
                    <a:pt x="629" y="1423"/>
                  </a:lnTo>
                  <a:lnTo>
                    <a:pt x="709" y="1385"/>
                  </a:lnTo>
                  <a:lnTo>
                    <a:pt x="729" y="1400"/>
                  </a:lnTo>
                  <a:lnTo>
                    <a:pt x="756" y="1408"/>
                  </a:lnTo>
                  <a:lnTo>
                    <a:pt x="760" y="1408"/>
                  </a:lnTo>
                  <a:lnTo>
                    <a:pt x="760" y="1838"/>
                  </a:lnTo>
                  <a:close/>
                  <a:moveTo>
                    <a:pt x="833" y="1838"/>
                  </a:moveTo>
                  <a:lnTo>
                    <a:pt x="821" y="1838"/>
                  </a:lnTo>
                  <a:lnTo>
                    <a:pt x="821" y="1408"/>
                  </a:lnTo>
                  <a:lnTo>
                    <a:pt x="821" y="1408"/>
                  </a:lnTo>
                  <a:lnTo>
                    <a:pt x="848" y="1400"/>
                  </a:lnTo>
                  <a:lnTo>
                    <a:pt x="871" y="1385"/>
                  </a:lnTo>
                  <a:lnTo>
                    <a:pt x="952" y="1427"/>
                  </a:lnTo>
                  <a:lnTo>
                    <a:pt x="937" y="1485"/>
                  </a:lnTo>
                  <a:lnTo>
                    <a:pt x="921" y="1546"/>
                  </a:lnTo>
                  <a:lnTo>
                    <a:pt x="906" y="1608"/>
                  </a:lnTo>
                  <a:lnTo>
                    <a:pt x="887" y="1665"/>
                  </a:lnTo>
                  <a:lnTo>
                    <a:pt x="871" y="1719"/>
                  </a:lnTo>
                  <a:lnTo>
                    <a:pt x="856" y="1765"/>
                  </a:lnTo>
                  <a:lnTo>
                    <a:pt x="844" y="1808"/>
                  </a:lnTo>
                  <a:lnTo>
                    <a:pt x="833" y="1838"/>
                  </a:lnTo>
                  <a:lnTo>
                    <a:pt x="833" y="1838"/>
                  </a:lnTo>
                  <a:close/>
                  <a:moveTo>
                    <a:pt x="1253" y="1838"/>
                  </a:moveTo>
                  <a:lnTo>
                    <a:pt x="898" y="1838"/>
                  </a:lnTo>
                  <a:lnTo>
                    <a:pt x="910" y="1804"/>
                  </a:lnTo>
                  <a:lnTo>
                    <a:pt x="921" y="1765"/>
                  </a:lnTo>
                  <a:lnTo>
                    <a:pt x="1218" y="1765"/>
                  </a:lnTo>
                  <a:lnTo>
                    <a:pt x="1218" y="1765"/>
                  </a:lnTo>
                  <a:lnTo>
                    <a:pt x="1218" y="1765"/>
                  </a:lnTo>
                  <a:lnTo>
                    <a:pt x="1253" y="1765"/>
                  </a:lnTo>
                  <a:lnTo>
                    <a:pt x="1253" y="1838"/>
                  </a:lnTo>
                  <a:close/>
                  <a:moveTo>
                    <a:pt x="1515" y="1769"/>
                  </a:moveTo>
                  <a:lnTo>
                    <a:pt x="1511" y="1796"/>
                  </a:lnTo>
                  <a:lnTo>
                    <a:pt x="1496" y="1815"/>
                  </a:lnTo>
                  <a:lnTo>
                    <a:pt x="1473" y="1831"/>
                  </a:lnTo>
                  <a:lnTo>
                    <a:pt x="1446" y="1838"/>
                  </a:lnTo>
                  <a:lnTo>
                    <a:pt x="1315" y="1838"/>
                  </a:lnTo>
                  <a:lnTo>
                    <a:pt x="1315" y="1231"/>
                  </a:lnTo>
                  <a:lnTo>
                    <a:pt x="1423" y="1269"/>
                  </a:lnTo>
                  <a:lnTo>
                    <a:pt x="1461" y="1288"/>
                  </a:lnTo>
                  <a:lnTo>
                    <a:pt x="1492" y="1315"/>
                  </a:lnTo>
                  <a:lnTo>
                    <a:pt x="1507" y="1354"/>
                  </a:lnTo>
                  <a:lnTo>
                    <a:pt x="1515" y="1396"/>
                  </a:lnTo>
                  <a:lnTo>
                    <a:pt x="1515" y="1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0" name="Textfeld 99">
            <a:extLst>
              <a:ext uri="{FF2B5EF4-FFF2-40B4-BE49-F238E27FC236}">
                <a16:creationId xmlns:a16="http://schemas.microsoft.com/office/drawing/2014/main" id="{00F6C630-9E4D-EAF2-BA5A-A049EB099C55}"/>
              </a:ext>
            </a:extLst>
          </p:cNvPr>
          <p:cNvSpPr txBox="1"/>
          <p:nvPr/>
        </p:nvSpPr>
        <p:spPr>
          <a:xfrm>
            <a:off x="388897" y="1101152"/>
            <a:ext cx="7905750" cy="430887"/>
          </a:xfrm>
          <a:prstGeom prst="rect">
            <a:avLst/>
          </a:prstGeom>
          <a:noFill/>
        </p:spPr>
        <p:txBody>
          <a:bodyPr wrap="square">
            <a:spAutoFit/>
          </a:bodyPr>
          <a:lstStyle/>
          <a:p>
            <a:r>
              <a:rPr lang="en-US" sz="2200" dirty="0">
                <a:solidFill>
                  <a:srgbClr val="262626"/>
                </a:solidFill>
              </a:rPr>
              <a:t>What is one low-cost change that could be introduced tomorrow?</a:t>
            </a:r>
            <a:endParaRPr lang="de-DE" sz="2200" dirty="0">
              <a:solidFill>
                <a:srgbClr val="262626"/>
              </a:solidFill>
            </a:endParaRPr>
          </a:p>
        </p:txBody>
      </p:sp>
      <p:sp>
        <p:nvSpPr>
          <p:cNvPr id="102" name="TextBox 37">
            <a:extLst>
              <a:ext uri="{FF2B5EF4-FFF2-40B4-BE49-F238E27FC236}">
                <a16:creationId xmlns:a16="http://schemas.microsoft.com/office/drawing/2014/main" id="{2D38224A-EEF7-AA58-A779-0EF507DF327E}"/>
              </a:ext>
            </a:extLst>
          </p:cNvPr>
          <p:cNvSpPr txBox="1"/>
          <p:nvPr/>
        </p:nvSpPr>
        <p:spPr>
          <a:xfrm>
            <a:off x="686467" y="2548642"/>
            <a:ext cx="3584032" cy="1374735"/>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EABB22"/>
              </a:buClr>
            </a:pPr>
            <a:r>
              <a:rPr lang="en-US" sz="1800" dirty="0">
                <a:solidFill>
                  <a:srgbClr val="262626"/>
                </a:solidFill>
                <a:latin typeface="+mn-lt"/>
              </a:rPr>
              <a:t>Where is energy used unnecessarily?</a:t>
            </a:r>
          </a:p>
          <a:p>
            <a:pPr>
              <a:lnSpc>
                <a:spcPts val="1960"/>
              </a:lnSpc>
              <a:buClr>
                <a:srgbClr val="EABB22"/>
              </a:buClr>
            </a:pPr>
            <a:r>
              <a:rPr lang="en-US" sz="1800" dirty="0">
                <a:solidFill>
                  <a:srgbClr val="262626"/>
                </a:solidFill>
                <a:latin typeface="+mn-lt"/>
              </a:rPr>
              <a:t>Where is water lost or overused?</a:t>
            </a:r>
          </a:p>
          <a:p>
            <a:pPr>
              <a:lnSpc>
                <a:spcPts val="1960"/>
              </a:lnSpc>
              <a:buClr>
                <a:srgbClr val="EABB22"/>
              </a:buClr>
            </a:pPr>
            <a:r>
              <a:rPr lang="en-US" sz="1800" dirty="0">
                <a:solidFill>
                  <a:srgbClr val="262626"/>
                </a:solidFill>
                <a:latin typeface="+mn-lt"/>
              </a:rPr>
              <a:t>Where does waste appear before service is even complete?</a:t>
            </a:r>
          </a:p>
        </p:txBody>
      </p:sp>
      <p:sp>
        <p:nvSpPr>
          <p:cNvPr id="104" name="TextBox 37">
            <a:extLst>
              <a:ext uri="{FF2B5EF4-FFF2-40B4-BE49-F238E27FC236}">
                <a16:creationId xmlns:a16="http://schemas.microsoft.com/office/drawing/2014/main" id="{72939398-E0F2-4BC1-40DF-D5A49BEE5FC7}"/>
              </a:ext>
            </a:extLst>
          </p:cNvPr>
          <p:cNvSpPr txBox="1"/>
          <p:nvPr/>
        </p:nvSpPr>
        <p:spPr>
          <a:xfrm>
            <a:off x="686467" y="5127575"/>
            <a:ext cx="3367567" cy="861774"/>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62A844"/>
              </a:buClr>
            </a:pPr>
            <a:r>
              <a:rPr lang="en-US" sz="1800" dirty="0">
                <a:solidFill>
                  <a:srgbClr val="262626"/>
                </a:solidFill>
                <a:latin typeface="+mn-lt"/>
              </a:rPr>
              <a:t>Where could sustainability be visible in a way that still feels professional and welcoming?</a:t>
            </a:r>
          </a:p>
        </p:txBody>
      </p:sp>
      <p:sp>
        <p:nvSpPr>
          <p:cNvPr id="105" name="TextBox 37">
            <a:extLst>
              <a:ext uri="{FF2B5EF4-FFF2-40B4-BE49-F238E27FC236}">
                <a16:creationId xmlns:a16="http://schemas.microsoft.com/office/drawing/2014/main" id="{AFF7F9F8-B608-3F59-AE69-14705CB4A9DE}"/>
              </a:ext>
            </a:extLst>
          </p:cNvPr>
          <p:cNvSpPr txBox="1"/>
          <p:nvPr/>
        </p:nvSpPr>
        <p:spPr>
          <a:xfrm>
            <a:off x="8469460" y="3464878"/>
            <a:ext cx="2847486" cy="1118255"/>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0289AE"/>
              </a:buClr>
            </a:pPr>
            <a:r>
              <a:rPr lang="en-US" sz="1800" dirty="0">
                <a:solidFill>
                  <a:srgbClr val="262626"/>
                </a:solidFill>
                <a:latin typeface="+mn-lt"/>
              </a:rPr>
              <a:t>Which habits are strong?</a:t>
            </a:r>
          </a:p>
          <a:p>
            <a:pPr>
              <a:lnSpc>
                <a:spcPts val="1960"/>
              </a:lnSpc>
              <a:buClr>
                <a:srgbClr val="0289AE"/>
              </a:buClr>
            </a:pPr>
            <a:r>
              <a:rPr lang="en-US" sz="1800" dirty="0">
                <a:solidFill>
                  <a:srgbClr val="262626"/>
                </a:solidFill>
                <a:latin typeface="+mn-lt"/>
              </a:rPr>
              <a:t>Which routines depend too much on memory         or goodwill?</a:t>
            </a:r>
          </a:p>
        </p:txBody>
      </p:sp>
      <p:sp>
        <p:nvSpPr>
          <p:cNvPr id="3" name="Text Placeholder 11">
            <a:extLst>
              <a:ext uri="{FF2B5EF4-FFF2-40B4-BE49-F238E27FC236}">
                <a16:creationId xmlns:a16="http://schemas.microsoft.com/office/drawing/2014/main" id="{D7B2D316-39D8-60A3-58F6-7A9A6792A865}"/>
              </a:ext>
            </a:extLst>
          </p:cNvPr>
          <p:cNvSpPr txBox="1">
            <a:spLocks/>
          </p:cNvSpPr>
          <p:nvPr/>
        </p:nvSpPr>
        <p:spPr>
          <a:xfrm>
            <a:off x="429115" y="354068"/>
            <a:ext cx="1071301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CFF67FE7-8A0F-1C8A-0D75-96CE0661C0C3}"/>
              </a:ext>
            </a:extLst>
          </p:cNvPr>
          <p:cNvCxnSpPr>
            <a:cxnSpLocks/>
          </p:cNvCxnSpPr>
          <p:nvPr/>
        </p:nvCxnSpPr>
        <p:spPr>
          <a:xfrm>
            <a:off x="0" y="994071"/>
            <a:ext cx="8294647"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28">
            <a:extLst>
              <a:ext uri="{FF2B5EF4-FFF2-40B4-BE49-F238E27FC236}">
                <a16:creationId xmlns:a16="http://schemas.microsoft.com/office/drawing/2014/main" id="{EA3681CA-8116-83DB-F167-18C7F4638462}"/>
              </a:ext>
            </a:extLst>
          </p:cNvPr>
          <p:cNvCxnSpPr>
            <a:cxnSpLocks/>
          </p:cNvCxnSpPr>
          <p:nvPr/>
        </p:nvCxnSpPr>
        <p:spPr>
          <a:xfrm>
            <a:off x="8202339" y="3333805"/>
            <a:ext cx="3429567"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12">
            <a:extLst>
              <a:ext uri="{FF2B5EF4-FFF2-40B4-BE49-F238E27FC236}">
                <a16:creationId xmlns:a16="http://schemas.microsoft.com/office/drawing/2014/main" id="{2995B3A4-0FBC-CC37-1EB8-657A8DAB090A}"/>
              </a:ext>
            </a:extLst>
          </p:cNvPr>
          <p:cNvSpPr/>
          <p:nvPr/>
        </p:nvSpPr>
        <p:spPr>
          <a:xfrm>
            <a:off x="8469459" y="2896214"/>
            <a:ext cx="1553188" cy="369332"/>
          </a:xfrm>
          <a:prstGeom prst="rect">
            <a:avLst/>
          </a:prstGeom>
        </p:spPr>
        <p:txBody>
          <a:bodyPr wrap="square" lIns="0" tIns="0" rIns="0" bIns="0" anchor="t">
            <a:spAutoFit/>
          </a:bodyPr>
          <a:lstStyle/>
          <a:p>
            <a:r>
              <a:rPr lang="de-DE" sz="2400" b="1" dirty="0">
                <a:solidFill>
                  <a:srgbClr val="0289AE"/>
                </a:solidFill>
              </a:rPr>
              <a:t>Team Lens</a:t>
            </a:r>
            <a:endParaRPr lang="en-AU" sz="2400" b="1" dirty="0">
              <a:solidFill>
                <a:srgbClr val="0289AE"/>
              </a:solidFill>
            </a:endParaRPr>
          </a:p>
        </p:txBody>
      </p:sp>
      <p:cxnSp>
        <p:nvCxnSpPr>
          <p:cNvPr id="11" name="Straight Connector 28">
            <a:extLst>
              <a:ext uri="{FF2B5EF4-FFF2-40B4-BE49-F238E27FC236}">
                <a16:creationId xmlns:a16="http://schemas.microsoft.com/office/drawing/2014/main" id="{11897D32-9F4A-894D-BA77-099F3858CB33}"/>
              </a:ext>
            </a:extLst>
          </p:cNvPr>
          <p:cNvCxnSpPr>
            <a:cxnSpLocks/>
          </p:cNvCxnSpPr>
          <p:nvPr/>
        </p:nvCxnSpPr>
        <p:spPr>
          <a:xfrm>
            <a:off x="383284" y="4994767"/>
            <a:ext cx="3537051"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2">
            <a:extLst>
              <a:ext uri="{FF2B5EF4-FFF2-40B4-BE49-F238E27FC236}">
                <a16:creationId xmlns:a16="http://schemas.microsoft.com/office/drawing/2014/main" id="{CF0962D9-CB16-1076-CE91-D9AE5699D48F}"/>
              </a:ext>
            </a:extLst>
          </p:cNvPr>
          <p:cNvSpPr/>
          <p:nvPr/>
        </p:nvSpPr>
        <p:spPr>
          <a:xfrm>
            <a:off x="686467" y="4599004"/>
            <a:ext cx="1553188" cy="369332"/>
          </a:xfrm>
          <a:prstGeom prst="rect">
            <a:avLst/>
          </a:prstGeom>
        </p:spPr>
        <p:txBody>
          <a:bodyPr wrap="square" lIns="0" tIns="0" rIns="0" bIns="0" anchor="t">
            <a:spAutoFit/>
          </a:bodyPr>
          <a:lstStyle/>
          <a:p>
            <a:r>
              <a:rPr lang="de-DE" sz="2400" b="1" dirty="0">
                <a:solidFill>
                  <a:srgbClr val="62A844"/>
                </a:solidFill>
              </a:rPr>
              <a:t>Guest Lens</a:t>
            </a:r>
            <a:endParaRPr lang="en-AU" sz="2400" b="1" dirty="0">
              <a:solidFill>
                <a:srgbClr val="62A844"/>
              </a:solidFill>
            </a:endParaRPr>
          </a:p>
        </p:txBody>
      </p:sp>
      <p:sp>
        <p:nvSpPr>
          <p:cNvPr id="13" name="Rectangle 12">
            <a:extLst>
              <a:ext uri="{FF2B5EF4-FFF2-40B4-BE49-F238E27FC236}">
                <a16:creationId xmlns:a16="http://schemas.microsoft.com/office/drawing/2014/main" id="{9DA7FFC8-440C-014D-EF28-CCEB90C0A869}"/>
              </a:ext>
            </a:extLst>
          </p:cNvPr>
          <p:cNvSpPr/>
          <p:nvPr/>
        </p:nvSpPr>
        <p:spPr>
          <a:xfrm>
            <a:off x="686467" y="1989670"/>
            <a:ext cx="2502469" cy="369332"/>
          </a:xfrm>
          <a:prstGeom prst="rect">
            <a:avLst/>
          </a:prstGeom>
        </p:spPr>
        <p:txBody>
          <a:bodyPr wrap="square" lIns="0" tIns="0" rIns="0" bIns="0" anchor="t">
            <a:spAutoFit/>
          </a:bodyPr>
          <a:lstStyle/>
          <a:p>
            <a:r>
              <a:rPr lang="de-DE" sz="2400" b="1" dirty="0">
                <a:solidFill>
                  <a:srgbClr val="EABB22"/>
                </a:solidFill>
              </a:rPr>
              <a:t>Operational Lens</a:t>
            </a:r>
          </a:p>
        </p:txBody>
      </p:sp>
      <p:sp>
        <p:nvSpPr>
          <p:cNvPr id="15" name="Oval 23">
            <a:extLst>
              <a:ext uri="{FF2B5EF4-FFF2-40B4-BE49-F238E27FC236}">
                <a16:creationId xmlns:a16="http://schemas.microsoft.com/office/drawing/2014/main" id="{E31F93D8-14E5-625D-E989-EA84AF0D3102}"/>
              </a:ext>
            </a:extLst>
          </p:cNvPr>
          <p:cNvSpPr/>
          <p:nvPr/>
        </p:nvSpPr>
        <p:spPr>
          <a:xfrm>
            <a:off x="7258667" y="2943733"/>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24">
            <a:extLst>
              <a:ext uri="{FF2B5EF4-FFF2-40B4-BE49-F238E27FC236}">
                <a16:creationId xmlns:a16="http://schemas.microsoft.com/office/drawing/2014/main" id="{D5A99C0C-8438-C58E-9EFE-F2911D72746C}"/>
              </a:ext>
            </a:extLst>
          </p:cNvPr>
          <p:cNvSpPr/>
          <p:nvPr/>
        </p:nvSpPr>
        <p:spPr>
          <a:xfrm>
            <a:off x="7258667" y="2943733"/>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92">
            <a:extLst>
              <a:ext uri="{FF2B5EF4-FFF2-40B4-BE49-F238E27FC236}">
                <a16:creationId xmlns:a16="http://schemas.microsoft.com/office/drawing/2014/main" id="{450B6558-F634-010A-0D54-347712BCBABC}"/>
              </a:ext>
            </a:extLst>
          </p:cNvPr>
          <p:cNvGrpSpPr/>
          <p:nvPr/>
        </p:nvGrpSpPr>
        <p:grpSpPr>
          <a:xfrm>
            <a:off x="7423964" y="3085347"/>
            <a:ext cx="456570" cy="469129"/>
            <a:chOff x="557213" y="3224213"/>
            <a:chExt cx="2503487" cy="3016250"/>
          </a:xfrm>
          <a:solidFill>
            <a:srgbClr val="0289AE"/>
          </a:solidFill>
        </p:grpSpPr>
        <p:sp>
          <p:nvSpPr>
            <p:cNvPr id="18" name="Freeform 162">
              <a:extLst>
                <a:ext uri="{FF2B5EF4-FFF2-40B4-BE49-F238E27FC236}">
                  <a16:creationId xmlns:a16="http://schemas.microsoft.com/office/drawing/2014/main" id="{FF2E620C-8743-AE67-4737-15DB952A848A}"/>
                </a:ext>
              </a:extLst>
            </p:cNvPr>
            <p:cNvSpPr>
              <a:spLocks/>
            </p:cNvSpPr>
            <p:nvPr/>
          </p:nvSpPr>
          <p:spPr bwMode="auto">
            <a:xfrm>
              <a:off x="1450975" y="4365625"/>
              <a:ext cx="98425" cy="152400"/>
            </a:xfrm>
            <a:custGeom>
              <a:avLst/>
              <a:gdLst>
                <a:gd name="T0" fmla="*/ 31 w 62"/>
                <a:gd name="T1" fmla="*/ 96 h 96"/>
                <a:gd name="T2" fmla="*/ 42 w 62"/>
                <a:gd name="T3" fmla="*/ 92 h 96"/>
                <a:gd name="T4" fmla="*/ 50 w 62"/>
                <a:gd name="T5" fmla="*/ 88 h 96"/>
                <a:gd name="T6" fmla="*/ 58 w 62"/>
                <a:gd name="T7" fmla="*/ 77 h 96"/>
                <a:gd name="T8" fmla="*/ 62 w 62"/>
                <a:gd name="T9" fmla="*/ 65 h 96"/>
                <a:gd name="T10" fmla="*/ 62 w 62"/>
                <a:gd name="T11" fmla="*/ 31 h 96"/>
                <a:gd name="T12" fmla="*/ 58 w 62"/>
                <a:gd name="T13" fmla="*/ 19 h 96"/>
                <a:gd name="T14" fmla="*/ 50 w 62"/>
                <a:gd name="T15" fmla="*/ 12 h 96"/>
                <a:gd name="T16" fmla="*/ 42 w 62"/>
                <a:gd name="T17" fmla="*/ 4 h 96"/>
                <a:gd name="T18" fmla="*/ 31 w 62"/>
                <a:gd name="T19" fmla="*/ 0 h 96"/>
                <a:gd name="T20" fmla="*/ 19 w 62"/>
                <a:gd name="T21" fmla="*/ 4 h 96"/>
                <a:gd name="T22" fmla="*/ 8 w 62"/>
                <a:gd name="T23" fmla="*/ 12 h 96"/>
                <a:gd name="T24" fmla="*/ 0 w 62"/>
                <a:gd name="T25" fmla="*/ 19 h 96"/>
                <a:gd name="T26" fmla="*/ 0 w 62"/>
                <a:gd name="T27" fmla="*/ 31 h 96"/>
                <a:gd name="T28" fmla="*/ 0 w 62"/>
                <a:gd name="T29" fmla="*/ 65 h 96"/>
                <a:gd name="T30" fmla="*/ 0 w 62"/>
                <a:gd name="T31" fmla="*/ 77 h 96"/>
                <a:gd name="T32" fmla="*/ 8 w 62"/>
                <a:gd name="T33" fmla="*/ 88 h 96"/>
                <a:gd name="T34" fmla="*/ 19 w 62"/>
                <a:gd name="T35" fmla="*/ 92 h 96"/>
                <a:gd name="T36" fmla="*/ 31 w 62"/>
                <a:gd name="T37" fmla="*/ 96 h 96"/>
                <a:gd name="T38" fmla="*/ 31 w 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6">
                  <a:moveTo>
                    <a:pt x="31" y="96"/>
                  </a:moveTo>
                  <a:lnTo>
                    <a:pt x="42" y="92"/>
                  </a:lnTo>
                  <a:lnTo>
                    <a:pt x="50" y="88"/>
                  </a:lnTo>
                  <a:lnTo>
                    <a:pt x="58" y="77"/>
                  </a:lnTo>
                  <a:lnTo>
                    <a:pt x="62" y="65"/>
                  </a:lnTo>
                  <a:lnTo>
                    <a:pt x="62" y="31"/>
                  </a:lnTo>
                  <a:lnTo>
                    <a:pt x="58" y="19"/>
                  </a:lnTo>
                  <a:lnTo>
                    <a:pt x="50" y="12"/>
                  </a:lnTo>
                  <a:lnTo>
                    <a:pt x="42" y="4"/>
                  </a:lnTo>
                  <a:lnTo>
                    <a:pt x="31" y="0"/>
                  </a:lnTo>
                  <a:lnTo>
                    <a:pt x="19" y="4"/>
                  </a:lnTo>
                  <a:lnTo>
                    <a:pt x="8" y="12"/>
                  </a:lnTo>
                  <a:lnTo>
                    <a:pt x="0" y="19"/>
                  </a:lnTo>
                  <a:lnTo>
                    <a:pt x="0" y="31"/>
                  </a:lnTo>
                  <a:lnTo>
                    <a:pt x="0" y="65"/>
                  </a:lnTo>
                  <a:lnTo>
                    <a:pt x="0" y="77"/>
                  </a:lnTo>
                  <a:lnTo>
                    <a:pt x="8" y="88"/>
                  </a:lnTo>
                  <a:lnTo>
                    <a:pt x="19" y="92"/>
                  </a:lnTo>
                  <a:lnTo>
                    <a:pt x="31" y="96"/>
                  </a:lnTo>
                  <a:lnTo>
                    <a:pt x="3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63">
              <a:extLst>
                <a:ext uri="{FF2B5EF4-FFF2-40B4-BE49-F238E27FC236}">
                  <a16:creationId xmlns:a16="http://schemas.microsoft.com/office/drawing/2014/main" id="{E50A7843-4754-1764-2558-40E92955C15E}"/>
                </a:ext>
              </a:extLst>
            </p:cNvPr>
            <p:cNvSpPr>
              <a:spLocks/>
            </p:cNvSpPr>
            <p:nvPr/>
          </p:nvSpPr>
          <p:spPr bwMode="auto">
            <a:xfrm>
              <a:off x="2074863" y="4365625"/>
              <a:ext cx="98425" cy="152400"/>
            </a:xfrm>
            <a:custGeom>
              <a:avLst/>
              <a:gdLst>
                <a:gd name="T0" fmla="*/ 31 w 62"/>
                <a:gd name="T1" fmla="*/ 96 h 96"/>
                <a:gd name="T2" fmla="*/ 43 w 62"/>
                <a:gd name="T3" fmla="*/ 92 h 96"/>
                <a:gd name="T4" fmla="*/ 54 w 62"/>
                <a:gd name="T5" fmla="*/ 88 h 96"/>
                <a:gd name="T6" fmla="*/ 58 w 62"/>
                <a:gd name="T7" fmla="*/ 77 h 96"/>
                <a:gd name="T8" fmla="*/ 62 w 62"/>
                <a:gd name="T9" fmla="*/ 65 h 96"/>
                <a:gd name="T10" fmla="*/ 62 w 62"/>
                <a:gd name="T11" fmla="*/ 31 h 96"/>
                <a:gd name="T12" fmla="*/ 58 w 62"/>
                <a:gd name="T13" fmla="*/ 19 h 96"/>
                <a:gd name="T14" fmla="*/ 54 w 62"/>
                <a:gd name="T15" fmla="*/ 12 h 96"/>
                <a:gd name="T16" fmla="*/ 43 w 62"/>
                <a:gd name="T17" fmla="*/ 4 h 96"/>
                <a:gd name="T18" fmla="*/ 31 w 62"/>
                <a:gd name="T19" fmla="*/ 0 h 96"/>
                <a:gd name="T20" fmla="*/ 19 w 62"/>
                <a:gd name="T21" fmla="*/ 4 h 96"/>
                <a:gd name="T22" fmla="*/ 8 w 62"/>
                <a:gd name="T23" fmla="*/ 12 h 96"/>
                <a:gd name="T24" fmla="*/ 4 w 62"/>
                <a:gd name="T25" fmla="*/ 19 h 96"/>
                <a:gd name="T26" fmla="*/ 0 w 62"/>
                <a:gd name="T27" fmla="*/ 31 h 96"/>
                <a:gd name="T28" fmla="*/ 0 w 62"/>
                <a:gd name="T29" fmla="*/ 65 h 96"/>
                <a:gd name="T30" fmla="*/ 4 w 62"/>
                <a:gd name="T31" fmla="*/ 77 h 96"/>
                <a:gd name="T32" fmla="*/ 8 w 62"/>
                <a:gd name="T33" fmla="*/ 88 h 96"/>
                <a:gd name="T34" fmla="*/ 19 w 62"/>
                <a:gd name="T35" fmla="*/ 92 h 96"/>
                <a:gd name="T36" fmla="*/ 31 w 62"/>
                <a:gd name="T37" fmla="*/ 96 h 96"/>
                <a:gd name="T38" fmla="*/ 31 w 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6">
                  <a:moveTo>
                    <a:pt x="31" y="96"/>
                  </a:moveTo>
                  <a:lnTo>
                    <a:pt x="43" y="92"/>
                  </a:lnTo>
                  <a:lnTo>
                    <a:pt x="54" y="88"/>
                  </a:lnTo>
                  <a:lnTo>
                    <a:pt x="58" y="77"/>
                  </a:lnTo>
                  <a:lnTo>
                    <a:pt x="62" y="65"/>
                  </a:lnTo>
                  <a:lnTo>
                    <a:pt x="62" y="31"/>
                  </a:lnTo>
                  <a:lnTo>
                    <a:pt x="58" y="19"/>
                  </a:lnTo>
                  <a:lnTo>
                    <a:pt x="54" y="12"/>
                  </a:lnTo>
                  <a:lnTo>
                    <a:pt x="43" y="4"/>
                  </a:lnTo>
                  <a:lnTo>
                    <a:pt x="31" y="0"/>
                  </a:lnTo>
                  <a:lnTo>
                    <a:pt x="19" y="4"/>
                  </a:lnTo>
                  <a:lnTo>
                    <a:pt x="8" y="12"/>
                  </a:lnTo>
                  <a:lnTo>
                    <a:pt x="4" y="19"/>
                  </a:lnTo>
                  <a:lnTo>
                    <a:pt x="0" y="31"/>
                  </a:lnTo>
                  <a:lnTo>
                    <a:pt x="0" y="65"/>
                  </a:lnTo>
                  <a:lnTo>
                    <a:pt x="4" y="77"/>
                  </a:lnTo>
                  <a:lnTo>
                    <a:pt x="8" y="88"/>
                  </a:lnTo>
                  <a:lnTo>
                    <a:pt x="19" y="92"/>
                  </a:lnTo>
                  <a:lnTo>
                    <a:pt x="31" y="96"/>
                  </a:lnTo>
                  <a:lnTo>
                    <a:pt x="3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64">
              <a:extLst>
                <a:ext uri="{FF2B5EF4-FFF2-40B4-BE49-F238E27FC236}">
                  <a16:creationId xmlns:a16="http://schemas.microsoft.com/office/drawing/2014/main" id="{5B10EBBF-0AC3-7FE6-C5CE-001AECDB674E}"/>
                </a:ext>
              </a:extLst>
            </p:cNvPr>
            <p:cNvSpPr>
              <a:spLocks/>
            </p:cNvSpPr>
            <p:nvPr/>
          </p:nvSpPr>
          <p:spPr bwMode="auto">
            <a:xfrm>
              <a:off x="1603375" y="4749800"/>
              <a:ext cx="411162" cy="134938"/>
            </a:xfrm>
            <a:custGeom>
              <a:avLst/>
              <a:gdLst>
                <a:gd name="T0" fmla="*/ 16 w 259"/>
                <a:gd name="T1" fmla="*/ 54 h 85"/>
                <a:gd name="T2" fmla="*/ 39 w 259"/>
                <a:gd name="T3" fmla="*/ 66 h 85"/>
                <a:gd name="T4" fmla="*/ 66 w 259"/>
                <a:gd name="T5" fmla="*/ 77 h 85"/>
                <a:gd name="T6" fmla="*/ 97 w 259"/>
                <a:gd name="T7" fmla="*/ 81 h 85"/>
                <a:gd name="T8" fmla="*/ 131 w 259"/>
                <a:gd name="T9" fmla="*/ 85 h 85"/>
                <a:gd name="T10" fmla="*/ 162 w 259"/>
                <a:gd name="T11" fmla="*/ 81 h 85"/>
                <a:gd name="T12" fmla="*/ 193 w 259"/>
                <a:gd name="T13" fmla="*/ 77 h 85"/>
                <a:gd name="T14" fmla="*/ 224 w 259"/>
                <a:gd name="T15" fmla="*/ 66 h 85"/>
                <a:gd name="T16" fmla="*/ 247 w 259"/>
                <a:gd name="T17" fmla="*/ 54 h 85"/>
                <a:gd name="T18" fmla="*/ 255 w 259"/>
                <a:gd name="T19" fmla="*/ 47 h 85"/>
                <a:gd name="T20" fmla="*/ 259 w 259"/>
                <a:gd name="T21" fmla="*/ 35 h 85"/>
                <a:gd name="T22" fmla="*/ 259 w 259"/>
                <a:gd name="T23" fmla="*/ 23 h 85"/>
                <a:gd name="T24" fmla="*/ 255 w 259"/>
                <a:gd name="T25" fmla="*/ 12 h 85"/>
                <a:gd name="T26" fmla="*/ 247 w 259"/>
                <a:gd name="T27" fmla="*/ 4 h 85"/>
                <a:gd name="T28" fmla="*/ 236 w 259"/>
                <a:gd name="T29" fmla="*/ 0 h 85"/>
                <a:gd name="T30" fmla="*/ 224 w 259"/>
                <a:gd name="T31" fmla="*/ 0 h 85"/>
                <a:gd name="T32" fmla="*/ 212 w 259"/>
                <a:gd name="T33" fmla="*/ 4 h 85"/>
                <a:gd name="T34" fmla="*/ 197 w 259"/>
                <a:gd name="T35" fmla="*/ 12 h 85"/>
                <a:gd name="T36" fmla="*/ 178 w 259"/>
                <a:gd name="T37" fmla="*/ 16 h 85"/>
                <a:gd name="T38" fmla="*/ 131 w 259"/>
                <a:gd name="T39" fmla="*/ 23 h 85"/>
                <a:gd name="T40" fmla="*/ 85 w 259"/>
                <a:gd name="T41" fmla="*/ 16 h 85"/>
                <a:gd name="T42" fmla="*/ 66 w 259"/>
                <a:gd name="T43" fmla="*/ 12 h 85"/>
                <a:gd name="T44" fmla="*/ 50 w 259"/>
                <a:gd name="T45" fmla="*/ 4 h 85"/>
                <a:gd name="T46" fmla="*/ 39 w 259"/>
                <a:gd name="T47" fmla="*/ 0 h 85"/>
                <a:gd name="T48" fmla="*/ 27 w 259"/>
                <a:gd name="T49" fmla="*/ 0 h 85"/>
                <a:gd name="T50" fmla="*/ 16 w 259"/>
                <a:gd name="T51" fmla="*/ 4 h 85"/>
                <a:gd name="T52" fmla="*/ 8 w 259"/>
                <a:gd name="T53" fmla="*/ 12 h 85"/>
                <a:gd name="T54" fmla="*/ 0 w 259"/>
                <a:gd name="T55" fmla="*/ 23 h 85"/>
                <a:gd name="T56" fmla="*/ 0 w 259"/>
                <a:gd name="T57" fmla="*/ 35 h 85"/>
                <a:gd name="T58" fmla="*/ 8 w 259"/>
                <a:gd name="T59" fmla="*/ 47 h 85"/>
                <a:gd name="T60" fmla="*/ 16 w 259"/>
                <a:gd name="T6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 h="85">
                  <a:moveTo>
                    <a:pt x="16" y="54"/>
                  </a:moveTo>
                  <a:lnTo>
                    <a:pt x="39" y="66"/>
                  </a:lnTo>
                  <a:lnTo>
                    <a:pt x="66" y="77"/>
                  </a:lnTo>
                  <a:lnTo>
                    <a:pt x="97" y="81"/>
                  </a:lnTo>
                  <a:lnTo>
                    <a:pt x="131" y="85"/>
                  </a:lnTo>
                  <a:lnTo>
                    <a:pt x="162" y="81"/>
                  </a:lnTo>
                  <a:lnTo>
                    <a:pt x="193" y="77"/>
                  </a:lnTo>
                  <a:lnTo>
                    <a:pt x="224" y="66"/>
                  </a:lnTo>
                  <a:lnTo>
                    <a:pt x="247" y="54"/>
                  </a:lnTo>
                  <a:lnTo>
                    <a:pt x="255" y="47"/>
                  </a:lnTo>
                  <a:lnTo>
                    <a:pt x="259" y="35"/>
                  </a:lnTo>
                  <a:lnTo>
                    <a:pt x="259" y="23"/>
                  </a:lnTo>
                  <a:lnTo>
                    <a:pt x="255" y="12"/>
                  </a:lnTo>
                  <a:lnTo>
                    <a:pt x="247" y="4"/>
                  </a:lnTo>
                  <a:lnTo>
                    <a:pt x="236" y="0"/>
                  </a:lnTo>
                  <a:lnTo>
                    <a:pt x="224" y="0"/>
                  </a:lnTo>
                  <a:lnTo>
                    <a:pt x="212" y="4"/>
                  </a:lnTo>
                  <a:lnTo>
                    <a:pt x="197" y="12"/>
                  </a:lnTo>
                  <a:lnTo>
                    <a:pt x="178" y="16"/>
                  </a:lnTo>
                  <a:lnTo>
                    <a:pt x="131" y="23"/>
                  </a:lnTo>
                  <a:lnTo>
                    <a:pt x="85" y="16"/>
                  </a:lnTo>
                  <a:lnTo>
                    <a:pt x="66" y="12"/>
                  </a:lnTo>
                  <a:lnTo>
                    <a:pt x="50" y="4"/>
                  </a:lnTo>
                  <a:lnTo>
                    <a:pt x="39" y="0"/>
                  </a:lnTo>
                  <a:lnTo>
                    <a:pt x="27" y="0"/>
                  </a:lnTo>
                  <a:lnTo>
                    <a:pt x="16" y="4"/>
                  </a:lnTo>
                  <a:lnTo>
                    <a:pt x="8" y="12"/>
                  </a:lnTo>
                  <a:lnTo>
                    <a:pt x="0" y="23"/>
                  </a:lnTo>
                  <a:lnTo>
                    <a:pt x="0" y="35"/>
                  </a:lnTo>
                  <a:lnTo>
                    <a:pt x="8" y="47"/>
                  </a:lnTo>
                  <a:lnTo>
                    <a:pt x="1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65">
              <a:extLst>
                <a:ext uri="{FF2B5EF4-FFF2-40B4-BE49-F238E27FC236}">
                  <a16:creationId xmlns:a16="http://schemas.microsoft.com/office/drawing/2014/main" id="{FF36CDB5-B05A-1B35-474E-BB7EF9DC4F43}"/>
                </a:ext>
              </a:extLst>
            </p:cNvPr>
            <p:cNvSpPr>
              <a:spLocks noEditPoints="1"/>
            </p:cNvSpPr>
            <p:nvPr/>
          </p:nvSpPr>
          <p:spPr bwMode="auto">
            <a:xfrm>
              <a:off x="557213" y="3224213"/>
              <a:ext cx="2503487" cy="3016250"/>
            </a:xfrm>
            <a:custGeom>
              <a:avLst/>
              <a:gdLst>
                <a:gd name="T0" fmla="*/ 1195 w 1577"/>
                <a:gd name="T1" fmla="*/ 981 h 1900"/>
                <a:gd name="T2" fmla="*/ 1315 w 1577"/>
                <a:gd name="T3" fmla="*/ 292 h 1900"/>
                <a:gd name="T4" fmla="*/ 1087 w 1577"/>
                <a:gd name="T5" fmla="*/ 65 h 1900"/>
                <a:gd name="T6" fmla="*/ 860 w 1577"/>
                <a:gd name="T7" fmla="*/ 7 h 1900"/>
                <a:gd name="T8" fmla="*/ 802 w 1577"/>
                <a:gd name="T9" fmla="*/ 0 h 1900"/>
                <a:gd name="T10" fmla="*/ 733 w 1577"/>
                <a:gd name="T11" fmla="*/ 4 h 1900"/>
                <a:gd name="T12" fmla="*/ 540 w 1577"/>
                <a:gd name="T13" fmla="*/ 69 h 1900"/>
                <a:gd name="T14" fmla="*/ 270 w 1577"/>
                <a:gd name="T15" fmla="*/ 246 h 1900"/>
                <a:gd name="T16" fmla="*/ 374 w 1577"/>
                <a:gd name="T17" fmla="*/ 946 h 1900"/>
                <a:gd name="T18" fmla="*/ 135 w 1577"/>
                <a:gd name="T19" fmla="*/ 1342 h 1900"/>
                <a:gd name="T20" fmla="*/ 0 w 1577"/>
                <a:gd name="T21" fmla="*/ 1769 h 1900"/>
                <a:gd name="T22" fmla="*/ 131 w 1577"/>
                <a:gd name="T23" fmla="*/ 1900 h 1900"/>
                <a:gd name="T24" fmla="*/ 1573 w 1577"/>
                <a:gd name="T25" fmla="*/ 1796 h 1900"/>
                <a:gd name="T26" fmla="*/ 1473 w 1577"/>
                <a:gd name="T27" fmla="*/ 1354 h 1900"/>
                <a:gd name="T28" fmla="*/ 1153 w 1577"/>
                <a:gd name="T29" fmla="*/ 554 h 1900"/>
                <a:gd name="T30" fmla="*/ 355 w 1577"/>
                <a:gd name="T31" fmla="*/ 200 h 1900"/>
                <a:gd name="T32" fmla="*/ 532 w 1577"/>
                <a:gd name="T33" fmla="*/ 150 h 1900"/>
                <a:gd name="T34" fmla="*/ 613 w 1577"/>
                <a:gd name="T35" fmla="*/ 142 h 1900"/>
                <a:gd name="T36" fmla="*/ 752 w 1577"/>
                <a:gd name="T37" fmla="*/ 61 h 1900"/>
                <a:gd name="T38" fmla="*/ 814 w 1577"/>
                <a:gd name="T39" fmla="*/ 61 h 1900"/>
                <a:gd name="T40" fmla="*/ 937 w 1577"/>
                <a:gd name="T41" fmla="*/ 115 h 1900"/>
                <a:gd name="T42" fmla="*/ 1045 w 1577"/>
                <a:gd name="T43" fmla="*/ 184 h 1900"/>
                <a:gd name="T44" fmla="*/ 1149 w 1577"/>
                <a:gd name="T45" fmla="*/ 138 h 1900"/>
                <a:gd name="T46" fmla="*/ 1234 w 1577"/>
                <a:gd name="T47" fmla="*/ 365 h 1900"/>
                <a:gd name="T48" fmla="*/ 424 w 1577"/>
                <a:gd name="T49" fmla="*/ 650 h 1900"/>
                <a:gd name="T50" fmla="*/ 841 w 1577"/>
                <a:gd name="T51" fmla="*/ 1173 h 1900"/>
                <a:gd name="T52" fmla="*/ 424 w 1577"/>
                <a:gd name="T53" fmla="*/ 877 h 1900"/>
                <a:gd name="T54" fmla="*/ 744 w 1577"/>
                <a:gd name="T55" fmla="*/ 1458 h 1900"/>
                <a:gd name="T56" fmla="*/ 602 w 1577"/>
                <a:gd name="T57" fmla="*/ 1508 h 1900"/>
                <a:gd name="T58" fmla="*/ 694 w 1577"/>
                <a:gd name="T59" fmla="*/ 1331 h 1900"/>
                <a:gd name="T60" fmla="*/ 559 w 1577"/>
                <a:gd name="T61" fmla="*/ 1261 h 1900"/>
                <a:gd name="T62" fmla="*/ 856 w 1577"/>
                <a:gd name="T63" fmla="*/ 1234 h 1900"/>
                <a:gd name="T64" fmla="*/ 898 w 1577"/>
                <a:gd name="T65" fmla="*/ 1261 h 1900"/>
                <a:gd name="T66" fmla="*/ 617 w 1577"/>
                <a:gd name="T67" fmla="*/ 1231 h 1900"/>
                <a:gd name="T68" fmla="*/ 883 w 1577"/>
                <a:gd name="T69" fmla="*/ 1331 h 1900"/>
                <a:gd name="T70" fmla="*/ 945 w 1577"/>
                <a:gd name="T71" fmla="*/ 1377 h 1900"/>
                <a:gd name="T72" fmla="*/ 837 w 1577"/>
                <a:gd name="T73" fmla="*/ 1458 h 1900"/>
                <a:gd name="T74" fmla="*/ 975 w 1577"/>
                <a:gd name="T75" fmla="*/ 1508 h 1900"/>
                <a:gd name="T76" fmla="*/ 590 w 1577"/>
                <a:gd name="T77" fmla="*/ 1800 h 1900"/>
                <a:gd name="T78" fmla="*/ 659 w 1577"/>
                <a:gd name="T79" fmla="*/ 1800 h 1900"/>
                <a:gd name="T80" fmla="*/ 929 w 1577"/>
                <a:gd name="T81" fmla="*/ 1827 h 1900"/>
                <a:gd name="T82" fmla="*/ 979 w 1577"/>
                <a:gd name="T83" fmla="*/ 1777 h 1900"/>
                <a:gd name="T84" fmla="*/ 1515 w 1577"/>
                <a:gd name="T85" fmla="*/ 1769 h 1900"/>
                <a:gd name="T86" fmla="*/ 1303 w 1577"/>
                <a:gd name="T87" fmla="*/ 1715 h 1900"/>
                <a:gd name="T88" fmla="*/ 1045 w 1577"/>
                <a:gd name="T89" fmla="*/ 1838 h 1900"/>
                <a:gd name="T90" fmla="*/ 933 w 1577"/>
                <a:gd name="T91" fmla="*/ 1708 h 1900"/>
                <a:gd name="T92" fmla="*/ 721 w 1577"/>
                <a:gd name="T93" fmla="*/ 1800 h 1900"/>
                <a:gd name="T94" fmla="*/ 586 w 1577"/>
                <a:gd name="T95" fmla="*/ 1712 h 1900"/>
                <a:gd name="T96" fmla="*/ 324 w 1577"/>
                <a:gd name="T97" fmla="*/ 1723 h 1900"/>
                <a:gd name="T98" fmla="*/ 266 w 1577"/>
                <a:gd name="T99" fmla="*/ 1838 h 1900"/>
                <a:gd name="T100" fmla="*/ 89 w 1577"/>
                <a:gd name="T101" fmla="*/ 1450 h 1900"/>
                <a:gd name="T102" fmla="*/ 559 w 1577"/>
                <a:gd name="T103" fmla="*/ 1461 h 1900"/>
                <a:gd name="T104" fmla="*/ 671 w 1577"/>
                <a:gd name="T105" fmla="*/ 1611 h 1900"/>
                <a:gd name="T106" fmla="*/ 910 w 1577"/>
                <a:gd name="T107" fmla="*/ 1611 h 1900"/>
                <a:gd name="T108" fmla="*/ 1022 w 1577"/>
                <a:gd name="T109" fmla="*/ 1461 h 1900"/>
                <a:gd name="T110" fmla="*/ 1492 w 1577"/>
                <a:gd name="T111" fmla="*/ 145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7" h="1900">
                  <a:moveTo>
                    <a:pt x="1442" y="1342"/>
                  </a:moveTo>
                  <a:lnTo>
                    <a:pt x="1083" y="1223"/>
                  </a:lnTo>
                  <a:lnTo>
                    <a:pt x="1083" y="1108"/>
                  </a:lnTo>
                  <a:lnTo>
                    <a:pt x="1091" y="1108"/>
                  </a:lnTo>
                  <a:lnTo>
                    <a:pt x="1118" y="1088"/>
                  </a:lnTo>
                  <a:lnTo>
                    <a:pt x="1141" y="1065"/>
                  </a:lnTo>
                  <a:lnTo>
                    <a:pt x="1180" y="1011"/>
                  </a:lnTo>
                  <a:lnTo>
                    <a:pt x="1195" y="981"/>
                  </a:lnTo>
                  <a:lnTo>
                    <a:pt x="1207" y="946"/>
                  </a:lnTo>
                  <a:lnTo>
                    <a:pt x="1214" y="911"/>
                  </a:lnTo>
                  <a:lnTo>
                    <a:pt x="1214" y="877"/>
                  </a:lnTo>
                  <a:lnTo>
                    <a:pt x="1214" y="481"/>
                  </a:lnTo>
                  <a:lnTo>
                    <a:pt x="1257" y="442"/>
                  </a:lnTo>
                  <a:lnTo>
                    <a:pt x="1288" y="400"/>
                  </a:lnTo>
                  <a:lnTo>
                    <a:pt x="1307" y="346"/>
                  </a:lnTo>
                  <a:lnTo>
                    <a:pt x="1315" y="292"/>
                  </a:lnTo>
                  <a:lnTo>
                    <a:pt x="1311" y="246"/>
                  </a:lnTo>
                  <a:lnTo>
                    <a:pt x="1295" y="204"/>
                  </a:lnTo>
                  <a:lnTo>
                    <a:pt x="1276" y="165"/>
                  </a:lnTo>
                  <a:lnTo>
                    <a:pt x="1245" y="130"/>
                  </a:lnTo>
                  <a:lnTo>
                    <a:pt x="1214" y="104"/>
                  </a:lnTo>
                  <a:lnTo>
                    <a:pt x="1176" y="80"/>
                  </a:lnTo>
                  <a:lnTo>
                    <a:pt x="1134" y="69"/>
                  </a:lnTo>
                  <a:lnTo>
                    <a:pt x="1087" y="65"/>
                  </a:lnTo>
                  <a:lnTo>
                    <a:pt x="1041" y="69"/>
                  </a:lnTo>
                  <a:lnTo>
                    <a:pt x="995" y="84"/>
                  </a:lnTo>
                  <a:lnTo>
                    <a:pt x="941" y="38"/>
                  </a:lnTo>
                  <a:lnTo>
                    <a:pt x="906" y="23"/>
                  </a:lnTo>
                  <a:lnTo>
                    <a:pt x="875" y="11"/>
                  </a:lnTo>
                  <a:lnTo>
                    <a:pt x="875" y="11"/>
                  </a:lnTo>
                  <a:lnTo>
                    <a:pt x="860" y="7"/>
                  </a:lnTo>
                  <a:lnTo>
                    <a:pt x="860" y="7"/>
                  </a:lnTo>
                  <a:lnTo>
                    <a:pt x="848" y="4"/>
                  </a:lnTo>
                  <a:lnTo>
                    <a:pt x="844" y="4"/>
                  </a:lnTo>
                  <a:lnTo>
                    <a:pt x="833" y="4"/>
                  </a:lnTo>
                  <a:lnTo>
                    <a:pt x="833" y="0"/>
                  </a:lnTo>
                  <a:lnTo>
                    <a:pt x="817" y="0"/>
                  </a:lnTo>
                  <a:lnTo>
                    <a:pt x="817" y="0"/>
                  </a:lnTo>
                  <a:lnTo>
                    <a:pt x="806" y="0"/>
                  </a:lnTo>
                  <a:lnTo>
                    <a:pt x="802" y="0"/>
                  </a:lnTo>
                  <a:lnTo>
                    <a:pt x="790" y="0"/>
                  </a:lnTo>
                  <a:lnTo>
                    <a:pt x="775" y="0"/>
                  </a:lnTo>
                  <a:lnTo>
                    <a:pt x="775" y="0"/>
                  </a:lnTo>
                  <a:lnTo>
                    <a:pt x="763" y="0"/>
                  </a:lnTo>
                  <a:lnTo>
                    <a:pt x="760" y="0"/>
                  </a:lnTo>
                  <a:lnTo>
                    <a:pt x="748" y="0"/>
                  </a:lnTo>
                  <a:lnTo>
                    <a:pt x="744" y="4"/>
                  </a:lnTo>
                  <a:lnTo>
                    <a:pt x="733" y="4"/>
                  </a:lnTo>
                  <a:lnTo>
                    <a:pt x="733" y="4"/>
                  </a:lnTo>
                  <a:lnTo>
                    <a:pt x="717" y="7"/>
                  </a:lnTo>
                  <a:lnTo>
                    <a:pt x="717" y="7"/>
                  </a:lnTo>
                  <a:lnTo>
                    <a:pt x="682" y="19"/>
                  </a:lnTo>
                  <a:lnTo>
                    <a:pt x="648" y="34"/>
                  </a:lnTo>
                  <a:lnTo>
                    <a:pt x="613" y="57"/>
                  </a:lnTo>
                  <a:lnTo>
                    <a:pt x="582" y="84"/>
                  </a:lnTo>
                  <a:lnTo>
                    <a:pt x="540" y="69"/>
                  </a:lnTo>
                  <a:lnTo>
                    <a:pt x="494" y="65"/>
                  </a:lnTo>
                  <a:lnTo>
                    <a:pt x="447" y="69"/>
                  </a:lnTo>
                  <a:lnTo>
                    <a:pt x="405" y="80"/>
                  </a:lnTo>
                  <a:lnTo>
                    <a:pt x="366" y="104"/>
                  </a:lnTo>
                  <a:lnTo>
                    <a:pt x="332" y="130"/>
                  </a:lnTo>
                  <a:lnTo>
                    <a:pt x="305" y="165"/>
                  </a:lnTo>
                  <a:lnTo>
                    <a:pt x="285" y="204"/>
                  </a:lnTo>
                  <a:lnTo>
                    <a:pt x="270" y="246"/>
                  </a:lnTo>
                  <a:lnTo>
                    <a:pt x="266" y="292"/>
                  </a:lnTo>
                  <a:lnTo>
                    <a:pt x="274" y="346"/>
                  </a:lnTo>
                  <a:lnTo>
                    <a:pt x="293" y="400"/>
                  </a:lnTo>
                  <a:lnTo>
                    <a:pt x="324" y="442"/>
                  </a:lnTo>
                  <a:lnTo>
                    <a:pt x="363" y="481"/>
                  </a:lnTo>
                  <a:lnTo>
                    <a:pt x="363" y="877"/>
                  </a:lnTo>
                  <a:lnTo>
                    <a:pt x="366" y="911"/>
                  </a:lnTo>
                  <a:lnTo>
                    <a:pt x="374" y="946"/>
                  </a:lnTo>
                  <a:lnTo>
                    <a:pt x="382" y="981"/>
                  </a:lnTo>
                  <a:lnTo>
                    <a:pt x="397" y="1011"/>
                  </a:lnTo>
                  <a:lnTo>
                    <a:pt x="436" y="1065"/>
                  </a:lnTo>
                  <a:lnTo>
                    <a:pt x="463" y="1088"/>
                  </a:lnTo>
                  <a:lnTo>
                    <a:pt x="490" y="1108"/>
                  </a:lnTo>
                  <a:lnTo>
                    <a:pt x="497" y="1108"/>
                  </a:lnTo>
                  <a:lnTo>
                    <a:pt x="497" y="1223"/>
                  </a:lnTo>
                  <a:lnTo>
                    <a:pt x="135" y="1342"/>
                  </a:lnTo>
                  <a:lnTo>
                    <a:pt x="108" y="1354"/>
                  </a:lnTo>
                  <a:lnTo>
                    <a:pt x="81" y="1369"/>
                  </a:lnTo>
                  <a:lnTo>
                    <a:pt x="39" y="1411"/>
                  </a:lnTo>
                  <a:lnTo>
                    <a:pt x="23" y="1438"/>
                  </a:lnTo>
                  <a:lnTo>
                    <a:pt x="12" y="1465"/>
                  </a:lnTo>
                  <a:lnTo>
                    <a:pt x="4" y="1496"/>
                  </a:lnTo>
                  <a:lnTo>
                    <a:pt x="0" y="1527"/>
                  </a:lnTo>
                  <a:lnTo>
                    <a:pt x="0" y="1769"/>
                  </a:lnTo>
                  <a:lnTo>
                    <a:pt x="4" y="1796"/>
                  </a:lnTo>
                  <a:lnTo>
                    <a:pt x="12" y="1819"/>
                  </a:lnTo>
                  <a:lnTo>
                    <a:pt x="23" y="1842"/>
                  </a:lnTo>
                  <a:lnTo>
                    <a:pt x="39" y="1862"/>
                  </a:lnTo>
                  <a:lnTo>
                    <a:pt x="58" y="1877"/>
                  </a:lnTo>
                  <a:lnTo>
                    <a:pt x="81" y="1888"/>
                  </a:lnTo>
                  <a:lnTo>
                    <a:pt x="104" y="1896"/>
                  </a:lnTo>
                  <a:lnTo>
                    <a:pt x="131" y="1900"/>
                  </a:lnTo>
                  <a:lnTo>
                    <a:pt x="1446" y="1900"/>
                  </a:lnTo>
                  <a:lnTo>
                    <a:pt x="1473" y="1896"/>
                  </a:lnTo>
                  <a:lnTo>
                    <a:pt x="1500" y="1888"/>
                  </a:lnTo>
                  <a:lnTo>
                    <a:pt x="1519" y="1877"/>
                  </a:lnTo>
                  <a:lnTo>
                    <a:pt x="1538" y="1862"/>
                  </a:lnTo>
                  <a:lnTo>
                    <a:pt x="1554" y="1842"/>
                  </a:lnTo>
                  <a:lnTo>
                    <a:pt x="1565" y="1819"/>
                  </a:lnTo>
                  <a:lnTo>
                    <a:pt x="1573" y="1796"/>
                  </a:lnTo>
                  <a:lnTo>
                    <a:pt x="1577" y="1769"/>
                  </a:lnTo>
                  <a:lnTo>
                    <a:pt x="1577" y="1527"/>
                  </a:lnTo>
                  <a:lnTo>
                    <a:pt x="1573" y="1496"/>
                  </a:lnTo>
                  <a:lnTo>
                    <a:pt x="1569" y="1465"/>
                  </a:lnTo>
                  <a:lnTo>
                    <a:pt x="1558" y="1438"/>
                  </a:lnTo>
                  <a:lnTo>
                    <a:pt x="1542" y="1411"/>
                  </a:lnTo>
                  <a:lnTo>
                    <a:pt x="1500" y="1369"/>
                  </a:lnTo>
                  <a:lnTo>
                    <a:pt x="1473" y="1354"/>
                  </a:lnTo>
                  <a:lnTo>
                    <a:pt x="1442" y="1342"/>
                  </a:lnTo>
                  <a:lnTo>
                    <a:pt x="1442" y="1342"/>
                  </a:lnTo>
                  <a:close/>
                  <a:moveTo>
                    <a:pt x="1153" y="554"/>
                  </a:moveTo>
                  <a:lnTo>
                    <a:pt x="1153" y="588"/>
                  </a:lnTo>
                  <a:lnTo>
                    <a:pt x="424" y="588"/>
                  </a:lnTo>
                  <a:lnTo>
                    <a:pt x="424" y="488"/>
                  </a:lnTo>
                  <a:lnTo>
                    <a:pt x="1153" y="488"/>
                  </a:lnTo>
                  <a:lnTo>
                    <a:pt x="1153" y="554"/>
                  </a:lnTo>
                  <a:close/>
                  <a:moveTo>
                    <a:pt x="393" y="427"/>
                  </a:moveTo>
                  <a:lnTo>
                    <a:pt x="366" y="400"/>
                  </a:lnTo>
                  <a:lnTo>
                    <a:pt x="343" y="365"/>
                  </a:lnTo>
                  <a:lnTo>
                    <a:pt x="332" y="330"/>
                  </a:lnTo>
                  <a:lnTo>
                    <a:pt x="328" y="292"/>
                  </a:lnTo>
                  <a:lnTo>
                    <a:pt x="332" y="257"/>
                  </a:lnTo>
                  <a:lnTo>
                    <a:pt x="339" y="227"/>
                  </a:lnTo>
                  <a:lnTo>
                    <a:pt x="355" y="200"/>
                  </a:lnTo>
                  <a:lnTo>
                    <a:pt x="378" y="173"/>
                  </a:lnTo>
                  <a:lnTo>
                    <a:pt x="401" y="154"/>
                  </a:lnTo>
                  <a:lnTo>
                    <a:pt x="428" y="138"/>
                  </a:lnTo>
                  <a:lnTo>
                    <a:pt x="459" y="130"/>
                  </a:lnTo>
                  <a:lnTo>
                    <a:pt x="494" y="127"/>
                  </a:lnTo>
                  <a:lnTo>
                    <a:pt x="517" y="127"/>
                  </a:lnTo>
                  <a:lnTo>
                    <a:pt x="544" y="134"/>
                  </a:lnTo>
                  <a:lnTo>
                    <a:pt x="532" y="150"/>
                  </a:lnTo>
                  <a:lnTo>
                    <a:pt x="528" y="161"/>
                  </a:lnTo>
                  <a:lnTo>
                    <a:pt x="528" y="173"/>
                  </a:lnTo>
                  <a:lnTo>
                    <a:pt x="536" y="184"/>
                  </a:lnTo>
                  <a:lnTo>
                    <a:pt x="544" y="192"/>
                  </a:lnTo>
                  <a:lnTo>
                    <a:pt x="559" y="196"/>
                  </a:lnTo>
                  <a:lnTo>
                    <a:pt x="575" y="192"/>
                  </a:lnTo>
                  <a:lnTo>
                    <a:pt x="586" y="180"/>
                  </a:lnTo>
                  <a:lnTo>
                    <a:pt x="613" y="142"/>
                  </a:lnTo>
                  <a:lnTo>
                    <a:pt x="613" y="142"/>
                  </a:lnTo>
                  <a:lnTo>
                    <a:pt x="640" y="115"/>
                  </a:lnTo>
                  <a:lnTo>
                    <a:pt x="671" y="92"/>
                  </a:lnTo>
                  <a:lnTo>
                    <a:pt x="706" y="77"/>
                  </a:lnTo>
                  <a:lnTo>
                    <a:pt x="740" y="65"/>
                  </a:lnTo>
                  <a:lnTo>
                    <a:pt x="740" y="65"/>
                  </a:lnTo>
                  <a:lnTo>
                    <a:pt x="752" y="61"/>
                  </a:lnTo>
                  <a:lnTo>
                    <a:pt x="752" y="61"/>
                  </a:lnTo>
                  <a:lnTo>
                    <a:pt x="763" y="61"/>
                  </a:lnTo>
                  <a:lnTo>
                    <a:pt x="763" y="61"/>
                  </a:lnTo>
                  <a:lnTo>
                    <a:pt x="775" y="61"/>
                  </a:lnTo>
                  <a:lnTo>
                    <a:pt x="779" y="61"/>
                  </a:lnTo>
                  <a:lnTo>
                    <a:pt x="790" y="61"/>
                  </a:lnTo>
                  <a:lnTo>
                    <a:pt x="802" y="61"/>
                  </a:lnTo>
                  <a:lnTo>
                    <a:pt x="802" y="61"/>
                  </a:lnTo>
                  <a:lnTo>
                    <a:pt x="814" y="61"/>
                  </a:lnTo>
                  <a:lnTo>
                    <a:pt x="817" y="61"/>
                  </a:lnTo>
                  <a:lnTo>
                    <a:pt x="825" y="61"/>
                  </a:lnTo>
                  <a:lnTo>
                    <a:pt x="829" y="61"/>
                  </a:lnTo>
                  <a:lnTo>
                    <a:pt x="841" y="65"/>
                  </a:lnTo>
                  <a:lnTo>
                    <a:pt x="841" y="65"/>
                  </a:lnTo>
                  <a:lnTo>
                    <a:pt x="875" y="77"/>
                  </a:lnTo>
                  <a:lnTo>
                    <a:pt x="910" y="92"/>
                  </a:lnTo>
                  <a:lnTo>
                    <a:pt x="937" y="115"/>
                  </a:lnTo>
                  <a:lnTo>
                    <a:pt x="964" y="142"/>
                  </a:lnTo>
                  <a:lnTo>
                    <a:pt x="968" y="142"/>
                  </a:lnTo>
                  <a:lnTo>
                    <a:pt x="995" y="180"/>
                  </a:lnTo>
                  <a:lnTo>
                    <a:pt x="1002" y="188"/>
                  </a:lnTo>
                  <a:lnTo>
                    <a:pt x="1010" y="196"/>
                  </a:lnTo>
                  <a:lnTo>
                    <a:pt x="1022" y="196"/>
                  </a:lnTo>
                  <a:lnTo>
                    <a:pt x="1033" y="192"/>
                  </a:lnTo>
                  <a:lnTo>
                    <a:pt x="1045" y="184"/>
                  </a:lnTo>
                  <a:lnTo>
                    <a:pt x="1049" y="173"/>
                  </a:lnTo>
                  <a:lnTo>
                    <a:pt x="1053" y="161"/>
                  </a:lnTo>
                  <a:lnTo>
                    <a:pt x="1049" y="150"/>
                  </a:lnTo>
                  <a:lnTo>
                    <a:pt x="1037" y="134"/>
                  </a:lnTo>
                  <a:lnTo>
                    <a:pt x="1060" y="127"/>
                  </a:lnTo>
                  <a:lnTo>
                    <a:pt x="1087" y="127"/>
                  </a:lnTo>
                  <a:lnTo>
                    <a:pt x="1118" y="130"/>
                  </a:lnTo>
                  <a:lnTo>
                    <a:pt x="1149" y="138"/>
                  </a:lnTo>
                  <a:lnTo>
                    <a:pt x="1180" y="154"/>
                  </a:lnTo>
                  <a:lnTo>
                    <a:pt x="1203" y="173"/>
                  </a:lnTo>
                  <a:lnTo>
                    <a:pt x="1222" y="200"/>
                  </a:lnTo>
                  <a:lnTo>
                    <a:pt x="1238" y="227"/>
                  </a:lnTo>
                  <a:lnTo>
                    <a:pt x="1249" y="257"/>
                  </a:lnTo>
                  <a:lnTo>
                    <a:pt x="1253" y="292"/>
                  </a:lnTo>
                  <a:lnTo>
                    <a:pt x="1249" y="330"/>
                  </a:lnTo>
                  <a:lnTo>
                    <a:pt x="1234" y="365"/>
                  </a:lnTo>
                  <a:lnTo>
                    <a:pt x="1214" y="400"/>
                  </a:lnTo>
                  <a:lnTo>
                    <a:pt x="1184" y="427"/>
                  </a:lnTo>
                  <a:lnTo>
                    <a:pt x="1184" y="427"/>
                  </a:lnTo>
                  <a:lnTo>
                    <a:pt x="393" y="427"/>
                  </a:lnTo>
                  <a:lnTo>
                    <a:pt x="393" y="427"/>
                  </a:lnTo>
                  <a:lnTo>
                    <a:pt x="393" y="427"/>
                  </a:lnTo>
                  <a:close/>
                  <a:moveTo>
                    <a:pt x="424" y="877"/>
                  </a:moveTo>
                  <a:lnTo>
                    <a:pt x="424" y="650"/>
                  </a:lnTo>
                  <a:lnTo>
                    <a:pt x="1153" y="650"/>
                  </a:lnTo>
                  <a:lnTo>
                    <a:pt x="1153" y="877"/>
                  </a:lnTo>
                  <a:lnTo>
                    <a:pt x="1145" y="931"/>
                  </a:lnTo>
                  <a:lnTo>
                    <a:pt x="1130" y="981"/>
                  </a:lnTo>
                  <a:lnTo>
                    <a:pt x="1099" y="1023"/>
                  </a:lnTo>
                  <a:lnTo>
                    <a:pt x="1056" y="1054"/>
                  </a:lnTo>
                  <a:lnTo>
                    <a:pt x="887" y="1154"/>
                  </a:lnTo>
                  <a:lnTo>
                    <a:pt x="841" y="1173"/>
                  </a:lnTo>
                  <a:lnTo>
                    <a:pt x="790" y="1181"/>
                  </a:lnTo>
                  <a:lnTo>
                    <a:pt x="740" y="1173"/>
                  </a:lnTo>
                  <a:lnTo>
                    <a:pt x="690" y="1154"/>
                  </a:lnTo>
                  <a:lnTo>
                    <a:pt x="521" y="1054"/>
                  </a:lnTo>
                  <a:lnTo>
                    <a:pt x="482" y="1023"/>
                  </a:lnTo>
                  <a:lnTo>
                    <a:pt x="451" y="981"/>
                  </a:lnTo>
                  <a:lnTo>
                    <a:pt x="432" y="931"/>
                  </a:lnTo>
                  <a:lnTo>
                    <a:pt x="424" y="877"/>
                  </a:lnTo>
                  <a:lnTo>
                    <a:pt x="424" y="877"/>
                  </a:lnTo>
                  <a:close/>
                  <a:moveTo>
                    <a:pt x="644" y="1450"/>
                  </a:moveTo>
                  <a:lnTo>
                    <a:pt x="667" y="1431"/>
                  </a:lnTo>
                  <a:lnTo>
                    <a:pt x="698" y="1411"/>
                  </a:lnTo>
                  <a:lnTo>
                    <a:pt x="729" y="1404"/>
                  </a:lnTo>
                  <a:lnTo>
                    <a:pt x="760" y="1396"/>
                  </a:lnTo>
                  <a:lnTo>
                    <a:pt x="756" y="1427"/>
                  </a:lnTo>
                  <a:lnTo>
                    <a:pt x="744" y="1458"/>
                  </a:lnTo>
                  <a:lnTo>
                    <a:pt x="729" y="1488"/>
                  </a:lnTo>
                  <a:lnTo>
                    <a:pt x="706" y="1515"/>
                  </a:lnTo>
                  <a:lnTo>
                    <a:pt x="679" y="1535"/>
                  </a:lnTo>
                  <a:lnTo>
                    <a:pt x="648" y="1554"/>
                  </a:lnTo>
                  <a:lnTo>
                    <a:pt x="621" y="1565"/>
                  </a:lnTo>
                  <a:lnTo>
                    <a:pt x="590" y="1569"/>
                  </a:lnTo>
                  <a:lnTo>
                    <a:pt x="594" y="1538"/>
                  </a:lnTo>
                  <a:lnTo>
                    <a:pt x="602" y="1508"/>
                  </a:lnTo>
                  <a:lnTo>
                    <a:pt x="621" y="1477"/>
                  </a:lnTo>
                  <a:lnTo>
                    <a:pt x="644" y="1450"/>
                  </a:lnTo>
                  <a:lnTo>
                    <a:pt x="644" y="1450"/>
                  </a:lnTo>
                  <a:close/>
                  <a:moveTo>
                    <a:pt x="559" y="1261"/>
                  </a:moveTo>
                  <a:lnTo>
                    <a:pt x="586" y="1285"/>
                  </a:lnTo>
                  <a:lnTo>
                    <a:pt x="617" y="1304"/>
                  </a:lnTo>
                  <a:lnTo>
                    <a:pt x="655" y="1319"/>
                  </a:lnTo>
                  <a:lnTo>
                    <a:pt x="694" y="1331"/>
                  </a:lnTo>
                  <a:lnTo>
                    <a:pt x="740" y="1338"/>
                  </a:lnTo>
                  <a:lnTo>
                    <a:pt x="686" y="1350"/>
                  </a:lnTo>
                  <a:lnTo>
                    <a:pt x="636" y="1377"/>
                  </a:lnTo>
                  <a:lnTo>
                    <a:pt x="609" y="1358"/>
                  </a:lnTo>
                  <a:lnTo>
                    <a:pt x="586" y="1335"/>
                  </a:lnTo>
                  <a:lnTo>
                    <a:pt x="567" y="1304"/>
                  </a:lnTo>
                  <a:lnTo>
                    <a:pt x="559" y="1261"/>
                  </a:lnTo>
                  <a:lnTo>
                    <a:pt x="559" y="1261"/>
                  </a:lnTo>
                  <a:close/>
                  <a:moveTo>
                    <a:pt x="563" y="1146"/>
                  </a:moveTo>
                  <a:lnTo>
                    <a:pt x="659" y="1208"/>
                  </a:lnTo>
                  <a:lnTo>
                    <a:pt x="690" y="1223"/>
                  </a:lnTo>
                  <a:lnTo>
                    <a:pt x="721" y="1234"/>
                  </a:lnTo>
                  <a:lnTo>
                    <a:pt x="756" y="1238"/>
                  </a:lnTo>
                  <a:lnTo>
                    <a:pt x="790" y="1242"/>
                  </a:lnTo>
                  <a:lnTo>
                    <a:pt x="825" y="1238"/>
                  </a:lnTo>
                  <a:lnTo>
                    <a:pt x="856" y="1234"/>
                  </a:lnTo>
                  <a:lnTo>
                    <a:pt x="891" y="1223"/>
                  </a:lnTo>
                  <a:lnTo>
                    <a:pt x="918" y="1208"/>
                  </a:lnTo>
                  <a:lnTo>
                    <a:pt x="1018" y="1146"/>
                  </a:lnTo>
                  <a:lnTo>
                    <a:pt x="1006" y="1181"/>
                  </a:lnTo>
                  <a:lnTo>
                    <a:pt x="987" y="1208"/>
                  </a:lnTo>
                  <a:lnTo>
                    <a:pt x="960" y="1231"/>
                  </a:lnTo>
                  <a:lnTo>
                    <a:pt x="933" y="1250"/>
                  </a:lnTo>
                  <a:lnTo>
                    <a:pt x="898" y="1261"/>
                  </a:lnTo>
                  <a:lnTo>
                    <a:pt x="864" y="1273"/>
                  </a:lnTo>
                  <a:lnTo>
                    <a:pt x="825" y="1277"/>
                  </a:lnTo>
                  <a:lnTo>
                    <a:pt x="790" y="1277"/>
                  </a:lnTo>
                  <a:lnTo>
                    <a:pt x="752" y="1277"/>
                  </a:lnTo>
                  <a:lnTo>
                    <a:pt x="717" y="1273"/>
                  </a:lnTo>
                  <a:lnTo>
                    <a:pt x="682" y="1261"/>
                  </a:lnTo>
                  <a:lnTo>
                    <a:pt x="648" y="1250"/>
                  </a:lnTo>
                  <a:lnTo>
                    <a:pt x="617" y="1231"/>
                  </a:lnTo>
                  <a:lnTo>
                    <a:pt x="594" y="1208"/>
                  </a:lnTo>
                  <a:lnTo>
                    <a:pt x="575" y="1181"/>
                  </a:lnTo>
                  <a:lnTo>
                    <a:pt x="563" y="1146"/>
                  </a:lnTo>
                  <a:lnTo>
                    <a:pt x="563" y="1146"/>
                  </a:lnTo>
                  <a:close/>
                  <a:moveTo>
                    <a:pt x="945" y="1377"/>
                  </a:moveTo>
                  <a:lnTo>
                    <a:pt x="895" y="1350"/>
                  </a:lnTo>
                  <a:lnTo>
                    <a:pt x="841" y="1338"/>
                  </a:lnTo>
                  <a:lnTo>
                    <a:pt x="883" y="1331"/>
                  </a:lnTo>
                  <a:lnTo>
                    <a:pt x="925" y="1319"/>
                  </a:lnTo>
                  <a:lnTo>
                    <a:pt x="960" y="1304"/>
                  </a:lnTo>
                  <a:lnTo>
                    <a:pt x="995" y="1285"/>
                  </a:lnTo>
                  <a:lnTo>
                    <a:pt x="1022" y="1261"/>
                  </a:lnTo>
                  <a:lnTo>
                    <a:pt x="1010" y="1304"/>
                  </a:lnTo>
                  <a:lnTo>
                    <a:pt x="995" y="1335"/>
                  </a:lnTo>
                  <a:lnTo>
                    <a:pt x="968" y="1358"/>
                  </a:lnTo>
                  <a:lnTo>
                    <a:pt x="945" y="1377"/>
                  </a:lnTo>
                  <a:lnTo>
                    <a:pt x="945" y="1377"/>
                  </a:lnTo>
                  <a:close/>
                  <a:moveTo>
                    <a:pt x="991" y="1569"/>
                  </a:moveTo>
                  <a:lnTo>
                    <a:pt x="960" y="1565"/>
                  </a:lnTo>
                  <a:lnTo>
                    <a:pt x="929" y="1554"/>
                  </a:lnTo>
                  <a:lnTo>
                    <a:pt x="902" y="1535"/>
                  </a:lnTo>
                  <a:lnTo>
                    <a:pt x="875" y="1515"/>
                  </a:lnTo>
                  <a:lnTo>
                    <a:pt x="852" y="1488"/>
                  </a:lnTo>
                  <a:lnTo>
                    <a:pt x="837" y="1458"/>
                  </a:lnTo>
                  <a:lnTo>
                    <a:pt x="825" y="1427"/>
                  </a:lnTo>
                  <a:lnTo>
                    <a:pt x="821" y="1396"/>
                  </a:lnTo>
                  <a:lnTo>
                    <a:pt x="852" y="1404"/>
                  </a:lnTo>
                  <a:lnTo>
                    <a:pt x="883" y="1411"/>
                  </a:lnTo>
                  <a:lnTo>
                    <a:pt x="910" y="1431"/>
                  </a:lnTo>
                  <a:lnTo>
                    <a:pt x="937" y="1450"/>
                  </a:lnTo>
                  <a:lnTo>
                    <a:pt x="960" y="1477"/>
                  </a:lnTo>
                  <a:lnTo>
                    <a:pt x="975" y="1508"/>
                  </a:lnTo>
                  <a:lnTo>
                    <a:pt x="987" y="1538"/>
                  </a:lnTo>
                  <a:lnTo>
                    <a:pt x="991" y="1569"/>
                  </a:lnTo>
                  <a:lnTo>
                    <a:pt x="991" y="1569"/>
                  </a:lnTo>
                  <a:close/>
                  <a:moveTo>
                    <a:pt x="625" y="1838"/>
                  </a:moveTo>
                  <a:lnTo>
                    <a:pt x="613" y="1835"/>
                  </a:lnTo>
                  <a:lnTo>
                    <a:pt x="602" y="1827"/>
                  </a:lnTo>
                  <a:lnTo>
                    <a:pt x="594" y="1815"/>
                  </a:lnTo>
                  <a:lnTo>
                    <a:pt x="590" y="1800"/>
                  </a:lnTo>
                  <a:lnTo>
                    <a:pt x="594" y="1788"/>
                  </a:lnTo>
                  <a:lnTo>
                    <a:pt x="602" y="1777"/>
                  </a:lnTo>
                  <a:lnTo>
                    <a:pt x="613" y="1769"/>
                  </a:lnTo>
                  <a:lnTo>
                    <a:pt x="625" y="1765"/>
                  </a:lnTo>
                  <a:lnTo>
                    <a:pt x="640" y="1769"/>
                  </a:lnTo>
                  <a:lnTo>
                    <a:pt x="652" y="1777"/>
                  </a:lnTo>
                  <a:lnTo>
                    <a:pt x="659" y="1788"/>
                  </a:lnTo>
                  <a:lnTo>
                    <a:pt x="659" y="1800"/>
                  </a:lnTo>
                  <a:lnTo>
                    <a:pt x="659" y="1815"/>
                  </a:lnTo>
                  <a:lnTo>
                    <a:pt x="652" y="1827"/>
                  </a:lnTo>
                  <a:lnTo>
                    <a:pt x="640" y="1835"/>
                  </a:lnTo>
                  <a:lnTo>
                    <a:pt x="625" y="1838"/>
                  </a:lnTo>
                  <a:lnTo>
                    <a:pt x="625" y="1838"/>
                  </a:lnTo>
                  <a:close/>
                  <a:moveTo>
                    <a:pt x="952" y="1838"/>
                  </a:moveTo>
                  <a:lnTo>
                    <a:pt x="941" y="1835"/>
                  </a:lnTo>
                  <a:lnTo>
                    <a:pt x="929" y="1827"/>
                  </a:lnTo>
                  <a:lnTo>
                    <a:pt x="921" y="1815"/>
                  </a:lnTo>
                  <a:lnTo>
                    <a:pt x="918" y="1800"/>
                  </a:lnTo>
                  <a:lnTo>
                    <a:pt x="921" y="1788"/>
                  </a:lnTo>
                  <a:lnTo>
                    <a:pt x="929" y="1777"/>
                  </a:lnTo>
                  <a:lnTo>
                    <a:pt x="941" y="1769"/>
                  </a:lnTo>
                  <a:lnTo>
                    <a:pt x="952" y="1765"/>
                  </a:lnTo>
                  <a:lnTo>
                    <a:pt x="968" y="1769"/>
                  </a:lnTo>
                  <a:lnTo>
                    <a:pt x="979" y="1777"/>
                  </a:lnTo>
                  <a:lnTo>
                    <a:pt x="987" y="1788"/>
                  </a:lnTo>
                  <a:lnTo>
                    <a:pt x="991" y="1800"/>
                  </a:lnTo>
                  <a:lnTo>
                    <a:pt x="987" y="1815"/>
                  </a:lnTo>
                  <a:lnTo>
                    <a:pt x="979" y="1827"/>
                  </a:lnTo>
                  <a:lnTo>
                    <a:pt x="968" y="1835"/>
                  </a:lnTo>
                  <a:lnTo>
                    <a:pt x="952" y="1838"/>
                  </a:lnTo>
                  <a:lnTo>
                    <a:pt x="952" y="1838"/>
                  </a:lnTo>
                  <a:close/>
                  <a:moveTo>
                    <a:pt x="1515" y="1769"/>
                  </a:moveTo>
                  <a:lnTo>
                    <a:pt x="1511" y="1796"/>
                  </a:lnTo>
                  <a:lnTo>
                    <a:pt x="1496" y="1815"/>
                  </a:lnTo>
                  <a:lnTo>
                    <a:pt x="1473" y="1831"/>
                  </a:lnTo>
                  <a:lnTo>
                    <a:pt x="1446" y="1838"/>
                  </a:lnTo>
                  <a:lnTo>
                    <a:pt x="1315" y="1838"/>
                  </a:lnTo>
                  <a:lnTo>
                    <a:pt x="1315" y="1735"/>
                  </a:lnTo>
                  <a:lnTo>
                    <a:pt x="1311" y="1723"/>
                  </a:lnTo>
                  <a:lnTo>
                    <a:pt x="1303" y="1715"/>
                  </a:lnTo>
                  <a:lnTo>
                    <a:pt x="1295" y="1708"/>
                  </a:lnTo>
                  <a:lnTo>
                    <a:pt x="1284" y="1704"/>
                  </a:lnTo>
                  <a:lnTo>
                    <a:pt x="1272" y="1708"/>
                  </a:lnTo>
                  <a:lnTo>
                    <a:pt x="1261" y="1715"/>
                  </a:lnTo>
                  <a:lnTo>
                    <a:pt x="1253" y="1723"/>
                  </a:lnTo>
                  <a:lnTo>
                    <a:pt x="1253" y="1735"/>
                  </a:lnTo>
                  <a:lnTo>
                    <a:pt x="1253" y="1838"/>
                  </a:lnTo>
                  <a:lnTo>
                    <a:pt x="1045" y="1838"/>
                  </a:lnTo>
                  <a:lnTo>
                    <a:pt x="1053" y="1800"/>
                  </a:lnTo>
                  <a:lnTo>
                    <a:pt x="1049" y="1781"/>
                  </a:lnTo>
                  <a:lnTo>
                    <a:pt x="1045" y="1765"/>
                  </a:lnTo>
                  <a:lnTo>
                    <a:pt x="1022" y="1735"/>
                  </a:lnTo>
                  <a:lnTo>
                    <a:pt x="991" y="1712"/>
                  </a:lnTo>
                  <a:lnTo>
                    <a:pt x="975" y="1708"/>
                  </a:lnTo>
                  <a:lnTo>
                    <a:pt x="952" y="1704"/>
                  </a:lnTo>
                  <a:lnTo>
                    <a:pt x="933" y="1708"/>
                  </a:lnTo>
                  <a:lnTo>
                    <a:pt x="918" y="1712"/>
                  </a:lnTo>
                  <a:lnTo>
                    <a:pt x="887" y="1735"/>
                  </a:lnTo>
                  <a:lnTo>
                    <a:pt x="864" y="1765"/>
                  </a:lnTo>
                  <a:lnTo>
                    <a:pt x="860" y="1781"/>
                  </a:lnTo>
                  <a:lnTo>
                    <a:pt x="856" y="1800"/>
                  </a:lnTo>
                  <a:lnTo>
                    <a:pt x="864" y="1838"/>
                  </a:lnTo>
                  <a:lnTo>
                    <a:pt x="717" y="1838"/>
                  </a:lnTo>
                  <a:lnTo>
                    <a:pt x="721" y="1800"/>
                  </a:lnTo>
                  <a:lnTo>
                    <a:pt x="721" y="1781"/>
                  </a:lnTo>
                  <a:lnTo>
                    <a:pt x="713" y="1765"/>
                  </a:lnTo>
                  <a:lnTo>
                    <a:pt x="694" y="1735"/>
                  </a:lnTo>
                  <a:lnTo>
                    <a:pt x="663" y="1712"/>
                  </a:lnTo>
                  <a:lnTo>
                    <a:pt x="644" y="1708"/>
                  </a:lnTo>
                  <a:lnTo>
                    <a:pt x="625" y="1704"/>
                  </a:lnTo>
                  <a:lnTo>
                    <a:pt x="605" y="1708"/>
                  </a:lnTo>
                  <a:lnTo>
                    <a:pt x="586" y="1712"/>
                  </a:lnTo>
                  <a:lnTo>
                    <a:pt x="555" y="1735"/>
                  </a:lnTo>
                  <a:lnTo>
                    <a:pt x="536" y="1765"/>
                  </a:lnTo>
                  <a:lnTo>
                    <a:pt x="532" y="1781"/>
                  </a:lnTo>
                  <a:lnTo>
                    <a:pt x="528" y="1800"/>
                  </a:lnTo>
                  <a:lnTo>
                    <a:pt x="536" y="1838"/>
                  </a:lnTo>
                  <a:lnTo>
                    <a:pt x="328" y="1838"/>
                  </a:lnTo>
                  <a:lnTo>
                    <a:pt x="328" y="1735"/>
                  </a:lnTo>
                  <a:lnTo>
                    <a:pt x="324" y="1723"/>
                  </a:lnTo>
                  <a:lnTo>
                    <a:pt x="316" y="1715"/>
                  </a:lnTo>
                  <a:lnTo>
                    <a:pt x="309" y="1708"/>
                  </a:lnTo>
                  <a:lnTo>
                    <a:pt x="297" y="1704"/>
                  </a:lnTo>
                  <a:lnTo>
                    <a:pt x="285" y="1708"/>
                  </a:lnTo>
                  <a:lnTo>
                    <a:pt x="274" y="1715"/>
                  </a:lnTo>
                  <a:lnTo>
                    <a:pt x="266" y="1723"/>
                  </a:lnTo>
                  <a:lnTo>
                    <a:pt x="266" y="1735"/>
                  </a:lnTo>
                  <a:lnTo>
                    <a:pt x="266" y="1838"/>
                  </a:lnTo>
                  <a:lnTo>
                    <a:pt x="131" y="1838"/>
                  </a:lnTo>
                  <a:lnTo>
                    <a:pt x="104" y="1831"/>
                  </a:lnTo>
                  <a:lnTo>
                    <a:pt x="85" y="1815"/>
                  </a:lnTo>
                  <a:lnTo>
                    <a:pt x="70" y="1796"/>
                  </a:lnTo>
                  <a:lnTo>
                    <a:pt x="66" y="1769"/>
                  </a:lnTo>
                  <a:lnTo>
                    <a:pt x="66" y="1527"/>
                  </a:lnTo>
                  <a:lnTo>
                    <a:pt x="70" y="1485"/>
                  </a:lnTo>
                  <a:lnTo>
                    <a:pt x="89" y="1450"/>
                  </a:lnTo>
                  <a:lnTo>
                    <a:pt x="120" y="1419"/>
                  </a:lnTo>
                  <a:lnTo>
                    <a:pt x="154" y="1400"/>
                  </a:lnTo>
                  <a:lnTo>
                    <a:pt x="501" y="1285"/>
                  </a:lnTo>
                  <a:lnTo>
                    <a:pt x="509" y="1327"/>
                  </a:lnTo>
                  <a:lnTo>
                    <a:pt x="528" y="1361"/>
                  </a:lnTo>
                  <a:lnTo>
                    <a:pt x="555" y="1392"/>
                  </a:lnTo>
                  <a:lnTo>
                    <a:pt x="586" y="1419"/>
                  </a:lnTo>
                  <a:lnTo>
                    <a:pt x="559" y="1461"/>
                  </a:lnTo>
                  <a:lnTo>
                    <a:pt x="536" y="1508"/>
                  </a:lnTo>
                  <a:lnTo>
                    <a:pt x="528" y="1554"/>
                  </a:lnTo>
                  <a:lnTo>
                    <a:pt x="528" y="1600"/>
                  </a:lnTo>
                  <a:lnTo>
                    <a:pt x="540" y="1619"/>
                  </a:lnTo>
                  <a:lnTo>
                    <a:pt x="555" y="1627"/>
                  </a:lnTo>
                  <a:lnTo>
                    <a:pt x="586" y="1631"/>
                  </a:lnTo>
                  <a:lnTo>
                    <a:pt x="629" y="1623"/>
                  </a:lnTo>
                  <a:lnTo>
                    <a:pt x="671" y="1611"/>
                  </a:lnTo>
                  <a:lnTo>
                    <a:pt x="713" y="1588"/>
                  </a:lnTo>
                  <a:lnTo>
                    <a:pt x="748" y="1558"/>
                  </a:lnTo>
                  <a:lnTo>
                    <a:pt x="771" y="1531"/>
                  </a:lnTo>
                  <a:lnTo>
                    <a:pt x="790" y="1504"/>
                  </a:lnTo>
                  <a:lnTo>
                    <a:pt x="810" y="1531"/>
                  </a:lnTo>
                  <a:lnTo>
                    <a:pt x="833" y="1558"/>
                  </a:lnTo>
                  <a:lnTo>
                    <a:pt x="868" y="1588"/>
                  </a:lnTo>
                  <a:lnTo>
                    <a:pt x="910" y="1611"/>
                  </a:lnTo>
                  <a:lnTo>
                    <a:pt x="952" y="1623"/>
                  </a:lnTo>
                  <a:lnTo>
                    <a:pt x="995" y="1631"/>
                  </a:lnTo>
                  <a:lnTo>
                    <a:pt x="1026" y="1627"/>
                  </a:lnTo>
                  <a:lnTo>
                    <a:pt x="1041" y="1619"/>
                  </a:lnTo>
                  <a:lnTo>
                    <a:pt x="1049" y="1600"/>
                  </a:lnTo>
                  <a:lnTo>
                    <a:pt x="1053" y="1554"/>
                  </a:lnTo>
                  <a:lnTo>
                    <a:pt x="1041" y="1508"/>
                  </a:lnTo>
                  <a:lnTo>
                    <a:pt x="1022" y="1461"/>
                  </a:lnTo>
                  <a:lnTo>
                    <a:pt x="991" y="1419"/>
                  </a:lnTo>
                  <a:lnTo>
                    <a:pt x="1026" y="1392"/>
                  </a:lnTo>
                  <a:lnTo>
                    <a:pt x="1049" y="1361"/>
                  </a:lnTo>
                  <a:lnTo>
                    <a:pt x="1068" y="1327"/>
                  </a:lnTo>
                  <a:lnTo>
                    <a:pt x="1080" y="1285"/>
                  </a:lnTo>
                  <a:lnTo>
                    <a:pt x="1423" y="1400"/>
                  </a:lnTo>
                  <a:lnTo>
                    <a:pt x="1461" y="1419"/>
                  </a:lnTo>
                  <a:lnTo>
                    <a:pt x="1492" y="1450"/>
                  </a:lnTo>
                  <a:lnTo>
                    <a:pt x="1507" y="1485"/>
                  </a:lnTo>
                  <a:lnTo>
                    <a:pt x="1515" y="1527"/>
                  </a:lnTo>
                  <a:lnTo>
                    <a:pt x="1515" y="1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25" name="Graphic 24">
            <a:extLst>
              <a:ext uri="{FF2B5EF4-FFF2-40B4-BE49-F238E27FC236}">
                <a16:creationId xmlns:a16="http://schemas.microsoft.com/office/drawing/2014/main" id="{1F03F7FE-641D-8EC4-745E-E8F2650ADAFD}"/>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27078" y="-1"/>
            <a:ext cx="4085739" cy="2599113"/>
          </a:xfrm>
          <a:prstGeom prst="rect">
            <a:avLst/>
          </a:prstGeom>
        </p:spPr>
      </p:pic>
    </p:spTree>
    <p:extLst>
      <p:ext uri="{BB962C8B-B14F-4D97-AF65-F5344CB8AC3E}">
        <p14:creationId xmlns:p14="http://schemas.microsoft.com/office/powerpoint/2010/main" val="216858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64A6-D640-1A98-13BE-6AB4128526F7}"/>
            </a:ext>
          </a:extLst>
        </p:cNvPr>
        <p:cNvGrpSpPr/>
        <p:nvPr/>
      </p:nvGrpSpPr>
      <p:grpSpPr>
        <a:xfrm>
          <a:off x="0" y="0"/>
          <a:ext cx="0" cy="0"/>
          <a:chOff x="0" y="0"/>
          <a:chExt cx="0" cy="0"/>
        </a:xfrm>
      </p:grpSpPr>
      <p:grpSp>
        <p:nvGrpSpPr>
          <p:cNvPr id="17" name="Gruppieren 30">
            <a:extLst>
              <a:ext uri="{FF2B5EF4-FFF2-40B4-BE49-F238E27FC236}">
                <a16:creationId xmlns:a16="http://schemas.microsoft.com/office/drawing/2014/main" id="{BA14B28A-EB61-2132-4552-27D32C8F31B0}"/>
              </a:ext>
            </a:extLst>
          </p:cNvPr>
          <p:cNvGrpSpPr/>
          <p:nvPr/>
        </p:nvGrpSpPr>
        <p:grpSpPr>
          <a:xfrm>
            <a:off x="3602258" y="386543"/>
            <a:ext cx="7983806" cy="6049273"/>
            <a:chOff x="9515475" y="838200"/>
            <a:chExt cx="14602261" cy="12065000"/>
          </a:xfrm>
        </p:grpSpPr>
        <p:sp>
          <p:nvSpPr>
            <p:cNvPr id="19" name="Oval 10">
              <a:extLst>
                <a:ext uri="{FF2B5EF4-FFF2-40B4-BE49-F238E27FC236}">
                  <a16:creationId xmlns:a16="http://schemas.microsoft.com/office/drawing/2014/main" id="{5230EE9C-4EE9-743A-3C6B-694146F18FAD}"/>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20" name="Straight Connector 33">
              <a:extLst>
                <a:ext uri="{FF2B5EF4-FFF2-40B4-BE49-F238E27FC236}">
                  <a16:creationId xmlns:a16="http://schemas.microsoft.com/office/drawing/2014/main" id="{1C7ED347-BA5D-702A-16D3-80456C3D8633}"/>
                </a:ext>
              </a:extLst>
            </p:cNvPr>
            <p:cNvCxnSpPr>
              <a:cxnSpLocks/>
            </p:cNvCxnSpPr>
            <p:nvPr/>
          </p:nvCxnSpPr>
          <p:spPr>
            <a:xfrm>
              <a:off x="12529287" y="6324599"/>
              <a:ext cx="11588449"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2" name="Oval 14">
              <a:extLst>
                <a:ext uri="{FF2B5EF4-FFF2-40B4-BE49-F238E27FC236}">
                  <a16:creationId xmlns:a16="http://schemas.microsoft.com/office/drawing/2014/main" id="{2EA4AF42-3607-EF03-A2E3-D91B40AD8731}"/>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Oval 3">
              <a:extLst>
                <a:ext uri="{FF2B5EF4-FFF2-40B4-BE49-F238E27FC236}">
                  <a16:creationId xmlns:a16="http://schemas.microsoft.com/office/drawing/2014/main" id="{DF62D5C2-F689-B249-8074-E7E8D29A3479}"/>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32" name="Straight Connector 29">
              <a:extLst>
                <a:ext uri="{FF2B5EF4-FFF2-40B4-BE49-F238E27FC236}">
                  <a16:creationId xmlns:a16="http://schemas.microsoft.com/office/drawing/2014/main" id="{C2F6E40B-CDD6-F1D4-3B9F-DAE9AEC59B6A}"/>
                </a:ext>
              </a:extLst>
            </p:cNvPr>
            <p:cNvCxnSpPr>
              <a:cxnSpLocks/>
            </p:cNvCxnSpPr>
            <p:nvPr/>
          </p:nvCxnSpPr>
          <p:spPr>
            <a:xfrm>
              <a:off x="12529287" y="9996488"/>
              <a:ext cx="11588449"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A76674D2-927C-9929-1D27-9872D0C846B7}"/>
                </a:ext>
              </a:extLst>
            </p:cNvPr>
            <p:cNvCxnSpPr>
              <a:cxnSpLocks/>
            </p:cNvCxnSpPr>
            <p:nvPr/>
          </p:nvCxnSpPr>
          <p:spPr>
            <a:xfrm>
              <a:off x="12529287" y="2376489"/>
              <a:ext cx="11588449"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Shape 8">
              <a:extLst>
                <a:ext uri="{FF2B5EF4-FFF2-40B4-BE49-F238E27FC236}">
                  <a16:creationId xmlns:a16="http://schemas.microsoft.com/office/drawing/2014/main" id="{4B3466EB-D0E0-32C7-CF23-A548191C6F1B}"/>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5" name="Freeform: Shape 11">
              <a:extLst>
                <a:ext uri="{FF2B5EF4-FFF2-40B4-BE49-F238E27FC236}">
                  <a16:creationId xmlns:a16="http://schemas.microsoft.com/office/drawing/2014/main" id="{77A463F1-1FC2-753A-CB17-A09360A1E5BC}"/>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6" name="Oval 9">
              <a:extLst>
                <a:ext uri="{FF2B5EF4-FFF2-40B4-BE49-F238E27FC236}">
                  <a16:creationId xmlns:a16="http://schemas.microsoft.com/office/drawing/2014/main" id="{28C4D1E3-5684-D613-AAEB-4448276F22D1}"/>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7" name="Freeform: Shape 15">
              <a:extLst>
                <a:ext uri="{FF2B5EF4-FFF2-40B4-BE49-F238E27FC236}">
                  <a16:creationId xmlns:a16="http://schemas.microsoft.com/office/drawing/2014/main" id="{7496DACF-0B88-557A-F635-9F5D4A9C75C8}"/>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8" name="Oval 16">
              <a:extLst>
                <a:ext uri="{FF2B5EF4-FFF2-40B4-BE49-F238E27FC236}">
                  <a16:creationId xmlns:a16="http://schemas.microsoft.com/office/drawing/2014/main" id="{C1AD58D6-D713-7F44-8492-211BD2765CB8}"/>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9" name="Oval 12">
              <a:extLst>
                <a:ext uri="{FF2B5EF4-FFF2-40B4-BE49-F238E27FC236}">
                  <a16:creationId xmlns:a16="http://schemas.microsoft.com/office/drawing/2014/main" id="{072A38D3-08D2-CAEF-E8DE-C9159053D43F}"/>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0" name="TextBox 19">
              <a:extLst>
                <a:ext uri="{FF2B5EF4-FFF2-40B4-BE49-F238E27FC236}">
                  <a16:creationId xmlns:a16="http://schemas.microsoft.com/office/drawing/2014/main" id="{12172C6C-07F3-5590-9920-54EBAC898530}"/>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41" name="TextBox 23">
              <a:extLst>
                <a:ext uri="{FF2B5EF4-FFF2-40B4-BE49-F238E27FC236}">
                  <a16:creationId xmlns:a16="http://schemas.microsoft.com/office/drawing/2014/main" id="{C0B45967-AAD2-DFC3-64CB-7EE31C79CEFC}"/>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42" name="TextBox 26">
              <a:extLst>
                <a:ext uri="{FF2B5EF4-FFF2-40B4-BE49-F238E27FC236}">
                  <a16:creationId xmlns:a16="http://schemas.microsoft.com/office/drawing/2014/main" id="{20F968B2-1658-D37F-F5E4-702DEC58D744}"/>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2" name="Text Placeholder 11">
            <a:extLst>
              <a:ext uri="{FF2B5EF4-FFF2-40B4-BE49-F238E27FC236}">
                <a16:creationId xmlns:a16="http://schemas.microsoft.com/office/drawing/2014/main" id="{B0529A57-9A54-F71F-3F52-350F44880358}"/>
              </a:ext>
            </a:extLst>
          </p:cNvPr>
          <p:cNvSpPr txBox="1">
            <a:spLocks/>
          </p:cNvSpPr>
          <p:nvPr/>
        </p:nvSpPr>
        <p:spPr>
          <a:xfrm>
            <a:off x="429115" y="609471"/>
            <a:ext cx="309524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3-Step Group Activity: </a:t>
            </a:r>
          </a:p>
          <a:p>
            <a:pPr marL="0" indent="0">
              <a:lnSpc>
                <a:spcPts val="3520"/>
              </a:lnSpc>
              <a:spcBef>
                <a:spcPts val="0"/>
              </a:spcBef>
              <a:buNone/>
            </a:pPr>
            <a:r>
              <a:rPr lang="en-US" sz="3400" b="1" dirty="0">
                <a:solidFill>
                  <a:srgbClr val="262626"/>
                </a:solidFill>
                <a:cs typeface="Times New Roman" panose="02020603050405020304" pitchFamily="18" charset="0"/>
              </a:rPr>
              <a:t>Map a Shift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9" name="TextBox 34">
            <a:extLst>
              <a:ext uri="{FF2B5EF4-FFF2-40B4-BE49-F238E27FC236}">
                <a16:creationId xmlns:a16="http://schemas.microsoft.com/office/drawing/2014/main" id="{71253147-23F8-4AC9-3E3C-6BADB6D33878}"/>
              </a:ext>
            </a:extLst>
          </p:cNvPr>
          <p:cNvSpPr txBox="1"/>
          <p:nvPr/>
        </p:nvSpPr>
        <p:spPr>
          <a:xfrm>
            <a:off x="6368374" y="5116914"/>
            <a:ext cx="3957206" cy="1272849"/>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lnSpc>
                <a:spcPts val="2340"/>
              </a:lnSpc>
              <a:buClr>
                <a:srgbClr val="EABB22"/>
              </a:buClr>
              <a:buNone/>
            </a:pPr>
            <a:r>
              <a:rPr lang="de-DE" altLang="de-DE" sz="2200" dirty="0">
                <a:solidFill>
                  <a:srgbClr val="262626"/>
                </a:solidFill>
                <a:latin typeface="Calibri" panose="020F0502020204030204" pitchFamily="34" charset="0"/>
                <a:cs typeface="Calibri" panose="020F0502020204030204" pitchFamily="34" charset="0"/>
              </a:rPr>
              <a:t>Mark </a:t>
            </a:r>
            <a:r>
              <a:rPr lang="de-DE" altLang="de-DE" sz="2200" dirty="0" err="1">
                <a:solidFill>
                  <a:srgbClr val="262626"/>
                </a:solidFill>
                <a:latin typeface="Calibri" panose="020F0502020204030204" pitchFamily="34" charset="0"/>
                <a:cs typeface="Calibri" panose="020F0502020204030204" pitchFamily="34" charset="0"/>
              </a:rPr>
              <a:t>where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the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role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could</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reduce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waste</a:t>
            </a:r>
            <a:r>
              <a:rPr lang="de-DE" altLang="de-DE" sz="2200" dirty="0">
                <a:solidFill>
                  <a:srgbClr val="262626"/>
                </a:solidFill>
                <a:latin typeface="Calibri" panose="020F0502020204030204" pitchFamily="34" charset="0"/>
                <a:cs typeface="Calibri" panose="020F0502020204030204" pitchFamily="34" charset="0"/>
              </a:rPr>
              <a:t>, save </a:t>
            </a:r>
            <a:r>
              <a:rPr lang="de-DE" altLang="de-DE" sz="2200" dirty="0" err="1">
                <a:solidFill>
                  <a:srgbClr val="262626"/>
                </a:solidFill>
                <a:latin typeface="Calibri" panose="020F0502020204030204" pitchFamily="34" charset="0"/>
                <a:cs typeface="Calibri" panose="020F0502020204030204" pitchFamily="34" charset="0"/>
              </a:rPr>
              <a:t>resources</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or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improve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sourcing</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choices</a:t>
            </a:r>
            <a:r>
              <a:rPr lang="de-DE" altLang="de-DE" sz="2200" dirty="0">
                <a:solidFill>
                  <a:srgbClr val="262626"/>
                </a:solidFill>
                <a:latin typeface="Calibri" panose="020F0502020204030204" pitchFamily="34" charset="0"/>
                <a:cs typeface="Calibri" panose="020F0502020204030204" pitchFamily="34" charset="0"/>
              </a:rPr>
              <a:t>.</a:t>
            </a:r>
          </a:p>
          <a:p>
            <a:pPr>
              <a:lnSpc>
                <a:spcPts val="2340"/>
              </a:lnSpc>
              <a:buClr>
                <a:srgbClr val="EABB22"/>
              </a:buClr>
              <a:buNone/>
            </a:pPr>
            <a:endParaRPr lang="de-DE" altLang="de-DE" sz="2200" dirty="0">
              <a:solidFill>
                <a:srgbClr val="262626"/>
              </a:solidFill>
              <a:latin typeface="Calibri" panose="020F0502020204030204" pitchFamily="34" charset="0"/>
              <a:cs typeface="Calibri" panose="020F0502020204030204" pitchFamily="34" charset="0"/>
            </a:endParaRPr>
          </a:p>
        </p:txBody>
      </p:sp>
      <p:sp>
        <p:nvSpPr>
          <p:cNvPr id="10" name="TextBox 35">
            <a:extLst>
              <a:ext uri="{FF2B5EF4-FFF2-40B4-BE49-F238E27FC236}">
                <a16:creationId xmlns:a16="http://schemas.microsoft.com/office/drawing/2014/main" id="{024D1B4E-2BEB-85AE-B4AB-12091667C4FE}"/>
              </a:ext>
            </a:extLst>
          </p:cNvPr>
          <p:cNvSpPr txBox="1"/>
          <p:nvPr/>
        </p:nvSpPr>
        <p:spPr>
          <a:xfrm>
            <a:off x="6368373" y="2632353"/>
            <a:ext cx="3990735" cy="699422"/>
          </a:xfrm>
          <a:prstGeom prst="rect">
            <a:avLst/>
          </a:prstGeom>
          <a:noFill/>
        </p:spPr>
        <p:txBody>
          <a:bodyPr wrap="square">
            <a:spAutoFit/>
          </a:bodyPr>
          <a:lstStyle/>
          <a:p>
            <a:pPr>
              <a:lnSpc>
                <a:spcPct val="150000"/>
              </a:lnSpc>
              <a:defRPr/>
            </a:pPr>
            <a:r>
              <a:rPr lang="en-US" sz="4400" b="1" baseline="30000" dirty="0">
                <a:solidFill>
                  <a:srgbClr val="62A844"/>
                </a:solidFill>
                <a:latin typeface="Calibri" panose="020F0502020204030204" pitchFamily="34" charset="0"/>
                <a:ea typeface="Roboto Cn" pitchFamily="2" charset="0"/>
                <a:cs typeface="Calibri" panose="020F0502020204030204" pitchFamily="34" charset="0"/>
              </a:rPr>
              <a:t>Map The Routine</a:t>
            </a:r>
          </a:p>
        </p:txBody>
      </p:sp>
      <p:sp>
        <p:nvSpPr>
          <p:cNvPr id="11" name="TextBox 36">
            <a:extLst>
              <a:ext uri="{FF2B5EF4-FFF2-40B4-BE49-F238E27FC236}">
                <a16:creationId xmlns:a16="http://schemas.microsoft.com/office/drawing/2014/main" id="{0E4ABC9F-CC02-4242-AE76-AAA0F5EAA01D}"/>
              </a:ext>
            </a:extLst>
          </p:cNvPr>
          <p:cNvSpPr txBox="1"/>
          <p:nvPr/>
        </p:nvSpPr>
        <p:spPr>
          <a:xfrm>
            <a:off x="6368374" y="1198646"/>
            <a:ext cx="3811426" cy="127284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2340"/>
              </a:lnSpc>
              <a:buClr>
                <a:srgbClr val="0289AE"/>
              </a:buClr>
              <a:buNone/>
            </a:pPr>
            <a:r>
              <a:rPr lang="de-DE" altLang="de-DE" sz="2200" dirty="0">
                <a:solidFill>
                  <a:srgbClr val="262626"/>
                </a:solidFill>
                <a:latin typeface="Calibri" panose="020F0502020204030204" pitchFamily="34" charset="0"/>
                <a:cs typeface="Calibri" panose="020F0502020204030204" pitchFamily="34" charset="0"/>
              </a:rPr>
              <a:t>E.g. </a:t>
            </a:r>
            <a:r>
              <a:rPr lang="de-DE" altLang="de-DE" sz="2200" dirty="0" err="1">
                <a:solidFill>
                  <a:srgbClr val="262626"/>
                </a:solidFill>
                <a:latin typeface="Calibri" panose="020F0502020204030204" pitchFamily="34" charset="0"/>
                <a:cs typeface="Calibri" panose="020F0502020204030204" pitchFamily="34" charset="0"/>
              </a:rPr>
              <a:t>receptionist</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room</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attendant</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kitchen</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porter</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line</a:t>
            </a:r>
            <a:r>
              <a:rPr lang="de-DE" altLang="de-DE" sz="2200" dirty="0">
                <a:solidFill>
                  <a:srgbClr val="262626"/>
                </a:solidFill>
                <a:latin typeface="Calibri" panose="020F0502020204030204" pitchFamily="34" charset="0"/>
                <a:cs typeface="Calibri" panose="020F0502020204030204" pitchFamily="34" charset="0"/>
              </a:rPr>
              <a:t> </a:t>
            </a:r>
            <a:r>
              <a:rPr lang="de-DE" altLang="de-DE" sz="2200" dirty="0" err="1">
                <a:solidFill>
                  <a:srgbClr val="262626"/>
                </a:solidFill>
                <a:latin typeface="Calibri" panose="020F0502020204030204" pitchFamily="34" charset="0"/>
                <a:cs typeface="Calibri" panose="020F0502020204030204" pitchFamily="34" charset="0"/>
              </a:rPr>
              <a:t>cook</a:t>
            </a:r>
            <a:r>
              <a:rPr lang="de-DE" altLang="de-DE" sz="2200" dirty="0">
                <a:solidFill>
                  <a:srgbClr val="262626"/>
                </a:solidFill>
                <a:latin typeface="Calibri" panose="020F0502020204030204" pitchFamily="34" charset="0"/>
                <a:cs typeface="Calibri" panose="020F0502020204030204" pitchFamily="34" charset="0"/>
              </a:rPr>
              <a:t>, shift </a:t>
            </a:r>
            <a:r>
              <a:rPr lang="de-DE" altLang="de-DE" sz="2200" dirty="0" err="1">
                <a:solidFill>
                  <a:srgbClr val="262626"/>
                </a:solidFill>
                <a:latin typeface="Calibri" panose="020F0502020204030204" pitchFamily="34" charset="0"/>
                <a:cs typeface="Calibri" panose="020F0502020204030204" pitchFamily="34" charset="0"/>
              </a:rPr>
              <a:t>supervisor</a:t>
            </a:r>
            <a:endParaRPr lang="de-DE" altLang="de-DE" sz="2200" dirty="0">
              <a:solidFill>
                <a:srgbClr val="262626"/>
              </a:solidFill>
              <a:latin typeface="Calibri" panose="020F0502020204030204" pitchFamily="34" charset="0"/>
              <a:cs typeface="Calibri" panose="020F0502020204030204" pitchFamily="34" charset="0"/>
            </a:endParaRPr>
          </a:p>
          <a:p>
            <a:pPr marL="0" indent="0">
              <a:lnSpc>
                <a:spcPts val="2340"/>
              </a:lnSpc>
              <a:buClr>
                <a:srgbClr val="0289AE"/>
              </a:buClr>
              <a:buNone/>
            </a:pPr>
            <a:endParaRPr lang="de-DE" altLang="de-DE" sz="2200" dirty="0">
              <a:solidFill>
                <a:srgbClr val="262626"/>
              </a:solidFill>
              <a:latin typeface="Calibri" panose="020F0502020204030204" pitchFamily="34" charset="0"/>
              <a:cs typeface="Calibri" panose="020F0502020204030204" pitchFamily="34" charset="0"/>
            </a:endParaRPr>
          </a:p>
        </p:txBody>
      </p:sp>
      <p:sp>
        <p:nvSpPr>
          <p:cNvPr id="12" name="TextBox 37">
            <a:extLst>
              <a:ext uri="{FF2B5EF4-FFF2-40B4-BE49-F238E27FC236}">
                <a16:creationId xmlns:a16="http://schemas.microsoft.com/office/drawing/2014/main" id="{6E789977-DEE3-4A22-E9A4-5E88D19E1C9A}"/>
              </a:ext>
            </a:extLst>
          </p:cNvPr>
          <p:cNvSpPr txBox="1"/>
          <p:nvPr/>
        </p:nvSpPr>
        <p:spPr>
          <a:xfrm>
            <a:off x="6368373" y="3259994"/>
            <a:ext cx="3093721" cy="977896"/>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2340"/>
              </a:lnSpc>
              <a:buClr>
                <a:srgbClr val="62A844"/>
              </a:buClr>
              <a:buNone/>
            </a:pPr>
            <a:r>
              <a:rPr lang="en-US" sz="2200" dirty="0">
                <a:solidFill>
                  <a:srgbClr val="262626"/>
                </a:solidFill>
                <a:latin typeface="Calibri" panose="020F0502020204030204" pitchFamily="34" charset="0"/>
                <a:cs typeface="Calibri" panose="020F0502020204030204" pitchFamily="34" charset="0"/>
              </a:rPr>
              <a:t>List the main steps in one normal shift.</a:t>
            </a:r>
          </a:p>
          <a:p>
            <a:pPr marL="0" indent="0">
              <a:lnSpc>
                <a:spcPts val="2340"/>
              </a:lnSpc>
              <a:buClr>
                <a:srgbClr val="62A844"/>
              </a:buClr>
              <a:buNone/>
            </a:pPr>
            <a:endParaRPr lang="en-US" sz="2200" dirty="0">
              <a:solidFill>
                <a:srgbClr val="262626"/>
              </a:solidFill>
              <a:latin typeface="Calibri" panose="020F0502020204030204" pitchFamily="34" charset="0"/>
              <a:cs typeface="Calibri" panose="020F0502020204030204" pitchFamily="34" charset="0"/>
            </a:endParaRPr>
          </a:p>
        </p:txBody>
      </p:sp>
      <p:sp>
        <p:nvSpPr>
          <p:cNvPr id="13" name="TextBox 38">
            <a:extLst>
              <a:ext uri="{FF2B5EF4-FFF2-40B4-BE49-F238E27FC236}">
                <a16:creationId xmlns:a16="http://schemas.microsoft.com/office/drawing/2014/main" id="{BEE83265-1E3C-0B64-5E42-3CE787965F90}"/>
              </a:ext>
            </a:extLst>
          </p:cNvPr>
          <p:cNvSpPr txBox="1"/>
          <p:nvPr/>
        </p:nvSpPr>
        <p:spPr>
          <a:xfrm>
            <a:off x="6368373" y="609471"/>
            <a:ext cx="5217691" cy="699422"/>
          </a:xfrm>
          <a:prstGeom prst="rect">
            <a:avLst/>
          </a:prstGeom>
          <a:noFill/>
        </p:spPr>
        <p:txBody>
          <a:bodyPr wrap="square">
            <a:spAutoFit/>
          </a:bodyPr>
          <a:lstStyle/>
          <a:p>
            <a:pPr>
              <a:lnSpc>
                <a:spcPct val="150000"/>
              </a:lnSpc>
              <a:defRPr/>
            </a:pPr>
            <a:r>
              <a:rPr lang="en-US" sz="4400" b="1" baseline="30000" dirty="0">
                <a:solidFill>
                  <a:srgbClr val="0289AE"/>
                </a:solidFill>
                <a:latin typeface="Calibri" panose="020F0502020204030204" pitchFamily="34" charset="0"/>
                <a:ea typeface="Roboto Cn" pitchFamily="2" charset="0"/>
                <a:cs typeface="Calibri" panose="020F0502020204030204" pitchFamily="34" charset="0"/>
              </a:rPr>
              <a:t>Choose One Role</a:t>
            </a:r>
          </a:p>
        </p:txBody>
      </p:sp>
      <p:sp>
        <p:nvSpPr>
          <p:cNvPr id="14" name="TextBox 39">
            <a:extLst>
              <a:ext uri="{FF2B5EF4-FFF2-40B4-BE49-F238E27FC236}">
                <a16:creationId xmlns:a16="http://schemas.microsoft.com/office/drawing/2014/main" id="{71DC6715-4073-66E5-E149-FA30CE3A1F3E}"/>
              </a:ext>
            </a:extLst>
          </p:cNvPr>
          <p:cNvSpPr txBox="1"/>
          <p:nvPr/>
        </p:nvSpPr>
        <p:spPr>
          <a:xfrm>
            <a:off x="6368373" y="4472635"/>
            <a:ext cx="6271044" cy="699422"/>
          </a:xfrm>
          <a:prstGeom prst="rect">
            <a:avLst/>
          </a:prstGeom>
          <a:noFill/>
        </p:spPr>
        <p:txBody>
          <a:bodyPr wrap="square">
            <a:spAutoFit/>
          </a:bodyPr>
          <a:lstStyle/>
          <a:p>
            <a:pPr>
              <a:lnSpc>
                <a:spcPct val="150000"/>
              </a:lnSpc>
              <a:defRPr/>
            </a:pPr>
            <a:r>
              <a:rPr lang="en-US" sz="4400" b="1" baseline="30000" dirty="0">
                <a:solidFill>
                  <a:srgbClr val="EABB22"/>
                </a:solidFill>
                <a:latin typeface="Calibri" panose="020F0502020204030204" pitchFamily="34" charset="0"/>
                <a:ea typeface="Roboto Cn" pitchFamily="2" charset="0"/>
                <a:cs typeface="Calibri" panose="020F0502020204030204" pitchFamily="34" charset="0"/>
              </a:rPr>
              <a:t>Identify Five Sustainable Actions</a:t>
            </a:r>
          </a:p>
        </p:txBody>
      </p:sp>
      <p:grpSp>
        <p:nvGrpSpPr>
          <p:cNvPr id="53" name="Group 52">
            <a:extLst>
              <a:ext uri="{FF2B5EF4-FFF2-40B4-BE49-F238E27FC236}">
                <a16:creationId xmlns:a16="http://schemas.microsoft.com/office/drawing/2014/main" id="{E9DE987C-3B9D-0B3C-57B5-D8211BF2F47A}"/>
              </a:ext>
            </a:extLst>
          </p:cNvPr>
          <p:cNvGrpSpPr/>
          <p:nvPr/>
        </p:nvGrpSpPr>
        <p:grpSpPr>
          <a:xfrm>
            <a:off x="-844045" y="3161395"/>
            <a:ext cx="4269181" cy="4468285"/>
            <a:chOff x="-844045" y="3161395"/>
            <a:chExt cx="4269181" cy="4468285"/>
          </a:xfrm>
        </p:grpSpPr>
        <p:sp>
          <p:nvSpPr>
            <p:cNvPr id="6" name="Freeform 46">
              <a:extLst>
                <a:ext uri="{FF2B5EF4-FFF2-40B4-BE49-F238E27FC236}">
                  <a16:creationId xmlns:a16="http://schemas.microsoft.com/office/drawing/2014/main" id="{C5415B01-B8C0-5588-9B7D-AACF169C08B2}"/>
                </a:ext>
              </a:extLst>
            </p:cNvPr>
            <p:cNvSpPr>
              <a:spLocks/>
            </p:cNvSpPr>
            <p:nvPr/>
          </p:nvSpPr>
          <p:spPr bwMode="auto">
            <a:xfrm>
              <a:off x="31087" y="4165415"/>
              <a:ext cx="1372594" cy="1652286"/>
            </a:xfrm>
            <a:custGeom>
              <a:avLst/>
              <a:gdLst>
                <a:gd name="T0" fmla="*/ 0 w 825"/>
                <a:gd name="T1" fmla="*/ 836 h 1045"/>
                <a:gd name="T2" fmla="*/ 102 w 825"/>
                <a:gd name="T3" fmla="*/ 630 h 1045"/>
                <a:gd name="T4" fmla="*/ 102 w 825"/>
                <a:gd name="T5" fmla="*/ 630 h 1045"/>
                <a:gd name="T6" fmla="*/ 98 w 825"/>
                <a:gd name="T7" fmla="*/ 620 h 1045"/>
                <a:gd name="T8" fmla="*/ 95 w 825"/>
                <a:gd name="T9" fmla="*/ 608 h 1045"/>
                <a:gd name="T10" fmla="*/ 92 w 825"/>
                <a:gd name="T11" fmla="*/ 593 h 1045"/>
                <a:gd name="T12" fmla="*/ 88 w 825"/>
                <a:gd name="T13" fmla="*/ 573 h 1045"/>
                <a:gd name="T14" fmla="*/ 87 w 825"/>
                <a:gd name="T15" fmla="*/ 550 h 1045"/>
                <a:gd name="T16" fmla="*/ 87 w 825"/>
                <a:gd name="T17" fmla="*/ 525 h 1045"/>
                <a:gd name="T18" fmla="*/ 88 w 825"/>
                <a:gd name="T19" fmla="*/ 494 h 1045"/>
                <a:gd name="T20" fmla="*/ 95 w 825"/>
                <a:gd name="T21" fmla="*/ 464 h 1045"/>
                <a:gd name="T22" fmla="*/ 107 w 825"/>
                <a:gd name="T23" fmla="*/ 431 h 1045"/>
                <a:gd name="T24" fmla="*/ 114 w 825"/>
                <a:gd name="T25" fmla="*/ 412 h 1045"/>
                <a:gd name="T26" fmla="*/ 122 w 825"/>
                <a:gd name="T27" fmla="*/ 394 h 1045"/>
                <a:gd name="T28" fmla="*/ 132 w 825"/>
                <a:gd name="T29" fmla="*/ 377 h 1045"/>
                <a:gd name="T30" fmla="*/ 144 w 825"/>
                <a:gd name="T31" fmla="*/ 357 h 1045"/>
                <a:gd name="T32" fmla="*/ 157 w 825"/>
                <a:gd name="T33" fmla="*/ 339 h 1045"/>
                <a:gd name="T34" fmla="*/ 172 w 825"/>
                <a:gd name="T35" fmla="*/ 320 h 1045"/>
                <a:gd name="T36" fmla="*/ 189 w 825"/>
                <a:gd name="T37" fmla="*/ 300 h 1045"/>
                <a:gd name="T38" fmla="*/ 207 w 825"/>
                <a:gd name="T39" fmla="*/ 282 h 1045"/>
                <a:gd name="T40" fmla="*/ 227 w 825"/>
                <a:gd name="T41" fmla="*/ 262 h 1045"/>
                <a:gd name="T42" fmla="*/ 251 w 825"/>
                <a:gd name="T43" fmla="*/ 241 h 1045"/>
                <a:gd name="T44" fmla="*/ 276 w 825"/>
                <a:gd name="T45" fmla="*/ 221 h 1045"/>
                <a:gd name="T46" fmla="*/ 303 w 825"/>
                <a:gd name="T47" fmla="*/ 201 h 1045"/>
                <a:gd name="T48" fmla="*/ 303 w 825"/>
                <a:gd name="T49" fmla="*/ 201 h 1045"/>
                <a:gd name="T50" fmla="*/ 358 w 825"/>
                <a:gd name="T51" fmla="*/ 164 h 1045"/>
                <a:gd name="T52" fmla="*/ 412 w 825"/>
                <a:gd name="T53" fmla="*/ 133 h 1045"/>
                <a:gd name="T54" fmla="*/ 464 w 825"/>
                <a:gd name="T55" fmla="*/ 106 h 1045"/>
                <a:gd name="T56" fmla="*/ 512 w 825"/>
                <a:gd name="T57" fmla="*/ 82 h 1045"/>
                <a:gd name="T58" fmla="*/ 559 w 825"/>
                <a:gd name="T59" fmla="*/ 62 h 1045"/>
                <a:gd name="T60" fmla="*/ 601 w 825"/>
                <a:gd name="T61" fmla="*/ 45 h 1045"/>
                <a:gd name="T62" fmla="*/ 641 w 825"/>
                <a:gd name="T63" fmla="*/ 32 h 1045"/>
                <a:gd name="T64" fmla="*/ 678 w 825"/>
                <a:gd name="T65" fmla="*/ 22 h 1045"/>
                <a:gd name="T66" fmla="*/ 711 w 825"/>
                <a:gd name="T67" fmla="*/ 15 h 1045"/>
                <a:gd name="T68" fmla="*/ 740 w 825"/>
                <a:gd name="T69" fmla="*/ 9 h 1045"/>
                <a:gd name="T70" fmla="*/ 765 w 825"/>
                <a:gd name="T71" fmla="*/ 5 h 1045"/>
                <a:gd name="T72" fmla="*/ 787 w 825"/>
                <a:gd name="T73" fmla="*/ 2 h 1045"/>
                <a:gd name="T74" fmla="*/ 815 w 825"/>
                <a:gd name="T75" fmla="*/ 0 h 1045"/>
                <a:gd name="T76" fmla="*/ 825 w 825"/>
                <a:gd name="T77" fmla="*/ 0 h 1045"/>
                <a:gd name="T78" fmla="*/ 708 w 825"/>
                <a:gd name="T79" fmla="*/ 744 h 1045"/>
                <a:gd name="T80" fmla="*/ 708 w 825"/>
                <a:gd name="T81" fmla="*/ 744 h 1045"/>
                <a:gd name="T82" fmla="*/ 688 w 825"/>
                <a:gd name="T83" fmla="*/ 762 h 1045"/>
                <a:gd name="T84" fmla="*/ 665 w 825"/>
                <a:gd name="T85" fmla="*/ 783 h 1045"/>
                <a:gd name="T86" fmla="*/ 636 w 825"/>
                <a:gd name="T87" fmla="*/ 803 h 1045"/>
                <a:gd name="T88" fmla="*/ 619 w 825"/>
                <a:gd name="T89" fmla="*/ 813 h 1045"/>
                <a:gd name="T90" fmla="*/ 603 w 825"/>
                <a:gd name="T91" fmla="*/ 821 h 1045"/>
                <a:gd name="T92" fmla="*/ 586 w 825"/>
                <a:gd name="T93" fmla="*/ 829 h 1045"/>
                <a:gd name="T94" fmla="*/ 567 w 825"/>
                <a:gd name="T95" fmla="*/ 836 h 1045"/>
                <a:gd name="T96" fmla="*/ 549 w 825"/>
                <a:gd name="T97" fmla="*/ 841 h 1045"/>
                <a:gd name="T98" fmla="*/ 531 w 825"/>
                <a:gd name="T99" fmla="*/ 844 h 1045"/>
                <a:gd name="T100" fmla="*/ 512 w 825"/>
                <a:gd name="T101" fmla="*/ 843 h 1045"/>
                <a:gd name="T102" fmla="*/ 495 w 825"/>
                <a:gd name="T103" fmla="*/ 839 h 1045"/>
                <a:gd name="T104" fmla="*/ 373 w 825"/>
                <a:gd name="T105" fmla="*/ 1045 h 1045"/>
                <a:gd name="T106" fmla="*/ 0 w 825"/>
                <a:gd name="T107" fmla="*/ 8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1045">
                  <a:moveTo>
                    <a:pt x="0" y="836"/>
                  </a:moveTo>
                  <a:lnTo>
                    <a:pt x="102" y="630"/>
                  </a:lnTo>
                  <a:lnTo>
                    <a:pt x="102" y="630"/>
                  </a:lnTo>
                  <a:lnTo>
                    <a:pt x="98" y="620"/>
                  </a:lnTo>
                  <a:lnTo>
                    <a:pt x="95" y="608"/>
                  </a:lnTo>
                  <a:lnTo>
                    <a:pt x="92" y="593"/>
                  </a:lnTo>
                  <a:lnTo>
                    <a:pt x="88" y="573"/>
                  </a:lnTo>
                  <a:lnTo>
                    <a:pt x="87" y="550"/>
                  </a:lnTo>
                  <a:lnTo>
                    <a:pt x="87" y="525"/>
                  </a:lnTo>
                  <a:lnTo>
                    <a:pt x="88" y="494"/>
                  </a:lnTo>
                  <a:lnTo>
                    <a:pt x="95" y="464"/>
                  </a:lnTo>
                  <a:lnTo>
                    <a:pt x="107" y="431"/>
                  </a:lnTo>
                  <a:lnTo>
                    <a:pt x="114" y="412"/>
                  </a:lnTo>
                  <a:lnTo>
                    <a:pt x="122" y="394"/>
                  </a:lnTo>
                  <a:lnTo>
                    <a:pt x="132" y="377"/>
                  </a:lnTo>
                  <a:lnTo>
                    <a:pt x="144" y="357"/>
                  </a:lnTo>
                  <a:lnTo>
                    <a:pt x="157" y="339"/>
                  </a:lnTo>
                  <a:lnTo>
                    <a:pt x="172" y="320"/>
                  </a:lnTo>
                  <a:lnTo>
                    <a:pt x="189" y="300"/>
                  </a:lnTo>
                  <a:lnTo>
                    <a:pt x="207" y="282"/>
                  </a:lnTo>
                  <a:lnTo>
                    <a:pt x="227" y="262"/>
                  </a:lnTo>
                  <a:lnTo>
                    <a:pt x="251" y="241"/>
                  </a:lnTo>
                  <a:lnTo>
                    <a:pt x="276" y="221"/>
                  </a:lnTo>
                  <a:lnTo>
                    <a:pt x="303" y="201"/>
                  </a:lnTo>
                  <a:lnTo>
                    <a:pt x="303" y="201"/>
                  </a:lnTo>
                  <a:lnTo>
                    <a:pt x="358" y="164"/>
                  </a:lnTo>
                  <a:lnTo>
                    <a:pt x="412" y="133"/>
                  </a:lnTo>
                  <a:lnTo>
                    <a:pt x="464" y="106"/>
                  </a:lnTo>
                  <a:lnTo>
                    <a:pt x="512" y="82"/>
                  </a:lnTo>
                  <a:lnTo>
                    <a:pt x="559" y="62"/>
                  </a:lnTo>
                  <a:lnTo>
                    <a:pt x="601" y="45"/>
                  </a:lnTo>
                  <a:lnTo>
                    <a:pt x="641" y="32"/>
                  </a:lnTo>
                  <a:lnTo>
                    <a:pt x="678" y="22"/>
                  </a:lnTo>
                  <a:lnTo>
                    <a:pt x="711" y="15"/>
                  </a:lnTo>
                  <a:lnTo>
                    <a:pt x="740" y="9"/>
                  </a:lnTo>
                  <a:lnTo>
                    <a:pt x="765" y="5"/>
                  </a:lnTo>
                  <a:lnTo>
                    <a:pt x="787" y="2"/>
                  </a:lnTo>
                  <a:lnTo>
                    <a:pt x="815" y="0"/>
                  </a:lnTo>
                  <a:lnTo>
                    <a:pt x="825" y="0"/>
                  </a:lnTo>
                  <a:lnTo>
                    <a:pt x="708" y="744"/>
                  </a:lnTo>
                  <a:lnTo>
                    <a:pt x="708" y="744"/>
                  </a:lnTo>
                  <a:lnTo>
                    <a:pt x="688" y="762"/>
                  </a:lnTo>
                  <a:lnTo>
                    <a:pt x="665" y="783"/>
                  </a:lnTo>
                  <a:lnTo>
                    <a:pt x="636" y="803"/>
                  </a:lnTo>
                  <a:lnTo>
                    <a:pt x="619" y="813"/>
                  </a:lnTo>
                  <a:lnTo>
                    <a:pt x="603" y="821"/>
                  </a:lnTo>
                  <a:lnTo>
                    <a:pt x="586" y="829"/>
                  </a:lnTo>
                  <a:lnTo>
                    <a:pt x="567" y="836"/>
                  </a:lnTo>
                  <a:lnTo>
                    <a:pt x="549" y="841"/>
                  </a:lnTo>
                  <a:lnTo>
                    <a:pt x="531" y="844"/>
                  </a:lnTo>
                  <a:lnTo>
                    <a:pt x="512" y="843"/>
                  </a:lnTo>
                  <a:lnTo>
                    <a:pt x="495" y="839"/>
                  </a:lnTo>
                  <a:lnTo>
                    <a:pt x="373" y="1045"/>
                  </a:lnTo>
                  <a:lnTo>
                    <a:pt x="0" y="836"/>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5" name="Freeform 47">
              <a:extLst>
                <a:ext uri="{FF2B5EF4-FFF2-40B4-BE49-F238E27FC236}">
                  <a16:creationId xmlns:a16="http://schemas.microsoft.com/office/drawing/2014/main" id="{FBC58F79-1E43-5047-DDF5-04DEBE9B68DC}"/>
                </a:ext>
              </a:extLst>
            </p:cNvPr>
            <p:cNvSpPr>
              <a:spLocks/>
            </p:cNvSpPr>
            <p:nvPr/>
          </p:nvSpPr>
          <p:spPr bwMode="auto">
            <a:xfrm>
              <a:off x="-111995" y="5428741"/>
              <a:ext cx="853504" cy="493314"/>
            </a:xfrm>
            <a:custGeom>
              <a:avLst/>
              <a:gdLst>
                <a:gd name="T0" fmla="*/ 513 w 513"/>
                <a:gd name="T1" fmla="*/ 231 h 312"/>
                <a:gd name="T2" fmla="*/ 42 w 513"/>
                <a:gd name="T3" fmla="*/ 0 h 312"/>
                <a:gd name="T4" fmla="*/ 0 w 513"/>
                <a:gd name="T5" fmla="*/ 87 h 312"/>
                <a:gd name="T6" fmla="*/ 474 w 513"/>
                <a:gd name="T7" fmla="*/ 312 h 312"/>
                <a:gd name="T8" fmla="*/ 513 w 513"/>
                <a:gd name="T9" fmla="*/ 231 h 312"/>
              </a:gdLst>
              <a:ahLst/>
              <a:cxnLst>
                <a:cxn ang="0">
                  <a:pos x="T0" y="T1"/>
                </a:cxn>
                <a:cxn ang="0">
                  <a:pos x="T2" y="T3"/>
                </a:cxn>
                <a:cxn ang="0">
                  <a:pos x="T4" y="T5"/>
                </a:cxn>
                <a:cxn ang="0">
                  <a:pos x="T6" y="T7"/>
                </a:cxn>
                <a:cxn ang="0">
                  <a:pos x="T8" y="T9"/>
                </a:cxn>
              </a:cxnLst>
              <a:rect l="0" t="0" r="r" b="b"/>
              <a:pathLst>
                <a:path w="513" h="312">
                  <a:moveTo>
                    <a:pt x="513" y="231"/>
                  </a:moveTo>
                  <a:lnTo>
                    <a:pt x="42" y="0"/>
                  </a:lnTo>
                  <a:lnTo>
                    <a:pt x="0" y="87"/>
                  </a:lnTo>
                  <a:lnTo>
                    <a:pt x="474" y="312"/>
                  </a:lnTo>
                  <a:lnTo>
                    <a:pt x="513"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6" name="Freeform 48">
              <a:extLst>
                <a:ext uri="{FF2B5EF4-FFF2-40B4-BE49-F238E27FC236}">
                  <a16:creationId xmlns:a16="http://schemas.microsoft.com/office/drawing/2014/main" id="{CABEA7D1-6EB9-98FF-6E57-2078B431EDEF}"/>
                </a:ext>
              </a:extLst>
            </p:cNvPr>
            <p:cNvSpPr>
              <a:spLocks/>
            </p:cNvSpPr>
            <p:nvPr/>
          </p:nvSpPr>
          <p:spPr bwMode="auto">
            <a:xfrm>
              <a:off x="545185" y="5922055"/>
              <a:ext cx="131437" cy="246657"/>
            </a:xfrm>
            <a:custGeom>
              <a:avLst/>
              <a:gdLst>
                <a:gd name="T0" fmla="*/ 2 w 79"/>
                <a:gd name="T1" fmla="*/ 156 h 156"/>
                <a:gd name="T2" fmla="*/ 79 w 79"/>
                <a:gd name="T3" fmla="*/ 0 h 156"/>
                <a:gd name="T4" fmla="*/ 0 w 79"/>
                <a:gd name="T5" fmla="*/ 154 h 156"/>
                <a:gd name="T6" fmla="*/ 2 w 79"/>
                <a:gd name="T7" fmla="*/ 156 h 156"/>
              </a:gdLst>
              <a:ahLst/>
              <a:cxnLst>
                <a:cxn ang="0">
                  <a:pos x="T0" y="T1"/>
                </a:cxn>
                <a:cxn ang="0">
                  <a:pos x="T2" y="T3"/>
                </a:cxn>
                <a:cxn ang="0">
                  <a:pos x="T4" y="T5"/>
                </a:cxn>
                <a:cxn ang="0">
                  <a:pos x="T6" y="T7"/>
                </a:cxn>
              </a:cxnLst>
              <a:rect l="0" t="0" r="r" b="b"/>
              <a:pathLst>
                <a:path w="79" h="156">
                  <a:moveTo>
                    <a:pt x="2" y="156"/>
                  </a:moveTo>
                  <a:lnTo>
                    <a:pt x="79" y="0"/>
                  </a:lnTo>
                  <a:lnTo>
                    <a:pt x="0" y="154"/>
                  </a:lnTo>
                  <a:lnTo>
                    <a:pt x="2" y="1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8" name="Freeform 49">
              <a:extLst>
                <a:ext uri="{FF2B5EF4-FFF2-40B4-BE49-F238E27FC236}">
                  <a16:creationId xmlns:a16="http://schemas.microsoft.com/office/drawing/2014/main" id="{CD0B1E7E-6F46-1DC3-11B3-11FE65600D70}"/>
                </a:ext>
              </a:extLst>
            </p:cNvPr>
            <p:cNvSpPr>
              <a:spLocks/>
            </p:cNvSpPr>
            <p:nvPr/>
          </p:nvSpPr>
          <p:spPr bwMode="auto">
            <a:xfrm>
              <a:off x="-844045" y="5564719"/>
              <a:ext cx="1520667" cy="2064961"/>
            </a:xfrm>
            <a:custGeom>
              <a:avLst/>
              <a:gdLst>
                <a:gd name="T0" fmla="*/ 835 w 914"/>
                <a:gd name="T1" fmla="*/ 382 h 1306"/>
                <a:gd name="T2" fmla="*/ 914 w 914"/>
                <a:gd name="T3" fmla="*/ 226 h 1306"/>
                <a:gd name="T4" fmla="*/ 914 w 914"/>
                <a:gd name="T5" fmla="*/ 226 h 1306"/>
                <a:gd name="T6" fmla="*/ 440 w 914"/>
                <a:gd name="T7" fmla="*/ 1 h 1306"/>
                <a:gd name="T8" fmla="*/ 432 w 914"/>
                <a:gd name="T9" fmla="*/ 0 h 1306"/>
                <a:gd name="T10" fmla="*/ 0 w 914"/>
                <a:gd name="T11" fmla="*/ 861 h 1306"/>
                <a:gd name="T12" fmla="*/ 383 w 914"/>
                <a:gd name="T13" fmla="*/ 1306 h 1306"/>
                <a:gd name="T14" fmla="*/ 835 w 914"/>
                <a:gd name="T15" fmla="*/ 382 h 1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306">
                  <a:moveTo>
                    <a:pt x="835" y="382"/>
                  </a:moveTo>
                  <a:lnTo>
                    <a:pt x="914" y="226"/>
                  </a:lnTo>
                  <a:lnTo>
                    <a:pt x="914" y="226"/>
                  </a:lnTo>
                  <a:lnTo>
                    <a:pt x="440" y="1"/>
                  </a:lnTo>
                  <a:lnTo>
                    <a:pt x="432" y="0"/>
                  </a:lnTo>
                  <a:lnTo>
                    <a:pt x="0" y="861"/>
                  </a:lnTo>
                  <a:lnTo>
                    <a:pt x="383" y="1306"/>
                  </a:lnTo>
                  <a:lnTo>
                    <a:pt x="835" y="382"/>
                  </a:lnTo>
                  <a:close/>
                </a:path>
              </a:pathLst>
            </a:custGeom>
            <a:solidFill>
              <a:srgbClr val="364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1" name="Freeform 50">
              <a:extLst>
                <a:ext uri="{FF2B5EF4-FFF2-40B4-BE49-F238E27FC236}">
                  <a16:creationId xmlns:a16="http://schemas.microsoft.com/office/drawing/2014/main" id="{92C0D16D-A790-DBD5-06AB-F8C4F5319000}"/>
                </a:ext>
              </a:extLst>
            </p:cNvPr>
            <p:cNvSpPr>
              <a:spLocks/>
            </p:cNvSpPr>
            <p:nvPr/>
          </p:nvSpPr>
          <p:spPr bwMode="auto">
            <a:xfrm>
              <a:off x="-596147" y="5714926"/>
              <a:ext cx="1272769" cy="1914754"/>
            </a:xfrm>
            <a:custGeom>
              <a:avLst/>
              <a:gdLst>
                <a:gd name="T0" fmla="*/ 686 w 765"/>
                <a:gd name="T1" fmla="*/ 287 h 1211"/>
                <a:gd name="T2" fmla="*/ 765 w 765"/>
                <a:gd name="T3" fmla="*/ 131 h 1211"/>
                <a:gd name="T4" fmla="*/ 765 w 765"/>
                <a:gd name="T5" fmla="*/ 131 h 1211"/>
                <a:gd name="T6" fmla="*/ 489 w 765"/>
                <a:gd name="T7" fmla="*/ 0 h 1211"/>
                <a:gd name="T8" fmla="*/ 0 w 765"/>
                <a:gd name="T9" fmla="*/ 938 h 1211"/>
                <a:gd name="T10" fmla="*/ 234 w 765"/>
                <a:gd name="T11" fmla="*/ 1211 h 1211"/>
                <a:gd name="T12" fmla="*/ 686 w 765"/>
                <a:gd name="T13" fmla="*/ 287 h 1211"/>
              </a:gdLst>
              <a:ahLst/>
              <a:cxnLst>
                <a:cxn ang="0">
                  <a:pos x="T0" y="T1"/>
                </a:cxn>
                <a:cxn ang="0">
                  <a:pos x="T2" y="T3"/>
                </a:cxn>
                <a:cxn ang="0">
                  <a:pos x="T4" y="T5"/>
                </a:cxn>
                <a:cxn ang="0">
                  <a:pos x="T6" y="T7"/>
                </a:cxn>
                <a:cxn ang="0">
                  <a:pos x="T8" y="T9"/>
                </a:cxn>
                <a:cxn ang="0">
                  <a:pos x="T10" y="T11"/>
                </a:cxn>
                <a:cxn ang="0">
                  <a:pos x="T12" y="T13"/>
                </a:cxn>
              </a:cxnLst>
              <a:rect l="0" t="0" r="r" b="b"/>
              <a:pathLst>
                <a:path w="765" h="1211">
                  <a:moveTo>
                    <a:pt x="686" y="287"/>
                  </a:moveTo>
                  <a:lnTo>
                    <a:pt x="765" y="131"/>
                  </a:lnTo>
                  <a:lnTo>
                    <a:pt x="765" y="131"/>
                  </a:lnTo>
                  <a:lnTo>
                    <a:pt x="489" y="0"/>
                  </a:lnTo>
                  <a:lnTo>
                    <a:pt x="0" y="938"/>
                  </a:lnTo>
                  <a:lnTo>
                    <a:pt x="234" y="1211"/>
                  </a:lnTo>
                  <a:lnTo>
                    <a:pt x="686" y="287"/>
                  </a:lnTo>
                  <a:close/>
                </a:path>
              </a:pathLst>
            </a:custGeom>
            <a:solidFill>
              <a:srgbClr val="1A35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4" name="Freeform 51">
              <a:extLst>
                <a:ext uri="{FF2B5EF4-FFF2-40B4-BE49-F238E27FC236}">
                  <a16:creationId xmlns:a16="http://schemas.microsoft.com/office/drawing/2014/main" id="{0DADB85B-0374-0545-B5BB-FE99E2CAB0A5}"/>
                </a:ext>
              </a:extLst>
            </p:cNvPr>
            <p:cNvSpPr>
              <a:spLocks/>
            </p:cNvSpPr>
            <p:nvPr/>
          </p:nvSpPr>
          <p:spPr bwMode="auto">
            <a:xfrm>
              <a:off x="453680" y="3161395"/>
              <a:ext cx="2971456" cy="3121159"/>
            </a:xfrm>
            <a:custGeom>
              <a:avLst/>
              <a:gdLst>
                <a:gd name="T0" fmla="*/ 1134 w 1786"/>
                <a:gd name="T1" fmla="*/ 1900 h 1974"/>
                <a:gd name="T2" fmla="*/ 1119 w 1786"/>
                <a:gd name="T3" fmla="*/ 1923 h 1974"/>
                <a:gd name="T4" fmla="*/ 1101 w 1786"/>
                <a:gd name="T5" fmla="*/ 1942 h 1974"/>
                <a:gd name="T6" fmla="*/ 1079 w 1786"/>
                <a:gd name="T7" fmla="*/ 1957 h 1974"/>
                <a:gd name="T8" fmla="*/ 1055 w 1786"/>
                <a:gd name="T9" fmla="*/ 1967 h 1974"/>
                <a:gd name="T10" fmla="*/ 1030 w 1786"/>
                <a:gd name="T11" fmla="*/ 1972 h 1974"/>
                <a:gd name="T12" fmla="*/ 1005 w 1786"/>
                <a:gd name="T13" fmla="*/ 1974 h 1974"/>
                <a:gd name="T14" fmla="*/ 980 w 1786"/>
                <a:gd name="T15" fmla="*/ 1969 h 1974"/>
                <a:gd name="T16" fmla="*/ 955 w 1786"/>
                <a:gd name="T17" fmla="*/ 1959 h 1974"/>
                <a:gd name="T18" fmla="*/ 74 w 1786"/>
                <a:gd name="T19" fmla="*/ 1513 h 1974"/>
                <a:gd name="T20" fmla="*/ 50 w 1786"/>
                <a:gd name="T21" fmla="*/ 1498 h 1974"/>
                <a:gd name="T22" fmla="*/ 32 w 1786"/>
                <a:gd name="T23" fmla="*/ 1479 h 1974"/>
                <a:gd name="T24" fmla="*/ 19 w 1786"/>
                <a:gd name="T25" fmla="*/ 1458 h 1974"/>
                <a:gd name="T26" fmla="*/ 7 w 1786"/>
                <a:gd name="T27" fmla="*/ 1434 h 1974"/>
                <a:gd name="T28" fmla="*/ 2 w 1786"/>
                <a:gd name="T29" fmla="*/ 1409 h 1974"/>
                <a:gd name="T30" fmla="*/ 2 w 1786"/>
                <a:gd name="T31" fmla="*/ 1384 h 1974"/>
                <a:gd name="T32" fmla="*/ 5 w 1786"/>
                <a:gd name="T33" fmla="*/ 1359 h 1974"/>
                <a:gd name="T34" fmla="*/ 15 w 1786"/>
                <a:gd name="T35" fmla="*/ 1334 h 1974"/>
                <a:gd name="T36" fmla="*/ 653 w 1786"/>
                <a:gd name="T37" fmla="*/ 74 h 1974"/>
                <a:gd name="T38" fmla="*/ 669 w 1786"/>
                <a:gd name="T39" fmla="*/ 51 h 1974"/>
                <a:gd name="T40" fmla="*/ 687 w 1786"/>
                <a:gd name="T41" fmla="*/ 32 h 1974"/>
                <a:gd name="T42" fmla="*/ 709 w 1786"/>
                <a:gd name="T43" fmla="*/ 17 h 1974"/>
                <a:gd name="T44" fmla="*/ 732 w 1786"/>
                <a:gd name="T45" fmla="*/ 7 h 1974"/>
                <a:gd name="T46" fmla="*/ 756 w 1786"/>
                <a:gd name="T47" fmla="*/ 2 h 1974"/>
                <a:gd name="T48" fmla="*/ 782 w 1786"/>
                <a:gd name="T49" fmla="*/ 0 h 1974"/>
                <a:gd name="T50" fmla="*/ 808 w 1786"/>
                <a:gd name="T51" fmla="*/ 5 h 1974"/>
                <a:gd name="T52" fmla="*/ 833 w 1786"/>
                <a:gd name="T53" fmla="*/ 15 h 1974"/>
                <a:gd name="T54" fmla="*/ 1714 w 1786"/>
                <a:gd name="T55" fmla="*/ 461 h 1974"/>
                <a:gd name="T56" fmla="*/ 1735 w 1786"/>
                <a:gd name="T57" fmla="*/ 476 h 1974"/>
                <a:gd name="T58" fmla="*/ 1756 w 1786"/>
                <a:gd name="T59" fmla="*/ 495 h 1974"/>
                <a:gd name="T60" fmla="*/ 1769 w 1786"/>
                <a:gd name="T61" fmla="*/ 516 h 1974"/>
                <a:gd name="T62" fmla="*/ 1781 w 1786"/>
                <a:gd name="T63" fmla="*/ 540 h 1974"/>
                <a:gd name="T64" fmla="*/ 1786 w 1786"/>
                <a:gd name="T65" fmla="*/ 563 h 1974"/>
                <a:gd name="T66" fmla="*/ 1786 w 1786"/>
                <a:gd name="T67" fmla="*/ 590 h 1974"/>
                <a:gd name="T68" fmla="*/ 1782 w 1786"/>
                <a:gd name="T69" fmla="*/ 615 h 1974"/>
                <a:gd name="T70" fmla="*/ 1772 w 1786"/>
                <a:gd name="T71" fmla="*/ 64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6" h="1974">
                  <a:moveTo>
                    <a:pt x="1134" y="1900"/>
                  </a:moveTo>
                  <a:lnTo>
                    <a:pt x="1134" y="1900"/>
                  </a:lnTo>
                  <a:lnTo>
                    <a:pt x="1127" y="1912"/>
                  </a:lnTo>
                  <a:lnTo>
                    <a:pt x="1119" y="1923"/>
                  </a:lnTo>
                  <a:lnTo>
                    <a:pt x="1111" y="1933"/>
                  </a:lnTo>
                  <a:lnTo>
                    <a:pt x="1101" y="1942"/>
                  </a:lnTo>
                  <a:lnTo>
                    <a:pt x="1091" y="1950"/>
                  </a:lnTo>
                  <a:lnTo>
                    <a:pt x="1079" y="1957"/>
                  </a:lnTo>
                  <a:lnTo>
                    <a:pt x="1069" y="1962"/>
                  </a:lnTo>
                  <a:lnTo>
                    <a:pt x="1055" y="1967"/>
                  </a:lnTo>
                  <a:lnTo>
                    <a:pt x="1044" y="1970"/>
                  </a:lnTo>
                  <a:lnTo>
                    <a:pt x="1030" y="1972"/>
                  </a:lnTo>
                  <a:lnTo>
                    <a:pt x="1019" y="1974"/>
                  </a:lnTo>
                  <a:lnTo>
                    <a:pt x="1005" y="1974"/>
                  </a:lnTo>
                  <a:lnTo>
                    <a:pt x="992" y="1972"/>
                  </a:lnTo>
                  <a:lnTo>
                    <a:pt x="980" y="1969"/>
                  </a:lnTo>
                  <a:lnTo>
                    <a:pt x="967" y="1964"/>
                  </a:lnTo>
                  <a:lnTo>
                    <a:pt x="955" y="1959"/>
                  </a:lnTo>
                  <a:lnTo>
                    <a:pt x="74" y="1513"/>
                  </a:lnTo>
                  <a:lnTo>
                    <a:pt x="74" y="1513"/>
                  </a:lnTo>
                  <a:lnTo>
                    <a:pt x="62" y="1506"/>
                  </a:lnTo>
                  <a:lnTo>
                    <a:pt x="50" y="1498"/>
                  </a:lnTo>
                  <a:lnTo>
                    <a:pt x="42" y="1490"/>
                  </a:lnTo>
                  <a:lnTo>
                    <a:pt x="32" y="1479"/>
                  </a:lnTo>
                  <a:lnTo>
                    <a:pt x="25" y="1469"/>
                  </a:lnTo>
                  <a:lnTo>
                    <a:pt x="19" y="1458"/>
                  </a:lnTo>
                  <a:lnTo>
                    <a:pt x="12" y="1448"/>
                  </a:lnTo>
                  <a:lnTo>
                    <a:pt x="7" y="1434"/>
                  </a:lnTo>
                  <a:lnTo>
                    <a:pt x="4" y="1423"/>
                  </a:lnTo>
                  <a:lnTo>
                    <a:pt x="2" y="1409"/>
                  </a:lnTo>
                  <a:lnTo>
                    <a:pt x="0" y="1397"/>
                  </a:lnTo>
                  <a:lnTo>
                    <a:pt x="2" y="1384"/>
                  </a:lnTo>
                  <a:lnTo>
                    <a:pt x="4" y="1371"/>
                  </a:lnTo>
                  <a:lnTo>
                    <a:pt x="5" y="1359"/>
                  </a:lnTo>
                  <a:lnTo>
                    <a:pt x="10" y="1345"/>
                  </a:lnTo>
                  <a:lnTo>
                    <a:pt x="15" y="1334"/>
                  </a:lnTo>
                  <a:lnTo>
                    <a:pt x="653" y="74"/>
                  </a:lnTo>
                  <a:lnTo>
                    <a:pt x="653" y="74"/>
                  </a:lnTo>
                  <a:lnTo>
                    <a:pt x="660" y="62"/>
                  </a:lnTo>
                  <a:lnTo>
                    <a:pt x="669" y="51"/>
                  </a:lnTo>
                  <a:lnTo>
                    <a:pt x="677" y="41"/>
                  </a:lnTo>
                  <a:lnTo>
                    <a:pt x="687" y="32"/>
                  </a:lnTo>
                  <a:lnTo>
                    <a:pt x="697" y="24"/>
                  </a:lnTo>
                  <a:lnTo>
                    <a:pt x="709" y="17"/>
                  </a:lnTo>
                  <a:lnTo>
                    <a:pt x="719" y="12"/>
                  </a:lnTo>
                  <a:lnTo>
                    <a:pt x="732" y="7"/>
                  </a:lnTo>
                  <a:lnTo>
                    <a:pt x="744" y="4"/>
                  </a:lnTo>
                  <a:lnTo>
                    <a:pt x="756" y="2"/>
                  </a:lnTo>
                  <a:lnTo>
                    <a:pt x="769" y="0"/>
                  </a:lnTo>
                  <a:lnTo>
                    <a:pt x="782" y="0"/>
                  </a:lnTo>
                  <a:lnTo>
                    <a:pt x="796" y="2"/>
                  </a:lnTo>
                  <a:lnTo>
                    <a:pt x="808" y="5"/>
                  </a:lnTo>
                  <a:lnTo>
                    <a:pt x="821" y="9"/>
                  </a:lnTo>
                  <a:lnTo>
                    <a:pt x="833" y="15"/>
                  </a:lnTo>
                  <a:lnTo>
                    <a:pt x="1714" y="461"/>
                  </a:lnTo>
                  <a:lnTo>
                    <a:pt x="1714" y="461"/>
                  </a:lnTo>
                  <a:lnTo>
                    <a:pt x="1725" y="468"/>
                  </a:lnTo>
                  <a:lnTo>
                    <a:pt x="1735" y="476"/>
                  </a:lnTo>
                  <a:lnTo>
                    <a:pt x="1745" y="484"/>
                  </a:lnTo>
                  <a:lnTo>
                    <a:pt x="1756" y="495"/>
                  </a:lnTo>
                  <a:lnTo>
                    <a:pt x="1762" y="505"/>
                  </a:lnTo>
                  <a:lnTo>
                    <a:pt x="1769" y="516"/>
                  </a:lnTo>
                  <a:lnTo>
                    <a:pt x="1776" y="526"/>
                  </a:lnTo>
                  <a:lnTo>
                    <a:pt x="1781" y="540"/>
                  </a:lnTo>
                  <a:lnTo>
                    <a:pt x="1784" y="551"/>
                  </a:lnTo>
                  <a:lnTo>
                    <a:pt x="1786" y="563"/>
                  </a:lnTo>
                  <a:lnTo>
                    <a:pt x="1786" y="577"/>
                  </a:lnTo>
                  <a:lnTo>
                    <a:pt x="1786" y="590"/>
                  </a:lnTo>
                  <a:lnTo>
                    <a:pt x="1784" y="603"/>
                  </a:lnTo>
                  <a:lnTo>
                    <a:pt x="1782" y="615"/>
                  </a:lnTo>
                  <a:lnTo>
                    <a:pt x="1777" y="629"/>
                  </a:lnTo>
                  <a:lnTo>
                    <a:pt x="1772" y="640"/>
                  </a:lnTo>
                  <a:lnTo>
                    <a:pt x="1134" y="1900"/>
                  </a:lnTo>
                  <a:close/>
                </a:path>
              </a:pathLst>
            </a:custGeom>
            <a:solidFill>
              <a:srgbClr val="0289A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dirty="0"/>
            </a:p>
          </p:txBody>
        </p:sp>
        <p:sp>
          <p:nvSpPr>
            <p:cNvPr id="25" name="Freeform 52">
              <a:extLst>
                <a:ext uri="{FF2B5EF4-FFF2-40B4-BE49-F238E27FC236}">
                  <a16:creationId xmlns:a16="http://schemas.microsoft.com/office/drawing/2014/main" id="{72FF1AC8-3E7A-BB7B-E4E5-4EB1FBCA979C}"/>
                </a:ext>
              </a:extLst>
            </p:cNvPr>
            <p:cNvSpPr>
              <a:spLocks/>
            </p:cNvSpPr>
            <p:nvPr/>
          </p:nvSpPr>
          <p:spPr bwMode="auto">
            <a:xfrm>
              <a:off x="543522" y="3259425"/>
              <a:ext cx="2805081" cy="2902962"/>
            </a:xfrm>
            <a:custGeom>
              <a:avLst/>
              <a:gdLst>
                <a:gd name="T0" fmla="*/ 1016 w 1686"/>
                <a:gd name="T1" fmla="*/ 1836 h 1836"/>
                <a:gd name="T2" fmla="*/ 0 w 1686"/>
                <a:gd name="T3" fmla="*/ 1320 h 1836"/>
                <a:gd name="T4" fmla="*/ 670 w 1686"/>
                <a:gd name="T5" fmla="*/ 0 h 1836"/>
                <a:gd name="T6" fmla="*/ 1686 w 1686"/>
                <a:gd name="T7" fmla="*/ 516 h 1836"/>
                <a:gd name="T8" fmla="*/ 1604 w 1686"/>
                <a:gd name="T9" fmla="*/ 679 h 1836"/>
                <a:gd name="T10" fmla="*/ 1016 w 1686"/>
                <a:gd name="T11" fmla="*/ 1836 h 1836"/>
              </a:gdLst>
              <a:ahLst/>
              <a:cxnLst>
                <a:cxn ang="0">
                  <a:pos x="T0" y="T1"/>
                </a:cxn>
                <a:cxn ang="0">
                  <a:pos x="T2" y="T3"/>
                </a:cxn>
                <a:cxn ang="0">
                  <a:pos x="T4" y="T5"/>
                </a:cxn>
                <a:cxn ang="0">
                  <a:pos x="T6" y="T7"/>
                </a:cxn>
                <a:cxn ang="0">
                  <a:pos x="T8" y="T9"/>
                </a:cxn>
                <a:cxn ang="0">
                  <a:pos x="T10" y="T11"/>
                </a:cxn>
              </a:cxnLst>
              <a:rect l="0" t="0" r="r" b="b"/>
              <a:pathLst>
                <a:path w="1686" h="1836">
                  <a:moveTo>
                    <a:pt x="1016" y="1836"/>
                  </a:moveTo>
                  <a:lnTo>
                    <a:pt x="0" y="1320"/>
                  </a:lnTo>
                  <a:lnTo>
                    <a:pt x="670" y="0"/>
                  </a:lnTo>
                  <a:lnTo>
                    <a:pt x="1686" y="516"/>
                  </a:lnTo>
                  <a:lnTo>
                    <a:pt x="1604" y="679"/>
                  </a:lnTo>
                  <a:lnTo>
                    <a:pt x="1016" y="18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6" name="Freeform 53">
              <a:extLst>
                <a:ext uri="{FF2B5EF4-FFF2-40B4-BE49-F238E27FC236}">
                  <a16:creationId xmlns:a16="http://schemas.microsoft.com/office/drawing/2014/main" id="{3FF96ACE-E220-931E-F3F7-F21B015CB022}"/>
                </a:ext>
              </a:extLst>
            </p:cNvPr>
            <p:cNvSpPr>
              <a:spLocks/>
            </p:cNvSpPr>
            <p:nvPr/>
          </p:nvSpPr>
          <p:spPr bwMode="auto">
            <a:xfrm>
              <a:off x="2252192" y="3273655"/>
              <a:ext cx="693784" cy="479084"/>
            </a:xfrm>
            <a:custGeom>
              <a:avLst/>
              <a:gdLst>
                <a:gd name="T0" fmla="*/ 407 w 417"/>
                <a:gd name="T1" fmla="*/ 253 h 303"/>
                <a:gd name="T2" fmla="*/ 407 w 417"/>
                <a:gd name="T3" fmla="*/ 253 h 303"/>
                <a:gd name="T4" fmla="*/ 396 w 417"/>
                <a:gd name="T5" fmla="*/ 268 h 303"/>
                <a:gd name="T6" fmla="*/ 385 w 417"/>
                <a:gd name="T7" fmla="*/ 281 h 303"/>
                <a:gd name="T8" fmla="*/ 370 w 417"/>
                <a:gd name="T9" fmla="*/ 291 h 303"/>
                <a:gd name="T10" fmla="*/ 353 w 417"/>
                <a:gd name="T11" fmla="*/ 298 h 303"/>
                <a:gd name="T12" fmla="*/ 336 w 417"/>
                <a:gd name="T13" fmla="*/ 303 h 303"/>
                <a:gd name="T14" fmla="*/ 319 w 417"/>
                <a:gd name="T15" fmla="*/ 303 h 303"/>
                <a:gd name="T16" fmla="*/ 301 w 417"/>
                <a:gd name="T17" fmla="*/ 300 h 303"/>
                <a:gd name="T18" fmla="*/ 284 w 417"/>
                <a:gd name="T19" fmla="*/ 293 h 303"/>
                <a:gd name="T20" fmla="*/ 50 w 417"/>
                <a:gd name="T21" fmla="*/ 174 h 303"/>
                <a:gd name="T22" fmla="*/ 50 w 417"/>
                <a:gd name="T23" fmla="*/ 174 h 303"/>
                <a:gd name="T24" fmla="*/ 33 w 417"/>
                <a:gd name="T25" fmla="*/ 164 h 303"/>
                <a:gd name="T26" fmla="*/ 21 w 417"/>
                <a:gd name="T27" fmla="*/ 152 h 303"/>
                <a:gd name="T28" fmla="*/ 11 w 417"/>
                <a:gd name="T29" fmla="*/ 137 h 303"/>
                <a:gd name="T30" fmla="*/ 3 w 417"/>
                <a:gd name="T31" fmla="*/ 120 h 303"/>
                <a:gd name="T32" fmla="*/ 0 w 417"/>
                <a:gd name="T33" fmla="*/ 104 h 303"/>
                <a:gd name="T34" fmla="*/ 0 w 417"/>
                <a:gd name="T35" fmla="*/ 87 h 303"/>
                <a:gd name="T36" fmla="*/ 3 w 417"/>
                <a:gd name="T37" fmla="*/ 68 h 303"/>
                <a:gd name="T38" fmla="*/ 10 w 417"/>
                <a:gd name="T39" fmla="*/ 52 h 303"/>
                <a:gd name="T40" fmla="*/ 10 w 417"/>
                <a:gd name="T41" fmla="*/ 50 h 303"/>
                <a:gd name="T42" fmla="*/ 10 w 417"/>
                <a:gd name="T43" fmla="*/ 50 h 303"/>
                <a:gd name="T44" fmla="*/ 20 w 417"/>
                <a:gd name="T45" fmla="*/ 35 h 303"/>
                <a:gd name="T46" fmla="*/ 31 w 417"/>
                <a:gd name="T47" fmla="*/ 22 h 303"/>
                <a:gd name="T48" fmla="*/ 46 w 417"/>
                <a:gd name="T49" fmla="*/ 11 h 303"/>
                <a:gd name="T50" fmla="*/ 63 w 417"/>
                <a:gd name="T51" fmla="*/ 5 h 303"/>
                <a:gd name="T52" fmla="*/ 80 w 417"/>
                <a:gd name="T53" fmla="*/ 1 h 303"/>
                <a:gd name="T54" fmla="*/ 98 w 417"/>
                <a:gd name="T55" fmla="*/ 0 h 303"/>
                <a:gd name="T56" fmla="*/ 115 w 417"/>
                <a:gd name="T57" fmla="*/ 3 h 303"/>
                <a:gd name="T58" fmla="*/ 132 w 417"/>
                <a:gd name="T59" fmla="*/ 10 h 303"/>
                <a:gd name="T60" fmla="*/ 366 w 417"/>
                <a:gd name="T61" fmla="*/ 129 h 303"/>
                <a:gd name="T62" fmla="*/ 366 w 417"/>
                <a:gd name="T63" fmla="*/ 129 h 303"/>
                <a:gd name="T64" fmla="*/ 383 w 417"/>
                <a:gd name="T65" fmla="*/ 139 h 303"/>
                <a:gd name="T66" fmla="*/ 395 w 417"/>
                <a:gd name="T67" fmla="*/ 152 h 303"/>
                <a:gd name="T68" fmla="*/ 405 w 417"/>
                <a:gd name="T69" fmla="*/ 166 h 303"/>
                <a:gd name="T70" fmla="*/ 413 w 417"/>
                <a:gd name="T71" fmla="*/ 182 h 303"/>
                <a:gd name="T72" fmla="*/ 417 w 417"/>
                <a:gd name="T73" fmla="*/ 199 h 303"/>
                <a:gd name="T74" fmla="*/ 417 w 417"/>
                <a:gd name="T75" fmla="*/ 218 h 303"/>
                <a:gd name="T76" fmla="*/ 413 w 417"/>
                <a:gd name="T77" fmla="*/ 234 h 303"/>
                <a:gd name="T78" fmla="*/ 407 w 417"/>
                <a:gd name="T79" fmla="*/ 253 h 303"/>
                <a:gd name="T80" fmla="*/ 407 w 417"/>
                <a:gd name="T81" fmla="*/ 25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03">
                  <a:moveTo>
                    <a:pt x="407" y="253"/>
                  </a:moveTo>
                  <a:lnTo>
                    <a:pt x="407" y="253"/>
                  </a:lnTo>
                  <a:lnTo>
                    <a:pt x="396" y="268"/>
                  </a:lnTo>
                  <a:lnTo>
                    <a:pt x="385" y="281"/>
                  </a:lnTo>
                  <a:lnTo>
                    <a:pt x="370" y="291"/>
                  </a:lnTo>
                  <a:lnTo>
                    <a:pt x="353" y="298"/>
                  </a:lnTo>
                  <a:lnTo>
                    <a:pt x="336" y="303"/>
                  </a:lnTo>
                  <a:lnTo>
                    <a:pt x="319" y="303"/>
                  </a:lnTo>
                  <a:lnTo>
                    <a:pt x="301" y="300"/>
                  </a:lnTo>
                  <a:lnTo>
                    <a:pt x="284" y="293"/>
                  </a:lnTo>
                  <a:lnTo>
                    <a:pt x="50" y="174"/>
                  </a:lnTo>
                  <a:lnTo>
                    <a:pt x="50" y="174"/>
                  </a:lnTo>
                  <a:lnTo>
                    <a:pt x="33" y="164"/>
                  </a:lnTo>
                  <a:lnTo>
                    <a:pt x="21" y="152"/>
                  </a:lnTo>
                  <a:lnTo>
                    <a:pt x="11" y="137"/>
                  </a:lnTo>
                  <a:lnTo>
                    <a:pt x="3" y="120"/>
                  </a:lnTo>
                  <a:lnTo>
                    <a:pt x="0" y="104"/>
                  </a:lnTo>
                  <a:lnTo>
                    <a:pt x="0" y="87"/>
                  </a:lnTo>
                  <a:lnTo>
                    <a:pt x="3" y="68"/>
                  </a:lnTo>
                  <a:lnTo>
                    <a:pt x="10" y="52"/>
                  </a:lnTo>
                  <a:lnTo>
                    <a:pt x="10" y="50"/>
                  </a:lnTo>
                  <a:lnTo>
                    <a:pt x="10" y="50"/>
                  </a:lnTo>
                  <a:lnTo>
                    <a:pt x="20" y="35"/>
                  </a:lnTo>
                  <a:lnTo>
                    <a:pt x="31" y="22"/>
                  </a:lnTo>
                  <a:lnTo>
                    <a:pt x="46" y="11"/>
                  </a:lnTo>
                  <a:lnTo>
                    <a:pt x="63" y="5"/>
                  </a:lnTo>
                  <a:lnTo>
                    <a:pt x="80" y="1"/>
                  </a:lnTo>
                  <a:lnTo>
                    <a:pt x="98" y="0"/>
                  </a:lnTo>
                  <a:lnTo>
                    <a:pt x="115" y="3"/>
                  </a:lnTo>
                  <a:lnTo>
                    <a:pt x="132" y="10"/>
                  </a:lnTo>
                  <a:lnTo>
                    <a:pt x="366" y="129"/>
                  </a:lnTo>
                  <a:lnTo>
                    <a:pt x="366" y="129"/>
                  </a:lnTo>
                  <a:lnTo>
                    <a:pt x="383" y="139"/>
                  </a:lnTo>
                  <a:lnTo>
                    <a:pt x="395" y="152"/>
                  </a:lnTo>
                  <a:lnTo>
                    <a:pt x="405" y="166"/>
                  </a:lnTo>
                  <a:lnTo>
                    <a:pt x="413" y="182"/>
                  </a:lnTo>
                  <a:lnTo>
                    <a:pt x="417" y="199"/>
                  </a:lnTo>
                  <a:lnTo>
                    <a:pt x="417" y="218"/>
                  </a:lnTo>
                  <a:lnTo>
                    <a:pt x="413" y="234"/>
                  </a:lnTo>
                  <a:lnTo>
                    <a:pt x="407" y="253"/>
                  </a:lnTo>
                  <a:lnTo>
                    <a:pt x="407" y="253"/>
                  </a:lnTo>
                  <a:close/>
                </a:path>
              </a:pathLst>
            </a:custGeom>
            <a:solidFill>
              <a:srgbClr val="6C66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7" name="Freeform 54">
              <a:extLst>
                <a:ext uri="{FF2B5EF4-FFF2-40B4-BE49-F238E27FC236}">
                  <a16:creationId xmlns:a16="http://schemas.microsoft.com/office/drawing/2014/main" id="{36AFFD7B-90EB-75CF-8CEC-CA682223C963}"/>
                </a:ext>
              </a:extLst>
            </p:cNvPr>
            <p:cNvSpPr>
              <a:spLocks/>
            </p:cNvSpPr>
            <p:nvPr/>
          </p:nvSpPr>
          <p:spPr bwMode="auto">
            <a:xfrm>
              <a:off x="1984329"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 name="T58" fmla="*/ 0 w 609"/>
                <a:gd name="T59" fmla="*/ 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lnTo>
                    <a:pt x="0" y="3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8" name="Freeform 55">
              <a:extLst>
                <a:ext uri="{FF2B5EF4-FFF2-40B4-BE49-F238E27FC236}">
                  <a16:creationId xmlns:a16="http://schemas.microsoft.com/office/drawing/2014/main" id="{592EA1A5-38A3-6F34-8CDB-CF51EB368E0B}"/>
                </a:ext>
              </a:extLst>
            </p:cNvPr>
            <p:cNvSpPr>
              <a:spLocks/>
            </p:cNvSpPr>
            <p:nvPr/>
          </p:nvSpPr>
          <p:spPr bwMode="auto">
            <a:xfrm>
              <a:off x="1984329"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9" name="Freeform 56">
              <a:extLst>
                <a:ext uri="{FF2B5EF4-FFF2-40B4-BE49-F238E27FC236}">
                  <a16:creationId xmlns:a16="http://schemas.microsoft.com/office/drawing/2014/main" id="{0F7A1533-D16A-B880-CCA3-DE9376681868}"/>
                </a:ext>
              </a:extLst>
            </p:cNvPr>
            <p:cNvSpPr>
              <a:spLocks/>
            </p:cNvSpPr>
            <p:nvPr/>
          </p:nvSpPr>
          <p:spPr bwMode="auto">
            <a:xfrm>
              <a:off x="1089232" y="4650823"/>
              <a:ext cx="1395886" cy="709929"/>
            </a:xfrm>
            <a:custGeom>
              <a:avLst/>
              <a:gdLst>
                <a:gd name="T0" fmla="*/ 827 w 839"/>
                <a:gd name="T1" fmla="*/ 449 h 449"/>
                <a:gd name="T2" fmla="*/ 0 w 839"/>
                <a:gd name="T3" fmla="*/ 22 h 449"/>
                <a:gd name="T4" fmla="*/ 12 w 839"/>
                <a:gd name="T5" fmla="*/ 0 h 449"/>
                <a:gd name="T6" fmla="*/ 839 w 839"/>
                <a:gd name="T7" fmla="*/ 427 h 449"/>
                <a:gd name="T8" fmla="*/ 827 w 839"/>
                <a:gd name="T9" fmla="*/ 449 h 449"/>
              </a:gdLst>
              <a:ahLst/>
              <a:cxnLst>
                <a:cxn ang="0">
                  <a:pos x="T0" y="T1"/>
                </a:cxn>
                <a:cxn ang="0">
                  <a:pos x="T2" y="T3"/>
                </a:cxn>
                <a:cxn ang="0">
                  <a:pos x="T4" y="T5"/>
                </a:cxn>
                <a:cxn ang="0">
                  <a:pos x="T6" y="T7"/>
                </a:cxn>
                <a:cxn ang="0">
                  <a:pos x="T8" y="T9"/>
                </a:cxn>
              </a:cxnLst>
              <a:rect l="0" t="0" r="r" b="b"/>
              <a:pathLst>
                <a:path w="839" h="449">
                  <a:moveTo>
                    <a:pt x="827" y="449"/>
                  </a:moveTo>
                  <a:lnTo>
                    <a:pt x="0" y="22"/>
                  </a:lnTo>
                  <a:lnTo>
                    <a:pt x="12" y="0"/>
                  </a:lnTo>
                  <a:lnTo>
                    <a:pt x="839" y="427"/>
                  </a:lnTo>
                  <a:lnTo>
                    <a:pt x="827"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0" name="Freeform 57">
              <a:extLst>
                <a:ext uri="{FF2B5EF4-FFF2-40B4-BE49-F238E27FC236}">
                  <a16:creationId xmlns:a16="http://schemas.microsoft.com/office/drawing/2014/main" id="{F7224A91-F707-C03C-FB76-68ECC68181D8}"/>
                </a:ext>
              </a:extLst>
            </p:cNvPr>
            <p:cNvSpPr>
              <a:spLocks/>
            </p:cNvSpPr>
            <p:nvPr/>
          </p:nvSpPr>
          <p:spPr bwMode="auto">
            <a:xfrm>
              <a:off x="1142472" y="4552793"/>
              <a:ext cx="1395886" cy="711511"/>
            </a:xfrm>
            <a:custGeom>
              <a:avLst/>
              <a:gdLst>
                <a:gd name="T0" fmla="*/ 827 w 839"/>
                <a:gd name="T1" fmla="*/ 450 h 450"/>
                <a:gd name="T2" fmla="*/ 0 w 839"/>
                <a:gd name="T3" fmla="*/ 23 h 450"/>
                <a:gd name="T4" fmla="*/ 12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3"/>
                  </a:lnTo>
                  <a:lnTo>
                    <a:pt x="12"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1" name="Freeform 58">
              <a:extLst>
                <a:ext uri="{FF2B5EF4-FFF2-40B4-BE49-F238E27FC236}">
                  <a16:creationId xmlns:a16="http://schemas.microsoft.com/office/drawing/2014/main" id="{2D54BF89-0734-885E-13FE-C2DC3F9B7B57}"/>
                </a:ext>
              </a:extLst>
            </p:cNvPr>
            <p:cNvSpPr>
              <a:spLocks/>
            </p:cNvSpPr>
            <p:nvPr/>
          </p:nvSpPr>
          <p:spPr bwMode="auto">
            <a:xfrm>
              <a:off x="1195712" y="4457925"/>
              <a:ext cx="1395886" cy="708348"/>
            </a:xfrm>
            <a:custGeom>
              <a:avLst/>
              <a:gdLst>
                <a:gd name="T0" fmla="*/ 827 w 839"/>
                <a:gd name="T1" fmla="*/ 448 h 448"/>
                <a:gd name="T2" fmla="*/ 0 w 839"/>
                <a:gd name="T3" fmla="*/ 21 h 448"/>
                <a:gd name="T4" fmla="*/ 11 w 839"/>
                <a:gd name="T5" fmla="*/ 0 h 448"/>
                <a:gd name="T6" fmla="*/ 839 w 839"/>
                <a:gd name="T7" fmla="*/ 427 h 448"/>
                <a:gd name="T8" fmla="*/ 827 w 839"/>
                <a:gd name="T9" fmla="*/ 448 h 448"/>
              </a:gdLst>
              <a:ahLst/>
              <a:cxnLst>
                <a:cxn ang="0">
                  <a:pos x="T0" y="T1"/>
                </a:cxn>
                <a:cxn ang="0">
                  <a:pos x="T2" y="T3"/>
                </a:cxn>
                <a:cxn ang="0">
                  <a:pos x="T4" y="T5"/>
                </a:cxn>
                <a:cxn ang="0">
                  <a:pos x="T6" y="T7"/>
                </a:cxn>
                <a:cxn ang="0">
                  <a:pos x="T8" y="T9"/>
                </a:cxn>
              </a:cxnLst>
              <a:rect l="0" t="0" r="r" b="b"/>
              <a:pathLst>
                <a:path w="839" h="448">
                  <a:moveTo>
                    <a:pt x="827" y="448"/>
                  </a:moveTo>
                  <a:lnTo>
                    <a:pt x="0" y="21"/>
                  </a:lnTo>
                  <a:lnTo>
                    <a:pt x="11" y="0"/>
                  </a:lnTo>
                  <a:lnTo>
                    <a:pt x="839" y="427"/>
                  </a:lnTo>
                  <a:lnTo>
                    <a:pt x="827" y="44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3" name="Freeform 59">
              <a:extLst>
                <a:ext uri="{FF2B5EF4-FFF2-40B4-BE49-F238E27FC236}">
                  <a16:creationId xmlns:a16="http://schemas.microsoft.com/office/drawing/2014/main" id="{3682FA58-E265-3920-F3AC-E7E3B1F30869}"/>
                </a:ext>
              </a:extLst>
            </p:cNvPr>
            <p:cNvSpPr>
              <a:spLocks/>
            </p:cNvSpPr>
            <p:nvPr/>
          </p:nvSpPr>
          <p:spPr bwMode="auto">
            <a:xfrm>
              <a:off x="1248951" y="4359895"/>
              <a:ext cx="1395886" cy="711511"/>
            </a:xfrm>
            <a:custGeom>
              <a:avLst/>
              <a:gdLst>
                <a:gd name="T0" fmla="*/ 827 w 839"/>
                <a:gd name="T1" fmla="*/ 450 h 450"/>
                <a:gd name="T2" fmla="*/ 0 w 839"/>
                <a:gd name="T3" fmla="*/ 21 h 450"/>
                <a:gd name="T4" fmla="*/ 11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1"/>
                  </a:lnTo>
                  <a:lnTo>
                    <a:pt x="11"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4" name="Freeform 60">
              <a:extLst>
                <a:ext uri="{FF2B5EF4-FFF2-40B4-BE49-F238E27FC236}">
                  <a16:creationId xmlns:a16="http://schemas.microsoft.com/office/drawing/2014/main" id="{CD56550D-7802-1269-B9E6-AE85AE26FA94}"/>
                </a:ext>
              </a:extLst>
            </p:cNvPr>
            <p:cNvSpPr>
              <a:spLocks/>
            </p:cNvSpPr>
            <p:nvPr/>
          </p:nvSpPr>
          <p:spPr bwMode="auto">
            <a:xfrm>
              <a:off x="1300528" y="4261864"/>
              <a:ext cx="1397549" cy="711511"/>
            </a:xfrm>
            <a:custGeom>
              <a:avLst/>
              <a:gdLst>
                <a:gd name="T0" fmla="*/ 828 w 840"/>
                <a:gd name="T1" fmla="*/ 450 h 450"/>
                <a:gd name="T2" fmla="*/ 0 w 840"/>
                <a:gd name="T3" fmla="*/ 23 h 450"/>
                <a:gd name="T4" fmla="*/ 12 w 840"/>
                <a:gd name="T5" fmla="*/ 0 h 450"/>
                <a:gd name="T6" fmla="*/ 840 w 840"/>
                <a:gd name="T7" fmla="*/ 428 h 450"/>
                <a:gd name="T8" fmla="*/ 828 w 840"/>
                <a:gd name="T9" fmla="*/ 450 h 450"/>
              </a:gdLst>
              <a:ahLst/>
              <a:cxnLst>
                <a:cxn ang="0">
                  <a:pos x="T0" y="T1"/>
                </a:cxn>
                <a:cxn ang="0">
                  <a:pos x="T2" y="T3"/>
                </a:cxn>
                <a:cxn ang="0">
                  <a:pos x="T4" y="T5"/>
                </a:cxn>
                <a:cxn ang="0">
                  <a:pos x="T6" y="T7"/>
                </a:cxn>
                <a:cxn ang="0">
                  <a:pos x="T8" y="T9"/>
                </a:cxn>
              </a:cxnLst>
              <a:rect l="0" t="0" r="r" b="b"/>
              <a:pathLst>
                <a:path w="840" h="450">
                  <a:moveTo>
                    <a:pt x="828" y="450"/>
                  </a:moveTo>
                  <a:lnTo>
                    <a:pt x="0" y="23"/>
                  </a:lnTo>
                  <a:lnTo>
                    <a:pt x="12" y="0"/>
                  </a:lnTo>
                  <a:lnTo>
                    <a:pt x="840" y="428"/>
                  </a:lnTo>
                  <a:lnTo>
                    <a:pt x="828"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5" name="Freeform 61">
              <a:extLst>
                <a:ext uri="{FF2B5EF4-FFF2-40B4-BE49-F238E27FC236}">
                  <a16:creationId xmlns:a16="http://schemas.microsoft.com/office/drawing/2014/main" id="{F6FF9A1A-8B17-8613-A16D-4C7299344626}"/>
                </a:ext>
              </a:extLst>
            </p:cNvPr>
            <p:cNvSpPr>
              <a:spLocks/>
            </p:cNvSpPr>
            <p:nvPr/>
          </p:nvSpPr>
          <p:spPr bwMode="auto">
            <a:xfrm>
              <a:off x="1353767" y="4165415"/>
              <a:ext cx="1395886" cy="709929"/>
            </a:xfrm>
            <a:custGeom>
              <a:avLst/>
              <a:gdLst>
                <a:gd name="T0" fmla="*/ 828 w 839"/>
                <a:gd name="T1" fmla="*/ 449 h 449"/>
                <a:gd name="T2" fmla="*/ 0 w 839"/>
                <a:gd name="T3" fmla="*/ 22 h 449"/>
                <a:gd name="T4" fmla="*/ 12 w 839"/>
                <a:gd name="T5" fmla="*/ 0 h 449"/>
                <a:gd name="T6" fmla="*/ 839 w 839"/>
                <a:gd name="T7" fmla="*/ 427 h 449"/>
                <a:gd name="T8" fmla="*/ 828 w 839"/>
                <a:gd name="T9" fmla="*/ 449 h 449"/>
              </a:gdLst>
              <a:ahLst/>
              <a:cxnLst>
                <a:cxn ang="0">
                  <a:pos x="T0" y="T1"/>
                </a:cxn>
                <a:cxn ang="0">
                  <a:pos x="T2" y="T3"/>
                </a:cxn>
                <a:cxn ang="0">
                  <a:pos x="T4" y="T5"/>
                </a:cxn>
                <a:cxn ang="0">
                  <a:pos x="T6" y="T7"/>
                </a:cxn>
                <a:cxn ang="0">
                  <a:pos x="T8" y="T9"/>
                </a:cxn>
              </a:cxnLst>
              <a:rect l="0" t="0" r="r" b="b"/>
              <a:pathLst>
                <a:path w="839" h="449">
                  <a:moveTo>
                    <a:pt x="828" y="449"/>
                  </a:moveTo>
                  <a:lnTo>
                    <a:pt x="0" y="22"/>
                  </a:lnTo>
                  <a:lnTo>
                    <a:pt x="12" y="0"/>
                  </a:lnTo>
                  <a:lnTo>
                    <a:pt x="839" y="427"/>
                  </a:lnTo>
                  <a:lnTo>
                    <a:pt x="828"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6" name="Freeform 62">
              <a:extLst>
                <a:ext uri="{FF2B5EF4-FFF2-40B4-BE49-F238E27FC236}">
                  <a16:creationId xmlns:a16="http://schemas.microsoft.com/office/drawing/2014/main" id="{64785AC2-D9A8-3347-AA82-ABCE952D15E8}"/>
                </a:ext>
              </a:extLst>
            </p:cNvPr>
            <p:cNvSpPr>
              <a:spLocks/>
            </p:cNvSpPr>
            <p:nvPr/>
          </p:nvSpPr>
          <p:spPr bwMode="auto">
            <a:xfrm>
              <a:off x="1407007" y="4067385"/>
              <a:ext cx="1395886" cy="713092"/>
            </a:xfrm>
            <a:custGeom>
              <a:avLst/>
              <a:gdLst>
                <a:gd name="T0" fmla="*/ 827 w 839"/>
                <a:gd name="T1" fmla="*/ 451 h 451"/>
                <a:gd name="T2" fmla="*/ 0 w 839"/>
                <a:gd name="T3" fmla="*/ 22 h 451"/>
                <a:gd name="T4" fmla="*/ 12 w 839"/>
                <a:gd name="T5" fmla="*/ 0 h 451"/>
                <a:gd name="T6" fmla="*/ 839 w 839"/>
                <a:gd name="T7" fmla="*/ 427 h 451"/>
                <a:gd name="T8" fmla="*/ 827 w 839"/>
                <a:gd name="T9" fmla="*/ 451 h 451"/>
              </a:gdLst>
              <a:ahLst/>
              <a:cxnLst>
                <a:cxn ang="0">
                  <a:pos x="T0" y="T1"/>
                </a:cxn>
                <a:cxn ang="0">
                  <a:pos x="T2" y="T3"/>
                </a:cxn>
                <a:cxn ang="0">
                  <a:pos x="T4" y="T5"/>
                </a:cxn>
                <a:cxn ang="0">
                  <a:pos x="T6" y="T7"/>
                </a:cxn>
                <a:cxn ang="0">
                  <a:pos x="T8" y="T9"/>
                </a:cxn>
              </a:cxnLst>
              <a:rect l="0" t="0" r="r" b="b"/>
              <a:pathLst>
                <a:path w="839" h="451">
                  <a:moveTo>
                    <a:pt x="827" y="451"/>
                  </a:moveTo>
                  <a:lnTo>
                    <a:pt x="0" y="22"/>
                  </a:lnTo>
                  <a:lnTo>
                    <a:pt x="12" y="0"/>
                  </a:lnTo>
                  <a:lnTo>
                    <a:pt x="839" y="427"/>
                  </a:lnTo>
                  <a:lnTo>
                    <a:pt x="827" y="451"/>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7" name="Freeform 63">
              <a:extLst>
                <a:ext uri="{FF2B5EF4-FFF2-40B4-BE49-F238E27FC236}">
                  <a16:creationId xmlns:a16="http://schemas.microsoft.com/office/drawing/2014/main" id="{DF12E24E-B22E-7623-707B-FB80D76268BA}"/>
                </a:ext>
              </a:extLst>
            </p:cNvPr>
            <p:cNvSpPr>
              <a:spLocks/>
            </p:cNvSpPr>
            <p:nvPr/>
          </p:nvSpPr>
          <p:spPr bwMode="auto">
            <a:xfrm>
              <a:off x="2105782" y="3797011"/>
              <a:ext cx="524082" cy="284604"/>
            </a:xfrm>
            <a:custGeom>
              <a:avLst/>
              <a:gdLst>
                <a:gd name="T0" fmla="*/ 304 w 315"/>
                <a:gd name="T1" fmla="*/ 180 h 180"/>
                <a:gd name="T2" fmla="*/ 0 w 315"/>
                <a:gd name="T3" fmla="*/ 22 h 180"/>
                <a:gd name="T4" fmla="*/ 10 w 315"/>
                <a:gd name="T5" fmla="*/ 0 h 180"/>
                <a:gd name="T6" fmla="*/ 315 w 315"/>
                <a:gd name="T7" fmla="*/ 156 h 180"/>
                <a:gd name="T8" fmla="*/ 304 w 315"/>
                <a:gd name="T9" fmla="*/ 180 h 180"/>
              </a:gdLst>
              <a:ahLst/>
              <a:cxnLst>
                <a:cxn ang="0">
                  <a:pos x="T0" y="T1"/>
                </a:cxn>
                <a:cxn ang="0">
                  <a:pos x="T2" y="T3"/>
                </a:cxn>
                <a:cxn ang="0">
                  <a:pos x="T4" y="T5"/>
                </a:cxn>
                <a:cxn ang="0">
                  <a:pos x="T6" y="T7"/>
                </a:cxn>
                <a:cxn ang="0">
                  <a:pos x="T8" y="T9"/>
                </a:cxn>
              </a:cxnLst>
              <a:rect l="0" t="0" r="r" b="b"/>
              <a:pathLst>
                <a:path w="315" h="180">
                  <a:moveTo>
                    <a:pt x="304" y="180"/>
                  </a:moveTo>
                  <a:lnTo>
                    <a:pt x="0" y="22"/>
                  </a:lnTo>
                  <a:lnTo>
                    <a:pt x="10" y="0"/>
                  </a:lnTo>
                  <a:lnTo>
                    <a:pt x="315" y="156"/>
                  </a:lnTo>
                  <a:lnTo>
                    <a:pt x="304" y="18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8" name="Freeform 64">
              <a:extLst>
                <a:ext uri="{FF2B5EF4-FFF2-40B4-BE49-F238E27FC236}">
                  <a16:creationId xmlns:a16="http://schemas.microsoft.com/office/drawing/2014/main" id="{4761617A-B856-B14D-CAC9-765AC681D612}"/>
                </a:ext>
              </a:extLst>
            </p:cNvPr>
            <p:cNvSpPr>
              <a:spLocks/>
            </p:cNvSpPr>
            <p:nvPr/>
          </p:nvSpPr>
          <p:spPr bwMode="auto">
            <a:xfrm>
              <a:off x="1242297" y="5384470"/>
              <a:ext cx="524082" cy="283024"/>
            </a:xfrm>
            <a:custGeom>
              <a:avLst/>
              <a:gdLst>
                <a:gd name="T0" fmla="*/ 303 w 315"/>
                <a:gd name="T1" fmla="*/ 179 h 179"/>
                <a:gd name="T2" fmla="*/ 0 w 315"/>
                <a:gd name="T3" fmla="*/ 22 h 179"/>
                <a:gd name="T4" fmla="*/ 12 w 315"/>
                <a:gd name="T5" fmla="*/ 0 h 179"/>
                <a:gd name="T6" fmla="*/ 315 w 315"/>
                <a:gd name="T7" fmla="*/ 157 h 179"/>
                <a:gd name="T8" fmla="*/ 303 w 315"/>
                <a:gd name="T9" fmla="*/ 179 h 179"/>
              </a:gdLst>
              <a:ahLst/>
              <a:cxnLst>
                <a:cxn ang="0">
                  <a:pos x="T0" y="T1"/>
                </a:cxn>
                <a:cxn ang="0">
                  <a:pos x="T2" y="T3"/>
                </a:cxn>
                <a:cxn ang="0">
                  <a:pos x="T4" y="T5"/>
                </a:cxn>
                <a:cxn ang="0">
                  <a:pos x="T6" y="T7"/>
                </a:cxn>
                <a:cxn ang="0">
                  <a:pos x="T8" y="T9"/>
                </a:cxn>
              </a:cxnLst>
              <a:rect l="0" t="0" r="r" b="b"/>
              <a:pathLst>
                <a:path w="315" h="179">
                  <a:moveTo>
                    <a:pt x="303" y="179"/>
                  </a:moveTo>
                  <a:lnTo>
                    <a:pt x="0" y="22"/>
                  </a:lnTo>
                  <a:lnTo>
                    <a:pt x="12" y="0"/>
                  </a:lnTo>
                  <a:lnTo>
                    <a:pt x="315" y="157"/>
                  </a:lnTo>
                  <a:lnTo>
                    <a:pt x="303" y="17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9" name="Freeform 65">
              <a:extLst>
                <a:ext uri="{FF2B5EF4-FFF2-40B4-BE49-F238E27FC236}">
                  <a16:creationId xmlns:a16="http://schemas.microsoft.com/office/drawing/2014/main" id="{AF7D921A-8165-12EB-AD51-35CB5F7F51B9}"/>
                </a:ext>
              </a:extLst>
            </p:cNvPr>
            <p:cNvSpPr>
              <a:spLocks/>
            </p:cNvSpPr>
            <p:nvPr/>
          </p:nvSpPr>
          <p:spPr bwMode="auto">
            <a:xfrm>
              <a:off x="342208"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 name="T106" fmla="*/ 168 w 556"/>
                <a:gd name="T107" fmla="*/ 9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lnTo>
                    <a:pt x="168" y="92"/>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50" name="Freeform 66">
              <a:extLst>
                <a:ext uri="{FF2B5EF4-FFF2-40B4-BE49-F238E27FC236}">
                  <a16:creationId xmlns:a16="http://schemas.microsoft.com/office/drawing/2014/main" id="{3F775AEC-49DD-DF54-D3D3-69D32C923678}"/>
                </a:ext>
              </a:extLst>
            </p:cNvPr>
            <p:cNvSpPr>
              <a:spLocks/>
            </p:cNvSpPr>
            <p:nvPr/>
          </p:nvSpPr>
          <p:spPr bwMode="auto">
            <a:xfrm>
              <a:off x="342208"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grpSp>
    </p:spTree>
    <p:extLst>
      <p:ext uri="{BB962C8B-B14F-4D97-AF65-F5344CB8AC3E}">
        <p14:creationId xmlns:p14="http://schemas.microsoft.com/office/powerpoint/2010/main" val="237871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E2FD-9028-D15E-AAC1-8DDDC7F07728}"/>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9E283534-4D85-7208-D13A-D79A9825F47A}"/>
              </a:ext>
            </a:extLst>
          </p:cNvPr>
          <p:cNvSpPr txBox="1">
            <a:spLocks/>
          </p:cNvSpPr>
          <p:nvPr/>
        </p:nvSpPr>
        <p:spPr>
          <a:xfrm>
            <a:off x="429115" y="609471"/>
            <a:ext cx="309524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3-Step Group Activity: </a:t>
            </a:r>
          </a:p>
          <a:p>
            <a:pPr marL="0" indent="0">
              <a:lnSpc>
                <a:spcPts val="3520"/>
              </a:lnSpc>
              <a:spcBef>
                <a:spcPts val="0"/>
              </a:spcBef>
              <a:buNone/>
            </a:pPr>
            <a:r>
              <a:rPr lang="en-US" sz="3400" b="1" dirty="0">
                <a:solidFill>
                  <a:srgbClr val="262626"/>
                </a:solidFill>
                <a:cs typeface="Times New Roman" panose="02020603050405020304" pitchFamily="18" charset="0"/>
              </a:rPr>
              <a:t>Map a Shift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4" name="Freeform: Shape 2">
            <a:extLst>
              <a:ext uri="{FF2B5EF4-FFF2-40B4-BE49-F238E27FC236}">
                <a16:creationId xmlns:a16="http://schemas.microsoft.com/office/drawing/2014/main" id="{821B2046-5F86-1A8D-084B-D7E13BA94492}"/>
              </a:ext>
            </a:extLst>
          </p:cNvPr>
          <p:cNvSpPr/>
          <p:nvPr/>
        </p:nvSpPr>
        <p:spPr>
          <a:xfrm rot="16200000" flipH="1">
            <a:off x="-252662" y="3264213"/>
            <a:ext cx="3562986" cy="3903947"/>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Freeform: Shape 3">
            <a:extLst>
              <a:ext uri="{FF2B5EF4-FFF2-40B4-BE49-F238E27FC236}">
                <a16:creationId xmlns:a16="http://schemas.microsoft.com/office/drawing/2014/main" id="{9590BD2D-58A4-A914-DE42-C32EEE2216EF}"/>
              </a:ext>
            </a:extLst>
          </p:cNvPr>
          <p:cNvSpPr/>
          <p:nvPr/>
        </p:nvSpPr>
        <p:spPr>
          <a:xfrm rot="16200000" flipH="1">
            <a:off x="-245779" y="2993874"/>
            <a:ext cx="3826442" cy="4181168"/>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Freeform 46">
            <a:extLst>
              <a:ext uri="{FF2B5EF4-FFF2-40B4-BE49-F238E27FC236}">
                <a16:creationId xmlns:a16="http://schemas.microsoft.com/office/drawing/2014/main" id="{D9730B03-4C79-144A-2CED-C9D43125F575}"/>
              </a:ext>
            </a:extLst>
          </p:cNvPr>
          <p:cNvSpPr>
            <a:spLocks/>
          </p:cNvSpPr>
          <p:nvPr/>
        </p:nvSpPr>
        <p:spPr bwMode="auto">
          <a:xfrm>
            <a:off x="292516" y="4165415"/>
            <a:ext cx="1372594" cy="1652286"/>
          </a:xfrm>
          <a:custGeom>
            <a:avLst/>
            <a:gdLst>
              <a:gd name="T0" fmla="*/ 0 w 825"/>
              <a:gd name="T1" fmla="*/ 836 h 1045"/>
              <a:gd name="T2" fmla="*/ 102 w 825"/>
              <a:gd name="T3" fmla="*/ 630 h 1045"/>
              <a:gd name="T4" fmla="*/ 102 w 825"/>
              <a:gd name="T5" fmla="*/ 630 h 1045"/>
              <a:gd name="T6" fmla="*/ 98 w 825"/>
              <a:gd name="T7" fmla="*/ 620 h 1045"/>
              <a:gd name="T8" fmla="*/ 95 w 825"/>
              <a:gd name="T9" fmla="*/ 608 h 1045"/>
              <a:gd name="T10" fmla="*/ 92 w 825"/>
              <a:gd name="T11" fmla="*/ 593 h 1045"/>
              <a:gd name="T12" fmla="*/ 88 w 825"/>
              <a:gd name="T13" fmla="*/ 573 h 1045"/>
              <a:gd name="T14" fmla="*/ 87 w 825"/>
              <a:gd name="T15" fmla="*/ 550 h 1045"/>
              <a:gd name="T16" fmla="*/ 87 w 825"/>
              <a:gd name="T17" fmla="*/ 525 h 1045"/>
              <a:gd name="T18" fmla="*/ 88 w 825"/>
              <a:gd name="T19" fmla="*/ 494 h 1045"/>
              <a:gd name="T20" fmla="*/ 95 w 825"/>
              <a:gd name="T21" fmla="*/ 464 h 1045"/>
              <a:gd name="T22" fmla="*/ 107 w 825"/>
              <a:gd name="T23" fmla="*/ 431 h 1045"/>
              <a:gd name="T24" fmla="*/ 114 w 825"/>
              <a:gd name="T25" fmla="*/ 412 h 1045"/>
              <a:gd name="T26" fmla="*/ 122 w 825"/>
              <a:gd name="T27" fmla="*/ 394 h 1045"/>
              <a:gd name="T28" fmla="*/ 132 w 825"/>
              <a:gd name="T29" fmla="*/ 377 h 1045"/>
              <a:gd name="T30" fmla="*/ 144 w 825"/>
              <a:gd name="T31" fmla="*/ 357 h 1045"/>
              <a:gd name="T32" fmla="*/ 157 w 825"/>
              <a:gd name="T33" fmla="*/ 339 h 1045"/>
              <a:gd name="T34" fmla="*/ 172 w 825"/>
              <a:gd name="T35" fmla="*/ 320 h 1045"/>
              <a:gd name="T36" fmla="*/ 189 w 825"/>
              <a:gd name="T37" fmla="*/ 300 h 1045"/>
              <a:gd name="T38" fmla="*/ 207 w 825"/>
              <a:gd name="T39" fmla="*/ 282 h 1045"/>
              <a:gd name="T40" fmla="*/ 227 w 825"/>
              <a:gd name="T41" fmla="*/ 262 h 1045"/>
              <a:gd name="T42" fmla="*/ 251 w 825"/>
              <a:gd name="T43" fmla="*/ 241 h 1045"/>
              <a:gd name="T44" fmla="*/ 276 w 825"/>
              <a:gd name="T45" fmla="*/ 221 h 1045"/>
              <a:gd name="T46" fmla="*/ 303 w 825"/>
              <a:gd name="T47" fmla="*/ 201 h 1045"/>
              <a:gd name="T48" fmla="*/ 303 w 825"/>
              <a:gd name="T49" fmla="*/ 201 h 1045"/>
              <a:gd name="T50" fmla="*/ 358 w 825"/>
              <a:gd name="T51" fmla="*/ 164 h 1045"/>
              <a:gd name="T52" fmla="*/ 412 w 825"/>
              <a:gd name="T53" fmla="*/ 133 h 1045"/>
              <a:gd name="T54" fmla="*/ 464 w 825"/>
              <a:gd name="T55" fmla="*/ 106 h 1045"/>
              <a:gd name="T56" fmla="*/ 512 w 825"/>
              <a:gd name="T57" fmla="*/ 82 h 1045"/>
              <a:gd name="T58" fmla="*/ 559 w 825"/>
              <a:gd name="T59" fmla="*/ 62 h 1045"/>
              <a:gd name="T60" fmla="*/ 601 w 825"/>
              <a:gd name="T61" fmla="*/ 45 h 1045"/>
              <a:gd name="T62" fmla="*/ 641 w 825"/>
              <a:gd name="T63" fmla="*/ 32 h 1045"/>
              <a:gd name="T64" fmla="*/ 678 w 825"/>
              <a:gd name="T65" fmla="*/ 22 h 1045"/>
              <a:gd name="T66" fmla="*/ 711 w 825"/>
              <a:gd name="T67" fmla="*/ 15 h 1045"/>
              <a:gd name="T68" fmla="*/ 740 w 825"/>
              <a:gd name="T69" fmla="*/ 9 h 1045"/>
              <a:gd name="T70" fmla="*/ 765 w 825"/>
              <a:gd name="T71" fmla="*/ 5 h 1045"/>
              <a:gd name="T72" fmla="*/ 787 w 825"/>
              <a:gd name="T73" fmla="*/ 2 h 1045"/>
              <a:gd name="T74" fmla="*/ 815 w 825"/>
              <a:gd name="T75" fmla="*/ 0 h 1045"/>
              <a:gd name="T76" fmla="*/ 825 w 825"/>
              <a:gd name="T77" fmla="*/ 0 h 1045"/>
              <a:gd name="T78" fmla="*/ 708 w 825"/>
              <a:gd name="T79" fmla="*/ 744 h 1045"/>
              <a:gd name="T80" fmla="*/ 708 w 825"/>
              <a:gd name="T81" fmla="*/ 744 h 1045"/>
              <a:gd name="T82" fmla="*/ 688 w 825"/>
              <a:gd name="T83" fmla="*/ 762 h 1045"/>
              <a:gd name="T84" fmla="*/ 665 w 825"/>
              <a:gd name="T85" fmla="*/ 783 h 1045"/>
              <a:gd name="T86" fmla="*/ 636 w 825"/>
              <a:gd name="T87" fmla="*/ 803 h 1045"/>
              <a:gd name="T88" fmla="*/ 619 w 825"/>
              <a:gd name="T89" fmla="*/ 813 h 1045"/>
              <a:gd name="T90" fmla="*/ 603 w 825"/>
              <a:gd name="T91" fmla="*/ 821 h 1045"/>
              <a:gd name="T92" fmla="*/ 586 w 825"/>
              <a:gd name="T93" fmla="*/ 829 h 1045"/>
              <a:gd name="T94" fmla="*/ 567 w 825"/>
              <a:gd name="T95" fmla="*/ 836 h 1045"/>
              <a:gd name="T96" fmla="*/ 549 w 825"/>
              <a:gd name="T97" fmla="*/ 841 h 1045"/>
              <a:gd name="T98" fmla="*/ 531 w 825"/>
              <a:gd name="T99" fmla="*/ 844 h 1045"/>
              <a:gd name="T100" fmla="*/ 512 w 825"/>
              <a:gd name="T101" fmla="*/ 843 h 1045"/>
              <a:gd name="T102" fmla="*/ 495 w 825"/>
              <a:gd name="T103" fmla="*/ 839 h 1045"/>
              <a:gd name="T104" fmla="*/ 373 w 825"/>
              <a:gd name="T105" fmla="*/ 1045 h 1045"/>
              <a:gd name="T106" fmla="*/ 0 w 825"/>
              <a:gd name="T107" fmla="*/ 8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1045">
                <a:moveTo>
                  <a:pt x="0" y="836"/>
                </a:moveTo>
                <a:lnTo>
                  <a:pt x="102" y="630"/>
                </a:lnTo>
                <a:lnTo>
                  <a:pt x="102" y="630"/>
                </a:lnTo>
                <a:lnTo>
                  <a:pt x="98" y="620"/>
                </a:lnTo>
                <a:lnTo>
                  <a:pt x="95" y="608"/>
                </a:lnTo>
                <a:lnTo>
                  <a:pt x="92" y="593"/>
                </a:lnTo>
                <a:lnTo>
                  <a:pt x="88" y="573"/>
                </a:lnTo>
                <a:lnTo>
                  <a:pt x="87" y="550"/>
                </a:lnTo>
                <a:lnTo>
                  <a:pt x="87" y="525"/>
                </a:lnTo>
                <a:lnTo>
                  <a:pt x="88" y="494"/>
                </a:lnTo>
                <a:lnTo>
                  <a:pt x="95" y="464"/>
                </a:lnTo>
                <a:lnTo>
                  <a:pt x="107" y="431"/>
                </a:lnTo>
                <a:lnTo>
                  <a:pt x="114" y="412"/>
                </a:lnTo>
                <a:lnTo>
                  <a:pt x="122" y="394"/>
                </a:lnTo>
                <a:lnTo>
                  <a:pt x="132" y="377"/>
                </a:lnTo>
                <a:lnTo>
                  <a:pt x="144" y="357"/>
                </a:lnTo>
                <a:lnTo>
                  <a:pt x="157" y="339"/>
                </a:lnTo>
                <a:lnTo>
                  <a:pt x="172" y="320"/>
                </a:lnTo>
                <a:lnTo>
                  <a:pt x="189" y="300"/>
                </a:lnTo>
                <a:lnTo>
                  <a:pt x="207" y="282"/>
                </a:lnTo>
                <a:lnTo>
                  <a:pt x="227" y="262"/>
                </a:lnTo>
                <a:lnTo>
                  <a:pt x="251" y="241"/>
                </a:lnTo>
                <a:lnTo>
                  <a:pt x="276" y="221"/>
                </a:lnTo>
                <a:lnTo>
                  <a:pt x="303" y="201"/>
                </a:lnTo>
                <a:lnTo>
                  <a:pt x="303" y="201"/>
                </a:lnTo>
                <a:lnTo>
                  <a:pt x="358" y="164"/>
                </a:lnTo>
                <a:lnTo>
                  <a:pt x="412" y="133"/>
                </a:lnTo>
                <a:lnTo>
                  <a:pt x="464" y="106"/>
                </a:lnTo>
                <a:lnTo>
                  <a:pt x="512" y="82"/>
                </a:lnTo>
                <a:lnTo>
                  <a:pt x="559" y="62"/>
                </a:lnTo>
                <a:lnTo>
                  <a:pt x="601" y="45"/>
                </a:lnTo>
                <a:lnTo>
                  <a:pt x="641" y="32"/>
                </a:lnTo>
                <a:lnTo>
                  <a:pt x="678" y="22"/>
                </a:lnTo>
                <a:lnTo>
                  <a:pt x="711" y="15"/>
                </a:lnTo>
                <a:lnTo>
                  <a:pt x="740" y="9"/>
                </a:lnTo>
                <a:lnTo>
                  <a:pt x="765" y="5"/>
                </a:lnTo>
                <a:lnTo>
                  <a:pt x="787" y="2"/>
                </a:lnTo>
                <a:lnTo>
                  <a:pt x="815" y="0"/>
                </a:lnTo>
                <a:lnTo>
                  <a:pt x="825" y="0"/>
                </a:lnTo>
                <a:lnTo>
                  <a:pt x="708" y="744"/>
                </a:lnTo>
                <a:lnTo>
                  <a:pt x="708" y="744"/>
                </a:lnTo>
                <a:lnTo>
                  <a:pt x="688" y="762"/>
                </a:lnTo>
                <a:lnTo>
                  <a:pt x="665" y="783"/>
                </a:lnTo>
                <a:lnTo>
                  <a:pt x="636" y="803"/>
                </a:lnTo>
                <a:lnTo>
                  <a:pt x="619" y="813"/>
                </a:lnTo>
                <a:lnTo>
                  <a:pt x="603" y="821"/>
                </a:lnTo>
                <a:lnTo>
                  <a:pt x="586" y="829"/>
                </a:lnTo>
                <a:lnTo>
                  <a:pt x="567" y="836"/>
                </a:lnTo>
                <a:lnTo>
                  <a:pt x="549" y="841"/>
                </a:lnTo>
                <a:lnTo>
                  <a:pt x="531" y="844"/>
                </a:lnTo>
                <a:lnTo>
                  <a:pt x="512" y="843"/>
                </a:lnTo>
                <a:lnTo>
                  <a:pt x="495" y="839"/>
                </a:lnTo>
                <a:lnTo>
                  <a:pt x="373" y="1045"/>
                </a:lnTo>
                <a:lnTo>
                  <a:pt x="0" y="836"/>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5" name="Freeform 47">
            <a:extLst>
              <a:ext uri="{FF2B5EF4-FFF2-40B4-BE49-F238E27FC236}">
                <a16:creationId xmlns:a16="http://schemas.microsoft.com/office/drawing/2014/main" id="{FB97A556-E7B1-6158-5DEA-DDEC01B855A9}"/>
              </a:ext>
            </a:extLst>
          </p:cNvPr>
          <p:cNvSpPr>
            <a:spLocks/>
          </p:cNvSpPr>
          <p:nvPr/>
        </p:nvSpPr>
        <p:spPr bwMode="auto">
          <a:xfrm>
            <a:off x="149434" y="5428741"/>
            <a:ext cx="853504" cy="493314"/>
          </a:xfrm>
          <a:custGeom>
            <a:avLst/>
            <a:gdLst>
              <a:gd name="T0" fmla="*/ 513 w 513"/>
              <a:gd name="T1" fmla="*/ 231 h 312"/>
              <a:gd name="T2" fmla="*/ 42 w 513"/>
              <a:gd name="T3" fmla="*/ 0 h 312"/>
              <a:gd name="T4" fmla="*/ 0 w 513"/>
              <a:gd name="T5" fmla="*/ 87 h 312"/>
              <a:gd name="T6" fmla="*/ 474 w 513"/>
              <a:gd name="T7" fmla="*/ 312 h 312"/>
              <a:gd name="T8" fmla="*/ 513 w 513"/>
              <a:gd name="T9" fmla="*/ 231 h 312"/>
            </a:gdLst>
            <a:ahLst/>
            <a:cxnLst>
              <a:cxn ang="0">
                <a:pos x="T0" y="T1"/>
              </a:cxn>
              <a:cxn ang="0">
                <a:pos x="T2" y="T3"/>
              </a:cxn>
              <a:cxn ang="0">
                <a:pos x="T4" y="T5"/>
              </a:cxn>
              <a:cxn ang="0">
                <a:pos x="T6" y="T7"/>
              </a:cxn>
              <a:cxn ang="0">
                <a:pos x="T8" y="T9"/>
              </a:cxn>
            </a:cxnLst>
            <a:rect l="0" t="0" r="r" b="b"/>
            <a:pathLst>
              <a:path w="513" h="312">
                <a:moveTo>
                  <a:pt x="513" y="231"/>
                </a:moveTo>
                <a:lnTo>
                  <a:pt x="42" y="0"/>
                </a:lnTo>
                <a:lnTo>
                  <a:pt x="0" y="87"/>
                </a:lnTo>
                <a:lnTo>
                  <a:pt x="474" y="312"/>
                </a:lnTo>
                <a:lnTo>
                  <a:pt x="513"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6" name="Freeform 48">
            <a:extLst>
              <a:ext uri="{FF2B5EF4-FFF2-40B4-BE49-F238E27FC236}">
                <a16:creationId xmlns:a16="http://schemas.microsoft.com/office/drawing/2014/main" id="{F9AB2B47-FC07-21D2-8B9F-D5AC5A9CD811}"/>
              </a:ext>
            </a:extLst>
          </p:cNvPr>
          <p:cNvSpPr>
            <a:spLocks/>
          </p:cNvSpPr>
          <p:nvPr/>
        </p:nvSpPr>
        <p:spPr bwMode="auto">
          <a:xfrm>
            <a:off x="806614" y="5922055"/>
            <a:ext cx="131437" cy="246657"/>
          </a:xfrm>
          <a:custGeom>
            <a:avLst/>
            <a:gdLst>
              <a:gd name="T0" fmla="*/ 2 w 79"/>
              <a:gd name="T1" fmla="*/ 156 h 156"/>
              <a:gd name="T2" fmla="*/ 79 w 79"/>
              <a:gd name="T3" fmla="*/ 0 h 156"/>
              <a:gd name="T4" fmla="*/ 0 w 79"/>
              <a:gd name="T5" fmla="*/ 154 h 156"/>
              <a:gd name="T6" fmla="*/ 2 w 79"/>
              <a:gd name="T7" fmla="*/ 156 h 156"/>
            </a:gdLst>
            <a:ahLst/>
            <a:cxnLst>
              <a:cxn ang="0">
                <a:pos x="T0" y="T1"/>
              </a:cxn>
              <a:cxn ang="0">
                <a:pos x="T2" y="T3"/>
              </a:cxn>
              <a:cxn ang="0">
                <a:pos x="T4" y="T5"/>
              </a:cxn>
              <a:cxn ang="0">
                <a:pos x="T6" y="T7"/>
              </a:cxn>
            </a:cxnLst>
            <a:rect l="0" t="0" r="r" b="b"/>
            <a:pathLst>
              <a:path w="79" h="156">
                <a:moveTo>
                  <a:pt x="2" y="156"/>
                </a:moveTo>
                <a:lnTo>
                  <a:pt x="79" y="0"/>
                </a:lnTo>
                <a:lnTo>
                  <a:pt x="0" y="154"/>
                </a:lnTo>
                <a:lnTo>
                  <a:pt x="2" y="1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8" name="Freeform 49">
            <a:extLst>
              <a:ext uri="{FF2B5EF4-FFF2-40B4-BE49-F238E27FC236}">
                <a16:creationId xmlns:a16="http://schemas.microsoft.com/office/drawing/2014/main" id="{30FCD351-7AA6-A06E-4D39-E84930EE5034}"/>
              </a:ext>
            </a:extLst>
          </p:cNvPr>
          <p:cNvSpPr>
            <a:spLocks/>
          </p:cNvSpPr>
          <p:nvPr/>
        </p:nvSpPr>
        <p:spPr bwMode="auto">
          <a:xfrm>
            <a:off x="-582616" y="5564719"/>
            <a:ext cx="1520667" cy="2064961"/>
          </a:xfrm>
          <a:custGeom>
            <a:avLst/>
            <a:gdLst>
              <a:gd name="T0" fmla="*/ 835 w 914"/>
              <a:gd name="T1" fmla="*/ 382 h 1306"/>
              <a:gd name="T2" fmla="*/ 914 w 914"/>
              <a:gd name="T3" fmla="*/ 226 h 1306"/>
              <a:gd name="T4" fmla="*/ 914 w 914"/>
              <a:gd name="T5" fmla="*/ 226 h 1306"/>
              <a:gd name="T6" fmla="*/ 440 w 914"/>
              <a:gd name="T7" fmla="*/ 1 h 1306"/>
              <a:gd name="T8" fmla="*/ 432 w 914"/>
              <a:gd name="T9" fmla="*/ 0 h 1306"/>
              <a:gd name="T10" fmla="*/ 0 w 914"/>
              <a:gd name="T11" fmla="*/ 861 h 1306"/>
              <a:gd name="T12" fmla="*/ 383 w 914"/>
              <a:gd name="T13" fmla="*/ 1306 h 1306"/>
              <a:gd name="T14" fmla="*/ 835 w 914"/>
              <a:gd name="T15" fmla="*/ 382 h 1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306">
                <a:moveTo>
                  <a:pt x="835" y="382"/>
                </a:moveTo>
                <a:lnTo>
                  <a:pt x="914" y="226"/>
                </a:lnTo>
                <a:lnTo>
                  <a:pt x="914" y="226"/>
                </a:lnTo>
                <a:lnTo>
                  <a:pt x="440" y="1"/>
                </a:lnTo>
                <a:lnTo>
                  <a:pt x="432" y="0"/>
                </a:lnTo>
                <a:lnTo>
                  <a:pt x="0" y="861"/>
                </a:lnTo>
                <a:lnTo>
                  <a:pt x="383" y="1306"/>
                </a:lnTo>
                <a:lnTo>
                  <a:pt x="835" y="382"/>
                </a:lnTo>
                <a:close/>
              </a:path>
            </a:pathLst>
          </a:custGeom>
          <a:solidFill>
            <a:srgbClr val="364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1" name="Freeform 50">
            <a:extLst>
              <a:ext uri="{FF2B5EF4-FFF2-40B4-BE49-F238E27FC236}">
                <a16:creationId xmlns:a16="http://schemas.microsoft.com/office/drawing/2014/main" id="{978CB12D-66CA-04E6-356E-84836BB6DF07}"/>
              </a:ext>
            </a:extLst>
          </p:cNvPr>
          <p:cNvSpPr>
            <a:spLocks/>
          </p:cNvSpPr>
          <p:nvPr/>
        </p:nvSpPr>
        <p:spPr bwMode="auto">
          <a:xfrm>
            <a:off x="-334718" y="5714926"/>
            <a:ext cx="1272769" cy="1914754"/>
          </a:xfrm>
          <a:custGeom>
            <a:avLst/>
            <a:gdLst>
              <a:gd name="T0" fmla="*/ 686 w 765"/>
              <a:gd name="T1" fmla="*/ 287 h 1211"/>
              <a:gd name="T2" fmla="*/ 765 w 765"/>
              <a:gd name="T3" fmla="*/ 131 h 1211"/>
              <a:gd name="T4" fmla="*/ 765 w 765"/>
              <a:gd name="T5" fmla="*/ 131 h 1211"/>
              <a:gd name="T6" fmla="*/ 489 w 765"/>
              <a:gd name="T7" fmla="*/ 0 h 1211"/>
              <a:gd name="T8" fmla="*/ 0 w 765"/>
              <a:gd name="T9" fmla="*/ 938 h 1211"/>
              <a:gd name="T10" fmla="*/ 234 w 765"/>
              <a:gd name="T11" fmla="*/ 1211 h 1211"/>
              <a:gd name="T12" fmla="*/ 686 w 765"/>
              <a:gd name="T13" fmla="*/ 287 h 1211"/>
            </a:gdLst>
            <a:ahLst/>
            <a:cxnLst>
              <a:cxn ang="0">
                <a:pos x="T0" y="T1"/>
              </a:cxn>
              <a:cxn ang="0">
                <a:pos x="T2" y="T3"/>
              </a:cxn>
              <a:cxn ang="0">
                <a:pos x="T4" y="T5"/>
              </a:cxn>
              <a:cxn ang="0">
                <a:pos x="T6" y="T7"/>
              </a:cxn>
              <a:cxn ang="0">
                <a:pos x="T8" y="T9"/>
              </a:cxn>
              <a:cxn ang="0">
                <a:pos x="T10" y="T11"/>
              </a:cxn>
              <a:cxn ang="0">
                <a:pos x="T12" y="T13"/>
              </a:cxn>
            </a:cxnLst>
            <a:rect l="0" t="0" r="r" b="b"/>
            <a:pathLst>
              <a:path w="765" h="1211">
                <a:moveTo>
                  <a:pt x="686" y="287"/>
                </a:moveTo>
                <a:lnTo>
                  <a:pt x="765" y="131"/>
                </a:lnTo>
                <a:lnTo>
                  <a:pt x="765" y="131"/>
                </a:lnTo>
                <a:lnTo>
                  <a:pt x="489" y="0"/>
                </a:lnTo>
                <a:lnTo>
                  <a:pt x="0" y="938"/>
                </a:lnTo>
                <a:lnTo>
                  <a:pt x="234" y="1211"/>
                </a:lnTo>
                <a:lnTo>
                  <a:pt x="686" y="287"/>
                </a:lnTo>
                <a:close/>
              </a:path>
            </a:pathLst>
          </a:custGeom>
          <a:solidFill>
            <a:srgbClr val="1A35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4" name="Freeform 51">
            <a:extLst>
              <a:ext uri="{FF2B5EF4-FFF2-40B4-BE49-F238E27FC236}">
                <a16:creationId xmlns:a16="http://schemas.microsoft.com/office/drawing/2014/main" id="{8BE23195-CCF9-A59A-5FF5-1A1E11C758A4}"/>
              </a:ext>
            </a:extLst>
          </p:cNvPr>
          <p:cNvSpPr>
            <a:spLocks/>
          </p:cNvSpPr>
          <p:nvPr/>
        </p:nvSpPr>
        <p:spPr bwMode="auto">
          <a:xfrm>
            <a:off x="715109" y="3161395"/>
            <a:ext cx="2971456" cy="3121159"/>
          </a:xfrm>
          <a:custGeom>
            <a:avLst/>
            <a:gdLst>
              <a:gd name="T0" fmla="*/ 1134 w 1786"/>
              <a:gd name="T1" fmla="*/ 1900 h 1974"/>
              <a:gd name="T2" fmla="*/ 1119 w 1786"/>
              <a:gd name="T3" fmla="*/ 1923 h 1974"/>
              <a:gd name="T4" fmla="*/ 1101 w 1786"/>
              <a:gd name="T5" fmla="*/ 1942 h 1974"/>
              <a:gd name="T6" fmla="*/ 1079 w 1786"/>
              <a:gd name="T7" fmla="*/ 1957 h 1974"/>
              <a:gd name="T8" fmla="*/ 1055 w 1786"/>
              <a:gd name="T9" fmla="*/ 1967 h 1974"/>
              <a:gd name="T10" fmla="*/ 1030 w 1786"/>
              <a:gd name="T11" fmla="*/ 1972 h 1974"/>
              <a:gd name="T12" fmla="*/ 1005 w 1786"/>
              <a:gd name="T13" fmla="*/ 1974 h 1974"/>
              <a:gd name="T14" fmla="*/ 980 w 1786"/>
              <a:gd name="T15" fmla="*/ 1969 h 1974"/>
              <a:gd name="T16" fmla="*/ 955 w 1786"/>
              <a:gd name="T17" fmla="*/ 1959 h 1974"/>
              <a:gd name="T18" fmla="*/ 74 w 1786"/>
              <a:gd name="T19" fmla="*/ 1513 h 1974"/>
              <a:gd name="T20" fmla="*/ 50 w 1786"/>
              <a:gd name="T21" fmla="*/ 1498 h 1974"/>
              <a:gd name="T22" fmla="*/ 32 w 1786"/>
              <a:gd name="T23" fmla="*/ 1479 h 1974"/>
              <a:gd name="T24" fmla="*/ 19 w 1786"/>
              <a:gd name="T25" fmla="*/ 1458 h 1974"/>
              <a:gd name="T26" fmla="*/ 7 w 1786"/>
              <a:gd name="T27" fmla="*/ 1434 h 1974"/>
              <a:gd name="T28" fmla="*/ 2 w 1786"/>
              <a:gd name="T29" fmla="*/ 1409 h 1974"/>
              <a:gd name="T30" fmla="*/ 2 w 1786"/>
              <a:gd name="T31" fmla="*/ 1384 h 1974"/>
              <a:gd name="T32" fmla="*/ 5 w 1786"/>
              <a:gd name="T33" fmla="*/ 1359 h 1974"/>
              <a:gd name="T34" fmla="*/ 15 w 1786"/>
              <a:gd name="T35" fmla="*/ 1334 h 1974"/>
              <a:gd name="T36" fmla="*/ 653 w 1786"/>
              <a:gd name="T37" fmla="*/ 74 h 1974"/>
              <a:gd name="T38" fmla="*/ 669 w 1786"/>
              <a:gd name="T39" fmla="*/ 51 h 1974"/>
              <a:gd name="T40" fmla="*/ 687 w 1786"/>
              <a:gd name="T41" fmla="*/ 32 h 1974"/>
              <a:gd name="T42" fmla="*/ 709 w 1786"/>
              <a:gd name="T43" fmla="*/ 17 h 1974"/>
              <a:gd name="T44" fmla="*/ 732 w 1786"/>
              <a:gd name="T45" fmla="*/ 7 h 1974"/>
              <a:gd name="T46" fmla="*/ 756 w 1786"/>
              <a:gd name="T47" fmla="*/ 2 h 1974"/>
              <a:gd name="T48" fmla="*/ 782 w 1786"/>
              <a:gd name="T49" fmla="*/ 0 h 1974"/>
              <a:gd name="T50" fmla="*/ 808 w 1786"/>
              <a:gd name="T51" fmla="*/ 5 h 1974"/>
              <a:gd name="T52" fmla="*/ 833 w 1786"/>
              <a:gd name="T53" fmla="*/ 15 h 1974"/>
              <a:gd name="T54" fmla="*/ 1714 w 1786"/>
              <a:gd name="T55" fmla="*/ 461 h 1974"/>
              <a:gd name="T56" fmla="*/ 1735 w 1786"/>
              <a:gd name="T57" fmla="*/ 476 h 1974"/>
              <a:gd name="T58" fmla="*/ 1756 w 1786"/>
              <a:gd name="T59" fmla="*/ 495 h 1974"/>
              <a:gd name="T60" fmla="*/ 1769 w 1786"/>
              <a:gd name="T61" fmla="*/ 516 h 1974"/>
              <a:gd name="T62" fmla="*/ 1781 w 1786"/>
              <a:gd name="T63" fmla="*/ 540 h 1974"/>
              <a:gd name="T64" fmla="*/ 1786 w 1786"/>
              <a:gd name="T65" fmla="*/ 563 h 1974"/>
              <a:gd name="T66" fmla="*/ 1786 w 1786"/>
              <a:gd name="T67" fmla="*/ 590 h 1974"/>
              <a:gd name="T68" fmla="*/ 1782 w 1786"/>
              <a:gd name="T69" fmla="*/ 615 h 1974"/>
              <a:gd name="T70" fmla="*/ 1772 w 1786"/>
              <a:gd name="T71" fmla="*/ 64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6" h="1974">
                <a:moveTo>
                  <a:pt x="1134" y="1900"/>
                </a:moveTo>
                <a:lnTo>
                  <a:pt x="1134" y="1900"/>
                </a:lnTo>
                <a:lnTo>
                  <a:pt x="1127" y="1912"/>
                </a:lnTo>
                <a:lnTo>
                  <a:pt x="1119" y="1923"/>
                </a:lnTo>
                <a:lnTo>
                  <a:pt x="1111" y="1933"/>
                </a:lnTo>
                <a:lnTo>
                  <a:pt x="1101" y="1942"/>
                </a:lnTo>
                <a:lnTo>
                  <a:pt x="1091" y="1950"/>
                </a:lnTo>
                <a:lnTo>
                  <a:pt x="1079" y="1957"/>
                </a:lnTo>
                <a:lnTo>
                  <a:pt x="1069" y="1962"/>
                </a:lnTo>
                <a:lnTo>
                  <a:pt x="1055" y="1967"/>
                </a:lnTo>
                <a:lnTo>
                  <a:pt x="1044" y="1970"/>
                </a:lnTo>
                <a:lnTo>
                  <a:pt x="1030" y="1972"/>
                </a:lnTo>
                <a:lnTo>
                  <a:pt x="1019" y="1974"/>
                </a:lnTo>
                <a:lnTo>
                  <a:pt x="1005" y="1974"/>
                </a:lnTo>
                <a:lnTo>
                  <a:pt x="992" y="1972"/>
                </a:lnTo>
                <a:lnTo>
                  <a:pt x="980" y="1969"/>
                </a:lnTo>
                <a:lnTo>
                  <a:pt x="967" y="1964"/>
                </a:lnTo>
                <a:lnTo>
                  <a:pt x="955" y="1959"/>
                </a:lnTo>
                <a:lnTo>
                  <a:pt x="74" y="1513"/>
                </a:lnTo>
                <a:lnTo>
                  <a:pt x="74" y="1513"/>
                </a:lnTo>
                <a:lnTo>
                  <a:pt x="62" y="1506"/>
                </a:lnTo>
                <a:lnTo>
                  <a:pt x="50" y="1498"/>
                </a:lnTo>
                <a:lnTo>
                  <a:pt x="42" y="1490"/>
                </a:lnTo>
                <a:lnTo>
                  <a:pt x="32" y="1479"/>
                </a:lnTo>
                <a:lnTo>
                  <a:pt x="25" y="1469"/>
                </a:lnTo>
                <a:lnTo>
                  <a:pt x="19" y="1458"/>
                </a:lnTo>
                <a:lnTo>
                  <a:pt x="12" y="1448"/>
                </a:lnTo>
                <a:lnTo>
                  <a:pt x="7" y="1434"/>
                </a:lnTo>
                <a:lnTo>
                  <a:pt x="4" y="1423"/>
                </a:lnTo>
                <a:lnTo>
                  <a:pt x="2" y="1409"/>
                </a:lnTo>
                <a:lnTo>
                  <a:pt x="0" y="1397"/>
                </a:lnTo>
                <a:lnTo>
                  <a:pt x="2" y="1384"/>
                </a:lnTo>
                <a:lnTo>
                  <a:pt x="4" y="1371"/>
                </a:lnTo>
                <a:lnTo>
                  <a:pt x="5" y="1359"/>
                </a:lnTo>
                <a:lnTo>
                  <a:pt x="10" y="1345"/>
                </a:lnTo>
                <a:lnTo>
                  <a:pt x="15" y="1334"/>
                </a:lnTo>
                <a:lnTo>
                  <a:pt x="653" y="74"/>
                </a:lnTo>
                <a:lnTo>
                  <a:pt x="653" y="74"/>
                </a:lnTo>
                <a:lnTo>
                  <a:pt x="660" y="62"/>
                </a:lnTo>
                <a:lnTo>
                  <a:pt x="669" y="51"/>
                </a:lnTo>
                <a:lnTo>
                  <a:pt x="677" y="41"/>
                </a:lnTo>
                <a:lnTo>
                  <a:pt x="687" y="32"/>
                </a:lnTo>
                <a:lnTo>
                  <a:pt x="697" y="24"/>
                </a:lnTo>
                <a:lnTo>
                  <a:pt x="709" y="17"/>
                </a:lnTo>
                <a:lnTo>
                  <a:pt x="719" y="12"/>
                </a:lnTo>
                <a:lnTo>
                  <a:pt x="732" y="7"/>
                </a:lnTo>
                <a:lnTo>
                  <a:pt x="744" y="4"/>
                </a:lnTo>
                <a:lnTo>
                  <a:pt x="756" y="2"/>
                </a:lnTo>
                <a:lnTo>
                  <a:pt x="769" y="0"/>
                </a:lnTo>
                <a:lnTo>
                  <a:pt x="782" y="0"/>
                </a:lnTo>
                <a:lnTo>
                  <a:pt x="796" y="2"/>
                </a:lnTo>
                <a:lnTo>
                  <a:pt x="808" y="5"/>
                </a:lnTo>
                <a:lnTo>
                  <a:pt x="821" y="9"/>
                </a:lnTo>
                <a:lnTo>
                  <a:pt x="833" y="15"/>
                </a:lnTo>
                <a:lnTo>
                  <a:pt x="1714" y="461"/>
                </a:lnTo>
                <a:lnTo>
                  <a:pt x="1714" y="461"/>
                </a:lnTo>
                <a:lnTo>
                  <a:pt x="1725" y="468"/>
                </a:lnTo>
                <a:lnTo>
                  <a:pt x="1735" y="476"/>
                </a:lnTo>
                <a:lnTo>
                  <a:pt x="1745" y="484"/>
                </a:lnTo>
                <a:lnTo>
                  <a:pt x="1756" y="495"/>
                </a:lnTo>
                <a:lnTo>
                  <a:pt x="1762" y="505"/>
                </a:lnTo>
                <a:lnTo>
                  <a:pt x="1769" y="516"/>
                </a:lnTo>
                <a:lnTo>
                  <a:pt x="1776" y="526"/>
                </a:lnTo>
                <a:lnTo>
                  <a:pt x="1781" y="540"/>
                </a:lnTo>
                <a:lnTo>
                  <a:pt x="1784" y="551"/>
                </a:lnTo>
                <a:lnTo>
                  <a:pt x="1786" y="563"/>
                </a:lnTo>
                <a:lnTo>
                  <a:pt x="1786" y="577"/>
                </a:lnTo>
                <a:lnTo>
                  <a:pt x="1786" y="590"/>
                </a:lnTo>
                <a:lnTo>
                  <a:pt x="1784" y="603"/>
                </a:lnTo>
                <a:lnTo>
                  <a:pt x="1782" y="615"/>
                </a:lnTo>
                <a:lnTo>
                  <a:pt x="1777" y="629"/>
                </a:lnTo>
                <a:lnTo>
                  <a:pt x="1772" y="640"/>
                </a:lnTo>
                <a:lnTo>
                  <a:pt x="1134" y="1900"/>
                </a:lnTo>
                <a:close/>
              </a:path>
            </a:pathLst>
          </a:custGeom>
          <a:solidFill>
            <a:srgbClr val="0289A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dirty="0"/>
          </a:p>
        </p:txBody>
      </p:sp>
      <p:sp>
        <p:nvSpPr>
          <p:cNvPr id="25" name="Freeform 52">
            <a:extLst>
              <a:ext uri="{FF2B5EF4-FFF2-40B4-BE49-F238E27FC236}">
                <a16:creationId xmlns:a16="http://schemas.microsoft.com/office/drawing/2014/main" id="{ADA70575-78E4-30F2-D98E-A3B6BC1AB607}"/>
              </a:ext>
            </a:extLst>
          </p:cNvPr>
          <p:cNvSpPr>
            <a:spLocks/>
          </p:cNvSpPr>
          <p:nvPr/>
        </p:nvSpPr>
        <p:spPr bwMode="auto">
          <a:xfrm>
            <a:off x="804951" y="3259425"/>
            <a:ext cx="2805081" cy="2902962"/>
          </a:xfrm>
          <a:custGeom>
            <a:avLst/>
            <a:gdLst>
              <a:gd name="T0" fmla="*/ 1016 w 1686"/>
              <a:gd name="T1" fmla="*/ 1836 h 1836"/>
              <a:gd name="T2" fmla="*/ 0 w 1686"/>
              <a:gd name="T3" fmla="*/ 1320 h 1836"/>
              <a:gd name="T4" fmla="*/ 670 w 1686"/>
              <a:gd name="T5" fmla="*/ 0 h 1836"/>
              <a:gd name="T6" fmla="*/ 1686 w 1686"/>
              <a:gd name="T7" fmla="*/ 516 h 1836"/>
              <a:gd name="T8" fmla="*/ 1604 w 1686"/>
              <a:gd name="T9" fmla="*/ 679 h 1836"/>
              <a:gd name="T10" fmla="*/ 1016 w 1686"/>
              <a:gd name="T11" fmla="*/ 1836 h 1836"/>
            </a:gdLst>
            <a:ahLst/>
            <a:cxnLst>
              <a:cxn ang="0">
                <a:pos x="T0" y="T1"/>
              </a:cxn>
              <a:cxn ang="0">
                <a:pos x="T2" y="T3"/>
              </a:cxn>
              <a:cxn ang="0">
                <a:pos x="T4" y="T5"/>
              </a:cxn>
              <a:cxn ang="0">
                <a:pos x="T6" y="T7"/>
              </a:cxn>
              <a:cxn ang="0">
                <a:pos x="T8" y="T9"/>
              </a:cxn>
              <a:cxn ang="0">
                <a:pos x="T10" y="T11"/>
              </a:cxn>
            </a:cxnLst>
            <a:rect l="0" t="0" r="r" b="b"/>
            <a:pathLst>
              <a:path w="1686" h="1836">
                <a:moveTo>
                  <a:pt x="1016" y="1836"/>
                </a:moveTo>
                <a:lnTo>
                  <a:pt x="0" y="1320"/>
                </a:lnTo>
                <a:lnTo>
                  <a:pt x="670" y="0"/>
                </a:lnTo>
                <a:lnTo>
                  <a:pt x="1686" y="516"/>
                </a:lnTo>
                <a:lnTo>
                  <a:pt x="1604" y="679"/>
                </a:lnTo>
                <a:lnTo>
                  <a:pt x="1016" y="18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6" name="Freeform 53">
            <a:extLst>
              <a:ext uri="{FF2B5EF4-FFF2-40B4-BE49-F238E27FC236}">
                <a16:creationId xmlns:a16="http://schemas.microsoft.com/office/drawing/2014/main" id="{3B4DF717-EDEA-833D-A7BF-CC2ED8A499CF}"/>
              </a:ext>
            </a:extLst>
          </p:cNvPr>
          <p:cNvSpPr>
            <a:spLocks/>
          </p:cNvSpPr>
          <p:nvPr/>
        </p:nvSpPr>
        <p:spPr bwMode="auto">
          <a:xfrm>
            <a:off x="2513621" y="3273655"/>
            <a:ext cx="693784" cy="479084"/>
          </a:xfrm>
          <a:custGeom>
            <a:avLst/>
            <a:gdLst>
              <a:gd name="T0" fmla="*/ 407 w 417"/>
              <a:gd name="T1" fmla="*/ 253 h 303"/>
              <a:gd name="T2" fmla="*/ 407 w 417"/>
              <a:gd name="T3" fmla="*/ 253 h 303"/>
              <a:gd name="T4" fmla="*/ 396 w 417"/>
              <a:gd name="T5" fmla="*/ 268 h 303"/>
              <a:gd name="T6" fmla="*/ 385 w 417"/>
              <a:gd name="T7" fmla="*/ 281 h 303"/>
              <a:gd name="T8" fmla="*/ 370 w 417"/>
              <a:gd name="T9" fmla="*/ 291 h 303"/>
              <a:gd name="T10" fmla="*/ 353 w 417"/>
              <a:gd name="T11" fmla="*/ 298 h 303"/>
              <a:gd name="T12" fmla="*/ 336 w 417"/>
              <a:gd name="T13" fmla="*/ 303 h 303"/>
              <a:gd name="T14" fmla="*/ 319 w 417"/>
              <a:gd name="T15" fmla="*/ 303 h 303"/>
              <a:gd name="T16" fmla="*/ 301 w 417"/>
              <a:gd name="T17" fmla="*/ 300 h 303"/>
              <a:gd name="T18" fmla="*/ 284 w 417"/>
              <a:gd name="T19" fmla="*/ 293 h 303"/>
              <a:gd name="T20" fmla="*/ 50 w 417"/>
              <a:gd name="T21" fmla="*/ 174 h 303"/>
              <a:gd name="T22" fmla="*/ 50 w 417"/>
              <a:gd name="T23" fmla="*/ 174 h 303"/>
              <a:gd name="T24" fmla="*/ 33 w 417"/>
              <a:gd name="T25" fmla="*/ 164 h 303"/>
              <a:gd name="T26" fmla="*/ 21 w 417"/>
              <a:gd name="T27" fmla="*/ 152 h 303"/>
              <a:gd name="T28" fmla="*/ 11 w 417"/>
              <a:gd name="T29" fmla="*/ 137 h 303"/>
              <a:gd name="T30" fmla="*/ 3 w 417"/>
              <a:gd name="T31" fmla="*/ 120 h 303"/>
              <a:gd name="T32" fmla="*/ 0 w 417"/>
              <a:gd name="T33" fmla="*/ 104 h 303"/>
              <a:gd name="T34" fmla="*/ 0 w 417"/>
              <a:gd name="T35" fmla="*/ 87 h 303"/>
              <a:gd name="T36" fmla="*/ 3 w 417"/>
              <a:gd name="T37" fmla="*/ 68 h 303"/>
              <a:gd name="T38" fmla="*/ 10 w 417"/>
              <a:gd name="T39" fmla="*/ 52 h 303"/>
              <a:gd name="T40" fmla="*/ 10 w 417"/>
              <a:gd name="T41" fmla="*/ 50 h 303"/>
              <a:gd name="T42" fmla="*/ 10 w 417"/>
              <a:gd name="T43" fmla="*/ 50 h 303"/>
              <a:gd name="T44" fmla="*/ 20 w 417"/>
              <a:gd name="T45" fmla="*/ 35 h 303"/>
              <a:gd name="T46" fmla="*/ 31 w 417"/>
              <a:gd name="T47" fmla="*/ 22 h 303"/>
              <a:gd name="T48" fmla="*/ 46 w 417"/>
              <a:gd name="T49" fmla="*/ 11 h 303"/>
              <a:gd name="T50" fmla="*/ 63 w 417"/>
              <a:gd name="T51" fmla="*/ 5 h 303"/>
              <a:gd name="T52" fmla="*/ 80 w 417"/>
              <a:gd name="T53" fmla="*/ 1 h 303"/>
              <a:gd name="T54" fmla="*/ 98 w 417"/>
              <a:gd name="T55" fmla="*/ 0 h 303"/>
              <a:gd name="T56" fmla="*/ 115 w 417"/>
              <a:gd name="T57" fmla="*/ 3 h 303"/>
              <a:gd name="T58" fmla="*/ 132 w 417"/>
              <a:gd name="T59" fmla="*/ 10 h 303"/>
              <a:gd name="T60" fmla="*/ 366 w 417"/>
              <a:gd name="T61" fmla="*/ 129 h 303"/>
              <a:gd name="T62" fmla="*/ 366 w 417"/>
              <a:gd name="T63" fmla="*/ 129 h 303"/>
              <a:gd name="T64" fmla="*/ 383 w 417"/>
              <a:gd name="T65" fmla="*/ 139 h 303"/>
              <a:gd name="T66" fmla="*/ 395 w 417"/>
              <a:gd name="T67" fmla="*/ 152 h 303"/>
              <a:gd name="T68" fmla="*/ 405 w 417"/>
              <a:gd name="T69" fmla="*/ 166 h 303"/>
              <a:gd name="T70" fmla="*/ 413 w 417"/>
              <a:gd name="T71" fmla="*/ 182 h 303"/>
              <a:gd name="T72" fmla="*/ 417 w 417"/>
              <a:gd name="T73" fmla="*/ 199 h 303"/>
              <a:gd name="T74" fmla="*/ 417 w 417"/>
              <a:gd name="T75" fmla="*/ 218 h 303"/>
              <a:gd name="T76" fmla="*/ 413 w 417"/>
              <a:gd name="T77" fmla="*/ 234 h 303"/>
              <a:gd name="T78" fmla="*/ 407 w 417"/>
              <a:gd name="T79" fmla="*/ 253 h 303"/>
              <a:gd name="T80" fmla="*/ 407 w 417"/>
              <a:gd name="T81" fmla="*/ 25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03">
                <a:moveTo>
                  <a:pt x="407" y="253"/>
                </a:moveTo>
                <a:lnTo>
                  <a:pt x="407" y="253"/>
                </a:lnTo>
                <a:lnTo>
                  <a:pt x="396" y="268"/>
                </a:lnTo>
                <a:lnTo>
                  <a:pt x="385" y="281"/>
                </a:lnTo>
                <a:lnTo>
                  <a:pt x="370" y="291"/>
                </a:lnTo>
                <a:lnTo>
                  <a:pt x="353" y="298"/>
                </a:lnTo>
                <a:lnTo>
                  <a:pt x="336" y="303"/>
                </a:lnTo>
                <a:lnTo>
                  <a:pt x="319" y="303"/>
                </a:lnTo>
                <a:lnTo>
                  <a:pt x="301" y="300"/>
                </a:lnTo>
                <a:lnTo>
                  <a:pt x="284" y="293"/>
                </a:lnTo>
                <a:lnTo>
                  <a:pt x="50" y="174"/>
                </a:lnTo>
                <a:lnTo>
                  <a:pt x="50" y="174"/>
                </a:lnTo>
                <a:lnTo>
                  <a:pt x="33" y="164"/>
                </a:lnTo>
                <a:lnTo>
                  <a:pt x="21" y="152"/>
                </a:lnTo>
                <a:lnTo>
                  <a:pt x="11" y="137"/>
                </a:lnTo>
                <a:lnTo>
                  <a:pt x="3" y="120"/>
                </a:lnTo>
                <a:lnTo>
                  <a:pt x="0" y="104"/>
                </a:lnTo>
                <a:lnTo>
                  <a:pt x="0" y="87"/>
                </a:lnTo>
                <a:lnTo>
                  <a:pt x="3" y="68"/>
                </a:lnTo>
                <a:lnTo>
                  <a:pt x="10" y="52"/>
                </a:lnTo>
                <a:lnTo>
                  <a:pt x="10" y="50"/>
                </a:lnTo>
                <a:lnTo>
                  <a:pt x="10" y="50"/>
                </a:lnTo>
                <a:lnTo>
                  <a:pt x="20" y="35"/>
                </a:lnTo>
                <a:lnTo>
                  <a:pt x="31" y="22"/>
                </a:lnTo>
                <a:lnTo>
                  <a:pt x="46" y="11"/>
                </a:lnTo>
                <a:lnTo>
                  <a:pt x="63" y="5"/>
                </a:lnTo>
                <a:lnTo>
                  <a:pt x="80" y="1"/>
                </a:lnTo>
                <a:lnTo>
                  <a:pt x="98" y="0"/>
                </a:lnTo>
                <a:lnTo>
                  <a:pt x="115" y="3"/>
                </a:lnTo>
                <a:lnTo>
                  <a:pt x="132" y="10"/>
                </a:lnTo>
                <a:lnTo>
                  <a:pt x="366" y="129"/>
                </a:lnTo>
                <a:lnTo>
                  <a:pt x="366" y="129"/>
                </a:lnTo>
                <a:lnTo>
                  <a:pt x="383" y="139"/>
                </a:lnTo>
                <a:lnTo>
                  <a:pt x="395" y="152"/>
                </a:lnTo>
                <a:lnTo>
                  <a:pt x="405" y="166"/>
                </a:lnTo>
                <a:lnTo>
                  <a:pt x="413" y="182"/>
                </a:lnTo>
                <a:lnTo>
                  <a:pt x="417" y="199"/>
                </a:lnTo>
                <a:lnTo>
                  <a:pt x="417" y="218"/>
                </a:lnTo>
                <a:lnTo>
                  <a:pt x="413" y="234"/>
                </a:lnTo>
                <a:lnTo>
                  <a:pt x="407" y="253"/>
                </a:lnTo>
                <a:lnTo>
                  <a:pt x="407" y="253"/>
                </a:lnTo>
                <a:close/>
              </a:path>
            </a:pathLst>
          </a:custGeom>
          <a:solidFill>
            <a:srgbClr val="6C66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7" name="Freeform 54">
            <a:extLst>
              <a:ext uri="{FF2B5EF4-FFF2-40B4-BE49-F238E27FC236}">
                <a16:creationId xmlns:a16="http://schemas.microsoft.com/office/drawing/2014/main" id="{9AE6E1DB-6388-34EB-1E91-44766DF89FEF}"/>
              </a:ext>
            </a:extLst>
          </p:cNvPr>
          <p:cNvSpPr>
            <a:spLocks/>
          </p:cNvSpPr>
          <p:nvPr/>
        </p:nvSpPr>
        <p:spPr bwMode="auto">
          <a:xfrm>
            <a:off x="2245758"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 name="T58" fmla="*/ 0 w 609"/>
              <a:gd name="T59" fmla="*/ 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lnTo>
                  <a:pt x="0" y="3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8" name="Freeform 55">
            <a:extLst>
              <a:ext uri="{FF2B5EF4-FFF2-40B4-BE49-F238E27FC236}">
                <a16:creationId xmlns:a16="http://schemas.microsoft.com/office/drawing/2014/main" id="{1ABAB713-B0C2-C51F-A1BE-80EEF6DF2905}"/>
              </a:ext>
            </a:extLst>
          </p:cNvPr>
          <p:cNvSpPr>
            <a:spLocks/>
          </p:cNvSpPr>
          <p:nvPr/>
        </p:nvSpPr>
        <p:spPr bwMode="auto">
          <a:xfrm>
            <a:off x="2245758"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9" name="Freeform 56">
            <a:extLst>
              <a:ext uri="{FF2B5EF4-FFF2-40B4-BE49-F238E27FC236}">
                <a16:creationId xmlns:a16="http://schemas.microsoft.com/office/drawing/2014/main" id="{70CCA1F8-7A28-72A8-D34D-2C6C89964731}"/>
              </a:ext>
            </a:extLst>
          </p:cNvPr>
          <p:cNvSpPr>
            <a:spLocks/>
          </p:cNvSpPr>
          <p:nvPr/>
        </p:nvSpPr>
        <p:spPr bwMode="auto">
          <a:xfrm>
            <a:off x="1350661" y="4650823"/>
            <a:ext cx="1395886" cy="709929"/>
          </a:xfrm>
          <a:custGeom>
            <a:avLst/>
            <a:gdLst>
              <a:gd name="T0" fmla="*/ 827 w 839"/>
              <a:gd name="T1" fmla="*/ 449 h 449"/>
              <a:gd name="T2" fmla="*/ 0 w 839"/>
              <a:gd name="T3" fmla="*/ 22 h 449"/>
              <a:gd name="T4" fmla="*/ 12 w 839"/>
              <a:gd name="T5" fmla="*/ 0 h 449"/>
              <a:gd name="T6" fmla="*/ 839 w 839"/>
              <a:gd name="T7" fmla="*/ 427 h 449"/>
              <a:gd name="T8" fmla="*/ 827 w 839"/>
              <a:gd name="T9" fmla="*/ 449 h 449"/>
            </a:gdLst>
            <a:ahLst/>
            <a:cxnLst>
              <a:cxn ang="0">
                <a:pos x="T0" y="T1"/>
              </a:cxn>
              <a:cxn ang="0">
                <a:pos x="T2" y="T3"/>
              </a:cxn>
              <a:cxn ang="0">
                <a:pos x="T4" y="T5"/>
              </a:cxn>
              <a:cxn ang="0">
                <a:pos x="T6" y="T7"/>
              </a:cxn>
              <a:cxn ang="0">
                <a:pos x="T8" y="T9"/>
              </a:cxn>
            </a:cxnLst>
            <a:rect l="0" t="0" r="r" b="b"/>
            <a:pathLst>
              <a:path w="839" h="449">
                <a:moveTo>
                  <a:pt x="827" y="449"/>
                </a:moveTo>
                <a:lnTo>
                  <a:pt x="0" y="22"/>
                </a:lnTo>
                <a:lnTo>
                  <a:pt x="12" y="0"/>
                </a:lnTo>
                <a:lnTo>
                  <a:pt x="839" y="427"/>
                </a:lnTo>
                <a:lnTo>
                  <a:pt x="827"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0" name="Freeform 57">
            <a:extLst>
              <a:ext uri="{FF2B5EF4-FFF2-40B4-BE49-F238E27FC236}">
                <a16:creationId xmlns:a16="http://schemas.microsoft.com/office/drawing/2014/main" id="{0F0A10ED-8940-6C1D-5652-F40032EB627D}"/>
              </a:ext>
            </a:extLst>
          </p:cNvPr>
          <p:cNvSpPr>
            <a:spLocks/>
          </p:cNvSpPr>
          <p:nvPr/>
        </p:nvSpPr>
        <p:spPr bwMode="auto">
          <a:xfrm>
            <a:off x="1403901" y="4552793"/>
            <a:ext cx="1395886" cy="711511"/>
          </a:xfrm>
          <a:custGeom>
            <a:avLst/>
            <a:gdLst>
              <a:gd name="T0" fmla="*/ 827 w 839"/>
              <a:gd name="T1" fmla="*/ 450 h 450"/>
              <a:gd name="T2" fmla="*/ 0 w 839"/>
              <a:gd name="T3" fmla="*/ 23 h 450"/>
              <a:gd name="T4" fmla="*/ 12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3"/>
                </a:lnTo>
                <a:lnTo>
                  <a:pt x="12"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1" name="Freeform 58">
            <a:extLst>
              <a:ext uri="{FF2B5EF4-FFF2-40B4-BE49-F238E27FC236}">
                <a16:creationId xmlns:a16="http://schemas.microsoft.com/office/drawing/2014/main" id="{3C6AE676-384C-5035-956F-F3F89B37D19A}"/>
              </a:ext>
            </a:extLst>
          </p:cNvPr>
          <p:cNvSpPr>
            <a:spLocks/>
          </p:cNvSpPr>
          <p:nvPr/>
        </p:nvSpPr>
        <p:spPr bwMode="auto">
          <a:xfrm>
            <a:off x="1457141" y="4457925"/>
            <a:ext cx="1395886" cy="708348"/>
          </a:xfrm>
          <a:custGeom>
            <a:avLst/>
            <a:gdLst>
              <a:gd name="T0" fmla="*/ 827 w 839"/>
              <a:gd name="T1" fmla="*/ 448 h 448"/>
              <a:gd name="T2" fmla="*/ 0 w 839"/>
              <a:gd name="T3" fmla="*/ 21 h 448"/>
              <a:gd name="T4" fmla="*/ 11 w 839"/>
              <a:gd name="T5" fmla="*/ 0 h 448"/>
              <a:gd name="T6" fmla="*/ 839 w 839"/>
              <a:gd name="T7" fmla="*/ 427 h 448"/>
              <a:gd name="T8" fmla="*/ 827 w 839"/>
              <a:gd name="T9" fmla="*/ 448 h 448"/>
            </a:gdLst>
            <a:ahLst/>
            <a:cxnLst>
              <a:cxn ang="0">
                <a:pos x="T0" y="T1"/>
              </a:cxn>
              <a:cxn ang="0">
                <a:pos x="T2" y="T3"/>
              </a:cxn>
              <a:cxn ang="0">
                <a:pos x="T4" y="T5"/>
              </a:cxn>
              <a:cxn ang="0">
                <a:pos x="T6" y="T7"/>
              </a:cxn>
              <a:cxn ang="0">
                <a:pos x="T8" y="T9"/>
              </a:cxn>
            </a:cxnLst>
            <a:rect l="0" t="0" r="r" b="b"/>
            <a:pathLst>
              <a:path w="839" h="448">
                <a:moveTo>
                  <a:pt x="827" y="448"/>
                </a:moveTo>
                <a:lnTo>
                  <a:pt x="0" y="21"/>
                </a:lnTo>
                <a:lnTo>
                  <a:pt x="11" y="0"/>
                </a:lnTo>
                <a:lnTo>
                  <a:pt x="839" y="427"/>
                </a:lnTo>
                <a:lnTo>
                  <a:pt x="827" y="44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3" name="Freeform 59">
            <a:extLst>
              <a:ext uri="{FF2B5EF4-FFF2-40B4-BE49-F238E27FC236}">
                <a16:creationId xmlns:a16="http://schemas.microsoft.com/office/drawing/2014/main" id="{9D043E6D-08B8-6623-9337-65B39EE2E9BB}"/>
              </a:ext>
            </a:extLst>
          </p:cNvPr>
          <p:cNvSpPr>
            <a:spLocks/>
          </p:cNvSpPr>
          <p:nvPr/>
        </p:nvSpPr>
        <p:spPr bwMode="auto">
          <a:xfrm>
            <a:off x="1510380" y="4359895"/>
            <a:ext cx="1395886" cy="711511"/>
          </a:xfrm>
          <a:custGeom>
            <a:avLst/>
            <a:gdLst>
              <a:gd name="T0" fmla="*/ 827 w 839"/>
              <a:gd name="T1" fmla="*/ 450 h 450"/>
              <a:gd name="T2" fmla="*/ 0 w 839"/>
              <a:gd name="T3" fmla="*/ 21 h 450"/>
              <a:gd name="T4" fmla="*/ 11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1"/>
                </a:lnTo>
                <a:lnTo>
                  <a:pt x="11"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4" name="Freeform 60">
            <a:extLst>
              <a:ext uri="{FF2B5EF4-FFF2-40B4-BE49-F238E27FC236}">
                <a16:creationId xmlns:a16="http://schemas.microsoft.com/office/drawing/2014/main" id="{6CD64718-00EE-EB31-D2DA-4212866C3529}"/>
              </a:ext>
            </a:extLst>
          </p:cNvPr>
          <p:cNvSpPr>
            <a:spLocks/>
          </p:cNvSpPr>
          <p:nvPr/>
        </p:nvSpPr>
        <p:spPr bwMode="auto">
          <a:xfrm>
            <a:off x="1561957" y="4261864"/>
            <a:ext cx="1397549" cy="711511"/>
          </a:xfrm>
          <a:custGeom>
            <a:avLst/>
            <a:gdLst>
              <a:gd name="T0" fmla="*/ 828 w 840"/>
              <a:gd name="T1" fmla="*/ 450 h 450"/>
              <a:gd name="T2" fmla="*/ 0 w 840"/>
              <a:gd name="T3" fmla="*/ 23 h 450"/>
              <a:gd name="T4" fmla="*/ 12 w 840"/>
              <a:gd name="T5" fmla="*/ 0 h 450"/>
              <a:gd name="T6" fmla="*/ 840 w 840"/>
              <a:gd name="T7" fmla="*/ 428 h 450"/>
              <a:gd name="T8" fmla="*/ 828 w 840"/>
              <a:gd name="T9" fmla="*/ 450 h 450"/>
            </a:gdLst>
            <a:ahLst/>
            <a:cxnLst>
              <a:cxn ang="0">
                <a:pos x="T0" y="T1"/>
              </a:cxn>
              <a:cxn ang="0">
                <a:pos x="T2" y="T3"/>
              </a:cxn>
              <a:cxn ang="0">
                <a:pos x="T4" y="T5"/>
              </a:cxn>
              <a:cxn ang="0">
                <a:pos x="T6" y="T7"/>
              </a:cxn>
              <a:cxn ang="0">
                <a:pos x="T8" y="T9"/>
              </a:cxn>
            </a:cxnLst>
            <a:rect l="0" t="0" r="r" b="b"/>
            <a:pathLst>
              <a:path w="840" h="450">
                <a:moveTo>
                  <a:pt x="828" y="450"/>
                </a:moveTo>
                <a:lnTo>
                  <a:pt x="0" y="23"/>
                </a:lnTo>
                <a:lnTo>
                  <a:pt x="12" y="0"/>
                </a:lnTo>
                <a:lnTo>
                  <a:pt x="840" y="428"/>
                </a:lnTo>
                <a:lnTo>
                  <a:pt x="828"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5" name="Freeform 61">
            <a:extLst>
              <a:ext uri="{FF2B5EF4-FFF2-40B4-BE49-F238E27FC236}">
                <a16:creationId xmlns:a16="http://schemas.microsoft.com/office/drawing/2014/main" id="{D7C49220-C4F6-FEA9-7F9C-E64A26ADFA71}"/>
              </a:ext>
            </a:extLst>
          </p:cNvPr>
          <p:cNvSpPr>
            <a:spLocks/>
          </p:cNvSpPr>
          <p:nvPr/>
        </p:nvSpPr>
        <p:spPr bwMode="auto">
          <a:xfrm>
            <a:off x="1615196" y="4165415"/>
            <a:ext cx="1395886" cy="709929"/>
          </a:xfrm>
          <a:custGeom>
            <a:avLst/>
            <a:gdLst>
              <a:gd name="T0" fmla="*/ 828 w 839"/>
              <a:gd name="T1" fmla="*/ 449 h 449"/>
              <a:gd name="T2" fmla="*/ 0 w 839"/>
              <a:gd name="T3" fmla="*/ 22 h 449"/>
              <a:gd name="T4" fmla="*/ 12 w 839"/>
              <a:gd name="T5" fmla="*/ 0 h 449"/>
              <a:gd name="T6" fmla="*/ 839 w 839"/>
              <a:gd name="T7" fmla="*/ 427 h 449"/>
              <a:gd name="T8" fmla="*/ 828 w 839"/>
              <a:gd name="T9" fmla="*/ 449 h 449"/>
            </a:gdLst>
            <a:ahLst/>
            <a:cxnLst>
              <a:cxn ang="0">
                <a:pos x="T0" y="T1"/>
              </a:cxn>
              <a:cxn ang="0">
                <a:pos x="T2" y="T3"/>
              </a:cxn>
              <a:cxn ang="0">
                <a:pos x="T4" y="T5"/>
              </a:cxn>
              <a:cxn ang="0">
                <a:pos x="T6" y="T7"/>
              </a:cxn>
              <a:cxn ang="0">
                <a:pos x="T8" y="T9"/>
              </a:cxn>
            </a:cxnLst>
            <a:rect l="0" t="0" r="r" b="b"/>
            <a:pathLst>
              <a:path w="839" h="449">
                <a:moveTo>
                  <a:pt x="828" y="449"/>
                </a:moveTo>
                <a:lnTo>
                  <a:pt x="0" y="22"/>
                </a:lnTo>
                <a:lnTo>
                  <a:pt x="12" y="0"/>
                </a:lnTo>
                <a:lnTo>
                  <a:pt x="839" y="427"/>
                </a:lnTo>
                <a:lnTo>
                  <a:pt x="828"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6" name="Freeform 62">
            <a:extLst>
              <a:ext uri="{FF2B5EF4-FFF2-40B4-BE49-F238E27FC236}">
                <a16:creationId xmlns:a16="http://schemas.microsoft.com/office/drawing/2014/main" id="{DB1694C1-3169-1ED9-B3D1-470720550E5C}"/>
              </a:ext>
            </a:extLst>
          </p:cNvPr>
          <p:cNvSpPr>
            <a:spLocks/>
          </p:cNvSpPr>
          <p:nvPr/>
        </p:nvSpPr>
        <p:spPr bwMode="auto">
          <a:xfrm>
            <a:off x="1668436" y="4067385"/>
            <a:ext cx="1395886" cy="713092"/>
          </a:xfrm>
          <a:custGeom>
            <a:avLst/>
            <a:gdLst>
              <a:gd name="T0" fmla="*/ 827 w 839"/>
              <a:gd name="T1" fmla="*/ 451 h 451"/>
              <a:gd name="T2" fmla="*/ 0 w 839"/>
              <a:gd name="T3" fmla="*/ 22 h 451"/>
              <a:gd name="T4" fmla="*/ 12 w 839"/>
              <a:gd name="T5" fmla="*/ 0 h 451"/>
              <a:gd name="T6" fmla="*/ 839 w 839"/>
              <a:gd name="T7" fmla="*/ 427 h 451"/>
              <a:gd name="T8" fmla="*/ 827 w 839"/>
              <a:gd name="T9" fmla="*/ 451 h 451"/>
            </a:gdLst>
            <a:ahLst/>
            <a:cxnLst>
              <a:cxn ang="0">
                <a:pos x="T0" y="T1"/>
              </a:cxn>
              <a:cxn ang="0">
                <a:pos x="T2" y="T3"/>
              </a:cxn>
              <a:cxn ang="0">
                <a:pos x="T4" y="T5"/>
              </a:cxn>
              <a:cxn ang="0">
                <a:pos x="T6" y="T7"/>
              </a:cxn>
              <a:cxn ang="0">
                <a:pos x="T8" y="T9"/>
              </a:cxn>
            </a:cxnLst>
            <a:rect l="0" t="0" r="r" b="b"/>
            <a:pathLst>
              <a:path w="839" h="451">
                <a:moveTo>
                  <a:pt x="827" y="451"/>
                </a:moveTo>
                <a:lnTo>
                  <a:pt x="0" y="22"/>
                </a:lnTo>
                <a:lnTo>
                  <a:pt x="12" y="0"/>
                </a:lnTo>
                <a:lnTo>
                  <a:pt x="839" y="427"/>
                </a:lnTo>
                <a:lnTo>
                  <a:pt x="827" y="451"/>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7" name="Freeform 63">
            <a:extLst>
              <a:ext uri="{FF2B5EF4-FFF2-40B4-BE49-F238E27FC236}">
                <a16:creationId xmlns:a16="http://schemas.microsoft.com/office/drawing/2014/main" id="{5F2022C1-05D3-360B-7CC9-1C34C000B851}"/>
              </a:ext>
            </a:extLst>
          </p:cNvPr>
          <p:cNvSpPr>
            <a:spLocks/>
          </p:cNvSpPr>
          <p:nvPr/>
        </p:nvSpPr>
        <p:spPr bwMode="auto">
          <a:xfrm>
            <a:off x="2367211" y="3797011"/>
            <a:ext cx="524082" cy="284604"/>
          </a:xfrm>
          <a:custGeom>
            <a:avLst/>
            <a:gdLst>
              <a:gd name="T0" fmla="*/ 304 w 315"/>
              <a:gd name="T1" fmla="*/ 180 h 180"/>
              <a:gd name="T2" fmla="*/ 0 w 315"/>
              <a:gd name="T3" fmla="*/ 22 h 180"/>
              <a:gd name="T4" fmla="*/ 10 w 315"/>
              <a:gd name="T5" fmla="*/ 0 h 180"/>
              <a:gd name="T6" fmla="*/ 315 w 315"/>
              <a:gd name="T7" fmla="*/ 156 h 180"/>
              <a:gd name="T8" fmla="*/ 304 w 315"/>
              <a:gd name="T9" fmla="*/ 180 h 180"/>
            </a:gdLst>
            <a:ahLst/>
            <a:cxnLst>
              <a:cxn ang="0">
                <a:pos x="T0" y="T1"/>
              </a:cxn>
              <a:cxn ang="0">
                <a:pos x="T2" y="T3"/>
              </a:cxn>
              <a:cxn ang="0">
                <a:pos x="T4" y="T5"/>
              </a:cxn>
              <a:cxn ang="0">
                <a:pos x="T6" y="T7"/>
              </a:cxn>
              <a:cxn ang="0">
                <a:pos x="T8" y="T9"/>
              </a:cxn>
            </a:cxnLst>
            <a:rect l="0" t="0" r="r" b="b"/>
            <a:pathLst>
              <a:path w="315" h="180">
                <a:moveTo>
                  <a:pt x="304" y="180"/>
                </a:moveTo>
                <a:lnTo>
                  <a:pt x="0" y="22"/>
                </a:lnTo>
                <a:lnTo>
                  <a:pt x="10" y="0"/>
                </a:lnTo>
                <a:lnTo>
                  <a:pt x="315" y="156"/>
                </a:lnTo>
                <a:lnTo>
                  <a:pt x="304" y="18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8" name="Freeform 64">
            <a:extLst>
              <a:ext uri="{FF2B5EF4-FFF2-40B4-BE49-F238E27FC236}">
                <a16:creationId xmlns:a16="http://schemas.microsoft.com/office/drawing/2014/main" id="{1844E6AB-CDE6-3AEA-A263-86CC23680EC1}"/>
              </a:ext>
            </a:extLst>
          </p:cNvPr>
          <p:cNvSpPr>
            <a:spLocks/>
          </p:cNvSpPr>
          <p:nvPr/>
        </p:nvSpPr>
        <p:spPr bwMode="auto">
          <a:xfrm>
            <a:off x="1503726" y="5384470"/>
            <a:ext cx="524082" cy="283024"/>
          </a:xfrm>
          <a:custGeom>
            <a:avLst/>
            <a:gdLst>
              <a:gd name="T0" fmla="*/ 303 w 315"/>
              <a:gd name="T1" fmla="*/ 179 h 179"/>
              <a:gd name="T2" fmla="*/ 0 w 315"/>
              <a:gd name="T3" fmla="*/ 22 h 179"/>
              <a:gd name="T4" fmla="*/ 12 w 315"/>
              <a:gd name="T5" fmla="*/ 0 h 179"/>
              <a:gd name="T6" fmla="*/ 315 w 315"/>
              <a:gd name="T7" fmla="*/ 157 h 179"/>
              <a:gd name="T8" fmla="*/ 303 w 315"/>
              <a:gd name="T9" fmla="*/ 179 h 179"/>
            </a:gdLst>
            <a:ahLst/>
            <a:cxnLst>
              <a:cxn ang="0">
                <a:pos x="T0" y="T1"/>
              </a:cxn>
              <a:cxn ang="0">
                <a:pos x="T2" y="T3"/>
              </a:cxn>
              <a:cxn ang="0">
                <a:pos x="T4" y="T5"/>
              </a:cxn>
              <a:cxn ang="0">
                <a:pos x="T6" y="T7"/>
              </a:cxn>
              <a:cxn ang="0">
                <a:pos x="T8" y="T9"/>
              </a:cxn>
            </a:cxnLst>
            <a:rect l="0" t="0" r="r" b="b"/>
            <a:pathLst>
              <a:path w="315" h="179">
                <a:moveTo>
                  <a:pt x="303" y="179"/>
                </a:moveTo>
                <a:lnTo>
                  <a:pt x="0" y="22"/>
                </a:lnTo>
                <a:lnTo>
                  <a:pt x="12" y="0"/>
                </a:lnTo>
                <a:lnTo>
                  <a:pt x="315" y="157"/>
                </a:lnTo>
                <a:lnTo>
                  <a:pt x="303" y="17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49" name="Freeform 65">
            <a:extLst>
              <a:ext uri="{FF2B5EF4-FFF2-40B4-BE49-F238E27FC236}">
                <a16:creationId xmlns:a16="http://schemas.microsoft.com/office/drawing/2014/main" id="{15A8BB55-C0D8-55F9-0D0B-1604434DB2B8}"/>
              </a:ext>
            </a:extLst>
          </p:cNvPr>
          <p:cNvSpPr>
            <a:spLocks/>
          </p:cNvSpPr>
          <p:nvPr/>
        </p:nvSpPr>
        <p:spPr bwMode="auto">
          <a:xfrm>
            <a:off x="603637"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 name="T106" fmla="*/ 168 w 556"/>
              <a:gd name="T107" fmla="*/ 9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lnTo>
                  <a:pt x="168" y="92"/>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50" name="Freeform 66">
            <a:extLst>
              <a:ext uri="{FF2B5EF4-FFF2-40B4-BE49-F238E27FC236}">
                <a16:creationId xmlns:a16="http://schemas.microsoft.com/office/drawing/2014/main" id="{327D3345-B51D-96E2-4266-B2BAC6CDD173}"/>
              </a:ext>
            </a:extLst>
          </p:cNvPr>
          <p:cNvSpPr>
            <a:spLocks/>
          </p:cNvSpPr>
          <p:nvPr/>
        </p:nvSpPr>
        <p:spPr bwMode="auto">
          <a:xfrm>
            <a:off x="603637"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cxnSp>
        <p:nvCxnSpPr>
          <p:cNvPr id="3" name="Straight Connector 2">
            <a:extLst>
              <a:ext uri="{FF2B5EF4-FFF2-40B4-BE49-F238E27FC236}">
                <a16:creationId xmlns:a16="http://schemas.microsoft.com/office/drawing/2014/main" id="{C6636AF0-E8DB-A28C-579E-26059774AA66}"/>
              </a:ext>
            </a:extLst>
          </p:cNvPr>
          <p:cNvCxnSpPr>
            <a:cxnSpLocks/>
          </p:cNvCxnSpPr>
          <p:nvPr/>
        </p:nvCxnSpPr>
        <p:spPr>
          <a:xfrm flipV="1">
            <a:off x="4132996" y="496364"/>
            <a:ext cx="0" cy="5349743"/>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Textfeld 119">
            <a:extLst>
              <a:ext uri="{FF2B5EF4-FFF2-40B4-BE49-F238E27FC236}">
                <a16:creationId xmlns:a16="http://schemas.microsoft.com/office/drawing/2014/main" id="{462E0568-59CF-C669-4D11-707931EA04C4}"/>
              </a:ext>
            </a:extLst>
          </p:cNvPr>
          <p:cNvSpPr txBox="1"/>
          <p:nvPr/>
        </p:nvSpPr>
        <p:spPr>
          <a:xfrm>
            <a:off x="4619057" y="910258"/>
            <a:ext cx="6169041" cy="3908762"/>
          </a:xfrm>
          <a:prstGeom prst="rect">
            <a:avLst/>
          </a:prstGeom>
          <a:noFill/>
        </p:spPr>
        <p:txBody>
          <a:bodyPr wrap="square">
            <a:spAutoFit/>
          </a:bodyPr>
          <a:lstStyle/>
          <a:p>
            <a:pPr>
              <a:buClr>
                <a:srgbClr val="62A844"/>
              </a:buClr>
            </a:pPr>
            <a:r>
              <a:rPr lang="en-US" sz="2800" b="1" dirty="0">
                <a:solidFill>
                  <a:srgbClr val="0289AE"/>
                </a:solidFill>
              </a:rPr>
              <a:t>Evidence Of Learning</a:t>
            </a:r>
            <a:br>
              <a:rPr lang="en-US" sz="2400" dirty="0">
                <a:solidFill>
                  <a:srgbClr val="262626"/>
                </a:solidFill>
              </a:rPr>
            </a:br>
            <a:r>
              <a:rPr lang="en-US" sz="2400" dirty="0">
                <a:solidFill>
                  <a:srgbClr val="262626"/>
                </a:solidFill>
              </a:rPr>
              <a:t>Present:</a:t>
            </a:r>
          </a:p>
          <a:p>
            <a:pPr marL="285750" indent="-285750">
              <a:buClr>
                <a:srgbClr val="62A844"/>
              </a:buClr>
              <a:buFont typeface="Arial" panose="020B0604020202020204" pitchFamily="34" charset="0"/>
              <a:buChar char="•"/>
            </a:pPr>
            <a:r>
              <a:rPr lang="en-US" sz="2400" dirty="0">
                <a:solidFill>
                  <a:srgbClr val="262626"/>
                </a:solidFill>
              </a:rPr>
              <a:t>the current routine</a:t>
            </a:r>
          </a:p>
          <a:p>
            <a:pPr marL="285750" indent="-285750">
              <a:buClr>
                <a:srgbClr val="62A844"/>
              </a:buClr>
              <a:buFont typeface="Arial" panose="020B0604020202020204" pitchFamily="34" charset="0"/>
              <a:buChar char="•"/>
            </a:pPr>
            <a:r>
              <a:rPr lang="en-US" sz="2400" dirty="0">
                <a:solidFill>
                  <a:srgbClr val="262626"/>
                </a:solidFill>
              </a:rPr>
              <a:t>five sustainable actions</a:t>
            </a:r>
          </a:p>
          <a:p>
            <a:pPr marL="285750" indent="-285750">
              <a:buClr>
                <a:srgbClr val="62A844"/>
              </a:buClr>
              <a:buFont typeface="Arial" panose="020B0604020202020204" pitchFamily="34" charset="0"/>
              <a:buChar char="•"/>
            </a:pPr>
            <a:r>
              <a:rPr lang="en-US" sz="2400" dirty="0">
                <a:solidFill>
                  <a:srgbClr val="262626"/>
                </a:solidFill>
              </a:rPr>
              <a:t>one quick win</a:t>
            </a:r>
          </a:p>
          <a:p>
            <a:pPr marL="285750" indent="-285750">
              <a:buClr>
                <a:srgbClr val="62A844"/>
              </a:buClr>
              <a:buFont typeface="Arial" panose="020B0604020202020204" pitchFamily="34" charset="0"/>
              <a:buChar char="•"/>
            </a:pPr>
            <a:r>
              <a:rPr lang="en-US" sz="2400" dirty="0">
                <a:solidFill>
                  <a:srgbClr val="262626"/>
                </a:solidFill>
              </a:rPr>
              <a:t>one longer-term improvement</a:t>
            </a:r>
          </a:p>
          <a:p>
            <a:pPr marL="285750" indent="-285750">
              <a:buFont typeface="Arial" panose="020B0604020202020204" pitchFamily="34" charset="0"/>
              <a:buChar char="•"/>
            </a:pPr>
            <a:endParaRPr lang="en-US" sz="2400" dirty="0">
              <a:solidFill>
                <a:srgbClr val="262626"/>
              </a:solidFill>
            </a:endParaRPr>
          </a:p>
          <a:p>
            <a:pPr marL="285750" indent="-285750">
              <a:buFont typeface="Arial" panose="020B0604020202020204" pitchFamily="34" charset="0"/>
              <a:buChar char="•"/>
            </a:pPr>
            <a:endParaRPr lang="en-US" sz="2400" dirty="0">
              <a:solidFill>
                <a:srgbClr val="262626"/>
              </a:solidFill>
            </a:endParaRPr>
          </a:p>
          <a:p>
            <a:r>
              <a:rPr lang="en-US" sz="2800" b="1" dirty="0">
                <a:solidFill>
                  <a:srgbClr val="0289AE"/>
                </a:solidFill>
              </a:rPr>
              <a:t>Measure Success</a:t>
            </a:r>
          </a:p>
          <a:p>
            <a:pPr marL="285750" indent="-285750">
              <a:buClr>
                <a:srgbClr val="62A844"/>
              </a:buClr>
              <a:buFont typeface="Arial" panose="020B0604020202020204" pitchFamily="34" charset="0"/>
              <a:buChar char="•"/>
            </a:pPr>
            <a:r>
              <a:rPr lang="en-US" sz="2400" dirty="0">
                <a:solidFill>
                  <a:srgbClr val="262626"/>
                </a:solidFill>
              </a:rPr>
              <a:t>How will you know the change is working?</a:t>
            </a:r>
          </a:p>
        </p:txBody>
      </p:sp>
      <p:pic>
        <p:nvPicPr>
          <p:cNvPr id="51" name="Graphic 50">
            <a:extLst>
              <a:ext uri="{FF2B5EF4-FFF2-40B4-BE49-F238E27FC236}">
                <a16:creationId xmlns:a16="http://schemas.microsoft.com/office/drawing/2014/main" id="{70F73E56-1082-1C75-1D02-98A8DCD0D55D}"/>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06261" y="0"/>
            <a:ext cx="4085739" cy="2599113"/>
          </a:xfrm>
          <a:prstGeom prst="rect">
            <a:avLst/>
          </a:prstGeom>
        </p:spPr>
      </p:pic>
    </p:spTree>
    <p:extLst>
      <p:ext uri="{BB962C8B-B14F-4D97-AF65-F5344CB8AC3E}">
        <p14:creationId xmlns:p14="http://schemas.microsoft.com/office/powerpoint/2010/main" val="11061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A15F-2AFE-32D6-F368-985CE0881602}"/>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1EF0D8B7-0C61-B3E1-60B2-B11670A831DA}"/>
              </a:ext>
            </a:extLst>
          </p:cNvPr>
          <p:cNvSpPr/>
          <p:nvPr/>
        </p:nvSpPr>
        <p:spPr>
          <a:xfrm flipH="1">
            <a:off x="688774" y="1465824"/>
            <a:ext cx="2648623" cy="900631"/>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Sustainability in hospitality begins in routine, not in slogans.</a:t>
            </a:r>
          </a:p>
        </p:txBody>
      </p:sp>
      <p:sp>
        <p:nvSpPr>
          <p:cNvPr id="108" name="Rectangle 30">
            <a:extLst>
              <a:ext uri="{FF2B5EF4-FFF2-40B4-BE49-F238E27FC236}">
                <a16:creationId xmlns:a16="http://schemas.microsoft.com/office/drawing/2014/main" id="{C31B99A6-0AC5-429B-C0BE-EDE7B7C38E52}"/>
              </a:ext>
            </a:extLst>
          </p:cNvPr>
          <p:cNvSpPr/>
          <p:nvPr/>
        </p:nvSpPr>
        <p:spPr>
          <a:xfrm flipH="1">
            <a:off x="688774" y="3321610"/>
            <a:ext cx="2648623"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Daily decisions shape energy use, water use, waste levels and sourcing quality.</a:t>
            </a:r>
          </a:p>
        </p:txBody>
      </p:sp>
      <p:sp>
        <p:nvSpPr>
          <p:cNvPr id="109" name="Rectangle 30">
            <a:extLst>
              <a:ext uri="{FF2B5EF4-FFF2-40B4-BE49-F238E27FC236}">
                <a16:creationId xmlns:a16="http://schemas.microsoft.com/office/drawing/2014/main" id="{D6380151-3136-229F-EE43-936617AF564F}"/>
              </a:ext>
            </a:extLst>
          </p:cNvPr>
          <p:cNvSpPr/>
          <p:nvPr/>
        </p:nvSpPr>
        <p:spPr>
          <a:xfrm flipH="1">
            <a:off x="688774" y="5644988"/>
            <a:ext cx="2648623" cy="900631"/>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Every department contributes to environmental impact.</a:t>
            </a:r>
          </a:p>
        </p:txBody>
      </p:sp>
      <p:sp>
        <p:nvSpPr>
          <p:cNvPr id="3" name="Freeform 5">
            <a:extLst>
              <a:ext uri="{FF2B5EF4-FFF2-40B4-BE49-F238E27FC236}">
                <a16:creationId xmlns:a16="http://schemas.microsoft.com/office/drawing/2014/main" id="{F0B2B366-5649-3474-98AA-A44766506232}"/>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04D6FE26-0F5A-6C04-5090-5222BD869573}"/>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4A51518F-CDCA-AC5C-9F0A-8A89FD0446C4}"/>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54508C98-C469-C2A8-AC2F-A85D1596494F}"/>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27227E8B-AC81-57F1-C273-D02DFA40F3C6}"/>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03D54DC2-4F30-6B63-D1B7-8B6F70308B5E}"/>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3E9641FC-0B1E-21D5-3563-CA88F3480F1D}"/>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DEA5F088-21F9-FD74-29DC-23B7123D337E}"/>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890CC865-47DB-16C6-5BBC-96C2E16288E7}"/>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7DDA9C92-F948-66EC-A786-48D974741E4B}"/>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20AED8CB-ED33-703B-224C-B9FA76894DD9}"/>
              </a:ext>
            </a:extLst>
          </p:cNvPr>
          <p:cNvSpPr>
            <a:spLocks/>
          </p:cNvSpPr>
          <p:nvPr/>
        </p:nvSpPr>
        <p:spPr bwMode="auto">
          <a:xfrm>
            <a:off x="8280849" y="2335890"/>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E9394D4C-3B58-BF4E-DBC6-36C956676211}"/>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70AF5BEB-3F7A-B93F-2EDF-C9E47EDFED02}"/>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15377019-11A1-DD3A-6114-C434C33E8BF6}"/>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30">
            <a:extLst>
              <a:ext uri="{FF2B5EF4-FFF2-40B4-BE49-F238E27FC236}">
                <a16:creationId xmlns:a16="http://schemas.microsoft.com/office/drawing/2014/main" id="{CFBBCAE2-C648-A12E-0A69-8E7FC667814A}"/>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31">
            <a:extLst>
              <a:ext uri="{FF2B5EF4-FFF2-40B4-BE49-F238E27FC236}">
                <a16:creationId xmlns:a16="http://schemas.microsoft.com/office/drawing/2014/main" id="{1AC52CDB-FB39-BDA1-95CA-2586172B0735}"/>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32">
            <a:extLst>
              <a:ext uri="{FF2B5EF4-FFF2-40B4-BE49-F238E27FC236}">
                <a16:creationId xmlns:a16="http://schemas.microsoft.com/office/drawing/2014/main" id="{7283964C-9448-A9DB-9BED-674CA38F016D}"/>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33">
            <a:extLst>
              <a:ext uri="{FF2B5EF4-FFF2-40B4-BE49-F238E27FC236}">
                <a16:creationId xmlns:a16="http://schemas.microsoft.com/office/drawing/2014/main" id="{C4A98E20-51CF-BF0E-9366-BA3A5292D58C}"/>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B8E8BEB4-A58B-48AF-DC49-09247DCF940A}"/>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5">
            <a:extLst>
              <a:ext uri="{FF2B5EF4-FFF2-40B4-BE49-F238E27FC236}">
                <a16:creationId xmlns:a16="http://schemas.microsoft.com/office/drawing/2014/main" id="{3BAE970F-1798-EABE-3F9B-77C4FC8A9A93}"/>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BE09AC1E-08CB-F55F-EA5B-12A31376039A}"/>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37">
            <a:extLst>
              <a:ext uri="{FF2B5EF4-FFF2-40B4-BE49-F238E27FC236}">
                <a16:creationId xmlns:a16="http://schemas.microsoft.com/office/drawing/2014/main" id="{B1035F31-ADA9-E267-EFAF-DF53B46C3A71}"/>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6DF5E3A9-0061-D866-0AF4-CB47D1E6C9AD}"/>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39">
            <a:extLst>
              <a:ext uri="{FF2B5EF4-FFF2-40B4-BE49-F238E27FC236}">
                <a16:creationId xmlns:a16="http://schemas.microsoft.com/office/drawing/2014/main" id="{2C89CD1B-E4E4-4596-69F2-366007EA395C}"/>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EE411F46-32BA-ED30-151E-780EA921ABB6}"/>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0592F28D-23E8-89F8-20A3-32B803707482}"/>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8F209EA3-20BA-2C2F-8B2C-0D07A335386F}"/>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983ED625-8DD1-EC35-34DE-FD04C7F645DA}"/>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23020338-C837-5C05-2B0A-8FE683B7745D}"/>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EADF720D-84E7-818A-4D65-FDD473C8AE12}"/>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2CACEF38-E845-B157-8B3A-D6C5EB1A09A5}"/>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C4456C45-9FE9-34EE-44EE-AB2FBB24ED44}"/>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0A62DA18-049E-C728-C67E-2495B5F26B6F}"/>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56AE4589-5CCA-A393-9647-FC166E193B4A}"/>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A4750C36-5C02-A11A-E125-D090ACE4A10E}"/>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BEA63AEC-A41F-0A98-E95C-33CD747A4A69}"/>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F0C75848-4CBA-B3FA-91C8-6972E36D65C5}"/>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32B37AF1-5FC0-2EC7-8C05-F44634C1B105}"/>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2AC20E67-1F91-BDA4-A828-324DF6C1C187}"/>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359D03DB-48BB-2686-7DA6-00D0BE0D8945}"/>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3D81A5C9-7BB5-D3BA-7A22-268D97821BAC}"/>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69E96A6E-A85C-89D5-8103-2F445C9DA283}"/>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3DEAEEAA-8299-F12F-D3B6-9BF257D97A43}"/>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626325D7-0776-CA47-496B-4585A3FE0A88}"/>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64212ABB-D657-092C-FB03-8CE059603560}"/>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FF26E2C7-85C7-7D79-ECC5-10A4D51E129B}"/>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9379A1E2-B876-CF08-43A2-73D6C6B22FA3}"/>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5351B45A-7E18-B312-8874-6531CF670DA4}"/>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C1E86B52-4396-7618-879A-F7814BCD6D97}"/>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407201C2-6AAC-8AE0-D978-64D41B82D89A}"/>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9E6B3B0C-5794-2339-619C-F433C4F6A5D5}"/>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522279A6-47B6-F659-DFE0-C57103E42089}"/>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9">
            <a:extLst>
              <a:ext uri="{FF2B5EF4-FFF2-40B4-BE49-F238E27FC236}">
                <a16:creationId xmlns:a16="http://schemas.microsoft.com/office/drawing/2014/main" id="{8F020B4D-B1F2-D83E-801A-E0B390804E8B}"/>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DB9AC453-2CC9-5431-8536-55A256117B3E}"/>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7EECE3AF-1778-2719-6ACA-514DAB0EB92A}"/>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7553C74F-58B7-E872-E921-8BFD8FB31157}"/>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801AB290-57C2-93B5-12A8-0564927C36E3}"/>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799D1A93-5D5A-125A-943E-F57ADE53CC23}"/>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ACA5F4E6-C2B6-6A9F-CA06-A4660B408EC0}"/>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1CD10942-8EA4-6CD8-8445-A206368A47A6}"/>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4CDAF249-E3EB-1189-23AA-90F2FD5C4742}"/>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81A7D331-27A9-E991-7309-0241725F8ED8}"/>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12872D36-1C12-943E-F597-F6E3D2560A1C}"/>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F90B0502-0C63-C7C5-19B7-301AD32C4F1A}"/>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DDE3D9EA-5F70-D120-F18F-833CD94EB4F3}"/>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C2882132-59C1-55E3-4AB7-C0BD48C8E939}"/>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61C2FD8B-7C4D-C06B-0EE3-6122E1F34444}"/>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6198D470-C2EB-7D06-623F-BE97B755BF98}"/>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7525364B-455E-C889-571C-719F0C6D3DEE}"/>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33677A41-CD5C-DBC9-B25E-CCD5E98C840A}"/>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3EE40212-DEE2-2C63-322F-700D419D19FB}"/>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A79F5EB5-711B-0BAB-E96A-B8722C057A98}"/>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37506D1B-C94D-DBC1-E684-70233AB4FA82}"/>
              </a:ext>
            </a:extLst>
          </p:cNvPr>
          <p:cNvSpPr>
            <a:spLocks/>
          </p:cNvSpPr>
          <p:nvPr/>
        </p:nvSpPr>
        <p:spPr bwMode="auto">
          <a:xfrm>
            <a:off x="8583150" y="2491976"/>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863FD0B3-98CF-1533-0944-7EAB8B3E584B}"/>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66F089CB-BB6F-B0A0-A702-4B7B467445C3}"/>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B7EA4AAE-F482-08DE-C682-5CBBFA9432DF}"/>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42A895CE-7B37-B270-31F1-7DB4896CA44D}"/>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9BB19CE8-536E-7AA6-CEFF-E334706F7C43}"/>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C52E71DB-FF2E-072C-603E-E68D24AFEC45}"/>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612C354C-7403-6E1C-BE2C-46B2814FB760}"/>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1FADA6E5-6E28-EB3E-AF37-97A04742EC0B}"/>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3303A7E2-2173-6D8E-2D09-F4B1A87418C4}"/>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E8795790-A747-EE7F-E962-D0CD7C69CF0E}"/>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BA2C2385-E0E8-4920-2F6E-7BC2D0B3E44B}"/>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53E1D532-9686-F772-0647-07DD181B5F93}"/>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66692876-35ED-F03A-ABC9-F6CA4347BA7B}"/>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701325EC-5A12-BD03-2324-59F1F4BA2180}"/>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F7AC8B08-CD10-4622-64A6-F0F2A89AD838}"/>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38CB5CFF-E8E0-421C-4200-A27701BC1091}"/>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11C439C6-B9B8-E1E5-89FF-7449BF33F3A9}"/>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91783494-41F2-50A6-D62F-9FBA153C80F7}"/>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7175C43F-8608-80BD-5F69-769F7764B350}"/>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B3240FD7-7285-7767-315E-D33BFC2A636D}"/>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328D1C38-F5F6-BC38-2108-936292EAEA2A}"/>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6E32AE5D-0950-7297-FB88-1E4A5FA30F38}"/>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5EB94E91-D676-78CE-11A6-46FC292E778A}"/>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72F4390D-8039-FD0E-82B0-6227832FCC07}"/>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F384DCDE-6126-F097-13F5-4FA7E4F23434}"/>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CFB35DF0-4C39-1BB2-C792-CB72C69B0537}"/>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8FEF999E-7693-AE29-7C97-AC83F8BD10F2}"/>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696D0B4D-1CEA-7E26-DA19-24EE4A959446}"/>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DB445572-D49F-F4CC-490C-4F452C175E41}"/>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50BECD22-27F4-34A2-5F92-C872D90754E1}"/>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AC167687-AF4F-7B6C-7255-6FC4133BB5D0}"/>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3E5F9731-90F1-1CE2-1F1E-8CF2E6CFB164}"/>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003A2BA7-1AF6-B106-970F-6C778F09E1E0}"/>
              </a:ext>
            </a:extLst>
          </p:cNvPr>
          <p:cNvGrpSpPr/>
          <p:nvPr/>
        </p:nvGrpSpPr>
        <p:grpSpPr>
          <a:xfrm>
            <a:off x="0" y="582317"/>
            <a:ext cx="1448894" cy="883507"/>
            <a:chOff x="0" y="582317"/>
            <a:chExt cx="1448894" cy="883507"/>
          </a:xfrm>
        </p:grpSpPr>
        <p:cxnSp>
          <p:nvCxnSpPr>
            <p:cNvPr id="120" name="Straight Connector 33">
              <a:extLst>
                <a:ext uri="{FF2B5EF4-FFF2-40B4-BE49-F238E27FC236}">
                  <a16:creationId xmlns:a16="http://schemas.microsoft.com/office/drawing/2014/main" id="{A3C9770F-EBFD-3B7F-EF40-AA3C8D90F873}"/>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2D7022AB-1EFE-67D8-24E0-57CB98158E5C}"/>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BCE2E5B3-4FA3-7B19-4377-C94679721EAB}"/>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D9E4E8F4-46BB-521E-C6EE-AB753AEE9928}"/>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2FFD1899-38F0-C8F8-6E6B-2F6180D16220}"/>
              </a:ext>
            </a:extLst>
          </p:cNvPr>
          <p:cNvGrpSpPr/>
          <p:nvPr/>
        </p:nvGrpSpPr>
        <p:grpSpPr>
          <a:xfrm>
            <a:off x="0" y="2603502"/>
            <a:ext cx="1448894" cy="870102"/>
            <a:chOff x="0" y="582324"/>
            <a:chExt cx="1448894" cy="870102"/>
          </a:xfrm>
        </p:grpSpPr>
        <p:cxnSp>
          <p:nvCxnSpPr>
            <p:cNvPr id="129" name="Straight Connector 33">
              <a:extLst>
                <a:ext uri="{FF2B5EF4-FFF2-40B4-BE49-F238E27FC236}">
                  <a16:creationId xmlns:a16="http://schemas.microsoft.com/office/drawing/2014/main" id="{656A0724-AD58-6CCF-F939-F2A9951A3388}"/>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2132BA81-B9AF-014E-058E-38887F3C2922}"/>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3E7203C0-8E21-7FBA-ED92-3A6CD46F5166}"/>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D75BEDE4-3535-5D49-46F3-0C776C4C10D9}"/>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E92A07DD-E994-006A-FC9F-10DB3A339795}"/>
              </a:ext>
            </a:extLst>
          </p:cNvPr>
          <p:cNvGrpSpPr/>
          <p:nvPr/>
        </p:nvGrpSpPr>
        <p:grpSpPr>
          <a:xfrm>
            <a:off x="0" y="4866211"/>
            <a:ext cx="1448895" cy="869802"/>
            <a:chOff x="0" y="582318"/>
            <a:chExt cx="1448895" cy="869802"/>
          </a:xfrm>
        </p:grpSpPr>
        <p:cxnSp>
          <p:nvCxnSpPr>
            <p:cNvPr id="134" name="Straight Connector 33">
              <a:extLst>
                <a:ext uri="{FF2B5EF4-FFF2-40B4-BE49-F238E27FC236}">
                  <a16:creationId xmlns:a16="http://schemas.microsoft.com/office/drawing/2014/main" id="{A31A307C-ACA0-AD93-FB3E-16AAAA2FB290}"/>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1AE4E999-4941-2117-AA52-1565E9286F6C}"/>
                </a:ext>
              </a:extLst>
            </p:cNvPr>
            <p:cNvGrpSpPr/>
            <p:nvPr/>
          </p:nvGrpSpPr>
          <p:grpSpPr>
            <a:xfrm>
              <a:off x="700348" y="582318"/>
              <a:ext cx="748547" cy="869802"/>
              <a:chOff x="4041052" y="5165558"/>
              <a:chExt cx="957668" cy="1112797"/>
            </a:xfrm>
          </p:grpSpPr>
          <p:sp>
            <p:nvSpPr>
              <p:cNvPr id="136" name="Oval 16">
                <a:extLst>
                  <a:ext uri="{FF2B5EF4-FFF2-40B4-BE49-F238E27FC236}">
                    <a16:creationId xmlns:a16="http://schemas.microsoft.com/office/drawing/2014/main" id="{C10E6EAE-09CD-302C-65AF-844D3099105A}"/>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DE3FBCEE-6636-DF26-744C-F642F66A400F}"/>
                  </a:ext>
                </a:extLst>
              </p:cNvPr>
              <p:cNvSpPr txBox="1"/>
              <p:nvPr/>
            </p:nvSpPr>
            <p:spPr bwMode="auto">
              <a:xfrm>
                <a:off x="4041052" y="5189281"/>
                <a:ext cx="909266" cy="1089074"/>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52773914-8997-D645-465D-7C7ACDF789D0}"/>
              </a:ext>
            </a:extLst>
          </p:cNvPr>
          <p:cNvSpPr/>
          <p:nvPr/>
        </p:nvSpPr>
        <p:spPr>
          <a:xfrm flipH="1">
            <a:off x="9097701" y="1465824"/>
            <a:ext cx="2405526" cy="1708545"/>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Small actions become powerful when they </a:t>
            </a:r>
          </a:p>
          <a:p>
            <a:pPr algn="r">
              <a:lnSpc>
                <a:spcPts val="2100"/>
              </a:lnSpc>
            </a:pPr>
            <a:r>
              <a:rPr lang="en-US" sz="2000" dirty="0">
                <a:solidFill>
                  <a:srgbClr val="262626"/>
                </a:solidFill>
                <a:cs typeface="Segoe UI Light" panose="020B0502040204020203" pitchFamily="34" charset="0"/>
              </a:rPr>
              <a:t>are repeated consistently.</a:t>
            </a:r>
          </a:p>
          <a:p>
            <a:pPr algn="r">
              <a:lnSpc>
                <a:spcPts val="2100"/>
              </a:lnSpc>
            </a:pPr>
            <a:endParaRPr lang="en-US" sz="2000" dirty="0">
              <a:solidFill>
                <a:srgbClr val="262626"/>
              </a:solidFill>
              <a:cs typeface="Segoe UI Light" panose="020B0502040204020203" pitchFamily="34" charset="0"/>
            </a:endParaRPr>
          </a:p>
        </p:txBody>
      </p:sp>
      <p:sp>
        <p:nvSpPr>
          <p:cNvPr id="151" name="Rectangle 30">
            <a:extLst>
              <a:ext uri="{FF2B5EF4-FFF2-40B4-BE49-F238E27FC236}">
                <a16:creationId xmlns:a16="http://schemas.microsoft.com/office/drawing/2014/main" id="{9B7466FF-0429-81F1-6E7F-2841C881E2E4}"/>
              </a:ext>
            </a:extLst>
          </p:cNvPr>
          <p:cNvSpPr/>
          <p:nvPr/>
        </p:nvSpPr>
        <p:spPr>
          <a:xfrm flipH="1">
            <a:off x="9213447" y="4491546"/>
            <a:ext cx="2289780" cy="1708545"/>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Sustainable daily operations support cost control, resilience and service quality.</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F70F6781-5911-AF18-C8EE-1C4E8D86D87D}"/>
              </a:ext>
            </a:extLst>
          </p:cNvPr>
          <p:cNvGrpSpPr/>
          <p:nvPr/>
        </p:nvGrpSpPr>
        <p:grpSpPr>
          <a:xfrm>
            <a:off x="10752228" y="582319"/>
            <a:ext cx="1501995" cy="883506"/>
            <a:chOff x="708799" y="582319"/>
            <a:chExt cx="1501995" cy="883506"/>
          </a:xfrm>
        </p:grpSpPr>
        <p:cxnSp>
          <p:nvCxnSpPr>
            <p:cNvPr id="153" name="Straight Connector 33">
              <a:extLst>
                <a:ext uri="{FF2B5EF4-FFF2-40B4-BE49-F238E27FC236}">
                  <a16:creationId xmlns:a16="http://schemas.microsoft.com/office/drawing/2014/main" id="{0630360B-0075-ED36-19CB-968B715CE578}"/>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5B929F99-1B06-66F7-6642-DABDADBCA204}"/>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F6C9CB9A-4573-EA09-72CB-86BA47B9DBE3}"/>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2AAF5534-7C15-5CE2-2004-52E329733809}"/>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57" name="Group 156">
            <a:extLst>
              <a:ext uri="{FF2B5EF4-FFF2-40B4-BE49-F238E27FC236}">
                <a16:creationId xmlns:a16="http://schemas.microsoft.com/office/drawing/2014/main" id="{AD38A7DF-BD9A-E282-4F30-4291BE58B6AA}"/>
              </a:ext>
            </a:extLst>
          </p:cNvPr>
          <p:cNvGrpSpPr/>
          <p:nvPr/>
        </p:nvGrpSpPr>
        <p:grpSpPr>
          <a:xfrm>
            <a:off x="10752228" y="3773439"/>
            <a:ext cx="1467271" cy="880235"/>
            <a:chOff x="708799" y="582325"/>
            <a:chExt cx="1467271" cy="880235"/>
          </a:xfrm>
        </p:grpSpPr>
        <p:cxnSp>
          <p:nvCxnSpPr>
            <p:cNvPr id="158" name="Straight Connector 33">
              <a:extLst>
                <a:ext uri="{FF2B5EF4-FFF2-40B4-BE49-F238E27FC236}">
                  <a16:creationId xmlns:a16="http://schemas.microsoft.com/office/drawing/2014/main" id="{F83532DC-AA07-0A2A-D5CE-7E0EBB93783A}"/>
                </a:ext>
              </a:extLst>
            </p:cNvPr>
            <p:cNvCxnSpPr>
              <a:cxnSpLocks/>
            </p:cNvCxnSpPr>
            <p:nvPr/>
          </p:nvCxnSpPr>
          <p:spPr>
            <a:xfrm flipH="1">
              <a:off x="1320800" y="951782"/>
              <a:ext cx="85527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3C255D57-344F-ECA4-960C-014E371F828C}"/>
                </a:ext>
              </a:extLst>
            </p:cNvPr>
            <p:cNvGrpSpPr/>
            <p:nvPr/>
          </p:nvGrpSpPr>
          <p:grpSpPr>
            <a:xfrm>
              <a:off x="708799" y="582325"/>
              <a:ext cx="740095" cy="880235"/>
              <a:chOff x="4051865" y="5165558"/>
              <a:chExt cx="946855" cy="1126143"/>
            </a:xfrm>
          </p:grpSpPr>
          <p:sp>
            <p:nvSpPr>
              <p:cNvPr id="160" name="Oval 16">
                <a:extLst>
                  <a:ext uri="{FF2B5EF4-FFF2-40B4-BE49-F238E27FC236}">
                    <a16:creationId xmlns:a16="http://schemas.microsoft.com/office/drawing/2014/main" id="{685A0307-2CA4-D35E-6C07-BCCD55244AE5}"/>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61" name="TextBox 26">
                <a:extLst>
                  <a:ext uri="{FF2B5EF4-FFF2-40B4-BE49-F238E27FC236}">
                    <a16:creationId xmlns:a16="http://schemas.microsoft.com/office/drawing/2014/main" id="{45342B0B-FEC2-5818-FBCD-7714A43F6237}"/>
                  </a:ext>
                </a:extLst>
              </p:cNvPr>
              <p:cNvSpPr txBox="1"/>
              <p:nvPr/>
            </p:nvSpPr>
            <p:spPr bwMode="auto">
              <a:xfrm>
                <a:off x="4058978" y="5202626"/>
                <a:ext cx="909265"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Tree>
    <p:extLst>
      <p:ext uri="{BB962C8B-B14F-4D97-AF65-F5344CB8AC3E}">
        <p14:creationId xmlns:p14="http://schemas.microsoft.com/office/powerpoint/2010/main" val="335705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361F-A9F6-E0B6-0C2F-DB6A574BF60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300AE99-E41C-03E3-BB3A-AECDD629CFFC}"/>
              </a:ext>
            </a:extLst>
          </p:cNvPr>
          <p:cNvGrpSpPr/>
          <p:nvPr/>
        </p:nvGrpSpPr>
        <p:grpSpPr>
          <a:xfrm>
            <a:off x="7111580" y="848634"/>
            <a:ext cx="4928242" cy="4925062"/>
            <a:chOff x="7111580" y="848634"/>
            <a:chExt cx="4928242" cy="4925062"/>
          </a:xfrm>
        </p:grpSpPr>
        <p:sp>
          <p:nvSpPr>
            <p:cNvPr id="1822" name="Freeform 5">
              <a:extLst>
                <a:ext uri="{FF2B5EF4-FFF2-40B4-BE49-F238E27FC236}">
                  <a16:creationId xmlns:a16="http://schemas.microsoft.com/office/drawing/2014/main" id="{20F4DA10-A335-8564-A128-370B2BB23179}"/>
                </a:ext>
              </a:extLst>
            </p:cNvPr>
            <p:cNvSpPr>
              <a:spLocks/>
            </p:cNvSpPr>
            <p:nvPr/>
          </p:nvSpPr>
          <p:spPr bwMode="auto">
            <a:xfrm>
              <a:off x="7111580" y="3351017"/>
              <a:ext cx="4809707" cy="2422679"/>
            </a:xfrm>
            <a:custGeom>
              <a:avLst/>
              <a:gdLst>
                <a:gd name="T0" fmla="*/ 11 w 17245"/>
                <a:gd name="T1" fmla="*/ 415 h 8057"/>
                <a:gd name="T2" fmla="*/ 99 w 17245"/>
                <a:gd name="T3" fmla="*/ 1227 h 8057"/>
                <a:gd name="T4" fmla="*/ 272 w 17245"/>
                <a:gd name="T5" fmla="*/ 2014 h 8057"/>
                <a:gd name="T6" fmla="*/ 523 w 17245"/>
                <a:gd name="T7" fmla="*/ 2770 h 8057"/>
                <a:gd name="T8" fmla="*/ 850 w 17245"/>
                <a:gd name="T9" fmla="*/ 3493 h 8057"/>
                <a:gd name="T10" fmla="*/ 1248 w 17245"/>
                <a:gd name="T11" fmla="*/ 4178 h 8057"/>
                <a:gd name="T12" fmla="*/ 1713 w 17245"/>
                <a:gd name="T13" fmla="*/ 4821 h 8057"/>
                <a:gd name="T14" fmla="*/ 2240 w 17245"/>
                <a:gd name="T15" fmla="*/ 5417 h 8057"/>
                <a:gd name="T16" fmla="*/ 2825 w 17245"/>
                <a:gd name="T17" fmla="*/ 5964 h 8057"/>
                <a:gd name="T18" fmla="*/ 3463 w 17245"/>
                <a:gd name="T19" fmla="*/ 6456 h 8057"/>
                <a:gd name="T20" fmla="*/ 4151 w 17245"/>
                <a:gd name="T21" fmla="*/ 6890 h 8057"/>
                <a:gd name="T22" fmla="*/ 4885 w 17245"/>
                <a:gd name="T23" fmla="*/ 7262 h 8057"/>
                <a:gd name="T24" fmla="*/ 5658 w 17245"/>
                <a:gd name="T25" fmla="*/ 7568 h 8057"/>
                <a:gd name="T26" fmla="*/ 6467 w 17245"/>
                <a:gd name="T27" fmla="*/ 7803 h 8057"/>
                <a:gd name="T28" fmla="*/ 7310 w 17245"/>
                <a:gd name="T29" fmla="*/ 7964 h 8057"/>
                <a:gd name="T30" fmla="*/ 8179 w 17245"/>
                <a:gd name="T31" fmla="*/ 8046 h 8057"/>
                <a:gd name="T32" fmla="*/ 9066 w 17245"/>
                <a:gd name="T33" fmla="*/ 8046 h 8057"/>
                <a:gd name="T34" fmla="*/ 9936 w 17245"/>
                <a:gd name="T35" fmla="*/ 7964 h 8057"/>
                <a:gd name="T36" fmla="*/ 10778 w 17245"/>
                <a:gd name="T37" fmla="*/ 7803 h 8057"/>
                <a:gd name="T38" fmla="*/ 11587 w 17245"/>
                <a:gd name="T39" fmla="*/ 7568 h 8057"/>
                <a:gd name="T40" fmla="*/ 12361 w 17245"/>
                <a:gd name="T41" fmla="*/ 7262 h 8057"/>
                <a:gd name="T42" fmla="*/ 13093 w 17245"/>
                <a:gd name="T43" fmla="*/ 6890 h 8057"/>
                <a:gd name="T44" fmla="*/ 13781 w 17245"/>
                <a:gd name="T45" fmla="*/ 6456 h 8057"/>
                <a:gd name="T46" fmla="*/ 14420 w 17245"/>
                <a:gd name="T47" fmla="*/ 5964 h 8057"/>
                <a:gd name="T48" fmla="*/ 15005 w 17245"/>
                <a:gd name="T49" fmla="*/ 5417 h 8057"/>
                <a:gd name="T50" fmla="*/ 15532 w 17245"/>
                <a:gd name="T51" fmla="*/ 4821 h 8057"/>
                <a:gd name="T52" fmla="*/ 15997 w 17245"/>
                <a:gd name="T53" fmla="*/ 4178 h 8057"/>
                <a:gd name="T54" fmla="*/ 16394 w 17245"/>
                <a:gd name="T55" fmla="*/ 3493 h 8057"/>
                <a:gd name="T56" fmla="*/ 16721 w 17245"/>
                <a:gd name="T57" fmla="*/ 2770 h 8057"/>
                <a:gd name="T58" fmla="*/ 16973 w 17245"/>
                <a:gd name="T59" fmla="*/ 2014 h 8057"/>
                <a:gd name="T60" fmla="*/ 17145 w 17245"/>
                <a:gd name="T61" fmla="*/ 1227 h 8057"/>
                <a:gd name="T62" fmla="*/ 17234 w 17245"/>
                <a:gd name="T63" fmla="*/ 415 h 8057"/>
                <a:gd name="T64" fmla="*/ 0 w 17245"/>
                <a:gd name="T65" fmla="*/ 0 h 8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45" h="8057">
                  <a:moveTo>
                    <a:pt x="0" y="0"/>
                  </a:moveTo>
                  <a:lnTo>
                    <a:pt x="11" y="415"/>
                  </a:lnTo>
                  <a:lnTo>
                    <a:pt x="44" y="824"/>
                  </a:lnTo>
                  <a:lnTo>
                    <a:pt x="99" y="1227"/>
                  </a:lnTo>
                  <a:lnTo>
                    <a:pt x="176" y="1624"/>
                  </a:lnTo>
                  <a:lnTo>
                    <a:pt x="272" y="2014"/>
                  </a:lnTo>
                  <a:lnTo>
                    <a:pt x="388" y="2396"/>
                  </a:lnTo>
                  <a:lnTo>
                    <a:pt x="523" y="2770"/>
                  </a:lnTo>
                  <a:lnTo>
                    <a:pt x="678" y="3137"/>
                  </a:lnTo>
                  <a:lnTo>
                    <a:pt x="850" y="3493"/>
                  </a:lnTo>
                  <a:lnTo>
                    <a:pt x="1040" y="3841"/>
                  </a:lnTo>
                  <a:lnTo>
                    <a:pt x="1248" y="4178"/>
                  </a:lnTo>
                  <a:lnTo>
                    <a:pt x="1472" y="4504"/>
                  </a:lnTo>
                  <a:lnTo>
                    <a:pt x="1713" y="4821"/>
                  </a:lnTo>
                  <a:lnTo>
                    <a:pt x="1969" y="5125"/>
                  </a:lnTo>
                  <a:lnTo>
                    <a:pt x="2240" y="5417"/>
                  </a:lnTo>
                  <a:lnTo>
                    <a:pt x="2526" y="5697"/>
                  </a:lnTo>
                  <a:lnTo>
                    <a:pt x="2825" y="5964"/>
                  </a:lnTo>
                  <a:lnTo>
                    <a:pt x="3138" y="6218"/>
                  </a:lnTo>
                  <a:lnTo>
                    <a:pt x="3463" y="6456"/>
                  </a:lnTo>
                  <a:lnTo>
                    <a:pt x="3801" y="6681"/>
                  </a:lnTo>
                  <a:lnTo>
                    <a:pt x="4151" y="6890"/>
                  </a:lnTo>
                  <a:lnTo>
                    <a:pt x="4512" y="7084"/>
                  </a:lnTo>
                  <a:lnTo>
                    <a:pt x="4885" y="7262"/>
                  </a:lnTo>
                  <a:lnTo>
                    <a:pt x="5267" y="7423"/>
                  </a:lnTo>
                  <a:lnTo>
                    <a:pt x="5658" y="7568"/>
                  </a:lnTo>
                  <a:lnTo>
                    <a:pt x="6059" y="7695"/>
                  </a:lnTo>
                  <a:lnTo>
                    <a:pt x="6467" y="7803"/>
                  </a:lnTo>
                  <a:lnTo>
                    <a:pt x="6885" y="7894"/>
                  </a:lnTo>
                  <a:lnTo>
                    <a:pt x="7310" y="7964"/>
                  </a:lnTo>
                  <a:lnTo>
                    <a:pt x="7741" y="8015"/>
                  </a:lnTo>
                  <a:lnTo>
                    <a:pt x="8179" y="8046"/>
                  </a:lnTo>
                  <a:lnTo>
                    <a:pt x="8623" y="8057"/>
                  </a:lnTo>
                  <a:lnTo>
                    <a:pt x="9066" y="8046"/>
                  </a:lnTo>
                  <a:lnTo>
                    <a:pt x="9504" y="8015"/>
                  </a:lnTo>
                  <a:lnTo>
                    <a:pt x="9936" y="7964"/>
                  </a:lnTo>
                  <a:lnTo>
                    <a:pt x="10360" y="7894"/>
                  </a:lnTo>
                  <a:lnTo>
                    <a:pt x="10778" y="7803"/>
                  </a:lnTo>
                  <a:lnTo>
                    <a:pt x="11186" y="7695"/>
                  </a:lnTo>
                  <a:lnTo>
                    <a:pt x="11587" y="7568"/>
                  </a:lnTo>
                  <a:lnTo>
                    <a:pt x="11979" y="7423"/>
                  </a:lnTo>
                  <a:lnTo>
                    <a:pt x="12361" y="7262"/>
                  </a:lnTo>
                  <a:lnTo>
                    <a:pt x="12732" y="7084"/>
                  </a:lnTo>
                  <a:lnTo>
                    <a:pt x="13093" y="6890"/>
                  </a:lnTo>
                  <a:lnTo>
                    <a:pt x="13444" y="6681"/>
                  </a:lnTo>
                  <a:lnTo>
                    <a:pt x="13781" y="6456"/>
                  </a:lnTo>
                  <a:lnTo>
                    <a:pt x="14107" y="6218"/>
                  </a:lnTo>
                  <a:lnTo>
                    <a:pt x="14420" y="5964"/>
                  </a:lnTo>
                  <a:lnTo>
                    <a:pt x="14719" y="5697"/>
                  </a:lnTo>
                  <a:lnTo>
                    <a:pt x="15005" y="5417"/>
                  </a:lnTo>
                  <a:lnTo>
                    <a:pt x="15276" y="5125"/>
                  </a:lnTo>
                  <a:lnTo>
                    <a:pt x="15532" y="4821"/>
                  </a:lnTo>
                  <a:lnTo>
                    <a:pt x="15773" y="4504"/>
                  </a:lnTo>
                  <a:lnTo>
                    <a:pt x="15997" y="4178"/>
                  </a:lnTo>
                  <a:lnTo>
                    <a:pt x="16204" y="3841"/>
                  </a:lnTo>
                  <a:lnTo>
                    <a:pt x="16394" y="3493"/>
                  </a:lnTo>
                  <a:lnTo>
                    <a:pt x="16568" y="3137"/>
                  </a:lnTo>
                  <a:lnTo>
                    <a:pt x="16721" y="2770"/>
                  </a:lnTo>
                  <a:lnTo>
                    <a:pt x="16857" y="2396"/>
                  </a:lnTo>
                  <a:lnTo>
                    <a:pt x="16973" y="2014"/>
                  </a:lnTo>
                  <a:lnTo>
                    <a:pt x="17070" y="1624"/>
                  </a:lnTo>
                  <a:lnTo>
                    <a:pt x="17145" y="1227"/>
                  </a:lnTo>
                  <a:lnTo>
                    <a:pt x="17201" y="824"/>
                  </a:lnTo>
                  <a:lnTo>
                    <a:pt x="17234" y="415"/>
                  </a:lnTo>
                  <a:lnTo>
                    <a:pt x="17245" y="0"/>
                  </a:lnTo>
                  <a:lnTo>
                    <a:pt x="0" y="0"/>
                  </a:lnTo>
                  <a:close/>
                </a:path>
              </a:pathLst>
            </a:custGeom>
            <a:gradFill>
              <a:gsLst>
                <a:gs pos="100000">
                  <a:srgbClr val="92D050"/>
                </a:gs>
                <a:gs pos="0">
                  <a:srgbClr val="009242"/>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837" name="Freeform 20">
              <a:extLst>
                <a:ext uri="{FF2B5EF4-FFF2-40B4-BE49-F238E27FC236}">
                  <a16:creationId xmlns:a16="http://schemas.microsoft.com/office/drawing/2014/main" id="{CB9A9A21-BC3F-7A13-170F-9ECFE3AB53F0}"/>
                </a:ext>
              </a:extLst>
            </p:cNvPr>
            <p:cNvSpPr>
              <a:spLocks/>
            </p:cNvSpPr>
            <p:nvPr/>
          </p:nvSpPr>
          <p:spPr bwMode="auto">
            <a:xfrm>
              <a:off x="7778162" y="3492377"/>
              <a:ext cx="1034735" cy="1831672"/>
            </a:xfrm>
            <a:custGeom>
              <a:avLst/>
              <a:gdLst>
                <a:gd name="T0" fmla="*/ 3493 w 3713"/>
                <a:gd name="T1" fmla="*/ 2798 h 6086"/>
                <a:gd name="T2" fmla="*/ 2946 w 3713"/>
                <a:gd name="T3" fmla="*/ 2494 h 6086"/>
                <a:gd name="T4" fmla="*/ 2718 w 3713"/>
                <a:gd name="T5" fmla="*/ 2368 h 6086"/>
                <a:gd name="T6" fmla="*/ 2445 w 3713"/>
                <a:gd name="T7" fmla="*/ 2230 h 6086"/>
                <a:gd name="T8" fmla="*/ 2309 w 3713"/>
                <a:gd name="T9" fmla="*/ 1858 h 6086"/>
                <a:gd name="T10" fmla="*/ 1998 w 3713"/>
                <a:gd name="T11" fmla="*/ 1569 h 6086"/>
                <a:gd name="T12" fmla="*/ 1728 w 3713"/>
                <a:gd name="T13" fmla="*/ 1377 h 6086"/>
                <a:gd name="T14" fmla="*/ 1572 w 3713"/>
                <a:gd name="T15" fmla="*/ 1188 h 6086"/>
                <a:gd name="T16" fmla="*/ 1438 w 3713"/>
                <a:gd name="T17" fmla="*/ 1071 h 6086"/>
                <a:gd name="T18" fmla="*/ 1296 w 3713"/>
                <a:gd name="T19" fmla="*/ 1124 h 6086"/>
                <a:gd name="T20" fmla="*/ 1083 w 3713"/>
                <a:gd name="T21" fmla="*/ 947 h 6086"/>
                <a:gd name="T22" fmla="*/ 987 w 3713"/>
                <a:gd name="T23" fmla="*/ 1000 h 6086"/>
                <a:gd name="T24" fmla="*/ 846 w 3713"/>
                <a:gd name="T25" fmla="*/ 1003 h 6086"/>
                <a:gd name="T26" fmla="*/ 725 w 3713"/>
                <a:gd name="T27" fmla="*/ 1212 h 6086"/>
                <a:gd name="T28" fmla="*/ 566 w 3713"/>
                <a:gd name="T29" fmla="*/ 1178 h 6086"/>
                <a:gd name="T30" fmla="*/ 467 w 3713"/>
                <a:gd name="T31" fmla="*/ 923 h 6086"/>
                <a:gd name="T32" fmla="*/ 348 w 3713"/>
                <a:gd name="T33" fmla="*/ 563 h 6086"/>
                <a:gd name="T34" fmla="*/ 353 w 3713"/>
                <a:gd name="T35" fmla="*/ 233 h 6086"/>
                <a:gd name="T36" fmla="*/ 305 w 3713"/>
                <a:gd name="T37" fmla="*/ 96 h 6086"/>
                <a:gd name="T38" fmla="*/ 201 w 3713"/>
                <a:gd name="T39" fmla="*/ 340 h 6086"/>
                <a:gd name="T40" fmla="*/ 138 w 3713"/>
                <a:gd name="T41" fmla="*/ 162 h 6086"/>
                <a:gd name="T42" fmla="*/ 30 w 3713"/>
                <a:gd name="T43" fmla="*/ 219 h 6086"/>
                <a:gd name="T44" fmla="*/ 172 w 3713"/>
                <a:gd name="T45" fmla="*/ 553 h 6086"/>
                <a:gd name="T46" fmla="*/ 250 w 3713"/>
                <a:gd name="T47" fmla="*/ 764 h 6086"/>
                <a:gd name="T48" fmla="*/ 369 w 3713"/>
                <a:gd name="T49" fmla="*/ 916 h 6086"/>
                <a:gd name="T50" fmla="*/ 385 w 3713"/>
                <a:gd name="T51" fmla="*/ 1072 h 6086"/>
                <a:gd name="T52" fmla="*/ 531 w 3713"/>
                <a:gd name="T53" fmla="*/ 1283 h 6086"/>
                <a:gd name="T54" fmla="*/ 637 w 3713"/>
                <a:gd name="T55" fmla="*/ 1231 h 6086"/>
                <a:gd name="T56" fmla="*/ 724 w 3713"/>
                <a:gd name="T57" fmla="*/ 1509 h 6086"/>
                <a:gd name="T58" fmla="*/ 697 w 3713"/>
                <a:gd name="T59" fmla="*/ 1773 h 6086"/>
                <a:gd name="T60" fmla="*/ 633 w 3713"/>
                <a:gd name="T61" fmla="*/ 2054 h 6086"/>
                <a:gd name="T62" fmla="*/ 710 w 3713"/>
                <a:gd name="T63" fmla="*/ 2335 h 6086"/>
                <a:gd name="T64" fmla="*/ 841 w 3713"/>
                <a:gd name="T65" fmla="*/ 2248 h 6086"/>
                <a:gd name="T66" fmla="*/ 915 w 3713"/>
                <a:gd name="T67" fmla="*/ 2088 h 6086"/>
                <a:gd name="T68" fmla="*/ 1031 w 3713"/>
                <a:gd name="T69" fmla="*/ 2285 h 6086"/>
                <a:gd name="T70" fmla="*/ 1125 w 3713"/>
                <a:gd name="T71" fmla="*/ 2358 h 6086"/>
                <a:gd name="T72" fmla="*/ 1049 w 3713"/>
                <a:gd name="T73" fmla="*/ 2462 h 6086"/>
                <a:gd name="T74" fmla="*/ 1020 w 3713"/>
                <a:gd name="T75" fmla="*/ 2619 h 6086"/>
                <a:gd name="T76" fmla="*/ 1167 w 3713"/>
                <a:gd name="T77" fmla="*/ 2924 h 6086"/>
                <a:gd name="T78" fmla="*/ 1304 w 3713"/>
                <a:gd name="T79" fmla="*/ 3059 h 6086"/>
                <a:gd name="T80" fmla="*/ 1397 w 3713"/>
                <a:gd name="T81" fmla="*/ 3329 h 6086"/>
                <a:gd name="T82" fmla="*/ 1441 w 3713"/>
                <a:gd name="T83" fmla="*/ 3463 h 6086"/>
                <a:gd name="T84" fmla="*/ 1442 w 3713"/>
                <a:gd name="T85" fmla="*/ 3632 h 6086"/>
                <a:gd name="T86" fmla="*/ 1577 w 3713"/>
                <a:gd name="T87" fmla="*/ 3966 h 6086"/>
                <a:gd name="T88" fmla="*/ 1731 w 3713"/>
                <a:gd name="T89" fmla="*/ 4444 h 6086"/>
                <a:gd name="T90" fmla="*/ 1885 w 3713"/>
                <a:gd name="T91" fmla="*/ 4755 h 6086"/>
                <a:gd name="T92" fmla="*/ 2063 w 3713"/>
                <a:gd name="T93" fmla="*/ 5084 h 6086"/>
                <a:gd name="T94" fmla="*/ 2256 w 3713"/>
                <a:gd name="T95" fmla="*/ 5338 h 6086"/>
                <a:gd name="T96" fmla="*/ 2413 w 3713"/>
                <a:gd name="T97" fmla="*/ 5544 h 6086"/>
                <a:gd name="T98" fmla="*/ 2929 w 3713"/>
                <a:gd name="T99" fmla="*/ 5962 h 6086"/>
                <a:gd name="T100" fmla="*/ 2808 w 3713"/>
                <a:gd name="T101" fmla="*/ 5785 h 6086"/>
                <a:gd name="T102" fmla="*/ 2636 w 3713"/>
                <a:gd name="T103" fmla="*/ 5508 h 6086"/>
                <a:gd name="T104" fmla="*/ 2643 w 3713"/>
                <a:gd name="T105" fmla="*/ 5400 h 6086"/>
                <a:gd name="T106" fmla="*/ 2805 w 3713"/>
                <a:gd name="T107" fmla="*/ 5310 h 6086"/>
                <a:gd name="T108" fmla="*/ 2775 w 3713"/>
                <a:gd name="T109" fmla="*/ 5081 h 6086"/>
                <a:gd name="T110" fmla="*/ 2952 w 3713"/>
                <a:gd name="T111" fmla="*/ 4967 h 6086"/>
                <a:gd name="T112" fmla="*/ 2934 w 3713"/>
                <a:gd name="T113" fmla="*/ 4650 h 6086"/>
                <a:gd name="T114" fmla="*/ 3270 w 3713"/>
                <a:gd name="T115" fmla="*/ 4428 h 6086"/>
                <a:gd name="T116" fmla="*/ 3400 w 3713"/>
                <a:gd name="T117" fmla="*/ 4292 h 6086"/>
                <a:gd name="T118" fmla="*/ 3428 w 3713"/>
                <a:gd name="T119" fmla="*/ 4050 h 6086"/>
                <a:gd name="T120" fmla="*/ 3396 w 3713"/>
                <a:gd name="T121" fmla="*/ 3722 h 6086"/>
                <a:gd name="T122" fmla="*/ 3486 w 3713"/>
                <a:gd name="T123" fmla="*/ 3556 h 6086"/>
                <a:gd name="T124" fmla="*/ 3672 w 3713"/>
                <a:gd name="T125" fmla="*/ 3182 h 6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13" h="6086">
                  <a:moveTo>
                    <a:pt x="3687" y="3003"/>
                  </a:moveTo>
                  <a:lnTo>
                    <a:pt x="3684" y="2998"/>
                  </a:lnTo>
                  <a:lnTo>
                    <a:pt x="3677" y="2989"/>
                  </a:lnTo>
                  <a:lnTo>
                    <a:pt x="3670" y="2977"/>
                  </a:lnTo>
                  <a:lnTo>
                    <a:pt x="3662" y="2966"/>
                  </a:lnTo>
                  <a:lnTo>
                    <a:pt x="3655" y="2960"/>
                  </a:lnTo>
                  <a:lnTo>
                    <a:pt x="3649" y="2955"/>
                  </a:lnTo>
                  <a:lnTo>
                    <a:pt x="3645" y="2951"/>
                  </a:lnTo>
                  <a:lnTo>
                    <a:pt x="3644" y="2945"/>
                  </a:lnTo>
                  <a:lnTo>
                    <a:pt x="3643" y="2935"/>
                  </a:lnTo>
                  <a:lnTo>
                    <a:pt x="3643" y="2922"/>
                  </a:lnTo>
                  <a:lnTo>
                    <a:pt x="3643" y="2909"/>
                  </a:lnTo>
                  <a:lnTo>
                    <a:pt x="3643" y="2898"/>
                  </a:lnTo>
                  <a:lnTo>
                    <a:pt x="3641" y="2888"/>
                  </a:lnTo>
                  <a:lnTo>
                    <a:pt x="3639" y="2880"/>
                  </a:lnTo>
                  <a:lnTo>
                    <a:pt x="3634" y="2874"/>
                  </a:lnTo>
                  <a:lnTo>
                    <a:pt x="3630" y="2867"/>
                  </a:lnTo>
                  <a:lnTo>
                    <a:pt x="3623" y="2859"/>
                  </a:lnTo>
                  <a:lnTo>
                    <a:pt x="3615" y="2851"/>
                  </a:lnTo>
                  <a:lnTo>
                    <a:pt x="3609" y="2843"/>
                  </a:lnTo>
                  <a:lnTo>
                    <a:pt x="3604" y="2836"/>
                  </a:lnTo>
                  <a:lnTo>
                    <a:pt x="3601" y="2830"/>
                  </a:lnTo>
                  <a:lnTo>
                    <a:pt x="3599" y="2825"/>
                  </a:lnTo>
                  <a:lnTo>
                    <a:pt x="3597" y="2822"/>
                  </a:lnTo>
                  <a:lnTo>
                    <a:pt x="3595" y="2817"/>
                  </a:lnTo>
                  <a:lnTo>
                    <a:pt x="3589" y="2814"/>
                  </a:lnTo>
                  <a:lnTo>
                    <a:pt x="3582" y="2809"/>
                  </a:lnTo>
                  <a:lnTo>
                    <a:pt x="3574" y="2806"/>
                  </a:lnTo>
                  <a:lnTo>
                    <a:pt x="3565" y="2803"/>
                  </a:lnTo>
                  <a:lnTo>
                    <a:pt x="3555" y="2801"/>
                  </a:lnTo>
                  <a:lnTo>
                    <a:pt x="3546" y="2798"/>
                  </a:lnTo>
                  <a:lnTo>
                    <a:pt x="3528" y="2796"/>
                  </a:lnTo>
                  <a:lnTo>
                    <a:pt x="3517" y="2796"/>
                  </a:lnTo>
                  <a:lnTo>
                    <a:pt x="3506" y="2797"/>
                  </a:lnTo>
                  <a:lnTo>
                    <a:pt x="3493" y="2798"/>
                  </a:lnTo>
                  <a:lnTo>
                    <a:pt x="3485" y="2797"/>
                  </a:lnTo>
                  <a:lnTo>
                    <a:pt x="3477" y="2794"/>
                  </a:lnTo>
                  <a:lnTo>
                    <a:pt x="3473" y="2791"/>
                  </a:lnTo>
                  <a:lnTo>
                    <a:pt x="3469" y="2787"/>
                  </a:lnTo>
                  <a:lnTo>
                    <a:pt x="3463" y="2783"/>
                  </a:lnTo>
                  <a:lnTo>
                    <a:pt x="3459" y="2777"/>
                  </a:lnTo>
                  <a:lnTo>
                    <a:pt x="3449" y="2764"/>
                  </a:lnTo>
                  <a:lnTo>
                    <a:pt x="3437" y="2753"/>
                  </a:lnTo>
                  <a:lnTo>
                    <a:pt x="3424" y="2742"/>
                  </a:lnTo>
                  <a:lnTo>
                    <a:pt x="3412" y="2731"/>
                  </a:lnTo>
                  <a:lnTo>
                    <a:pt x="3394" y="2717"/>
                  </a:lnTo>
                  <a:lnTo>
                    <a:pt x="3385" y="2711"/>
                  </a:lnTo>
                  <a:lnTo>
                    <a:pt x="3361" y="2688"/>
                  </a:lnTo>
                  <a:lnTo>
                    <a:pt x="3307" y="2638"/>
                  </a:lnTo>
                  <a:lnTo>
                    <a:pt x="3251" y="2588"/>
                  </a:lnTo>
                  <a:lnTo>
                    <a:pt x="3220" y="2560"/>
                  </a:lnTo>
                  <a:lnTo>
                    <a:pt x="3213" y="2557"/>
                  </a:lnTo>
                  <a:lnTo>
                    <a:pt x="3205" y="2552"/>
                  </a:lnTo>
                  <a:lnTo>
                    <a:pt x="3194" y="2549"/>
                  </a:lnTo>
                  <a:lnTo>
                    <a:pt x="3181" y="2546"/>
                  </a:lnTo>
                  <a:lnTo>
                    <a:pt x="3167" y="2542"/>
                  </a:lnTo>
                  <a:lnTo>
                    <a:pt x="3153" y="2540"/>
                  </a:lnTo>
                  <a:lnTo>
                    <a:pt x="3138" y="2540"/>
                  </a:lnTo>
                  <a:lnTo>
                    <a:pt x="3124" y="2541"/>
                  </a:lnTo>
                  <a:lnTo>
                    <a:pt x="3100" y="2546"/>
                  </a:lnTo>
                  <a:lnTo>
                    <a:pt x="3082" y="2550"/>
                  </a:lnTo>
                  <a:lnTo>
                    <a:pt x="3074" y="2551"/>
                  </a:lnTo>
                  <a:lnTo>
                    <a:pt x="3068" y="2551"/>
                  </a:lnTo>
                  <a:lnTo>
                    <a:pt x="3060" y="2549"/>
                  </a:lnTo>
                  <a:lnTo>
                    <a:pt x="3052" y="2547"/>
                  </a:lnTo>
                  <a:lnTo>
                    <a:pt x="3028" y="2533"/>
                  </a:lnTo>
                  <a:lnTo>
                    <a:pt x="2995" y="2516"/>
                  </a:lnTo>
                  <a:lnTo>
                    <a:pt x="2966" y="2500"/>
                  </a:lnTo>
                  <a:lnTo>
                    <a:pt x="2954" y="2494"/>
                  </a:lnTo>
                  <a:lnTo>
                    <a:pt x="2946" y="2494"/>
                  </a:lnTo>
                  <a:lnTo>
                    <a:pt x="2929" y="2495"/>
                  </a:lnTo>
                  <a:lnTo>
                    <a:pt x="2920" y="2495"/>
                  </a:lnTo>
                  <a:lnTo>
                    <a:pt x="2911" y="2496"/>
                  </a:lnTo>
                  <a:lnTo>
                    <a:pt x="2903" y="2498"/>
                  </a:lnTo>
                  <a:lnTo>
                    <a:pt x="2899" y="2499"/>
                  </a:lnTo>
                  <a:lnTo>
                    <a:pt x="2889" y="2505"/>
                  </a:lnTo>
                  <a:lnTo>
                    <a:pt x="2873" y="2511"/>
                  </a:lnTo>
                  <a:lnTo>
                    <a:pt x="2866" y="2513"/>
                  </a:lnTo>
                  <a:lnTo>
                    <a:pt x="2858" y="2514"/>
                  </a:lnTo>
                  <a:lnTo>
                    <a:pt x="2855" y="2513"/>
                  </a:lnTo>
                  <a:lnTo>
                    <a:pt x="2851" y="2511"/>
                  </a:lnTo>
                  <a:lnTo>
                    <a:pt x="2849" y="2510"/>
                  </a:lnTo>
                  <a:lnTo>
                    <a:pt x="2846" y="2508"/>
                  </a:lnTo>
                  <a:lnTo>
                    <a:pt x="2838" y="2497"/>
                  </a:lnTo>
                  <a:lnTo>
                    <a:pt x="2831" y="2486"/>
                  </a:lnTo>
                  <a:lnTo>
                    <a:pt x="2828" y="2481"/>
                  </a:lnTo>
                  <a:lnTo>
                    <a:pt x="2826" y="2476"/>
                  </a:lnTo>
                  <a:lnTo>
                    <a:pt x="2825" y="2471"/>
                  </a:lnTo>
                  <a:lnTo>
                    <a:pt x="2825" y="2466"/>
                  </a:lnTo>
                  <a:lnTo>
                    <a:pt x="2824" y="2461"/>
                  </a:lnTo>
                  <a:lnTo>
                    <a:pt x="2820" y="2452"/>
                  </a:lnTo>
                  <a:lnTo>
                    <a:pt x="2816" y="2442"/>
                  </a:lnTo>
                  <a:lnTo>
                    <a:pt x="2810" y="2431"/>
                  </a:lnTo>
                  <a:lnTo>
                    <a:pt x="2802" y="2412"/>
                  </a:lnTo>
                  <a:lnTo>
                    <a:pt x="2797" y="2403"/>
                  </a:lnTo>
                  <a:lnTo>
                    <a:pt x="2795" y="2400"/>
                  </a:lnTo>
                  <a:lnTo>
                    <a:pt x="2789" y="2391"/>
                  </a:lnTo>
                  <a:lnTo>
                    <a:pt x="2786" y="2387"/>
                  </a:lnTo>
                  <a:lnTo>
                    <a:pt x="2782" y="2382"/>
                  </a:lnTo>
                  <a:lnTo>
                    <a:pt x="2777" y="2380"/>
                  </a:lnTo>
                  <a:lnTo>
                    <a:pt x="2772" y="2379"/>
                  </a:lnTo>
                  <a:lnTo>
                    <a:pt x="2757" y="2377"/>
                  </a:lnTo>
                  <a:lnTo>
                    <a:pt x="2740" y="2373"/>
                  </a:lnTo>
                  <a:lnTo>
                    <a:pt x="2724" y="2369"/>
                  </a:lnTo>
                  <a:lnTo>
                    <a:pt x="2718" y="2368"/>
                  </a:lnTo>
                  <a:lnTo>
                    <a:pt x="2670" y="2331"/>
                  </a:lnTo>
                  <a:lnTo>
                    <a:pt x="2662" y="2327"/>
                  </a:lnTo>
                  <a:lnTo>
                    <a:pt x="2643" y="2315"/>
                  </a:lnTo>
                  <a:lnTo>
                    <a:pt x="2619" y="2302"/>
                  </a:lnTo>
                  <a:lnTo>
                    <a:pt x="2602" y="2294"/>
                  </a:lnTo>
                  <a:lnTo>
                    <a:pt x="2590" y="2288"/>
                  </a:lnTo>
                  <a:lnTo>
                    <a:pt x="2578" y="2285"/>
                  </a:lnTo>
                  <a:lnTo>
                    <a:pt x="2574" y="2284"/>
                  </a:lnTo>
                  <a:lnTo>
                    <a:pt x="2570" y="2284"/>
                  </a:lnTo>
                  <a:lnTo>
                    <a:pt x="2566" y="2285"/>
                  </a:lnTo>
                  <a:lnTo>
                    <a:pt x="2563" y="2288"/>
                  </a:lnTo>
                  <a:lnTo>
                    <a:pt x="2560" y="2295"/>
                  </a:lnTo>
                  <a:lnTo>
                    <a:pt x="2556" y="2299"/>
                  </a:lnTo>
                  <a:lnTo>
                    <a:pt x="2552" y="2302"/>
                  </a:lnTo>
                  <a:lnTo>
                    <a:pt x="2544" y="2302"/>
                  </a:lnTo>
                  <a:lnTo>
                    <a:pt x="2535" y="2303"/>
                  </a:lnTo>
                  <a:lnTo>
                    <a:pt x="2529" y="2303"/>
                  </a:lnTo>
                  <a:lnTo>
                    <a:pt x="2525" y="2303"/>
                  </a:lnTo>
                  <a:lnTo>
                    <a:pt x="2523" y="2302"/>
                  </a:lnTo>
                  <a:lnTo>
                    <a:pt x="2521" y="2299"/>
                  </a:lnTo>
                  <a:lnTo>
                    <a:pt x="2519" y="2296"/>
                  </a:lnTo>
                  <a:lnTo>
                    <a:pt x="2514" y="2285"/>
                  </a:lnTo>
                  <a:lnTo>
                    <a:pt x="2509" y="2272"/>
                  </a:lnTo>
                  <a:lnTo>
                    <a:pt x="2504" y="2260"/>
                  </a:lnTo>
                  <a:lnTo>
                    <a:pt x="2503" y="2255"/>
                  </a:lnTo>
                  <a:lnTo>
                    <a:pt x="2504" y="2252"/>
                  </a:lnTo>
                  <a:lnTo>
                    <a:pt x="2507" y="2246"/>
                  </a:lnTo>
                  <a:lnTo>
                    <a:pt x="2507" y="2243"/>
                  </a:lnTo>
                  <a:lnTo>
                    <a:pt x="2506" y="2240"/>
                  </a:lnTo>
                  <a:lnTo>
                    <a:pt x="2501" y="2238"/>
                  </a:lnTo>
                  <a:lnTo>
                    <a:pt x="2495" y="2235"/>
                  </a:lnTo>
                  <a:lnTo>
                    <a:pt x="2478" y="2234"/>
                  </a:lnTo>
                  <a:lnTo>
                    <a:pt x="2461" y="2232"/>
                  </a:lnTo>
                  <a:lnTo>
                    <a:pt x="2450" y="2231"/>
                  </a:lnTo>
                  <a:lnTo>
                    <a:pt x="2445" y="2230"/>
                  </a:lnTo>
                  <a:lnTo>
                    <a:pt x="2440" y="2227"/>
                  </a:lnTo>
                  <a:lnTo>
                    <a:pt x="2430" y="2218"/>
                  </a:lnTo>
                  <a:lnTo>
                    <a:pt x="2418" y="2207"/>
                  </a:lnTo>
                  <a:lnTo>
                    <a:pt x="2410" y="2198"/>
                  </a:lnTo>
                  <a:lnTo>
                    <a:pt x="2401" y="2184"/>
                  </a:lnTo>
                  <a:lnTo>
                    <a:pt x="2390" y="2160"/>
                  </a:lnTo>
                  <a:lnTo>
                    <a:pt x="2385" y="2148"/>
                  </a:lnTo>
                  <a:lnTo>
                    <a:pt x="2383" y="2137"/>
                  </a:lnTo>
                  <a:lnTo>
                    <a:pt x="2382" y="2132"/>
                  </a:lnTo>
                  <a:lnTo>
                    <a:pt x="2382" y="2126"/>
                  </a:lnTo>
                  <a:lnTo>
                    <a:pt x="2383" y="2122"/>
                  </a:lnTo>
                  <a:lnTo>
                    <a:pt x="2385" y="2117"/>
                  </a:lnTo>
                  <a:lnTo>
                    <a:pt x="2390" y="2110"/>
                  </a:lnTo>
                  <a:lnTo>
                    <a:pt x="2390" y="2111"/>
                  </a:lnTo>
                  <a:lnTo>
                    <a:pt x="2390" y="2110"/>
                  </a:lnTo>
                  <a:lnTo>
                    <a:pt x="2395" y="2099"/>
                  </a:lnTo>
                  <a:lnTo>
                    <a:pt x="2401" y="2090"/>
                  </a:lnTo>
                  <a:lnTo>
                    <a:pt x="2404" y="2082"/>
                  </a:lnTo>
                  <a:lnTo>
                    <a:pt x="2406" y="2075"/>
                  </a:lnTo>
                  <a:lnTo>
                    <a:pt x="2407" y="2069"/>
                  </a:lnTo>
                  <a:lnTo>
                    <a:pt x="2407" y="2063"/>
                  </a:lnTo>
                  <a:lnTo>
                    <a:pt x="2407" y="2059"/>
                  </a:lnTo>
                  <a:lnTo>
                    <a:pt x="2406" y="2055"/>
                  </a:lnTo>
                  <a:lnTo>
                    <a:pt x="2404" y="2052"/>
                  </a:lnTo>
                  <a:lnTo>
                    <a:pt x="2392" y="2037"/>
                  </a:lnTo>
                  <a:lnTo>
                    <a:pt x="2371" y="2008"/>
                  </a:lnTo>
                  <a:lnTo>
                    <a:pt x="2359" y="1993"/>
                  </a:lnTo>
                  <a:lnTo>
                    <a:pt x="2348" y="1976"/>
                  </a:lnTo>
                  <a:lnTo>
                    <a:pt x="2339" y="1962"/>
                  </a:lnTo>
                  <a:lnTo>
                    <a:pt x="2332" y="1951"/>
                  </a:lnTo>
                  <a:lnTo>
                    <a:pt x="2324" y="1926"/>
                  </a:lnTo>
                  <a:lnTo>
                    <a:pt x="2316" y="1901"/>
                  </a:lnTo>
                  <a:lnTo>
                    <a:pt x="2310" y="1878"/>
                  </a:lnTo>
                  <a:lnTo>
                    <a:pt x="2308" y="1862"/>
                  </a:lnTo>
                  <a:lnTo>
                    <a:pt x="2309" y="1858"/>
                  </a:lnTo>
                  <a:lnTo>
                    <a:pt x="2312" y="1853"/>
                  </a:lnTo>
                  <a:lnTo>
                    <a:pt x="2317" y="1849"/>
                  </a:lnTo>
                  <a:lnTo>
                    <a:pt x="2320" y="1844"/>
                  </a:lnTo>
                  <a:lnTo>
                    <a:pt x="2321" y="1841"/>
                  </a:lnTo>
                  <a:lnTo>
                    <a:pt x="2321" y="1838"/>
                  </a:lnTo>
                  <a:lnTo>
                    <a:pt x="2321" y="1835"/>
                  </a:lnTo>
                  <a:lnTo>
                    <a:pt x="2320" y="1831"/>
                  </a:lnTo>
                  <a:lnTo>
                    <a:pt x="2319" y="1827"/>
                  </a:lnTo>
                  <a:lnTo>
                    <a:pt x="2316" y="1824"/>
                  </a:lnTo>
                  <a:lnTo>
                    <a:pt x="2311" y="1818"/>
                  </a:lnTo>
                  <a:lnTo>
                    <a:pt x="2305" y="1813"/>
                  </a:lnTo>
                  <a:lnTo>
                    <a:pt x="2289" y="1797"/>
                  </a:lnTo>
                  <a:lnTo>
                    <a:pt x="2268" y="1775"/>
                  </a:lnTo>
                  <a:lnTo>
                    <a:pt x="2244" y="1747"/>
                  </a:lnTo>
                  <a:lnTo>
                    <a:pt x="2218" y="1719"/>
                  </a:lnTo>
                  <a:lnTo>
                    <a:pt x="2194" y="1691"/>
                  </a:lnTo>
                  <a:lnTo>
                    <a:pt x="2171" y="1666"/>
                  </a:lnTo>
                  <a:lnTo>
                    <a:pt x="2161" y="1656"/>
                  </a:lnTo>
                  <a:lnTo>
                    <a:pt x="2153" y="1647"/>
                  </a:lnTo>
                  <a:lnTo>
                    <a:pt x="2146" y="1642"/>
                  </a:lnTo>
                  <a:lnTo>
                    <a:pt x="2140" y="1637"/>
                  </a:lnTo>
                  <a:lnTo>
                    <a:pt x="2121" y="1625"/>
                  </a:lnTo>
                  <a:lnTo>
                    <a:pt x="2101" y="1613"/>
                  </a:lnTo>
                  <a:lnTo>
                    <a:pt x="2093" y="1607"/>
                  </a:lnTo>
                  <a:lnTo>
                    <a:pt x="2084" y="1603"/>
                  </a:lnTo>
                  <a:lnTo>
                    <a:pt x="2076" y="1600"/>
                  </a:lnTo>
                  <a:lnTo>
                    <a:pt x="2068" y="1598"/>
                  </a:lnTo>
                  <a:lnTo>
                    <a:pt x="2063" y="1597"/>
                  </a:lnTo>
                  <a:lnTo>
                    <a:pt x="2055" y="1595"/>
                  </a:lnTo>
                  <a:lnTo>
                    <a:pt x="2048" y="1592"/>
                  </a:lnTo>
                  <a:lnTo>
                    <a:pt x="2041" y="1587"/>
                  </a:lnTo>
                  <a:lnTo>
                    <a:pt x="2029" y="1579"/>
                  </a:lnTo>
                  <a:lnTo>
                    <a:pt x="2020" y="1574"/>
                  </a:lnTo>
                  <a:lnTo>
                    <a:pt x="2010" y="1572"/>
                  </a:lnTo>
                  <a:lnTo>
                    <a:pt x="1998" y="1569"/>
                  </a:lnTo>
                  <a:lnTo>
                    <a:pt x="1984" y="1568"/>
                  </a:lnTo>
                  <a:lnTo>
                    <a:pt x="1975" y="1569"/>
                  </a:lnTo>
                  <a:lnTo>
                    <a:pt x="1968" y="1569"/>
                  </a:lnTo>
                  <a:lnTo>
                    <a:pt x="1959" y="1568"/>
                  </a:lnTo>
                  <a:lnTo>
                    <a:pt x="1955" y="1568"/>
                  </a:lnTo>
                  <a:lnTo>
                    <a:pt x="1950" y="1569"/>
                  </a:lnTo>
                  <a:lnTo>
                    <a:pt x="1946" y="1572"/>
                  </a:lnTo>
                  <a:lnTo>
                    <a:pt x="1942" y="1576"/>
                  </a:lnTo>
                  <a:lnTo>
                    <a:pt x="1940" y="1582"/>
                  </a:lnTo>
                  <a:lnTo>
                    <a:pt x="1941" y="1585"/>
                  </a:lnTo>
                  <a:lnTo>
                    <a:pt x="1942" y="1587"/>
                  </a:lnTo>
                  <a:lnTo>
                    <a:pt x="1943" y="1589"/>
                  </a:lnTo>
                  <a:lnTo>
                    <a:pt x="1945" y="1590"/>
                  </a:lnTo>
                  <a:lnTo>
                    <a:pt x="1943" y="1591"/>
                  </a:lnTo>
                  <a:lnTo>
                    <a:pt x="1940" y="1592"/>
                  </a:lnTo>
                  <a:lnTo>
                    <a:pt x="1935" y="1593"/>
                  </a:lnTo>
                  <a:lnTo>
                    <a:pt x="1925" y="1594"/>
                  </a:lnTo>
                  <a:lnTo>
                    <a:pt x="1914" y="1593"/>
                  </a:lnTo>
                  <a:lnTo>
                    <a:pt x="1903" y="1590"/>
                  </a:lnTo>
                  <a:lnTo>
                    <a:pt x="1892" y="1585"/>
                  </a:lnTo>
                  <a:lnTo>
                    <a:pt x="1873" y="1577"/>
                  </a:lnTo>
                  <a:lnTo>
                    <a:pt x="1865" y="1574"/>
                  </a:lnTo>
                  <a:lnTo>
                    <a:pt x="1863" y="1569"/>
                  </a:lnTo>
                  <a:lnTo>
                    <a:pt x="1855" y="1555"/>
                  </a:lnTo>
                  <a:lnTo>
                    <a:pt x="1846" y="1540"/>
                  </a:lnTo>
                  <a:lnTo>
                    <a:pt x="1837" y="1530"/>
                  </a:lnTo>
                  <a:lnTo>
                    <a:pt x="1829" y="1520"/>
                  </a:lnTo>
                  <a:lnTo>
                    <a:pt x="1816" y="1505"/>
                  </a:lnTo>
                  <a:lnTo>
                    <a:pt x="1807" y="1491"/>
                  </a:lnTo>
                  <a:lnTo>
                    <a:pt x="1802" y="1486"/>
                  </a:lnTo>
                  <a:lnTo>
                    <a:pt x="1780" y="1467"/>
                  </a:lnTo>
                  <a:lnTo>
                    <a:pt x="1774" y="1456"/>
                  </a:lnTo>
                  <a:lnTo>
                    <a:pt x="1761" y="1432"/>
                  </a:lnTo>
                  <a:lnTo>
                    <a:pt x="1745" y="1402"/>
                  </a:lnTo>
                  <a:lnTo>
                    <a:pt x="1728" y="1377"/>
                  </a:lnTo>
                  <a:lnTo>
                    <a:pt x="1716" y="1358"/>
                  </a:lnTo>
                  <a:lnTo>
                    <a:pt x="1706" y="1342"/>
                  </a:lnTo>
                  <a:lnTo>
                    <a:pt x="1701" y="1336"/>
                  </a:lnTo>
                  <a:lnTo>
                    <a:pt x="1695" y="1330"/>
                  </a:lnTo>
                  <a:lnTo>
                    <a:pt x="1688" y="1326"/>
                  </a:lnTo>
                  <a:lnTo>
                    <a:pt x="1682" y="1321"/>
                  </a:lnTo>
                  <a:lnTo>
                    <a:pt x="1666" y="1315"/>
                  </a:lnTo>
                  <a:lnTo>
                    <a:pt x="1653" y="1310"/>
                  </a:lnTo>
                  <a:lnTo>
                    <a:pt x="1642" y="1307"/>
                  </a:lnTo>
                  <a:lnTo>
                    <a:pt x="1634" y="1305"/>
                  </a:lnTo>
                  <a:lnTo>
                    <a:pt x="1627" y="1303"/>
                  </a:lnTo>
                  <a:lnTo>
                    <a:pt x="1617" y="1300"/>
                  </a:lnTo>
                  <a:lnTo>
                    <a:pt x="1612" y="1297"/>
                  </a:lnTo>
                  <a:lnTo>
                    <a:pt x="1609" y="1294"/>
                  </a:lnTo>
                  <a:lnTo>
                    <a:pt x="1609" y="1292"/>
                  </a:lnTo>
                  <a:lnTo>
                    <a:pt x="1608" y="1289"/>
                  </a:lnTo>
                  <a:lnTo>
                    <a:pt x="1609" y="1286"/>
                  </a:lnTo>
                  <a:lnTo>
                    <a:pt x="1610" y="1283"/>
                  </a:lnTo>
                  <a:lnTo>
                    <a:pt x="1615" y="1273"/>
                  </a:lnTo>
                  <a:lnTo>
                    <a:pt x="1621" y="1267"/>
                  </a:lnTo>
                  <a:lnTo>
                    <a:pt x="1622" y="1265"/>
                  </a:lnTo>
                  <a:lnTo>
                    <a:pt x="1623" y="1263"/>
                  </a:lnTo>
                  <a:lnTo>
                    <a:pt x="1622" y="1258"/>
                  </a:lnTo>
                  <a:lnTo>
                    <a:pt x="1621" y="1253"/>
                  </a:lnTo>
                  <a:lnTo>
                    <a:pt x="1615" y="1240"/>
                  </a:lnTo>
                  <a:lnTo>
                    <a:pt x="1610" y="1228"/>
                  </a:lnTo>
                  <a:lnTo>
                    <a:pt x="1602" y="1219"/>
                  </a:lnTo>
                  <a:lnTo>
                    <a:pt x="1597" y="1211"/>
                  </a:lnTo>
                  <a:lnTo>
                    <a:pt x="1588" y="1207"/>
                  </a:lnTo>
                  <a:lnTo>
                    <a:pt x="1577" y="1202"/>
                  </a:lnTo>
                  <a:lnTo>
                    <a:pt x="1573" y="1199"/>
                  </a:lnTo>
                  <a:lnTo>
                    <a:pt x="1570" y="1196"/>
                  </a:lnTo>
                  <a:lnTo>
                    <a:pt x="1570" y="1193"/>
                  </a:lnTo>
                  <a:lnTo>
                    <a:pt x="1571" y="1190"/>
                  </a:lnTo>
                  <a:lnTo>
                    <a:pt x="1572" y="1188"/>
                  </a:lnTo>
                  <a:lnTo>
                    <a:pt x="1575" y="1183"/>
                  </a:lnTo>
                  <a:lnTo>
                    <a:pt x="1582" y="1170"/>
                  </a:lnTo>
                  <a:lnTo>
                    <a:pt x="1588" y="1159"/>
                  </a:lnTo>
                  <a:lnTo>
                    <a:pt x="1590" y="1149"/>
                  </a:lnTo>
                  <a:lnTo>
                    <a:pt x="1591" y="1140"/>
                  </a:lnTo>
                  <a:lnTo>
                    <a:pt x="1589" y="1129"/>
                  </a:lnTo>
                  <a:lnTo>
                    <a:pt x="1587" y="1118"/>
                  </a:lnTo>
                  <a:lnTo>
                    <a:pt x="1583" y="1108"/>
                  </a:lnTo>
                  <a:lnTo>
                    <a:pt x="1582" y="1104"/>
                  </a:lnTo>
                  <a:lnTo>
                    <a:pt x="1575" y="1101"/>
                  </a:lnTo>
                  <a:lnTo>
                    <a:pt x="1559" y="1092"/>
                  </a:lnTo>
                  <a:lnTo>
                    <a:pt x="1550" y="1087"/>
                  </a:lnTo>
                  <a:lnTo>
                    <a:pt x="1541" y="1084"/>
                  </a:lnTo>
                  <a:lnTo>
                    <a:pt x="1538" y="1084"/>
                  </a:lnTo>
                  <a:lnTo>
                    <a:pt x="1536" y="1084"/>
                  </a:lnTo>
                  <a:lnTo>
                    <a:pt x="1534" y="1084"/>
                  </a:lnTo>
                  <a:lnTo>
                    <a:pt x="1533" y="1085"/>
                  </a:lnTo>
                  <a:lnTo>
                    <a:pt x="1528" y="1105"/>
                  </a:lnTo>
                  <a:lnTo>
                    <a:pt x="1525" y="1118"/>
                  </a:lnTo>
                  <a:lnTo>
                    <a:pt x="1492" y="1115"/>
                  </a:lnTo>
                  <a:lnTo>
                    <a:pt x="1490" y="1113"/>
                  </a:lnTo>
                  <a:lnTo>
                    <a:pt x="1485" y="1107"/>
                  </a:lnTo>
                  <a:lnTo>
                    <a:pt x="1482" y="1104"/>
                  </a:lnTo>
                  <a:lnTo>
                    <a:pt x="1477" y="1102"/>
                  </a:lnTo>
                  <a:lnTo>
                    <a:pt x="1474" y="1099"/>
                  </a:lnTo>
                  <a:lnTo>
                    <a:pt x="1470" y="1098"/>
                  </a:lnTo>
                  <a:lnTo>
                    <a:pt x="1461" y="1099"/>
                  </a:lnTo>
                  <a:lnTo>
                    <a:pt x="1452" y="1102"/>
                  </a:lnTo>
                  <a:lnTo>
                    <a:pt x="1448" y="1102"/>
                  </a:lnTo>
                  <a:lnTo>
                    <a:pt x="1444" y="1101"/>
                  </a:lnTo>
                  <a:lnTo>
                    <a:pt x="1441" y="1099"/>
                  </a:lnTo>
                  <a:lnTo>
                    <a:pt x="1440" y="1096"/>
                  </a:lnTo>
                  <a:lnTo>
                    <a:pt x="1439" y="1086"/>
                  </a:lnTo>
                  <a:lnTo>
                    <a:pt x="1439" y="1075"/>
                  </a:lnTo>
                  <a:lnTo>
                    <a:pt x="1438" y="1071"/>
                  </a:lnTo>
                  <a:lnTo>
                    <a:pt x="1435" y="1066"/>
                  </a:lnTo>
                  <a:lnTo>
                    <a:pt x="1434" y="1065"/>
                  </a:lnTo>
                  <a:lnTo>
                    <a:pt x="1432" y="1064"/>
                  </a:lnTo>
                  <a:lnTo>
                    <a:pt x="1429" y="1063"/>
                  </a:lnTo>
                  <a:lnTo>
                    <a:pt x="1426" y="1063"/>
                  </a:lnTo>
                  <a:lnTo>
                    <a:pt x="1420" y="1063"/>
                  </a:lnTo>
                  <a:lnTo>
                    <a:pt x="1416" y="1062"/>
                  </a:lnTo>
                  <a:lnTo>
                    <a:pt x="1413" y="1060"/>
                  </a:lnTo>
                  <a:lnTo>
                    <a:pt x="1412" y="1059"/>
                  </a:lnTo>
                  <a:lnTo>
                    <a:pt x="1411" y="1059"/>
                  </a:lnTo>
                  <a:lnTo>
                    <a:pt x="1410" y="1059"/>
                  </a:lnTo>
                  <a:lnTo>
                    <a:pt x="1409" y="1060"/>
                  </a:lnTo>
                  <a:lnTo>
                    <a:pt x="1407" y="1063"/>
                  </a:lnTo>
                  <a:lnTo>
                    <a:pt x="1400" y="1072"/>
                  </a:lnTo>
                  <a:lnTo>
                    <a:pt x="1393" y="1082"/>
                  </a:lnTo>
                  <a:lnTo>
                    <a:pt x="1391" y="1087"/>
                  </a:lnTo>
                  <a:lnTo>
                    <a:pt x="1389" y="1093"/>
                  </a:lnTo>
                  <a:lnTo>
                    <a:pt x="1389" y="1098"/>
                  </a:lnTo>
                  <a:lnTo>
                    <a:pt x="1390" y="1104"/>
                  </a:lnTo>
                  <a:lnTo>
                    <a:pt x="1392" y="1110"/>
                  </a:lnTo>
                  <a:lnTo>
                    <a:pt x="1392" y="1115"/>
                  </a:lnTo>
                  <a:lnTo>
                    <a:pt x="1393" y="1119"/>
                  </a:lnTo>
                  <a:lnTo>
                    <a:pt x="1392" y="1123"/>
                  </a:lnTo>
                  <a:lnTo>
                    <a:pt x="1391" y="1125"/>
                  </a:lnTo>
                  <a:lnTo>
                    <a:pt x="1390" y="1127"/>
                  </a:lnTo>
                  <a:lnTo>
                    <a:pt x="1388" y="1129"/>
                  </a:lnTo>
                  <a:lnTo>
                    <a:pt x="1385" y="1131"/>
                  </a:lnTo>
                  <a:lnTo>
                    <a:pt x="1376" y="1136"/>
                  </a:lnTo>
                  <a:lnTo>
                    <a:pt x="1364" y="1138"/>
                  </a:lnTo>
                  <a:lnTo>
                    <a:pt x="1353" y="1139"/>
                  </a:lnTo>
                  <a:lnTo>
                    <a:pt x="1344" y="1140"/>
                  </a:lnTo>
                  <a:lnTo>
                    <a:pt x="1333" y="1137"/>
                  </a:lnTo>
                  <a:lnTo>
                    <a:pt x="1317" y="1131"/>
                  </a:lnTo>
                  <a:lnTo>
                    <a:pt x="1303" y="1126"/>
                  </a:lnTo>
                  <a:lnTo>
                    <a:pt x="1296" y="1124"/>
                  </a:lnTo>
                  <a:lnTo>
                    <a:pt x="1296" y="1119"/>
                  </a:lnTo>
                  <a:lnTo>
                    <a:pt x="1292" y="1112"/>
                  </a:lnTo>
                  <a:lnTo>
                    <a:pt x="1289" y="1106"/>
                  </a:lnTo>
                  <a:lnTo>
                    <a:pt x="1283" y="1103"/>
                  </a:lnTo>
                  <a:lnTo>
                    <a:pt x="1275" y="1099"/>
                  </a:lnTo>
                  <a:lnTo>
                    <a:pt x="1266" y="1098"/>
                  </a:lnTo>
                  <a:lnTo>
                    <a:pt x="1240" y="1097"/>
                  </a:lnTo>
                  <a:lnTo>
                    <a:pt x="1209" y="1093"/>
                  </a:lnTo>
                  <a:lnTo>
                    <a:pt x="1184" y="1090"/>
                  </a:lnTo>
                  <a:lnTo>
                    <a:pt x="1173" y="1087"/>
                  </a:lnTo>
                  <a:lnTo>
                    <a:pt x="1170" y="1083"/>
                  </a:lnTo>
                  <a:lnTo>
                    <a:pt x="1166" y="1072"/>
                  </a:lnTo>
                  <a:lnTo>
                    <a:pt x="1160" y="1059"/>
                  </a:lnTo>
                  <a:lnTo>
                    <a:pt x="1156" y="1050"/>
                  </a:lnTo>
                  <a:lnTo>
                    <a:pt x="1155" y="1044"/>
                  </a:lnTo>
                  <a:lnTo>
                    <a:pt x="1152" y="1040"/>
                  </a:lnTo>
                  <a:lnTo>
                    <a:pt x="1145" y="1034"/>
                  </a:lnTo>
                  <a:lnTo>
                    <a:pt x="1132" y="1028"/>
                  </a:lnTo>
                  <a:lnTo>
                    <a:pt x="1125" y="1024"/>
                  </a:lnTo>
                  <a:lnTo>
                    <a:pt x="1121" y="1023"/>
                  </a:lnTo>
                  <a:lnTo>
                    <a:pt x="1118" y="1023"/>
                  </a:lnTo>
                  <a:lnTo>
                    <a:pt x="1116" y="1024"/>
                  </a:lnTo>
                  <a:lnTo>
                    <a:pt x="1116" y="1024"/>
                  </a:lnTo>
                  <a:lnTo>
                    <a:pt x="1115" y="1023"/>
                  </a:lnTo>
                  <a:lnTo>
                    <a:pt x="1113" y="1021"/>
                  </a:lnTo>
                  <a:lnTo>
                    <a:pt x="1110" y="1017"/>
                  </a:lnTo>
                  <a:lnTo>
                    <a:pt x="1102" y="1002"/>
                  </a:lnTo>
                  <a:lnTo>
                    <a:pt x="1095" y="988"/>
                  </a:lnTo>
                  <a:lnTo>
                    <a:pt x="1090" y="977"/>
                  </a:lnTo>
                  <a:lnTo>
                    <a:pt x="1088" y="973"/>
                  </a:lnTo>
                  <a:lnTo>
                    <a:pt x="1089" y="968"/>
                  </a:lnTo>
                  <a:lnTo>
                    <a:pt x="1088" y="958"/>
                  </a:lnTo>
                  <a:lnTo>
                    <a:pt x="1086" y="954"/>
                  </a:lnTo>
                  <a:lnTo>
                    <a:pt x="1084" y="949"/>
                  </a:lnTo>
                  <a:lnTo>
                    <a:pt x="1083" y="947"/>
                  </a:lnTo>
                  <a:lnTo>
                    <a:pt x="1081" y="946"/>
                  </a:lnTo>
                  <a:lnTo>
                    <a:pt x="1080" y="945"/>
                  </a:lnTo>
                  <a:lnTo>
                    <a:pt x="1077" y="945"/>
                  </a:lnTo>
                  <a:lnTo>
                    <a:pt x="1067" y="943"/>
                  </a:lnTo>
                  <a:lnTo>
                    <a:pt x="1057" y="940"/>
                  </a:lnTo>
                  <a:lnTo>
                    <a:pt x="1056" y="940"/>
                  </a:lnTo>
                  <a:lnTo>
                    <a:pt x="1053" y="940"/>
                  </a:lnTo>
                  <a:lnTo>
                    <a:pt x="1052" y="942"/>
                  </a:lnTo>
                  <a:lnTo>
                    <a:pt x="1051" y="943"/>
                  </a:lnTo>
                  <a:lnTo>
                    <a:pt x="1049" y="947"/>
                  </a:lnTo>
                  <a:lnTo>
                    <a:pt x="1049" y="956"/>
                  </a:lnTo>
                  <a:lnTo>
                    <a:pt x="1051" y="969"/>
                  </a:lnTo>
                  <a:lnTo>
                    <a:pt x="1053" y="973"/>
                  </a:lnTo>
                  <a:lnTo>
                    <a:pt x="1053" y="975"/>
                  </a:lnTo>
                  <a:lnTo>
                    <a:pt x="1052" y="984"/>
                  </a:lnTo>
                  <a:lnTo>
                    <a:pt x="1051" y="990"/>
                  </a:lnTo>
                  <a:lnTo>
                    <a:pt x="1049" y="996"/>
                  </a:lnTo>
                  <a:lnTo>
                    <a:pt x="1047" y="1001"/>
                  </a:lnTo>
                  <a:lnTo>
                    <a:pt x="1045" y="1005"/>
                  </a:lnTo>
                  <a:lnTo>
                    <a:pt x="1041" y="1009"/>
                  </a:lnTo>
                  <a:lnTo>
                    <a:pt x="1038" y="1011"/>
                  </a:lnTo>
                  <a:lnTo>
                    <a:pt x="1035" y="1014"/>
                  </a:lnTo>
                  <a:lnTo>
                    <a:pt x="1030" y="1017"/>
                  </a:lnTo>
                  <a:lnTo>
                    <a:pt x="1012" y="1025"/>
                  </a:lnTo>
                  <a:lnTo>
                    <a:pt x="1003" y="1030"/>
                  </a:lnTo>
                  <a:lnTo>
                    <a:pt x="999" y="1030"/>
                  </a:lnTo>
                  <a:lnTo>
                    <a:pt x="990" y="1030"/>
                  </a:lnTo>
                  <a:lnTo>
                    <a:pt x="986" y="1030"/>
                  </a:lnTo>
                  <a:lnTo>
                    <a:pt x="983" y="1028"/>
                  </a:lnTo>
                  <a:lnTo>
                    <a:pt x="982" y="1027"/>
                  </a:lnTo>
                  <a:lnTo>
                    <a:pt x="980" y="1025"/>
                  </a:lnTo>
                  <a:lnTo>
                    <a:pt x="980" y="1023"/>
                  </a:lnTo>
                  <a:lnTo>
                    <a:pt x="980" y="1022"/>
                  </a:lnTo>
                  <a:lnTo>
                    <a:pt x="984" y="1011"/>
                  </a:lnTo>
                  <a:lnTo>
                    <a:pt x="987" y="1000"/>
                  </a:lnTo>
                  <a:lnTo>
                    <a:pt x="990" y="990"/>
                  </a:lnTo>
                  <a:lnTo>
                    <a:pt x="991" y="986"/>
                  </a:lnTo>
                  <a:lnTo>
                    <a:pt x="994" y="985"/>
                  </a:lnTo>
                  <a:lnTo>
                    <a:pt x="999" y="979"/>
                  </a:lnTo>
                  <a:lnTo>
                    <a:pt x="1005" y="974"/>
                  </a:lnTo>
                  <a:lnTo>
                    <a:pt x="1008" y="967"/>
                  </a:lnTo>
                  <a:lnTo>
                    <a:pt x="1010" y="948"/>
                  </a:lnTo>
                  <a:lnTo>
                    <a:pt x="1011" y="937"/>
                  </a:lnTo>
                  <a:lnTo>
                    <a:pt x="986" y="906"/>
                  </a:lnTo>
                  <a:lnTo>
                    <a:pt x="980" y="904"/>
                  </a:lnTo>
                  <a:lnTo>
                    <a:pt x="966" y="902"/>
                  </a:lnTo>
                  <a:lnTo>
                    <a:pt x="963" y="902"/>
                  </a:lnTo>
                  <a:lnTo>
                    <a:pt x="958" y="903"/>
                  </a:lnTo>
                  <a:lnTo>
                    <a:pt x="955" y="904"/>
                  </a:lnTo>
                  <a:lnTo>
                    <a:pt x="952" y="906"/>
                  </a:lnTo>
                  <a:lnTo>
                    <a:pt x="948" y="910"/>
                  </a:lnTo>
                  <a:lnTo>
                    <a:pt x="946" y="914"/>
                  </a:lnTo>
                  <a:lnTo>
                    <a:pt x="944" y="920"/>
                  </a:lnTo>
                  <a:lnTo>
                    <a:pt x="942" y="926"/>
                  </a:lnTo>
                  <a:lnTo>
                    <a:pt x="940" y="938"/>
                  </a:lnTo>
                  <a:lnTo>
                    <a:pt x="937" y="948"/>
                  </a:lnTo>
                  <a:lnTo>
                    <a:pt x="934" y="956"/>
                  </a:lnTo>
                  <a:lnTo>
                    <a:pt x="932" y="960"/>
                  </a:lnTo>
                  <a:lnTo>
                    <a:pt x="926" y="968"/>
                  </a:lnTo>
                  <a:lnTo>
                    <a:pt x="923" y="975"/>
                  </a:lnTo>
                  <a:lnTo>
                    <a:pt x="921" y="979"/>
                  </a:lnTo>
                  <a:lnTo>
                    <a:pt x="919" y="982"/>
                  </a:lnTo>
                  <a:lnTo>
                    <a:pt x="914" y="986"/>
                  </a:lnTo>
                  <a:lnTo>
                    <a:pt x="910" y="988"/>
                  </a:lnTo>
                  <a:lnTo>
                    <a:pt x="901" y="993"/>
                  </a:lnTo>
                  <a:lnTo>
                    <a:pt x="893" y="997"/>
                  </a:lnTo>
                  <a:lnTo>
                    <a:pt x="881" y="1000"/>
                  </a:lnTo>
                  <a:lnTo>
                    <a:pt x="863" y="1001"/>
                  </a:lnTo>
                  <a:lnTo>
                    <a:pt x="853" y="1002"/>
                  </a:lnTo>
                  <a:lnTo>
                    <a:pt x="846" y="1003"/>
                  </a:lnTo>
                  <a:lnTo>
                    <a:pt x="839" y="1006"/>
                  </a:lnTo>
                  <a:lnTo>
                    <a:pt x="835" y="1008"/>
                  </a:lnTo>
                  <a:lnTo>
                    <a:pt x="829" y="1016"/>
                  </a:lnTo>
                  <a:lnTo>
                    <a:pt x="820" y="1025"/>
                  </a:lnTo>
                  <a:lnTo>
                    <a:pt x="811" y="1034"/>
                  </a:lnTo>
                  <a:lnTo>
                    <a:pt x="805" y="1044"/>
                  </a:lnTo>
                  <a:lnTo>
                    <a:pt x="803" y="1048"/>
                  </a:lnTo>
                  <a:lnTo>
                    <a:pt x="799" y="1050"/>
                  </a:lnTo>
                  <a:lnTo>
                    <a:pt x="796" y="1051"/>
                  </a:lnTo>
                  <a:lnTo>
                    <a:pt x="793" y="1053"/>
                  </a:lnTo>
                  <a:lnTo>
                    <a:pt x="789" y="1054"/>
                  </a:lnTo>
                  <a:lnTo>
                    <a:pt x="786" y="1058"/>
                  </a:lnTo>
                  <a:lnTo>
                    <a:pt x="783" y="1061"/>
                  </a:lnTo>
                  <a:lnTo>
                    <a:pt x="781" y="1066"/>
                  </a:lnTo>
                  <a:lnTo>
                    <a:pt x="778" y="1072"/>
                  </a:lnTo>
                  <a:lnTo>
                    <a:pt x="778" y="1080"/>
                  </a:lnTo>
                  <a:lnTo>
                    <a:pt x="779" y="1086"/>
                  </a:lnTo>
                  <a:lnTo>
                    <a:pt x="782" y="1094"/>
                  </a:lnTo>
                  <a:lnTo>
                    <a:pt x="785" y="1109"/>
                  </a:lnTo>
                  <a:lnTo>
                    <a:pt x="788" y="1126"/>
                  </a:lnTo>
                  <a:lnTo>
                    <a:pt x="789" y="1139"/>
                  </a:lnTo>
                  <a:lnTo>
                    <a:pt x="789" y="1149"/>
                  </a:lnTo>
                  <a:lnTo>
                    <a:pt x="786" y="1158"/>
                  </a:lnTo>
                  <a:lnTo>
                    <a:pt x="781" y="1173"/>
                  </a:lnTo>
                  <a:lnTo>
                    <a:pt x="773" y="1189"/>
                  </a:lnTo>
                  <a:lnTo>
                    <a:pt x="767" y="1199"/>
                  </a:lnTo>
                  <a:lnTo>
                    <a:pt x="764" y="1203"/>
                  </a:lnTo>
                  <a:lnTo>
                    <a:pt x="762" y="1205"/>
                  </a:lnTo>
                  <a:lnTo>
                    <a:pt x="758" y="1208"/>
                  </a:lnTo>
                  <a:lnTo>
                    <a:pt x="755" y="1209"/>
                  </a:lnTo>
                  <a:lnTo>
                    <a:pt x="747" y="1212"/>
                  </a:lnTo>
                  <a:lnTo>
                    <a:pt x="736" y="1215"/>
                  </a:lnTo>
                  <a:lnTo>
                    <a:pt x="732" y="1215"/>
                  </a:lnTo>
                  <a:lnTo>
                    <a:pt x="728" y="1213"/>
                  </a:lnTo>
                  <a:lnTo>
                    <a:pt x="725" y="1212"/>
                  </a:lnTo>
                  <a:lnTo>
                    <a:pt x="724" y="1210"/>
                  </a:lnTo>
                  <a:lnTo>
                    <a:pt x="723" y="1207"/>
                  </a:lnTo>
                  <a:lnTo>
                    <a:pt x="722" y="1203"/>
                  </a:lnTo>
                  <a:lnTo>
                    <a:pt x="721" y="1194"/>
                  </a:lnTo>
                  <a:lnTo>
                    <a:pt x="719" y="1186"/>
                  </a:lnTo>
                  <a:lnTo>
                    <a:pt x="715" y="1176"/>
                  </a:lnTo>
                  <a:lnTo>
                    <a:pt x="712" y="1167"/>
                  </a:lnTo>
                  <a:lnTo>
                    <a:pt x="707" y="1158"/>
                  </a:lnTo>
                  <a:lnTo>
                    <a:pt x="701" y="1151"/>
                  </a:lnTo>
                  <a:lnTo>
                    <a:pt x="698" y="1148"/>
                  </a:lnTo>
                  <a:lnTo>
                    <a:pt x="694" y="1146"/>
                  </a:lnTo>
                  <a:lnTo>
                    <a:pt x="691" y="1144"/>
                  </a:lnTo>
                  <a:lnTo>
                    <a:pt x="687" y="1143"/>
                  </a:lnTo>
                  <a:lnTo>
                    <a:pt x="670" y="1138"/>
                  </a:lnTo>
                  <a:lnTo>
                    <a:pt x="657" y="1133"/>
                  </a:lnTo>
                  <a:lnTo>
                    <a:pt x="647" y="1128"/>
                  </a:lnTo>
                  <a:lnTo>
                    <a:pt x="643" y="1126"/>
                  </a:lnTo>
                  <a:lnTo>
                    <a:pt x="636" y="1127"/>
                  </a:lnTo>
                  <a:lnTo>
                    <a:pt x="619" y="1128"/>
                  </a:lnTo>
                  <a:lnTo>
                    <a:pt x="609" y="1130"/>
                  </a:lnTo>
                  <a:lnTo>
                    <a:pt x="602" y="1134"/>
                  </a:lnTo>
                  <a:lnTo>
                    <a:pt x="597" y="1135"/>
                  </a:lnTo>
                  <a:lnTo>
                    <a:pt x="594" y="1137"/>
                  </a:lnTo>
                  <a:lnTo>
                    <a:pt x="592" y="1140"/>
                  </a:lnTo>
                  <a:lnTo>
                    <a:pt x="591" y="1143"/>
                  </a:lnTo>
                  <a:lnTo>
                    <a:pt x="588" y="1148"/>
                  </a:lnTo>
                  <a:lnTo>
                    <a:pt x="585" y="1151"/>
                  </a:lnTo>
                  <a:lnTo>
                    <a:pt x="582" y="1155"/>
                  </a:lnTo>
                  <a:lnTo>
                    <a:pt x="577" y="1156"/>
                  </a:lnTo>
                  <a:lnTo>
                    <a:pt x="574" y="1158"/>
                  </a:lnTo>
                  <a:lnTo>
                    <a:pt x="571" y="1160"/>
                  </a:lnTo>
                  <a:lnTo>
                    <a:pt x="570" y="1163"/>
                  </a:lnTo>
                  <a:lnTo>
                    <a:pt x="569" y="1168"/>
                  </a:lnTo>
                  <a:lnTo>
                    <a:pt x="569" y="1172"/>
                  </a:lnTo>
                  <a:lnTo>
                    <a:pt x="566" y="1178"/>
                  </a:lnTo>
                  <a:lnTo>
                    <a:pt x="563" y="1182"/>
                  </a:lnTo>
                  <a:lnTo>
                    <a:pt x="560" y="1187"/>
                  </a:lnTo>
                  <a:lnTo>
                    <a:pt x="559" y="1188"/>
                  </a:lnTo>
                  <a:lnTo>
                    <a:pt x="556" y="1188"/>
                  </a:lnTo>
                  <a:lnTo>
                    <a:pt x="554" y="1189"/>
                  </a:lnTo>
                  <a:lnTo>
                    <a:pt x="551" y="1188"/>
                  </a:lnTo>
                  <a:lnTo>
                    <a:pt x="549" y="1187"/>
                  </a:lnTo>
                  <a:lnTo>
                    <a:pt x="546" y="1184"/>
                  </a:lnTo>
                  <a:lnTo>
                    <a:pt x="544" y="1182"/>
                  </a:lnTo>
                  <a:lnTo>
                    <a:pt x="541" y="1179"/>
                  </a:lnTo>
                  <a:lnTo>
                    <a:pt x="535" y="1171"/>
                  </a:lnTo>
                  <a:lnTo>
                    <a:pt x="529" y="1167"/>
                  </a:lnTo>
                  <a:lnTo>
                    <a:pt x="523" y="1162"/>
                  </a:lnTo>
                  <a:lnTo>
                    <a:pt x="517" y="1158"/>
                  </a:lnTo>
                  <a:lnTo>
                    <a:pt x="513" y="1156"/>
                  </a:lnTo>
                  <a:lnTo>
                    <a:pt x="511" y="1152"/>
                  </a:lnTo>
                  <a:lnTo>
                    <a:pt x="508" y="1149"/>
                  </a:lnTo>
                  <a:lnTo>
                    <a:pt x="506" y="1144"/>
                  </a:lnTo>
                  <a:lnTo>
                    <a:pt x="503" y="1138"/>
                  </a:lnTo>
                  <a:lnTo>
                    <a:pt x="502" y="1133"/>
                  </a:lnTo>
                  <a:lnTo>
                    <a:pt x="501" y="1125"/>
                  </a:lnTo>
                  <a:lnTo>
                    <a:pt x="500" y="1115"/>
                  </a:lnTo>
                  <a:lnTo>
                    <a:pt x="498" y="1097"/>
                  </a:lnTo>
                  <a:lnTo>
                    <a:pt x="495" y="1081"/>
                  </a:lnTo>
                  <a:lnTo>
                    <a:pt x="491" y="1066"/>
                  </a:lnTo>
                  <a:lnTo>
                    <a:pt x="487" y="1054"/>
                  </a:lnTo>
                  <a:lnTo>
                    <a:pt x="483" y="1044"/>
                  </a:lnTo>
                  <a:lnTo>
                    <a:pt x="480" y="1035"/>
                  </a:lnTo>
                  <a:lnTo>
                    <a:pt x="478" y="1028"/>
                  </a:lnTo>
                  <a:lnTo>
                    <a:pt x="478" y="1022"/>
                  </a:lnTo>
                  <a:lnTo>
                    <a:pt x="476" y="1003"/>
                  </a:lnTo>
                  <a:lnTo>
                    <a:pt x="470" y="971"/>
                  </a:lnTo>
                  <a:lnTo>
                    <a:pt x="468" y="953"/>
                  </a:lnTo>
                  <a:lnTo>
                    <a:pt x="467" y="933"/>
                  </a:lnTo>
                  <a:lnTo>
                    <a:pt x="467" y="923"/>
                  </a:lnTo>
                  <a:lnTo>
                    <a:pt x="467" y="913"/>
                  </a:lnTo>
                  <a:lnTo>
                    <a:pt x="468" y="903"/>
                  </a:lnTo>
                  <a:lnTo>
                    <a:pt x="470" y="893"/>
                  </a:lnTo>
                  <a:lnTo>
                    <a:pt x="476" y="857"/>
                  </a:lnTo>
                  <a:lnTo>
                    <a:pt x="478" y="826"/>
                  </a:lnTo>
                  <a:lnTo>
                    <a:pt x="480" y="811"/>
                  </a:lnTo>
                  <a:lnTo>
                    <a:pt x="481" y="797"/>
                  </a:lnTo>
                  <a:lnTo>
                    <a:pt x="485" y="784"/>
                  </a:lnTo>
                  <a:lnTo>
                    <a:pt x="489" y="769"/>
                  </a:lnTo>
                  <a:lnTo>
                    <a:pt x="493" y="754"/>
                  </a:lnTo>
                  <a:lnTo>
                    <a:pt x="498" y="735"/>
                  </a:lnTo>
                  <a:lnTo>
                    <a:pt x="500" y="716"/>
                  </a:lnTo>
                  <a:lnTo>
                    <a:pt x="501" y="697"/>
                  </a:lnTo>
                  <a:lnTo>
                    <a:pt x="500" y="677"/>
                  </a:lnTo>
                  <a:lnTo>
                    <a:pt x="498" y="658"/>
                  </a:lnTo>
                  <a:lnTo>
                    <a:pt x="496" y="650"/>
                  </a:lnTo>
                  <a:lnTo>
                    <a:pt x="493" y="642"/>
                  </a:lnTo>
                  <a:lnTo>
                    <a:pt x="490" y="636"/>
                  </a:lnTo>
                  <a:lnTo>
                    <a:pt x="486" y="629"/>
                  </a:lnTo>
                  <a:lnTo>
                    <a:pt x="476" y="614"/>
                  </a:lnTo>
                  <a:lnTo>
                    <a:pt x="472" y="607"/>
                  </a:lnTo>
                  <a:lnTo>
                    <a:pt x="468" y="600"/>
                  </a:lnTo>
                  <a:lnTo>
                    <a:pt x="454" y="585"/>
                  </a:lnTo>
                  <a:lnTo>
                    <a:pt x="434" y="566"/>
                  </a:lnTo>
                  <a:lnTo>
                    <a:pt x="421" y="554"/>
                  </a:lnTo>
                  <a:lnTo>
                    <a:pt x="415" y="551"/>
                  </a:lnTo>
                  <a:lnTo>
                    <a:pt x="411" y="549"/>
                  </a:lnTo>
                  <a:lnTo>
                    <a:pt x="407" y="547"/>
                  </a:lnTo>
                  <a:lnTo>
                    <a:pt x="404" y="546"/>
                  </a:lnTo>
                  <a:lnTo>
                    <a:pt x="393" y="549"/>
                  </a:lnTo>
                  <a:lnTo>
                    <a:pt x="379" y="552"/>
                  </a:lnTo>
                  <a:lnTo>
                    <a:pt x="365" y="556"/>
                  </a:lnTo>
                  <a:lnTo>
                    <a:pt x="360" y="557"/>
                  </a:lnTo>
                  <a:lnTo>
                    <a:pt x="356" y="560"/>
                  </a:lnTo>
                  <a:lnTo>
                    <a:pt x="348" y="563"/>
                  </a:lnTo>
                  <a:lnTo>
                    <a:pt x="343" y="564"/>
                  </a:lnTo>
                  <a:lnTo>
                    <a:pt x="338" y="565"/>
                  </a:lnTo>
                  <a:lnTo>
                    <a:pt x="333" y="564"/>
                  </a:lnTo>
                  <a:lnTo>
                    <a:pt x="330" y="563"/>
                  </a:lnTo>
                  <a:lnTo>
                    <a:pt x="320" y="559"/>
                  </a:lnTo>
                  <a:lnTo>
                    <a:pt x="308" y="553"/>
                  </a:lnTo>
                  <a:lnTo>
                    <a:pt x="302" y="550"/>
                  </a:lnTo>
                  <a:lnTo>
                    <a:pt x="298" y="546"/>
                  </a:lnTo>
                  <a:lnTo>
                    <a:pt x="297" y="544"/>
                  </a:lnTo>
                  <a:lnTo>
                    <a:pt x="296" y="543"/>
                  </a:lnTo>
                  <a:lnTo>
                    <a:pt x="296" y="541"/>
                  </a:lnTo>
                  <a:lnTo>
                    <a:pt x="297" y="539"/>
                  </a:lnTo>
                  <a:lnTo>
                    <a:pt x="302" y="523"/>
                  </a:lnTo>
                  <a:lnTo>
                    <a:pt x="311" y="499"/>
                  </a:lnTo>
                  <a:lnTo>
                    <a:pt x="318" y="477"/>
                  </a:lnTo>
                  <a:lnTo>
                    <a:pt x="321" y="467"/>
                  </a:lnTo>
                  <a:lnTo>
                    <a:pt x="321" y="456"/>
                  </a:lnTo>
                  <a:lnTo>
                    <a:pt x="321" y="430"/>
                  </a:lnTo>
                  <a:lnTo>
                    <a:pt x="323" y="415"/>
                  </a:lnTo>
                  <a:lnTo>
                    <a:pt x="324" y="400"/>
                  </a:lnTo>
                  <a:lnTo>
                    <a:pt x="328" y="386"/>
                  </a:lnTo>
                  <a:lnTo>
                    <a:pt x="332" y="376"/>
                  </a:lnTo>
                  <a:lnTo>
                    <a:pt x="340" y="364"/>
                  </a:lnTo>
                  <a:lnTo>
                    <a:pt x="344" y="359"/>
                  </a:lnTo>
                  <a:lnTo>
                    <a:pt x="347" y="352"/>
                  </a:lnTo>
                  <a:lnTo>
                    <a:pt x="352" y="341"/>
                  </a:lnTo>
                  <a:lnTo>
                    <a:pt x="354" y="331"/>
                  </a:lnTo>
                  <a:lnTo>
                    <a:pt x="355" y="321"/>
                  </a:lnTo>
                  <a:lnTo>
                    <a:pt x="356" y="310"/>
                  </a:lnTo>
                  <a:lnTo>
                    <a:pt x="356" y="298"/>
                  </a:lnTo>
                  <a:lnTo>
                    <a:pt x="355" y="278"/>
                  </a:lnTo>
                  <a:lnTo>
                    <a:pt x="354" y="267"/>
                  </a:lnTo>
                  <a:lnTo>
                    <a:pt x="353" y="256"/>
                  </a:lnTo>
                  <a:lnTo>
                    <a:pt x="353" y="241"/>
                  </a:lnTo>
                  <a:lnTo>
                    <a:pt x="353" y="233"/>
                  </a:lnTo>
                  <a:lnTo>
                    <a:pt x="354" y="226"/>
                  </a:lnTo>
                  <a:lnTo>
                    <a:pt x="355" y="223"/>
                  </a:lnTo>
                  <a:lnTo>
                    <a:pt x="356" y="221"/>
                  </a:lnTo>
                  <a:lnTo>
                    <a:pt x="358" y="219"/>
                  </a:lnTo>
                  <a:lnTo>
                    <a:pt x="360" y="217"/>
                  </a:lnTo>
                  <a:lnTo>
                    <a:pt x="368" y="213"/>
                  </a:lnTo>
                  <a:lnTo>
                    <a:pt x="374" y="207"/>
                  </a:lnTo>
                  <a:lnTo>
                    <a:pt x="381" y="201"/>
                  </a:lnTo>
                  <a:lnTo>
                    <a:pt x="387" y="195"/>
                  </a:lnTo>
                  <a:lnTo>
                    <a:pt x="393" y="186"/>
                  </a:lnTo>
                  <a:lnTo>
                    <a:pt x="398" y="175"/>
                  </a:lnTo>
                  <a:lnTo>
                    <a:pt x="404" y="164"/>
                  </a:lnTo>
                  <a:lnTo>
                    <a:pt x="406" y="154"/>
                  </a:lnTo>
                  <a:lnTo>
                    <a:pt x="407" y="140"/>
                  </a:lnTo>
                  <a:lnTo>
                    <a:pt x="407" y="119"/>
                  </a:lnTo>
                  <a:lnTo>
                    <a:pt x="407" y="101"/>
                  </a:lnTo>
                  <a:lnTo>
                    <a:pt x="406" y="94"/>
                  </a:lnTo>
                  <a:lnTo>
                    <a:pt x="409" y="90"/>
                  </a:lnTo>
                  <a:lnTo>
                    <a:pt x="414" y="83"/>
                  </a:lnTo>
                  <a:lnTo>
                    <a:pt x="414" y="81"/>
                  </a:lnTo>
                  <a:lnTo>
                    <a:pt x="414" y="78"/>
                  </a:lnTo>
                  <a:lnTo>
                    <a:pt x="414" y="76"/>
                  </a:lnTo>
                  <a:lnTo>
                    <a:pt x="413" y="75"/>
                  </a:lnTo>
                  <a:lnTo>
                    <a:pt x="411" y="74"/>
                  </a:lnTo>
                  <a:lnTo>
                    <a:pt x="407" y="73"/>
                  </a:lnTo>
                  <a:lnTo>
                    <a:pt x="403" y="72"/>
                  </a:lnTo>
                  <a:lnTo>
                    <a:pt x="398" y="72"/>
                  </a:lnTo>
                  <a:lnTo>
                    <a:pt x="379" y="69"/>
                  </a:lnTo>
                  <a:lnTo>
                    <a:pt x="362" y="67"/>
                  </a:lnTo>
                  <a:lnTo>
                    <a:pt x="355" y="67"/>
                  </a:lnTo>
                  <a:lnTo>
                    <a:pt x="349" y="67"/>
                  </a:lnTo>
                  <a:lnTo>
                    <a:pt x="343" y="68"/>
                  </a:lnTo>
                  <a:lnTo>
                    <a:pt x="338" y="72"/>
                  </a:lnTo>
                  <a:lnTo>
                    <a:pt x="317" y="88"/>
                  </a:lnTo>
                  <a:lnTo>
                    <a:pt x="305" y="96"/>
                  </a:lnTo>
                  <a:lnTo>
                    <a:pt x="302" y="94"/>
                  </a:lnTo>
                  <a:lnTo>
                    <a:pt x="297" y="92"/>
                  </a:lnTo>
                  <a:lnTo>
                    <a:pt x="294" y="92"/>
                  </a:lnTo>
                  <a:lnTo>
                    <a:pt x="290" y="94"/>
                  </a:lnTo>
                  <a:lnTo>
                    <a:pt x="286" y="99"/>
                  </a:lnTo>
                  <a:lnTo>
                    <a:pt x="282" y="107"/>
                  </a:lnTo>
                  <a:lnTo>
                    <a:pt x="277" y="125"/>
                  </a:lnTo>
                  <a:lnTo>
                    <a:pt x="273" y="138"/>
                  </a:lnTo>
                  <a:lnTo>
                    <a:pt x="269" y="150"/>
                  </a:lnTo>
                  <a:lnTo>
                    <a:pt x="266" y="164"/>
                  </a:lnTo>
                  <a:lnTo>
                    <a:pt x="264" y="182"/>
                  </a:lnTo>
                  <a:lnTo>
                    <a:pt x="262" y="201"/>
                  </a:lnTo>
                  <a:lnTo>
                    <a:pt x="259" y="219"/>
                  </a:lnTo>
                  <a:lnTo>
                    <a:pt x="258" y="234"/>
                  </a:lnTo>
                  <a:lnTo>
                    <a:pt x="258" y="239"/>
                  </a:lnTo>
                  <a:lnTo>
                    <a:pt x="256" y="245"/>
                  </a:lnTo>
                  <a:lnTo>
                    <a:pt x="255" y="249"/>
                  </a:lnTo>
                  <a:lnTo>
                    <a:pt x="253" y="255"/>
                  </a:lnTo>
                  <a:lnTo>
                    <a:pt x="250" y="259"/>
                  </a:lnTo>
                  <a:lnTo>
                    <a:pt x="249" y="265"/>
                  </a:lnTo>
                  <a:lnTo>
                    <a:pt x="247" y="270"/>
                  </a:lnTo>
                  <a:lnTo>
                    <a:pt x="247" y="278"/>
                  </a:lnTo>
                  <a:lnTo>
                    <a:pt x="247" y="289"/>
                  </a:lnTo>
                  <a:lnTo>
                    <a:pt x="245" y="296"/>
                  </a:lnTo>
                  <a:lnTo>
                    <a:pt x="242" y="300"/>
                  </a:lnTo>
                  <a:lnTo>
                    <a:pt x="234" y="305"/>
                  </a:lnTo>
                  <a:lnTo>
                    <a:pt x="229" y="307"/>
                  </a:lnTo>
                  <a:lnTo>
                    <a:pt x="227" y="308"/>
                  </a:lnTo>
                  <a:lnTo>
                    <a:pt x="227" y="307"/>
                  </a:lnTo>
                  <a:lnTo>
                    <a:pt x="227" y="306"/>
                  </a:lnTo>
                  <a:lnTo>
                    <a:pt x="227" y="306"/>
                  </a:lnTo>
                  <a:lnTo>
                    <a:pt x="220" y="313"/>
                  </a:lnTo>
                  <a:lnTo>
                    <a:pt x="210" y="324"/>
                  </a:lnTo>
                  <a:lnTo>
                    <a:pt x="204" y="333"/>
                  </a:lnTo>
                  <a:lnTo>
                    <a:pt x="201" y="340"/>
                  </a:lnTo>
                  <a:lnTo>
                    <a:pt x="197" y="347"/>
                  </a:lnTo>
                  <a:lnTo>
                    <a:pt x="194" y="352"/>
                  </a:lnTo>
                  <a:lnTo>
                    <a:pt x="191" y="355"/>
                  </a:lnTo>
                  <a:lnTo>
                    <a:pt x="189" y="358"/>
                  </a:lnTo>
                  <a:lnTo>
                    <a:pt x="186" y="358"/>
                  </a:lnTo>
                  <a:lnTo>
                    <a:pt x="184" y="358"/>
                  </a:lnTo>
                  <a:lnTo>
                    <a:pt x="181" y="358"/>
                  </a:lnTo>
                  <a:lnTo>
                    <a:pt x="179" y="358"/>
                  </a:lnTo>
                  <a:lnTo>
                    <a:pt x="176" y="359"/>
                  </a:lnTo>
                  <a:lnTo>
                    <a:pt x="175" y="361"/>
                  </a:lnTo>
                  <a:lnTo>
                    <a:pt x="175" y="363"/>
                  </a:lnTo>
                  <a:lnTo>
                    <a:pt x="174" y="364"/>
                  </a:lnTo>
                  <a:lnTo>
                    <a:pt x="173" y="354"/>
                  </a:lnTo>
                  <a:lnTo>
                    <a:pt x="173" y="347"/>
                  </a:lnTo>
                  <a:lnTo>
                    <a:pt x="173" y="341"/>
                  </a:lnTo>
                  <a:lnTo>
                    <a:pt x="174" y="336"/>
                  </a:lnTo>
                  <a:lnTo>
                    <a:pt x="175" y="332"/>
                  </a:lnTo>
                  <a:lnTo>
                    <a:pt x="176" y="329"/>
                  </a:lnTo>
                  <a:lnTo>
                    <a:pt x="176" y="326"/>
                  </a:lnTo>
                  <a:lnTo>
                    <a:pt x="174" y="323"/>
                  </a:lnTo>
                  <a:lnTo>
                    <a:pt x="170" y="321"/>
                  </a:lnTo>
                  <a:lnTo>
                    <a:pt x="161" y="318"/>
                  </a:lnTo>
                  <a:lnTo>
                    <a:pt x="154" y="315"/>
                  </a:lnTo>
                  <a:lnTo>
                    <a:pt x="151" y="313"/>
                  </a:lnTo>
                  <a:lnTo>
                    <a:pt x="150" y="310"/>
                  </a:lnTo>
                  <a:lnTo>
                    <a:pt x="149" y="307"/>
                  </a:lnTo>
                  <a:lnTo>
                    <a:pt x="148" y="302"/>
                  </a:lnTo>
                  <a:lnTo>
                    <a:pt x="148" y="292"/>
                  </a:lnTo>
                  <a:lnTo>
                    <a:pt x="148" y="285"/>
                  </a:lnTo>
                  <a:lnTo>
                    <a:pt x="148" y="276"/>
                  </a:lnTo>
                  <a:lnTo>
                    <a:pt x="148" y="267"/>
                  </a:lnTo>
                  <a:lnTo>
                    <a:pt x="147" y="245"/>
                  </a:lnTo>
                  <a:lnTo>
                    <a:pt x="142" y="210"/>
                  </a:lnTo>
                  <a:lnTo>
                    <a:pt x="139" y="177"/>
                  </a:lnTo>
                  <a:lnTo>
                    <a:pt x="138" y="162"/>
                  </a:lnTo>
                  <a:lnTo>
                    <a:pt x="140" y="143"/>
                  </a:lnTo>
                  <a:lnTo>
                    <a:pt x="144" y="101"/>
                  </a:lnTo>
                  <a:lnTo>
                    <a:pt x="146" y="77"/>
                  </a:lnTo>
                  <a:lnTo>
                    <a:pt x="147" y="55"/>
                  </a:lnTo>
                  <a:lnTo>
                    <a:pt x="147" y="46"/>
                  </a:lnTo>
                  <a:lnTo>
                    <a:pt x="146" y="39"/>
                  </a:lnTo>
                  <a:lnTo>
                    <a:pt x="144" y="32"/>
                  </a:lnTo>
                  <a:lnTo>
                    <a:pt x="142" y="28"/>
                  </a:lnTo>
                  <a:lnTo>
                    <a:pt x="139" y="21"/>
                  </a:lnTo>
                  <a:lnTo>
                    <a:pt x="134" y="15"/>
                  </a:lnTo>
                  <a:lnTo>
                    <a:pt x="129" y="9"/>
                  </a:lnTo>
                  <a:lnTo>
                    <a:pt x="122" y="4"/>
                  </a:lnTo>
                  <a:lnTo>
                    <a:pt x="119" y="2"/>
                  </a:lnTo>
                  <a:lnTo>
                    <a:pt x="116" y="1"/>
                  </a:lnTo>
                  <a:lnTo>
                    <a:pt x="111" y="0"/>
                  </a:lnTo>
                  <a:lnTo>
                    <a:pt x="107" y="0"/>
                  </a:lnTo>
                  <a:lnTo>
                    <a:pt x="101" y="0"/>
                  </a:lnTo>
                  <a:lnTo>
                    <a:pt x="96" y="1"/>
                  </a:lnTo>
                  <a:lnTo>
                    <a:pt x="89" y="3"/>
                  </a:lnTo>
                  <a:lnTo>
                    <a:pt x="83" y="5"/>
                  </a:lnTo>
                  <a:lnTo>
                    <a:pt x="68" y="11"/>
                  </a:lnTo>
                  <a:lnTo>
                    <a:pt x="53" y="14"/>
                  </a:lnTo>
                  <a:lnTo>
                    <a:pt x="40" y="15"/>
                  </a:lnTo>
                  <a:lnTo>
                    <a:pt x="26" y="18"/>
                  </a:lnTo>
                  <a:lnTo>
                    <a:pt x="16" y="19"/>
                  </a:lnTo>
                  <a:lnTo>
                    <a:pt x="7" y="22"/>
                  </a:lnTo>
                  <a:lnTo>
                    <a:pt x="4" y="24"/>
                  </a:lnTo>
                  <a:lnTo>
                    <a:pt x="2" y="26"/>
                  </a:lnTo>
                  <a:lnTo>
                    <a:pt x="1" y="30"/>
                  </a:lnTo>
                  <a:lnTo>
                    <a:pt x="0" y="33"/>
                  </a:lnTo>
                  <a:lnTo>
                    <a:pt x="2" y="50"/>
                  </a:lnTo>
                  <a:lnTo>
                    <a:pt x="6" y="82"/>
                  </a:lnTo>
                  <a:lnTo>
                    <a:pt x="14" y="124"/>
                  </a:lnTo>
                  <a:lnTo>
                    <a:pt x="22" y="170"/>
                  </a:lnTo>
                  <a:lnTo>
                    <a:pt x="30" y="219"/>
                  </a:lnTo>
                  <a:lnTo>
                    <a:pt x="37" y="264"/>
                  </a:lnTo>
                  <a:lnTo>
                    <a:pt x="42" y="300"/>
                  </a:lnTo>
                  <a:lnTo>
                    <a:pt x="44" y="324"/>
                  </a:lnTo>
                  <a:lnTo>
                    <a:pt x="45" y="361"/>
                  </a:lnTo>
                  <a:lnTo>
                    <a:pt x="48" y="401"/>
                  </a:lnTo>
                  <a:lnTo>
                    <a:pt x="51" y="422"/>
                  </a:lnTo>
                  <a:lnTo>
                    <a:pt x="53" y="441"/>
                  </a:lnTo>
                  <a:lnTo>
                    <a:pt x="56" y="460"/>
                  </a:lnTo>
                  <a:lnTo>
                    <a:pt x="61" y="478"/>
                  </a:lnTo>
                  <a:lnTo>
                    <a:pt x="67" y="509"/>
                  </a:lnTo>
                  <a:lnTo>
                    <a:pt x="73" y="534"/>
                  </a:lnTo>
                  <a:lnTo>
                    <a:pt x="76" y="545"/>
                  </a:lnTo>
                  <a:lnTo>
                    <a:pt x="80" y="554"/>
                  </a:lnTo>
                  <a:lnTo>
                    <a:pt x="83" y="557"/>
                  </a:lnTo>
                  <a:lnTo>
                    <a:pt x="86" y="561"/>
                  </a:lnTo>
                  <a:lnTo>
                    <a:pt x="89" y="564"/>
                  </a:lnTo>
                  <a:lnTo>
                    <a:pt x="94" y="566"/>
                  </a:lnTo>
                  <a:lnTo>
                    <a:pt x="99" y="570"/>
                  </a:lnTo>
                  <a:lnTo>
                    <a:pt x="101" y="572"/>
                  </a:lnTo>
                  <a:lnTo>
                    <a:pt x="101" y="574"/>
                  </a:lnTo>
                  <a:lnTo>
                    <a:pt x="100" y="575"/>
                  </a:lnTo>
                  <a:lnTo>
                    <a:pt x="99" y="576"/>
                  </a:lnTo>
                  <a:lnTo>
                    <a:pt x="101" y="577"/>
                  </a:lnTo>
                  <a:lnTo>
                    <a:pt x="106" y="577"/>
                  </a:lnTo>
                  <a:lnTo>
                    <a:pt x="116" y="577"/>
                  </a:lnTo>
                  <a:lnTo>
                    <a:pt x="121" y="576"/>
                  </a:lnTo>
                  <a:lnTo>
                    <a:pt x="127" y="575"/>
                  </a:lnTo>
                  <a:lnTo>
                    <a:pt x="131" y="574"/>
                  </a:lnTo>
                  <a:lnTo>
                    <a:pt x="136" y="572"/>
                  </a:lnTo>
                  <a:lnTo>
                    <a:pt x="143" y="567"/>
                  </a:lnTo>
                  <a:lnTo>
                    <a:pt x="150" y="562"/>
                  </a:lnTo>
                  <a:lnTo>
                    <a:pt x="157" y="557"/>
                  </a:lnTo>
                  <a:lnTo>
                    <a:pt x="164" y="554"/>
                  </a:lnTo>
                  <a:lnTo>
                    <a:pt x="168" y="553"/>
                  </a:lnTo>
                  <a:lnTo>
                    <a:pt x="172" y="553"/>
                  </a:lnTo>
                  <a:lnTo>
                    <a:pt x="176" y="553"/>
                  </a:lnTo>
                  <a:lnTo>
                    <a:pt x="181" y="555"/>
                  </a:lnTo>
                  <a:lnTo>
                    <a:pt x="185" y="557"/>
                  </a:lnTo>
                  <a:lnTo>
                    <a:pt x="190" y="560"/>
                  </a:lnTo>
                  <a:lnTo>
                    <a:pt x="192" y="563"/>
                  </a:lnTo>
                  <a:lnTo>
                    <a:pt x="193" y="567"/>
                  </a:lnTo>
                  <a:lnTo>
                    <a:pt x="194" y="571"/>
                  </a:lnTo>
                  <a:lnTo>
                    <a:pt x="194" y="575"/>
                  </a:lnTo>
                  <a:lnTo>
                    <a:pt x="194" y="579"/>
                  </a:lnTo>
                  <a:lnTo>
                    <a:pt x="193" y="584"/>
                  </a:lnTo>
                  <a:lnTo>
                    <a:pt x="188" y="603"/>
                  </a:lnTo>
                  <a:lnTo>
                    <a:pt x="183" y="619"/>
                  </a:lnTo>
                  <a:lnTo>
                    <a:pt x="181" y="630"/>
                  </a:lnTo>
                  <a:lnTo>
                    <a:pt x="180" y="640"/>
                  </a:lnTo>
                  <a:lnTo>
                    <a:pt x="179" y="645"/>
                  </a:lnTo>
                  <a:lnTo>
                    <a:pt x="180" y="650"/>
                  </a:lnTo>
                  <a:lnTo>
                    <a:pt x="181" y="656"/>
                  </a:lnTo>
                  <a:lnTo>
                    <a:pt x="183" y="662"/>
                  </a:lnTo>
                  <a:lnTo>
                    <a:pt x="189" y="673"/>
                  </a:lnTo>
                  <a:lnTo>
                    <a:pt x="194" y="680"/>
                  </a:lnTo>
                  <a:lnTo>
                    <a:pt x="200" y="685"/>
                  </a:lnTo>
                  <a:lnTo>
                    <a:pt x="204" y="691"/>
                  </a:lnTo>
                  <a:lnTo>
                    <a:pt x="207" y="695"/>
                  </a:lnTo>
                  <a:lnTo>
                    <a:pt x="210" y="699"/>
                  </a:lnTo>
                  <a:lnTo>
                    <a:pt x="210" y="702"/>
                  </a:lnTo>
                  <a:lnTo>
                    <a:pt x="210" y="710"/>
                  </a:lnTo>
                  <a:lnTo>
                    <a:pt x="212" y="720"/>
                  </a:lnTo>
                  <a:lnTo>
                    <a:pt x="215" y="729"/>
                  </a:lnTo>
                  <a:lnTo>
                    <a:pt x="218" y="735"/>
                  </a:lnTo>
                  <a:lnTo>
                    <a:pt x="221" y="738"/>
                  </a:lnTo>
                  <a:lnTo>
                    <a:pt x="225" y="742"/>
                  </a:lnTo>
                  <a:lnTo>
                    <a:pt x="236" y="751"/>
                  </a:lnTo>
                  <a:lnTo>
                    <a:pt x="242" y="755"/>
                  </a:lnTo>
                  <a:lnTo>
                    <a:pt x="246" y="761"/>
                  </a:lnTo>
                  <a:lnTo>
                    <a:pt x="250" y="764"/>
                  </a:lnTo>
                  <a:lnTo>
                    <a:pt x="252" y="767"/>
                  </a:lnTo>
                  <a:lnTo>
                    <a:pt x="250" y="768"/>
                  </a:lnTo>
                  <a:lnTo>
                    <a:pt x="249" y="769"/>
                  </a:lnTo>
                  <a:lnTo>
                    <a:pt x="248" y="768"/>
                  </a:lnTo>
                  <a:lnTo>
                    <a:pt x="247" y="768"/>
                  </a:lnTo>
                  <a:lnTo>
                    <a:pt x="247" y="768"/>
                  </a:lnTo>
                  <a:lnTo>
                    <a:pt x="252" y="774"/>
                  </a:lnTo>
                  <a:lnTo>
                    <a:pt x="259" y="782"/>
                  </a:lnTo>
                  <a:lnTo>
                    <a:pt x="267" y="787"/>
                  </a:lnTo>
                  <a:lnTo>
                    <a:pt x="275" y="791"/>
                  </a:lnTo>
                  <a:lnTo>
                    <a:pt x="280" y="794"/>
                  </a:lnTo>
                  <a:lnTo>
                    <a:pt x="285" y="796"/>
                  </a:lnTo>
                  <a:lnTo>
                    <a:pt x="290" y="798"/>
                  </a:lnTo>
                  <a:lnTo>
                    <a:pt x="294" y="800"/>
                  </a:lnTo>
                  <a:lnTo>
                    <a:pt x="297" y="805"/>
                  </a:lnTo>
                  <a:lnTo>
                    <a:pt x="300" y="816"/>
                  </a:lnTo>
                  <a:lnTo>
                    <a:pt x="302" y="822"/>
                  </a:lnTo>
                  <a:lnTo>
                    <a:pt x="317" y="833"/>
                  </a:lnTo>
                  <a:lnTo>
                    <a:pt x="321" y="838"/>
                  </a:lnTo>
                  <a:lnTo>
                    <a:pt x="330" y="849"/>
                  </a:lnTo>
                  <a:lnTo>
                    <a:pt x="334" y="857"/>
                  </a:lnTo>
                  <a:lnTo>
                    <a:pt x="339" y="863"/>
                  </a:lnTo>
                  <a:lnTo>
                    <a:pt x="342" y="870"/>
                  </a:lnTo>
                  <a:lnTo>
                    <a:pt x="344" y="876"/>
                  </a:lnTo>
                  <a:lnTo>
                    <a:pt x="344" y="885"/>
                  </a:lnTo>
                  <a:lnTo>
                    <a:pt x="344" y="891"/>
                  </a:lnTo>
                  <a:lnTo>
                    <a:pt x="347" y="896"/>
                  </a:lnTo>
                  <a:lnTo>
                    <a:pt x="350" y="903"/>
                  </a:lnTo>
                  <a:lnTo>
                    <a:pt x="353" y="906"/>
                  </a:lnTo>
                  <a:lnTo>
                    <a:pt x="356" y="908"/>
                  </a:lnTo>
                  <a:lnTo>
                    <a:pt x="360" y="910"/>
                  </a:lnTo>
                  <a:lnTo>
                    <a:pt x="363" y="910"/>
                  </a:lnTo>
                  <a:lnTo>
                    <a:pt x="365" y="912"/>
                  </a:lnTo>
                  <a:lnTo>
                    <a:pt x="368" y="913"/>
                  </a:lnTo>
                  <a:lnTo>
                    <a:pt x="369" y="916"/>
                  </a:lnTo>
                  <a:lnTo>
                    <a:pt x="369" y="922"/>
                  </a:lnTo>
                  <a:lnTo>
                    <a:pt x="369" y="934"/>
                  </a:lnTo>
                  <a:lnTo>
                    <a:pt x="368" y="945"/>
                  </a:lnTo>
                  <a:lnTo>
                    <a:pt x="366" y="950"/>
                  </a:lnTo>
                  <a:lnTo>
                    <a:pt x="368" y="955"/>
                  </a:lnTo>
                  <a:lnTo>
                    <a:pt x="368" y="958"/>
                  </a:lnTo>
                  <a:lnTo>
                    <a:pt x="369" y="960"/>
                  </a:lnTo>
                  <a:lnTo>
                    <a:pt x="369" y="961"/>
                  </a:lnTo>
                  <a:lnTo>
                    <a:pt x="369" y="961"/>
                  </a:lnTo>
                  <a:lnTo>
                    <a:pt x="369" y="961"/>
                  </a:lnTo>
                  <a:lnTo>
                    <a:pt x="369" y="961"/>
                  </a:lnTo>
                  <a:lnTo>
                    <a:pt x="369" y="961"/>
                  </a:lnTo>
                  <a:lnTo>
                    <a:pt x="369" y="961"/>
                  </a:lnTo>
                  <a:lnTo>
                    <a:pt x="369" y="961"/>
                  </a:lnTo>
                  <a:lnTo>
                    <a:pt x="370" y="961"/>
                  </a:lnTo>
                  <a:lnTo>
                    <a:pt x="370" y="961"/>
                  </a:lnTo>
                  <a:lnTo>
                    <a:pt x="370" y="961"/>
                  </a:lnTo>
                  <a:lnTo>
                    <a:pt x="370" y="961"/>
                  </a:lnTo>
                  <a:lnTo>
                    <a:pt x="370" y="961"/>
                  </a:lnTo>
                  <a:lnTo>
                    <a:pt x="371" y="964"/>
                  </a:lnTo>
                  <a:lnTo>
                    <a:pt x="373" y="967"/>
                  </a:lnTo>
                  <a:lnTo>
                    <a:pt x="379" y="976"/>
                  </a:lnTo>
                  <a:lnTo>
                    <a:pt x="384" y="986"/>
                  </a:lnTo>
                  <a:lnTo>
                    <a:pt x="387" y="996"/>
                  </a:lnTo>
                  <a:lnTo>
                    <a:pt x="391" y="1005"/>
                  </a:lnTo>
                  <a:lnTo>
                    <a:pt x="392" y="1013"/>
                  </a:lnTo>
                  <a:lnTo>
                    <a:pt x="393" y="1022"/>
                  </a:lnTo>
                  <a:lnTo>
                    <a:pt x="392" y="1029"/>
                  </a:lnTo>
                  <a:lnTo>
                    <a:pt x="390" y="1035"/>
                  </a:lnTo>
                  <a:lnTo>
                    <a:pt x="384" y="1044"/>
                  </a:lnTo>
                  <a:lnTo>
                    <a:pt x="382" y="1052"/>
                  </a:lnTo>
                  <a:lnTo>
                    <a:pt x="382" y="1056"/>
                  </a:lnTo>
                  <a:lnTo>
                    <a:pt x="382" y="1061"/>
                  </a:lnTo>
                  <a:lnTo>
                    <a:pt x="383" y="1065"/>
                  </a:lnTo>
                  <a:lnTo>
                    <a:pt x="385" y="1072"/>
                  </a:lnTo>
                  <a:lnTo>
                    <a:pt x="391" y="1085"/>
                  </a:lnTo>
                  <a:lnTo>
                    <a:pt x="397" y="1094"/>
                  </a:lnTo>
                  <a:lnTo>
                    <a:pt x="402" y="1101"/>
                  </a:lnTo>
                  <a:lnTo>
                    <a:pt x="404" y="1103"/>
                  </a:lnTo>
                  <a:lnTo>
                    <a:pt x="407" y="1107"/>
                  </a:lnTo>
                  <a:lnTo>
                    <a:pt x="414" y="1118"/>
                  </a:lnTo>
                  <a:lnTo>
                    <a:pt x="422" y="1130"/>
                  </a:lnTo>
                  <a:lnTo>
                    <a:pt x="426" y="1140"/>
                  </a:lnTo>
                  <a:lnTo>
                    <a:pt x="437" y="1154"/>
                  </a:lnTo>
                  <a:lnTo>
                    <a:pt x="449" y="1165"/>
                  </a:lnTo>
                  <a:lnTo>
                    <a:pt x="449" y="1166"/>
                  </a:lnTo>
                  <a:lnTo>
                    <a:pt x="454" y="1171"/>
                  </a:lnTo>
                  <a:lnTo>
                    <a:pt x="457" y="1176"/>
                  </a:lnTo>
                  <a:lnTo>
                    <a:pt x="459" y="1182"/>
                  </a:lnTo>
                  <a:lnTo>
                    <a:pt x="461" y="1189"/>
                  </a:lnTo>
                  <a:lnTo>
                    <a:pt x="462" y="1197"/>
                  </a:lnTo>
                  <a:lnTo>
                    <a:pt x="462" y="1211"/>
                  </a:lnTo>
                  <a:lnTo>
                    <a:pt x="461" y="1224"/>
                  </a:lnTo>
                  <a:lnTo>
                    <a:pt x="461" y="1236"/>
                  </a:lnTo>
                  <a:lnTo>
                    <a:pt x="462" y="1248"/>
                  </a:lnTo>
                  <a:lnTo>
                    <a:pt x="465" y="1256"/>
                  </a:lnTo>
                  <a:lnTo>
                    <a:pt x="466" y="1260"/>
                  </a:lnTo>
                  <a:lnTo>
                    <a:pt x="467" y="1258"/>
                  </a:lnTo>
                  <a:lnTo>
                    <a:pt x="470" y="1257"/>
                  </a:lnTo>
                  <a:lnTo>
                    <a:pt x="474" y="1257"/>
                  </a:lnTo>
                  <a:lnTo>
                    <a:pt x="476" y="1258"/>
                  </a:lnTo>
                  <a:lnTo>
                    <a:pt x="479" y="1261"/>
                  </a:lnTo>
                  <a:lnTo>
                    <a:pt x="482" y="1264"/>
                  </a:lnTo>
                  <a:lnTo>
                    <a:pt x="493" y="1277"/>
                  </a:lnTo>
                  <a:lnTo>
                    <a:pt x="499" y="1284"/>
                  </a:lnTo>
                  <a:lnTo>
                    <a:pt x="521" y="1290"/>
                  </a:lnTo>
                  <a:lnTo>
                    <a:pt x="522" y="1288"/>
                  </a:lnTo>
                  <a:lnTo>
                    <a:pt x="527" y="1285"/>
                  </a:lnTo>
                  <a:lnTo>
                    <a:pt x="529" y="1284"/>
                  </a:lnTo>
                  <a:lnTo>
                    <a:pt x="531" y="1283"/>
                  </a:lnTo>
                  <a:lnTo>
                    <a:pt x="533" y="1283"/>
                  </a:lnTo>
                  <a:lnTo>
                    <a:pt x="535" y="1284"/>
                  </a:lnTo>
                  <a:lnTo>
                    <a:pt x="540" y="1289"/>
                  </a:lnTo>
                  <a:lnTo>
                    <a:pt x="542" y="1295"/>
                  </a:lnTo>
                  <a:lnTo>
                    <a:pt x="543" y="1299"/>
                  </a:lnTo>
                  <a:lnTo>
                    <a:pt x="544" y="1305"/>
                  </a:lnTo>
                  <a:lnTo>
                    <a:pt x="544" y="1316"/>
                  </a:lnTo>
                  <a:lnTo>
                    <a:pt x="544" y="1324"/>
                  </a:lnTo>
                  <a:lnTo>
                    <a:pt x="571" y="1333"/>
                  </a:lnTo>
                  <a:lnTo>
                    <a:pt x="592" y="1350"/>
                  </a:lnTo>
                  <a:lnTo>
                    <a:pt x="597" y="1351"/>
                  </a:lnTo>
                  <a:lnTo>
                    <a:pt x="603" y="1350"/>
                  </a:lnTo>
                  <a:lnTo>
                    <a:pt x="608" y="1349"/>
                  </a:lnTo>
                  <a:lnTo>
                    <a:pt x="613" y="1347"/>
                  </a:lnTo>
                  <a:lnTo>
                    <a:pt x="622" y="1342"/>
                  </a:lnTo>
                  <a:lnTo>
                    <a:pt x="624" y="1340"/>
                  </a:lnTo>
                  <a:lnTo>
                    <a:pt x="625" y="1331"/>
                  </a:lnTo>
                  <a:lnTo>
                    <a:pt x="624" y="1317"/>
                  </a:lnTo>
                  <a:lnTo>
                    <a:pt x="619" y="1304"/>
                  </a:lnTo>
                  <a:lnTo>
                    <a:pt x="616" y="1296"/>
                  </a:lnTo>
                  <a:lnTo>
                    <a:pt x="615" y="1294"/>
                  </a:lnTo>
                  <a:lnTo>
                    <a:pt x="612" y="1288"/>
                  </a:lnTo>
                  <a:lnTo>
                    <a:pt x="610" y="1285"/>
                  </a:lnTo>
                  <a:lnTo>
                    <a:pt x="609" y="1282"/>
                  </a:lnTo>
                  <a:lnTo>
                    <a:pt x="609" y="1278"/>
                  </a:lnTo>
                  <a:lnTo>
                    <a:pt x="609" y="1276"/>
                  </a:lnTo>
                  <a:lnTo>
                    <a:pt x="616" y="1265"/>
                  </a:lnTo>
                  <a:lnTo>
                    <a:pt x="620" y="1260"/>
                  </a:lnTo>
                  <a:lnTo>
                    <a:pt x="630" y="1243"/>
                  </a:lnTo>
                  <a:lnTo>
                    <a:pt x="628" y="1240"/>
                  </a:lnTo>
                  <a:lnTo>
                    <a:pt x="625" y="1233"/>
                  </a:lnTo>
                  <a:lnTo>
                    <a:pt x="625" y="1230"/>
                  </a:lnTo>
                  <a:lnTo>
                    <a:pt x="626" y="1229"/>
                  </a:lnTo>
                  <a:lnTo>
                    <a:pt x="630" y="1229"/>
                  </a:lnTo>
                  <a:lnTo>
                    <a:pt x="637" y="1231"/>
                  </a:lnTo>
                  <a:lnTo>
                    <a:pt x="651" y="1236"/>
                  </a:lnTo>
                  <a:lnTo>
                    <a:pt x="661" y="1240"/>
                  </a:lnTo>
                  <a:lnTo>
                    <a:pt x="666" y="1241"/>
                  </a:lnTo>
                  <a:lnTo>
                    <a:pt x="668" y="1242"/>
                  </a:lnTo>
                  <a:lnTo>
                    <a:pt x="669" y="1243"/>
                  </a:lnTo>
                  <a:lnTo>
                    <a:pt x="670" y="1245"/>
                  </a:lnTo>
                  <a:lnTo>
                    <a:pt x="667" y="1261"/>
                  </a:lnTo>
                  <a:lnTo>
                    <a:pt x="663" y="1276"/>
                  </a:lnTo>
                  <a:lnTo>
                    <a:pt x="663" y="1286"/>
                  </a:lnTo>
                  <a:lnTo>
                    <a:pt x="663" y="1300"/>
                  </a:lnTo>
                  <a:lnTo>
                    <a:pt x="663" y="1310"/>
                  </a:lnTo>
                  <a:lnTo>
                    <a:pt x="663" y="1320"/>
                  </a:lnTo>
                  <a:lnTo>
                    <a:pt x="665" y="1329"/>
                  </a:lnTo>
                  <a:lnTo>
                    <a:pt x="666" y="1336"/>
                  </a:lnTo>
                  <a:lnTo>
                    <a:pt x="672" y="1345"/>
                  </a:lnTo>
                  <a:lnTo>
                    <a:pt x="680" y="1354"/>
                  </a:lnTo>
                  <a:lnTo>
                    <a:pt x="686" y="1363"/>
                  </a:lnTo>
                  <a:lnTo>
                    <a:pt x="696" y="1377"/>
                  </a:lnTo>
                  <a:lnTo>
                    <a:pt x="704" y="1390"/>
                  </a:lnTo>
                  <a:lnTo>
                    <a:pt x="711" y="1402"/>
                  </a:lnTo>
                  <a:lnTo>
                    <a:pt x="713" y="1411"/>
                  </a:lnTo>
                  <a:lnTo>
                    <a:pt x="713" y="1421"/>
                  </a:lnTo>
                  <a:lnTo>
                    <a:pt x="713" y="1431"/>
                  </a:lnTo>
                  <a:lnTo>
                    <a:pt x="713" y="1441"/>
                  </a:lnTo>
                  <a:lnTo>
                    <a:pt x="713" y="1444"/>
                  </a:lnTo>
                  <a:lnTo>
                    <a:pt x="714" y="1447"/>
                  </a:lnTo>
                  <a:lnTo>
                    <a:pt x="715" y="1448"/>
                  </a:lnTo>
                  <a:lnTo>
                    <a:pt x="717" y="1449"/>
                  </a:lnTo>
                  <a:lnTo>
                    <a:pt x="718" y="1452"/>
                  </a:lnTo>
                  <a:lnTo>
                    <a:pt x="720" y="1456"/>
                  </a:lnTo>
                  <a:lnTo>
                    <a:pt x="722" y="1462"/>
                  </a:lnTo>
                  <a:lnTo>
                    <a:pt x="723" y="1469"/>
                  </a:lnTo>
                  <a:lnTo>
                    <a:pt x="724" y="1481"/>
                  </a:lnTo>
                  <a:lnTo>
                    <a:pt x="724" y="1495"/>
                  </a:lnTo>
                  <a:lnTo>
                    <a:pt x="724" y="1509"/>
                  </a:lnTo>
                  <a:lnTo>
                    <a:pt x="724" y="1526"/>
                  </a:lnTo>
                  <a:lnTo>
                    <a:pt x="722" y="1555"/>
                  </a:lnTo>
                  <a:lnTo>
                    <a:pt x="721" y="1581"/>
                  </a:lnTo>
                  <a:lnTo>
                    <a:pt x="720" y="1600"/>
                  </a:lnTo>
                  <a:lnTo>
                    <a:pt x="718" y="1615"/>
                  </a:lnTo>
                  <a:lnTo>
                    <a:pt x="717" y="1622"/>
                  </a:lnTo>
                  <a:lnTo>
                    <a:pt x="717" y="1627"/>
                  </a:lnTo>
                  <a:lnTo>
                    <a:pt x="718" y="1633"/>
                  </a:lnTo>
                  <a:lnTo>
                    <a:pt x="719" y="1636"/>
                  </a:lnTo>
                  <a:lnTo>
                    <a:pt x="721" y="1639"/>
                  </a:lnTo>
                  <a:lnTo>
                    <a:pt x="722" y="1639"/>
                  </a:lnTo>
                  <a:lnTo>
                    <a:pt x="722" y="1639"/>
                  </a:lnTo>
                  <a:lnTo>
                    <a:pt x="722" y="1638"/>
                  </a:lnTo>
                  <a:lnTo>
                    <a:pt x="722" y="1638"/>
                  </a:lnTo>
                  <a:lnTo>
                    <a:pt x="725" y="1647"/>
                  </a:lnTo>
                  <a:lnTo>
                    <a:pt x="730" y="1660"/>
                  </a:lnTo>
                  <a:lnTo>
                    <a:pt x="733" y="1672"/>
                  </a:lnTo>
                  <a:lnTo>
                    <a:pt x="734" y="1679"/>
                  </a:lnTo>
                  <a:lnTo>
                    <a:pt x="734" y="1686"/>
                  </a:lnTo>
                  <a:lnTo>
                    <a:pt x="733" y="1692"/>
                  </a:lnTo>
                  <a:lnTo>
                    <a:pt x="732" y="1700"/>
                  </a:lnTo>
                  <a:lnTo>
                    <a:pt x="729" y="1708"/>
                  </a:lnTo>
                  <a:lnTo>
                    <a:pt x="726" y="1712"/>
                  </a:lnTo>
                  <a:lnTo>
                    <a:pt x="724" y="1715"/>
                  </a:lnTo>
                  <a:lnTo>
                    <a:pt x="722" y="1717"/>
                  </a:lnTo>
                  <a:lnTo>
                    <a:pt x="720" y="1719"/>
                  </a:lnTo>
                  <a:lnTo>
                    <a:pt x="719" y="1720"/>
                  </a:lnTo>
                  <a:lnTo>
                    <a:pt x="717" y="1723"/>
                  </a:lnTo>
                  <a:lnTo>
                    <a:pt x="715" y="1728"/>
                  </a:lnTo>
                  <a:lnTo>
                    <a:pt x="712" y="1745"/>
                  </a:lnTo>
                  <a:lnTo>
                    <a:pt x="711" y="1760"/>
                  </a:lnTo>
                  <a:lnTo>
                    <a:pt x="709" y="1764"/>
                  </a:lnTo>
                  <a:lnTo>
                    <a:pt x="705" y="1767"/>
                  </a:lnTo>
                  <a:lnTo>
                    <a:pt x="701" y="1771"/>
                  </a:lnTo>
                  <a:lnTo>
                    <a:pt x="697" y="1773"/>
                  </a:lnTo>
                  <a:lnTo>
                    <a:pt x="688" y="1777"/>
                  </a:lnTo>
                  <a:lnTo>
                    <a:pt x="684" y="1778"/>
                  </a:lnTo>
                  <a:lnTo>
                    <a:pt x="683" y="1787"/>
                  </a:lnTo>
                  <a:lnTo>
                    <a:pt x="684" y="1812"/>
                  </a:lnTo>
                  <a:lnTo>
                    <a:pt x="684" y="1824"/>
                  </a:lnTo>
                  <a:lnTo>
                    <a:pt x="684" y="1831"/>
                  </a:lnTo>
                  <a:lnTo>
                    <a:pt x="684" y="1839"/>
                  </a:lnTo>
                  <a:lnTo>
                    <a:pt x="684" y="1849"/>
                  </a:lnTo>
                  <a:lnTo>
                    <a:pt x="683" y="1859"/>
                  </a:lnTo>
                  <a:lnTo>
                    <a:pt x="683" y="1867"/>
                  </a:lnTo>
                  <a:lnTo>
                    <a:pt x="680" y="1874"/>
                  </a:lnTo>
                  <a:lnTo>
                    <a:pt x="676" y="1883"/>
                  </a:lnTo>
                  <a:lnTo>
                    <a:pt x="672" y="1888"/>
                  </a:lnTo>
                  <a:lnTo>
                    <a:pt x="670" y="1891"/>
                  </a:lnTo>
                  <a:lnTo>
                    <a:pt x="667" y="1892"/>
                  </a:lnTo>
                  <a:lnTo>
                    <a:pt x="665" y="1893"/>
                  </a:lnTo>
                  <a:lnTo>
                    <a:pt x="662" y="1894"/>
                  </a:lnTo>
                  <a:lnTo>
                    <a:pt x="660" y="1897"/>
                  </a:lnTo>
                  <a:lnTo>
                    <a:pt x="658" y="1899"/>
                  </a:lnTo>
                  <a:lnTo>
                    <a:pt x="655" y="1902"/>
                  </a:lnTo>
                  <a:lnTo>
                    <a:pt x="650" y="1913"/>
                  </a:lnTo>
                  <a:lnTo>
                    <a:pt x="647" y="1925"/>
                  </a:lnTo>
                  <a:lnTo>
                    <a:pt x="644" y="1937"/>
                  </a:lnTo>
                  <a:lnTo>
                    <a:pt x="643" y="1947"/>
                  </a:lnTo>
                  <a:lnTo>
                    <a:pt x="645" y="1962"/>
                  </a:lnTo>
                  <a:lnTo>
                    <a:pt x="648" y="1984"/>
                  </a:lnTo>
                  <a:lnTo>
                    <a:pt x="650" y="1996"/>
                  </a:lnTo>
                  <a:lnTo>
                    <a:pt x="650" y="2007"/>
                  </a:lnTo>
                  <a:lnTo>
                    <a:pt x="650" y="2018"/>
                  </a:lnTo>
                  <a:lnTo>
                    <a:pt x="649" y="2026"/>
                  </a:lnTo>
                  <a:lnTo>
                    <a:pt x="644" y="2037"/>
                  </a:lnTo>
                  <a:lnTo>
                    <a:pt x="638" y="2043"/>
                  </a:lnTo>
                  <a:lnTo>
                    <a:pt x="636" y="2047"/>
                  </a:lnTo>
                  <a:lnTo>
                    <a:pt x="635" y="2050"/>
                  </a:lnTo>
                  <a:lnTo>
                    <a:pt x="633" y="2054"/>
                  </a:lnTo>
                  <a:lnTo>
                    <a:pt x="633" y="2059"/>
                  </a:lnTo>
                  <a:lnTo>
                    <a:pt x="633" y="2069"/>
                  </a:lnTo>
                  <a:lnTo>
                    <a:pt x="634" y="2076"/>
                  </a:lnTo>
                  <a:lnTo>
                    <a:pt x="635" y="2085"/>
                  </a:lnTo>
                  <a:lnTo>
                    <a:pt x="637" y="2094"/>
                  </a:lnTo>
                  <a:lnTo>
                    <a:pt x="638" y="2102"/>
                  </a:lnTo>
                  <a:lnTo>
                    <a:pt x="641" y="2108"/>
                  </a:lnTo>
                  <a:lnTo>
                    <a:pt x="645" y="2115"/>
                  </a:lnTo>
                  <a:lnTo>
                    <a:pt x="649" y="2123"/>
                  </a:lnTo>
                  <a:lnTo>
                    <a:pt x="654" y="2129"/>
                  </a:lnTo>
                  <a:lnTo>
                    <a:pt x="657" y="2137"/>
                  </a:lnTo>
                  <a:lnTo>
                    <a:pt x="659" y="2145"/>
                  </a:lnTo>
                  <a:lnTo>
                    <a:pt x="659" y="2154"/>
                  </a:lnTo>
                  <a:lnTo>
                    <a:pt x="661" y="2159"/>
                  </a:lnTo>
                  <a:lnTo>
                    <a:pt x="666" y="2166"/>
                  </a:lnTo>
                  <a:lnTo>
                    <a:pt x="671" y="2175"/>
                  </a:lnTo>
                  <a:lnTo>
                    <a:pt x="678" y="2182"/>
                  </a:lnTo>
                  <a:lnTo>
                    <a:pt x="691" y="2197"/>
                  </a:lnTo>
                  <a:lnTo>
                    <a:pt x="697" y="2203"/>
                  </a:lnTo>
                  <a:lnTo>
                    <a:pt x="697" y="2208"/>
                  </a:lnTo>
                  <a:lnTo>
                    <a:pt x="697" y="2220"/>
                  </a:lnTo>
                  <a:lnTo>
                    <a:pt x="697" y="2235"/>
                  </a:lnTo>
                  <a:lnTo>
                    <a:pt x="697" y="2252"/>
                  </a:lnTo>
                  <a:lnTo>
                    <a:pt x="696" y="2265"/>
                  </a:lnTo>
                  <a:lnTo>
                    <a:pt x="693" y="2274"/>
                  </a:lnTo>
                  <a:lnTo>
                    <a:pt x="692" y="2278"/>
                  </a:lnTo>
                  <a:lnTo>
                    <a:pt x="691" y="2283"/>
                  </a:lnTo>
                  <a:lnTo>
                    <a:pt x="691" y="2288"/>
                  </a:lnTo>
                  <a:lnTo>
                    <a:pt x="692" y="2294"/>
                  </a:lnTo>
                  <a:lnTo>
                    <a:pt x="697" y="2313"/>
                  </a:lnTo>
                  <a:lnTo>
                    <a:pt x="701" y="2326"/>
                  </a:lnTo>
                  <a:lnTo>
                    <a:pt x="702" y="2329"/>
                  </a:lnTo>
                  <a:lnTo>
                    <a:pt x="704" y="2331"/>
                  </a:lnTo>
                  <a:lnTo>
                    <a:pt x="708" y="2333"/>
                  </a:lnTo>
                  <a:lnTo>
                    <a:pt x="710" y="2335"/>
                  </a:lnTo>
                  <a:lnTo>
                    <a:pt x="717" y="2337"/>
                  </a:lnTo>
                  <a:lnTo>
                    <a:pt x="723" y="2340"/>
                  </a:lnTo>
                  <a:lnTo>
                    <a:pt x="732" y="2350"/>
                  </a:lnTo>
                  <a:lnTo>
                    <a:pt x="742" y="2363"/>
                  </a:lnTo>
                  <a:lnTo>
                    <a:pt x="749" y="2370"/>
                  </a:lnTo>
                  <a:lnTo>
                    <a:pt x="756" y="2375"/>
                  </a:lnTo>
                  <a:lnTo>
                    <a:pt x="760" y="2377"/>
                  </a:lnTo>
                  <a:lnTo>
                    <a:pt x="762" y="2379"/>
                  </a:lnTo>
                  <a:lnTo>
                    <a:pt x="764" y="2382"/>
                  </a:lnTo>
                  <a:lnTo>
                    <a:pt x="764" y="2387"/>
                  </a:lnTo>
                  <a:lnTo>
                    <a:pt x="768" y="2400"/>
                  </a:lnTo>
                  <a:lnTo>
                    <a:pt x="773" y="2409"/>
                  </a:lnTo>
                  <a:lnTo>
                    <a:pt x="774" y="2410"/>
                  </a:lnTo>
                  <a:lnTo>
                    <a:pt x="776" y="2409"/>
                  </a:lnTo>
                  <a:lnTo>
                    <a:pt x="779" y="2407"/>
                  </a:lnTo>
                  <a:lnTo>
                    <a:pt x="784" y="2403"/>
                  </a:lnTo>
                  <a:lnTo>
                    <a:pt x="787" y="2398"/>
                  </a:lnTo>
                  <a:lnTo>
                    <a:pt x="790" y="2391"/>
                  </a:lnTo>
                  <a:lnTo>
                    <a:pt x="793" y="2384"/>
                  </a:lnTo>
                  <a:lnTo>
                    <a:pt x="793" y="2378"/>
                  </a:lnTo>
                  <a:lnTo>
                    <a:pt x="792" y="2363"/>
                  </a:lnTo>
                  <a:lnTo>
                    <a:pt x="792" y="2348"/>
                  </a:lnTo>
                  <a:lnTo>
                    <a:pt x="790" y="2335"/>
                  </a:lnTo>
                  <a:lnTo>
                    <a:pt x="789" y="2325"/>
                  </a:lnTo>
                  <a:lnTo>
                    <a:pt x="787" y="2315"/>
                  </a:lnTo>
                  <a:lnTo>
                    <a:pt x="787" y="2303"/>
                  </a:lnTo>
                  <a:lnTo>
                    <a:pt x="787" y="2292"/>
                  </a:lnTo>
                  <a:lnTo>
                    <a:pt x="789" y="2283"/>
                  </a:lnTo>
                  <a:lnTo>
                    <a:pt x="793" y="2277"/>
                  </a:lnTo>
                  <a:lnTo>
                    <a:pt x="796" y="2273"/>
                  </a:lnTo>
                  <a:lnTo>
                    <a:pt x="799" y="2270"/>
                  </a:lnTo>
                  <a:lnTo>
                    <a:pt x="804" y="2266"/>
                  </a:lnTo>
                  <a:lnTo>
                    <a:pt x="813" y="2262"/>
                  </a:lnTo>
                  <a:lnTo>
                    <a:pt x="827" y="2255"/>
                  </a:lnTo>
                  <a:lnTo>
                    <a:pt x="841" y="2248"/>
                  </a:lnTo>
                  <a:lnTo>
                    <a:pt x="851" y="2242"/>
                  </a:lnTo>
                  <a:lnTo>
                    <a:pt x="856" y="2238"/>
                  </a:lnTo>
                  <a:lnTo>
                    <a:pt x="859" y="2232"/>
                  </a:lnTo>
                  <a:lnTo>
                    <a:pt x="861" y="2224"/>
                  </a:lnTo>
                  <a:lnTo>
                    <a:pt x="863" y="2216"/>
                  </a:lnTo>
                  <a:lnTo>
                    <a:pt x="863" y="2206"/>
                  </a:lnTo>
                  <a:lnTo>
                    <a:pt x="862" y="2198"/>
                  </a:lnTo>
                  <a:lnTo>
                    <a:pt x="862" y="2195"/>
                  </a:lnTo>
                  <a:lnTo>
                    <a:pt x="862" y="2192"/>
                  </a:lnTo>
                  <a:lnTo>
                    <a:pt x="863" y="2190"/>
                  </a:lnTo>
                  <a:lnTo>
                    <a:pt x="866" y="2188"/>
                  </a:lnTo>
                  <a:lnTo>
                    <a:pt x="870" y="2185"/>
                  </a:lnTo>
                  <a:lnTo>
                    <a:pt x="876" y="2179"/>
                  </a:lnTo>
                  <a:lnTo>
                    <a:pt x="878" y="2176"/>
                  </a:lnTo>
                  <a:lnTo>
                    <a:pt x="880" y="2171"/>
                  </a:lnTo>
                  <a:lnTo>
                    <a:pt x="881" y="2167"/>
                  </a:lnTo>
                  <a:lnTo>
                    <a:pt x="882" y="2161"/>
                  </a:lnTo>
                  <a:lnTo>
                    <a:pt x="880" y="2150"/>
                  </a:lnTo>
                  <a:lnTo>
                    <a:pt x="877" y="2138"/>
                  </a:lnTo>
                  <a:lnTo>
                    <a:pt x="873" y="2127"/>
                  </a:lnTo>
                  <a:lnTo>
                    <a:pt x="871" y="2121"/>
                  </a:lnTo>
                  <a:lnTo>
                    <a:pt x="871" y="2115"/>
                  </a:lnTo>
                  <a:lnTo>
                    <a:pt x="871" y="2107"/>
                  </a:lnTo>
                  <a:lnTo>
                    <a:pt x="871" y="2100"/>
                  </a:lnTo>
                  <a:lnTo>
                    <a:pt x="873" y="2092"/>
                  </a:lnTo>
                  <a:lnTo>
                    <a:pt x="878" y="2083"/>
                  </a:lnTo>
                  <a:lnTo>
                    <a:pt x="878" y="2081"/>
                  </a:lnTo>
                  <a:lnTo>
                    <a:pt x="883" y="2080"/>
                  </a:lnTo>
                  <a:lnTo>
                    <a:pt x="897" y="2078"/>
                  </a:lnTo>
                  <a:lnTo>
                    <a:pt x="903" y="2078"/>
                  </a:lnTo>
                  <a:lnTo>
                    <a:pt x="909" y="2079"/>
                  </a:lnTo>
                  <a:lnTo>
                    <a:pt x="911" y="2080"/>
                  </a:lnTo>
                  <a:lnTo>
                    <a:pt x="913" y="2082"/>
                  </a:lnTo>
                  <a:lnTo>
                    <a:pt x="914" y="2084"/>
                  </a:lnTo>
                  <a:lnTo>
                    <a:pt x="915" y="2088"/>
                  </a:lnTo>
                  <a:lnTo>
                    <a:pt x="915" y="2099"/>
                  </a:lnTo>
                  <a:lnTo>
                    <a:pt x="916" y="2106"/>
                  </a:lnTo>
                  <a:lnTo>
                    <a:pt x="917" y="2112"/>
                  </a:lnTo>
                  <a:lnTo>
                    <a:pt x="919" y="2116"/>
                  </a:lnTo>
                  <a:lnTo>
                    <a:pt x="926" y="2127"/>
                  </a:lnTo>
                  <a:lnTo>
                    <a:pt x="931" y="2133"/>
                  </a:lnTo>
                  <a:lnTo>
                    <a:pt x="933" y="2133"/>
                  </a:lnTo>
                  <a:lnTo>
                    <a:pt x="936" y="2135"/>
                  </a:lnTo>
                  <a:lnTo>
                    <a:pt x="938" y="2136"/>
                  </a:lnTo>
                  <a:lnTo>
                    <a:pt x="941" y="2138"/>
                  </a:lnTo>
                  <a:lnTo>
                    <a:pt x="943" y="2140"/>
                  </a:lnTo>
                  <a:lnTo>
                    <a:pt x="944" y="2143"/>
                  </a:lnTo>
                  <a:lnTo>
                    <a:pt x="946" y="2157"/>
                  </a:lnTo>
                  <a:lnTo>
                    <a:pt x="950" y="2173"/>
                  </a:lnTo>
                  <a:lnTo>
                    <a:pt x="956" y="2185"/>
                  </a:lnTo>
                  <a:lnTo>
                    <a:pt x="961" y="2190"/>
                  </a:lnTo>
                  <a:lnTo>
                    <a:pt x="963" y="2192"/>
                  </a:lnTo>
                  <a:lnTo>
                    <a:pt x="969" y="2196"/>
                  </a:lnTo>
                  <a:lnTo>
                    <a:pt x="973" y="2199"/>
                  </a:lnTo>
                  <a:lnTo>
                    <a:pt x="976" y="2202"/>
                  </a:lnTo>
                  <a:lnTo>
                    <a:pt x="978" y="2207"/>
                  </a:lnTo>
                  <a:lnTo>
                    <a:pt x="978" y="2211"/>
                  </a:lnTo>
                  <a:lnTo>
                    <a:pt x="979" y="2217"/>
                  </a:lnTo>
                  <a:lnTo>
                    <a:pt x="982" y="2222"/>
                  </a:lnTo>
                  <a:lnTo>
                    <a:pt x="985" y="2229"/>
                  </a:lnTo>
                  <a:lnTo>
                    <a:pt x="988" y="2237"/>
                  </a:lnTo>
                  <a:lnTo>
                    <a:pt x="996" y="2249"/>
                  </a:lnTo>
                  <a:lnTo>
                    <a:pt x="1001" y="2256"/>
                  </a:lnTo>
                  <a:lnTo>
                    <a:pt x="1004" y="2263"/>
                  </a:lnTo>
                  <a:lnTo>
                    <a:pt x="1007" y="2271"/>
                  </a:lnTo>
                  <a:lnTo>
                    <a:pt x="1009" y="2274"/>
                  </a:lnTo>
                  <a:lnTo>
                    <a:pt x="1011" y="2278"/>
                  </a:lnTo>
                  <a:lnTo>
                    <a:pt x="1015" y="2281"/>
                  </a:lnTo>
                  <a:lnTo>
                    <a:pt x="1020" y="2283"/>
                  </a:lnTo>
                  <a:lnTo>
                    <a:pt x="1031" y="2285"/>
                  </a:lnTo>
                  <a:lnTo>
                    <a:pt x="1041" y="2285"/>
                  </a:lnTo>
                  <a:lnTo>
                    <a:pt x="1048" y="2284"/>
                  </a:lnTo>
                  <a:lnTo>
                    <a:pt x="1051" y="2283"/>
                  </a:lnTo>
                  <a:lnTo>
                    <a:pt x="1063" y="2269"/>
                  </a:lnTo>
                  <a:lnTo>
                    <a:pt x="1070" y="2270"/>
                  </a:lnTo>
                  <a:lnTo>
                    <a:pt x="1082" y="2273"/>
                  </a:lnTo>
                  <a:lnTo>
                    <a:pt x="1095" y="2276"/>
                  </a:lnTo>
                  <a:lnTo>
                    <a:pt x="1109" y="2277"/>
                  </a:lnTo>
                  <a:lnTo>
                    <a:pt x="1115" y="2276"/>
                  </a:lnTo>
                  <a:lnTo>
                    <a:pt x="1122" y="2274"/>
                  </a:lnTo>
                  <a:lnTo>
                    <a:pt x="1125" y="2274"/>
                  </a:lnTo>
                  <a:lnTo>
                    <a:pt x="1128" y="2275"/>
                  </a:lnTo>
                  <a:lnTo>
                    <a:pt x="1131" y="2277"/>
                  </a:lnTo>
                  <a:lnTo>
                    <a:pt x="1131" y="2281"/>
                  </a:lnTo>
                  <a:lnTo>
                    <a:pt x="1131" y="2292"/>
                  </a:lnTo>
                  <a:lnTo>
                    <a:pt x="1131" y="2294"/>
                  </a:lnTo>
                  <a:lnTo>
                    <a:pt x="1137" y="2314"/>
                  </a:lnTo>
                  <a:lnTo>
                    <a:pt x="1139" y="2313"/>
                  </a:lnTo>
                  <a:lnTo>
                    <a:pt x="1143" y="2310"/>
                  </a:lnTo>
                  <a:lnTo>
                    <a:pt x="1145" y="2309"/>
                  </a:lnTo>
                  <a:lnTo>
                    <a:pt x="1147" y="2310"/>
                  </a:lnTo>
                  <a:lnTo>
                    <a:pt x="1148" y="2314"/>
                  </a:lnTo>
                  <a:lnTo>
                    <a:pt x="1147" y="2318"/>
                  </a:lnTo>
                  <a:lnTo>
                    <a:pt x="1147" y="2324"/>
                  </a:lnTo>
                  <a:lnTo>
                    <a:pt x="1148" y="2327"/>
                  </a:lnTo>
                  <a:lnTo>
                    <a:pt x="1149" y="2329"/>
                  </a:lnTo>
                  <a:lnTo>
                    <a:pt x="1151" y="2330"/>
                  </a:lnTo>
                  <a:lnTo>
                    <a:pt x="1152" y="2331"/>
                  </a:lnTo>
                  <a:lnTo>
                    <a:pt x="1151" y="2331"/>
                  </a:lnTo>
                  <a:lnTo>
                    <a:pt x="1149" y="2333"/>
                  </a:lnTo>
                  <a:lnTo>
                    <a:pt x="1145" y="2335"/>
                  </a:lnTo>
                  <a:lnTo>
                    <a:pt x="1135" y="2340"/>
                  </a:lnTo>
                  <a:lnTo>
                    <a:pt x="1133" y="2340"/>
                  </a:lnTo>
                  <a:lnTo>
                    <a:pt x="1130" y="2347"/>
                  </a:lnTo>
                  <a:lnTo>
                    <a:pt x="1125" y="2358"/>
                  </a:lnTo>
                  <a:lnTo>
                    <a:pt x="1122" y="2365"/>
                  </a:lnTo>
                  <a:lnTo>
                    <a:pt x="1118" y="2376"/>
                  </a:lnTo>
                  <a:lnTo>
                    <a:pt x="1118" y="2379"/>
                  </a:lnTo>
                  <a:lnTo>
                    <a:pt x="1116" y="2380"/>
                  </a:lnTo>
                  <a:lnTo>
                    <a:pt x="1115" y="2381"/>
                  </a:lnTo>
                  <a:lnTo>
                    <a:pt x="1113" y="2381"/>
                  </a:lnTo>
                  <a:lnTo>
                    <a:pt x="1113" y="2381"/>
                  </a:lnTo>
                  <a:lnTo>
                    <a:pt x="1118" y="2387"/>
                  </a:lnTo>
                  <a:lnTo>
                    <a:pt x="1128" y="2392"/>
                  </a:lnTo>
                  <a:lnTo>
                    <a:pt x="1135" y="2397"/>
                  </a:lnTo>
                  <a:lnTo>
                    <a:pt x="1138" y="2399"/>
                  </a:lnTo>
                  <a:lnTo>
                    <a:pt x="1139" y="2401"/>
                  </a:lnTo>
                  <a:lnTo>
                    <a:pt x="1141" y="2403"/>
                  </a:lnTo>
                  <a:lnTo>
                    <a:pt x="1142" y="2407"/>
                  </a:lnTo>
                  <a:lnTo>
                    <a:pt x="1137" y="2423"/>
                  </a:lnTo>
                  <a:lnTo>
                    <a:pt x="1133" y="2435"/>
                  </a:lnTo>
                  <a:lnTo>
                    <a:pt x="1132" y="2437"/>
                  </a:lnTo>
                  <a:lnTo>
                    <a:pt x="1130" y="2439"/>
                  </a:lnTo>
                  <a:lnTo>
                    <a:pt x="1125" y="2439"/>
                  </a:lnTo>
                  <a:lnTo>
                    <a:pt x="1120" y="2437"/>
                  </a:lnTo>
                  <a:lnTo>
                    <a:pt x="1113" y="2437"/>
                  </a:lnTo>
                  <a:lnTo>
                    <a:pt x="1106" y="2439"/>
                  </a:lnTo>
                  <a:lnTo>
                    <a:pt x="1099" y="2440"/>
                  </a:lnTo>
                  <a:lnTo>
                    <a:pt x="1092" y="2442"/>
                  </a:lnTo>
                  <a:lnTo>
                    <a:pt x="1080" y="2445"/>
                  </a:lnTo>
                  <a:lnTo>
                    <a:pt x="1070" y="2447"/>
                  </a:lnTo>
                  <a:lnTo>
                    <a:pt x="1067" y="2448"/>
                  </a:lnTo>
                  <a:lnTo>
                    <a:pt x="1063" y="2450"/>
                  </a:lnTo>
                  <a:lnTo>
                    <a:pt x="1061" y="2453"/>
                  </a:lnTo>
                  <a:lnTo>
                    <a:pt x="1059" y="2458"/>
                  </a:lnTo>
                  <a:lnTo>
                    <a:pt x="1058" y="2463"/>
                  </a:lnTo>
                  <a:lnTo>
                    <a:pt x="1056" y="2464"/>
                  </a:lnTo>
                  <a:lnTo>
                    <a:pt x="1053" y="2464"/>
                  </a:lnTo>
                  <a:lnTo>
                    <a:pt x="1051" y="2463"/>
                  </a:lnTo>
                  <a:lnTo>
                    <a:pt x="1049" y="2462"/>
                  </a:lnTo>
                  <a:lnTo>
                    <a:pt x="1046" y="2464"/>
                  </a:lnTo>
                  <a:lnTo>
                    <a:pt x="1042" y="2469"/>
                  </a:lnTo>
                  <a:lnTo>
                    <a:pt x="1039" y="2479"/>
                  </a:lnTo>
                  <a:lnTo>
                    <a:pt x="1035" y="2489"/>
                  </a:lnTo>
                  <a:lnTo>
                    <a:pt x="1032" y="2495"/>
                  </a:lnTo>
                  <a:lnTo>
                    <a:pt x="1030" y="2498"/>
                  </a:lnTo>
                  <a:lnTo>
                    <a:pt x="1028" y="2500"/>
                  </a:lnTo>
                  <a:lnTo>
                    <a:pt x="1027" y="2501"/>
                  </a:lnTo>
                  <a:lnTo>
                    <a:pt x="1027" y="2503"/>
                  </a:lnTo>
                  <a:lnTo>
                    <a:pt x="1027" y="2506"/>
                  </a:lnTo>
                  <a:lnTo>
                    <a:pt x="1028" y="2511"/>
                  </a:lnTo>
                  <a:lnTo>
                    <a:pt x="1031" y="2525"/>
                  </a:lnTo>
                  <a:lnTo>
                    <a:pt x="1033" y="2533"/>
                  </a:lnTo>
                  <a:lnTo>
                    <a:pt x="1036" y="2541"/>
                  </a:lnTo>
                  <a:lnTo>
                    <a:pt x="1039" y="2547"/>
                  </a:lnTo>
                  <a:lnTo>
                    <a:pt x="1041" y="2552"/>
                  </a:lnTo>
                  <a:lnTo>
                    <a:pt x="1045" y="2558"/>
                  </a:lnTo>
                  <a:lnTo>
                    <a:pt x="1046" y="2563"/>
                  </a:lnTo>
                  <a:lnTo>
                    <a:pt x="1047" y="2570"/>
                  </a:lnTo>
                  <a:lnTo>
                    <a:pt x="1048" y="2577"/>
                  </a:lnTo>
                  <a:lnTo>
                    <a:pt x="1049" y="2583"/>
                  </a:lnTo>
                  <a:lnTo>
                    <a:pt x="1049" y="2586"/>
                  </a:lnTo>
                  <a:lnTo>
                    <a:pt x="1049" y="2589"/>
                  </a:lnTo>
                  <a:lnTo>
                    <a:pt x="1047" y="2591"/>
                  </a:lnTo>
                  <a:lnTo>
                    <a:pt x="1042" y="2592"/>
                  </a:lnTo>
                  <a:lnTo>
                    <a:pt x="1039" y="2592"/>
                  </a:lnTo>
                  <a:lnTo>
                    <a:pt x="1036" y="2591"/>
                  </a:lnTo>
                  <a:lnTo>
                    <a:pt x="1035" y="2590"/>
                  </a:lnTo>
                  <a:lnTo>
                    <a:pt x="1033" y="2588"/>
                  </a:lnTo>
                  <a:lnTo>
                    <a:pt x="1032" y="2586"/>
                  </a:lnTo>
                  <a:lnTo>
                    <a:pt x="1032" y="2588"/>
                  </a:lnTo>
                  <a:lnTo>
                    <a:pt x="1031" y="2590"/>
                  </a:lnTo>
                  <a:lnTo>
                    <a:pt x="1030" y="2594"/>
                  </a:lnTo>
                  <a:lnTo>
                    <a:pt x="1026" y="2607"/>
                  </a:lnTo>
                  <a:lnTo>
                    <a:pt x="1020" y="2619"/>
                  </a:lnTo>
                  <a:lnTo>
                    <a:pt x="1016" y="2628"/>
                  </a:lnTo>
                  <a:lnTo>
                    <a:pt x="1014" y="2632"/>
                  </a:lnTo>
                  <a:lnTo>
                    <a:pt x="1017" y="2645"/>
                  </a:lnTo>
                  <a:lnTo>
                    <a:pt x="1025" y="2676"/>
                  </a:lnTo>
                  <a:lnTo>
                    <a:pt x="1032" y="2710"/>
                  </a:lnTo>
                  <a:lnTo>
                    <a:pt x="1039" y="2734"/>
                  </a:lnTo>
                  <a:lnTo>
                    <a:pt x="1041" y="2741"/>
                  </a:lnTo>
                  <a:lnTo>
                    <a:pt x="1043" y="2747"/>
                  </a:lnTo>
                  <a:lnTo>
                    <a:pt x="1048" y="2752"/>
                  </a:lnTo>
                  <a:lnTo>
                    <a:pt x="1053" y="2758"/>
                  </a:lnTo>
                  <a:lnTo>
                    <a:pt x="1063" y="2769"/>
                  </a:lnTo>
                  <a:lnTo>
                    <a:pt x="1073" y="2780"/>
                  </a:lnTo>
                  <a:lnTo>
                    <a:pt x="1078" y="2785"/>
                  </a:lnTo>
                  <a:lnTo>
                    <a:pt x="1080" y="2791"/>
                  </a:lnTo>
                  <a:lnTo>
                    <a:pt x="1082" y="2796"/>
                  </a:lnTo>
                  <a:lnTo>
                    <a:pt x="1084" y="2802"/>
                  </a:lnTo>
                  <a:lnTo>
                    <a:pt x="1086" y="2813"/>
                  </a:lnTo>
                  <a:lnTo>
                    <a:pt x="1090" y="2825"/>
                  </a:lnTo>
                  <a:lnTo>
                    <a:pt x="1098" y="2844"/>
                  </a:lnTo>
                  <a:lnTo>
                    <a:pt x="1102" y="2854"/>
                  </a:lnTo>
                  <a:lnTo>
                    <a:pt x="1104" y="2858"/>
                  </a:lnTo>
                  <a:lnTo>
                    <a:pt x="1107" y="2862"/>
                  </a:lnTo>
                  <a:lnTo>
                    <a:pt x="1112" y="2869"/>
                  </a:lnTo>
                  <a:lnTo>
                    <a:pt x="1121" y="2877"/>
                  </a:lnTo>
                  <a:lnTo>
                    <a:pt x="1132" y="2885"/>
                  </a:lnTo>
                  <a:lnTo>
                    <a:pt x="1142" y="2891"/>
                  </a:lnTo>
                  <a:lnTo>
                    <a:pt x="1145" y="2893"/>
                  </a:lnTo>
                  <a:lnTo>
                    <a:pt x="1149" y="2897"/>
                  </a:lnTo>
                  <a:lnTo>
                    <a:pt x="1152" y="2900"/>
                  </a:lnTo>
                  <a:lnTo>
                    <a:pt x="1154" y="2903"/>
                  </a:lnTo>
                  <a:lnTo>
                    <a:pt x="1157" y="2911"/>
                  </a:lnTo>
                  <a:lnTo>
                    <a:pt x="1159" y="2917"/>
                  </a:lnTo>
                  <a:lnTo>
                    <a:pt x="1162" y="2920"/>
                  </a:lnTo>
                  <a:lnTo>
                    <a:pt x="1164" y="2922"/>
                  </a:lnTo>
                  <a:lnTo>
                    <a:pt x="1167" y="2924"/>
                  </a:lnTo>
                  <a:lnTo>
                    <a:pt x="1170" y="2925"/>
                  </a:lnTo>
                  <a:lnTo>
                    <a:pt x="1189" y="2931"/>
                  </a:lnTo>
                  <a:lnTo>
                    <a:pt x="1201" y="2932"/>
                  </a:lnTo>
                  <a:lnTo>
                    <a:pt x="1211" y="2918"/>
                  </a:lnTo>
                  <a:lnTo>
                    <a:pt x="1213" y="2917"/>
                  </a:lnTo>
                  <a:lnTo>
                    <a:pt x="1219" y="2915"/>
                  </a:lnTo>
                  <a:lnTo>
                    <a:pt x="1222" y="2915"/>
                  </a:lnTo>
                  <a:lnTo>
                    <a:pt x="1226" y="2917"/>
                  </a:lnTo>
                  <a:lnTo>
                    <a:pt x="1228" y="2920"/>
                  </a:lnTo>
                  <a:lnTo>
                    <a:pt x="1230" y="2924"/>
                  </a:lnTo>
                  <a:lnTo>
                    <a:pt x="1232" y="2934"/>
                  </a:lnTo>
                  <a:lnTo>
                    <a:pt x="1233" y="2944"/>
                  </a:lnTo>
                  <a:lnTo>
                    <a:pt x="1234" y="2953"/>
                  </a:lnTo>
                  <a:lnTo>
                    <a:pt x="1234" y="2959"/>
                  </a:lnTo>
                  <a:lnTo>
                    <a:pt x="1233" y="2970"/>
                  </a:lnTo>
                  <a:lnTo>
                    <a:pt x="1234" y="2987"/>
                  </a:lnTo>
                  <a:lnTo>
                    <a:pt x="1234" y="2998"/>
                  </a:lnTo>
                  <a:lnTo>
                    <a:pt x="1237" y="3007"/>
                  </a:lnTo>
                  <a:lnTo>
                    <a:pt x="1240" y="3016"/>
                  </a:lnTo>
                  <a:lnTo>
                    <a:pt x="1244" y="3023"/>
                  </a:lnTo>
                  <a:lnTo>
                    <a:pt x="1254" y="3030"/>
                  </a:lnTo>
                  <a:lnTo>
                    <a:pt x="1261" y="3034"/>
                  </a:lnTo>
                  <a:lnTo>
                    <a:pt x="1263" y="3035"/>
                  </a:lnTo>
                  <a:lnTo>
                    <a:pt x="1265" y="3037"/>
                  </a:lnTo>
                  <a:lnTo>
                    <a:pt x="1268" y="3040"/>
                  </a:lnTo>
                  <a:lnTo>
                    <a:pt x="1269" y="3046"/>
                  </a:lnTo>
                  <a:lnTo>
                    <a:pt x="1271" y="3051"/>
                  </a:lnTo>
                  <a:lnTo>
                    <a:pt x="1274" y="3056"/>
                  </a:lnTo>
                  <a:lnTo>
                    <a:pt x="1278" y="3059"/>
                  </a:lnTo>
                  <a:lnTo>
                    <a:pt x="1281" y="3061"/>
                  </a:lnTo>
                  <a:lnTo>
                    <a:pt x="1289" y="3063"/>
                  </a:lnTo>
                  <a:lnTo>
                    <a:pt x="1294" y="3063"/>
                  </a:lnTo>
                  <a:lnTo>
                    <a:pt x="1299" y="3062"/>
                  </a:lnTo>
                  <a:lnTo>
                    <a:pt x="1302" y="3060"/>
                  </a:lnTo>
                  <a:lnTo>
                    <a:pt x="1304" y="3059"/>
                  </a:lnTo>
                  <a:lnTo>
                    <a:pt x="1306" y="3060"/>
                  </a:lnTo>
                  <a:lnTo>
                    <a:pt x="1308" y="3061"/>
                  </a:lnTo>
                  <a:lnTo>
                    <a:pt x="1313" y="3063"/>
                  </a:lnTo>
                  <a:lnTo>
                    <a:pt x="1319" y="3072"/>
                  </a:lnTo>
                  <a:lnTo>
                    <a:pt x="1324" y="3080"/>
                  </a:lnTo>
                  <a:lnTo>
                    <a:pt x="1327" y="3089"/>
                  </a:lnTo>
                  <a:lnTo>
                    <a:pt x="1329" y="3097"/>
                  </a:lnTo>
                  <a:lnTo>
                    <a:pt x="1333" y="3114"/>
                  </a:lnTo>
                  <a:lnTo>
                    <a:pt x="1335" y="3124"/>
                  </a:lnTo>
                  <a:lnTo>
                    <a:pt x="1358" y="3138"/>
                  </a:lnTo>
                  <a:lnTo>
                    <a:pt x="1375" y="3151"/>
                  </a:lnTo>
                  <a:lnTo>
                    <a:pt x="1375" y="3155"/>
                  </a:lnTo>
                  <a:lnTo>
                    <a:pt x="1376" y="3164"/>
                  </a:lnTo>
                  <a:lnTo>
                    <a:pt x="1376" y="3176"/>
                  </a:lnTo>
                  <a:lnTo>
                    <a:pt x="1377" y="3187"/>
                  </a:lnTo>
                  <a:lnTo>
                    <a:pt x="1376" y="3204"/>
                  </a:lnTo>
                  <a:lnTo>
                    <a:pt x="1375" y="3220"/>
                  </a:lnTo>
                  <a:lnTo>
                    <a:pt x="1375" y="3231"/>
                  </a:lnTo>
                  <a:lnTo>
                    <a:pt x="1375" y="3241"/>
                  </a:lnTo>
                  <a:lnTo>
                    <a:pt x="1375" y="3250"/>
                  </a:lnTo>
                  <a:lnTo>
                    <a:pt x="1375" y="3260"/>
                  </a:lnTo>
                  <a:lnTo>
                    <a:pt x="1375" y="3264"/>
                  </a:lnTo>
                  <a:lnTo>
                    <a:pt x="1377" y="3269"/>
                  </a:lnTo>
                  <a:lnTo>
                    <a:pt x="1379" y="3272"/>
                  </a:lnTo>
                  <a:lnTo>
                    <a:pt x="1382" y="3276"/>
                  </a:lnTo>
                  <a:lnTo>
                    <a:pt x="1388" y="3285"/>
                  </a:lnTo>
                  <a:lnTo>
                    <a:pt x="1392" y="3294"/>
                  </a:lnTo>
                  <a:lnTo>
                    <a:pt x="1395" y="3299"/>
                  </a:lnTo>
                  <a:lnTo>
                    <a:pt x="1396" y="3299"/>
                  </a:lnTo>
                  <a:lnTo>
                    <a:pt x="1397" y="3297"/>
                  </a:lnTo>
                  <a:lnTo>
                    <a:pt x="1397" y="3295"/>
                  </a:lnTo>
                  <a:lnTo>
                    <a:pt x="1398" y="3295"/>
                  </a:lnTo>
                  <a:lnTo>
                    <a:pt x="1397" y="3308"/>
                  </a:lnTo>
                  <a:lnTo>
                    <a:pt x="1397" y="3324"/>
                  </a:lnTo>
                  <a:lnTo>
                    <a:pt x="1397" y="3329"/>
                  </a:lnTo>
                  <a:lnTo>
                    <a:pt x="1397" y="3332"/>
                  </a:lnTo>
                  <a:lnTo>
                    <a:pt x="1395" y="3339"/>
                  </a:lnTo>
                  <a:lnTo>
                    <a:pt x="1393" y="3345"/>
                  </a:lnTo>
                  <a:lnTo>
                    <a:pt x="1391" y="3346"/>
                  </a:lnTo>
                  <a:lnTo>
                    <a:pt x="1389" y="3345"/>
                  </a:lnTo>
                  <a:lnTo>
                    <a:pt x="1388" y="3343"/>
                  </a:lnTo>
                  <a:lnTo>
                    <a:pt x="1387" y="3344"/>
                  </a:lnTo>
                  <a:lnTo>
                    <a:pt x="1391" y="3358"/>
                  </a:lnTo>
                  <a:lnTo>
                    <a:pt x="1397" y="3380"/>
                  </a:lnTo>
                  <a:lnTo>
                    <a:pt x="1401" y="3396"/>
                  </a:lnTo>
                  <a:lnTo>
                    <a:pt x="1403" y="3401"/>
                  </a:lnTo>
                  <a:lnTo>
                    <a:pt x="1406" y="3406"/>
                  </a:lnTo>
                  <a:lnTo>
                    <a:pt x="1408" y="3409"/>
                  </a:lnTo>
                  <a:lnTo>
                    <a:pt x="1411" y="3412"/>
                  </a:lnTo>
                  <a:lnTo>
                    <a:pt x="1419" y="3416"/>
                  </a:lnTo>
                  <a:lnTo>
                    <a:pt x="1427" y="3418"/>
                  </a:lnTo>
                  <a:lnTo>
                    <a:pt x="1429" y="3419"/>
                  </a:lnTo>
                  <a:lnTo>
                    <a:pt x="1432" y="3421"/>
                  </a:lnTo>
                  <a:lnTo>
                    <a:pt x="1434" y="3424"/>
                  </a:lnTo>
                  <a:lnTo>
                    <a:pt x="1437" y="3429"/>
                  </a:lnTo>
                  <a:lnTo>
                    <a:pt x="1439" y="3446"/>
                  </a:lnTo>
                  <a:lnTo>
                    <a:pt x="1440" y="3462"/>
                  </a:lnTo>
                  <a:lnTo>
                    <a:pt x="1441" y="3462"/>
                  </a:lnTo>
                  <a:lnTo>
                    <a:pt x="1441" y="3462"/>
                  </a:lnTo>
                  <a:lnTo>
                    <a:pt x="1441" y="3462"/>
                  </a:lnTo>
                  <a:lnTo>
                    <a:pt x="1441" y="3462"/>
                  </a:lnTo>
                  <a:lnTo>
                    <a:pt x="1441" y="3462"/>
                  </a:lnTo>
                  <a:lnTo>
                    <a:pt x="1441" y="3462"/>
                  </a:lnTo>
                  <a:lnTo>
                    <a:pt x="1441" y="3462"/>
                  </a:lnTo>
                  <a:lnTo>
                    <a:pt x="1441" y="3463"/>
                  </a:lnTo>
                  <a:lnTo>
                    <a:pt x="1441" y="3462"/>
                  </a:lnTo>
                  <a:lnTo>
                    <a:pt x="1441" y="3463"/>
                  </a:lnTo>
                  <a:lnTo>
                    <a:pt x="1441" y="3463"/>
                  </a:lnTo>
                  <a:lnTo>
                    <a:pt x="1441" y="3463"/>
                  </a:lnTo>
                  <a:lnTo>
                    <a:pt x="1441" y="3463"/>
                  </a:lnTo>
                  <a:lnTo>
                    <a:pt x="1441" y="3463"/>
                  </a:lnTo>
                  <a:lnTo>
                    <a:pt x="1441" y="3463"/>
                  </a:lnTo>
                  <a:lnTo>
                    <a:pt x="1441" y="3463"/>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3" y="3467"/>
                  </a:lnTo>
                  <a:lnTo>
                    <a:pt x="1444" y="3472"/>
                  </a:lnTo>
                  <a:lnTo>
                    <a:pt x="1450" y="3484"/>
                  </a:lnTo>
                  <a:lnTo>
                    <a:pt x="1453" y="3492"/>
                  </a:lnTo>
                  <a:lnTo>
                    <a:pt x="1454" y="3499"/>
                  </a:lnTo>
                  <a:lnTo>
                    <a:pt x="1454" y="3511"/>
                  </a:lnTo>
                  <a:lnTo>
                    <a:pt x="1455" y="3516"/>
                  </a:lnTo>
                  <a:lnTo>
                    <a:pt x="1458" y="3518"/>
                  </a:lnTo>
                  <a:lnTo>
                    <a:pt x="1459" y="3518"/>
                  </a:lnTo>
                  <a:lnTo>
                    <a:pt x="1461" y="3517"/>
                  </a:lnTo>
                  <a:lnTo>
                    <a:pt x="1462" y="3518"/>
                  </a:lnTo>
                  <a:lnTo>
                    <a:pt x="1454" y="3529"/>
                  </a:lnTo>
                  <a:lnTo>
                    <a:pt x="1450" y="3540"/>
                  </a:lnTo>
                  <a:lnTo>
                    <a:pt x="1446" y="3552"/>
                  </a:lnTo>
                  <a:lnTo>
                    <a:pt x="1444" y="3565"/>
                  </a:lnTo>
                  <a:lnTo>
                    <a:pt x="1444" y="3578"/>
                  </a:lnTo>
                  <a:lnTo>
                    <a:pt x="1444" y="3602"/>
                  </a:lnTo>
                  <a:lnTo>
                    <a:pt x="1444" y="3620"/>
                  </a:lnTo>
                  <a:lnTo>
                    <a:pt x="1442" y="3632"/>
                  </a:lnTo>
                  <a:lnTo>
                    <a:pt x="1439" y="3643"/>
                  </a:lnTo>
                  <a:lnTo>
                    <a:pt x="1438" y="3647"/>
                  </a:lnTo>
                  <a:lnTo>
                    <a:pt x="1437" y="3653"/>
                  </a:lnTo>
                  <a:lnTo>
                    <a:pt x="1435" y="3658"/>
                  </a:lnTo>
                  <a:lnTo>
                    <a:pt x="1437" y="3665"/>
                  </a:lnTo>
                  <a:lnTo>
                    <a:pt x="1438" y="3678"/>
                  </a:lnTo>
                  <a:lnTo>
                    <a:pt x="1441" y="3689"/>
                  </a:lnTo>
                  <a:lnTo>
                    <a:pt x="1443" y="3695"/>
                  </a:lnTo>
                  <a:lnTo>
                    <a:pt x="1445" y="3698"/>
                  </a:lnTo>
                  <a:lnTo>
                    <a:pt x="1448" y="3701"/>
                  </a:lnTo>
                  <a:lnTo>
                    <a:pt x="1451" y="3705"/>
                  </a:lnTo>
                  <a:lnTo>
                    <a:pt x="1455" y="3711"/>
                  </a:lnTo>
                  <a:lnTo>
                    <a:pt x="1463" y="3726"/>
                  </a:lnTo>
                  <a:lnTo>
                    <a:pt x="1473" y="3745"/>
                  </a:lnTo>
                  <a:lnTo>
                    <a:pt x="1484" y="3767"/>
                  </a:lnTo>
                  <a:lnTo>
                    <a:pt x="1505" y="3811"/>
                  </a:lnTo>
                  <a:lnTo>
                    <a:pt x="1516" y="3838"/>
                  </a:lnTo>
                  <a:lnTo>
                    <a:pt x="1522" y="3853"/>
                  </a:lnTo>
                  <a:lnTo>
                    <a:pt x="1526" y="3868"/>
                  </a:lnTo>
                  <a:lnTo>
                    <a:pt x="1529" y="3881"/>
                  </a:lnTo>
                  <a:lnTo>
                    <a:pt x="1533" y="3892"/>
                  </a:lnTo>
                  <a:lnTo>
                    <a:pt x="1536" y="3900"/>
                  </a:lnTo>
                  <a:lnTo>
                    <a:pt x="1540" y="3908"/>
                  </a:lnTo>
                  <a:lnTo>
                    <a:pt x="1544" y="3918"/>
                  </a:lnTo>
                  <a:lnTo>
                    <a:pt x="1547" y="3929"/>
                  </a:lnTo>
                  <a:lnTo>
                    <a:pt x="1550" y="3934"/>
                  </a:lnTo>
                  <a:lnTo>
                    <a:pt x="1554" y="3938"/>
                  </a:lnTo>
                  <a:lnTo>
                    <a:pt x="1558" y="3940"/>
                  </a:lnTo>
                  <a:lnTo>
                    <a:pt x="1564" y="3943"/>
                  </a:lnTo>
                  <a:lnTo>
                    <a:pt x="1568" y="3947"/>
                  </a:lnTo>
                  <a:lnTo>
                    <a:pt x="1572" y="3951"/>
                  </a:lnTo>
                  <a:lnTo>
                    <a:pt x="1573" y="3953"/>
                  </a:lnTo>
                  <a:lnTo>
                    <a:pt x="1576" y="3956"/>
                  </a:lnTo>
                  <a:lnTo>
                    <a:pt x="1576" y="3961"/>
                  </a:lnTo>
                  <a:lnTo>
                    <a:pt x="1577" y="3966"/>
                  </a:lnTo>
                  <a:lnTo>
                    <a:pt x="1578" y="3991"/>
                  </a:lnTo>
                  <a:lnTo>
                    <a:pt x="1581" y="4018"/>
                  </a:lnTo>
                  <a:lnTo>
                    <a:pt x="1586" y="4045"/>
                  </a:lnTo>
                  <a:lnTo>
                    <a:pt x="1589" y="4067"/>
                  </a:lnTo>
                  <a:lnTo>
                    <a:pt x="1589" y="4081"/>
                  </a:lnTo>
                  <a:lnTo>
                    <a:pt x="1589" y="4090"/>
                  </a:lnTo>
                  <a:lnTo>
                    <a:pt x="1589" y="4093"/>
                  </a:lnTo>
                  <a:lnTo>
                    <a:pt x="1590" y="4098"/>
                  </a:lnTo>
                  <a:lnTo>
                    <a:pt x="1591" y="4103"/>
                  </a:lnTo>
                  <a:lnTo>
                    <a:pt x="1594" y="4110"/>
                  </a:lnTo>
                  <a:lnTo>
                    <a:pt x="1602" y="4125"/>
                  </a:lnTo>
                  <a:lnTo>
                    <a:pt x="1608" y="4135"/>
                  </a:lnTo>
                  <a:lnTo>
                    <a:pt x="1613" y="4144"/>
                  </a:lnTo>
                  <a:lnTo>
                    <a:pt x="1615" y="4152"/>
                  </a:lnTo>
                  <a:lnTo>
                    <a:pt x="1619" y="4163"/>
                  </a:lnTo>
                  <a:lnTo>
                    <a:pt x="1628" y="4187"/>
                  </a:lnTo>
                  <a:lnTo>
                    <a:pt x="1640" y="4220"/>
                  </a:lnTo>
                  <a:lnTo>
                    <a:pt x="1654" y="4257"/>
                  </a:lnTo>
                  <a:lnTo>
                    <a:pt x="1667" y="4294"/>
                  </a:lnTo>
                  <a:lnTo>
                    <a:pt x="1680" y="4326"/>
                  </a:lnTo>
                  <a:lnTo>
                    <a:pt x="1688" y="4352"/>
                  </a:lnTo>
                  <a:lnTo>
                    <a:pt x="1692" y="4364"/>
                  </a:lnTo>
                  <a:lnTo>
                    <a:pt x="1691" y="4376"/>
                  </a:lnTo>
                  <a:lnTo>
                    <a:pt x="1688" y="4394"/>
                  </a:lnTo>
                  <a:lnTo>
                    <a:pt x="1687" y="4402"/>
                  </a:lnTo>
                  <a:lnTo>
                    <a:pt x="1687" y="4410"/>
                  </a:lnTo>
                  <a:lnTo>
                    <a:pt x="1687" y="4415"/>
                  </a:lnTo>
                  <a:lnTo>
                    <a:pt x="1688" y="4418"/>
                  </a:lnTo>
                  <a:lnTo>
                    <a:pt x="1689" y="4421"/>
                  </a:lnTo>
                  <a:lnTo>
                    <a:pt x="1692" y="4423"/>
                  </a:lnTo>
                  <a:lnTo>
                    <a:pt x="1697" y="4428"/>
                  </a:lnTo>
                  <a:lnTo>
                    <a:pt x="1704" y="4432"/>
                  </a:lnTo>
                  <a:lnTo>
                    <a:pt x="1712" y="4436"/>
                  </a:lnTo>
                  <a:lnTo>
                    <a:pt x="1719" y="4439"/>
                  </a:lnTo>
                  <a:lnTo>
                    <a:pt x="1731" y="4444"/>
                  </a:lnTo>
                  <a:lnTo>
                    <a:pt x="1737" y="4447"/>
                  </a:lnTo>
                  <a:lnTo>
                    <a:pt x="1739" y="4446"/>
                  </a:lnTo>
                  <a:lnTo>
                    <a:pt x="1744" y="4446"/>
                  </a:lnTo>
                  <a:lnTo>
                    <a:pt x="1746" y="4448"/>
                  </a:lnTo>
                  <a:lnTo>
                    <a:pt x="1747" y="4450"/>
                  </a:lnTo>
                  <a:lnTo>
                    <a:pt x="1749" y="4455"/>
                  </a:lnTo>
                  <a:lnTo>
                    <a:pt x="1749" y="4463"/>
                  </a:lnTo>
                  <a:lnTo>
                    <a:pt x="1749" y="4478"/>
                  </a:lnTo>
                  <a:lnTo>
                    <a:pt x="1748" y="4491"/>
                  </a:lnTo>
                  <a:lnTo>
                    <a:pt x="1748" y="4500"/>
                  </a:lnTo>
                  <a:lnTo>
                    <a:pt x="1747" y="4506"/>
                  </a:lnTo>
                  <a:lnTo>
                    <a:pt x="1747" y="4511"/>
                  </a:lnTo>
                  <a:lnTo>
                    <a:pt x="1746" y="4515"/>
                  </a:lnTo>
                  <a:lnTo>
                    <a:pt x="1746" y="4518"/>
                  </a:lnTo>
                  <a:lnTo>
                    <a:pt x="1747" y="4522"/>
                  </a:lnTo>
                  <a:lnTo>
                    <a:pt x="1750" y="4526"/>
                  </a:lnTo>
                  <a:lnTo>
                    <a:pt x="1754" y="4531"/>
                  </a:lnTo>
                  <a:lnTo>
                    <a:pt x="1767" y="4550"/>
                  </a:lnTo>
                  <a:lnTo>
                    <a:pt x="1783" y="4580"/>
                  </a:lnTo>
                  <a:lnTo>
                    <a:pt x="1799" y="4611"/>
                  </a:lnTo>
                  <a:lnTo>
                    <a:pt x="1809" y="4631"/>
                  </a:lnTo>
                  <a:lnTo>
                    <a:pt x="1816" y="4644"/>
                  </a:lnTo>
                  <a:lnTo>
                    <a:pt x="1828" y="4659"/>
                  </a:lnTo>
                  <a:lnTo>
                    <a:pt x="1839" y="4674"/>
                  </a:lnTo>
                  <a:lnTo>
                    <a:pt x="1848" y="4692"/>
                  </a:lnTo>
                  <a:lnTo>
                    <a:pt x="1856" y="4705"/>
                  </a:lnTo>
                  <a:lnTo>
                    <a:pt x="1863" y="4712"/>
                  </a:lnTo>
                  <a:lnTo>
                    <a:pt x="1866" y="4715"/>
                  </a:lnTo>
                  <a:lnTo>
                    <a:pt x="1868" y="4719"/>
                  </a:lnTo>
                  <a:lnTo>
                    <a:pt x="1871" y="4725"/>
                  </a:lnTo>
                  <a:lnTo>
                    <a:pt x="1873" y="4733"/>
                  </a:lnTo>
                  <a:lnTo>
                    <a:pt x="1876" y="4740"/>
                  </a:lnTo>
                  <a:lnTo>
                    <a:pt x="1878" y="4746"/>
                  </a:lnTo>
                  <a:lnTo>
                    <a:pt x="1882" y="4751"/>
                  </a:lnTo>
                  <a:lnTo>
                    <a:pt x="1885" y="4755"/>
                  </a:lnTo>
                  <a:lnTo>
                    <a:pt x="1888" y="4760"/>
                  </a:lnTo>
                  <a:lnTo>
                    <a:pt x="1892" y="4766"/>
                  </a:lnTo>
                  <a:lnTo>
                    <a:pt x="1894" y="4773"/>
                  </a:lnTo>
                  <a:lnTo>
                    <a:pt x="1896" y="4784"/>
                  </a:lnTo>
                  <a:lnTo>
                    <a:pt x="1898" y="4798"/>
                  </a:lnTo>
                  <a:lnTo>
                    <a:pt x="1901" y="4813"/>
                  </a:lnTo>
                  <a:lnTo>
                    <a:pt x="1906" y="4829"/>
                  </a:lnTo>
                  <a:lnTo>
                    <a:pt x="1910" y="4845"/>
                  </a:lnTo>
                  <a:lnTo>
                    <a:pt x="1916" y="4861"/>
                  </a:lnTo>
                  <a:lnTo>
                    <a:pt x="1921" y="4875"/>
                  </a:lnTo>
                  <a:lnTo>
                    <a:pt x="1927" y="4886"/>
                  </a:lnTo>
                  <a:lnTo>
                    <a:pt x="1932" y="4895"/>
                  </a:lnTo>
                  <a:lnTo>
                    <a:pt x="1941" y="4906"/>
                  </a:lnTo>
                  <a:lnTo>
                    <a:pt x="1947" y="4914"/>
                  </a:lnTo>
                  <a:lnTo>
                    <a:pt x="1948" y="4917"/>
                  </a:lnTo>
                  <a:lnTo>
                    <a:pt x="1950" y="4922"/>
                  </a:lnTo>
                  <a:lnTo>
                    <a:pt x="1950" y="4928"/>
                  </a:lnTo>
                  <a:lnTo>
                    <a:pt x="1951" y="4937"/>
                  </a:lnTo>
                  <a:lnTo>
                    <a:pt x="1952" y="4952"/>
                  </a:lnTo>
                  <a:lnTo>
                    <a:pt x="1953" y="4961"/>
                  </a:lnTo>
                  <a:lnTo>
                    <a:pt x="1955" y="4966"/>
                  </a:lnTo>
                  <a:lnTo>
                    <a:pt x="1956" y="4968"/>
                  </a:lnTo>
                  <a:lnTo>
                    <a:pt x="1958" y="4970"/>
                  </a:lnTo>
                  <a:lnTo>
                    <a:pt x="1961" y="4971"/>
                  </a:lnTo>
                  <a:lnTo>
                    <a:pt x="1964" y="4972"/>
                  </a:lnTo>
                  <a:lnTo>
                    <a:pt x="1966" y="4971"/>
                  </a:lnTo>
                  <a:lnTo>
                    <a:pt x="1967" y="4970"/>
                  </a:lnTo>
                  <a:lnTo>
                    <a:pt x="1968" y="4970"/>
                  </a:lnTo>
                  <a:lnTo>
                    <a:pt x="1971" y="4971"/>
                  </a:lnTo>
                  <a:lnTo>
                    <a:pt x="1982" y="4982"/>
                  </a:lnTo>
                  <a:lnTo>
                    <a:pt x="1993" y="4994"/>
                  </a:lnTo>
                  <a:lnTo>
                    <a:pt x="2009" y="5012"/>
                  </a:lnTo>
                  <a:lnTo>
                    <a:pt x="2025" y="5034"/>
                  </a:lnTo>
                  <a:lnTo>
                    <a:pt x="2044" y="5059"/>
                  </a:lnTo>
                  <a:lnTo>
                    <a:pt x="2063" y="5084"/>
                  </a:lnTo>
                  <a:lnTo>
                    <a:pt x="2079" y="5108"/>
                  </a:lnTo>
                  <a:lnTo>
                    <a:pt x="2093" y="5128"/>
                  </a:lnTo>
                  <a:lnTo>
                    <a:pt x="2101" y="5142"/>
                  </a:lnTo>
                  <a:lnTo>
                    <a:pt x="2111" y="5160"/>
                  </a:lnTo>
                  <a:lnTo>
                    <a:pt x="2119" y="5172"/>
                  </a:lnTo>
                  <a:lnTo>
                    <a:pt x="2125" y="5182"/>
                  </a:lnTo>
                  <a:lnTo>
                    <a:pt x="2132" y="5196"/>
                  </a:lnTo>
                  <a:lnTo>
                    <a:pt x="2140" y="5211"/>
                  </a:lnTo>
                  <a:lnTo>
                    <a:pt x="2144" y="5219"/>
                  </a:lnTo>
                  <a:lnTo>
                    <a:pt x="2148" y="5226"/>
                  </a:lnTo>
                  <a:lnTo>
                    <a:pt x="2151" y="5230"/>
                  </a:lnTo>
                  <a:lnTo>
                    <a:pt x="2154" y="5235"/>
                  </a:lnTo>
                  <a:lnTo>
                    <a:pt x="2163" y="5244"/>
                  </a:lnTo>
                  <a:lnTo>
                    <a:pt x="2174" y="5256"/>
                  </a:lnTo>
                  <a:lnTo>
                    <a:pt x="2189" y="5266"/>
                  </a:lnTo>
                  <a:lnTo>
                    <a:pt x="2194" y="5271"/>
                  </a:lnTo>
                  <a:lnTo>
                    <a:pt x="2199" y="5276"/>
                  </a:lnTo>
                  <a:lnTo>
                    <a:pt x="2202" y="5281"/>
                  </a:lnTo>
                  <a:lnTo>
                    <a:pt x="2204" y="5286"/>
                  </a:lnTo>
                  <a:lnTo>
                    <a:pt x="2207" y="5294"/>
                  </a:lnTo>
                  <a:lnTo>
                    <a:pt x="2211" y="5301"/>
                  </a:lnTo>
                  <a:lnTo>
                    <a:pt x="2214" y="5303"/>
                  </a:lnTo>
                  <a:lnTo>
                    <a:pt x="2217" y="5304"/>
                  </a:lnTo>
                  <a:lnTo>
                    <a:pt x="2222" y="5306"/>
                  </a:lnTo>
                  <a:lnTo>
                    <a:pt x="2226" y="5307"/>
                  </a:lnTo>
                  <a:lnTo>
                    <a:pt x="2236" y="5307"/>
                  </a:lnTo>
                  <a:lnTo>
                    <a:pt x="2244" y="5307"/>
                  </a:lnTo>
                  <a:lnTo>
                    <a:pt x="2250" y="5306"/>
                  </a:lnTo>
                  <a:lnTo>
                    <a:pt x="2256" y="5304"/>
                  </a:lnTo>
                  <a:lnTo>
                    <a:pt x="2259" y="5306"/>
                  </a:lnTo>
                  <a:lnTo>
                    <a:pt x="2260" y="5307"/>
                  </a:lnTo>
                  <a:lnTo>
                    <a:pt x="2262" y="5309"/>
                  </a:lnTo>
                  <a:lnTo>
                    <a:pt x="2263" y="5313"/>
                  </a:lnTo>
                  <a:lnTo>
                    <a:pt x="2259" y="5328"/>
                  </a:lnTo>
                  <a:lnTo>
                    <a:pt x="2256" y="5338"/>
                  </a:lnTo>
                  <a:lnTo>
                    <a:pt x="2256" y="5341"/>
                  </a:lnTo>
                  <a:lnTo>
                    <a:pt x="2255" y="5342"/>
                  </a:lnTo>
                  <a:lnTo>
                    <a:pt x="2255" y="5342"/>
                  </a:lnTo>
                  <a:lnTo>
                    <a:pt x="2254" y="5341"/>
                  </a:lnTo>
                  <a:lnTo>
                    <a:pt x="2254" y="5341"/>
                  </a:lnTo>
                  <a:lnTo>
                    <a:pt x="2256" y="5349"/>
                  </a:lnTo>
                  <a:lnTo>
                    <a:pt x="2259" y="5354"/>
                  </a:lnTo>
                  <a:lnTo>
                    <a:pt x="2263" y="5359"/>
                  </a:lnTo>
                  <a:lnTo>
                    <a:pt x="2266" y="5363"/>
                  </a:lnTo>
                  <a:lnTo>
                    <a:pt x="2269" y="5366"/>
                  </a:lnTo>
                  <a:lnTo>
                    <a:pt x="2277" y="5372"/>
                  </a:lnTo>
                  <a:lnTo>
                    <a:pt x="2284" y="5375"/>
                  </a:lnTo>
                  <a:lnTo>
                    <a:pt x="2290" y="5381"/>
                  </a:lnTo>
                  <a:lnTo>
                    <a:pt x="2301" y="5388"/>
                  </a:lnTo>
                  <a:lnTo>
                    <a:pt x="2311" y="5396"/>
                  </a:lnTo>
                  <a:lnTo>
                    <a:pt x="2316" y="5402"/>
                  </a:lnTo>
                  <a:lnTo>
                    <a:pt x="2320" y="5409"/>
                  </a:lnTo>
                  <a:lnTo>
                    <a:pt x="2327" y="5421"/>
                  </a:lnTo>
                  <a:lnTo>
                    <a:pt x="2336" y="5437"/>
                  </a:lnTo>
                  <a:lnTo>
                    <a:pt x="2344" y="5453"/>
                  </a:lnTo>
                  <a:lnTo>
                    <a:pt x="2350" y="5460"/>
                  </a:lnTo>
                  <a:lnTo>
                    <a:pt x="2354" y="5465"/>
                  </a:lnTo>
                  <a:lnTo>
                    <a:pt x="2359" y="5468"/>
                  </a:lnTo>
                  <a:lnTo>
                    <a:pt x="2362" y="5470"/>
                  </a:lnTo>
                  <a:lnTo>
                    <a:pt x="2366" y="5471"/>
                  </a:lnTo>
                  <a:lnTo>
                    <a:pt x="2371" y="5474"/>
                  </a:lnTo>
                  <a:lnTo>
                    <a:pt x="2375" y="5478"/>
                  </a:lnTo>
                  <a:lnTo>
                    <a:pt x="2380" y="5484"/>
                  </a:lnTo>
                  <a:lnTo>
                    <a:pt x="2387" y="5497"/>
                  </a:lnTo>
                  <a:lnTo>
                    <a:pt x="2392" y="5505"/>
                  </a:lnTo>
                  <a:lnTo>
                    <a:pt x="2395" y="5512"/>
                  </a:lnTo>
                  <a:lnTo>
                    <a:pt x="2398" y="5521"/>
                  </a:lnTo>
                  <a:lnTo>
                    <a:pt x="2403" y="5532"/>
                  </a:lnTo>
                  <a:lnTo>
                    <a:pt x="2408" y="5540"/>
                  </a:lnTo>
                  <a:lnTo>
                    <a:pt x="2413" y="5544"/>
                  </a:lnTo>
                  <a:lnTo>
                    <a:pt x="2415" y="5546"/>
                  </a:lnTo>
                  <a:lnTo>
                    <a:pt x="2425" y="5554"/>
                  </a:lnTo>
                  <a:lnTo>
                    <a:pt x="2451" y="5575"/>
                  </a:lnTo>
                  <a:lnTo>
                    <a:pt x="2490" y="5606"/>
                  </a:lnTo>
                  <a:lnTo>
                    <a:pt x="2534" y="5641"/>
                  </a:lnTo>
                  <a:lnTo>
                    <a:pt x="2580" y="5679"/>
                  </a:lnTo>
                  <a:lnTo>
                    <a:pt x="2620" y="5713"/>
                  </a:lnTo>
                  <a:lnTo>
                    <a:pt x="2637" y="5728"/>
                  </a:lnTo>
                  <a:lnTo>
                    <a:pt x="2651" y="5740"/>
                  </a:lnTo>
                  <a:lnTo>
                    <a:pt x="2662" y="5752"/>
                  </a:lnTo>
                  <a:lnTo>
                    <a:pt x="2668" y="5758"/>
                  </a:lnTo>
                  <a:lnTo>
                    <a:pt x="2676" y="5768"/>
                  </a:lnTo>
                  <a:lnTo>
                    <a:pt x="2683" y="5778"/>
                  </a:lnTo>
                  <a:lnTo>
                    <a:pt x="2691" y="5786"/>
                  </a:lnTo>
                  <a:lnTo>
                    <a:pt x="2699" y="5792"/>
                  </a:lnTo>
                  <a:lnTo>
                    <a:pt x="2712" y="5805"/>
                  </a:lnTo>
                  <a:lnTo>
                    <a:pt x="2724" y="5816"/>
                  </a:lnTo>
                  <a:lnTo>
                    <a:pt x="2730" y="5821"/>
                  </a:lnTo>
                  <a:lnTo>
                    <a:pt x="2735" y="5824"/>
                  </a:lnTo>
                  <a:lnTo>
                    <a:pt x="2740" y="5828"/>
                  </a:lnTo>
                  <a:lnTo>
                    <a:pt x="2745" y="5830"/>
                  </a:lnTo>
                  <a:lnTo>
                    <a:pt x="2755" y="5835"/>
                  </a:lnTo>
                  <a:lnTo>
                    <a:pt x="2765" y="5843"/>
                  </a:lnTo>
                  <a:lnTo>
                    <a:pt x="2776" y="5852"/>
                  </a:lnTo>
                  <a:lnTo>
                    <a:pt x="2788" y="5860"/>
                  </a:lnTo>
                  <a:lnTo>
                    <a:pt x="2798" y="5865"/>
                  </a:lnTo>
                  <a:lnTo>
                    <a:pt x="2803" y="5867"/>
                  </a:lnTo>
                  <a:lnTo>
                    <a:pt x="2815" y="5877"/>
                  </a:lnTo>
                  <a:lnTo>
                    <a:pt x="2844" y="5899"/>
                  </a:lnTo>
                  <a:lnTo>
                    <a:pt x="2873" y="5923"/>
                  </a:lnTo>
                  <a:lnTo>
                    <a:pt x="2891" y="5936"/>
                  </a:lnTo>
                  <a:lnTo>
                    <a:pt x="2898" y="5940"/>
                  </a:lnTo>
                  <a:lnTo>
                    <a:pt x="2905" y="5947"/>
                  </a:lnTo>
                  <a:lnTo>
                    <a:pt x="2915" y="5955"/>
                  </a:lnTo>
                  <a:lnTo>
                    <a:pt x="2929" y="5962"/>
                  </a:lnTo>
                  <a:lnTo>
                    <a:pt x="2941" y="5968"/>
                  </a:lnTo>
                  <a:lnTo>
                    <a:pt x="2952" y="5972"/>
                  </a:lnTo>
                  <a:lnTo>
                    <a:pt x="2961" y="5975"/>
                  </a:lnTo>
                  <a:lnTo>
                    <a:pt x="2967" y="5979"/>
                  </a:lnTo>
                  <a:lnTo>
                    <a:pt x="2975" y="5986"/>
                  </a:lnTo>
                  <a:lnTo>
                    <a:pt x="2986" y="5994"/>
                  </a:lnTo>
                  <a:lnTo>
                    <a:pt x="2997" y="6002"/>
                  </a:lnTo>
                  <a:lnTo>
                    <a:pt x="3005" y="6008"/>
                  </a:lnTo>
                  <a:lnTo>
                    <a:pt x="3018" y="6015"/>
                  </a:lnTo>
                  <a:lnTo>
                    <a:pt x="3031" y="6024"/>
                  </a:lnTo>
                  <a:lnTo>
                    <a:pt x="3046" y="6033"/>
                  </a:lnTo>
                  <a:lnTo>
                    <a:pt x="3058" y="6043"/>
                  </a:lnTo>
                  <a:lnTo>
                    <a:pt x="3068" y="6051"/>
                  </a:lnTo>
                  <a:lnTo>
                    <a:pt x="3079" y="6060"/>
                  </a:lnTo>
                  <a:lnTo>
                    <a:pt x="3090" y="6067"/>
                  </a:lnTo>
                  <a:lnTo>
                    <a:pt x="3098" y="6072"/>
                  </a:lnTo>
                  <a:lnTo>
                    <a:pt x="3126" y="6086"/>
                  </a:lnTo>
                  <a:lnTo>
                    <a:pt x="3126" y="6071"/>
                  </a:lnTo>
                  <a:lnTo>
                    <a:pt x="3117" y="6060"/>
                  </a:lnTo>
                  <a:lnTo>
                    <a:pt x="3094" y="6032"/>
                  </a:lnTo>
                  <a:lnTo>
                    <a:pt x="3078" y="6014"/>
                  </a:lnTo>
                  <a:lnTo>
                    <a:pt x="3059" y="5996"/>
                  </a:lnTo>
                  <a:lnTo>
                    <a:pt x="3039" y="5978"/>
                  </a:lnTo>
                  <a:lnTo>
                    <a:pt x="3017" y="5960"/>
                  </a:lnTo>
                  <a:lnTo>
                    <a:pt x="2992" y="5941"/>
                  </a:lnTo>
                  <a:lnTo>
                    <a:pt x="2964" y="5920"/>
                  </a:lnTo>
                  <a:lnTo>
                    <a:pt x="2934" y="5896"/>
                  </a:lnTo>
                  <a:lnTo>
                    <a:pt x="2904" y="5873"/>
                  </a:lnTo>
                  <a:lnTo>
                    <a:pt x="2877" y="5851"/>
                  </a:lnTo>
                  <a:lnTo>
                    <a:pt x="2852" y="5831"/>
                  </a:lnTo>
                  <a:lnTo>
                    <a:pt x="2835" y="5816"/>
                  </a:lnTo>
                  <a:lnTo>
                    <a:pt x="2825" y="5807"/>
                  </a:lnTo>
                  <a:lnTo>
                    <a:pt x="2818" y="5800"/>
                  </a:lnTo>
                  <a:lnTo>
                    <a:pt x="2814" y="5792"/>
                  </a:lnTo>
                  <a:lnTo>
                    <a:pt x="2808" y="5785"/>
                  </a:lnTo>
                  <a:lnTo>
                    <a:pt x="2805" y="5776"/>
                  </a:lnTo>
                  <a:lnTo>
                    <a:pt x="2803" y="5768"/>
                  </a:lnTo>
                  <a:lnTo>
                    <a:pt x="2802" y="5760"/>
                  </a:lnTo>
                  <a:lnTo>
                    <a:pt x="2800" y="5753"/>
                  </a:lnTo>
                  <a:lnTo>
                    <a:pt x="2803" y="5746"/>
                  </a:lnTo>
                  <a:lnTo>
                    <a:pt x="2804" y="5740"/>
                  </a:lnTo>
                  <a:lnTo>
                    <a:pt x="2804" y="5735"/>
                  </a:lnTo>
                  <a:lnTo>
                    <a:pt x="2803" y="5731"/>
                  </a:lnTo>
                  <a:lnTo>
                    <a:pt x="2799" y="5726"/>
                  </a:lnTo>
                  <a:lnTo>
                    <a:pt x="2792" y="5716"/>
                  </a:lnTo>
                  <a:lnTo>
                    <a:pt x="2781" y="5702"/>
                  </a:lnTo>
                  <a:lnTo>
                    <a:pt x="2777" y="5699"/>
                  </a:lnTo>
                  <a:lnTo>
                    <a:pt x="2774" y="5695"/>
                  </a:lnTo>
                  <a:lnTo>
                    <a:pt x="2770" y="5693"/>
                  </a:lnTo>
                  <a:lnTo>
                    <a:pt x="2765" y="5691"/>
                  </a:lnTo>
                  <a:lnTo>
                    <a:pt x="2755" y="5688"/>
                  </a:lnTo>
                  <a:lnTo>
                    <a:pt x="2744" y="5684"/>
                  </a:lnTo>
                  <a:lnTo>
                    <a:pt x="2732" y="5679"/>
                  </a:lnTo>
                  <a:lnTo>
                    <a:pt x="2718" y="5671"/>
                  </a:lnTo>
                  <a:lnTo>
                    <a:pt x="2711" y="5665"/>
                  </a:lnTo>
                  <a:lnTo>
                    <a:pt x="2703" y="5659"/>
                  </a:lnTo>
                  <a:lnTo>
                    <a:pt x="2696" y="5651"/>
                  </a:lnTo>
                  <a:lnTo>
                    <a:pt x="2687" y="5641"/>
                  </a:lnTo>
                  <a:lnTo>
                    <a:pt x="2661" y="5610"/>
                  </a:lnTo>
                  <a:lnTo>
                    <a:pt x="2648" y="5594"/>
                  </a:lnTo>
                  <a:lnTo>
                    <a:pt x="2644" y="5587"/>
                  </a:lnTo>
                  <a:lnTo>
                    <a:pt x="2643" y="5587"/>
                  </a:lnTo>
                  <a:lnTo>
                    <a:pt x="2654" y="5526"/>
                  </a:lnTo>
                  <a:lnTo>
                    <a:pt x="2650" y="5525"/>
                  </a:lnTo>
                  <a:lnTo>
                    <a:pt x="2641" y="5522"/>
                  </a:lnTo>
                  <a:lnTo>
                    <a:pt x="2638" y="5519"/>
                  </a:lnTo>
                  <a:lnTo>
                    <a:pt x="2636" y="5514"/>
                  </a:lnTo>
                  <a:lnTo>
                    <a:pt x="2635" y="5512"/>
                  </a:lnTo>
                  <a:lnTo>
                    <a:pt x="2635" y="5510"/>
                  </a:lnTo>
                  <a:lnTo>
                    <a:pt x="2636" y="5508"/>
                  </a:lnTo>
                  <a:lnTo>
                    <a:pt x="2637" y="5504"/>
                  </a:lnTo>
                  <a:lnTo>
                    <a:pt x="2647" y="5490"/>
                  </a:lnTo>
                  <a:lnTo>
                    <a:pt x="2648" y="5488"/>
                  </a:lnTo>
                  <a:lnTo>
                    <a:pt x="2648" y="5484"/>
                  </a:lnTo>
                  <a:lnTo>
                    <a:pt x="2645" y="5474"/>
                  </a:lnTo>
                  <a:lnTo>
                    <a:pt x="2640" y="5468"/>
                  </a:lnTo>
                  <a:lnTo>
                    <a:pt x="2635" y="5460"/>
                  </a:lnTo>
                  <a:lnTo>
                    <a:pt x="2626" y="5452"/>
                  </a:lnTo>
                  <a:lnTo>
                    <a:pt x="2616" y="5444"/>
                  </a:lnTo>
                  <a:lnTo>
                    <a:pt x="2603" y="5435"/>
                  </a:lnTo>
                  <a:lnTo>
                    <a:pt x="2590" y="5426"/>
                  </a:lnTo>
                  <a:lnTo>
                    <a:pt x="2577" y="5416"/>
                  </a:lnTo>
                  <a:lnTo>
                    <a:pt x="2566" y="5407"/>
                  </a:lnTo>
                  <a:lnTo>
                    <a:pt x="2559" y="5398"/>
                  </a:lnTo>
                  <a:lnTo>
                    <a:pt x="2553" y="5389"/>
                  </a:lnTo>
                  <a:lnTo>
                    <a:pt x="2552" y="5386"/>
                  </a:lnTo>
                  <a:lnTo>
                    <a:pt x="2552" y="5383"/>
                  </a:lnTo>
                  <a:lnTo>
                    <a:pt x="2553" y="5381"/>
                  </a:lnTo>
                  <a:lnTo>
                    <a:pt x="2555" y="5378"/>
                  </a:lnTo>
                  <a:lnTo>
                    <a:pt x="2562" y="5375"/>
                  </a:lnTo>
                  <a:lnTo>
                    <a:pt x="2569" y="5374"/>
                  </a:lnTo>
                  <a:lnTo>
                    <a:pt x="2576" y="5375"/>
                  </a:lnTo>
                  <a:lnTo>
                    <a:pt x="2584" y="5376"/>
                  </a:lnTo>
                  <a:lnTo>
                    <a:pt x="2593" y="5378"/>
                  </a:lnTo>
                  <a:lnTo>
                    <a:pt x="2602" y="5381"/>
                  </a:lnTo>
                  <a:lnTo>
                    <a:pt x="2611" y="5383"/>
                  </a:lnTo>
                  <a:lnTo>
                    <a:pt x="2622" y="5384"/>
                  </a:lnTo>
                  <a:lnTo>
                    <a:pt x="2626" y="5384"/>
                  </a:lnTo>
                  <a:lnTo>
                    <a:pt x="2629" y="5385"/>
                  </a:lnTo>
                  <a:lnTo>
                    <a:pt x="2633" y="5387"/>
                  </a:lnTo>
                  <a:lnTo>
                    <a:pt x="2636" y="5388"/>
                  </a:lnTo>
                  <a:lnTo>
                    <a:pt x="2639" y="5394"/>
                  </a:lnTo>
                  <a:lnTo>
                    <a:pt x="2641" y="5398"/>
                  </a:lnTo>
                  <a:lnTo>
                    <a:pt x="2641" y="5399"/>
                  </a:lnTo>
                  <a:lnTo>
                    <a:pt x="2643" y="5400"/>
                  </a:lnTo>
                  <a:lnTo>
                    <a:pt x="2643" y="5400"/>
                  </a:lnTo>
                  <a:lnTo>
                    <a:pt x="2644" y="5399"/>
                  </a:lnTo>
                  <a:lnTo>
                    <a:pt x="2646" y="5395"/>
                  </a:lnTo>
                  <a:lnTo>
                    <a:pt x="2648" y="5384"/>
                  </a:lnTo>
                  <a:lnTo>
                    <a:pt x="2650" y="5376"/>
                  </a:lnTo>
                  <a:lnTo>
                    <a:pt x="2649" y="5371"/>
                  </a:lnTo>
                  <a:lnTo>
                    <a:pt x="2648" y="5364"/>
                  </a:lnTo>
                  <a:lnTo>
                    <a:pt x="2646" y="5360"/>
                  </a:lnTo>
                  <a:lnTo>
                    <a:pt x="2639" y="5350"/>
                  </a:lnTo>
                  <a:lnTo>
                    <a:pt x="2631" y="5342"/>
                  </a:lnTo>
                  <a:lnTo>
                    <a:pt x="2626" y="5335"/>
                  </a:lnTo>
                  <a:lnTo>
                    <a:pt x="2623" y="5330"/>
                  </a:lnTo>
                  <a:lnTo>
                    <a:pt x="2623" y="5327"/>
                  </a:lnTo>
                  <a:lnTo>
                    <a:pt x="2624" y="5323"/>
                  </a:lnTo>
                  <a:lnTo>
                    <a:pt x="2627" y="5321"/>
                  </a:lnTo>
                  <a:lnTo>
                    <a:pt x="2631" y="5318"/>
                  </a:lnTo>
                  <a:lnTo>
                    <a:pt x="2638" y="5314"/>
                  </a:lnTo>
                  <a:lnTo>
                    <a:pt x="2645" y="5313"/>
                  </a:lnTo>
                  <a:lnTo>
                    <a:pt x="2651" y="5311"/>
                  </a:lnTo>
                  <a:lnTo>
                    <a:pt x="2659" y="5311"/>
                  </a:lnTo>
                  <a:lnTo>
                    <a:pt x="2672" y="5310"/>
                  </a:lnTo>
                  <a:lnTo>
                    <a:pt x="2686" y="5311"/>
                  </a:lnTo>
                  <a:lnTo>
                    <a:pt x="2707" y="5315"/>
                  </a:lnTo>
                  <a:lnTo>
                    <a:pt x="2714" y="5318"/>
                  </a:lnTo>
                  <a:lnTo>
                    <a:pt x="2718" y="5318"/>
                  </a:lnTo>
                  <a:lnTo>
                    <a:pt x="2725" y="5318"/>
                  </a:lnTo>
                  <a:lnTo>
                    <a:pt x="2738" y="5318"/>
                  </a:lnTo>
                  <a:lnTo>
                    <a:pt x="2753" y="5318"/>
                  </a:lnTo>
                  <a:lnTo>
                    <a:pt x="2771" y="5319"/>
                  </a:lnTo>
                  <a:lnTo>
                    <a:pt x="2788" y="5319"/>
                  </a:lnTo>
                  <a:lnTo>
                    <a:pt x="2793" y="5318"/>
                  </a:lnTo>
                  <a:lnTo>
                    <a:pt x="2796" y="5317"/>
                  </a:lnTo>
                  <a:lnTo>
                    <a:pt x="2799" y="5315"/>
                  </a:lnTo>
                  <a:lnTo>
                    <a:pt x="2803" y="5313"/>
                  </a:lnTo>
                  <a:lnTo>
                    <a:pt x="2805" y="5310"/>
                  </a:lnTo>
                  <a:lnTo>
                    <a:pt x="2806" y="5306"/>
                  </a:lnTo>
                  <a:lnTo>
                    <a:pt x="2807" y="5301"/>
                  </a:lnTo>
                  <a:lnTo>
                    <a:pt x="2808" y="5296"/>
                  </a:lnTo>
                  <a:lnTo>
                    <a:pt x="2807" y="5282"/>
                  </a:lnTo>
                  <a:lnTo>
                    <a:pt x="2805" y="5269"/>
                  </a:lnTo>
                  <a:lnTo>
                    <a:pt x="2800" y="5257"/>
                  </a:lnTo>
                  <a:lnTo>
                    <a:pt x="2797" y="5245"/>
                  </a:lnTo>
                  <a:lnTo>
                    <a:pt x="2789" y="5226"/>
                  </a:lnTo>
                  <a:lnTo>
                    <a:pt x="2786" y="5218"/>
                  </a:lnTo>
                  <a:lnTo>
                    <a:pt x="2776" y="5212"/>
                  </a:lnTo>
                  <a:lnTo>
                    <a:pt x="2754" y="5194"/>
                  </a:lnTo>
                  <a:lnTo>
                    <a:pt x="2742" y="5183"/>
                  </a:lnTo>
                  <a:lnTo>
                    <a:pt x="2730" y="5172"/>
                  </a:lnTo>
                  <a:lnTo>
                    <a:pt x="2721" y="5162"/>
                  </a:lnTo>
                  <a:lnTo>
                    <a:pt x="2714" y="5153"/>
                  </a:lnTo>
                  <a:lnTo>
                    <a:pt x="2704" y="5133"/>
                  </a:lnTo>
                  <a:lnTo>
                    <a:pt x="2703" y="5131"/>
                  </a:lnTo>
                  <a:lnTo>
                    <a:pt x="2686" y="5119"/>
                  </a:lnTo>
                  <a:lnTo>
                    <a:pt x="2651" y="5092"/>
                  </a:lnTo>
                  <a:lnTo>
                    <a:pt x="2643" y="5085"/>
                  </a:lnTo>
                  <a:lnTo>
                    <a:pt x="2635" y="5078"/>
                  </a:lnTo>
                  <a:lnTo>
                    <a:pt x="2629" y="5071"/>
                  </a:lnTo>
                  <a:lnTo>
                    <a:pt x="2625" y="5066"/>
                  </a:lnTo>
                  <a:lnTo>
                    <a:pt x="2623" y="5060"/>
                  </a:lnTo>
                  <a:lnTo>
                    <a:pt x="2623" y="5057"/>
                  </a:lnTo>
                  <a:lnTo>
                    <a:pt x="2624" y="5056"/>
                  </a:lnTo>
                  <a:lnTo>
                    <a:pt x="2626" y="5055"/>
                  </a:lnTo>
                  <a:lnTo>
                    <a:pt x="2628" y="5054"/>
                  </a:lnTo>
                  <a:lnTo>
                    <a:pt x="2631" y="5054"/>
                  </a:lnTo>
                  <a:lnTo>
                    <a:pt x="2650" y="5055"/>
                  </a:lnTo>
                  <a:lnTo>
                    <a:pt x="2672" y="5058"/>
                  </a:lnTo>
                  <a:lnTo>
                    <a:pt x="2697" y="5063"/>
                  </a:lnTo>
                  <a:lnTo>
                    <a:pt x="2720" y="5067"/>
                  </a:lnTo>
                  <a:lnTo>
                    <a:pt x="2758" y="5077"/>
                  </a:lnTo>
                  <a:lnTo>
                    <a:pt x="2775" y="5081"/>
                  </a:lnTo>
                  <a:lnTo>
                    <a:pt x="2776" y="5087"/>
                  </a:lnTo>
                  <a:lnTo>
                    <a:pt x="2779" y="5099"/>
                  </a:lnTo>
                  <a:lnTo>
                    <a:pt x="2783" y="5107"/>
                  </a:lnTo>
                  <a:lnTo>
                    <a:pt x="2786" y="5113"/>
                  </a:lnTo>
                  <a:lnTo>
                    <a:pt x="2792" y="5120"/>
                  </a:lnTo>
                  <a:lnTo>
                    <a:pt x="2797" y="5126"/>
                  </a:lnTo>
                  <a:lnTo>
                    <a:pt x="2809" y="5136"/>
                  </a:lnTo>
                  <a:lnTo>
                    <a:pt x="2823" y="5145"/>
                  </a:lnTo>
                  <a:lnTo>
                    <a:pt x="2830" y="5151"/>
                  </a:lnTo>
                  <a:lnTo>
                    <a:pt x="2839" y="5154"/>
                  </a:lnTo>
                  <a:lnTo>
                    <a:pt x="2848" y="5158"/>
                  </a:lnTo>
                  <a:lnTo>
                    <a:pt x="2858" y="5159"/>
                  </a:lnTo>
                  <a:lnTo>
                    <a:pt x="2867" y="5159"/>
                  </a:lnTo>
                  <a:lnTo>
                    <a:pt x="2873" y="5159"/>
                  </a:lnTo>
                  <a:lnTo>
                    <a:pt x="2879" y="5158"/>
                  </a:lnTo>
                  <a:lnTo>
                    <a:pt x="2882" y="5157"/>
                  </a:lnTo>
                  <a:lnTo>
                    <a:pt x="2885" y="5152"/>
                  </a:lnTo>
                  <a:lnTo>
                    <a:pt x="2889" y="5147"/>
                  </a:lnTo>
                  <a:lnTo>
                    <a:pt x="2892" y="5138"/>
                  </a:lnTo>
                  <a:lnTo>
                    <a:pt x="2895" y="5126"/>
                  </a:lnTo>
                  <a:lnTo>
                    <a:pt x="2899" y="5111"/>
                  </a:lnTo>
                  <a:lnTo>
                    <a:pt x="2901" y="5100"/>
                  </a:lnTo>
                  <a:lnTo>
                    <a:pt x="2901" y="5089"/>
                  </a:lnTo>
                  <a:lnTo>
                    <a:pt x="2901" y="5078"/>
                  </a:lnTo>
                  <a:lnTo>
                    <a:pt x="2901" y="5068"/>
                  </a:lnTo>
                  <a:lnTo>
                    <a:pt x="2902" y="5057"/>
                  </a:lnTo>
                  <a:lnTo>
                    <a:pt x="2903" y="5045"/>
                  </a:lnTo>
                  <a:lnTo>
                    <a:pt x="2906" y="5032"/>
                  </a:lnTo>
                  <a:lnTo>
                    <a:pt x="2912" y="5010"/>
                  </a:lnTo>
                  <a:lnTo>
                    <a:pt x="2915" y="4995"/>
                  </a:lnTo>
                  <a:lnTo>
                    <a:pt x="2919" y="4990"/>
                  </a:lnTo>
                  <a:lnTo>
                    <a:pt x="2924" y="4984"/>
                  </a:lnTo>
                  <a:lnTo>
                    <a:pt x="2933" y="4979"/>
                  </a:lnTo>
                  <a:lnTo>
                    <a:pt x="2945" y="4971"/>
                  </a:lnTo>
                  <a:lnTo>
                    <a:pt x="2952" y="4967"/>
                  </a:lnTo>
                  <a:lnTo>
                    <a:pt x="2957" y="4961"/>
                  </a:lnTo>
                  <a:lnTo>
                    <a:pt x="2961" y="4954"/>
                  </a:lnTo>
                  <a:lnTo>
                    <a:pt x="2963" y="4948"/>
                  </a:lnTo>
                  <a:lnTo>
                    <a:pt x="2965" y="4940"/>
                  </a:lnTo>
                  <a:lnTo>
                    <a:pt x="2966" y="4932"/>
                  </a:lnTo>
                  <a:lnTo>
                    <a:pt x="2966" y="4925"/>
                  </a:lnTo>
                  <a:lnTo>
                    <a:pt x="2965" y="4917"/>
                  </a:lnTo>
                  <a:lnTo>
                    <a:pt x="2959" y="4889"/>
                  </a:lnTo>
                  <a:lnTo>
                    <a:pt x="2956" y="4878"/>
                  </a:lnTo>
                  <a:lnTo>
                    <a:pt x="2956" y="4834"/>
                  </a:lnTo>
                  <a:lnTo>
                    <a:pt x="2962" y="4830"/>
                  </a:lnTo>
                  <a:lnTo>
                    <a:pt x="2984" y="4812"/>
                  </a:lnTo>
                  <a:lnTo>
                    <a:pt x="2990" y="4805"/>
                  </a:lnTo>
                  <a:lnTo>
                    <a:pt x="2996" y="4800"/>
                  </a:lnTo>
                  <a:lnTo>
                    <a:pt x="3000" y="4793"/>
                  </a:lnTo>
                  <a:lnTo>
                    <a:pt x="3003" y="4786"/>
                  </a:lnTo>
                  <a:lnTo>
                    <a:pt x="3005" y="4779"/>
                  </a:lnTo>
                  <a:lnTo>
                    <a:pt x="3005" y="4770"/>
                  </a:lnTo>
                  <a:lnTo>
                    <a:pt x="3006" y="4761"/>
                  </a:lnTo>
                  <a:lnTo>
                    <a:pt x="3006" y="4751"/>
                  </a:lnTo>
                  <a:lnTo>
                    <a:pt x="3006" y="4734"/>
                  </a:lnTo>
                  <a:lnTo>
                    <a:pt x="3005" y="4720"/>
                  </a:lnTo>
                  <a:lnTo>
                    <a:pt x="3003" y="4714"/>
                  </a:lnTo>
                  <a:lnTo>
                    <a:pt x="2999" y="4708"/>
                  </a:lnTo>
                  <a:lnTo>
                    <a:pt x="2993" y="4703"/>
                  </a:lnTo>
                  <a:lnTo>
                    <a:pt x="2984" y="4697"/>
                  </a:lnTo>
                  <a:lnTo>
                    <a:pt x="2964" y="4688"/>
                  </a:lnTo>
                  <a:lnTo>
                    <a:pt x="2948" y="4682"/>
                  </a:lnTo>
                  <a:lnTo>
                    <a:pt x="2945" y="4680"/>
                  </a:lnTo>
                  <a:lnTo>
                    <a:pt x="2943" y="4676"/>
                  </a:lnTo>
                  <a:lnTo>
                    <a:pt x="2941" y="4673"/>
                  </a:lnTo>
                  <a:lnTo>
                    <a:pt x="2939" y="4669"/>
                  </a:lnTo>
                  <a:lnTo>
                    <a:pt x="2936" y="4664"/>
                  </a:lnTo>
                  <a:lnTo>
                    <a:pt x="2935" y="4658"/>
                  </a:lnTo>
                  <a:lnTo>
                    <a:pt x="2934" y="4650"/>
                  </a:lnTo>
                  <a:lnTo>
                    <a:pt x="2934" y="4642"/>
                  </a:lnTo>
                  <a:lnTo>
                    <a:pt x="2934" y="4606"/>
                  </a:lnTo>
                  <a:lnTo>
                    <a:pt x="2935" y="4575"/>
                  </a:lnTo>
                  <a:lnTo>
                    <a:pt x="2937" y="4560"/>
                  </a:lnTo>
                  <a:lnTo>
                    <a:pt x="2939" y="4549"/>
                  </a:lnTo>
                  <a:lnTo>
                    <a:pt x="2942" y="4539"/>
                  </a:lnTo>
                  <a:lnTo>
                    <a:pt x="2945" y="4532"/>
                  </a:lnTo>
                  <a:lnTo>
                    <a:pt x="2957" y="4518"/>
                  </a:lnTo>
                  <a:lnTo>
                    <a:pt x="2972" y="4504"/>
                  </a:lnTo>
                  <a:lnTo>
                    <a:pt x="2984" y="4493"/>
                  </a:lnTo>
                  <a:lnTo>
                    <a:pt x="2989" y="4489"/>
                  </a:lnTo>
                  <a:lnTo>
                    <a:pt x="3039" y="4455"/>
                  </a:lnTo>
                  <a:lnTo>
                    <a:pt x="3045" y="4459"/>
                  </a:lnTo>
                  <a:lnTo>
                    <a:pt x="3057" y="4467"/>
                  </a:lnTo>
                  <a:lnTo>
                    <a:pt x="3066" y="4470"/>
                  </a:lnTo>
                  <a:lnTo>
                    <a:pt x="3073" y="4473"/>
                  </a:lnTo>
                  <a:lnTo>
                    <a:pt x="3081" y="4476"/>
                  </a:lnTo>
                  <a:lnTo>
                    <a:pt x="3088" y="4478"/>
                  </a:lnTo>
                  <a:lnTo>
                    <a:pt x="3094" y="4476"/>
                  </a:lnTo>
                  <a:lnTo>
                    <a:pt x="3102" y="4473"/>
                  </a:lnTo>
                  <a:lnTo>
                    <a:pt x="3110" y="4470"/>
                  </a:lnTo>
                  <a:lnTo>
                    <a:pt x="3116" y="4467"/>
                  </a:lnTo>
                  <a:lnTo>
                    <a:pt x="3127" y="4459"/>
                  </a:lnTo>
                  <a:lnTo>
                    <a:pt x="3132" y="4455"/>
                  </a:lnTo>
                  <a:lnTo>
                    <a:pt x="3154" y="4422"/>
                  </a:lnTo>
                  <a:lnTo>
                    <a:pt x="3158" y="4420"/>
                  </a:lnTo>
                  <a:lnTo>
                    <a:pt x="3170" y="4417"/>
                  </a:lnTo>
                  <a:lnTo>
                    <a:pt x="3187" y="4412"/>
                  </a:lnTo>
                  <a:lnTo>
                    <a:pt x="3204" y="4411"/>
                  </a:lnTo>
                  <a:lnTo>
                    <a:pt x="3212" y="4411"/>
                  </a:lnTo>
                  <a:lnTo>
                    <a:pt x="3223" y="4414"/>
                  </a:lnTo>
                  <a:lnTo>
                    <a:pt x="3234" y="4417"/>
                  </a:lnTo>
                  <a:lnTo>
                    <a:pt x="3244" y="4419"/>
                  </a:lnTo>
                  <a:lnTo>
                    <a:pt x="3262" y="4425"/>
                  </a:lnTo>
                  <a:lnTo>
                    <a:pt x="3270" y="4428"/>
                  </a:lnTo>
                  <a:lnTo>
                    <a:pt x="3278" y="4433"/>
                  </a:lnTo>
                  <a:lnTo>
                    <a:pt x="3296" y="4442"/>
                  </a:lnTo>
                  <a:lnTo>
                    <a:pt x="3302" y="4444"/>
                  </a:lnTo>
                  <a:lnTo>
                    <a:pt x="3307" y="4446"/>
                  </a:lnTo>
                  <a:lnTo>
                    <a:pt x="3313" y="4447"/>
                  </a:lnTo>
                  <a:lnTo>
                    <a:pt x="3318" y="4446"/>
                  </a:lnTo>
                  <a:lnTo>
                    <a:pt x="3323" y="4444"/>
                  </a:lnTo>
                  <a:lnTo>
                    <a:pt x="3328" y="4442"/>
                  </a:lnTo>
                  <a:lnTo>
                    <a:pt x="3332" y="4438"/>
                  </a:lnTo>
                  <a:lnTo>
                    <a:pt x="3335" y="4433"/>
                  </a:lnTo>
                  <a:lnTo>
                    <a:pt x="3338" y="4428"/>
                  </a:lnTo>
                  <a:lnTo>
                    <a:pt x="3338" y="4423"/>
                  </a:lnTo>
                  <a:lnTo>
                    <a:pt x="3338" y="4420"/>
                  </a:lnTo>
                  <a:lnTo>
                    <a:pt x="3338" y="4419"/>
                  </a:lnTo>
                  <a:lnTo>
                    <a:pt x="3335" y="4417"/>
                  </a:lnTo>
                  <a:lnTo>
                    <a:pt x="3332" y="4417"/>
                  </a:lnTo>
                  <a:lnTo>
                    <a:pt x="3329" y="4417"/>
                  </a:lnTo>
                  <a:lnTo>
                    <a:pt x="3329" y="4417"/>
                  </a:lnTo>
                  <a:lnTo>
                    <a:pt x="3329" y="4416"/>
                  </a:lnTo>
                  <a:lnTo>
                    <a:pt x="3331" y="4415"/>
                  </a:lnTo>
                  <a:lnTo>
                    <a:pt x="3337" y="4409"/>
                  </a:lnTo>
                  <a:lnTo>
                    <a:pt x="3352" y="4400"/>
                  </a:lnTo>
                  <a:lnTo>
                    <a:pt x="3384" y="4380"/>
                  </a:lnTo>
                  <a:lnTo>
                    <a:pt x="3406" y="4366"/>
                  </a:lnTo>
                  <a:lnTo>
                    <a:pt x="3412" y="4359"/>
                  </a:lnTo>
                  <a:lnTo>
                    <a:pt x="3417" y="4354"/>
                  </a:lnTo>
                  <a:lnTo>
                    <a:pt x="3418" y="4351"/>
                  </a:lnTo>
                  <a:lnTo>
                    <a:pt x="3419" y="4347"/>
                  </a:lnTo>
                  <a:lnTo>
                    <a:pt x="3419" y="4344"/>
                  </a:lnTo>
                  <a:lnTo>
                    <a:pt x="3418" y="4340"/>
                  </a:lnTo>
                  <a:lnTo>
                    <a:pt x="3412" y="4325"/>
                  </a:lnTo>
                  <a:lnTo>
                    <a:pt x="3406" y="4312"/>
                  </a:lnTo>
                  <a:lnTo>
                    <a:pt x="3402" y="4306"/>
                  </a:lnTo>
                  <a:lnTo>
                    <a:pt x="3401" y="4300"/>
                  </a:lnTo>
                  <a:lnTo>
                    <a:pt x="3400" y="4292"/>
                  </a:lnTo>
                  <a:lnTo>
                    <a:pt x="3401" y="4284"/>
                  </a:lnTo>
                  <a:lnTo>
                    <a:pt x="3406" y="4266"/>
                  </a:lnTo>
                  <a:lnTo>
                    <a:pt x="3407" y="4262"/>
                  </a:lnTo>
                  <a:lnTo>
                    <a:pt x="3410" y="4261"/>
                  </a:lnTo>
                  <a:lnTo>
                    <a:pt x="3417" y="4255"/>
                  </a:lnTo>
                  <a:lnTo>
                    <a:pt x="3422" y="4249"/>
                  </a:lnTo>
                  <a:lnTo>
                    <a:pt x="3428" y="4242"/>
                  </a:lnTo>
                  <a:lnTo>
                    <a:pt x="3433" y="4232"/>
                  </a:lnTo>
                  <a:lnTo>
                    <a:pt x="3440" y="4221"/>
                  </a:lnTo>
                  <a:lnTo>
                    <a:pt x="3450" y="4200"/>
                  </a:lnTo>
                  <a:lnTo>
                    <a:pt x="3458" y="4184"/>
                  </a:lnTo>
                  <a:lnTo>
                    <a:pt x="3462" y="4170"/>
                  </a:lnTo>
                  <a:lnTo>
                    <a:pt x="3464" y="4155"/>
                  </a:lnTo>
                  <a:lnTo>
                    <a:pt x="3465" y="4149"/>
                  </a:lnTo>
                  <a:lnTo>
                    <a:pt x="3464" y="4143"/>
                  </a:lnTo>
                  <a:lnTo>
                    <a:pt x="3462" y="4138"/>
                  </a:lnTo>
                  <a:lnTo>
                    <a:pt x="3461" y="4132"/>
                  </a:lnTo>
                  <a:lnTo>
                    <a:pt x="3459" y="4128"/>
                  </a:lnTo>
                  <a:lnTo>
                    <a:pt x="3458" y="4123"/>
                  </a:lnTo>
                  <a:lnTo>
                    <a:pt x="3458" y="4119"/>
                  </a:lnTo>
                  <a:lnTo>
                    <a:pt x="3459" y="4114"/>
                  </a:lnTo>
                  <a:lnTo>
                    <a:pt x="3460" y="4112"/>
                  </a:lnTo>
                  <a:lnTo>
                    <a:pt x="3460" y="4110"/>
                  </a:lnTo>
                  <a:lnTo>
                    <a:pt x="3459" y="4108"/>
                  </a:lnTo>
                  <a:lnTo>
                    <a:pt x="3456" y="4106"/>
                  </a:lnTo>
                  <a:lnTo>
                    <a:pt x="3453" y="4100"/>
                  </a:lnTo>
                  <a:lnTo>
                    <a:pt x="3448" y="4094"/>
                  </a:lnTo>
                  <a:lnTo>
                    <a:pt x="3442" y="4089"/>
                  </a:lnTo>
                  <a:lnTo>
                    <a:pt x="3437" y="4083"/>
                  </a:lnTo>
                  <a:lnTo>
                    <a:pt x="3433" y="4080"/>
                  </a:lnTo>
                  <a:lnTo>
                    <a:pt x="3431" y="4076"/>
                  </a:lnTo>
                  <a:lnTo>
                    <a:pt x="3430" y="4069"/>
                  </a:lnTo>
                  <a:lnTo>
                    <a:pt x="3428" y="4061"/>
                  </a:lnTo>
                  <a:lnTo>
                    <a:pt x="3428" y="4056"/>
                  </a:lnTo>
                  <a:lnTo>
                    <a:pt x="3428" y="4050"/>
                  </a:lnTo>
                  <a:lnTo>
                    <a:pt x="3430" y="4045"/>
                  </a:lnTo>
                  <a:lnTo>
                    <a:pt x="3434" y="4038"/>
                  </a:lnTo>
                  <a:lnTo>
                    <a:pt x="3452" y="4017"/>
                  </a:lnTo>
                  <a:lnTo>
                    <a:pt x="3462" y="4005"/>
                  </a:lnTo>
                  <a:lnTo>
                    <a:pt x="3464" y="3994"/>
                  </a:lnTo>
                  <a:lnTo>
                    <a:pt x="3466" y="3977"/>
                  </a:lnTo>
                  <a:lnTo>
                    <a:pt x="3469" y="3961"/>
                  </a:lnTo>
                  <a:lnTo>
                    <a:pt x="3470" y="3950"/>
                  </a:lnTo>
                  <a:lnTo>
                    <a:pt x="3469" y="3944"/>
                  </a:lnTo>
                  <a:lnTo>
                    <a:pt x="3465" y="3938"/>
                  </a:lnTo>
                  <a:lnTo>
                    <a:pt x="3463" y="3934"/>
                  </a:lnTo>
                  <a:lnTo>
                    <a:pt x="3462" y="3931"/>
                  </a:lnTo>
                  <a:lnTo>
                    <a:pt x="3461" y="3927"/>
                  </a:lnTo>
                  <a:lnTo>
                    <a:pt x="3462" y="3922"/>
                  </a:lnTo>
                  <a:lnTo>
                    <a:pt x="3464" y="3910"/>
                  </a:lnTo>
                  <a:lnTo>
                    <a:pt x="3469" y="3896"/>
                  </a:lnTo>
                  <a:lnTo>
                    <a:pt x="3473" y="3883"/>
                  </a:lnTo>
                  <a:lnTo>
                    <a:pt x="3475" y="3873"/>
                  </a:lnTo>
                  <a:lnTo>
                    <a:pt x="3475" y="3868"/>
                  </a:lnTo>
                  <a:lnTo>
                    <a:pt x="3474" y="3860"/>
                  </a:lnTo>
                  <a:lnTo>
                    <a:pt x="3471" y="3849"/>
                  </a:lnTo>
                  <a:lnTo>
                    <a:pt x="3466" y="3838"/>
                  </a:lnTo>
                  <a:lnTo>
                    <a:pt x="3458" y="3811"/>
                  </a:lnTo>
                  <a:lnTo>
                    <a:pt x="3448" y="3782"/>
                  </a:lnTo>
                  <a:lnTo>
                    <a:pt x="3444" y="3770"/>
                  </a:lnTo>
                  <a:lnTo>
                    <a:pt x="3440" y="3761"/>
                  </a:lnTo>
                  <a:lnTo>
                    <a:pt x="3435" y="3753"/>
                  </a:lnTo>
                  <a:lnTo>
                    <a:pt x="3431" y="3749"/>
                  </a:lnTo>
                  <a:lnTo>
                    <a:pt x="3424" y="3741"/>
                  </a:lnTo>
                  <a:lnTo>
                    <a:pt x="3420" y="3736"/>
                  </a:lnTo>
                  <a:lnTo>
                    <a:pt x="3413" y="3731"/>
                  </a:lnTo>
                  <a:lnTo>
                    <a:pt x="3401" y="3728"/>
                  </a:lnTo>
                  <a:lnTo>
                    <a:pt x="3399" y="3727"/>
                  </a:lnTo>
                  <a:lnTo>
                    <a:pt x="3397" y="3725"/>
                  </a:lnTo>
                  <a:lnTo>
                    <a:pt x="3396" y="3722"/>
                  </a:lnTo>
                  <a:lnTo>
                    <a:pt x="3396" y="3719"/>
                  </a:lnTo>
                  <a:lnTo>
                    <a:pt x="3397" y="3716"/>
                  </a:lnTo>
                  <a:lnTo>
                    <a:pt x="3399" y="3711"/>
                  </a:lnTo>
                  <a:lnTo>
                    <a:pt x="3402" y="3706"/>
                  </a:lnTo>
                  <a:lnTo>
                    <a:pt x="3407" y="3699"/>
                  </a:lnTo>
                  <a:lnTo>
                    <a:pt x="3423" y="3682"/>
                  </a:lnTo>
                  <a:lnTo>
                    <a:pt x="3431" y="3675"/>
                  </a:lnTo>
                  <a:lnTo>
                    <a:pt x="3433" y="3673"/>
                  </a:lnTo>
                  <a:lnTo>
                    <a:pt x="3434" y="3672"/>
                  </a:lnTo>
                  <a:lnTo>
                    <a:pt x="3435" y="3668"/>
                  </a:lnTo>
                  <a:lnTo>
                    <a:pt x="3437" y="3664"/>
                  </a:lnTo>
                  <a:lnTo>
                    <a:pt x="3439" y="3657"/>
                  </a:lnTo>
                  <a:lnTo>
                    <a:pt x="3439" y="3652"/>
                  </a:lnTo>
                  <a:lnTo>
                    <a:pt x="3438" y="3645"/>
                  </a:lnTo>
                  <a:lnTo>
                    <a:pt x="3437" y="3640"/>
                  </a:lnTo>
                  <a:lnTo>
                    <a:pt x="3433" y="3632"/>
                  </a:lnTo>
                  <a:lnTo>
                    <a:pt x="3431" y="3629"/>
                  </a:lnTo>
                  <a:lnTo>
                    <a:pt x="3428" y="3624"/>
                  </a:lnTo>
                  <a:lnTo>
                    <a:pt x="3421" y="3615"/>
                  </a:lnTo>
                  <a:lnTo>
                    <a:pt x="3418" y="3610"/>
                  </a:lnTo>
                  <a:lnTo>
                    <a:pt x="3416" y="3604"/>
                  </a:lnTo>
                  <a:lnTo>
                    <a:pt x="3414" y="3599"/>
                  </a:lnTo>
                  <a:lnTo>
                    <a:pt x="3414" y="3596"/>
                  </a:lnTo>
                  <a:lnTo>
                    <a:pt x="3419" y="3588"/>
                  </a:lnTo>
                  <a:lnTo>
                    <a:pt x="3424" y="3578"/>
                  </a:lnTo>
                  <a:lnTo>
                    <a:pt x="3428" y="3573"/>
                  </a:lnTo>
                  <a:lnTo>
                    <a:pt x="3431" y="3570"/>
                  </a:lnTo>
                  <a:lnTo>
                    <a:pt x="3435" y="3567"/>
                  </a:lnTo>
                  <a:lnTo>
                    <a:pt x="3440" y="3566"/>
                  </a:lnTo>
                  <a:lnTo>
                    <a:pt x="3452" y="3566"/>
                  </a:lnTo>
                  <a:lnTo>
                    <a:pt x="3469" y="3565"/>
                  </a:lnTo>
                  <a:lnTo>
                    <a:pt x="3473" y="3563"/>
                  </a:lnTo>
                  <a:lnTo>
                    <a:pt x="3477" y="3561"/>
                  </a:lnTo>
                  <a:lnTo>
                    <a:pt x="3482" y="3559"/>
                  </a:lnTo>
                  <a:lnTo>
                    <a:pt x="3486" y="3556"/>
                  </a:lnTo>
                  <a:lnTo>
                    <a:pt x="3491" y="3551"/>
                  </a:lnTo>
                  <a:lnTo>
                    <a:pt x="3494" y="3545"/>
                  </a:lnTo>
                  <a:lnTo>
                    <a:pt x="3498" y="3538"/>
                  </a:lnTo>
                  <a:lnTo>
                    <a:pt x="3503" y="3529"/>
                  </a:lnTo>
                  <a:lnTo>
                    <a:pt x="3517" y="3496"/>
                  </a:lnTo>
                  <a:lnTo>
                    <a:pt x="3526" y="3469"/>
                  </a:lnTo>
                  <a:lnTo>
                    <a:pt x="3533" y="3448"/>
                  </a:lnTo>
                  <a:lnTo>
                    <a:pt x="3538" y="3431"/>
                  </a:lnTo>
                  <a:lnTo>
                    <a:pt x="3540" y="3423"/>
                  </a:lnTo>
                  <a:lnTo>
                    <a:pt x="3540" y="3417"/>
                  </a:lnTo>
                  <a:lnTo>
                    <a:pt x="3540" y="3409"/>
                  </a:lnTo>
                  <a:lnTo>
                    <a:pt x="3539" y="3402"/>
                  </a:lnTo>
                  <a:lnTo>
                    <a:pt x="3539" y="3395"/>
                  </a:lnTo>
                  <a:lnTo>
                    <a:pt x="3540" y="3387"/>
                  </a:lnTo>
                  <a:lnTo>
                    <a:pt x="3541" y="3384"/>
                  </a:lnTo>
                  <a:lnTo>
                    <a:pt x="3544" y="3380"/>
                  </a:lnTo>
                  <a:lnTo>
                    <a:pt x="3546" y="3377"/>
                  </a:lnTo>
                  <a:lnTo>
                    <a:pt x="3549" y="3373"/>
                  </a:lnTo>
                  <a:lnTo>
                    <a:pt x="3557" y="3366"/>
                  </a:lnTo>
                  <a:lnTo>
                    <a:pt x="3562" y="3358"/>
                  </a:lnTo>
                  <a:lnTo>
                    <a:pt x="3568" y="3352"/>
                  </a:lnTo>
                  <a:lnTo>
                    <a:pt x="3572" y="3344"/>
                  </a:lnTo>
                  <a:lnTo>
                    <a:pt x="3577" y="3337"/>
                  </a:lnTo>
                  <a:lnTo>
                    <a:pt x="3583" y="3329"/>
                  </a:lnTo>
                  <a:lnTo>
                    <a:pt x="3590" y="3323"/>
                  </a:lnTo>
                  <a:lnTo>
                    <a:pt x="3599" y="3315"/>
                  </a:lnTo>
                  <a:lnTo>
                    <a:pt x="3604" y="3311"/>
                  </a:lnTo>
                  <a:lnTo>
                    <a:pt x="3610" y="3304"/>
                  </a:lnTo>
                  <a:lnTo>
                    <a:pt x="3615" y="3296"/>
                  </a:lnTo>
                  <a:lnTo>
                    <a:pt x="3621" y="3288"/>
                  </a:lnTo>
                  <a:lnTo>
                    <a:pt x="3632" y="3267"/>
                  </a:lnTo>
                  <a:lnTo>
                    <a:pt x="3643" y="3243"/>
                  </a:lnTo>
                  <a:lnTo>
                    <a:pt x="3654" y="3220"/>
                  </a:lnTo>
                  <a:lnTo>
                    <a:pt x="3663" y="3199"/>
                  </a:lnTo>
                  <a:lnTo>
                    <a:pt x="3672" y="3182"/>
                  </a:lnTo>
                  <a:lnTo>
                    <a:pt x="3678" y="3169"/>
                  </a:lnTo>
                  <a:lnTo>
                    <a:pt x="3693" y="3153"/>
                  </a:lnTo>
                  <a:lnTo>
                    <a:pt x="3705" y="3134"/>
                  </a:lnTo>
                  <a:lnTo>
                    <a:pt x="3708" y="3130"/>
                  </a:lnTo>
                  <a:lnTo>
                    <a:pt x="3709" y="3124"/>
                  </a:lnTo>
                  <a:lnTo>
                    <a:pt x="3712" y="3119"/>
                  </a:lnTo>
                  <a:lnTo>
                    <a:pt x="3713" y="3112"/>
                  </a:lnTo>
                  <a:lnTo>
                    <a:pt x="3713" y="3105"/>
                  </a:lnTo>
                  <a:lnTo>
                    <a:pt x="3713" y="3099"/>
                  </a:lnTo>
                  <a:lnTo>
                    <a:pt x="3712" y="3092"/>
                  </a:lnTo>
                  <a:lnTo>
                    <a:pt x="3709" y="3084"/>
                  </a:lnTo>
                  <a:lnTo>
                    <a:pt x="3699" y="3055"/>
                  </a:lnTo>
                  <a:lnTo>
                    <a:pt x="3693" y="3028"/>
                  </a:lnTo>
                  <a:lnTo>
                    <a:pt x="3688" y="3009"/>
                  </a:lnTo>
                  <a:lnTo>
                    <a:pt x="3687" y="3003"/>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8" name="Freeform 21">
              <a:extLst>
                <a:ext uri="{FF2B5EF4-FFF2-40B4-BE49-F238E27FC236}">
                  <a16:creationId xmlns:a16="http://schemas.microsoft.com/office/drawing/2014/main" id="{536CB845-5BDD-DB0C-FB12-DCF62775A061}"/>
                </a:ext>
              </a:extLst>
            </p:cNvPr>
            <p:cNvSpPr>
              <a:spLocks/>
            </p:cNvSpPr>
            <p:nvPr/>
          </p:nvSpPr>
          <p:spPr bwMode="auto">
            <a:xfrm>
              <a:off x="7906457" y="3463804"/>
              <a:ext cx="126902" cy="102261"/>
            </a:xfrm>
            <a:custGeom>
              <a:avLst/>
              <a:gdLst>
                <a:gd name="T0" fmla="*/ 29 w 456"/>
                <a:gd name="T1" fmla="*/ 178 h 339"/>
                <a:gd name="T2" fmla="*/ 48 w 456"/>
                <a:gd name="T3" fmla="*/ 161 h 339"/>
                <a:gd name="T4" fmla="*/ 62 w 456"/>
                <a:gd name="T5" fmla="*/ 133 h 339"/>
                <a:gd name="T6" fmla="*/ 87 w 456"/>
                <a:gd name="T7" fmla="*/ 108 h 339"/>
                <a:gd name="T8" fmla="*/ 101 w 456"/>
                <a:gd name="T9" fmla="*/ 85 h 339"/>
                <a:gd name="T10" fmla="*/ 102 w 456"/>
                <a:gd name="T11" fmla="*/ 64 h 339"/>
                <a:gd name="T12" fmla="*/ 112 w 456"/>
                <a:gd name="T13" fmla="*/ 66 h 339"/>
                <a:gd name="T14" fmla="*/ 130 w 456"/>
                <a:gd name="T15" fmla="*/ 90 h 339"/>
                <a:gd name="T16" fmla="*/ 138 w 456"/>
                <a:gd name="T17" fmla="*/ 119 h 339"/>
                <a:gd name="T18" fmla="*/ 143 w 456"/>
                <a:gd name="T19" fmla="*/ 136 h 339"/>
                <a:gd name="T20" fmla="*/ 165 w 456"/>
                <a:gd name="T21" fmla="*/ 147 h 339"/>
                <a:gd name="T22" fmla="*/ 181 w 456"/>
                <a:gd name="T23" fmla="*/ 149 h 339"/>
                <a:gd name="T24" fmla="*/ 192 w 456"/>
                <a:gd name="T25" fmla="*/ 150 h 339"/>
                <a:gd name="T26" fmla="*/ 197 w 456"/>
                <a:gd name="T27" fmla="*/ 163 h 339"/>
                <a:gd name="T28" fmla="*/ 212 w 456"/>
                <a:gd name="T29" fmla="*/ 186 h 339"/>
                <a:gd name="T30" fmla="*/ 230 w 456"/>
                <a:gd name="T31" fmla="*/ 190 h 339"/>
                <a:gd name="T32" fmla="*/ 243 w 456"/>
                <a:gd name="T33" fmla="*/ 189 h 339"/>
                <a:gd name="T34" fmla="*/ 251 w 456"/>
                <a:gd name="T35" fmla="*/ 233 h 339"/>
                <a:gd name="T36" fmla="*/ 290 w 456"/>
                <a:gd name="T37" fmla="*/ 259 h 339"/>
                <a:gd name="T38" fmla="*/ 283 w 456"/>
                <a:gd name="T39" fmla="*/ 278 h 339"/>
                <a:gd name="T40" fmla="*/ 277 w 456"/>
                <a:gd name="T41" fmla="*/ 281 h 339"/>
                <a:gd name="T42" fmla="*/ 274 w 456"/>
                <a:gd name="T43" fmla="*/ 308 h 339"/>
                <a:gd name="T44" fmla="*/ 266 w 456"/>
                <a:gd name="T45" fmla="*/ 328 h 339"/>
                <a:gd name="T46" fmla="*/ 272 w 456"/>
                <a:gd name="T47" fmla="*/ 333 h 339"/>
                <a:gd name="T48" fmla="*/ 305 w 456"/>
                <a:gd name="T49" fmla="*/ 339 h 339"/>
                <a:gd name="T50" fmla="*/ 317 w 456"/>
                <a:gd name="T51" fmla="*/ 333 h 339"/>
                <a:gd name="T52" fmla="*/ 338 w 456"/>
                <a:gd name="T53" fmla="*/ 319 h 339"/>
                <a:gd name="T54" fmla="*/ 351 w 456"/>
                <a:gd name="T55" fmla="*/ 322 h 339"/>
                <a:gd name="T56" fmla="*/ 352 w 456"/>
                <a:gd name="T57" fmla="*/ 328 h 339"/>
                <a:gd name="T58" fmla="*/ 378 w 456"/>
                <a:gd name="T59" fmla="*/ 338 h 339"/>
                <a:gd name="T60" fmla="*/ 401 w 456"/>
                <a:gd name="T61" fmla="*/ 331 h 339"/>
                <a:gd name="T62" fmla="*/ 402 w 456"/>
                <a:gd name="T63" fmla="*/ 319 h 339"/>
                <a:gd name="T64" fmla="*/ 440 w 456"/>
                <a:gd name="T65" fmla="*/ 306 h 339"/>
                <a:gd name="T66" fmla="*/ 452 w 456"/>
                <a:gd name="T67" fmla="*/ 289 h 339"/>
                <a:gd name="T68" fmla="*/ 444 w 456"/>
                <a:gd name="T69" fmla="*/ 263 h 339"/>
                <a:gd name="T70" fmla="*/ 397 w 456"/>
                <a:gd name="T71" fmla="*/ 223 h 339"/>
                <a:gd name="T72" fmla="*/ 349 w 456"/>
                <a:gd name="T73" fmla="*/ 185 h 339"/>
                <a:gd name="T74" fmla="*/ 324 w 456"/>
                <a:gd name="T75" fmla="*/ 157 h 339"/>
                <a:gd name="T76" fmla="*/ 313 w 456"/>
                <a:gd name="T77" fmla="*/ 136 h 339"/>
                <a:gd name="T78" fmla="*/ 295 w 456"/>
                <a:gd name="T79" fmla="*/ 115 h 339"/>
                <a:gd name="T80" fmla="*/ 296 w 456"/>
                <a:gd name="T81" fmla="*/ 88 h 339"/>
                <a:gd name="T82" fmla="*/ 288 w 456"/>
                <a:gd name="T83" fmla="*/ 69 h 339"/>
                <a:gd name="T84" fmla="*/ 287 w 456"/>
                <a:gd name="T85" fmla="*/ 66 h 339"/>
                <a:gd name="T86" fmla="*/ 244 w 456"/>
                <a:gd name="T87" fmla="*/ 62 h 339"/>
                <a:gd name="T88" fmla="*/ 206 w 456"/>
                <a:gd name="T89" fmla="*/ 33 h 339"/>
                <a:gd name="T90" fmla="*/ 182 w 456"/>
                <a:gd name="T91" fmla="*/ 17 h 339"/>
                <a:gd name="T92" fmla="*/ 142 w 456"/>
                <a:gd name="T93" fmla="*/ 2 h 339"/>
                <a:gd name="T94" fmla="*/ 121 w 456"/>
                <a:gd name="T95" fmla="*/ 2 h 339"/>
                <a:gd name="T96" fmla="*/ 89 w 456"/>
                <a:gd name="T97" fmla="*/ 26 h 339"/>
                <a:gd name="T98" fmla="*/ 52 w 456"/>
                <a:gd name="T99" fmla="*/ 58 h 339"/>
                <a:gd name="T100" fmla="*/ 27 w 456"/>
                <a:gd name="T101" fmla="*/ 77 h 339"/>
                <a:gd name="T102" fmla="*/ 17 w 456"/>
                <a:gd name="T103" fmla="*/ 108 h 339"/>
                <a:gd name="T104" fmla="*/ 2 w 456"/>
                <a:gd name="T105" fmla="*/ 119 h 339"/>
                <a:gd name="T106" fmla="*/ 0 w 456"/>
                <a:gd name="T107" fmla="*/ 149 h 339"/>
                <a:gd name="T108" fmla="*/ 13 w 456"/>
                <a:gd name="T109" fmla="*/ 17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39">
                  <a:moveTo>
                    <a:pt x="13" y="176"/>
                  </a:moveTo>
                  <a:lnTo>
                    <a:pt x="17" y="178"/>
                  </a:lnTo>
                  <a:lnTo>
                    <a:pt x="24" y="179"/>
                  </a:lnTo>
                  <a:lnTo>
                    <a:pt x="29" y="178"/>
                  </a:lnTo>
                  <a:lnTo>
                    <a:pt x="33" y="176"/>
                  </a:lnTo>
                  <a:lnTo>
                    <a:pt x="38" y="174"/>
                  </a:lnTo>
                  <a:lnTo>
                    <a:pt x="41" y="171"/>
                  </a:lnTo>
                  <a:lnTo>
                    <a:pt x="48" y="161"/>
                  </a:lnTo>
                  <a:lnTo>
                    <a:pt x="53" y="150"/>
                  </a:lnTo>
                  <a:lnTo>
                    <a:pt x="59" y="140"/>
                  </a:lnTo>
                  <a:lnTo>
                    <a:pt x="60" y="136"/>
                  </a:lnTo>
                  <a:lnTo>
                    <a:pt x="62" y="133"/>
                  </a:lnTo>
                  <a:lnTo>
                    <a:pt x="65" y="127"/>
                  </a:lnTo>
                  <a:lnTo>
                    <a:pt x="72" y="119"/>
                  </a:lnTo>
                  <a:lnTo>
                    <a:pt x="80" y="113"/>
                  </a:lnTo>
                  <a:lnTo>
                    <a:pt x="87" y="108"/>
                  </a:lnTo>
                  <a:lnTo>
                    <a:pt x="94" y="100"/>
                  </a:lnTo>
                  <a:lnTo>
                    <a:pt x="100" y="95"/>
                  </a:lnTo>
                  <a:lnTo>
                    <a:pt x="102" y="91"/>
                  </a:lnTo>
                  <a:lnTo>
                    <a:pt x="101" y="85"/>
                  </a:lnTo>
                  <a:lnTo>
                    <a:pt x="100" y="72"/>
                  </a:lnTo>
                  <a:lnTo>
                    <a:pt x="101" y="68"/>
                  </a:lnTo>
                  <a:lnTo>
                    <a:pt x="101" y="66"/>
                  </a:lnTo>
                  <a:lnTo>
                    <a:pt x="102" y="64"/>
                  </a:lnTo>
                  <a:lnTo>
                    <a:pt x="104" y="63"/>
                  </a:lnTo>
                  <a:lnTo>
                    <a:pt x="106" y="63"/>
                  </a:lnTo>
                  <a:lnTo>
                    <a:pt x="108" y="64"/>
                  </a:lnTo>
                  <a:lnTo>
                    <a:pt x="112" y="66"/>
                  </a:lnTo>
                  <a:lnTo>
                    <a:pt x="115" y="69"/>
                  </a:lnTo>
                  <a:lnTo>
                    <a:pt x="123" y="78"/>
                  </a:lnTo>
                  <a:lnTo>
                    <a:pt x="127" y="85"/>
                  </a:lnTo>
                  <a:lnTo>
                    <a:pt x="130" y="90"/>
                  </a:lnTo>
                  <a:lnTo>
                    <a:pt x="134" y="96"/>
                  </a:lnTo>
                  <a:lnTo>
                    <a:pt x="136" y="104"/>
                  </a:lnTo>
                  <a:lnTo>
                    <a:pt x="137" y="111"/>
                  </a:lnTo>
                  <a:lnTo>
                    <a:pt x="138" y="119"/>
                  </a:lnTo>
                  <a:lnTo>
                    <a:pt x="139" y="126"/>
                  </a:lnTo>
                  <a:lnTo>
                    <a:pt x="139" y="129"/>
                  </a:lnTo>
                  <a:lnTo>
                    <a:pt x="140" y="132"/>
                  </a:lnTo>
                  <a:lnTo>
                    <a:pt x="143" y="136"/>
                  </a:lnTo>
                  <a:lnTo>
                    <a:pt x="145" y="139"/>
                  </a:lnTo>
                  <a:lnTo>
                    <a:pt x="153" y="143"/>
                  </a:lnTo>
                  <a:lnTo>
                    <a:pt x="159" y="145"/>
                  </a:lnTo>
                  <a:lnTo>
                    <a:pt x="165" y="147"/>
                  </a:lnTo>
                  <a:lnTo>
                    <a:pt x="167" y="147"/>
                  </a:lnTo>
                  <a:lnTo>
                    <a:pt x="174" y="149"/>
                  </a:lnTo>
                  <a:lnTo>
                    <a:pt x="178" y="149"/>
                  </a:lnTo>
                  <a:lnTo>
                    <a:pt x="181" y="149"/>
                  </a:lnTo>
                  <a:lnTo>
                    <a:pt x="186" y="148"/>
                  </a:lnTo>
                  <a:lnTo>
                    <a:pt x="188" y="148"/>
                  </a:lnTo>
                  <a:lnTo>
                    <a:pt x="190" y="148"/>
                  </a:lnTo>
                  <a:lnTo>
                    <a:pt x="192" y="150"/>
                  </a:lnTo>
                  <a:lnTo>
                    <a:pt x="195" y="154"/>
                  </a:lnTo>
                  <a:lnTo>
                    <a:pt x="197" y="162"/>
                  </a:lnTo>
                  <a:lnTo>
                    <a:pt x="197" y="162"/>
                  </a:lnTo>
                  <a:lnTo>
                    <a:pt x="197" y="163"/>
                  </a:lnTo>
                  <a:lnTo>
                    <a:pt x="200" y="171"/>
                  </a:lnTo>
                  <a:lnTo>
                    <a:pt x="203" y="178"/>
                  </a:lnTo>
                  <a:lnTo>
                    <a:pt x="208" y="182"/>
                  </a:lnTo>
                  <a:lnTo>
                    <a:pt x="212" y="186"/>
                  </a:lnTo>
                  <a:lnTo>
                    <a:pt x="217" y="189"/>
                  </a:lnTo>
                  <a:lnTo>
                    <a:pt x="224" y="191"/>
                  </a:lnTo>
                  <a:lnTo>
                    <a:pt x="228" y="191"/>
                  </a:lnTo>
                  <a:lnTo>
                    <a:pt x="230" y="190"/>
                  </a:lnTo>
                  <a:lnTo>
                    <a:pt x="235" y="187"/>
                  </a:lnTo>
                  <a:lnTo>
                    <a:pt x="238" y="187"/>
                  </a:lnTo>
                  <a:lnTo>
                    <a:pt x="241" y="187"/>
                  </a:lnTo>
                  <a:lnTo>
                    <a:pt x="243" y="189"/>
                  </a:lnTo>
                  <a:lnTo>
                    <a:pt x="244" y="191"/>
                  </a:lnTo>
                  <a:lnTo>
                    <a:pt x="248" y="203"/>
                  </a:lnTo>
                  <a:lnTo>
                    <a:pt x="250" y="218"/>
                  </a:lnTo>
                  <a:lnTo>
                    <a:pt x="251" y="233"/>
                  </a:lnTo>
                  <a:lnTo>
                    <a:pt x="250" y="240"/>
                  </a:lnTo>
                  <a:lnTo>
                    <a:pt x="285" y="254"/>
                  </a:lnTo>
                  <a:lnTo>
                    <a:pt x="288" y="257"/>
                  </a:lnTo>
                  <a:lnTo>
                    <a:pt x="290" y="259"/>
                  </a:lnTo>
                  <a:lnTo>
                    <a:pt x="290" y="261"/>
                  </a:lnTo>
                  <a:lnTo>
                    <a:pt x="290" y="264"/>
                  </a:lnTo>
                  <a:lnTo>
                    <a:pt x="286" y="270"/>
                  </a:lnTo>
                  <a:lnTo>
                    <a:pt x="283" y="278"/>
                  </a:lnTo>
                  <a:lnTo>
                    <a:pt x="281" y="282"/>
                  </a:lnTo>
                  <a:lnTo>
                    <a:pt x="280" y="282"/>
                  </a:lnTo>
                  <a:lnTo>
                    <a:pt x="278" y="282"/>
                  </a:lnTo>
                  <a:lnTo>
                    <a:pt x="277" y="281"/>
                  </a:lnTo>
                  <a:lnTo>
                    <a:pt x="277" y="281"/>
                  </a:lnTo>
                  <a:lnTo>
                    <a:pt x="277" y="292"/>
                  </a:lnTo>
                  <a:lnTo>
                    <a:pt x="276" y="301"/>
                  </a:lnTo>
                  <a:lnTo>
                    <a:pt x="274" y="308"/>
                  </a:lnTo>
                  <a:lnTo>
                    <a:pt x="272" y="314"/>
                  </a:lnTo>
                  <a:lnTo>
                    <a:pt x="270" y="320"/>
                  </a:lnTo>
                  <a:lnTo>
                    <a:pt x="267" y="324"/>
                  </a:lnTo>
                  <a:lnTo>
                    <a:pt x="266" y="328"/>
                  </a:lnTo>
                  <a:lnTo>
                    <a:pt x="267" y="330"/>
                  </a:lnTo>
                  <a:lnTo>
                    <a:pt x="269" y="331"/>
                  </a:lnTo>
                  <a:lnTo>
                    <a:pt x="270" y="332"/>
                  </a:lnTo>
                  <a:lnTo>
                    <a:pt x="272" y="333"/>
                  </a:lnTo>
                  <a:lnTo>
                    <a:pt x="281" y="336"/>
                  </a:lnTo>
                  <a:lnTo>
                    <a:pt x="290" y="339"/>
                  </a:lnTo>
                  <a:lnTo>
                    <a:pt x="297" y="339"/>
                  </a:lnTo>
                  <a:lnTo>
                    <a:pt x="305" y="339"/>
                  </a:lnTo>
                  <a:lnTo>
                    <a:pt x="308" y="339"/>
                  </a:lnTo>
                  <a:lnTo>
                    <a:pt x="312" y="338"/>
                  </a:lnTo>
                  <a:lnTo>
                    <a:pt x="314" y="335"/>
                  </a:lnTo>
                  <a:lnTo>
                    <a:pt x="317" y="333"/>
                  </a:lnTo>
                  <a:lnTo>
                    <a:pt x="322" y="329"/>
                  </a:lnTo>
                  <a:lnTo>
                    <a:pt x="327" y="325"/>
                  </a:lnTo>
                  <a:lnTo>
                    <a:pt x="333" y="322"/>
                  </a:lnTo>
                  <a:lnTo>
                    <a:pt x="338" y="319"/>
                  </a:lnTo>
                  <a:lnTo>
                    <a:pt x="341" y="318"/>
                  </a:lnTo>
                  <a:lnTo>
                    <a:pt x="344" y="318"/>
                  </a:lnTo>
                  <a:lnTo>
                    <a:pt x="348" y="319"/>
                  </a:lnTo>
                  <a:lnTo>
                    <a:pt x="351" y="322"/>
                  </a:lnTo>
                  <a:lnTo>
                    <a:pt x="355" y="325"/>
                  </a:lnTo>
                  <a:lnTo>
                    <a:pt x="355" y="328"/>
                  </a:lnTo>
                  <a:lnTo>
                    <a:pt x="354" y="328"/>
                  </a:lnTo>
                  <a:lnTo>
                    <a:pt x="352" y="328"/>
                  </a:lnTo>
                  <a:lnTo>
                    <a:pt x="352" y="329"/>
                  </a:lnTo>
                  <a:lnTo>
                    <a:pt x="362" y="333"/>
                  </a:lnTo>
                  <a:lnTo>
                    <a:pt x="370" y="336"/>
                  </a:lnTo>
                  <a:lnTo>
                    <a:pt x="378" y="338"/>
                  </a:lnTo>
                  <a:lnTo>
                    <a:pt x="385" y="338"/>
                  </a:lnTo>
                  <a:lnTo>
                    <a:pt x="390" y="336"/>
                  </a:lnTo>
                  <a:lnTo>
                    <a:pt x="398" y="332"/>
                  </a:lnTo>
                  <a:lnTo>
                    <a:pt x="401" y="331"/>
                  </a:lnTo>
                  <a:lnTo>
                    <a:pt x="401" y="329"/>
                  </a:lnTo>
                  <a:lnTo>
                    <a:pt x="401" y="324"/>
                  </a:lnTo>
                  <a:lnTo>
                    <a:pt x="401" y="322"/>
                  </a:lnTo>
                  <a:lnTo>
                    <a:pt x="402" y="319"/>
                  </a:lnTo>
                  <a:lnTo>
                    <a:pt x="403" y="317"/>
                  </a:lnTo>
                  <a:lnTo>
                    <a:pt x="407" y="314"/>
                  </a:lnTo>
                  <a:lnTo>
                    <a:pt x="422" y="310"/>
                  </a:lnTo>
                  <a:lnTo>
                    <a:pt x="440" y="306"/>
                  </a:lnTo>
                  <a:lnTo>
                    <a:pt x="443" y="303"/>
                  </a:lnTo>
                  <a:lnTo>
                    <a:pt x="446" y="299"/>
                  </a:lnTo>
                  <a:lnTo>
                    <a:pt x="450" y="293"/>
                  </a:lnTo>
                  <a:lnTo>
                    <a:pt x="452" y="289"/>
                  </a:lnTo>
                  <a:lnTo>
                    <a:pt x="455" y="280"/>
                  </a:lnTo>
                  <a:lnTo>
                    <a:pt x="456" y="276"/>
                  </a:lnTo>
                  <a:lnTo>
                    <a:pt x="453" y="271"/>
                  </a:lnTo>
                  <a:lnTo>
                    <a:pt x="444" y="263"/>
                  </a:lnTo>
                  <a:lnTo>
                    <a:pt x="434" y="250"/>
                  </a:lnTo>
                  <a:lnTo>
                    <a:pt x="423" y="240"/>
                  </a:lnTo>
                  <a:lnTo>
                    <a:pt x="411" y="232"/>
                  </a:lnTo>
                  <a:lnTo>
                    <a:pt x="397" y="223"/>
                  </a:lnTo>
                  <a:lnTo>
                    <a:pt x="383" y="214"/>
                  </a:lnTo>
                  <a:lnTo>
                    <a:pt x="376" y="207"/>
                  </a:lnTo>
                  <a:lnTo>
                    <a:pt x="366" y="197"/>
                  </a:lnTo>
                  <a:lnTo>
                    <a:pt x="349" y="185"/>
                  </a:lnTo>
                  <a:lnTo>
                    <a:pt x="334" y="173"/>
                  </a:lnTo>
                  <a:lnTo>
                    <a:pt x="327" y="169"/>
                  </a:lnTo>
                  <a:lnTo>
                    <a:pt x="326" y="165"/>
                  </a:lnTo>
                  <a:lnTo>
                    <a:pt x="324" y="157"/>
                  </a:lnTo>
                  <a:lnTo>
                    <a:pt x="323" y="151"/>
                  </a:lnTo>
                  <a:lnTo>
                    <a:pt x="319" y="145"/>
                  </a:lnTo>
                  <a:lnTo>
                    <a:pt x="317" y="140"/>
                  </a:lnTo>
                  <a:lnTo>
                    <a:pt x="313" y="136"/>
                  </a:lnTo>
                  <a:lnTo>
                    <a:pt x="305" y="128"/>
                  </a:lnTo>
                  <a:lnTo>
                    <a:pt x="299" y="121"/>
                  </a:lnTo>
                  <a:lnTo>
                    <a:pt x="297" y="118"/>
                  </a:lnTo>
                  <a:lnTo>
                    <a:pt x="295" y="115"/>
                  </a:lnTo>
                  <a:lnTo>
                    <a:pt x="294" y="111"/>
                  </a:lnTo>
                  <a:lnTo>
                    <a:pt x="294" y="108"/>
                  </a:lnTo>
                  <a:lnTo>
                    <a:pt x="295" y="99"/>
                  </a:lnTo>
                  <a:lnTo>
                    <a:pt x="296" y="88"/>
                  </a:lnTo>
                  <a:lnTo>
                    <a:pt x="296" y="83"/>
                  </a:lnTo>
                  <a:lnTo>
                    <a:pt x="295" y="77"/>
                  </a:lnTo>
                  <a:lnTo>
                    <a:pt x="293" y="73"/>
                  </a:lnTo>
                  <a:lnTo>
                    <a:pt x="288" y="69"/>
                  </a:lnTo>
                  <a:lnTo>
                    <a:pt x="285" y="68"/>
                  </a:lnTo>
                  <a:lnTo>
                    <a:pt x="284" y="67"/>
                  </a:lnTo>
                  <a:lnTo>
                    <a:pt x="286" y="66"/>
                  </a:lnTo>
                  <a:lnTo>
                    <a:pt x="287" y="66"/>
                  </a:lnTo>
                  <a:lnTo>
                    <a:pt x="287" y="66"/>
                  </a:lnTo>
                  <a:lnTo>
                    <a:pt x="274" y="64"/>
                  </a:lnTo>
                  <a:lnTo>
                    <a:pt x="248" y="62"/>
                  </a:lnTo>
                  <a:lnTo>
                    <a:pt x="244" y="62"/>
                  </a:lnTo>
                  <a:lnTo>
                    <a:pt x="209" y="45"/>
                  </a:lnTo>
                  <a:lnTo>
                    <a:pt x="208" y="43"/>
                  </a:lnTo>
                  <a:lnTo>
                    <a:pt x="207" y="36"/>
                  </a:lnTo>
                  <a:lnTo>
                    <a:pt x="206" y="33"/>
                  </a:lnTo>
                  <a:lnTo>
                    <a:pt x="202" y="28"/>
                  </a:lnTo>
                  <a:lnTo>
                    <a:pt x="199" y="25"/>
                  </a:lnTo>
                  <a:lnTo>
                    <a:pt x="195" y="23"/>
                  </a:lnTo>
                  <a:lnTo>
                    <a:pt x="182" y="17"/>
                  </a:lnTo>
                  <a:lnTo>
                    <a:pt x="169" y="11"/>
                  </a:lnTo>
                  <a:lnTo>
                    <a:pt x="157" y="6"/>
                  </a:lnTo>
                  <a:lnTo>
                    <a:pt x="148" y="4"/>
                  </a:lnTo>
                  <a:lnTo>
                    <a:pt x="142" y="2"/>
                  </a:lnTo>
                  <a:lnTo>
                    <a:pt x="134" y="0"/>
                  </a:lnTo>
                  <a:lnTo>
                    <a:pt x="129" y="0"/>
                  </a:lnTo>
                  <a:lnTo>
                    <a:pt x="125" y="0"/>
                  </a:lnTo>
                  <a:lnTo>
                    <a:pt x="121" y="2"/>
                  </a:lnTo>
                  <a:lnTo>
                    <a:pt x="115" y="6"/>
                  </a:lnTo>
                  <a:lnTo>
                    <a:pt x="106" y="14"/>
                  </a:lnTo>
                  <a:lnTo>
                    <a:pt x="98" y="20"/>
                  </a:lnTo>
                  <a:lnTo>
                    <a:pt x="89" y="26"/>
                  </a:lnTo>
                  <a:lnTo>
                    <a:pt x="76" y="37"/>
                  </a:lnTo>
                  <a:lnTo>
                    <a:pt x="60" y="54"/>
                  </a:lnTo>
                  <a:lnTo>
                    <a:pt x="58" y="56"/>
                  </a:lnTo>
                  <a:lnTo>
                    <a:pt x="52" y="58"/>
                  </a:lnTo>
                  <a:lnTo>
                    <a:pt x="42" y="64"/>
                  </a:lnTo>
                  <a:lnTo>
                    <a:pt x="37" y="67"/>
                  </a:lnTo>
                  <a:lnTo>
                    <a:pt x="31" y="73"/>
                  </a:lnTo>
                  <a:lnTo>
                    <a:pt x="27" y="77"/>
                  </a:lnTo>
                  <a:lnTo>
                    <a:pt x="24" y="84"/>
                  </a:lnTo>
                  <a:lnTo>
                    <a:pt x="22" y="94"/>
                  </a:lnTo>
                  <a:lnTo>
                    <a:pt x="20" y="101"/>
                  </a:lnTo>
                  <a:lnTo>
                    <a:pt x="17" y="108"/>
                  </a:lnTo>
                  <a:lnTo>
                    <a:pt x="13" y="113"/>
                  </a:lnTo>
                  <a:lnTo>
                    <a:pt x="9" y="117"/>
                  </a:lnTo>
                  <a:lnTo>
                    <a:pt x="5" y="118"/>
                  </a:lnTo>
                  <a:lnTo>
                    <a:pt x="2" y="119"/>
                  </a:lnTo>
                  <a:lnTo>
                    <a:pt x="1" y="122"/>
                  </a:lnTo>
                  <a:lnTo>
                    <a:pt x="0" y="126"/>
                  </a:lnTo>
                  <a:lnTo>
                    <a:pt x="0" y="133"/>
                  </a:lnTo>
                  <a:lnTo>
                    <a:pt x="0" y="149"/>
                  </a:lnTo>
                  <a:lnTo>
                    <a:pt x="1" y="162"/>
                  </a:lnTo>
                  <a:lnTo>
                    <a:pt x="2" y="171"/>
                  </a:lnTo>
                  <a:lnTo>
                    <a:pt x="2" y="174"/>
                  </a:lnTo>
                  <a:lnTo>
                    <a:pt x="13"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9" name="Freeform 22">
              <a:extLst>
                <a:ext uri="{FF2B5EF4-FFF2-40B4-BE49-F238E27FC236}">
                  <a16:creationId xmlns:a16="http://schemas.microsoft.com/office/drawing/2014/main" id="{2B90FA71-1651-EB5A-65AD-6DBDDB04B0A5}"/>
                </a:ext>
              </a:extLst>
            </p:cNvPr>
            <p:cNvSpPr>
              <a:spLocks/>
            </p:cNvSpPr>
            <p:nvPr/>
          </p:nvSpPr>
          <p:spPr bwMode="auto">
            <a:xfrm>
              <a:off x="7919009" y="3508919"/>
              <a:ext cx="15340" cy="16541"/>
            </a:xfrm>
            <a:custGeom>
              <a:avLst/>
              <a:gdLst>
                <a:gd name="T0" fmla="*/ 18 w 57"/>
                <a:gd name="T1" fmla="*/ 28 h 56"/>
                <a:gd name="T2" fmla="*/ 15 w 57"/>
                <a:gd name="T3" fmla="*/ 32 h 56"/>
                <a:gd name="T4" fmla="*/ 6 w 57"/>
                <a:gd name="T5" fmla="*/ 38 h 56"/>
                <a:gd name="T6" fmla="*/ 3 w 57"/>
                <a:gd name="T7" fmla="*/ 42 h 56"/>
                <a:gd name="T8" fmla="*/ 0 w 57"/>
                <a:gd name="T9" fmla="*/ 45 h 56"/>
                <a:gd name="T10" fmla="*/ 0 w 57"/>
                <a:gd name="T11" fmla="*/ 47 h 56"/>
                <a:gd name="T12" fmla="*/ 0 w 57"/>
                <a:gd name="T13" fmla="*/ 48 h 56"/>
                <a:gd name="T14" fmla="*/ 1 w 57"/>
                <a:gd name="T15" fmla="*/ 49 h 56"/>
                <a:gd name="T16" fmla="*/ 2 w 57"/>
                <a:gd name="T17" fmla="*/ 50 h 56"/>
                <a:gd name="T18" fmla="*/ 11 w 57"/>
                <a:gd name="T19" fmla="*/ 54 h 56"/>
                <a:gd name="T20" fmla="*/ 19 w 57"/>
                <a:gd name="T21" fmla="*/ 56 h 56"/>
                <a:gd name="T22" fmla="*/ 27 w 57"/>
                <a:gd name="T23" fmla="*/ 56 h 56"/>
                <a:gd name="T24" fmla="*/ 29 w 57"/>
                <a:gd name="T25" fmla="*/ 56 h 56"/>
                <a:gd name="T26" fmla="*/ 55 w 57"/>
                <a:gd name="T27" fmla="*/ 39 h 56"/>
                <a:gd name="T28" fmla="*/ 55 w 57"/>
                <a:gd name="T29" fmla="*/ 37 h 56"/>
                <a:gd name="T30" fmla="*/ 57 w 57"/>
                <a:gd name="T31" fmla="*/ 31 h 56"/>
                <a:gd name="T32" fmla="*/ 57 w 57"/>
                <a:gd name="T33" fmla="*/ 26 h 56"/>
                <a:gd name="T34" fmla="*/ 57 w 57"/>
                <a:gd name="T35" fmla="*/ 22 h 56"/>
                <a:gd name="T36" fmla="*/ 56 w 57"/>
                <a:gd name="T37" fmla="*/ 16 h 56"/>
                <a:gd name="T38" fmla="*/ 55 w 57"/>
                <a:gd name="T39" fmla="*/ 12 h 56"/>
                <a:gd name="T40" fmla="*/ 49 w 57"/>
                <a:gd name="T41" fmla="*/ 3 h 56"/>
                <a:gd name="T42" fmla="*/ 49 w 57"/>
                <a:gd name="T43" fmla="*/ 1 h 56"/>
                <a:gd name="T44" fmla="*/ 47 w 57"/>
                <a:gd name="T45" fmla="*/ 1 h 56"/>
                <a:gd name="T46" fmla="*/ 44 w 57"/>
                <a:gd name="T47" fmla="*/ 0 h 56"/>
                <a:gd name="T48" fmla="*/ 42 w 57"/>
                <a:gd name="T49" fmla="*/ 0 h 56"/>
                <a:gd name="T50" fmla="*/ 39 w 57"/>
                <a:gd name="T51" fmla="*/ 0 h 56"/>
                <a:gd name="T52" fmla="*/ 37 w 57"/>
                <a:gd name="T53" fmla="*/ 2 h 56"/>
                <a:gd name="T54" fmla="*/ 35 w 57"/>
                <a:gd name="T55" fmla="*/ 4 h 56"/>
                <a:gd name="T56" fmla="*/ 34 w 57"/>
                <a:gd name="T57" fmla="*/ 6 h 56"/>
                <a:gd name="T58" fmla="*/ 35 w 57"/>
                <a:gd name="T59" fmla="*/ 5 h 56"/>
                <a:gd name="T60" fmla="*/ 34 w 57"/>
                <a:gd name="T61" fmla="*/ 5 h 56"/>
                <a:gd name="T62" fmla="*/ 29 w 57"/>
                <a:gd name="T63" fmla="*/ 12 h 56"/>
                <a:gd name="T64" fmla="*/ 21 w 57"/>
                <a:gd name="T65" fmla="*/ 27 h 56"/>
                <a:gd name="T66" fmla="*/ 18 w 57"/>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6">
                  <a:moveTo>
                    <a:pt x="18" y="28"/>
                  </a:moveTo>
                  <a:lnTo>
                    <a:pt x="15" y="32"/>
                  </a:lnTo>
                  <a:lnTo>
                    <a:pt x="6" y="38"/>
                  </a:lnTo>
                  <a:lnTo>
                    <a:pt x="3" y="42"/>
                  </a:lnTo>
                  <a:lnTo>
                    <a:pt x="0" y="45"/>
                  </a:lnTo>
                  <a:lnTo>
                    <a:pt x="0" y="47"/>
                  </a:lnTo>
                  <a:lnTo>
                    <a:pt x="0" y="48"/>
                  </a:lnTo>
                  <a:lnTo>
                    <a:pt x="1" y="49"/>
                  </a:lnTo>
                  <a:lnTo>
                    <a:pt x="2" y="50"/>
                  </a:lnTo>
                  <a:lnTo>
                    <a:pt x="11" y="54"/>
                  </a:lnTo>
                  <a:lnTo>
                    <a:pt x="19" y="56"/>
                  </a:lnTo>
                  <a:lnTo>
                    <a:pt x="27" y="56"/>
                  </a:lnTo>
                  <a:lnTo>
                    <a:pt x="29" y="56"/>
                  </a:lnTo>
                  <a:lnTo>
                    <a:pt x="55" y="39"/>
                  </a:lnTo>
                  <a:lnTo>
                    <a:pt x="55" y="37"/>
                  </a:lnTo>
                  <a:lnTo>
                    <a:pt x="57" y="31"/>
                  </a:lnTo>
                  <a:lnTo>
                    <a:pt x="57" y="26"/>
                  </a:lnTo>
                  <a:lnTo>
                    <a:pt x="57" y="22"/>
                  </a:lnTo>
                  <a:lnTo>
                    <a:pt x="56" y="16"/>
                  </a:lnTo>
                  <a:lnTo>
                    <a:pt x="55" y="12"/>
                  </a:lnTo>
                  <a:lnTo>
                    <a:pt x="49" y="3"/>
                  </a:lnTo>
                  <a:lnTo>
                    <a:pt x="49" y="1"/>
                  </a:lnTo>
                  <a:lnTo>
                    <a:pt x="47" y="1"/>
                  </a:lnTo>
                  <a:lnTo>
                    <a:pt x="44" y="0"/>
                  </a:lnTo>
                  <a:lnTo>
                    <a:pt x="42" y="0"/>
                  </a:lnTo>
                  <a:lnTo>
                    <a:pt x="39" y="0"/>
                  </a:lnTo>
                  <a:lnTo>
                    <a:pt x="37" y="2"/>
                  </a:lnTo>
                  <a:lnTo>
                    <a:pt x="35" y="4"/>
                  </a:lnTo>
                  <a:lnTo>
                    <a:pt x="34" y="6"/>
                  </a:lnTo>
                  <a:lnTo>
                    <a:pt x="35" y="5"/>
                  </a:lnTo>
                  <a:lnTo>
                    <a:pt x="34" y="5"/>
                  </a:lnTo>
                  <a:lnTo>
                    <a:pt x="29" y="12"/>
                  </a:lnTo>
                  <a:lnTo>
                    <a:pt x="21" y="27"/>
                  </a:lnTo>
                  <a:lnTo>
                    <a:pt x="1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0" name="Freeform 23">
              <a:extLst>
                <a:ext uri="{FF2B5EF4-FFF2-40B4-BE49-F238E27FC236}">
                  <a16:creationId xmlns:a16="http://schemas.microsoft.com/office/drawing/2014/main" id="{984C4354-7D42-ECF1-D3F0-5CE737B11212}"/>
                </a:ext>
              </a:extLst>
            </p:cNvPr>
            <p:cNvSpPr>
              <a:spLocks/>
            </p:cNvSpPr>
            <p:nvPr/>
          </p:nvSpPr>
          <p:spPr bwMode="auto">
            <a:xfrm>
              <a:off x="7966423" y="3588623"/>
              <a:ext cx="32074" cy="36092"/>
            </a:xfrm>
            <a:custGeom>
              <a:avLst/>
              <a:gdLst>
                <a:gd name="T0" fmla="*/ 69 w 117"/>
                <a:gd name="T1" fmla="*/ 19 h 120"/>
                <a:gd name="T2" fmla="*/ 59 w 117"/>
                <a:gd name="T3" fmla="*/ 19 h 120"/>
                <a:gd name="T4" fmla="*/ 33 w 117"/>
                <a:gd name="T5" fmla="*/ 17 h 120"/>
                <a:gd name="T6" fmla="*/ 21 w 117"/>
                <a:gd name="T7" fmla="*/ 11 h 120"/>
                <a:gd name="T8" fmla="*/ 15 w 117"/>
                <a:gd name="T9" fmla="*/ 1 h 120"/>
                <a:gd name="T10" fmla="*/ 13 w 117"/>
                <a:gd name="T11" fmla="*/ 0 h 120"/>
                <a:gd name="T12" fmla="*/ 8 w 117"/>
                <a:gd name="T13" fmla="*/ 4 h 120"/>
                <a:gd name="T14" fmla="*/ 3 w 117"/>
                <a:gd name="T15" fmla="*/ 27 h 120"/>
                <a:gd name="T16" fmla="*/ 1 w 117"/>
                <a:gd name="T17" fmla="*/ 34 h 120"/>
                <a:gd name="T18" fmla="*/ 1 w 117"/>
                <a:gd name="T19" fmla="*/ 55 h 120"/>
                <a:gd name="T20" fmla="*/ 0 w 117"/>
                <a:gd name="T21" fmla="*/ 68 h 120"/>
                <a:gd name="T22" fmla="*/ 3 w 117"/>
                <a:gd name="T23" fmla="*/ 74 h 120"/>
                <a:gd name="T24" fmla="*/ 11 w 117"/>
                <a:gd name="T25" fmla="*/ 77 h 120"/>
                <a:gd name="T26" fmla="*/ 18 w 117"/>
                <a:gd name="T27" fmla="*/ 77 h 120"/>
                <a:gd name="T28" fmla="*/ 25 w 117"/>
                <a:gd name="T29" fmla="*/ 76 h 120"/>
                <a:gd name="T30" fmla="*/ 29 w 117"/>
                <a:gd name="T31" fmla="*/ 79 h 120"/>
                <a:gd name="T32" fmla="*/ 32 w 117"/>
                <a:gd name="T33" fmla="*/ 96 h 120"/>
                <a:gd name="T34" fmla="*/ 34 w 117"/>
                <a:gd name="T35" fmla="*/ 108 h 120"/>
                <a:gd name="T36" fmla="*/ 39 w 117"/>
                <a:gd name="T37" fmla="*/ 113 h 120"/>
                <a:gd name="T38" fmla="*/ 58 w 117"/>
                <a:gd name="T39" fmla="*/ 117 h 120"/>
                <a:gd name="T40" fmla="*/ 79 w 117"/>
                <a:gd name="T41" fmla="*/ 119 h 120"/>
                <a:gd name="T42" fmla="*/ 87 w 117"/>
                <a:gd name="T43" fmla="*/ 118 h 120"/>
                <a:gd name="T44" fmla="*/ 100 w 117"/>
                <a:gd name="T45" fmla="*/ 109 h 120"/>
                <a:gd name="T46" fmla="*/ 109 w 117"/>
                <a:gd name="T47" fmla="*/ 100 h 120"/>
                <a:gd name="T48" fmla="*/ 113 w 117"/>
                <a:gd name="T49" fmla="*/ 87 h 120"/>
                <a:gd name="T50" fmla="*/ 117 w 117"/>
                <a:gd name="T51" fmla="*/ 73 h 120"/>
                <a:gd name="T52" fmla="*/ 115 w 117"/>
                <a:gd name="T53" fmla="*/ 63 h 120"/>
                <a:gd name="T54" fmla="*/ 111 w 117"/>
                <a:gd name="T55" fmla="*/ 57 h 120"/>
                <a:gd name="T56" fmla="*/ 109 w 117"/>
                <a:gd name="T57" fmla="*/ 58 h 120"/>
                <a:gd name="T58" fmla="*/ 109 w 117"/>
                <a:gd name="T59" fmla="*/ 59 h 120"/>
                <a:gd name="T60" fmla="*/ 103 w 117"/>
                <a:gd name="T61" fmla="*/ 44 h 120"/>
                <a:gd name="T62" fmla="*/ 104 w 117"/>
                <a:gd name="T63" fmla="*/ 33 h 120"/>
                <a:gd name="T64" fmla="*/ 104 w 117"/>
                <a:gd name="T65" fmla="*/ 25 h 120"/>
                <a:gd name="T66" fmla="*/ 103 w 117"/>
                <a:gd name="T67" fmla="*/ 22 h 120"/>
                <a:gd name="T68" fmla="*/ 96 w 117"/>
                <a:gd name="T69"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120">
                  <a:moveTo>
                    <a:pt x="86" y="19"/>
                  </a:moveTo>
                  <a:lnTo>
                    <a:pt x="69" y="19"/>
                  </a:lnTo>
                  <a:lnTo>
                    <a:pt x="62" y="19"/>
                  </a:lnTo>
                  <a:lnTo>
                    <a:pt x="59" y="19"/>
                  </a:lnTo>
                  <a:lnTo>
                    <a:pt x="53" y="19"/>
                  </a:lnTo>
                  <a:lnTo>
                    <a:pt x="33" y="17"/>
                  </a:lnTo>
                  <a:lnTo>
                    <a:pt x="23" y="15"/>
                  </a:lnTo>
                  <a:lnTo>
                    <a:pt x="21" y="11"/>
                  </a:lnTo>
                  <a:lnTo>
                    <a:pt x="16" y="3"/>
                  </a:lnTo>
                  <a:lnTo>
                    <a:pt x="15" y="1"/>
                  </a:lnTo>
                  <a:lnTo>
                    <a:pt x="14" y="1"/>
                  </a:lnTo>
                  <a:lnTo>
                    <a:pt x="13" y="0"/>
                  </a:lnTo>
                  <a:lnTo>
                    <a:pt x="12" y="1"/>
                  </a:lnTo>
                  <a:lnTo>
                    <a:pt x="8" y="4"/>
                  </a:lnTo>
                  <a:lnTo>
                    <a:pt x="6" y="13"/>
                  </a:lnTo>
                  <a:lnTo>
                    <a:pt x="3" y="27"/>
                  </a:lnTo>
                  <a:lnTo>
                    <a:pt x="2" y="32"/>
                  </a:lnTo>
                  <a:lnTo>
                    <a:pt x="1" y="34"/>
                  </a:lnTo>
                  <a:lnTo>
                    <a:pt x="1" y="43"/>
                  </a:lnTo>
                  <a:lnTo>
                    <a:pt x="1" y="55"/>
                  </a:lnTo>
                  <a:lnTo>
                    <a:pt x="0" y="65"/>
                  </a:lnTo>
                  <a:lnTo>
                    <a:pt x="0" y="68"/>
                  </a:lnTo>
                  <a:lnTo>
                    <a:pt x="1" y="72"/>
                  </a:lnTo>
                  <a:lnTo>
                    <a:pt x="3" y="74"/>
                  </a:lnTo>
                  <a:lnTo>
                    <a:pt x="6" y="76"/>
                  </a:lnTo>
                  <a:lnTo>
                    <a:pt x="11" y="77"/>
                  </a:lnTo>
                  <a:lnTo>
                    <a:pt x="14" y="77"/>
                  </a:lnTo>
                  <a:lnTo>
                    <a:pt x="18" y="77"/>
                  </a:lnTo>
                  <a:lnTo>
                    <a:pt x="22" y="76"/>
                  </a:lnTo>
                  <a:lnTo>
                    <a:pt x="25" y="76"/>
                  </a:lnTo>
                  <a:lnTo>
                    <a:pt x="27" y="77"/>
                  </a:lnTo>
                  <a:lnTo>
                    <a:pt x="29" y="79"/>
                  </a:lnTo>
                  <a:lnTo>
                    <a:pt x="32" y="84"/>
                  </a:lnTo>
                  <a:lnTo>
                    <a:pt x="32" y="96"/>
                  </a:lnTo>
                  <a:lnTo>
                    <a:pt x="33" y="105"/>
                  </a:lnTo>
                  <a:lnTo>
                    <a:pt x="34" y="108"/>
                  </a:lnTo>
                  <a:lnTo>
                    <a:pt x="36" y="111"/>
                  </a:lnTo>
                  <a:lnTo>
                    <a:pt x="39" y="113"/>
                  </a:lnTo>
                  <a:lnTo>
                    <a:pt x="45" y="115"/>
                  </a:lnTo>
                  <a:lnTo>
                    <a:pt x="58" y="117"/>
                  </a:lnTo>
                  <a:lnTo>
                    <a:pt x="70" y="118"/>
                  </a:lnTo>
                  <a:lnTo>
                    <a:pt x="79" y="119"/>
                  </a:lnTo>
                  <a:lnTo>
                    <a:pt x="83" y="120"/>
                  </a:lnTo>
                  <a:lnTo>
                    <a:pt x="87" y="118"/>
                  </a:lnTo>
                  <a:lnTo>
                    <a:pt x="96" y="112"/>
                  </a:lnTo>
                  <a:lnTo>
                    <a:pt x="100" y="109"/>
                  </a:lnTo>
                  <a:lnTo>
                    <a:pt x="104" y="105"/>
                  </a:lnTo>
                  <a:lnTo>
                    <a:pt x="109" y="100"/>
                  </a:lnTo>
                  <a:lnTo>
                    <a:pt x="111" y="95"/>
                  </a:lnTo>
                  <a:lnTo>
                    <a:pt x="113" y="87"/>
                  </a:lnTo>
                  <a:lnTo>
                    <a:pt x="115" y="77"/>
                  </a:lnTo>
                  <a:lnTo>
                    <a:pt x="117" y="73"/>
                  </a:lnTo>
                  <a:lnTo>
                    <a:pt x="117" y="67"/>
                  </a:lnTo>
                  <a:lnTo>
                    <a:pt x="115" y="63"/>
                  </a:lnTo>
                  <a:lnTo>
                    <a:pt x="113" y="59"/>
                  </a:lnTo>
                  <a:lnTo>
                    <a:pt x="111" y="57"/>
                  </a:lnTo>
                  <a:lnTo>
                    <a:pt x="110" y="57"/>
                  </a:lnTo>
                  <a:lnTo>
                    <a:pt x="109" y="58"/>
                  </a:lnTo>
                  <a:lnTo>
                    <a:pt x="109" y="59"/>
                  </a:lnTo>
                  <a:lnTo>
                    <a:pt x="109" y="59"/>
                  </a:lnTo>
                  <a:lnTo>
                    <a:pt x="106" y="52"/>
                  </a:lnTo>
                  <a:lnTo>
                    <a:pt x="103" y="44"/>
                  </a:lnTo>
                  <a:lnTo>
                    <a:pt x="103" y="38"/>
                  </a:lnTo>
                  <a:lnTo>
                    <a:pt x="104" y="33"/>
                  </a:lnTo>
                  <a:lnTo>
                    <a:pt x="104" y="27"/>
                  </a:lnTo>
                  <a:lnTo>
                    <a:pt x="104" y="25"/>
                  </a:lnTo>
                  <a:lnTo>
                    <a:pt x="104" y="24"/>
                  </a:lnTo>
                  <a:lnTo>
                    <a:pt x="103" y="22"/>
                  </a:lnTo>
                  <a:lnTo>
                    <a:pt x="101" y="21"/>
                  </a:lnTo>
                  <a:lnTo>
                    <a:pt x="96" y="19"/>
                  </a:lnTo>
                  <a:lnTo>
                    <a:pt x="8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1" name="Freeform 24">
              <a:extLst>
                <a:ext uri="{FF2B5EF4-FFF2-40B4-BE49-F238E27FC236}">
                  <a16:creationId xmlns:a16="http://schemas.microsoft.com/office/drawing/2014/main" id="{A985BE7A-860E-4C6C-47FF-E33E2685D812}"/>
                </a:ext>
              </a:extLst>
            </p:cNvPr>
            <p:cNvSpPr>
              <a:spLocks/>
            </p:cNvSpPr>
            <p:nvPr/>
          </p:nvSpPr>
          <p:spPr bwMode="auto">
            <a:xfrm>
              <a:off x="8020808" y="3551027"/>
              <a:ext cx="90645" cy="69176"/>
            </a:xfrm>
            <a:custGeom>
              <a:avLst/>
              <a:gdLst>
                <a:gd name="T0" fmla="*/ 45 w 326"/>
                <a:gd name="T1" fmla="*/ 129 h 234"/>
                <a:gd name="T2" fmla="*/ 25 w 326"/>
                <a:gd name="T3" fmla="*/ 122 h 234"/>
                <a:gd name="T4" fmla="*/ 15 w 326"/>
                <a:gd name="T5" fmla="*/ 124 h 234"/>
                <a:gd name="T6" fmla="*/ 10 w 326"/>
                <a:gd name="T7" fmla="*/ 129 h 234"/>
                <a:gd name="T8" fmla="*/ 9 w 326"/>
                <a:gd name="T9" fmla="*/ 126 h 234"/>
                <a:gd name="T10" fmla="*/ 3 w 326"/>
                <a:gd name="T11" fmla="*/ 154 h 234"/>
                <a:gd name="T12" fmla="*/ 1 w 326"/>
                <a:gd name="T13" fmla="*/ 194 h 234"/>
                <a:gd name="T14" fmla="*/ 2 w 326"/>
                <a:gd name="T15" fmla="*/ 220 h 234"/>
                <a:gd name="T16" fmla="*/ 10 w 326"/>
                <a:gd name="T17" fmla="*/ 226 h 234"/>
                <a:gd name="T18" fmla="*/ 31 w 326"/>
                <a:gd name="T19" fmla="*/ 226 h 234"/>
                <a:gd name="T20" fmla="*/ 56 w 326"/>
                <a:gd name="T21" fmla="*/ 221 h 234"/>
                <a:gd name="T22" fmla="*/ 63 w 326"/>
                <a:gd name="T23" fmla="*/ 212 h 234"/>
                <a:gd name="T24" fmla="*/ 66 w 326"/>
                <a:gd name="T25" fmla="*/ 196 h 234"/>
                <a:gd name="T26" fmla="*/ 117 w 326"/>
                <a:gd name="T27" fmla="*/ 200 h 234"/>
                <a:gd name="T28" fmla="*/ 124 w 326"/>
                <a:gd name="T29" fmla="*/ 216 h 234"/>
                <a:gd name="T30" fmla="*/ 119 w 326"/>
                <a:gd name="T31" fmla="*/ 216 h 234"/>
                <a:gd name="T32" fmla="*/ 136 w 326"/>
                <a:gd name="T33" fmla="*/ 227 h 234"/>
                <a:gd name="T34" fmla="*/ 138 w 326"/>
                <a:gd name="T35" fmla="*/ 231 h 234"/>
                <a:gd name="T36" fmla="*/ 167 w 326"/>
                <a:gd name="T37" fmla="*/ 234 h 234"/>
                <a:gd name="T38" fmla="*/ 175 w 326"/>
                <a:gd name="T39" fmla="*/ 230 h 234"/>
                <a:gd name="T40" fmla="*/ 181 w 326"/>
                <a:gd name="T41" fmla="*/ 207 h 234"/>
                <a:gd name="T42" fmla="*/ 199 w 326"/>
                <a:gd name="T43" fmla="*/ 194 h 234"/>
                <a:gd name="T44" fmla="*/ 223 w 326"/>
                <a:gd name="T45" fmla="*/ 193 h 234"/>
                <a:gd name="T46" fmla="*/ 224 w 326"/>
                <a:gd name="T47" fmla="*/ 189 h 234"/>
                <a:gd name="T48" fmla="*/ 230 w 326"/>
                <a:gd name="T49" fmla="*/ 184 h 234"/>
                <a:gd name="T50" fmla="*/ 265 w 326"/>
                <a:gd name="T51" fmla="*/ 178 h 234"/>
                <a:gd name="T52" fmla="*/ 274 w 326"/>
                <a:gd name="T53" fmla="*/ 178 h 234"/>
                <a:gd name="T54" fmla="*/ 278 w 326"/>
                <a:gd name="T55" fmla="*/ 199 h 234"/>
                <a:gd name="T56" fmla="*/ 317 w 326"/>
                <a:gd name="T57" fmla="*/ 193 h 234"/>
                <a:gd name="T58" fmla="*/ 321 w 326"/>
                <a:gd name="T59" fmla="*/ 171 h 234"/>
                <a:gd name="T60" fmla="*/ 320 w 326"/>
                <a:gd name="T61" fmla="*/ 156 h 234"/>
                <a:gd name="T62" fmla="*/ 325 w 326"/>
                <a:gd name="T63" fmla="*/ 137 h 234"/>
                <a:gd name="T64" fmla="*/ 325 w 326"/>
                <a:gd name="T65" fmla="*/ 114 h 234"/>
                <a:gd name="T66" fmla="*/ 306 w 326"/>
                <a:gd name="T67" fmla="*/ 92 h 234"/>
                <a:gd name="T68" fmla="*/ 281 w 326"/>
                <a:gd name="T69" fmla="*/ 73 h 234"/>
                <a:gd name="T70" fmla="*/ 247 w 326"/>
                <a:gd name="T71" fmla="*/ 50 h 234"/>
                <a:gd name="T72" fmla="*/ 241 w 326"/>
                <a:gd name="T73" fmla="*/ 36 h 234"/>
                <a:gd name="T74" fmla="*/ 228 w 326"/>
                <a:gd name="T75" fmla="*/ 22 h 234"/>
                <a:gd name="T76" fmla="*/ 192 w 326"/>
                <a:gd name="T77" fmla="*/ 8 h 234"/>
                <a:gd name="T78" fmla="*/ 175 w 326"/>
                <a:gd name="T79" fmla="*/ 5 h 234"/>
                <a:gd name="T80" fmla="*/ 136 w 326"/>
                <a:gd name="T81" fmla="*/ 13 h 234"/>
                <a:gd name="T82" fmla="*/ 124 w 326"/>
                <a:gd name="T83" fmla="*/ 10 h 234"/>
                <a:gd name="T84" fmla="*/ 107 w 326"/>
                <a:gd name="T85" fmla="*/ 1 h 234"/>
                <a:gd name="T86" fmla="*/ 87 w 326"/>
                <a:gd name="T87" fmla="*/ 12 h 234"/>
                <a:gd name="T88" fmla="*/ 76 w 326"/>
                <a:gd name="T89" fmla="*/ 57 h 234"/>
                <a:gd name="T90" fmla="*/ 77 w 326"/>
                <a:gd name="T91" fmla="*/ 74 h 234"/>
                <a:gd name="T92" fmla="*/ 81 w 326"/>
                <a:gd name="T93" fmla="*/ 114 h 234"/>
                <a:gd name="T94" fmla="*/ 88 w 326"/>
                <a:gd name="T95" fmla="*/ 128 h 234"/>
                <a:gd name="T96" fmla="*/ 92 w 326"/>
                <a:gd name="T97" fmla="*/ 131 h 234"/>
                <a:gd name="T98" fmla="*/ 56 w 326"/>
                <a:gd name="T99"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234">
                  <a:moveTo>
                    <a:pt x="53" y="136"/>
                  </a:moveTo>
                  <a:lnTo>
                    <a:pt x="51" y="133"/>
                  </a:lnTo>
                  <a:lnTo>
                    <a:pt x="45" y="129"/>
                  </a:lnTo>
                  <a:lnTo>
                    <a:pt x="38" y="125"/>
                  </a:lnTo>
                  <a:lnTo>
                    <a:pt x="31" y="122"/>
                  </a:lnTo>
                  <a:lnTo>
                    <a:pt x="25" y="122"/>
                  </a:lnTo>
                  <a:lnTo>
                    <a:pt x="20" y="122"/>
                  </a:lnTo>
                  <a:lnTo>
                    <a:pt x="18" y="122"/>
                  </a:lnTo>
                  <a:lnTo>
                    <a:pt x="15" y="124"/>
                  </a:lnTo>
                  <a:lnTo>
                    <a:pt x="14" y="126"/>
                  </a:lnTo>
                  <a:lnTo>
                    <a:pt x="12" y="128"/>
                  </a:lnTo>
                  <a:lnTo>
                    <a:pt x="10" y="129"/>
                  </a:lnTo>
                  <a:lnTo>
                    <a:pt x="10" y="129"/>
                  </a:lnTo>
                  <a:lnTo>
                    <a:pt x="9" y="128"/>
                  </a:lnTo>
                  <a:lnTo>
                    <a:pt x="9" y="126"/>
                  </a:lnTo>
                  <a:lnTo>
                    <a:pt x="9" y="126"/>
                  </a:lnTo>
                  <a:lnTo>
                    <a:pt x="7" y="136"/>
                  </a:lnTo>
                  <a:lnTo>
                    <a:pt x="3" y="154"/>
                  </a:lnTo>
                  <a:lnTo>
                    <a:pt x="1" y="170"/>
                  </a:lnTo>
                  <a:lnTo>
                    <a:pt x="1" y="183"/>
                  </a:lnTo>
                  <a:lnTo>
                    <a:pt x="1" y="194"/>
                  </a:lnTo>
                  <a:lnTo>
                    <a:pt x="0" y="203"/>
                  </a:lnTo>
                  <a:lnTo>
                    <a:pt x="1" y="214"/>
                  </a:lnTo>
                  <a:lnTo>
                    <a:pt x="2" y="220"/>
                  </a:lnTo>
                  <a:lnTo>
                    <a:pt x="6" y="223"/>
                  </a:lnTo>
                  <a:lnTo>
                    <a:pt x="8" y="224"/>
                  </a:lnTo>
                  <a:lnTo>
                    <a:pt x="10" y="226"/>
                  </a:lnTo>
                  <a:lnTo>
                    <a:pt x="13" y="226"/>
                  </a:lnTo>
                  <a:lnTo>
                    <a:pt x="18" y="226"/>
                  </a:lnTo>
                  <a:lnTo>
                    <a:pt x="31" y="226"/>
                  </a:lnTo>
                  <a:lnTo>
                    <a:pt x="42" y="225"/>
                  </a:lnTo>
                  <a:lnTo>
                    <a:pt x="50" y="223"/>
                  </a:lnTo>
                  <a:lnTo>
                    <a:pt x="56" y="221"/>
                  </a:lnTo>
                  <a:lnTo>
                    <a:pt x="59" y="220"/>
                  </a:lnTo>
                  <a:lnTo>
                    <a:pt x="61" y="216"/>
                  </a:lnTo>
                  <a:lnTo>
                    <a:pt x="63" y="212"/>
                  </a:lnTo>
                  <a:lnTo>
                    <a:pt x="64" y="207"/>
                  </a:lnTo>
                  <a:lnTo>
                    <a:pt x="66" y="200"/>
                  </a:lnTo>
                  <a:lnTo>
                    <a:pt x="66" y="196"/>
                  </a:lnTo>
                  <a:lnTo>
                    <a:pt x="83" y="194"/>
                  </a:lnTo>
                  <a:lnTo>
                    <a:pt x="110" y="194"/>
                  </a:lnTo>
                  <a:lnTo>
                    <a:pt x="117" y="200"/>
                  </a:lnTo>
                  <a:lnTo>
                    <a:pt x="125" y="213"/>
                  </a:lnTo>
                  <a:lnTo>
                    <a:pt x="125" y="215"/>
                  </a:lnTo>
                  <a:lnTo>
                    <a:pt x="124" y="216"/>
                  </a:lnTo>
                  <a:lnTo>
                    <a:pt x="121" y="216"/>
                  </a:lnTo>
                  <a:lnTo>
                    <a:pt x="119" y="216"/>
                  </a:lnTo>
                  <a:lnTo>
                    <a:pt x="119" y="216"/>
                  </a:lnTo>
                  <a:lnTo>
                    <a:pt x="127" y="221"/>
                  </a:lnTo>
                  <a:lnTo>
                    <a:pt x="133" y="225"/>
                  </a:lnTo>
                  <a:lnTo>
                    <a:pt x="136" y="227"/>
                  </a:lnTo>
                  <a:lnTo>
                    <a:pt x="137" y="228"/>
                  </a:lnTo>
                  <a:lnTo>
                    <a:pt x="137" y="230"/>
                  </a:lnTo>
                  <a:lnTo>
                    <a:pt x="138" y="231"/>
                  </a:lnTo>
                  <a:lnTo>
                    <a:pt x="147" y="232"/>
                  </a:lnTo>
                  <a:lnTo>
                    <a:pt x="159" y="234"/>
                  </a:lnTo>
                  <a:lnTo>
                    <a:pt x="167" y="234"/>
                  </a:lnTo>
                  <a:lnTo>
                    <a:pt x="170" y="233"/>
                  </a:lnTo>
                  <a:lnTo>
                    <a:pt x="172" y="232"/>
                  </a:lnTo>
                  <a:lnTo>
                    <a:pt x="175" y="230"/>
                  </a:lnTo>
                  <a:lnTo>
                    <a:pt x="177" y="226"/>
                  </a:lnTo>
                  <a:lnTo>
                    <a:pt x="180" y="218"/>
                  </a:lnTo>
                  <a:lnTo>
                    <a:pt x="181" y="207"/>
                  </a:lnTo>
                  <a:lnTo>
                    <a:pt x="182" y="198"/>
                  </a:lnTo>
                  <a:lnTo>
                    <a:pt x="182" y="194"/>
                  </a:lnTo>
                  <a:lnTo>
                    <a:pt x="199" y="194"/>
                  </a:lnTo>
                  <a:lnTo>
                    <a:pt x="205" y="194"/>
                  </a:lnTo>
                  <a:lnTo>
                    <a:pt x="221" y="194"/>
                  </a:lnTo>
                  <a:lnTo>
                    <a:pt x="223" y="193"/>
                  </a:lnTo>
                  <a:lnTo>
                    <a:pt x="224" y="192"/>
                  </a:lnTo>
                  <a:lnTo>
                    <a:pt x="224" y="191"/>
                  </a:lnTo>
                  <a:lnTo>
                    <a:pt x="224" y="189"/>
                  </a:lnTo>
                  <a:lnTo>
                    <a:pt x="224" y="188"/>
                  </a:lnTo>
                  <a:lnTo>
                    <a:pt x="225" y="185"/>
                  </a:lnTo>
                  <a:lnTo>
                    <a:pt x="230" y="184"/>
                  </a:lnTo>
                  <a:lnTo>
                    <a:pt x="237" y="183"/>
                  </a:lnTo>
                  <a:lnTo>
                    <a:pt x="253" y="180"/>
                  </a:lnTo>
                  <a:lnTo>
                    <a:pt x="265" y="178"/>
                  </a:lnTo>
                  <a:lnTo>
                    <a:pt x="268" y="177"/>
                  </a:lnTo>
                  <a:lnTo>
                    <a:pt x="272" y="177"/>
                  </a:lnTo>
                  <a:lnTo>
                    <a:pt x="274" y="178"/>
                  </a:lnTo>
                  <a:lnTo>
                    <a:pt x="275" y="180"/>
                  </a:lnTo>
                  <a:lnTo>
                    <a:pt x="278" y="193"/>
                  </a:lnTo>
                  <a:lnTo>
                    <a:pt x="278" y="199"/>
                  </a:lnTo>
                  <a:lnTo>
                    <a:pt x="311" y="202"/>
                  </a:lnTo>
                  <a:lnTo>
                    <a:pt x="313" y="200"/>
                  </a:lnTo>
                  <a:lnTo>
                    <a:pt x="317" y="193"/>
                  </a:lnTo>
                  <a:lnTo>
                    <a:pt x="320" y="184"/>
                  </a:lnTo>
                  <a:lnTo>
                    <a:pt x="322" y="178"/>
                  </a:lnTo>
                  <a:lnTo>
                    <a:pt x="321" y="171"/>
                  </a:lnTo>
                  <a:lnTo>
                    <a:pt x="320" y="163"/>
                  </a:lnTo>
                  <a:lnTo>
                    <a:pt x="320" y="159"/>
                  </a:lnTo>
                  <a:lnTo>
                    <a:pt x="320" y="156"/>
                  </a:lnTo>
                  <a:lnTo>
                    <a:pt x="320" y="151"/>
                  </a:lnTo>
                  <a:lnTo>
                    <a:pt x="322" y="147"/>
                  </a:lnTo>
                  <a:lnTo>
                    <a:pt x="325" y="137"/>
                  </a:lnTo>
                  <a:lnTo>
                    <a:pt x="326" y="127"/>
                  </a:lnTo>
                  <a:lnTo>
                    <a:pt x="326" y="118"/>
                  </a:lnTo>
                  <a:lnTo>
                    <a:pt x="325" y="114"/>
                  </a:lnTo>
                  <a:lnTo>
                    <a:pt x="321" y="109"/>
                  </a:lnTo>
                  <a:lnTo>
                    <a:pt x="313" y="98"/>
                  </a:lnTo>
                  <a:lnTo>
                    <a:pt x="306" y="92"/>
                  </a:lnTo>
                  <a:lnTo>
                    <a:pt x="298" y="85"/>
                  </a:lnTo>
                  <a:lnTo>
                    <a:pt x="290" y="78"/>
                  </a:lnTo>
                  <a:lnTo>
                    <a:pt x="281" y="73"/>
                  </a:lnTo>
                  <a:lnTo>
                    <a:pt x="265" y="63"/>
                  </a:lnTo>
                  <a:lnTo>
                    <a:pt x="254" y="55"/>
                  </a:lnTo>
                  <a:lnTo>
                    <a:pt x="247" y="50"/>
                  </a:lnTo>
                  <a:lnTo>
                    <a:pt x="245" y="48"/>
                  </a:lnTo>
                  <a:lnTo>
                    <a:pt x="244" y="44"/>
                  </a:lnTo>
                  <a:lnTo>
                    <a:pt x="241" y="36"/>
                  </a:lnTo>
                  <a:lnTo>
                    <a:pt x="239" y="31"/>
                  </a:lnTo>
                  <a:lnTo>
                    <a:pt x="234" y="26"/>
                  </a:lnTo>
                  <a:lnTo>
                    <a:pt x="228" y="22"/>
                  </a:lnTo>
                  <a:lnTo>
                    <a:pt x="221" y="18"/>
                  </a:lnTo>
                  <a:lnTo>
                    <a:pt x="205" y="12"/>
                  </a:lnTo>
                  <a:lnTo>
                    <a:pt x="192" y="8"/>
                  </a:lnTo>
                  <a:lnTo>
                    <a:pt x="183" y="5"/>
                  </a:lnTo>
                  <a:lnTo>
                    <a:pt x="179" y="4"/>
                  </a:lnTo>
                  <a:lnTo>
                    <a:pt x="175" y="5"/>
                  </a:lnTo>
                  <a:lnTo>
                    <a:pt x="158" y="10"/>
                  </a:lnTo>
                  <a:lnTo>
                    <a:pt x="146" y="12"/>
                  </a:lnTo>
                  <a:lnTo>
                    <a:pt x="136" y="13"/>
                  </a:lnTo>
                  <a:lnTo>
                    <a:pt x="129" y="13"/>
                  </a:lnTo>
                  <a:lnTo>
                    <a:pt x="127" y="12"/>
                  </a:lnTo>
                  <a:lnTo>
                    <a:pt x="124" y="10"/>
                  </a:lnTo>
                  <a:lnTo>
                    <a:pt x="117" y="4"/>
                  </a:lnTo>
                  <a:lnTo>
                    <a:pt x="112" y="2"/>
                  </a:lnTo>
                  <a:lnTo>
                    <a:pt x="107" y="1"/>
                  </a:lnTo>
                  <a:lnTo>
                    <a:pt x="104" y="0"/>
                  </a:lnTo>
                  <a:lnTo>
                    <a:pt x="99" y="1"/>
                  </a:lnTo>
                  <a:lnTo>
                    <a:pt x="87" y="12"/>
                  </a:lnTo>
                  <a:lnTo>
                    <a:pt x="81" y="18"/>
                  </a:lnTo>
                  <a:lnTo>
                    <a:pt x="77" y="41"/>
                  </a:lnTo>
                  <a:lnTo>
                    <a:pt x="76" y="57"/>
                  </a:lnTo>
                  <a:lnTo>
                    <a:pt x="75" y="67"/>
                  </a:lnTo>
                  <a:lnTo>
                    <a:pt x="75" y="71"/>
                  </a:lnTo>
                  <a:lnTo>
                    <a:pt x="77" y="74"/>
                  </a:lnTo>
                  <a:lnTo>
                    <a:pt x="81" y="87"/>
                  </a:lnTo>
                  <a:lnTo>
                    <a:pt x="82" y="97"/>
                  </a:lnTo>
                  <a:lnTo>
                    <a:pt x="81" y="114"/>
                  </a:lnTo>
                  <a:lnTo>
                    <a:pt x="82" y="120"/>
                  </a:lnTo>
                  <a:lnTo>
                    <a:pt x="84" y="125"/>
                  </a:lnTo>
                  <a:lnTo>
                    <a:pt x="88" y="128"/>
                  </a:lnTo>
                  <a:lnTo>
                    <a:pt x="91" y="130"/>
                  </a:lnTo>
                  <a:lnTo>
                    <a:pt x="93" y="131"/>
                  </a:lnTo>
                  <a:lnTo>
                    <a:pt x="92" y="131"/>
                  </a:lnTo>
                  <a:lnTo>
                    <a:pt x="88" y="132"/>
                  </a:lnTo>
                  <a:lnTo>
                    <a:pt x="81" y="133"/>
                  </a:lnTo>
                  <a:lnTo>
                    <a:pt x="56" y="136"/>
                  </a:lnTo>
                  <a:lnTo>
                    <a:pt x="53"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2" name="Freeform 25">
              <a:extLst>
                <a:ext uri="{FF2B5EF4-FFF2-40B4-BE49-F238E27FC236}">
                  <a16:creationId xmlns:a16="http://schemas.microsoft.com/office/drawing/2014/main" id="{D50880A7-B6C7-E5E7-09C5-7A58F728D446}"/>
                </a:ext>
              </a:extLst>
            </p:cNvPr>
            <p:cNvSpPr>
              <a:spLocks/>
            </p:cNvSpPr>
            <p:nvPr/>
          </p:nvSpPr>
          <p:spPr bwMode="auto">
            <a:xfrm>
              <a:off x="8121214" y="3582608"/>
              <a:ext cx="36258" cy="39100"/>
            </a:xfrm>
            <a:custGeom>
              <a:avLst/>
              <a:gdLst>
                <a:gd name="T0" fmla="*/ 13 w 132"/>
                <a:gd name="T1" fmla="*/ 120 h 129"/>
                <a:gd name="T2" fmla="*/ 24 w 132"/>
                <a:gd name="T3" fmla="*/ 122 h 129"/>
                <a:gd name="T4" fmla="*/ 40 w 132"/>
                <a:gd name="T5" fmla="*/ 125 h 129"/>
                <a:gd name="T6" fmla="*/ 52 w 132"/>
                <a:gd name="T7" fmla="*/ 128 h 129"/>
                <a:gd name="T8" fmla="*/ 58 w 132"/>
                <a:gd name="T9" fmla="*/ 129 h 129"/>
                <a:gd name="T10" fmla="*/ 80 w 132"/>
                <a:gd name="T11" fmla="*/ 104 h 129"/>
                <a:gd name="T12" fmla="*/ 79 w 132"/>
                <a:gd name="T13" fmla="*/ 103 h 129"/>
                <a:gd name="T14" fmla="*/ 77 w 132"/>
                <a:gd name="T15" fmla="*/ 97 h 129"/>
                <a:gd name="T16" fmla="*/ 79 w 132"/>
                <a:gd name="T17" fmla="*/ 95 h 129"/>
                <a:gd name="T18" fmla="*/ 81 w 132"/>
                <a:gd name="T19" fmla="*/ 93 h 129"/>
                <a:gd name="T20" fmla="*/ 84 w 132"/>
                <a:gd name="T21" fmla="*/ 92 h 129"/>
                <a:gd name="T22" fmla="*/ 91 w 132"/>
                <a:gd name="T23" fmla="*/ 90 h 129"/>
                <a:gd name="T24" fmla="*/ 113 w 132"/>
                <a:gd name="T25" fmla="*/ 89 h 129"/>
                <a:gd name="T26" fmla="*/ 121 w 132"/>
                <a:gd name="T27" fmla="*/ 88 h 129"/>
                <a:gd name="T28" fmla="*/ 132 w 132"/>
                <a:gd name="T29" fmla="*/ 57 h 129"/>
                <a:gd name="T30" fmla="*/ 129 w 132"/>
                <a:gd name="T31" fmla="*/ 55 h 129"/>
                <a:gd name="T32" fmla="*/ 123 w 132"/>
                <a:gd name="T33" fmla="*/ 48 h 129"/>
                <a:gd name="T34" fmla="*/ 114 w 132"/>
                <a:gd name="T35" fmla="*/ 41 h 129"/>
                <a:gd name="T36" fmla="*/ 104 w 132"/>
                <a:gd name="T37" fmla="*/ 35 h 129"/>
                <a:gd name="T38" fmla="*/ 95 w 132"/>
                <a:gd name="T39" fmla="*/ 33 h 129"/>
                <a:gd name="T40" fmla="*/ 87 w 132"/>
                <a:gd name="T41" fmla="*/ 32 h 129"/>
                <a:gd name="T42" fmla="*/ 84 w 132"/>
                <a:gd name="T43" fmla="*/ 31 h 129"/>
                <a:gd name="T44" fmla="*/ 81 w 132"/>
                <a:gd name="T45" fmla="*/ 29 h 129"/>
                <a:gd name="T46" fmla="*/ 77 w 132"/>
                <a:gd name="T47" fmla="*/ 26 h 129"/>
                <a:gd name="T48" fmla="*/ 74 w 132"/>
                <a:gd name="T49" fmla="*/ 22 h 129"/>
                <a:gd name="T50" fmla="*/ 73 w 132"/>
                <a:gd name="T51" fmla="*/ 20 h 129"/>
                <a:gd name="T52" fmla="*/ 73 w 132"/>
                <a:gd name="T53" fmla="*/ 18 h 129"/>
                <a:gd name="T54" fmla="*/ 73 w 132"/>
                <a:gd name="T55" fmla="*/ 16 h 129"/>
                <a:gd name="T56" fmla="*/ 73 w 132"/>
                <a:gd name="T57" fmla="*/ 15 h 129"/>
                <a:gd name="T58" fmla="*/ 75 w 132"/>
                <a:gd name="T59" fmla="*/ 13 h 129"/>
                <a:gd name="T60" fmla="*/ 79 w 132"/>
                <a:gd name="T61" fmla="*/ 13 h 129"/>
                <a:gd name="T62" fmla="*/ 80 w 132"/>
                <a:gd name="T63" fmla="*/ 12 h 129"/>
                <a:gd name="T64" fmla="*/ 79 w 132"/>
                <a:gd name="T65" fmla="*/ 12 h 129"/>
                <a:gd name="T66" fmla="*/ 74 w 132"/>
                <a:gd name="T67" fmla="*/ 11 h 129"/>
                <a:gd name="T68" fmla="*/ 65 w 132"/>
                <a:gd name="T69" fmla="*/ 8 h 129"/>
                <a:gd name="T70" fmla="*/ 44 w 132"/>
                <a:gd name="T71" fmla="*/ 3 h 129"/>
                <a:gd name="T72" fmla="*/ 28 w 132"/>
                <a:gd name="T73" fmla="*/ 1 h 129"/>
                <a:gd name="T74" fmla="*/ 21 w 132"/>
                <a:gd name="T75" fmla="*/ 0 h 129"/>
                <a:gd name="T76" fmla="*/ 17 w 132"/>
                <a:gd name="T77" fmla="*/ 1 h 129"/>
                <a:gd name="T78" fmla="*/ 12 w 132"/>
                <a:gd name="T79" fmla="*/ 3 h 129"/>
                <a:gd name="T80" fmla="*/ 11 w 132"/>
                <a:gd name="T81" fmla="*/ 5 h 129"/>
                <a:gd name="T82" fmla="*/ 10 w 132"/>
                <a:gd name="T83" fmla="*/ 7 h 129"/>
                <a:gd name="T84" fmla="*/ 9 w 132"/>
                <a:gd name="T85" fmla="*/ 5 h 129"/>
                <a:gd name="T86" fmla="*/ 8 w 132"/>
                <a:gd name="T87" fmla="*/ 4 h 129"/>
                <a:gd name="T88" fmla="*/ 8 w 132"/>
                <a:gd name="T89" fmla="*/ 3 h 129"/>
                <a:gd name="T90" fmla="*/ 6 w 132"/>
                <a:gd name="T91" fmla="*/ 9 h 129"/>
                <a:gd name="T92" fmla="*/ 2 w 132"/>
                <a:gd name="T93" fmla="*/ 35 h 129"/>
                <a:gd name="T94" fmla="*/ 1 w 132"/>
                <a:gd name="T95" fmla="*/ 54 h 129"/>
                <a:gd name="T96" fmla="*/ 0 w 132"/>
                <a:gd name="T97" fmla="*/ 71 h 129"/>
                <a:gd name="T98" fmla="*/ 1 w 132"/>
                <a:gd name="T99" fmla="*/ 83 h 129"/>
                <a:gd name="T100" fmla="*/ 2 w 132"/>
                <a:gd name="T101" fmla="*/ 94 h 129"/>
                <a:gd name="T102" fmla="*/ 5 w 132"/>
                <a:gd name="T103" fmla="*/ 106 h 129"/>
                <a:gd name="T104" fmla="*/ 6 w 132"/>
                <a:gd name="T105" fmla="*/ 109 h 129"/>
                <a:gd name="T106" fmla="*/ 5 w 132"/>
                <a:gd name="T107" fmla="*/ 111 h 129"/>
                <a:gd name="T108" fmla="*/ 6 w 132"/>
                <a:gd name="T109" fmla="*/ 115 h 129"/>
                <a:gd name="T110" fmla="*/ 6 w 132"/>
                <a:gd name="T111" fmla="*/ 117 h 129"/>
                <a:gd name="T112" fmla="*/ 8 w 132"/>
                <a:gd name="T113" fmla="*/ 119 h 129"/>
                <a:gd name="T114" fmla="*/ 10 w 132"/>
                <a:gd name="T115" fmla="*/ 120 h 129"/>
                <a:gd name="T116" fmla="*/ 13 w 132"/>
                <a:gd name="T117"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29">
                  <a:moveTo>
                    <a:pt x="13" y="120"/>
                  </a:moveTo>
                  <a:lnTo>
                    <a:pt x="24" y="122"/>
                  </a:lnTo>
                  <a:lnTo>
                    <a:pt x="40" y="125"/>
                  </a:lnTo>
                  <a:lnTo>
                    <a:pt x="52" y="128"/>
                  </a:lnTo>
                  <a:lnTo>
                    <a:pt x="58" y="129"/>
                  </a:lnTo>
                  <a:lnTo>
                    <a:pt x="80" y="104"/>
                  </a:lnTo>
                  <a:lnTo>
                    <a:pt x="79" y="103"/>
                  </a:lnTo>
                  <a:lnTo>
                    <a:pt x="77" y="97"/>
                  </a:lnTo>
                  <a:lnTo>
                    <a:pt x="79" y="95"/>
                  </a:lnTo>
                  <a:lnTo>
                    <a:pt x="81" y="93"/>
                  </a:lnTo>
                  <a:lnTo>
                    <a:pt x="84" y="92"/>
                  </a:lnTo>
                  <a:lnTo>
                    <a:pt x="91" y="90"/>
                  </a:lnTo>
                  <a:lnTo>
                    <a:pt x="113" y="89"/>
                  </a:lnTo>
                  <a:lnTo>
                    <a:pt x="121" y="88"/>
                  </a:lnTo>
                  <a:lnTo>
                    <a:pt x="132" y="57"/>
                  </a:lnTo>
                  <a:lnTo>
                    <a:pt x="129" y="55"/>
                  </a:lnTo>
                  <a:lnTo>
                    <a:pt x="123" y="48"/>
                  </a:lnTo>
                  <a:lnTo>
                    <a:pt x="114" y="41"/>
                  </a:lnTo>
                  <a:lnTo>
                    <a:pt x="104" y="35"/>
                  </a:lnTo>
                  <a:lnTo>
                    <a:pt x="95" y="33"/>
                  </a:lnTo>
                  <a:lnTo>
                    <a:pt x="87" y="32"/>
                  </a:lnTo>
                  <a:lnTo>
                    <a:pt x="84" y="31"/>
                  </a:lnTo>
                  <a:lnTo>
                    <a:pt x="81" y="29"/>
                  </a:lnTo>
                  <a:lnTo>
                    <a:pt x="77" y="26"/>
                  </a:lnTo>
                  <a:lnTo>
                    <a:pt x="74" y="22"/>
                  </a:lnTo>
                  <a:lnTo>
                    <a:pt x="73" y="20"/>
                  </a:lnTo>
                  <a:lnTo>
                    <a:pt x="73" y="18"/>
                  </a:lnTo>
                  <a:lnTo>
                    <a:pt x="73" y="16"/>
                  </a:lnTo>
                  <a:lnTo>
                    <a:pt x="73" y="15"/>
                  </a:lnTo>
                  <a:lnTo>
                    <a:pt x="75" y="13"/>
                  </a:lnTo>
                  <a:lnTo>
                    <a:pt x="79" y="13"/>
                  </a:lnTo>
                  <a:lnTo>
                    <a:pt x="80" y="12"/>
                  </a:lnTo>
                  <a:lnTo>
                    <a:pt x="79" y="12"/>
                  </a:lnTo>
                  <a:lnTo>
                    <a:pt x="74" y="11"/>
                  </a:lnTo>
                  <a:lnTo>
                    <a:pt x="65" y="8"/>
                  </a:lnTo>
                  <a:lnTo>
                    <a:pt x="44" y="3"/>
                  </a:lnTo>
                  <a:lnTo>
                    <a:pt x="28" y="1"/>
                  </a:lnTo>
                  <a:lnTo>
                    <a:pt x="21" y="0"/>
                  </a:lnTo>
                  <a:lnTo>
                    <a:pt x="17" y="1"/>
                  </a:lnTo>
                  <a:lnTo>
                    <a:pt x="12" y="3"/>
                  </a:lnTo>
                  <a:lnTo>
                    <a:pt x="11" y="5"/>
                  </a:lnTo>
                  <a:lnTo>
                    <a:pt x="10" y="7"/>
                  </a:lnTo>
                  <a:lnTo>
                    <a:pt x="9" y="5"/>
                  </a:lnTo>
                  <a:lnTo>
                    <a:pt x="8" y="4"/>
                  </a:lnTo>
                  <a:lnTo>
                    <a:pt x="8" y="3"/>
                  </a:lnTo>
                  <a:lnTo>
                    <a:pt x="6" y="9"/>
                  </a:lnTo>
                  <a:lnTo>
                    <a:pt x="2" y="35"/>
                  </a:lnTo>
                  <a:lnTo>
                    <a:pt x="1" y="54"/>
                  </a:lnTo>
                  <a:lnTo>
                    <a:pt x="0" y="71"/>
                  </a:lnTo>
                  <a:lnTo>
                    <a:pt x="1" y="83"/>
                  </a:lnTo>
                  <a:lnTo>
                    <a:pt x="2" y="94"/>
                  </a:lnTo>
                  <a:lnTo>
                    <a:pt x="5" y="106"/>
                  </a:lnTo>
                  <a:lnTo>
                    <a:pt x="6" y="109"/>
                  </a:lnTo>
                  <a:lnTo>
                    <a:pt x="5" y="111"/>
                  </a:lnTo>
                  <a:lnTo>
                    <a:pt x="6" y="115"/>
                  </a:lnTo>
                  <a:lnTo>
                    <a:pt x="6" y="117"/>
                  </a:lnTo>
                  <a:lnTo>
                    <a:pt x="8" y="119"/>
                  </a:lnTo>
                  <a:lnTo>
                    <a:pt x="10" y="120"/>
                  </a:lnTo>
                  <a:lnTo>
                    <a:pt x="1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3" name="Freeform 26">
              <a:extLst>
                <a:ext uri="{FF2B5EF4-FFF2-40B4-BE49-F238E27FC236}">
                  <a16:creationId xmlns:a16="http://schemas.microsoft.com/office/drawing/2014/main" id="{1FC68018-7F2D-A97A-4520-50787FF1388D}"/>
                </a:ext>
              </a:extLst>
            </p:cNvPr>
            <p:cNvSpPr>
              <a:spLocks/>
            </p:cNvSpPr>
            <p:nvPr/>
          </p:nvSpPr>
          <p:spPr bwMode="auto">
            <a:xfrm>
              <a:off x="10713631" y="4498444"/>
              <a:ext cx="186866" cy="371447"/>
            </a:xfrm>
            <a:custGeom>
              <a:avLst/>
              <a:gdLst>
                <a:gd name="T0" fmla="*/ 634 w 669"/>
                <a:gd name="T1" fmla="*/ 55 h 1233"/>
                <a:gd name="T2" fmla="*/ 625 w 669"/>
                <a:gd name="T3" fmla="*/ 11 h 1233"/>
                <a:gd name="T4" fmla="*/ 614 w 669"/>
                <a:gd name="T5" fmla="*/ 0 h 1233"/>
                <a:gd name="T6" fmla="*/ 584 w 669"/>
                <a:gd name="T7" fmla="*/ 15 h 1233"/>
                <a:gd name="T8" fmla="*/ 572 w 669"/>
                <a:gd name="T9" fmla="*/ 38 h 1233"/>
                <a:gd name="T10" fmla="*/ 567 w 669"/>
                <a:gd name="T11" fmla="*/ 88 h 1233"/>
                <a:gd name="T12" fmla="*/ 564 w 669"/>
                <a:gd name="T13" fmla="*/ 120 h 1233"/>
                <a:gd name="T14" fmla="*/ 515 w 669"/>
                <a:gd name="T15" fmla="*/ 141 h 1233"/>
                <a:gd name="T16" fmla="*/ 489 w 669"/>
                <a:gd name="T17" fmla="*/ 162 h 1233"/>
                <a:gd name="T18" fmla="*/ 476 w 669"/>
                <a:gd name="T19" fmla="*/ 208 h 1233"/>
                <a:gd name="T20" fmla="*/ 469 w 669"/>
                <a:gd name="T21" fmla="*/ 255 h 1233"/>
                <a:gd name="T22" fmla="*/ 468 w 669"/>
                <a:gd name="T23" fmla="*/ 265 h 1233"/>
                <a:gd name="T24" fmla="*/ 414 w 669"/>
                <a:gd name="T25" fmla="*/ 324 h 1233"/>
                <a:gd name="T26" fmla="*/ 374 w 669"/>
                <a:gd name="T27" fmla="*/ 360 h 1233"/>
                <a:gd name="T28" fmla="*/ 325 w 669"/>
                <a:gd name="T29" fmla="*/ 387 h 1233"/>
                <a:gd name="T30" fmla="*/ 287 w 669"/>
                <a:gd name="T31" fmla="*/ 409 h 1233"/>
                <a:gd name="T32" fmla="*/ 253 w 669"/>
                <a:gd name="T33" fmla="*/ 428 h 1233"/>
                <a:gd name="T34" fmla="*/ 217 w 669"/>
                <a:gd name="T35" fmla="*/ 450 h 1233"/>
                <a:gd name="T36" fmla="*/ 169 w 669"/>
                <a:gd name="T37" fmla="*/ 494 h 1233"/>
                <a:gd name="T38" fmla="*/ 176 w 669"/>
                <a:gd name="T39" fmla="*/ 531 h 1233"/>
                <a:gd name="T40" fmla="*/ 168 w 669"/>
                <a:gd name="T41" fmla="*/ 553 h 1233"/>
                <a:gd name="T42" fmla="*/ 154 w 669"/>
                <a:gd name="T43" fmla="*/ 559 h 1233"/>
                <a:gd name="T44" fmla="*/ 147 w 669"/>
                <a:gd name="T45" fmla="*/ 574 h 1233"/>
                <a:gd name="T46" fmla="*/ 138 w 669"/>
                <a:gd name="T47" fmla="*/ 594 h 1233"/>
                <a:gd name="T48" fmla="*/ 134 w 669"/>
                <a:gd name="T49" fmla="*/ 673 h 1233"/>
                <a:gd name="T50" fmla="*/ 129 w 669"/>
                <a:gd name="T51" fmla="*/ 792 h 1233"/>
                <a:gd name="T52" fmla="*/ 106 w 669"/>
                <a:gd name="T53" fmla="*/ 839 h 1233"/>
                <a:gd name="T54" fmla="*/ 75 w 669"/>
                <a:gd name="T55" fmla="*/ 878 h 1233"/>
                <a:gd name="T56" fmla="*/ 22 w 669"/>
                <a:gd name="T57" fmla="*/ 934 h 1233"/>
                <a:gd name="T58" fmla="*/ 11 w 669"/>
                <a:gd name="T59" fmla="*/ 961 h 1233"/>
                <a:gd name="T60" fmla="*/ 11 w 669"/>
                <a:gd name="T61" fmla="*/ 1008 h 1233"/>
                <a:gd name="T62" fmla="*/ 20 w 669"/>
                <a:gd name="T63" fmla="*/ 1037 h 1233"/>
                <a:gd name="T64" fmla="*/ 16 w 669"/>
                <a:gd name="T65" fmla="*/ 1058 h 1233"/>
                <a:gd name="T66" fmla="*/ 9 w 669"/>
                <a:gd name="T67" fmla="*/ 1083 h 1233"/>
                <a:gd name="T68" fmla="*/ 12 w 669"/>
                <a:gd name="T69" fmla="*/ 1131 h 1233"/>
                <a:gd name="T70" fmla="*/ 9 w 669"/>
                <a:gd name="T71" fmla="*/ 1162 h 1233"/>
                <a:gd name="T72" fmla="*/ 1 w 669"/>
                <a:gd name="T73" fmla="*/ 1165 h 1233"/>
                <a:gd name="T74" fmla="*/ 0 w 669"/>
                <a:gd name="T75" fmla="*/ 1168 h 1233"/>
                <a:gd name="T76" fmla="*/ 12 w 669"/>
                <a:gd name="T77" fmla="*/ 1202 h 1233"/>
                <a:gd name="T78" fmla="*/ 11 w 669"/>
                <a:gd name="T79" fmla="*/ 1211 h 1233"/>
                <a:gd name="T80" fmla="*/ 35 w 669"/>
                <a:gd name="T81" fmla="*/ 1227 h 1233"/>
                <a:gd name="T82" fmla="*/ 71 w 669"/>
                <a:gd name="T83" fmla="*/ 1233 h 1233"/>
                <a:gd name="T84" fmla="*/ 113 w 669"/>
                <a:gd name="T85" fmla="*/ 1216 h 1233"/>
                <a:gd name="T86" fmla="*/ 134 w 669"/>
                <a:gd name="T87" fmla="*/ 1192 h 1233"/>
                <a:gd name="T88" fmla="*/ 182 w 669"/>
                <a:gd name="T89" fmla="*/ 1163 h 1233"/>
                <a:gd name="T90" fmla="*/ 224 w 669"/>
                <a:gd name="T91" fmla="*/ 1140 h 1233"/>
                <a:gd name="T92" fmla="*/ 266 w 669"/>
                <a:gd name="T93" fmla="*/ 1069 h 1233"/>
                <a:gd name="T94" fmla="*/ 384 w 669"/>
                <a:gd name="T95" fmla="*/ 846 h 1233"/>
                <a:gd name="T96" fmla="*/ 449 w 669"/>
                <a:gd name="T97" fmla="*/ 714 h 1233"/>
                <a:gd name="T98" fmla="*/ 509 w 669"/>
                <a:gd name="T99" fmla="*/ 566 h 1233"/>
                <a:gd name="T100" fmla="*/ 537 w 669"/>
                <a:gd name="T101" fmla="*/ 482 h 1233"/>
                <a:gd name="T102" fmla="*/ 551 w 669"/>
                <a:gd name="T103" fmla="*/ 456 h 1233"/>
                <a:gd name="T104" fmla="*/ 575 w 669"/>
                <a:gd name="T105" fmla="*/ 441 h 1233"/>
                <a:gd name="T106" fmla="*/ 592 w 669"/>
                <a:gd name="T107" fmla="*/ 423 h 1233"/>
                <a:gd name="T108" fmla="*/ 602 w 669"/>
                <a:gd name="T109" fmla="*/ 376 h 1233"/>
                <a:gd name="T110" fmla="*/ 634 w 669"/>
                <a:gd name="T111" fmla="*/ 339 h 1233"/>
                <a:gd name="T112" fmla="*/ 656 w 669"/>
                <a:gd name="T113" fmla="*/ 312 h 1233"/>
                <a:gd name="T114" fmla="*/ 666 w 669"/>
                <a:gd name="T115" fmla="*/ 275 h 1233"/>
                <a:gd name="T116" fmla="*/ 657 w 669"/>
                <a:gd name="T117" fmla="*/ 204 h 1233"/>
                <a:gd name="T118" fmla="*/ 664 w 669"/>
                <a:gd name="T119" fmla="*/ 124 h 1233"/>
                <a:gd name="T120" fmla="*/ 669 w 669"/>
                <a:gd name="T121" fmla="*/ 9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1233">
                  <a:moveTo>
                    <a:pt x="667" y="91"/>
                  </a:moveTo>
                  <a:lnTo>
                    <a:pt x="657" y="80"/>
                  </a:lnTo>
                  <a:lnTo>
                    <a:pt x="645" y="66"/>
                  </a:lnTo>
                  <a:lnTo>
                    <a:pt x="634" y="55"/>
                  </a:lnTo>
                  <a:lnTo>
                    <a:pt x="629" y="50"/>
                  </a:lnTo>
                  <a:lnTo>
                    <a:pt x="629" y="26"/>
                  </a:lnTo>
                  <a:lnTo>
                    <a:pt x="628" y="21"/>
                  </a:lnTo>
                  <a:lnTo>
                    <a:pt x="625" y="11"/>
                  </a:lnTo>
                  <a:lnTo>
                    <a:pt x="623" y="5"/>
                  </a:lnTo>
                  <a:lnTo>
                    <a:pt x="619" y="2"/>
                  </a:lnTo>
                  <a:lnTo>
                    <a:pt x="617" y="1"/>
                  </a:lnTo>
                  <a:lnTo>
                    <a:pt x="614" y="0"/>
                  </a:lnTo>
                  <a:lnTo>
                    <a:pt x="611" y="0"/>
                  </a:lnTo>
                  <a:lnTo>
                    <a:pt x="608" y="1"/>
                  </a:lnTo>
                  <a:lnTo>
                    <a:pt x="596" y="7"/>
                  </a:lnTo>
                  <a:lnTo>
                    <a:pt x="584" y="15"/>
                  </a:lnTo>
                  <a:lnTo>
                    <a:pt x="578" y="20"/>
                  </a:lnTo>
                  <a:lnTo>
                    <a:pt x="575" y="25"/>
                  </a:lnTo>
                  <a:lnTo>
                    <a:pt x="573" y="31"/>
                  </a:lnTo>
                  <a:lnTo>
                    <a:pt x="572" y="38"/>
                  </a:lnTo>
                  <a:lnTo>
                    <a:pt x="571" y="52"/>
                  </a:lnTo>
                  <a:lnTo>
                    <a:pt x="570" y="63"/>
                  </a:lnTo>
                  <a:lnTo>
                    <a:pt x="568" y="74"/>
                  </a:lnTo>
                  <a:lnTo>
                    <a:pt x="567" y="88"/>
                  </a:lnTo>
                  <a:lnTo>
                    <a:pt x="568" y="101"/>
                  </a:lnTo>
                  <a:lnTo>
                    <a:pt x="568" y="111"/>
                  </a:lnTo>
                  <a:lnTo>
                    <a:pt x="567" y="116"/>
                  </a:lnTo>
                  <a:lnTo>
                    <a:pt x="564" y="120"/>
                  </a:lnTo>
                  <a:lnTo>
                    <a:pt x="558" y="124"/>
                  </a:lnTo>
                  <a:lnTo>
                    <a:pt x="551" y="129"/>
                  </a:lnTo>
                  <a:lnTo>
                    <a:pt x="533" y="135"/>
                  </a:lnTo>
                  <a:lnTo>
                    <a:pt x="515" y="141"/>
                  </a:lnTo>
                  <a:lnTo>
                    <a:pt x="508" y="143"/>
                  </a:lnTo>
                  <a:lnTo>
                    <a:pt x="500" y="148"/>
                  </a:lnTo>
                  <a:lnTo>
                    <a:pt x="494" y="154"/>
                  </a:lnTo>
                  <a:lnTo>
                    <a:pt x="489" y="162"/>
                  </a:lnTo>
                  <a:lnTo>
                    <a:pt x="484" y="172"/>
                  </a:lnTo>
                  <a:lnTo>
                    <a:pt x="481" y="183"/>
                  </a:lnTo>
                  <a:lnTo>
                    <a:pt x="478" y="196"/>
                  </a:lnTo>
                  <a:lnTo>
                    <a:pt x="476" y="208"/>
                  </a:lnTo>
                  <a:lnTo>
                    <a:pt x="471" y="232"/>
                  </a:lnTo>
                  <a:lnTo>
                    <a:pt x="468" y="248"/>
                  </a:lnTo>
                  <a:lnTo>
                    <a:pt x="468" y="253"/>
                  </a:lnTo>
                  <a:lnTo>
                    <a:pt x="469" y="255"/>
                  </a:lnTo>
                  <a:lnTo>
                    <a:pt x="471" y="257"/>
                  </a:lnTo>
                  <a:lnTo>
                    <a:pt x="472" y="258"/>
                  </a:lnTo>
                  <a:lnTo>
                    <a:pt x="471" y="260"/>
                  </a:lnTo>
                  <a:lnTo>
                    <a:pt x="468" y="265"/>
                  </a:lnTo>
                  <a:lnTo>
                    <a:pt x="460" y="272"/>
                  </a:lnTo>
                  <a:lnTo>
                    <a:pt x="448" y="286"/>
                  </a:lnTo>
                  <a:lnTo>
                    <a:pt x="426" y="309"/>
                  </a:lnTo>
                  <a:lnTo>
                    <a:pt x="414" y="324"/>
                  </a:lnTo>
                  <a:lnTo>
                    <a:pt x="408" y="331"/>
                  </a:lnTo>
                  <a:lnTo>
                    <a:pt x="401" y="339"/>
                  </a:lnTo>
                  <a:lnTo>
                    <a:pt x="390" y="347"/>
                  </a:lnTo>
                  <a:lnTo>
                    <a:pt x="374" y="360"/>
                  </a:lnTo>
                  <a:lnTo>
                    <a:pt x="357" y="371"/>
                  </a:lnTo>
                  <a:lnTo>
                    <a:pt x="344" y="378"/>
                  </a:lnTo>
                  <a:lnTo>
                    <a:pt x="334" y="384"/>
                  </a:lnTo>
                  <a:lnTo>
                    <a:pt x="325" y="387"/>
                  </a:lnTo>
                  <a:lnTo>
                    <a:pt x="318" y="391"/>
                  </a:lnTo>
                  <a:lnTo>
                    <a:pt x="309" y="394"/>
                  </a:lnTo>
                  <a:lnTo>
                    <a:pt x="299" y="400"/>
                  </a:lnTo>
                  <a:lnTo>
                    <a:pt x="287" y="409"/>
                  </a:lnTo>
                  <a:lnTo>
                    <a:pt x="275" y="418"/>
                  </a:lnTo>
                  <a:lnTo>
                    <a:pt x="266" y="423"/>
                  </a:lnTo>
                  <a:lnTo>
                    <a:pt x="258" y="426"/>
                  </a:lnTo>
                  <a:lnTo>
                    <a:pt x="253" y="428"/>
                  </a:lnTo>
                  <a:lnTo>
                    <a:pt x="246" y="430"/>
                  </a:lnTo>
                  <a:lnTo>
                    <a:pt x="238" y="434"/>
                  </a:lnTo>
                  <a:lnTo>
                    <a:pt x="229" y="440"/>
                  </a:lnTo>
                  <a:lnTo>
                    <a:pt x="217" y="450"/>
                  </a:lnTo>
                  <a:lnTo>
                    <a:pt x="193" y="470"/>
                  </a:lnTo>
                  <a:lnTo>
                    <a:pt x="176" y="483"/>
                  </a:lnTo>
                  <a:lnTo>
                    <a:pt x="172" y="489"/>
                  </a:lnTo>
                  <a:lnTo>
                    <a:pt x="169" y="494"/>
                  </a:lnTo>
                  <a:lnTo>
                    <a:pt x="168" y="501"/>
                  </a:lnTo>
                  <a:lnTo>
                    <a:pt x="168" y="508"/>
                  </a:lnTo>
                  <a:lnTo>
                    <a:pt x="172" y="521"/>
                  </a:lnTo>
                  <a:lnTo>
                    <a:pt x="176" y="531"/>
                  </a:lnTo>
                  <a:lnTo>
                    <a:pt x="177" y="535"/>
                  </a:lnTo>
                  <a:lnTo>
                    <a:pt x="176" y="541"/>
                  </a:lnTo>
                  <a:lnTo>
                    <a:pt x="174" y="546"/>
                  </a:lnTo>
                  <a:lnTo>
                    <a:pt x="168" y="553"/>
                  </a:lnTo>
                  <a:lnTo>
                    <a:pt x="161" y="558"/>
                  </a:lnTo>
                  <a:lnTo>
                    <a:pt x="158" y="561"/>
                  </a:lnTo>
                  <a:lnTo>
                    <a:pt x="155" y="561"/>
                  </a:lnTo>
                  <a:lnTo>
                    <a:pt x="154" y="559"/>
                  </a:lnTo>
                  <a:lnTo>
                    <a:pt x="153" y="558"/>
                  </a:lnTo>
                  <a:lnTo>
                    <a:pt x="152" y="559"/>
                  </a:lnTo>
                  <a:lnTo>
                    <a:pt x="151" y="564"/>
                  </a:lnTo>
                  <a:lnTo>
                    <a:pt x="147" y="574"/>
                  </a:lnTo>
                  <a:lnTo>
                    <a:pt x="143" y="583"/>
                  </a:lnTo>
                  <a:lnTo>
                    <a:pt x="140" y="587"/>
                  </a:lnTo>
                  <a:lnTo>
                    <a:pt x="139" y="590"/>
                  </a:lnTo>
                  <a:lnTo>
                    <a:pt x="138" y="594"/>
                  </a:lnTo>
                  <a:lnTo>
                    <a:pt x="137" y="601"/>
                  </a:lnTo>
                  <a:lnTo>
                    <a:pt x="137" y="615"/>
                  </a:lnTo>
                  <a:lnTo>
                    <a:pt x="136" y="638"/>
                  </a:lnTo>
                  <a:lnTo>
                    <a:pt x="134" y="673"/>
                  </a:lnTo>
                  <a:lnTo>
                    <a:pt x="132" y="737"/>
                  </a:lnTo>
                  <a:lnTo>
                    <a:pt x="131" y="774"/>
                  </a:lnTo>
                  <a:lnTo>
                    <a:pt x="130" y="784"/>
                  </a:lnTo>
                  <a:lnTo>
                    <a:pt x="129" y="792"/>
                  </a:lnTo>
                  <a:lnTo>
                    <a:pt x="127" y="800"/>
                  </a:lnTo>
                  <a:lnTo>
                    <a:pt x="122" y="809"/>
                  </a:lnTo>
                  <a:lnTo>
                    <a:pt x="113" y="825"/>
                  </a:lnTo>
                  <a:lnTo>
                    <a:pt x="106" y="839"/>
                  </a:lnTo>
                  <a:lnTo>
                    <a:pt x="98" y="850"/>
                  </a:lnTo>
                  <a:lnTo>
                    <a:pt x="89" y="862"/>
                  </a:lnTo>
                  <a:lnTo>
                    <a:pt x="81" y="872"/>
                  </a:lnTo>
                  <a:lnTo>
                    <a:pt x="75" y="878"/>
                  </a:lnTo>
                  <a:lnTo>
                    <a:pt x="67" y="887"/>
                  </a:lnTo>
                  <a:lnTo>
                    <a:pt x="53" y="904"/>
                  </a:lnTo>
                  <a:lnTo>
                    <a:pt x="35" y="922"/>
                  </a:lnTo>
                  <a:lnTo>
                    <a:pt x="22" y="934"/>
                  </a:lnTo>
                  <a:lnTo>
                    <a:pt x="17" y="939"/>
                  </a:lnTo>
                  <a:lnTo>
                    <a:pt x="14" y="946"/>
                  </a:lnTo>
                  <a:lnTo>
                    <a:pt x="12" y="952"/>
                  </a:lnTo>
                  <a:lnTo>
                    <a:pt x="11" y="961"/>
                  </a:lnTo>
                  <a:lnTo>
                    <a:pt x="11" y="978"/>
                  </a:lnTo>
                  <a:lnTo>
                    <a:pt x="10" y="993"/>
                  </a:lnTo>
                  <a:lnTo>
                    <a:pt x="11" y="1001"/>
                  </a:lnTo>
                  <a:lnTo>
                    <a:pt x="11" y="1008"/>
                  </a:lnTo>
                  <a:lnTo>
                    <a:pt x="13" y="1015"/>
                  </a:lnTo>
                  <a:lnTo>
                    <a:pt x="15" y="1023"/>
                  </a:lnTo>
                  <a:lnTo>
                    <a:pt x="17" y="1030"/>
                  </a:lnTo>
                  <a:lnTo>
                    <a:pt x="20" y="1037"/>
                  </a:lnTo>
                  <a:lnTo>
                    <a:pt x="20" y="1043"/>
                  </a:lnTo>
                  <a:lnTo>
                    <a:pt x="20" y="1048"/>
                  </a:lnTo>
                  <a:lnTo>
                    <a:pt x="18" y="1054"/>
                  </a:lnTo>
                  <a:lnTo>
                    <a:pt x="16" y="1058"/>
                  </a:lnTo>
                  <a:lnTo>
                    <a:pt x="14" y="1064"/>
                  </a:lnTo>
                  <a:lnTo>
                    <a:pt x="11" y="1068"/>
                  </a:lnTo>
                  <a:lnTo>
                    <a:pt x="9" y="1074"/>
                  </a:lnTo>
                  <a:lnTo>
                    <a:pt x="9" y="1083"/>
                  </a:lnTo>
                  <a:lnTo>
                    <a:pt x="9" y="1094"/>
                  </a:lnTo>
                  <a:lnTo>
                    <a:pt x="10" y="1105"/>
                  </a:lnTo>
                  <a:lnTo>
                    <a:pt x="11" y="1118"/>
                  </a:lnTo>
                  <a:lnTo>
                    <a:pt x="12" y="1131"/>
                  </a:lnTo>
                  <a:lnTo>
                    <a:pt x="12" y="1143"/>
                  </a:lnTo>
                  <a:lnTo>
                    <a:pt x="11" y="1154"/>
                  </a:lnTo>
                  <a:lnTo>
                    <a:pt x="10" y="1159"/>
                  </a:lnTo>
                  <a:lnTo>
                    <a:pt x="9" y="1162"/>
                  </a:lnTo>
                  <a:lnTo>
                    <a:pt x="7" y="1164"/>
                  </a:lnTo>
                  <a:lnTo>
                    <a:pt x="6" y="1167"/>
                  </a:lnTo>
                  <a:lnTo>
                    <a:pt x="4" y="1167"/>
                  </a:lnTo>
                  <a:lnTo>
                    <a:pt x="1" y="1165"/>
                  </a:lnTo>
                  <a:lnTo>
                    <a:pt x="1" y="1165"/>
                  </a:lnTo>
                  <a:lnTo>
                    <a:pt x="0" y="1165"/>
                  </a:lnTo>
                  <a:lnTo>
                    <a:pt x="0" y="1167"/>
                  </a:lnTo>
                  <a:lnTo>
                    <a:pt x="0" y="1168"/>
                  </a:lnTo>
                  <a:lnTo>
                    <a:pt x="2" y="1173"/>
                  </a:lnTo>
                  <a:lnTo>
                    <a:pt x="7" y="1183"/>
                  </a:lnTo>
                  <a:lnTo>
                    <a:pt x="11" y="1195"/>
                  </a:lnTo>
                  <a:lnTo>
                    <a:pt x="12" y="1202"/>
                  </a:lnTo>
                  <a:lnTo>
                    <a:pt x="12" y="1206"/>
                  </a:lnTo>
                  <a:lnTo>
                    <a:pt x="11" y="1209"/>
                  </a:lnTo>
                  <a:lnTo>
                    <a:pt x="10" y="1210"/>
                  </a:lnTo>
                  <a:lnTo>
                    <a:pt x="11" y="1211"/>
                  </a:lnTo>
                  <a:lnTo>
                    <a:pt x="15" y="1214"/>
                  </a:lnTo>
                  <a:lnTo>
                    <a:pt x="23" y="1221"/>
                  </a:lnTo>
                  <a:lnTo>
                    <a:pt x="28" y="1224"/>
                  </a:lnTo>
                  <a:lnTo>
                    <a:pt x="35" y="1227"/>
                  </a:lnTo>
                  <a:lnTo>
                    <a:pt x="41" y="1230"/>
                  </a:lnTo>
                  <a:lnTo>
                    <a:pt x="47" y="1231"/>
                  </a:lnTo>
                  <a:lnTo>
                    <a:pt x="59" y="1232"/>
                  </a:lnTo>
                  <a:lnTo>
                    <a:pt x="71" y="1233"/>
                  </a:lnTo>
                  <a:lnTo>
                    <a:pt x="90" y="1231"/>
                  </a:lnTo>
                  <a:lnTo>
                    <a:pt x="98" y="1228"/>
                  </a:lnTo>
                  <a:lnTo>
                    <a:pt x="102" y="1225"/>
                  </a:lnTo>
                  <a:lnTo>
                    <a:pt x="113" y="1216"/>
                  </a:lnTo>
                  <a:lnTo>
                    <a:pt x="119" y="1211"/>
                  </a:lnTo>
                  <a:lnTo>
                    <a:pt x="126" y="1204"/>
                  </a:lnTo>
                  <a:lnTo>
                    <a:pt x="131" y="1199"/>
                  </a:lnTo>
                  <a:lnTo>
                    <a:pt x="134" y="1192"/>
                  </a:lnTo>
                  <a:lnTo>
                    <a:pt x="142" y="1178"/>
                  </a:lnTo>
                  <a:lnTo>
                    <a:pt x="143" y="1175"/>
                  </a:lnTo>
                  <a:lnTo>
                    <a:pt x="154" y="1172"/>
                  </a:lnTo>
                  <a:lnTo>
                    <a:pt x="182" y="1163"/>
                  </a:lnTo>
                  <a:lnTo>
                    <a:pt x="197" y="1158"/>
                  </a:lnTo>
                  <a:lnTo>
                    <a:pt x="212" y="1150"/>
                  </a:lnTo>
                  <a:lnTo>
                    <a:pt x="218" y="1146"/>
                  </a:lnTo>
                  <a:lnTo>
                    <a:pt x="224" y="1140"/>
                  </a:lnTo>
                  <a:lnTo>
                    <a:pt x="229" y="1136"/>
                  </a:lnTo>
                  <a:lnTo>
                    <a:pt x="234" y="1130"/>
                  </a:lnTo>
                  <a:lnTo>
                    <a:pt x="245" y="1109"/>
                  </a:lnTo>
                  <a:lnTo>
                    <a:pt x="266" y="1069"/>
                  </a:lnTo>
                  <a:lnTo>
                    <a:pt x="293" y="1019"/>
                  </a:lnTo>
                  <a:lnTo>
                    <a:pt x="323" y="960"/>
                  </a:lnTo>
                  <a:lnTo>
                    <a:pt x="355" y="902"/>
                  </a:lnTo>
                  <a:lnTo>
                    <a:pt x="384" y="846"/>
                  </a:lnTo>
                  <a:lnTo>
                    <a:pt x="407" y="801"/>
                  </a:lnTo>
                  <a:lnTo>
                    <a:pt x="423" y="771"/>
                  </a:lnTo>
                  <a:lnTo>
                    <a:pt x="436" y="746"/>
                  </a:lnTo>
                  <a:lnTo>
                    <a:pt x="449" y="714"/>
                  </a:lnTo>
                  <a:lnTo>
                    <a:pt x="466" y="676"/>
                  </a:lnTo>
                  <a:lnTo>
                    <a:pt x="481" y="637"/>
                  </a:lnTo>
                  <a:lnTo>
                    <a:pt x="496" y="599"/>
                  </a:lnTo>
                  <a:lnTo>
                    <a:pt x="509" y="566"/>
                  </a:lnTo>
                  <a:lnTo>
                    <a:pt x="520" y="540"/>
                  </a:lnTo>
                  <a:lnTo>
                    <a:pt x="526" y="524"/>
                  </a:lnTo>
                  <a:lnTo>
                    <a:pt x="533" y="504"/>
                  </a:lnTo>
                  <a:lnTo>
                    <a:pt x="537" y="482"/>
                  </a:lnTo>
                  <a:lnTo>
                    <a:pt x="541" y="472"/>
                  </a:lnTo>
                  <a:lnTo>
                    <a:pt x="545" y="463"/>
                  </a:lnTo>
                  <a:lnTo>
                    <a:pt x="547" y="459"/>
                  </a:lnTo>
                  <a:lnTo>
                    <a:pt x="551" y="456"/>
                  </a:lnTo>
                  <a:lnTo>
                    <a:pt x="555" y="452"/>
                  </a:lnTo>
                  <a:lnTo>
                    <a:pt x="560" y="450"/>
                  </a:lnTo>
                  <a:lnTo>
                    <a:pt x="567" y="446"/>
                  </a:lnTo>
                  <a:lnTo>
                    <a:pt x="575" y="441"/>
                  </a:lnTo>
                  <a:lnTo>
                    <a:pt x="581" y="437"/>
                  </a:lnTo>
                  <a:lnTo>
                    <a:pt x="585" y="432"/>
                  </a:lnTo>
                  <a:lnTo>
                    <a:pt x="589" y="428"/>
                  </a:lnTo>
                  <a:lnTo>
                    <a:pt x="592" y="423"/>
                  </a:lnTo>
                  <a:lnTo>
                    <a:pt x="595" y="416"/>
                  </a:lnTo>
                  <a:lnTo>
                    <a:pt x="596" y="409"/>
                  </a:lnTo>
                  <a:lnTo>
                    <a:pt x="599" y="393"/>
                  </a:lnTo>
                  <a:lnTo>
                    <a:pt x="602" y="376"/>
                  </a:lnTo>
                  <a:lnTo>
                    <a:pt x="604" y="364"/>
                  </a:lnTo>
                  <a:lnTo>
                    <a:pt x="605" y="360"/>
                  </a:lnTo>
                  <a:lnTo>
                    <a:pt x="613" y="354"/>
                  </a:lnTo>
                  <a:lnTo>
                    <a:pt x="634" y="339"/>
                  </a:lnTo>
                  <a:lnTo>
                    <a:pt x="639" y="333"/>
                  </a:lnTo>
                  <a:lnTo>
                    <a:pt x="646" y="326"/>
                  </a:lnTo>
                  <a:lnTo>
                    <a:pt x="651" y="319"/>
                  </a:lnTo>
                  <a:lnTo>
                    <a:pt x="656" y="312"/>
                  </a:lnTo>
                  <a:lnTo>
                    <a:pt x="663" y="299"/>
                  </a:lnTo>
                  <a:lnTo>
                    <a:pt x="667" y="293"/>
                  </a:lnTo>
                  <a:lnTo>
                    <a:pt x="667" y="288"/>
                  </a:lnTo>
                  <a:lnTo>
                    <a:pt x="666" y="275"/>
                  </a:lnTo>
                  <a:lnTo>
                    <a:pt x="664" y="257"/>
                  </a:lnTo>
                  <a:lnTo>
                    <a:pt x="662" y="240"/>
                  </a:lnTo>
                  <a:lnTo>
                    <a:pt x="659" y="223"/>
                  </a:lnTo>
                  <a:lnTo>
                    <a:pt x="657" y="204"/>
                  </a:lnTo>
                  <a:lnTo>
                    <a:pt x="655" y="188"/>
                  </a:lnTo>
                  <a:lnTo>
                    <a:pt x="653" y="183"/>
                  </a:lnTo>
                  <a:lnTo>
                    <a:pt x="662" y="129"/>
                  </a:lnTo>
                  <a:lnTo>
                    <a:pt x="664" y="124"/>
                  </a:lnTo>
                  <a:lnTo>
                    <a:pt x="668" y="115"/>
                  </a:lnTo>
                  <a:lnTo>
                    <a:pt x="669" y="109"/>
                  </a:lnTo>
                  <a:lnTo>
                    <a:pt x="669" y="102"/>
                  </a:lnTo>
                  <a:lnTo>
                    <a:pt x="669" y="97"/>
                  </a:lnTo>
                  <a:lnTo>
                    <a:pt x="667" y="91"/>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4" name="Freeform 27">
              <a:extLst>
                <a:ext uri="{FF2B5EF4-FFF2-40B4-BE49-F238E27FC236}">
                  <a16:creationId xmlns:a16="http://schemas.microsoft.com/office/drawing/2014/main" id="{B7B1F1DA-A151-C223-4F18-229617D1980E}"/>
                </a:ext>
              </a:extLst>
            </p:cNvPr>
            <p:cNvSpPr>
              <a:spLocks noEditPoints="1"/>
            </p:cNvSpPr>
            <p:nvPr/>
          </p:nvSpPr>
          <p:spPr bwMode="auto">
            <a:xfrm>
              <a:off x="9234042" y="3351017"/>
              <a:ext cx="2319091" cy="1807611"/>
            </a:xfrm>
            <a:custGeom>
              <a:avLst/>
              <a:gdLst>
                <a:gd name="T0" fmla="*/ 128 w 8314"/>
                <a:gd name="T1" fmla="*/ 308 h 6014"/>
                <a:gd name="T2" fmla="*/ 103 w 8314"/>
                <a:gd name="T3" fmla="*/ 745 h 6014"/>
                <a:gd name="T4" fmla="*/ 30 w 8314"/>
                <a:gd name="T5" fmla="*/ 1174 h 6014"/>
                <a:gd name="T6" fmla="*/ 168 w 8314"/>
                <a:gd name="T7" fmla="*/ 1634 h 6014"/>
                <a:gd name="T8" fmla="*/ 497 w 8314"/>
                <a:gd name="T9" fmla="*/ 2067 h 6014"/>
                <a:gd name="T10" fmla="*/ 969 w 8314"/>
                <a:gd name="T11" fmla="*/ 2393 h 6014"/>
                <a:gd name="T12" fmla="*/ 1486 w 8314"/>
                <a:gd name="T13" fmla="*/ 2356 h 6014"/>
                <a:gd name="T14" fmla="*/ 1859 w 8314"/>
                <a:gd name="T15" fmla="*/ 2180 h 6014"/>
                <a:gd name="T16" fmla="*/ 2228 w 8314"/>
                <a:gd name="T17" fmla="*/ 2367 h 6014"/>
                <a:gd name="T18" fmla="*/ 2564 w 8314"/>
                <a:gd name="T19" fmla="*/ 2385 h 6014"/>
                <a:gd name="T20" fmla="*/ 2618 w 8314"/>
                <a:gd name="T21" fmla="*/ 2759 h 6014"/>
                <a:gd name="T22" fmla="*/ 2593 w 8314"/>
                <a:gd name="T23" fmla="*/ 3084 h 6014"/>
                <a:gd name="T24" fmla="*/ 2861 w 8314"/>
                <a:gd name="T25" fmla="*/ 3546 h 6014"/>
                <a:gd name="T26" fmla="*/ 2917 w 8314"/>
                <a:gd name="T27" fmla="*/ 3759 h 6014"/>
                <a:gd name="T28" fmla="*/ 2863 w 8314"/>
                <a:gd name="T29" fmla="*/ 4259 h 6014"/>
                <a:gd name="T30" fmla="*/ 2821 w 8314"/>
                <a:gd name="T31" fmla="*/ 4842 h 6014"/>
                <a:gd name="T32" fmla="*/ 3097 w 8314"/>
                <a:gd name="T33" fmla="*/ 5562 h 6014"/>
                <a:gd name="T34" fmla="*/ 3170 w 8314"/>
                <a:gd name="T35" fmla="*/ 5854 h 6014"/>
                <a:gd name="T36" fmla="*/ 3307 w 8314"/>
                <a:gd name="T37" fmla="*/ 6014 h 6014"/>
                <a:gd name="T38" fmla="*/ 3730 w 8314"/>
                <a:gd name="T39" fmla="*/ 5920 h 6014"/>
                <a:gd name="T40" fmla="*/ 4404 w 8314"/>
                <a:gd name="T41" fmla="*/ 5391 h 6014"/>
                <a:gd name="T42" fmla="*/ 4773 w 8314"/>
                <a:gd name="T43" fmla="*/ 4873 h 6014"/>
                <a:gd name="T44" fmla="*/ 5067 w 8314"/>
                <a:gd name="T45" fmla="*/ 4380 h 6014"/>
                <a:gd name="T46" fmla="*/ 5335 w 8314"/>
                <a:gd name="T47" fmla="*/ 3754 h 6014"/>
                <a:gd name="T48" fmla="*/ 5267 w 8314"/>
                <a:gd name="T49" fmla="*/ 3336 h 6014"/>
                <a:gd name="T50" fmla="*/ 5667 w 8314"/>
                <a:gd name="T51" fmla="*/ 2649 h 6014"/>
                <a:gd name="T52" fmla="*/ 6248 w 8314"/>
                <a:gd name="T53" fmla="*/ 1670 h 6014"/>
                <a:gd name="T54" fmla="*/ 5989 w 8314"/>
                <a:gd name="T55" fmla="*/ 1548 h 6014"/>
                <a:gd name="T56" fmla="*/ 5673 w 8314"/>
                <a:gd name="T57" fmla="*/ 1442 h 6014"/>
                <a:gd name="T58" fmla="*/ 6126 w 8314"/>
                <a:gd name="T59" fmla="*/ 1224 h 6014"/>
                <a:gd name="T60" fmla="*/ 6466 w 8314"/>
                <a:gd name="T61" fmla="*/ 945 h 6014"/>
                <a:gd name="T62" fmla="*/ 6689 w 8314"/>
                <a:gd name="T63" fmla="*/ 637 h 6014"/>
                <a:gd name="T64" fmla="*/ 6503 w 8314"/>
                <a:gd name="T65" fmla="*/ 90 h 6014"/>
                <a:gd name="T66" fmla="*/ 6222 w 8314"/>
                <a:gd name="T67" fmla="*/ 212 h 6014"/>
                <a:gd name="T68" fmla="*/ 5169 w 8314"/>
                <a:gd name="T69" fmla="*/ 195 h 6014"/>
                <a:gd name="T70" fmla="*/ 5458 w 8314"/>
                <a:gd name="T71" fmla="*/ 704 h 6014"/>
                <a:gd name="T72" fmla="*/ 5614 w 8314"/>
                <a:gd name="T73" fmla="*/ 1076 h 6014"/>
                <a:gd name="T74" fmla="*/ 5506 w 8314"/>
                <a:gd name="T75" fmla="*/ 1256 h 6014"/>
                <a:gd name="T76" fmla="*/ 5329 w 8314"/>
                <a:gd name="T77" fmla="*/ 1009 h 6014"/>
                <a:gd name="T78" fmla="*/ 5171 w 8314"/>
                <a:gd name="T79" fmla="*/ 537 h 6014"/>
                <a:gd name="T80" fmla="*/ 4983 w 8314"/>
                <a:gd name="T81" fmla="*/ 205 h 6014"/>
                <a:gd name="T82" fmla="*/ 6804 w 8314"/>
                <a:gd name="T83" fmla="*/ 159 h 6014"/>
                <a:gd name="T84" fmla="*/ 7222 w 8314"/>
                <a:gd name="T85" fmla="*/ 282 h 6014"/>
                <a:gd name="T86" fmla="*/ 7322 w 8314"/>
                <a:gd name="T87" fmla="*/ 590 h 6014"/>
                <a:gd name="T88" fmla="*/ 7516 w 8314"/>
                <a:gd name="T89" fmla="*/ 973 h 6014"/>
                <a:gd name="T90" fmla="*/ 7671 w 8314"/>
                <a:gd name="T91" fmla="*/ 1590 h 6014"/>
                <a:gd name="T92" fmla="*/ 7815 w 8314"/>
                <a:gd name="T93" fmla="*/ 1490 h 6014"/>
                <a:gd name="T94" fmla="*/ 7966 w 8314"/>
                <a:gd name="T95" fmla="*/ 815 h 6014"/>
                <a:gd name="T96" fmla="*/ 8132 w 8314"/>
                <a:gd name="T97" fmla="*/ 613 h 6014"/>
                <a:gd name="T98" fmla="*/ 8252 w 8314"/>
                <a:gd name="T99" fmla="*/ 1423 h 6014"/>
                <a:gd name="T100" fmla="*/ 1840 w 8314"/>
                <a:gd name="T101" fmla="*/ 1600 h 6014"/>
                <a:gd name="T102" fmla="*/ 1657 w 8314"/>
                <a:gd name="T103" fmla="*/ 1604 h 6014"/>
                <a:gd name="T104" fmla="*/ 1418 w 8314"/>
                <a:gd name="T105" fmla="*/ 1640 h 6014"/>
                <a:gd name="T106" fmla="*/ 1338 w 8314"/>
                <a:gd name="T107" fmla="*/ 1745 h 6014"/>
                <a:gd name="T108" fmla="*/ 1178 w 8314"/>
                <a:gd name="T109" fmla="*/ 1721 h 6014"/>
                <a:gd name="T110" fmla="*/ 1237 w 8314"/>
                <a:gd name="T111" fmla="*/ 1545 h 6014"/>
                <a:gd name="T112" fmla="*/ 1345 w 8314"/>
                <a:gd name="T113" fmla="*/ 1411 h 6014"/>
                <a:gd name="T114" fmla="*/ 1602 w 8314"/>
                <a:gd name="T115" fmla="*/ 1215 h 6014"/>
                <a:gd name="T116" fmla="*/ 1788 w 8314"/>
                <a:gd name="T117" fmla="*/ 1419 h 6014"/>
                <a:gd name="T118" fmla="*/ 4798 w 8314"/>
                <a:gd name="T119" fmla="*/ 2940 h 6014"/>
                <a:gd name="T120" fmla="*/ 4666 w 8314"/>
                <a:gd name="T121" fmla="*/ 3023 h 6014"/>
                <a:gd name="T122" fmla="*/ 4734 w 8314"/>
                <a:gd name="T123" fmla="*/ 280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14" h="6014">
                  <a:moveTo>
                    <a:pt x="300" y="0"/>
                  </a:moveTo>
                  <a:lnTo>
                    <a:pt x="297" y="8"/>
                  </a:lnTo>
                  <a:lnTo>
                    <a:pt x="295" y="17"/>
                  </a:lnTo>
                  <a:lnTo>
                    <a:pt x="294" y="26"/>
                  </a:lnTo>
                  <a:lnTo>
                    <a:pt x="293" y="36"/>
                  </a:lnTo>
                  <a:lnTo>
                    <a:pt x="294" y="40"/>
                  </a:lnTo>
                  <a:lnTo>
                    <a:pt x="295" y="43"/>
                  </a:lnTo>
                  <a:lnTo>
                    <a:pt x="296" y="46"/>
                  </a:lnTo>
                  <a:lnTo>
                    <a:pt x="298" y="48"/>
                  </a:lnTo>
                  <a:lnTo>
                    <a:pt x="302" y="51"/>
                  </a:lnTo>
                  <a:lnTo>
                    <a:pt x="303" y="53"/>
                  </a:lnTo>
                  <a:lnTo>
                    <a:pt x="303" y="56"/>
                  </a:lnTo>
                  <a:lnTo>
                    <a:pt x="302" y="58"/>
                  </a:lnTo>
                  <a:lnTo>
                    <a:pt x="298" y="60"/>
                  </a:lnTo>
                  <a:lnTo>
                    <a:pt x="295" y="64"/>
                  </a:lnTo>
                  <a:lnTo>
                    <a:pt x="282" y="74"/>
                  </a:lnTo>
                  <a:lnTo>
                    <a:pt x="260" y="90"/>
                  </a:lnTo>
                  <a:lnTo>
                    <a:pt x="238" y="104"/>
                  </a:lnTo>
                  <a:lnTo>
                    <a:pt x="222" y="114"/>
                  </a:lnTo>
                  <a:lnTo>
                    <a:pt x="211" y="118"/>
                  </a:lnTo>
                  <a:lnTo>
                    <a:pt x="205" y="121"/>
                  </a:lnTo>
                  <a:lnTo>
                    <a:pt x="201" y="122"/>
                  </a:lnTo>
                  <a:lnTo>
                    <a:pt x="198" y="124"/>
                  </a:lnTo>
                  <a:lnTo>
                    <a:pt x="195" y="129"/>
                  </a:lnTo>
                  <a:lnTo>
                    <a:pt x="190" y="139"/>
                  </a:lnTo>
                  <a:lnTo>
                    <a:pt x="185" y="152"/>
                  </a:lnTo>
                  <a:lnTo>
                    <a:pt x="180" y="163"/>
                  </a:lnTo>
                  <a:lnTo>
                    <a:pt x="177" y="173"/>
                  </a:lnTo>
                  <a:lnTo>
                    <a:pt x="175" y="182"/>
                  </a:lnTo>
                  <a:lnTo>
                    <a:pt x="173" y="199"/>
                  </a:lnTo>
                  <a:lnTo>
                    <a:pt x="169" y="213"/>
                  </a:lnTo>
                  <a:lnTo>
                    <a:pt x="169" y="218"/>
                  </a:lnTo>
                  <a:lnTo>
                    <a:pt x="170" y="220"/>
                  </a:lnTo>
                  <a:lnTo>
                    <a:pt x="171" y="222"/>
                  </a:lnTo>
                  <a:lnTo>
                    <a:pt x="173" y="223"/>
                  </a:lnTo>
                  <a:lnTo>
                    <a:pt x="173" y="227"/>
                  </a:lnTo>
                  <a:lnTo>
                    <a:pt x="170" y="233"/>
                  </a:lnTo>
                  <a:lnTo>
                    <a:pt x="166" y="243"/>
                  </a:lnTo>
                  <a:lnTo>
                    <a:pt x="157" y="259"/>
                  </a:lnTo>
                  <a:lnTo>
                    <a:pt x="143" y="282"/>
                  </a:lnTo>
                  <a:lnTo>
                    <a:pt x="138" y="288"/>
                  </a:lnTo>
                  <a:lnTo>
                    <a:pt x="136" y="292"/>
                  </a:lnTo>
                  <a:lnTo>
                    <a:pt x="128" y="308"/>
                  </a:lnTo>
                  <a:lnTo>
                    <a:pt x="114" y="340"/>
                  </a:lnTo>
                  <a:lnTo>
                    <a:pt x="97" y="376"/>
                  </a:lnTo>
                  <a:lnTo>
                    <a:pt x="84" y="403"/>
                  </a:lnTo>
                  <a:lnTo>
                    <a:pt x="79" y="415"/>
                  </a:lnTo>
                  <a:lnTo>
                    <a:pt x="78" y="413"/>
                  </a:lnTo>
                  <a:lnTo>
                    <a:pt x="75" y="413"/>
                  </a:lnTo>
                  <a:lnTo>
                    <a:pt x="73" y="414"/>
                  </a:lnTo>
                  <a:lnTo>
                    <a:pt x="70" y="419"/>
                  </a:lnTo>
                  <a:lnTo>
                    <a:pt x="67" y="425"/>
                  </a:lnTo>
                  <a:lnTo>
                    <a:pt x="62" y="435"/>
                  </a:lnTo>
                  <a:lnTo>
                    <a:pt x="53" y="460"/>
                  </a:lnTo>
                  <a:lnTo>
                    <a:pt x="47" y="482"/>
                  </a:lnTo>
                  <a:lnTo>
                    <a:pt x="44" y="494"/>
                  </a:lnTo>
                  <a:lnTo>
                    <a:pt x="43" y="506"/>
                  </a:lnTo>
                  <a:lnTo>
                    <a:pt x="43" y="520"/>
                  </a:lnTo>
                  <a:lnTo>
                    <a:pt x="46" y="535"/>
                  </a:lnTo>
                  <a:lnTo>
                    <a:pt x="49" y="548"/>
                  </a:lnTo>
                  <a:lnTo>
                    <a:pt x="53" y="557"/>
                  </a:lnTo>
                  <a:lnTo>
                    <a:pt x="58" y="562"/>
                  </a:lnTo>
                  <a:lnTo>
                    <a:pt x="63" y="567"/>
                  </a:lnTo>
                  <a:lnTo>
                    <a:pt x="69" y="569"/>
                  </a:lnTo>
                  <a:lnTo>
                    <a:pt x="75" y="572"/>
                  </a:lnTo>
                  <a:lnTo>
                    <a:pt x="81" y="575"/>
                  </a:lnTo>
                  <a:lnTo>
                    <a:pt x="87" y="580"/>
                  </a:lnTo>
                  <a:lnTo>
                    <a:pt x="100" y="589"/>
                  </a:lnTo>
                  <a:lnTo>
                    <a:pt x="110" y="595"/>
                  </a:lnTo>
                  <a:lnTo>
                    <a:pt x="114" y="599"/>
                  </a:lnTo>
                  <a:lnTo>
                    <a:pt x="117" y="605"/>
                  </a:lnTo>
                  <a:lnTo>
                    <a:pt x="120" y="613"/>
                  </a:lnTo>
                  <a:lnTo>
                    <a:pt x="120" y="625"/>
                  </a:lnTo>
                  <a:lnTo>
                    <a:pt x="120" y="648"/>
                  </a:lnTo>
                  <a:lnTo>
                    <a:pt x="118" y="665"/>
                  </a:lnTo>
                  <a:lnTo>
                    <a:pt x="116" y="677"/>
                  </a:lnTo>
                  <a:lnTo>
                    <a:pt x="116" y="691"/>
                  </a:lnTo>
                  <a:lnTo>
                    <a:pt x="116" y="697"/>
                  </a:lnTo>
                  <a:lnTo>
                    <a:pt x="118" y="698"/>
                  </a:lnTo>
                  <a:lnTo>
                    <a:pt x="121" y="698"/>
                  </a:lnTo>
                  <a:lnTo>
                    <a:pt x="122" y="697"/>
                  </a:lnTo>
                  <a:lnTo>
                    <a:pt x="123" y="698"/>
                  </a:lnTo>
                  <a:lnTo>
                    <a:pt x="116" y="711"/>
                  </a:lnTo>
                  <a:lnTo>
                    <a:pt x="111" y="723"/>
                  </a:lnTo>
                  <a:lnTo>
                    <a:pt x="106" y="734"/>
                  </a:lnTo>
                  <a:lnTo>
                    <a:pt x="103" y="745"/>
                  </a:lnTo>
                  <a:lnTo>
                    <a:pt x="100" y="755"/>
                  </a:lnTo>
                  <a:lnTo>
                    <a:pt x="99" y="764"/>
                  </a:lnTo>
                  <a:lnTo>
                    <a:pt x="99" y="772"/>
                  </a:lnTo>
                  <a:lnTo>
                    <a:pt x="99" y="780"/>
                  </a:lnTo>
                  <a:lnTo>
                    <a:pt x="100" y="786"/>
                  </a:lnTo>
                  <a:lnTo>
                    <a:pt x="101" y="792"/>
                  </a:lnTo>
                  <a:lnTo>
                    <a:pt x="100" y="790"/>
                  </a:lnTo>
                  <a:lnTo>
                    <a:pt x="100" y="790"/>
                  </a:lnTo>
                  <a:lnTo>
                    <a:pt x="104" y="803"/>
                  </a:lnTo>
                  <a:lnTo>
                    <a:pt x="111" y="828"/>
                  </a:lnTo>
                  <a:lnTo>
                    <a:pt x="117" y="860"/>
                  </a:lnTo>
                  <a:lnTo>
                    <a:pt x="120" y="877"/>
                  </a:lnTo>
                  <a:lnTo>
                    <a:pt x="122" y="893"/>
                  </a:lnTo>
                  <a:lnTo>
                    <a:pt x="124" y="909"/>
                  </a:lnTo>
                  <a:lnTo>
                    <a:pt x="124" y="922"/>
                  </a:lnTo>
                  <a:lnTo>
                    <a:pt x="124" y="932"/>
                  </a:lnTo>
                  <a:lnTo>
                    <a:pt x="123" y="938"/>
                  </a:lnTo>
                  <a:lnTo>
                    <a:pt x="121" y="941"/>
                  </a:lnTo>
                  <a:lnTo>
                    <a:pt x="118" y="944"/>
                  </a:lnTo>
                  <a:lnTo>
                    <a:pt x="115" y="950"/>
                  </a:lnTo>
                  <a:lnTo>
                    <a:pt x="112" y="957"/>
                  </a:lnTo>
                  <a:lnTo>
                    <a:pt x="108" y="972"/>
                  </a:lnTo>
                  <a:lnTo>
                    <a:pt x="104" y="992"/>
                  </a:lnTo>
                  <a:lnTo>
                    <a:pt x="97" y="1026"/>
                  </a:lnTo>
                  <a:lnTo>
                    <a:pt x="96" y="1037"/>
                  </a:lnTo>
                  <a:lnTo>
                    <a:pt x="95" y="1042"/>
                  </a:lnTo>
                  <a:lnTo>
                    <a:pt x="91" y="1058"/>
                  </a:lnTo>
                  <a:lnTo>
                    <a:pt x="90" y="1069"/>
                  </a:lnTo>
                  <a:lnTo>
                    <a:pt x="89" y="1078"/>
                  </a:lnTo>
                  <a:lnTo>
                    <a:pt x="89" y="1084"/>
                  </a:lnTo>
                  <a:lnTo>
                    <a:pt x="90" y="1090"/>
                  </a:lnTo>
                  <a:lnTo>
                    <a:pt x="90" y="1097"/>
                  </a:lnTo>
                  <a:lnTo>
                    <a:pt x="89" y="1102"/>
                  </a:lnTo>
                  <a:lnTo>
                    <a:pt x="85" y="1110"/>
                  </a:lnTo>
                  <a:lnTo>
                    <a:pt x="79" y="1120"/>
                  </a:lnTo>
                  <a:lnTo>
                    <a:pt x="64" y="1140"/>
                  </a:lnTo>
                  <a:lnTo>
                    <a:pt x="53" y="1156"/>
                  </a:lnTo>
                  <a:lnTo>
                    <a:pt x="48" y="1162"/>
                  </a:lnTo>
                  <a:lnTo>
                    <a:pt x="43" y="1167"/>
                  </a:lnTo>
                  <a:lnTo>
                    <a:pt x="38" y="1171"/>
                  </a:lnTo>
                  <a:lnTo>
                    <a:pt x="33" y="1173"/>
                  </a:lnTo>
                  <a:lnTo>
                    <a:pt x="31" y="1174"/>
                  </a:lnTo>
                  <a:lnTo>
                    <a:pt x="30" y="1174"/>
                  </a:lnTo>
                  <a:lnTo>
                    <a:pt x="29" y="1173"/>
                  </a:lnTo>
                  <a:lnTo>
                    <a:pt x="28" y="1172"/>
                  </a:lnTo>
                  <a:lnTo>
                    <a:pt x="28" y="1168"/>
                  </a:lnTo>
                  <a:lnTo>
                    <a:pt x="28" y="1166"/>
                  </a:lnTo>
                  <a:lnTo>
                    <a:pt x="27" y="1164"/>
                  </a:lnTo>
                  <a:lnTo>
                    <a:pt x="27" y="1165"/>
                  </a:lnTo>
                  <a:lnTo>
                    <a:pt x="25" y="1169"/>
                  </a:lnTo>
                  <a:lnTo>
                    <a:pt x="21" y="1177"/>
                  </a:lnTo>
                  <a:lnTo>
                    <a:pt x="12" y="1198"/>
                  </a:lnTo>
                  <a:lnTo>
                    <a:pt x="6" y="1215"/>
                  </a:lnTo>
                  <a:lnTo>
                    <a:pt x="2" y="1227"/>
                  </a:lnTo>
                  <a:lnTo>
                    <a:pt x="0" y="1231"/>
                  </a:lnTo>
                  <a:lnTo>
                    <a:pt x="26" y="1251"/>
                  </a:lnTo>
                  <a:lnTo>
                    <a:pt x="27" y="1252"/>
                  </a:lnTo>
                  <a:lnTo>
                    <a:pt x="29" y="1254"/>
                  </a:lnTo>
                  <a:lnTo>
                    <a:pt x="31" y="1258"/>
                  </a:lnTo>
                  <a:lnTo>
                    <a:pt x="32" y="1262"/>
                  </a:lnTo>
                  <a:lnTo>
                    <a:pt x="33" y="1268"/>
                  </a:lnTo>
                  <a:lnTo>
                    <a:pt x="33" y="1276"/>
                  </a:lnTo>
                  <a:lnTo>
                    <a:pt x="37" y="1306"/>
                  </a:lnTo>
                  <a:lnTo>
                    <a:pt x="43" y="1350"/>
                  </a:lnTo>
                  <a:lnTo>
                    <a:pt x="51" y="1396"/>
                  </a:lnTo>
                  <a:lnTo>
                    <a:pt x="54" y="1429"/>
                  </a:lnTo>
                  <a:lnTo>
                    <a:pt x="54" y="1438"/>
                  </a:lnTo>
                  <a:lnTo>
                    <a:pt x="57" y="1447"/>
                  </a:lnTo>
                  <a:lnTo>
                    <a:pt x="59" y="1453"/>
                  </a:lnTo>
                  <a:lnTo>
                    <a:pt x="62" y="1460"/>
                  </a:lnTo>
                  <a:lnTo>
                    <a:pt x="65" y="1467"/>
                  </a:lnTo>
                  <a:lnTo>
                    <a:pt x="70" y="1476"/>
                  </a:lnTo>
                  <a:lnTo>
                    <a:pt x="74" y="1487"/>
                  </a:lnTo>
                  <a:lnTo>
                    <a:pt x="79" y="1503"/>
                  </a:lnTo>
                  <a:lnTo>
                    <a:pt x="83" y="1517"/>
                  </a:lnTo>
                  <a:lnTo>
                    <a:pt x="89" y="1528"/>
                  </a:lnTo>
                  <a:lnTo>
                    <a:pt x="94" y="1536"/>
                  </a:lnTo>
                  <a:lnTo>
                    <a:pt x="100" y="1543"/>
                  </a:lnTo>
                  <a:lnTo>
                    <a:pt x="106" y="1549"/>
                  </a:lnTo>
                  <a:lnTo>
                    <a:pt x="114" y="1558"/>
                  </a:lnTo>
                  <a:lnTo>
                    <a:pt x="123" y="1569"/>
                  </a:lnTo>
                  <a:lnTo>
                    <a:pt x="133" y="1586"/>
                  </a:lnTo>
                  <a:lnTo>
                    <a:pt x="143" y="1602"/>
                  </a:lnTo>
                  <a:lnTo>
                    <a:pt x="153" y="1615"/>
                  </a:lnTo>
                  <a:lnTo>
                    <a:pt x="160" y="1626"/>
                  </a:lnTo>
                  <a:lnTo>
                    <a:pt x="168" y="1634"/>
                  </a:lnTo>
                  <a:lnTo>
                    <a:pt x="178" y="1644"/>
                  </a:lnTo>
                  <a:lnTo>
                    <a:pt x="181" y="1647"/>
                  </a:lnTo>
                  <a:lnTo>
                    <a:pt x="227" y="1679"/>
                  </a:lnTo>
                  <a:lnTo>
                    <a:pt x="229" y="1681"/>
                  </a:lnTo>
                  <a:lnTo>
                    <a:pt x="232" y="1685"/>
                  </a:lnTo>
                  <a:lnTo>
                    <a:pt x="238" y="1694"/>
                  </a:lnTo>
                  <a:lnTo>
                    <a:pt x="243" y="1709"/>
                  </a:lnTo>
                  <a:lnTo>
                    <a:pt x="248" y="1718"/>
                  </a:lnTo>
                  <a:lnTo>
                    <a:pt x="251" y="1726"/>
                  </a:lnTo>
                  <a:lnTo>
                    <a:pt x="255" y="1734"/>
                  </a:lnTo>
                  <a:lnTo>
                    <a:pt x="261" y="1740"/>
                  </a:lnTo>
                  <a:lnTo>
                    <a:pt x="271" y="1752"/>
                  </a:lnTo>
                  <a:lnTo>
                    <a:pt x="281" y="1762"/>
                  </a:lnTo>
                  <a:lnTo>
                    <a:pt x="292" y="1773"/>
                  </a:lnTo>
                  <a:lnTo>
                    <a:pt x="293" y="1774"/>
                  </a:lnTo>
                  <a:lnTo>
                    <a:pt x="350" y="1824"/>
                  </a:lnTo>
                  <a:lnTo>
                    <a:pt x="356" y="1825"/>
                  </a:lnTo>
                  <a:lnTo>
                    <a:pt x="367" y="1832"/>
                  </a:lnTo>
                  <a:lnTo>
                    <a:pt x="374" y="1837"/>
                  </a:lnTo>
                  <a:lnTo>
                    <a:pt x="379" y="1845"/>
                  </a:lnTo>
                  <a:lnTo>
                    <a:pt x="381" y="1849"/>
                  </a:lnTo>
                  <a:lnTo>
                    <a:pt x="382" y="1856"/>
                  </a:lnTo>
                  <a:lnTo>
                    <a:pt x="383" y="1862"/>
                  </a:lnTo>
                  <a:lnTo>
                    <a:pt x="383" y="1869"/>
                  </a:lnTo>
                  <a:lnTo>
                    <a:pt x="382" y="1898"/>
                  </a:lnTo>
                  <a:lnTo>
                    <a:pt x="381" y="1922"/>
                  </a:lnTo>
                  <a:lnTo>
                    <a:pt x="382" y="1933"/>
                  </a:lnTo>
                  <a:lnTo>
                    <a:pt x="383" y="1943"/>
                  </a:lnTo>
                  <a:lnTo>
                    <a:pt x="387" y="1952"/>
                  </a:lnTo>
                  <a:lnTo>
                    <a:pt x="392" y="1960"/>
                  </a:lnTo>
                  <a:lnTo>
                    <a:pt x="407" y="1976"/>
                  </a:lnTo>
                  <a:lnTo>
                    <a:pt x="423" y="1991"/>
                  </a:lnTo>
                  <a:lnTo>
                    <a:pt x="436" y="2001"/>
                  </a:lnTo>
                  <a:lnTo>
                    <a:pt x="442" y="2005"/>
                  </a:lnTo>
                  <a:lnTo>
                    <a:pt x="442" y="2008"/>
                  </a:lnTo>
                  <a:lnTo>
                    <a:pt x="442" y="2017"/>
                  </a:lnTo>
                  <a:lnTo>
                    <a:pt x="443" y="2023"/>
                  </a:lnTo>
                  <a:lnTo>
                    <a:pt x="445" y="2028"/>
                  </a:lnTo>
                  <a:lnTo>
                    <a:pt x="448" y="2034"/>
                  </a:lnTo>
                  <a:lnTo>
                    <a:pt x="450" y="2038"/>
                  </a:lnTo>
                  <a:lnTo>
                    <a:pt x="457" y="2045"/>
                  </a:lnTo>
                  <a:lnTo>
                    <a:pt x="475" y="2055"/>
                  </a:lnTo>
                  <a:lnTo>
                    <a:pt x="497" y="2067"/>
                  </a:lnTo>
                  <a:lnTo>
                    <a:pt x="524" y="2080"/>
                  </a:lnTo>
                  <a:lnTo>
                    <a:pt x="550" y="2095"/>
                  </a:lnTo>
                  <a:lnTo>
                    <a:pt x="575" y="2108"/>
                  </a:lnTo>
                  <a:lnTo>
                    <a:pt x="594" y="2120"/>
                  </a:lnTo>
                  <a:lnTo>
                    <a:pt x="607" y="2129"/>
                  </a:lnTo>
                  <a:lnTo>
                    <a:pt x="619" y="2141"/>
                  </a:lnTo>
                  <a:lnTo>
                    <a:pt x="628" y="2150"/>
                  </a:lnTo>
                  <a:lnTo>
                    <a:pt x="635" y="2160"/>
                  </a:lnTo>
                  <a:lnTo>
                    <a:pt x="643" y="2174"/>
                  </a:lnTo>
                  <a:lnTo>
                    <a:pt x="654" y="2193"/>
                  </a:lnTo>
                  <a:lnTo>
                    <a:pt x="665" y="2210"/>
                  </a:lnTo>
                  <a:lnTo>
                    <a:pt x="673" y="2223"/>
                  </a:lnTo>
                  <a:lnTo>
                    <a:pt x="676" y="2228"/>
                  </a:lnTo>
                  <a:lnTo>
                    <a:pt x="682" y="2230"/>
                  </a:lnTo>
                  <a:lnTo>
                    <a:pt x="693" y="2238"/>
                  </a:lnTo>
                  <a:lnTo>
                    <a:pt x="706" y="2247"/>
                  </a:lnTo>
                  <a:lnTo>
                    <a:pt x="718" y="2257"/>
                  </a:lnTo>
                  <a:lnTo>
                    <a:pt x="728" y="2266"/>
                  </a:lnTo>
                  <a:lnTo>
                    <a:pt x="741" y="2276"/>
                  </a:lnTo>
                  <a:lnTo>
                    <a:pt x="755" y="2287"/>
                  </a:lnTo>
                  <a:lnTo>
                    <a:pt x="767" y="2298"/>
                  </a:lnTo>
                  <a:lnTo>
                    <a:pt x="774" y="2304"/>
                  </a:lnTo>
                  <a:lnTo>
                    <a:pt x="783" y="2311"/>
                  </a:lnTo>
                  <a:lnTo>
                    <a:pt x="792" y="2316"/>
                  </a:lnTo>
                  <a:lnTo>
                    <a:pt x="802" y="2323"/>
                  </a:lnTo>
                  <a:lnTo>
                    <a:pt x="819" y="2332"/>
                  </a:lnTo>
                  <a:lnTo>
                    <a:pt x="825" y="2335"/>
                  </a:lnTo>
                  <a:lnTo>
                    <a:pt x="830" y="2337"/>
                  </a:lnTo>
                  <a:lnTo>
                    <a:pt x="842" y="2343"/>
                  </a:lnTo>
                  <a:lnTo>
                    <a:pt x="850" y="2346"/>
                  </a:lnTo>
                  <a:lnTo>
                    <a:pt x="856" y="2351"/>
                  </a:lnTo>
                  <a:lnTo>
                    <a:pt x="862" y="2355"/>
                  </a:lnTo>
                  <a:lnTo>
                    <a:pt x="866" y="2359"/>
                  </a:lnTo>
                  <a:lnTo>
                    <a:pt x="873" y="2365"/>
                  </a:lnTo>
                  <a:lnTo>
                    <a:pt x="884" y="2372"/>
                  </a:lnTo>
                  <a:lnTo>
                    <a:pt x="899" y="2378"/>
                  </a:lnTo>
                  <a:lnTo>
                    <a:pt x="916" y="2384"/>
                  </a:lnTo>
                  <a:lnTo>
                    <a:pt x="933" y="2389"/>
                  </a:lnTo>
                  <a:lnTo>
                    <a:pt x="949" y="2393"/>
                  </a:lnTo>
                  <a:lnTo>
                    <a:pt x="956" y="2394"/>
                  </a:lnTo>
                  <a:lnTo>
                    <a:pt x="961" y="2394"/>
                  </a:lnTo>
                  <a:lnTo>
                    <a:pt x="965" y="2394"/>
                  </a:lnTo>
                  <a:lnTo>
                    <a:pt x="969" y="2393"/>
                  </a:lnTo>
                  <a:lnTo>
                    <a:pt x="990" y="2373"/>
                  </a:lnTo>
                  <a:lnTo>
                    <a:pt x="1002" y="2359"/>
                  </a:lnTo>
                  <a:lnTo>
                    <a:pt x="1005" y="2359"/>
                  </a:lnTo>
                  <a:lnTo>
                    <a:pt x="1015" y="2356"/>
                  </a:lnTo>
                  <a:lnTo>
                    <a:pt x="1028" y="2353"/>
                  </a:lnTo>
                  <a:lnTo>
                    <a:pt x="1043" y="2347"/>
                  </a:lnTo>
                  <a:lnTo>
                    <a:pt x="1048" y="2345"/>
                  </a:lnTo>
                  <a:lnTo>
                    <a:pt x="1049" y="2346"/>
                  </a:lnTo>
                  <a:lnTo>
                    <a:pt x="1048" y="2347"/>
                  </a:lnTo>
                  <a:lnTo>
                    <a:pt x="1046" y="2350"/>
                  </a:lnTo>
                  <a:lnTo>
                    <a:pt x="1046" y="2350"/>
                  </a:lnTo>
                  <a:lnTo>
                    <a:pt x="1064" y="2340"/>
                  </a:lnTo>
                  <a:lnTo>
                    <a:pt x="1089" y="2324"/>
                  </a:lnTo>
                  <a:lnTo>
                    <a:pt x="1106" y="2314"/>
                  </a:lnTo>
                  <a:lnTo>
                    <a:pt x="1118" y="2308"/>
                  </a:lnTo>
                  <a:lnTo>
                    <a:pt x="1130" y="2302"/>
                  </a:lnTo>
                  <a:lnTo>
                    <a:pt x="1142" y="2298"/>
                  </a:lnTo>
                  <a:lnTo>
                    <a:pt x="1154" y="2294"/>
                  </a:lnTo>
                  <a:lnTo>
                    <a:pt x="1163" y="2294"/>
                  </a:lnTo>
                  <a:lnTo>
                    <a:pt x="1166" y="2293"/>
                  </a:lnTo>
                  <a:lnTo>
                    <a:pt x="1183" y="2295"/>
                  </a:lnTo>
                  <a:lnTo>
                    <a:pt x="1221" y="2300"/>
                  </a:lnTo>
                  <a:lnTo>
                    <a:pt x="1269" y="2304"/>
                  </a:lnTo>
                  <a:lnTo>
                    <a:pt x="1316" y="2306"/>
                  </a:lnTo>
                  <a:lnTo>
                    <a:pt x="1350" y="2304"/>
                  </a:lnTo>
                  <a:lnTo>
                    <a:pt x="1374" y="2302"/>
                  </a:lnTo>
                  <a:lnTo>
                    <a:pt x="1383" y="2303"/>
                  </a:lnTo>
                  <a:lnTo>
                    <a:pt x="1391" y="2304"/>
                  </a:lnTo>
                  <a:lnTo>
                    <a:pt x="1394" y="2306"/>
                  </a:lnTo>
                  <a:lnTo>
                    <a:pt x="1396" y="2308"/>
                  </a:lnTo>
                  <a:lnTo>
                    <a:pt x="1399" y="2311"/>
                  </a:lnTo>
                  <a:lnTo>
                    <a:pt x="1402" y="2314"/>
                  </a:lnTo>
                  <a:lnTo>
                    <a:pt x="1406" y="2322"/>
                  </a:lnTo>
                  <a:lnTo>
                    <a:pt x="1412" y="2327"/>
                  </a:lnTo>
                  <a:lnTo>
                    <a:pt x="1417" y="2333"/>
                  </a:lnTo>
                  <a:lnTo>
                    <a:pt x="1423" y="2337"/>
                  </a:lnTo>
                  <a:lnTo>
                    <a:pt x="1433" y="2343"/>
                  </a:lnTo>
                  <a:lnTo>
                    <a:pt x="1443" y="2347"/>
                  </a:lnTo>
                  <a:lnTo>
                    <a:pt x="1454" y="2351"/>
                  </a:lnTo>
                  <a:lnTo>
                    <a:pt x="1466" y="2355"/>
                  </a:lnTo>
                  <a:lnTo>
                    <a:pt x="1472" y="2356"/>
                  </a:lnTo>
                  <a:lnTo>
                    <a:pt x="1479" y="2356"/>
                  </a:lnTo>
                  <a:lnTo>
                    <a:pt x="1486" y="2356"/>
                  </a:lnTo>
                  <a:lnTo>
                    <a:pt x="1492" y="2356"/>
                  </a:lnTo>
                  <a:lnTo>
                    <a:pt x="1504" y="2352"/>
                  </a:lnTo>
                  <a:lnTo>
                    <a:pt x="1517" y="2347"/>
                  </a:lnTo>
                  <a:lnTo>
                    <a:pt x="1522" y="2345"/>
                  </a:lnTo>
                  <a:lnTo>
                    <a:pt x="1528" y="2341"/>
                  </a:lnTo>
                  <a:lnTo>
                    <a:pt x="1533" y="2336"/>
                  </a:lnTo>
                  <a:lnTo>
                    <a:pt x="1538" y="2331"/>
                  </a:lnTo>
                  <a:lnTo>
                    <a:pt x="1540" y="2329"/>
                  </a:lnTo>
                  <a:lnTo>
                    <a:pt x="1540" y="2325"/>
                  </a:lnTo>
                  <a:lnTo>
                    <a:pt x="1540" y="2324"/>
                  </a:lnTo>
                  <a:lnTo>
                    <a:pt x="1539" y="2322"/>
                  </a:lnTo>
                  <a:lnTo>
                    <a:pt x="1536" y="2321"/>
                  </a:lnTo>
                  <a:lnTo>
                    <a:pt x="1533" y="2320"/>
                  </a:lnTo>
                  <a:lnTo>
                    <a:pt x="1532" y="2319"/>
                  </a:lnTo>
                  <a:lnTo>
                    <a:pt x="1531" y="2319"/>
                  </a:lnTo>
                  <a:lnTo>
                    <a:pt x="1532" y="2319"/>
                  </a:lnTo>
                  <a:lnTo>
                    <a:pt x="1532" y="2319"/>
                  </a:lnTo>
                  <a:lnTo>
                    <a:pt x="1539" y="2316"/>
                  </a:lnTo>
                  <a:lnTo>
                    <a:pt x="1550" y="2314"/>
                  </a:lnTo>
                  <a:lnTo>
                    <a:pt x="1574" y="2310"/>
                  </a:lnTo>
                  <a:lnTo>
                    <a:pt x="1587" y="2308"/>
                  </a:lnTo>
                  <a:lnTo>
                    <a:pt x="1597" y="2306"/>
                  </a:lnTo>
                  <a:lnTo>
                    <a:pt x="1612" y="2302"/>
                  </a:lnTo>
                  <a:lnTo>
                    <a:pt x="1635" y="2294"/>
                  </a:lnTo>
                  <a:lnTo>
                    <a:pt x="1662" y="2284"/>
                  </a:lnTo>
                  <a:lnTo>
                    <a:pt x="1676" y="2279"/>
                  </a:lnTo>
                  <a:lnTo>
                    <a:pt x="1689" y="2273"/>
                  </a:lnTo>
                  <a:lnTo>
                    <a:pt x="1699" y="2267"/>
                  </a:lnTo>
                  <a:lnTo>
                    <a:pt x="1707" y="2261"/>
                  </a:lnTo>
                  <a:lnTo>
                    <a:pt x="1713" y="2255"/>
                  </a:lnTo>
                  <a:lnTo>
                    <a:pt x="1721" y="2250"/>
                  </a:lnTo>
                  <a:lnTo>
                    <a:pt x="1730" y="2246"/>
                  </a:lnTo>
                  <a:lnTo>
                    <a:pt x="1737" y="2242"/>
                  </a:lnTo>
                  <a:lnTo>
                    <a:pt x="1751" y="2238"/>
                  </a:lnTo>
                  <a:lnTo>
                    <a:pt x="1756" y="2236"/>
                  </a:lnTo>
                  <a:lnTo>
                    <a:pt x="1763" y="2231"/>
                  </a:lnTo>
                  <a:lnTo>
                    <a:pt x="1779" y="2221"/>
                  </a:lnTo>
                  <a:lnTo>
                    <a:pt x="1801" y="2208"/>
                  </a:lnTo>
                  <a:lnTo>
                    <a:pt x="1822" y="2195"/>
                  </a:lnTo>
                  <a:lnTo>
                    <a:pt x="1831" y="2189"/>
                  </a:lnTo>
                  <a:lnTo>
                    <a:pt x="1840" y="2185"/>
                  </a:lnTo>
                  <a:lnTo>
                    <a:pt x="1849" y="2182"/>
                  </a:lnTo>
                  <a:lnTo>
                    <a:pt x="1859" y="2180"/>
                  </a:lnTo>
                  <a:lnTo>
                    <a:pt x="1881" y="2177"/>
                  </a:lnTo>
                  <a:lnTo>
                    <a:pt x="1909" y="2174"/>
                  </a:lnTo>
                  <a:lnTo>
                    <a:pt x="1935" y="2170"/>
                  </a:lnTo>
                  <a:lnTo>
                    <a:pt x="1955" y="2165"/>
                  </a:lnTo>
                  <a:lnTo>
                    <a:pt x="1963" y="2164"/>
                  </a:lnTo>
                  <a:lnTo>
                    <a:pt x="1972" y="2163"/>
                  </a:lnTo>
                  <a:lnTo>
                    <a:pt x="1981" y="2164"/>
                  </a:lnTo>
                  <a:lnTo>
                    <a:pt x="1991" y="2166"/>
                  </a:lnTo>
                  <a:lnTo>
                    <a:pt x="2004" y="2168"/>
                  </a:lnTo>
                  <a:lnTo>
                    <a:pt x="2020" y="2171"/>
                  </a:lnTo>
                  <a:lnTo>
                    <a:pt x="2038" y="2171"/>
                  </a:lnTo>
                  <a:lnTo>
                    <a:pt x="2057" y="2172"/>
                  </a:lnTo>
                  <a:lnTo>
                    <a:pt x="2091" y="2173"/>
                  </a:lnTo>
                  <a:lnTo>
                    <a:pt x="2111" y="2174"/>
                  </a:lnTo>
                  <a:lnTo>
                    <a:pt x="2125" y="2178"/>
                  </a:lnTo>
                  <a:lnTo>
                    <a:pt x="2144" y="2184"/>
                  </a:lnTo>
                  <a:lnTo>
                    <a:pt x="2162" y="2188"/>
                  </a:lnTo>
                  <a:lnTo>
                    <a:pt x="2168" y="2191"/>
                  </a:lnTo>
                  <a:lnTo>
                    <a:pt x="2170" y="2193"/>
                  </a:lnTo>
                  <a:lnTo>
                    <a:pt x="2175" y="2198"/>
                  </a:lnTo>
                  <a:lnTo>
                    <a:pt x="2177" y="2203"/>
                  </a:lnTo>
                  <a:lnTo>
                    <a:pt x="2179" y="2208"/>
                  </a:lnTo>
                  <a:lnTo>
                    <a:pt x="2180" y="2215"/>
                  </a:lnTo>
                  <a:lnTo>
                    <a:pt x="2180" y="2224"/>
                  </a:lnTo>
                  <a:lnTo>
                    <a:pt x="2181" y="2241"/>
                  </a:lnTo>
                  <a:lnTo>
                    <a:pt x="2185" y="2256"/>
                  </a:lnTo>
                  <a:lnTo>
                    <a:pt x="2188" y="2266"/>
                  </a:lnTo>
                  <a:lnTo>
                    <a:pt x="2189" y="2269"/>
                  </a:lnTo>
                  <a:lnTo>
                    <a:pt x="2191" y="2270"/>
                  </a:lnTo>
                  <a:lnTo>
                    <a:pt x="2198" y="2273"/>
                  </a:lnTo>
                  <a:lnTo>
                    <a:pt x="2201" y="2276"/>
                  </a:lnTo>
                  <a:lnTo>
                    <a:pt x="2205" y="2279"/>
                  </a:lnTo>
                  <a:lnTo>
                    <a:pt x="2208" y="2284"/>
                  </a:lnTo>
                  <a:lnTo>
                    <a:pt x="2209" y="2290"/>
                  </a:lnTo>
                  <a:lnTo>
                    <a:pt x="2212" y="2301"/>
                  </a:lnTo>
                  <a:lnTo>
                    <a:pt x="2216" y="2310"/>
                  </a:lnTo>
                  <a:lnTo>
                    <a:pt x="2217" y="2320"/>
                  </a:lnTo>
                  <a:lnTo>
                    <a:pt x="2218" y="2331"/>
                  </a:lnTo>
                  <a:lnTo>
                    <a:pt x="2218" y="2343"/>
                  </a:lnTo>
                  <a:lnTo>
                    <a:pt x="2218" y="2353"/>
                  </a:lnTo>
                  <a:lnTo>
                    <a:pt x="2220" y="2358"/>
                  </a:lnTo>
                  <a:lnTo>
                    <a:pt x="2223" y="2363"/>
                  </a:lnTo>
                  <a:lnTo>
                    <a:pt x="2228" y="2367"/>
                  </a:lnTo>
                  <a:lnTo>
                    <a:pt x="2234" y="2372"/>
                  </a:lnTo>
                  <a:lnTo>
                    <a:pt x="2249" y="2382"/>
                  </a:lnTo>
                  <a:lnTo>
                    <a:pt x="2264" y="2391"/>
                  </a:lnTo>
                  <a:lnTo>
                    <a:pt x="2272" y="2395"/>
                  </a:lnTo>
                  <a:lnTo>
                    <a:pt x="2281" y="2398"/>
                  </a:lnTo>
                  <a:lnTo>
                    <a:pt x="2290" y="2400"/>
                  </a:lnTo>
                  <a:lnTo>
                    <a:pt x="2301" y="2400"/>
                  </a:lnTo>
                  <a:lnTo>
                    <a:pt x="2327" y="2400"/>
                  </a:lnTo>
                  <a:lnTo>
                    <a:pt x="2358" y="2399"/>
                  </a:lnTo>
                  <a:lnTo>
                    <a:pt x="2374" y="2398"/>
                  </a:lnTo>
                  <a:lnTo>
                    <a:pt x="2388" y="2396"/>
                  </a:lnTo>
                  <a:lnTo>
                    <a:pt x="2399" y="2393"/>
                  </a:lnTo>
                  <a:lnTo>
                    <a:pt x="2408" y="2388"/>
                  </a:lnTo>
                  <a:lnTo>
                    <a:pt x="2411" y="2385"/>
                  </a:lnTo>
                  <a:lnTo>
                    <a:pt x="2413" y="2382"/>
                  </a:lnTo>
                  <a:lnTo>
                    <a:pt x="2412" y="2380"/>
                  </a:lnTo>
                  <a:lnTo>
                    <a:pt x="2411" y="2379"/>
                  </a:lnTo>
                  <a:lnTo>
                    <a:pt x="2411" y="2378"/>
                  </a:lnTo>
                  <a:lnTo>
                    <a:pt x="2424" y="2376"/>
                  </a:lnTo>
                  <a:lnTo>
                    <a:pt x="2434" y="2375"/>
                  </a:lnTo>
                  <a:lnTo>
                    <a:pt x="2443" y="2376"/>
                  </a:lnTo>
                  <a:lnTo>
                    <a:pt x="2450" y="2376"/>
                  </a:lnTo>
                  <a:lnTo>
                    <a:pt x="2456" y="2378"/>
                  </a:lnTo>
                  <a:lnTo>
                    <a:pt x="2463" y="2378"/>
                  </a:lnTo>
                  <a:lnTo>
                    <a:pt x="2467" y="2379"/>
                  </a:lnTo>
                  <a:lnTo>
                    <a:pt x="2473" y="2378"/>
                  </a:lnTo>
                  <a:lnTo>
                    <a:pt x="2477" y="2376"/>
                  </a:lnTo>
                  <a:lnTo>
                    <a:pt x="2488" y="2369"/>
                  </a:lnTo>
                  <a:lnTo>
                    <a:pt x="2490" y="2368"/>
                  </a:lnTo>
                  <a:lnTo>
                    <a:pt x="2494" y="2364"/>
                  </a:lnTo>
                  <a:lnTo>
                    <a:pt x="2504" y="2356"/>
                  </a:lnTo>
                  <a:lnTo>
                    <a:pt x="2510" y="2353"/>
                  </a:lnTo>
                  <a:lnTo>
                    <a:pt x="2517" y="2351"/>
                  </a:lnTo>
                  <a:lnTo>
                    <a:pt x="2522" y="2350"/>
                  </a:lnTo>
                  <a:lnTo>
                    <a:pt x="2525" y="2350"/>
                  </a:lnTo>
                  <a:lnTo>
                    <a:pt x="2528" y="2351"/>
                  </a:lnTo>
                  <a:lnTo>
                    <a:pt x="2531" y="2352"/>
                  </a:lnTo>
                  <a:lnTo>
                    <a:pt x="2544" y="2358"/>
                  </a:lnTo>
                  <a:lnTo>
                    <a:pt x="2554" y="2366"/>
                  </a:lnTo>
                  <a:lnTo>
                    <a:pt x="2558" y="2371"/>
                  </a:lnTo>
                  <a:lnTo>
                    <a:pt x="2561" y="2375"/>
                  </a:lnTo>
                  <a:lnTo>
                    <a:pt x="2564" y="2379"/>
                  </a:lnTo>
                  <a:lnTo>
                    <a:pt x="2564" y="2385"/>
                  </a:lnTo>
                  <a:lnTo>
                    <a:pt x="2564" y="2395"/>
                  </a:lnTo>
                  <a:lnTo>
                    <a:pt x="2564" y="2397"/>
                  </a:lnTo>
                  <a:lnTo>
                    <a:pt x="2569" y="2404"/>
                  </a:lnTo>
                  <a:lnTo>
                    <a:pt x="2581" y="2419"/>
                  </a:lnTo>
                  <a:lnTo>
                    <a:pt x="2589" y="2429"/>
                  </a:lnTo>
                  <a:lnTo>
                    <a:pt x="2597" y="2439"/>
                  </a:lnTo>
                  <a:lnTo>
                    <a:pt x="2605" y="2448"/>
                  </a:lnTo>
                  <a:lnTo>
                    <a:pt x="2613" y="2454"/>
                  </a:lnTo>
                  <a:lnTo>
                    <a:pt x="2621" y="2461"/>
                  </a:lnTo>
                  <a:lnTo>
                    <a:pt x="2626" y="2468"/>
                  </a:lnTo>
                  <a:lnTo>
                    <a:pt x="2632" y="2473"/>
                  </a:lnTo>
                  <a:lnTo>
                    <a:pt x="2635" y="2479"/>
                  </a:lnTo>
                  <a:lnTo>
                    <a:pt x="2641" y="2488"/>
                  </a:lnTo>
                  <a:lnTo>
                    <a:pt x="2642" y="2492"/>
                  </a:lnTo>
                  <a:lnTo>
                    <a:pt x="2643" y="2496"/>
                  </a:lnTo>
                  <a:lnTo>
                    <a:pt x="2644" y="2509"/>
                  </a:lnTo>
                  <a:lnTo>
                    <a:pt x="2644" y="2526"/>
                  </a:lnTo>
                  <a:lnTo>
                    <a:pt x="2642" y="2549"/>
                  </a:lnTo>
                  <a:lnTo>
                    <a:pt x="2640" y="2568"/>
                  </a:lnTo>
                  <a:lnTo>
                    <a:pt x="2639" y="2580"/>
                  </a:lnTo>
                  <a:lnTo>
                    <a:pt x="2639" y="2590"/>
                  </a:lnTo>
                  <a:lnTo>
                    <a:pt x="2639" y="2602"/>
                  </a:lnTo>
                  <a:lnTo>
                    <a:pt x="2637" y="2611"/>
                  </a:lnTo>
                  <a:lnTo>
                    <a:pt x="2634" y="2621"/>
                  </a:lnTo>
                  <a:lnTo>
                    <a:pt x="2630" y="2632"/>
                  </a:lnTo>
                  <a:lnTo>
                    <a:pt x="2624" y="2643"/>
                  </a:lnTo>
                  <a:lnTo>
                    <a:pt x="2612" y="2664"/>
                  </a:lnTo>
                  <a:lnTo>
                    <a:pt x="2601" y="2681"/>
                  </a:lnTo>
                  <a:lnTo>
                    <a:pt x="2592" y="2692"/>
                  </a:lnTo>
                  <a:lnTo>
                    <a:pt x="2586" y="2701"/>
                  </a:lnTo>
                  <a:lnTo>
                    <a:pt x="2583" y="2705"/>
                  </a:lnTo>
                  <a:lnTo>
                    <a:pt x="2583" y="2712"/>
                  </a:lnTo>
                  <a:lnTo>
                    <a:pt x="2586" y="2718"/>
                  </a:lnTo>
                  <a:lnTo>
                    <a:pt x="2589" y="2726"/>
                  </a:lnTo>
                  <a:lnTo>
                    <a:pt x="2592" y="2734"/>
                  </a:lnTo>
                  <a:lnTo>
                    <a:pt x="2593" y="2738"/>
                  </a:lnTo>
                  <a:lnTo>
                    <a:pt x="2592" y="2739"/>
                  </a:lnTo>
                  <a:lnTo>
                    <a:pt x="2592" y="2740"/>
                  </a:lnTo>
                  <a:lnTo>
                    <a:pt x="2592" y="2743"/>
                  </a:lnTo>
                  <a:lnTo>
                    <a:pt x="2601" y="2751"/>
                  </a:lnTo>
                  <a:lnTo>
                    <a:pt x="2608" y="2757"/>
                  </a:lnTo>
                  <a:lnTo>
                    <a:pt x="2613" y="2759"/>
                  </a:lnTo>
                  <a:lnTo>
                    <a:pt x="2618" y="2759"/>
                  </a:lnTo>
                  <a:lnTo>
                    <a:pt x="2621" y="2758"/>
                  </a:lnTo>
                  <a:lnTo>
                    <a:pt x="2622" y="2758"/>
                  </a:lnTo>
                  <a:lnTo>
                    <a:pt x="2623" y="2759"/>
                  </a:lnTo>
                  <a:lnTo>
                    <a:pt x="2623" y="2764"/>
                  </a:lnTo>
                  <a:lnTo>
                    <a:pt x="2622" y="2771"/>
                  </a:lnTo>
                  <a:lnTo>
                    <a:pt x="2618" y="2797"/>
                  </a:lnTo>
                  <a:lnTo>
                    <a:pt x="2618" y="2800"/>
                  </a:lnTo>
                  <a:lnTo>
                    <a:pt x="2603" y="2823"/>
                  </a:lnTo>
                  <a:lnTo>
                    <a:pt x="2593" y="2840"/>
                  </a:lnTo>
                  <a:lnTo>
                    <a:pt x="2590" y="2846"/>
                  </a:lnTo>
                  <a:lnTo>
                    <a:pt x="2587" y="2853"/>
                  </a:lnTo>
                  <a:lnTo>
                    <a:pt x="2586" y="2860"/>
                  </a:lnTo>
                  <a:lnTo>
                    <a:pt x="2584" y="2866"/>
                  </a:lnTo>
                  <a:lnTo>
                    <a:pt x="2584" y="2870"/>
                  </a:lnTo>
                  <a:lnTo>
                    <a:pt x="2586" y="2873"/>
                  </a:lnTo>
                  <a:lnTo>
                    <a:pt x="2588" y="2874"/>
                  </a:lnTo>
                  <a:lnTo>
                    <a:pt x="2590" y="2875"/>
                  </a:lnTo>
                  <a:lnTo>
                    <a:pt x="2594" y="2876"/>
                  </a:lnTo>
                  <a:lnTo>
                    <a:pt x="2599" y="2877"/>
                  </a:lnTo>
                  <a:lnTo>
                    <a:pt x="2600" y="2877"/>
                  </a:lnTo>
                  <a:lnTo>
                    <a:pt x="2601" y="2877"/>
                  </a:lnTo>
                  <a:lnTo>
                    <a:pt x="2601" y="2877"/>
                  </a:lnTo>
                  <a:lnTo>
                    <a:pt x="2600" y="2878"/>
                  </a:lnTo>
                  <a:lnTo>
                    <a:pt x="2596" y="2881"/>
                  </a:lnTo>
                  <a:lnTo>
                    <a:pt x="2584" y="2887"/>
                  </a:lnTo>
                  <a:lnTo>
                    <a:pt x="2564" y="2899"/>
                  </a:lnTo>
                  <a:lnTo>
                    <a:pt x="2552" y="2905"/>
                  </a:lnTo>
                  <a:lnTo>
                    <a:pt x="2548" y="2907"/>
                  </a:lnTo>
                  <a:lnTo>
                    <a:pt x="2548" y="2908"/>
                  </a:lnTo>
                  <a:lnTo>
                    <a:pt x="2548" y="2910"/>
                  </a:lnTo>
                  <a:lnTo>
                    <a:pt x="2548" y="2921"/>
                  </a:lnTo>
                  <a:lnTo>
                    <a:pt x="2548" y="2940"/>
                  </a:lnTo>
                  <a:lnTo>
                    <a:pt x="2548" y="2970"/>
                  </a:lnTo>
                  <a:lnTo>
                    <a:pt x="2548" y="2984"/>
                  </a:lnTo>
                  <a:lnTo>
                    <a:pt x="2550" y="2995"/>
                  </a:lnTo>
                  <a:lnTo>
                    <a:pt x="2554" y="3004"/>
                  </a:lnTo>
                  <a:lnTo>
                    <a:pt x="2558" y="3011"/>
                  </a:lnTo>
                  <a:lnTo>
                    <a:pt x="2568" y="3024"/>
                  </a:lnTo>
                  <a:lnTo>
                    <a:pt x="2580" y="3044"/>
                  </a:lnTo>
                  <a:lnTo>
                    <a:pt x="2586" y="3055"/>
                  </a:lnTo>
                  <a:lnTo>
                    <a:pt x="2590" y="3066"/>
                  </a:lnTo>
                  <a:lnTo>
                    <a:pt x="2592" y="3075"/>
                  </a:lnTo>
                  <a:lnTo>
                    <a:pt x="2593" y="3084"/>
                  </a:lnTo>
                  <a:lnTo>
                    <a:pt x="2597" y="3099"/>
                  </a:lnTo>
                  <a:lnTo>
                    <a:pt x="2601" y="3113"/>
                  </a:lnTo>
                  <a:lnTo>
                    <a:pt x="2603" y="3117"/>
                  </a:lnTo>
                  <a:lnTo>
                    <a:pt x="2605" y="3121"/>
                  </a:lnTo>
                  <a:lnTo>
                    <a:pt x="2609" y="3125"/>
                  </a:lnTo>
                  <a:lnTo>
                    <a:pt x="2612" y="3127"/>
                  </a:lnTo>
                  <a:lnTo>
                    <a:pt x="2621" y="3133"/>
                  </a:lnTo>
                  <a:lnTo>
                    <a:pt x="2631" y="3138"/>
                  </a:lnTo>
                  <a:lnTo>
                    <a:pt x="2641" y="3143"/>
                  </a:lnTo>
                  <a:lnTo>
                    <a:pt x="2651" y="3150"/>
                  </a:lnTo>
                  <a:lnTo>
                    <a:pt x="2660" y="3155"/>
                  </a:lnTo>
                  <a:lnTo>
                    <a:pt x="2667" y="3163"/>
                  </a:lnTo>
                  <a:lnTo>
                    <a:pt x="2676" y="3172"/>
                  </a:lnTo>
                  <a:lnTo>
                    <a:pt x="2688" y="3182"/>
                  </a:lnTo>
                  <a:lnTo>
                    <a:pt x="2704" y="3193"/>
                  </a:lnTo>
                  <a:lnTo>
                    <a:pt x="2720" y="3204"/>
                  </a:lnTo>
                  <a:lnTo>
                    <a:pt x="2749" y="3222"/>
                  </a:lnTo>
                  <a:lnTo>
                    <a:pt x="2762" y="3229"/>
                  </a:lnTo>
                  <a:lnTo>
                    <a:pt x="2766" y="3235"/>
                  </a:lnTo>
                  <a:lnTo>
                    <a:pt x="2776" y="3251"/>
                  </a:lnTo>
                  <a:lnTo>
                    <a:pt x="2781" y="3263"/>
                  </a:lnTo>
                  <a:lnTo>
                    <a:pt x="2787" y="3275"/>
                  </a:lnTo>
                  <a:lnTo>
                    <a:pt x="2791" y="3287"/>
                  </a:lnTo>
                  <a:lnTo>
                    <a:pt x="2794" y="3299"/>
                  </a:lnTo>
                  <a:lnTo>
                    <a:pt x="2801" y="3322"/>
                  </a:lnTo>
                  <a:lnTo>
                    <a:pt x="2806" y="3342"/>
                  </a:lnTo>
                  <a:lnTo>
                    <a:pt x="2810" y="3355"/>
                  </a:lnTo>
                  <a:lnTo>
                    <a:pt x="2811" y="3361"/>
                  </a:lnTo>
                  <a:lnTo>
                    <a:pt x="2836" y="3382"/>
                  </a:lnTo>
                  <a:lnTo>
                    <a:pt x="2840" y="3394"/>
                  </a:lnTo>
                  <a:lnTo>
                    <a:pt x="2848" y="3423"/>
                  </a:lnTo>
                  <a:lnTo>
                    <a:pt x="2853" y="3440"/>
                  </a:lnTo>
                  <a:lnTo>
                    <a:pt x="2857" y="3458"/>
                  </a:lnTo>
                  <a:lnTo>
                    <a:pt x="2859" y="3474"/>
                  </a:lnTo>
                  <a:lnTo>
                    <a:pt x="2861" y="3489"/>
                  </a:lnTo>
                  <a:lnTo>
                    <a:pt x="2859" y="3500"/>
                  </a:lnTo>
                  <a:lnTo>
                    <a:pt x="2857" y="3508"/>
                  </a:lnTo>
                  <a:lnTo>
                    <a:pt x="2854" y="3514"/>
                  </a:lnTo>
                  <a:lnTo>
                    <a:pt x="2852" y="3521"/>
                  </a:lnTo>
                  <a:lnTo>
                    <a:pt x="2850" y="3525"/>
                  </a:lnTo>
                  <a:lnTo>
                    <a:pt x="2851" y="3532"/>
                  </a:lnTo>
                  <a:lnTo>
                    <a:pt x="2854" y="3539"/>
                  </a:lnTo>
                  <a:lnTo>
                    <a:pt x="2861" y="3546"/>
                  </a:lnTo>
                  <a:lnTo>
                    <a:pt x="2873" y="3557"/>
                  </a:lnTo>
                  <a:lnTo>
                    <a:pt x="2878" y="3559"/>
                  </a:lnTo>
                  <a:lnTo>
                    <a:pt x="2879" y="3562"/>
                  </a:lnTo>
                  <a:lnTo>
                    <a:pt x="2886" y="3571"/>
                  </a:lnTo>
                  <a:lnTo>
                    <a:pt x="2889" y="3578"/>
                  </a:lnTo>
                  <a:lnTo>
                    <a:pt x="2892" y="3586"/>
                  </a:lnTo>
                  <a:lnTo>
                    <a:pt x="2894" y="3593"/>
                  </a:lnTo>
                  <a:lnTo>
                    <a:pt x="2894" y="3599"/>
                  </a:lnTo>
                  <a:lnTo>
                    <a:pt x="2894" y="3614"/>
                  </a:lnTo>
                  <a:lnTo>
                    <a:pt x="2894" y="3629"/>
                  </a:lnTo>
                  <a:lnTo>
                    <a:pt x="2895" y="3637"/>
                  </a:lnTo>
                  <a:lnTo>
                    <a:pt x="2897" y="3643"/>
                  </a:lnTo>
                  <a:lnTo>
                    <a:pt x="2901" y="3651"/>
                  </a:lnTo>
                  <a:lnTo>
                    <a:pt x="2906" y="3657"/>
                  </a:lnTo>
                  <a:lnTo>
                    <a:pt x="2915" y="3667"/>
                  </a:lnTo>
                  <a:lnTo>
                    <a:pt x="2918" y="3670"/>
                  </a:lnTo>
                  <a:lnTo>
                    <a:pt x="2924" y="3669"/>
                  </a:lnTo>
                  <a:lnTo>
                    <a:pt x="2936" y="3669"/>
                  </a:lnTo>
                  <a:lnTo>
                    <a:pt x="2942" y="3671"/>
                  </a:lnTo>
                  <a:lnTo>
                    <a:pt x="2948" y="3675"/>
                  </a:lnTo>
                  <a:lnTo>
                    <a:pt x="2950" y="3678"/>
                  </a:lnTo>
                  <a:lnTo>
                    <a:pt x="2952" y="3681"/>
                  </a:lnTo>
                  <a:lnTo>
                    <a:pt x="2954" y="3685"/>
                  </a:lnTo>
                  <a:lnTo>
                    <a:pt x="2956" y="3691"/>
                  </a:lnTo>
                  <a:lnTo>
                    <a:pt x="2960" y="3709"/>
                  </a:lnTo>
                  <a:lnTo>
                    <a:pt x="2963" y="3720"/>
                  </a:lnTo>
                  <a:lnTo>
                    <a:pt x="2963" y="3725"/>
                  </a:lnTo>
                  <a:lnTo>
                    <a:pt x="2963" y="3729"/>
                  </a:lnTo>
                  <a:lnTo>
                    <a:pt x="2960" y="3734"/>
                  </a:lnTo>
                  <a:lnTo>
                    <a:pt x="2956" y="3739"/>
                  </a:lnTo>
                  <a:lnTo>
                    <a:pt x="2952" y="3743"/>
                  </a:lnTo>
                  <a:lnTo>
                    <a:pt x="2950" y="3744"/>
                  </a:lnTo>
                  <a:lnTo>
                    <a:pt x="2947" y="3744"/>
                  </a:lnTo>
                  <a:lnTo>
                    <a:pt x="2943" y="3743"/>
                  </a:lnTo>
                  <a:lnTo>
                    <a:pt x="2939" y="3741"/>
                  </a:lnTo>
                  <a:lnTo>
                    <a:pt x="2933" y="3738"/>
                  </a:lnTo>
                  <a:lnTo>
                    <a:pt x="2931" y="3738"/>
                  </a:lnTo>
                  <a:lnTo>
                    <a:pt x="2928" y="3738"/>
                  </a:lnTo>
                  <a:lnTo>
                    <a:pt x="2926" y="3739"/>
                  </a:lnTo>
                  <a:lnTo>
                    <a:pt x="2924" y="3742"/>
                  </a:lnTo>
                  <a:lnTo>
                    <a:pt x="2921" y="3746"/>
                  </a:lnTo>
                  <a:lnTo>
                    <a:pt x="2919" y="3752"/>
                  </a:lnTo>
                  <a:lnTo>
                    <a:pt x="2917" y="3759"/>
                  </a:lnTo>
                  <a:lnTo>
                    <a:pt x="2915" y="3768"/>
                  </a:lnTo>
                  <a:lnTo>
                    <a:pt x="2907" y="3802"/>
                  </a:lnTo>
                  <a:lnTo>
                    <a:pt x="2904" y="3819"/>
                  </a:lnTo>
                  <a:lnTo>
                    <a:pt x="2903" y="3826"/>
                  </a:lnTo>
                  <a:lnTo>
                    <a:pt x="2901" y="3827"/>
                  </a:lnTo>
                  <a:lnTo>
                    <a:pt x="2935" y="3888"/>
                  </a:lnTo>
                  <a:lnTo>
                    <a:pt x="2941" y="3896"/>
                  </a:lnTo>
                  <a:lnTo>
                    <a:pt x="2953" y="3915"/>
                  </a:lnTo>
                  <a:lnTo>
                    <a:pt x="2960" y="3927"/>
                  </a:lnTo>
                  <a:lnTo>
                    <a:pt x="2967" y="3938"/>
                  </a:lnTo>
                  <a:lnTo>
                    <a:pt x="2970" y="3949"/>
                  </a:lnTo>
                  <a:lnTo>
                    <a:pt x="2972" y="3958"/>
                  </a:lnTo>
                  <a:lnTo>
                    <a:pt x="2971" y="3976"/>
                  </a:lnTo>
                  <a:lnTo>
                    <a:pt x="2970" y="3997"/>
                  </a:lnTo>
                  <a:lnTo>
                    <a:pt x="2970" y="4017"/>
                  </a:lnTo>
                  <a:lnTo>
                    <a:pt x="2972" y="4032"/>
                  </a:lnTo>
                  <a:lnTo>
                    <a:pt x="2974" y="4037"/>
                  </a:lnTo>
                  <a:lnTo>
                    <a:pt x="2977" y="4040"/>
                  </a:lnTo>
                  <a:lnTo>
                    <a:pt x="2979" y="4041"/>
                  </a:lnTo>
                  <a:lnTo>
                    <a:pt x="2981" y="4043"/>
                  </a:lnTo>
                  <a:lnTo>
                    <a:pt x="2982" y="4047"/>
                  </a:lnTo>
                  <a:lnTo>
                    <a:pt x="2983" y="4054"/>
                  </a:lnTo>
                  <a:lnTo>
                    <a:pt x="2982" y="4065"/>
                  </a:lnTo>
                  <a:lnTo>
                    <a:pt x="2980" y="4082"/>
                  </a:lnTo>
                  <a:lnTo>
                    <a:pt x="2978" y="4092"/>
                  </a:lnTo>
                  <a:lnTo>
                    <a:pt x="2974" y="4099"/>
                  </a:lnTo>
                  <a:lnTo>
                    <a:pt x="2971" y="4107"/>
                  </a:lnTo>
                  <a:lnTo>
                    <a:pt x="2965" y="4114"/>
                  </a:lnTo>
                  <a:lnTo>
                    <a:pt x="2960" y="4119"/>
                  </a:lnTo>
                  <a:lnTo>
                    <a:pt x="2954" y="4125"/>
                  </a:lnTo>
                  <a:lnTo>
                    <a:pt x="2948" y="4128"/>
                  </a:lnTo>
                  <a:lnTo>
                    <a:pt x="2941" y="4132"/>
                  </a:lnTo>
                  <a:lnTo>
                    <a:pt x="2929" y="4138"/>
                  </a:lnTo>
                  <a:lnTo>
                    <a:pt x="2918" y="4143"/>
                  </a:lnTo>
                  <a:lnTo>
                    <a:pt x="2914" y="4146"/>
                  </a:lnTo>
                  <a:lnTo>
                    <a:pt x="2910" y="4148"/>
                  </a:lnTo>
                  <a:lnTo>
                    <a:pt x="2907" y="4150"/>
                  </a:lnTo>
                  <a:lnTo>
                    <a:pt x="2906" y="4152"/>
                  </a:lnTo>
                  <a:lnTo>
                    <a:pt x="2903" y="4161"/>
                  </a:lnTo>
                  <a:lnTo>
                    <a:pt x="2895" y="4180"/>
                  </a:lnTo>
                  <a:lnTo>
                    <a:pt x="2885" y="4203"/>
                  </a:lnTo>
                  <a:lnTo>
                    <a:pt x="2874" y="4231"/>
                  </a:lnTo>
                  <a:lnTo>
                    <a:pt x="2863" y="4259"/>
                  </a:lnTo>
                  <a:lnTo>
                    <a:pt x="2852" y="4287"/>
                  </a:lnTo>
                  <a:lnTo>
                    <a:pt x="2842" y="4311"/>
                  </a:lnTo>
                  <a:lnTo>
                    <a:pt x="2836" y="4329"/>
                  </a:lnTo>
                  <a:lnTo>
                    <a:pt x="2827" y="4351"/>
                  </a:lnTo>
                  <a:lnTo>
                    <a:pt x="2820" y="4366"/>
                  </a:lnTo>
                  <a:lnTo>
                    <a:pt x="2810" y="4384"/>
                  </a:lnTo>
                  <a:lnTo>
                    <a:pt x="2794" y="4412"/>
                  </a:lnTo>
                  <a:lnTo>
                    <a:pt x="2790" y="4419"/>
                  </a:lnTo>
                  <a:lnTo>
                    <a:pt x="2785" y="4425"/>
                  </a:lnTo>
                  <a:lnTo>
                    <a:pt x="2780" y="4430"/>
                  </a:lnTo>
                  <a:lnTo>
                    <a:pt x="2774" y="4434"/>
                  </a:lnTo>
                  <a:lnTo>
                    <a:pt x="2764" y="4438"/>
                  </a:lnTo>
                  <a:lnTo>
                    <a:pt x="2756" y="4442"/>
                  </a:lnTo>
                  <a:lnTo>
                    <a:pt x="2748" y="4444"/>
                  </a:lnTo>
                  <a:lnTo>
                    <a:pt x="2742" y="4447"/>
                  </a:lnTo>
                  <a:lnTo>
                    <a:pt x="2741" y="4450"/>
                  </a:lnTo>
                  <a:lnTo>
                    <a:pt x="2740" y="4454"/>
                  </a:lnTo>
                  <a:lnTo>
                    <a:pt x="2740" y="4458"/>
                  </a:lnTo>
                  <a:lnTo>
                    <a:pt x="2741" y="4465"/>
                  </a:lnTo>
                  <a:lnTo>
                    <a:pt x="2746" y="4488"/>
                  </a:lnTo>
                  <a:lnTo>
                    <a:pt x="2747" y="4503"/>
                  </a:lnTo>
                  <a:lnTo>
                    <a:pt x="2748" y="4519"/>
                  </a:lnTo>
                  <a:lnTo>
                    <a:pt x="2749" y="4539"/>
                  </a:lnTo>
                  <a:lnTo>
                    <a:pt x="2751" y="4554"/>
                  </a:lnTo>
                  <a:lnTo>
                    <a:pt x="2752" y="4573"/>
                  </a:lnTo>
                  <a:lnTo>
                    <a:pt x="2752" y="4595"/>
                  </a:lnTo>
                  <a:lnTo>
                    <a:pt x="2753" y="4619"/>
                  </a:lnTo>
                  <a:lnTo>
                    <a:pt x="2755" y="4644"/>
                  </a:lnTo>
                  <a:lnTo>
                    <a:pt x="2756" y="4667"/>
                  </a:lnTo>
                  <a:lnTo>
                    <a:pt x="2757" y="4689"/>
                  </a:lnTo>
                  <a:lnTo>
                    <a:pt x="2758" y="4708"/>
                  </a:lnTo>
                  <a:lnTo>
                    <a:pt x="2759" y="4716"/>
                  </a:lnTo>
                  <a:lnTo>
                    <a:pt x="2760" y="4724"/>
                  </a:lnTo>
                  <a:lnTo>
                    <a:pt x="2762" y="4731"/>
                  </a:lnTo>
                  <a:lnTo>
                    <a:pt x="2764" y="4739"/>
                  </a:lnTo>
                  <a:lnTo>
                    <a:pt x="2771" y="4751"/>
                  </a:lnTo>
                  <a:lnTo>
                    <a:pt x="2778" y="4763"/>
                  </a:lnTo>
                  <a:lnTo>
                    <a:pt x="2785" y="4775"/>
                  </a:lnTo>
                  <a:lnTo>
                    <a:pt x="2793" y="4787"/>
                  </a:lnTo>
                  <a:lnTo>
                    <a:pt x="2801" y="4800"/>
                  </a:lnTo>
                  <a:lnTo>
                    <a:pt x="2808" y="4815"/>
                  </a:lnTo>
                  <a:lnTo>
                    <a:pt x="2814" y="4830"/>
                  </a:lnTo>
                  <a:lnTo>
                    <a:pt x="2821" y="4842"/>
                  </a:lnTo>
                  <a:lnTo>
                    <a:pt x="2829" y="4853"/>
                  </a:lnTo>
                  <a:lnTo>
                    <a:pt x="2836" y="4863"/>
                  </a:lnTo>
                  <a:lnTo>
                    <a:pt x="2850" y="4879"/>
                  </a:lnTo>
                  <a:lnTo>
                    <a:pt x="2856" y="4890"/>
                  </a:lnTo>
                  <a:lnTo>
                    <a:pt x="2866" y="4909"/>
                  </a:lnTo>
                  <a:lnTo>
                    <a:pt x="2884" y="4941"/>
                  </a:lnTo>
                  <a:lnTo>
                    <a:pt x="2906" y="4979"/>
                  </a:lnTo>
                  <a:lnTo>
                    <a:pt x="2927" y="5017"/>
                  </a:lnTo>
                  <a:lnTo>
                    <a:pt x="2936" y="5031"/>
                  </a:lnTo>
                  <a:lnTo>
                    <a:pt x="2943" y="5042"/>
                  </a:lnTo>
                  <a:lnTo>
                    <a:pt x="2950" y="5050"/>
                  </a:lnTo>
                  <a:lnTo>
                    <a:pt x="2957" y="5056"/>
                  </a:lnTo>
                  <a:lnTo>
                    <a:pt x="2961" y="5063"/>
                  </a:lnTo>
                  <a:lnTo>
                    <a:pt x="2964" y="5072"/>
                  </a:lnTo>
                  <a:lnTo>
                    <a:pt x="2968" y="5083"/>
                  </a:lnTo>
                  <a:lnTo>
                    <a:pt x="2968" y="5099"/>
                  </a:lnTo>
                  <a:lnTo>
                    <a:pt x="2967" y="5134"/>
                  </a:lnTo>
                  <a:lnTo>
                    <a:pt x="2963" y="5162"/>
                  </a:lnTo>
                  <a:lnTo>
                    <a:pt x="2961" y="5187"/>
                  </a:lnTo>
                  <a:lnTo>
                    <a:pt x="2960" y="5207"/>
                  </a:lnTo>
                  <a:lnTo>
                    <a:pt x="2960" y="5217"/>
                  </a:lnTo>
                  <a:lnTo>
                    <a:pt x="2962" y="5229"/>
                  </a:lnTo>
                  <a:lnTo>
                    <a:pt x="2964" y="5242"/>
                  </a:lnTo>
                  <a:lnTo>
                    <a:pt x="2968" y="5255"/>
                  </a:lnTo>
                  <a:lnTo>
                    <a:pt x="2973" y="5276"/>
                  </a:lnTo>
                  <a:lnTo>
                    <a:pt x="2977" y="5285"/>
                  </a:lnTo>
                  <a:lnTo>
                    <a:pt x="2977" y="5292"/>
                  </a:lnTo>
                  <a:lnTo>
                    <a:pt x="2980" y="5309"/>
                  </a:lnTo>
                  <a:lnTo>
                    <a:pt x="2983" y="5335"/>
                  </a:lnTo>
                  <a:lnTo>
                    <a:pt x="2989" y="5366"/>
                  </a:lnTo>
                  <a:lnTo>
                    <a:pt x="2994" y="5396"/>
                  </a:lnTo>
                  <a:lnTo>
                    <a:pt x="3001" y="5427"/>
                  </a:lnTo>
                  <a:lnTo>
                    <a:pt x="3006" y="5453"/>
                  </a:lnTo>
                  <a:lnTo>
                    <a:pt x="3013" y="5470"/>
                  </a:lnTo>
                  <a:lnTo>
                    <a:pt x="3020" y="5483"/>
                  </a:lnTo>
                  <a:lnTo>
                    <a:pt x="3028" y="5497"/>
                  </a:lnTo>
                  <a:lnTo>
                    <a:pt x="3037" y="5510"/>
                  </a:lnTo>
                  <a:lnTo>
                    <a:pt x="3047" y="5523"/>
                  </a:lnTo>
                  <a:lnTo>
                    <a:pt x="3058" y="5536"/>
                  </a:lnTo>
                  <a:lnTo>
                    <a:pt x="3069" y="5547"/>
                  </a:lnTo>
                  <a:lnTo>
                    <a:pt x="3080" y="5554"/>
                  </a:lnTo>
                  <a:lnTo>
                    <a:pt x="3091" y="5561"/>
                  </a:lnTo>
                  <a:lnTo>
                    <a:pt x="3097" y="5562"/>
                  </a:lnTo>
                  <a:lnTo>
                    <a:pt x="3100" y="5563"/>
                  </a:lnTo>
                  <a:lnTo>
                    <a:pt x="3105" y="5562"/>
                  </a:lnTo>
                  <a:lnTo>
                    <a:pt x="3107" y="5561"/>
                  </a:lnTo>
                  <a:lnTo>
                    <a:pt x="3111" y="5558"/>
                  </a:lnTo>
                  <a:lnTo>
                    <a:pt x="3113" y="5553"/>
                  </a:lnTo>
                  <a:lnTo>
                    <a:pt x="3115" y="5551"/>
                  </a:lnTo>
                  <a:lnTo>
                    <a:pt x="3116" y="5551"/>
                  </a:lnTo>
                  <a:lnTo>
                    <a:pt x="3116" y="5551"/>
                  </a:lnTo>
                  <a:lnTo>
                    <a:pt x="3117" y="5552"/>
                  </a:lnTo>
                  <a:lnTo>
                    <a:pt x="3118" y="5559"/>
                  </a:lnTo>
                  <a:lnTo>
                    <a:pt x="3120" y="5573"/>
                  </a:lnTo>
                  <a:lnTo>
                    <a:pt x="3125" y="5600"/>
                  </a:lnTo>
                  <a:lnTo>
                    <a:pt x="3127" y="5613"/>
                  </a:lnTo>
                  <a:lnTo>
                    <a:pt x="3129" y="5625"/>
                  </a:lnTo>
                  <a:lnTo>
                    <a:pt x="3132" y="5647"/>
                  </a:lnTo>
                  <a:lnTo>
                    <a:pt x="3136" y="5661"/>
                  </a:lnTo>
                  <a:lnTo>
                    <a:pt x="3140" y="5672"/>
                  </a:lnTo>
                  <a:lnTo>
                    <a:pt x="3143" y="5681"/>
                  </a:lnTo>
                  <a:lnTo>
                    <a:pt x="3148" y="5688"/>
                  </a:lnTo>
                  <a:lnTo>
                    <a:pt x="3159" y="5700"/>
                  </a:lnTo>
                  <a:lnTo>
                    <a:pt x="3170" y="5713"/>
                  </a:lnTo>
                  <a:lnTo>
                    <a:pt x="3180" y="5727"/>
                  </a:lnTo>
                  <a:lnTo>
                    <a:pt x="3187" y="5739"/>
                  </a:lnTo>
                  <a:lnTo>
                    <a:pt x="3193" y="5751"/>
                  </a:lnTo>
                  <a:lnTo>
                    <a:pt x="3199" y="5766"/>
                  </a:lnTo>
                  <a:lnTo>
                    <a:pt x="3203" y="5775"/>
                  </a:lnTo>
                  <a:lnTo>
                    <a:pt x="3207" y="5782"/>
                  </a:lnTo>
                  <a:lnTo>
                    <a:pt x="3213" y="5788"/>
                  </a:lnTo>
                  <a:lnTo>
                    <a:pt x="3217" y="5793"/>
                  </a:lnTo>
                  <a:lnTo>
                    <a:pt x="3221" y="5798"/>
                  </a:lnTo>
                  <a:lnTo>
                    <a:pt x="3223" y="5804"/>
                  </a:lnTo>
                  <a:lnTo>
                    <a:pt x="3222" y="5806"/>
                  </a:lnTo>
                  <a:lnTo>
                    <a:pt x="3221" y="5809"/>
                  </a:lnTo>
                  <a:lnTo>
                    <a:pt x="3218" y="5813"/>
                  </a:lnTo>
                  <a:lnTo>
                    <a:pt x="3215" y="5816"/>
                  </a:lnTo>
                  <a:lnTo>
                    <a:pt x="3207" y="5824"/>
                  </a:lnTo>
                  <a:lnTo>
                    <a:pt x="3200" y="5829"/>
                  </a:lnTo>
                  <a:lnTo>
                    <a:pt x="3192" y="5834"/>
                  </a:lnTo>
                  <a:lnTo>
                    <a:pt x="3185" y="5838"/>
                  </a:lnTo>
                  <a:lnTo>
                    <a:pt x="3179" y="5841"/>
                  </a:lnTo>
                  <a:lnTo>
                    <a:pt x="3174" y="5845"/>
                  </a:lnTo>
                  <a:lnTo>
                    <a:pt x="3171" y="5849"/>
                  </a:lnTo>
                  <a:lnTo>
                    <a:pt x="3170" y="5854"/>
                  </a:lnTo>
                  <a:lnTo>
                    <a:pt x="3170" y="5856"/>
                  </a:lnTo>
                  <a:lnTo>
                    <a:pt x="3169" y="5856"/>
                  </a:lnTo>
                  <a:lnTo>
                    <a:pt x="3168" y="5857"/>
                  </a:lnTo>
                  <a:lnTo>
                    <a:pt x="3166" y="5857"/>
                  </a:lnTo>
                  <a:lnTo>
                    <a:pt x="3164" y="5855"/>
                  </a:lnTo>
                  <a:lnTo>
                    <a:pt x="3162" y="5854"/>
                  </a:lnTo>
                  <a:lnTo>
                    <a:pt x="3161" y="5854"/>
                  </a:lnTo>
                  <a:lnTo>
                    <a:pt x="3170" y="5866"/>
                  </a:lnTo>
                  <a:lnTo>
                    <a:pt x="3187" y="5891"/>
                  </a:lnTo>
                  <a:lnTo>
                    <a:pt x="3191" y="5894"/>
                  </a:lnTo>
                  <a:lnTo>
                    <a:pt x="3196" y="5895"/>
                  </a:lnTo>
                  <a:lnTo>
                    <a:pt x="3207" y="5899"/>
                  </a:lnTo>
                  <a:lnTo>
                    <a:pt x="3213" y="5902"/>
                  </a:lnTo>
                  <a:lnTo>
                    <a:pt x="3216" y="5906"/>
                  </a:lnTo>
                  <a:lnTo>
                    <a:pt x="3217" y="5910"/>
                  </a:lnTo>
                  <a:lnTo>
                    <a:pt x="3217" y="5912"/>
                  </a:lnTo>
                  <a:lnTo>
                    <a:pt x="3217" y="5915"/>
                  </a:lnTo>
                  <a:lnTo>
                    <a:pt x="3215" y="5920"/>
                  </a:lnTo>
                  <a:lnTo>
                    <a:pt x="3210" y="5929"/>
                  </a:lnTo>
                  <a:lnTo>
                    <a:pt x="3208" y="5930"/>
                  </a:lnTo>
                  <a:lnTo>
                    <a:pt x="3208" y="5931"/>
                  </a:lnTo>
                  <a:lnTo>
                    <a:pt x="3203" y="5940"/>
                  </a:lnTo>
                  <a:lnTo>
                    <a:pt x="3194" y="5956"/>
                  </a:lnTo>
                  <a:lnTo>
                    <a:pt x="3187" y="5973"/>
                  </a:lnTo>
                  <a:lnTo>
                    <a:pt x="3184" y="5985"/>
                  </a:lnTo>
                  <a:lnTo>
                    <a:pt x="3182" y="5989"/>
                  </a:lnTo>
                  <a:lnTo>
                    <a:pt x="3183" y="5990"/>
                  </a:lnTo>
                  <a:lnTo>
                    <a:pt x="3185" y="5994"/>
                  </a:lnTo>
                  <a:lnTo>
                    <a:pt x="3189" y="5998"/>
                  </a:lnTo>
                  <a:lnTo>
                    <a:pt x="3196" y="6004"/>
                  </a:lnTo>
                  <a:lnTo>
                    <a:pt x="3202" y="6005"/>
                  </a:lnTo>
                  <a:lnTo>
                    <a:pt x="3207" y="6007"/>
                  </a:lnTo>
                  <a:lnTo>
                    <a:pt x="3215" y="6008"/>
                  </a:lnTo>
                  <a:lnTo>
                    <a:pt x="3224" y="6008"/>
                  </a:lnTo>
                  <a:lnTo>
                    <a:pt x="3234" y="6008"/>
                  </a:lnTo>
                  <a:lnTo>
                    <a:pt x="3245" y="6007"/>
                  </a:lnTo>
                  <a:lnTo>
                    <a:pt x="3258" y="6005"/>
                  </a:lnTo>
                  <a:lnTo>
                    <a:pt x="3273" y="6001"/>
                  </a:lnTo>
                  <a:lnTo>
                    <a:pt x="3275" y="6004"/>
                  </a:lnTo>
                  <a:lnTo>
                    <a:pt x="3284" y="6008"/>
                  </a:lnTo>
                  <a:lnTo>
                    <a:pt x="3289" y="6010"/>
                  </a:lnTo>
                  <a:lnTo>
                    <a:pt x="3297" y="6012"/>
                  </a:lnTo>
                  <a:lnTo>
                    <a:pt x="3307" y="6014"/>
                  </a:lnTo>
                  <a:lnTo>
                    <a:pt x="3318" y="6014"/>
                  </a:lnTo>
                  <a:lnTo>
                    <a:pt x="3330" y="6014"/>
                  </a:lnTo>
                  <a:lnTo>
                    <a:pt x="3341" y="6012"/>
                  </a:lnTo>
                  <a:lnTo>
                    <a:pt x="3351" y="6009"/>
                  </a:lnTo>
                  <a:lnTo>
                    <a:pt x="3360" y="6007"/>
                  </a:lnTo>
                  <a:lnTo>
                    <a:pt x="3375" y="6000"/>
                  </a:lnTo>
                  <a:lnTo>
                    <a:pt x="3388" y="5994"/>
                  </a:lnTo>
                  <a:lnTo>
                    <a:pt x="3402" y="5985"/>
                  </a:lnTo>
                  <a:lnTo>
                    <a:pt x="3416" y="5976"/>
                  </a:lnTo>
                  <a:lnTo>
                    <a:pt x="3424" y="5972"/>
                  </a:lnTo>
                  <a:lnTo>
                    <a:pt x="3430" y="5968"/>
                  </a:lnTo>
                  <a:lnTo>
                    <a:pt x="3437" y="5965"/>
                  </a:lnTo>
                  <a:lnTo>
                    <a:pt x="3441" y="5964"/>
                  </a:lnTo>
                  <a:lnTo>
                    <a:pt x="3451" y="5966"/>
                  </a:lnTo>
                  <a:lnTo>
                    <a:pt x="3464" y="5969"/>
                  </a:lnTo>
                  <a:lnTo>
                    <a:pt x="3471" y="5969"/>
                  </a:lnTo>
                  <a:lnTo>
                    <a:pt x="3480" y="5969"/>
                  </a:lnTo>
                  <a:lnTo>
                    <a:pt x="3491" y="5968"/>
                  </a:lnTo>
                  <a:lnTo>
                    <a:pt x="3503" y="5964"/>
                  </a:lnTo>
                  <a:lnTo>
                    <a:pt x="3525" y="5957"/>
                  </a:lnTo>
                  <a:lnTo>
                    <a:pt x="3536" y="5954"/>
                  </a:lnTo>
                  <a:lnTo>
                    <a:pt x="3540" y="5953"/>
                  </a:lnTo>
                  <a:lnTo>
                    <a:pt x="3541" y="5952"/>
                  </a:lnTo>
                  <a:lnTo>
                    <a:pt x="3548" y="5947"/>
                  </a:lnTo>
                  <a:lnTo>
                    <a:pt x="3566" y="5935"/>
                  </a:lnTo>
                  <a:lnTo>
                    <a:pt x="3578" y="5929"/>
                  </a:lnTo>
                  <a:lnTo>
                    <a:pt x="3592" y="5923"/>
                  </a:lnTo>
                  <a:lnTo>
                    <a:pt x="3605" y="5918"/>
                  </a:lnTo>
                  <a:lnTo>
                    <a:pt x="3619" y="5915"/>
                  </a:lnTo>
                  <a:lnTo>
                    <a:pt x="3645" y="5911"/>
                  </a:lnTo>
                  <a:lnTo>
                    <a:pt x="3668" y="5905"/>
                  </a:lnTo>
                  <a:lnTo>
                    <a:pt x="3686" y="5901"/>
                  </a:lnTo>
                  <a:lnTo>
                    <a:pt x="3698" y="5899"/>
                  </a:lnTo>
                  <a:lnTo>
                    <a:pt x="3701" y="5900"/>
                  </a:lnTo>
                  <a:lnTo>
                    <a:pt x="3704" y="5902"/>
                  </a:lnTo>
                  <a:lnTo>
                    <a:pt x="3707" y="5906"/>
                  </a:lnTo>
                  <a:lnTo>
                    <a:pt x="3709" y="5911"/>
                  </a:lnTo>
                  <a:lnTo>
                    <a:pt x="3712" y="5914"/>
                  </a:lnTo>
                  <a:lnTo>
                    <a:pt x="3716" y="5918"/>
                  </a:lnTo>
                  <a:lnTo>
                    <a:pt x="3719" y="5919"/>
                  </a:lnTo>
                  <a:lnTo>
                    <a:pt x="3722" y="5920"/>
                  </a:lnTo>
                  <a:lnTo>
                    <a:pt x="3726" y="5920"/>
                  </a:lnTo>
                  <a:lnTo>
                    <a:pt x="3730" y="5920"/>
                  </a:lnTo>
                  <a:lnTo>
                    <a:pt x="3751" y="5914"/>
                  </a:lnTo>
                  <a:lnTo>
                    <a:pt x="3773" y="5908"/>
                  </a:lnTo>
                  <a:lnTo>
                    <a:pt x="3789" y="5901"/>
                  </a:lnTo>
                  <a:lnTo>
                    <a:pt x="3796" y="5899"/>
                  </a:lnTo>
                  <a:lnTo>
                    <a:pt x="3800" y="5895"/>
                  </a:lnTo>
                  <a:lnTo>
                    <a:pt x="3813" y="5890"/>
                  </a:lnTo>
                  <a:lnTo>
                    <a:pt x="3826" y="5883"/>
                  </a:lnTo>
                  <a:lnTo>
                    <a:pt x="3838" y="5878"/>
                  </a:lnTo>
                  <a:lnTo>
                    <a:pt x="3849" y="5874"/>
                  </a:lnTo>
                  <a:lnTo>
                    <a:pt x="3862" y="5870"/>
                  </a:lnTo>
                  <a:lnTo>
                    <a:pt x="3876" y="5867"/>
                  </a:lnTo>
                  <a:lnTo>
                    <a:pt x="3887" y="5866"/>
                  </a:lnTo>
                  <a:lnTo>
                    <a:pt x="3903" y="5866"/>
                  </a:lnTo>
                  <a:lnTo>
                    <a:pt x="3930" y="5862"/>
                  </a:lnTo>
                  <a:lnTo>
                    <a:pt x="3943" y="5860"/>
                  </a:lnTo>
                  <a:lnTo>
                    <a:pt x="3956" y="5856"/>
                  </a:lnTo>
                  <a:lnTo>
                    <a:pt x="3963" y="5852"/>
                  </a:lnTo>
                  <a:lnTo>
                    <a:pt x="3968" y="5849"/>
                  </a:lnTo>
                  <a:lnTo>
                    <a:pt x="3974" y="5846"/>
                  </a:lnTo>
                  <a:lnTo>
                    <a:pt x="3977" y="5841"/>
                  </a:lnTo>
                  <a:lnTo>
                    <a:pt x="3996" y="5821"/>
                  </a:lnTo>
                  <a:lnTo>
                    <a:pt x="4031" y="5787"/>
                  </a:lnTo>
                  <a:lnTo>
                    <a:pt x="4079" y="5741"/>
                  </a:lnTo>
                  <a:lnTo>
                    <a:pt x="4133" y="5690"/>
                  </a:lnTo>
                  <a:lnTo>
                    <a:pt x="4186" y="5638"/>
                  </a:lnTo>
                  <a:lnTo>
                    <a:pt x="4234" y="5592"/>
                  </a:lnTo>
                  <a:lnTo>
                    <a:pt x="4271" y="5557"/>
                  </a:lnTo>
                  <a:lnTo>
                    <a:pt x="4291" y="5537"/>
                  </a:lnTo>
                  <a:lnTo>
                    <a:pt x="4298" y="5526"/>
                  </a:lnTo>
                  <a:lnTo>
                    <a:pt x="4305" y="5517"/>
                  </a:lnTo>
                  <a:lnTo>
                    <a:pt x="4310" y="5508"/>
                  </a:lnTo>
                  <a:lnTo>
                    <a:pt x="4314" y="5500"/>
                  </a:lnTo>
                  <a:lnTo>
                    <a:pt x="4318" y="5491"/>
                  </a:lnTo>
                  <a:lnTo>
                    <a:pt x="4324" y="5481"/>
                  </a:lnTo>
                  <a:lnTo>
                    <a:pt x="4331" y="5470"/>
                  </a:lnTo>
                  <a:lnTo>
                    <a:pt x="4340" y="5458"/>
                  </a:lnTo>
                  <a:lnTo>
                    <a:pt x="4351" y="5445"/>
                  </a:lnTo>
                  <a:lnTo>
                    <a:pt x="4361" y="5435"/>
                  </a:lnTo>
                  <a:lnTo>
                    <a:pt x="4371" y="5425"/>
                  </a:lnTo>
                  <a:lnTo>
                    <a:pt x="4381" y="5417"/>
                  </a:lnTo>
                  <a:lnTo>
                    <a:pt x="4390" y="5409"/>
                  </a:lnTo>
                  <a:lnTo>
                    <a:pt x="4398" y="5401"/>
                  </a:lnTo>
                  <a:lnTo>
                    <a:pt x="4404" y="5391"/>
                  </a:lnTo>
                  <a:lnTo>
                    <a:pt x="4410" y="5380"/>
                  </a:lnTo>
                  <a:lnTo>
                    <a:pt x="4416" y="5369"/>
                  </a:lnTo>
                  <a:lnTo>
                    <a:pt x="4421" y="5360"/>
                  </a:lnTo>
                  <a:lnTo>
                    <a:pt x="4427" y="5352"/>
                  </a:lnTo>
                  <a:lnTo>
                    <a:pt x="4432" y="5346"/>
                  </a:lnTo>
                  <a:lnTo>
                    <a:pt x="4438" y="5338"/>
                  </a:lnTo>
                  <a:lnTo>
                    <a:pt x="4442" y="5330"/>
                  </a:lnTo>
                  <a:lnTo>
                    <a:pt x="4445" y="5319"/>
                  </a:lnTo>
                  <a:lnTo>
                    <a:pt x="4448" y="5305"/>
                  </a:lnTo>
                  <a:lnTo>
                    <a:pt x="4451" y="5272"/>
                  </a:lnTo>
                  <a:lnTo>
                    <a:pt x="4455" y="5236"/>
                  </a:lnTo>
                  <a:lnTo>
                    <a:pt x="4459" y="5209"/>
                  </a:lnTo>
                  <a:lnTo>
                    <a:pt x="4460" y="5198"/>
                  </a:lnTo>
                  <a:lnTo>
                    <a:pt x="4465" y="5196"/>
                  </a:lnTo>
                  <a:lnTo>
                    <a:pt x="4477" y="5190"/>
                  </a:lnTo>
                  <a:lnTo>
                    <a:pt x="4495" y="5179"/>
                  </a:lnTo>
                  <a:lnTo>
                    <a:pt x="4514" y="5166"/>
                  </a:lnTo>
                  <a:lnTo>
                    <a:pt x="4525" y="5157"/>
                  </a:lnTo>
                  <a:lnTo>
                    <a:pt x="4538" y="5148"/>
                  </a:lnTo>
                  <a:lnTo>
                    <a:pt x="4554" y="5138"/>
                  </a:lnTo>
                  <a:lnTo>
                    <a:pt x="4570" y="5129"/>
                  </a:lnTo>
                  <a:lnTo>
                    <a:pt x="4600" y="5112"/>
                  </a:lnTo>
                  <a:lnTo>
                    <a:pt x="4621" y="5099"/>
                  </a:lnTo>
                  <a:lnTo>
                    <a:pt x="4633" y="5090"/>
                  </a:lnTo>
                  <a:lnTo>
                    <a:pt x="4647" y="5079"/>
                  </a:lnTo>
                  <a:lnTo>
                    <a:pt x="4663" y="5069"/>
                  </a:lnTo>
                  <a:lnTo>
                    <a:pt x="4678" y="5059"/>
                  </a:lnTo>
                  <a:lnTo>
                    <a:pt x="4694" y="5048"/>
                  </a:lnTo>
                  <a:lnTo>
                    <a:pt x="4709" y="5037"/>
                  </a:lnTo>
                  <a:lnTo>
                    <a:pt x="4716" y="5029"/>
                  </a:lnTo>
                  <a:lnTo>
                    <a:pt x="4721" y="5022"/>
                  </a:lnTo>
                  <a:lnTo>
                    <a:pt x="4725" y="5013"/>
                  </a:lnTo>
                  <a:lnTo>
                    <a:pt x="4728" y="5005"/>
                  </a:lnTo>
                  <a:lnTo>
                    <a:pt x="4730" y="4985"/>
                  </a:lnTo>
                  <a:lnTo>
                    <a:pt x="4732" y="4964"/>
                  </a:lnTo>
                  <a:lnTo>
                    <a:pt x="4734" y="4954"/>
                  </a:lnTo>
                  <a:lnTo>
                    <a:pt x="4735" y="4944"/>
                  </a:lnTo>
                  <a:lnTo>
                    <a:pt x="4737" y="4935"/>
                  </a:lnTo>
                  <a:lnTo>
                    <a:pt x="4740" y="4926"/>
                  </a:lnTo>
                  <a:lnTo>
                    <a:pt x="4748" y="4911"/>
                  </a:lnTo>
                  <a:lnTo>
                    <a:pt x="4758" y="4896"/>
                  </a:lnTo>
                  <a:lnTo>
                    <a:pt x="4767" y="4883"/>
                  </a:lnTo>
                  <a:lnTo>
                    <a:pt x="4773" y="4873"/>
                  </a:lnTo>
                  <a:lnTo>
                    <a:pt x="4777" y="4863"/>
                  </a:lnTo>
                  <a:lnTo>
                    <a:pt x="4779" y="4853"/>
                  </a:lnTo>
                  <a:lnTo>
                    <a:pt x="4780" y="4849"/>
                  </a:lnTo>
                  <a:lnTo>
                    <a:pt x="4779" y="4843"/>
                  </a:lnTo>
                  <a:lnTo>
                    <a:pt x="4777" y="4838"/>
                  </a:lnTo>
                  <a:lnTo>
                    <a:pt x="4773" y="4831"/>
                  </a:lnTo>
                  <a:lnTo>
                    <a:pt x="4763" y="4820"/>
                  </a:lnTo>
                  <a:lnTo>
                    <a:pt x="4756" y="4811"/>
                  </a:lnTo>
                  <a:lnTo>
                    <a:pt x="4752" y="4807"/>
                  </a:lnTo>
                  <a:lnTo>
                    <a:pt x="4750" y="4804"/>
                  </a:lnTo>
                  <a:lnTo>
                    <a:pt x="4749" y="4799"/>
                  </a:lnTo>
                  <a:lnTo>
                    <a:pt x="4748" y="4795"/>
                  </a:lnTo>
                  <a:lnTo>
                    <a:pt x="4748" y="4774"/>
                  </a:lnTo>
                  <a:lnTo>
                    <a:pt x="4748" y="4762"/>
                  </a:lnTo>
                  <a:lnTo>
                    <a:pt x="4744" y="4759"/>
                  </a:lnTo>
                  <a:lnTo>
                    <a:pt x="4731" y="4754"/>
                  </a:lnTo>
                  <a:lnTo>
                    <a:pt x="4726" y="4750"/>
                  </a:lnTo>
                  <a:lnTo>
                    <a:pt x="4720" y="4746"/>
                  </a:lnTo>
                  <a:lnTo>
                    <a:pt x="4717" y="4742"/>
                  </a:lnTo>
                  <a:lnTo>
                    <a:pt x="4715" y="4736"/>
                  </a:lnTo>
                  <a:lnTo>
                    <a:pt x="4717" y="4721"/>
                  </a:lnTo>
                  <a:lnTo>
                    <a:pt x="4719" y="4699"/>
                  </a:lnTo>
                  <a:lnTo>
                    <a:pt x="4723" y="4680"/>
                  </a:lnTo>
                  <a:lnTo>
                    <a:pt x="4724" y="4671"/>
                  </a:lnTo>
                  <a:lnTo>
                    <a:pt x="4734" y="4659"/>
                  </a:lnTo>
                  <a:lnTo>
                    <a:pt x="4761" y="4628"/>
                  </a:lnTo>
                  <a:lnTo>
                    <a:pt x="4780" y="4608"/>
                  </a:lnTo>
                  <a:lnTo>
                    <a:pt x="4800" y="4587"/>
                  </a:lnTo>
                  <a:lnTo>
                    <a:pt x="4821" y="4566"/>
                  </a:lnTo>
                  <a:lnTo>
                    <a:pt x="4843" y="4548"/>
                  </a:lnTo>
                  <a:lnTo>
                    <a:pt x="4879" y="4514"/>
                  </a:lnTo>
                  <a:lnTo>
                    <a:pt x="4906" y="4489"/>
                  </a:lnTo>
                  <a:lnTo>
                    <a:pt x="4919" y="4477"/>
                  </a:lnTo>
                  <a:lnTo>
                    <a:pt x="4932" y="4466"/>
                  </a:lnTo>
                  <a:lnTo>
                    <a:pt x="4948" y="4454"/>
                  </a:lnTo>
                  <a:lnTo>
                    <a:pt x="4967" y="4440"/>
                  </a:lnTo>
                  <a:lnTo>
                    <a:pt x="4993" y="4422"/>
                  </a:lnTo>
                  <a:lnTo>
                    <a:pt x="5001" y="4417"/>
                  </a:lnTo>
                  <a:lnTo>
                    <a:pt x="5005" y="4414"/>
                  </a:lnTo>
                  <a:lnTo>
                    <a:pt x="5021" y="4403"/>
                  </a:lnTo>
                  <a:lnTo>
                    <a:pt x="5034" y="4394"/>
                  </a:lnTo>
                  <a:lnTo>
                    <a:pt x="5051" y="4386"/>
                  </a:lnTo>
                  <a:lnTo>
                    <a:pt x="5067" y="4380"/>
                  </a:lnTo>
                  <a:lnTo>
                    <a:pt x="5084" y="4373"/>
                  </a:lnTo>
                  <a:lnTo>
                    <a:pt x="5111" y="4364"/>
                  </a:lnTo>
                  <a:lnTo>
                    <a:pt x="5123" y="4362"/>
                  </a:lnTo>
                  <a:lnTo>
                    <a:pt x="5134" y="4347"/>
                  </a:lnTo>
                  <a:lnTo>
                    <a:pt x="5160" y="4310"/>
                  </a:lnTo>
                  <a:lnTo>
                    <a:pt x="5191" y="4268"/>
                  </a:lnTo>
                  <a:lnTo>
                    <a:pt x="5218" y="4234"/>
                  </a:lnTo>
                  <a:lnTo>
                    <a:pt x="5229" y="4222"/>
                  </a:lnTo>
                  <a:lnTo>
                    <a:pt x="5239" y="4209"/>
                  </a:lnTo>
                  <a:lnTo>
                    <a:pt x="5250" y="4194"/>
                  </a:lnTo>
                  <a:lnTo>
                    <a:pt x="5259" y="4181"/>
                  </a:lnTo>
                  <a:lnTo>
                    <a:pt x="5268" y="4167"/>
                  </a:lnTo>
                  <a:lnTo>
                    <a:pt x="5275" y="4153"/>
                  </a:lnTo>
                  <a:lnTo>
                    <a:pt x="5277" y="4147"/>
                  </a:lnTo>
                  <a:lnTo>
                    <a:pt x="5278" y="4140"/>
                  </a:lnTo>
                  <a:lnTo>
                    <a:pt x="5279" y="4134"/>
                  </a:lnTo>
                  <a:lnTo>
                    <a:pt x="5280" y="4127"/>
                  </a:lnTo>
                  <a:lnTo>
                    <a:pt x="5279" y="4115"/>
                  </a:lnTo>
                  <a:lnTo>
                    <a:pt x="5277" y="4103"/>
                  </a:lnTo>
                  <a:lnTo>
                    <a:pt x="5274" y="4092"/>
                  </a:lnTo>
                  <a:lnTo>
                    <a:pt x="5271" y="4081"/>
                  </a:lnTo>
                  <a:lnTo>
                    <a:pt x="5269" y="4070"/>
                  </a:lnTo>
                  <a:lnTo>
                    <a:pt x="5268" y="4058"/>
                  </a:lnTo>
                  <a:lnTo>
                    <a:pt x="5268" y="4053"/>
                  </a:lnTo>
                  <a:lnTo>
                    <a:pt x="5268" y="4047"/>
                  </a:lnTo>
                  <a:lnTo>
                    <a:pt x="5269" y="4042"/>
                  </a:lnTo>
                  <a:lnTo>
                    <a:pt x="5271" y="4036"/>
                  </a:lnTo>
                  <a:lnTo>
                    <a:pt x="5276" y="4020"/>
                  </a:lnTo>
                  <a:lnTo>
                    <a:pt x="5280" y="3994"/>
                  </a:lnTo>
                  <a:lnTo>
                    <a:pt x="5285" y="3962"/>
                  </a:lnTo>
                  <a:lnTo>
                    <a:pt x="5289" y="3929"/>
                  </a:lnTo>
                  <a:lnTo>
                    <a:pt x="5292" y="3895"/>
                  </a:lnTo>
                  <a:lnTo>
                    <a:pt x="5296" y="3865"/>
                  </a:lnTo>
                  <a:lnTo>
                    <a:pt x="5299" y="3843"/>
                  </a:lnTo>
                  <a:lnTo>
                    <a:pt x="5300" y="3830"/>
                  </a:lnTo>
                  <a:lnTo>
                    <a:pt x="5311" y="3813"/>
                  </a:lnTo>
                  <a:lnTo>
                    <a:pt x="5328" y="3790"/>
                  </a:lnTo>
                  <a:lnTo>
                    <a:pt x="5332" y="3784"/>
                  </a:lnTo>
                  <a:lnTo>
                    <a:pt x="5334" y="3778"/>
                  </a:lnTo>
                  <a:lnTo>
                    <a:pt x="5337" y="3771"/>
                  </a:lnTo>
                  <a:lnTo>
                    <a:pt x="5338" y="3766"/>
                  </a:lnTo>
                  <a:lnTo>
                    <a:pt x="5337" y="3759"/>
                  </a:lnTo>
                  <a:lnTo>
                    <a:pt x="5335" y="3754"/>
                  </a:lnTo>
                  <a:lnTo>
                    <a:pt x="5331" y="3748"/>
                  </a:lnTo>
                  <a:lnTo>
                    <a:pt x="5326" y="3744"/>
                  </a:lnTo>
                  <a:lnTo>
                    <a:pt x="5311" y="3735"/>
                  </a:lnTo>
                  <a:lnTo>
                    <a:pt x="5299" y="3725"/>
                  </a:lnTo>
                  <a:lnTo>
                    <a:pt x="5288" y="3715"/>
                  </a:lnTo>
                  <a:lnTo>
                    <a:pt x="5278" y="3705"/>
                  </a:lnTo>
                  <a:lnTo>
                    <a:pt x="5270" y="3693"/>
                  </a:lnTo>
                  <a:lnTo>
                    <a:pt x="5265" y="3681"/>
                  </a:lnTo>
                  <a:lnTo>
                    <a:pt x="5263" y="3674"/>
                  </a:lnTo>
                  <a:lnTo>
                    <a:pt x="5260" y="3668"/>
                  </a:lnTo>
                  <a:lnTo>
                    <a:pt x="5259" y="3661"/>
                  </a:lnTo>
                  <a:lnTo>
                    <a:pt x="5259" y="3653"/>
                  </a:lnTo>
                  <a:lnTo>
                    <a:pt x="5259" y="3638"/>
                  </a:lnTo>
                  <a:lnTo>
                    <a:pt x="5257" y="3622"/>
                  </a:lnTo>
                  <a:lnTo>
                    <a:pt x="5255" y="3608"/>
                  </a:lnTo>
                  <a:lnTo>
                    <a:pt x="5253" y="3595"/>
                  </a:lnTo>
                  <a:lnTo>
                    <a:pt x="5248" y="3573"/>
                  </a:lnTo>
                  <a:lnTo>
                    <a:pt x="5247" y="3558"/>
                  </a:lnTo>
                  <a:lnTo>
                    <a:pt x="5248" y="3545"/>
                  </a:lnTo>
                  <a:lnTo>
                    <a:pt x="5252" y="3530"/>
                  </a:lnTo>
                  <a:lnTo>
                    <a:pt x="5254" y="3515"/>
                  </a:lnTo>
                  <a:lnTo>
                    <a:pt x="5255" y="3509"/>
                  </a:lnTo>
                  <a:lnTo>
                    <a:pt x="5258" y="3502"/>
                  </a:lnTo>
                  <a:lnTo>
                    <a:pt x="5266" y="3487"/>
                  </a:lnTo>
                  <a:lnTo>
                    <a:pt x="5269" y="3478"/>
                  </a:lnTo>
                  <a:lnTo>
                    <a:pt x="5273" y="3469"/>
                  </a:lnTo>
                  <a:lnTo>
                    <a:pt x="5275" y="3461"/>
                  </a:lnTo>
                  <a:lnTo>
                    <a:pt x="5276" y="3456"/>
                  </a:lnTo>
                  <a:lnTo>
                    <a:pt x="5275" y="3441"/>
                  </a:lnTo>
                  <a:lnTo>
                    <a:pt x="5271" y="3423"/>
                  </a:lnTo>
                  <a:lnTo>
                    <a:pt x="5269" y="3405"/>
                  </a:lnTo>
                  <a:lnTo>
                    <a:pt x="5267" y="3398"/>
                  </a:lnTo>
                  <a:lnTo>
                    <a:pt x="5270" y="3395"/>
                  </a:lnTo>
                  <a:lnTo>
                    <a:pt x="5278" y="3388"/>
                  </a:lnTo>
                  <a:lnTo>
                    <a:pt x="5281" y="3384"/>
                  </a:lnTo>
                  <a:lnTo>
                    <a:pt x="5285" y="3378"/>
                  </a:lnTo>
                  <a:lnTo>
                    <a:pt x="5287" y="3374"/>
                  </a:lnTo>
                  <a:lnTo>
                    <a:pt x="5288" y="3368"/>
                  </a:lnTo>
                  <a:lnTo>
                    <a:pt x="5287" y="3364"/>
                  </a:lnTo>
                  <a:lnTo>
                    <a:pt x="5285" y="3357"/>
                  </a:lnTo>
                  <a:lnTo>
                    <a:pt x="5280" y="3352"/>
                  </a:lnTo>
                  <a:lnTo>
                    <a:pt x="5276" y="3345"/>
                  </a:lnTo>
                  <a:lnTo>
                    <a:pt x="5267" y="3336"/>
                  </a:lnTo>
                  <a:lnTo>
                    <a:pt x="5264" y="3332"/>
                  </a:lnTo>
                  <a:lnTo>
                    <a:pt x="5259" y="3328"/>
                  </a:lnTo>
                  <a:lnTo>
                    <a:pt x="5253" y="3318"/>
                  </a:lnTo>
                  <a:lnTo>
                    <a:pt x="5249" y="3312"/>
                  </a:lnTo>
                  <a:lnTo>
                    <a:pt x="5248" y="3306"/>
                  </a:lnTo>
                  <a:lnTo>
                    <a:pt x="5247" y="3303"/>
                  </a:lnTo>
                  <a:lnTo>
                    <a:pt x="5248" y="3300"/>
                  </a:lnTo>
                  <a:lnTo>
                    <a:pt x="5249" y="3298"/>
                  </a:lnTo>
                  <a:lnTo>
                    <a:pt x="5252" y="3295"/>
                  </a:lnTo>
                  <a:lnTo>
                    <a:pt x="5263" y="3286"/>
                  </a:lnTo>
                  <a:lnTo>
                    <a:pt x="5276" y="3278"/>
                  </a:lnTo>
                  <a:lnTo>
                    <a:pt x="5288" y="3272"/>
                  </a:lnTo>
                  <a:lnTo>
                    <a:pt x="5292" y="3270"/>
                  </a:lnTo>
                  <a:lnTo>
                    <a:pt x="5298" y="3259"/>
                  </a:lnTo>
                  <a:lnTo>
                    <a:pt x="5302" y="3247"/>
                  </a:lnTo>
                  <a:lnTo>
                    <a:pt x="5305" y="3233"/>
                  </a:lnTo>
                  <a:lnTo>
                    <a:pt x="5307" y="3219"/>
                  </a:lnTo>
                  <a:lnTo>
                    <a:pt x="5309" y="3197"/>
                  </a:lnTo>
                  <a:lnTo>
                    <a:pt x="5309" y="3187"/>
                  </a:lnTo>
                  <a:lnTo>
                    <a:pt x="5317" y="3147"/>
                  </a:lnTo>
                  <a:lnTo>
                    <a:pt x="5321" y="3138"/>
                  </a:lnTo>
                  <a:lnTo>
                    <a:pt x="5333" y="3113"/>
                  </a:lnTo>
                  <a:lnTo>
                    <a:pt x="5351" y="3078"/>
                  </a:lnTo>
                  <a:lnTo>
                    <a:pt x="5375" y="3036"/>
                  </a:lnTo>
                  <a:lnTo>
                    <a:pt x="5387" y="3014"/>
                  </a:lnTo>
                  <a:lnTo>
                    <a:pt x="5402" y="2992"/>
                  </a:lnTo>
                  <a:lnTo>
                    <a:pt x="5416" y="2970"/>
                  </a:lnTo>
                  <a:lnTo>
                    <a:pt x="5432" y="2948"/>
                  </a:lnTo>
                  <a:lnTo>
                    <a:pt x="5447" y="2929"/>
                  </a:lnTo>
                  <a:lnTo>
                    <a:pt x="5462" y="2910"/>
                  </a:lnTo>
                  <a:lnTo>
                    <a:pt x="5479" y="2895"/>
                  </a:lnTo>
                  <a:lnTo>
                    <a:pt x="5495" y="2883"/>
                  </a:lnTo>
                  <a:lnTo>
                    <a:pt x="5502" y="2877"/>
                  </a:lnTo>
                  <a:lnTo>
                    <a:pt x="5510" y="2870"/>
                  </a:lnTo>
                  <a:lnTo>
                    <a:pt x="5519" y="2862"/>
                  </a:lnTo>
                  <a:lnTo>
                    <a:pt x="5527" y="2853"/>
                  </a:lnTo>
                  <a:lnTo>
                    <a:pt x="5544" y="2833"/>
                  </a:lnTo>
                  <a:lnTo>
                    <a:pt x="5562" y="2810"/>
                  </a:lnTo>
                  <a:lnTo>
                    <a:pt x="5580" y="2786"/>
                  </a:lnTo>
                  <a:lnTo>
                    <a:pt x="5597" y="2759"/>
                  </a:lnTo>
                  <a:lnTo>
                    <a:pt x="5615" y="2732"/>
                  </a:lnTo>
                  <a:lnTo>
                    <a:pt x="5633" y="2704"/>
                  </a:lnTo>
                  <a:lnTo>
                    <a:pt x="5667" y="2649"/>
                  </a:lnTo>
                  <a:lnTo>
                    <a:pt x="5699" y="2600"/>
                  </a:lnTo>
                  <a:lnTo>
                    <a:pt x="5713" y="2579"/>
                  </a:lnTo>
                  <a:lnTo>
                    <a:pt x="5726" y="2562"/>
                  </a:lnTo>
                  <a:lnTo>
                    <a:pt x="5739" y="2547"/>
                  </a:lnTo>
                  <a:lnTo>
                    <a:pt x="5750" y="2537"/>
                  </a:lnTo>
                  <a:lnTo>
                    <a:pt x="5788" y="2509"/>
                  </a:lnTo>
                  <a:lnTo>
                    <a:pt x="5827" y="2483"/>
                  </a:lnTo>
                  <a:lnTo>
                    <a:pt x="5846" y="2469"/>
                  </a:lnTo>
                  <a:lnTo>
                    <a:pt x="5866" y="2453"/>
                  </a:lnTo>
                  <a:lnTo>
                    <a:pt x="5885" y="2435"/>
                  </a:lnTo>
                  <a:lnTo>
                    <a:pt x="5906" y="2414"/>
                  </a:lnTo>
                  <a:lnTo>
                    <a:pt x="5916" y="2401"/>
                  </a:lnTo>
                  <a:lnTo>
                    <a:pt x="5926" y="2389"/>
                  </a:lnTo>
                  <a:lnTo>
                    <a:pt x="5936" y="2377"/>
                  </a:lnTo>
                  <a:lnTo>
                    <a:pt x="5944" y="2365"/>
                  </a:lnTo>
                  <a:lnTo>
                    <a:pt x="5959" y="2341"/>
                  </a:lnTo>
                  <a:lnTo>
                    <a:pt x="5972" y="2318"/>
                  </a:lnTo>
                  <a:lnTo>
                    <a:pt x="5987" y="2283"/>
                  </a:lnTo>
                  <a:lnTo>
                    <a:pt x="5993" y="2269"/>
                  </a:lnTo>
                  <a:lnTo>
                    <a:pt x="5998" y="2259"/>
                  </a:lnTo>
                  <a:lnTo>
                    <a:pt x="6010" y="2230"/>
                  </a:lnTo>
                  <a:lnTo>
                    <a:pt x="6029" y="2191"/>
                  </a:lnTo>
                  <a:lnTo>
                    <a:pt x="6051" y="2143"/>
                  </a:lnTo>
                  <a:lnTo>
                    <a:pt x="6075" y="2093"/>
                  </a:lnTo>
                  <a:lnTo>
                    <a:pt x="6098" y="2048"/>
                  </a:lnTo>
                  <a:lnTo>
                    <a:pt x="6116" y="2012"/>
                  </a:lnTo>
                  <a:lnTo>
                    <a:pt x="6128" y="1989"/>
                  </a:lnTo>
                  <a:lnTo>
                    <a:pt x="6151" y="1957"/>
                  </a:lnTo>
                  <a:lnTo>
                    <a:pt x="6175" y="1918"/>
                  </a:lnTo>
                  <a:lnTo>
                    <a:pt x="6197" y="1881"/>
                  </a:lnTo>
                  <a:lnTo>
                    <a:pt x="6211" y="1853"/>
                  </a:lnTo>
                  <a:lnTo>
                    <a:pt x="6223" y="1823"/>
                  </a:lnTo>
                  <a:lnTo>
                    <a:pt x="6238" y="1783"/>
                  </a:lnTo>
                  <a:lnTo>
                    <a:pt x="6251" y="1745"/>
                  </a:lnTo>
                  <a:lnTo>
                    <a:pt x="6261" y="1717"/>
                  </a:lnTo>
                  <a:lnTo>
                    <a:pt x="6262" y="1713"/>
                  </a:lnTo>
                  <a:lnTo>
                    <a:pt x="6262" y="1708"/>
                  </a:lnTo>
                  <a:lnTo>
                    <a:pt x="6262" y="1704"/>
                  </a:lnTo>
                  <a:lnTo>
                    <a:pt x="6262" y="1699"/>
                  </a:lnTo>
                  <a:lnTo>
                    <a:pt x="6259" y="1692"/>
                  </a:lnTo>
                  <a:lnTo>
                    <a:pt x="6255" y="1684"/>
                  </a:lnTo>
                  <a:lnTo>
                    <a:pt x="6252" y="1676"/>
                  </a:lnTo>
                  <a:lnTo>
                    <a:pt x="6248" y="1670"/>
                  </a:lnTo>
                  <a:lnTo>
                    <a:pt x="6245" y="1664"/>
                  </a:lnTo>
                  <a:lnTo>
                    <a:pt x="6244" y="1660"/>
                  </a:lnTo>
                  <a:lnTo>
                    <a:pt x="6244" y="1650"/>
                  </a:lnTo>
                  <a:lnTo>
                    <a:pt x="6245" y="1640"/>
                  </a:lnTo>
                  <a:lnTo>
                    <a:pt x="6248" y="1634"/>
                  </a:lnTo>
                  <a:lnTo>
                    <a:pt x="6250" y="1630"/>
                  </a:lnTo>
                  <a:lnTo>
                    <a:pt x="6252" y="1625"/>
                  </a:lnTo>
                  <a:lnTo>
                    <a:pt x="6257" y="1622"/>
                  </a:lnTo>
                  <a:lnTo>
                    <a:pt x="6261" y="1619"/>
                  </a:lnTo>
                  <a:lnTo>
                    <a:pt x="6264" y="1613"/>
                  </a:lnTo>
                  <a:lnTo>
                    <a:pt x="6266" y="1607"/>
                  </a:lnTo>
                  <a:lnTo>
                    <a:pt x="6268" y="1601"/>
                  </a:lnTo>
                  <a:lnTo>
                    <a:pt x="6269" y="1590"/>
                  </a:lnTo>
                  <a:lnTo>
                    <a:pt x="6269" y="1586"/>
                  </a:lnTo>
                  <a:lnTo>
                    <a:pt x="6249" y="1572"/>
                  </a:lnTo>
                  <a:lnTo>
                    <a:pt x="6249" y="1519"/>
                  </a:lnTo>
                  <a:lnTo>
                    <a:pt x="6240" y="1474"/>
                  </a:lnTo>
                  <a:lnTo>
                    <a:pt x="6238" y="1470"/>
                  </a:lnTo>
                  <a:lnTo>
                    <a:pt x="6229" y="1462"/>
                  </a:lnTo>
                  <a:lnTo>
                    <a:pt x="6227" y="1460"/>
                  </a:lnTo>
                  <a:lnTo>
                    <a:pt x="6223" y="1460"/>
                  </a:lnTo>
                  <a:lnTo>
                    <a:pt x="6221" y="1460"/>
                  </a:lnTo>
                  <a:lnTo>
                    <a:pt x="6218" y="1460"/>
                  </a:lnTo>
                  <a:lnTo>
                    <a:pt x="6215" y="1462"/>
                  </a:lnTo>
                  <a:lnTo>
                    <a:pt x="6210" y="1464"/>
                  </a:lnTo>
                  <a:lnTo>
                    <a:pt x="6207" y="1469"/>
                  </a:lnTo>
                  <a:lnTo>
                    <a:pt x="6204" y="1474"/>
                  </a:lnTo>
                  <a:lnTo>
                    <a:pt x="6195" y="1485"/>
                  </a:lnTo>
                  <a:lnTo>
                    <a:pt x="6186" y="1495"/>
                  </a:lnTo>
                  <a:lnTo>
                    <a:pt x="6177" y="1504"/>
                  </a:lnTo>
                  <a:lnTo>
                    <a:pt x="6168" y="1511"/>
                  </a:lnTo>
                  <a:lnTo>
                    <a:pt x="6155" y="1520"/>
                  </a:lnTo>
                  <a:lnTo>
                    <a:pt x="6149" y="1524"/>
                  </a:lnTo>
                  <a:lnTo>
                    <a:pt x="6144" y="1525"/>
                  </a:lnTo>
                  <a:lnTo>
                    <a:pt x="6128" y="1527"/>
                  </a:lnTo>
                  <a:lnTo>
                    <a:pt x="6106" y="1530"/>
                  </a:lnTo>
                  <a:lnTo>
                    <a:pt x="6080" y="1532"/>
                  </a:lnTo>
                  <a:lnTo>
                    <a:pt x="6053" y="1532"/>
                  </a:lnTo>
                  <a:lnTo>
                    <a:pt x="6029" y="1534"/>
                  </a:lnTo>
                  <a:lnTo>
                    <a:pt x="6018" y="1536"/>
                  </a:lnTo>
                  <a:lnTo>
                    <a:pt x="6008" y="1538"/>
                  </a:lnTo>
                  <a:lnTo>
                    <a:pt x="5998" y="1543"/>
                  </a:lnTo>
                  <a:lnTo>
                    <a:pt x="5989" y="1548"/>
                  </a:lnTo>
                  <a:lnTo>
                    <a:pt x="5968" y="1561"/>
                  </a:lnTo>
                  <a:lnTo>
                    <a:pt x="5948" y="1572"/>
                  </a:lnTo>
                  <a:lnTo>
                    <a:pt x="5933" y="1581"/>
                  </a:lnTo>
                  <a:lnTo>
                    <a:pt x="5927" y="1586"/>
                  </a:lnTo>
                  <a:lnTo>
                    <a:pt x="5923" y="1584"/>
                  </a:lnTo>
                  <a:lnTo>
                    <a:pt x="5914" y="1582"/>
                  </a:lnTo>
                  <a:lnTo>
                    <a:pt x="5908" y="1581"/>
                  </a:lnTo>
                  <a:lnTo>
                    <a:pt x="5901" y="1581"/>
                  </a:lnTo>
                  <a:lnTo>
                    <a:pt x="5893" y="1582"/>
                  </a:lnTo>
                  <a:lnTo>
                    <a:pt x="5885" y="1586"/>
                  </a:lnTo>
                  <a:lnTo>
                    <a:pt x="5868" y="1593"/>
                  </a:lnTo>
                  <a:lnTo>
                    <a:pt x="5849" y="1602"/>
                  </a:lnTo>
                  <a:lnTo>
                    <a:pt x="5835" y="1611"/>
                  </a:lnTo>
                  <a:lnTo>
                    <a:pt x="5828" y="1614"/>
                  </a:lnTo>
                  <a:lnTo>
                    <a:pt x="5774" y="1634"/>
                  </a:lnTo>
                  <a:lnTo>
                    <a:pt x="5761" y="1635"/>
                  </a:lnTo>
                  <a:lnTo>
                    <a:pt x="5731" y="1634"/>
                  </a:lnTo>
                  <a:lnTo>
                    <a:pt x="5715" y="1633"/>
                  </a:lnTo>
                  <a:lnTo>
                    <a:pt x="5701" y="1631"/>
                  </a:lnTo>
                  <a:lnTo>
                    <a:pt x="5696" y="1630"/>
                  </a:lnTo>
                  <a:lnTo>
                    <a:pt x="5692" y="1628"/>
                  </a:lnTo>
                  <a:lnTo>
                    <a:pt x="5689" y="1625"/>
                  </a:lnTo>
                  <a:lnTo>
                    <a:pt x="5688" y="1622"/>
                  </a:lnTo>
                  <a:lnTo>
                    <a:pt x="5687" y="1604"/>
                  </a:lnTo>
                  <a:lnTo>
                    <a:pt x="5682" y="1579"/>
                  </a:lnTo>
                  <a:lnTo>
                    <a:pt x="5680" y="1567"/>
                  </a:lnTo>
                  <a:lnTo>
                    <a:pt x="5678" y="1556"/>
                  </a:lnTo>
                  <a:lnTo>
                    <a:pt x="5675" y="1546"/>
                  </a:lnTo>
                  <a:lnTo>
                    <a:pt x="5671" y="1540"/>
                  </a:lnTo>
                  <a:lnTo>
                    <a:pt x="5662" y="1533"/>
                  </a:lnTo>
                  <a:lnTo>
                    <a:pt x="5650" y="1525"/>
                  </a:lnTo>
                  <a:lnTo>
                    <a:pt x="5648" y="1524"/>
                  </a:lnTo>
                  <a:lnTo>
                    <a:pt x="5646" y="1522"/>
                  </a:lnTo>
                  <a:lnTo>
                    <a:pt x="5645" y="1518"/>
                  </a:lnTo>
                  <a:lnTo>
                    <a:pt x="5645" y="1515"/>
                  </a:lnTo>
                  <a:lnTo>
                    <a:pt x="5645" y="1512"/>
                  </a:lnTo>
                  <a:lnTo>
                    <a:pt x="5646" y="1508"/>
                  </a:lnTo>
                  <a:lnTo>
                    <a:pt x="5648" y="1504"/>
                  </a:lnTo>
                  <a:lnTo>
                    <a:pt x="5651" y="1498"/>
                  </a:lnTo>
                  <a:lnTo>
                    <a:pt x="5658" y="1486"/>
                  </a:lnTo>
                  <a:lnTo>
                    <a:pt x="5663" y="1472"/>
                  </a:lnTo>
                  <a:lnTo>
                    <a:pt x="5669" y="1458"/>
                  </a:lnTo>
                  <a:lnTo>
                    <a:pt x="5673" y="1442"/>
                  </a:lnTo>
                  <a:lnTo>
                    <a:pt x="5677" y="1428"/>
                  </a:lnTo>
                  <a:lnTo>
                    <a:pt x="5681" y="1417"/>
                  </a:lnTo>
                  <a:lnTo>
                    <a:pt x="5683" y="1411"/>
                  </a:lnTo>
                  <a:lnTo>
                    <a:pt x="5687" y="1408"/>
                  </a:lnTo>
                  <a:lnTo>
                    <a:pt x="5689" y="1406"/>
                  </a:lnTo>
                  <a:lnTo>
                    <a:pt x="5692" y="1403"/>
                  </a:lnTo>
                  <a:lnTo>
                    <a:pt x="5705" y="1399"/>
                  </a:lnTo>
                  <a:lnTo>
                    <a:pt x="5721" y="1395"/>
                  </a:lnTo>
                  <a:lnTo>
                    <a:pt x="5729" y="1391"/>
                  </a:lnTo>
                  <a:lnTo>
                    <a:pt x="5736" y="1389"/>
                  </a:lnTo>
                  <a:lnTo>
                    <a:pt x="5743" y="1388"/>
                  </a:lnTo>
                  <a:lnTo>
                    <a:pt x="5750" y="1387"/>
                  </a:lnTo>
                  <a:lnTo>
                    <a:pt x="5763" y="1388"/>
                  </a:lnTo>
                  <a:lnTo>
                    <a:pt x="5777" y="1389"/>
                  </a:lnTo>
                  <a:lnTo>
                    <a:pt x="5792" y="1389"/>
                  </a:lnTo>
                  <a:lnTo>
                    <a:pt x="5807" y="1387"/>
                  </a:lnTo>
                  <a:lnTo>
                    <a:pt x="5811" y="1386"/>
                  </a:lnTo>
                  <a:lnTo>
                    <a:pt x="5816" y="1384"/>
                  </a:lnTo>
                  <a:lnTo>
                    <a:pt x="5820" y="1381"/>
                  </a:lnTo>
                  <a:lnTo>
                    <a:pt x="5825" y="1377"/>
                  </a:lnTo>
                  <a:lnTo>
                    <a:pt x="5834" y="1368"/>
                  </a:lnTo>
                  <a:lnTo>
                    <a:pt x="5843" y="1359"/>
                  </a:lnTo>
                  <a:lnTo>
                    <a:pt x="5852" y="1349"/>
                  </a:lnTo>
                  <a:lnTo>
                    <a:pt x="5861" y="1342"/>
                  </a:lnTo>
                  <a:lnTo>
                    <a:pt x="5868" y="1336"/>
                  </a:lnTo>
                  <a:lnTo>
                    <a:pt x="5873" y="1334"/>
                  </a:lnTo>
                  <a:lnTo>
                    <a:pt x="5884" y="1333"/>
                  </a:lnTo>
                  <a:lnTo>
                    <a:pt x="5900" y="1329"/>
                  </a:lnTo>
                  <a:lnTo>
                    <a:pt x="5919" y="1327"/>
                  </a:lnTo>
                  <a:lnTo>
                    <a:pt x="5940" y="1325"/>
                  </a:lnTo>
                  <a:lnTo>
                    <a:pt x="5962" y="1325"/>
                  </a:lnTo>
                  <a:lnTo>
                    <a:pt x="5983" y="1323"/>
                  </a:lnTo>
                  <a:lnTo>
                    <a:pt x="6000" y="1321"/>
                  </a:lnTo>
                  <a:lnTo>
                    <a:pt x="6014" y="1317"/>
                  </a:lnTo>
                  <a:lnTo>
                    <a:pt x="6026" y="1311"/>
                  </a:lnTo>
                  <a:lnTo>
                    <a:pt x="6041" y="1302"/>
                  </a:lnTo>
                  <a:lnTo>
                    <a:pt x="6053" y="1292"/>
                  </a:lnTo>
                  <a:lnTo>
                    <a:pt x="6059" y="1289"/>
                  </a:lnTo>
                  <a:lnTo>
                    <a:pt x="6096" y="1264"/>
                  </a:lnTo>
                  <a:lnTo>
                    <a:pt x="6101" y="1254"/>
                  </a:lnTo>
                  <a:lnTo>
                    <a:pt x="6115" y="1235"/>
                  </a:lnTo>
                  <a:lnTo>
                    <a:pt x="6120" y="1229"/>
                  </a:lnTo>
                  <a:lnTo>
                    <a:pt x="6126" y="1224"/>
                  </a:lnTo>
                  <a:lnTo>
                    <a:pt x="6133" y="1218"/>
                  </a:lnTo>
                  <a:lnTo>
                    <a:pt x="6139" y="1214"/>
                  </a:lnTo>
                  <a:lnTo>
                    <a:pt x="6147" y="1209"/>
                  </a:lnTo>
                  <a:lnTo>
                    <a:pt x="6155" y="1206"/>
                  </a:lnTo>
                  <a:lnTo>
                    <a:pt x="6165" y="1204"/>
                  </a:lnTo>
                  <a:lnTo>
                    <a:pt x="6174" y="1201"/>
                  </a:lnTo>
                  <a:lnTo>
                    <a:pt x="6184" y="1200"/>
                  </a:lnTo>
                  <a:lnTo>
                    <a:pt x="6194" y="1199"/>
                  </a:lnTo>
                  <a:lnTo>
                    <a:pt x="6204" y="1196"/>
                  </a:lnTo>
                  <a:lnTo>
                    <a:pt x="6212" y="1193"/>
                  </a:lnTo>
                  <a:lnTo>
                    <a:pt x="6221" y="1189"/>
                  </a:lnTo>
                  <a:lnTo>
                    <a:pt x="6229" y="1185"/>
                  </a:lnTo>
                  <a:lnTo>
                    <a:pt x="6238" y="1179"/>
                  </a:lnTo>
                  <a:lnTo>
                    <a:pt x="6245" y="1174"/>
                  </a:lnTo>
                  <a:lnTo>
                    <a:pt x="6260" y="1161"/>
                  </a:lnTo>
                  <a:lnTo>
                    <a:pt x="6274" y="1146"/>
                  </a:lnTo>
                  <a:lnTo>
                    <a:pt x="6286" y="1130"/>
                  </a:lnTo>
                  <a:lnTo>
                    <a:pt x="6297" y="1112"/>
                  </a:lnTo>
                  <a:lnTo>
                    <a:pt x="6306" y="1094"/>
                  </a:lnTo>
                  <a:lnTo>
                    <a:pt x="6312" y="1080"/>
                  </a:lnTo>
                  <a:lnTo>
                    <a:pt x="6315" y="1067"/>
                  </a:lnTo>
                  <a:lnTo>
                    <a:pt x="6317" y="1057"/>
                  </a:lnTo>
                  <a:lnTo>
                    <a:pt x="6321" y="1046"/>
                  </a:lnTo>
                  <a:lnTo>
                    <a:pt x="6325" y="1037"/>
                  </a:lnTo>
                  <a:lnTo>
                    <a:pt x="6327" y="1031"/>
                  </a:lnTo>
                  <a:lnTo>
                    <a:pt x="6332" y="1027"/>
                  </a:lnTo>
                  <a:lnTo>
                    <a:pt x="6337" y="1021"/>
                  </a:lnTo>
                  <a:lnTo>
                    <a:pt x="6343" y="1017"/>
                  </a:lnTo>
                  <a:lnTo>
                    <a:pt x="6365" y="998"/>
                  </a:lnTo>
                  <a:lnTo>
                    <a:pt x="6379" y="986"/>
                  </a:lnTo>
                  <a:lnTo>
                    <a:pt x="6385" y="981"/>
                  </a:lnTo>
                  <a:lnTo>
                    <a:pt x="6390" y="976"/>
                  </a:lnTo>
                  <a:lnTo>
                    <a:pt x="6397" y="972"/>
                  </a:lnTo>
                  <a:lnTo>
                    <a:pt x="6405" y="967"/>
                  </a:lnTo>
                  <a:lnTo>
                    <a:pt x="6420" y="957"/>
                  </a:lnTo>
                  <a:lnTo>
                    <a:pt x="6432" y="949"/>
                  </a:lnTo>
                  <a:lnTo>
                    <a:pt x="6438" y="945"/>
                  </a:lnTo>
                  <a:lnTo>
                    <a:pt x="6443" y="943"/>
                  </a:lnTo>
                  <a:lnTo>
                    <a:pt x="6450" y="942"/>
                  </a:lnTo>
                  <a:lnTo>
                    <a:pt x="6459" y="942"/>
                  </a:lnTo>
                  <a:lnTo>
                    <a:pt x="6462" y="943"/>
                  </a:lnTo>
                  <a:lnTo>
                    <a:pt x="6465" y="944"/>
                  </a:lnTo>
                  <a:lnTo>
                    <a:pt x="6466" y="945"/>
                  </a:lnTo>
                  <a:lnTo>
                    <a:pt x="6466" y="948"/>
                  </a:lnTo>
                  <a:lnTo>
                    <a:pt x="6465" y="950"/>
                  </a:lnTo>
                  <a:lnTo>
                    <a:pt x="6463" y="952"/>
                  </a:lnTo>
                  <a:lnTo>
                    <a:pt x="6462" y="953"/>
                  </a:lnTo>
                  <a:lnTo>
                    <a:pt x="6462" y="953"/>
                  </a:lnTo>
                  <a:lnTo>
                    <a:pt x="6462" y="954"/>
                  </a:lnTo>
                  <a:lnTo>
                    <a:pt x="6464" y="953"/>
                  </a:lnTo>
                  <a:lnTo>
                    <a:pt x="6471" y="951"/>
                  </a:lnTo>
                  <a:lnTo>
                    <a:pt x="6483" y="946"/>
                  </a:lnTo>
                  <a:lnTo>
                    <a:pt x="6498" y="940"/>
                  </a:lnTo>
                  <a:lnTo>
                    <a:pt x="6509" y="933"/>
                  </a:lnTo>
                  <a:lnTo>
                    <a:pt x="6517" y="928"/>
                  </a:lnTo>
                  <a:lnTo>
                    <a:pt x="6523" y="921"/>
                  </a:lnTo>
                  <a:lnTo>
                    <a:pt x="6529" y="910"/>
                  </a:lnTo>
                  <a:lnTo>
                    <a:pt x="6537" y="901"/>
                  </a:lnTo>
                  <a:lnTo>
                    <a:pt x="6548" y="892"/>
                  </a:lnTo>
                  <a:lnTo>
                    <a:pt x="6562" y="879"/>
                  </a:lnTo>
                  <a:lnTo>
                    <a:pt x="6573" y="869"/>
                  </a:lnTo>
                  <a:lnTo>
                    <a:pt x="6578" y="864"/>
                  </a:lnTo>
                  <a:lnTo>
                    <a:pt x="6582" y="860"/>
                  </a:lnTo>
                  <a:lnTo>
                    <a:pt x="6592" y="851"/>
                  </a:lnTo>
                  <a:lnTo>
                    <a:pt x="6604" y="838"/>
                  </a:lnTo>
                  <a:lnTo>
                    <a:pt x="6615" y="823"/>
                  </a:lnTo>
                  <a:lnTo>
                    <a:pt x="6625" y="805"/>
                  </a:lnTo>
                  <a:lnTo>
                    <a:pt x="6636" y="786"/>
                  </a:lnTo>
                  <a:lnTo>
                    <a:pt x="6644" y="771"/>
                  </a:lnTo>
                  <a:lnTo>
                    <a:pt x="6649" y="765"/>
                  </a:lnTo>
                  <a:lnTo>
                    <a:pt x="6654" y="761"/>
                  </a:lnTo>
                  <a:lnTo>
                    <a:pt x="6668" y="749"/>
                  </a:lnTo>
                  <a:lnTo>
                    <a:pt x="6676" y="739"/>
                  </a:lnTo>
                  <a:lnTo>
                    <a:pt x="6683" y="729"/>
                  </a:lnTo>
                  <a:lnTo>
                    <a:pt x="6686" y="723"/>
                  </a:lnTo>
                  <a:lnTo>
                    <a:pt x="6687" y="717"/>
                  </a:lnTo>
                  <a:lnTo>
                    <a:pt x="6689" y="710"/>
                  </a:lnTo>
                  <a:lnTo>
                    <a:pt x="6689" y="704"/>
                  </a:lnTo>
                  <a:lnTo>
                    <a:pt x="6687" y="679"/>
                  </a:lnTo>
                  <a:lnTo>
                    <a:pt x="6685" y="659"/>
                  </a:lnTo>
                  <a:lnTo>
                    <a:pt x="6684" y="653"/>
                  </a:lnTo>
                  <a:lnTo>
                    <a:pt x="6684" y="646"/>
                  </a:lnTo>
                  <a:lnTo>
                    <a:pt x="6685" y="644"/>
                  </a:lnTo>
                  <a:lnTo>
                    <a:pt x="6686" y="642"/>
                  </a:lnTo>
                  <a:lnTo>
                    <a:pt x="6687" y="640"/>
                  </a:lnTo>
                  <a:lnTo>
                    <a:pt x="6689" y="637"/>
                  </a:lnTo>
                  <a:lnTo>
                    <a:pt x="6710" y="626"/>
                  </a:lnTo>
                  <a:lnTo>
                    <a:pt x="6723" y="621"/>
                  </a:lnTo>
                  <a:lnTo>
                    <a:pt x="6725" y="620"/>
                  </a:lnTo>
                  <a:lnTo>
                    <a:pt x="6731" y="615"/>
                  </a:lnTo>
                  <a:lnTo>
                    <a:pt x="6735" y="613"/>
                  </a:lnTo>
                  <a:lnTo>
                    <a:pt x="6738" y="609"/>
                  </a:lnTo>
                  <a:lnTo>
                    <a:pt x="6741" y="605"/>
                  </a:lnTo>
                  <a:lnTo>
                    <a:pt x="6742" y="601"/>
                  </a:lnTo>
                  <a:lnTo>
                    <a:pt x="6745" y="589"/>
                  </a:lnTo>
                  <a:lnTo>
                    <a:pt x="6744" y="573"/>
                  </a:lnTo>
                  <a:lnTo>
                    <a:pt x="6745" y="566"/>
                  </a:lnTo>
                  <a:lnTo>
                    <a:pt x="6746" y="557"/>
                  </a:lnTo>
                  <a:lnTo>
                    <a:pt x="6748" y="550"/>
                  </a:lnTo>
                  <a:lnTo>
                    <a:pt x="6751" y="542"/>
                  </a:lnTo>
                  <a:lnTo>
                    <a:pt x="6761" y="527"/>
                  </a:lnTo>
                  <a:lnTo>
                    <a:pt x="6770" y="508"/>
                  </a:lnTo>
                  <a:lnTo>
                    <a:pt x="6778" y="492"/>
                  </a:lnTo>
                  <a:lnTo>
                    <a:pt x="6780" y="485"/>
                  </a:lnTo>
                  <a:lnTo>
                    <a:pt x="6759" y="419"/>
                  </a:lnTo>
                  <a:lnTo>
                    <a:pt x="6755" y="411"/>
                  </a:lnTo>
                  <a:lnTo>
                    <a:pt x="6742" y="393"/>
                  </a:lnTo>
                  <a:lnTo>
                    <a:pt x="6730" y="372"/>
                  </a:lnTo>
                  <a:lnTo>
                    <a:pt x="6723" y="358"/>
                  </a:lnTo>
                  <a:lnTo>
                    <a:pt x="6714" y="341"/>
                  </a:lnTo>
                  <a:lnTo>
                    <a:pt x="6698" y="319"/>
                  </a:lnTo>
                  <a:lnTo>
                    <a:pt x="6684" y="301"/>
                  </a:lnTo>
                  <a:lnTo>
                    <a:pt x="6677" y="292"/>
                  </a:lnTo>
                  <a:lnTo>
                    <a:pt x="6615" y="280"/>
                  </a:lnTo>
                  <a:lnTo>
                    <a:pt x="6554" y="238"/>
                  </a:lnTo>
                  <a:lnTo>
                    <a:pt x="6545" y="228"/>
                  </a:lnTo>
                  <a:lnTo>
                    <a:pt x="6526" y="203"/>
                  </a:lnTo>
                  <a:lnTo>
                    <a:pt x="6517" y="188"/>
                  </a:lnTo>
                  <a:lnTo>
                    <a:pt x="6509" y="171"/>
                  </a:lnTo>
                  <a:lnTo>
                    <a:pt x="6507" y="164"/>
                  </a:lnTo>
                  <a:lnTo>
                    <a:pt x="6506" y="157"/>
                  </a:lnTo>
                  <a:lnTo>
                    <a:pt x="6506" y="149"/>
                  </a:lnTo>
                  <a:lnTo>
                    <a:pt x="6508" y="143"/>
                  </a:lnTo>
                  <a:lnTo>
                    <a:pt x="6519" y="114"/>
                  </a:lnTo>
                  <a:lnTo>
                    <a:pt x="6520" y="111"/>
                  </a:lnTo>
                  <a:lnTo>
                    <a:pt x="6518" y="106"/>
                  </a:lnTo>
                  <a:lnTo>
                    <a:pt x="6512" y="96"/>
                  </a:lnTo>
                  <a:lnTo>
                    <a:pt x="6508" y="93"/>
                  </a:lnTo>
                  <a:lnTo>
                    <a:pt x="6503" y="90"/>
                  </a:lnTo>
                  <a:lnTo>
                    <a:pt x="6501" y="89"/>
                  </a:lnTo>
                  <a:lnTo>
                    <a:pt x="6497" y="89"/>
                  </a:lnTo>
                  <a:lnTo>
                    <a:pt x="6495" y="89"/>
                  </a:lnTo>
                  <a:lnTo>
                    <a:pt x="6492" y="90"/>
                  </a:lnTo>
                  <a:lnTo>
                    <a:pt x="6486" y="92"/>
                  </a:lnTo>
                  <a:lnTo>
                    <a:pt x="6481" y="92"/>
                  </a:lnTo>
                  <a:lnTo>
                    <a:pt x="6476" y="91"/>
                  </a:lnTo>
                  <a:lnTo>
                    <a:pt x="6472" y="91"/>
                  </a:lnTo>
                  <a:lnTo>
                    <a:pt x="6467" y="91"/>
                  </a:lnTo>
                  <a:lnTo>
                    <a:pt x="6463" y="94"/>
                  </a:lnTo>
                  <a:lnTo>
                    <a:pt x="6459" y="100"/>
                  </a:lnTo>
                  <a:lnTo>
                    <a:pt x="6454" y="111"/>
                  </a:lnTo>
                  <a:lnTo>
                    <a:pt x="6445" y="132"/>
                  </a:lnTo>
                  <a:lnTo>
                    <a:pt x="6437" y="148"/>
                  </a:lnTo>
                  <a:lnTo>
                    <a:pt x="6433" y="155"/>
                  </a:lnTo>
                  <a:lnTo>
                    <a:pt x="6430" y="161"/>
                  </a:lnTo>
                  <a:lnTo>
                    <a:pt x="6428" y="169"/>
                  </a:lnTo>
                  <a:lnTo>
                    <a:pt x="6426" y="176"/>
                  </a:lnTo>
                  <a:lnTo>
                    <a:pt x="6423" y="189"/>
                  </a:lnTo>
                  <a:lnTo>
                    <a:pt x="6420" y="198"/>
                  </a:lnTo>
                  <a:lnTo>
                    <a:pt x="6417" y="201"/>
                  </a:lnTo>
                  <a:lnTo>
                    <a:pt x="6411" y="206"/>
                  </a:lnTo>
                  <a:lnTo>
                    <a:pt x="6403" y="209"/>
                  </a:lnTo>
                  <a:lnTo>
                    <a:pt x="6392" y="213"/>
                  </a:lnTo>
                  <a:lnTo>
                    <a:pt x="6376" y="220"/>
                  </a:lnTo>
                  <a:lnTo>
                    <a:pt x="6367" y="223"/>
                  </a:lnTo>
                  <a:lnTo>
                    <a:pt x="6358" y="222"/>
                  </a:lnTo>
                  <a:lnTo>
                    <a:pt x="6339" y="218"/>
                  </a:lnTo>
                  <a:lnTo>
                    <a:pt x="6325" y="214"/>
                  </a:lnTo>
                  <a:lnTo>
                    <a:pt x="6310" y="213"/>
                  </a:lnTo>
                  <a:lnTo>
                    <a:pt x="6294" y="212"/>
                  </a:lnTo>
                  <a:lnTo>
                    <a:pt x="6280" y="212"/>
                  </a:lnTo>
                  <a:lnTo>
                    <a:pt x="6258" y="212"/>
                  </a:lnTo>
                  <a:lnTo>
                    <a:pt x="6249" y="213"/>
                  </a:lnTo>
                  <a:lnTo>
                    <a:pt x="6247" y="218"/>
                  </a:lnTo>
                  <a:lnTo>
                    <a:pt x="6242" y="227"/>
                  </a:lnTo>
                  <a:lnTo>
                    <a:pt x="6240" y="230"/>
                  </a:lnTo>
                  <a:lnTo>
                    <a:pt x="6237" y="231"/>
                  </a:lnTo>
                  <a:lnTo>
                    <a:pt x="6234" y="230"/>
                  </a:lnTo>
                  <a:lnTo>
                    <a:pt x="6232" y="228"/>
                  </a:lnTo>
                  <a:lnTo>
                    <a:pt x="6230" y="226"/>
                  </a:lnTo>
                  <a:lnTo>
                    <a:pt x="6228" y="221"/>
                  </a:lnTo>
                  <a:lnTo>
                    <a:pt x="6222" y="212"/>
                  </a:lnTo>
                  <a:lnTo>
                    <a:pt x="6216" y="205"/>
                  </a:lnTo>
                  <a:lnTo>
                    <a:pt x="6209" y="198"/>
                  </a:lnTo>
                  <a:lnTo>
                    <a:pt x="6202" y="190"/>
                  </a:lnTo>
                  <a:lnTo>
                    <a:pt x="6198" y="184"/>
                  </a:lnTo>
                  <a:lnTo>
                    <a:pt x="6195" y="176"/>
                  </a:lnTo>
                  <a:lnTo>
                    <a:pt x="6195" y="173"/>
                  </a:lnTo>
                  <a:lnTo>
                    <a:pt x="6195" y="168"/>
                  </a:lnTo>
                  <a:lnTo>
                    <a:pt x="6197" y="164"/>
                  </a:lnTo>
                  <a:lnTo>
                    <a:pt x="6199" y="159"/>
                  </a:lnTo>
                  <a:lnTo>
                    <a:pt x="6205" y="150"/>
                  </a:lnTo>
                  <a:lnTo>
                    <a:pt x="6208" y="142"/>
                  </a:lnTo>
                  <a:lnTo>
                    <a:pt x="6211" y="134"/>
                  </a:lnTo>
                  <a:lnTo>
                    <a:pt x="6213" y="126"/>
                  </a:lnTo>
                  <a:lnTo>
                    <a:pt x="6216" y="113"/>
                  </a:lnTo>
                  <a:lnTo>
                    <a:pt x="6216" y="102"/>
                  </a:lnTo>
                  <a:lnTo>
                    <a:pt x="6212" y="89"/>
                  </a:lnTo>
                  <a:lnTo>
                    <a:pt x="6207" y="71"/>
                  </a:lnTo>
                  <a:lnTo>
                    <a:pt x="6201" y="56"/>
                  </a:lnTo>
                  <a:lnTo>
                    <a:pt x="6199" y="49"/>
                  </a:lnTo>
                  <a:lnTo>
                    <a:pt x="6170" y="49"/>
                  </a:lnTo>
                  <a:lnTo>
                    <a:pt x="6144" y="50"/>
                  </a:lnTo>
                  <a:lnTo>
                    <a:pt x="6124" y="52"/>
                  </a:lnTo>
                  <a:lnTo>
                    <a:pt x="6116" y="52"/>
                  </a:lnTo>
                  <a:lnTo>
                    <a:pt x="6115" y="48"/>
                  </a:lnTo>
                  <a:lnTo>
                    <a:pt x="6112" y="33"/>
                  </a:lnTo>
                  <a:lnTo>
                    <a:pt x="6107" y="17"/>
                  </a:lnTo>
                  <a:lnTo>
                    <a:pt x="6105" y="0"/>
                  </a:lnTo>
                  <a:lnTo>
                    <a:pt x="5060" y="0"/>
                  </a:lnTo>
                  <a:lnTo>
                    <a:pt x="5098" y="51"/>
                  </a:lnTo>
                  <a:lnTo>
                    <a:pt x="5108" y="67"/>
                  </a:lnTo>
                  <a:lnTo>
                    <a:pt x="5119" y="89"/>
                  </a:lnTo>
                  <a:lnTo>
                    <a:pt x="5130" y="109"/>
                  </a:lnTo>
                  <a:lnTo>
                    <a:pt x="5134" y="117"/>
                  </a:lnTo>
                  <a:lnTo>
                    <a:pt x="5136" y="123"/>
                  </a:lnTo>
                  <a:lnTo>
                    <a:pt x="5139" y="138"/>
                  </a:lnTo>
                  <a:lnTo>
                    <a:pt x="5141" y="155"/>
                  </a:lnTo>
                  <a:lnTo>
                    <a:pt x="5142" y="169"/>
                  </a:lnTo>
                  <a:lnTo>
                    <a:pt x="5143" y="173"/>
                  </a:lnTo>
                  <a:lnTo>
                    <a:pt x="5144" y="175"/>
                  </a:lnTo>
                  <a:lnTo>
                    <a:pt x="5148" y="178"/>
                  </a:lnTo>
                  <a:lnTo>
                    <a:pt x="5151" y="181"/>
                  </a:lnTo>
                  <a:lnTo>
                    <a:pt x="5159" y="188"/>
                  </a:lnTo>
                  <a:lnTo>
                    <a:pt x="5169" y="195"/>
                  </a:lnTo>
                  <a:lnTo>
                    <a:pt x="5186" y="206"/>
                  </a:lnTo>
                  <a:lnTo>
                    <a:pt x="5194" y="210"/>
                  </a:lnTo>
                  <a:lnTo>
                    <a:pt x="5236" y="263"/>
                  </a:lnTo>
                  <a:lnTo>
                    <a:pt x="5241" y="271"/>
                  </a:lnTo>
                  <a:lnTo>
                    <a:pt x="5252" y="290"/>
                  </a:lnTo>
                  <a:lnTo>
                    <a:pt x="5263" y="311"/>
                  </a:lnTo>
                  <a:lnTo>
                    <a:pt x="5269" y="323"/>
                  </a:lnTo>
                  <a:lnTo>
                    <a:pt x="5273" y="335"/>
                  </a:lnTo>
                  <a:lnTo>
                    <a:pt x="5277" y="355"/>
                  </a:lnTo>
                  <a:lnTo>
                    <a:pt x="5281" y="376"/>
                  </a:lnTo>
                  <a:lnTo>
                    <a:pt x="5282" y="392"/>
                  </a:lnTo>
                  <a:lnTo>
                    <a:pt x="5282" y="404"/>
                  </a:lnTo>
                  <a:lnTo>
                    <a:pt x="5282" y="419"/>
                  </a:lnTo>
                  <a:lnTo>
                    <a:pt x="5281" y="434"/>
                  </a:lnTo>
                  <a:lnTo>
                    <a:pt x="5280" y="452"/>
                  </a:lnTo>
                  <a:lnTo>
                    <a:pt x="5279" y="460"/>
                  </a:lnTo>
                  <a:lnTo>
                    <a:pt x="5279" y="465"/>
                  </a:lnTo>
                  <a:lnTo>
                    <a:pt x="5280" y="470"/>
                  </a:lnTo>
                  <a:lnTo>
                    <a:pt x="5281" y="473"/>
                  </a:lnTo>
                  <a:lnTo>
                    <a:pt x="5282" y="475"/>
                  </a:lnTo>
                  <a:lnTo>
                    <a:pt x="5285" y="478"/>
                  </a:lnTo>
                  <a:lnTo>
                    <a:pt x="5285" y="484"/>
                  </a:lnTo>
                  <a:lnTo>
                    <a:pt x="5286" y="490"/>
                  </a:lnTo>
                  <a:lnTo>
                    <a:pt x="5286" y="496"/>
                  </a:lnTo>
                  <a:lnTo>
                    <a:pt x="5288" y="503"/>
                  </a:lnTo>
                  <a:lnTo>
                    <a:pt x="5291" y="509"/>
                  </a:lnTo>
                  <a:lnTo>
                    <a:pt x="5296" y="518"/>
                  </a:lnTo>
                  <a:lnTo>
                    <a:pt x="5307" y="538"/>
                  </a:lnTo>
                  <a:lnTo>
                    <a:pt x="5320" y="558"/>
                  </a:lnTo>
                  <a:lnTo>
                    <a:pt x="5343" y="593"/>
                  </a:lnTo>
                  <a:lnTo>
                    <a:pt x="5354" y="609"/>
                  </a:lnTo>
                  <a:lnTo>
                    <a:pt x="5359" y="612"/>
                  </a:lnTo>
                  <a:lnTo>
                    <a:pt x="5371" y="620"/>
                  </a:lnTo>
                  <a:lnTo>
                    <a:pt x="5384" y="628"/>
                  </a:lnTo>
                  <a:lnTo>
                    <a:pt x="5395" y="634"/>
                  </a:lnTo>
                  <a:lnTo>
                    <a:pt x="5400" y="635"/>
                  </a:lnTo>
                  <a:lnTo>
                    <a:pt x="5404" y="640"/>
                  </a:lnTo>
                  <a:lnTo>
                    <a:pt x="5407" y="644"/>
                  </a:lnTo>
                  <a:lnTo>
                    <a:pt x="5412" y="651"/>
                  </a:lnTo>
                  <a:lnTo>
                    <a:pt x="5422" y="664"/>
                  </a:lnTo>
                  <a:lnTo>
                    <a:pt x="5430" y="677"/>
                  </a:lnTo>
                  <a:lnTo>
                    <a:pt x="5444" y="690"/>
                  </a:lnTo>
                  <a:lnTo>
                    <a:pt x="5458" y="704"/>
                  </a:lnTo>
                  <a:lnTo>
                    <a:pt x="5471" y="715"/>
                  </a:lnTo>
                  <a:lnTo>
                    <a:pt x="5480" y="721"/>
                  </a:lnTo>
                  <a:lnTo>
                    <a:pt x="5482" y="725"/>
                  </a:lnTo>
                  <a:lnTo>
                    <a:pt x="5483" y="730"/>
                  </a:lnTo>
                  <a:lnTo>
                    <a:pt x="5483" y="737"/>
                  </a:lnTo>
                  <a:lnTo>
                    <a:pt x="5482" y="744"/>
                  </a:lnTo>
                  <a:lnTo>
                    <a:pt x="5479" y="764"/>
                  </a:lnTo>
                  <a:lnTo>
                    <a:pt x="5475" y="784"/>
                  </a:lnTo>
                  <a:lnTo>
                    <a:pt x="5475" y="790"/>
                  </a:lnTo>
                  <a:lnTo>
                    <a:pt x="5475" y="795"/>
                  </a:lnTo>
                  <a:lnTo>
                    <a:pt x="5476" y="801"/>
                  </a:lnTo>
                  <a:lnTo>
                    <a:pt x="5478" y="806"/>
                  </a:lnTo>
                  <a:lnTo>
                    <a:pt x="5483" y="816"/>
                  </a:lnTo>
                  <a:lnTo>
                    <a:pt x="5490" y="826"/>
                  </a:lnTo>
                  <a:lnTo>
                    <a:pt x="5503" y="843"/>
                  </a:lnTo>
                  <a:lnTo>
                    <a:pt x="5511" y="853"/>
                  </a:lnTo>
                  <a:lnTo>
                    <a:pt x="5517" y="864"/>
                  </a:lnTo>
                  <a:lnTo>
                    <a:pt x="5530" y="881"/>
                  </a:lnTo>
                  <a:lnTo>
                    <a:pt x="5545" y="902"/>
                  </a:lnTo>
                  <a:lnTo>
                    <a:pt x="5563" y="922"/>
                  </a:lnTo>
                  <a:lnTo>
                    <a:pt x="5570" y="930"/>
                  </a:lnTo>
                  <a:lnTo>
                    <a:pt x="5572" y="936"/>
                  </a:lnTo>
                  <a:lnTo>
                    <a:pt x="5572" y="942"/>
                  </a:lnTo>
                  <a:lnTo>
                    <a:pt x="5570" y="945"/>
                  </a:lnTo>
                  <a:lnTo>
                    <a:pt x="5563" y="952"/>
                  </a:lnTo>
                  <a:lnTo>
                    <a:pt x="5557" y="957"/>
                  </a:lnTo>
                  <a:lnTo>
                    <a:pt x="5556" y="965"/>
                  </a:lnTo>
                  <a:lnTo>
                    <a:pt x="5559" y="974"/>
                  </a:lnTo>
                  <a:lnTo>
                    <a:pt x="5561" y="984"/>
                  </a:lnTo>
                  <a:lnTo>
                    <a:pt x="5563" y="993"/>
                  </a:lnTo>
                  <a:lnTo>
                    <a:pt x="5565" y="997"/>
                  </a:lnTo>
                  <a:lnTo>
                    <a:pt x="5567" y="999"/>
                  </a:lnTo>
                  <a:lnTo>
                    <a:pt x="5572" y="1001"/>
                  </a:lnTo>
                  <a:lnTo>
                    <a:pt x="5576" y="1002"/>
                  </a:lnTo>
                  <a:lnTo>
                    <a:pt x="5585" y="1003"/>
                  </a:lnTo>
                  <a:lnTo>
                    <a:pt x="5593" y="1004"/>
                  </a:lnTo>
                  <a:lnTo>
                    <a:pt x="5596" y="1007"/>
                  </a:lnTo>
                  <a:lnTo>
                    <a:pt x="5599" y="1012"/>
                  </a:lnTo>
                  <a:lnTo>
                    <a:pt x="5602" y="1019"/>
                  </a:lnTo>
                  <a:lnTo>
                    <a:pt x="5605" y="1028"/>
                  </a:lnTo>
                  <a:lnTo>
                    <a:pt x="5609" y="1046"/>
                  </a:lnTo>
                  <a:lnTo>
                    <a:pt x="5613" y="1062"/>
                  </a:lnTo>
                  <a:lnTo>
                    <a:pt x="5614" y="1076"/>
                  </a:lnTo>
                  <a:lnTo>
                    <a:pt x="5613" y="1091"/>
                  </a:lnTo>
                  <a:lnTo>
                    <a:pt x="5609" y="1108"/>
                  </a:lnTo>
                  <a:lnTo>
                    <a:pt x="5604" y="1122"/>
                  </a:lnTo>
                  <a:lnTo>
                    <a:pt x="5599" y="1134"/>
                  </a:lnTo>
                  <a:lnTo>
                    <a:pt x="5597" y="1143"/>
                  </a:lnTo>
                  <a:lnTo>
                    <a:pt x="5596" y="1150"/>
                  </a:lnTo>
                  <a:lnTo>
                    <a:pt x="5596" y="1155"/>
                  </a:lnTo>
                  <a:lnTo>
                    <a:pt x="5599" y="1165"/>
                  </a:lnTo>
                  <a:lnTo>
                    <a:pt x="5606" y="1179"/>
                  </a:lnTo>
                  <a:lnTo>
                    <a:pt x="5615" y="1195"/>
                  </a:lnTo>
                  <a:lnTo>
                    <a:pt x="5620" y="1207"/>
                  </a:lnTo>
                  <a:lnTo>
                    <a:pt x="5625" y="1221"/>
                  </a:lnTo>
                  <a:lnTo>
                    <a:pt x="5628" y="1241"/>
                  </a:lnTo>
                  <a:lnTo>
                    <a:pt x="5630" y="1261"/>
                  </a:lnTo>
                  <a:lnTo>
                    <a:pt x="5631" y="1279"/>
                  </a:lnTo>
                  <a:lnTo>
                    <a:pt x="5631" y="1285"/>
                  </a:lnTo>
                  <a:lnTo>
                    <a:pt x="5630" y="1290"/>
                  </a:lnTo>
                  <a:lnTo>
                    <a:pt x="5629" y="1293"/>
                  </a:lnTo>
                  <a:lnTo>
                    <a:pt x="5628" y="1296"/>
                  </a:lnTo>
                  <a:lnTo>
                    <a:pt x="5624" y="1305"/>
                  </a:lnTo>
                  <a:lnTo>
                    <a:pt x="5618" y="1320"/>
                  </a:lnTo>
                  <a:lnTo>
                    <a:pt x="5618" y="1320"/>
                  </a:lnTo>
                  <a:lnTo>
                    <a:pt x="5616" y="1325"/>
                  </a:lnTo>
                  <a:lnTo>
                    <a:pt x="5615" y="1328"/>
                  </a:lnTo>
                  <a:lnTo>
                    <a:pt x="5613" y="1331"/>
                  </a:lnTo>
                  <a:lnTo>
                    <a:pt x="5610" y="1332"/>
                  </a:lnTo>
                  <a:lnTo>
                    <a:pt x="5606" y="1333"/>
                  </a:lnTo>
                  <a:lnTo>
                    <a:pt x="5602" y="1332"/>
                  </a:lnTo>
                  <a:lnTo>
                    <a:pt x="5596" y="1329"/>
                  </a:lnTo>
                  <a:lnTo>
                    <a:pt x="5589" y="1326"/>
                  </a:lnTo>
                  <a:lnTo>
                    <a:pt x="5584" y="1324"/>
                  </a:lnTo>
                  <a:lnTo>
                    <a:pt x="5576" y="1323"/>
                  </a:lnTo>
                  <a:lnTo>
                    <a:pt x="5573" y="1323"/>
                  </a:lnTo>
                  <a:lnTo>
                    <a:pt x="5570" y="1322"/>
                  </a:lnTo>
                  <a:lnTo>
                    <a:pt x="5566" y="1320"/>
                  </a:lnTo>
                  <a:lnTo>
                    <a:pt x="5563" y="1317"/>
                  </a:lnTo>
                  <a:lnTo>
                    <a:pt x="5557" y="1312"/>
                  </a:lnTo>
                  <a:lnTo>
                    <a:pt x="5553" y="1305"/>
                  </a:lnTo>
                  <a:lnTo>
                    <a:pt x="5546" y="1293"/>
                  </a:lnTo>
                  <a:lnTo>
                    <a:pt x="5544" y="1288"/>
                  </a:lnTo>
                  <a:lnTo>
                    <a:pt x="5535" y="1281"/>
                  </a:lnTo>
                  <a:lnTo>
                    <a:pt x="5517" y="1265"/>
                  </a:lnTo>
                  <a:lnTo>
                    <a:pt x="5506" y="1256"/>
                  </a:lnTo>
                  <a:lnTo>
                    <a:pt x="5496" y="1246"/>
                  </a:lnTo>
                  <a:lnTo>
                    <a:pt x="5488" y="1236"/>
                  </a:lnTo>
                  <a:lnTo>
                    <a:pt x="5483" y="1227"/>
                  </a:lnTo>
                  <a:lnTo>
                    <a:pt x="5479" y="1215"/>
                  </a:lnTo>
                  <a:lnTo>
                    <a:pt x="5477" y="1210"/>
                  </a:lnTo>
                  <a:lnTo>
                    <a:pt x="5474" y="1206"/>
                  </a:lnTo>
                  <a:lnTo>
                    <a:pt x="5469" y="1199"/>
                  </a:lnTo>
                  <a:lnTo>
                    <a:pt x="5467" y="1195"/>
                  </a:lnTo>
                  <a:lnTo>
                    <a:pt x="5464" y="1190"/>
                  </a:lnTo>
                  <a:lnTo>
                    <a:pt x="5460" y="1188"/>
                  </a:lnTo>
                  <a:lnTo>
                    <a:pt x="5457" y="1186"/>
                  </a:lnTo>
                  <a:lnTo>
                    <a:pt x="5449" y="1183"/>
                  </a:lnTo>
                  <a:lnTo>
                    <a:pt x="5439" y="1180"/>
                  </a:lnTo>
                  <a:lnTo>
                    <a:pt x="5433" y="1178"/>
                  </a:lnTo>
                  <a:lnTo>
                    <a:pt x="5427" y="1176"/>
                  </a:lnTo>
                  <a:lnTo>
                    <a:pt x="5423" y="1173"/>
                  </a:lnTo>
                  <a:lnTo>
                    <a:pt x="5417" y="1169"/>
                  </a:lnTo>
                  <a:lnTo>
                    <a:pt x="5414" y="1165"/>
                  </a:lnTo>
                  <a:lnTo>
                    <a:pt x="5411" y="1159"/>
                  </a:lnTo>
                  <a:lnTo>
                    <a:pt x="5407" y="1155"/>
                  </a:lnTo>
                  <a:lnTo>
                    <a:pt x="5406" y="1150"/>
                  </a:lnTo>
                  <a:lnTo>
                    <a:pt x="5404" y="1142"/>
                  </a:lnTo>
                  <a:lnTo>
                    <a:pt x="5401" y="1135"/>
                  </a:lnTo>
                  <a:lnTo>
                    <a:pt x="5398" y="1129"/>
                  </a:lnTo>
                  <a:lnTo>
                    <a:pt x="5398" y="1116"/>
                  </a:lnTo>
                  <a:lnTo>
                    <a:pt x="5397" y="1106"/>
                  </a:lnTo>
                  <a:lnTo>
                    <a:pt x="5396" y="1102"/>
                  </a:lnTo>
                  <a:lnTo>
                    <a:pt x="5393" y="1099"/>
                  </a:lnTo>
                  <a:lnTo>
                    <a:pt x="5390" y="1095"/>
                  </a:lnTo>
                  <a:lnTo>
                    <a:pt x="5386" y="1092"/>
                  </a:lnTo>
                  <a:lnTo>
                    <a:pt x="5382" y="1090"/>
                  </a:lnTo>
                  <a:lnTo>
                    <a:pt x="5376" y="1089"/>
                  </a:lnTo>
                  <a:lnTo>
                    <a:pt x="5370" y="1087"/>
                  </a:lnTo>
                  <a:lnTo>
                    <a:pt x="5358" y="1084"/>
                  </a:lnTo>
                  <a:lnTo>
                    <a:pt x="5349" y="1081"/>
                  </a:lnTo>
                  <a:lnTo>
                    <a:pt x="5343" y="1076"/>
                  </a:lnTo>
                  <a:lnTo>
                    <a:pt x="5339" y="1068"/>
                  </a:lnTo>
                  <a:lnTo>
                    <a:pt x="5335" y="1062"/>
                  </a:lnTo>
                  <a:lnTo>
                    <a:pt x="5334" y="1059"/>
                  </a:lnTo>
                  <a:lnTo>
                    <a:pt x="5334" y="1055"/>
                  </a:lnTo>
                  <a:lnTo>
                    <a:pt x="5333" y="1041"/>
                  </a:lnTo>
                  <a:lnTo>
                    <a:pt x="5331" y="1026"/>
                  </a:lnTo>
                  <a:lnTo>
                    <a:pt x="5329" y="1009"/>
                  </a:lnTo>
                  <a:lnTo>
                    <a:pt x="5328" y="1004"/>
                  </a:lnTo>
                  <a:lnTo>
                    <a:pt x="5326" y="998"/>
                  </a:lnTo>
                  <a:lnTo>
                    <a:pt x="5322" y="995"/>
                  </a:lnTo>
                  <a:lnTo>
                    <a:pt x="5318" y="992"/>
                  </a:lnTo>
                  <a:lnTo>
                    <a:pt x="5315" y="988"/>
                  </a:lnTo>
                  <a:lnTo>
                    <a:pt x="5311" y="985"/>
                  </a:lnTo>
                  <a:lnTo>
                    <a:pt x="5309" y="981"/>
                  </a:lnTo>
                  <a:lnTo>
                    <a:pt x="5308" y="974"/>
                  </a:lnTo>
                  <a:lnTo>
                    <a:pt x="5305" y="952"/>
                  </a:lnTo>
                  <a:lnTo>
                    <a:pt x="5299" y="921"/>
                  </a:lnTo>
                  <a:lnTo>
                    <a:pt x="5296" y="895"/>
                  </a:lnTo>
                  <a:lnTo>
                    <a:pt x="5294" y="883"/>
                  </a:lnTo>
                  <a:lnTo>
                    <a:pt x="5286" y="878"/>
                  </a:lnTo>
                  <a:lnTo>
                    <a:pt x="5268" y="867"/>
                  </a:lnTo>
                  <a:lnTo>
                    <a:pt x="5258" y="859"/>
                  </a:lnTo>
                  <a:lnTo>
                    <a:pt x="5248" y="853"/>
                  </a:lnTo>
                  <a:lnTo>
                    <a:pt x="5241" y="845"/>
                  </a:lnTo>
                  <a:lnTo>
                    <a:pt x="5236" y="839"/>
                  </a:lnTo>
                  <a:lnTo>
                    <a:pt x="5232" y="835"/>
                  </a:lnTo>
                  <a:lnTo>
                    <a:pt x="5224" y="829"/>
                  </a:lnTo>
                  <a:lnTo>
                    <a:pt x="5215" y="824"/>
                  </a:lnTo>
                  <a:lnTo>
                    <a:pt x="5205" y="819"/>
                  </a:lnTo>
                  <a:lnTo>
                    <a:pt x="5184" y="810"/>
                  </a:lnTo>
                  <a:lnTo>
                    <a:pt x="5168" y="801"/>
                  </a:lnTo>
                  <a:lnTo>
                    <a:pt x="5162" y="796"/>
                  </a:lnTo>
                  <a:lnTo>
                    <a:pt x="5158" y="792"/>
                  </a:lnTo>
                  <a:lnTo>
                    <a:pt x="5154" y="787"/>
                  </a:lnTo>
                  <a:lnTo>
                    <a:pt x="5152" y="782"/>
                  </a:lnTo>
                  <a:lnTo>
                    <a:pt x="5150" y="775"/>
                  </a:lnTo>
                  <a:lnTo>
                    <a:pt x="5150" y="770"/>
                  </a:lnTo>
                  <a:lnTo>
                    <a:pt x="5150" y="762"/>
                  </a:lnTo>
                  <a:lnTo>
                    <a:pt x="5151" y="754"/>
                  </a:lnTo>
                  <a:lnTo>
                    <a:pt x="5152" y="740"/>
                  </a:lnTo>
                  <a:lnTo>
                    <a:pt x="5154" y="717"/>
                  </a:lnTo>
                  <a:lnTo>
                    <a:pt x="5158" y="687"/>
                  </a:lnTo>
                  <a:lnTo>
                    <a:pt x="5161" y="654"/>
                  </a:lnTo>
                  <a:lnTo>
                    <a:pt x="5164" y="621"/>
                  </a:lnTo>
                  <a:lnTo>
                    <a:pt x="5168" y="591"/>
                  </a:lnTo>
                  <a:lnTo>
                    <a:pt x="5171" y="568"/>
                  </a:lnTo>
                  <a:lnTo>
                    <a:pt x="5173" y="553"/>
                  </a:lnTo>
                  <a:lnTo>
                    <a:pt x="5174" y="547"/>
                  </a:lnTo>
                  <a:lnTo>
                    <a:pt x="5173" y="540"/>
                  </a:lnTo>
                  <a:lnTo>
                    <a:pt x="5171" y="537"/>
                  </a:lnTo>
                  <a:lnTo>
                    <a:pt x="5168" y="534"/>
                  </a:lnTo>
                  <a:lnTo>
                    <a:pt x="5162" y="530"/>
                  </a:lnTo>
                  <a:lnTo>
                    <a:pt x="5159" y="529"/>
                  </a:lnTo>
                  <a:lnTo>
                    <a:pt x="5152" y="524"/>
                  </a:lnTo>
                  <a:lnTo>
                    <a:pt x="5134" y="511"/>
                  </a:lnTo>
                  <a:lnTo>
                    <a:pt x="5125" y="504"/>
                  </a:lnTo>
                  <a:lnTo>
                    <a:pt x="5116" y="496"/>
                  </a:lnTo>
                  <a:lnTo>
                    <a:pt x="5109" y="488"/>
                  </a:lnTo>
                  <a:lnTo>
                    <a:pt x="5104" y="483"/>
                  </a:lnTo>
                  <a:lnTo>
                    <a:pt x="5101" y="477"/>
                  </a:lnTo>
                  <a:lnTo>
                    <a:pt x="5101" y="472"/>
                  </a:lnTo>
                  <a:lnTo>
                    <a:pt x="5101" y="466"/>
                  </a:lnTo>
                  <a:lnTo>
                    <a:pt x="5102" y="460"/>
                  </a:lnTo>
                  <a:lnTo>
                    <a:pt x="5104" y="449"/>
                  </a:lnTo>
                  <a:lnTo>
                    <a:pt x="5104" y="435"/>
                  </a:lnTo>
                  <a:lnTo>
                    <a:pt x="5102" y="430"/>
                  </a:lnTo>
                  <a:lnTo>
                    <a:pt x="5100" y="425"/>
                  </a:lnTo>
                  <a:lnTo>
                    <a:pt x="5096" y="421"/>
                  </a:lnTo>
                  <a:lnTo>
                    <a:pt x="5093" y="418"/>
                  </a:lnTo>
                  <a:lnTo>
                    <a:pt x="5088" y="413"/>
                  </a:lnTo>
                  <a:lnTo>
                    <a:pt x="5084" y="409"/>
                  </a:lnTo>
                  <a:lnTo>
                    <a:pt x="5080" y="403"/>
                  </a:lnTo>
                  <a:lnTo>
                    <a:pt x="5077" y="398"/>
                  </a:lnTo>
                  <a:lnTo>
                    <a:pt x="5072" y="389"/>
                  </a:lnTo>
                  <a:lnTo>
                    <a:pt x="5063" y="377"/>
                  </a:lnTo>
                  <a:lnTo>
                    <a:pt x="5052" y="364"/>
                  </a:lnTo>
                  <a:lnTo>
                    <a:pt x="5040" y="350"/>
                  </a:lnTo>
                  <a:lnTo>
                    <a:pt x="5015" y="322"/>
                  </a:lnTo>
                  <a:lnTo>
                    <a:pt x="4996" y="298"/>
                  </a:lnTo>
                  <a:lnTo>
                    <a:pt x="4988" y="285"/>
                  </a:lnTo>
                  <a:lnTo>
                    <a:pt x="4983" y="280"/>
                  </a:lnTo>
                  <a:lnTo>
                    <a:pt x="4981" y="275"/>
                  </a:lnTo>
                  <a:lnTo>
                    <a:pt x="4978" y="269"/>
                  </a:lnTo>
                  <a:lnTo>
                    <a:pt x="4977" y="263"/>
                  </a:lnTo>
                  <a:lnTo>
                    <a:pt x="4975" y="260"/>
                  </a:lnTo>
                  <a:lnTo>
                    <a:pt x="4975" y="256"/>
                  </a:lnTo>
                  <a:lnTo>
                    <a:pt x="4975" y="254"/>
                  </a:lnTo>
                  <a:lnTo>
                    <a:pt x="4978" y="249"/>
                  </a:lnTo>
                  <a:lnTo>
                    <a:pt x="4980" y="243"/>
                  </a:lnTo>
                  <a:lnTo>
                    <a:pt x="4982" y="235"/>
                  </a:lnTo>
                  <a:lnTo>
                    <a:pt x="4984" y="224"/>
                  </a:lnTo>
                  <a:lnTo>
                    <a:pt x="4984" y="213"/>
                  </a:lnTo>
                  <a:lnTo>
                    <a:pt x="4983" y="205"/>
                  </a:lnTo>
                  <a:lnTo>
                    <a:pt x="4980" y="199"/>
                  </a:lnTo>
                  <a:lnTo>
                    <a:pt x="4975" y="192"/>
                  </a:lnTo>
                  <a:lnTo>
                    <a:pt x="4968" y="181"/>
                  </a:lnTo>
                  <a:lnTo>
                    <a:pt x="4959" y="167"/>
                  </a:lnTo>
                  <a:lnTo>
                    <a:pt x="4948" y="145"/>
                  </a:lnTo>
                  <a:lnTo>
                    <a:pt x="4936" y="118"/>
                  </a:lnTo>
                  <a:lnTo>
                    <a:pt x="4924" y="92"/>
                  </a:lnTo>
                  <a:lnTo>
                    <a:pt x="4915" y="71"/>
                  </a:lnTo>
                  <a:lnTo>
                    <a:pt x="4910" y="62"/>
                  </a:lnTo>
                  <a:lnTo>
                    <a:pt x="4905" y="54"/>
                  </a:lnTo>
                  <a:lnTo>
                    <a:pt x="4899" y="48"/>
                  </a:lnTo>
                  <a:lnTo>
                    <a:pt x="4894" y="40"/>
                  </a:lnTo>
                  <a:lnTo>
                    <a:pt x="4887" y="32"/>
                  </a:lnTo>
                  <a:lnTo>
                    <a:pt x="4880" y="24"/>
                  </a:lnTo>
                  <a:lnTo>
                    <a:pt x="4874" y="12"/>
                  </a:lnTo>
                  <a:lnTo>
                    <a:pt x="4868" y="0"/>
                  </a:lnTo>
                  <a:lnTo>
                    <a:pt x="300" y="0"/>
                  </a:lnTo>
                  <a:close/>
                  <a:moveTo>
                    <a:pt x="6364" y="0"/>
                  </a:moveTo>
                  <a:lnTo>
                    <a:pt x="6372" y="6"/>
                  </a:lnTo>
                  <a:lnTo>
                    <a:pt x="6380" y="7"/>
                  </a:lnTo>
                  <a:lnTo>
                    <a:pt x="6396" y="8"/>
                  </a:lnTo>
                  <a:lnTo>
                    <a:pt x="6411" y="9"/>
                  </a:lnTo>
                  <a:lnTo>
                    <a:pt x="6420" y="9"/>
                  </a:lnTo>
                  <a:lnTo>
                    <a:pt x="6430" y="8"/>
                  </a:lnTo>
                  <a:lnTo>
                    <a:pt x="6440" y="5"/>
                  </a:lnTo>
                  <a:lnTo>
                    <a:pt x="6452" y="0"/>
                  </a:lnTo>
                  <a:lnTo>
                    <a:pt x="6364" y="0"/>
                  </a:lnTo>
                  <a:close/>
                  <a:moveTo>
                    <a:pt x="6614" y="0"/>
                  </a:moveTo>
                  <a:lnTo>
                    <a:pt x="6615" y="10"/>
                  </a:lnTo>
                  <a:lnTo>
                    <a:pt x="6615" y="20"/>
                  </a:lnTo>
                  <a:lnTo>
                    <a:pt x="6615" y="32"/>
                  </a:lnTo>
                  <a:lnTo>
                    <a:pt x="6617" y="43"/>
                  </a:lnTo>
                  <a:lnTo>
                    <a:pt x="6618" y="50"/>
                  </a:lnTo>
                  <a:lnTo>
                    <a:pt x="6619" y="56"/>
                  </a:lnTo>
                  <a:lnTo>
                    <a:pt x="6621" y="60"/>
                  </a:lnTo>
                  <a:lnTo>
                    <a:pt x="6623" y="65"/>
                  </a:lnTo>
                  <a:lnTo>
                    <a:pt x="6631" y="72"/>
                  </a:lnTo>
                  <a:lnTo>
                    <a:pt x="6644" y="81"/>
                  </a:lnTo>
                  <a:lnTo>
                    <a:pt x="6661" y="93"/>
                  </a:lnTo>
                  <a:lnTo>
                    <a:pt x="6681" y="104"/>
                  </a:lnTo>
                  <a:lnTo>
                    <a:pt x="6715" y="126"/>
                  </a:lnTo>
                  <a:lnTo>
                    <a:pt x="6730" y="135"/>
                  </a:lnTo>
                  <a:lnTo>
                    <a:pt x="6804" y="159"/>
                  </a:lnTo>
                  <a:lnTo>
                    <a:pt x="6812" y="160"/>
                  </a:lnTo>
                  <a:lnTo>
                    <a:pt x="6830" y="161"/>
                  </a:lnTo>
                  <a:lnTo>
                    <a:pt x="6840" y="164"/>
                  </a:lnTo>
                  <a:lnTo>
                    <a:pt x="6850" y="167"/>
                  </a:lnTo>
                  <a:lnTo>
                    <a:pt x="6860" y="170"/>
                  </a:lnTo>
                  <a:lnTo>
                    <a:pt x="6866" y="176"/>
                  </a:lnTo>
                  <a:lnTo>
                    <a:pt x="6874" y="182"/>
                  </a:lnTo>
                  <a:lnTo>
                    <a:pt x="6883" y="187"/>
                  </a:lnTo>
                  <a:lnTo>
                    <a:pt x="6893" y="191"/>
                  </a:lnTo>
                  <a:lnTo>
                    <a:pt x="6903" y="195"/>
                  </a:lnTo>
                  <a:lnTo>
                    <a:pt x="6914" y="197"/>
                  </a:lnTo>
                  <a:lnTo>
                    <a:pt x="6922" y="198"/>
                  </a:lnTo>
                  <a:lnTo>
                    <a:pt x="6930" y="198"/>
                  </a:lnTo>
                  <a:lnTo>
                    <a:pt x="6937" y="197"/>
                  </a:lnTo>
                  <a:lnTo>
                    <a:pt x="6948" y="194"/>
                  </a:lnTo>
                  <a:lnTo>
                    <a:pt x="6961" y="190"/>
                  </a:lnTo>
                  <a:lnTo>
                    <a:pt x="6974" y="188"/>
                  </a:lnTo>
                  <a:lnTo>
                    <a:pt x="6987" y="185"/>
                  </a:lnTo>
                  <a:lnTo>
                    <a:pt x="7000" y="181"/>
                  </a:lnTo>
                  <a:lnTo>
                    <a:pt x="7020" y="179"/>
                  </a:lnTo>
                  <a:lnTo>
                    <a:pt x="7036" y="177"/>
                  </a:lnTo>
                  <a:lnTo>
                    <a:pt x="7044" y="176"/>
                  </a:lnTo>
                  <a:lnTo>
                    <a:pt x="7056" y="171"/>
                  </a:lnTo>
                  <a:lnTo>
                    <a:pt x="7085" y="163"/>
                  </a:lnTo>
                  <a:lnTo>
                    <a:pt x="7093" y="160"/>
                  </a:lnTo>
                  <a:lnTo>
                    <a:pt x="7101" y="159"/>
                  </a:lnTo>
                  <a:lnTo>
                    <a:pt x="7110" y="159"/>
                  </a:lnTo>
                  <a:lnTo>
                    <a:pt x="7119" y="160"/>
                  </a:lnTo>
                  <a:lnTo>
                    <a:pt x="7127" y="163"/>
                  </a:lnTo>
                  <a:lnTo>
                    <a:pt x="7135" y="166"/>
                  </a:lnTo>
                  <a:lnTo>
                    <a:pt x="7141" y="170"/>
                  </a:lnTo>
                  <a:lnTo>
                    <a:pt x="7147" y="176"/>
                  </a:lnTo>
                  <a:lnTo>
                    <a:pt x="7157" y="190"/>
                  </a:lnTo>
                  <a:lnTo>
                    <a:pt x="7165" y="203"/>
                  </a:lnTo>
                  <a:lnTo>
                    <a:pt x="7173" y="216"/>
                  </a:lnTo>
                  <a:lnTo>
                    <a:pt x="7180" y="228"/>
                  </a:lnTo>
                  <a:lnTo>
                    <a:pt x="7191" y="249"/>
                  </a:lnTo>
                  <a:lnTo>
                    <a:pt x="7201" y="266"/>
                  </a:lnTo>
                  <a:lnTo>
                    <a:pt x="7203" y="271"/>
                  </a:lnTo>
                  <a:lnTo>
                    <a:pt x="7206" y="273"/>
                  </a:lnTo>
                  <a:lnTo>
                    <a:pt x="7210" y="276"/>
                  </a:lnTo>
                  <a:lnTo>
                    <a:pt x="7213" y="279"/>
                  </a:lnTo>
                  <a:lnTo>
                    <a:pt x="7222" y="282"/>
                  </a:lnTo>
                  <a:lnTo>
                    <a:pt x="7229" y="285"/>
                  </a:lnTo>
                  <a:lnTo>
                    <a:pt x="7237" y="287"/>
                  </a:lnTo>
                  <a:lnTo>
                    <a:pt x="7244" y="291"/>
                  </a:lnTo>
                  <a:lnTo>
                    <a:pt x="7246" y="293"/>
                  </a:lnTo>
                  <a:lnTo>
                    <a:pt x="7248" y="294"/>
                  </a:lnTo>
                  <a:lnTo>
                    <a:pt x="7249" y="297"/>
                  </a:lnTo>
                  <a:lnTo>
                    <a:pt x="7249" y="299"/>
                  </a:lnTo>
                  <a:lnTo>
                    <a:pt x="7249" y="314"/>
                  </a:lnTo>
                  <a:lnTo>
                    <a:pt x="7249" y="316"/>
                  </a:lnTo>
                  <a:lnTo>
                    <a:pt x="7263" y="361"/>
                  </a:lnTo>
                  <a:lnTo>
                    <a:pt x="7277" y="387"/>
                  </a:lnTo>
                  <a:lnTo>
                    <a:pt x="7279" y="390"/>
                  </a:lnTo>
                  <a:lnTo>
                    <a:pt x="7281" y="394"/>
                  </a:lnTo>
                  <a:lnTo>
                    <a:pt x="7288" y="404"/>
                  </a:lnTo>
                  <a:lnTo>
                    <a:pt x="7290" y="410"/>
                  </a:lnTo>
                  <a:lnTo>
                    <a:pt x="7292" y="417"/>
                  </a:lnTo>
                  <a:lnTo>
                    <a:pt x="7292" y="422"/>
                  </a:lnTo>
                  <a:lnTo>
                    <a:pt x="7291" y="428"/>
                  </a:lnTo>
                  <a:lnTo>
                    <a:pt x="7284" y="439"/>
                  </a:lnTo>
                  <a:lnTo>
                    <a:pt x="7276" y="451"/>
                  </a:lnTo>
                  <a:lnTo>
                    <a:pt x="7269" y="461"/>
                  </a:lnTo>
                  <a:lnTo>
                    <a:pt x="7266" y="465"/>
                  </a:lnTo>
                  <a:lnTo>
                    <a:pt x="7266" y="494"/>
                  </a:lnTo>
                  <a:lnTo>
                    <a:pt x="7269" y="496"/>
                  </a:lnTo>
                  <a:lnTo>
                    <a:pt x="7277" y="502"/>
                  </a:lnTo>
                  <a:lnTo>
                    <a:pt x="7280" y="506"/>
                  </a:lnTo>
                  <a:lnTo>
                    <a:pt x="7284" y="510"/>
                  </a:lnTo>
                  <a:lnTo>
                    <a:pt x="7286" y="516"/>
                  </a:lnTo>
                  <a:lnTo>
                    <a:pt x="7287" y="522"/>
                  </a:lnTo>
                  <a:lnTo>
                    <a:pt x="7288" y="528"/>
                  </a:lnTo>
                  <a:lnTo>
                    <a:pt x="7291" y="532"/>
                  </a:lnTo>
                  <a:lnTo>
                    <a:pt x="7296" y="537"/>
                  </a:lnTo>
                  <a:lnTo>
                    <a:pt x="7301" y="541"/>
                  </a:lnTo>
                  <a:lnTo>
                    <a:pt x="7307" y="546"/>
                  </a:lnTo>
                  <a:lnTo>
                    <a:pt x="7311" y="551"/>
                  </a:lnTo>
                  <a:lnTo>
                    <a:pt x="7313" y="553"/>
                  </a:lnTo>
                  <a:lnTo>
                    <a:pt x="7315" y="557"/>
                  </a:lnTo>
                  <a:lnTo>
                    <a:pt x="7316" y="560"/>
                  </a:lnTo>
                  <a:lnTo>
                    <a:pt x="7316" y="563"/>
                  </a:lnTo>
                  <a:lnTo>
                    <a:pt x="7316" y="571"/>
                  </a:lnTo>
                  <a:lnTo>
                    <a:pt x="7318" y="578"/>
                  </a:lnTo>
                  <a:lnTo>
                    <a:pt x="7319" y="584"/>
                  </a:lnTo>
                  <a:lnTo>
                    <a:pt x="7322" y="590"/>
                  </a:lnTo>
                  <a:lnTo>
                    <a:pt x="7327" y="595"/>
                  </a:lnTo>
                  <a:lnTo>
                    <a:pt x="7331" y="601"/>
                  </a:lnTo>
                  <a:lnTo>
                    <a:pt x="7338" y="606"/>
                  </a:lnTo>
                  <a:lnTo>
                    <a:pt x="7344" y="613"/>
                  </a:lnTo>
                  <a:lnTo>
                    <a:pt x="7361" y="625"/>
                  </a:lnTo>
                  <a:lnTo>
                    <a:pt x="7377" y="637"/>
                  </a:lnTo>
                  <a:lnTo>
                    <a:pt x="7385" y="642"/>
                  </a:lnTo>
                  <a:lnTo>
                    <a:pt x="7393" y="645"/>
                  </a:lnTo>
                  <a:lnTo>
                    <a:pt x="7400" y="646"/>
                  </a:lnTo>
                  <a:lnTo>
                    <a:pt x="7406" y="646"/>
                  </a:lnTo>
                  <a:lnTo>
                    <a:pt x="7413" y="644"/>
                  </a:lnTo>
                  <a:lnTo>
                    <a:pt x="7419" y="641"/>
                  </a:lnTo>
                  <a:lnTo>
                    <a:pt x="7427" y="636"/>
                  </a:lnTo>
                  <a:lnTo>
                    <a:pt x="7434" y="632"/>
                  </a:lnTo>
                  <a:lnTo>
                    <a:pt x="7444" y="624"/>
                  </a:lnTo>
                  <a:lnTo>
                    <a:pt x="7448" y="621"/>
                  </a:lnTo>
                  <a:lnTo>
                    <a:pt x="7449" y="615"/>
                  </a:lnTo>
                  <a:lnTo>
                    <a:pt x="7454" y="602"/>
                  </a:lnTo>
                  <a:lnTo>
                    <a:pt x="7456" y="594"/>
                  </a:lnTo>
                  <a:lnTo>
                    <a:pt x="7460" y="587"/>
                  </a:lnTo>
                  <a:lnTo>
                    <a:pt x="7464" y="580"/>
                  </a:lnTo>
                  <a:lnTo>
                    <a:pt x="7468" y="575"/>
                  </a:lnTo>
                  <a:lnTo>
                    <a:pt x="7472" y="573"/>
                  </a:lnTo>
                  <a:lnTo>
                    <a:pt x="7476" y="573"/>
                  </a:lnTo>
                  <a:lnTo>
                    <a:pt x="7478" y="574"/>
                  </a:lnTo>
                  <a:lnTo>
                    <a:pt x="7479" y="578"/>
                  </a:lnTo>
                  <a:lnTo>
                    <a:pt x="7480" y="589"/>
                  </a:lnTo>
                  <a:lnTo>
                    <a:pt x="7480" y="604"/>
                  </a:lnTo>
                  <a:lnTo>
                    <a:pt x="7480" y="621"/>
                  </a:lnTo>
                  <a:lnTo>
                    <a:pt x="7480" y="632"/>
                  </a:lnTo>
                  <a:lnTo>
                    <a:pt x="7480" y="641"/>
                  </a:lnTo>
                  <a:lnTo>
                    <a:pt x="7480" y="649"/>
                  </a:lnTo>
                  <a:lnTo>
                    <a:pt x="7483" y="669"/>
                  </a:lnTo>
                  <a:lnTo>
                    <a:pt x="7489" y="700"/>
                  </a:lnTo>
                  <a:lnTo>
                    <a:pt x="7495" y="728"/>
                  </a:lnTo>
                  <a:lnTo>
                    <a:pt x="7497" y="741"/>
                  </a:lnTo>
                  <a:lnTo>
                    <a:pt x="7493" y="835"/>
                  </a:lnTo>
                  <a:lnTo>
                    <a:pt x="7493" y="842"/>
                  </a:lnTo>
                  <a:lnTo>
                    <a:pt x="7497" y="858"/>
                  </a:lnTo>
                  <a:lnTo>
                    <a:pt x="7500" y="882"/>
                  </a:lnTo>
                  <a:lnTo>
                    <a:pt x="7504" y="911"/>
                  </a:lnTo>
                  <a:lnTo>
                    <a:pt x="7510" y="942"/>
                  </a:lnTo>
                  <a:lnTo>
                    <a:pt x="7516" y="973"/>
                  </a:lnTo>
                  <a:lnTo>
                    <a:pt x="7521" y="999"/>
                  </a:lnTo>
                  <a:lnTo>
                    <a:pt x="7525" y="1020"/>
                  </a:lnTo>
                  <a:lnTo>
                    <a:pt x="7533" y="1039"/>
                  </a:lnTo>
                  <a:lnTo>
                    <a:pt x="7543" y="1061"/>
                  </a:lnTo>
                  <a:lnTo>
                    <a:pt x="7555" y="1083"/>
                  </a:lnTo>
                  <a:lnTo>
                    <a:pt x="7567" y="1106"/>
                  </a:lnTo>
                  <a:lnTo>
                    <a:pt x="7580" y="1127"/>
                  </a:lnTo>
                  <a:lnTo>
                    <a:pt x="7591" y="1147"/>
                  </a:lnTo>
                  <a:lnTo>
                    <a:pt x="7594" y="1155"/>
                  </a:lnTo>
                  <a:lnTo>
                    <a:pt x="7597" y="1163"/>
                  </a:lnTo>
                  <a:lnTo>
                    <a:pt x="7599" y="1168"/>
                  </a:lnTo>
                  <a:lnTo>
                    <a:pt x="7601" y="1173"/>
                  </a:lnTo>
                  <a:lnTo>
                    <a:pt x="7601" y="1180"/>
                  </a:lnTo>
                  <a:lnTo>
                    <a:pt x="7602" y="1187"/>
                  </a:lnTo>
                  <a:lnTo>
                    <a:pt x="7604" y="1194"/>
                  </a:lnTo>
                  <a:lnTo>
                    <a:pt x="7607" y="1200"/>
                  </a:lnTo>
                  <a:lnTo>
                    <a:pt x="7613" y="1215"/>
                  </a:lnTo>
                  <a:lnTo>
                    <a:pt x="7617" y="1231"/>
                  </a:lnTo>
                  <a:lnTo>
                    <a:pt x="7617" y="1244"/>
                  </a:lnTo>
                  <a:lnTo>
                    <a:pt x="7617" y="1267"/>
                  </a:lnTo>
                  <a:lnTo>
                    <a:pt x="7617" y="1293"/>
                  </a:lnTo>
                  <a:lnTo>
                    <a:pt x="7617" y="1323"/>
                  </a:lnTo>
                  <a:lnTo>
                    <a:pt x="7617" y="1353"/>
                  </a:lnTo>
                  <a:lnTo>
                    <a:pt x="7619" y="1380"/>
                  </a:lnTo>
                  <a:lnTo>
                    <a:pt x="7620" y="1392"/>
                  </a:lnTo>
                  <a:lnTo>
                    <a:pt x="7623" y="1403"/>
                  </a:lnTo>
                  <a:lnTo>
                    <a:pt x="7626" y="1413"/>
                  </a:lnTo>
                  <a:lnTo>
                    <a:pt x="7629" y="1420"/>
                  </a:lnTo>
                  <a:lnTo>
                    <a:pt x="7636" y="1430"/>
                  </a:lnTo>
                  <a:lnTo>
                    <a:pt x="7643" y="1437"/>
                  </a:lnTo>
                  <a:lnTo>
                    <a:pt x="7647" y="1440"/>
                  </a:lnTo>
                  <a:lnTo>
                    <a:pt x="7651" y="1443"/>
                  </a:lnTo>
                  <a:lnTo>
                    <a:pt x="7655" y="1447"/>
                  </a:lnTo>
                  <a:lnTo>
                    <a:pt x="7658" y="1453"/>
                  </a:lnTo>
                  <a:lnTo>
                    <a:pt x="7660" y="1463"/>
                  </a:lnTo>
                  <a:lnTo>
                    <a:pt x="7662" y="1479"/>
                  </a:lnTo>
                  <a:lnTo>
                    <a:pt x="7665" y="1511"/>
                  </a:lnTo>
                  <a:lnTo>
                    <a:pt x="7666" y="1534"/>
                  </a:lnTo>
                  <a:lnTo>
                    <a:pt x="7666" y="1551"/>
                  </a:lnTo>
                  <a:lnTo>
                    <a:pt x="7666" y="1565"/>
                  </a:lnTo>
                  <a:lnTo>
                    <a:pt x="7668" y="1576"/>
                  </a:lnTo>
                  <a:lnTo>
                    <a:pt x="7670" y="1584"/>
                  </a:lnTo>
                  <a:lnTo>
                    <a:pt x="7671" y="1590"/>
                  </a:lnTo>
                  <a:lnTo>
                    <a:pt x="7673" y="1597"/>
                  </a:lnTo>
                  <a:lnTo>
                    <a:pt x="7675" y="1604"/>
                  </a:lnTo>
                  <a:lnTo>
                    <a:pt x="7675" y="1614"/>
                  </a:lnTo>
                  <a:lnTo>
                    <a:pt x="7675" y="1641"/>
                  </a:lnTo>
                  <a:lnTo>
                    <a:pt x="7675" y="1671"/>
                  </a:lnTo>
                  <a:lnTo>
                    <a:pt x="7675" y="1695"/>
                  </a:lnTo>
                  <a:lnTo>
                    <a:pt x="7675" y="1705"/>
                  </a:lnTo>
                  <a:lnTo>
                    <a:pt x="7672" y="1709"/>
                  </a:lnTo>
                  <a:lnTo>
                    <a:pt x="7669" y="1720"/>
                  </a:lnTo>
                  <a:lnTo>
                    <a:pt x="7669" y="1726"/>
                  </a:lnTo>
                  <a:lnTo>
                    <a:pt x="7671" y="1730"/>
                  </a:lnTo>
                  <a:lnTo>
                    <a:pt x="7672" y="1732"/>
                  </a:lnTo>
                  <a:lnTo>
                    <a:pt x="7676" y="1734"/>
                  </a:lnTo>
                  <a:lnTo>
                    <a:pt x="7678" y="1734"/>
                  </a:lnTo>
                  <a:lnTo>
                    <a:pt x="7682" y="1734"/>
                  </a:lnTo>
                  <a:lnTo>
                    <a:pt x="7698" y="1730"/>
                  </a:lnTo>
                  <a:lnTo>
                    <a:pt x="7707" y="1727"/>
                  </a:lnTo>
                  <a:lnTo>
                    <a:pt x="7710" y="1725"/>
                  </a:lnTo>
                  <a:lnTo>
                    <a:pt x="7712" y="1720"/>
                  </a:lnTo>
                  <a:lnTo>
                    <a:pt x="7714" y="1716"/>
                  </a:lnTo>
                  <a:lnTo>
                    <a:pt x="7715" y="1709"/>
                  </a:lnTo>
                  <a:lnTo>
                    <a:pt x="7718" y="1702"/>
                  </a:lnTo>
                  <a:lnTo>
                    <a:pt x="7722" y="1695"/>
                  </a:lnTo>
                  <a:lnTo>
                    <a:pt x="7726" y="1688"/>
                  </a:lnTo>
                  <a:lnTo>
                    <a:pt x="7732" y="1682"/>
                  </a:lnTo>
                  <a:lnTo>
                    <a:pt x="7737" y="1675"/>
                  </a:lnTo>
                  <a:lnTo>
                    <a:pt x="7742" y="1667"/>
                  </a:lnTo>
                  <a:lnTo>
                    <a:pt x="7746" y="1660"/>
                  </a:lnTo>
                  <a:lnTo>
                    <a:pt x="7749" y="1651"/>
                  </a:lnTo>
                  <a:lnTo>
                    <a:pt x="7751" y="1634"/>
                  </a:lnTo>
                  <a:lnTo>
                    <a:pt x="7751" y="1620"/>
                  </a:lnTo>
                  <a:lnTo>
                    <a:pt x="7752" y="1613"/>
                  </a:lnTo>
                  <a:lnTo>
                    <a:pt x="7753" y="1605"/>
                  </a:lnTo>
                  <a:lnTo>
                    <a:pt x="7754" y="1598"/>
                  </a:lnTo>
                  <a:lnTo>
                    <a:pt x="7756" y="1589"/>
                  </a:lnTo>
                  <a:lnTo>
                    <a:pt x="7764" y="1571"/>
                  </a:lnTo>
                  <a:lnTo>
                    <a:pt x="7772" y="1556"/>
                  </a:lnTo>
                  <a:lnTo>
                    <a:pt x="7778" y="1543"/>
                  </a:lnTo>
                  <a:lnTo>
                    <a:pt x="7786" y="1532"/>
                  </a:lnTo>
                  <a:lnTo>
                    <a:pt x="7794" y="1522"/>
                  </a:lnTo>
                  <a:lnTo>
                    <a:pt x="7805" y="1508"/>
                  </a:lnTo>
                  <a:lnTo>
                    <a:pt x="7810" y="1499"/>
                  </a:lnTo>
                  <a:lnTo>
                    <a:pt x="7815" y="1490"/>
                  </a:lnTo>
                  <a:lnTo>
                    <a:pt x="7817" y="1479"/>
                  </a:lnTo>
                  <a:lnTo>
                    <a:pt x="7818" y="1465"/>
                  </a:lnTo>
                  <a:lnTo>
                    <a:pt x="7818" y="1443"/>
                  </a:lnTo>
                  <a:lnTo>
                    <a:pt x="7818" y="1427"/>
                  </a:lnTo>
                  <a:lnTo>
                    <a:pt x="7818" y="1416"/>
                  </a:lnTo>
                  <a:lnTo>
                    <a:pt x="7818" y="1403"/>
                  </a:lnTo>
                  <a:lnTo>
                    <a:pt x="7817" y="1390"/>
                  </a:lnTo>
                  <a:lnTo>
                    <a:pt x="7815" y="1375"/>
                  </a:lnTo>
                  <a:lnTo>
                    <a:pt x="7815" y="1366"/>
                  </a:lnTo>
                  <a:lnTo>
                    <a:pt x="7817" y="1356"/>
                  </a:lnTo>
                  <a:lnTo>
                    <a:pt x="7820" y="1346"/>
                  </a:lnTo>
                  <a:lnTo>
                    <a:pt x="7827" y="1334"/>
                  </a:lnTo>
                  <a:lnTo>
                    <a:pt x="7834" y="1321"/>
                  </a:lnTo>
                  <a:lnTo>
                    <a:pt x="7839" y="1306"/>
                  </a:lnTo>
                  <a:lnTo>
                    <a:pt x="7842" y="1291"/>
                  </a:lnTo>
                  <a:lnTo>
                    <a:pt x="7845" y="1275"/>
                  </a:lnTo>
                  <a:lnTo>
                    <a:pt x="7847" y="1246"/>
                  </a:lnTo>
                  <a:lnTo>
                    <a:pt x="7848" y="1222"/>
                  </a:lnTo>
                  <a:lnTo>
                    <a:pt x="7846" y="1212"/>
                  </a:lnTo>
                  <a:lnTo>
                    <a:pt x="7842" y="1200"/>
                  </a:lnTo>
                  <a:lnTo>
                    <a:pt x="7838" y="1187"/>
                  </a:lnTo>
                  <a:lnTo>
                    <a:pt x="7832" y="1173"/>
                  </a:lnTo>
                  <a:lnTo>
                    <a:pt x="7829" y="1159"/>
                  </a:lnTo>
                  <a:lnTo>
                    <a:pt x="7827" y="1146"/>
                  </a:lnTo>
                  <a:lnTo>
                    <a:pt x="7826" y="1140"/>
                  </a:lnTo>
                  <a:lnTo>
                    <a:pt x="7827" y="1134"/>
                  </a:lnTo>
                  <a:lnTo>
                    <a:pt x="7828" y="1129"/>
                  </a:lnTo>
                  <a:lnTo>
                    <a:pt x="7831" y="1124"/>
                  </a:lnTo>
                  <a:lnTo>
                    <a:pt x="7842" y="1104"/>
                  </a:lnTo>
                  <a:lnTo>
                    <a:pt x="7853" y="1082"/>
                  </a:lnTo>
                  <a:lnTo>
                    <a:pt x="7865" y="1061"/>
                  </a:lnTo>
                  <a:lnTo>
                    <a:pt x="7877" y="1041"/>
                  </a:lnTo>
                  <a:lnTo>
                    <a:pt x="7882" y="1030"/>
                  </a:lnTo>
                  <a:lnTo>
                    <a:pt x="7889" y="1016"/>
                  </a:lnTo>
                  <a:lnTo>
                    <a:pt x="7895" y="999"/>
                  </a:lnTo>
                  <a:lnTo>
                    <a:pt x="7902" y="982"/>
                  </a:lnTo>
                  <a:lnTo>
                    <a:pt x="7913" y="950"/>
                  </a:lnTo>
                  <a:lnTo>
                    <a:pt x="7922" y="925"/>
                  </a:lnTo>
                  <a:lnTo>
                    <a:pt x="7931" y="902"/>
                  </a:lnTo>
                  <a:lnTo>
                    <a:pt x="7943" y="871"/>
                  </a:lnTo>
                  <a:lnTo>
                    <a:pt x="7954" y="843"/>
                  </a:lnTo>
                  <a:lnTo>
                    <a:pt x="7958" y="832"/>
                  </a:lnTo>
                  <a:lnTo>
                    <a:pt x="7966" y="815"/>
                  </a:lnTo>
                  <a:lnTo>
                    <a:pt x="7982" y="778"/>
                  </a:lnTo>
                  <a:lnTo>
                    <a:pt x="7989" y="754"/>
                  </a:lnTo>
                  <a:lnTo>
                    <a:pt x="7997" y="732"/>
                  </a:lnTo>
                  <a:lnTo>
                    <a:pt x="8000" y="721"/>
                  </a:lnTo>
                  <a:lnTo>
                    <a:pt x="8003" y="711"/>
                  </a:lnTo>
                  <a:lnTo>
                    <a:pt x="8004" y="702"/>
                  </a:lnTo>
                  <a:lnTo>
                    <a:pt x="8004" y="695"/>
                  </a:lnTo>
                  <a:lnTo>
                    <a:pt x="8003" y="666"/>
                  </a:lnTo>
                  <a:lnTo>
                    <a:pt x="8000" y="636"/>
                  </a:lnTo>
                  <a:lnTo>
                    <a:pt x="7997" y="614"/>
                  </a:lnTo>
                  <a:lnTo>
                    <a:pt x="7996" y="604"/>
                  </a:lnTo>
                  <a:lnTo>
                    <a:pt x="7997" y="599"/>
                  </a:lnTo>
                  <a:lnTo>
                    <a:pt x="8001" y="587"/>
                  </a:lnTo>
                  <a:lnTo>
                    <a:pt x="8005" y="579"/>
                  </a:lnTo>
                  <a:lnTo>
                    <a:pt x="8008" y="573"/>
                  </a:lnTo>
                  <a:lnTo>
                    <a:pt x="8010" y="571"/>
                  </a:lnTo>
                  <a:lnTo>
                    <a:pt x="8012" y="569"/>
                  </a:lnTo>
                  <a:lnTo>
                    <a:pt x="8015" y="568"/>
                  </a:lnTo>
                  <a:lnTo>
                    <a:pt x="8017" y="568"/>
                  </a:lnTo>
                  <a:lnTo>
                    <a:pt x="8025" y="571"/>
                  </a:lnTo>
                  <a:lnTo>
                    <a:pt x="8032" y="577"/>
                  </a:lnTo>
                  <a:lnTo>
                    <a:pt x="8037" y="579"/>
                  </a:lnTo>
                  <a:lnTo>
                    <a:pt x="8042" y="578"/>
                  </a:lnTo>
                  <a:lnTo>
                    <a:pt x="8049" y="574"/>
                  </a:lnTo>
                  <a:lnTo>
                    <a:pt x="8058" y="568"/>
                  </a:lnTo>
                  <a:lnTo>
                    <a:pt x="8079" y="546"/>
                  </a:lnTo>
                  <a:lnTo>
                    <a:pt x="8082" y="542"/>
                  </a:lnTo>
                  <a:lnTo>
                    <a:pt x="8084" y="537"/>
                  </a:lnTo>
                  <a:lnTo>
                    <a:pt x="8089" y="527"/>
                  </a:lnTo>
                  <a:lnTo>
                    <a:pt x="8092" y="521"/>
                  </a:lnTo>
                  <a:lnTo>
                    <a:pt x="8096" y="518"/>
                  </a:lnTo>
                  <a:lnTo>
                    <a:pt x="8099" y="518"/>
                  </a:lnTo>
                  <a:lnTo>
                    <a:pt x="8101" y="518"/>
                  </a:lnTo>
                  <a:lnTo>
                    <a:pt x="8104" y="520"/>
                  </a:lnTo>
                  <a:lnTo>
                    <a:pt x="8107" y="522"/>
                  </a:lnTo>
                  <a:lnTo>
                    <a:pt x="8113" y="530"/>
                  </a:lnTo>
                  <a:lnTo>
                    <a:pt x="8119" y="539"/>
                  </a:lnTo>
                  <a:lnTo>
                    <a:pt x="8123" y="550"/>
                  </a:lnTo>
                  <a:lnTo>
                    <a:pt x="8127" y="563"/>
                  </a:lnTo>
                  <a:lnTo>
                    <a:pt x="8131" y="575"/>
                  </a:lnTo>
                  <a:lnTo>
                    <a:pt x="8132" y="589"/>
                  </a:lnTo>
                  <a:lnTo>
                    <a:pt x="8133" y="601"/>
                  </a:lnTo>
                  <a:lnTo>
                    <a:pt x="8132" y="613"/>
                  </a:lnTo>
                  <a:lnTo>
                    <a:pt x="8130" y="632"/>
                  </a:lnTo>
                  <a:lnTo>
                    <a:pt x="8128" y="647"/>
                  </a:lnTo>
                  <a:lnTo>
                    <a:pt x="8127" y="660"/>
                  </a:lnTo>
                  <a:lnTo>
                    <a:pt x="8127" y="675"/>
                  </a:lnTo>
                  <a:lnTo>
                    <a:pt x="8128" y="681"/>
                  </a:lnTo>
                  <a:lnTo>
                    <a:pt x="8128" y="687"/>
                  </a:lnTo>
                  <a:lnTo>
                    <a:pt x="8130" y="693"/>
                  </a:lnTo>
                  <a:lnTo>
                    <a:pt x="8133" y="699"/>
                  </a:lnTo>
                  <a:lnTo>
                    <a:pt x="8139" y="718"/>
                  </a:lnTo>
                  <a:lnTo>
                    <a:pt x="8153" y="749"/>
                  </a:lnTo>
                  <a:lnTo>
                    <a:pt x="8168" y="790"/>
                  </a:lnTo>
                  <a:lnTo>
                    <a:pt x="8183" y="827"/>
                  </a:lnTo>
                  <a:lnTo>
                    <a:pt x="8189" y="845"/>
                  </a:lnTo>
                  <a:lnTo>
                    <a:pt x="8194" y="860"/>
                  </a:lnTo>
                  <a:lnTo>
                    <a:pt x="8197" y="874"/>
                  </a:lnTo>
                  <a:lnTo>
                    <a:pt x="8198" y="885"/>
                  </a:lnTo>
                  <a:lnTo>
                    <a:pt x="8198" y="898"/>
                  </a:lnTo>
                  <a:lnTo>
                    <a:pt x="8198" y="907"/>
                  </a:lnTo>
                  <a:lnTo>
                    <a:pt x="8199" y="920"/>
                  </a:lnTo>
                  <a:lnTo>
                    <a:pt x="8201" y="946"/>
                  </a:lnTo>
                  <a:lnTo>
                    <a:pt x="8205" y="975"/>
                  </a:lnTo>
                  <a:lnTo>
                    <a:pt x="8206" y="989"/>
                  </a:lnTo>
                  <a:lnTo>
                    <a:pt x="8206" y="995"/>
                  </a:lnTo>
                  <a:lnTo>
                    <a:pt x="8206" y="996"/>
                  </a:lnTo>
                  <a:lnTo>
                    <a:pt x="8234" y="1020"/>
                  </a:lnTo>
                  <a:lnTo>
                    <a:pt x="8251" y="1087"/>
                  </a:lnTo>
                  <a:lnTo>
                    <a:pt x="8251" y="1090"/>
                  </a:lnTo>
                  <a:lnTo>
                    <a:pt x="8249" y="1098"/>
                  </a:lnTo>
                  <a:lnTo>
                    <a:pt x="8247" y="1109"/>
                  </a:lnTo>
                  <a:lnTo>
                    <a:pt x="8243" y="1124"/>
                  </a:lnTo>
                  <a:lnTo>
                    <a:pt x="8242" y="1141"/>
                  </a:lnTo>
                  <a:lnTo>
                    <a:pt x="8244" y="1173"/>
                  </a:lnTo>
                  <a:lnTo>
                    <a:pt x="8247" y="1214"/>
                  </a:lnTo>
                  <a:lnTo>
                    <a:pt x="8250" y="1259"/>
                  </a:lnTo>
                  <a:lnTo>
                    <a:pt x="8253" y="1304"/>
                  </a:lnTo>
                  <a:lnTo>
                    <a:pt x="8257" y="1342"/>
                  </a:lnTo>
                  <a:lnTo>
                    <a:pt x="8259" y="1369"/>
                  </a:lnTo>
                  <a:lnTo>
                    <a:pt x="8260" y="1379"/>
                  </a:lnTo>
                  <a:lnTo>
                    <a:pt x="8259" y="1380"/>
                  </a:lnTo>
                  <a:lnTo>
                    <a:pt x="8255" y="1387"/>
                  </a:lnTo>
                  <a:lnTo>
                    <a:pt x="8254" y="1396"/>
                  </a:lnTo>
                  <a:lnTo>
                    <a:pt x="8252" y="1407"/>
                  </a:lnTo>
                  <a:lnTo>
                    <a:pt x="8252" y="1423"/>
                  </a:lnTo>
                  <a:lnTo>
                    <a:pt x="8251" y="1445"/>
                  </a:lnTo>
                  <a:lnTo>
                    <a:pt x="8252" y="1494"/>
                  </a:lnTo>
                  <a:lnTo>
                    <a:pt x="8253" y="1536"/>
                  </a:lnTo>
                  <a:lnTo>
                    <a:pt x="8254" y="1566"/>
                  </a:lnTo>
                  <a:lnTo>
                    <a:pt x="8255" y="1577"/>
                  </a:lnTo>
                  <a:lnTo>
                    <a:pt x="8263" y="1626"/>
                  </a:lnTo>
                  <a:lnTo>
                    <a:pt x="8265" y="1619"/>
                  </a:lnTo>
                  <a:lnTo>
                    <a:pt x="8269" y="1597"/>
                  </a:lnTo>
                  <a:lnTo>
                    <a:pt x="8274" y="1560"/>
                  </a:lnTo>
                  <a:lnTo>
                    <a:pt x="8281" y="1509"/>
                  </a:lnTo>
                  <a:lnTo>
                    <a:pt x="8287" y="1445"/>
                  </a:lnTo>
                  <a:lnTo>
                    <a:pt x="8295" y="1368"/>
                  </a:lnTo>
                  <a:lnTo>
                    <a:pt x="8302" y="1279"/>
                  </a:lnTo>
                  <a:lnTo>
                    <a:pt x="8307" y="1178"/>
                  </a:lnTo>
                  <a:lnTo>
                    <a:pt x="8310" y="1123"/>
                  </a:lnTo>
                  <a:lnTo>
                    <a:pt x="8312" y="1066"/>
                  </a:lnTo>
                  <a:lnTo>
                    <a:pt x="8313" y="1005"/>
                  </a:lnTo>
                  <a:lnTo>
                    <a:pt x="8314" y="942"/>
                  </a:lnTo>
                  <a:lnTo>
                    <a:pt x="8314" y="877"/>
                  </a:lnTo>
                  <a:lnTo>
                    <a:pt x="8313" y="808"/>
                  </a:lnTo>
                  <a:lnTo>
                    <a:pt x="8312" y="738"/>
                  </a:lnTo>
                  <a:lnTo>
                    <a:pt x="8308" y="665"/>
                  </a:lnTo>
                  <a:lnTo>
                    <a:pt x="8305" y="590"/>
                  </a:lnTo>
                  <a:lnTo>
                    <a:pt x="8301" y="511"/>
                  </a:lnTo>
                  <a:lnTo>
                    <a:pt x="8295" y="432"/>
                  </a:lnTo>
                  <a:lnTo>
                    <a:pt x="8289" y="349"/>
                  </a:lnTo>
                  <a:lnTo>
                    <a:pt x="8281" y="265"/>
                  </a:lnTo>
                  <a:lnTo>
                    <a:pt x="8271" y="179"/>
                  </a:lnTo>
                  <a:lnTo>
                    <a:pt x="8261" y="91"/>
                  </a:lnTo>
                  <a:lnTo>
                    <a:pt x="8249" y="0"/>
                  </a:lnTo>
                  <a:lnTo>
                    <a:pt x="6614" y="0"/>
                  </a:lnTo>
                  <a:close/>
                  <a:moveTo>
                    <a:pt x="1920" y="1556"/>
                  </a:moveTo>
                  <a:lnTo>
                    <a:pt x="1920" y="1556"/>
                  </a:lnTo>
                  <a:lnTo>
                    <a:pt x="1914" y="1587"/>
                  </a:lnTo>
                  <a:lnTo>
                    <a:pt x="1910" y="1587"/>
                  </a:lnTo>
                  <a:lnTo>
                    <a:pt x="1901" y="1587"/>
                  </a:lnTo>
                  <a:lnTo>
                    <a:pt x="1889" y="1587"/>
                  </a:lnTo>
                  <a:lnTo>
                    <a:pt x="1879" y="1587"/>
                  </a:lnTo>
                  <a:lnTo>
                    <a:pt x="1869" y="1589"/>
                  </a:lnTo>
                  <a:lnTo>
                    <a:pt x="1858" y="1593"/>
                  </a:lnTo>
                  <a:lnTo>
                    <a:pt x="1849" y="1598"/>
                  </a:lnTo>
                  <a:lnTo>
                    <a:pt x="1846" y="1600"/>
                  </a:lnTo>
                  <a:lnTo>
                    <a:pt x="1840" y="1600"/>
                  </a:lnTo>
                  <a:lnTo>
                    <a:pt x="1828" y="1600"/>
                  </a:lnTo>
                  <a:lnTo>
                    <a:pt x="1813" y="1600"/>
                  </a:lnTo>
                  <a:lnTo>
                    <a:pt x="1801" y="1600"/>
                  </a:lnTo>
                  <a:lnTo>
                    <a:pt x="1798" y="1601"/>
                  </a:lnTo>
                  <a:lnTo>
                    <a:pt x="1795" y="1603"/>
                  </a:lnTo>
                  <a:lnTo>
                    <a:pt x="1793" y="1605"/>
                  </a:lnTo>
                  <a:lnTo>
                    <a:pt x="1790" y="1609"/>
                  </a:lnTo>
                  <a:lnTo>
                    <a:pt x="1788" y="1614"/>
                  </a:lnTo>
                  <a:lnTo>
                    <a:pt x="1788" y="1617"/>
                  </a:lnTo>
                  <a:lnTo>
                    <a:pt x="1779" y="1642"/>
                  </a:lnTo>
                  <a:lnTo>
                    <a:pt x="1776" y="1642"/>
                  </a:lnTo>
                  <a:lnTo>
                    <a:pt x="1768" y="1643"/>
                  </a:lnTo>
                  <a:lnTo>
                    <a:pt x="1756" y="1644"/>
                  </a:lnTo>
                  <a:lnTo>
                    <a:pt x="1744" y="1644"/>
                  </a:lnTo>
                  <a:lnTo>
                    <a:pt x="1735" y="1644"/>
                  </a:lnTo>
                  <a:lnTo>
                    <a:pt x="1731" y="1643"/>
                  </a:lnTo>
                  <a:lnTo>
                    <a:pt x="1726" y="1642"/>
                  </a:lnTo>
                  <a:lnTo>
                    <a:pt x="1719" y="1642"/>
                  </a:lnTo>
                  <a:lnTo>
                    <a:pt x="1715" y="1641"/>
                  </a:lnTo>
                  <a:lnTo>
                    <a:pt x="1713" y="1640"/>
                  </a:lnTo>
                  <a:lnTo>
                    <a:pt x="1712" y="1637"/>
                  </a:lnTo>
                  <a:lnTo>
                    <a:pt x="1712" y="1634"/>
                  </a:lnTo>
                  <a:lnTo>
                    <a:pt x="1715" y="1630"/>
                  </a:lnTo>
                  <a:lnTo>
                    <a:pt x="1716" y="1628"/>
                  </a:lnTo>
                  <a:lnTo>
                    <a:pt x="1715" y="1624"/>
                  </a:lnTo>
                  <a:lnTo>
                    <a:pt x="1713" y="1617"/>
                  </a:lnTo>
                  <a:lnTo>
                    <a:pt x="1712" y="1611"/>
                  </a:lnTo>
                  <a:lnTo>
                    <a:pt x="1710" y="1605"/>
                  </a:lnTo>
                  <a:lnTo>
                    <a:pt x="1707" y="1600"/>
                  </a:lnTo>
                  <a:lnTo>
                    <a:pt x="1702" y="1594"/>
                  </a:lnTo>
                  <a:lnTo>
                    <a:pt x="1700" y="1591"/>
                  </a:lnTo>
                  <a:lnTo>
                    <a:pt x="1698" y="1589"/>
                  </a:lnTo>
                  <a:lnTo>
                    <a:pt x="1697" y="1589"/>
                  </a:lnTo>
                  <a:lnTo>
                    <a:pt x="1694" y="1590"/>
                  </a:lnTo>
                  <a:lnTo>
                    <a:pt x="1692" y="1592"/>
                  </a:lnTo>
                  <a:lnTo>
                    <a:pt x="1687" y="1594"/>
                  </a:lnTo>
                  <a:lnTo>
                    <a:pt x="1680" y="1596"/>
                  </a:lnTo>
                  <a:lnTo>
                    <a:pt x="1670" y="1598"/>
                  </a:lnTo>
                  <a:lnTo>
                    <a:pt x="1665" y="1598"/>
                  </a:lnTo>
                  <a:lnTo>
                    <a:pt x="1660" y="1599"/>
                  </a:lnTo>
                  <a:lnTo>
                    <a:pt x="1658" y="1601"/>
                  </a:lnTo>
                  <a:lnTo>
                    <a:pt x="1657" y="1602"/>
                  </a:lnTo>
                  <a:lnTo>
                    <a:pt x="1657" y="1604"/>
                  </a:lnTo>
                  <a:lnTo>
                    <a:pt x="1657" y="1605"/>
                  </a:lnTo>
                  <a:lnTo>
                    <a:pt x="1658" y="1608"/>
                  </a:lnTo>
                  <a:lnTo>
                    <a:pt x="1660" y="1610"/>
                  </a:lnTo>
                  <a:lnTo>
                    <a:pt x="1670" y="1617"/>
                  </a:lnTo>
                  <a:lnTo>
                    <a:pt x="1676" y="1620"/>
                  </a:lnTo>
                  <a:lnTo>
                    <a:pt x="1674" y="1623"/>
                  </a:lnTo>
                  <a:lnTo>
                    <a:pt x="1671" y="1632"/>
                  </a:lnTo>
                  <a:lnTo>
                    <a:pt x="1667" y="1642"/>
                  </a:lnTo>
                  <a:lnTo>
                    <a:pt x="1661" y="1650"/>
                  </a:lnTo>
                  <a:lnTo>
                    <a:pt x="1659" y="1652"/>
                  </a:lnTo>
                  <a:lnTo>
                    <a:pt x="1656" y="1653"/>
                  </a:lnTo>
                  <a:lnTo>
                    <a:pt x="1653" y="1654"/>
                  </a:lnTo>
                  <a:lnTo>
                    <a:pt x="1650" y="1653"/>
                  </a:lnTo>
                  <a:lnTo>
                    <a:pt x="1642" y="1650"/>
                  </a:lnTo>
                  <a:lnTo>
                    <a:pt x="1631" y="1644"/>
                  </a:lnTo>
                  <a:lnTo>
                    <a:pt x="1623" y="1641"/>
                  </a:lnTo>
                  <a:lnTo>
                    <a:pt x="1623" y="1641"/>
                  </a:lnTo>
                  <a:lnTo>
                    <a:pt x="1624" y="1641"/>
                  </a:lnTo>
                  <a:lnTo>
                    <a:pt x="1625" y="1641"/>
                  </a:lnTo>
                  <a:lnTo>
                    <a:pt x="1625" y="1640"/>
                  </a:lnTo>
                  <a:lnTo>
                    <a:pt x="1623" y="1639"/>
                  </a:lnTo>
                  <a:lnTo>
                    <a:pt x="1619" y="1637"/>
                  </a:lnTo>
                  <a:lnTo>
                    <a:pt x="1616" y="1636"/>
                  </a:lnTo>
                  <a:lnTo>
                    <a:pt x="1612" y="1635"/>
                  </a:lnTo>
                  <a:lnTo>
                    <a:pt x="1607" y="1635"/>
                  </a:lnTo>
                  <a:lnTo>
                    <a:pt x="1598" y="1635"/>
                  </a:lnTo>
                  <a:lnTo>
                    <a:pt x="1589" y="1636"/>
                  </a:lnTo>
                  <a:lnTo>
                    <a:pt x="1582" y="1636"/>
                  </a:lnTo>
                  <a:lnTo>
                    <a:pt x="1574" y="1639"/>
                  </a:lnTo>
                  <a:lnTo>
                    <a:pt x="1564" y="1642"/>
                  </a:lnTo>
                  <a:lnTo>
                    <a:pt x="1552" y="1644"/>
                  </a:lnTo>
                  <a:lnTo>
                    <a:pt x="1538" y="1645"/>
                  </a:lnTo>
                  <a:lnTo>
                    <a:pt x="1523" y="1646"/>
                  </a:lnTo>
                  <a:lnTo>
                    <a:pt x="1504" y="1645"/>
                  </a:lnTo>
                  <a:lnTo>
                    <a:pt x="1477" y="1644"/>
                  </a:lnTo>
                  <a:lnTo>
                    <a:pt x="1455" y="1642"/>
                  </a:lnTo>
                  <a:lnTo>
                    <a:pt x="1446" y="1640"/>
                  </a:lnTo>
                  <a:lnTo>
                    <a:pt x="1444" y="1637"/>
                  </a:lnTo>
                  <a:lnTo>
                    <a:pt x="1436" y="1636"/>
                  </a:lnTo>
                  <a:lnTo>
                    <a:pt x="1430" y="1635"/>
                  </a:lnTo>
                  <a:lnTo>
                    <a:pt x="1426" y="1636"/>
                  </a:lnTo>
                  <a:lnTo>
                    <a:pt x="1422" y="1637"/>
                  </a:lnTo>
                  <a:lnTo>
                    <a:pt x="1418" y="1640"/>
                  </a:lnTo>
                  <a:lnTo>
                    <a:pt x="1411" y="1646"/>
                  </a:lnTo>
                  <a:lnTo>
                    <a:pt x="1401" y="1653"/>
                  </a:lnTo>
                  <a:lnTo>
                    <a:pt x="1396" y="1655"/>
                  </a:lnTo>
                  <a:lnTo>
                    <a:pt x="1393" y="1656"/>
                  </a:lnTo>
                  <a:lnTo>
                    <a:pt x="1393" y="1656"/>
                  </a:lnTo>
                  <a:lnTo>
                    <a:pt x="1394" y="1657"/>
                  </a:lnTo>
                  <a:lnTo>
                    <a:pt x="1395" y="1658"/>
                  </a:lnTo>
                  <a:lnTo>
                    <a:pt x="1397" y="1660"/>
                  </a:lnTo>
                  <a:lnTo>
                    <a:pt x="1398" y="1662"/>
                  </a:lnTo>
                  <a:lnTo>
                    <a:pt x="1397" y="1666"/>
                  </a:lnTo>
                  <a:lnTo>
                    <a:pt x="1396" y="1676"/>
                  </a:lnTo>
                  <a:lnTo>
                    <a:pt x="1396" y="1686"/>
                  </a:lnTo>
                  <a:lnTo>
                    <a:pt x="1397" y="1696"/>
                  </a:lnTo>
                  <a:lnTo>
                    <a:pt x="1397" y="1705"/>
                  </a:lnTo>
                  <a:lnTo>
                    <a:pt x="1398" y="1713"/>
                  </a:lnTo>
                  <a:lnTo>
                    <a:pt x="1401" y="1722"/>
                  </a:lnTo>
                  <a:lnTo>
                    <a:pt x="1402" y="1729"/>
                  </a:lnTo>
                  <a:lnTo>
                    <a:pt x="1403" y="1735"/>
                  </a:lnTo>
                  <a:lnTo>
                    <a:pt x="1402" y="1742"/>
                  </a:lnTo>
                  <a:lnTo>
                    <a:pt x="1401" y="1751"/>
                  </a:lnTo>
                  <a:lnTo>
                    <a:pt x="1398" y="1762"/>
                  </a:lnTo>
                  <a:lnTo>
                    <a:pt x="1397" y="1762"/>
                  </a:lnTo>
                  <a:lnTo>
                    <a:pt x="1397" y="1762"/>
                  </a:lnTo>
                  <a:lnTo>
                    <a:pt x="1395" y="1768"/>
                  </a:lnTo>
                  <a:lnTo>
                    <a:pt x="1394" y="1770"/>
                  </a:lnTo>
                  <a:lnTo>
                    <a:pt x="1392" y="1772"/>
                  </a:lnTo>
                  <a:lnTo>
                    <a:pt x="1391" y="1773"/>
                  </a:lnTo>
                  <a:lnTo>
                    <a:pt x="1388" y="1773"/>
                  </a:lnTo>
                  <a:lnTo>
                    <a:pt x="1385" y="1772"/>
                  </a:lnTo>
                  <a:lnTo>
                    <a:pt x="1381" y="1770"/>
                  </a:lnTo>
                  <a:lnTo>
                    <a:pt x="1376" y="1766"/>
                  </a:lnTo>
                  <a:lnTo>
                    <a:pt x="1373" y="1761"/>
                  </a:lnTo>
                  <a:lnTo>
                    <a:pt x="1371" y="1756"/>
                  </a:lnTo>
                  <a:lnTo>
                    <a:pt x="1371" y="1751"/>
                  </a:lnTo>
                  <a:lnTo>
                    <a:pt x="1370" y="1748"/>
                  </a:lnTo>
                  <a:lnTo>
                    <a:pt x="1370" y="1747"/>
                  </a:lnTo>
                  <a:lnTo>
                    <a:pt x="1369" y="1747"/>
                  </a:lnTo>
                  <a:lnTo>
                    <a:pt x="1367" y="1747"/>
                  </a:lnTo>
                  <a:lnTo>
                    <a:pt x="1364" y="1747"/>
                  </a:lnTo>
                  <a:lnTo>
                    <a:pt x="1360" y="1748"/>
                  </a:lnTo>
                  <a:lnTo>
                    <a:pt x="1353" y="1747"/>
                  </a:lnTo>
                  <a:lnTo>
                    <a:pt x="1345" y="1746"/>
                  </a:lnTo>
                  <a:lnTo>
                    <a:pt x="1338" y="1745"/>
                  </a:lnTo>
                  <a:lnTo>
                    <a:pt x="1332" y="1745"/>
                  </a:lnTo>
                  <a:lnTo>
                    <a:pt x="1330" y="1746"/>
                  </a:lnTo>
                  <a:lnTo>
                    <a:pt x="1328" y="1747"/>
                  </a:lnTo>
                  <a:lnTo>
                    <a:pt x="1327" y="1749"/>
                  </a:lnTo>
                  <a:lnTo>
                    <a:pt x="1324" y="1751"/>
                  </a:lnTo>
                  <a:lnTo>
                    <a:pt x="1322" y="1752"/>
                  </a:lnTo>
                  <a:lnTo>
                    <a:pt x="1318" y="1755"/>
                  </a:lnTo>
                  <a:lnTo>
                    <a:pt x="1313" y="1756"/>
                  </a:lnTo>
                  <a:lnTo>
                    <a:pt x="1310" y="1759"/>
                  </a:lnTo>
                  <a:lnTo>
                    <a:pt x="1307" y="1762"/>
                  </a:lnTo>
                  <a:lnTo>
                    <a:pt x="1305" y="1766"/>
                  </a:lnTo>
                  <a:lnTo>
                    <a:pt x="1302" y="1773"/>
                  </a:lnTo>
                  <a:lnTo>
                    <a:pt x="1301" y="1777"/>
                  </a:lnTo>
                  <a:lnTo>
                    <a:pt x="1301" y="1779"/>
                  </a:lnTo>
                  <a:lnTo>
                    <a:pt x="1299" y="1784"/>
                  </a:lnTo>
                  <a:lnTo>
                    <a:pt x="1295" y="1793"/>
                  </a:lnTo>
                  <a:lnTo>
                    <a:pt x="1288" y="1803"/>
                  </a:lnTo>
                  <a:lnTo>
                    <a:pt x="1284" y="1807"/>
                  </a:lnTo>
                  <a:lnTo>
                    <a:pt x="1279" y="1810"/>
                  </a:lnTo>
                  <a:lnTo>
                    <a:pt x="1276" y="1810"/>
                  </a:lnTo>
                  <a:lnTo>
                    <a:pt x="1271" y="1809"/>
                  </a:lnTo>
                  <a:lnTo>
                    <a:pt x="1265" y="1804"/>
                  </a:lnTo>
                  <a:lnTo>
                    <a:pt x="1257" y="1801"/>
                  </a:lnTo>
                  <a:lnTo>
                    <a:pt x="1250" y="1800"/>
                  </a:lnTo>
                  <a:lnTo>
                    <a:pt x="1242" y="1800"/>
                  </a:lnTo>
                  <a:lnTo>
                    <a:pt x="1231" y="1799"/>
                  </a:lnTo>
                  <a:lnTo>
                    <a:pt x="1219" y="1798"/>
                  </a:lnTo>
                  <a:lnTo>
                    <a:pt x="1214" y="1796"/>
                  </a:lnTo>
                  <a:lnTo>
                    <a:pt x="1211" y="1793"/>
                  </a:lnTo>
                  <a:lnTo>
                    <a:pt x="1208" y="1789"/>
                  </a:lnTo>
                  <a:lnTo>
                    <a:pt x="1206" y="1784"/>
                  </a:lnTo>
                  <a:lnTo>
                    <a:pt x="1205" y="1774"/>
                  </a:lnTo>
                  <a:lnTo>
                    <a:pt x="1203" y="1766"/>
                  </a:lnTo>
                  <a:lnTo>
                    <a:pt x="1200" y="1761"/>
                  </a:lnTo>
                  <a:lnTo>
                    <a:pt x="1196" y="1758"/>
                  </a:lnTo>
                  <a:lnTo>
                    <a:pt x="1193" y="1756"/>
                  </a:lnTo>
                  <a:lnTo>
                    <a:pt x="1190" y="1755"/>
                  </a:lnTo>
                  <a:lnTo>
                    <a:pt x="1183" y="1752"/>
                  </a:lnTo>
                  <a:lnTo>
                    <a:pt x="1181" y="1751"/>
                  </a:lnTo>
                  <a:lnTo>
                    <a:pt x="1181" y="1749"/>
                  </a:lnTo>
                  <a:lnTo>
                    <a:pt x="1181" y="1741"/>
                  </a:lnTo>
                  <a:lnTo>
                    <a:pt x="1181" y="1731"/>
                  </a:lnTo>
                  <a:lnTo>
                    <a:pt x="1178" y="1721"/>
                  </a:lnTo>
                  <a:lnTo>
                    <a:pt x="1175" y="1717"/>
                  </a:lnTo>
                  <a:lnTo>
                    <a:pt x="1173" y="1714"/>
                  </a:lnTo>
                  <a:lnTo>
                    <a:pt x="1170" y="1710"/>
                  </a:lnTo>
                  <a:lnTo>
                    <a:pt x="1165" y="1708"/>
                  </a:lnTo>
                  <a:lnTo>
                    <a:pt x="1157" y="1703"/>
                  </a:lnTo>
                  <a:lnTo>
                    <a:pt x="1144" y="1694"/>
                  </a:lnTo>
                  <a:lnTo>
                    <a:pt x="1142" y="1690"/>
                  </a:lnTo>
                  <a:lnTo>
                    <a:pt x="1140" y="1688"/>
                  </a:lnTo>
                  <a:lnTo>
                    <a:pt x="1139" y="1685"/>
                  </a:lnTo>
                  <a:lnTo>
                    <a:pt x="1139" y="1683"/>
                  </a:lnTo>
                  <a:lnTo>
                    <a:pt x="1140" y="1677"/>
                  </a:lnTo>
                  <a:lnTo>
                    <a:pt x="1142" y="1671"/>
                  </a:lnTo>
                  <a:lnTo>
                    <a:pt x="1147" y="1664"/>
                  </a:lnTo>
                  <a:lnTo>
                    <a:pt x="1151" y="1656"/>
                  </a:lnTo>
                  <a:lnTo>
                    <a:pt x="1155" y="1647"/>
                  </a:lnTo>
                  <a:lnTo>
                    <a:pt x="1159" y="1636"/>
                  </a:lnTo>
                  <a:lnTo>
                    <a:pt x="1162" y="1622"/>
                  </a:lnTo>
                  <a:lnTo>
                    <a:pt x="1163" y="1622"/>
                  </a:lnTo>
                  <a:lnTo>
                    <a:pt x="1163" y="1625"/>
                  </a:lnTo>
                  <a:lnTo>
                    <a:pt x="1163" y="1628"/>
                  </a:lnTo>
                  <a:lnTo>
                    <a:pt x="1164" y="1629"/>
                  </a:lnTo>
                  <a:lnTo>
                    <a:pt x="1164" y="1629"/>
                  </a:lnTo>
                  <a:lnTo>
                    <a:pt x="1165" y="1629"/>
                  </a:lnTo>
                  <a:lnTo>
                    <a:pt x="1166" y="1628"/>
                  </a:lnTo>
                  <a:lnTo>
                    <a:pt x="1172" y="1623"/>
                  </a:lnTo>
                  <a:lnTo>
                    <a:pt x="1176" y="1619"/>
                  </a:lnTo>
                  <a:lnTo>
                    <a:pt x="1180" y="1614"/>
                  </a:lnTo>
                  <a:lnTo>
                    <a:pt x="1183" y="1605"/>
                  </a:lnTo>
                  <a:lnTo>
                    <a:pt x="1185" y="1598"/>
                  </a:lnTo>
                  <a:lnTo>
                    <a:pt x="1185" y="1593"/>
                  </a:lnTo>
                  <a:lnTo>
                    <a:pt x="1184" y="1590"/>
                  </a:lnTo>
                  <a:lnTo>
                    <a:pt x="1183" y="1583"/>
                  </a:lnTo>
                  <a:lnTo>
                    <a:pt x="1183" y="1580"/>
                  </a:lnTo>
                  <a:lnTo>
                    <a:pt x="1184" y="1577"/>
                  </a:lnTo>
                  <a:lnTo>
                    <a:pt x="1185" y="1573"/>
                  </a:lnTo>
                  <a:lnTo>
                    <a:pt x="1189" y="1570"/>
                  </a:lnTo>
                  <a:lnTo>
                    <a:pt x="1192" y="1567"/>
                  </a:lnTo>
                  <a:lnTo>
                    <a:pt x="1197" y="1564"/>
                  </a:lnTo>
                  <a:lnTo>
                    <a:pt x="1204" y="1560"/>
                  </a:lnTo>
                  <a:lnTo>
                    <a:pt x="1214" y="1556"/>
                  </a:lnTo>
                  <a:lnTo>
                    <a:pt x="1231" y="1549"/>
                  </a:lnTo>
                  <a:lnTo>
                    <a:pt x="1236" y="1548"/>
                  </a:lnTo>
                  <a:lnTo>
                    <a:pt x="1237" y="1545"/>
                  </a:lnTo>
                  <a:lnTo>
                    <a:pt x="1239" y="1538"/>
                  </a:lnTo>
                  <a:lnTo>
                    <a:pt x="1246" y="1525"/>
                  </a:lnTo>
                  <a:lnTo>
                    <a:pt x="1257" y="1507"/>
                  </a:lnTo>
                  <a:lnTo>
                    <a:pt x="1266" y="1494"/>
                  </a:lnTo>
                  <a:lnTo>
                    <a:pt x="1267" y="1494"/>
                  </a:lnTo>
                  <a:lnTo>
                    <a:pt x="1267" y="1495"/>
                  </a:lnTo>
                  <a:lnTo>
                    <a:pt x="1267" y="1496"/>
                  </a:lnTo>
                  <a:lnTo>
                    <a:pt x="1269" y="1495"/>
                  </a:lnTo>
                  <a:lnTo>
                    <a:pt x="1274" y="1491"/>
                  </a:lnTo>
                  <a:lnTo>
                    <a:pt x="1281" y="1483"/>
                  </a:lnTo>
                  <a:lnTo>
                    <a:pt x="1281" y="1482"/>
                  </a:lnTo>
                  <a:lnTo>
                    <a:pt x="1280" y="1482"/>
                  </a:lnTo>
                  <a:lnTo>
                    <a:pt x="1279" y="1480"/>
                  </a:lnTo>
                  <a:lnTo>
                    <a:pt x="1278" y="1476"/>
                  </a:lnTo>
                  <a:lnTo>
                    <a:pt x="1279" y="1471"/>
                  </a:lnTo>
                  <a:lnTo>
                    <a:pt x="1281" y="1461"/>
                  </a:lnTo>
                  <a:lnTo>
                    <a:pt x="1281" y="1455"/>
                  </a:lnTo>
                  <a:lnTo>
                    <a:pt x="1280" y="1450"/>
                  </a:lnTo>
                  <a:lnTo>
                    <a:pt x="1279" y="1441"/>
                  </a:lnTo>
                  <a:lnTo>
                    <a:pt x="1280" y="1431"/>
                  </a:lnTo>
                  <a:lnTo>
                    <a:pt x="1281" y="1426"/>
                  </a:lnTo>
                  <a:lnTo>
                    <a:pt x="1285" y="1418"/>
                  </a:lnTo>
                  <a:lnTo>
                    <a:pt x="1288" y="1406"/>
                  </a:lnTo>
                  <a:lnTo>
                    <a:pt x="1289" y="1399"/>
                  </a:lnTo>
                  <a:lnTo>
                    <a:pt x="1290" y="1396"/>
                  </a:lnTo>
                  <a:lnTo>
                    <a:pt x="1291" y="1395"/>
                  </a:lnTo>
                  <a:lnTo>
                    <a:pt x="1292" y="1395"/>
                  </a:lnTo>
                  <a:lnTo>
                    <a:pt x="1293" y="1396"/>
                  </a:lnTo>
                  <a:lnTo>
                    <a:pt x="1296" y="1396"/>
                  </a:lnTo>
                  <a:lnTo>
                    <a:pt x="1299" y="1394"/>
                  </a:lnTo>
                  <a:lnTo>
                    <a:pt x="1305" y="1389"/>
                  </a:lnTo>
                  <a:lnTo>
                    <a:pt x="1309" y="1384"/>
                  </a:lnTo>
                  <a:lnTo>
                    <a:pt x="1311" y="1381"/>
                  </a:lnTo>
                  <a:lnTo>
                    <a:pt x="1312" y="1382"/>
                  </a:lnTo>
                  <a:lnTo>
                    <a:pt x="1312" y="1384"/>
                  </a:lnTo>
                  <a:lnTo>
                    <a:pt x="1312" y="1387"/>
                  </a:lnTo>
                  <a:lnTo>
                    <a:pt x="1312" y="1390"/>
                  </a:lnTo>
                  <a:lnTo>
                    <a:pt x="1314" y="1394"/>
                  </a:lnTo>
                  <a:lnTo>
                    <a:pt x="1318" y="1397"/>
                  </a:lnTo>
                  <a:lnTo>
                    <a:pt x="1328" y="1403"/>
                  </a:lnTo>
                  <a:lnTo>
                    <a:pt x="1337" y="1408"/>
                  </a:lnTo>
                  <a:lnTo>
                    <a:pt x="1341" y="1410"/>
                  </a:lnTo>
                  <a:lnTo>
                    <a:pt x="1345" y="1411"/>
                  </a:lnTo>
                  <a:lnTo>
                    <a:pt x="1350" y="1411"/>
                  </a:lnTo>
                  <a:lnTo>
                    <a:pt x="1354" y="1411"/>
                  </a:lnTo>
                  <a:lnTo>
                    <a:pt x="1358" y="1409"/>
                  </a:lnTo>
                  <a:lnTo>
                    <a:pt x="1361" y="1407"/>
                  </a:lnTo>
                  <a:lnTo>
                    <a:pt x="1364" y="1402"/>
                  </a:lnTo>
                  <a:lnTo>
                    <a:pt x="1369" y="1398"/>
                  </a:lnTo>
                  <a:lnTo>
                    <a:pt x="1381" y="1385"/>
                  </a:lnTo>
                  <a:lnTo>
                    <a:pt x="1401" y="1367"/>
                  </a:lnTo>
                  <a:lnTo>
                    <a:pt x="1417" y="1354"/>
                  </a:lnTo>
                  <a:lnTo>
                    <a:pt x="1423" y="1349"/>
                  </a:lnTo>
                  <a:lnTo>
                    <a:pt x="1424" y="1347"/>
                  </a:lnTo>
                  <a:lnTo>
                    <a:pt x="1428" y="1336"/>
                  </a:lnTo>
                  <a:lnTo>
                    <a:pt x="1435" y="1324"/>
                  </a:lnTo>
                  <a:lnTo>
                    <a:pt x="1439" y="1316"/>
                  </a:lnTo>
                  <a:lnTo>
                    <a:pt x="1444" y="1310"/>
                  </a:lnTo>
                  <a:lnTo>
                    <a:pt x="1450" y="1299"/>
                  </a:lnTo>
                  <a:lnTo>
                    <a:pt x="1454" y="1293"/>
                  </a:lnTo>
                  <a:lnTo>
                    <a:pt x="1458" y="1290"/>
                  </a:lnTo>
                  <a:lnTo>
                    <a:pt x="1462" y="1289"/>
                  </a:lnTo>
                  <a:lnTo>
                    <a:pt x="1466" y="1290"/>
                  </a:lnTo>
                  <a:lnTo>
                    <a:pt x="1473" y="1292"/>
                  </a:lnTo>
                  <a:lnTo>
                    <a:pt x="1480" y="1293"/>
                  </a:lnTo>
                  <a:lnTo>
                    <a:pt x="1487" y="1290"/>
                  </a:lnTo>
                  <a:lnTo>
                    <a:pt x="1494" y="1285"/>
                  </a:lnTo>
                  <a:lnTo>
                    <a:pt x="1502" y="1279"/>
                  </a:lnTo>
                  <a:lnTo>
                    <a:pt x="1510" y="1268"/>
                  </a:lnTo>
                  <a:lnTo>
                    <a:pt x="1514" y="1263"/>
                  </a:lnTo>
                  <a:lnTo>
                    <a:pt x="1517" y="1261"/>
                  </a:lnTo>
                  <a:lnTo>
                    <a:pt x="1520" y="1260"/>
                  </a:lnTo>
                  <a:lnTo>
                    <a:pt x="1523" y="1260"/>
                  </a:lnTo>
                  <a:lnTo>
                    <a:pt x="1526" y="1261"/>
                  </a:lnTo>
                  <a:lnTo>
                    <a:pt x="1531" y="1262"/>
                  </a:lnTo>
                  <a:lnTo>
                    <a:pt x="1536" y="1263"/>
                  </a:lnTo>
                  <a:lnTo>
                    <a:pt x="1543" y="1262"/>
                  </a:lnTo>
                  <a:lnTo>
                    <a:pt x="1551" y="1261"/>
                  </a:lnTo>
                  <a:lnTo>
                    <a:pt x="1556" y="1260"/>
                  </a:lnTo>
                  <a:lnTo>
                    <a:pt x="1561" y="1259"/>
                  </a:lnTo>
                  <a:lnTo>
                    <a:pt x="1564" y="1257"/>
                  </a:lnTo>
                  <a:lnTo>
                    <a:pt x="1568" y="1251"/>
                  </a:lnTo>
                  <a:lnTo>
                    <a:pt x="1574" y="1243"/>
                  </a:lnTo>
                  <a:lnTo>
                    <a:pt x="1581" y="1233"/>
                  </a:lnTo>
                  <a:lnTo>
                    <a:pt x="1591" y="1226"/>
                  </a:lnTo>
                  <a:lnTo>
                    <a:pt x="1602" y="1215"/>
                  </a:lnTo>
                  <a:lnTo>
                    <a:pt x="1615" y="1199"/>
                  </a:lnTo>
                  <a:lnTo>
                    <a:pt x="1618" y="1195"/>
                  </a:lnTo>
                  <a:lnTo>
                    <a:pt x="1621" y="1191"/>
                  </a:lnTo>
                  <a:lnTo>
                    <a:pt x="1625" y="1189"/>
                  </a:lnTo>
                  <a:lnTo>
                    <a:pt x="1629" y="1187"/>
                  </a:lnTo>
                  <a:lnTo>
                    <a:pt x="1636" y="1186"/>
                  </a:lnTo>
                  <a:lnTo>
                    <a:pt x="1642" y="1185"/>
                  </a:lnTo>
                  <a:lnTo>
                    <a:pt x="1650" y="1186"/>
                  </a:lnTo>
                  <a:lnTo>
                    <a:pt x="1658" y="1186"/>
                  </a:lnTo>
                  <a:lnTo>
                    <a:pt x="1667" y="1187"/>
                  </a:lnTo>
                  <a:lnTo>
                    <a:pt x="1676" y="1186"/>
                  </a:lnTo>
                  <a:lnTo>
                    <a:pt x="1683" y="1185"/>
                  </a:lnTo>
                  <a:lnTo>
                    <a:pt x="1689" y="1186"/>
                  </a:lnTo>
                  <a:lnTo>
                    <a:pt x="1693" y="1188"/>
                  </a:lnTo>
                  <a:lnTo>
                    <a:pt x="1695" y="1191"/>
                  </a:lnTo>
                  <a:lnTo>
                    <a:pt x="1698" y="1198"/>
                  </a:lnTo>
                  <a:lnTo>
                    <a:pt x="1698" y="1201"/>
                  </a:lnTo>
                  <a:lnTo>
                    <a:pt x="1698" y="1210"/>
                  </a:lnTo>
                  <a:lnTo>
                    <a:pt x="1698" y="1229"/>
                  </a:lnTo>
                  <a:lnTo>
                    <a:pt x="1698" y="1251"/>
                  </a:lnTo>
                  <a:lnTo>
                    <a:pt x="1698" y="1268"/>
                  </a:lnTo>
                  <a:lnTo>
                    <a:pt x="1698" y="1275"/>
                  </a:lnTo>
                  <a:lnTo>
                    <a:pt x="1699" y="1275"/>
                  </a:lnTo>
                  <a:lnTo>
                    <a:pt x="1700" y="1275"/>
                  </a:lnTo>
                  <a:lnTo>
                    <a:pt x="1702" y="1276"/>
                  </a:lnTo>
                  <a:lnTo>
                    <a:pt x="1704" y="1278"/>
                  </a:lnTo>
                  <a:lnTo>
                    <a:pt x="1708" y="1282"/>
                  </a:lnTo>
                  <a:lnTo>
                    <a:pt x="1714" y="1291"/>
                  </a:lnTo>
                  <a:lnTo>
                    <a:pt x="1718" y="1300"/>
                  </a:lnTo>
                  <a:lnTo>
                    <a:pt x="1719" y="1304"/>
                  </a:lnTo>
                  <a:lnTo>
                    <a:pt x="1719" y="1306"/>
                  </a:lnTo>
                  <a:lnTo>
                    <a:pt x="1744" y="1350"/>
                  </a:lnTo>
                  <a:lnTo>
                    <a:pt x="1747" y="1352"/>
                  </a:lnTo>
                  <a:lnTo>
                    <a:pt x="1774" y="1361"/>
                  </a:lnTo>
                  <a:lnTo>
                    <a:pt x="1784" y="1366"/>
                  </a:lnTo>
                  <a:lnTo>
                    <a:pt x="1789" y="1370"/>
                  </a:lnTo>
                  <a:lnTo>
                    <a:pt x="1792" y="1375"/>
                  </a:lnTo>
                  <a:lnTo>
                    <a:pt x="1793" y="1379"/>
                  </a:lnTo>
                  <a:lnTo>
                    <a:pt x="1790" y="1386"/>
                  </a:lnTo>
                  <a:lnTo>
                    <a:pt x="1788" y="1389"/>
                  </a:lnTo>
                  <a:lnTo>
                    <a:pt x="1788" y="1394"/>
                  </a:lnTo>
                  <a:lnTo>
                    <a:pt x="1788" y="1406"/>
                  </a:lnTo>
                  <a:lnTo>
                    <a:pt x="1788" y="1419"/>
                  </a:lnTo>
                  <a:lnTo>
                    <a:pt x="1788" y="1430"/>
                  </a:lnTo>
                  <a:lnTo>
                    <a:pt x="1788" y="1434"/>
                  </a:lnTo>
                  <a:lnTo>
                    <a:pt x="1789" y="1438"/>
                  </a:lnTo>
                  <a:lnTo>
                    <a:pt x="1792" y="1441"/>
                  </a:lnTo>
                  <a:lnTo>
                    <a:pt x="1795" y="1444"/>
                  </a:lnTo>
                  <a:lnTo>
                    <a:pt x="1800" y="1449"/>
                  </a:lnTo>
                  <a:lnTo>
                    <a:pt x="1807" y="1452"/>
                  </a:lnTo>
                  <a:lnTo>
                    <a:pt x="1815" y="1456"/>
                  </a:lnTo>
                  <a:lnTo>
                    <a:pt x="1824" y="1464"/>
                  </a:lnTo>
                  <a:lnTo>
                    <a:pt x="1831" y="1471"/>
                  </a:lnTo>
                  <a:lnTo>
                    <a:pt x="1835" y="1474"/>
                  </a:lnTo>
                  <a:lnTo>
                    <a:pt x="1839" y="1473"/>
                  </a:lnTo>
                  <a:lnTo>
                    <a:pt x="1851" y="1473"/>
                  </a:lnTo>
                  <a:lnTo>
                    <a:pt x="1868" y="1473"/>
                  </a:lnTo>
                  <a:lnTo>
                    <a:pt x="1890" y="1474"/>
                  </a:lnTo>
                  <a:lnTo>
                    <a:pt x="1899" y="1475"/>
                  </a:lnTo>
                  <a:lnTo>
                    <a:pt x="1902" y="1475"/>
                  </a:lnTo>
                  <a:lnTo>
                    <a:pt x="1903" y="1475"/>
                  </a:lnTo>
                  <a:lnTo>
                    <a:pt x="1902" y="1476"/>
                  </a:lnTo>
                  <a:lnTo>
                    <a:pt x="1900" y="1477"/>
                  </a:lnTo>
                  <a:lnTo>
                    <a:pt x="1898" y="1479"/>
                  </a:lnTo>
                  <a:lnTo>
                    <a:pt x="1896" y="1480"/>
                  </a:lnTo>
                  <a:lnTo>
                    <a:pt x="1896" y="1482"/>
                  </a:lnTo>
                  <a:lnTo>
                    <a:pt x="1896" y="1483"/>
                  </a:lnTo>
                  <a:lnTo>
                    <a:pt x="1898" y="1485"/>
                  </a:lnTo>
                  <a:lnTo>
                    <a:pt x="1910" y="1502"/>
                  </a:lnTo>
                  <a:lnTo>
                    <a:pt x="1920" y="1517"/>
                  </a:lnTo>
                  <a:lnTo>
                    <a:pt x="1921" y="1523"/>
                  </a:lnTo>
                  <a:lnTo>
                    <a:pt x="1922" y="1528"/>
                  </a:lnTo>
                  <a:lnTo>
                    <a:pt x="1922" y="1535"/>
                  </a:lnTo>
                  <a:lnTo>
                    <a:pt x="1922" y="1541"/>
                  </a:lnTo>
                  <a:lnTo>
                    <a:pt x="1921" y="1551"/>
                  </a:lnTo>
                  <a:lnTo>
                    <a:pt x="1920" y="1556"/>
                  </a:lnTo>
                  <a:close/>
                  <a:moveTo>
                    <a:pt x="4852" y="2875"/>
                  </a:moveTo>
                  <a:lnTo>
                    <a:pt x="4852" y="2875"/>
                  </a:lnTo>
                  <a:lnTo>
                    <a:pt x="4843" y="2884"/>
                  </a:lnTo>
                  <a:lnTo>
                    <a:pt x="4833" y="2896"/>
                  </a:lnTo>
                  <a:lnTo>
                    <a:pt x="4821" y="2907"/>
                  </a:lnTo>
                  <a:lnTo>
                    <a:pt x="4810" y="2918"/>
                  </a:lnTo>
                  <a:lnTo>
                    <a:pt x="4805" y="2924"/>
                  </a:lnTo>
                  <a:lnTo>
                    <a:pt x="4802" y="2929"/>
                  </a:lnTo>
                  <a:lnTo>
                    <a:pt x="4800" y="2935"/>
                  </a:lnTo>
                  <a:lnTo>
                    <a:pt x="4798" y="2940"/>
                  </a:lnTo>
                  <a:lnTo>
                    <a:pt x="4795" y="2949"/>
                  </a:lnTo>
                  <a:lnTo>
                    <a:pt x="4793" y="2957"/>
                  </a:lnTo>
                  <a:lnTo>
                    <a:pt x="4791" y="2966"/>
                  </a:lnTo>
                  <a:lnTo>
                    <a:pt x="4788" y="2978"/>
                  </a:lnTo>
                  <a:lnTo>
                    <a:pt x="4786" y="2991"/>
                  </a:lnTo>
                  <a:lnTo>
                    <a:pt x="4782" y="3001"/>
                  </a:lnTo>
                  <a:lnTo>
                    <a:pt x="4781" y="3005"/>
                  </a:lnTo>
                  <a:lnTo>
                    <a:pt x="4780" y="3007"/>
                  </a:lnTo>
                  <a:lnTo>
                    <a:pt x="4778" y="3011"/>
                  </a:lnTo>
                  <a:lnTo>
                    <a:pt x="4776" y="3013"/>
                  </a:lnTo>
                  <a:lnTo>
                    <a:pt x="4769" y="3016"/>
                  </a:lnTo>
                  <a:lnTo>
                    <a:pt x="4763" y="3021"/>
                  </a:lnTo>
                  <a:lnTo>
                    <a:pt x="4760" y="3022"/>
                  </a:lnTo>
                  <a:lnTo>
                    <a:pt x="4757" y="3023"/>
                  </a:lnTo>
                  <a:lnTo>
                    <a:pt x="4753" y="3024"/>
                  </a:lnTo>
                  <a:lnTo>
                    <a:pt x="4750" y="3024"/>
                  </a:lnTo>
                  <a:lnTo>
                    <a:pt x="4747" y="3023"/>
                  </a:lnTo>
                  <a:lnTo>
                    <a:pt x="4742" y="3021"/>
                  </a:lnTo>
                  <a:lnTo>
                    <a:pt x="4738" y="3019"/>
                  </a:lnTo>
                  <a:lnTo>
                    <a:pt x="4734" y="3015"/>
                  </a:lnTo>
                  <a:lnTo>
                    <a:pt x="4727" y="3010"/>
                  </a:lnTo>
                  <a:lnTo>
                    <a:pt x="4728" y="3010"/>
                  </a:lnTo>
                  <a:lnTo>
                    <a:pt x="4730" y="3010"/>
                  </a:lnTo>
                  <a:lnTo>
                    <a:pt x="4732" y="3010"/>
                  </a:lnTo>
                  <a:lnTo>
                    <a:pt x="4735" y="3009"/>
                  </a:lnTo>
                  <a:lnTo>
                    <a:pt x="4736" y="3006"/>
                  </a:lnTo>
                  <a:lnTo>
                    <a:pt x="4736" y="3003"/>
                  </a:lnTo>
                  <a:lnTo>
                    <a:pt x="4735" y="3001"/>
                  </a:lnTo>
                  <a:lnTo>
                    <a:pt x="4731" y="2999"/>
                  </a:lnTo>
                  <a:lnTo>
                    <a:pt x="4728" y="2996"/>
                  </a:lnTo>
                  <a:lnTo>
                    <a:pt x="4719" y="2993"/>
                  </a:lnTo>
                  <a:lnTo>
                    <a:pt x="4712" y="2993"/>
                  </a:lnTo>
                  <a:lnTo>
                    <a:pt x="4707" y="2994"/>
                  </a:lnTo>
                  <a:lnTo>
                    <a:pt x="4704" y="2996"/>
                  </a:lnTo>
                  <a:lnTo>
                    <a:pt x="4699" y="3001"/>
                  </a:lnTo>
                  <a:lnTo>
                    <a:pt x="4694" y="3005"/>
                  </a:lnTo>
                  <a:lnTo>
                    <a:pt x="4687" y="3014"/>
                  </a:lnTo>
                  <a:lnTo>
                    <a:pt x="4684" y="3017"/>
                  </a:lnTo>
                  <a:lnTo>
                    <a:pt x="4678" y="3021"/>
                  </a:lnTo>
                  <a:lnTo>
                    <a:pt x="4675" y="3023"/>
                  </a:lnTo>
                  <a:lnTo>
                    <a:pt x="4672" y="3024"/>
                  </a:lnTo>
                  <a:lnTo>
                    <a:pt x="4668" y="3024"/>
                  </a:lnTo>
                  <a:lnTo>
                    <a:pt x="4666" y="3023"/>
                  </a:lnTo>
                  <a:lnTo>
                    <a:pt x="4664" y="3020"/>
                  </a:lnTo>
                  <a:lnTo>
                    <a:pt x="4663" y="3017"/>
                  </a:lnTo>
                  <a:lnTo>
                    <a:pt x="4662" y="3013"/>
                  </a:lnTo>
                  <a:lnTo>
                    <a:pt x="4661" y="3005"/>
                  </a:lnTo>
                  <a:lnTo>
                    <a:pt x="4660" y="2996"/>
                  </a:lnTo>
                  <a:lnTo>
                    <a:pt x="4661" y="2990"/>
                  </a:lnTo>
                  <a:lnTo>
                    <a:pt x="4662" y="2984"/>
                  </a:lnTo>
                  <a:lnTo>
                    <a:pt x="4666" y="2970"/>
                  </a:lnTo>
                  <a:lnTo>
                    <a:pt x="4673" y="2955"/>
                  </a:lnTo>
                  <a:lnTo>
                    <a:pt x="4675" y="2951"/>
                  </a:lnTo>
                  <a:lnTo>
                    <a:pt x="4677" y="2949"/>
                  </a:lnTo>
                  <a:lnTo>
                    <a:pt x="4679" y="2948"/>
                  </a:lnTo>
                  <a:lnTo>
                    <a:pt x="4682" y="2948"/>
                  </a:lnTo>
                  <a:lnTo>
                    <a:pt x="4685" y="2948"/>
                  </a:lnTo>
                  <a:lnTo>
                    <a:pt x="4686" y="2949"/>
                  </a:lnTo>
                  <a:lnTo>
                    <a:pt x="4692" y="2939"/>
                  </a:lnTo>
                  <a:lnTo>
                    <a:pt x="4703" y="2916"/>
                  </a:lnTo>
                  <a:lnTo>
                    <a:pt x="4707" y="2906"/>
                  </a:lnTo>
                  <a:lnTo>
                    <a:pt x="4709" y="2899"/>
                  </a:lnTo>
                  <a:lnTo>
                    <a:pt x="4708" y="2892"/>
                  </a:lnTo>
                  <a:lnTo>
                    <a:pt x="4708" y="2881"/>
                  </a:lnTo>
                  <a:lnTo>
                    <a:pt x="4707" y="2874"/>
                  </a:lnTo>
                  <a:lnTo>
                    <a:pt x="4705" y="2870"/>
                  </a:lnTo>
                  <a:lnTo>
                    <a:pt x="4702" y="2865"/>
                  </a:lnTo>
                  <a:lnTo>
                    <a:pt x="4697" y="2863"/>
                  </a:lnTo>
                  <a:lnTo>
                    <a:pt x="4689" y="2862"/>
                  </a:lnTo>
                  <a:lnTo>
                    <a:pt x="4686" y="2861"/>
                  </a:lnTo>
                  <a:lnTo>
                    <a:pt x="4686" y="2860"/>
                  </a:lnTo>
                  <a:lnTo>
                    <a:pt x="4686" y="2847"/>
                  </a:lnTo>
                  <a:lnTo>
                    <a:pt x="4687" y="2843"/>
                  </a:lnTo>
                  <a:lnTo>
                    <a:pt x="4689" y="2840"/>
                  </a:lnTo>
                  <a:lnTo>
                    <a:pt x="4692" y="2837"/>
                  </a:lnTo>
                  <a:lnTo>
                    <a:pt x="4695" y="2836"/>
                  </a:lnTo>
                  <a:lnTo>
                    <a:pt x="4700" y="2836"/>
                  </a:lnTo>
                  <a:lnTo>
                    <a:pt x="4703" y="2836"/>
                  </a:lnTo>
                  <a:lnTo>
                    <a:pt x="4707" y="2828"/>
                  </a:lnTo>
                  <a:lnTo>
                    <a:pt x="4714" y="2811"/>
                  </a:lnTo>
                  <a:lnTo>
                    <a:pt x="4715" y="2808"/>
                  </a:lnTo>
                  <a:lnTo>
                    <a:pt x="4717" y="2805"/>
                  </a:lnTo>
                  <a:lnTo>
                    <a:pt x="4719" y="2804"/>
                  </a:lnTo>
                  <a:lnTo>
                    <a:pt x="4721" y="2804"/>
                  </a:lnTo>
                  <a:lnTo>
                    <a:pt x="4727" y="2803"/>
                  </a:lnTo>
                  <a:lnTo>
                    <a:pt x="4734" y="2800"/>
                  </a:lnTo>
                  <a:lnTo>
                    <a:pt x="4741" y="2798"/>
                  </a:lnTo>
                  <a:lnTo>
                    <a:pt x="4750" y="2796"/>
                  </a:lnTo>
                  <a:lnTo>
                    <a:pt x="4762" y="2792"/>
                  </a:lnTo>
                  <a:lnTo>
                    <a:pt x="4774" y="2789"/>
                  </a:lnTo>
                  <a:lnTo>
                    <a:pt x="4784" y="2786"/>
                  </a:lnTo>
                  <a:lnTo>
                    <a:pt x="4791" y="2781"/>
                  </a:lnTo>
                  <a:lnTo>
                    <a:pt x="4797" y="2773"/>
                  </a:lnTo>
                  <a:lnTo>
                    <a:pt x="4804" y="2759"/>
                  </a:lnTo>
                  <a:lnTo>
                    <a:pt x="4809" y="2752"/>
                  </a:lnTo>
                  <a:lnTo>
                    <a:pt x="4813" y="2748"/>
                  </a:lnTo>
                  <a:lnTo>
                    <a:pt x="4816" y="2747"/>
                  </a:lnTo>
                  <a:lnTo>
                    <a:pt x="4820" y="2747"/>
                  </a:lnTo>
                  <a:lnTo>
                    <a:pt x="4827" y="2751"/>
                  </a:lnTo>
                  <a:lnTo>
                    <a:pt x="4837" y="2754"/>
                  </a:lnTo>
                  <a:lnTo>
                    <a:pt x="4844" y="2755"/>
                  </a:lnTo>
                  <a:lnTo>
                    <a:pt x="4850" y="2757"/>
                  </a:lnTo>
                  <a:lnTo>
                    <a:pt x="4854" y="2759"/>
                  </a:lnTo>
                  <a:lnTo>
                    <a:pt x="4858" y="2762"/>
                  </a:lnTo>
                  <a:lnTo>
                    <a:pt x="4865" y="2768"/>
                  </a:lnTo>
                  <a:lnTo>
                    <a:pt x="4868" y="2770"/>
                  </a:lnTo>
                  <a:lnTo>
                    <a:pt x="4868" y="2779"/>
                  </a:lnTo>
                  <a:lnTo>
                    <a:pt x="4868" y="2796"/>
                  </a:lnTo>
                  <a:lnTo>
                    <a:pt x="4868" y="2804"/>
                  </a:lnTo>
                  <a:lnTo>
                    <a:pt x="4869" y="2814"/>
                  </a:lnTo>
                  <a:lnTo>
                    <a:pt x="4871" y="2825"/>
                  </a:lnTo>
                  <a:lnTo>
                    <a:pt x="4871" y="2836"/>
                  </a:lnTo>
                  <a:lnTo>
                    <a:pt x="4871" y="2841"/>
                  </a:lnTo>
                  <a:lnTo>
                    <a:pt x="4868" y="2846"/>
                  </a:lnTo>
                  <a:lnTo>
                    <a:pt x="4866" y="2852"/>
                  </a:lnTo>
                  <a:lnTo>
                    <a:pt x="4864" y="2856"/>
                  </a:lnTo>
                  <a:lnTo>
                    <a:pt x="4857" y="2866"/>
                  </a:lnTo>
                  <a:lnTo>
                    <a:pt x="4852" y="2875"/>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5" name="Freeform 28">
              <a:extLst>
                <a:ext uri="{FF2B5EF4-FFF2-40B4-BE49-F238E27FC236}">
                  <a16:creationId xmlns:a16="http://schemas.microsoft.com/office/drawing/2014/main" id="{FB2F5D01-A12A-0861-5B64-19011CC13FA1}"/>
                </a:ext>
              </a:extLst>
            </p:cNvPr>
            <p:cNvSpPr>
              <a:spLocks/>
            </p:cNvSpPr>
            <p:nvPr/>
          </p:nvSpPr>
          <p:spPr bwMode="auto">
            <a:xfrm>
              <a:off x="7112975" y="2932951"/>
              <a:ext cx="4801340" cy="806056"/>
            </a:xfrm>
            <a:custGeom>
              <a:avLst/>
              <a:gdLst>
                <a:gd name="T0" fmla="*/ 17170 w 17215"/>
                <a:gd name="T1" fmla="*/ 1477 h 2680"/>
                <a:gd name="T2" fmla="*/ 16944 w 17215"/>
                <a:gd name="T3" fmla="*/ 1675 h 2680"/>
                <a:gd name="T4" fmla="*/ 16538 w 17215"/>
                <a:gd name="T5" fmla="*/ 1862 h 2680"/>
                <a:gd name="T6" fmla="*/ 15969 w 17215"/>
                <a:gd name="T7" fmla="*/ 2035 h 2680"/>
                <a:gd name="T8" fmla="*/ 15249 w 17215"/>
                <a:gd name="T9" fmla="*/ 2192 h 2680"/>
                <a:gd name="T10" fmla="*/ 14394 w 17215"/>
                <a:gd name="T11" fmla="*/ 2332 h 2680"/>
                <a:gd name="T12" fmla="*/ 13420 w 17215"/>
                <a:gd name="T13" fmla="*/ 2452 h 2680"/>
                <a:gd name="T14" fmla="*/ 12339 w 17215"/>
                <a:gd name="T15" fmla="*/ 2549 h 2680"/>
                <a:gd name="T16" fmla="*/ 11167 w 17215"/>
                <a:gd name="T17" fmla="*/ 2620 h 2680"/>
                <a:gd name="T18" fmla="*/ 9918 w 17215"/>
                <a:gd name="T19" fmla="*/ 2665 h 2680"/>
                <a:gd name="T20" fmla="*/ 8607 w 17215"/>
                <a:gd name="T21" fmla="*/ 2680 h 2680"/>
                <a:gd name="T22" fmla="*/ 7296 w 17215"/>
                <a:gd name="T23" fmla="*/ 2665 h 2680"/>
                <a:gd name="T24" fmla="*/ 6047 w 17215"/>
                <a:gd name="T25" fmla="*/ 2620 h 2680"/>
                <a:gd name="T26" fmla="*/ 4875 w 17215"/>
                <a:gd name="T27" fmla="*/ 2549 h 2680"/>
                <a:gd name="T28" fmla="*/ 3794 w 17215"/>
                <a:gd name="T29" fmla="*/ 2452 h 2680"/>
                <a:gd name="T30" fmla="*/ 2819 w 17215"/>
                <a:gd name="T31" fmla="*/ 2332 h 2680"/>
                <a:gd name="T32" fmla="*/ 1965 w 17215"/>
                <a:gd name="T33" fmla="*/ 2192 h 2680"/>
                <a:gd name="T34" fmla="*/ 1245 w 17215"/>
                <a:gd name="T35" fmla="*/ 2035 h 2680"/>
                <a:gd name="T36" fmla="*/ 676 w 17215"/>
                <a:gd name="T37" fmla="*/ 1862 h 2680"/>
                <a:gd name="T38" fmla="*/ 270 w 17215"/>
                <a:gd name="T39" fmla="*/ 1675 h 2680"/>
                <a:gd name="T40" fmla="*/ 44 w 17215"/>
                <a:gd name="T41" fmla="*/ 1477 h 2680"/>
                <a:gd name="T42" fmla="*/ 11 w 17215"/>
                <a:gd name="T43" fmla="*/ 1271 h 2680"/>
                <a:gd name="T44" fmla="*/ 174 w 17215"/>
                <a:gd name="T45" fmla="*/ 1070 h 2680"/>
                <a:gd name="T46" fmla="*/ 522 w 17215"/>
                <a:gd name="T47" fmla="*/ 879 h 2680"/>
                <a:gd name="T48" fmla="*/ 1039 w 17215"/>
                <a:gd name="T49" fmla="*/ 702 h 2680"/>
                <a:gd name="T50" fmla="*/ 1709 w 17215"/>
                <a:gd name="T51" fmla="*/ 538 h 2680"/>
                <a:gd name="T52" fmla="*/ 2521 w 17215"/>
                <a:gd name="T53" fmla="*/ 393 h 2680"/>
                <a:gd name="T54" fmla="*/ 3457 w 17215"/>
                <a:gd name="T55" fmla="*/ 266 h 2680"/>
                <a:gd name="T56" fmla="*/ 4504 w 17215"/>
                <a:gd name="T57" fmla="*/ 162 h 2680"/>
                <a:gd name="T58" fmla="*/ 5647 w 17215"/>
                <a:gd name="T59" fmla="*/ 81 h 2680"/>
                <a:gd name="T60" fmla="*/ 6872 w 17215"/>
                <a:gd name="T61" fmla="*/ 27 h 2680"/>
                <a:gd name="T62" fmla="*/ 8164 w 17215"/>
                <a:gd name="T63" fmla="*/ 2 h 2680"/>
                <a:gd name="T64" fmla="*/ 9487 w 17215"/>
                <a:gd name="T65" fmla="*/ 7 h 2680"/>
                <a:gd name="T66" fmla="*/ 10758 w 17215"/>
                <a:gd name="T67" fmla="*/ 43 h 2680"/>
                <a:gd name="T68" fmla="*/ 11958 w 17215"/>
                <a:gd name="T69" fmla="*/ 106 h 2680"/>
                <a:gd name="T70" fmla="*/ 13070 w 17215"/>
                <a:gd name="T71" fmla="*/ 194 h 2680"/>
                <a:gd name="T72" fmla="*/ 14083 w 17215"/>
                <a:gd name="T73" fmla="*/ 307 h 2680"/>
                <a:gd name="T74" fmla="*/ 14978 w 17215"/>
                <a:gd name="T75" fmla="*/ 439 h 2680"/>
                <a:gd name="T76" fmla="*/ 15745 w 17215"/>
                <a:gd name="T77" fmla="*/ 590 h 2680"/>
                <a:gd name="T78" fmla="*/ 16365 w 17215"/>
                <a:gd name="T79" fmla="*/ 759 h 2680"/>
                <a:gd name="T80" fmla="*/ 16827 w 17215"/>
                <a:gd name="T81" fmla="*/ 941 h 2680"/>
                <a:gd name="T82" fmla="*/ 17115 w 17215"/>
                <a:gd name="T83" fmla="*/ 1136 h 2680"/>
                <a:gd name="T84" fmla="*/ 17215 w 17215"/>
                <a:gd name="T85" fmla="*/ 1340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15" h="2680">
                  <a:moveTo>
                    <a:pt x="17215" y="1340"/>
                  </a:moveTo>
                  <a:lnTo>
                    <a:pt x="17204" y="1409"/>
                  </a:lnTo>
                  <a:lnTo>
                    <a:pt x="17170" y="1477"/>
                  </a:lnTo>
                  <a:lnTo>
                    <a:pt x="17115" y="1544"/>
                  </a:lnTo>
                  <a:lnTo>
                    <a:pt x="17040" y="1610"/>
                  </a:lnTo>
                  <a:lnTo>
                    <a:pt x="16944" y="1675"/>
                  </a:lnTo>
                  <a:lnTo>
                    <a:pt x="16827" y="1738"/>
                  </a:lnTo>
                  <a:lnTo>
                    <a:pt x="16692" y="1801"/>
                  </a:lnTo>
                  <a:lnTo>
                    <a:pt x="16538" y="1862"/>
                  </a:lnTo>
                  <a:lnTo>
                    <a:pt x="16365" y="1922"/>
                  </a:lnTo>
                  <a:lnTo>
                    <a:pt x="16175" y="1979"/>
                  </a:lnTo>
                  <a:lnTo>
                    <a:pt x="15969" y="2035"/>
                  </a:lnTo>
                  <a:lnTo>
                    <a:pt x="15745" y="2089"/>
                  </a:lnTo>
                  <a:lnTo>
                    <a:pt x="15505" y="2142"/>
                  </a:lnTo>
                  <a:lnTo>
                    <a:pt x="15249" y="2192"/>
                  </a:lnTo>
                  <a:lnTo>
                    <a:pt x="14978" y="2241"/>
                  </a:lnTo>
                  <a:lnTo>
                    <a:pt x="14693" y="2288"/>
                  </a:lnTo>
                  <a:lnTo>
                    <a:pt x="14394" y="2332"/>
                  </a:lnTo>
                  <a:lnTo>
                    <a:pt x="14083" y="2374"/>
                  </a:lnTo>
                  <a:lnTo>
                    <a:pt x="13757" y="2414"/>
                  </a:lnTo>
                  <a:lnTo>
                    <a:pt x="13420" y="2452"/>
                  </a:lnTo>
                  <a:lnTo>
                    <a:pt x="13070" y="2486"/>
                  </a:lnTo>
                  <a:lnTo>
                    <a:pt x="12710" y="2519"/>
                  </a:lnTo>
                  <a:lnTo>
                    <a:pt x="12339" y="2549"/>
                  </a:lnTo>
                  <a:lnTo>
                    <a:pt x="11958" y="2575"/>
                  </a:lnTo>
                  <a:lnTo>
                    <a:pt x="11567" y="2599"/>
                  </a:lnTo>
                  <a:lnTo>
                    <a:pt x="11167" y="2620"/>
                  </a:lnTo>
                  <a:lnTo>
                    <a:pt x="10758" y="2638"/>
                  </a:lnTo>
                  <a:lnTo>
                    <a:pt x="10342" y="2654"/>
                  </a:lnTo>
                  <a:lnTo>
                    <a:pt x="9918" y="2665"/>
                  </a:lnTo>
                  <a:lnTo>
                    <a:pt x="9487" y="2673"/>
                  </a:lnTo>
                  <a:lnTo>
                    <a:pt x="9050" y="2679"/>
                  </a:lnTo>
                  <a:lnTo>
                    <a:pt x="8607" y="2680"/>
                  </a:lnTo>
                  <a:lnTo>
                    <a:pt x="8164" y="2679"/>
                  </a:lnTo>
                  <a:lnTo>
                    <a:pt x="7727" y="2673"/>
                  </a:lnTo>
                  <a:lnTo>
                    <a:pt x="7296" y="2665"/>
                  </a:lnTo>
                  <a:lnTo>
                    <a:pt x="6872" y="2654"/>
                  </a:lnTo>
                  <a:lnTo>
                    <a:pt x="6456" y="2638"/>
                  </a:lnTo>
                  <a:lnTo>
                    <a:pt x="6047" y="2620"/>
                  </a:lnTo>
                  <a:lnTo>
                    <a:pt x="5647" y="2599"/>
                  </a:lnTo>
                  <a:lnTo>
                    <a:pt x="5256" y="2575"/>
                  </a:lnTo>
                  <a:lnTo>
                    <a:pt x="4875" y="2549"/>
                  </a:lnTo>
                  <a:lnTo>
                    <a:pt x="4504" y="2519"/>
                  </a:lnTo>
                  <a:lnTo>
                    <a:pt x="4143" y="2486"/>
                  </a:lnTo>
                  <a:lnTo>
                    <a:pt x="3794" y="2452"/>
                  </a:lnTo>
                  <a:lnTo>
                    <a:pt x="3457" y="2414"/>
                  </a:lnTo>
                  <a:lnTo>
                    <a:pt x="3132" y="2374"/>
                  </a:lnTo>
                  <a:lnTo>
                    <a:pt x="2819" y="2332"/>
                  </a:lnTo>
                  <a:lnTo>
                    <a:pt x="2521" y="2288"/>
                  </a:lnTo>
                  <a:lnTo>
                    <a:pt x="2236" y="2241"/>
                  </a:lnTo>
                  <a:lnTo>
                    <a:pt x="1965" y="2192"/>
                  </a:lnTo>
                  <a:lnTo>
                    <a:pt x="1709" y="2142"/>
                  </a:lnTo>
                  <a:lnTo>
                    <a:pt x="1470" y="2089"/>
                  </a:lnTo>
                  <a:lnTo>
                    <a:pt x="1245" y="2035"/>
                  </a:lnTo>
                  <a:lnTo>
                    <a:pt x="1039" y="1979"/>
                  </a:lnTo>
                  <a:lnTo>
                    <a:pt x="848" y="1922"/>
                  </a:lnTo>
                  <a:lnTo>
                    <a:pt x="676" y="1862"/>
                  </a:lnTo>
                  <a:lnTo>
                    <a:pt x="522" y="1801"/>
                  </a:lnTo>
                  <a:lnTo>
                    <a:pt x="386" y="1738"/>
                  </a:lnTo>
                  <a:lnTo>
                    <a:pt x="270" y="1675"/>
                  </a:lnTo>
                  <a:lnTo>
                    <a:pt x="174" y="1610"/>
                  </a:lnTo>
                  <a:lnTo>
                    <a:pt x="99" y="1544"/>
                  </a:lnTo>
                  <a:lnTo>
                    <a:pt x="44" y="1477"/>
                  </a:lnTo>
                  <a:lnTo>
                    <a:pt x="11" y="1409"/>
                  </a:lnTo>
                  <a:lnTo>
                    <a:pt x="0" y="1340"/>
                  </a:lnTo>
                  <a:lnTo>
                    <a:pt x="11" y="1271"/>
                  </a:lnTo>
                  <a:lnTo>
                    <a:pt x="44" y="1203"/>
                  </a:lnTo>
                  <a:lnTo>
                    <a:pt x="99" y="1136"/>
                  </a:lnTo>
                  <a:lnTo>
                    <a:pt x="174" y="1070"/>
                  </a:lnTo>
                  <a:lnTo>
                    <a:pt x="270" y="1005"/>
                  </a:lnTo>
                  <a:lnTo>
                    <a:pt x="386" y="941"/>
                  </a:lnTo>
                  <a:lnTo>
                    <a:pt x="522" y="879"/>
                  </a:lnTo>
                  <a:lnTo>
                    <a:pt x="676" y="819"/>
                  </a:lnTo>
                  <a:lnTo>
                    <a:pt x="848" y="759"/>
                  </a:lnTo>
                  <a:lnTo>
                    <a:pt x="1039" y="702"/>
                  </a:lnTo>
                  <a:lnTo>
                    <a:pt x="1245" y="645"/>
                  </a:lnTo>
                  <a:lnTo>
                    <a:pt x="1470" y="590"/>
                  </a:lnTo>
                  <a:lnTo>
                    <a:pt x="1709" y="538"/>
                  </a:lnTo>
                  <a:lnTo>
                    <a:pt x="1965" y="488"/>
                  </a:lnTo>
                  <a:lnTo>
                    <a:pt x="2236" y="439"/>
                  </a:lnTo>
                  <a:lnTo>
                    <a:pt x="2521" y="393"/>
                  </a:lnTo>
                  <a:lnTo>
                    <a:pt x="2819" y="348"/>
                  </a:lnTo>
                  <a:lnTo>
                    <a:pt x="3132" y="307"/>
                  </a:lnTo>
                  <a:lnTo>
                    <a:pt x="3457" y="266"/>
                  </a:lnTo>
                  <a:lnTo>
                    <a:pt x="3794" y="229"/>
                  </a:lnTo>
                  <a:lnTo>
                    <a:pt x="4143" y="194"/>
                  </a:lnTo>
                  <a:lnTo>
                    <a:pt x="4504" y="162"/>
                  </a:lnTo>
                  <a:lnTo>
                    <a:pt x="4875" y="132"/>
                  </a:lnTo>
                  <a:lnTo>
                    <a:pt x="5256" y="106"/>
                  </a:lnTo>
                  <a:lnTo>
                    <a:pt x="5647" y="81"/>
                  </a:lnTo>
                  <a:lnTo>
                    <a:pt x="6047" y="60"/>
                  </a:lnTo>
                  <a:lnTo>
                    <a:pt x="6456" y="43"/>
                  </a:lnTo>
                  <a:lnTo>
                    <a:pt x="6872" y="27"/>
                  </a:lnTo>
                  <a:lnTo>
                    <a:pt x="7296" y="15"/>
                  </a:lnTo>
                  <a:lnTo>
                    <a:pt x="7727" y="7"/>
                  </a:lnTo>
                  <a:lnTo>
                    <a:pt x="8164" y="2"/>
                  </a:lnTo>
                  <a:lnTo>
                    <a:pt x="8607" y="0"/>
                  </a:lnTo>
                  <a:lnTo>
                    <a:pt x="9050" y="2"/>
                  </a:lnTo>
                  <a:lnTo>
                    <a:pt x="9487" y="7"/>
                  </a:lnTo>
                  <a:lnTo>
                    <a:pt x="9918" y="15"/>
                  </a:lnTo>
                  <a:lnTo>
                    <a:pt x="10342" y="27"/>
                  </a:lnTo>
                  <a:lnTo>
                    <a:pt x="10758" y="43"/>
                  </a:lnTo>
                  <a:lnTo>
                    <a:pt x="11167" y="60"/>
                  </a:lnTo>
                  <a:lnTo>
                    <a:pt x="11567" y="81"/>
                  </a:lnTo>
                  <a:lnTo>
                    <a:pt x="11958" y="106"/>
                  </a:lnTo>
                  <a:lnTo>
                    <a:pt x="12339" y="132"/>
                  </a:lnTo>
                  <a:lnTo>
                    <a:pt x="12710" y="162"/>
                  </a:lnTo>
                  <a:lnTo>
                    <a:pt x="13070" y="194"/>
                  </a:lnTo>
                  <a:lnTo>
                    <a:pt x="13420" y="229"/>
                  </a:lnTo>
                  <a:lnTo>
                    <a:pt x="13757" y="266"/>
                  </a:lnTo>
                  <a:lnTo>
                    <a:pt x="14083" y="307"/>
                  </a:lnTo>
                  <a:lnTo>
                    <a:pt x="14394" y="348"/>
                  </a:lnTo>
                  <a:lnTo>
                    <a:pt x="14693" y="393"/>
                  </a:lnTo>
                  <a:lnTo>
                    <a:pt x="14978" y="439"/>
                  </a:lnTo>
                  <a:lnTo>
                    <a:pt x="15249" y="488"/>
                  </a:lnTo>
                  <a:lnTo>
                    <a:pt x="15505" y="538"/>
                  </a:lnTo>
                  <a:lnTo>
                    <a:pt x="15745" y="590"/>
                  </a:lnTo>
                  <a:lnTo>
                    <a:pt x="15969" y="645"/>
                  </a:lnTo>
                  <a:lnTo>
                    <a:pt x="16175" y="702"/>
                  </a:lnTo>
                  <a:lnTo>
                    <a:pt x="16365" y="759"/>
                  </a:lnTo>
                  <a:lnTo>
                    <a:pt x="16538" y="819"/>
                  </a:lnTo>
                  <a:lnTo>
                    <a:pt x="16692" y="879"/>
                  </a:lnTo>
                  <a:lnTo>
                    <a:pt x="16827" y="941"/>
                  </a:lnTo>
                  <a:lnTo>
                    <a:pt x="16944" y="1005"/>
                  </a:lnTo>
                  <a:lnTo>
                    <a:pt x="17040" y="1070"/>
                  </a:lnTo>
                  <a:lnTo>
                    <a:pt x="17115" y="1136"/>
                  </a:lnTo>
                  <a:lnTo>
                    <a:pt x="17170" y="1203"/>
                  </a:lnTo>
                  <a:lnTo>
                    <a:pt x="17204" y="1271"/>
                  </a:lnTo>
                  <a:lnTo>
                    <a:pt x="17215" y="1340"/>
                  </a:lnTo>
                  <a:close/>
                </a:path>
              </a:pathLst>
            </a:custGeom>
            <a:gradFill flip="none" rotWithShape="1">
              <a:gsLst>
                <a:gs pos="10000">
                  <a:schemeClr val="accent1"/>
                </a:gs>
                <a:gs pos="100000">
                  <a:schemeClr val="accent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6" name="Freeform 29">
              <a:extLst>
                <a:ext uri="{FF2B5EF4-FFF2-40B4-BE49-F238E27FC236}">
                  <a16:creationId xmlns:a16="http://schemas.microsoft.com/office/drawing/2014/main" id="{8D2A3D16-0ECD-22CE-40F2-D267A931D8B4}"/>
                </a:ext>
              </a:extLst>
            </p:cNvPr>
            <p:cNvSpPr>
              <a:spLocks/>
            </p:cNvSpPr>
            <p:nvPr/>
          </p:nvSpPr>
          <p:spPr bwMode="auto">
            <a:xfrm>
              <a:off x="7270556" y="889237"/>
              <a:ext cx="4507095" cy="2305380"/>
            </a:xfrm>
            <a:custGeom>
              <a:avLst/>
              <a:gdLst>
                <a:gd name="T0" fmla="*/ 16162 w 16162"/>
                <a:gd name="T1" fmla="*/ 7664 h 7664"/>
                <a:gd name="T2" fmla="*/ 12731 w 16162"/>
                <a:gd name="T3" fmla="*/ 3898 h 7664"/>
                <a:gd name="T4" fmla="*/ 11845 w 16162"/>
                <a:gd name="T5" fmla="*/ 4954 h 7664"/>
                <a:gd name="T6" fmla="*/ 8607 w 16162"/>
                <a:gd name="T7" fmla="*/ 0 h 7664"/>
                <a:gd name="T8" fmla="*/ 6254 w 16162"/>
                <a:gd name="T9" fmla="*/ 3382 h 7664"/>
                <a:gd name="T10" fmla="*/ 5120 w 16162"/>
                <a:gd name="T11" fmla="*/ 2542 h 7664"/>
                <a:gd name="T12" fmla="*/ 3016 w 16162"/>
                <a:gd name="T13" fmla="*/ 5958 h 7664"/>
                <a:gd name="T14" fmla="*/ 0 w 16162"/>
                <a:gd name="T15" fmla="*/ 7664 h 7664"/>
                <a:gd name="T16" fmla="*/ 16162 w 16162"/>
                <a:gd name="T17" fmla="*/ 7664 h 7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2" h="7664">
                  <a:moveTo>
                    <a:pt x="16162" y="7664"/>
                  </a:moveTo>
                  <a:lnTo>
                    <a:pt x="12731" y="3898"/>
                  </a:lnTo>
                  <a:lnTo>
                    <a:pt x="11845" y="4954"/>
                  </a:lnTo>
                  <a:lnTo>
                    <a:pt x="8607" y="0"/>
                  </a:lnTo>
                  <a:lnTo>
                    <a:pt x="6254" y="3382"/>
                  </a:lnTo>
                  <a:lnTo>
                    <a:pt x="5120" y="2542"/>
                  </a:lnTo>
                  <a:lnTo>
                    <a:pt x="3016" y="5958"/>
                  </a:lnTo>
                  <a:lnTo>
                    <a:pt x="0" y="7664"/>
                  </a:lnTo>
                  <a:lnTo>
                    <a:pt x="16162" y="7664"/>
                  </a:lnTo>
                  <a:close/>
                </a:path>
              </a:pathLst>
            </a:custGeom>
            <a:solidFill>
              <a:srgbClr val="00A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7" name="Oval 87">
              <a:extLst>
                <a:ext uri="{FF2B5EF4-FFF2-40B4-BE49-F238E27FC236}">
                  <a16:creationId xmlns:a16="http://schemas.microsoft.com/office/drawing/2014/main" id="{2D4F4157-D2BD-6A98-B825-9527B58FBE87}"/>
                </a:ext>
              </a:extLst>
            </p:cNvPr>
            <p:cNvSpPr/>
            <p:nvPr/>
          </p:nvSpPr>
          <p:spPr>
            <a:xfrm>
              <a:off x="8232776" y="3459292"/>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48" name="Freeform 30">
              <a:extLst>
                <a:ext uri="{FF2B5EF4-FFF2-40B4-BE49-F238E27FC236}">
                  <a16:creationId xmlns:a16="http://schemas.microsoft.com/office/drawing/2014/main" id="{D8B769C6-A900-FA8A-ECAD-3ACE5F4ABA95}"/>
                </a:ext>
              </a:extLst>
            </p:cNvPr>
            <p:cNvSpPr>
              <a:spLocks/>
            </p:cNvSpPr>
            <p:nvPr/>
          </p:nvSpPr>
          <p:spPr bwMode="auto">
            <a:xfrm>
              <a:off x="7231509" y="2905881"/>
              <a:ext cx="4546142" cy="296255"/>
            </a:xfrm>
            <a:custGeom>
              <a:avLst/>
              <a:gdLst>
                <a:gd name="T0" fmla="*/ 0 w 16301"/>
                <a:gd name="T1" fmla="*/ 988 h 988"/>
                <a:gd name="T2" fmla="*/ 8119 w 16301"/>
                <a:gd name="T3" fmla="*/ 0 h 988"/>
                <a:gd name="T4" fmla="*/ 7876 w 16301"/>
                <a:gd name="T5" fmla="*/ 383 h 988"/>
                <a:gd name="T6" fmla="*/ 9454 w 16301"/>
                <a:gd name="T7" fmla="*/ 636 h 988"/>
                <a:gd name="T8" fmla="*/ 16301 w 16301"/>
                <a:gd name="T9" fmla="*/ 960 h 988"/>
                <a:gd name="T10" fmla="*/ 0 w 16301"/>
                <a:gd name="T11" fmla="*/ 988 h 988"/>
              </a:gdLst>
              <a:ahLst/>
              <a:cxnLst>
                <a:cxn ang="0">
                  <a:pos x="T0" y="T1"/>
                </a:cxn>
                <a:cxn ang="0">
                  <a:pos x="T2" y="T3"/>
                </a:cxn>
                <a:cxn ang="0">
                  <a:pos x="T4" y="T5"/>
                </a:cxn>
                <a:cxn ang="0">
                  <a:pos x="T6" y="T7"/>
                </a:cxn>
                <a:cxn ang="0">
                  <a:pos x="T8" y="T9"/>
                </a:cxn>
                <a:cxn ang="0">
                  <a:pos x="T10" y="T11"/>
                </a:cxn>
              </a:cxnLst>
              <a:rect l="0" t="0" r="r" b="b"/>
              <a:pathLst>
                <a:path w="16301" h="988">
                  <a:moveTo>
                    <a:pt x="0" y="988"/>
                  </a:moveTo>
                  <a:lnTo>
                    <a:pt x="8119" y="0"/>
                  </a:lnTo>
                  <a:lnTo>
                    <a:pt x="7876" y="383"/>
                  </a:lnTo>
                  <a:lnTo>
                    <a:pt x="9454" y="636"/>
                  </a:lnTo>
                  <a:lnTo>
                    <a:pt x="16301" y="960"/>
                  </a:lnTo>
                  <a:lnTo>
                    <a:pt x="0" y="988"/>
                  </a:lnTo>
                  <a:close/>
                </a:path>
              </a:pathLst>
            </a:custGeom>
            <a:solidFill>
              <a:srgbClr val="007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9" name="Freeform 31">
              <a:extLst>
                <a:ext uri="{FF2B5EF4-FFF2-40B4-BE49-F238E27FC236}">
                  <a16:creationId xmlns:a16="http://schemas.microsoft.com/office/drawing/2014/main" id="{51570E95-CF2E-094E-5185-4D6B5D726867}"/>
                </a:ext>
              </a:extLst>
            </p:cNvPr>
            <p:cNvSpPr>
              <a:spLocks/>
            </p:cNvSpPr>
            <p:nvPr/>
          </p:nvSpPr>
          <p:spPr bwMode="auto">
            <a:xfrm>
              <a:off x="9670528" y="889237"/>
              <a:ext cx="2107124" cy="2306884"/>
            </a:xfrm>
            <a:custGeom>
              <a:avLst/>
              <a:gdLst>
                <a:gd name="T0" fmla="*/ 0 w 7555"/>
                <a:gd name="T1" fmla="*/ 0 h 7673"/>
                <a:gd name="T2" fmla="*/ 685 w 7555"/>
                <a:gd name="T3" fmla="*/ 2373 h 7673"/>
                <a:gd name="T4" fmla="*/ 1369 w 7555"/>
                <a:gd name="T5" fmla="*/ 4748 h 7673"/>
                <a:gd name="T6" fmla="*/ 2001 w 7555"/>
                <a:gd name="T7" fmla="*/ 3582 h 7673"/>
                <a:gd name="T8" fmla="*/ 2706 w 7555"/>
                <a:gd name="T9" fmla="*/ 7673 h 7673"/>
                <a:gd name="T10" fmla="*/ 7555 w 7555"/>
                <a:gd name="T11" fmla="*/ 7664 h 7673"/>
                <a:gd name="T12" fmla="*/ 4124 w 7555"/>
                <a:gd name="T13" fmla="*/ 3898 h 7673"/>
                <a:gd name="T14" fmla="*/ 3238 w 7555"/>
                <a:gd name="T15" fmla="*/ 4954 h 7673"/>
                <a:gd name="T16" fmla="*/ 0 w 7555"/>
                <a:gd name="T17" fmla="*/ 0 h 7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5" h="7673">
                  <a:moveTo>
                    <a:pt x="0" y="0"/>
                  </a:moveTo>
                  <a:lnTo>
                    <a:pt x="685" y="2373"/>
                  </a:lnTo>
                  <a:lnTo>
                    <a:pt x="1369" y="4748"/>
                  </a:lnTo>
                  <a:lnTo>
                    <a:pt x="2001" y="3582"/>
                  </a:lnTo>
                  <a:lnTo>
                    <a:pt x="2706" y="7673"/>
                  </a:lnTo>
                  <a:lnTo>
                    <a:pt x="7555" y="7664"/>
                  </a:lnTo>
                  <a:lnTo>
                    <a:pt x="4124" y="3898"/>
                  </a:lnTo>
                  <a:lnTo>
                    <a:pt x="3238" y="4954"/>
                  </a:lnTo>
                  <a:lnTo>
                    <a:pt x="0" y="0"/>
                  </a:lnTo>
                  <a:close/>
                </a:path>
              </a:pathLst>
            </a:custGeom>
            <a:solidFill>
              <a:srgbClr val="008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0" name="Freeform 32">
              <a:extLst>
                <a:ext uri="{FF2B5EF4-FFF2-40B4-BE49-F238E27FC236}">
                  <a16:creationId xmlns:a16="http://schemas.microsoft.com/office/drawing/2014/main" id="{839C32B2-A2E8-D665-3025-8C2F80476588}"/>
                </a:ext>
              </a:extLst>
            </p:cNvPr>
            <p:cNvSpPr>
              <a:spLocks/>
            </p:cNvSpPr>
            <p:nvPr/>
          </p:nvSpPr>
          <p:spPr bwMode="auto">
            <a:xfrm>
              <a:off x="10766623" y="2059222"/>
              <a:ext cx="1011029" cy="1135396"/>
            </a:xfrm>
            <a:custGeom>
              <a:avLst/>
              <a:gdLst>
                <a:gd name="T0" fmla="*/ 194 w 3625"/>
                <a:gd name="T1" fmla="*/ 0 h 3772"/>
                <a:gd name="T2" fmla="*/ 3625 w 3625"/>
                <a:gd name="T3" fmla="*/ 3772 h 3772"/>
                <a:gd name="T4" fmla="*/ 629 w 3625"/>
                <a:gd name="T5" fmla="*/ 1194 h 3772"/>
                <a:gd name="T6" fmla="*/ 0 w 3625"/>
                <a:gd name="T7" fmla="*/ 1414 h 3772"/>
                <a:gd name="T8" fmla="*/ 194 w 3625"/>
                <a:gd name="T9" fmla="*/ 0 h 3772"/>
              </a:gdLst>
              <a:ahLst/>
              <a:cxnLst>
                <a:cxn ang="0">
                  <a:pos x="T0" y="T1"/>
                </a:cxn>
                <a:cxn ang="0">
                  <a:pos x="T2" y="T3"/>
                </a:cxn>
                <a:cxn ang="0">
                  <a:pos x="T4" y="T5"/>
                </a:cxn>
                <a:cxn ang="0">
                  <a:pos x="T6" y="T7"/>
                </a:cxn>
                <a:cxn ang="0">
                  <a:pos x="T8" y="T9"/>
                </a:cxn>
              </a:cxnLst>
              <a:rect l="0" t="0" r="r" b="b"/>
              <a:pathLst>
                <a:path w="3625" h="3772">
                  <a:moveTo>
                    <a:pt x="194" y="0"/>
                  </a:moveTo>
                  <a:lnTo>
                    <a:pt x="3625" y="3772"/>
                  </a:lnTo>
                  <a:lnTo>
                    <a:pt x="629" y="1194"/>
                  </a:lnTo>
                  <a:lnTo>
                    <a:pt x="0" y="1414"/>
                  </a:lnTo>
                  <a:lnTo>
                    <a:pt x="194" y="0"/>
                  </a:lnTo>
                  <a:close/>
                </a:path>
              </a:pathLst>
            </a:custGeom>
            <a:solidFill>
              <a:srgbClr val="007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1" name="Freeform 33">
              <a:extLst>
                <a:ext uri="{FF2B5EF4-FFF2-40B4-BE49-F238E27FC236}">
                  <a16:creationId xmlns:a16="http://schemas.microsoft.com/office/drawing/2014/main" id="{BDCB2AFE-BBEA-5FD5-17AA-614AEE7C72AF}"/>
                </a:ext>
              </a:extLst>
            </p:cNvPr>
            <p:cNvSpPr>
              <a:spLocks/>
            </p:cNvSpPr>
            <p:nvPr/>
          </p:nvSpPr>
          <p:spPr bwMode="auto">
            <a:xfrm>
              <a:off x="7231509" y="889237"/>
              <a:ext cx="2439020" cy="2312900"/>
            </a:xfrm>
            <a:custGeom>
              <a:avLst/>
              <a:gdLst>
                <a:gd name="T0" fmla="*/ 6285 w 8746"/>
                <a:gd name="T1" fmla="*/ 5148 h 7692"/>
                <a:gd name="T2" fmla="*/ 8746 w 8746"/>
                <a:gd name="T3" fmla="*/ 0 h 7692"/>
                <a:gd name="T4" fmla="*/ 6393 w 8746"/>
                <a:gd name="T5" fmla="*/ 3382 h 7692"/>
                <a:gd name="T6" fmla="*/ 5262 w 8746"/>
                <a:gd name="T7" fmla="*/ 2551 h 7692"/>
                <a:gd name="T8" fmla="*/ 3159 w 8746"/>
                <a:gd name="T9" fmla="*/ 5951 h 7692"/>
                <a:gd name="T10" fmla="*/ 0 w 8746"/>
                <a:gd name="T11" fmla="*/ 7692 h 7692"/>
                <a:gd name="T12" fmla="*/ 4029 w 8746"/>
                <a:gd name="T13" fmla="*/ 6174 h 7692"/>
                <a:gd name="T14" fmla="*/ 5826 w 8746"/>
                <a:gd name="T15" fmla="*/ 3501 h 7692"/>
                <a:gd name="T16" fmla="*/ 6285 w 8746"/>
                <a:gd name="T17" fmla="*/ 5148 h 7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46" h="7692">
                  <a:moveTo>
                    <a:pt x="6285" y="5148"/>
                  </a:moveTo>
                  <a:lnTo>
                    <a:pt x="8746" y="0"/>
                  </a:lnTo>
                  <a:lnTo>
                    <a:pt x="6393" y="3382"/>
                  </a:lnTo>
                  <a:lnTo>
                    <a:pt x="5262" y="2551"/>
                  </a:lnTo>
                  <a:lnTo>
                    <a:pt x="3159" y="5951"/>
                  </a:lnTo>
                  <a:lnTo>
                    <a:pt x="0" y="7692"/>
                  </a:lnTo>
                  <a:lnTo>
                    <a:pt x="4029" y="6174"/>
                  </a:lnTo>
                  <a:lnTo>
                    <a:pt x="5826" y="3501"/>
                  </a:lnTo>
                  <a:lnTo>
                    <a:pt x="6285" y="5148"/>
                  </a:lnTo>
                  <a:close/>
                </a:path>
              </a:pathLst>
            </a:custGeom>
            <a:solidFill>
              <a:srgbClr val="11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2" name="Freeform 34">
              <a:extLst>
                <a:ext uri="{FF2B5EF4-FFF2-40B4-BE49-F238E27FC236}">
                  <a16:creationId xmlns:a16="http://schemas.microsoft.com/office/drawing/2014/main" id="{17F133A9-2BD8-008E-AC49-F9A773602EEF}"/>
                </a:ext>
              </a:extLst>
            </p:cNvPr>
            <p:cNvSpPr>
              <a:spLocks/>
            </p:cNvSpPr>
            <p:nvPr/>
          </p:nvSpPr>
          <p:spPr bwMode="auto">
            <a:xfrm>
              <a:off x="9330265" y="887734"/>
              <a:ext cx="755831" cy="691764"/>
            </a:xfrm>
            <a:custGeom>
              <a:avLst/>
              <a:gdLst>
                <a:gd name="T0" fmla="*/ 0 w 2710"/>
                <a:gd name="T1" fmla="*/ 1760 h 2304"/>
                <a:gd name="T2" fmla="*/ 1221 w 2710"/>
                <a:gd name="T3" fmla="*/ 0 h 2304"/>
                <a:gd name="T4" fmla="*/ 2710 w 2710"/>
                <a:gd name="T5" fmla="*/ 2281 h 2304"/>
                <a:gd name="T6" fmla="*/ 1525 w 2710"/>
                <a:gd name="T7" fmla="*/ 1572 h 2304"/>
                <a:gd name="T8" fmla="*/ 1276 w 2710"/>
                <a:gd name="T9" fmla="*/ 2304 h 2304"/>
                <a:gd name="T10" fmla="*/ 639 w 2710"/>
                <a:gd name="T11" fmla="*/ 1600 h 2304"/>
                <a:gd name="T12" fmla="*/ 0 w 2710"/>
                <a:gd name="T13" fmla="*/ 1760 h 2304"/>
              </a:gdLst>
              <a:ahLst/>
              <a:cxnLst>
                <a:cxn ang="0">
                  <a:pos x="T0" y="T1"/>
                </a:cxn>
                <a:cxn ang="0">
                  <a:pos x="T2" y="T3"/>
                </a:cxn>
                <a:cxn ang="0">
                  <a:pos x="T4" y="T5"/>
                </a:cxn>
                <a:cxn ang="0">
                  <a:pos x="T6" y="T7"/>
                </a:cxn>
                <a:cxn ang="0">
                  <a:pos x="T8" y="T9"/>
                </a:cxn>
                <a:cxn ang="0">
                  <a:pos x="T10" y="T11"/>
                </a:cxn>
                <a:cxn ang="0">
                  <a:pos x="T12" y="T13"/>
                </a:cxn>
              </a:cxnLst>
              <a:rect l="0" t="0" r="r" b="b"/>
              <a:pathLst>
                <a:path w="2710" h="2304">
                  <a:moveTo>
                    <a:pt x="0" y="1760"/>
                  </a:moveTo>
                  <a:lnTo>
                    <a:pt x="1221" y="0"/>
                  </a:lnTo>
                  <a:lnTo>
                    <a:pt x="2710" y="2281"/>
                  </a:lnTo>
                  <a:lnTo>
                    <a:pt x="1525" y="1572"/>
                  </a:lnTo>
                  <a:lnTo>
                    <a:pt x="1276" y="2304"/>
                  </a:lnTo>
                  <a:lnTo>
                    <a:pt x="639" y="1600"/>
                  </a:lnTo>
                  <a:lnTo>
                    <a:pt x="0" y="1760"/>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3" name="Freeform 35">
              <a:extLst>
                <a:ext uri="{FF2B5EF4-FFF2-40B4-BE49-F238E27FC236}">
                  <a16:creationId xmlns:a16="http://schemas.microsoft.com/office/drawing/2014/main" id="{A0D1EBB6-FAE2-1ABB-C151-9DA462C3AB65}"/>
                </a:ext>
              </a:extLst>
            </p:cNvPr>
            <p:cNvSpPr>
              <a:spLocks/>
            </p:cNvSpPr>
            <p:nvPr/>
          </p:nvSpPr>
          <p:spPr bwMode="auto">
            <a:xfrm>
              <a:off x="9670528" y="887734"/>
              <a:ext cx="415568" cy="691764"/>
            </a:xfrm>
            <a:custGeom>
              <a:avLst/>
              <a:gdLst>
                <a:gd name="T0" fmla="*/ 55 w 1489"/>
                <a:gd name="T1" fmla="*/ 2304 h 2304"/>
                <a:gd name="T2" fmla="*/ 0 w 1489"/>
                <a:gd name="T3" fmla="*/ 0 h 2304"/>
                <a:gd name="T4" fmla="*/ 1489 w 1489"/>
                <a:gd name="T5" fmla="*/ 2281 h 2304"/>
                <a:gd name="T6" fmla="*/ 304 w 1489"/>
                <a:gd name="T7" fmla="*/ 1572 h 2304"/>
                <a:gd name="T8" fmla="*/ 55 w 1489"/>
                <a:gd name="T9" fmla="*/ 2304 h 2304"/>
              </a:gdLst>
              <a:ahLst/>
              <a:cxnLst>
                <a:cxn ang="0">
                  <a:pos x="T0" y="T1"/>
                </a:cxn>
                <a:cxn ang="0">
                  <a:pos x="T2" y="T3"/>
                </a:cxn>
                <a:cxn ang="0">
                  <a:pos x="T4" y="T5"/>
                </a:cxn>
                <a:cxn ang="0">
                  <a:pos x="T6" y="T7"/>
                </a:cxn>
                <a:cxn ang="0">
                  <a:pos x="T8" y="T9"/>
                </a:cxn>
              </a:cxnLst>
              <a:rect l="0" t="0" r="r" b="b"/>
              <a:pathLst>
                <a:path w="1489" h="2304">
                  <a:moveTo>
                    <a:pt x="55" y="2304"/>
                  </a:moveTo>
                  <a:lnTo>
                    <a:pt x="0" y="0"/>
                  </a:lnTo>
                  <a:lnTo>
                    <a:pt x="1489" y="2281"/>
                  </a:lnTo>
                  <a:lnTo>
                    <a:pt x="304" y="1572"/>
                  </a:lnTo>
                  <a:lnTo>
                    <a:pt x="55" y="2304"/>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4" name="Freeform 36">
              <a:extLst>
                <a:ext uri="{FF2B5EF4-FFF2-40B4-BE49-F238E27FC236}">
                  <a16:creationId xmlns:a16="http://schemas.microsoft.com/office/drawing/2014/main" id="{17003036-59C1-1C05-74EF-F196D91CFD62}"/>
                </a:ext>
              </a:extLst>
            </p:cNvPr>
            <p:cNvSpPr>
              <a:spLocks/>
            </p:cNvSpPr>
            <p:nvPr/>
          </p:nvSpPr>
          <p:spPr bwMode="auto">
            <a:xfrm>
              <a:off x="8433586" y="1653186"/>
              <a:ext cx="581516" cy="488746"/>
            </a:xfrm>
            <a:custGeom>
              <a:avLst/>
              <a:gdLst>
                <a:gd name="T0" fmla="*/ 2085 w 2085"/>
                <a:gd name="T1" fmla="*/ 840 h 1626"/>
                <a:gd name="T2" fmla="*/ 951 w 2085"/>
                <a:gd name="T3" fmla="*/ 0 h 1626"/>
                <a:gd name="T4" fmla="*/ 0 w 2085"/>
                <a:gd name="T5" fmla="*/ 1544 h 1626"/>
                <a:gd name="T6" fmla="*/ 563 w 2085"/>
                <a:gd name="T7" fmla="*/ 1003 h 1626"/>
                <a:gd name="T8" fmla="*/ 840 w 2085"/>
                <a:gd name="T9" fmla="*/ 1626 h 1626"/>
                <a:gd name="T10" fmla="*/ 1393 w 2085"/>
                <a:gd name="T11" fmla="*/ 678 h 1626"/>
                <a:gd name="T12" fmla="*/ 2085 w 2085"/>
                <a:gd name="T13" fmla="*/ 840 h 1626"/>
              </a:gdLst>
              <a:ahLst/>
              <a:cxnLst>
                <a:cxn ang="0">
                  <a:pos x="T0" y="T1"/>
                </a:cxn>
                <a:cxn ang="0">
                  <a:pos x="T2" y="T3"/>
                </a:cxn>
                <a:cxn ang="0">
                  <a:pos x="T4" y="T5"/>
                </a:cxn>
                <a:cxn ang="0">
                  <a:pos x="T6" y="T7"/>
                </a:cxn>
                <a:cxn ang="0">
                  <a:pos x="T8" y="T9"/>
                </a:cxn>
                <a:cxn ang="0">
                  <a:pos x="T10" y="T11"/>
                </a:cxn>
                <a:cxn ang="0">
                  <a:pos x="T12" y="T13"/>
                </a:cxn>
              </a:cxnLst>
              <a:rect l="0" t="0" r="r" b="b"/>
              <a:pathLst>
                <a:path w="2085" h="1626">
                  <a:moveTo>
                    <a:pt x="2085" y="840"/>
                  </a:moveTo>
                  <a:lnTo>
                    <a:pt x="951" y="0"/>
                  </a:lnTo>
                  <a:lnTo>
                    <a:pt x="0" y="1544"/>
                  </a:lnTo>
                  <a:lnTo>
                    <a:pt x="563" y="1003"/>
                  </a:lnTo>
                  <a:lnTo>
                    <a:pt x="840" y="1626"/>
                  </a:lnTo>
                  <a:lnTo>
                    <a:pt x="1393" y="678"/>
                  </a:lnTo>
                  <a:lnTo>
                    <a:pt x="2085" y="840"/>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5" name="Freeform 37">
              <a:extLst>
                <a:ext uri="{FF2B5EF4-FFF2-40B4-BE49-F238E27FC236}">
                  <a16:creationId xmlns:a16="http://schemas.microsoft.com/office/drawing/2014/main" id="{68D4C6E7-7B98-EECF-3C52-522270E868A8}"/>
                </a:ext>
              </a:extLst>
            </p:cNvPr>
            <p:cNvSpPr>
              <a:spLocks/>
            </p:cNvSpPr>
            <p:nvPr/>
          </p:nvSpPr>
          <p:spPr bwMode="auto">
            <a:xfrm>
              <a:off x="8667866" y="1653186"/>
              <a:ext cx="347237" cy="488746"/>
            </a:xfrm>
            <a:custGeom>
              <a:avLst/>
              <a:gdLst>
                <a:gd name="T0" fmla="*/ 0 w 1245"/>
                <a:gd name="T1" fmla="*/ 1626 h 1626"/>
                <a:gd name="T2" fmla="*/ 111 w 1245"/>
                <a:gd name="T3" fmla="*/ 0 h 1626"/>
                <a:gd name="T4" fmla="*/ 1245 w 1245"/>
                <a:gd name="T5" fmla="*/ 840 h 1626"/>
                <a:gd name="T6" fmla="*/ 553 w 1245"/>
                <a:gd name="T7" fmla="*/ 678 h 1626"/>
                <a:gd name="T8" fmla="*/ 0 w 1245"/>
                <a:gd name="T9" fmla="*/ 1626 h 1626"/>
              </a:gdLst>
              <a:ahLst/>
              <a:cxnLst>
                <a:cxn ang="0">
                  <a:pos x="T0" y="T1"/>
                </a:cxn>
                <a:cxn ang="0">
                  <a:pos x="T2" y="T3"/>
                </a:cxn>
                <a:cxn ang="0">
                  <a:pos x="T4" y="T5"/>
                </a:cxn>
                <a:cxn ang="0">
                  <a:pos x="T6" y="T7"/>
                </a:cxn>
                <a:cxn ang="0">
                  <a:pos x="T8" y="T9"/>
                </a:cxn>
              </a:cxnLst>
              <a:rect l="0" t="0" r="r" b="b"/>
              <a:pathLst>
                <a:path w="1245" h="1626">
                  <a:moveTo>
                    <a:pt x="0" y="1626"/>
                  </a:moveTo>
                  <a:lnTo>
                    <a:pt x="111" y="0"/>
                  </a:lnTo>
                  <a:lnTo>
                    <a:pt x="1245" y="840"/>
                  </a:lnTo>
                  <a:lnTo>
                    <a:pt x="553" y="678"/>
                  </a:lnTo>
                  <a:lnTo>
                    <a:pt x="0" y="1626"/>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6" name="Freeform 38">
              <a:extLst>
                <a:ext uri="{FF2B5EF4-FFF2-40B4-BE49-F238E27FC236}">
                  <a16:creationId xmlns:a16="http://schemas.microsoft.com/office/drawing/2014/main" id="{53848295-5A1D-1445-2E85-D885D150556F}"/>
                </a:ext>
              </a:extLst>
            </p:cNvPr>
            <p:cNvSpPr>
              <a:spLocks/>
            </p:cNvSpPr>
            <p:nvPr/>
          </p:nvSpPr>
          <p:spPr bwMode="auto">
            <a:xfrm>
              <a:off x="10574178" y="2059222"/>
              <a:ext cx="626141" cy="449646"/>
            </a:xfrm>
            <a:custGeom>
              <a:avLst/>
              <a:gdLst>
                <a:gd name="T0" fmla="*/ 0 w 2247"/>
                <a:gd name="T1" fmla="*/ 1062 h 1494"/>
                <a:gd name="T2" fmla="*/ 886 w 2247"/>
                <a:gd name="T3" fmla="*/ 0 h 1494"/>
                <a:gd name="T4" fmla="*/ 2247 w 2247"/>
                <a:gd name="T5" fmla="*/ 1494 h 1494"/>
                <a:gd name="T6" fmla="*/ 1052 w 2247"/>
                <a:gd name="T7" fmla="*/ 846 h 1494"/>
                <a:gd name="T8" fmla="*/ 692 w 2247"/>
                <a:gd name="T9" fmla="*/ 1414 h 1494"/>
                <a:gd name="T10" fmla="*/ 526 w 2247"/>
                <a:gd name="T11" fmla="*/ 900 h 1494"/>
                <a:gd name="T12" fmla="*/ 0 w 2247"/>
                <a:gd name="T13" fmla="*/ 1062 h 1494"/>
              </a:gdLst>
              <a:ahLst/>
              <a:cxnLst>
                <a:cxn ang="0">
                  <a:pos x="T0" y="T1"/>
                </a:cxn>
                <a:cxn ang="0">
                  <a:pos x="T2" y="T3"/>
                </a:cxn>
                <a:cxn ang="0">
                  <a:pos x="T4" y="T5"/>
                </a:cxn>
                <a:cxn ang="0">
                  <a:pos x="T6" y="T7"/>
                </a:cxn>
                <a:cxn ang="0">
                  <a:pos x="T8" y="T9"/>
                </a:cxn>
                <a:cxn ang="0">
                  <a:pos x="T10" y="T11"/>
                </a:cxn>
                <a:cxn ang="0">
                  <a:pos x="T12" y="T13"/>
                </a:cxn>
              </a:cxnLst>
              <a:rect l="0" t="0" r="r" b="b"/>
              <a:pathLst>
                <a:path w="2247" h="1494">
                  <a:moveTo>
                    <a:pt x="0" y="1062"/>
                  </a:moveTo>
                  <a:lnTo>
                    <a:pt x="886" y="0"/>
                  </a:lnTo>
                  <a:lnTo>
                    <a:pt x="2247" y="1494"/>
                  </a:lnTo>
                  <a:lnTo>
                    <a:pt x="1052" y="846"/>
                  </a:lnTo>
                  <a:lnTo>
                    <a:pt x="692" y="1414"/>
                  </a:lnTo>
                  <a:lnTo>
                    <a:pt x="526" y="900"/>
                  </a:lnTo>
                  <a:lnTo>
                    <a:pt x="0" y="1062"/>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7" name="Freeform 39">
              <a:extLst>
                <a:ext uri="{FF2B5EF4-FFF2-40B4-BE49-F238E27FC236}">
                  <a16:creationId xmlns:a16="http://schemas.microsoft.com/office/drawing/2014/main" id="{DAB395D7-DF4C-C2FD-AB69-E6D694BBDA1F}"/>
                </a:ext>
              </a:extLst>
            </p:cNvPr>
            <p:cNvSpPr>
              <a:spLocks/>
            </p:cNvSpPr>
            <p:nvPr/>
          </p:nvSpPr>
          <p:spPr bwMode="auto">
            <a:xfrm>
              <a:off x="10766623" y="2059222"/>
              <a:ext cx="433697" cy="449646"/>
            </a:xfrm>
            <a:custGeom>
              <a:avLst/>
              <a:gdLst>
                <a:gd name="T0" fmla="*/ 0 w 1555"/>
                <a:gd name="T1" fmla="*/ 1414 h 1494"/>
                <a:gd name="T2" fmla="*/ 194 w 1555"/>
                <a:gd name="T3" fmla="*/ 0 h 1494"/>
                <a:gd name="T4" fmla="*/ 1555 w 1555"/>
                <a:gd name="T5" fmla="*/ 1494 h 1494"/>
                <a:gd name="T6" fmla="*/ 360 w 1555"/>
                <a:gd name="T7" fmla="*/ 846 h 1494"/>
                <a:gd name="T8" fmla="*/ 0 w 1555"/>
                <a:gd name="T9" fmla="*/ 1414 h 1494"/>
              </a:gdLst>
              <a:ahLst/>
              <a:cxnLst>
                <a:cxn ang="0">
                  <a:pos x="T0" y="T1"/>
                </a:cxn>
                <a:cxn ang="0">
                  <a:pos x="T2" y="T3"/>
                </a:cxn>
                <a:cxn ang="0">
                  <a:pos x="T4" y="T5"/>
                </a:cxn>
                <a:cxn ang="0">
                  <a:pos x="T6" y="T7"/>
                </a:cxn>
                <a:cxn ang="0">
                  <a:pos x="T8" y="T9"/>
                </a:cxn>
              </a:cxnLst>
              <a:rect l="0" t="0" r="r" b="b"/>
              <a:pathLst>
                <a:path w="1555" h="1494">
                  <a:moveTo>
                    <a:pt x="0" y="1414"/>
                  </a:moveTo>
                  <a:lnTo>
                    <a:pt x="194" y="0"/>
                  </a:lnTo>
                  <a:lnTo>
                    <a:pt x="1555" y="1494"/>
                  </a:lnTo>
                  <a:lnTo>
                    <a:pt x="360" y="846"/>
                  </a:lnTo>
                  <a:lnTo>
                    <a:pt x="0" y="1414"/>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8" name="Freeform 40">
              <a:extLst>
                <a:ext uri="{FF2B5EF4-FFF2-40B4-BE49-F238E27FC236}">
                  <a16:creationId xmlns:a16="http://schemas.microsoft.com/office/drawing/2014/main" id="{B96975A4-3A11-5AC1-A1AB-EF7E2D3AED7A}"/>
                </a:ext>
              </a:extLst>
            </p:cNvPr>
            <p:cNvSpPr>
              <a:spLocks/>
            </p:cNvSpPr>
            <p:nvPr/>
          </p:nvSpPr>
          <p:spPr bwMode="auto">
            <a:xfrm>
              <a:off x="8045909" y="1368961"/>
              <a:ext cx="135269" cy="461677"/>
            </a:xfrm>
            <a:custGeom>
              <a:avLst/>
              <a:gdLst>
                <a:gd name="T0" fmla="*/ 0 w 485"/>
                <a:gd name="T1" fmla="*/ 0 h 1537"/>
                <a:gd name="T2" fmla="*/ 469 w 485"/>
                <a:gd name="T3" fmla="*/ 1537 h 1537"/>
                <a:gd name="T4" fmla="*/ 471 w 485"/>
                <a:gd name="T5" fmla="*/ 1525 h 1537"/>
                <a:gd name="T6" fmla="*/ 474 w 485"/>
                <a:gd name="T7" fmla="*/ 1493 h 1537"/>
                <a:gd name="T8" fmla="*/ 479 w 485"/>
                <a:gd name="T9" fmla="*/ 1442 h 1537"/>
                <a:gd name="T10" fmla="*/ 483 w 485"/>
                <a:gd name="T11" fmla="*/ 1373 h 1537"/>
                <a:gd name="T12" fmla="*/ 484 w 485"/>
                <a:gd name="T13" fmla="*/ 1333 h 1537"/>
                <a:gd name="T14" fmla="*/ 485 w 485"/>
                <a:gd name="T15" fmla="*/ 1290 h 1537"/>
                <a:gd name="T16" fmla="*/ 485 w 485"/>
                <a:gd name="T17" fmla="*/ 1244 h 1537"/>
                <a:gd name="T18" fmla="*/ 484 w 485"/>
                <a:gd name="T19" fmla="*/ 1194 h 1537"/>
                <a:gd name="T20" fmla="*/ 482 w 485"/>
                <a:gd name="T21" fmla="*/ 1142 h 1537"/>
                <a:gd name="T22" fmla="*/ 479 w 485"/>
                <a:gd name="T23" fmla="*/ 1088 h 1537"/>
                <a:gd name="T24" fmla="*/ 473 w 485"/>
                <a:gd name="T25" fmla="*/ 1032 h 1537"/>
                <a:gd name="T26" fmla="*/ 467 w 485"/>
                <a:gd name="T27" fmla="*/ 973 h 1537"/>
                <a:gd name="T28" fmla="*/ 459 w 485"/>
                <a:gd name="T29" fmla="*/ 914 h 1537"/>
                <a:gd name="T30" fmla="*/ 448 w 485"/>
                <a:gd name="T31" fmla="*/ 852 h 1537"/>
                <a:gd name="T32" fmla="*/ 436 w 485"/>
                <a:gd name="T33" fmla="*/ 789 h 1537"/>
                <a:gd name="T34" fmla="*/ 421 w 485"/>
                <a:gd name="T35" fmla="*/ 726 h 1537"/>
                <a:gd name="T36" fmla="*/ 404 w 485"/>
                <a:gd name="T37" fmla="*/ 662 h 1537"/>
                <a:gd name="T38" fmla="*/ 384 w 485"/>
                <a:gd name="T39" fmla="*/ 598 h 1537"/>
                <a:gd name="T40" fmla="*/ 361 w 485"/>
                <a:gd name="T41" fmla="*/ 534 h 1537"/>
                <a:gd name="T42" fmla="*/ 335 w 485"/>
                <a:gd name="T43" fmla="*/ 471 h 1537"/>
                <a:gd name="T44" fmla="*/ 305 w 485"/>
                <a:gd name="T45" fmla="*/ 407 h 1537"/>
                <a:gd name="T46" fmla="*/ 273 w 485"/>
                <a:gd name="T47" fmla="*/ 344 h 1537"/>
                <a:gd name="T48" fmla="*/ 237 w 485"/>
                <a:gd name="T49" fmla="*/ 284 h 1537"/>
                <a:gd name="T50" fmla="*/ 198 w 485"/>
                <a:gd name="T51" fmla="*/ 223 h 1537"/>
                <a:gd name="T52" fmla="*/ 154 w 485"/>
                <a:gd name="T53" fmla="*/ 164 h 1537"/>
                <a:gd name="T54" fmla="*/ 107 w 485"/>
                <a:gd name="T55" fmla="*/ 107 h 1537"/>
                <a:gd name="T56" fmla="*/ 55 w 485"/>
                <a:gd name="T57" fmla="*/ 53 h 1537"/>
                <a:gd name="T58" fmla="*/ 0 w 485"/>
                <a:gd name="T5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1537">
                  <a:moveTo>
                    <a:pt x="0" y="0"/>
                  </a:moveTo>
                  <a:lnTo>
                    <a:pt x="469" y="1537"/>
                  </a:lnTo>
                  <a:lnTo>
                    <a:pt x="471" y="1525"/>
                  </a:lnTo>
                  <a:lnTo>
                    <a:pt x="474" y="1493"/>
                  </a:lnTo>
                  <a:lnTo>
                    <a:pt x="479" y="1442"/>
                  </a:lnTo>
                  <a:lnTo>
                    <a:pt x="483" y="1373"/>
                  </a:lnTo>
                  <a:lnTo>
                    <a:pt x="484" y="1333"/>
                  </a:lnTo>
                  <a:lnTo>
                    <a:pt x="485" y="1290"/>
                  </a:lnTo>
                  <a:lnTo>
                    <a:pt x="485" y="1244"/>
                  </a:lnTo>
                  <a:lnTo>
                    <a:pt x="484" y="1194"/>
                  </a:lnTo>
                  <a:lnTo>
                    <a:pt x="482" y="1142"/>
                  </a:lnTo>
                  <a:lnTo>
                    <a:pt x="479" y="1088"/>
                  </a:lnTo>
                  <a:lnTo>
                    <a:pt x="473" y="1032"/>
                  </a:lnTo>
                  <a:lnTo>
                    <a:pt x="467" y="973"/>
                  </a:lnTo>
                  <a:lnTo>
                    <a:pt x="459" y="914"/>
                  </a:lnTo>
                  <a:lnTo>
                    <a:pt x="448" y="852"/>
                  </a:lnTo>
                  <a:lnTo>
                    <a:pt x="436" y="789"/>
                  </a:lnTo>
                  <a:lnTo>
                    <a:pt x="421" y="726"/>
                  </a:lnTo>
                  <a:lnTo>
                    <a:pt x="404" y="662"/>
                  </a:lnTo>
                  <a:lnTo>
                    <a:pt x="384" y="598"/>
                  </a:lnTo>
                  <a:lnTo>
                    <a:pt x="361" y="534"/>
                  </a:lnTo>
                  <a:lnTo>
                    <a:pt x="335" y="471"/>
                  </a:lnTo>
                  <a:lnTo>
                    <a:pt x="305" y="407"/>
                  </a:lnTo>
                  <a:lnTo>
                    <a:pt x="273" y="344"/>
                  </a:lnTo>
                  <a:lnTo>
                    <a:pt x="237" y="284"/>
                  </a:lnTo>
                  <a:lnTo>
                    <a:pt x="198" y="223"/>
                  </a:lnTo>
                  <a:lnTo>
                    <a:pt x="154" y="164"/>
                  </a:lnTo>
                  <a:lnTo>
                    <a:pt x="107" y="107"/>
                  </a:lnTo>
                  <a:lnTo>
                    <a:pt x="55" y="53"/>
                  </a:lnTo>
                  <a:lnTo>
                    <a:pt x="0"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9" name="Freeform 41">
              <a:extLst>
                <a:ext uri="{FF2B5EF4-FFF2-40B4-BE49-F238E27FC236}">
                  <a16:creationId xmlns:a16="http://schemas.microsoft.com/office/drawing/2014/main" id="{6C7589D9-6EB3-0B1B-FD5C-72DB5F2930FB}"/>
                </a:ext>
              </a:extLst>
            </p:cNvPr>
            <p:cNvSpPr>
              <a:spLocks/>
            </p:cNvSpPr>
            <p:nvPr/>
          </p:nvSpPr>
          <p:spPr bwMode="auto">
            <a:xfrm>
              <a:off x="8034753" y="1368961"/>
              <a:ext cx="142241" cy="461677"/>
            </a:xfrm>
            <a:custGeom>
              <a:avLst/>
              <a:gdLst>
                <a:gd name="T0" fmla="*/ 40 w 509"/>
                <a:gd name="T1" fmla="*/ 0 h 1537"/>
                <a:gd name="T2" fmla="*/ 509 w 509"/>
                <a:gd name="T3" fmla="*/ 1537 h 1537"/>
                <a:gd name="T4" fmla="*/ 502 w 509"/>
                <a:gd name="T5" fmla="*/ 1529 h 1537"/>
                <a:gd name="T6" fmla="*/ 480 w 509"/>
                <a:gd name="T7" fmla="*/ 1503 h 1537"/>
                <a:gd name="T8" fmla="*/ 448 w 509"/>
                <a:gd name="T9" fmla="*/ 1464 h 1537"/>
                <a:gd name="T10" fmla="*/ 406 w 509"/>
                <a:gd name="T11" fmla="*/ 1410 h 1537"/>
                <a:gd name="T12" fmla="*/ 383 w 509"/>
                <a:gd name="T13" fmla="*/ 1378 h 1537"/>
                <a:gd name="T14" fmla="*/ 358 w 509"/>
                <a:gd name="T15" fmla="*/ 1341 h 1537"/>
                <a:gd name="T16" fmla="*/ 332 w 509"/>
                <a:gd name="T17" fmla="*/ 1304 h 1537"/>
                <a:gd name="T18" fmla="*/ 306 w 509"/>
                <a:gd name="T19" fmla="*/ 1262 h 1537"/>
                <a:gd name="T20" fmla="*/ 278 w 509"/>
                <a:gd name="T21" fmla="*/ 1217 h 1537"/>
                <a:gd name="T22" fmla="*/ 251 w 509"/>
                <a:gd name="T23" fmla="*/ 1170 h 1537"/>
                <a:gd name="T24" fmla="*/ 223 w 509"/>
                <a:gd name="T25" fmla="*/ 1120 h 1537"/>
                <a:gd name="T26" fmla="*/ 195 w 509"/>
                <a:gd name="T27" fmla="*/ 1068 h 1537"/>
                <a:gd name="T28" fmla="*/ 169 w 509"/>
                <a:gd name="T29" fmla="*/ 1014 h 1537"/>
                <a:gd name="T30" fmla="*/ 143 w 509"/>
                <a:gd name="T31" fmla="*/ 957 h 1537"/>
                <a:gd name="T32" fmla="*/ 119 w 509"/>
                <a:gd name="T33" fmla="*/ 898 h 1537"/>
                <a:gd name="T34" fmla="*/ 96 w 509"/>
                <a:gd name="T35" fmla="*/ 838 h 1537"/>
                <a:gd name="T36" fmla="*/ 75 w 509"/>
                <a:gd name="T37" fmla="*/ 776 h 1537"/>
                <a:gd name="T38" fmla="*/ 55 w 509"/>
                <a:gd name="T39" fmla="*/ 711 h 1537"/>
                <a:gd name="T40" fmla="*/ 38 w 509"/>
                <a:gd name="T41" fmla="*/ 646 h 1537"/>
                <a:gd name="T42" fmla="*/ 24 w 509"/>
                <a:gd name="T43" fmla="*/ 578 h 1537"/>
                <a:gd name="T44" fmla="*/ 13 w 509"/>
                <a:gd name="T45" fmla="*/ 509 h 1537"/>
                <a:gd name="T46" fmla="*/ 5 w 509"/>
                <a:gd name="T47" fmla="*/ 439 h 1537"/>
                <a:gd name="T48" fmla="*/ 0 w 509"/>
                <a:gd name="T49" fmla="*/ 367 h 1537"/>
                <a:gd name="T50" fmla="*/ 0 w 509"/>
                <a:gd name="T51" fmla="*/ 296 h 1537"/>
                <a:gd name="T52" fmla="*/ 2 w 509"/>
                <a:gd name="T53" fmla="*/ 223 h 1537"/>
                <a:gd name="T54" fmla="*/ 10 w 509"/>
                <a:gd name="T55" fmla="*/ 149 h 1537"/>
                <a:gd name="T56" fmla="*/ 22 w 509"/>
                <a:gd name="T57" fmla="*/ 75 h 1537"/>
                <a:gd name="T58" fmla="*/ 40 w 509"/>
                <a:gd name="T5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9" h="1537">
                  <a:moveTo>
                    <a:pt x="40" y="0"/>
                  </a:moveTo>
                  <a:lnTo>
                    <a:pt x="509" y="1537"/>
                  </a:lnTo>
                  <a:lnTo>
                    <a:pt x="502" y="1529"/>
                  </a:lnTo>
                  <a:lnTo>
                    <a:pt x="480" y="1503"/>
                  </a:lnTo>
                  <a:lnTo>
                    <a:pt x="448" y="1464"/>
                  </a:lnTo>
                  <a:lnTo>
                    <a:pt x="406" y="1410"/>
                  </a:lnTo>
                  <a:lnTo>
                    <a:pt x="383" y="1378"/>
                  </a:lnTo>
                  <a:lnTo>
                    <a:pt x="358" y="1341"/>
                  </a:lnTo>
                  <a:lnTo>
                    <a:pt x="332" y="1304"/>
                  </a:lnTo>
                  <a:lnTo>
                    <a:pt x="306" y="1262"/>
                  </a:lnTo>
                  <a:lnTo>
                    <a:pt x="278" y="1217"/>
                  </a:lnTo>
                  <a:lnTo>
                    <a:pt x="251" y="1170"/>
                  </a:lnTo>
                  <a:lnTo>
                    <a:pt x="223" y="1120"/>
                  </a:lnTo>
                  <a:lnTo>
                    <a:pt x="195" y="1068"/>
                  </a:lnTo>
                  <a:lnTo>
                    <a:pt x="169" y="1014"/>
                  </a:lnTo>
                  <a:lnTo>
                    <a:pt x="143" y="957"/>
                  </a:lnTo>
                  <a:lnTo>
                    <a:pt x="119" y="898"/>
                  </a:lnTo>
                  <a:lnTo>
                    <a:pt x="96" y="838"/>
                  </a:lnTo>
                  <a:lnTo>
                    <a:pt x="75" y="776"/>
                  </a:lnTo>
                  <a:lnTo>
                    <a:pt x="55" y="711"/>
                  </a:lnTo>
                  <a:lnTo>
                    <a:pt x="38" y="646"/>
                  </a:lnTo>
                  <a:lnTo>
                    <a:pt x="24" y="578"/>
                  </a:lnTo>
                  <a:lnTo>
                    <a:pt x="13" y="509"/>
                  </a:lnTo>
                  <a:lnTo>
                    <a:pt x="5" y="439"/>
                  </a:lnTo>
                  <a:lnTo>
                    <a:pt x="0" y="367"/>
                  </a:lnTo>
                  <a:lnTo>
                    <a:pt x="0" y="296"/>
                  </a:lnTo>
                  <a:lnTo>
                    <a:pt x="2" y="223"/>
                  </a:lnTo>
                  <a:lnTo>
                    <a:pt x="10" y="149"/>
                  </a:lnTo>
                  <a:lnTo>
                    <a:pt x="22" y="75"/>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0" name="Freeform 42">
              <a:extLst>
                <a:ext uri="{FF2B5EF4-FFF2-40B4-BE49-F238E27FC236}">
                  <a16:creationId xmlns:a16="http://schemas.microsoft.com/office/drawing/2014/main" id="{D085F255-28AF-D13D-25CF-4C01D9E3053E}"/>
                </a:ext>
              </a:extLst>
            </p:cNvPr>
            <p:cNvSpPr>
              <a:spLocks/>
            </p:cNvSpPr>
            <p:nvPr/>
          </p:nvSpPr>
          <p:spPr bwMode="auto">
            <a:xfrm>
              <a:off x="7870200" y="1814096"/>
              <a:ext cx="308190" cy="350393"/>
            </a:xfrm>
            <a:custGeom>
              <a:avLst/>
              <a:gdLst>
                <a:gd name="T0" fmla="*/ 0 w 1106"/>
                <a:gd name="T1" fmla="*/ 1167 h 1167"/>
                <a:gd name="T2" fmla="*/ 1106 w 1106"/>
                <a:gd name="T3" fmla="*/ 0 h 1167"/>
                <a:gd name="T4" fmla="*/ 1102 w 1106"/>
                <a:gd name="T5" fmla="*/ 10 h 1167"/>
                <a:gd name="T6" fmla="*/ 1091 w 1106"/>
                <a:gd name="T7" fmla="*/ 41 h 1167"/>
                <a:gd name="T8" fmla="*/ 1073 w 1106"/>
                <a:gd name="T9" fmla="*/ 90 h 1167"/>
                <a:gd name="T10" fmla="*/ 1046 w 1106"/>
                <a:gd name="T11" fmla="*/ 153 h 1167"/>
                <a:gd name="T12" fmla="*/ 1029 w 1106"/>
                <a:gd name="T13" fmla="*/ 189 h 1167"/>
                <a:gd name="T14" fmla="*/ 1011 w 1106"/>
                <a:gd name="T15" fmla="*/ 228 h 1167"/>
                <a:gd name="T16" fmla="*/ 990 w 1106"/>
                <a:gd name="T17" fmla="*/ 270 h 1167"/>
                <a:gd name="T18" fmla="*/ 967 w 1106"/>
                <a:gd name="T19" fmla="*/ 313 h 1167"/>
                <a:gd name="T20" fmla="*/ 942 w 1106"/>
                <a:gd name="T21" fmla="*/ 359 h 1167"/>
                <a:gd name="T22" fmla="*/ 915 w 1106"/>
                <a:gd name="T23" fmla="*/ 405 h 1167"/>
                <a:gd name="T24" fmla="*/ 885 w 1106"/>
                <a:gd name="T25" fmla="*/ 454 h 1167"/>
                <a:gd name="T26" fmla="*/ 853 w 1106"/>
                <a:gd name="T27" fmla="*/ 504 h 1167"/>
                <a:gd name="T28" fmla="*/ 819 w 1106"/>
                <a:gd name="T29" fmla="*/ 553 h 1167"/>
                <a:gd name="T30" fmla="*/ 782 w 1106"/>
                <a:gd name="T31" fmla="*/ 604 h 1167"/>
                <a:gd name="T32" fmla="*/ 742 w 1106"/>
                <a:gd name="T33" fmla="*/ 654 h 1167"/>
                <a:gd name="T34" fmla="*/ 701 w 1106"/>
                <a:gd name="T35" fmla="*/ 705 h 1167"/>
                <a:gd name="T36" fmla="*/ 657 w 1106"/>
                <a:gd name="T37" fmla="*/ 753 h 1167"/>
                <a:gd name="T38" fmla="*/ 611 w 1106"/>
                <a:gd name="T39" fmla="*/ 802 h 1167"/>
                <a:gd name="T40" fmla="*/ 562 w 1106"/>
                <a:gd name="T41" fmla="*/ 849 h 1167"/>
                <a:gd name="T42" fmla="*/ 510 w 1106"/>
                <a:gd name="T43" fmla="*/ 895 h 1167"/>
                <a:gd name="T44" fmla="*/ 456 w 1106"/>
                <a:gd name="T45" fmla="*/ 939 h 1167"/>
                <a:gd name="T46" fmla="*/ 399 w 1106"/>
                <a:gd name="T47" fmla="*/ 981 h 1167"/>
                <a:gd name="T48" fmla="*/ 339 w 1106"/>
                <a:gd name="T49" fmla="*/ 1019 h 1167"/>
                <a:gd name="T50" fmla="*/ 277 w 1106"/>
                <a:gd name="T51" fmla="*/ 1056 h 1167"/>
                <a:gd name="T52" fmla="*/ 212 w 1106"/>
                <a:gd name="T53" fmla="*/ 1089 h 1167"/>
                <a:gd name="T54" fmla="*/ 145 w 1106"/>
                <a:gd name="T55" fmla="*/ 1119 h 1167"/>
                <a:gd name="T56" fmla="*/ 74 w 1106"/>
                <a:gd name="T57" fmla="*/ 1145 h 1167"/>
                <a:gd name="T58" fmla="*/ 0 w 1106"/>
                <a:gd name="T5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6" h="1167">
                  <a:moveTo>
                    <a:pt x="0" y="1167"/>
                  </a:moveTo>
                  <a:lnTo>
                    <a:pt x="1106" y="0"/>
                  </a:lnTo>
                  <a:lnTo>
                    <a:pt x="1102" y="10"/>
                  </a:lnTo>
                  <a:lnTo>
                    <a:pt x="1091" y="41"/>
                  </a:lnTo>
                  <a:lnTo>
                    <a:pt x="1073" y="90"/>
                  </a:lnTo>
                  <a:lnTo>
                    <a:pt x="1046" y="153"/>
                  </a:lnTo>
                  <a:lnTo>
                    <a:pt x="1029" y="189"/>
                  </a:lnTo>
                  <a:lnTo>
                    <a:pt x="1011" y="228"/>
                  </a:lnTo>
                  <a:lnTo>
                    <a:pt x="990" y="270"/>
                  </a:lnTo>
                  <a:lnTo>
                    <a:pt x="967" y="313"/>
                  </a:lnTo>
                  <a:lnTo>
                    <a:pt x="942" y="359"/>
                  </a:lnTo>
                  <a:lnTo>
                    <a:pt x="915" y="405"/>
                  </a:lnTo>
                  <a:lnTo>
                    <a:pt x="885" y="454"/>
                  </a:lnTo>
                  <a:lnTo>
                    <a:pt x="853" y="504"/>
                  </a:lnTo>
                  <a:lnTo>
                    <a:pt x="819" y="553"/>
                  </a:lnTo>
                  <a:lnTo>
                    <a:pt x="782" y="604"/>
                  </a:lnTo>
                  <a:lnTo>
                    <a:pt x="742" y="654"/>
                  </a:lnTo>
                  <a:lnTo>
                    <a:pt x="701" y="705"/>
                  </a:lnTo>
                  <a:lnTo>
                    <a:pt x="657" y="753"/>
                  </a:lnTo>
                  <a:lnTo>
                    <a:pt x="611" y="802"/>
                  </a:lnTo>
                  <a:lnTo>
                    <a:pt x="562" y="849"/>
                  </a:lnTo>
                  <a:lnTo>
                    <a:pt x="510" y="895"/>
                  </a:lnTo>
                  <a:lnTo>
                    <a:pt x="456" y="939"/>
                  </a:lnTo>
                  <a:lnTo>
                    <a:pt x="399" y="981"/>
                  </a:lnTo>
                  <a:lnTo>
                    <a:pt x="339" y="1019"/>
                  </a:lnTo>
                  <a:lnTo>
                    <a:pt x="277" y="1056"/>
                  </a:lnTo>
                  <a:lnTo>
                    <a:pt x="212" y="1089"/>
                  </a:lnTo>
                  <a:lnTo>
                    <a:pt x="145" y="1119"/>
                  </a:lnTo>
                  <a:lnTo>
                    <a:pt x="74" y="1145"/>
                  </a:lnTo>
                  <a:lnTo>
                    <a:pt x="0" y="116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1" name="Freeform 43">
              <a:extLst>
                <a:ext uri="{FF2B5EF4-FFF2-40B4-BE49-F238E27FC236}">
                  <a16:creationId xmlns:a16="http://schemas.microsoft.com/office/drawing/2014/main" id="{7DA794B6-5248-9529-8F29-439FBD61C652}"/>
                </a:ext>
              </a:extLst>
            </p:cNvPr>
            <p:cNvSpPr>
              <a:spLocks/>
            </p:cNvSpPr>
            <p:nvPr/>
          </p:nvSpPr>
          <p:spPr bwMode="auto">
            <a:xfrm>
              <a:off x="7870200" y="1814096"/>
              <a:ext cx="308190" cy="350393"/>
            </a:xfrm>
            <a:custGeom>
              <a:avLst/>
              <a:gdLst>
                <a:gd name="T0" fmla="*/ 0 w 1106"/>
                <a:gd name="T1" fmla="*/ 1167 h 1167"/>
                <a:gd name="T2" fmla="*/ 1106 w 1106"/>
                <a:gd name="T3" fmla="*/ 0 h 1167"/>
                <a:gd name="T4" fmla="*/ 1096 w 1106"/>
                <a:gd name="T5" fmla="*/ 5 h 1167"/>
                <a:gd name="T6" fmla="*/ 1065 w 1106"/>
                <a:gd name="T7" fmla="*/ 17 h 1167"/>
                <a:gd name="T8" fmla="*/ 1018 w 1106"/>
                <a:gd name="T9" fmla="*/ 38 h 1167"/>
                <a:gd name="T10" fmla="*/ 957 w 1106"/>
                <a:gd name="T11" fmla="*/ 69 h 1167"/>
                <a:gd name="T12" fmla="*/ 921 w 1106"/>
                <a:gd name="T13" fmla="*/ 86 h 1167"/>
                <a:gd name="T14" fmla="*/ 884 w 1106"/>
                <a:gd name="T15" fmla="*/ 107 h 1167"/>
                <a:gd name="T16" fmla="*/ 843 w 1106"/>
                <a:gd name="T17" fmla="*/ 131 h 1167"/>
                <a:gd name="T18" fmla="*/ 801 w 1106"/>
                <a:gd name="T19" fmla="*/ 156 h 1167"/>
                <a:gd name="T20" fmla="*/ 757 w 1106"/>
                <a:gd name="T21" fmla="*/ 184 h 1167"/>
                <a:gd name="T22" fmla="*/ 710 w 1106"/>
                <a:gd name="T23" fmla="*/ 213 h 1167"/>
                <a:gd name="T24" fmla="*/ 664 w 1106"/>
                <a:gd name="T25" fmla="*/ 245 h 1167"/>
                <a:gd name="T26" fmla="*/ 616 w 1106"/>
                <a:gd name="T27" fmla="*/ 280 h 1167"/>
                <a:gd name="T28" fmla="*/ 569 w 1106"/>
                <a:gd name="T29" fmla="*/ 317 h 1167"/>
                <a:gd name="T30" fmla="*/ 520 w 1106"/>
                <a:gd name="T31" fmla="*/ 356 h 1167"/>
                <a:gd name="T32" fmla="*/ 472 w 1106"/>
                <a:gd name="T33" fmla="*/ 398 h 1167"/>
                <a:gd name="T34" fmla="*/ 424 w 1106"/>
                <a:gd name="T35" fmla="*/ 442 h 1167"/>
                <a:gd name="T36" fmla="*/ 378 w 1106"/>
                <a:gd name="T37" fmla="*/ 488 h 1167"/>
                <a:gd name="T38" fmla="*/ 331 w 1106"/>
                <a:gd name="T39" fmla="*/ 538 h 1167"/>
                <a:gd name="T40" fmla="*/ 287 w 1106"/>
                <a:gd name="T41" fmla="*/ 589 h 1167"/>
                <a:gd name="T42" fmla="*/ 244 w 1106"/>
                <a:gd name="T43" fmla="*/ 643 h 1167"/>
                <a:gd name="T44" fmla="*/ 203 w 1106"/>
                <a:gd name="T45" fmla="*/ 699 h 1167"/>
                <a:gd name="T46" fmla="*/ 165 w 1106"/>
                <a:gd name="T47" fmla="*/ 759 h 1167"/>
                <a:gd name="T48" fmla="*/ 129 w 1106"/>
                <a:gd name="T49" fmla="*/ 821 h 1167"/>
                <a:gd name="T50" fmla="*/ 96 w 1106"/>
                <a:gd name="T51" fmla="*/ 885 h 1167"/>
                <a:gd name="T52" fmla="*/ 66 w 1106"/>
                <a:gd name="T53" fmla="*/ 951 h 1167"/>
                <a:gd name="T54" fmla="*/ 40 w 1106"/>
                <a:gd name="T55" fmla="*/ 1020 h 1167"/>
                <a:gd name="T56" fmla="*/ 18 w 1106"/>
                <a:gd name="T57" fmla="*/ 1092 h 1167"/>
                <a:gd name="T58" fmla="*/ 0 w 1106"/>
                <a:gd name="T5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6" h="1167">
                  <a:moveTo>
                    <a:pt x="0" y="1167"/>
                  </a:moveTo>
                  <a:lnTo>
                    <a:pt x="1106" y="0"/>
                  </a:lnTo>
                  <a:lnTo>
                    <a:pt x="1096" y="5"/>
                  </a:lnTo>
                  <a:lnTo>
                    <a:pt x="1065" y="17"/>
                  </a:lnTo>
                  <a:lnTo>
                    <a:pt x="1018" y="38"/>
                  </a:lnTo>
                  <a:lnTo>
                    <a:pt x="957" y="69"/>
                  </a:lnTo>
                  <a:lnTo>
                    <a:pt x="921" y="86"/>
                  </a:lnTo>
                  <a:lnTo>
                    <a:pt x="884" y="107"/>
                  </a:lnTo>
                  <a:lnTo>
                    <a:pt x="843" y="131"/>
                  </a:lnTo>
                  <a:lnTo>
                    <a:pt x="801" y="156"/>
                  </a:lnTo>
                  <a:lnTo>
                    <a:pt x="757" y="184"/>
                  </a:lnTo>
                  <a:lnTo>
                    <a:pt x="710" y="213"/>
                  </a:lnTo>
                  <a:lnTo>
                    <a:pt x="664" y="245"/>
                  </a:lnTo>
                  <a:lnTo>
                    <a:pt x="616" y="280"/>
                  </a:lnTo>
                  <a:lnTo>
                    <a:pt x="569" y="317"/>
                  </a:lnTo>
                  <a:lnTo>
                    <a:pt x="520" y="356"/>
                  </a:lnTo>
                  <a:lnTo>
                    <a:pt x="472" y="398"/>
                  </a:lnTo>
                  <a:lnTo>
                    <a:pt x="424" y="442"/>
                  </a:lnTo>
                  <a:lnTo>
                    <a:pt x="378" y="488"/>
                  </a:lnTo>
                  <a:lnTo>
                    <a:pt x="331" y="538"/>
                  </a:lnTo>
                  <a:lnTo>
                    <a:pt x="287" y="589"/>
                  </a:lnTo>
                  <a:lnTo>
                    <a:pt x="244" y="643"/>
                  </a:lnTo>
                  <a:lnTo>
                    <a:pt x="203" y="699"/>
                  </a:lnTo>
                  <a:lnTo>
                    <a:pt x="165" y="759"/>
                  </a:lnTo>
                  <a:lnTo>
                    <a:pt x="129" y="821"/>
                  </a:lnTo>
                  <a:lnTo>
                    <a:pt x="96" y="885"/>
                  </a:lnTo>
                  <a:lnTo>
                    <a:pt x="66" y="951"/>
                  </a:lnTo>
                  <a:lnTo>
                    <a:pt x="40" y="1020"/>
                  </a:lnTo>
                  <a:lnTo>
                    <a:pt x="18" y="1092"/>
                  </a:lnTo>
                  <a:lnTo>
                    <a:pt x="0" y="1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2" name="Freeform 44">
              <a:extLst>
                <a:ext uri="{FF2B5EF4-FFF2-40B4-BE49-F238E27FC236}">
                  <a16:creationId xmlns:a16="http://schemas.microsoft.com/office/drawing/2014/main" id="{F8AE5441-EF90-1341-8F41-B343359D2F13}"/>
                </a:ext>
              </a:extLst>
            </p:cNvPr>
            <p:cNvSpPr>
              <a:spLocks/>
            </p:cNvSpPr>
            <p:nvPr/>
          </p:nvSpPr>
          <p:spPr bwMode="auto">
            <a:xfrm>
              <a:off x="8170023" y="1806577"/>
              <a:ext cx="436486" cy="123315"/>
            </a:xfrm>
            <a:custGeom>
              <a:avLst/>
              <a:gdLst>
                <a:gd name="T0" fmla="*/ 1562 w 1562"/>
                <a:gd name="T1" fmla="*/ 413 h 413"/>
                <a:gd name="T2" fmla="*/ 0 w 1562"/>
                <a:gd name="T3" fmla="*/ 36 h 413"/>
                <a:gd name="T4" fmla="*/ 11 w 1562"/>
                <a:gd name="T5" fmla="*/ 34 h 413"/>
                <a:gd name="T6" fmla="*/ 43 w 1562"/>
                <a:gd name="T7" fmla="*/ 28 h 413"/>
                <a:gd name="T8" fmla="*/ 94 w 1562"/>
                <a:gd name="T9" fmla="*/ 21 h 413"/>
                <a:gd name="T10" fmla="*/ 162 w 1562"/>
                <a:gd name="T11" fmla="*/ 13 h 413"/>
                <a:gd name="T12" fmla="*/ 201 w 1562"/>
                <a:gd name="T13" fmla="*/ 9 h 413"/>
                <a:gd name="T14" fmla="*/ 245 w 1562"/>
                <a:gd name="T15" fmla="*/ 5 h 413"/>
                <a:gd name="T16" fmla="*/ 291 w 1562"/>
                <a:gd name="T17" fmla="*/ 3 h 413"/>
                <a:gd name="T18" fmla="*/ 340 w 1562"/>
                <a:gd name="T19" fmla="*/ 1 h 413"/>
                <a:gd name="T20" fmla="*/ 392 w 1562"/>
                <a:gd name="T21" fmla="*/ 0 h 413"/>
                <a:gd name="T22" fmla="*/ 447 w 1562"/>
                <a:gd name="T23" fmla="*/ 0 h 413"/>
                <a:gd name="T24" fmla="*/ 503 w 1562"/>
                <a:gd name="T25" fmla="*/ 2 h 413"/>
                <a:gd name="T26" fmla="*/ 562 w 1562"/>
                <a:gd name="T27" fmla="*/ 5 h 413"/>
                <a:gd name="T28" fmla="*/ 623 w 1562"/>
                <a:gd name="T29" fmla="*/ 10 h 413"/>
                <a:gd name="T30" fmla="*/ 684 w 1562"/>
                <a:gd name="T31" fmla="*/ 16 h 413"/>
                <a:gd name="T32" fmla="*/ 747 w 1562"/>
                <a:gd name="T33" fmla="*/ 25 h 413"/>
                <a:gd name="T34" fmla="*/ 811 w 1562"/>
                <a:gd name="T35" fmla="*/ 36 h 413"/>
                <a:gd name="T36" fmla="*/ 877 w 1562"/>
                <a:gd name="T37" fmla="*/ 49 h 413"/>
                <a:gd name="T38" fmla="*/ 942 w 1562"/>
                <a:gd name="T39" fmla="*/ 66 h 413"/>
                <a:gd name="T40" fmla="*/ 1007 w 1562"/>
                <a:gd name="T41" fmla="*/ 85 h 413"/>
                <a:gd name="T42" fmla="*/ 1072 w 1562"/>
                <a:gd name="T43" fmla="*/ 107 h 413"/>
                <a:gd name="T44" fmla="*/ 1137 w 1562"/>
                <a:gd name="T45" fmla="*/ 132 h 413"/>
                <a:gd name="T46" fmla="*/ 1201 w 1562"/>
                <a:gd name="T47" fmla="*/ 161 h 413"/>
                <a:gd name="T48" fmla="*/ 1265 w 1562"/>
                <a:gd name="T49" fmla="*/ 193 h 413"/>
                <a:gd name="T50" fmla="*/ 1327 w 1562"/>
                <a:gd name="T51" fmla="*/ 228 h 413"/>
                <a:gd name="T52" fmla="*/ 1389 w 1562"/>
                <a:gd name="T53" fmla="*/ 268 h 413"/>
                <a:gd name="T54" fmla="*/ 1449 w 1562"/>
                <a:gd name="T55" fmla="*/ 312 h 413"/>
                <a:gd name="T56" fmla="*/ 1506 w 1562"/>
                <a:gd name="T57" fmla="*/ 361 h 413"/>
                <a:gd name="T58" fmla="*/ 1562 w 1562"/>
                <a:gd name="T59"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2" h="413">
                  <a:moveTo>
                    <a:pt x="1562" y="413"/>
                  </a:moveTo>
                  <a:lnTo>
                    <a:pt x="0" y="36"/>
                  </a:lnTo>
                  <a:lnTo>
                    <a:pt x="11" y="34"/>
                  </a:lnTo>
                  <a:lnTo>
                    <a:pt x="43" y="28"/>
                  </a:lnTo>
                  <a:lnTo>
                    <a:pt x="94" y="21"/>
                  </a:lnTo>
                  <a:lnTo>
                    <a:pt x="162" y="13"/>
                  </a:lnTo>
                  <a:lnTo>
                    <a:pt x="201" y="9"/>
                  </a:lnTo>
                  <a:lnTo>
                    <a:pt x="245" y="5"/>
                  </a:lnTo>
                  <a:lnTo>
                    <a:pt x="291" y="3"/>
                  </a:lnTo>
                  <a:lnTo>
                    <a:pt x="340" y="1"/>
                  </a:lnTo>
                  <a:lnTo>
                    <a:pt x="392" y="0"/>
                  </a:lnTo>
                  <a:lnTo>
                    <a:pt x="447" y="0"/>
                  </a:lnTo>
                  <a:lnTo>
                    <a:pt x="503" y="2"/>
                  </a:lnTo>
                  <a:lnTo>
                    <a:pt x="562" y="5"/>
                  </a:lnTo>
                  <a:lnTo>
                    <a:pt x="623" y="10"/>
                  </a:lnTo>
                  <a:lnTo>
                    <a:pt x="684" y="16"/>
                  </a:lnTo>
                  <a:lnTo>
                    <a:pt x="747" y="25"/>
                  </a:lnTo>
                  <a:lnTo>
                    <a:pt x="811" y="36"/>
                  </a:lnTo>
                  <a:lnTo>
                    <a:pt x="877" y="49"/>
                  </a:lnTo>
                  <a:lnTo>
                    <a:pt x="942" y="66"/>
                  </a:lnTo>
                  <a:lnTo>
                    <a:pt x="1007" y="85"/>
                  </a:lnTo>
                  <a:lnTo>
                    <a:pt x="1072" y="107"/>
                  </a:lnTo>
                  <a:lnTo>
                    <a:pt x="1137" y="132"/>
                  </a:lnTo>
                  <a:lnTo>
                    <a:pt x="1201" y="161"/>
                  </a:lnTo>
                  <a:lnTo>
                    <a:pt x="1265" y="193"/>
                  </a:lnTo>
                  <a:lnTo>
                    <a:pt x="1327" y="228"/>
                  </a:lnTo>
                  <a:lnTo>
                    <a:pt x="1389" y="268"/>
                  </a:lnTo>
                  <a:lnTo>
                    <a:pt x="1449" y="312"/>
                  </a:lnTo>
                  <a:lnTo>
                    <a:pt x="1506" y="361"/>
                  </a:lnTo>
                  <a:lnTo>
                    <a:pt x="1562" y="413"/>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3" name="Freeform 45">
              <a:extLst>
                <a:ext uri="{FF2B5EF4-FFF2-40B4-BE49-F238E27FC236}">
                  <a16:creationId xmlns:a16="http://schemas.microsoft.com/office/drawing/2014/main" id="{7D1044EB-0D2C-50FB-C165-C77387054AC3}"/>
                </a:ext>
              </a:extLst>
            </p:cNvPr>
            <p:cNvSpPr>
              <a:spLocks/>
            </p:cNvSpPr>
            <p:nvPr/>
          </p:nvSpPr>
          <p:spPr bwMode="auto">
            <a:xfrm>
              <a:off x="8170023" y="1817104"/>
              <a:ext cx="436486" cy="130834"/>
            </a:xfrm>
            <a:custGeom>
              <a:avLst/>
              <a:gdLst>
                <a:gd name="T0" fmla="*/ 1562 w 1562"/>
                <a:gd name="T1" fmla="*/ 377 h 438"/>
                <a:gd name="T2" fmla="*/ 0 w 1562"/>
                <a:gd name="T3" fmla="*/ 0 h 438"/>
                <a:gd name="T4" fmla="*/ 9 w 1562"/>
                <a:gd name="T5" fmla="*/ 8 h 438"/>
                <a:gd name="T6" fmla="*/ 34 w 1562"/>
                <a:gd name="T7" fmla="*/ 28 h 438"/>
                <a:gd name="T8" fmla="*/ 76 w 1562"/>
                <a:gd name="T9" fmla="*/ 58 h 438"/>
                <a:gd name="T10" fmla="*/ 133 w 1562"/>
                <a:gd name="T11" fmla="*/ 96 h 438"/>
                <a:gd name="T12" fmla="*/ 166 w 1562"/>
                <a:gd name="T13" fmla="*/ 117 h 438"/>
                <a:gd name="T14" fmla="*/ 203 w 1562"/>
                <a:gd name="T15" fmla="*/ 139 h 438"/>
                <a:gd name="T16" fmla="*/ 244 w 1562"/>
                <a:gd name="T17" fmla="*/ 164 h 438"/>
                <a:gd name="T18" fmla="*/ 287 w 1562"/>
                <a:gd name="T19" fmla="*/ 188 h 438"/>
                <a:gd name="T20" fmla="*/ 332 w 1562"/>
                <a:gd name="T21" fmla="*/ 212 h 438"/>
                <a:gd name="T22" fmla="*/ 381 w 1562"/>
                <a:gd name="T23" fmla="*/ 236 h 438"/>
                <a:gd name="T24" fmla="*/ 433 w 1562"/>
                <a:gd name="T25" fmla="*/ 262 h 438"/>
                <a:gd name="T26" fmla="*/ 486 w 1562"/>
                <a:gd name="T27" fmla="*/ 285 h 438"/>
                <a:gd name="T28" fmla="*/ 542 w 1562"/>
                <a:gd name="T29" fmla="*/ 308 h 438"/>
                <a:gd name="T30" fmla="*/ 599 w 1562"/>
                <a:gd name="T31" fmla="*/ 331 h 438"/>
                <a:gd name="T32" fmla="*/ 660 w 1562"/>
                <a:gd name="T33" fmla="*/ 351 h 438"/>
                <a:gd name="T34" fmla="*/ 722 w 1562"/>
                <a:gd name="T35" fmla="*/ 371 h 438"/>
                <a:gd name="T36" fmla="*/ 786 w 1562"/>
                <a:gd name="T37" fmla="*/ 389 h 438"/>
                <a:gd name="T38" fmla="*/ 851 w 1562"/>
                <a:gd name="T39" fmla="*/ 404 h 438"/>
                <a:gd name="T40" fmla="*/ 919 w 1562"/>
                <a:gd name="T41" fmla="*/ 416 h 438"/>
                <a:gd name="T42" fmla="*/ 986 w 1562"/>
                <a:gd name="T43" fmla="*/ 426 h 438"/>
                <a:gd name="T44" fmla="*/ 1056 w 1562"/>
                <a:gd name="T45" fmla="*/ 434 h 438"/>
                <a:gd name="T46" fmla="*/ 1126 w 1562"/>
                <a:gd name="T47" fmla="*/ 438 h 438"/>
                <a:gd name="T48" fmla="*/ 1197 w 1562"/>
                <a:gd name="T49" fmla="*/ 438 h 438"/>
                <a:gd name="T50" fmla="*/ 1270 w 1562"/>
                <a:gd name="T51" fmla="*/ 435 h 438"/>
                <a:gd name="T52" fmla="*/ 1342 w 1562"/>
                <a:gd name="T53" fmla="*/ 427 h 438"/>
                <a:gd name="T54" fmla="*/ 1416 w 1562"/>
                <a:gd name="T55" fmla="*/ 415 h 438"/>
                <a:gd name="T56" fmla="*/ 1488 w 1562"/>
                <a:gd name="T57" fmla="*/ 399 h 438"/>
                <a:gd name="T58" fmla="*/ 1562 w 1562"/>
                <a:gd name="T59" fmla="*/ 37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2" h="438">
                  <a:moveTo>
                    <a:pt x="1562" y="377"/>
                  </a:moveTo>
                  <a:lnTo>
                    <a:pt x="0" y="0"/>
                  </a:lnTo>
                  <a:lnTo>
                    <a:pt x="9" y="8"/>
                  </a:lnTo>
                  <a:lnTo>
                    <a:pt x="34" y="28"/>
                  </a:lnTo>
                  <a:lnTo>
                    <a:pt x="76" y="58"/>
                  </a:lnTo>
                  <a:lnTo>
                    <a:pt x="133" y="96"/>
                  </a:lnTo>
                  <a:lnTo>
                    <a:pt x="166" y="117"/>
                  </a:lnTo>
                  <a:lnTo>
                    <a:pt x="203" y="139"/>
                  </a:lnTo>
                  <a:lnTo>
                    <a:pt x="244" y="164"/>
                  </a:lnTo>
                  <a:lnTo>
                    <a:pt x="287" y="188"/>
                  </a:lnTo>
                  <a:lnTo>
                    <a:pt x="332" y="212"/>
                  </a:lnTo>
                  <a:lnTo>
                    <a:pt x="381" y="236"/>
                  </a:lnTo>
                  <a:lnTo>
                    <a:pt x="433" y="262"/>
                  </a:lnTo>
                  <a:lnTo>
                    <a:pt x="486" y="285"/>
                  </a:lnTo>
                  <a:lnTo>
                    <a:pt x="542" y="308"/>
                  </a:lnTo>
                  <a:lnTo>
                    <a:pt x="599" y="331"/>
                  </a:lnTo>
                  <a:lnTo>
                    <a:pt x="660" y="351"/>
                  </a:lnTo>
                  <a:lnTo>
                    <a:pt x="722" y="371"/>
                  </a:lnTo>
                  <a:lnTo>
                    <a:pt x="786" y="389"/>
                  </a:lnTo>
                  <a:lnTo>
                    <a:pt x="851" y="404"/>
                  </a:lnTo>
                  <a:lnTo>
                    <a:pt x="919" y="416"/>
                  </a:lnTo>
                  <a:lnTo>
                    <a:pt x="986" y="426"/>
                  </a:lnTo>
                  <a:lnTo>
                    <a:pt x="1056" y="434"/>
                  </a:lnTo>
                  <a:lnTo>
                    <a:pt x="1126" y="438"/>
                  </a:lnTo>
                  <a:lnTo>
                    <a:pt x="1197" y="438"/>
                  </a:lnTo>
                  <a:lnTo>
                    <a:pt x="1270" y="435"/>
                  </a:lnTo>
                  <a:lnTo>
                    <a:pt x="1342" y="427"/>
                  </a:lnTo>
                  <a:lnTo>
                    <a:pt x="1416" y="415"/>
                  </a:lnTo>
                  <a:lnTo>
                    <a:pt x="1488" y="399"/>
                  </a:lnTo>
                  <a:lnTo>
                    <a:pt x="1562" y="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4" name="Freeform 46">
              <a:extLst>
                <a:ext uri="{FF2B5EF4-FFF2-40B4-BE49-F238E27FC236}">
                  <a16:creationId xmlns:a16="http://schemas.microsoft.com/office/drawing/2014/main" id="{9555293E-7E38-638A-188B-AC5459A80CD2}"/>
                </a:ext>
              </a:extLst>
            </p:cNvPr>
            <p:cNvSpPr>
              <a:spLocks/>
            </p:cNvSpPr>
            <p:nvPr/>
          </p:nvSpPr>
          <p:spPr bwMode="auto">
            <a:xfrm>
              <a:off x="8129581" y="1845677"/>
              <a:ext cx="85066" cy="1400071"/>
            </a:xfrm>
            <a:custGeom>
              <a:avLst/>
              <a:gdLst>
                <a:gd name="T0" fmla="*/ 0 w 305"/>
                <a:gd name="T1" fmla="*/ 4653 h 4653"/>
                <a:gd name="T2" fmla="*/ 305 w 305"/>
                <a:gd name="T3" fmla="*/ 4653 h 4653"/>
                <a:gd name="T4" fmla="*/ 204 w 305"/>
                <a:gd name="T5" fmla="*/ 0 h 4653"/>
                <a:gd name="T6" fmla="*/ 101 w 305"/>
                <a:gd name="T7" fmla="*/ 0 h 4653"/>
                <a:gd name="T8" fmla="*/ 0 w 305"/>
                <a:gd name="T9" fmla="*/ 4653 h 4653"/>
              </a:gdLst>
              <a:ahLst/>
              <a:cxnLst>
                <a:cxn ang="0">
                  <a:pos x="T0" y="T1"/>
                </a:cxn>
                <a:cxn ang="0">
                  <a:pos x="T2" y="T3"/>
                </a:cxn>
                <a:cxn ang="0">
                  <a:pos x="T4" y="T5"/>
                </a:cxn>
                <a:cxn ang="0">
                  <a:pos x="T6" y="T7"/>
                </a:cxn>
                <a:cxn ang="0">
                  <a:pos x="T8" y="T9"/>
                </a:cxn>
              </a:cxnLst>
              <a:rect l="0" t="0" r="r" b="b"/>
              <a:pathLst>
                <a:path w="305" h="4653">
                  <a:moveTo>
                    <a:pt x="0" y="4653"/>
                  </a:moveTo>
                  <a:lnTo>
                    <a:pt x="305" y="4653"/>
                  </a:lnTo>
                  <a:lnTo>
                    <a:pt x="204" y="0"/>
                  </a:lnTo>
                  <a:lnTo>
                    <a:pt x="101" y="0"/>
                  </a:lnTo>
                  <a:lnTo>
                    <a:pt x="0" y="4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5" name="Freeform 47">
              <a:extLst>
                <a:ext uri="{FF2B5EF4-FFF2-40B4-BE49-F238E27FC236}">
                  <a16:creationId xmlns:a16="http://schemas.microsoft.com/office/drawing/2014/main" id="{ACD30C6E-C637-3223-C1C4-21151ECA182D}"/>
                </a:ext>
              </a:extLst>
            </p:cNvPr>
            <p:cNvSpPr>
              <a:spLocks/>
            </p:cNvSpPr>
            <p:nvPr/>
          </p:nvSpPr>
          <p:spPr bwMode="auto">
            <a:xfrm>
              <a:off x="8129581" y="1845677"/>
              <a:ext cx="39047" cy="1400071"/>
            </a:xfrm>
            <a:custGeom>
              <a:avLst/>
              <a:gdLst>
                <a:gd name="T0" fmla="*/ 0 w 139"/>
                <a:gd name="T1" fmla="*/ 4653 h 4653"/>
                <a:gd name="T2" fmla="*/ 114 w 139"/>
                <a:gd name="T3" fmla="*/ 4653 h 4653"/>
                <a:gd name="T4" fmla="*/ 139 w 139"/>
                <a:gd name="T5" fmla="*/ 0 h 4653"/>
                <a:gd name="T6" fmla="*/ 101 w 139"/>
                <a:gd name="T7" fmla="*/ 0 h 4653"/>
                <a:gd name="T8" fmla="*/ 0 w 139"/>
                <a:gd name="T9" fmla="*/ 4653 h 4653"/>
              </a:gdLst>
              <a:ahLst/>
              <a:cxnLst>
                <a:cxn ang="0">
                  <a:pos x="T0" y="T1"/>
                </a:cxn>
                <a:cxn ang="0">
                  <a:pos x="T2" y="T3"/>
                </a:cxn>
                <a:cxn ang="0">
                  <a:pos x="T4" y="T5"/>
                </a:cxn>
                <a:cxn ang="0">
                  <a:pos x="T6" y="T7"/>
                </a:cxn>
                <a:cxn ang="0">
                  <a:pos x="T8" y="T9"/>
                </a:cxn>
              </a:cxnLst>
              <a:rect l="0" t="0" r="r" b="b"/>
              <a:pathLst>
                <a:path w="139" h="4653">
                  <a:moveTo>
                    <a:pt x="0" y="4653"/>
                  </a:moveTo>
                  <a:lnTo>
                    <a:pt x="114" y="4653"/>
                  </a:lnTo>
                  <a:lnTo>
                    <a:pt x="139" y="0"/>
                  </a:lnTo>
                  <a:lnTo>
                    <a:pt x="101" y="0"/>
                  </a:lnTo>
                  <a:lnTo>
                    <a:pt x="0" y="465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6" name="Freeform 48">
              <a:extLst>
                <a:ext uri="{FF2B5EF4-FFF2-40B4-BE49-F238E27FC236}">
                  <a16:creationId xmlns:a16="http://schemas.microsoft.com/office/drawing/2014/main" id="{88AEE448-5F3C-35F9-7D31-97FC783D5B50}"/>
                </a:ext>
              </a:extLst>
            </p:cNvPr>
            <p:cNvSpPr>
              <a:spLocks/>
            </p:cNvSpPr>
            <p:nvPr/>
          </p:nvSpPr>
          <p:spPr bwMode="auto">
            <a:xfrm>
              <a:off x="8125398" y="1776500"/>
              <a:ext cx="94827" cy="102261"/>
            </a:xfrm>
            <a:custGeom>
              <a:avLst/>
              <a:gdLst>
                <a:gd name="T0" fmla="*/ 2 w 342"/>
                <a:gd name="T1" fmla="*/ 188 h 342"/>
                <a:gd name="T2" fmla="*/ 8 w 342"/>
                <a:gd name="T3" fmla="*/ 221 h 342"/>
                <a:gd name="T4" fmla="*/ 21 w 342"/>
                <a:gd name="T5" fmla="*/ 252 h 342"/>
                <a:gd name="T6" fmla="*/ 39 w 342"/>
                <a:gd name="T7" fmla="*/ 279 h 342"/>
                <a:gd name="T8" fmla="*/ 62 w 342"/>
                <a:gd name="T9" fmla="*/ 302 h 342"/>
                <a:gd name="T10" fmla="*/ 90 w 342"/>
                <a:gd name="T11" fmla="*/ 321 h 342"/>
                <a:gd name="T12" fmla="*/ 120 w 342"/>
                <a:gd name="T13" fmla="*/ 334 h 342"/>
                <a:gd name="T14" fmla="*/ 153 w 342"/>
                <a:gd name="T15" fmla="*/ 340 h 342"/>
                <a:gd name="T16" fmla="*/ 188 w 342"/>
                <a:gd name="T17" fmla="*/ 340 h 342"/>
                <a:gd name="T18" fmla="*/ 221 w 342"/>
                <a:gd name="T19" fmla="*/ 334 h 342"/>
                <a:gd name="T20" fmla="*/ 252 w 342"/>
                <a:gd name="T21" fmla="*/ 321 h 342"/>
                <a:gd name="T22" fmla="*/ 280 w 342"/>
                <a:gd name="T23" fmla="*/ 302 h 342"/>
                <a:gd name="T24" fmla="*/ 302 w 342"/>
                <a:gd name="T25" fmla="*/ 279 h 342"/>
                <a:gd name="T26" fmla="*/ 321 w 342"/>
                <a:gd name="T27" fmla="*/ 252 h 342"/>
                <a:gd name="T28" fmla="*/ 334 w 342"/>
                <a:gd name="T29" fmla="*/ 221 h 342"/>
                <a:gd name="T30" fmla="*/ 341 w 342"/>
                <a:gd name="T31" fmla="*/ 188 h 342"/>
                <a:gd name="T32" fmla="*/ 341 w 342"/>
                <a:gd name="T33" fmla="*/ 154 h 342"/>
                <a:gd name="T34" fmla="*/ 334 w 342"/>
                <a:gd name="T35" fmla="*/ 120 h 342"/>
                <a:gd name="T36" fmla="*/ 321 w 342"/>
                <a:gd name="T37" fmla="*/ 90 h 342"/>
                <a:gd name="T38" fmla="*/ 302 w 342"/>
                <a:gd name="T39" fmla="*/ 62 h 342"/>
                <a:gd name="T40" fmla="*/ 280 w 342"/>
                <a:gd name="T41" fmla="*/ 39 h 342"/>
                <a:gd name="T42" fmla="*/ 252 w 342"/>
                <a:gd name="T43" fmla="*/ 21 h 342"/>
                <a:gd name="T44" fmla="*/ 221 w 342"/>
                <a:gd name="T45" fmla="*/ 8 h 342"/>
                <a:gd name="T46" fmla="*/ 188 w 342"/>
                <a:gd name="T47" fmla="*/ 2 h 342"/>
                <a:gd name="T48" fmla="*/ 153 w 342"/>
                <a:gd name="T49" fmla="*/ 2 h 342"/>
                <a:gd name="T50" fmla="*/ 120 w 342"/>
                <a:gd name="T51" fmla="*/ 8 h 342"/>
                <a:gd name="T52" fmla="*/ 90 w 342"/>
                <a:gd name="T53" fmla="*/ 21 h 342"/>
                <a:gd name="T54" fmla="*/ 62 w 342"/>
                <a:gd name="T55" fmla="*/ 39 h 342"/>
                <a:gd name="T56" fmla="*/ 39 w 342"/>
                <a:gd name="T57" fmla="*/ 62 h 342"/>
                <a:gd name="T58" fmla="*/ 21 w 342"/>
                <a:gd name="T59" fmla="*/ 90 h 342"/>
                <a:gd name="T60" fmla="*/ 8 w 342"/>
                <a:gd name="T61" fmla="*/ 120 h 342"/>
                <a:gd name="T62" fmla="*/ 2 w 342"/>
                <a:gd name="T63" fmla="*/ 15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42">
                  <a:moveTo>
                    <a:pt x="0" y="170"/>
                  </a:moveTo>
                  <a:lnTo>
                    <a:pt x="2" y="188"/>
                  </a:lnTo>
                  <a:lnTo>
                    <a:pt x="4" y="205"/>
                  </a:lnTo>
                  <a:lnTo>
                    <a:pt x="8" y="221"/>
                  </a:lnTo>
                  <a:lnTo>
                    <a:pt x="14" y="237"/>
                  </a:lnTo>
                  <a:lnTo>
                    <a:pt x="21" y="252"/>
                  </a:lnTo>
                  <a:lnTo>
                    <a:pt x="29" y="267"/>
                  </a:lnTo>
                  <a:lnTo>
                    <a:pt x="39" y="279"/>
                  </a:lnTo>
                  <a:lnTo>
                    <a:pt x="50" y="291"/>
                  </a:lnTo>
                  <a:lnTo>
                    <a:pt x="62" y="302"/>
                  </a:lnTo>
                  <a:lnTo>
                    <a:pt x="76" y="312"/>
                  </a:lnTo>
                  <a:lnTo>
                    <a:pt x="90" y="321"/>
                  </a:lnTo>
                  <a:lnTo>
                    <a:pt x="104" y="327"/>
                  </a:lnTo>
                  <a:lnTo>
                    <a:pt x="120" y="334"/>
                  </a:lnTo>
                  <a:lnTo>
                    <a:pt x="136" y="337"/>
                  </a:lnTo>
                  <a:lnTo>
                    <a:pt x="153" y="340"/>
                  </a:lnTo>
                  <a:lnTo>
                    <a:pt x="171" y="342"/>
                  </a:lnTo>
                  <a:lnTo>
                    <a:pt x="188" y="340"/>
                  </a:lnTo>
                  <a:lnTo>
                    <a:pt x="205" y="337"/>
                  </a:lnTo>
                  <a:lnTo>
                    <a:pt x="221" y="334"/>
                  </a:lnTo>
                  <a:lnTo>
                    <a:pt x="237" y="327"/>
                  </a:lnTo>
                  <a:lnTo>
                    <a:pt x="252" y="321"/>
                  </a:lnTo>
                  <a:lnTo>
                    <a:pt x="267" y="312"/>
                  </a:lnTo>
                  <a:lnTo>
                    <a:pt x="280" y="302"/>
                  </a:lnTo>
                  <a:lnTo>
                    <a:pt x="292" y="291"/>
                  </a:lnTo>
                  <a:lnTo>
                    <a:pt x="302" y="279"/>
                  </a:lnTo>
                  <a:lnTo>
                    <a:pt x="312" y="267"/>
                  </a:lnTo>
                  <a:lnTo>
                    <a:pt x="321" y="252"/>
                  </a:lnTo>
                  <a:lnTo>
                    <a:pt x="328" y="237"/>
                  </a:lnTo>
                  <a:lnTo>
                    <a:pt x="334" y="221"/>
                  </a:lnTo>
                  <a:lnTo>
                    <a:pt x="338" y="205"/>
                  </a:lnTo>
                  <a:lnTo>
                    <a:pt x="341" y="188"/>
                  </a:lnTo>
                  <a:lnTo>
                    <a:pt x="342" y="170"/>
                  </a:lnTo>
                  <a:lnTo>
                    <a:pt x="341" y="154"/>
                  </a:lnTo>
                  <a:lnTo>
                    <a:pt x="338" y="136"/>
                  </a:lnTo>
                  <a:lnTo>
                    <a:pt x="334" y="120"/>
                  </a:lnTo>
                  <a:lnTo>
                    <a:pt x="328" y="104"/>
                  </a:lnTo>
                  <a:lnTo>
                    <a:pt x="321" y="90"/>
                  </a:lnTo>
                  <a:lnTo>
                    <a:pt x="312" y="76"/>
                  </a:lnTo>
                  <a:lnTo>
                    <a:pt x="302" y="62"/>
                  </a:lnTo>
                  <a:lnTo>
                    <a:pt x="292" y="50"/>
                  </a:lnTo>
                  <a:lnTo>
                    <a:pt x="280" y="39"/>
                  </a:lnTo>
                  <a:lnTo>
                    <a:pt x="267" y="29"/>
                  </a:lnTo>
                  <a:lnTo>
                    <a:pt x="252" y="21"/>
                  </a:lnTo>
                  <a:lnTo>
                    <a:pt x="237" y="14"/>
                  </a:lnTo>
                  <a:lnTo>
                    <a:pt x="221" y="8"/>
                  </a:lnTo>
                  <a:lnTo>
                    <a:pt x="205" y="4"/>
                  </a:lnTo>
                  <a:lnTo>
                    <a:pt x="188" y="2"/>
                  </a:lnTo>
                  <a:lnTo>
                    <a:pt x="171" y="0"/>
                  </a:lnTo>
                  <a:lnTo>
                    <a:pt x="153" y="2"/>
                  </a:lnTo>
                  <a:lnTo>
                    <a:pt x="136" y="4"/>
                  </a:lnTo>
                  <a:lnTo>
                    <a:pt x="120" y="8"/>
                  </a:lnTo>
                  <a:lnTo>
                    <a:pt x="104" y="14"/>
                  </a:lnTo>
                  <a:lnTo>
                    <a:pt x="90" y="21"/>
                  </a:lnTo>
                  <a:lnTo>
                    <a:pt x="76" y="29"/>
                  </a:lnTo>
                  <a:lnTo>
                    <a:pt x="62" y="39"/>
                  </a:lnTo>
                  <a:lnTo>
                    <a:pt x="50" y="50"/>
                  </a:lnTo>
                  <a:lnTo>
                    <a:pt x="39" y="62"/>
                  </a:lnTo>
                  <a:lnTo>
                    <a:pt x="29" y="76"/>
                  </a:lnTo>
                  <a:lnTo>
                    <a:pt x="21" y="90"/>
                  </a:lnTo>
                  <a:lnTo>
                    <a:pt x="14" y="104"/>
                  </a:lnTo>
                  <a:lnTo>
                    <a:pt x="8" y="120"/>
                  </a:lnTo>
                  <a:lnTo>
                    <a:pt x="4" y="136"/>
                  </a:lnTo>
                  <a:lnTo>
                    <a:pt x="2" y="154"/>
                  </a:lnTo>
                  <a:lnTo>
                    <a:pt x="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7" name="Freeform 49">
              <a:extLst>
                <a:ext uri="{FF2B5EF4-FFF2-40B4-BE49-F238E27FC236}">
                  <a16:creationId xmlns:a16="http://schemas.microsoft.com/office/drawing/2014/main" id="{0A66DA4B-937B-84AD-3116-C0C670F6393F}"/>
                </a:ext>
              </a:extLst>
            </p:cNvPr>
            <p:cNvSpPr>
              <a:spLocks/>
            </p:cNvSpPr>
            <p:nvPr/>
          </p:nvSpPr>
          <p:spPr bwMode="auto">
            <a:xfrm>
              <a:off x="8136554" y="1788531"/>
              <a:ext cx="72515" cy="78199"/>
            </a:xfrm>
            <a:custGeom>
              <a:avLst/>
              <a:gdLst>
                <a:gd name="T0" fmla="*/ 1 w 259"/>
                <a:gd name="T1" fmla="*/ 143 h 259"/>
                <a:gd name="T2" fmla="*/ 7 w 259"/>
                <a:gd name="T3" fmla="*/ 168 h 259"/>
                <a:gd name="T4" fmla="*/ 16 w 259"/>
                <a:gd name="T5" fmla="*/ 191 h 259"/>
                <a:gd name="T6" fmla="*/ 30 w 259"/>
                <a:gd name="T7" fmla="*/ 212 h 259"/>
                <a:gd name="T8" fmla="*/ 48 w 259"/>
                <a:gd name="T9" fmla="*/ 229 h 259"/>
                <a:gd name="T10" fmla="*/ 69 w 259"/>
                <a:gd name="T11" fmla="*/ 243 h 259"/>
                <a:gd name="T12" fmla="*/ 91 w 259"/>
                <a:gd name="T13" fmla="*/ 253 h 259"/>
                <a:gd name="T14" fmla="*/ 116 w 259"/>
                <a:gd name="T15" fmla="*/ 259 h 259"/>
                <a:gd name="T16" fmla="*/ 143 w 259"/>
                <a:gd name="T17" fmla="*/ 259 h 259"/>
                <a:gd name="T18" fmla="*/ 168 w 259"/>
                <a:gd name="T19" fmla="*/ 253 h 259"/>
                <a:gd name="T20" fmla="*/ 191 w 259"/>
                <a:gd name="T21" fmla="*/ 243 h 259"/>
                <a:gd name="T22" fmla="*/ 212 w 259"/>
                <a:gd name="T23" fmla="*/ 229 h 259"/>
                <a:gd name="T24" fmla="*/ 230 w 259"/>
                <a:gd name="T25" fmla="*/ 212 h 259"/>
                <a:gd name="T26" fmla="*/ 243 w 259"/>
                <a:gd name="T27" fmla="*/ 191 h 259"/>
                <a:gd name="T28" fmla="*/ 253 w 259"/>
                <a:gd name="T29" fmla="*/ 168 h 259"/>
                <a:gd name="T30" fmla="*/ 259 w 259"/>
                <a:gd name="T31" fmla="*/ 143 h 259"/>
                <a:gd name="T32" fmla="*/ 259 w 259"/>
                <a:gd name="T33" fmla="*/ 116 h 259"/>
                <a:gd name="T34" fmla="*/ 253 w 259"/>
                <a:gd name="T35" fmla="*/ 92 h 259"/>
                <a:gd name="T36" fmla="*/ 243 w 259"/>
                <a:gd name="T37" fmla="*/ 69 h 259"/>
                <a:gd name="T38" fmla="*/ 230 w 259"/>
                <a:gd name="T39" fmla="*/ 48 h 259"/>
                <a:gd name="T40" fmla="*/ 212 w 259"/>
                <a:gd name="T41" fmla="*/ 30 h 259"/>
                <a:gd name="T42" fmla="*/ 191 w 259"/>
                <a:gd name="T43" fmla="*/ 17 h 259"/>
                <a:gd name="T44" fmla="*/ 168 w 259"/>
                <a:gd name="T45" fmla="*/ 7 h 259"/>
                <a:gd name="T46" fmla="*/ 143 w 259"/>
                <a:gd name="T47" fmla="*/ 1 h 259"/>
                <a:gd name="T48" fmla="*/ 116 w 259"/>
                <a:gd name="T49" fmla="*/ 1 h 259"/>
                <a:gd name="T50" fmla="*/ 91 w 259"/>
                <a:gd name="T51" fmla="*/ 7 h 259"/>
                <a:gd name="T52" fmla="*/ 69 w 259"/>
                <a:gd name="T53" fmla="*/ 17 h 259"/>
                <a:gd name="T54" fmla="*/ 48 w 259"/>
                <a:gd name="T55" fmla="*/ 30 h 259"/>
                <a:gd name="T56" fmla="*/ 30 w 259"/>
                <a:gd name="T57" fmla="*/ 48 h 259"/>
                <a:gd name="T58" fmla="*/ 16 w 259"/>
                <a:gd name="T59" fmla="*/ 69 h 259"/>
                <a:gd name="T60" fmla="*/ 7 w 259"/>
                <a:gd name="T61" fmla="*/ 92 h 259"/>
                <a:gd name="T62" fmla="*/ 1 w 259"/>
                <a:gd name="T63" fmla="*/ 11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0" y="129"/>
                  </a:moveTo>
                  <a:lnTo>
                    <a:pt x="1" y="143"/>
                  </a:lnTo>
                  <a:lnTo>
                    <a:pt x="4" y="156"/>
                  </a:lnTo>
                  <a:lnTo>
                    <a:pt x="7" y="168"/>
                  </a:lnTo>
                  <a:lnTo>
                    <a:pt x="11" y="180"/>
                  </a:lnTo>
                  <a:lnTo>
                    <a:pt x="16" y="191"/>
                  </a:lnTo>
                  <a:lnTo>
                    <a:pt x="22" y="202"/>
                  </a:lnTo>
                  <a:lnTo>
                    <a:pt x="30" y="212"/>
                  </a:lnTo>
                  <a:lnTo>
                    <a:pt x="39" y="221"/>
                  </a:lnTo>
                  <a:lnTo>
                    <a:pt x="48" y="229"/>
                  </a:lnTo>
                  <a:lnTo>
                    <a:pt x="58" y="237"/>
                  </a:lnTo>
                  <a:lnTo>
                    <a:pt x="69" y="243"/>
                  </a:lnTo>
                  <a:lnTo>
                    <a:pt x="80" y="249"/>
                  </a:lnTo>
                  <a:lnTo>
                    <a:pt x="91" y="253"/>
                  </a:lnTo>
                  <a:lnTo>
                    <a:pt x="104" y="256"/>
                  </a:lnTo>
                  <a:lnTo>
                    <a:pt x="116" y="259"/>
                  </a:lnTo>
                  <a:lnTo>
                    <a:pt x="130" y="259"/>
                  </a:lnTo>
                  <a:lnTo>
                    <a:pt x="143" y="259"/>
                  </a:lnTo>
                  <a:lnTo>
                    <a:pt x="156" y="256"/>
                  </a:lnTo>
                  <a:lnTo>
                    <a:pt x="168" y="253"/>
                  </a:lnTo>
                  <a:lnTo>
                    <a:pt x="180" y="249"/>
                  </a:lnTo>
                  <a:lnTo>
                    <a:pt x="191" y="243"/>
                  </a:lnTo>
                  <a:lnTo>
                    <a:pt x="202" y="237"/>
                  </a:lnTo>
                  <a:lnTo>
                    <a:pt x="212" y="229"/>
                  </a:lnTo>
                  <a:lnTo>
                    <a:pt x="221" y="221"/>
                  </a:lnTo>
                  <a:lnTo>
                    <a:pt x="230" y="212"/>
                  </a:lnTo>
                  <a:lnTo>
                    <a:pt x="237" y="202"/>
                  </a:lnTo>
                  <a:lnTo>
                    <a:pt x="243" y="191"/>
                  </a:lnTo>
                  <a:lnTo>
                    <a:pt x="249" y="180"/>
                  </a:lnTo>
                  <a:lnTo>
                    <a:pt x="253" y="168"/>
                  </a:lnTo>
                  <a:lnTo>
                    <a:pt x="257" y="156"/>
                  </a:lnTo>
                  <a:lnTo>
                    <a:pt x="259" y="143"/>
                  </a:lnTo>
                  <a:lnTo>
                    <a:pt x="259" y="129"/>
                  </a:lnTo>
                  <a:lnTo>
                    <a:pt x="259" y="116"/>
                  </a:lnTo>
                  <a:lnTo>
                    <a:pt x="257" y="104"/>
                  </a:lnTo>
                  <a:lnTo>
                    <a:pt x="253" y="92"/>
                  </a:lnTo>
                  <a:lnTo>
                    <a:pt x="249" y="80"/>
                  </a:lnTo>
                  <a:lnTo>
                    <a:pt x="243" y="69"/>
                  </a:lnTo>
                  <a:lnTo>
                    <a:pt x="237" y="58"/>
                  </a:lnTo>
                  <a:lnTo>
                    <a:pt x="230" y="48"/>
                  </a:lnTo>
                  <a:lnTo>
                    <a:pt x="221" y="39"/>
                  </a:lnTo>
                  <a:lnTo>
                    <a:pt x="212" y="30"/>
                  </a:lnTo>
                  <a:lnTo>
                    <a:pt x="202" y="22"/>
                  </a:lnTo>
                  <a:lnTo>
                    <a:pt x="191" y="17"/>
                  </a:lnTo>
                  <a:lnTo>
                    <a:pt x="180" y="11"/>
                  </a:lnTo>
                  <a:lnTo>
                    <a:pt x="168" y="7"/>
                  </a:lnTo>
                  <a:lnTo>
                    <a:pt x="156" y="4"/>
                  </a:lnTo>
                  <a:lnTo>
                    <a:pt x="143" y="1"/>
                  </a:lnTo>
                  <a:lnTo>
                    <a:pt x="130" y="0"/>
                  </a:lnTo>
                  <a:lnTo>
                    <a:pt x="116" y="1"/>
                  </a:lnTo>
                  <a:lnTo>
                    <a:pt x="104" y="4"/>
                  </a:lnTo>
                  <a:lnTo>
                    <a:pt x="91" y="7"/>
                  </a:lnTo>
                  <a:lnTo>
                    <a:pt x="80" y="11"/>
                  </a:lnTo>
                  <a:lnTo>
                    <a:pt x="69" y="17"/>
                  </a:lnTo>
                  <a:lnTo>
                    <a:pt x="58" y="22"/>
                  </a:lnTo>
                  <a:lnTo>
                    <a:pt x="48" y="30"/>
                  </a:lnTo>
                  <a:lnTo>
                    <a:pt x="39" y="39"/>
                  </a:lnTo>
                  <a:lnTo>
                    <a:pt x="30" y="48"/>
                  </a:lnTo>
                  <a:lnTo>
                    <a:pt x="22" y="58"/>
                  </a:lnTo>
                  <a:lnTo>
                    <a:pt x="16" y="69"/>
                  </a:lnTo>
                  <a:lnTo>
                    <a:pt x="11" y="80"/>
                  </a:lnTo>
                  <a:lnTo>
                    <a:pt x="7" y="92"/>
                  </a:lnTo>
                  <a:lnTo>
                    <a:pt x="4" y="104"/>
                  </a:lnTo>
                  <a:lnTo>
                    <a:pt x="1" y="116"/>
                  </a:lnTo>
                  <a:lnTo>
                    <a:pt x="0" y="129"/>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8" name="Freeform 50">
              <a:extLst>
                <a:ext uri="{FF2B5EF4-FFF2-40B4-BE49-F238E27FC236}">
                  <a16:creationId xmlns:a16="http://schemas.microsoft.com/office/drawing/2014/main" id="{7673E43E-40A9-3333-D8A6-BE02130E5B65}"/>
                </a:ext>
              </a:extLst>
            </p:cNvPr>
            <p:cNvSpPr>
              <a:spLocks/>
            </p:cNvSpPr>
            <p:nvPr/>
          </p:nvSpPr>
          <p:spPr bwMode="auto">
            <a:xfrm>
              <a:off x="8136554" y="1791539"/>
              <a:ext cx="58570" cy="75192"/>
            </a:xfrm>
            <a:custGeom>
              <a:avLst/>
              <a:gdLst>
                <a:gd name="T0" fmla="*/ 74 w 212"/>
                <a:gd name="T1" fmla="*/ 9 h 249"/>
                <a:gd name="T2" fmla="*/ 58 w 212"/>
                <a:gd name="T3" fmla="*/ 31 h 249"/>
                <a:gd name="T4" fmla="*/ 46 w 212"/>
                <a:gd name="T5" fmla="*/ 55 h 249"/>
                <a:gd name="T6" fmla="*/ 39 w 212"/>
                <a:gd name="T7" fmla="*/ 82 h 249"/>
                <a:gd name="T8" fmla="*/ 39 w 212"/>
                <a:gd name="T9" fmla="*/ 110 h 249"/>
                <a:gd name="T10" fmla="*/ 43 w 212"/>
                <a:gd name="T11" fmla="*/ 135 h 249"/>
                <a:gd name="T12" fmla="*/ 53 w 212"/>
                <a:gd name="T13" fmla="*/ 158 h 249"/>
                <a:gd name="T14" fmla="*/ 68 w 212"/>
                <a:gd name="T15" fmla="*/ 179 h 249"/>
                <a:gd name="T16" fmla="*/ 85 w 212"/>
                <a:gd name="T17" fmla="*/ 197 h 249"/>
                <a:gd name="T18" fmla="*/ 105 w 212"/>
                <a:gd name="T19" fmla="*/ 210 h 249"/>
                <a:gd name="T20" fmla="*/ 128 w 212"/>
                <a:gd name="T21" fmla="*/ 220 h 249"/>
                <a:gd name="T22" fmla="*/ 154 w 212"/>
                <a:gd name="T23" fmla="*/ 225 h 249"/>
                <a:gd name="T24" fmla="*/ 179 w 212"/>
                <a:gd name="T25" fmla="*/ 225 h 249"/>
                <a:gd name="T26" fmla="*/ 202 w 212"/>
                <a:gd name="T27" fmla="*/ 220 h 249"/>
                <a:gd name="T28" fmla="*/ 204 w 212"/>
                <a:gd name="T29" fmla="*/ 223 h 249"/>
                <a:gd name="T30" fmla="*/ 185 w 212"/>
                <a:gd name="T31" fmla="*/ 235 h 249"/>
                <a:gd name="T32" fmla="*/ 164 w 212"/>
                <a:gd name="T33" fmla="*/ 244 h 249"/>
                <a:gd name="T34" fmla="*/ 142 w 212"/>
                <a:gd name="T35" fmla="*/ 249 h 249"/>
                <a:gd name="T36" fmla="*/ 116 w 212"/>
                <a:gd name="T37" fmla="*/ 249 h 249"/>
                <a:gd name="T38" fmla="*/ 91 w 212"/>
                <a:gd name="T39" fmla="*/ 243 h 249"/>
                <a:gd name="T40" fmla="*/ 69 w 212"/>
                <a:gd name="T41" fmla="*/ 233 h 249"/>
                <a:gd name="T42" fmla="*/ 48 w 212"/>
                <a:gd name="T43" fmla="*/ 219 h 249"/>
                <a:gd name="T44" fmla="*/ 30 w 212"/>
                <a:gd name="T45" fmla="*/ 202 h 249"/>
                <a:gd name="T46" fmla="*/ 16 w 212"/>
                <a:gd name="T47" fmla="*/ 181 h 249"/>
                <a:gd name="T48" fmla="*/ 7 w 212"/>
                <a:gd name="T49" fmla="*/ 158 h 249"/>
                <a:gd name="T50" fmla="*/ 1 w 212"/>
                <a:gd name="T51" fmla="*/ 133 h 249"/>
                <a:gd name="T52" fmla="*/ 1 w 212"/>
                <a:gd name="T53" fmla="*/ 110 h 249"/>
                <a:gd name="T54" fmla="*/ 5 w 212"/>
                <a:gd name="T55" fmla="*/ 90 h 249"/>
                <a:gd name="T56" fmla="*/ 10 w 212"/>
                <a:gd name="T57" fmla="*/ 71 h 249"/>
                <a:gd name="T58" fmla="*/ 19 w 212"/>
                <a:gd name="T59" fmla="*/ 54 h 249"/>
                <a:gd name="T60" fmla="*/ 30 w 212"/>
                <a:gd name="T61" fmla="*/ 39 h 249"/>
                <a:gd name="T62" fmla="*/ 43 w 212"/>
                <a:gd name="T63" fmla="*/ 25 h 249"/>
                <a:gd name="T64" fmla="*/ 59 w 212"/>
                <a:gd name="T65" fmla="*/ 13 h 249"/>
                <a:gd name="T66" fmla="*/ 75 w 212"/>
                <a:gd name="T6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249">
                  <a:moveTo>
                    <a:pt x="84" y="0"/>
                  </a:moveTo>
                  <a:lnTo>
                    <a:pt x="74" y="9"/>
                  </a:lnTo>
                  <a:lnTo>
                    <a:pt x="66" y="19"/>
                  </a:lnTo>
                  <a:lnTo>
                    <a:pt x="58" y="31"/>
                  </a:lnTo>
                  <a:lnTo>
                    <a:pt x="51" y="42"/>
                  </a:lnTo>
                  <a:lnTo>
                    <a:pt x="46" y="55"/>
                  </a:lnTo>
                  <a:lnTo>
                    <a:pt x="41" y="69"/>
                  </a:lnTo>
                  <a:lnTo>
                    <a:pt x="39" y="82"/>
                  </a:lnTo>
                  <a:lnTo>
                    <a:pt x="38" y="97"/>
                  </a:lnTo>
                  <a:lnTo>
                    <a:pt x="39" y="110"/>
                  </a:lnTo>
                  <a:lnTo>
                    <a:pt x="41" y="123"/>
                  </a:lnTo>
                  <a:lnTo>
                    <a:pt x="43" y="135"/>
                  </a:lnTo>
                  <a:lnTo>
                    <a:pt x="48" y="147"/>
                  </a:lnTo>
                  <a:lnTo>
                    <a:pt x="53" y="158"/>
                  </a:lnTo>
                  <a:lnTo>
                    <a:pt x="60" y="169"/>
                  </a:lnTo>
                  <a:lnTo>
                    <a:pt x="68" y="179"/>
                  </a:lnTo>
                  <a:lnTo>
                    <a:pt x="75" y="188"/>
                  </a:lnTo>
                  <a:lnTo>
                    <a:pt x="85" y="197"/>
                  </a:lnTo>
                  <a:lnTo>
                    <a:pt x="95" y="203"/>
                  </a:lnTo>
                  <a:lnTo>
                    <a:pt x="105" y="210"/>
                  </a:lnTo>
                  <a:lnTo>
                    <a:pt x="117" y="216"/>
                  </a:lnTo>
                  <a:lnTo>
                    <a:pt x="128" y="220"/>
                  </a:lnTo>
                  <a:lnTo>
                    <a:pt x="141" y="223"/>
                  </a:lnTo>
                  <a:lnTo>
                    <a:pt x="154" y="225"/>
                  </a:lnTo>
                  <a:lnTo>
                    <a:pt x="167" y="225"/>
                  </a:lnTo>
                  <a:lnTo>
                    <a:pt x="179" y="225"/>
                  </a:lnTo>
                  <a:lnTo>
                    <a:pt x="190" y="223"/>
                  </a:lnTo>
                  <a:lnTo>
                    <a:pt x="202" y="220"/>
                  </a:lnTo>
                  <a:lnTo>
                    <a:pt x="212" y="217"/>
                  </a:lnTo>
                  <a:lnTo>
                    <a:pt x="204" y="223"/>
                  </a:lnTo>
                  <a:lnTo>
                    <a:pt x="195" y="230"/>
                  </a:lnTo>
                  <a:lnTo>
                    <a:pt x="185" y="235"/>
                  </a:lnTo>
                  <a:lnTo>
                    <a:pt x="175" y="240"/>
                  </a:lnTo>
                  <a:lnTo>
                    <a:pt x="164" y="244"/>
                  </a:lnTo>
                  <a:lnTo>
                    <a:pt x="153" y="246"/>
                  </a:lnTo>
                  <a:lnTo>
                    <a:pt x="142" y="249"/>
                  </a:lnTo>
                  <a:lnTo>
                    <a:pt x="130" y="249"/>
                  </a:lnTo>
                  <a:lnTo>
                    <a:pt x="116" y="249"/>
                  </a:lnTo>
                  <a:lnTo>
                    <a:pt x="104" y="246"/>
                  </a:lnTo>
                  <a:lnTo>
                    <a:pt x="91" y="243"/>
                  </a:lnTo>
                  <a:lnTo>
                    <a:pt x="80" y="239"/>
                  </a:lnTo>
                  <a:lnTo>
                    <a:pt x="69" y="233"/>
                  </a:lnTo>
                  <a:lnTo>
                    <a:pt x="58" y="227"/>
                  </a:lnTo>
                  <a:lnTo>
                    <a:pt x="48" y="219"/>
                  </a:lnTo>
                  <a:lnTo>
                    <a:pt x="39" y="211"/>
                  </a:lnTo>
                  <a:lnTo>
                    <a:pt x="30" y="202"/>
                  </a:lnTo>
                  <a:lnTo>
                    <a:pt x="22" y="192"/>
                  </a:lnTo>
                  <a:lnTo>
                    <a:pt x="16" y="181"/>
                  </a:lnTo>
                  <a:lnTo>
                    <a:pt x="11" y="170"/>
                  </a:lnTo>
                  <a:lnTo>
                    <a:pt x="7" y="158"/>
                  </a:lnTo>
                  <a:lnTo>
                    <a:pt x="4" y="146"/>
                  </a:lnTo>
                  <a:lnTo>
                    <a:pt x="1" y="133"/>
                  </a:lnTo>
                  <a:lnTo>
                    <a:pt x="0" y="119"/>
                  </a:lnTo>
                  <a:lnTo>
                    <a:pt x="1" y="110"/>
                  </a:lnTo>
                  <a:lnTo>
                    <a:pt x="3" y="100"/>
                  </a:lnTo>
                  <a:lnTo>
                    <a:pt x="5" y="90"/>
                  </a:lnTo>
                  <a:lnTo>
                    <a:pt x="7" y="81"/>
                  </a:lnTo>
                  <a:lnTo>
                    <a:pt x="10" y="71"/>
                  </a:lnTo>
                  <a:lnTo>
                    <a:pt x="15" y="62"/>
                  </a:lnTo>
                  <a:lnTo>
                    <a:pt x="19" y="54"/>
                  </a:lnTo>
                  <a:lnTo>
                    <a:pt x="25" y="47"/>
                  </a:lnTo>
                  <a:lnTo>
                    <a:pt x="30" y="39"/>
                  </a:lnTo>
                  <a:lnTo>
                    <a:pt x="37" y="31"/>
                  </a:lnTo>
                  <a:lnTo>
                    <a:pt x="43" y="25"/>
                  </a:lnTo>
                  <a:lnTo>
                    <a:pt x="51" y="19"/>
                  </a:lnTo>
                  <a:lnTo>
                    <a:pt x="59" y="13"/>
                  </a:lnTo>
                  <a:lnTo>
                    <a:pt x="67" y="8"/>
                  </a:lnTo>
                  <a:lnTo>
                    <a:pt x="75" y="4"/>
                  </a:lnTo>
                  <a:lnTo>
                    <a:pt x="84"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9" name="Freeform 51">
              <a:extLst>
                <a:ext uri="{FF2B5EF4-FFF2-40B4-BE49-F238E27FC236}">
                  <a16:creationId xmlns:a16="http://schemas.microsoft.com/office/drawing/2014/main" id="{93F67338-7681-4941-34DD-A682B33369F5}"/>
                </a:ext>
              </a:extLst>
            </p:cNvPr>
            <p:cNvSpPr>
              <a:spLocks/>
            </p:cNvSpPr>
            <p:nvPr/>
          </p:nvSpPr>
          <p:spPr bwMode="auto">
            <a:xfrm>
              <a:off x="8059855" y="3203641"/>
              <a:ext cx="223124" cy="67672"/>
            </a:xfrm>
            <a:custGeom>
              <a:avLst/>
              <a:gdLst>
                <a:gd name="T0" fmla="*/ 0 w 802"/>
                <a:gd name="T1" fmla="*/ 213 h 226"/>
                <a:gd name="T2" fmla="*/ 5 w 802"/>
                <a:gd name="T3" fmla="*/ 191 h 226"/>
                <a:gd name="T4" fmla="*/ 13 w 802"/>
                <a:gd name="T5" fmla="*/ 169 h 226"/>
                <a:gd name="T6" fmla="*/ 25 w 802"/>
                <a:gd name="T7" fmla="*/ 148 h 226"/>
                <a:gd name="T8" fmla="*/ 39 w 802"/>
                <a:gd name="T9" fmla="*/ 128 h 226"/>
                <a:gd name="T10" fmla="*/ 58 w 802"/>
                <a:gd name="T11" fmla="*/ 109 h 226"/>
                <a:gd name="T12" fmla="*/ 80 w 802"/>
                <a:gd name="T13" fmla="*/ 91 h 226"/>
                <a:gd name="T14" fmla="*/ 104 w 802"/>
                <a:gd name="T15" fmla="*/ 74 h 226"/>
                <a:gd name="T16" fmla="*/ 132 w 802"/>
                <a:gd name="T17" fmla="*/ 59 h 226"/>
                <a:gd name="T18" fmla="*/ 162 w 802"/>
                <a:gd name="T19" fmla="*/ 46 h 226"/>
                <a:gd name="T20" fmla="*/ 194 w 802"/>
                <a:gd name="T21" fmla="*/ 33 h 226"/>
                <a:gd name="T22" fmla="*/ 227 w 802"/>
                <a:gd name="T23" fmla="*/ 22 h 226"/>
                <a:gd name="T24" fmla="*/ 263 w 802"/>
                <a:gd name="T25" fmla="*/ 15 h 226"/>
                <a:gd name="T26" fmla="*/ 301 w 802"/>
                <a:gd name="T27" fmla="*/ 8 h 226"/>
                <a:gd name="T28" fmla="*/ 341 w 802"/>
                <a:gd name="T29" fmla="*/ 4 h 226"/>
                <a:gd name="T30" fmla="*/ 380 w 802"/>
                <a:gd name="T31" fmla="*/ 1 h 226"/>
                <a:gd name="T32" fmla="*/ 422 w 802"/>
                <a:gd name="T33" fmla="*/ 1 h 226"/>
                <a:gd name="T34" fmla="*/ 462 w 802"/>
                <a:gd name="T35" fmla="*/ 4 h 226"/>
                <a:gd name="T36" fmla="*/ 502 w 802"/>
                <a:gd name="T37" fmla="*/ 8 h 226"/>
                <a:gd name="T38" fmla="*/ 539 w 802"/>
                <a:gd name="T39" fmla="*/ 15 h 226"/>
                <a:gd name="T40" fmla="*/ 575 w 802"/>
                <a:gd name="T41" fmla="*/ 22 h 226"/>
                <a:gd name="T42" fmla="*/ 609 w 802"/>
                <a:gd name="T43" fmla="*/ 33 h 226"/>
                <a:gd name="T44" fmla="*/ 641 w 802"/>
                <a:gd name="T45" fmla="*/ 46 h 226"/>
                <a:gd name="T46" fmla="*/ 671 w 802"/>
                <a:gd name="T47" fmla="*/ 59 h 226"/>
                <a:gd name="T48" fmla="*/ 698 w 802"/>
                <a:gd name="T49" fmla="*/ 74 h 226"/>
                <a:gd name="T50" fmla="*/ 723 w 802"/>
                <a:gd name="T51" fmla="*/ 91 h 226"/>
                <a:gd name="T52" fmla="*/ 745 w 802"/>
                <a:gd name="T53" fmla="*/ 109 h 226"/>
                <a:gd name="T54" fmla="*/ 762 w 802"/>
                <a:gd name="T55" fmla="*/ 128 h 226"/>
                <a:gd name="T56" fmla="*/ 778 w 802"/>
                <a:gd name="T57" fmla="*/ 148 h 226"/>
                <a:gd name="T58" fmla="*/ 790 w 802"/>
                <a:gd name="T59" fmla="*/ 169 h 226"/>
                <a:gd name="T60" fmla="*/ 798 w 802"/>
                <a:gd name="T61" fmla="*/ 191 h 226"/>
                <a:gd name="T62" fmla="*/ 802 w 802"/>
                <a:gd name="T63" fmla="*/ 213 h 226"/>
                <a:gd name="T64" fmla="*/ 0 w 802"/>
                <a:gd name="T6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2" h="226">
                  <a:moveTo>
                    <a:pt x="0" y="226"/>
                  </a:moveTo>
                  <a:lnTo>
                    <a:pt x="0" y="213"/>
                  </a:lnTo>
                  <a:lnTo>
                    <a:pt x="3" y="202"/>
                  </a:lnTo>
                  <a:lnTo>
                    <a:pt x="5" y="191"/>
                  </a:lnTo>
                  <a:lnTo>
                    <a:pt x="8" y="180"/>
                  </a:lnTo>
                  <a:lnTo>
                    <a:pt x="13" y="169"/>
                  </a:lnTo>
                  <a:lnTo>
                    <a:pt x="18" y="158"/>
                  </a:lnTo>
                  <a:lnTo>
                    <a:pt x="25" y="148"/>
                  </a:lnTo>
                  <a:lnTo>
                    <a:pt x="31" y="138"/>
                  </a:lnTo>
                  <a:lnTo>
                    <a:pt x="39" y="128"/>
                  </a:lnTo>
                  <a:lnTo>
                    <a:pt x="48" y="118"/>
                  </a:lnTo>
                  <a:lnTo>
                    <a:pt x="58" y="109"/>
                  </a:lnTo>
                  <a:lnTo>
                    <a:pt x="69" y="100"/>
                  </a:lnTo>
                  <a:lnTo>
                    <a:pt x="80" y="91"/>
                  </a:lnTo>
                  <a:lnTo>
                    <a:pt x="92" y="82"/>
                  </a:lnTo>
                  <a:lnTo>
                    <a:pt x="104" y="74"/>
                  </a:lnTo>
                  <a:lnTo>
                    <a:pt x="117" y="67"/>
                  </a:lnTo>
                  <a:lnTo>
                    <a:pt x="132" y="59"/>
                  </a:lnTo>
                  <a:lnTo>
                    <a:pt x="146" y="52"/>
                  </a:lnTo>
                  <a:lnTo>
                    <a:pt x="162" y="46"/>
                  </a:lnTo>
                  <a:lnTo>
                    <a:pt x="177" y="39"/>
                  </a:lnTo>
                  <a:lnTo>
                    <a:pt x="194" y="33"/>
                  </a:lnTo>
                  <a:lnTo>
                    <a:pt x="210" y="28"/>
                  </a:lnTo>
                  <a:lnTo>
                    <a:pt x="227" y="22"/>
                  </a:lnTo>
                  <a:lnTo>
                    <a:pt x="246" y="18"/>
                  </a:lnTo>
                  <a:lnTo>
                    <a:pt x="263" y="15"/>
                  </a:lnTo>
                  <a:lnTo>
                    <a:pt x="282" y="10"/>
                  </a:lnTo>
                  <a:lnTo>
                    <a:pt x="301" y="8"/>
                  </a:lnTo>
                  <a:lnTo>
                    <a:pt x="321" y="5"/>
                  </a:lnTo>
                  <a:lnTo>
                    <a:pt x="341" y="4"/>
                  </a:lnTo>
                  <a:lnTo>
                    <a:pt x="360" y="1"/>
                  </a:lnTo>
                  <a:lnTo>
                    <a:pt x="380" y="1"/>
                  </a:lnTo>
                  <a:lnTo>
                    <a:pt x="401" y="0"/>
                  </a:lnTo>
                  <a:lnTo>
                    <a:pt x="422" y="1"/>
                  </a:lnTo>
                  <a:lnTo>
                    <a:pt x="442" y="1"/>
                  </a:lnTo>
                  <a:lnTo>
                    <a:pt x="462" y="4"/>
                  </a:lnTo>
                  <a:lnTo>
                    <a:pt x="482" y="5"/>
                  </a:lnTo>
                  <a:lnTo>
                    <a:pt x="502" y="8"/>
                  </a:lnTo>
                  <a:lnTo>
                    <a:pt x="521" y="10"/>
                  </a:lnTo>
                  <a:lnTo>
                    <a:pt x="539" y="15"/>
                  </a:lnTo>
                  <a:lnTo>
                    <a:pt x="557" y="18"/>
                  </a:lnTo>
                  <a:lnTo>
                    <a:pt x="575" y="22"/>
                  </a:lnTo>
                  <a:lnTo>
                    <a:pt x="592" y="28"/>
                  </a:lnTo>
                  <a:lnTo>
                    <a:pt x="609" y="33"/>
                  </a:lnTo>
                  <a:lnTo>
                    <a:pt x="625" y="39"/>
                  </a:lnTo>
                  <a:lnTo>
                    <a:pt x="641" y="46"/>
                  </a:lnTo>
                  <a:lnTo>
                    <a:pt x="656" y="52"/>
                  </a:lnTo>
                  <a:lnTo>
                    <a:pt x="671" y="59"/>
                  </a:lnTo>
                  <a:lnTo>
                    <a:pt x="685" y="67"/>
                  </a:lnTo>
                  <a:lnTo>
                    <a:pt x="698" y="74"/>
                  </a:lnTo>
                  <a:lnTo>
                    <a:pt x="710" y="82"/>
                  </a:lnTo>
                  <a:lnTo>
                    <a:pt x="723" y="91"/>
                  </a:lnTo>
                  <a:lnTo>
                    <a:pt x="734" y="100"/>
                  </a:lnTo>
                  <a:lnTo>
                    <a:pt x="745" y="109"/>
                  </a:lnTo>
                  <a:lnTo>
                    <a:pt x="754" y="118"/>
                  </a:lnTo>
                  <a:lnTo>
                    <a:pt x="762" y="128"/>
                  </a:lnTo>
                  <a:lnTo>
                    <a:pt x="771" y="138"/>
                  </a:lnTo>
                  <a:lnTo>
                    <a:pt x="778" y="148"/>
                  </a:lnTo>
                  <a:lnTo>
                    <a:pt x="784" y="158"/>
                  </a:lnTo>
                  <a:lnTo>
                    <a:pt x="790" y="169"/>
                  </a:lnTo>
                  <a:lnTo>
                    <a:pt x="794" y="180"/>
                  </a:lnTo>
                  <a:lnTo>
                    <a:pt x="798" y="191"/>
                  </a:lnTo>
                  <a:lnTo>
                    <a:pt x="800" y="202"/>
                  </a:lnTo>
                  <a:lnTo>
                    <a:pt x="802" y="213"/>
                  </a:lnTo>
                  <a:lnTo>
                    <a:pt x="802" y="226"/>
                  </a:lnTo>
                  <a:lnTo>
                    <a:pt x="0" y="226"/>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0" name="Freeform 52">
              <a:extLst>
                <a:ext uri="{FF2B5EF4-FFF2-40B4-BE49-F238E27FC236}">
                  <a16:creationId xmlns:a16="http://schemas.microsoft.com/office/drawing/2014/main" id="{1AE1B01C-E77E-75F2-F65B-9195B510C46A}"/>
                </a:ext>
              </a:extLst>
            </p:cNvPr>
            <p:cNvSpPr>
              <a:spLocks/>
            </p:cNvSpPr>
            <p:nvPr/>
          </p:nvSpPr>
          <p:spPr bwMode="auto">
            <a:xfrm>
              <a:off x="8059855" y="3203641"/>
              <a:ext cx="129691" cy="67672"/>
            </a:xfrm>
            <a:custGeom>
              <a:avLst/>
              <a:gdLst>
                <a:gd name="T0" fmla="*/ 401 w 463"/>
                <a:gd name="T1" fmla="*/ 0 h 226"/>
                <a:gd name="T2" fmla="*/ 417 w 463"/>
                <a:gd name="T3" fmla="*/ 1 h 226"/>
                <a:gd name="T4" fmla="*/ 432 w 463"/>
                <a:gd name="T5" fmla="*/ 1 h 226"/>
                <a:gd name="T6" fmla="*/ 448 w 463"/>
                <a:gd name="T7" fmla="*/ 3 h 226"/>
                <a:gd name="T8" fmla="*/ 463 w 463"/>
                <a:gd name="T9" fmla="*/ 4 h 226"/>
                <a:gd name="T10" fmla="*/ 427 w 463"/>
                <a:gd name="T11" fmla="*/ 8 h 226"/>
                <a:gd name="T12" fmla="*/ 392 w 463"/>
                <a:gd name="T13" fmla="*/ 14 h 226"/>
                <a:gd name="T14" fmla="*/ 360 w 463"/>
                <a:gd name="T15" fmla="*/ 20 h 226"/>
                <a:gd name="T16" fmla="*/ 328 w 463"/>
                <a:gd name="T17" fmla="*/ 29 h 226"/>
                <a:gd name="T18" fmla="*/ 299 w 463"/>
                <a:gd name="T19" fmla="*/ 40 h 226"/>
                <a:gd name="T20" fmla="*/ 271 w 463"/>
                <a:gd name="T21" fmla="*/ 51 h 226"/>
                <a:gd name="T22" fmla="*/ 244 w 463"/>
                <a:gd name="T23" fmla="*/ 64 h 226"/>
                <a:gd name="T24" fmla="*/ 220 w 463"/>
                <a:gd name="T25" fmla="*/ 79 h 226"/>
                <a:gd name="T26" fmla="*/ 209 w 463"/>
                <a:gd name="T27" fmla="*/ 86 h 226"/>
                <a:gd name="T28" fmla="*/ 199 w 463"/>
                <a:gd name="T29" fmla="*/ 94 h 226"/>
                <a:gd name="T30" fmla="*/ 189 w 463"/>
                <a:gd name="T31" fmla="*/ 102 h 226"/>
                <a:gd name="T32" fmla="*/ 179 w 463"/>
                <a:gd name="T33" fmla="*/ 110 h 226"/>
                <a:gd name="T34" fmla="*/ 172 w 463"/>
                <a:gd name="T35" fmla="*/ 118 h 226"/>
                <a:gd name="T36" fmla="*/ 163 w 463"/>
                <a:gd name="T37" fmla="*/ 127 h 226"/>
                <a:gd name="T38" fmla="*/ 156 w 463"/>
                <a:gd name="T39" fmla="*/ 136 h 226"/>
                <a:gd name="T40" fmla="*/ 149 w 463"/>
                <a:gd name="T41" fmla="*/ 146 h 226"/>
                <a:gd name="T42" fmla="*/ 143 w 463"/>
                <a:gd name="T43" fmla="*/ 155 h 226"/>
                <a:gd name="T44" fmla="*/ 137 w 463"/>
                <a:gd name="T45" fmla="*/ 165 h 226"/>
                <a:gd name="T46" fmla="*/ 133 w 463"/>
                <a:gd name="T47" fmla="*/ 175 h 226"/>
                <a:gd name="T48" fmla="*/ 130 w 463"/>
                <a:gd name="T49" fmla="*/ 185 h 226"/>
                <a:gd name="T50" fmla="*/ 126 w 463"/>
                <a:gd name="T51" fmla="*/ 195 h 226"/>
                <a:gd name="T52" fmla="*/ 125 w 463"/>
                <a:gd name="T53" fmla="*/ 205 h 226"/>
                <a:gd name="T54" fmla="*/ 123 w 463"/>
                <a:gd name="T55" fmla="*/ 215 h 226"/>
                <a:gd name="T56" fmla="*/ 123 w 463"/>
                <a:gd name="T57" fmla="*/ 226 h 226"/>
                <a:gd name="T58" fmla="*/ 0 w 463"/>
                <a:gd name="T59" fmla="*/ 226 h 226"/>
                <a:gd name="T60" fmla="*/ 0 w 463"/>
                <a:gd name="T61" fmla="*/ 213 h 226"/>
                <a:gd name="T62" fmla="*/ 3 w 463"/>
                <a:gd name="T63" fmla="*/ 202 h 226"/>
                <a:gd name="T64" fmla="*/ 5 w 463"/>
                <a:gd name="T65" fmla="*/ 191 h 226"/>
                <a:gd name="T66" fmla="*/ 8 w 463"/>
                <a:gd name="T67" fmla="*/ 180 h 226"/>
                <a:gd name="T68" fmla="*/ 13 w 463"/>
                <a:gd name="T69" fmla="*/ 169 h 226"/>
                <a:gd name="T70" fmla="*/ 18 w 463"/>
                <a:gd name="T71" fmla="*/ 158 h 226"/>
                <a:gd name="T72" fmla="*/ 25 w 463"/>
                <a:gd name="T73" fmla="*/ 148 h 226"/>
                <a:gd name="T74" fmla="*/ 31 w 463"/>
                <a:gd name="T75" fmla="*/ 138 h 226"/>
                <a:gd name="T76" fmla="*/ 39 w 463"/>
                <a:gd name="T77" fmla="*/ 128 h 226"/>
                <a:gd name="T78" fmla="*/ 48 w 463"/>
                <a:gd name="T79" fmla="*/ 118 h 226"/>
                <a:gd name="T80" fmla="*/ 58 w 463"/>
                <a:gd name="T81" fmla="*/ 109 h 226"/>
                <a:gd name="T82" fmla="*/ 69 w 463"/>
                <a:gd name="T83" fmla="*/ 100 h 226"/>
                <a:gd name="T84" fmla="*/ 80 w 463"/>
                <a:gd name="T85" fmla="*/ 91 h 226"/>
                <a:gd name="T86" fmla="*/ 92 w 463"/>
                <a:gd name="T87" fmla="*/ 82 h 226"/>
                <a:gd name="T88" fmla="*/ 104 w 463"/>
                <a:gd name="T89" fmla="*/ 74 h 226"/>
                <a:gd name="T90" fmla="*/ 117 w 463"/>
                <a:gd name="T91" fmla="*/ 67 h 226"/>
                <a:gd name="T92" fmla="*/ 132 w 463"/>
                <a:gd name="T93" fmla="*/ 59 h 226"/>
                <a:gd name="T94" fmla="*/ 146 w 463"/>
                <a:gd name="T95" fmla="*/ 52 h 226"/>
                <a:gd name="T96" fmla="*/ 162 w 463"/>
                <a:gd name="T97" fmla="*/ 46 h 226"/>
                <a:gd name="T98" fmla="*/ 177 w 463"/>
                <a:gd name="T99" fmla="*/ 39 h 226"/>
                <a:gd name="T100" fmla="*/ 194 w 463"/>
                <a:gd name="T101" fmla="*/ 33 h 226"/>
                <a:gd name="T102" fmla="*/ 210 w 463"/>
                <a:gd name="T103" fmla="*/ 28 h 226"/>
                <a:gd name="T104" fmla="*/ 227 w 463"/>
                <a:gd name="T105" fmla="*/ 22 h 226"/>
                <a:gd name="T106" fmla="*/ 246 w 463"/>
                <a:gd name="T107" fmla="*/ 18 h 226"/>
                <a:gd name="T108" fmla="*/ 263 w 463"/>
                <a:gd name="T109" fmla="*/ 15 h 226"/>
                <a:gd name="T110" fmla="*/ 282 w 463"/>
                <a:gd name="T111" fmla="*/ 10 h 226"/>
                <a:gd name="T112" fmla="*/ 301 w 463"/>
                <a:gd name="T113" fmla="*/ 8 h 226"/>
                <a:gd name="T114" fmla="*/ 321 w 463"/>
                <a:gd name="T115" fmla="*/ 5 h 226"/>
                <a:gd name="T116" fmla="*/ 341 w 463"/>
                <a:gd name="T117" fmla="*/ 4 h 226"/>
                <a:gd name="T118" fmla="*/ 360 w 463"/>
                <a:gd name="T119" fmla="*/ 1 h 226"/>
                <a:gd name="T120" fmla="*/ 380 w 463"/>
                <a:gd name="T121" fmla="*/ 1 h 226"/>
                <a:gd name="T122" fmla="*/ 401 w 463"/>
                <a:gd name="T1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3" h="226">
                  <a:moveTo>
                    <a:pt x="401" y="0"/>
                  </a:moveTo>
                  <a:lnTo>
                    <a:pt x="417" y="1"/>
                  </a:lnTo>
                  <a:lnTo>
                    <a:pt x="432" y="1"/>
                  </a:lnTo>
                  <a:lnTo>
                    <a:pt x="448" y="3"/>
                  </a:lnTo>
                  <a:lnTo>
                    <a:pt x="463" y="4"/>
                  </a:lnTo>
                  <a:lnTo>
                    <a:pt x="427" y="8"/>
                  </a:lnTo>
                  <a:lnTo>
                    <a:pt x="392" y="14"/>
                  </a:lnTo>
                  <a:lnTo>
                    <a:pt x="360" y="20"/>
                  </a:lnTo>
                  <a:lnTo>
                    <a:pt x="328" y="29"/>
                  </a:lnTo>
                  <a:lnTo>
                    <a:pt x="299" y="40"/>
                  </a:lnTo>
                  <a:lnTo>
                    <a:pt x="271" y="51"/>
                  </a:lnTo>
                  <a:lnTo>
                    <a:pt x="244" y="64"/>
                  </a:lnTo>
                  <a:lnTo>
                    <a:pt x="220" y="79"/>
                  </a:lnTo>
                  <a:lnTo>
                    <a:pt x="209" y="86"/>
                  </a:lnTo>
                  <a:lnTo>
                    <a:pt x="199" y="94"/>
                  </a:lnTo>
                  <a:lnTo>
                    <a:pt x="189" y="102"/>
                  </a:lnTo>
                  <a:lnTo>
                    <a:pt x="179" y="110"/>
                  </a:lnTo>
                  <a:lnTo>
                    <a:pt x="172" y="118"/>
                  </a:lnTo>
                  <a:lnTo>
                    <a:pt x="163" y="127"/>
                  </a:lnTo>
                  <a:lnTo>
                    <a:pt x="156" y="136"/>
                  </a:lnTo>
                  <a:lnTo>
                    <a:pt x="149" y="146"/>
                  </a:lnTo>
                  <a:lnTo>
                    <a:pt x="143" y="155"/>
                  </a:lnTo>
                  <a:lnTo>
                    <a:pt x="137" y="165"/>
                  </a:lnTo>
                  <a:lnTo>
                    <a:pt x="133" y="175"/>
                  </a:lnTo>
                  <a:lnTo>
                    <a:pt x="130" y="185"/>
                  </a:lnTo>
                  <a:lnTo>
                    <a:pt x="126" y="195"/>
                  </a:lnTo>
                  <a:lnTo>
                    <a:pt x="125" y="205"/>
                  </a:lnTo>
                  <a:lnTo>
                    <a:pt x="123" y="215"/>
                  </a:lnTo>
                  <a:lnTo>
                    <a:pt x="123" y="226"/>
                  </a:lnTo>
                  <a:lnTo>
                    <a:pt x="0" y="226"/>
                  </a:lnTo>
                  <a:lnTo>
                    <a:pt x="0" y="213"/>
                  </a:lnTo>
                  <a:lnTo>
                    <a:pt x="3" y="202"/>
                  </a:lnTo>
                  <a:lnTo>
                    <a:pt x="5" y="191"/>
                  </a:lnTo>
                  <a:lnTo>
                    <a:pt x="8" y="180"/>
                  </a:lnTo>
                  <a:lnTo>
                    <a:pt x="13" y="169"/>
                  </a:lnTo>
                  <a:lnTo>
                    <a:pt x="18" y="158"/>
                  </a:lnTo>
                  <a:lnTo>
                    <a:pt x="25" y="148"/>
                  </a:lnTo>
                  <a:lnTo>
                    <a:pt x="31" y="138"/>
                  </a:lnTo>
                  <a:lnTo>
                    <a:pt x="39" y="128"/>
                  </a:lnTo>
                  <a:lnTo>
                    <a:pt x="48" y="118"/>
                  </a:lnTo>
                  <a:lnTo>
                    <a:pt x="58" y="109"/>
                  </a:lnTo>
                  <a:lnTo>
                    <a:pt x="69" y="100"/>
                  </a:lnTo>
                  <a:lnTo>
                    <a:pt x="80" y="91"/>
                  </a:lnTo>
                  <a:lnTo>
                    <a:pt x="92" y="82"/>
                  </a:lnTo>
                  <a:lnTo>
                    <a:pt x="104" y="74"/>
                  </a:lnTo>
                  <a:lnTo>
                    <a:pt x="117" y="67"/>
                  </a:lnTo>
                  <a:lnTo>
                    <a:pt x="132" y="59"/>
                  </a:lnTo>
                  <a:lnTo>
                    <a:pt x="146" y="52"/>
                  </a:lnTo>
                  <a:lnTo>
                    <a:pt x="162" y="46"/>
                  </a:lnTo>
                  <a:lnTo>
                    <a:pt x="177" y="39"/>
                  </a:lnTo>
                  <a:lnTo>
                    <a:pt x="194" y="33"/>
                  </a:lnTo>
                  <a:lnTo>
                    <a:pt x="210" y="28"/>
                  </a:lnTo>
                  <a:lnTo>
                    <a:pt x="227" y="22"/>
                  </a:lnTo>
                  <a:lnTo>
                    <a:pt x="246" y="18"/>
                  </a:lnTo>
                  <a:lnTo>
                    <a:pt x="263" y="15"/>
                  </a:lnTo>
                  <a:lnTo>
                    <a:pt x="282" y="10"/>
                  </a:lnTo>
                  <a:lnTo>
                    <a:pt x="301" y="8"/>
                  </a:lnTo>
                  <a:lnTo>
                    <a:pt x="321" y="5"/>
                  </a:lnTo>
                  <a:lnTo>
                    <a:pt x="341" y="4"/>
                  </a:lnTo>
                  <a:lnTo>
                    <a:pt x="360" y="1"/>
                  </a:lnTo>
                  <a:lnTo>
                    <a:pt x="380" y="1"/>
                  </a:lnTo>
                  <a:lnTo>
                    <a:pt x="40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1" name="Freeform 53">
              <a:extLst>
                <a:ext uri="{FF2B5EF4-FFF2-40B4-BE49-F238E27FC236}">
                  <a16:creationId xmlns:a16="http://schemas.microsoft.com/office/drawing/2014/main" id="{B4B9D16C-C4A5-A580-8EFC-C9B3BFF17837}"/>
                </a:ext>
              </a:extLst>
            </p:cNvPr>
            <p:cNvSpPr>
              <a:spLocks/>
            </p:cNvSpPr>
            <p:nvPr/>
          </p:nvSpPr>
          <p:spPr bwMode="auto">
            <a:xfrm>
              <a:off x="9638454" y="1944930"/>
              <a:ext cx="99011" cy="335355"/>
            </a:xfrm>
            <a:custGeom>
              <a:avLst/>
              <a:gdLst>
                <a:gd name="T0" fmla="*/ 0 w 353"/>
                <a:gd name="T1" fmla="*/ 0 h 1115"/>
                <a:gd name="T2" fmla="*/ 342 w 353"/>
                <a:gd name="T3" fmla="*/ 1115 h 1115"/>
                <a:gd name="T4" fmla="*/ 343 w 353"/>
                <a:gd name="T5" fmla="*/ 1107 h 1115"/>
                <a:gd name="T6" fmla="*/ 345 w 353"/>
                <a:gd name="T7" fmla="*/ 1084 h 1115"/>
                <a:gd name="T8" fmla="*/ 348 w 353"/>
                <a:gd name="T9" fmla="*/ 1047 h 1115"/>
                <a:gd name="T10" fmla="*/ 351 w 353"/>
                <a:gd name="T11" fmla="*/ 997 h 1115"/>
                <a:gd name="T12" fmla="*/ 353 w 353"/>
                <a:gd name="T13" fmla="*/ 968 h 1115"/>
                <a:gd name="T14" fmla="*/ 353 w 353"/>
                <a:gd name="T15" fmla="*/ 936 h 1115"/>
                <a:gd name="T16" fmla="*/ 353 w 353"/>
                <a:gd name="T17" fmla="*/ 903 h 1115"/>
                <a:gd name="T18" fmla="*/ 353 w 353"/>
                <a:gd name="T19" fmla="*/ 867 h 1115"/>
                <a:gd name="T20" fmla="*/ 350 w 353"/>
                <a:gd name="T21" fmla="*/ 829 h 1115"/>
                <a:gd name="T22" fmla="*/ 348 w 353"/>
                <a:gd name="T23" fmla="*/ 789 h 1115"/>
                <a:gd name="T24" fmla="*/ 345 w 353"/>
                <a:gd name="T25" fmla="*/ 749 h 1115"/>
                <a:gd name="T26" fmla="*/ 339 w 353"/>
                <a:gd name="T27" fmla="*/ 707 h 1115"/>
                <a:gd name="T28" fmla="*/ 334 w 353"/>
                <a:gd name="T29" fmla="*/ 662 h 1115"/>
                <a:gd name="T30" fmla="*/ 326 w 353"/>
                <a:gd name="T31" fmla="*/ 618 h 1115"/>
                <a:gd name="T32" fmla="*/ 317 w 353"/>
                <a:gd name="T33" fmla="*/ 573 h 1115"/>
                <a:gd name="T34" fmla="*/ 306 w 353"/>
                <a:gd name="T35" fmla="*/ 527 h 1115"/>
                <a:gd name="T36" fmla="*/ 294 w 353"/>
                <a:gd name="T37" fmla="*/ 481 h 1115"/>
                <a:gd name="T38" fmla="*/ 279 w 353"/>
                <a:gd name="T39" fmla="*/ 434 h 1115"/>
                <a:gd name="T40" fmla="*/ 262 w 353"/>
                <a:gd name="T41" fmla="*/ 388 h 1115"/>
                <a:gd name="T42" fmla="*/ 243 w 353"/>
                <a:gd name="T43" fmla="*/ 341 h 1115"/>
                <a:gd name="T44" fmla="*/ 222 w 353"/>
                <a:gd name="T45" fmla="*/ 296 h 1115"/>
                <a:gd name="T46" fmla="*/ 199 w 353"/>
                <a:gd name="T47" fmla="*/ 250 h 1115"/>
                <a:gd name="T48" fmla="*/ 173 w 353"/>
                <a:gd name="T49" fmla="*/ 205 h 1115"/>
                <a:gd name="T50" fmla="*/ 144 w 353"/>
                <a:gd name="T51" fmla="*/ 161 h 1115"/>
                <a:gd name="T52" fmla="*/ 113 w 353"/>
                <a:gd name="T53" fmla="*/ 119 h 1115"/>
                <a:gd name="T54" fmla="*/ 79 w 353"/>
                <a:gd name="T55" fmla="*/ 77 h 1115"/>
                <a:gd name="T56" fmla="*/ 41 w 353"/>
                <a:gd name="T57" fmla="*/ 38 h 1115"/>
                <a:gd name="T58" fmla="*/ 0 w 353"/>
                <a:gd name="T5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3" h="1115">
                  <a:moveTo>
                    <a:pt x="0" y="0"/>
                  </a:moveTo>
                  <a:lnTo>
                    <a:pt x="342" y="1115"/>
                  </a:lnTo>
                  <a:lnTo>
                    <a:pt x="343" y="1107"/>
                  </a:lnTo>
                  <a:lnTo>
                    <a:pt x="345" y="1084"/>
                  </a:lnTo>
                  <a:lnTo>
                    <a:pt x="348" y="1047"/>
                  </a:lnTo>
                  <a:lnTo>
                    <a:pt x="351" y="997"/>
                  </a:lnTo>
                  <a:lnTo>
                    <a:pt x="353" y="968"/>
                  </a:lnTo>
                  <a:lnTo>
                    <a:pt x="353" y="936"/>
                  </a:lnTo>
                  <a:lnTo>
                    <a:pt x="353" y="903"/>
                  </a:lnTo>
                  <a:lnTo>
                    <a:pt x="353" y="867"/>
                  </a:lnTo>
                  <a:lnTo>
                    <a:pt x="350" y="829"/>
                  </a:lnTo>
                  <a:lnTo>
                    <a:pt x="348" y="789"/>
                  </a:lnTo>
                  <a:lnTo>
                    <a:pt x="345" y="749"/>
                  </a:lnTo>
                  <a:lnTo>
                    <a:pt x="339" y="707"/>
                  </a:lnTo>
                  <a:lnTo>
                    <a:pt x="334" y="662"/>
                  </a:lnTo>
                  <a:lnTo>
                    <a:pt x="326" y="618"/>
                  </a:lnTo>
                  <a:lnTo>
                    <a:pt x="317" y="573"/>
                  </a:lnTo>
                  <a:lnTo>
                    <a:pt x="306" y="527"/>
                  </a:lnTo>
                  <a:lnTo>
                    <a:pt x="294" y="481"/>
                  </a:lnTo>
                  <a:lnTo>
                    <a:pt x="279" y="434"/>
                  </a:lnTo>
                  <a:lnTo>
                    <a:pt x="262" y="388"/>
                  </a:lnTo>
                  <a:lnTo>
                    <a:pt x="243" y="341"/>
                  </a:lnTo>
                  <a:lnTo>
                    <a:pt x="222" y="296"/>
                  </a:lnTo>
                  <a:lnTo>
                    <a:pt x="199" y="250"/>
                  </a:lnTo>
                  <a:lnTo>
                    <a:pt x="173" y="205"/>
                  </a:lnTo>
                  <a:lnTo>
                    <a:pt x="144" y="161"/>
                  </a:lnTo>
                  <a:lnTo>
                    <a:pt x="113" y="119"/>
                  </a:lnTo>
                  <a:lnTo>
                    <a:pt x="79" y="77"/>
                  </a:lnTo>
                  <a:lnTo>
                    <a:pt x="41" y="38"/>
                  </a:lnTo>
                  <a:lnTo>
                    <a:pt x="0"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2" name="Freeform 54">
              <a:extLst>
                <a:ext uri="{FF2B5EF4-FFF2-40B4-BE49-F238E27FC236}">
                  <a16:creationId xmlns:a16="http://schemas.microsoft.com/office/drawing/2014/main" id="{FA06010D-20C1-3C28-BB92-0DCA44796F69}"/>
                </a:ext>
              </a:extLst>
            </p:cNvPr>
            <p:cNvSpPr>
              <a:spLocks/>
            </p:cNvSpPr>
            <p:nvPr/>
          </p:nvSpPr>
          <p:spPr bwMode="auto">
            <a:xfrm>
              <a:off x="9630087" y="1944930"/>
              <a:ext cx="103195" cy="335355"/>
            </a:xfrm>
            <a:custGeom>
              <a:avLst/>
              <a:gdLst>
                <a:gd name="T0" fmla="*/ 28 w 370"/>
                <a:gd name="T1" fmla="*/ 0 h 1115"/>
                <a:gd name="T2" fmla="*/ 370 w 370"/>
                <a:gd name="T3" fmla="*/ 1115 h 1115"/>
                <a:gd name="T4" fmla="*/ 364 w 370"/>
                <a:gd name="T5" fmla="*/ 1110 h 1115"/>
                <a:gd name="T6" fmla="*/ 349 w 370"/>
                <a:gd name="T7" fmla="*/ 1092 h 1115"/>
                <a:gd name="T8" fmla="*/ 324 w 370"/>
                <a:gd name="T9" fmla="*/ 1062 h 1115"/>
                <a:gd name="T10" fmla="*/ 294 w 370"/>
                <a:gd name="T11" fmla="*/ 1023 h 1115"/>
                <a:gd name="T12" fmla="*/ 278 w 370"/>
                <a:gd name="T13" fmla="*/ 999 h 1115"/>
                <a:gd name="T14" fmla="*/ 259 w 370"/>
                <a:gd name="T15" fmla="*/ 974 h 1115"/>
                <a:gd name="T16" fmla="*/ 240 w 370"/>
                <a:gd name="T17" fmla="*/ 946 h 1115"/>
                <a:gd name="T18" fmla="*/ 222 w 370"/>
                <a:gd name="T19" fmla="*/ 915 h 1115"/>
                <a:gd name="T20" fmla="*/ 202 w 370"/>
                <a:gd name="T21" fmla="*/ 883 h 1115"/>
                <a:gd name="T22" fmla="*/ 182 w 370"/>
                <a:gd name="T23" fmla="*/ 849 h 1115"/>
                <a:gd name="T24" fmla="*/ 162 w 370"/>
                <a:gd name="T25" fmla="*/ 814 h 1115"/>
                <a:gd name="T26" fmla="*/ 142 w 370"/>
                <a:gd name="T27" fmla="*/ 775 h 1115"/>
                <a:gd name="T28" fmla="*/ 122 w 370"/>
                <a:gd name="T29" fmla="*/ 736 h 1115"/>
                <a:gd name="T30" fmla="*/ 103 w 370"/>
                <a:gd name="T31" fmla="*/ 694 h 1115"/>
                <a:gd name="T32" fmla="*/ 86 w 370"/>
                <a:gd name="T33" fmla="*/ 652 h 1115"/>
                <a:gd name="T34" fmla="*/ 69 w 370"/>
                <a:gd name="T35" fmla="*/ 608 h 1115"/>
                <a:gd name="T36" fmla="*/ 54 w 370"/>
                <a:gd name="T37" fmla="*/ 563 h 1115"/>
                <a:gd name="T38" fmla="*/ 39 w 370"/>
                <a:gd name="T39" fmla="*/ 516 h 1115"/>
                <a:gd name="T40" fmla="*/ 27 w 370"/>
                <a:gd name="T41" fmla="*/ 468 h 1115"/>
                <a:gd name="T42" fmla="*/ 17 w 370"/>
                <a:gd name="T43" fmla="*/ 420 h 1115"/>
                <a:gd name="T44" fmla="*/ 10 w 370"/>
                <a:gd name="T45" fmla="*/ 369 h 1115"/>
                <a:gd name="T46" fmla="*/ 3 w 370"/>
                <a:gd name="T47" fmla="*/ 318 h 1115"/>
                <a:gd name="T48" fmla="*/ 0 w 370"/>
                <a:gd name="T49" fmla="*/ 267 h 1115"/>
                <a:gd name="T50" fmla="*/ 0 w 370"/>
                <a:gd name="T51" fmla="*/ 214 h 1115"/>
                <a:gd name="T52" fmla="*/ 2 w 370"/>
                <a:gd name="T53" fmla="*/ 161 h 1115"/>
                <a:gd name="T54" fmla="*/ 7 w 370"/>
                <a:gd name="T55" fmla="*/ 108 h 1115"/>
                <a:gd name="T56" fmla="*/ 16 w 370"/>
                <a:gd name="T57" fmla="*/ 54 h 1115"/>
                <a:gd name="T58" fmla="*/ 28 w 370"/>
                <a:gd name="T5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1115">
                  <a:moveTo>
                    <a:pt x="28" y="0"/>
                  </a:moveTo>
                  <a:lnTo>
                    <a:pt x="370" y="1115"/>
                  </a:lnTo>
                  <a:lnTo>
                    <a:pt x="364" y="1110"/>
                  </a:lnTo>
                  <a:lnTo>
                    <a:pt x="349" y="1092"/>
                  </a:lnTo>
                  <a:lnTo>
                    <a:pt x="324" y="1062"/>
                  </a:lnTo>
                  <a:lnTo>
                    <a:pt x="294" y="1023"/>
                  </a:lnTo>
                  <a:lnTo>
                    <a:pt x="278" y="999"/>
                  </a:lnTo>
                  <a:lnTo>
                    <a:pt x="259" y="974"/>
                  </a:lnTo>
                  <a:lnTo>
                    <a:pt x="240" y="946"/>
                  </a:lnTo>
                  <a:lnTo>
                    <a:pt x="222" y="915"/>
                  </a:lnTo>
                  <a:lnTo>
                    <a:pt x="202" y="883"/>
                  </a:lnTo>
                  <a:lnTo>
                    <a:pt x="182" y="849"/>
                  </a:lnTo>
                  <a:lnTo>
                    <a:pt x="162" y="814"/>
                  </a:lnTo>
                  <a:lnTo>
                    <a:pt x="142" y="775"/>
                  </a:lnTo>
                  <a:lnTo>
                    <a:pt x="122" y="736"/>
                  </a:lnTo>
                  <a:lnTo>
                    <a:pt x="103" y="694"/>
                  </a:lnTo>
                  <a:lnTo>
                    <a:pt x="86" y="652"/>
                  </a:lnTo>
                  <a:lnTo>
                    <a:pt x="69" y="608"/>
                  </a:lnTo>
                  <a:lnTo>
                    <a:pt x="54" y="563"/>
                  </a:lnTo>
                  <a:lnTo>
                    <a:pt x="39" y="516"/>
                  </a:lnTo>
                  <a:lnTo>
                    <a:pt x="27" y="468"/>
                  </a:lnTo>
                  <a:lnTo>
                    <a:pt x="17" y="420"/>
                  </a:lnTo>
                  <a:lnTo>
                    <a:pt x="10" y="369"/>
                  </a:lnTo>
                  <a:lnTo>
                    <a:pt x="3" y="318"/>
                  </a:lnTo>
                  <a:lnTo>
                    <a:pt x="0" y="267"/>
                  </a:lnTo>
                  <a:lnTo>
                    <a:pt x="0" y="214"/>
                  </a:lnTo>
                  <a:lnTo>
                    <a:pt x="2" y="161"/>
                  </a:lnTo>
                  <a:lnTo>
                    <a:pt x="7" y="108"/>
                  </a:lnTo>
                  <a:lnTo>
                    <a:pt x="16" y="5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3" name="Freeform 55">
              <a:extLst>
                <a:ext uri="{FF2B5EF4-FFF2-40B4-BE49-F238E27FC236}">
                  <a16:creationId xmlns:a16="http://schemas.microsoft.com/office/drawing/2014/main" id="{6B83DC7F-6B8C-2400-C775-1DAB82D5D6F2}"/>
                </a:ext>
              </a:extLst>
            </p:cNvPr>
            <p:cNvSpPr>
              <a:spLocks/>
            </p:cNvSpPr>
            <p:nvPr/>
          </p:nvSpPr>
          <p:spPr bwMode="auto">
            <a:xfrm>
              <a:off x="9511553" y="2268255"/>
              <a:ext cx="223124" cy="254148"/>
            </a:xfrm>
            <a:custGeom>
              <a:avLst/>
              <a:gdLst>
                <a:gd name="T0" fmla="*/ 0 w 803"/>
                <a:gd name="T1" fmla="*/ 847 h 847"/>
                <a:gd name="T2" fmla="*/ 803 w 803"/>
                <a:gd name="T3" fmla="*/ 0 h 847"/>
                <a:gd name="T4" fmla="*/ 800 w 803"/>
                <a:gd name="T5" fmla="*/ 8 h 847"/>
                <a:gd name="T6" fmla="*/ 792 w 803"/>
                <a:gd name="T7" fmla="*/ 30 h 847"/>
                <a:gd name="T8" fmla="*/ 779 w 803"/>
                <a:gd name="T9" fmla="*/ 65 h 847"/>
                <a:gd name="T10" fmla="*/ 759 w 803"/>
                <a:gd name="T11" fmla="*/ 111 h 847"/>
                <a:gd name="T12" fmla="*/ 747 w 803"/>
                <a:gd name="T13" fmla="*/ 137 h 847"/>
                <a:gd name="T14" fmla="*/ 733 w 803"/>
                <a:gd name="T15" fmla="*/ 166 h 847"/>
                <a:gd name="T16" fmla="*/ 718 w 803"/>
                <a:gd name="T17" fmla="*/ 196 h 847"/>
                <a:gd name="T18" fmla="*/ 701 w 803"/>
                <a:gd name="T19" fmla="*/ 228 h 847"/>
                <a:gd name="T20" fmla="*/ 684 w 803"/>
                <a:gd name="T21" fmla="*/ 261 h 847"/>
                <a:gd name="T22" fmla="*/ 664 w 803"/>
                <a:gd name="T23" fmla="*/ 295 h 847"/>
                <a:gd name="T24" fmla="*/ 642 w 803"/>
                <a:gd name="T25" fmla="*/ 329 h 847"/>
                <a:gd name="T26" fmla="*/ 619 w 803"/>
                <a:gd name="T27" fmla="*/ 366 h 847"/>
                <a:gd name="T28" fmla="*/ 594 w 803"/>
                <a:gd name="T29" fmla="*/ 402 h 847"/>
                <a:gd name="T30" fmla="*/ 568 w 803"/>
                <a:gd name="T31" fmla="*/ 439 h 847"/>
                <a:gd name="T32" fmla="*/ 539 w 803"/>
                <a:gd name="T33" fmla="*/ 475 h 847"/>
                <a:gd name="T34" fmla="*/ 509 w 803"/>
                <a:gd name="T35" fmla="*/ 511 h 847"/>
                <a:gd name="T36" fmla="*/ 477 w 803"/>
                <a:gd name="T37" fmla="*/ 547 h 847"/>
                <a:gd name="T38" fmla="*/ 443 w 803"/>
                <a:gd name="T39" fmla="*/ 582 h 847"/>
                <a:gd name="T40" fmla="*/ 408 w 803"/>
                <a:gd name="T41" fmla="*/ 616 h 847"/>
                <a:gd name="T42" fmla="*/ 370 w 803"/>
                <a:gd name="T43" fmla="*/ 649 h 847"/>
                <a:gd name="T44" fmla="*/ 331 w 803"/>
                <a:gd name="T45" fmla="*/ 681 h 847"/>
                <a:gd name="T46" fmla="*/ 290 w 803"/>
                <a:gd name="T47" fmla="*/ 711 h 847"/>
                <a:gd name="T48" fmla="*/ 246 w 803"/>
                <a:gd name="T49" fmla="*/ 740 h 847"/>
                <a:gd name="T50" fmla="*/ 201 w 803"/>
                <a:gd name="T51" fmla="*/ 766 h 847"/>
                <a:gd name="T52" fmla="*/ 154 w 803"/>
                <a:gd name="T53" fmla="*/ 791 h 847"/>
                <a:gd name="T54" fmla="*/ 105 w 803"/>
                <a:gd name="T55" fmla="*/ 812 h 847"/>
                <a:gd name="T56" fmla="*/ 53 w 803"/>
                <a:gd name="T57" fmla="*/ 830 h 847"/>
                <a:gd name="T58" fmla="*/ 0 w 803"/>
                <a:gd name="T59"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3" h="847">
                  <a:moveTo>
                    <a:pt x="0" y="847"/>
                  </a:moveTo>
                  <a:lnTo>
                    <a:pt x="803" y="0"/>
                  </a:lnTo>
                  <a:lnTo>
                    <a:pt x="800" y="8"/>
                  </a:lnTo>
                  <a:lnTo>
                    <a:pt x="792" y="30"/>
                  </a:lnTo>
                  <a:lnTo>
                    <a:pt x="779" y="65"/>
                  </a:lnTo>
                  <a:lnTo>
                    <a:pt x="759" y="111"/>
                  </a:lnTo>
                  <a:lnTo>
                    <a:pt x="747" y="137"/>
                  </a:lnTo>
                  <a:lnTo>
                    <a:pt x="733" y="166"/>
                  </a:lnTo>
                  <a:lnTo>
                    <a:pt x="718" y="196"/>
                  </a:lnTo>
                  <a:lnTo>
                    <a:pt x="701" y="228"/>
                  </a:lnTo>
                  <a:lnTo>
                    <a:pt x="684" y="261"/>
                  </a:lnTo>
                  <a:lnTo>
                    <a:pt x="664" y="295"/>
                  </a:lnTo>
                  <a:lnTo>
                    <a:pt x="642" y="329"/>
                  </a:lnTo>
                  <a:lnTo>
                    <a:pt x="619" y="366"/>
                  </a:lnTo>
                  <a:lnTo>
                    <a:pt x="594" y="402"/>
                  </a:lnTo>
                  <a:lnTo>
                    <a:pt x="568" y="439"/>
                  </a:lnTo>
                  <a:lnTo>
                    <a:pt x="539" y="475"/>
                  </a:lnTo>
                  <a:lnTo>
                    <a:pt x="509" y="511"/>
                  </a:lnTo>
                  <a:lnTo>
                    <a:pt x="477" y="547"/>
                  </a:lnTo>
                  <a:lnTo>
                    <a:pt x="443" y="582"/>
                  </a:lnTo>
                  <a:lnTo>
                    <a:pt x="408" y="616"/>
                  </a:lnTo>
                  <a:lnTo>
                    <a:pt x="370" y="649"/>
                  </a:lnTo>
                  <a:lnTo>
                    <a:pt x="331" y="681"/>
                  </a:lnTo>
                  <a:lnTo>
                    <a:pt x="290" y="711"/>
                  </a:lnTo>
                  <a:lnTo>
                    <a:pt x="246" y="740"/>
                  </a:lnTo>
                  <a:lnTo>
                    <a:pt x="201" y="766"/>
                  </a:lnTo>
                  <a:lnTo>
                    <a:pt x="154" y="791"/>
                  </a:lnTo>
                  <a:lnTo>
                    <a:pt x="105" y="812"/>
                  </a:lnTo>
                  <a:lnTo>
                    <a:pt x="53" y="830"/>
                  </a:lnTo>
                  <a:lnTo>
                    <a:pt x="0" y="84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4" name="Freeform 56">
              <a:extLst>
                <a:ext uri="{FF2B5EF4-FFF2-40B4-BE49-F238E27FC236}">
                  <a16:creationId xmlns:a16="http://schemas.microsoft.com/office/drawing/2014/main" id="{A4F09AA6-D06C-0B53-D635-F1FAE137C786}"/>
                </a:ext>
              </a:extLst>
            </p:cNvPr>
            <p:cNvSpPr>
              <a:spLocks/>
            </p:cNvSpPr>
            <p:nvPr/>
          </p:nvSpPr>
          <p:spPr bwMode="auto">
            <a:xfrm>
              <a:off x="9511553" y="2268255"/>
              <a:ext cx="223124" cy="254148"/>
            </a:xfrm>
            <a:custGeom>
              <a:avLst/>
              <a:gdLst>
                <a:gd name="T0" fmla="*/ 0 w 803"/>
                <a:gd name="T1" fmla="*/ 847 h 847"/>
                <a:gd name="T2" fmla="*/ 803 w 803"/>
                <a:gd name="T3" fmla="*/ 0 h 847"/>
                <a:gd name="T4" fmla="*/ 795 w 803"/>
                <a:gd name="T5" fmla="*/ 3 h 847"/>
                <a:gd name="T6" fmla="*/ 773 w 803"/>
                <a:gd name="T7" fmla="*/ 12 h 847"/>
                <a:gd name="T8" fmla="*/ 739 w 803"/>
                <a:gd name="T9" fmla="*/ 28 h 847"/>
                <a:gd name="T10" fmla="*/ 695 w 803"/>
                <a:gd name="T11" fmla="*/ 50 h 847"/>
                <a:gd name="T12" fmla="*/ 669 w 803"/>
                <a:gd name="T13" fmla="*/ 63 h 847"/>
                <a:gd name="T14" fmla="*/ 642 w 803"/>
                <a:gd name="T15" fmla="*/ 78 h 847"/>
                <a:gd name="T16" fmla="*/ 612 w 803"/>
                <a:gd name="T17" fmla="*/ 94 h 847"/>
                <a:gd name="T18" fmla="*/ 581 w 803"/>
                <a:gd name="T19" fmla="*/ 113 h 847"/>
                <a:gd name="T20" fmla="*/ 549 w 803"/>
                <a:gd name="T21" fmla="*/ 133 h 847"/>
                <a:gd name="T22" fmla="*/ 516 w 803"/>
                <a:gd name="T23" fmla="*/ 155 h 847"/>
                <a:gd name="T24" fmla="*/ 482 w 803"/>
                <a:gd name="T25" fmla="*/ 178 h 847"/>
                <a:gd name="T26" fmla="*/ 447 w 803"/>
                <a:gd name="T27" fmla="*/ 203 h 847"/>
                <a:gd name="T28" fmla="*/ 412 w 803"/>
                <a:gd name="T29" fmla="*/ 230 h 847"/>
                <a:gd name="T30" fmla="*/ 378 w 803"/>
                <a:gd name="T31" fmla="*/ 259 h 847"/>
                <a:gd name="T32" fmla="*/ 343 w 803"/>
                <a:gd name="T33" fmla="*/ 288 h 847"/>
                <a:gd name="T34" fmla="*/ 308 w 803"/>
                <a:gd name="T35" fmla="*/ 320 h 847"/>
                <a:gd name="T36" fmla="*/ 274 w 803"/>
                <a:gd name="T37" fmla="*/ 355 h 847"/>
                <a:gd name="T38" fmla="*/ 241 w 803"/>
                <a:gd name="T39" fmla="*/ 390 h 847"/>
                <a:gd name="T40" fmla="*/ 209 w 803"/>
                <a:gd name="T41" fmla="*/ 428 h 847"/>
                <a:gd name="T42" fmla="*/ 177 w 803"/>
                <a:gd name="T43" fmla="*/ 466 h 847"/>
                <a:gd name="T44" fmla="*/ 148 w 803"/>
                <a:gd name="T45" fmla="*/ 508 h 847"/>
                <a:gd name="T46" fmla="*/ 119 w 803"/>
                <a:gd name="T47" fmla="*/ 550 h 847"/>
                <a:gd name="T48" fmla="*/ 94 w 803"/>
                <a:gd name="T49" fmla="*/ 595 h 847"/>
                <a:gd name="T50" fmla="*/ 70 w 803"/>
                <a:gd name="T51" fmla="*/ 642 h 847"/>
                <a:gd name="T52" fmla="*/ 49 w 803"/>
                <a:gd name="T53" fmla="*/ 690 h 847"/>
                <a:gd name="T54" fmla="*/ 29 w 803"/>
                <a:gd name="T55" fmla="*/ 741 h 847"/>
                <a:gd name="T56" fmla="*/ 13 w 803"/>
                <a:gd name="T57" fmla="*/ 793 h 847"/>
                <a:gd name="T58" fmla="*/ 0 w 803"/>
                <a:gd name="T59"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3" h="847">
                  <a:moveTo>
                    <a:pt x="0" y="847"/>
                  </a:moveTo>
                  <a:lnTo>
                    <a:pt x="803" y="0"/>
                  </a:lnTo>
                  <a:lnTo>
                    <a:pt x="795" y="3"/>
                  </a:lnTo>
                  <a:lnTo>
                    <a:pt x="773" y="12"/>
                  </a:lnTo>
                  <a:lnTo>
                    <a:pt x="739" y="28"/>
                  </a:lnTo>
                  <a:lnTo>
                    <a:pt x="695" y="50"/>
                  </a:lnTo>
                  <a:lnTo>
                    <a:pt x="669" y="63"/>
                  </a:lnTo>
                  <a:lnTo>
                    <a:pt x="642" y="78"/>
                  </a:lnTo>
                  <a:lnTo>
                    <a:pt x="612" y="94"/>
                  </a:lnTo>
                  <a:lnTo>
                    <a:pt x="581" y="113"/>
                  </a:lnTo>
                  <a:lnTo>
                    <a:pt x="549" y="133"/>
                  </a:lnTo>
                  <a:lnTo>
                    <a:pt x="516" y="155"/>
                  </a:lnTo>
                  <a:lnTo>
                    <a:pt x="482" y="178"/>
                  </a:lnTo>
                  <a:lnTo>
                    <a:pt x="447" y="203"/>
                  </a:lnTo>
                  <a:lnTo>
                    <a:pt x="412" y="230"/>
                  </a:lnTo>
                  <a:lnTo>
                    <a:pt x="378" y="259"/>
                  </a:lnTo>
                  <a:lnTo>
                    <a:pt x="343" y="288"/>
                  </a:lnTo>
                  <a:lnTo>
                    <a:pt x="308" y="320"/>
                  </a:lnTo>
                  <a:lnTo>
                    <a:pt x="274" y="355"/>
                  </a:lnTo>
                  <a:lnTo>
                    <a:pt x="241" y="390"/>
                  </a:lnTo>
                  <a:lnTo>
                    <a:pt x="209" y="428"/>
                  </a:lnTo>
                  <a:lnTo>
                    <a:pt x="177" y="466"/>
                  </a:lnTo>
                  <a:lnTo>
                    <a:pt x="148" y="508"/>
                  </a:lnTo>
                  <a:lnTo>
                    <a:pt x="119" y="550"/>
                  </a:lnTo>
                  <a:lnTo>
                    <a:pt x="94" y="595"/>
                  </a:lnTo>
                  <a:lnTo>
                    <a:pt x="70" y="642"/>
                  </a:lnTo>
                  <a:lnTo>
                    <a:pt x="49" y="690"/>
                  </a:lnTo>
                  <a:lnTo>
                    <a:pt x="29" y="741"/>
                  </a:lnTo>
                  <a:lnTo>
                    <a:pt x="13" y="793"/>
                  </a:lnTo>
                  <a:lnTo>
                    <a:pt x="0" y="8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5" name="Freeform 57">
              <a:extLst>
                <a:ext uri="{FF2B5EF4-FFF2-40B4-BE49-F238E27FC236}">
                  <a16:creationId xmlns:a16="http://schemas.microsoft.com/office/drawing/2014/main" id="{989103D9-9898-7D8F-86BB-2CAF1B84F06C}"/>
                </a:ext>
              </a:extLst>
            </p:cNvPr>
            <p:cNvSpPr>
              <a:spLocks/>
            </p:cNvSpPr>
            <p:nvPr/>
          </p:nvSpPr>
          <p:spPr bwMode="auto">
            <a:xfrm>
              <a:off x="9729098" y="2262240"/>
              <a:ext cx="316557" cy="90230"/>
            </a:xfrm>
            <a:custGeom>
              <a:avLst/>
              <a:gdLst>
                <a:gd name="T0" fmla="*/ 1134 w 1134"/>
                <a:gd name="T1" fmla="*/ 301 h 301"/>
                <a:gd name="T2" fmla="*/ 0 w 1134"/>
                <a:gd name="T3" fmla="*/ 27 h 301"/>
                <a:gd name="T4" fmla="*/ 8 w 1134"/>
                <a:gd name="T5" fmla="*/ 26 h 301"/>
                <a:gd name="T6" fmla="*/ 31 w 1134"/>
                <a:gd name="T7" fmla="*/ 21 h 301"/>
                <a:gd name="T8" fmla="*/ 68 w 1134"/>
                <a:gd name="T9" fmla="*/ 16 h 301"/>
                <a:gd name="T10" fmla="*/ 118 w 1134"/>
                <a:gd name="T11" fmla="*/ 9 h 301"/>
                <a:gd name="T12" fmla="*/ 147 w 1134"/>
                <a:gd name="T13" fmla="*/ 7 h 301"/>
                <a:gd name="T14" fmla="*/ 178 w 1134"/>
                <a:gd name="T15" fmla="*/ 5 h 301"/>
                <a:gd name="T16" fmla="*/ 212 w 1134"/>
                <a:gd name="T17" fmla="*/ 3 h 301"/>
                <a:gd name="T18" fmla="*/ 247 w 1134"/>
                <a:gd name="T19" fmla="*/ 2 h 301"/>
                <a:gd name="T20" fmla="*/ 285 w 1134"/>
                <a:gd name="T21" fmla="*/ 0 h 301"/>
                <a:gd name="T22" fmla="*/ 325 w 1134"/>
                <a:gd name="T23" fmla="*/ 0 h 301"/>
                <a:gd name="T24" fmla="*/ 365 w 1134"/>
                <a:gd name="T25" fmla="*/ 2 h 301"/>
                <a:gd name="T26" fmla="*/ 408 w 1134"/>
                <a:gd name="T27" fmla="*/ 4 h 301"/>
                <a:gd name="T28" fmla="*/ 453 w 1134"/>
                <a:gd name="T29" fmla="*/ 7 h 301"/>
                <a:gd name="T30" fmla="*/ 497 w 1134"/>
                <a:gd name="T31" fmla="*/ 13 h 301"/>
                <a:gd name="T32" fmla="*/ 543 w 1134"/>
                <a:gd name="T33" fmla="*/ 18 h 301"/>
                <a:gd name="T34" fmla="*/ 590 w 1134"/>
                <a:gd name="T35" fmla="*/ 27 h 301"/>
                <a:gd name="T36" fmla="*/ 636 w 1134"/>
                <a:gd name="T37" fmla="*/ 36 h 301"/>
                <a:gd name="T38" fmla="*/ 683 w 1134"/>
                <a:gd name="T39" fmla="*/ 48 h 301"/>
                <a:gd name="T40" fmla="*/ 731 w 1134"/>
                <a:gd name="T41" fmla="*/ 62 h 301"/>
                <a:gd name="T42" fmla="*/ 778 w 1134"/>
                <a:gd name="T43" fmla="*/ 78 h 301"/>
                <a:gd name="T44" fmla="*/ 826 w 1134"/>
                <a:gd name="T45" fmla="*/ 96 h 301"/>
                <a:gd name="T46" fmla="*/ 872 w 1134"/>
                <a:gd name="T47" fmla="*/ 116 h 301"/>
                <a:gd name="T48" fmla="*/ 919 w 1134"/>
                <a:gd name="T49" fmla="*/ 141 h 301"/>
                <a:gd name="T50" fmla="*/ 964 w 1134"/>
                <a:gd name="T51" fmla="*/ 166 h 301"/>
                <a:gd name="T52" fmla="*/ 1008 w 1134"/>
                <a:gd name="T53" fmla="*/ 195 h 301"/>
                <a:gd name="T54" fmla="*/ 1052 w 1134"/>
                <a:gd name="T55" fmla="*/ 227 h 301"/>
                <a:gd name="T56" fmla="*/ 1094 w 1134"/>
                <a:gd name="T57" fmla="*/ 262 h 301"/>
                <a:gd name="T58" fmla="*/ 1134 w 1134"/>
                <a:gd name="T5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4" h="301">
                  <a:moveTo>
                    <a:pt x="1134" y="301"/>
                  </a:moveTo>
                  <a:lnTo>
                    <a:pt x="0" y="27"/>
                  </a:lnTo>
                  <a:lnTo>
                    <a:pt x="8" y="26"/>
                  </a:lnTo>
                  <a:lnTo>
                    <a:pt x="31" y="21"/>
                  </a:lnTo>
                  <a:lnTo>
                    <a:pt x="68" y="16"/>
                  </a:lnTo>
                  <a:lnTo>
                    <a:pt x="118" y="9"/>
                  </a:lnTo>
                  <a:lnTo>
                    <a:pt x="147" y="7"/>
                  </a:lnTo>
                  <a:lnTo>
                    <a:pt x="178" y="5"/>
                  </a:lnTo>
                  <a:lnTo>
                    <a:pt x="212" y="3"/>
                  </a:lnTo>
                  <a:lnTo>
                    <a:pt x="247" y="2"/>
                  </a:lnTo>
                  <a:lnTo>
                    <a:pt x="285" y="0"/>
                  </a:lnTo>
                  <a:lnTo>
                    <a:pt x="325" y="0"/>
                  </a:lnTo>
                  <a:lnTo>
                    <a:pt x="365" y="2"/>
                  </a:lnTo>
                  <a:lnTo>
                    <a:pt x="408" y="4"/>
                  </a:lnTo>
                  <a:lnTo>
                    <a:pt x="453" y="7"/>
                  </a:lnTo>
                  <a:lnTo>
                    <a:pt x="497" y="13"/>
                  </a:lnTo>
                  <a:lnTo>
                    <a:pt x="543" y="18"/>
                  </a:lnTo>
                  <a:lnTo>
                    <a:pt x="590" y="27"/>
                  </a:lnTo>
                  <a:lnTo>
                    <a:pt x="636" y="36"/>
                  </a:lnTo>
                  <a:lnTo>
                    <a:pt x="683" y="48"/>
                  </a:lnTo>
                  <a:lnTo>
                    <a:pt x="731" y="62"/>
                  </a:lnTo>
                  <a:lnTo>
                    <a:pt x="778" y="78"/>
                  </a:lnTo>
                  <a:lnTo>
                    <a:pt x="826" y="96"/>
                  </a:lnTo>
                  <a:lnTo>
                    <a:pt x="872" y="116"/>
                  </a:lnTo>
                  <a:lnTo>
                    <a:pt x="919" y="141"/>
                  </a:lnTo>
                  <a:lnTo>
                    <a:pt x="964" y="166"/>
                  </a:lnTo>
                  <a:lnTo>
                    <a:pt x="1008" y="195"/>
                  </a:lnTo>
                  <a:lnTo>
                    <a:pt x="1052" y="227"/>
                  </a:lnTo>
                  <a:lnTo>
                    <a:pt x="1094" y="262"/>
                  </a:lnTo>
                  <a:lnTo>
                    <a:pt x="1134" y="301"/>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6" name="Freeform 58">
              <a:extLst>
                <a:ext uri="{FF2B5EF4-FFF2-40B4-BE49-F238E27FC236}">
                  <a16:creationId xmlns:a16="http://schemas.microsoft.com/office/drawing/2014/main" id="{68A619AD-AB7A-7E4F-E605-942722C05068}"/>
                </a:ext>
              </a:extLst>
            </p:cNvPr>
            <p:cNvSpPr>
              <a:spLocks/>
            </p:cNvSpPr>
            <p:nvPr/>
          </p:nvSpPr>
          <p:spPr bwMode="auto">
            <a:xfrm>
              <a:off x="9729098" y="2269759"/>
              <a:ext cx="316557" cy="96246"/>
            </a:xfrm>
            <a:custGeom>
              <a:avLst/>
              <a:gdLst>
                <a:gd name="T0" fmla="*/ 1134 w 1134"/>
                <a:gd name="T1" fmla="*/ 274 h 318"/>
                <a:gd name="T2" fmla="*/ 0 w 1134"/>
                <a:gd name="T3" fmla="*/ 0 h 318"/>
                <a:gd name="T4" fmla="*/ 7 w 1134"/>
                <a:gd name="T5" fmla="*/ 5 h 318"/>
                <a:gd name="T6" fmla="*/ 25 w 1134"/>
                <a:gd name="T7" fmla="*/ 20 h 318"/>
                <a:gd name="T8" fmla="*/ 56 w 1134"/>
                <a:gd name="T9" fmla="*/ 41 h 318"/>
                <a:gd name="T10" fmla="*/ 97 w 1134"/>
                <a:gd name="T11" fmla="*/ 68 h 318"/>
                <a:gd name="T12" fmla="*/ 121 w 1134"/>
                <a:gd name="T13" fmla="*/ 85 h 318"/>
                <a:gd name="T14" fmla="*/ 148 w 1134"/>
                <a:gd name="T15" fmla="*/ 102 h 318"/>
                <a:gd name="T16" fmla="*/ 177 w 1134"/>
                <a:gd name="T17" fmla="*/ 118 h 318"/>
                <a:gd name="T18" fmla="*/ 209 w 1134"/>
                <a:gd name="T19" fmla="*/ 136 h 318"/>
                <a:gd name="T20" fmla="*/ 242 w 1134"/>
                <a:gd name="T21" fmla="*/ 153 h 318"/>
                <a:gd name="T22" fmla="*/ 277 w 1134"/>
                <a:gd name="T23" fmla="*/ 171 h 318"/>
                <a:gd name="T24" fmla="*/ 315 w 1134"/>
                <a:gd name="T25" fmla="*/ 189 h 318"/>
                <a:gd name="T26" fmla="*/ 353 w 1134"/>
                <a:gd name="T27" fmla="*/ 206 h 318"/>
                <a:gd name="T28" fmla="*/ 394 w 1134"/>
                <a:gd name="T29" fmla="*/ 224 h 318"/>
                <a:gd name="T30" fmla="*/ 436 w 1134"/>
                <a:gd name="T31" fmla="*/ 239 h 318"/>
                <a:gd name="T32" fmla="*/ 479 w 1134"/>
                <a:gd name="T33" fmla="*/ 255 h 318"/>
                <a:gd name="T34" fmla="*/ 524 w 1134"/>
                <a:gd name="T35" fmla="*/ 269 h 318"/>
                <a:gd name="T36" fmla="*/ 571 w 1134"/>
                <a:gd name="T37" fmla="*/ 281 h 318"/>
                <a:gd name="T38" fmla="*/ 618 w 1134"/>
                <a:gd name="T39" fmla="*/ 292 h 318"/>
                <a:gd name="T40" fmla="*/ 667 w 1134"/>
                <a:gd name="T41" fmla="*/ 302 h 318"/>
                <a:gd name="T42" fmla="*/ 717 w 1134"/>
                <a:gd name="T43" fmla="*/ 309 h 318"/>
                <a:gd name="T44" fmla="*/ 766 w 1134"/>
                <a:gd name="T45" fmla="*/ 315 h 318"/>
                <a:gd name="T46" fmla="*/ 818 w 1134"/>
                <a:gd name="T47" fmla="*/ 318 h 318"/>
                <a:gd name="T48" fmla="*/ 869 w 1134"/>
                <a:gd name="T49" fmla="*/ 318 h 318"/>
                <a:gd name="T50" fmla="*/ 922 w 1134"/>
                <a:gd name="T51" fmla="*/ 316 h 318"/>
                <a:gd name="T52" fmla="*/ 975 w 1134"/>
                <a:gd name="T53" fmla="*/ 310 h 318"/>
                <a:gd name="T54" fmla="*/ 1028 w 1134"/>
                <a:gd name="T55" fmla="*/ 301 h 318"/>
                <a:gd name="T56" fmla="*/ 1081 w 1134"/>
                <a:gd name="T57" fmla="*/ 289 h 318"/>
                <a:gd name="T58" fmla="*/ 1134 w 1134"/>
                <a:gd name="T59" fmla="*/ 27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4" h="318">
                  <a:moveTo>
                    <a:pt x="1134" y="274"/>
                  </a:moveTo>
                  <a:lnTo>
                    <a:pt x="0" y="0"/>
                  </a:lnTo>
                  <a:lnTo>
                    <a:pt x="7" y="5"/>
                  </a:lnTo>
                  <a:lnTo>
                    <a:pt x="25" y="20"/>
                  </a:lnTo>
                  <a:lnTo>
                    <a:pt x="56" y="41"/>
                  </a:lnTo>
                  <a:lnTo>
                    <a:pt x="97" y="68"/>
                  </a:lnTo>
                  <a:lnTo>
                    <a:pt x="121" y="85"/>
                  </a:lnTo>
                  <a:lnTo>
                    <a:pt x="148" y="102"/>
                  </a:lnTo>
                  <a:lnTo>
                    <a:pt x="177" y="118"/>
                  </a:lnTo>
                  <a:lnTo>
                    <a:pt x="209" y="136"/>
                  </a:lnTo>
                  <a:lnTo>
                    <a:pt x="242" y="153"/>
                  </a:lnTo>
                  <a:lnTo>
                    <a:pt x="277" y="171"/>
                  </a:lnTo>
                  <a:lnTo>
                    <a:pt x="315" y="189"/>
                  </a:lnTo>
                  <a:lnTo>
                    <a:pt x="353" y="206"/>
                  </a:lnTo>
                  <a:lnTo>
                    <a:pt x="394" y="224"/>
                  </a:lnTo>
                  <a:lnTo>
                    <a:pt x="436" y="239"/>
                  </a:lnTo>
                  <a:lnTo>
                    <a:pt x="479" y="255"/>
                  </a:lnTo>
                  <a:lnTo>
                    <a:pt x="524" y="269"/>
                  </a:lnTo>
                  <a:lnTo>
                    <a:pt x="571" y="281"/>
                  </a:lnTo>
                  <a:lnTo>
                    <a:pt x="618" y="292"/>
                  </a:lnTo>
                  <a:lnTo>
                    <a:pt x="667" y="302"/>
                  </a:lnTo>
                  <a:lnTo>
                    <a:pt x="717" y="309"/>
                  </a:lnTo>
                  <a:lnTo>
                    <a:pt x="766" y="315"/>
                  </a:lnTo>
                  <a:lnTo>
                    <a:pt x="818" y="318"/>
                  </a:lnTo>
                  <a:lnTo>
                    <a:pt x="869" y="318"/>
                  </a:lnTo>
                  <a:lnTo>
                    <a:pt x="922" y="316"/>
                  </a:lnTo>
                  <a:lnTo>
                    <a:pt x="975" y="310"/>
                  </a:lnTo>
                  <a:lnTo>
                    <a:pt x="1028" y="301"/>
                  </a:lnTo>
                  <a:lnTo>
                    <a:pt x="1081" y="289"/>
                  </a:lnTo>
                  <a:lnTo>
                    <a:pt x="113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7" name="Freeform 59">
              <a:extLst>
                <a:ext uri="{FF2B5EF4-FFF2-40B4-BE49-F238E27FC236}">
                  <a16:creationId xmlns:a16="http://schemas.microsoft.com/office/drawing/2014/main" id="{72BED57C-8AFF-F893-AF90-1D5907616277}"/>
                </a:ext>
              </a:extLst>
            </p:cNvPr>
            <p:cNvSpPr>
              <a:spLocks/>
            </p:cNvSpPr>
            <p:nvPr/>
          </p:nvSpPr>
          <p:spPr bwMode="auto">
            <a:xfrm>
              <a:off x="9699813" y="2290812"/>
              <a:ext cx="61359" cy="1016593"/>
            </a:xfrm>
            <a:custGeom>
              <a:avLst/>
              <a:gdLst>
                <a:gd name="T0" fmla="*/ 0 w 222"/>
                <a:gd name="T1" fmla="*/ 3379 h 3379"/>
                <a:gd name="T2" fmla="*/ 222 w 222"/>
                <a:gd name="T3" fmla="*/ 3379 h 3379"/>
                <a:gd name="T4" fmla="*/ 148 w 222"/>
                <a:gd name="T5" fmla="*/ 0 h 3379"/>
                <a:gd name="T6" fmla="*/ 73 w 222"/>
                <a:gd name="T7" fmla="*/ 0 h 3379"/>
                <a:gd name="T8" fmla="*/ 0 w 222"/>
                <a:gd name="T9" fmla="*/ 3379 h 3379"/>
              </a:gdLst>
              <a:ahLst/>
              <a:cxnLst>
                <a:cxn ang="0">
                  <a:pos x="T0" y="T1"/>
                </a:cxn>
                <a:cxn ang="0">
                  <a:pos x="T2" y="T3"/>
                </a:cxn>
                <a:cxn ang="0">
                  <a:pos x="T4" y="T5"/>
                </a:cxn>
                <a:cxn ang="0">
                  <a:pos x="T6" y="T7"/>
                </a:cxn>
                <a:cxn ang="0">
                  <a:pos x="T8" y="T9"/>
                </a:cxn>
              </a:cxnLst>
              <a:rect l="0" t="0" r="r" b="b"/>
              <a:pathLst>
                <a:path w="222" h="3379">
                  <a:moveTo>
                    <a:pt x="0" y="3379"/>
                  </a:moveTo>
                  <a:lnTo>
                    <a:pt x="222" y="3379"/>
                  </a:lnTo>
                  <a:lnTo>
                    <a:pt x="148" y="0"/>
                  </a:lnTo>
                  <a:lnTo>
                    <a:pt x="73" y="0"/>
                  </a:lnTo>
                  <a:lnTo>
                    <a:pt x="0" y="33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8" name="Freeform 60">
              <a:extLst>
                <a:ext uri="{FF2B5EF4-FFF2-40B4-BE49-F238E27FC236}">
                  <a16:creationId xmlns:a16="http://schemas.microsoft.com/office/drawing/2014/main" id="{6463264F-4F75-574C-F52F-A76E60EC1AD5}"/>
                </a:ext>
              </a:extLst>
            </p:cNvPr>
            <p:cNvSpPr>
              <a:spLocks/>
            </p:cNvSpPr>
            <p:nvPr/>
          </p:nvSpPr>
          <p:spPr bwMode="auto">
            <a:xfrm>
              <a:off x="9699813" y="2290812"/>
              <a:ext cx="27890" cy="1016593"/>
            </a:xfrm>
            <a:custGeom>
              <a:avLst/>
              <a:gdLst>
                <a:gd name="T0" fmla="*/ 0 w 102"/>
                <a:gd name="T1" fmla="*/ 3379 h 3379"/>
                <a:gd name="T2" fmla="*/ 83 w 102"/>
                <a:gd name="T3" fmla="*/ 3379 h 3379"/>
                <a:gd name="T4" fmla="*/ 102 w 102"/>
                <a:gd name="T5" fmla="*/ 0 h 3379"/>
                <a:gd name="T6" fmla="*/ 73 w 102"/>
                <a:gd name="T7" fmla="*/ 0 h 3379"/>
                <a:gd name="T8" fmla="*/ 0 w 102"/>
                <a:gd name="T9" fmla="*/ 3379 h 3379"/>
              </a:gdLst>
              <a:ahLst/>
              <a:cxnLst>
                <a:cxn ang="0">
                  <a:pos x="T0" y="T1"/>
                </a:cxn>
                <a:cxn ang="0">
                  <a:pos x="T2" y="T3"/>
                </a:cxn>
                <a:cxn ang="0">
                  <a:pos x="T4" y="T5"/>
                </a:cxn>
                <a:cxn ang="0">
                  <a:pos x="T6" y="T7"/>
                </a:cxn>
                <a:cxn ang="0">
                  <a:pos x="T8" y="T9"/>
                </a:cxn>
              </a:cxnLst>
              <a:rect l="0" t="0" r="r" b="b"/>
              <a:pathLst>
                <a:path w="102" h="3379">
                  <a:moveTo>
                    <a:pt x="0" y="3379"/>
                  </a:moveTo>
                  <a:lnTo>
                    <a:pt x="83" y="3379"/>
                  </a:lnTo>
                  <a:lnTo>
                    <a:pt x="102" y="0"/>
                  </a:lnTo>
                  <a:lnTo>
                    <a:pt x="73" y="0"/>
                  </a:lnTo>
                  <a:lnTo>
                    <a:pt x="0" y="337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9" name="Freeform 61">
              <a:extLst>
                <a:ext uri="{FF2B5EF4-FFF2-40B4-BE49-F238E27FC236}">
                  <a16:creationId xmlns:a16="http://schemas.microsoft.com/office/drawing/2014/main" id="{D37B5DA9-7850-0F00-3807-A13C66E52392}"/>
                </a:ext>
              </a:extLst>
            </p:cNvPr>
            <p:cNvSpPr>
              <a:spLocks/>
            </p:cNvSpPr>
            <p:nvPr/>
          </p:nvSpPr>
          <p:spPr bwMode="auto">
            <a:xfrm>
              <a:off x="9695630" y="2239682"/>
              <a:ext cx="69726" cy="75192"/>
            </a:xfrm>
            <a:custGeom>
              <a:avLst/>
              <a:gdLst>
                <a:gd name="T0" fmla="*/ 1 w 247"/>
                <a:gd name="T1" fmla="*/ 137 h 247"/>
                <a:gd name="T2" fmla="*/ 5 w 247"/>
                <a:gd name="T3" fmla="*/ 160 h 247"/>
                <a:gd name="T4" fmla="*/ 15 w 247"/>
                <a:gd name="T5" fmla="*/ 183 h 247"/>
                <a:gd name="T6" fmla="*/ 29 w 247"/>
                <a:gd name="T7" fmla="*/ 202 h 247"/>
                <a:gd name="T8" fmla="*/ 45 w 247"/>
                <a:gd name="T9" fmla="*/ 219 h 247"/>
                <a:gd name="T10" fmla="*/ 65 w 247"/>
                <a:gd name="T11" fmla="*/ 233 h 247"/>
                <a:gd name="T12" fmla="*/ 87 w 247"/>
                <a:gd name="T13" fmla="*/ 241 h 247"/>
                <a:gd name="T14" fmla="*/ 111 w 247"/>
                <a:gd name="T15" fmla="*/ 247 h 247"/>
                <a:gd name="T16" fmla="*/ 137 w 247"/>
                <a:gd name="T17" fmla="*/ 247 h 247"/>
                <a:gd name="T18" fmla="*/ 161 w 247"/>
                <a:gd name="T19" fmla="*/ 241 h 247"/>
                <a:gd name="T20" fmla="*/ 183 w 247"/>
                <a:gd name="T21" fmla="*/ 233 h 247"/>
                <a:gd name="T22" fmla="*/ 203 w 247"/>
                <a:gd name="T23" fmla="*/ 219 h 247"/>
                <a:gd name="T24" fmla="*/ 220 w 247"/>
                <a:gd name="T25" fmla="*/ 202 h 247"/>
                <a:gd name="T26" fmla="*/ 233 w 247"/>
                <a:gd name="T27" fmla="*/ 183 h 247"/>
                <a:gd name="T28" fmla="*/ 242 w 247"/>
                <a:gd name="T29" fmla="*/ 160 h 247"/>
                <a:gd name="T30" fmla="*/ 247 w 247"/>
                <a:gd name="T31" fmla="*/ 137 h 247"/>
                <a:gd name="T32" fmla="*/ 247 w 247"/>
                <a:gd name="T33" fmla="*/ 111 h 247"/>
                <a:gd name="T34" fmla="*/ 242 w 247"/>
                <a:gd name="T35" fmla="*/ 87 h 247"/>
                <a:gd name="T36" fmla="*/ 233 w 247"/>
                <a:gd name="T37" fmla="*/ 65 h 247"/>
                <a:gd name="T38" fmla="*/ 220 w 247"/>
                <a:gd name="T39" fmla="*/ 45 h 247"/>
                <a:gd name="T40" fmla="*/ 203 w 247"/>
                <a:gd name="T41" fmla="*/ 28 h 247"/>
                <a:gd name="T42" fmla="*/ 183 w 247"/>
                <a:gd name="T43" fmla="*/ 15 h 247"/>
                <a:gd name="T44" fmla="*/ 161 w 247"/>
                <a:gd name="T45" fmla="*/ 5 h 247"/>
                <a:gd name="T46" fmla="*/ 137 w 247"/>
                <a:gd name="T47" fmla="*/ 1 h 247"/>
                <a:gd name="T48" fmla="*/ 111 w 247"/>
                <a:gd name="T49" fmla="*/ 1 h 247"/>
                <a:gd name="T50" fmla="*/ 87 w 247"/>
                <a:gd name="T51" fmla="*/ 5 h 247"/>
                <a:gd name="T52" fmla="*/ 65 w 247"/>
                <a:gd name="T53" fmla="*/ 15 h 247"/>
                <a:gd name="T54" fmla="*/ 45 w 247"/>
                <a:gd name="T55" fmla="*/ 28 h 247"/>
                <a:gd name="T56" fmla="*/ 29 w 247"/>
                <a:gd name="T57" fmla="*/ 45 h 247"/>
                <a:gd name="T58" fmla="*/ 15 w 247"/>
                <a:gd name="T59" fmla="*/ 65 h 247"/>
                <a:gd name="T60" fmla="*/ 5 w 247"/>
                <a:gd name="T61" fmla="*/ 87 h 247"/>
                <a:gd name="T62" fmla="*/ 1 w 247"/>
                <a:gd name="T63" fmla="*/ 1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7">
                  <a:moveTo>
                    <a:pt x="0" y="123"/>
                  </a:moveTo>
                  <a:lnTo>
                    <a:pt x="1" y="137"/>
                  </a:lnTo>
                  <a:lnTo>
                    <a:pt x="2" y="149"/>
                  </a:lnTo>
                  <a:lnTo>
                    <a:pt x="5" y="160"/>
                  </a:lnTo>
                  <a:lnTo>
                    <a:pt x="10" y="172"/>
                  </a:lnTo>
                  <a:lnTo>
                    <a:pt x="15" y="183"/>
                  </a:lnTo>
                  <a:lnTo>
                    <a:pt x="21" y="193"/>
                  </a:lnTo>
                  <a:lnTo>
                    <a:pt x="29" y="202"/>
                  </a:lnTo>
                  <a:lnTo>
                    <a:pt x="36" y="211"/>
                  </a:lnTo>
                  <a:lnTo>
                    <a:pt x="45" y="219"/>
                  </a:lnTo>
                  <a:lnTo>
                    <a:pt x="55" y="226"/>
                  </a:lnTo>
                  <a:lnTo>
                    <a:pt x="65" y="233"/>
                  </a:lnTo>
                  <a:lnTo>
                    <a:pt x="76" y="237"/>
                  </a:lnTo>
                  <a:lnTo>
                    <a:pt x="87" y="241"/>
                  </a:lnTo>
                  <a:lnTo>
                    <a:pt x="99" y="245"/>
                  </a:lnTo>
                  <a:lnTo>
                    <a:pt x="111" y="247"/>
                  </a:lnTo>
                  <a:lnTo>
                    <a:pt x="124" y="247"/>
                  </a:lnTo>
                  <a:lnTo>
                    <a:pt x="137" y="247"/>
                  </a:lnTo>
                  <a:lnTo>
                    <a:pt x="149" y="245"/>
                  </a:lnTo>
                  <a:lnTo>
                    <a:pt x="161" y="241"/>
                  </a:lnTo>
                  <a:lnTo>
                    <a:pt x="172" y="237"/>
                  </a:lnTo>
                  <a:lnTo>
                    <a:pt x="183" y="233"/>
                  </a:lnTo>
                  <a:lnTo>
                    <a:pt x="193" y="226"/>
                  </a:lnTo>
                  <a:lnTo>
                    <a:pt x="203" y="219"/>
                  </a:lnTo>
                  <a:lnTo>
                    <a:pt x="212" y="211"/>
                  </a:lnTo>
                  <a:lnTo>
                    <a:pt x="220" y="202"/>
                  </a:lnTo>
                  <a:lnTo>
                    <a:pt x="226" y="193"/>
                  </a:lnTo>
                  <a:lnTo>
                    <a:pt x="233" y="183"/>
                  </a:lnTo>
                  <a:lnTo>
                    <a:pt x="238" y="172"/>
                  </a:lnTo>
                  <a:lnTo>
                    <a:pt x="242" y="160"/>
                  </a:lnTo>
                  <a:lnTo>
                    <a:pt x="245" y="149"/>
                  </a:lnTo>
                  <a:lnTo>
                    <a:pt x="247" y="137"/>
                  </a:lnTo>
                  <a:lnTo>
                    <a:pt x="247" y="123"/>
                  </a:lnTo>
                  <a:lnTo>
                    <a:pt x="247" y="111"/>
                  </a:lnTo>
                  <a:lnTo>
                    <a:pt x="245" y="99"/>
                  </a:lnTo>
                  <a:lnTo>
                    <a:pt x="242" y="87"/>
                  </a:lnTo>
                  <a:lnTo>
                    <a:pt x="238" y="76"/>
                  </a:lnTo>
                  <a:lnTo>
                    <a:pt x="233" y="65"/>
                  </a:lnTo>
                  <a:lnTo>
                    <a:pt x="226" y="55"/>
                  </a:lnTo>
                  <a:lnTo>
                    <a:pt x="220" y="45"/>
                  </a:lnTo>
                  <a:lnTo>
                    <a:pt x="212" y="36"/>
                  </a:lnTo>
                  <a:lnTo>
                    <a:pt x="203" y="28"/>
                  </a:lnTo>
                  <a:lnTo>
                    <a:pt x="193" y="21"/>
                  </a:lnTo>
                  <a:lnTo>
                    <a:pt x="183" y="15"/>
                  </a:lnTo>
                  <a:lnTo>
                    <a:pt x="172" y="10"/>
                  </a:lnTo>
                  <a:lnTo>
                    <a:pt x="161" y="5"/>
                  </a:lnTo>
                  <a:lnTo>
                    <a:pt x="149" y="2"/>
                  </a:lnTo>
                  <a:lnTo>
                    <a:pt x="137" y="1"/>
                  </a:lnTo>
                  <a:lnTo>
                    <a:pt x="124" y="0"/>
                  </a:lnTo>
                  <a:lnTo>
                    <a:pt x="111" y="1"/>
                  </a:lnTo>
                  <a:lnTo>
                    <a:pt x="99" y="2"/>
                  </a:lnTo>
                  <a:lnTo>
                    <a:pt x="87" y="5"/>
                  </a:lnTo>
                  <a:lnTo>
                    <a:pt x="76" y="10"/>
                  </a:lnTo>
                  <a:lnTo>
                    <a:pt x="65" y="15"/>
                  </a:lnTo>
                  <a:lnTo>
                    <a:pt x="55" y="21"/>
                  </a:lnTo>
                  <a:lnTo>
                    <a:pt x="45" y="28"/>
                  </a:lnTo>
                  <a:lnTo>
                    <a:pt x="36" y="36"/>
                  </a:lnTo>
                  <a:lnTo>
                    <a:pt x="29" y="45"/>
                  </a:lnTo>
                  <a:lnTo>
                    <a:pt x="21" y="55"/>
                  </a:lnTo>
                  <a:lnTo>
                    <a:pt x="15" y="65"/>
                  </a:lnTo>
                  <a:lnTo>
                    <a:pt x="10" y="76"/>
                  </a:lnTo>
                  <a:lnTo>
                    <a:pt x="5" y="87"/>
                  </a:lnTo>
                  <a:lnTo>
                    <a:pt x="2" y="99"/>
                  </a:lnTo>
                  <a:lnTo>
                    <a:pt x="1" y="111"/>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0" name="Freeform 62">
              <a:extLst>
                <a:ext uri="{FF2B5EF4-FFF2-40B4-BE49-F238E27FC236}">
                  <a16:creationId xmlns:a16="http://schemas.microsoft.com/office/drawing/2014/main" id="{E7012CF9-974C-32A4-774A-C84E20134D90}"/>
                </a:ext>
              </a:extLst>
            </p:cNvPr>
            <p:cNvSpPr>
              <a:spLocks/>
            </p:cNvSpPr>
            <p:nvPr/>
          </p:nvSpPr>
          <p:spPr bwMode="auto">
            <a:xfrm>
              <a:off x="9703997" y="2248705"/>
              <a:ext cx="52992" cy="57146"/>
            </a:xfrm>
            <a:custGeom>
              <a:avLst/>
              <a:gdLst>
                <a:gd name="T0" fmla="*/ 1 w 187"/>
                <a:gd name="T1" fmla="*/ 104 h 188"/>
                <a:gd name="T2" fmla="*/ 4 w 187"/>
                <a:gd name="T3" fmla="*/ 122 h 188"/>
                <a:gd name="T4" fmla="*/ 12 w 187"/>
                <a:gd name="T5" fmla="*/ 140 h 188"/>
                <a:gd name="T6" fmla="*/ 22 w 187"/>
                <a:gd name="T7" fmla="*/ 154 h 188"/>
                <a:gd name="T8" fmla="*/ 34 w 187"/>
                <a:gd name="T9" fmla="*/ 167 h 188"/>
                <a:gd name="T10" fmla="*/ 49 w 187"/>
                <a:gd name="T11" fmla="*/ 177 h 188"/>
                <a:gd name="T12" fmla="*/ 66 w 187"/>
                <a:gd name="T13" fmla="*/ 184 h 188"/>
                <a:gd name="T14" fmla="*/ 85 w 187"/>
                <a:gd name="T15" fmla="*/ 188 h 188"/>
                <a:gd name="T16" fmla="*/ 103 w 187"/>
                <a:gd name="T17" fmla="*/ 188 h 188"/>
                <a:gd name="T18" fmla="*/ 122 w 187"/>
                <a:gd name="T19" fmla="*/ 184 h 188"/>
                <a:gd name="T20" fmla="*/ 139 w 187"/>
                <a:gd name="T21" fmla="*/ 177 h 188"/>
                <a:gd name="T22" fmla="*/ 153 w 187"/>
                <a:gd name="T23" fmla="*/ 167 h 188"/>
                <a:gd name="T24" fmla="*/ 166 w 187"/>
                <a:gd name="T25" fmla="*/ 154 h 188"/>
                <a:gd name="T26" fmla="*/ 176 w 187"/>
                <a:gd name="T27" fmla="*/ 140 h 188"/>
                <a:gd name="T28" fmla="*/ 183 w 187"/>
                <a:gd name="T29" fmla="*/ 122 h 188"/>
                <a:gd name="T30" fmla="*/ 187 w 187"/>
                <a:gd name="T31" fmla="*/ 104 h 188"/>
                <a:gd name="T32" fmla="*/ 187 w 187"/>
                <a:gd name="T33" fmla="*/ 84 h 188"/>
                <a:gd name="T34" fmla="*/ 183 w 187"/>
                <a:gd name="T35" fmla="*/ 67 h 188"/>
                <a:gd name="T36" fmla="*/ 176 w 187"/>
                <a:gd name="T37" fmla="*/ 50 h 188"/>
                <a:gd name="T38" fmla="*/ 166 w 187"/>
                <a:gd name="T39" fmla="*/ 35 h 188"/>
                <a:gd name="T40" fmla="*/ 153 w 187"/>
                <a:gd name="T41" fmla="*/ 23 h 188"/>
                <a:gd name="T42" fmla="*/ 139 w 187"/>
                <a:gd name="T43" fmla="*/ 13 h 188"/>
                <a:gd name="T44" fmla="*/ 122 w 187"/>
                <a:gd name="T45" fmla="*/ 5 h 188"/>
                <a:gd name="T46" fmla="*/ 103 w 187"/>
                <a:gd name="T47" fmla="*/ 2 h 188"/>
                <a:gd name="T48" fmla="*/ 85 w 187"/>
                <a:gd name="T49" fmla="*/ 2 h 188"/>
                <a:gd name="T50" fmla="*/ 66 w 187"/>
                <a:gd name="T51" fmla="*/ 5 h 188"/>
                <a:gd name="T52" fmla="*/ 49 w 187"/>
                <a:gd name="T53" fmla="*/ 13 h 188"/>
                <a:gd name="T54" fmla="*/ 34 w 187"/>
                <a:gd name="T55" fmla="*/ 23 h 188"/>
                <a:gd name="T56" fmla="*/ 22 w 187"/>
                <a:gd name="T57" fmla="*/ 35 h 188"/>
                <a:gd name="T58" fmla="*/ 12 w 187"/>
                <a:gd name="T59" fmla="*/ 50 h 188"/>
                <a:gd name="T60" fmla="*/ 4 w 187"/>
                <a:gd name="T61" fmla="*/ 67 h 188"/>
                <a:gd name="T62" fmla="*/ 1 w 187"/>
                <a:gd name="T63" fmla="*/ 8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88">
                  <a:moveTo>
                    <a:pt x="0" y="94"/>
                  </a:moveTo>
                  <a:lnTo>
                    <a:pt x="1" y="104"/>
                  </a:lnTo>
                  <a:lnTo>
                    <a:pt x="2" y="113"/>
                  </a:lnTo>
                  <a:lnTo>
                    <a:pt x="4" y="122"/>
                  </a:lnTo>
                  <a:lnTo>
                    <a:pt x="7" y="131"/>
                  </a:lnTo>
                  <a:lnTo>
                    <a:pt x="12" y="140"/>
                  </a:lnTo>
                  <a:lnTo>
                    <a:pt x="16" y="147"/>
                  </a:lnTo>
                  <a:lnTo>
                    <a:pt x="22" y="154"/>
                  </a:lnTo>
                  <a:lnTo>
                    <a:pt x="27" y="161"/>
                  </a:lnTo>
                  <a:lnTo>
                    <a:pt x="34" y="167"/>
                  </a:lnTo>
                  <a:lnTo>
                    <a:pt x="42" y="172"/>
                  </a:lnTo>
                  <a:lnTo>
                    <a:pt x="49" y="177"/>
                  </a:lnTo>
                  <a:lnTo>
                    <a:pt x="57" y="180"/>
                  </a:lnTo>
                  <a:lnTo>
                    <a:pt x="66" y="184"/>
                  </a:lnTo>
                  <a:lnTo>
                    <a:pt x="75" y="186"/>
                  </a:lnTo>
                  <a:lnTo>
                    <a:pt x="85" y="188"/>
                  </a:lnTo>
                  <a:lnTo>
                    <a:pt x="94" y="188"/>
                  </a:lnTo>
                  <a:lnTo>
                    <a:pt x="103" y="188"/>
                  </a:lnTo>
                  <a:lnTo>
                    <a:pt x="112" y="186"/>
                  </a:lnTo>
                  <a:lnTo>
                    <a:pt x="122" y="184"/>
                  </a:lnTo>
                  <a:lnTo>
                    <a:pt x="130" y="180"/>
                  </a:lnTo>
                  <a:lnTo>
                    <a:pt x="139" y="177"/>
                  </a:lnTo>
                  <a:lnTo>
                    <a:pt x="147" y="172"/>
                  </a:lnTo>
                  <a:lnTo>
                    <a:pt x="153" y="167"/>
                  </a:lnTo>
                  <a:lnTo>
                    <a:pt x="160" y="161"/>
                  </a:lnTo>
                  <a:lnTo>
                    <a:pt x="166" y="154"/>
                  </a:lnTo>
                  <a:lnTo>
                    <a:pt x="172" y="147"/>
                  </a:lnTo>
                  <a:lnTo>
                    <a:pt x="176" y="140"/>
                  </a:lnTo>
                  <a:lnTo>
                    <a:pt x="181" y="131"/>
                  </a:lnTo>
                  <a:lnTo>
                    <a:pt x="183" y="122"/>
                  </a:lnTo>
                  <a:lnTo>
                    <a:pt x="185" y="113"/>
                  </a:lnTo>
                  <a:lnTo>
                    <a:pt x="187" y="104"/>
                  </a:lnTo>
                  <a:lnTo>
                    <a:pt x="187" y="94"/>
                  </a:lnTo>
                  <a:lnTo>
                    <a:pt x="187" y="84"/>
                  </a:lnTo>
                  <a:lnTo>
                    <a:pt x="185" y="76"/>
                  </a:lnTo>
                  <a:lnTo>
                    <a:pt x="183" y="67"/>
                  </a:lnTo>
                  <a:lnTo>
                    <a:pt x="181" y="58"/>
                  </a:lnTo>
                  <a:lnTo>
                    <a:pt x="176" y="50"/>
                  </a:lnTo>
                  <a:lnTo>
                    <a:pt x="172" y="42"/>
                  </a:lnTo>
                  <a:lnTo>
                    <a:pt x="166" y="35"/>
                  </a:lnTo>
                  <a:lnTo>
                    <a:pt x="160" y="28"/>
                  </a:lnTo>
                  <a:lnTo>
                    <a:pt x="153" y="23"/>
                  </a:lnTo>
                  <a:lnTo>
                    <a:pt x="147" y="17"/>
                  </a:lnTo>
                  <a:lnTo>
                    <a:pt x="139" y="13"/>
                  </a:lnTo>
                  <a:lnTo>
                    <a:pt x="130" y="8"/>
                  </a:lnTo>
                  <a:lnTo>
                    <a:pt x="122" y="5"/>
                  </a:lnTo>
                  <a:lnTo>
                    <a:pt x="112" y="3"/>
                  </a:lnTo>
                  <a:lnTo>
                    <a:pt x="103" y="2"/>
                  </a:lnTo>
                  <a:lnTo>
                    <a:pt x="94" y="0"/>
                  </a:lnTo>
                  <a:lnTo>
                    <a:pt x="85" y="2"/>
                  </a:lnTo>
                  <a:lnTo>
                    <a:pt x="75" y="3"/>
                  </a:lnTo>
                  <a:lnTo>
                    <a:pt x="66" y="5"/>
                  </a:lnTo>
                  <a:lnTo>
                    <a:pt x="57" y="8"/>
                  </a:lnTo>
                  <a:lnTo>
                    <a:pt x="49" y="13"/>
                  </a:lnTo>
                  <a:lnTo>
                    <a:pt x="42" y="17"/>
                  </a:lnTo>
                  <a:lnTo>
                    <a:pt x="34" y="23"/>
                  </a:lnTo>
                  <a:lnTo>
                    <a:pt x="27" y="28"/>
                  </a:lnTo>
                  <a:lnTo>
                    <a:pt x="22" y="35"/>
                  </a:lnTo>
                  <a:lnTo>
                    <a:pt x="16" y="42"/>
                  </a:lnTo>
                  <a:lnTo>
                    <a:pt x="12" y="50"/>
                  </a:lnTo>
                  <a:lnTo>
                    <a:pt x="7" y="58"/>
                  </a:lnTo>
                  <a:lnTo>
                    <a:pt x="4" y="67"/>
                  </a:lnTo>
                  <a:lnTo>
                    <a:pt x="2" y="76"/>
                  </a:lnTo>
                  <a:lnTo>
                    <a:pt x="1" y="84"/>
                  </a:lnTo>
                  <a:lnTo>
                    <a:pt x="0" y="94"/>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1" name="Freeform 63">
              <a:extLst>
                <a:ext uri="{FF2B5EF4-FFF2-40B4-BE49-F238E27FC236}">
                  <a16:creationId xmlns:a16="http://schemas.microsoft.com/office/drawing/2014/main" id="{18271534-3DC3-34A2-1FA5-F5B71A9EAEED}"/>
                </a:ext>
              </a:extLst>
            </p:cNvPr>
            <p:cNvSpPr>
              <a:spLocks/>
            </p:cNvSpPr>
            <p:nvPr/>
          </p:nvSpPr>
          <p:spPr bwMode="auto">
            <a:xfrm>
              <a:off x="9703997" y="2251713"/>
              <a:ext cx="43231" cy="54138"/>
            </a:xfrm>
            <a:custGeom>
              <a:avLst/>
              <a:gdLst>
                <a:gd name="T0" fmla="*/ 60 w 154"/>
                <a:gd name="T1" fmla="*/ 0 h 181"/>
                <a:gd name="T2" fmla="*/ 54 w 154"/>
                <a:gd name="T3" fmla="*/ 7 h 181"/>
                <a:gd name="T4" fmla="*/ 47 w 154"/>
                <a:gd name="T5" fmla="*/ 14 h 181"/>
                <a:gd name="T6" fmla="*/ 42 w 154"/>
                <a:gd name="T7" fmla="*/ 23 h 181"/>
                <a:gd name="T8" fmla="*/ 36 w 154"/>
                <a:gd name="T9" fmla="*/ 31 h 181"/>
                <a:gd name="T10" fmla="*/ 33 w 154"/>
                <a:gd name="T11" fmla="*/ 41 h 181"/>
                <a:gd name="T12" fmla="*/ 29 w 154"/>
                <a:gd name="T13" fmla="*/ 50 h 181"/>
                <a:gd name="T14" fmla="*/ 28 w 154"/>
                <a:gd name="T15" fmla="*/ 61 h 181"/>
                <a:gd name="T16" fmla="*/ 27 w 154"/>
                <a:gd name="T17" fmla="*/ 71 h 181"/>
                <a:gd name="T18" fmla="*/ 27 w 154"/>
                <a:gd name="T19" fmla="*/ 81 h 181"/>
                <a:gd name="T20" fmla="*/ 29 w 154"/>
                <a:gd name="T21" fmla="*/ 90 h 181"/>
                <a:gd name="T22" fmla="*/ 32 w 154"/>
                <a:gd name="T23" fmla="*/ 98 h 181"/>
                <a:gd name="T24" fmla="*/ 35 w 154"/>
                <a:gd name="T25" fmla="*/ 107 h 181"/>
                <a:gd name="T26" fmla="*/ 38 w 154"/>
                <a:gd name="T27" fmla="*/ 116 h 181"/>
                <a:gd name="T28" fmla="*/ 43 w 154"/>
                <a:gd name="T29" fmla="*/ 124 h 181"/>
                <a:gd name="T30" fmla="*/ 48 w 154"/>
                <a:gd name="T31" fmla="*/ 130 h 181"/>
                <a:gd name="T32" fmla="*/ 55 w 154"/>
                <a:gd name="T33" fmla="*/ 137 h 181"/>
                <a:gd name="T34" fmla="*/ 61 w 154"/>
                <a:gd name="T35" fmla="*/ 144 h 181"/>
                <a:gd name="T36" fmla="*/ 68 w 154"/>
                <a:gd name="T37" fmla="*/ 148 h 181"/>
                <a:gd name="T38" fmla="*/ 76 w 154"/>
                <a:gd name="T39" fmla="*/ 154 h 181"/>
                <a:gd name="T40" fmla="*/ 85 w 154"/>
                <a:gd name="T41" fmla="*/ 157 h 181"/>
                <a:gd name="T42" fmla="*/ 94 w 154"/>
                <a:gd name="T43" fmla="*/ 160 h 181"/>
                <a:gd name="T44" fmla="*/ 102 w 154"/>
                <a:gd name="T45" fmla="*/ 162 h 181"/>
                <a:gd name="T46" fmla="*/ 111 w 154"/>
                <a:gd name="T47" fmla="*/ 165 h 181"/>
                <a:gd name="T48" fmla="*/ 121 w 154"/>
                <a:gd name="T49" fmla="*/ 165 h 181"/>
                <a:gd name="T50" fmla="*/ 130 w 154"/>
                <a:gd name="T51" fmla="*/ 164 h 181"/>
                <a:gd name="T52" fmla="*/ 138 w 154"/>
                <a:gd name="T53" fmla="*/ 162 h 181"/>
                <a:gd name="T54" fmla="*/ 147 w 154"/>
                <a:gd name="T55" fmla="*/ 160 h 181"/>
                <a:gd name="T56" fmla="*/ 154 w 154"/>
                <a:gd name="T57" fmla="*/ 158 h 181"/>
                <a:gd name="T58" fmla="*/ 148 w 154"/>
                <a:gd name="T59" fmla="*/ 162 h 181"/>
                <a:gd name="T60" fmla="*/ 141 w 154"/>
                <a:gd name="T61" fmla="*/ 167 h 181"/>
                <a:gd name="T62" fmla="*/ 134 w 154"/>
                <a:gd name="T63" fmla="*/ 171 h 181"/>
                <a:gd name="T64" fmla="*/ 127 w 154"/>
                <a:gd name="T65" fmla="*/ 175 h 181"/>
                <a:gd name="T66" fmla="*/ 119 w 154"/>
                <a:gd name="T67" fmla="*/ 178 h 181"/>
                <a:gd name="T68" fmla="*/ 111 w 154"/>
                <a:gd name="T69" fmla="*/ 179 h 181"/>
                <a:gd name="T70" fmla="*/ 102 w 154"/>
                <a:gd name="T71" fmla="*/ 181 h 181"/>
                <a:gd name="T72" fmla="*/ 94 w 154"/>
                <a:gd name="T73" fmla="*/ 181 h 181"/>
                <a:gd name="T74" fmla="*/ 85 w 154"/>
                <a:gd name="T75" fmla="*/ 181 h 181"/>
                <a:gd name="T76" fmla="*/ 75 w 154"/>
                <a:gd name="T77" fmla="*/ 179 h 181"/>
                <a:gd name="T78" fmla="*/ 66 w 154"/>
                <a:gd name="T79" fmla="*/ 177 h 181"/>
                <a:gd name="T80" fmla="*/ 57 w 154"/>
                <a:gd name="T81" fmla="*/ 173 h 181"/>
                <a:gd name="T82" fmla="*/ 49 w 154"/>
                <a:gd name="T83" fmla="*/ 170 h 181"/>
                <a:gd name="T84" fmla="*/ 42 w 154"/>
                <a:gd name="T85" fmla="*/ 165 h 181"/>
                <a:gd name="T86" fmla="*/ 34 w 154"/>
                <a:gd name="T87" fmla="*/ 160 h 181"/>
                <a:gd name="T88" fmla="*/ 27 w 154"/>
                <a:gd name="T89" fmla="*/ 154 h 181"/>
                <a:gd name="T90" fmla="*/ 22 w 154"/>
                <a:gd name="T91" fmla="*/ 147 h 181"/>
                <a:gd name="T92" fmla="*/ 16 w 154"/>
                <a:gd name="T93" fmla="*/ 140 h 181"/>
                <a:gd name="T94" fmla="*/ 12 w 154"/>
                <a:gd name="T95" fmla="*/ 133 h 181"/>
                <a:gd name="T96" fmla="*/ 7 w 154"/>
                <a:gd name="T97" fmla="*/ 124 h 181"/>
                <a:gd name="T98" fmla="*/ 4 w 154"/>
                <a:gd name="T99" fmla="*/ 115 h 181"/>
                <a:gd name="T100" fmla="*/ 2 w 154"/>
                <a:gd name="T101" fmla="*/ 106 h 181"/>
                <a:gd name="T102" fmla="*/ 1 w 154"/>
                <a:gd name="T103" fmla="*/ 97 h 181"/>
                <a:gd name="T104" fmla="*/ 0 w 154"/>
                <a:gd name="T105" fmla="*/ 87 h 181"/>
                <a:gd name="T106" fmla="*/ 1 w 154"/>
                <a:gd name="T107" fmla="*/ 80 h 181"/>
                <a:gd name="T108" fmla="*/ 2 w 154"/>
                <a:gd name="T109" fmla="*/ 73 h 181"/>
                <a:gd name="T110" fmla="*/ 3 w 154"/>
                <a:gd name="T111" fmla="*/ 65 h 181"/>
                <a:gd name="T112" fmla="*/ 5 w 154"/>
                <a:gd name="T113" fmla="*/ 59 h 181"/>
                <a:gd name="T114" fmla="*/ 10 w 154"/>
                <a:gd name="T115" fmla="*/ 45 h 181"/>
                <a:gd name="T116" fmla="*/ 17 w 154"/>
                <a:gd name="T117" fmla="*/ 34 h 181"/>
                <a:gd name="T118" fmla="*/ 26 w 154"/>
                <a:gd name="T119" fmla="*/ 23 h 181"/>
                <a:gd name="T120" fmla="*/ 36 w 154"/>
                <a:gd name="T121" fmla="*/ 14 h 181"/>
                <a:gd name="T122" fmla="*/ 48 w 154"/>
                <a:gd name="T123" fmla="*/ 7 h 181"/>
                <a:gd name="T124" fmla="*/ 60 w 154"/>
                <a:gd name="T1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181">
                  <a:moveTo>
                    <a:pt x="60" y="0"/>
                  </a:moveTo>
                  <a:lnTo>
                    <a:pt x="54" y="7"/>
                  </a:lnTo>
                  <a:lnTo>
                    <a:pt x="47" y="14"/>
                  </a:lnTo>
                  <a:lnTo>
                    <a:pt x="42" y="23"/>
                  </a:lnTo>
                  <a:lnTo>
                    <a:pt x="36" y="31"/>
                  </a:lnTo>
                  <a:lnTo>
                    <a:pt x="33" y="41"/>
                  </a:lnTo>
                  <a:lnTo>
                    <a:pt x="29" y="50"/>
                  </a:lnTo>
                  <a:lnTo>
                    <a:pt x="28" y="61"/>
                  </a:lnTo>
                  <a:lnTo>
                    <a:pt x="27" y="71"/>
                  </a:lnTo>
                  <a:lnTo>
                    <a:pt x="27" y="81"/>
                  </a:lnTo>
                  <a:lnTo>
                    <a:pt x="29" y="90"/>
                  </a:lnTo>
                  <a:lnTo>
                    <a:pt x="32" y="98"/>
                  </a:lnTo>
                  <a:lnTo>
                    <a:pt x="35" y="107"/>
                  </a:lnTo>
                  <a:lnTo>
                    <a:pt x="38" y="116"/>
                  </a:lnTo>
                  <a:lnTo>
                    <a:pt x="43" y="124"/>
                  </a:lnTo>
                  <a:lnTo>
                    <a:pt x="48" y="130"/>
                  </a:lnTo>
                  <a:lnTo>
                    <a:pt x="55" y="137"/>
                  </a:lnTo>
                  <a:lnTo>
                    <a:pt x="61" y="144"/>
                  </a:lnTo>
                  <a:lnTo>
                    <a:pt x="68" y="148"/>
                  </a:lnTo>
                  <a:lnTo>
                    <a:pt x="76" y="154"/>
                  </a:lnTo>
                  <a:lnTo>
                    <a:pt x="85" y="157"/>
                  </a:lnTo>
                  <a:lnTo>
                    <a:pt x="94" y="160"/>
                  </a:lnTo>
                  <a:lnTo>
                    <a:pt x="102" y="162"/>
                  </a:lnTo>
                  <a:lnTo>
                    <a:pt x="111" y="165"/>
                  </a:lnTo>
                  <a:lnTo>
                    <a:pt x="121" y="165"/>
                  </a:lnTo>
                  <a:lnTo>
                    <a:pt x="130" y="164"/>
                  </a:lnTo>
                  <a:lnTo>
                    <a:pt x="138" y="162"/>
                  </a:lnTo>
                  <a:lnTo>
                    <a:pt x="147" y="160"/>
                  </a:lnTo>
                  <a:lnTo>
                    <a:pt x="154" y="158"/>
                  </a:lnTo>
                  <a:lnTo>
                    <a:pt x="148" y="162"/>
                  </a:lnTo>
                  <a:lnTo>
                    <a:pt x="141" y="167"/>
                  </a:lnTo>
                  <a:lnTo>
                    <a:pt x="134" y="171"/>
                  </a:lnTo>
                  <a:lnTo>
                    <a:pt x="127" y="175"/>
                  </a:lnTo>
                  <a:lnTo>
                    <a:pt x="119" y="178"/>
                  </a:lnTo>
                  <a:lnTo>
                    <a:pt x="111" y="179"/>
                  </a:lnTo>
                  <a:lnTo>
                    <a:pt x="102" y="181"/>
                  </a:lnTo>
                  <a:lnTo>
                    <a:pt x="94" y="181"/>
                  </a:lnTo>
                  <a:lnTo>
                    <a:pt x="85" y="181"/>
                  </a:lnTo>
                  <a:lnTo>
                    <a:pt x="75" y="179"/>
                  </a:lnTo>
                  <a:lnTo>
                    <a:pt x="66" y="177"/>
                  </a:lnTo>
                  <a:lnTo>
                    <a:pt x="57" y="173"/>
                  </a:lnTo>
                  <a:lnTo>
                    <a:pt x="49" y="170"/>
                  </a:lnTo>
                  <a:lnTo>
                    <a:pt x="42" y="165"/>
                  </a:lnTo>
                  <a:lnTo>
                    <a:pt x="34" y="160"/>
                  </a:lnTo>
                  <a:lnTo>
                    <a:pt x="27" y="154"/>
                  </a:lnTo>
                  <a:lnTo>
                    <a:pt x="22" y="147"/>
                  </a:lnTo>
                  <a:lnTo>
                    <a:pt x="16" y="140"/>
                  </a:lnTo>
                  <a:lnTo>
                    <a:pt x="12" y="133"/>
                  </a:lnTo>
                  <a:lnTo>
                    <a:pt x="7" y="124"/>
                  </a:lnTo>
                  <a:lnTo>
                    <a:pt x="4" y="115"/>
                  </a:lnTo>
                  <a:lnTo>
                    <a:pt x="2" y="106"/>
                  </a:lnTo>
                  <a:lnTo>
                    <a:pt x="1" y="97"/>
                  </a:lnTo>
                  <a:lnTo>
                    <a:pt x="0" y="87"/>
                  </a:lnTo>
                  <a:lnTo>
                    <a:pt x="1" y="80"/>
                  </a:lnTo>
                  <a:lnTo>
                    <a:pt x="2" y="73"/>
                  </a:lnTo>
                  <a:lnTo>
                    <a:pt x="3" y="65"/>
                  </a:lnTo>
                  <a:lnTo>
                    <a:pt x="5" y="59"/>
                  </a:lnTo>
                  <a:lnTo>
                    <a:pt x="10" y="45"/>
                  </a:lnTo>
                  <a:lnTo>
                    <a:pt x="17" y="34"/>
                  </a:lnTo>
                  <a:lnTo>
                    <a:pt x="26" y="23"/>
                  </a:lnTo>
                  <a:lnTo>
                    <a:pt x="36" y="14"/>
                  </a:lnTo>
                  <a:lnTo>
                    <a:pt x="48" y="7"/>
                  </a:lnTo>
                  <a:lnTo>
                    <a:pt x="60"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2" name="Freeform 64">
              <a:extLst>
                <a:ext uri="{FF2B5EF4-FFF2-40B4-BE49-F238E27FC236}">
                  <a16:creationId xmlns:a16="http://schemas.microsoft.com/office/drawing/2014/main" id="{1DAC9FD7-6725-B476-7971-C8DC3C48DC69}"/>
                </a:ext>
              </a:extLst>
            </p:cNvPr>
            <p:cNvSpPr>
              <a:spLocks/>
            </p:cNvSpPr>
            <p:nvPr/>
          </p:nvSpPr>
          <p:spPr bwMode="auto">
            <a:xfrm>
              <a:off x="9648216" y="3275825"/>
              <a:ext cx="163160" cy="49626"/>
            </a:xfrm>
            <a:custGeom>
              <a:avLst/>
              <a:gdLst>
                <a:gd name="T0" fmla="*/ 0 w 583"/>
                <a:gd name="T1" fmla="*/ 164 h 164"/>
                <a:gd name="T2" fmla="*/ 0 w 583"/>
                <a:gd name="T3" fmla="*/ 155 h 164"/>
                <a:gd name="T4" fmla="*/ 2 w 583"/>
                <a:gd name="T5" fmla="*/ 147 h 164"/>
                <a:gd name="T6" fmla="*/ 3 w 583"/>
                <a:gd name="T7" fmla="*/ 138 h 164"/>
                <a:gd name="T8" fmla="*/ 6 w 583"/>
                <a:gd name="T9" fmla="*/ 130 h 164"/>
                <a:gd name="T10" fmla="*/ 9 w 583"/>
                <a:gd name="T11" fmla="*/ 123 h 164"/>
                <a:gd name="T12" fmla="*/ 13 w 583"/>
                <a:gd name="T13" fmla="*/ 115 h 164"/>
                <a:gd name="T14" fmla="*/ 17 w 583"/>
                <a:gd name="T15" fmla="*/ 107 h 164"/>
                <a:gd name="T16" fmla="*/ 23 w 583"/>
                <a:gd name="T17" fmla="*/ 99 h 164"/>
                <a:gd name="T18" fmla="*/ 28 w 583"/>
                <a:gd name="T19" fmla="*/ 93 h 164"/>
                <a:gd name="T20" fmla="*/ 35 w 583"/>
                <a:gd name="T21" fmla="*/ 86 h 164"/>
                <a:gd name="T22" fmla="*/ 42 w 583"/>
                <a:gd name="T23" fmla="*/ 79 h 164"/>
                <a:gd name="T24" fmla="*/ 49 w 583"/>
                <a:gd name="T25" fmla="*/ 72 h 164"/>
                <a:gd name="T26" fmla="*/ 66 w 583"/>
                <a:gd name="T27" fmla="*/ 60 h 164"/>
                <a:gd name="T28" fmla="*/ 85 w 583"/>
                <a:gd name="T29" fmla="*/ 49 h 164"/>
                <a:gd name="T30" fmla="*/ 106 w 583"/>
                <a:gd name="T31" fmla="*/ 38 h 164"/>
                <a:gd name="T32" fmla="*/ 128 w 583"/>
                <a:gd name="T33" fmla="*/ 28 h 164"/>
                <a:gd name="T34" fmla="*/ 152 w 583"/>
                <a:gd name="T35" fmla="*/ 20 h 164"/>
                <a:gd name="T36" fmla="*/ 178 w 583"/>
                <a:gd name="T37" fmla="*/ 13 h 164"/>
                <a:gd name="T38" fmla="*/ 204 w 583"/>
                <a:gd name="T39" fmla="*/ 8 h 164"/>
                <a:gd name="T40" fmla="*/ 233 w 583"/>
                <a:gd name="T41" fmla="*/ 3 h 164"/>
                <a:gd name="T42" fmla="*/ 261 w 583"/>
                <a:gd name="T43" fmla="*/ 1 h 164"/>
                <a:gd name="T44" fmla="*/ 291 w 583"/>
                <a:gd name="T45" fmla="*/ 0 h 164"/>
                <a:gd name="T46" fmla="*/ 321 w 583"/>
                <a:gd name="T47" fmla="*/ 1 h 164"/>
                <a:gd name="T48" fmla="*/ 350 w 583"/>
                <a:gd name="T49" fmla="*/ 3 h 164"/>
                <a:gd name="T50" fmla="*/ 377 w 583"/>
                <a:gd name="T51" fmla="*/ 8 h 164"/>
                <a:gd name="T52" fmla="*/ 404 w 583"/>
                <a:gd name="T53" fmla="*/ 13 h 164"/>
                <a:gd name="T54" fmla="*/ 430 w 583"/>
                <a:gd name="T55" fmla="*/ 20 h 164"/>
                <a:gd name="T56" fmla="*/ 454 w 583"/>
                <a:gd name="T57" fmla="*/ 28 h 164"/>
                <a:gd name="T58" fmla="*/ 477 w 583"/>
                <a:gd name="T59" fmla="*/ 38 h 164"/>
                <a:gd name="T60" fmla="*/ 497 w 583"/>
                <a:gd name="T61" fmla="*/ 49 h 164"/>
                <a:gd name="T62" fmla="*/ 515 w 583"/>
                <a:gd name="T63" fmla="*/ 60 h 164"/>
                <a:gd name="T64" fmla="*/ 533 w 583"/>
                <a:gd name="T65" fmla="*/ 72 h 164"/>
                <a:gd name="T66" fmla="*/ 540 w 583"/>
                <a:gd name="T67" fmla="*/ 79 h 164"/>
                <a:gd name="T68" fmla="*/ 548 w 583"/>
                <a:gd name="T69" fmla="*/ 86 h 164"/>
                <a:gd name="T70" fmla="*/ 554 w 583"/>
                <a:gd name="T71" fmla="*/ 93 h 164"/>
                <a:gd name="T72" fmla="*/ 560 w 583"/>
                <a:gd name="T73" fmla="*/ 99 h 164"/>
                <a:gd name="T74" fmla="*/ 565 w 583"/>
                <a:gd name="T75" fmla="*/ 107 h 164"/>
                <a:gd name="T76" fmla="*/ 570 w 583"/>
                <a:gd name="T77" fmla="*/ 115 h 164"/>
                <a:gd name="T78" fmla="*/ 573 w 583"/>
                <a:gd name="T79" fmla="*/ 123 h 164"/>
                <a:gd name="T80" fmla="*/ 576 w 583"/>
                <a:gd name="T81" fmla="*/ 130 h 164"/>
                <a:gd name="T82" fmla="*/ 580 w 583"/>
                <a:gd name="T83" fmla="*/ 138 h 164"/>
                <a:gd name="T84" fmla="*/ 581 w 583"/>
                <a:gd name="T85" fmla="*/ 147 h 164"/>
                <a:gd name="T86" fmla="*/ 582 w 583"/>
                <a:gd name="T87" fmla="*/ 155 h 164"/>
                <a:gd name="T88" fmla="*/ 583 w 583"/>
                <a:gd name="T89" fmla="*/ 164 h 164"/>
                <a:gd name="T90" fmla="*/ 0 w 583"/>
                <a:gd name="T9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3" h="164">
                  <a:moveTo>
                    <a:pt x="0" y="164"/>
                  </a:moveTo>
                  <a:lnTo>
                    <a:pt x="0" y="155"/>
                  </a:lnTo>
                  <a:lnTo>
                    <a:pt x="2" y="147"/>
                  </a:lnTo>
                  <a:lnTo>
                    <a:pt x="3" y="138"/>
                  </a:lnTo>
                  <a:lnTo>
                    <a:pt x="6" y="130"/>
                  </a:lnTo>
                  <a:lnTo>
                    <a:pt x="9" y="123"/>
                  </a:lnTo>
                  <a:lnTo>
                    <a:pt x="13" y="115"/>
                  </a:lnTo>
                  <a:lnTo>
                    <a:pt x="17" y="107"/>
                  </a:lnTo>
                  <a:lnTo>
                    <a:pt x="23" y="99"/>
                  </a:lnTo>
                  <a:lnTo>
                    <a:pt x="28" y="93"/>
                  </a:lnTo>
                  <a:lnTo>
                    <a:pt x="35" y="86"/>
                  </a:lnTo>
                  <a:lnTo>
                    <a:pt x="42" y="79"/>
                  </a:lnTo>
                  <a:lnTo>
                    <a:pt x="49" y="72"/>
                  </a:lnTo>
                  <a:lnTo>
                    <a:pt x="66" y="60"/>
                  </a:lnTo>
                  <a:lnTo>
                    <a:pt x="85" y="49"/>
                  </a:lnTo>
                  <a:lnTo>
                    <a:pt x="106" y="38"/>
                  </a:lnTo>
                  <a:lnTo>
                    <a:pt x="128" y="28"/>
                  </a:lnTo>
                  <a:lnTo>
                    <a:pt x="152" y="20"/>
                  </a:lnTo>
                  <a:lnTo>
                    <a:pt x="178" y="13"/>
                  </a:lnTo>
                  <a:lnTo>
                    <a:pt x="204" y="8"/>
                  </a:lnTo>
                  <a:lnTo>
                    <a:pt x="233" y="3"/>
                  </a:lnTo>
                  <a:lnTo>
                    <a:pt x="261" y="1"/>
                  </a:lnTo>
                  <a:lnTo>
                    <a:pt x="291" y="0"/>
                  </a:lnTo>
                  <a:lnTo>
                    <a:pt x="321" y="1"/>
                  </a:lnTo>
                  <a:lnTo>
                    <a:pt x="350" y="3"/>
                  </a:lnTo>
                  <a:lnTo>
                    <a:pt x="377" y="8"/>
                  </a:lnTo>
                  <a:lnTo>
                    <a:pt x="404" y="13"/>
                  </a:lnTo>
                  <a:lnTo>
                    <a:pt x="430" y="20"/>
                  </a:lnTo>
                  <a:lnTo>
                    <a:pt x="454" y="28"/>
                  </a:lnTo>
                  <a:lnTo>
                    <a:pt x="477" y="38"/>
                  </a:lnTo>
                  <a:lnTo>
                    <a:pt x="497" y="49"/>
                  </a:lnTo>
                  <a:lnTo>
                    <a:pt x="515" y="60"/>
                  </a:lnTo>
                  <a:lnTo>
                    <a:pt x="533" y="72"/>
                  </a:lnTo>
                  <a:lnTo>
                    <a:pt x="540" y="79"/>
                  </a:lnTo>
                  <a:lnTo>
                    <a:pt x="548" y="86"/>
                  </a:lnTo>
                  <a:lnTo>
                    <a:pt x="554" y="93"/>
                  </a:lnTo>
                  <a:lnTo>
                    <a:pt x="560" y="99"/>
                  </a:lnTo>
                  <a:lnTo>
                    <a:pt x="565" y="107"/>
                  </a:lnTo>
                  <a:lnTo>
                    <a:pt x="570" y="115"/>
                  </a:lnTo>
                  <a:lnTo>
                    <a:pt x="573" y="123"/>
                  </a:lnTo>
                  <a:lnTo>
                    <a:pt x="576" y="130"/>
                  </a:lnTo>
                  <a:lnTo>
                    <a:pt x="580" y="138"/>
                  </a:lnTo>
                  <a:lnTo>
                    <a:pt x="581" y="147"/>
                  </a:lnTo>
                  <a:lnTo>
                    <a:pt x="582" y="155"/>
                  </a:lnTo>
                  <a:lnTo>
                    <a:pt x="583" y="164"/>
                  </a:lnTo>
                  <a:lnTo>
                    <a:pt x="0" y="164"/>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3" name="Freeform 65">
              <a:extLst>
                <a:ext uri="{FF2B5EF4-FFF2-40B4-BE49-F238E27FC236}">
                  <a16:creationId xmlns:a16="http://schemas.microsoft.com/office/drawing/2014/main" id="{515EF841-8DBE-B9BB-618C-F701215DE813}"/>
                </a:ext>
              </a:extLst>
            </p:cNvPr>
            <p:cNvSpPr>
              <a:spLocks/>
            </p:cNvSpPr>
            <p:nvPr/>
          </p:nvSpPr>
          <p:spPr bwMode="auto">
            <a:xfrm>
              <a:off x="9648216" y="3275825"/>
              <a:ext cx="93434" cy="49626"/>
            </a:xfrm>
            <a:custGeom>
              <a:avLst/>
              <a:gdLst>
                <a:gd name="T0" fmla="*/ 291 w 335"/>
                <a:gd name="T1" fmla="*/ 0 h 164"/>
                <a:gd name="T2" fmla="*/ 302 w 335"/>
                <a:gd name="T3" fmla="*/ 0 h 164"/>
                <a:gd name="T4" fmla="*/ 313 w 335"/>
                <a:gd name="T5" fmla="*/ 1 h 164"/>
                <a:gd name="T6" fmla="*/ 324 w 335"/>
                <a:gd name="T7" fmla="*/ 1 h 164"/>
                <a:gd name="T8" fmla="*/ 335 w 335"/>
                <a:gd name="T9" fmla="*/ 2 h 164"/>
                <a:gd name="T10" fmla="*/ 310 w 335"/>
                <a:gd name="T11" fmla="*/ 6 h 164"/>
                <a:gd name="T12" fmla="*/ 285 w 335"/>
                <a:gd name="T13" fmla="*/ 10 h 164"/>
                <a:gd name="T14" fmla="*/ 261 w 335"/>
                <a:gd name="T15" fmla="*/ 14 h 164"/>
                <a:gd name="T16" fmla="*/ 238 w 335"/>
                <a:gd name="T17" fmla="*/ 21 h 164"/>
                <a:gd name="T18" fmla="*/ 216 w 335"/>
                <a:gd name="T19" fmla="*/ 29 h 164"/>
                <a:gd name="T20" fmla="*/ 196 w 335"/>
                <a:gd name="T21" fmla="*/ 38 h 164"/>
                <a:gd name="T22" fmla="*/ 178 w 335"/>
                <a:gd name="T23" fmla="*/ 47 h 164"/>
                <a:gd name="T24" fmla="*/ 160 w 335"/>
                <a:gd name="T25" fmla="*/ 56 h 164"/>
                <a:gd name="T26" fmla="*/ 144 w 335"/>
                <a:gd name="T27" fmla="*/ 69 h 164"/>
                <a:gd name="T28" fmla="*/ 130 w 335"/>
                <a:gd name="T29" fmla="*/ 80 h 164"/>
                <a:gd name="T30" fmla="*/ 118 w 335"/>
                <a:gd name="T31" fmla="*/ 93 h 164"/>
                <a:gd name="T32" fmla="*/ 108 w 335"/>
                <a:gd name="T33" fmla="*/ 106 h 164"/>
                <a:gd name="T34" fmla="*/ 100 w 335"/>
                <a:gd name="T35" fmla="*/ 119 h 164"/>
                <a:gd name="T36" fmla="*/ 94 w 335"/>
                <a:gd name="T37" fmla="*/ 134 h 164"/>
                <a:gd name="T38" fmla="*/ 91 w 335"/>
                <a:gd name="T39" fmla="*/ 141 h 164"/>
                <a:gd name="T40" fmla="*/ 90 w 335"/>
                <a:gd name="T41" fmla="*/ 148 h 164"/>
                <a:gd name="T42" fmla="*/ 89 w 335"/>
                <a:gd name="T43" fmla="*/ 156 h 164"/>
                <a:gd name="T44" fmla="*/ 89 w 335"/>
                <a:gd name="T45" fmla="*/ 164 h 164"/>
                <a:gd name="T46" fmla="*/ 0 w 335"/>
                <a:gd name="T47" fmla="*/ 164 h 164"/>
                <a:gd name="T48" fmla="*/ 0 w 335"/>
                <a:gd name="T49" fmla="*/ 155 h 164"/>
                <a:gd name="T50" fmla="*/ 2 w 335"/>
                <a:gd name="T51" fmla="*/ 147 h 164"/>
                <a:gd name="T52" fmla="*/ 3 w 335"/>
                <a:gd name="T53" fmla="*/ 138 h 164"/>
                <a:gd name="T54" fmla="*/ 6 w 335"/>
                <a:gd name="T55" fmla="*/ 130 h 164"/>
                <a:gd name="T56" fmla="*/ 9 w 335"/>
                <a:gd name="T57" fmla="*/ 123 h 164"/>
                <a:gd name="T58" fmla="*/ 13 w 335"/>
                <a:gd name="T59" fmla="*/ 115 h 164"/>
                <a:gd name="T60" fmla="*/ 17 w 335"/>
                <a:gd name="T61" fmla="*/ 107 h 164"/>
                <a:gd name="T62" fmla="*/ 23 w 335"/>
                <a:gd name="T63" fmla="*/ 99 h 164"/>
                <a:gd name="T64" fmla="*/ 28 w 335"/>
                <a:gd name="T65" fmla="*/ 93 h 164"/>
                <a:gd name="T66" fmla="*/ 35 w 335"/>
                <a:gd name="T67" fmla="*/ 86 h 164"/>
                <a:gd name="T68" fmla="*/ 42 w 335"/>
                <a:gd name="T69" fmla="*/ 79 h 164"/>
                <a:gd name="T70" fmla="*/ 49 w 335"/>
                <a:gd name="T71" fmla="*/ 72 h 164"/>
                <a:gd name="T72" fmla="*/ 66 w 335"/>
                <a:gd name="T73" fmla="*/ 60 h 164"/>
                <a:gd name="T74" fmla="*/ 85 w 335"/>
                <a:gd name="T75" fmla="*/ 49 h 164"/>
                <a:gd name="T76" fmla="*/ 106 w 335"/>
                <a:gd name="T77" fmla="*/ 38 h 164"/>
                <a:gd name="T78" fmla="*/ 128 w 335"/>
                <a:gd name="T79" fmla="*/ 28 h 164"/>
                <a:gd name="T80" fmla="*/ 152 w 335"/>
                <a:gd name="T81" fmla="*/ 20 h 164"/>
                <a:gd name="T82" fmla="*/ 178 w 335"/>
                <a:gd name="T83" fmla="*/ 13 h 164"/>
                <a:gd name="T84" fmla="*/ 204 w 335"/>
                <a:gd name="T85" fmla="*/ 8 h 164"/>
                <a:gd name="T86" fmla="*/ 233 w 335"/>
                <a:gd name="T87" fmla="*/ 3 h 164"/>
                <a:gd name="T88" fmla="*/ 261 w 335"/>
                <a:gd name="T89" fmla="*/ 1 h 164"/>
                <a:gd name="T90" fmla="*/ 291 w 335"/>
                <a:gd name="T9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5" h="164">
                  <a:moveTo>
                    <a:pt x="291" y="0"/>
                  </a:moveTo>
                  <a:lnTo>
                    <a:pt x="302" y="0"/>
                  </a:lnTo>
                  <a:lnTo>
                    <a:pt x="313" y="1"/>
                  </a:lnTo>
                  <a:lnTo>
                    <a:pt x="324" y="1"/>
                  </a:lnTo>
                  <a:lnTo>
                    <a:pt x="335" y="2"/>
                  </a:lnTo>
                  <a:lnTo>
                    <a:pt x="310" y="6"/>
                  </a:lnTo>
                  <a:lnTo>
                    <a:pt x="285" y="10"/>
                  </a:lnTo>
                  <a:lnTo>
                    <a:pt x="261" y="14"/>
                  </a:lnTo>
                  <a:lnTo>
                    <a:pt x="238" y="21"/>
                  </a:lnTo>
                  <a:lnTo>
                    <a:pt x="216" y="29"/>
                  </a:lnTo>
                  <a:lnTo>
                    <a:pt x="196" y="38"/>
                  </a:lnTo>
                  <a:lnTo>
                    <a:pt x="178" y="47"/>
                  </a:lnTo>
                  <a:lnTo>
                    <a:pt x="160" y="56"/>
                  </a:lnTo>
                  <a:lnTo>
                    <a:pt x="144" y="69"/>
                  </a:lnTo>
                  <a:lnTo>
                    <a:pt x="130" y="80"/>
                  </a:lnTo>
                  <a:lnTo>
                    <a:pt x="118" y="93"/>
                  </a:lnTo>
                  <a:lnTo>
                    <a:pt x="108" y="106"/>
                  </a:lnTo>
                  <a:lnTo>
                    <a:pt x="100" y="119"/>
                  </a:lnTo>
                  <a:lnTo>
                    <a:pt x="94" y="134"/>
                  </a:lnTo>
                  <a:lnTo>
                    <a:pt x="91" y="141"/>
                  </a:lnTo>
                  <a:lnTo>
                    <a:pt x="90" y="148"/>
                  </a:lnTo>
                  <a:lnTo>
                    <a:pt x="89" y="156"/>
                  </a:lnTo>
                  <a:lnTo>
                    <a:pt x="89" y="164"/>
                  </a:lnTo>
                  <a:lnTo>
                    <a:pt x="0" y="164"/>
                  </a:lnTo>
                  <a:lnTo>
                    <a:pt x="0" y="155"/>
                  </a:lnTo>
                  <a:lnTo>
                    <a:pt x="2" y="147"/>
                  </a:lnTo>
                  <a:lnTo>
                    <a:pt x="3" y="138"/>
                  </a:lnTo>
                  <a:lnTo>
                    <a:pt x="6" y="130"/>
                  </a:lnTo>
                  <a:lnTo>
                    <a:pt x="9" y="123"/>
                  </a:lnTo>
                  <a:lnTo>
                    <a:pt x="13" y="115"/>
                  </a:lnTo>
                  <a:lnTo>
                    <a:pt x="17" y="107"/>
                  </a:lnTo>
                  <a:lnTo>
                    <a:pt x="23" y="99"/>
                  </a:lnTo>
                  <a:lnTo>
                    <a:pt x="28" y="93"/>
                  </a:lnTo>
                  <a:lnTo>
                    <a:pt x="35" y="86"/>
                  </a:lnTo>
                  <a:lnTo>
                    <a:pt x="42" y="79"/>
                  </a:lnTo>
                  <a:lnTo>
                    <a:pt x="49" y="72"/>
                  </a:lnTo>
                  <a:lnTo>
                    <a:pt x="66" y="60"/>
                  </a:lnTo>
                  <a:lnTo>
                    <a:pt x="85" y="49"/>
                  </a:lnTo>
                  <a:lnTo>
                    <a:pt x="106" y="38"/>
                  </a:lnTo>
                  <a:lnTo>
                    <a:pt x="128" y="28"/>
                  </a:lnTo>
                  <a:lnTo>
                    <a:pt x="152" y="20"/>
                  </a:lnTo>
                  <a:lnTo>
                    <a:pt x="178" y="13"/>
                  </a:lnTo>
                  <a:lnTo>
                    <a:pt x="204" y="8"/>
                  </a:lnTo>
                  <a:lnTo>
                    <a:pt x="233" y="3"/>
                  </a:lnTo>
                  <a:lnTo>
                    <a:pt x="261" y="1"/>
                  </a:lnTo>
                  <a:lnTo>
                    <a:pt x="29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4" name="Freeform 66">
              <a:extLst>
                <a:ext uri="{FF2B5EF4-FFF2-40B4-BE49-F238E27FC236}">
                  <a16:creationId xmlns:a16="http://schemas.microsoft.com/office/drawing/2014/main" id="{EB7A1812-48F1-E245-9A6D-D43EA99ABB15}"/>
                </a:ext>
              </a:extLst>
            </p:cNvPr>
            <p:cNvSpPr>
              <a:spLocks/>
            </p:cNvSpPr>
            <p:nvPr/>
          </p:nvSpPr>
          <p:spPr bwMode="auto">
            <a:xfrm>
              <a:off x="11636805" y="1129851"/>
              <a:ext cx="175710" cy="600030"/>
            </a:xfrm>
            <a:custGeom>
              <a:avLst/>
              <a:gdLst>
                <a:gd name="T0" fmla="*/ 632 w 632"/>
                <a:gd name="T1" fmla="*/ 0 h 1995"/>
                <a:gd name="T2" fmla="*/ 21 w 632"/>
                <a:gd name="T3" fmla="*/ 1995 h 1995"/>
                <a:gd name="T4" fmla="*/ 19 w 632"/>
                <a:gd name="T5" fmla="*/ 1981 h 1995"/>
                <a:gd name="T6" fmla="*/ 15 w 632"/>
                <a:gd name="T7" fmla="*/ 1939 h 1995"/>
                <a:gd name="T8" fmla="*/ 11 w 632"/>
                <a:gd name="T9" fmla="*/ 1908 h 1995"/>
                <a:gd name="T10" fmla="*/ 8 w 632"/>
                <a:gd name="T11" fmla="*/ 1871 h 1995"/>
                <a:gd name="T12" fmla="*/ 6 w 632"/>
                <a:gd name="T13" fmla="*/ 1831 h 1995"/>
                <a:gd name="T14" fmla="*/ 4 w 632"/>
                <a:gd name="T15" fmla="*/ 1783 h 1995"/>
                <a:gd name="T16" fmla="*/ 1 w 632"/>
                <a:gd name="T17" fmla="*/ 1731 h 1995"/>
                <a:gd name="T18" fmla="*/ 0 w 632"/>
                <a:gd name="T19" fmla="*/ 1675 h 1995"/>
                <a:gd name="T20" fmla="*/ 0 w 632"/>
                <a:gd name="T21" fmla="*/ 1615 h 1995"/>
                <a:gd name="T22" fmla="*/ 1 w 632"/>
                <a:gd name="T23" fmla="*/ 1551 h 1995"/>
                <a:gd name="T24" fmla="*/ 5 w 632"/>
                <a:gd name="T25" fmla="*/ 1483 h 1995"/>
                <a:gd name="T26" fmla="*/ 9 w 632"/>
                <a:gd name="T27" fmla="*/ 1412 h 1995"/>
                <a:gd name="T28" fmla="*/ 16 w 632"/>
                <a:gd name="T29" fmla="*/ 1339 h 1995"/>
                <a:gd name="T30" fmla="*/ 23 w 632"/>
                <a:gd name="T31" fmla="*/ 1263 h 1995"/>
                <a:gd name="T32" fmla="*/ 35 w 632"/>
                <a:gd name="T33" fmla="*/ 1186 h 1995"/>
                <a:gd name="T34" fmla="*/ 49 w 632"/>
                <a:gd name="T35" fmla="*/ 1106 h 1995"/>
                <a:gd name="T36" fmla="*/ 64 w 632"/>
                <a:gd name="T37" fmla="*/ 1025 h 1995"/>
                <a:gd name="T38" fmla="*/ 84 w 632"/>
                <a:gd name="T39" fmla="*/ 943 h 1995"/>
                <a:gd name="T40" fmla="*/ 106 w 632"/>
                <a:gd name="T41" fmla="*/ 860 h 1995"/>
                <a:gd name="T42" fmla="*/ 133 w 632"/>
                <a:gd name="T43" fmla="*/ 777 h 1995"/>
                <a:gd name="T44" fmla="*/ 163 w 632"/>
                <a:gd name="T45" fmla="*/ 694 h 1995"/>
                <a:gd name="T46" fmla="*/ 196 w 632"/>
                <a:gd name="T47" fmla="*/ 611 h 1995"/>
                <a:gd name="T48" fmla="*/ 233 w 632"/>
                <a:gd name="T49" fmla="*/ 529 h 1995"/>
                <a:gd name="T50" fmla="*/ 275 w 632"/>
                <a:gd name="T51" fmla="*/ 447 h 1995"/>
                <a:gd name="T52" fmla="*/ 323 w 632"/>
                <a:gd name="T53" fmla="*/ 368 h 1995"/>
                <a:gd name="T54" fmla="*/ 374 w 632"/>
                <a:gd name="T55" fmla="*/ 289 h 1995"/>
                <a:gd name="T56" fmla="*/ 430 w 632"/>
                <a:gd name="T57" fmla="*/ 213 h 1995"/>
                <a:gd name="T58" fmla="*/ 492 w 632"/>
                <a:gd name="T59" fmla="*/ 139 h 1995"/>
                <a:gd name="T60" fmla="*/ 559 w 632"/>
                <a:gd name="T61" fmla="*/ 68 h 1995"/>
                <a:gd name="T62" fmla="*/ 632 w 632"/>
                <a:gd name="T63"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2" h="1995">
                  <a:moveTo>
                    <a:pt x="632" y="0"/>
                  </a:moveTo>
                  <a:lnTo>
                    <a:pt x="21" y="1995"/>
                  </a:lnTo>
                  <a:lnTo>
                    <a:pt x="19" y="1981"/>
                  </a:lnTo>
                  <a:lnTo>
                    <a:pt x="15" y="1939"/>
                  </a:lnTo>
                  <a:lnTo>
                    <a:pt x="11" y="1908"/>
                  </a:lnTo>
                  <a:lnTo>
                    <a:pt x="8" y="1871"/>
                  </a:lnTo>
                  <a:lnTo>
                    <a:pt x="6" y="1831"/>
                  </a:lnTo>
                  <a:lnTo>
                    <a:pt x="4" y="1783"/>
                  </a:lnTo>
                  <a:lnTo>
                    <a:pt x="1" y="1731"/>
                  </a:lnTo>
                  <a:lnTo>
                    <a:pt x="0" y="1675"/>
                  </a:lnTo>
                  <a:lnTo>
                    <a:pt x="0" y="1615"/>
                  </a:lnTo>
                  <a:lnTo>
                    <a:pt x="1" y="1551"/>
                  </a:lnTo>
                  <a:lnTo>
                    <a:pt x="5" y="1483"/>
                  </a:lnTo>
                  <a:lnTo>
                    <a:pt x="9" y="1412"/>
                  </a:lnTo>
                  <a:lnTo>
                    <a:pt x="16" y="1339"/>
                  </a:lnTo>
                  <a:lnTo>
                    <a:pt x="23" y="1263"/>
                  </a:lnTo>
                  <a:lnTo>
                    <a:pt x="35" y="1186"/>
                  </a:lnTo>
                  <a:lnTo>
                    <a:pt x="49" y="1106"/>
                  </a:lnTo>
                  <a:lnTo>
                    <a:pt x="64" y="1025"/>
                  </a:lnTo>
                  <a:lnTo>
                    <a:pt x="84" y="943"/>
                  </a:lnTo>
                  <a:lnTo>
                    <a:pt x="106" y="860"/>
                  </a:lnTo>
                  <a:lnTo>
                    <a:pt x="133" y="777"/>
                  </a:lnTo>
                  <a:lnTo>
                    <a:pt x="163" y="694"/>
                  </a:lnTo>
                  <a:lnTo>
                    <a:pt x="196" y="611"/>
                  </a:lnTo>
                  <a:lnTo>
                    <a:pt x="233" y="529"/>
                  </a:lnTo>
                  <a:lnTo>
                    <a:pt x="275" y="447"/>
                  </a:lnTo>
                  <a:lnTo>
                    <a:pt x="323" y="368"/>
                  </a:lnTo>
                  <a:lnTo>
                    <a:pt x="374" y="289"/>
                  </a:lnTo>
                  <a:lnTo>
                    <a:pt x="430" y="213"/>
                  </a:lnTo>
                  <a:lnTo>
                    <a:pt x="492" y="139"/>
                  </a:lnTo>
                  <a:lnTo>
                    <a:pt x="559" y="68"/>
                  </a:lnTo>
                  <a:lnTo>
                    <a:pt x="632"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5" name="Freeform 67">
              <a:extLst>
                <a:ext uri="{FF2B5EF4-FFF2-40B4-BE49-F238E27FC236}">
                  <a16:creationId xmlns:a16="http://schemas.microsoft.com/office/drawing/2014/main" id="{4541B208-34C0-A853-7EDD-4B21A5D999F1}"/>
                </a:ext>
              </a:extLst>
            </p:cNvPr>
            <p:cNvSpPr>
              <a:spLocks/>
            </p:cNvSpPr>
            <p:nvPr/>
          </p:nvSpPr>
          <p:spPr bwMode="auto">
            <a:xfrm>
              <a:off x="11642383" y="1129851"/>
              <a:ext cx="184077" cy="600030"/>
            </a:xfrm>
            <a:custGeom>
              <a:avLst/>
              <a:gdLst>
                <a:gd name="T0" fmla="*/ 611 w 663"/>
                <a:gd name="T1" fmla="*/ 0 h 1995"/>
                <a:gd name="T2" fmla="*/ 0 w 663"/>
                <a:gd name="T3" fmla="*/ 1995 h 1995"/>
                <a:gd name="T4" fmla="*/ 10 w 663"/>
                <a:gd name="T5" fmla="*/ 1984 h 1995"/>
                <a:gd name="T6" fmla="*/ 38 w 663"/>
                <a:gd name="T7" fmla="*/ 1952 h 1995"/>
                <a:gd name="T8" fmla="*/ 57 w 663"/>
                <a:gd name="T9" fmla="*/ 1929 h 1995"/>
                <a:gd name="T10" fmla="*/ 80 w 663"/>
                <a:gd name="T11" fmla="*/ 1900 h 1995"/>
                <a:gd name="T12" fmla="*/ 105 w 663"/>
                <a:gd name="T13" fmla="*/ 1867 h 1995"/>
                <a:gd name="T14" fmla="*/ 134 w 663"/>
                <a:gd name="T15" fmla="*/ 1830 h 1995"/>
                <a:gd name="T16" fmla="*/ 165 w 663"/>
                <a:gd name="T17" fmla="*/ 1788 h 1995"/>
                <a:gd name="T18" fmla="*/ 197 w 663"/>
                <a:gd name="T19" fmla="*/ 1741 h 1995"/>
                <a:gd name="T20" fmla="*/ 230 w 663"/>
                <a:gd name="T21" fmla="*/ 1692 h 1995"/>
                <a:gd name="T22" fmla="*/ 265 w 663"/>
                <a:gd name="T23" fmla="*/ 1637 h 1995"/>
                <a:gd name="T24" fmla="*/ 301 w 663"/>
                <a:gd name="T25" fmla="*/ 1580 h 1995"/>
                <a:gd name="T26" fmla="*/ 336 w 663"/>
                <a:gd name="T27" fmla="*/ 1519 h 1995"/>
                <a:gd name="T28" fmla="*/ 372 w 663"/>
                <a:gd name="T29" fmla="*/ 1455 h 1995"/>
                <a:gd name="T30" fmla="*/ 408 w 663"/>
                <a:gd name="T31" fmla="*/ 1387 h 1995"/>
                <a:gd name="T32" fmla="*/ 442 w 663"/>
                <a:gd name="T33" fmla="*/ 1316 h 1995"/>
                <a:gd name="T34" fmla="*/ 475 w 663"/>
                <a:gd name="T35" fmla="*/ 1243 h 1995"/>
                <a:gd name="T36" fmla="*/ 507 w 663"/>
                <a:gd name="T37" fmla="*/ 1166 h 1995"/>
                <a:gd name="T38" fmla="*/ 537 w 663"/>
                <a:gd name="T39" fmla="*/ 1088 h 1995"/>
                <a:gd name="T40" fmla="*/ 565 w 663"/>
                <a:gd name="T41" fmla="*/ 1006 h 1995"/>
                <a:gd name="T42" fmla="*/ 590 w 663"/>
                <a:gd name="T43" fmla="*/ 923 h 1995"/>
                <a:gd name="T44" fmla="*/ 611 w 663"/>
                <a:gd name="T45" fmla="*/ 837 h 1995"/>
                <a:gd name="T46" fmla="*/ 630 w 663"/>
                <a:gd name="T47" fmla="*/ 750 h 1995"/>
                <a:gd name="T48" fmla="*/ 644 w 663"/>
                <a:gd name="T49" fmla="*/ 660 h 1995"/>
                <a:gd name="T50" fmla="*/ 655 w 663"/>
                <a:gd name="T51" fmla="*/ 570 h 1995"/>
                <a:gd name="T52" fmla="*/ 662 w 663"/>
                <a:gd name="T53" fmla="*/ 477 h 1995"/>
                <a:gd name="T54" fmla="*/ 663 w 663"/>
                <a:gd name="T55" fmla="*/ 384 h 1995"/>
                <a:gd name="T56" fmla="*/ 658 w 663"/>
                <a:gd name="T57" fmla="*/ 289 h 1995"/>
                <a:gd name="T58" fmla="*/ 649 w 663"/>
                <a:gd name="T59" fmla="*/ 193 h 1995"/>
                <a:gd name="T60" fmla="*/ 633 w 663"/>
                <a:gd name="T61" fmla="*/ 97 h 1995"/>
                <a:gd name="T62" fmla="*/ 611 w 663"/>
                <a:gd name="T63"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 h="1995">
                  <a:moveTo>
                    <a:pt x="611" y="0"/>
                  </a:moveTo>
                  <a:lnTo>
                    <a:pt x="0" y="1995"/>
                  </a:lnTo>
                  <a:lnTo>
                    <a:pt x="10" y="1984"/>
                  </a:lnTo>
                  <a:lnTo>
                    <a:pt x="38" y="1952"/>
                  </a:lnTo>
                  <a:lnTo>
                    <a:pt x="57" y="1929"/>
                  </a:lnTo>
                  <a:lnTo>
                    <a:pt x="80" y="1900"/>
                  </a:lnTo>
                  <a:lnTo>
                    <a:pt x="105" y="1867"/>
                  </a:lnTo>
                  <a:lnTo>
                    <a:pt x="134" y="1830"/>
                  </a:lnTo>
                  <a:lnTo>
                    <a:pt x="165" y="1788"/>
                  </a:lnTo>
                  <a:lnTo>
                    <a:pt x="197" y="1741"/>
                  </a:lnTo>
                  <a:lnTo>
                    <a:pt x="230" y="1692"/>
                  </a:lnTo>
                  <a:lnTo>
                    <a:pt x="265" y="1637"/>
                  </a:lnTo>
                  <a:lnTo>
                    <a:pt x="301" y="1580"/>
                  </a:lnTo>
                  <a:lnTo>
                    <a:pt x="336" y="1519"/>
                  </a:lnTo>
                  <a:lnTo>
                    <a:pt x="372" y="1455"/>
                  </a:lnTo>
                  <a:lnTo>
                    <a:pt x="408" y="1387"/>
                  </a:lnTo>
                  <a:lnTo>
                    <a:pt x="442" y="1316"/>
                  </a:lnTo>
                  <a:lnTo>
                    <a:pt x="475" y="1243"/>
                  </a:lnTo>
                  <a:lnTo>
                    <a:pt x="507" y="1166"/>
                  </a:lnTo>
                  <a:lnTo>
                    <a:pt x="537" y="1088"/>
                  </a:lnTo>
                  <a:lnTo>
                    <a:pt x="565" y="1006"/>
                  </a:lnTo>
                  <a:lnTo>
                    <a:pt x="590" y="923"/>
                  </a:lnTo>
                  <a:lnTo>
                    <a:pt x="611" y="837"/>
                  </a:lnTo>
                  <a:lnTo>
                    <a:pt x="630" y="750"/>
                  </a:lnTo>
                  <a:lnTo>
                    <a:pt x="644" y="660"/>
                  </a:lnTo>
                  <a:lnTo>
                    <a:pt x="655" y="570"/>
                  </a:lnTo>
                  <a:lnTo>
                    <a:pt x="662" y="477"/>
                  </a:lnTo>
                  <a:lnTo>
                    <a:pt x="663" y="384"/>
                  </a:lnTo>
                  <a:lnTo>
                    <a:pt x="658" y="289"/>
                  </a:lnTo>
                  <a:lnTo>
                    <a:pt x="649" y="193"/>
                  </a:lnTo>
                  <a:lnTo>
                    <a:pt x="633" y="97"/>
                  </a:lnTo>
                  <a:lnTo>
                    <a:pt x="6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6" name="Freeform 68">
              <a:extLst>
                <a:ext uri="{FF2B5EF4-FFF2-40B4-BE49-F238E27FC236}">
                  <a16:creationId xmlns:a16="http://schemas.microsoft.com/office/drawing/2014/main" id="{23EB1288-6670-2B30-6FB8-CE157164B659}"/>
                </a:ext>
              </a:extLst>
            </p:cNvPr>
            <p:cNvSpPr>
              <a:spLocks/>
            </p:cNvSpPr>
            <p:nvPr/>
          </p:nvSpPr>
          <p:spPr bwMode="auto">
            <a:xfrm>
              <a:off x="11639594" y="1708828"/>
              <a:ext cx="400228" cy="455662"/>
            </a:xfrm>
            <a:custGeom>
              <a:avLst/>
              <a:gdLst>
                <a:gd name="T0" fmla="*/ 1436 w 1436"/>
                <a:gd name="T1" fmla="*/ 1515 h 1515"/>
                <a:gd name="T2" fmla="*/ 0 w 1436"/>
                <a:gd name="T3" fmla="*/ 0 h 1515"/>
                <a:gd name="T4" fmla="*/ 5 w 1436"/>
                <a:gd name="T5" fmla="*/ 15 h 1515"/>
                <a:gd name="T6" fmla="*/ 19 w 1436"/>
                <a:gd name="T7" fmla="*/ 54 h 1515"/>
                <a:gd name="T8" fmla="*/ 30 w 1436"/>
                <a:gd name="T9" fmla="*/ 83 h 1515"/>
                <a:gd name="T10" fmla="*/ 44 w 1436"/>
                <a:gd name="T11" fmla="*/ 117 h 1515"/>
                <a:gd name="T12" fmla="*/ 60 w 1436"/>
                <a:gd name="T13" fmla="*/ 156 h 1515"/>
                <a:gd name="T14" fmla="*/ 79 w 1436"/>
                <a:gd name="T15" fmla="*/ 199 h 1515"/>
                <a:gd name="T16" fmla="*/ 100 w 1436"/>
                <a:gd name="T17" fmla="*/ 245 h 1515"/>
                <a:gd name="T18" fmla="*/ 124 w 1436"/>
                <a:gd name="T19" fmla="*/ 296 h 1515"/>
                <a:gd name="T20" fmla="*/ 152 w 1436"/>
                <a:gd name="T21" fmla="*/ 350 h 1515"/>
                <a:gd name="T22" fmla="*/ 181 w 1436"/>
                <a:gd name="T23" fmla="*/ 408 h 1515"/>
                <a:gd name="T24" fmla="*/ 213 w 1436"/>
                <a:gd name="T25" fmla="*/ 466 h 1515"/>
                <a:gd name="T26" fmla="*/ 249 w 1436"/>
                <a:gd name="T27" fmla="*/ 528 h 1515"/>
                <a:gd name="T28" fmla="*/ 287 w 1436"/>
                <a:gd name="T29" fmla="*/ 591 h 1515"/>
                <a:gd name="T30" fmla="*/ 329 w 1436"/>
                <a:gd name="T31" fmla="*/ 655 h 1515"/>
                <a:gd name="T32" fmla="*/ 374 w 1436"/>
                <a:gd name="T33" fmla="*/ 719 h 1515"/>
                <a:gd name="T34" fmla="*/ 421 w 1436"/>
                <a:gd name="T35" fmla="*/ 785 h 1515"/>
                <a:gd name="T36" fmla="*/ 472 w 1436"/>
                <a:gd name="T37" fmla="*/ 850 h 1515"/>
                <a:gd name="T38" fmla="*/ 526 w 1436"/>
                <a:gd name="T39" fmla="*/ 914 h 1515"/>
                <a:gd name="T40" fmla="*/ 582 w 1436"/>
                <a:gd name="T41" fmla="*/ 979 h 1515"/>
                <a:gd name="T42" fmla="*/ 643 w 1436"/>
                <a:gd name="T43" fmla="*/ 1041 h 1515"/>
                <a:gd name="T44" fmla="*/ 707 w 1436"/>
                <a:gd name="T45" fmla="*/ 1103 h 1515"/>
                <a:gd name="T46" fmla="*/ 773 w 1436"/>
                <a:gd name="T47" fmla="*/ 1163 h 1515"/>
                <a:gd name="T48" fmla="*/ 844 w 1436"/>
                <a:gd name="T49" fmla="*/ 1219 h 1515"/>
                <a:gd name="T50" fmla="*/ 918 w 1436"/>
                <a:gd name="T51" fmla="*/ 1273 h 1515"/>
                <a:gd name="T52" fmla="*/ 995 w 1436"/>
                <a:gd name="T53" fmla="*/ 1324 h 1515"/>
                <a:gd name="T54" fmla="*/ 1076 w 1436"/>
                <a:gd name="T55" fmla="*/ 1371 h 1515"/>
                <a:gd name="T56" fmla="*/ 1161 w 1436"/>
                <a:gd name="T57" fmla="*/ 1414 h 1515"/>
                <a:gd name="T58" fmla="*/ 1249 w 1436"/>
                <a:gd name="T59" fmla="*/ 1453 h 1515"/>
                <a:gd name="T60" fmla="*/ 1341 w 1436"/>
                <a:gd name="T61" fmla="*/ 1487 h 1515"/>
                <a:gd name="T62" fmla="*/ 1436 w 1436"/>
                <a:gd name="T63" fmla="*/ 1515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6" h="1515">
                  <a:moveTo>
                    <a:pt x="1436" y="1515"/>
                  </a:moveTo>
                  <a:lnTo>
                    <a:pt x="0" y="0"/>
                  </a:lnTo>
                  <a:lnTo>
                    <a:pt x="5" y="15"/>
                  </a:lnTo>
                  <a:lnTo>
                    <a:pt x="19" y="54"/>
                  </a:lnTo>
                  <a:lnTo>
                    <a:pt x="30" y="83"/>
                  </a:lnTo>
                  <a:lnTo>
                    <a:pt x="44" y="117"/>
                  </a:lnTo>
                  <a:lnTo>
                    <a:pt x="60" y="156"/>
                  </a:lnTo>
                  <a:lnTo>
                    <a:pt x="79" y="199"/>
                  </a:lnTo>
                  <a:lnTo>
                    <a:pt x="100" y="245"/>
                  </a:lnTo>
                  <a:lnTo>
                    <a:pt x="124" y="296"/>
                  </a:lnTo>
                  <a:lnTo>
                    <a:pt x="152" y="350"/>
                  </a:lnTo>
                  <a:lnTo>
                    <a:pt x="181" y="408"/>
                  </a:lnTo>
                  <a:lnTo>
                    <a:pt x="213" y="466"/>
                  </a:lnTo>
                  <a:lnTo>
                    <a:pt x="249" y="528"/>
                  </a:lnTo>
                  <a:lnTo>
                    <a:pt x="287" y="591"/>
                  </a:lnTo>
                  <a:lnTo>
                    <a:pt x="329" y="655"/>
                  </a:lnTo>
                  <a:lnTo>
                    <a:pt x="374" y="719"/>
                  </a:lnTo>
                  <a:lnTo>
                    <a:pt x="421" y="785"/>
                  </a:lnTo>
                  <a:lnTo>
                    <a:pt x="472" y="850"/>
                  </a:lnTo>
                  <a:lnTo>
                    <a:pt x="526" y="914"/>
                  </a:lnTo>
                  <a:lnTo>
                    <a:pt x="582" y="979"/>
                  </a:lnTo>
                  <a:lnTo>
                    <a:pt x="643" y="1041"/>
                  </a:lnTo>
                  <a:lnTo>
                    <a:pt x="707" y="1103"/>
                  </a:lnTo>
                  <a:lnTo>
                    <a:pt x="773" y="1163"/>
                  </a:lnTo>
                  <a:lnTo>
                    <a:pt x="844" y="1219"/>
                  </a:lnTo>
                  <a:lnTo>
                    <a:pt x="918" y="1273"/>
                  </a:lnTo>
                  <a:lnTo>
                    <a:pt x="995" y="1324"/>
                  </a:lnTo>
                  <a:lnTo>
                    <a:pt x="1076" y="1371"/>
                  </a:lnTo>
                  <a:lnTo>
                    <a:pt x="1161" y="1414"/>
                  </a:lnTo>
                  <a:lnTo>
                    <a:pt x="1249" y="1453"/>
                  </a:lnTo>
                  <a:lnTo>
                    <a:pt x="1341" y="1487"/>
                  </a:lnTo>
                  <a:lnTo>
                    <a:pt x="1436" y="1515"/>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7" name="Freeform 69">
              <a:extLst>
                <a:ext uri="{FF2B5EF4-FFF2-40B4-BE49-F238E27FC236}">
                  <a16:creationId xmlns:a16="http://schemas.microsoft.com/office/drawing/2014/main" id="{D31467D4-75FF-6480-CD77-A2697634A4F6}"/>
                </a:ext>
              </a:extLst>
            </p:cNvPr>
            <p:cNvSpPr>
              <a:spLocks/>
            </p:cNvSpPr>
            <p:nvPr/>
          </p:nvSpPr>
          <p:spPr bwMode="auto">
            <a:xfrm>
              <a:off x="11639594" y="1708828"/>
              <a:ext cx="400228" cy="455662"/>
            </a:xfrm>
            <a:custGeom>
              <a:avLst/>
              <a:gdLst>
                <a:gd name="T0" fmla="*/ 1436 w 1436"/>
                <a:gd name="T1" fmla="*/ 1515 h 1515"/>
                <a:gd name="T2" fmla="*/ 0 w 1436"/>
                <a:gd name="T3" fmla="*/ 0 h 1515"/>
                <a:gd name="T4" fmla="*/ 15 w 1436"/>
                <a:gd name="T5" fmla="*/ 6 h 1515"/>
                <a:gd name="T6" fmla="*/ 53 w 1436"/>
                <a:gd name="T7" fmla="*/ 22 h 1515"/>
                <a:gd name="T8" fmla="*/ 81 w 1436"/>
                <a:gd name="T9" fmla="*/ 34 h 1515"/>
                <a:gd name="T10" fmla="*/ 114 w 1436"/>
                <a:gd name="T11" fmla="*/ 50 h 1515"/>
                <a:gd name="T12" fmla="*/ 152 w 1436"/>
                <a:gd name="T13" fmla="*/ 69 h 1515"/>
                <a:gd name="T14" fmla="*/ 194 w 1436"/>
                <a:gd name="T15" fmla="*/ 90 h 1515"/>
                <a:gd name="T16" fmla="*/ 240 w 1436"/>
                <a:gd name="T17" fmla="*/ 113 h 1515"/>
                <a:gd name="T18" fmla="*/ 290 w 1436"/>
                <a:gd name="T19" fmla="*/ 140 h 1515"/>
                <a:gd name="T20" fmla="*/ 342 w 1436"/>
                <a:gd name="T21" fmla="*/ 170 h 1515"/>
                <a:gd name="T22" fmla="*/ 397 w 1436"/>
                <a:gd name="T23" fmla="*/ 202 h 1515"/>
                <a:gd name="T24" fmla="*/ 454 w 1436"/>
                <a:gd name="T25" fmla="*/ 239 h 1515"/>
                <a:gd name="T26" fmla="*/ 514 w 1436"/>
                <a:gd name="T27" fmla="*/ 277 h 1515"/>
                <a:gd name="T28" fmla="*/ 575 w 1436"/>
                <a:gd name="T29" fmla="*/ 319 h 1515"/>
                <a:gd name="T30" fmla="*/ 635 w 1436"/>
                <a:gd name="T31" fmla="*/ 363 h 1515"/>
                <a:gd name="T32" fmla="*/ 698 w 1436"/>
                <a:gd name="T33" fmla="*/ 412 h 1515"/>
                <a:gd name="T34" fmla="*/ 761 w 1436"/>
                <a:gd name="T35" fmla="*/ 463 h 1515"/>
                <a:gd name="T36" fmla="*/ 823 w 1436"/>
                <a:gd name="T37" fmla="*/ 517 h 1515"/>
                <a:gd name="T38" fmla="*/ 885 w 1436"/>
                <a:gd name="T39" fmla="*/ 574 h 1515"/>
                <a:gd name="T40" fmla="*/ 946 w 1436"/>
                <a:gd name="T41" fmla="*/ 635 h 1515"/>
                <a:gd name="T42" fmla="*/ 1005 w 1436"/>
                <a:gd name="T43" fmla="*/ 698 h 1515"/>
                <a:gd name="T44" fmla="*/ 1064 w 1436"/>
                <a:gd name="T45" fmla="*/ 765 h 1515"/>
                <a:gd name="T46" fmla="*/ 1119 w 1436"/>
                <a:gd name="T47" fmla="*/ 835 h 1515"/>
                <a:gd name="T48" fmla="*/ 1172 w 1436"/>
                <a:gd name="T49" fmla="*/ 909 h 1515"/>
                <a:gd name="T50" fmla="*/ 1222 w 1436"/>
                <a:gd name="T51" fmla="*/ 985 h 1515"/>
                <a:gd name="T52" fmla="*/ 1268 w 1436"/>
                <a:gd name="T53" fmla="*/ 1066 h 1515"/>
                <a:gd name="T54" fmla="*/ 1311 w 1436"/>
                <a:gd name="T55" fmla="*/ 1148 h 1515"/>
                <a:gd name="T56" fmla="*/ 1350 w 1436"/>
                <a:gd name="T57" fmla="*/ 1236 h 1515"/>
                <a:gd name="T58" fmla="*/ 1384 w 1436"/>
                <a:gd name="T59" fmla="*/ 1325 h 1515"/>
                <a:gd name="T60" fmla="*/ 1413 w 1436"/>
                <a:gd name="T61" fmla="*/ 1419 h 1515"/>
                <a:gd name="T62" fmla="*/ 1436 w 1436"/>
                <a:gd name="T63" fmla="*/ 1515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6" h="1515">
                  <a:moveTo>
                    <a:pt x="1436" y="1515"/>
                  </a:moveTo>
                  <a:lnTo>
                    <a:pt x="0" y="0"/>
                  </a:lnTo>
                  <a:lnTo>
                    <a:pt x="15" y="6"/>
                  </a:lnTo>
                  <a:lnTo>
                    <a:pt x="53" y="22"/>
                  </a:lnTo>
                  <a:lnTo>
                    <a:pt x="81" y="34"/>
                  </a:lnTo>
                  <a:lnTo>
                    <a:pt x="114" y="50"/>
                  </a:lnTo>
                  <a:lnTo>
                    <a:pt x="152" y="69"/>
                  </a:lnTo>
                  <a:lnTo>
                    <a:pt x="194" y="90"/>
                  </a:lnTo>
                  <a:lnTo>
                    <a:pt x="240" y="113"/>
                  </a:lnTo>
                  <a:lnTo>
                    <a:pt x="290" y="140"/>
                  </a:lnTo>
                  <a:lnTo>
                    <a:pt x="342" y="170"/>
                  </a:lnTo>
                  <a:lnTo>
                    <a:pt x="397" y="202"/>
                  </a:lnTo>
                  <a:lnTo>
                    <a:pt x="454" y="239"/>
                  </a:lnTo>
                  <a:lnTo>
                    <a:pt x="514" y="277"/>
                  </a:lnTo>
                  <a:lnTo>
                    <a:pt x="575" y="319"/>
                  </a:lnTo>
                  <a:lnTo>
                    <a:pt x="635" y="363"/>
                  </a:lnTo>
                  <a:lnTo>
                    <a:pt x="698" y="412"/>
                  </a:lnTo>
                  <a:lnTo>
                    <a:pt x="761" y="463"/>
                  </a:lnTo>
                  <a:lnTo>
                    <a:pt x="823" y="517"/>
                  </a:lnTo>
                  <a:lnTo>
                    <a:pt x="885" y="574"/>
                  </a:lnTo>
                  <a:lnTo>
                    <a:pt x="946" y="635"/>
                  </a:lnTo>
                  <a:lnTo>
                    <a:pt x="1005" y="698"/>
                  </a:lnTo>
                  <a:lnTo>
                    <a:pt x="1064" y="765"/>
                  </a:lnTo>
                  <a:lnTo>
                    <a:pt x="1119" y="835"/>
                  </a:lnTo>
                  <a:lnTo>
                    <a:pt x="1172" y="909"/>
                  </a:lnTo>
                  <a:lnTo>
                    <a:pt x="1222" y="985"/>
                  </a:lnTo>
                  <a:lnTo>
                    <a:pt x="1268" y="1066"/>
                  </a:lnTo>
                  <a:lnTo>
                    <a:pt x="1311" y="1148"/>
                  </a:lnTo>
                  <a:lnTo>
                    <a:pt x="1350" y="1236"/>
                  </a:lnTo>
                  <a:lnTo>
                    <a:pt x="1384" y="1325"/>
                  </a:lnTo>
                  <a:lnTo>
                    <a:pt x="1413" y="1419"/>
                  </a:lnTo>
                  <a:lnTo>
                    <a:pt x="1436" y="1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8" name="Freeform 70">
              <a:extLst>
                <a:ext uri="{FF2B5EF4-FFF2-40B4-BE49-F238E27FC236}">
                  <a16:creationId xmlns:a16="http://schemas.microsoft.com/office/drawing/2014/main" id="{0154DAF9-F727-116D-CE74-3D83408B7061}"/>
                </a:ext>
              </a:extLst>
            </p:cNvPr>
            <p:cNvSpPr>
              <a:spLocks/>
            </p:cNvSpPr>
            <p:nvPr/>
          </p:nvSpPr>
          <p:spPr bwMode="auto">
            <a:xfrm>
              <a:off x="11084574" y="1698301"/>
              <a:ext cx="566176" cy="160910"/>
            </a:xfrm>
            <a:custGeom>
              <a:avLst/>
              <a:gdLst>
                <a:gd name="T0" fmla="*/ 0 w 2029"/>
                <a:gd name="T1" fmla="*/ 535 h 535"/>
                <a:gd name="T2" fmla="*/ 2029 w 2029"/>
                <a:gd name="T3" fmla="*/ 47 h 535"/>
                <a:gd name="T4" fmla="*/ 2015 w 2029"/>
                <a:gd name="T5" fmla="*/ 44 h 535"/>
                <a:gd name="T6" fmla="*/ 1973 w 2029"/>
                <a:gd name="T7" fmla="*/ 36 h 535"/>
                <a:gd name="T8" fmla="*/ 1943 w 2029"/>
                <a:gd name="T9" fmla="*/ 32 h 535"/>
                <a:gd name="T10" fmla="*/ 1907 w 2029"/>
                <a:gd name="T11" fmla="*/ 27 h 535"/>
                <a:gd name="T12" fmla="*/ 1866 w 2029"/>
                <a:gd name="T13" fmla="*/ 21 h 535"/>
                <a:gd name="T14" fmla="*/ 1819 w 2029"/>
                <a:gd name="T15" fmla="*/ 17 h 535"/>
                <a:gd name="T16" fmla="*/ 1767 w 2029"/>
                <a:gd name="T17" fmla="*/ 11 h 535"/>
                <a:gd name="T18" fmla="*/ 1711 w 2029"/>
                <a:gd name="T19" fmla="*/ 7 h 535"/>
                <a:gd name="T20" fmla="*/ 1651 w 2029"/>
                <a:gd name="T21" fmla="*/ 3 h 535"/>
                <a:gd name="T22" fmla="*/ 1587 w 2029"/>
                <a:gd name="T23" fmla="*/ 1 h 535"/>
                <a:gd name="T24" fmla="*/ 1519 w 2029"/>
                <a:gd name="T25" fmla="*/ 0 h 535"/>
                <a:gd name="T26" fmla="*/ 1448 w 2029"/>
                <a:gd name="T27" fmla="*/ 0 h 535"/>
                <a:gd name="T28" fmla="*/ 1375 w 2029"/>
                <a:gd name="T29" fmla="*/ 2 h 535"/>
                <a:gd name="T30" fmla="*/ 1299 w 2029"/>
                <a:gd name="T31" fmla="*/ 6 h 535"/>
                <a:gd name="T32" fmla="*/ 1221 w 2029"/>
                <a:gd name="T33" fmla="*/ 12 h 535"/>
                <a:gd name="T34" fmla="*/ 1140 w 2029"/>
                <a:gd name="T35" fmla="*/ 21 h 535"/>
                <a:gd name="T36" fmla="*/ 1058 w 2029"/>
                <a:gd name="T37" fmla="*/ 32 h 535"/>
                <a:gd name="T38" fmla="*/ 974 w 2029"/>
                <a:gd name="T39" fmla="*/ 46 h 535"/>
                <a:gd name="T40" fmla="*/ 891 w 2029"/>
                <a:gd name="T41" fmla="*/ 64 h 535"/>
                <a:gd name="T42" fmla="*/ 807 w 2029"/>
                <a:gd name="T43" fmla="*/ 85 h 535"/>
                <a:gd name="T44" fmla="*/ 722 w 2029"/>
                <a:gd name="T45" fmla="*/ 109 h 535"/>
                <a:gd name="T46" fmla="*/ 637 w 2029"/>
                <a:gd name="T47" fmla="*/ 138 h 535"/>
                <a:gd name="T48" fmla="*/ 553 w 2029"/>
                <a:gd name="T49" fmla="*/ 171 h 535"/>
                <a:gd name="T50" fmla="*/ 469 w 2029"/>
                <a:gd name="T51" fmla="*/ 208 h 535"/>
                <a:gd name="T52" fmla="*/ 386 w 2029"/>
                <a:gd name="T53" fmla="*/ 250 h 535"/>
                <a:gd name="T54" fmla="*/ 305 w 2029"/>
                <a:gd name="T55" fmla="*/ 296 h 535"/>
                <a:gd name="T56" fmla="*/ 226 w 2029"/>
                <a:gd name="T57" fmla="*/ 348 h 535"/>
                <a:gd name="T58" fmla="*/ 148 w 2029"/>
                <a:gd name="T59" fmla="*/ 405 h 535"/>
                <a:gd name="T60" fmla="*/ 73 w 2029"/>
                <a:gd name="T61" fmla="*/ 467 h 535"/>
                <a:gd name="T62" fmla="*/ 0 w 2029"/>
                <a:gd name="T6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9" h="535">
                  <a:moveTo>
                    <a:pt x="0" y="535"/>
                  </a:moveTo>
                  <a:lnTo>
                    <a:pt x="2029" y="47"/>
                  </a:lnTo>
                  <a:lnTo>
                    <a:pt x="2015" y="44"/>
                  </a:lnTo>
                  <a:lnTo>
                    <a:pt x="1973" y="36"/>
                  </a:lnTo>
                  <a:lnTo>
                    <a:pt x="1943" y="32"/>
                  </a:lnTo>
                  <a:lnTo>
                    <a:pt x="1907" y="27"/>
                  </a:lnTo>
                  <a:lnTo>
                    <a:pt x="1866" y="21"/>
                  </a:lnTo>
                  <a:lnTo>
                    <a:pt x="1819" y="17"/>
                  </a:lnTo>
                  <a:lnTo>
                    <a:pt x="1767" y="11"/>
                  </a:lnTo>
                  <a:lnTo>
                    <a:pt x="1711" y="7"/>
                  </a:lnTo>
                  <a:lnTo>
                    <a:pt x="1651" y="3"/>
                  </a:lnTo>
                  <a:lnTo>
                    <a:pt x="1587" y="1"/>
                  </a:lnTo>
                  <a:lnTo>
                    <a:pt x="1519" y="0"/>
                  </a:lnTo>
                  <a:lnTo>
                    <a:pt x="1448" y="0"/>
                  </a:lnTo>
                  <a:lnTo>
                    <a:pt x="1375" y="2"/>
                  </a:lnTo>
                  <a:lnTo>
                    <a:pt x="1299" y="6"/>
                  </a:lnTo>
                  <a:lnTo>
                    <a:pt x="1221" y="12"/>
                  </a:lnTo>
                  <a:lnTo>
                    <a:pt x="1140" y="21"/>
                  </a:lnTo>
                  <a:lnTo>
                    <a:pt x="1058" y="32"/>
                  </a:lnTo>
                  <a:lnTo>
                    <a:pt x="974" y="46"/>
                  </a:lnTo>
                  <a:lnTo>
                    <a:pt x="891" y="64"/>
                  </a:lnTo>
                  <a:lnTo>
                    <a:pt x="807" y="85"/>
                  </a:lnTo>
                  <a:lnTo>
                    <a:pt x="722" y="109"/>
                  </a:lnTo>
                  <a:lnTo>
                    <a:pt x="637" y="138"/>
                  </a:lnTo>
                  <a:lnTo>
                    <a:pt x="553" y="171"/>
                  </a:lnTo>
                  <a:lnTo>
                    <a:pt x="469" y="208"/>
                  </a:lnTo>
                  <a:lnTo>
                    <a:pt x="386" y="250"/>
                  </a:lnTo>
                  <a:lnTo>
                    <a:pt x="305" y="296"/>
                  </a:lnTo>
                  <a:lnTo>
                    <a:pt x="226" y="348"/>
                  </a:lnTo>
                  <a:lnTo>
                    <a:pt x="148" y="405"/>
                  </a:lnTo>
                  <a:lnTo>
                    <a:pt x="73" y="467"/>
                  </a:lnTo>
                  <a:lnTo>
                    <a:pt x="0" y="535"/>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9" name="Freeform 71">
              <a:extLst>
                <a:ext uri="{FF2B5EF4-FFF2-40B4-BE49-F238E27FC236}">
                  <a16:creationId xmlns:a16="http://schemas.microsoft.com/office/drawing/2014/main" id="{3D08EC9E-1554-90E0-C9ED-4552068E7C62}"/>
                </a:ext>
              </a:extLst>
            </p:cNvPr>
            <p:cNvSpPr>
              <a:spLocks/>
            </p:cNvSpPr>
            <p:nvPr/>
          </p:nvSpPr>
          <p:spPr bwMode="auto">
            <a:xfrm>
              <a:off x="11084574" y="1711836"/>
              <a:ext cx="566176" cy="171438"/>
            </a:xfrm>
            <a:custGeom>
              <a:avLst/>
              <a:gdLst>
                <a:gd name="T0" fmla="*/ 0 w 2029"/>
                <a:gd name="T1" fmla="*/ 488 h 568"/>
                <a:gd name="T2" fmla="*/ 2029 w 2029"/>
                <a:gd name="T3" fmla="*/ 0 h 568"/>
                <a:gd name="T4" fmla="*/ 2018 w 2029"/>
                <a:gd name="T5" fmla="*/ 9 h 568"/>
                <a:gd name="T6" fmla="*/ 1984 w 2029"/>
                <a:gd name="T7" fmla="*/ 35 h 568"/>
                <a:gd name="T8" fmla="*/ 1960 w 2029"/>
                <a:gd name="T9" fmla="*/ 52 h 568"/>
                <a:gd name="T10" fmla="*/ 1930 w 2029"/>
                <a:gd name="T11" fmla="*/ 73 h 568"/>
                <a:gd name="T12" fmla="*/ 1896 w 2029"/>
                <a:gd name="T13" fmla="*/ 98 h 568"/>
                <a:gd name="T14" fmla="*/ 1856 w 2029"/>
                <a:gd name="T15" fmla="*/ 123 h 568"/>
                <a:gd name="T16" fmla="*/ 1813 w 2029"/>
                <a:gd name="T17" fmla="*/ 152 h 568"/>
                <a:gd name="T18" fmla="*/ 1764 w 2029"/>
                <a:gd name="T19" fmla="*/ 180 h 568"/>
                <a:gd name="T20" fmla="*/ 1712 w 2029"/>
                <a:gd name="T21" fmla="*/ 211 h 568"/>
                <a:gd name="T22" fmla="*/ 1657 w 2029"/>
                <a:gd name="T23" fmla="*/ 242 h 568"/>
                <a:gd name="T24" fmla="*/ 1597 w 2029"/>
                <a:gd name="T25" fmla="*/ 274 h 568"/>
                <a:gd name="T26" fmla="*/ 1534 w 2029"/>
                <a:gd name="T27" fmla="*/ 306 h 568"/>
                <a:gd name="T28" fmla="*/ 1467 w 2029"/>
                <a:gd name="T29" fmla="*/ 338 h 568"/>
                <a:gd name="T30" fmla="*/ 1397 w 2029"/>
                <a:gd name="T31" fmla="*/ 369 h 568"/>
                <a:gd name="T32" fmla="*/ 1325 w 2029"/>
                <a:gd name="T33" fmla="*/ 400 h 568"/>
                <a:gd name="T34" fmla="*/ 1249 w 2029"/>
                <a:gd name="T35" fmla="*/ 429 h 568"/>
                <a:gd name="T36" fmla="*/ 1171 w 2029"/>
                <a:gd name="T37" fmla="*/ 456 h 568"/>
                <a:gd name="T38" fmla="*/ 1092 w 2029"/>
                <a:gd name="T39" fmla="*/ 481 h 568"/>
                <a:gd name="T40" fmla="*/ 1009 w 2029"/>
                <a:gd name="T41" fmla="*/ 504 h 568"/>
                <a:gd name="T42" fmla="*/ 924 w 2029"/>
                <a:gd name="T43" fmla="*/ 524 h 568"/>
                <a:gd name="T44" fmla="*/ 836 w 2029"/>
                <a:gd name="T45" fmla="*/ 540 h 568"/>
                <a:gd name="T46" fmla="*/ 748 w 2029"/>
                <a:gd name="T47" fmla="*/ 554 h 568"/>
                <a:gd name="T48" fmla="*/ 659 w 2029"/>
                <a:gd name="T49" fmla="*/ 562 h 568"/>
                <a:gd name="T50" fmla="*/ 567 w 2029"/>
                <a:gd name="T51" fmla="*/ 568 h 568"/>
                <a:gd name="T52" fmla="*/ 474 w 2029"/>
                <a:gd name="T53" fmla="*/ 568 h 568"/>
                <a:gd name="T54" fmla="*/ 380 w 2029"/>
                <a:gd name="T55" fmla="*/ 564 h 568"/>
                <a:gd name="T56" fmla="*/ 286 w 2029"/>
                <a:gd name="T57" fmla="*/ 554 h 568"/>
                <a:gd name="T58" fmla="*/ 191 w 2029"/>
                <a:gd name="T59" fmla="*/ 538 h 568"/>
                <a:gd name="T60" fmla="*/ 97 w 2029"/>
                <a:gd name="T61" fmla="*/ 517 h 568"/>
                <a:gd name="T62" fmla="*/ 0 w 2029"/>
                <a:gd name="T63" fmla="*/ 48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9" h="568">
                  <a:moveTo>
                    <a:pt x="0" y="488"/>
                  </a:moveTo>
                  <a:lnTo>
                    <a:pt x="2029" y="0"/>
                  </a:lnTo>
                  <a:lnTo>
                    <a:pt x="2018" y="9"/>
                  </a:lnTo>
                  <a:lnTo>
                    <a:pt x="1984" y="35"/>
                  </a:lnTo>
                  <a:lnTo>
                    <a:pt x="1960" y="52"/>
                  </a:lnTo>
                  <a:lnTo>
                    <a:pt x="1930" y="73"/>
                  </a:lnTo>
                  <a:lnTo>
                    <a:pt x="1896" y="98"/>
                  </a:lnTo>
                  <a:lnTo>
                    <a:pt x="1856" y="123"/>
                  </a:lnTo>
                  <a:lnTo>
                    <a:pt x="1813" y="152"/>
                  </a:lnTo>
                  <a:lnTo>
                    <a:pt x="1764" y="180"/>
                  </a:lnTo>
                  <a:lnTo>
                    <a:pt x="1712" y="211"/>
                  </a:lnTo>
                  <a:lnTo>
                    <a:pt x="1657" y="242"/>
                  </a:lnTo>
                  <a:lnTo>
                    <a:pt x="1597" y="274"/>
                  </a:lnTo>
                  <a:lnTo>
                    <a:pt x="1534" y="306"/>
                  </a:lnTo>
                  <a:lnTo>
                    <a:pt x="1467" y="338"/>
                  </a:lnTo>
                  <a:lnTo>
                    <a:pt x="1397" y="369"/>
                  </a:lnTo>
                  <a:lnTo>
                    <a:pt x="1325" y="400"/>
                  </a:lnTo>
                  <a:lnTo>
                    <a:pt x="1249" y="429"/>
                  </a:lnTo>
                  <a:lnTo>
                    <a:pt x="1171" y="456"/>
                  </a:lnTo>
                  <a:lnTo>
                    <a:pt x="1092" y="481"/>
                  </a:lnTo>
                  <a:lnTo>
                    <a:pt x="1009" y="504"/>
                  </a:lnTo>
                  <a:lnTo>
                    <a:pt x="924" y="524"/>
                  </a:lnTo>
                  <a:lnTo>
                    <a:pt x="836" y="540"/>
                  </a:lnTo>
                  <a:lnTo>
                    <a:pt x="748" y="554"/>
                  </a:lnTo>
                  <a:lnTo>
                    <a:pt x="659" y="562"/>
                  </a:lnTo>
                  <a:lnTo>
                    <a:pt x="567" y="568"/>
                  </a:lnTo>
                  <a:lnTo>
                    <a:pt x="474" y="568"/>
                  </a:lnTo>
                  <a:lnTo>
                    <a:pt x="380" y="564"/>
                  </a:lnTo>
                  <a:lnTo>
                    <a:pt x="286" y="554"/>
                  </a:lnTo>
                  <a:lnTo>
                    <a:pt x="191" y="538"/>
                  </a:lnTo>
                  <a:lnTo>
                    <a:pt x="97" y="517"/>
                  </a:lnTo>
                  <a:lnTo>
                    <a:pt x="0" y="4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0" name="Freeform 72">
              <a:extLst>
                <a:ext uri="{FF2B5EF4-FFF2-40B4-BE49-F238E27FC236}">
                  <a16:creationId xmlns:a16="http://schemas.microsoft.com/office/drawing/2014/main" id="{93AF6D76-96EC-7D3D-05B1-AADB854F39A6}"/>
                </a:ext>
              </a:extLst>
            </p:cNvPr>
            <p:cNvSpPr>
              <a:spLocks/>
            </p:cNvSpPr>
            <p:nvPr/>
          </p:nvSpPr>
          <p:spPr bwMode="auto">
            <a:xfrm>
              <a:off x="11592180" y="1749431"/>
              <a:ext cx="110168" cy="1437667"/>
            </a:xfrm>
            <a:custGeom>
              <a:avLst/>
              <a:gdLst>
                <a:gd name="T0" fmla="*/ 397 w 397"/>
                <a:gd name="T1" fmla="*/ 4776 h 4776"/>
                <a:gd name="T2" fmla="*/ 0 w 397"/>
                <a:gd name="T3" fmla="*/ 4776 h 4776"/>
                <a:gd name="T4" fmla="*/ 131 w 397"/>
                <a:gd name="T5" fmla="*/ 0 h 4776"/>
                <a:gd name="T6" fmla="*/ 265 w 397"/>
                <a:gd name="T7" fmla="*/ 0 h 4776"/>
                <a:gd name="T8" fmla="*/ 397 w 397"/>
                <a:gd name="T9" fmla="*/ 4776 h 4776"/>
              </a:gdLst>
              <a:ahLst/>
              <a:cxnLst>
                <a:cxn ang="0">
                  <a:pos x="T0" y="T1"/>
                </a:cxn>
                <a:cxn ang="0">
                  <a:pos x="T2" y="T3"/>
                </a:cxn>
                <a:cxn ang="0">
                  <a:pos x="T4" y="T5"/>
                </a:cxn>
                <a:cxn ang="0">
                  <a:pos x="T6" y="T7"/>
                </a:cxn>
                <a:cxn ang="0">
                  <a:pos x="T8" y="T9"/>
                </a:cxn>
              </a:cxnLst>
              <a:rect l="0" t="0" r="r" b="b"/>
              <a:pathLst>
                <a:path w="397" h="4776">
                  <a:moveTo>
                    <a:pt x="397" y="4776"/>
                  </a:moveTo>
                  <a:lnTo>
                    <a:pt x="0" y="4776"/>
                  </a:lnTo>
                  <a:lnTo>
                    <a:pt x="131" y="0"/>
                  </a:lnTo>
                  <a:lnTo>
                    <a:pt x="265" y="0"/>
                  </a:lnTo>
                  <a:lnTo>
                    <a:pt x="397" y="47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1" name="Freeform 73">
              <a:extLst>
                <a:ext uri="{FF2B5EF4-FFF2-40B4-BE49-F238E27FC236}">
                  <a16:creationId xmlns:a16="http://schemas.microsoft.com/office/drawing/2014/main" id="{99025FD7-CCAF-4B5E-44FE-09FD32DC5993}"/>
                </a:ext>
              </a:extLst>
            </p:cNvPr>
            <p:cNvSpPr>
              <a:spLocks/>
            </p:cNvSpPr>
            <p:nvPr/>
          </p:nvSpPr>
          <p:spPr bwMode="auto">
            <a:xfrm>
              <a:off x="11652144" y="1749431"/>
              <a:ext cx="50203" cy="1437667"/>
            </a:xfrm>
            <a:custGeom>
              <a:avLst/>
              <a:gdLst>
                <a:gd name="T0" fmla="*/ 181 w 181"/>
                <a:gd name="T1" fmla="*/ 4776 h 4776"/>
                <a:gd name="T2" fmla="*/ 33 w 181"/>
                <a:gd name="T3" fmla="*/ 4776 h 4776"/>
                <a:gd name="T4" fmla="*/ 0 w 181"/>
                <a:gd name="T5" fmla="*/ 0 h 4776"/>
                <a:gd name="T6" fmla="*/ 49 w 181"/>
                <a:gd name="T7" fmla="*/ 0 h 4776"/>
                <a:gd name="T8" fmla="*/ 181 w 181"/>
                <a:gd name="T9" fmla="*/ 4776 h 4776"/>
              </a:gdLst>
              <a:ahLst/>
              <a:cxnLst>
                <a:cxn ang="0">
                  <a:pos x="T0" y="T1"/>
                </a:cxn>
                <a:cxn ang="0">
                  <a:pos x="T2" y="T3"/>
                </a:cxn>
                <a:cxn ang="0">
                  <a:pos x="T4" y="T5"/>
                </a:cxn>
                <a:cxn ang="0">
                  <a:pos x="T6" y="T7"/>
                </a:cxn>
                <a:cxn ang="0">
                  <a:pos x="T8" y="T9"/>
                </a:cxn>
              </a:cxnLst>
              <a:rect l="0" t="0" r="r" b="b"/>
              <a:pathLst>
                <a:path w="181" h="4776">
                  <a:moveTo>
                    <a:pt x="181" y="4776"/>
                  </a:moveTo>
                  <a:lnTo>
                    <a:pt x="33" y="4776"/>
                  </a:lnTo>
                  <a:lnTo>
                    <a:pt x="0" y="0"/>
                  </a:lnTo>
                  <a:lnTo>
                    <a:pt x="49" y="0"/>
                  </a:lnTo>
                  <a:lnTo>
                    <a:pt x="181" y="477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2" name="Freeform 74">
              <a:extLst>
                <a:ext uri="{FF2B5EF4-FFF2-40B4-BE49-F238E27FC236}">
                  <a16:creationId xmlns:a16="http://schemas.microsoft.com/office/drawing/2014/main" id="{69CA8484-44FF-5CA1-9A7D-ADEE5AF0476C}"/>
                </a:ext>
              </a:extLst>
            </p:cNvPr>
            <p:cNvSpPr>
              <a:spLocks/>
            </p:cNvSpPr>
            <p:nvPr/>
          </p:nvSpPr>
          <p:spPr bwMode="auto">
            <a:xfrm>
              <a:off x="11585207" y="1659201"/>
              <a:ext cx="124113" cy="133841"/>
            </a:xfrm>
            <a:custGeom>
              <a:avLst/>
              <a:gdLst>
                <a:gd name="T0" fmla="*/ 442 w 442"/>
                <a:gd name="T1" fmla="*/ 232 h 442"/>
                <a:gd name="T2" fmla="*/ 440 w 442"/>
                <a:gd name="T3" fmla="*/ 255 h 442"/>
                <a:gd name="T4" fmla="*/ 432 w 442"/>
                <a:gd name="T5" fmla="*/ 287 h 442"/>
                <a:gd name="T6" fmla="*/ 415 w 442"/>
                <a:gd name="T7" fmla="*/ 326 h 442"/>
                <a:gd name="T8" fmla="*/ 392 w 442"/>
                <a:gd name="T9" fmla="*/ 361 h 442"/>
                <a:gd name="T10" fmla="*/ 362 w 442"/>
                <a:gd name="T11" fmla="*/ 392 h 442"/>
                <a:gd name="T12" fmla="*/ 327 w 442"/>
                <a:gd name="T13" fmla="*/ 415 h 442"/>
                <a:gd name="T14" fmla="*/ 287 w 442"/>
                <a:gd name="T15" fmla="*/ 432 h 442"/>
                <a:gd name="T16" fmla="*/ 255 w 442"/>
                <a:gd name="T17" fmla="*/ 439 h 442"/>
                <a:gd name="T18" fmla="*/ 232 w 442"/>
                <a:gd name="T19" fmla="*/ 442 h 442"/>
                <a:gd name="T20" fmla="*/ 210 w 442"/>
                <a:gd name="T21" fmla="*/ 442 h 442"/>
                <a:gd name="T22" fmla="*/ 188 w 442"/>
                <a:gd name="T23" fmla="*/ 439 h 442"/>
                <a:gd name="T24" fmla="*/ 155 w 442"/>
                <a:gd name="T25" fmla="*/ 432 h 442"/>
                <a:gd name="T26" fmla="*/ 115 w 442"/>
                <a:gd name="T27" fmla="*/ 415 h 442"/>
                <a:gd name="T28" fmla="*/ 80 w 442"/>
                <a:gd name="T29" fmla="*/ 392 h 442"/>
                <a:gd name="T30" fmla="*/ 50 w 442"/>
                <a:gd name="T31" fmla="*/ 361 h 442"/>
                <a:gd name="T32" fmla="*/ 27 w 442"/>
                <a:gd name="T33" fmla="*/ 326 h 442"/>
                <a:gd name="T34" fmla="*/ 10 w 442"/>
                <a:gd name="T35" fmla="*/ 287 h 442"/>
                <a:gd name="T36" fmla="*/ 2 w 442"/>
                <a:gd name="T37" fmla="*/ 255 h 442"/>
                <a:gd name="T38" fmla="*/ 0 w 442"/>
                <a:gd name="T39" fmla="*/ 232 h 442"/>
                <a:gd name="T40" fmla="*/ 0 w 442"/>
                <a:gd name="T41" fmla="*/ 210 h 442"/>
                <a:gd name="T42" fmla="*/ 2 w 442"/>
                <a:gd name="T43" fmla="*/ 188 h 442"/>
                <a:gd name="T44" fmla="*/ 10 w 442"/>
                <a:gd name="T45" fmla="*/ 155 h 442"/>
                <a:gd name="T46" fmla="*/ 27 w 442"/>
                <a:gd name="T47" fmla="*/ 116 h 442"/>
                <a:gd name="T48" fmla="*/ 50 w 442"/>
                <a:gd name="T49" fmla="*/ 81 h 442"/>
                <a:gd name="T50" fmla="*/ 80 w 442"/>
                <a:gd name="T51" fmla="*/ 50 h 442"/>
                <a:gd name="T52" fmla="*/ 115 w 442"/>
                <a:gd name="T53" fmla="*/ 26 h 442"/>
                <a:gd name="T54" fmla="*/ 155 w 442"/>
                <a:gd name="T55" fmla="*/ 10 h 442"/>
                <a:gd name="T56" fmla="*/ 188 w 442"/>
                <a:gd name="T57" fmla="*/ 2 h 442"/>
                <a:gd name="T58" fmla="*/ 210 w 442"/>
                <a:gd name="T59" fmla="*/ 0 h 442"/>
                <a:gd name="T60" fmla="*/ 232 w 442"/>
                <a:gd name="T61" fmla="*/ 0 h 442"/>
                <a:gd name="T62" fmla="*/ 255 w 442"/>
                <a:gd name="T63" fmla="*/ 2 h 442"/>
                <a:gd name="T64" fmla="*/ 287 w 442"/>
                <a:gd name="T65" fmla="*/ 10 h 442"/>
                <a:gd name="T66" fmla="*/ 327 w 442"/>
                <a:gd name="T67" fmla="*/ 26 h 442"/>
                <a:gd name="T68" fmla="*/ 362 w 442"/>
                <a:gd name="T69" fmla="*/ 50 h 442"/>
                <a:gd name="T70" fmla="*/ 392 w 442"/>
                <a:gd name="T71" fmla="*/ 81 h 442"/>
                <a:gd name="T72" fmla="*/ 415 w 442"/>
                <a:gd name="T73" fmla="*/ 116 h 442"/>
                <a:gd name="T74" fmla="*/ 432 w 442"/>
                <a:gd name="T75" fmla="*/ 155 h 442"/>
                <a:gd name="T76" fmla="*/ 440 w 442"/>
                <a:gd name="T77" fmla="*/ 188 h 442"/>
                <a:gd name="T78" fmla="*/ 442 w 442"/>
                <a:gd name="T79" fmla="*/ 21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2" h="442">
                  <a:moveTo>
                    <a:pt x="442" y="221"/>
                  </a:moveTo>
                  <a:lnTo>
                    <a:pt x="442" y="232"/>
                  </a:lnTo>
                  <a:lnTo>
                    <a:pt x="441" y="243"/>
                  </a:lnTo>
                  <a:lnTo>
                    <a:pt x="440" y="255"/>
                  </a:lnTo>
                  <a:lnTo>
                    <a:pt x="437" y="265"/>
                  </a:lnTo>
                  <a:lnTo>
                    <a:pt x="432" y="287"/>
                  </a:lnTo>
                  <a:lnTo>
                    <a:pt x="425" y="307"/>
                  </a:lnTo>
                  <a:lnTo>
                    <a:pt x="415" y="326"/>
                  </a:lnTo>
                  <a:lnTo>
                    <a:pt x="404" y="344"/>
                  </a:lnTo>
                  <a:lnTo>
                    <a:pt x="392" y="361"/>
                  </a:lnTo>
                  <a:lnTo>
                    <a:pt x="378" y="378"/>
                  </a:lnTo>
                  <a:lnTo>
                    <a:pt x="362" y="392"/>
                  </a:lnTo>
                  <a:lnTo>
                    <a:pt x="345" y="404"/>
                  </a:lnTo>
                  <a:lnTo>
                    <a:pt x="327" y="415"/>
                  </a:lnTo>
                  <a:lnTo>
                    <a:pt x="307" y="425"/>
                  </a:lnTo>
                  <a:lnTo>
                    <a:pt x="287" y="432"/>
                  </a:lnTo>
                  <a:lnTo>
                    <a:pt x="266" y="437"/>
                  </a:lnTo>
                  <a:lnTo>
                    <a:pt x="255" y="439"/>
                  </a:lnTo>
                  <a:lnTo>
                    <a:pt x="244" y="440"/>
                  </a:lnTo>
                  <a:lnTo>
                    <a:pt x="232" y="442"/>
                  </a:lnTo>
                  <a:lnTo>
                    <a:pt x="221" y="442"/>
                  </a:lnTo>
                  <a:lnTo>
                    <a:pt x="210" y="442"/>
                  </a:lnTo>
                  <a:lnTo>
                    <a:pt x="199" y="440"/>
                  </a:lnTo>
                  <a:lnTo>
                    <a:pt x="188" y="439"/>
                  </a:lnTo>
                  <a:lnTo>
                    <a:pt x="177" y="437"/>
                  </a:lnTo>
                  <a:lnTo>
                    <a:pt x="155" y="432"/>
                  </a:lnTo>
                  <a:lnTo>
                    <a:pt x="135" y="425"/>
                  </a:lnTo>
                  <a:lnTo>
                    <a:pt x="115" y="415"/>
                  </a:lnTo>
                  <a:lnTo>
                    <a:pt x="97" y="404"/>
                  </a:lnTo>
                  <a:lnTo>
                    <a:pt x="80" y="392"/>
                  </a:lnTo>
                  <a:lnTo>
                    <a:pt x="64" y="378"/>
                  </a:lnTo>
                  <a:lnTo>
                    <a:pt x="50" y="361"/>
                  </a:lnTo>
                  <a:lnTo>
                    <a:pt x="38" y="344"/>
                  </a:lnTo>
                  <a:lnTo>
                    <a:pt x="27" y="326"/>
                  </a:lnTo>
                  <a:lnTo>
                    <a:pt x="17" y="307"/>
                  </a:lnTo>
                  <a:lnTo>
                    <a:pt x="10" y="287"/>
                  </a:lnTo>
                  <a:lnTo>
                    <a:pt x="5" y="265"/>
                  </a:lnTo>
                  <a:lnTo>
                    <a:pt x="2" y="255"/>
                  </a:lnTo>
                  <a:lnTo>
                    <a:pt x="1" y="243"/>
                  </a:lnTo>
                  <a:lnTo>
                    <a:pt x="0" y="232"/>
                  </a:lnTo>
                  <a:lnTo>
                    <a:pt x="0" y="221"/>
                  </a:lnTo>
                  <a:lnTo>
                    <a:pt x="0" y="210"/>
                  </a:lnTo>
                  <a:lnTo>
                    <a:pt x="1" y="199"/>
                  </a:lnTo>
                  <a:lnTo>
                    <a:pt x="2" y="188"/>
                  </a:lnTo>
                  <a:lnTo>
                    <a:pt x="5" y="177"/>
                  </a:lnTo>
                  <a:lnTo>
                    <a:pt x="10" y="155"/>
                  </a:lnTo>
                  <a:lnTo>
                    <a:pt x="17" y="135"/>
                  </a:lnTo>
                  <a:lnTo>
                    <a:pt x="27" y="116"/>
                  </a:lnTo>
                  <a:lnTo>
                    <a:pt x="38" y="97"/>
                  </a:lnTo>
                  <a:lnTo>
                    <a:pt x="50" y="81"/>
                  </a:lnTo>
                  <a:lnTo>
                    <a:pt x="64" y="64"/>
                  </a:lnTo>
                  <a:lnTo>
                    <a:pt x="80" y="50"/>
                  </a:lnTo>
                  <a:lnTo>
                    <a:pt x="97" y="38"/>
                  </a:lnTo>
                  <a:lnTo>
                    <a:pt x="115" y="26"/>
                  </a:lnTo>
                  <a:lnTo>
                    <a:pt x="135" y="17"/>
                  </a:lnTo>
                  <a:lnTo>
                    <a:pt x="155" y="10"/>
                  </a:lnTo>
                  <a:lnTo>
                    <a:pt x="177" y="4"/>
                  </a:lnTo>
                  <a:lnTo>
                    <a:pt x="188" y="2"/>
                  </a:lnTo>
                  <a:lnTo>
                    <a:pt x="199" y="1"/>
                  </a:lnTo>
                  <a:lnTo>
                    <a:pt x="210" y="0"/>
                  </a:lnTo>
                  <a:lnTo>
                    <a:pt x="221" y="0"/>
                  </a:lnTo>
                  <a:lnTo>
                    <a:pt x="232" y="0"/>
                  </a:lnTo>
                  <a:lnTo>
                    <a:pt x="244" y="1"/>
                  </a:lnTo>
                  <a:lnTo>
                    <a:pt x="255" y="2"/>
                  </a:lnTo>
                  <a:lnTo>
                    <a:pt x="266" y="4"/>
                  </a:lnTo>
                  <a:lnTo>
                    <a:pt x="287" y="10"/>
                  </a:lnTo>
                  <a:lnTo>
                    <a:pt x="307" y="17"/>
                  </a:lnTo>
                  <a:lnTo>
                    <a:pt x="327" y="26"/>
                  </a:lnTo>
                  <a:lnTo>
                    <a:pt x="345" y="38"/>
                  </a:lnTo>
                  <a:lnTo>
                    <a:pt x="362" y="50"/>
                  </a:lnTo>
                  <a:lnTo>
                    <a:pt x="378" y="64"/>
                  </a:lnTo>
                  <a:lnTo>
                    <a:pt x="392" y="81"/>
                  </a:lnTo>
                  <a:lnTo>
                    <a:pt x="404" y="97"/>
                  </a:lnTo>
                  <a:lnTo>
                    <a:pt x="415" y="116"/>
                  </a:lnTo>
                  <a:lnTo>
                    <a:pt x="425" y="135"/>
                  </a:lnTo>
                  <a:lnTo>
                    <a:pt x="432" y="155"/>
                  </a:lnTo>
                  <a:lnTo>
                    <a:pt x="437" y="177"/>
                  </a:lnTo>
                  <a:lnTo>
                    <a:pt x="440" y="188"/>
                  </a:lnTo>
                  <a:lnTo>
                    <a:pt x="441" y="199"/>
                  </a:lnTo>
                  <a:lnTo>
                    <a:pt x="442" y="210"/>
                  </a:lnTo>
                  <a:lnTo>
                    <a:pt x="442"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3" name="Freeform 75">
              <a:extLst>
                <a:ext uri="{FF2B5EF4-FFF2-40B4-BE49-F238E27FC236}">
                  <a16:creationId xmlns:a16="http://schemas.microsoft.com/office/drawing/2014/main" id="{BD5EC44D-3159-BD75-612D-14DB4B8C34BB}"/>
                </a:ext>
              </a:extLst>
            </p:cNvPr>
            <p:cNvSpPr>
              <a:spLocks/>
            </p:cNvSpPr>
            <p:nvPr/>
          </p:nvSpPr>
          <p:spPr bwMode="auto">
            <a:xfrm>
              <a:off x="11600547" y="1675744"/>
              <a:ext cx="93434" cy="100756"/>
            </a:xfrm>
            <a:custGeom>
              <a:avLst/>
              <a:gdLst>
                <a:gd name="T0" fmla="*/ 335 w 336"/>
                <a:gd name="T1" fmla="*/ 185 h 336"/>
                <a:gd name="T2" fmla="*/ 328 w 336"/>
                <a:gd name="T3" fmla="*/ 217 h 336"/>
                <a:gd name="T4" fmla="*/ 315 w 336"/>
                <a:gd name="T5" fmla="*/ 247 h 336"/>
                <a:gd name="T6" fmla="*/ 297 w 336"/>
                <a:gd name="T7" fmla="*/ 274 h 336"/>
                <a:gd name="T8" fmla="*/ 275 w 336"/>
                <a:gd name="T9" fmla="*/ 297 h 336"/>
                <a:gd name="T10" fmla="*/ 248 w 336"/>
                <a:gd name="T11" fmla="*/ 315 h 336"/>
                <a:gd name="T12" fmla="*/ 218 w 336"/>
                <a:gd name="T13" fmla="*/ 328 h 336"/>
                <a:gd name="T14" fmla="*/ 186 w 336"/>
                <a:gd name="T15" fmla="*/ 334 h 336"/>
                <a:gd name="T16" fmla="*/ 151 w 336"/>
                <a:gd name="T17" fmla="*/ 334 h 336"/>
                <a:gd name="T18" fmla="*/ 118 w 336"/>
                <a:gd name="T19" fmla="*/ 328 h 336"/>
                <a:gd name="T20" fmla="*/ 89 w 336"/>
                <a:gd name="T21" fmla="*/ 315 h 336"/>
                <a:gd name="T22" fmla="*/ 61 w 336"/>
                <a:gd name="T23" fmla="*/ 297 h 336"/>
                <a:gd name="T24" fmla="*/ 39 w 336"/>
                <a:gd name="T25" fmla="*/ 274 h 336"/>
                <a:gd name="T26" fmla="*/ 21 w 336"/>
                <a:gd name="T27" fmla="*/ 247 h 336"/>
                <a:gd name="T28" fmla="*/ 8 w 336"/>
                <a:gd name="T29" fmla="*/ 217 h 336"/>
                <a:gd name="T30" fmla="*/ 1 w 336"/>
                <a:gd name="T31" fmla="*/ 185 h 336"/>
                <a:gd name="T32" fmla="*/ 1 w 336"/>
                <a:gd name="T33" fmla="*/ 151 h 336"/>
                <a:gd name="T34" fmla="*/ 8 w 336"/>
                <a:gd name="T35" fmla="*/ 118 h 336"/>
                <a:gd name="T36" fmla="*/ 21 w 336"/>
                <a:gd name="T37" fmla="*/ 88 h 336"/>
                <a:gd name="T38" fmla="*/ 39 w 336"/>
                <a:gd name="T39" fmla="*/ 61 h 336"/>
                <a:gd name="T40" fmla="*/ 61 w 336"/>
                <a:gd name="T41" fmla="*/ 39 h 336"/>
                <a:gd name="T42" fmla="*/ 89 w 336"/>
                <a:gd name="T43" fmla="*/ 21 h 336"/>
                <a:gd name="T44" fmla="*/ 118 w 336"/>
                <a:gd name="T45" fmla="*/ 8 h 336"/>
                <a:gd name="T46" fmla="*/ 151 w 336"/>
                <a:gd name="T47" fmla="*/ 1 h 336"/>
                <a:gd name="T48" fmla="*/ 186 w 336"/>
                <a:gd name="T49" fmla="*/ 1 h 336"/>
                <a:gd name="T50" fmla="*/ 218 w 336"/>
                <a:gd name="T51" fmla="*/ 8 h 336"/>
                <a:gd name="T52" fmla="*/ 248 w 336"/>
                <a:gd name="T53" fmla="*/ 21 h 336"/>
                <a:gd name="T54" fmla="*/ 275 w 336"/>
                <a:gd name="T55" fmla="*/ 39 h 336"/>
                <a:gd name="T56" fmla="*/ 297 w 336"/>
                <a:gd name="T57" fmla="*/ 61 h 336"/>
                <a:gd name="T58" fmla="*/ 315 w 336"/>
                <a:gd name="T59" fmla="*/ 88 h 336"/>
                <a:gd name="T60" fmla="*/ 328 w 336"/>
                <a:gd name="T61" fmla="*/ 118 h 336"/>
                <a:gd name="T62" fmla="*/ 335 w 336"/>
                <a:gd name="T63" fmla="*/ 15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36">
                  <a:moveTo>
                    <a:pt x="336" y="168"/>
                  </a:moveTo>
                  <a:lnTo>
                    <a:pt x="335" y="185"/>
                  </a:lnTo>
                  <a:lnTo>
                    <a:pt x="333" y="202"/>
                  </a:lnTo>
                  <a:lnTo>
                    <a:pt x="328" y="217"/>
                  </a:lnTo>
                  <a:lnTo>
                    <a:pt x="323" y="233"/>
                  </a:lnTo>
                  <a:lnTo>
                    <a:pt x="315" y="247"/>
                  </a:lnTo>
                  <a:lnTo>
                    <a:pt x="307" y="262"/>
                  </a:lnTo>
                  <a:lnTo>
                    <a:pt x="297" y="274"/>
                  </a:lnTo>
                  <a:lnTo>
                    <a:pt x="286" y="286"/>
                  </a:lnTo>
                  <a:lnTo>
                    <a:pt x="275" y="297"/>
                  </a:lnTo>
                  <a:lnTo>
                    <a:pt x="262" y="307"/>
                  </a:lnTo>
                  <a:lnTo>
                    <a:pt x="248" y="315"/>
                  </a:lnTo>
                  <a:lnTo>
                    <a:pt x="233" y="322"/>
                  </a:lnTo>
                  <a:lnTo>
                    <a:pt x="218" y="328"/>
                  </a:lnTo>
                  <a:lnTo>
                    <a:pt x="202" y="332"/>
                  </a:lnTo>
                  <a:lnTo>
                    <a:pt x="186" y="334"/>
                  </a:lnTo>
                  <a:lnTo>
                    <a:pt x="168" y="336"/>
                  </a:lnTo>
                  <a:lnTo>
                    <a:pt x="151" y="334"/>
                  </a:lnTo>
                  <a:lnTo>
                    <a:pt x="134" y="332"/>
                  </a:lnTo>
                  <a:lnTo>
                    <a:pt x="118" y="328"/>
                  </a:lnTo>
                  <a:lnTo>
                    <a:pt x="103" y="322"/>
                  </a:lnTo>
                  <a:lnTo>
                    <a:pt x="89" y="315"/>
                  </a:lnTo>
                  <a:lnTo>
                    <a:pt x="74" y="307"/>
                  </a:lnTo>
                  <a:lnTo>
                    <a:pt x="61" y="297"/>
                  </a:lnTo>
                  <a:lnTo>
                    <a:pt x="50" y="286"/>
                  </a:lnTo>
                  <a:lnTo>
                    <a:pt x="39" y="274"/>
                  </a:lnTo>
                  <a:lnTo>
                    <a:pt x="29" y="262"/>
                  </a:lnTo>
                  <a:lnTo>
                    <a:pt x="21" y="247"/>
                  </a:lnTo>
                  <a:lnTo>
                    <a:pt x="13" y="233"/>
                  </a:lnTo>
                  <a:lnTo>
                    <a:pt x="8" y="217"/>
                  </a:lnTo>
                  <a:lnTo>
                    <a:pt x="3" y="202"/>
                  </a:lnTo>
                  <a:lnTo>
                    <a:pt x="1" y="185"/>
                  </a:lnTo>
                  <a:lnTo>
                    <a:pt x="0" y="168"/>
                  </a:lnTo>
                  <a:lnTo>
                    <a:pt x="1" y="151"/>
                  </a:lnTo>
                  <a:lnTo>
                    <a:pt x="3" y="134"/>
                  </a:lnTo>
                  <a:lnTo>
                    <a:pt x="8" y="118"/>
                  </a:lnTo>
                  <a:lnTo>
                    <a:pt x="13" y="103"/>
                  </a:lnTo>
                  <a:lnTo>
                    <a:pt x="21" y="88"/>
                  </a:lnTo>
                  <a:lnTo>
                    <a:pt x="29" y="74"/>
                  </a:lnTo>
                  <a:lnTo>
                    <a:pt x="39" y="61"/>
                  </a:lnTo>
                  <a:lnTo>
                    <a:pt x="50" y="50"/>
                  </a:lnTo>
                  <a:lnTo>
                    <a:pt x="61" y="39"/>
                  </a:lnTo>
                  <a:lnTo>
                    <a:pt x="74" y="29"/>
                  </a:lnTo>
                  <a:lnTo>
                    <a:pt x="89" y="21"/>
                  </a:lnTo>
                  <a:lnTo>
                    <a:pt x="103" y="13"/>
                  </a:lnTo>
                  <a:lnTo>
                    <a:pt x="118" y="8"/>
                  </a:lnTo>
                  <a:lnTo>
                    <a:pt x="134" y="3"/>
                  </a:lnTo>
                  <a:lnTo>
                    <a:pt x="151" y="1"/>
                  </a:lnTo>
                  <a:lnTo>
                    <a:pt x="168" y="0"/>
                  </a:lnTo>
                  <a:lnTo>
                    <a:pt x="186" y="1"/>
                  </a:lnTo>
                  <a:lnTo>
                    <a:pt x="202" y="3"/>
                  </a:lnTo>
                  <a:lnTo>
                    <a:pt x="218" y="8"/>
                  </a:lnTo>
                  <a:lnTo>
                    <a:pt x="233" y="13"/>
                  </a:lnTo>
                  <a:lnTo>
                    <a:pt x="248" y="21"/>
                  </a:lnTo>
                  <a:lnTo>
                    <a:pt x="262" y="29"/>
                  </a:lnTo>
                  <a:lnTo>
                    <a:pt x="275" y="39"/>
                  </a:lnTo>
                  <a:lnTo>
                    <a:pt x="286" y="50"/>
                  </a:lnTo>
                  <a:lnTo>
                    <a:pt x="297" y="61"/>
                  </a:lnTo>
                  <a:lnTo>
                    <a:pt x="307" y="74"/>
                  </a:lnTo>
                  <a:lnTo>
                    <a:pt x="315" y="88"/>
                  </a:lnTo>
                  <a:lnTo>
                    <a:pt x="323" y="103"/>
                  </a:lnTo>
                  <a:lnTo>
                    <a:pt x="328" y="118"/>
                  </a:lnTo>
                  <a:lnTo>
                    <a:pt x="333" y="134"/>
                  </a:lnTo>
                  <a:lnTo>
                    <a:pt x="335" y="151"/>
                  </a:lnTo>
                  <a:lnTo>
                    <a:pt x="336" y="168"/>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4" name="Freeform 76">
              <a:extLst>
                <a:ext uri="{FF2B5EF4-FFF2-40B4-BE49-F238E27FC236}">
                  <a16:creationId xmlns:a16="http://schemas.microsoft.com/office/drawing/2014/main" id="{EA9A8296-EC7C-37E4-1F0B-C6CD6D925212}"/>
                </a:ext>
              </a:extLst>
            </p:cNvPr>
            <p:cNvSpPr>
              <a:spLocks/>
            </p:cNvSpPr>
            <p:nvPr/>
          </p:nvSpPr>
          <p:spPr bwMode="auto">
            <a:xfrm>
              <a:off x="11617282" y="1678752"/>
              <a:ext cx="76699" cy="97749"/>
            </a:xfrm>
            <a:custGeom>
              <a:avLst/>
              <a:gdLst>
                <a:gd name="T0" fmla="*/ 180 w 276"/>
                <a:gd name="T1" fmla="*/ 12 h 324"/>
                <a:gd name="T2" fmla="*/ 202 w 276"/>
                <a:gd name="T3" fmla="*/ 40 h 324"/>
                <a:gd name="T4" fmla="*/ 217 w 276"/>
                <a:gd name="T5" fmla="*/ 72 h 324"/>
                <a:gd name="T6" fmla="*/ 226 w 276"/>
                <a:gd name="T7" fmla="*/ 107 h 324"/>
                <a:gd name="T8" fmla="*/ 226 w 276"/>
                <a:gd name="T9" fmla="*/ 144 h 324"/>
                <a:gd name="T10" fmla="*/ 220 w 276"/>
                <a:gd name="T11" fmla="*/ 176 h 324"/>
                <a:gd name="T12" fmla="*/ 207 w 276"/>
                <a:gd name="T13" fmla="*/ 205 h 324"/>
                <a:gd name="T14" fmla="*/ 189 w 276"/>
                <a:gd name="T15" fmla="*/ 233 h 324"/>
                <a:gd name="T16" fmla="*/ 167 w 276"/>
                <a:gd name="T17" fmla="*/ 255 h 324"/>
                <a:gd name="T18" fmla="*/ 139 w 276"/>
                <a:gd name="T19" fmla="*/ 273 h 324"/>
                <a:gd name="T20" fmla="*/ 109 w 276"/>
                <a:gd name="T21" fmla="*/ 286 h 324"/>
                <a:gd name="T22" fmla="*/ 77 w 276"/>
                <a:gd name="T23" fmla="*/ 293 h 324"/>
                <a:gd name="T24" fmla="*/ 44 w 276"/>
                <a:gd name="T25" fmla="*/ 293 h 324"/>
                <a:gd name="T26" fmla="*/ 14 w 276"/>
                <a:gd name="T27" fmla="*/ 286 h 324"/>
                <a:gd name="T28" fmla="*/ 12 w 276"/>
                <a:gd name="T29" fmla="*/ 290 h 324"/>
                <a:gd name="T30" fmla="*/ 36 w 276"/>
                <a:gd name="T31" fmla="*/ 306 h 324"/>
                <a:gd name="T32" fmla="*/ 64 w 276"/>
                <a:gd name="T33" fmla="*/ 317 h 324"/>
                <a:gd name="T34" fmla="*/ 93 w 276"/>
                <a:gd name="T35" fmla="*/ 322 h 324"/>
                <a:gd name="T36" fmla="*/ 126 w 276"/>
                <a:gd name="T37" fmla="*/ 322 h 324"/>
                <a:gd name="T38" fmla="*/ 158 w 276"/>
                <a:gd name="T39" fmla="*/ 316 h 324"/>
                <a:gd name="T40" fmla="*/ 188 w 276"/>
                <a:gd name="T41" fmla="*/ 303 h 324"/>
                <a:gd name="T42" fmla="*/ 215 w 276"/>
                <a:gd name="T43" fmla="*/ 285 h 324"/>
                <a:gd name="T44" fmla="*/ 237 w 276"/>
                <a:gd name="T45" fmla="*/ 262 h 324"/>
                <a:gd name="T46" fmla="*/ 255 w 276"/>
                <a:gd name="T47" fmla="*/ 235 h 324"/>
                <a:gd name="T48" fmla="*/ 268 w 276"/>
                <a:gd name="T49" fmla="*/ 205 h 324"/>
                <a:gd name="T50" fmla="*/ 275 w 276"/>
                <a:gd name="T51" fmla="*/ 173 h 324"/>
                <a:gd name="T52" fmla="*/ 275 w 276"/>
                <a:gd name="T53" fmla="*/ 143 h 324"/>
                <a:gd name="T54" fmla="*/ 271 w 276"/>
                <a:gd name="T55" fmla="*/ 117 h 324"/>
                <a:gd name="T56" fmla="*/ 264 w 276"/>
                <a:gd name="T57" fmla="*/ 93 h 324"/>
                <a:gd name="T58" fmla="*/ 252 w 276"/>
                <a:gd name="T59" fmla="*/ 71 h 324"/>
                <a:gd name="T60" fmla="*/ 237 w 276"/>
                <a:gd name="T61" fmla="*/ 50 h 324"/>
                <a:gd name="T62" fmla="*/ 221 w 276"/>
                <a:gd name="T63" fmla="*/ 32 h 324"/>
                <a:gd name="T64" fmla="*/ 201 w 276"/>
                <a:gd name="T65" fmla="*/ 18 h 324"/>
                <a:gd name="T66" fmla="*/ 179 w 276"/>
                <a:gd name="T67" fmla="*/ 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24">
                  <a:moveTo>
                    <a:pt x="167" y="0"/>
                  </a:moveTo>
                  <a:lnTo>
                    <a:pt x="180" y="12"/>
                  </a:lnTo>
                  <a:lnTo>
                    <a:pt x="192" y="25"/>
                  </a:lnTo>
                  <a:lnTo>
                    <a:pt x="202" y="40"/>
                  </a:lnTo>
                  <a:lnTo>
                    <a:pt x="211" y="55"/>
                  </a:lnTo>
                  <a:lnTo>
                    <a:pt x="217" y="72"/>
                  </a:lnTo>
                  <a:lnTo>
                    <a:pt x="223" y="90"/>
                  </a:lnTo>
                  <a:lnTo>
                    <a:pt x="226" y="107"/>
                  </a:lnTo>
                  <a:lnTo>
                    <a:pt x="227" y="126"/>
                  </a:lnTo>
                  <a:lnTo>
                    <a:pt x="226" y="144"/>
                  </a:lnTo>
                  <a:lnTo>
                    <a:pt x="224" y="160"/>
                  </a:lnTo>
                  <a:lnTo>
                    <a:pt x="220" y="176"/>
                  </a:lnTo>
                  <a:lnTo>
                    <a:pt x="214" y="191"/>
                  </a:lnTo>
                  <a:lnTo>
                    <a:pt x="207" y="205"/>
                  </a:lnTo>
                  <a:lnTo>
                    <a:pt x="199" y="220"/>
                  </a:lnTo>
                  <a:lnTo>
                    <a:pt x="189" y="233"/>
                  </a:lnTo>
                  <a:lnTo>
                    <a:pt x="178" y="244"/>
                  </a:lnTo>
                  <a:lnTo>
                    <a:pt x="167" y="255"/>
                  </a:lnTo>
                  <a:lnTo>
                    <a:pt x="153" y="265"/>
                  </a:lnTo>
                  <a:lnTo>
                    <a:pt x="139" y="273"/>
                  </a:lnTo>
                  <a:lnTo>
                    <a:pt x="125" y="281"/>
                  </a:lnTo>
                  <a:lnTo>
                    <a:pt x="109" y="286"/>
                  </a:lnTo>
                  <a:lnTo>
                    <a:pt x="94" y="290"/>
                  </a:lnTo>
                  <a:lnTo>
                    <a:pt x="77" y="293"/>
                  </a:lnTo>
                  <a:lnTo>
                    <a:pt x="59" y="294"/>
                  </a:lnTo>
                  <a:lnTo>
                    <a:pt x="44" y="293"/>
                  </a:lnTo>
                  <a:lnTo>
                    <a:pt x="29" y="290"/>
                  </a:lnTo>
                  <a:lnTo>
                    <a:pt x="14" y="286"/>
                  </a:lnTo>
                  <a:lnTo>
                    <a:pt x="0" y="282"/>
                  </a:lnTo>
                  <a:lnTo>
                    <a:pt x="12" y="290"/>
                  </a:lnTo>
                  <a:lnTo>
                    <a:pt x="24" y="298"/>
                  </a:lnTo>
                  <a:lnTo>
                    <a:pt x="36" y="306"/>
                  </a:lnTo>
                  <a:lnTo>
                    <a:pt x="49" y="311"/>
                  </a:lnTo>
                  <a:lnTo>
                    <a:pt x="64" y="317"/>
                  </a:lnTo>
                  <a:lnTo>
                    <a:pt x="78" y="320"/>
                  </a:lnTo>
                  <a:lnTo>
                    <a:pt x="93" y="322"/>
                  </a:lnTo>
                  <a:lnTo>
                    <a:pt x="108" y="324"/>
                  </a:lnTo>
                  <a:lnTo>
                    <a:pt x="126" y="322"/>
                  </a:lnTo>
                  <a:lnTo>
                    <a:pt x="142" y="320"/>
                  </a:lnTo>
                  <a:lnTo>
                    <a:pt x="158" y="316"/>
                  </a:lnTo>
                  <a:lnTo>
                    <a:pt x="173" y="310"/>
                  </a:lnTo>
                  <a:lnTo>
                    <a:pt x="188" y="303"/>
                  </a:lnTo>
                  <a:lnTo>
                    <a:pt x="202" y="295"/>
                  </a:lnTo>
                  <a:lnTo>
                    <a:pt x="215" y="285"/>
                  </a:lnTo>
                  <a:lnTo>
                    <a:pt x="226" y="274"/>
                  </a:lnTo>
                  <a:lnTo>
                    <a:pt x="237" y="262"/>
                  </a:lnTo>
                  <a:lnTo>
                    <a:pt x="247" y="250"/>
                  </a:lnTo>
                  <a:lnTo>
                    <a:pt x="255" y="235"/>
                  </a:lnTo>
                  <a:lnTo>
                    <a:pt x="263" y="221"/>
                  </a:lnTo>
                  <a:lnTo>
                    <a:pt x="268" y="205"/>
                  </a:lnTo>
                  <a:lnTo>
                    <a:pt x="273" y="190"/>
                  </a:lnTo>
                  <a:lnTo>
                    <a:pt x="275" y="173"/>
                  </a:lnTo>
                  <a:lnTo>
                    <a:pt x="276" y="156"/>
                  </a:lnTo>
                  <a:lnTo>
                    <a:pt x="275" y="143"/>
                  </a:lnTo>
                  <a:lnTo>
                    <a:pt x="274" y="129"/>
                  </a:lnTo>
                  <a:lnTo>
                    <a:pt x="271" y="117"/>
                  </a:lnTo>
                  <a:lnTo>
                    <a:pt x="267" y="105"/>
                  </a:lnTo>
                  <a:lnTo>
                    <a:pt x="264" y="93"/>
                  </a:lnTo>
                  <a:lnTo>
                    <a:pt x="258" y="82"/>
                  </a:lnTo>
                  <a:lnTo>
                    <a:pt x="252" y="71"/>
                  </a:lnTo>
                  <a:lnTo>
                    <a:pt x="245" y="60"/>
                  </a:lnTo>
                  <a:lnTo>
                    <a:pt x="237" y="50"/>
                  </a:lnTo>
                  <a:lnTo>
                    <a:pt x="230" y="41"/>
                  </a:lnTo>
                  <a:lnTo>
                    <a:pt x="221" y="32"/>
                  </a:lnTo>
                  <a:lnTo>
                    <a:pt x="211" y="24"/>
                  </a:lnTo>
                  <a:lnTo>
                    <a:pt x="201" y="18"/>
                  </a:lnTo>
                  <a:lnTo>
                    <a:pt x="190" y="11"/>
                  </a:lnTo>
                  <a:lnTo>
                    <a:pt x="179" y="5"/>
                  </a:lnTo>
                  <a:lnTo>
                    <a:pt x="167"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5" name="Freeform 77">
              <a:extLst>
                <a:ext uri="{FF2B5EF4-FFF2-40B4-BE49-F238E27FC236}">
                  <a16:creationId xmlns:a16="http://schemas.microsoft.com/office/drawing/2014/main" id="{B5C968EB-BF16-DC4F-980C-A63C1A8F19AE}"/>
                </a:ext>
              </a:extLst>
            </p:cNvPr>
            <p:cNvSpPr>
              <a:spLocks/>
            </p:cNvSpPr>
            <p:nvPr/>
          </p:nvSpPr>
          <p:spPr bwMode="auto">
            <a:xfrm>
              <a:off x="11502931" y="3132960"/>
              <a:ext cx="291456" cy="87223"/>
            </a:xfrm>
            <a:custGeom>
              <a:avLst/>
              <a:gdLst>
                <a:gd name="T0" fmla="*/ 1041 w 1042"/>
                <a:gd name="T1" fmla="*/ 277 h 291"/>
                <a:gd name="T2" fmla="*/ 1035 w 1042"/>
                <a:gd name="T3" fmla="*/ 247 h 291"/>
                <a:gd name="T4" fmla="*/ 1025 w 1042"/>
                <a:gd name="T5" fmla="*/ 220 h 291"/>
                <a:gd name="T6" fmla="*/ 1010 w 1042"/>
                <a:gd name="T7" fmla="*/ 192 h 291"/>
                <a:gd name="T8" fmla="*/ 990 w 1042"/>
                <a:gd name="T9" fmla="*/ 166 h 291"/>
                <a:gd name="T10" fmla="*/ 967 w 1042"/>
                <a:gd name="T11" fmla="*/ 141 h 291"/>
                <a:gd name="T12" fmla="*/ 938 w 1042"/>
                <a:gd name="T13" fmla="*/ 118 h 291"/>
                <a:gd name="T14" fmla="*/ 906 w 1042"/>
                <a:gd name="T15" fmla="*/ 96 h 291"/>
                <a:gd name="T16" fmla="*/ 871 w 1042"/>
                <a:gd name="T17" fmla="*/ 76 h 291"/>
                <a:gd name="T18" fmla="*/ 833 w 1042"/>
                <a:gd name="T19" fmla="*/ 59 h 291"/>
                <a:gd name="T20" fmla="*/ 791 w 1042"/>
                <a:gd name="T21" fmla="*/ 43 h 291"/>
                <a:gd name="T22" fmla="*/ 747 w 1042"/>
                <a:gd name="T23" fmla="*/ 29 h 291"/>
                <a:gd name="T24" fmla="*/ 700 w 1042"/>
                <a:gd name="T25" fmla="*/ 18 h 291"/>
                <a:gd name="T26" fmla="*/ 651 w 1042"/>
                <a:gd name="T27" fmla="*/ 10 h 291"/>
                <a:gd name="T28" fmla="*/ 600 w 1042"/>
                <a:gd name="T29" fmla="*/ 4 h 291"/>
                <a:gd name="T30" fmla="*/ 548 w 1042"/>
                <a:gd name="T31" fmla="*/ 1 h 291"/>
                <a:gd name="T32" fmla="*/ 494 w 1042"/>
                <a:gd name="T33" fmla="*/ 1 h 291"/>
                <a:gd name="T34" fmla="*/ 442 w 1042"/>
                <a:gd name="T35" fmla="*/ 4 h 291"/>
                <a:gd name="T36" fmla="*/ 391 w 1042"/>
                <a:gd name="T37" fmla="*/ 10 h 291"/>
                <a:gd name="T38" fmla="*/ 342 w 1042"/>
                <a:gd name="T39" fmla="*/ 18 h 291"/>
                <a:gd name="T40" fmla="*/ 295 w 1042"/>
                <a:gd name="T41" fmla="*/ 29 h 291"/>
                <a:gd name="T42" fmla="*/ 251 w 1042"/>
                <a:gd name="T43" fmla="*/ 43 h 291"/>
                <a:gd name="T44" fmla="*/ 209 w 1042"/>
                <a:gd name="T45" fmla="*/ 59 h 291"/>
                <a:gd name="T46" fmla="*/ 170 w 1042"/>
                <a:gd name="T47" fmla="*/ 76 h 291"/>
                <a:gd name="T48" fmla="*/ 135 w 1042"/>
                <a:gd name="T49" fmla="*/ 96 h 291"/>
                <a:gd name="T50" fmla="*/ 103 w 1042"/>
                <a:gd name="T51" fmla="*/ 118 h 291"/>
                <a:gd name="T52" fmla="*/ 75 w 1042"/>
                <a:gd name="T53" fmla="*/ 141 h 291"/>
                <a:gd name="T54" fmla="*/ 51 w 1042"/>
                <a:gd name="T55" fmla="*/ 166 h 291"/>
                <a:gd name="T56" fmla="*/ 31 w 1042"/>
                <a:gd name="T57" fmla="*/ 192 h 291"/>
                <a:gd name="T58" fmla="*/ 17 w 1042"/>
                <a:gd name="T59" fmla="*/ 220 h 291"/>
                <a:gd name="T60" fmla="*/ 6 w 1042"/>
                <a:gd name="T61" fmla="*/ 247 h 291"/>
                <a:gd name="T62" fmla="*/ 0 w 1042"/>
                <a:gd name="T63" fmla="*/ 277 h 291"/>
                <a:gd name="T64" fmla="*/ 1042 w 1042"/>
                <a:gd name="T65"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2" h="291">
                  <a:moveTo>
                    <a:pt x="1042" y="291"/>
                  </a:moveTo>
                  <a:lnTo>
                    <a:pt x="1041" y="277"/>
                  </a:lnTo>
                  <a:lnTo>
                    <a:pt x="1038" y="262"/>
                  </a:lnTo>
                  <a:lnTo>
                    <a:pt x="1035" y="247"/>
                  </a:lnTo>
                  <a:lnTo>
                    <a:pt x="1031" y="233"/>
                  </a:lnTo>
                  <a:lnTo>
                    <a:pt x="1025" y="220"/>
                  </a:lnTo>
                  <a:lnTo>
                    <a:pt x="1019" y="205"/>
                  </a:lnTo>
                  <a:lnTo>
                    <a:pt x="1010" y="192"/>
                  </a:lnTo>
                  <a:lnTo>
                    <a:pt x="1001" y="179"/>
                  </a:lnTo>
                  <a:lnTo>
                    <a:pt x="990" y="166"/>
                  </a:lnTo>
                  <a:lnTo>
                    <a:pt x="979" y="153"/>
                  </a:lnTo>
                  <a:lnTo>
                    <a:pt x="967" y="141"/>
                  </a:lnTo>
                  <a:lnTo>
                    <a:pt x="952" y="129"/>
                  </a:lnTo>
                  <a:lnTo>
                    <a:pt x="938" y="118"/>
                  </a:lnTo>
                  <a:lnTo>
                    <a:pt x="922" y="107"/>
                  </a:lnTo>
                  <a:lnTo>
                    <a:pt x="906" y="96"/>
                  </a:lnTo>
                  <a:lnTo>
                    <a:pt x="889" y="86"/>
                  </a:lnTo>
                  <a:lnTo>
                    <a:pt x="871" y="76"/>
                  </a:lnTo>
                  <a:lnTo>
                    <a:pt x="852" y="67"/>
                  </a:lnTo>
                  <a:lnTo>
                    <a:pt x="833" y="59"/>
                  </a:lnTo>
                  <a:lnTo>
                    <a:pt x="812" y="51"/>
                  </a:lnTo>
                  <a:lnTo>
                    <a:pt x="791" y="43"/>
                  </a:lnTo>
                  <a:lnTo>
                    <a:pt x="769" y="35"/>
                  </a:lnTo>
                  <a:lnTo>
                    <a:pt x="747" y="29"/>
                  </a:lnTo>
                  <a:lnTo>
                    <a:pt x="724" y="23"/>
                  </a:lnTo>
                  <a:lnTo>
                    <a:pt x="700" y="18"/>
                  </a:lnTo>
                  <a:lnTo>
                    <a:pt x="676" y="13"/>
                  </a:lnTo>
                  <a:lnTo>
                    <a:pt x="651" y="10"/>
                  </a:lnTo>
                  <a:lnTo>
                    <a:pt x="625" y="7"/>
                  </a:lnTo>
                  <a:lnTo>
                    <a:pt x="600" y="4"/>
                  </a:lnTo>
                  <a:lnTo>
                    <a:pt x="575" y="2"/>
                  </a:lnTo>
                  <a:lnTo>
                    <a:pt x="548" y="1"/>
                  </a:lnTo>
                  <a:lnTo>
                    <a:pt x="520" y="0"/>
                  </a:lnTo>
                  <a:lnTo>
                    <a:pt x="494" y="1"/>
                  </a:lnTo>
                  <a:lnTo>
                    <a:pt x="467" y="2"/>
                  </a:lnTo>
                  <a:lnTo>
                    <a:pt x="442" y="4"/>
                  </a:lnTo>
                  <a:lnTo>
                    <a:pt x="416" y="7"/>
                  </a:lnTo>
                  <a:lnTo>
                    <a:pt x="391" y="10"/>
                  </a:lnTo>
                  <a:lnTo>
                    <a:pt x="366" y="13"/>
                  </a:lnTo>
                  <a:lnTo>
                    <a:pt x="342" y="18"/>
                  </a:lnTo>
                  <a:lnTo>
                    <a:pt x="318" y="23"/>
                  </a:lnTo>
                  <a:lnTo>
                    <a:pt x="295" y="29"/>
                  </a:lnTo>
                  <a:lnTo>
                    <a:pt x="273" y="35"/>
                  </a:lnTo>
                  <a:lnTo>
                    <a:pt x="251" y="43"/>
                  </a:lnTo>
                  <a:lnTo>
                    <a:pt x="230" y="51"/>
                  </a:lnTo>
                  <a:lnTo>
                    <a:pt x="209" y="59"/>
                  </a:lnTo>
                  <a:lnTo>
                    <a:pt x="189" y="67"/>
                  </a:lnTo>
                  <a:lnTo>
                    <a:pt x="170" y="76"/>
                  </a:lnTo>
                  <a:lnTo>
                    <a:pt x="153" y="86"/>
                  </a:lnTo>
                  <a:lnTo>
                    <a:pt x="135" y="96"/>
                  </a:lnTo>
                  <a:lnTo>
                    <a:pt x="118" y="107"/>
                  </a:lnTo>
                  <a:lnTo>
                    <a:pt x="103" y="118"/>
                  </a:lnTo>
                  <a:lnTo>
                    <a:pt x="89" y="129"/>
                  </a:lnTo>
                  <a:lnTo>
                    <a:pt x="75" y="141"/>
                  </a:lnTo>
                  <a:lnTo>
                    <a:pt x="63" y="153"/>
                  </a:lnTo>
                  <a:lnTo>
                    <a:pt x="51" y="166"/>
                  </a:lnTo>
                  <a:lnTo>
                    <a:pt x="41" y="179"/>
                  </a:lnTo>
                  <a:lnTo>
                    <a:pt x="31" y="192"/>
                  </a:lnTo>
                  <a:lnTo>
                    <a:pt x="23" y="205"/>
                  </a:lnTo>
                  <a:lnTo>
                    <a:pt x="17" y="220"/>
                  </a:lnTo>
                  <a:lnTo>
                    <a:pt x="10" y="233"/>
                  </a:lnTo>
                  <a:lnTo>
                    <a:pt x="6" y="247"/>
                  </a:lnTo>
                  <a:lnTo>
                    <a:pt x="2" y="262"/>
                  </a:lnTo>
                  <a:lnTo>
                    <a:pt x="0" y="277"/>
                  </a:lnTo>
                  <a:lnTo>
                    <a:pt x="0" y="291"/>
                  </a:lnTo>
                  <a:lnTo>
                    <a:pt x="1042" y="291"/>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6" name="Freeform 78">
              <a:extLst>
                <a:ext uri="{FF2B5EF4-FFF2-40B4-BE49-F238E27FC236}">
                  <a16:creationId xmlns:a16="http://schemas.microsoft.com/office/drawing/2014/main" id="{55171901-F9E5-B73B-8815-828FEAC68CA7}"/>
                </a:ext>
              </a:extLst>
            </p:cNvPr>
            <p:cNvSpPr>
              <a:spLocks/>
            </p:cNvSpPr>
            <p:nvPr/>
          </p:nvSpPr>
          <p:spPr bwMode="auto">
            <a:xfrm>
              <a:off x="11627042" y="3132960"/>
              <a:ext cx="167342" cy="87223"/>
            </a:xfrm>
            <a:custGeom>
              <a:avLst/>
              <a:gdLst>
                <a:gd name="T0" fmla="*/ 60 w 601"/>
                <a:gd name="T1" fmla="*/ 1 h 291"/>
                <a:gd name="T2" fmla="*/ 20 w 601"/>
                <a:gd name="T3" fmla="*/ 2 h 291"/>
                <a:gd name="T4" fmla="*/ 23 w 601"/>
                <a:gd name="T5" fmla="*/ 7 h 291"/>
                <a:gd name="T6" fmla="*/ 68 w 601"/>
                <a:gd name="T7" fmla="*/ 13 h 291"/>
                <a:gd name="T8" fmla="*/ 113 w 601"/>
                <a:gd name="T9" fmla="*/ 21 h 291"/>
                <a:gd name="T10" fmla="*/ 155 w 601"/>
                <a:gd name="T11" fmla="*/ 32 h 291"/>
                <a:gd name="T12" fmla="*/ 194 w 601"/>
                <a:gd name="T13" fmla="*/ 44 h 291"/>
                <a:gd name="T14" fmla="*/ 232 w 601"/>
                <a:gd name="T15" fmla="*/ 59 h 291"/>
                <a:gd name="T16" fmla="*/ 266 w 601"/>
                <a:gd name="T17" fmla="*/ 75 h 291"/>
                <a:gd name="T18" fmla="*/ 299 w 601"/>
                <a:gd name="T19" fmla="*/ 92 h 291"/>
                <a:gd name="T20" fmla="*/ 329 w 601"/>
                <a:gd name="T21" fmla="*/ 112 h 291"/>
                <a:gd name="T22" fmla="*/ 356 w 601"/>
                <a:gd name="T23" fmla="*/ 131 h 291"/>
                <a:gd name="T24" fmla="*/ 379 w 601"/>
                <a:gd name="T25" fmla="*/ 153 h 291"/>
                <a:gd name="T26" fmla="*/ 399 w 601"/>
                <a:gd name="T27" fmla="*/ 177 h 291"/>
                <a:gd name="T28" fmla="*/ 415 w 601"/>
                <a:gd name="T29" fmla="*/ 201 h 291"/>
                <a:gd name="T30" fmla="*/ 427 w 601"/>
                <a:gd name="T31" fmla="*/ 226 h 291"/>
                <a:gd name="T32" fmla="*/ 436 w 601"/>
                <a:gd name="T33" fmla="*/ 252 h 291"/>
                <a:gd name="T34" fmla="*/ 441 w 601"/>
                <a:gd name="T35" fmla="*/ 278 h 291"/>
                <a:gd name="T36" fmla="*/ 601 w 601"/>
                <a:gd name="T37" fmla="*/ 291 h 291"/>
                <a:gd name="T38" fmla="*/ 597 w 601"/>
                <a:gd name="T39" fmla="*/ 262 h 291"/>
                <a:gd name="T40" fmla="*/ 590 w 601"/>
                <a:gd name="T41" fmla="*/ 233 h 291"/>
                <a:gd name="T42" fmla="*/ 578 w 601"/>
                <a:gd name="T43" fmla="*/ 205 h 291"/>
                <a:gd name="T44" fmla="*/ 560 w 601"/>
                <a:gd name="T45" fmla="*/ 179 h 291"/>
                <a:gd name="T46" fmla="*/ 538 w 601"/>
                <a:gd name="T47" fmla="*/ 153 h 291"/>
                <a:gd name="T48" fmla="*/ 511 w 601"/>
                <a:gd name="T49" fmla="*/ 129 h 291"/>
                <a:gd name="T50" fmla="*/ 481 w 601"/>
                <a:gd name="T51" fmla="*/ 107 h 291"/>
                <a:gd name="T52" fmla="*/ 448 w 601"/>
                <a:gd name="T53" fmla="*/ 86 h 291"/>
                <a:gd name="T54" fmla="*/ 411 w 601"/>
                <a:gd name="T55" fmla="*/ 67 h 291"/>
                <a:gd name="T56" fmla="*/ 371 w 601"/>
                <a:gd name="T57" fmla="*/ 51 h 291"/>
                <a:gd name="T58" fmla="*/ 328 w 601"/>
                <a:gd name="T59" fmla="*/ 35 h 291"/>
                <a:gd name="T60" fmla="*/ 283 w 601"/>
                <a:gd name="T61" fmla="*/ 23 h 291"/>
                <a:gd name="T62" fmla="*/ 235 w 601"/>
                <a:gd name="T63" fmla="*/ 13 h 291"/>
                <a:gd name="T64" fmla="*/ 184 w 601"/>
                <a:gd name="T65" fmla="*/ 7 h 291"/>
                <a:gd name="T66" fmla="*/ 134 w 601"/>
                <a:gd name="T67" fmla="*/ 2 h 291"/>
                <a:gd name="T68" fmla="*/ 79 w 601"/>
                <a:gd name="T6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291">
                  <a:moveTo>
                    <a:pt x="79" y="0"/>
                  </a:moveTo>
                  <a:lnTo>
                    <a:pt x="60" y="1"/>
                  </a:lnTo>
                  <a:lnTo>
                    <a:pt x="40" y="1"/>
                  </a:lnTo>
                  <a:lnTo>
                    <a:pt x="20" y="2"/>
                  </a:lnTo>
                  <a:lnTo>
                    <a:pt x="0" y="4"/>
                  </a:lnTo>
                  <a:lnTo>
                    <a:pt x="23" y="7"/>
                  </a:lnTo>
                  <a:lnTo>
                    <a:pt x="46" y="10"/>
                  </a:lnTo>
                  <a:lnTo>
                    <a:pt x="68" y="13"/>
                  </a:lnTo>
                  <a:lnTo>
                    <a:pt x="90" y="17"/>
                  </a:lnTo>
                  <a:lnTo>
                    <a:pt x="113" y="21"/>
                  </a:lnTo>
                  <a:lnTo>
                    <a:pt x="134" y="27"/>
                  </a:lnTo>
                  <a:lnTo>
                    <a:pt x="155" y="32"/>
                  </a:lnTo>
                  <a:lnTo>
                    <a:pt x="174" y="38"/>
                  </a:lnTo>
                  <a:lnTo>
                    <a:pt x="194" y="44"/>
                  </a:lnTo>
                  <a:lnTo>
                    <a:pt x="213" y="51"/>
                  </a:lnTo>
                  <a:lnTo>
                    <a:pt x="232" y="59"/>
                  </a:lnTo>
                  <a:lnTo>
                    <a:pt x="250" y="66"/>
                  </a:lnTo>
                  <a:lnTo>
                    <a:pt x="266" y="75"/>
                  </a:lnTo>
                  <a:lnTo>
                    <a:pt x="283" y="83"/>
                  </a:lnTo>
                  <a:lnTo>
                    <a:pt x="299" y="92"/>
                  </a:lnTo>
                  <a:lnTo>
                    <a:pt x="315" y="102"/>
                  </a:lnTo>
                  <a:lnTo>
                    <a:pt x="329" y="112"/>
                  </a:lnTo>
                  <a:lnTo>
                    <a:pt x="342" y="121"/>
                  </a:lnTo>
                  <a:lnTo>
                    <a:pt x="356" y="131"/>
                  </a:lnTo>
                  <a:lnTo>
                    <a:pt x="368" y="142"/>
                  </a:lnTo>
                  <a:lnTo>
                    <a:pt x="379" y="153"/>
                  </a:lnTo>
                  <a:lnTo>
                    <a:pt x="389" y="165"/>
                  </a:lnTo>
                  <a:lnTo>
                    <a:pt x="399" y="177"/>
                  </a:lnTo>
                  <a:lnTo>
                    <a:pt x="407" y="189"/>
                  </a:lnTo>
                  <a:lnTo>
                    <a:pt x="415" y="201"/>
                  </a:lnTo>
                  <a:lnTo>
                    <a:pt x="422" y="213"/>
                  </a:lnTo>
                  <a:lnTo>
                    <a:pt x="427" y="226"/>
                  </a:lnTo>
                  <a:lnTo>
                    <a:pt x="433" y="238"/>
                  </a:lnTo>
                  <a:lnTo>
                    <a:pt x="436" y="252"/>
                  </a:lnTo>
                  <a:lnTo>
                    <a:pt x="438" y="265"/>
                  </a:lnTo>
                  <a:lnTo>
                    <a:pt x="441" y="278"/>
                  </a:lnTo>
                  <a:lnTo>
                    <a:pt x="441" y="291"/>
                  </a:lnTo>
                  <a:lnTo>
                    <a:pt x="601" y="291"/>
                  </a:lnTo>
                  <a:lnTo>
                    <a:pt x="600" y="277"/>
                  </a:lnTo>
                  <a:lnTo>
                    <a:pt x="597" y="262"/>
                  </a:lnTo>
                  <a:lnTo>
                    <a:pt x="594" y="247"/>
                  </a:lnTo>
                  <a:lnTo>
                    <a:pt x="590" y="233"/>
                  </a:lnTo>
                  <a:lnTo>
                    <a:pt x="584" y="220"/>
                  </a:lnTo>
                  <a:lnTo>
                    <a:pt x="578" y="205"/>
                  </a:lnTo>
                  <a:lnTo>
                    <a:pt x="569" y="192"/>
                  </a:lnTo>
                  <a:lnTo>
                    <a:pt x="560" y="179"/>
                  </a:lnTo>
                  <a:lnTo>
                    <a:pt x="549" y="166"/>
                  </a:lnTo>
                  <a:lnTo>
                    <a:pt x="538" y="153"/>
                  </a:lnTo>
                  <a:lnTo>
                    <a:pt x="526" y="141"/>
                  </a:lnTo>
                  <a:lnTo>
                    <a:pt x="511" y="129"/>
                  </a:lnTo>
                  <a:lnTo>
                    <a:pt x="497" y="118"/>
                  </a:lnTo>
                  <a:lnTo>
                    <a:pt x="481" y="107"/>
                  </a:lnTo>
                  <a:lnTo>
                    <a:pt x="465" y="96"/>
                  </a:lnTo>
                  <a:lnTo>
                    <a:pt x="448" y="86"/>
                  </a:lnTo>
                  <a:lnTo>
                    <a:pt x="430" y="76"/>
                  </a:lnTo>
                  <a:lnTo>
                    <a:pt x="411" y="67"/>
                  </a:lnTo>
                  <a:lnTo>
                    <a:pt x="392" y="59"/>
                  </a:lnTo>
                  <a:lnTo>
                    <a:pt x="371" y="51"/>
                  </a:lnTo>
                  <a:lnTo>
                    <a:pt x="350" y="43"/>
                  </a:lnTo>
                  <a:lnTo>
                    <a:pt x="328" y="35"/>
                  </a:lnTo>
                  <a:lnTo>
                    <a:pt x="306" y="29"/>
                  </a:lnTo>
                  <a:lnTo>
                    <a:pt x="283" y="23"/>
                  </a:lnTo>
                  <a:lnTo>
                    <a:pt x="259" y="18"/>
                  </a:lnTo>
                  <a:lnTo>
                    <a:pt x="235" y="13"/>
                  </a:lnTo>
                  <a:lnTo>
                    <a:pt x="210" y="10"/>
                  </a:lnTo>
                  <a:lnTo>
                    <a:pt x="184" y="7"/>
                  </a:lnTo>
                  <a:lnTo>
                    <a:pt x="159" y="4"/>
                  </a:lnTo>
                  <a:lnTo>
                    <a:pt x="134" y="2"/>
                  </a:lnTo>
                  <a:lnTo>
                    <a:pt x="107" y="1"/>
                  </a:lnTo>
                  <a:lnTo>
                    <a:pt x="79"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7" name="Freeform 79">
              <a:extLst>
                <a:ext uri="{FF2B5EF4-FFF2-40B4-BE49-F238E27FC236}">
                  <a16:creationId xmlns:a16="http://schemas.microsoft.com/office/drawing/2014/main" id="{FD9F5B4A-B8EC-15DD-C294-CE817EEC62C3}"/>
                </a:ext>
              </a:extLst>
            </p:cNvPr>
            <p:cNvSpPr>
              <a:spLocks/>
            </p:cNvSpPr>
            <p:nvPr/>
          </p:nvSpPr>
          <p:spPr bwMode="auto">
            <a:xfrm>
              <a:off x="11295146" y="2009595"/>
              <a:ext cx="132480" cy="449646"/>
            </a:xfrm>
            <a:custGeom>
              <a:avLst/>
              <a:gdLst>
                <a:gd name="T0" fmla="*/ 473 w 473"/>
                <a:gd name="T1" fmla="*/ 0 h 1498"/>
                <a:gd name="T2" fmla="*/ 16 w 473"/>
                <a:gd name="T3" fmla="*/ 1498 h 1498"/>
                <a:gd name="T4" fmla="*/ 14 w 473"/>
                <a:gd name="T5" fmla="*/ 1487 h 1498"/>
                <a:gd name="T6" fmla="*/ 11 w 473"/>
                <a:gd name="T7" fmla="*/ 1455 h 1498"/>
                <a:gd name="T8" fmla="*/ 6 w 473"/>
                <a:gd name="T9" fmla="*/ 1406 h 1498"/>
                <a:gd name="T10" fmla="*/ 2 w 473"/>
                <a:gd name="T11" fmla="*/ 1339 h 1498"/>
                <a:gd name="T12" fmla="*/ 1 w 473"/>
                <a:gd name="T13" fmla="*/ 1300 h 1498"/>
                <a:gd name="T14" fmla="*/ 0 w 473"/>
                <a:gd name="T15" fmla="*/ 1258 h 1498"/>
                <a:gd name="T16" fmla="*/ 0 w 473"/>
                <a:gd name="T17" fmla="*/ 1212 h 1498"/>
                <a:gd name="T18" fmla="*/ 1 w 473"/>
                <a:gd name="T19" fmla="*/ 1165 h 1498"/>
                <a:gd name="T20" fmla="*/ 3 w 473"/>
                <a:gd name="T21" fmla="*/ 1114 h 1498"/>
                <a:gd name="T22" fmla="*/ 6 w 473"/>
                <a:gd name="T23" fmla="*/ 1061 h 1498"/>
                <a:gd name="T24" fmla="*/ 12 w 473"/>
                <a:gd name="T25" fmla="*/ 1006 h 1498"/>
                <a:gd name="T26" fmla="*/ 17 w 473"/>
                <a:gd name="T27" fmla="*/ 949 h 1498"/>
                <a:gd name="T28" fmla="*/ 26 w 473"/>
                <a:gd name="T29" fmla="*/ 890 h 1498"/>
                <a:gd name="T30" fmla="*/ 36 w 473"/>
                <a:gd name="T31" fmla="*/ 831 h 1498"/>
                <a:gd name="T32" fmla="*/ 48 w 473"/>
                <a:gd name="T33" fmla="*/ 770 h 1498"/>
                <a:gd name="T34" fmla="*/ 63 w 473"/>
                <a:gd name="T35" fmla="*/ 708 h 1498"/>
                <a:gd name="T36" fmla="*/ 80 w 473"/>
                <a:gd name="T37" fmla="*/ 646 h 1498"/>
                <a:gd name="T38" fmla="*/ 99 w 473"/>
                <a:gd name="T39" fmla="*/ 583 h 1498"/>
                <a:gd name="T40" fmla="*/ 122 w 473"/>
                <a:gd name="T41" fmla="*/ 521 h 1498"/>
                <a:gd name="T42" fmla="*/ 147 w 473"/>
                <a:gd name="T43" fmla="*/ 460 h 1498"/>
                <a:gd name="T44" fmla="*/ 175 w 473"/>
                <a:gd name="T45" fmla="*/ 398 h 1498"/>
                <a:gd name="T46" fmla="*/ 207 w 473"/>
                <a:gd name="T47" fmla="*/ 336 h 1498"/>
                <a:gd name="T48" fmla="*/ 241 w 473"/>
                <a:gd name="T49" fmla="*/ 276 h 1498"/>
                <a:gd name="T50" fmla="*/ 280 w 473"/>
                <a:gd name="T51" fmla="*/ 218 h 1498"/>
                <a:gd name="T52" fmla="*/ 322 w 473"/>
                <a:gd name="T53" fmla="*/ 160 h 1498"/>
                <a:gd name="T54" fmla="*/ 368 w 473"/>
                <a:gd name="T55" fmla="*/ 105 h 1498"/>
                <a:gd name="T56" fmla="*/ 419 w 473"/>
                <a:gd name="T57" fmla="*/ 52 h 1498"/>
                <a:gd name="T58" fmla="*/ 473 w 473"/>
                <a:gd name="T5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3" h="1498">
                  <a:moveTo>
                    <a:pt x="473" y="0"/>
                  </a:moveTo>
                  <a:lnTo>
                    <a:pt x="16" y="1498"/>
                  </a:lnTo>
                  <a:lnTo>
                    <a:pt x="14" y="1487"/>
                  </a:lnTo>
                  <a:lnTo>
                    <a:pt x="11" y="1455"/>
                  </a:lnTo>
                  <a:lnTo>
                    <a:pt x="6" y="1406"/>
                  </a:lnTo>
                  <a:lnTo>
                    <a:pt x="2" y="1339"/>
                  </a:lnTo>
                  <a:lnTo>
                    <a:pt x="1" y="1300"/>
                  </a:lnTo>
                  <a:lnTo>
                    <a:pt x="0" y="1258"/>
                  </a:lnTo>
                  <a:lnTo>
                    <a:pt x="0" y="1212"/>
                  </a:lnTo>
                  <a:lnTo>
                    <a:pt x="1" y="1165"/>
                  </a:lnTo>
                  <a:lnTo>
                    <a:pt x="3" y="1114"/>
                  </a:lnTo>
                  <a:lnTo>
                    <a:pt x="6" y="1061"/>
                  </a:lnTo>
                  <a:lnTo>
                    <a:pt x="12" y="1006"/>
                  </a:lnTo>
                  <a:lnTo>
                    <a:pt x="17" y="949"/>
                  </a:lnTo>
                  <a:lnTo>
                    <a:pt x="26" y="890"/>
                  </a:lnTo>
                  <a:lnTo>
                    <a:pt x="36" y="831"/>
                  </a:lnTo>
                  <a:lnTo>
                    <a:pt x="48" y="770"/>
                  </a:lnTo>
                  <a:lnTo>
                    <a:pt x="63" y="708"/>
                  </a:lnTo>
                  <a:lnTo>
                    <a:pt x="80" y="646"/>
                  </a:lnTo>
                  <a:lnTo>
                    <a:pt x="99" y="583"/>
                  </a:lnTo>
                  <a:lnTo>
                    <a:pt x="122" y="521"/>
                  </a:lnTo>
                  <a:lnTo>
                    <a:pt x="147" y="460"/>
                  </a:lnTo>
                  <a:lnTo>
                    <a:pt x="175" y="398"/>
                  </a:lnTo>
                  <a:lnTo>
                    <a:pt x="207" y="336"/>
                  </a:lnTo>
                  <a:lnTo>
                    <a:pt x="241" y="276"/>
                  </a:lnTo>
                  <a:lnTo>
                    <a:pt x="280" y="218"/>
                  </a:lnTo>
                  <a:lnTo>
                    <a:pt x="322" y="160"/>
                  </a:lnTo>
                  <a:lnTo>
                    <a:pt x="368" y="105"/>
                  </a:lnTo>
                  <a:lnTo>
                    <a:pt x="419" y="52"/>
                  </a:lnTo>
                  <a:lnTo>
                    <a:pt x="473"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8" name="Freeform 80">
              <a:extLst>
                <a:ext uri="{FF2B5EF4-FFF2-40B4-BE49-F238E27FC236}">
                  <a16:creationId xmlns:a16="http://schemas.microsoft.com/office/drawing/2014/main" id="{D5414256-89D0-AAEA-2330-8F3F7EB37027}"/>
                </a:ext>
              </a:extLst>
            </p:cNvPr>
            <p:cNvSpPr>
              <a:spLocks/>
            </p:cNvSpPr>
            <p:nvPr/>
          </p:nvSpPr>
          <p:spPr bwMode="auto">
            <a:xfrm>
              <a:off x="11299330" y="2009595"/>
              <a:ext cx="139452" cy="449646"/>
            </a:xfrm>
            <a:custGeom>
              <a:avLst/>
              <a:gdLst>
                <a:gd name="T0" fmla="*/ 457 w 497"/>
                <a:gd name="T1" fmla="*/ 0 h 1498"/>
                <a:gd name="T2" fmla="*/ 0 w 497"/>
                <a:gd name="T3" fmla="*/ 1498 h 1498"/>
                <a:gd name="T4" fmla="*/ 7 w 497"/>
                <a:gd name="T5" fmla="*/ 1490 h 1498"/>
                <a:gd name="T6" fmla="*/ 28 w 497"/>
                <a:gd name="T7" fmla="*/ 1465 h 1498"/>
                <a:gd name="T8" fmla="*/ 60 w 497"/>
                <a:gd name="T9" fmla="*/ 1427 h 1498"/>
                <a:gd name="T10" fmla="*/ 100 w 497"/>
                <a:gd name="T11" fmla="*/ 1374 h 1498"/>
                <a:gd name="T12" fmla="*/ 123 w 497"/>
                <a:gd name="T13" fmla="*/ 1343 h 1498"/>
                <a:gd name="T14" fmla="*/ 147 w 497"/>
                <a:gd name="T15" fmla="*/ 1307 h 1498"/>
                <a:gd name="T16" fmla="*/ 172 w 497"/>
                <a:gd name="T17" fmla="*/ 1270 h 1498"/>
                <a:gd name="T18" fmla="*/ 199 w 497"/>
                <a:gd name="T19" fmla="*/ 1230 h 1498"/>
                <a:gd name="T20" fmla="*/ 225 w 497"/>
                <a:gd name="T21" fmla="*/ 1187 h 1498"/>
                <a:gd name="T22" fmla="*/ 252 w 497"/>
                <a:gd name="T23" fmla="*/ 1141 h 1498"/>
                <a:gd name="T24" fmla="*/ 278 w 497"/>
                <a:gd name="T25" fmla="*/ 1092 h 1498"/>
                <a:gd name="T26" fmla="*/ 305 w 497"/>
                <a:gd name="T27" fmla="*/ 1041 h 1498"/>
                <a:gd name="T28" fmla="*/ 331 w 497"/>
                <a:gd name="T29" fmla="*/ 988 h 1498"/>
                <a:gd name="T30" fmla="*/ 356 w 497"/>
                <a:gd name="T31" fmla="*/ 933 h 1498"/>
                <a:gd name="T32" fmla="*/ 380 w 497"/>
                <a:gd name="T33" fmla="*/ 876 h 1498"/>
                <a:gd name="T34" fmla="*/ 402 w 497"/>
                <a:gd name="T35" fmla="*/ 817 h 1498"/>
                <a:gd name="T36" fmla="*/ 423 w 497"/>
                <a:gd name="T37" fmla="*/ 757 h 1498"/>
                <a:gd name="T38" fmla="*/ 442 w 497"/>
                <a:gd name="T39" fmla="*/ 694 h 1498"/>
                <a:gd name="T40" fmla="*/ 459 w 497"/>
                <a:gd name="T41" fmla="*/ 630 h 1498"/>
                <a:gd name="T42" fmla="*/ 473 w 497"/>
                <a:gd name="T43" fmla="*/ 563 h 1498"/>
                <a:gd name="T44" fmla="*/ 484 w 497"/>
                <a:gd name="T45" fmla="*/ 496 h 1498"/>
                <a:gd name="T46" fmla="*/ 492 w 497"/>
                <a:gd name="T47" fmla="*/ 429 h 1498"/>
                <a:gd name="T48" fmla="*/ 496 w 497"/>
                <a:gd name="T49" fmla="*/ 359 h 1498"/>
                <a:gd name="T50" fmla="*/ 497 w 497"/>
                <a:gd name="T51" fmla="*/ 288 h 1498"/>
                <a:gd name="T52" fmla="*/ 494 w 497"/>
                <a:gd name="T53" fmla="*/ 218 h 1498"/>
                <a:gd name="T54" fmla="*/ 486 w 497"/>
                <a:gd name="T55" fmla="*/ 146 h 1498"/>
                <a:gd name="T56" fmla="*/ 474 w 497"/>
                <a:gd name="T57" fmla="*/ 73 h 1498"/>
                <a:gd name="T58" fmla="*/ 457 w 497"/>
                <a:gd name="T5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1498">
                  <a:moveTo>
                    <a:pt x="457" y="0"/>
                  </a:moveTo>
                  <a:lnTo>
                    <a:pt x="0" y="1498"/>
                  </a:lnTo>
                  <a:lnTo>
                    <a:pt x="7" y="1490"/>
                  </a:lnTo>
                  <a:lnTo>
                    <a:pt x="28" y="1465"/>
                  </a:lnTo>
                  <a:lnTo>
                    <a:pt x="60" y="1427"/>
                  </a:lnTo>
                  <a:lnTo>
                    <a:pt x="100" y="1374"/>
                  </a:lnTo>
                  <a:lnTo>
                    <a:pt x="123" y="1343"/>
                  </a:lnTo>
                  <a:lnTo>
                    <a:pt x="147" y="1307"/>
                  </a:lnTo>
                  <a:lnTo>
                    <a:pt x="172" y="1270"/>
                  </a:lnTo>
                  <a:lnTo>
                    <a:pt x="199" y="1230"/>
                  </a:lnTo>
                  <a:lnTo>
                    <a:pt x="225" y="1187"/>
                  </a:lnTo>
                  <a:lnTo>
                    <a:pt x="252" y="1141"/>
                  </a:lnTo>
                  <a:lnTo>
                    <a:pt x="278" y="1092"/>
                  </a:lnTo>
                  <a:lnTo>
                    <a:pt x="305" y="1041"/>
                  </a:lnTo>
                  <a:lnTo>
                    <a:pt x="331" y="988"/>
                  </a:lnTo>
                  <a:lnTo>
                    <a:pt x="356" y="933"/>
                  </a:lnTo>
                  <a:lnTo>
                    <a:pt x="380" y="876"/>
                  </a:lnTo>
                  <a:lnTo>
                    <a:pt x="402" y="817"/>
                  </a:lnTo>
                  <a:lnTo>
                    <a:pt x="423" y="757"/>
                  </a:lnTo>
                  <a:lnTo>
                    <a:pt x="442" y="694"/>
                  </a:lnTo>
                  <a:lnTo>
                    <a:pt x="459" y="630"/>
                  </a:lnTo>
                  <a:lnTo>
                    <a:pt x="473" y="563"/>
                  </a:lnTo>
                  <a:lnTo>
                    <a:pt x="484" y="496"/>
                  </a:lnTo>
                  <a:lnTo>
                    <a:pt x="492" y="429"/>
                  </a:lnTo>
                  <a:lnTo>
                    <a:pt x="496" y="359"/>
                  </a:lnTo>
                  <a:lnTo>
                    <a:pt x="497" y="288"/>
                  </a:lnTo>
                  <a:lnTo>
                    <a:pt x="494" y="218"/>
                  </a:lnTo>
                  <a:lnTo>
                    <a:pt x="486" y="146"/>
                  </a:lnTo>
                  <a:lnTo>
                    <a:pt x="474" y="73"/>
                  </a:lnTo>
                  <a:lnTo>
                    <a:pt x="4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9" name="Freeform 81">
              <a:extLst>
                <a:ext uri="{FF2B5EF4-FFF2-40B4-BE49-F238E27FC236}">
                  <a16:creationId xmlns:a16="http://schemas.microsoft.com/office/drawing/2014/main" id="{9B76B604-F0CF-FD64-5216-2FA77CAE8901}"/>
                </a:ext>
              </a:extLst>
            </p:cNvPr>
            <p:cNvSpPr>
              <a:spLocks/>
            </p:cNvSpPr>
            <p:nvPr/>
          </p:nvSpPr>
          <p:spPr bwMode="auto">
            <a:xfrm>
              <a:off x="11297935" y="2442700"/>
              <a:ext cx="299823" cy="342874"/>
            </a:xfrm>
            <a:custGeom>
              <a:avLst/>
              <a:gdLst>
                <a:gd name="T0" fmla="*/ 1078 w 1078"/>
                <a:gd name="T1" fmla="*/ 1137 h 1137"/>
                <a:gd name="T2" fmla="*/ 0 w 1078"/>
                <a:gd name="T3" fmla="*/ 0 h 1137"/>
                <a:gd name="T4" fmla="*/ 4 w 1078"/>
                <a:gd name="T5" fmla="*/ 11 h 1137"/>
                <a:gd name="T6" fmla="*/ 15 w 1078"/>
                <a:gd name="T7" fmla="*/ 41 h 1137"/>
                <a:gd name="T8" fmla="*/ 32 w 1078"/>
                <a:gd name="T9" fmla="*/ 87 h 1137"/>
                <a:gd name="T10" fmla="*/ 59 w 1078"/>
                <a:gd name="T11" fmla="*/ 149 h 1137"/>
                <a:gd name="T12" fmla="*/ 76 w 1078"/>
                <a:gd name="T13" fmla="*/ 185 h 1137"/>
                <a:gd name="T14" fmla="*/ 93 w 1078"/>
                <a:gd name="T15" fmla="*/ 223 h 1137"/>
                <a:gd name="T16" fmla="*/ 113 w 1078"/>
                <a:gd name="T17" fmla="*/ 263 h 1137"/>
                <a:gd name="T18" fmla="*/ 136 w 1078"/>
                <a:gd name="T19" fmla="*/ 306 h 1137"/>
                <a:gd name="T20" fmla="*/ 161 w 1078"/>
                <a:gd name="T21" fmla="*/ 350 h 1137"/>
                <a:gd name="T22" fmla="*/ 187 w 1078"/>
                <a:gd name="T23" fmla="*/ 397 h 1137"/>
                <a:gd name="T24" fmla="*/ 216 w 1078"/>
                <a:gd name="T25" fmla="*/ 443 h 1137"/>
                <a:gd name="T26" fmla="*/ 247 w 1078"/>
                <a:gd name="T27" fmla="*/ 491 h 1137"/>
                <a:gd name="T28" fmla="*/ 280 w 1078"/>
                <a:gd name="T29" fmla="*/ 540 h 1137"/>
                <a:gd name="T30" fmla="*/ 316 w 1078"/>
                <a:gd name="T31" fmla="*/ 590 h 1137"/>
                <a:gd name="T32" fmla="*/ 354 w 1078"/>
                <a:gd name="T33" fmla="*/ 638 h 1137"/>
                <a:gd name="T34" fmla="*/ 395 w 1078"/>
                <a:gd name="T35" fmla="*/ 687 h 1137"/>
                <a:gd name="T36" fmla="*/ 438 w 1078"/>
                <a:gd name="T37" fmla="*/ 735 h 1137"/>
                <a:gd name="T38" fmla="*/ 483 w 1078"/>
                <a:gd name="T39" fmla="*/ 782 h 1137"/>
                <a:gd name="T40" fmla="*/ 531 w 1078"/>
                <a:gd name="T41" fmla="*/ 828 h 1137"/>
                <a:gd name="T42" fmla="*/ 581 w 1078"/>
                <a:gd name="T43" fmla="*/ 872 h 1137"/>
                <a:gd name="T44" fmla="*/ 633 w 1078"/>
                <a:gd name="T45" fmla="*/ 915 h 1137"/>
                <a:gd name="T46" fmla="*/ 690 w 1078"/>
                <a:gd name="T47" fmla="*/ 956 h 1137"/>
                <a:gd name="T48" fmla="*/ 747 w 1078"/>
                <a:gd name="T49" fmla="*/ 994 h 1137"/>
                <a:gd name="T50" fmla="*/ 808 w 1078"/>
                <a:gd name="T51" fmla="*/ 1029 h 1137"/>
                <a:gd name="T52" fmla="*/ 872 w 1078"/>
                <a:gd name="T53" fmla="*/ 1062 h 1137"/>
                <a:gd name="T54" fmla="*/ 937 w 1078"/>
                <a:gd name="T55" fmla="*/ 1091 h 1137"/>
                <a:gd name="T56" fmla="*/ 1007 w 1078"/>
                <a:gd name="T57" fmla="*/ 1116 h 1137"/>
                <a:gd name="T58" fmla="*/ 1078 w 1078"/>
                <a:gd name="T59"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8" h="1137">
                  <a:moveTo>
                    <a:pt x="1078" y="1137"/>
                  </a:moveTo>
                  <a:lnTo>
                    <a:pt x="0" y="0"/>
                  </a:lnTo>
                  <a:lnTo>
                    <a:pt x="4" y="11"/>
                  </a:lnTo>
                  <a:lnTo>
                    <a:pt x="15" y="41"/>
                  </a:lnTo>
                  <a:lnTo>
                    <a:pt x="32" y="87"/>
                  </a:lnTo>
                  <a:lnTo>
                    <a:pt x="59" y="149"/>
                  </a:lnTo>
                  <a:lnTo>
                    <a:pt x="76" y="185"/>
                  </a:lnTo>
                  <a:lnTo>
                    <a:pt x="93" y="223"/>
                  </a:lnTo>
                  <a:lnTo>
                    <a:pt x="113" y="263"/>
                  </a:lnTo>
                  <a:lnTo>
                    <a:pt x="136" y="306"/>
                  </a:lnTo>
                  <a:lnTo>
                    <a:pt x="161" y="350"/>
                  </a:lnTo>
                  <a:lnTo>
                    <a:pt x="187" y="397"/>
                  </a:lnTo>
                  <a:lnTo>
                    <a:pt x="216" y="443"/>
                  </a:lnTo>
                  <a:lnTo>
                    <a:pt x="247" y="491"/>
                  </a:lnTo>
                  <a:lnTo>
                    <a:pt x="280" y="540"/>
                  </a:lnTo>
                  <a:lnTo>
                    <a:pt x="316" y="590"/>
                  </a:lnTo>
                  <a:lnTo>
                    <a:pt x="354" y="638"/>
                  </a:lnTo>
                  <a:lnTo>
                    <a:pt x="395" y="687"/>
                  </a:lnTo>
                  <a:lnTo>
                    <a:pt x="438" y="735"/>
                  </a:lnTo>
                  <a:lnTo>
                    <a:pt x="483" y="782"/>
                  </a:lnTo>
                  <a:lnTo>
                    <a:pt x="531" y="828"/>
                  </a:lnTo>
                  <a:lnTo>
                    <a:pt x="581" y="872"/>
                  </a:lnTo>
                  <a:lnTo>
                    <a:pt x="633" y="915"/>
                  </a:lnTo>
                  <a:lnTo>
                    <a:pt x="690" y="956"/>
                  </a:lnTo>
                  <a:lnTo>
                    <a:pt x="747" y="994"/>
                  </a:lnTo>
                  <a:lnTo>
                    <a:pt x="808" y="1029"/>
                  </a:lnTo>
                  <a:lnTo>
                    <a:pt x="872" y="1062"/>
                  </a:lnTo>
                  <a:lnTo>
                    <a:pt x="937" y="1091"/>
                  </a:lnTo>
                  <a:lnTo>
                    <a:pt x="1007" y="1116"/>
                  </a:lnTo>
                  <a:lnTo>
                    <a:pt x="1078" y="113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0" name="Freeform 82">
              <a:extLst>
                <a:ext uri="{FF2B5EF4-FFF2-40B4-BE49-F238E27FC236}">
                  <a16:creationId xmlns:a16="http://schemas.microsoft.com/office/drawing/2014/main" id="{AAC0BE3D-14EF-8DB4-83A4-E63C699C0BD5}"/>
                </a:ext>
              </a:extLst>
            </p:cNvPr>
            <p:cNvSpPr>
              <a:spLocks/>
            </p:cNvSpPr>
            <p:nvPr/>
          </p:nvSpPr>
          <p:spPr bwMode="auto">
            <a:xfrm>
              <a:off x="11297935" y="2442700"/>
              <a:ext cx="299823" cy="342874"/>
            </a:xfrm>
            <a:custGeom>
              <a:avLst/>
              <a:gdLst>
                <a:gd name="T0" fmla="*/ 1078 w 1078"/>
                <a:gd name="T1" fmla="*/ 1137 h 1137"/>
                <a:gd name="T2" fmla="*/ 0 w 1078"/>
                <a:gd name="T3" fmla="*/ 0 h 1137"/>
                <a:gd name="T4" fmla="*/ 10 w 1078"/>
                <a:gd name="T5" fmla="*/ 5 h 1137"/>
                <a:gd name="T6" fmla="*/ 40 w 1078"/>
                <a:gd name="T7" fmla="*/ 17 h 1137"/>
                <a:gd name="T8" fmla="*/ 85 w 1078"/>
                <a:gd name="T9" fmla="*/ 38 h 1137"/>
                <a:gd name="T10" fmla="*/ 145 w 1078"/>
                <a:gd name="T11" fmla="*/ 68 h 1137"/>
                <a:gd name="T12" fmla="*/ 180 w 1078"/>
                <a:gd name="T13" fmla="*/ 85 h 1137"/>
                <a:gd name="T14" fmla="*/ 217 w 1078"/>
                <a:gd name="T15" fmla="*/ 105 h 1137"/>
                <a:gd name="T16" fmla="*/ 257 w 1078"/>
                <a:gd name="T17" fmla="*/ 128 h 1137"/>
                <a:gd name="T18" fmla="*/ 298 w 1078"/>
                <a:gd name="T19" fmla="*/ 153 h 1137"/>
                <a:gd name="T20" fmla="*/ 341 w 1078"/>
                <a:gd name="T21" fmla="*/ 179 h 1137"/>
                <a:gd name="T22" fmla="*/ 386 w 1078"/>
                <a:gd name="T23" fmla="*/ 208 h 1137"/>
                <a:gd name="T24" fmla="*/ 431 w 1078"/>
                <a:gd name="T25" fmla="*/ 240 h 1137"/>
                <a:gd name="T26" fmla="*/ 478 w 1078"/>
                <a:gd name="T27" fmla="*/ 273 h 1137"/>
                <a:gd name="T28" fmla="*/ 524 w 1078"/>
                <a:gd name="T29" fmla="*/ 309 h 1137"/>
                <a:gd name="T30" fmla="*/ 571 w 1078"/>
                <a:gd name="T31" fmla="*/ 348 h 1137"/>
                <a:gd name="T32" fmla="*/ 618 w 1078"/>
                <a:gd name="T33" fmla="*/ 388 h 1137"/>
                <a:gd name="T34" fmla="*/ 664 w 1078"/>
                <a:gd name="T35" fmla="*/ 431 h 1137"/>
                <a:gd name="T36" fmla="*/ 711 w 1078"/>
                <a:gd name="T37" fmla="*/ 476 h 1137"/>
                <a:gd name="T38" fmla="*/ 755 w 1078"/>
                <a:gd name="T39" fmla="*/ 525 h 1137"/>
                <a:gd name="T40" fmla="*/ 798 w 1078"/>
                <a:gd name="T41" fmla="*/ 574 h 1137"/>
                <a:gd name="T42" fmla="*/ 840 w 1078"/>
                <a:gd name="T43" fmla="*/ 627 h 1137"/>
                <a:gd name="T44" fmla="*/ 880 w 1078"/>
                <a:gd name="T45" fmla="*/ 682 h 1137"/>
                <a:gd name="T46" fmla="*/ 917 w 1078"/>
                <a:gd name="T47" fmla="*/ 740 h 1137"/>
                <a:gd name="T48" fmla="*/ 952 w 1078"/>
                <a:gd name="T49" fmla="*/ 799 h 1137"/>
                <a:gd name="T50" fmla="*/ 984 w 1078"/>
                <a:gd name="T51" fmla="*/ 862 h 1137"/>
                <a:gd name="T52" fmla="*/ 1013 w 1078"/>
                <a:gd name="T53" fmla="*/ 928 h 1137"/>
                <a:gd name="T54" fmla="*/ 1039 w 1078"/>
                <a:gd name="T55" fmla="*/ 995 h 1137"/>
                <a:gd name="T56" fmla="*/ 1061 w 1078"/>
                <a:gd name="T57" fmla="*/ 1064 h 1137"/>
                <a:gd name="T58" fmla="*/ 1078 w 1078"/>
                <a:gd name="T59"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8" h="1137">
                  <a:moveTo>
                    <a:pt x="1078" y="1137"/>
                  </a:moveTo>
                  <a:lnTo>
                    <a:pt x="0" y="0"/>
                  </a:lnTo>
                  <a:lnTo>
                    <a:pt x="10" y="5"/>
                  </a:lnTo>
                  <a:lnTo>
                    <a:pt x="40" y="17"/>
                  </a:lnTo>
                  <a:lnTo>
                    <a:pt x="85" y="38"/>
                  </a:lnTo>
                  <a:lnTo>
                    <a:pt x="145" y="68"/>
                  </a:lnTo>
                  <a:lnTo>
                    <a:pt x="180" y="85"/>
                  </a:lnTo>
                  <a:lnTo>
                    <a:pt x="217" y="105"/>
                  </a:lnTo>
                  <a:lnTo>
                    <a:pt x="257" y="128"/>
                  </a:lnTo>
                  <a:lnTo>
                    <a:pt x="298" y="153"/>
                  </a:lnTo>
                  <a:lnTo>
                    <a:pt x="341" y="179"/>
                  </a:lnTo>
                  <a:lnTo>
                    <a:pt x="386" y="208"/>
                  </a:lnTo>
                  <a:lnTo>
                    <a:pt x="431" y="240"/>
                  </a:lnTo>
                  <a:lnTo>
                    <a:pt x="478" y="273"/>
                  </a:lnTo>
                  <a:lnTo>
                    <a:pt x="524" y="309"/>
                  </a:lnTo>
                  <a:lnTo>
                    <a:pt x="571" y="348"/>
                  </a:lnTo>
                  <a:lnTo>
                    <a:pt x="618" y="388"/>
                  </a:lnTo>
                  <a:lnTo>
                    <a:pt x="664" y="431"/>
                  </a:lnTo>
                  <a:lnTo>
                    <a:pt x="711" y="476"/>
                  </a:lnTo>
                  <a:lnTo>
                    <a:pt x="755" y="525"/>
                  </a:lnTo>
                  <a:lnTo>
                    <a:pt x="798" y="574"/>
                  </a:lnTo>
                  <a:lnTo>
                    <a:pt x="840" y="627"/>
                  </a:lnTo>
                  <a:lnTo>
                    <a:pt x="880" y="682"/>
                  </a:lnTo>
                  <a:lnTo>
                    <a:pt x="917" y="740"/>
                  </a:lnTo>
                  <a:lnTo>
                    <a:pt x="952" y="799"/>
                  </a:lnTo>
                  <a:lnTo>
                    <a:pt x="984" y="862"/>
                  </a:lnTo>
                  <a:lnTo>
                    <a:pt x="1013" y="928"/>
                  </a:lnTo>
                  <a:lnTo>
                    <a:pt x="1039" y="995"/>
                  </a:lnTo>
                  <a:lnTo>
                    <a:pt x="1061" y="1064"/>
                  </a:lnTo>
                  <a:lnTo>
                    <a:pt x="1078" y="1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1" name="Freeform 83">
              <a:extLst>
                <a:ext uri="{FF2B5EF4-FFF2-40B4-BE49-F238E27FC236}">
                  <a16:creationId xmlns:a16="http://schemas.microsoft.com/office/drawing/2014/main" id="{83BA99DF-BB7B-89A8-E6B4-5B5A9001FA00}"/>
                </a:ext>
              </a:extLst>
            </p:cNvPr>
            <p:cNvSpPr>
              <a:spLocks/>
            </p:cNvSpPr>
            <p:nvPr/>
          </p:nvSpPr>
          <p:spPr bwMode="auto">
            <a:xfrm>
              <a:off x="10880974" y="2435180"/>
              <a:ext cx="425329" cy="121810"/>
            </a:xfrm>
            <a:custGeom>
              <a:avLst/>
              <a:gdLst>
                <a:gd name="T0" fmla="*/ 0 w 1523"/>
                <a:gd name="T1" fmla="*/ 402 h 402"/>
                <a:gd name="T2" fmla="*/ 1523 w 1523"/>
                <a:gd name="T3" fmla="*/ 35 h 402"/>
                <a:gd name="T4" fmla="*/ 1512 w 1523"/>
                <a:gd name="T5" fmla="*/ 33 h 402"/>
                <a:gd name="T6" fmla="*/ 1481 w 1523"/>
                <a:gd name="T7" fmla="*/ 27 h 402"/>
                <a:gd name="T8" fmla="*/ 1432 w 1523"/>
                <a:gd name="T9" fmla="*/ 20 h 402"/>
                <a:gd name="T10" fmla="*/ 1365 w 1523"/>
                <a:gd name="T11" fmla="*/ 12 h 402"/>
                <a:gd name="T12" fmla="*/ 1327 w 1523"/>
                <a:gd name="T13" fmla="*/ 9 h 402"/>
                <a:gd name="T14" fmla="*/ 1285 w 1523"/>
                <a:gd name="T15" fmla="*/ 5 h 402"/>
                <a:gd name="T16" fmla="*/ 1240 w 1523"/>
                <a:gd name="T17" fmla="*/ 2 h 402"/>
                <a:gd name="T18" fmla="*/ 1191 w 1523"/>
                <a:gd name="T19" fmla="*/ 0 h 402"/>
                <a:gd name="T20" fmla="*/ 1140 w 1523"/>
                <a:gd name="T21" fmla="*/ 0 h 402"/>
                <a:gd name="T22" fmla="*/ 1087 w 1523"/>
                <a:gd name="T23" fmla="*/ 0 h 402"/>
                <a:gd name="T24" fmla="*/ 1032 w 1523"/>
                <a:gd name="T25" fmla="*/ 1 h 402"/>
                <a:gd name="T26" fmla="*/ 975 w 1523"/>
                <a:gd name="T27" fmla="*/ 4 h 402"/>
                <a:gd name="T28" fmla="*/ 916 w 1523"/>
                <a:gd name="T29" fmla="*/ 9 h 402"/>
                <a:gd name="T30" fmla="*/ 855 w 1523"/>
                <a:gd name="T31" fmla="*/ 15 h 402"/>
                <a:gd name="T32" fmla="*/ 794 w 1523"/>
                <a:gd name="T33" fmla="*/ 24 h 402"/>
                <a:gd name="T34" fmla="*/ 732 w 1523"/>
                <a:gd name="T35" fmla="*/ 34 h 402"/>
                <a:gd name="T36" fmla="*/ 669 w 1523"/>
                <a:gd name="T37" fmla="*/ 47 h 402"/>
                <a:gd name="T38" fmla="*/ 605 w 1523"/>
                <a:gd name="T39" fmla="*/ 64 h 402"/>
                <a:gd name="T40" fmla="*/ 542 w 1523"/>
                <a:gd name="T41" fmla="*/ 82 h 402"/>
                <a:gd name="T42" fmla="*/ 478 w 1523"/>
                <a:gd name="T43" fmla="*/ 104 h 402"/>
                <a:gd name="T44" fmla="*/ 415 w 1523"/>
                <a:gd name="T45" fmla="*/ 128 h 402"/>
                <a:gd name="T46" fmla="*/ 352 w 1523"/>
                <a:gd name="T47" fmla="*/ 155 h 402"/>
                <a:gd name="T48" fmla="*/ 290 w 1523"/>
                <a:gd name="T49" fmla="*/ 186 h 402"/>
                <a:gd name="T50" fmla="*/ 229 w 1523"/>
                <a:gd name="T51" fmla="*/ 222 h 402"/>
                <a:gd name="T52" fmla="*/ 169 w 1523"/>
                <a:gd name="T53" fmla="*/ 260 h 402"/>
                <a:gd name="T54" fmla="*/ 111 w 1523"/>
                <a:gd name="T55" fmla="*/ 303 h 402"/>
                <a:gd name="T56" fmla="*/ 55 w 1523"/>
                <a:gd name="T57" fmla="*/ 351 h 402"/>
                <a:gd name="T58" fmla="*/ 0 w 1523"/>
                <a:gd name="T5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3" h="402">
                  <a:moveTo>
                    <a:pt x="0" y="402"/>
                  </a:moveTo>
                  <a:lnTo>
                    <a:pt x="1523" y="35"/>
                  </a:lnTo>
                  <a:lnTo>
                    <a:pt x="1512" y="33"/>
                  </a:lnTo>
                  <a:lnTo>
                    <a:pt x="1481" y="27"/>
                  </a:lnTo>
                  <a:lnTo>
                    <a:pt x="1432" y="20"/>
                  </a:lnTo>
                  <a:lnTo>
                    <a:pt x="1365" y="12"/>
                  </a:lnTo>
                  <a:lnTo>
                    <a:pt x="1327" y="9"/>
                  </a:lnTo>
                  <a:lnTo>
                    <a:pt x="1285" y="5"/>
                  </a:lnTo>
                  <a:lnTo>
                    <a:pt x="1240" y="2"/>
                  </a:lnTo>
                  <a:lnTo>
                    <a:pt x="1191" y="0"/>
                  </a:lnTo>
                  <a:lnTo>
                    <a:pt x="1140" y="0"/>
                  </a:lnTo>
                  <a:lnTo>
                    <a:pt x="1087" y="0"/>
                  </a:lnTo>
                  <a:lnTo>
                    <a:pt x="1032" y="1"/>
                  </a:lnTo>
                  <a:lnTo>
                    <a:pt x="975" y="4"/>
                  </a:lnTo>
                  <a:lnTo>
                    <a:pt x="916" y="9"/>
                  </a:lnTo>
                  <a:lnTo>
                    <a:pt x="855" y="15"/>
                  </a:lnTo>
                  <a:lnTo>
                    <a:pt x="794" y="24"/>
                  </a:lnTo>
                  <a:lnTo>
                    <a:pt x="732" y="34"/>
                  </a:lnTo>
                  <a:lnTo>
                    <a:pt x="669" y="47"/>
                  </a:lnTo>
                  <a:lnTo>
                    <a:pt x="605" y="64"/>
                  </a:lnTo>
                  <a:lnTo>
                    <a:pt x="542" y="82"/>
                  </a:lnTo>
                  <a:lnTo>
                    <a:pt x="478" y="104"/>
                  </a:lnTo>
                  <a:lnTo>
                    <a:pt x="415" y="128"/>
                  </a:lnTo>
                  <a:lnTo>
                    <a:pt x="352" y="155"/>
                  </a:lnTo>
                  <a:lnTo>
                    <a:pt x="290" y="186"/>
                  </a:lnTo>
                  <a:lnTo>
                    <a:pt x="229" y="222"/>
                  </a:lnTo>
                  <a:lnTo>
                    <a:pt x="169" y="260"/>
                  </a:lnTo>
                  <a:lnTo>
                    <a:pt x="111" y="303"/>
                  </a:lnTo>
                  <a:lnTo>
                    <a:pt x="55" y="351"/>
                  </a:lnTo>
                  <a:lnTo>
                    <a:pt x="0" y="402"/>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2" name="Freeform 84">
              <a:extLst>
                <a:ext uri="{FF2B5EF4-FFF2-40B4-BE49-F238E27FC236}">
                  <a16:creationId xmlns:a16="http://schemas.microsoft.com/office/drawing/2014/main" id="{FCA40F30-37AC-A094-3227-46B5AB06A985}"/>
                </a:ext>
              </a:extLst>
            </p:cNvPr>
            <p:cNvSpPr>
              <a:spLocks/>
            </p:cNvSpPr>
            <p:nvPr/>
          </p:nvSpPr>
          <p:spPr bwMode="auto">
            <a:xfrm>
              <a:off x="10880974" y="2445708"/>
              <a:ext cx="425329" cy="127826"/>
            </a:xfrm>
            <a:custGeom>
              <a:avLst/>
              <a:gdLst>
                <a:gd name="T0" fmla="*/ 0 w 1523"/>
                <a:gd name="T1" fmla="*/ 367 h 426"/>
                <a:gd name="T2" fmla="*/ 1523 w 1523"/>
                <a:gd name="T3" fmla="*/ 0 h 426"/>
                <a:gd name="T4" fmla="*/ 1515 w 1523"/>
                <a:gd name="T5" fmla="*/ 7 h 426"/>
                <a:gd name="T6" fmla="*/ 1489 w 1523"/>
                <a:gd name="T7" fmla="*/ 27 h 426"/>
                <a:gd name="T8" fmla="*/ 1448 w 1523"/>
                <a:gd name="T9" fmla="*/ 55 h 426"/>
                <a:gd name="T10" fmla="*/ 1393 w 1523"/>
                <a:gd name="T11" fmla="*/ 93 h 426"/>
                <a:gd name="T12" fmla="*/ 1360 w 1523"/>
                <a:gd name="T13" fmla="*/ 114 h 426"/>
                <a:gd name="T14" fmla="*/ 1325 w 1523"/>
                <a:gd name="T15" fmla="*/ 136 h 426"/>
                <a:gd name="T16" fmla="*/ 1285 w 1523"/>
                <a:gd name="T17" fmla="*/ 159 h 426"/>
                <a:gd name="T18" fmla="*/ 1243 w 1523"/>
                <a:gd name="T19" fmla="*/ 182 h 426"/>
                <a:gd name="T20" fmla="*/ 1199 w 1523"/>
                <a:gd name="T21" fmla="*/ 207 h 426"/>
                <a:gd name="T22" fmla="*/ 1151 w 1523"/>
                <a:gd name="T23" fmla="*/ 230 h 426"/>
                <a:gd name="T24" fmla="*/ 1102 w 1523"/>
                <a:gd name="T25" fmla="*/ 254 h 426"/>
                <a:gd name="T26" fmla="*/ 1048 w 1523"/>
                <a:gd name="T27" fmla="*/ 277 h 426"/>
                <a:gd name="T28" fmla="*/ 994 w 1523"/>
                <a:gd name="T29" fmla="*/ 300 h 426"/>
                <a:gd name="T30" fmla="*/ 938 w 1523"/>
                <a:gd name="T31" fmla="*/ 321 h 426"/>
                <a:gd name="T32" fmla="*/ 880 w 1523"/>
                <a:gd name="T33" fmla="*/ 342 h 426"/>
                <a:gd name="T34" fmla="*/ 819 w 1523"/>
                <a:gd name="T35" fmla="*/ 361 h 426"/>
                <a:gd name="T36" fmla="*/ 757 w 1523"/>
                <a:gd name="T37" fmla="*/ 378 h 426"/>
                <a:gd name="T38" fmla="*/ 693 w 1523"/>
                <a:gd name="T39" fmla="*/ 393 h 426"/>
                <a:gd name="T40" fmla="*/ 628 w 1523"/>
                <a:gd name="T41" fmla="*/ 405 h 426"/>
                <a:gd name="T42" fmla="*/ 561 w 1523"/>
                <a:gd name="T43" fmla="*/ 415 h 426"/>
                <a:gd name="T44" fmla="*/ 494 w 1523"/>
                <a:gd name="T45" fmla="*/ 422 h 426"/>
                <a:gd name="T46" fmla="*/ 426 w 1523"/>
                <a:gd name="T47" fmla="*/ 426 h 426"/>
                <a:gd name="T48" fmla="*/ 356 w 1523"/>
                <a:gd name="T49" fmla="*/ 426 h 426"/>
                <a:gd name="T50" fmla="*/ 285 w 1523"/>
                <a:gd name="T51" fmla="*/ 423 h 426"/>
                <a:gd name="T52" fmla="*/ 215 w 1523"/>
                <a:gd name="T53" fmla="*/ 415 h 426"/>
                <a:gd name="T54" fmla="*/ 144 w 1523"/>
                <a:gd name="T55" fmla="*/ 404 h 426"/>
                <a:gd name="T56" fmla="*/ 72 w 1523"/>
                <a:gd name="T57" fmla="*/ 388 h 426"/>
                <a:gd name="T58" fmla="*/ 0 w 1523"/>
                <a:gd name="T59" fmla="*/ 36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3" h="426">
                  <a:moveTo>
                    <a:pt x="0" y="367"/>
                  </a:moveTo>
                  <a:lnTo>
                    <a:pt x="1523" y="0"/>
                  </a:lnTo>
                  <a:lnTo>
                    <a:pt x="1515" y="7"/>
                  </a:lnTo>
                  <a:lnTo>
                    <a:pt x="1489" y="27"/>
                  </a:lnTo>
                  <a:lnTo>
                    <a:pt x="1448" y="55"/>
                  </a:lnTo>
                  <a:lnTo>
                    <a:pt x="1393" y="93"/>
                  </a:lnTo>
                  <a:lnTo>
                    <a:pt x="1360" y="114"/>
                  </a:lnTo>
                  <a:lnTo>
                    <a:pt x="1325" y="136"/>
                  </a:lnTo>
                  <a:lnTo>
                    <a:pt x="1285" y="159"/>
                  </a:lnTo>
                  <a:lnTo>
                    <a:pt x="1243" y="182"/>
                  </a:lnTo>
                  <a:lnTo>
                    <a:pt x="1199" y="207"/>
                  </a:lnTo>
                  <a:lnTo>
                    <a:pt x="1151" y="230"/>
                  </a:lnTo>
                  <a:lnTo>
                    <a:pt x="1102" y="254"/>
                  </a:lnTo>
                  <a:lnTo>
                    <a:pt x="1048" y="277"/>
                  </a:lnTo>
                  <a:lnTo>
                    <a:pt x="994" y="300"/>
                  </a:lnTo>
                  <a:lnTo>
                    <a:pt x="938" y="321"/>
                  </a:lnTo>
                  <a:lnTo>
                    <a:pt x="880" y="342"/>
                  </a:lnTo>
                  <a:lnTo>
                    <a:pt x="819" y="361"/>
                  </a:lnTo>
                  <a:lnTo>
                    <a:pt x="757" y="378"/>
                  </a:lnTo>
                  <a:lnTo>
                    <a:pt x="693" y="393"/>
                  </a:lnTo>
                  <a:lnTo>
                    <a:pt x="628" y="405"/>
                  </a:lnTo>
                  <a:lnTo>
                    <a:pt x="561" y="415"/>
                  </a:lnTo>
                  <a:lnTo>
                    <a:pt x="494" y="422"/>
                  </a:lnTo>
                  <a:lnTo>
                    <a:pt x="426" y="426"/>
                  </a:lnTo>
                  <a:lnTo>
                    <a:pt x="356" y="426"/>
                  </a:lnTo>
                  <a:lnTo>
                    <a:pt x="285" y="423"/>
                  </a:lnTo>
                  <a:lnTo>
                    <a:pt x="215" y="415"/>
                  </a:lnTo>
                  <a:lnTo>
                    <a:pt x="144" y="404"/>
                  </a:lnTo>
                  <a:lnTo>
                    <a:pt x="72" y="388"/>
                  </a:lnTo>
                  <a:lnTo>
                    <a:pt x="0"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3" name="Freeform 85">
              <a:extLst>
                <a:ext uri="{FF2B5EF4-FFF2-40B4-BE49-F238E27FC236}">
                  <a16:creationId xmlns:a16="http://schemas.microsoft.com/office/drawing/2014/main" id="{66B84B28-8837-5A53-94A5-39E6FC74BB42}"/>
                </a:ext>
              </a:extLst>
            </p:cNvPr>
            <p:cNvSpPr>
              <a:spLocks/>
            </p:cNvSpPr>
            <p:nvPr/>
          </p:nvSpPr>
          <p:spPr bwMode="auto">
            <a:xfrm>
              <a:off x="11261678" y="2474280"/>
              <a:ext cx="83672" cy="712818"/>
            </a:xfrm>
            <a:custGeom>
              <a:avLst/>
              <a:gdLst>
                <a:gd name="T0" fmla="*/ 298 w 298"/>
                <a:gd name="T1" fmla="*/ 2371 h 2371"/>
                <a:gd name="T2" fmla="*/ 0 w 298"/>
                <a:gd name="T3" fmla="*/ 2371 h 2371"/>
                <a:gd name="T4" fmla="*/ 99 w 298"/>
                <a:gd name="T5" fmla="*/ 0 h 2371"/>
                <a:gd name="T6" fmla="*/ 199 w 298"/>
                <a:gd name="T7" fmla="*/ 0 h 2371"/>
                <a:gd name="T8" fmla="*/ 298 w 298"/>
                <a:gd name="T9" fmla="*/ 2371 h 2371"/>
              </a:gdLst>
              <a:ahLst/>
              <a:cxnLst>
                <a:cxn ang="0">
                  <a:pos x="T0" y="T1"/>
                </a:cxn>
                <a:cxn ang="0">
                  <a:pos x="T2" y="T3"/>
                </a:cxn>
                <a:cxn ang="0">
                  <a:pos x="T4" y="T5"/>
                </a:cxn>
                <a:cxn ang="0">
                  <a:pos x="T6" y="T7"/>
                </a:cxn>
                <a:cxn ang="0">
                  <a:pos x="T8" y="T9"/>
                </a:cxn>
              </a:cxnLst>
              <a:rect l="0" t="0" r="r" b="b"/>
              <a:pathLst>
                <a:path w="298" h="2371">
                  <a:moveTo>
                    <a:pt x="298" y="2371"/>
                  </a:moveTo>
                  <a:lnTo>
                    <a:pt x="0" y="2371"/>
                  </a:lnTo>
                  <a:lnTo>
                    <a:pt x="99" y="0"/>
                  </a:lnTo>
                  <a:lnTo>
                    <a:pt x="199" y="0"/>
                  </a:lnTo>
                  <a:lnTo>
                    <a:pt x="298" y="2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4" name="Freeform 86">
              <a:extLst>
                <a:ext uri="{FF2B5EF4-FFF2-40B4-BE49-F238E27FC236}">
                  <a16:creationId xmlns:a16="http://schemas.microsoft.com/office/drawing/2014/main" id="{1FD5B988-B813-505C-34C2-6BB632677251}"/>
                </a:ext>
              </a:extLst>
            </p:cNvPr>
            <p:cNvSpPr>
              <a:spLocks/>
            </p:cNvSpPr>
            <p:nvPr/>
          </p:nvSpPr>
          <p:spPr bwMode="auto">
            <a:xfrm>
              <a:off x="11307697" y="2474280"/>
              <a:ext cx="37652" cy="712818"/>
            </a:xfrm>
            <a:custGeom>
              <a:avLst/>
              <a:gdLst>
                <a:gd name="T0" fmla="*/ 136 w 136"/>
                <a:gd name="T1" fmla="*/ 2371 h 2371"/>
                <a:gd name="T2" fmla="*/ 25 w 136"/>
                <a:gd name="T3" fmla="*/ 2371 h 2371"/>
                <a:gd name="T4" fmla="*/ 0 w 136"/>
                <a:gd name="T5" fmla="*/ 0 h 2371"/>
                <a:gd name="T6" fmla="*/ 37 w 136"/>
                <a:gd name="T7" fmla="*/ 0 h 2371"/>
                <a:gd name="T8" fmla="*/ 136 w 136"/>
                <a:gd name="T9" fmla="*/ 2371 h 2371"/>
              </a:gdLst>
              <a:ahLst/>
              <a:cxnLst>
                <a:cxn ang="0">
                  <a:pos x="T0" y="T1"/>
                </a:cxn>
                <a:cxn ang="0">
                  <a:pos x="T2" y="T3"/>
                </a:cxn>
                <a:cxn ang="0">
                  <a:pos x="T4" y="T5"/>
                </a:cxn>
                <a:cxn ang="0">
                  <a:pos x="T6" y="T7"/>
                </a:cxn>
                <a:cxn ang="0">
                  <a:pos x="T8" y="T9"/>
                </a:cxn>
              </a:cxnLst>
              <a:rect l="0" t="0" r="r" b="b"/>
              <a:pathLst>
                <a:path w="136" h="2371">
                  <a:moveTo>
                    <a:pt x="136" y="2371"/>
                  </a:moveTo>
                  <a:lnTo>
                    <a:pt x="25" y="2371"/>
                  </a:lnTo>
                  <a:lnTo>
                    <a:pt x="0" y="0"/>
                  </a:lnTo>
                  <a:lnTo>
                    <a:pt x="37" y="0"/>
                  </a:lnTo>
                  <a:lnTo>
                    <a:pt x="136" y="237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5" name="Freeform 87">
              <a:extLst>
                <a:ext uri="{FF2B5EF4-FFF2-40B4-BE49-F238E27FC236}">
                  <a16:creationId xmlns:a16="http://schemas.microsoft.com/office/drawing/2014/main" id="{E615CBB6-2008-0C6C-4151-DA1B1D06CAEF}"/>
                </a:ext>
              </a:extLst>
            </p:cNvPr>
            <p:cNvSpPr>
              <a:spLocks/>
            </p:cNvSpPr>
            <p:nvPr/>
          </p:nvSpPr>
          <p:spPr bwMode="auto">
            <a:xfrm>
              <a:off x="11257494" y="2406608"/>
              <a:ext cx="92038" cy="99253"/>
            </a:xfrm>
            <a:custGeom>
              <a:avLst/>
              <a:gdLst>
                <a:gd name="T0" fmla="*/ 331 w 332"/>
                <a:gd name="T1" fmla="*/ 183 h 332"/>
                <a:gd name="T2" fmla="*/ 324 w 332"/>
                <a:gd name="T3" fmla="*/ 216 h 332"/>
                <a:gd name="T4" fmla="*/ 312 w 332"/>
                <a:gd name="T5" fmla="*/ 246 h 332"/>
                <a:gd name="T6" fmla="*/ 294 w 332"/>
                <a:gd name="T7" fmla="*/ 272 h 332"/>
                <a:gd name="T8" fmla="*/ 271 w 332"/>
                <a:gd name="T9" fmla="*/ 294 h 332"/>
                <a:gd name="T10" fmla="*/ 245 w 332"/>
                <a:gd name="T11" fmla="*/ 312 h 332"/>
                <a:gd name="T12" fmla="*/ 215 w 332"/>
                <a:gd name="T13" fmla="*/ 325 h 332"/>
                <a:gd name="T14" fmla="*/ 183 w 332"/>
                <a:gd name="T15" fmla="*/ 332 h 332"/>
                <a:gd name="T16" fmla="*/ 149 w 332"/>
                <a:gd name="T17" fmla="*/ 332 h 332"/>
                <a:gd name="T18" fmla="*/ 117 w 332"/>
                <a:gd name="T19" fmla="*/ 325 h 332"/>
                <a:gd name="T20" fmla="*/ 87 w 332"/>
                <a:gd name="T21" fmla="*/ 312 h 332"/>
                <a:gd name="T22" fmla="*/ 61 w 332"/>
                <a:gd name="T23" fmla="*/ 294 h 332"/>
                <a:gd name="T24" fmla="*/ 37 w 332"/>
                <a:gd name="T25" fmla="*/ 272 h 332"/>
                <a:gd name="T26" fmla="*/ 20 w 332"/>
                <a:gd name="T27" fmla="*/ 246 h 332"/>
                <a:gd name="T28" fmla="*/ 8 w 332"/>
                <a:gd name="T29" fmla="*/ 216 h 332"/>
                <a:gd name="T30" fmla="*/ 1 w 332"/>
                <a:gd name="T31" fmla="*/ 183 h 332"/>
                <a:gd name="T32" fmla="*/ 1 w 332"/>
                <a:gd name="T33" fmla="*/ 150 h 332"/>
                <a:gd name="T34" fmla="*/ 8 w 332"/>
                <a:gd name="T35" fmla="*/ 117 h 332"/>
                <a:gd name="T36" fmla="*/ 20 w 332"/>
                <a:gd name="T37" fmla="*/ 87 h 332"/>
                <a:gd name="T38" fmla="*/ 37 w 332"/>
                <a:gd name="T39" fmla="*/ 60 h 332"/>
                <a:gd name="T40" fmla="*/ 61 w 332"/>
                <a:gd name="T41" fmla="*/ 38 h 332"/>
                <a:gd name="T42" fmla="*/ 87 w 332"/>
                <a:gd name="T43" fmla="*/ 21 h 332"/>
                <a:gd name="T44" fmla="*/ 117 w 332"/>
                <a:gd name="T45" fmla="*/ 7 h 332"/>
                <a:gd name="T46" fmla="*/ 149 w 332"/>
                <a:gd name="T47" fmla="*/ 1 h 332"/>
                <a:gd name="T48" fmla="*/ 183 w 332"/>
                <a:gd name="T49" fmla="*/ 1 h 332"/>
                <a:gd name="T50" fmla="*/ 215 w 332"/>
                <a:gd name="T51" fmla="*/ 7 h 332"/>
                <a:gd name="T52" fmla="*/ 245 w 332"/>
                <a:gd name="T53" fmla="*/ 21 h 332"/>
                <a:gd name="T54" fmla="*/ 271 w 332"/>
                <a:gd name="T55" fmla="*/ 38 h 332"/>
                <a:gd name="T56" fmla="*/ 294 w 332"/>
                <a:gd name="T57" fmla="*/ 60 h 332"/>
                <a:gd name="T58" fmla="*/ 312 w 332"/>
                <a:gd name="T59" fmla="*/ 87 h 332"/>
                <a:gd name="T60" fmla="*/ 324 w 332"/>
                <a:gd name="T61" fmla="*/ 117 h 332"/>
                <a:gd name="T62" fmla="*/ 331 w 332"/>
                <a:gd name="T63" fmla="*/ 1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332">
                  <a:moveTo>
                    <a:pt x="332" y="166"/>
                  </a:moveTo>
                  <a:lnTo>
                    <a:pt x="331" y="183"/>
                  </a:lnTo>
                  <a:lnTo>
                    <a:pt x="329" y="199"/>
                  </a:lnTo>
                  <a:lnTo>
                    <a:pt x="324" y="216"/>
                  </a:lnTo>
                  <a:lnTo>
                    <a:pt x="319" y="230"/>
                  </a:lnTo>
                  <a:lnTo>
                    <a:pt x="312" y="246"/>
                  </a:lnTo>
                  <a:lnTo>
                    <a:pt x="303" y="259"/>
                  </a:lnTo>
                  <a:lnTo>
                    <a:pt x="294" y="272"/>
                  </a:lnTo>
                  <a:lnTo>
                    <a:pt x="284" y="283"/>
                  </a:lnTo>
                  <a:lnTo>
                    <a:pt x="271" y="294"/>
                  </a:lnTo>
                  <a:lnTo>
                    <a:pt x="258" y="304"/>
                  </a:lnTo>
                  <a:lnTo>
                    <a:pt x="245" y="312"/>
                  </a:lnTo>
                  <a:lnTo>
                    <a:pt x="231" y="319"/>
                  </a:lnTo>
                  <a:lnTo>
                    <a:pt x="215" y="325"/>
                  </a:lnTo>
                  <a:lnTo>
                    <a:pt x="200" y="329"/>
                  </a:lnTo>
                  <a:lnTo>
                    <a:pt x="183" y="332"/>
                  </a:lnTo>
                  <a:lnTo>
                    <a:pt x="165" y="332"/>
                  </a:lnTo>
                  <a:lnTo>
                    <a:pt x="149" y="332"/>
                  </a:lnTo>
                  <a:lnTo>
                    <a:pt x="132" y="329"/>
                  </a:lnTo>
                  <a:lnTo>
                    <a:pt x="117" y="325"/>
                  </a:lnTo>
                  <a:lnTo>
                    <a:pt x="101" y="319"/>
                  </a:lnTo>
                  <a:lnTo>
                    <a:pt x="87" y="312"/>
                  </a:lnTo>
                  <a:lnTo>
                    <a:pt x="73" y="304"/>
                  </a:lnTo>
                  <a:lnTo>
                    <a:pt x="61" y="294"/>
                  </a:lnTo>
                  <a:lnTo>
                    <a:pt x="48" y="283"/>
                  </a:lnTo>
                  <a:lnTo>
                    <a:pt x="37" y="272"/>
                  </a:lnTo>
                  <a:lnTo>
                    <a:pt x="28" y="259"/>
                  </a:lnTo>
                  <a:lnTo>
                    <a:pt x="20" y="246"/>
                  </a:lnTo>
                  <a:lnTo>
                    <a:pt x="13" y="230"/>
                  </a:lnTo>
                  <a:lnTo>
                    <a:pt x="8" y="216"/>
                  </a:lnTo>
                  <a:lnTo>
                    <a:pt x="3" y="199"/>
                  </a:lnTo>
                  <a:lnTo>
                    <a:pt x="1" y="183"/>
                  </a:lnTo>
                  <a:lnTo>
                    <a:pt x="0" y="166"/>
                  </a:lnTo>
                  <a:lnTo>
                    <a:pt x="1" y="150"/>
                  </a:lnTo>
                  <a:lnTo>
                    <a:pt x="3" y="133"/>
                  </a:lnTo>
                  <a:lnTo>
                    <a:pt x="8" y="117"/>
                  </a:lnTo>
                  <a:lnTo>
                    <a:pt x="13" y="101"/>
                  </a:lnTo>
                  <a:lnTo>
                    <a:pt x="20" y="87"/>
                  </a:lnTo>
                  <a:lnTo>
                    <a:pt x="28" y="74"/>
                  </a:lnTo>
                  <a:lnTo>
                    <a:pt x="37" y="60"/>
                  </a:lnTo>
                  <a:lnTo>
                    <a:pt x="48" y="49"/>
                  </a:lnTo>
                  <a:lnTo>
                    <a:pt x="61" y="38"/>
                  </a:lnTo>
                  <a:lnTo>
                    <a:pt x="73" y="28"/>
                  </a:lnTo>
                  <a:lnTo>
                    <a:pt x="87" y="21"/>
                  </a:lnTo>
                  <a:lnTo>
                    <a:pt x="101" y="13"/>
                  </a:lnTo>
                  <a:lnTo>
                    <a:pt x="117" y="7"/>
                  </a:lnTo>
                  <a:lnTo>
                    <a:pt x="132" y="4"/>
                  </a:lnTo>
                  <a:lnTo>
                    <a:pt x="149" y="1"/>
                  </a:lnTo>
                  <a:lnTo>
                    <a:pt x="165" y="0"/>
                  </a:lnTo>
                  <a:lnTo>
                    <a:pt x="183" y="1"/>
                  </a:lnTo>
                  <a:lnTo>
                    <a:pt x="200" y="4"/>
                  </a:lnTo>
                  <a:lnTo>
                    <a:pt x="215" y="7"/>
                  </a:lnTo>
                  <a:lnTo>
                    <a:pt x="231" y="13"/>
                  </a:lnTo>
                  <a:lnTo>
                    <a:pt x="245" y="21"/>
                  </a:lnTo>
                  <a:lnTo>
                    <a:pt x="258" y="28"/>
                  </a:lnTo>
                  <a:lnTo>
                    <a:pt x="271" y="38"/>
                  </a:lnTo>
                  <a:lnTo>
                    <a:pt x="284" y="49"/>
                  </a:lnTo>
                  <a:lnTo>
                    <a:pt x="294" y="60"/>
                  </a:lnTo>
                  <a:lnTo>
                    <a:pt x="303" y="74"/>
                  </a:lnTo>
                  <a:lnTo>
                    <a:pt x="312" y="87"/>
                  </a:lnTo>
                  <a:lnTo>
                    <a:pt x="319" y="101"/>
                  </a:lnTo>
                  <a:lnTo>
                    <a:pt x="324" y="117"/>
                  </a:lnTo>
                  <a:lnTo>
                    <a:pt x="329" y="133"/>
                  </a:lnTo>
                  <a:lnTo>
                    <a:pt x="331" y="150"/>
                  </a:lnTo>
                  <a:lnTo>
                    <a:pt x="332"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6" name="Freeform 88">
              <a:extLst>
                <a:ext uri="{FF2B5EF4-FFF2-40B4-BE49-F238E27FC236}">
                  <a16:creationId xmlns:a16="http://schemas.microsoft.com/office/drawing/2014/main" id="{701D10D2-05A5-5FA5-37E0-A2D00C5EE72F}"/>
                </a:ext>
              </a:extLst>
            </p:cNvPr>
            <p:cNvSpPr>
              <a:spLocks/>
            </p:cNvSpPr>
            <p:nvPr/>
          </p:nvSpPr>
          <p:spPr bwMode="auto">
            <a:xfrm>
              <a:off x="11268651" y="2418639"/>
              <a:ext cx="69726" cy="75192"/>
            </a:xfrm>
            <a:custGeom>
              <a:avLst/>
              <a:gdLst>
                <a:gd name="T0" fmla="*/ 251 w 251"/>
                <a:gd name="T1" fmla="*/ 139 h 251"/>
                <a:gd name="T2" fmla="*/ 246 w 251"/>
                <a:gd name="T3" fmla="*/ 163 h 251"/>
                <a:gd name="T4" fmla="*/ 237 w 251"/>
                <a:gd name="T5" fmla="*/ 185 h 251"/>
                <a:gd name="T6" fmla="*/ 223 w 251"/>
                <a:gd name="T7" fmla="*/ 205 h 251"/>
                <a:gd name="T8" fmla="*/ 206 w 251"/>
                <a:gd name="T9" fmla="*/ 223 h 251"/>
                <a:gd name="T10" fmla="*/ 186 w 251"/>
                <a:gd name="T11" fmla="*/ 236 h 251"/>
                <a:gd name="T12" fmla="*/ 163 w 251"/>
                <a:gd name="T13" fmla="*/ 246 h 251"/>
                <a:gd name="T14" fmla="*/ 139 w 251"/>
                <a:gd name="T15" fmla="*/ 250 h 251"/>
                <a:gd name="T16" fmla="*/ 113 w 251"/>
                <a:gd name="T17" fmla="*/ 250 h 251"/>
                <a:gd name="T18" fmla="*/ 88 w 251"/>
                <a:gd name="T19" fmla="*/ 246 h 251"/>
                <a:gd name="T20" fmla="*/ 66 w 251"/>
                <a:gd name="T21" fmla="*/ 236 h 251"/>
                <a:gd name="T22" fmla="*/ 46 w 251"/>
                <a:gd name="T23" fmla="*/ 223 h 251"/>
                <a:gd name="T24" fmla="*/ 28 w 251"/>
                <a:gd name="T25" fmla="*/ 205 h 251"/>
                <a:gd name="T26" fmla="*/ 15 w 251"/>
                <a:gd name="T27" fmla="*/ 185 h 251"/>
                <a:gd name="T28" fmla="*/ 5 w 251"/>
                <a:gd name="T29" fmla="*/ 163 h 251"/>
                <a:gd name="T30" fmla="*/ 1 w 251"/>
                <a:gd name="T31" fmla="*/ 139 h 251"/>
                <a:gd name="T32" fmla="*/ 1 w 251"/>
                <a:gd name="T33" fmla="*/ 112 h 251"/>
                <a:gd name="T34" fmla="*/ 5 w 251"/>
                <a:gd name="T35" fmla="*/ 88 h 251"/>
                <a:gd name="T36" fmla="*/ 15 w 251"/>
                <a:gd name="T37" fmla="*/ 66 h 251"/>
                <a:gd name="T38" fmla="*/ 28 w 251"/>
                <a:gd name="T39" fmla="*/ 46 h 251"/>
                <a:gd name="T40" fmla="*/ 46 w 251"/>
                <a:gd name="T41" fmla="*/ 28 h 251"/>
                <a:gd name="T42" fmla="*/ 66 w 251"/>
                <a:gd name="T43" fmla="*/ 15 h 251"/>
                <a:gd name="T44" fmla="*/ 88 w 251"/>
                <a:gd name="T45" fmla="*/ 5 h 251"/>
                <a:gd name="T46" fmla="*/ 113 w 251"/>
                <a:gd name="T47" fmla="*/ 1 h 251"/>
                <a:gd name="T48" fmla="*/ 139 w 251"/>
                <a:gd name="T49" fmla="*/ 1 h 251"/>
                <a:gd name="T50" fmla="*/ 163 w 251"/>
                <a:gd name="T51" fmla="*/ 5 h 251"/>
                <a:gd name="T52" fmla="*/ 186 w 251"/>
                <a:gd name="T53" fmla="*/ 15 h 251"/>
                <a:gd name="T54" fmla="*/ 206 w 251"/>
                <a:gd name="T55" fmla="*/ 28 h 251"/>
                <a:gd name="T56" fmla="*/ 223 w 251"/>
                <a:gd name="T57" fmla="*/ 46 h 251"/>
                <a:gd name="T58" fmla="*/ 237 w 251"/>
                <a:gd name="T59" fmla="*/ 66 h 251"/>
                <a:gd name="T60" fmla="*/ 246 w 251"/>
                <a:gd name="T61" fmla="*/ 88 h 251"/>
                <a:gd name="T62" fmla="*/ 251 w 251"/>
                <a:gd name="T63" fmla="*/ 1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51">
                  <a:moveTo>
                    <a:pt x="251" y="125"/>
                  </a:moveTo>
                  <a:lnTo>
                    <a:pt x="251" y="139"/>
                  </a:lnTo>
                  <a:lnTo>
                    <a:pt x="249" y="151"/>
                  </a:lnTo>
                  <a:lnTo>
                    <a:pt x="246" y="163"/>
                  </a:lnTo>
                  <a:lnTo>
                    <a:pt x="241" y="174"/>
                  </a:lnTo>
                  <a:lnTo>
                    <a:pt x="237" y="185"/>
                  </a:lnTo>
                  <a:lnTo>
                    <a:pt x="230" y="196"/>
                  </a:lnTo>
                  <a:lnTo>
                    <a:pt x="223" y="205"/>
                  </a:lnTo>
                  <a:lnTo>
                    <a:pt x="215" y="214"/>
                  </a:lnTo>
                  <a:lnTo>
                    <a:pt x="206" y="223"/>
                  </a:lnTo>
                  <a:lnTo>
                    <a:pt x="196" y="229"/>
                  </a:lnTo>
                  <a:lnTo>
                    <a:pt x="186" y="236"/>
                  </a:lnTo>
                  <a:lnTo>
                    <a:pt x="175" y="241"/>
                  </a:lnTo>
                  <a:lnTo>
                    <a:pt x="163" y="246"/>
                  </a:lnTo>
                  <a:lnTo>
                    <a:pt x="151" y="248"/>
                  </a:lnTo>
                  <a:lnTo>
                    <a:pt x="139" y="250"/>
                  </a:lnTo>
                  <a:lnTo>
                    <a:pt x="125" y="251"/>
                  </a:lnTo>
                  <a:lnTo>
                    <a:pt x="113" y="250"/>
                  </a:lnTo>
                  <a:lnTo>
                    <a:pt x="100" y="248"/>
                  </a:lnTo>
                  <a:lnTo>
                    <a:pt x="88" y="246"/>
                  </a:lnTo>
                  <a:lnTo>
                    <a:pt x="77" y="241"/>
                  </a:lnTo>
                  <a:lnTo>
                    <a:pt x="66" y="236"/>
                  </a:lnTo>
                  <a:lnTo>
                    <a:pt x="56" y="229"/>
                  </a:lnTo>
                  <a:lnTo>
                    <a:pt x="46" y="223"/>
                  </a:lnTo>
                  <a:lnTo>
                    <a:pt x="37" y="214"/>
                  </a:lnTo>
                  <a:lnTo>
                    <a:pt x="28" y="205"/>
                  </a:lnTo>
                  <a:lnTo>
                    <a:pt x="22" y="196"/>
                  </a:lnTo>
                  <a:lnTo>
                    <a:pt x="15" y="185"/>
                  </a:lnTo>
                  <a:lnTo>
                    <a:pt x="9" y="174"/>
                  </a:lnTo>
                  <a:lnTo>
                    <a:pt x="5" y="163"/>
                  </a:lnTo>
                  <a:lnTo>
                    <a:pt x="3" y="151"/>
                  </a:lnTo>
                  <a:lnTo>
                    <a:pt x="1" y="139"/>
                  </a:lnTo>
                  <a:lnTo>
                    <a:pt x="0" y="125"/>
                  </a:lnTo>
                  <a:lnTo>
                    <a:pt x="1" y="112"/>
                  </a:lnTo>
                  <a:lnTo>
                    <a:pt x="3" y="100"/>
                  </a:lnTo>
                  <a:lnTo>
                    <a:pt x="5" y="88"/>
                  </a:lnTo>
                  <a:lnTo>
                    <a:pt x="9" y="77"/>
                  </a:lnTo>
                  <a:lnTo>
                    <a:pt x="15" y="66"/>
                  </a:lnTo>
                  <a:lnTo>
                    <a:pt x="22" y="55"/>
                  </a:lnTo>
                  <a:lnTo>
                    <a:pt x="28" y="46"/>
                  </a:lnTo>
                  <a:lnTo>
                    <a:pt x="37" y="36"/>
                  </a:lnTo>
                  <a:lnTo>
                    <a:pt x="46" y="28"/>
                  </a:lnTo>
                  <a:lnTo>
                    <a:pt x="56" y="22"/>
                  </a:lnTo>
                  <a:lnTo>
                    <a:pt x="66" y="15"/>
                  </a:lnTo>
                  <a:lnTo>
                    <a:pt x="77" y="9"/>
                  </a:lnTo>
                  <a:lnTo>
                    <a:pt x="88" y="5"/>
                  </a:lnTo>
                  <a:lnTo>
                    <a:pt x="100" y="2"/>
                  </a:lnTo>
                  <a:lnTo>
                    <a:pt x="113" y="1"/>
                  </a:lnTo>
                  <a:lnTo>
                    <a:pt x="125" y="0"/>
                  </a:lnTo>
                  <a:lnTo>
                    <a:pt x="139" y="1"/>
                  </a:lnTo>
                  <a:lnTo>
                    <a:pt x="151" y="2"/>
                  </a:lnTo>
                  <a:lnTo>
                    <a:pt x="163" y="5"/>
                  </a:lnTo>
                  <a:lnTo>
                    <a:pt x="175" y="9"/>
                  </a:lnTo>
                  <a:lnTo>
                    <a:pt x="186" y="15"/>
                  </a:lnTo>
                  <a:lnTo>
                    <a:pt x="196" y="22"/>
                  </a:lnTo>
                  <a:lnTo>
                    <a:pt x="206" y="28"/>
                  </a:lnTo>
                  <a:lnTo>
                    <a:pt x="215" y="36"/>
                  </a:lnTo>
                  <a:lnTo>
                    <a:pt x="223" y="46"/>
                  </a:lnTo>
                  <a:lnTo>
                    <a:pt x="230" y="55"/>
                  </a:lnTo>
                  <a:lnTo>
                    <a:pt x="237" y="66"/>
                  </a:lnTo>
                  <a:lnTo>
                    <a:pt x="241" y="77"/>
                  </a:lnTo>
                  <a:lnTo>
                    <a:pt x="246" y="88"/>
                  </a:lnTo>
                  <a:lnTo>
                    <a:pt x="249" y="100"/>
                  </a:lnTo>
                  <a:lnTo>
                    <a:pt x="251" y="112"/>
                  </a:lnTo>
                  <a:lnTo>
                    <a:pt x="251" y="125"/>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7" name="Freeform 89">
              <a:extLst>
                <a:ext uri="{FF2B5EF4-FFF2-40B4-BE49-F238E27FC236}">
                  <a16:creationId xmlns:a16="http://schemas.microsoft.com/office/drawing/2014/main" id="{3A4FBBFC-82BE-50CE-7FDC-BD03EE026190}"/>
                </a:ext>
              </a:extLst>
            </p:cNvPr>
            <p:cNvSpPr>
              <a:spLocks/>
            </p:cNvSpPr>
            <p:nvPr/>
          </p:nvSpPr>
          <p:spPr bwMode="auto">
            <a:xfrm>
              <a:off x="11281201" y="2421647"/>
              <a:ext cx="57176" cy="72184"/>
            </a:xfrm>
            <a:custGeom>
              <a:avLst/>
              <a:gdLst>
                <a:gd name="T0" fmla="*/ 135 w 206"/>
                <a:gd name="T1" fmla="*/ 9 h 243"/>
                <a:gd name="T2" fmla="*/ 151 w 206"/>
                <a:gd name="T3" fmla="*/ 30 h 243"/>
                <a:gd name="T4" fmla="*/ 163 w 206"/>
                <a:gd name="T5" fmla="*/ 54 h 243"/>
                <a:gd name="T6" fmla="*/ 170 w 206"/>
                <a:gd name="T7" fmla="*/ 81 h 243"/>
                <a:gd name="T8" fmla="*/ 170 w 206"/>
                <a:gd name="T9" fmla="*/ 107 h 243"/>
                <a:gd name="T10" fmla="*/ 164 w 206"/>
                <a:gd name="T11" fmla="*/ 133 h 243"/>
                <a:gd name="T12" fmla="*/ 156 w 206"/>
                <a:gd name="T13" fmla="*/ 155 h 243"/>
                <a:gd name="T14" fmla="*/ 141 w 206"/>
                <a:gd name="T15" fmla="*/ 175 h 243"/>
                <a:gd name="T16" fmla="*/ 125 w 206"/>
                <a:gd name="T17" fmla="*/ 192 h 243"/>
                <a:gd name="T18" fmla="*/ 105 w 206"/>
                <a:gd name="T19" fmla="*/ 206 h 243"/>
                <a:gd name="T20" fmla="*/ 82 w 206"/>
                <a:gd name="T21" fmla="*/ 215 h 243"/>
                <a:gd name="T22" fmla="*/ 57 w 206"/>
                <a:gd name="T23" fmla="*/ 220 h 243"/>
                <a:gd name="T24" fmla="*/ 33 w 206"/>
                <a:gd name="T25" fmla="*/ 220 h 243"/>
                <a:gd name="T26" fmla="*/ 11 w 206"/>
                <a:gd name="T27" fmla="*/ 216 h 243"/>
                <a:gd name="T28" fmla="*/ 9 w 206"/>
                <a:gd name="T29" fmla="*/ 219 h 243"/>
                <a:gd name="T30" fmla="*/ 27 w 206"/>
                <a:gd name="T31" fmla="*/ 230 h 243"/>
                <a:gd name="T32" fmla="*/ 47 w 206"/>
                <a:gd name="T33" fmla="*/ 238 h 243"/>
                <a:gd name="T34" fmla="*/ 69 w 206"/>
                <a:gd name="T35" fmla="*/ 242 h 243"/>
                <a:gd name="T36" fmla="*/ 94 w 206"/>
                <a:gd name="T37" fmla="*/ 242 h 243"/>
                <a:gd name="T38" fmla="*/ 118 w 206"/>
                <a:gd name="T39" fmla="*/ 238 h 243"/>
                <a:gd name="T40" fmla="*/ 141 w 206"/>
                <a:gd name="T41" fmla="*/ 228 h 243"/>
                <a:gd name="T42" fmla="*/ 161 w 206"/>
                <a:gd name="T43" fmla="*/ 215 h 243"/>
                <a:gd name="T44" fmla="*/ 178 w 206"/>
                <a:gd name="T45" fmla="*/ 197 h 243"/>
                <a:gd name="T46" fmla="*/ 192 w 206"/>
                <a:gd name="T47" fmla="*/ 177 h 243"/>
                <a:gd name="T48" fmla="*/ 201 w 206"/>
                <a:gd name="T49" fmla="*/ 155 h 243"/>
                <a:gd name="T50" fmla="*/ 206 w 206"/>
                <a:gd name="T51" fmla="*/ 131 h 243"/>
                <a:gd name="T52" fmla="*/ 206 w 206"/>
                <a:gd name="T53" fmla="*/ 107 h 243"/>
                <a:gd name="T54" fmla="*/ 203 w 206"/>
                <a:gd name="T55" fmla="*/ 88 h 243"/>
                <a:gd name="T56" fmla="*/ 198 w 206"/>
                <a:gd name="T57" fmla="*/ 70 h 243"/>
                <a:gd name="T58" fmla="*/ 189 w 206"/>
                <a:gd name="T59" fmla="*/ 53 h 243"/>
                <a:gd name="T60" fmla="*/ 178 w 206"/>
                <a:gd name="T61" fmla="*/ 38 h 243"/>
                <a:gd name="T62" fmla="*/ 165 w 206"/>
                <a:gd name="T63" fmla="*/ 25 h 243"/>
                <a:gd name="T64" fmla="*/ 150 w 206"/>
                <a:gd name="T65" fmla="*/ 14 h 243"/>
                <a:gd name="T66" fmla="*/ 133 w 206"/>
                <a:gd name="T67" fmla="*/ 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243">
                  <a:moveTo>
                    <a:pt x="125" y="0"/>
                  </a:moveTo>
                  <a:lnTo>
                    <a:pt x="135" y="9"/>
                  </a:lnTo>
                  <a:lnTo>
                    <a:pt x="143" y="19"/>
                  </a:lnTo>
                  <a:lnTo>
                    <a:pt x="151" y="30"/>
                  </a:lnTo>
                  <a:lnTo>
                    <a:pt x="158" y="42"/>
                  </a:lnTo>
                  <a:lnTo>
                    <a:pt x="163" y="54"/>
                  </a:lnTo>
                  <a:lnTo>
                    <a:pt x="167" y="68"/>
                  </a:lnTo>
                  <a:lnTo>
                    <a:pt x="170" y="81"/>
                  </a:lnTo>
                  <a:lnTo>
                    <a:pt x="170" y="95"/>
                  </a:lnTo>
                  <a:lnTo>
                    <a:pt x="170" y="107"/>
                  </a:lnTo>
                  <a:lnTo>
                    <a:pt x="168" y="121"/>
                  </a:lnTo>
                  <a:lnTo>
                    <a:pt x="164" y="133"/>
                  </a:lnTo>
                  <a:lnTo>
                    <a:pt x="160" y="144"/>
                  </a:lnTo>
                  <a:lnTo>
                    <a:pt x="156" y="155"/>
                  </a:lnTo>
                  <a:lnTo>
                    <a:pt x="149" y="165"/>
                  </a:lnTo>
                  <a:lnTo>
                    <a:pt x="141" y="175"/>
                  </a:lnTo>
                  <a:lnTo>
                    <a:pt x="133" y="184"/>
                  </a:lnTo>
                  <a:lnTo>
                    <a:pt x="125" y="192"/>
                  </a:lnTo>
                  <a:lnTo>
                    <a:pt x="115" y="199"/>
                  </a:lnTo>
                  <a:lnTo>
                    <a:pt x="105" y="206"/>
                  </a:lnTo>
                  <a:lnTo>
                    <a:pt x="94" y="211"/>
                  </a:lnTo>
                  <a:lnTo>
                    <a:pt x="82" y="215"/>
                  </a:lnTo>
                  <a:lnTo>
                    <a:pt x="69" y="218"/>
                  </a:lnTo>
                  <a:lnTo>
                    <a:pt x="57" y="220"/>
                  </a:lnTo>
                  <a:lnTo>
                    <a:pt x="44" y="221"/>
                  </a:lnTo>
                  <a:lnTo>
                    <a:pt x="33" y="220"/>
                  </a:lnTo>
                  <a:lnTo>
                    <a:pt x="22" y="218"/>
                  </a:lnTo>
                  <a:lnTo>
                    <a:pt x="11" y="216"/>
                  </a:lnTo>
                  <a:lnTo>
                    <a:pt x="0" y="211"/>
                  </a:lnTo>
                  <a:lnTo>
                    <a:pt x="9" y="219"/>
                  </a:lnTo>
                  <a:lnTo>
                    <a:pt x="17" y="224"/>
                  </a:lnTo>
                  <a:lnTo>
                    <a:pt x="27" y="230"/>
                  </a:lnTo>
                  <a:lnTo>
                    <a:pt x="37" y="234"/>
                  </a:lnTo>
                  <a:lnTo>
                    <a:pt x="47" y="238"/>
                  </a:lnTo>
                  <a:lnTo>
                    <a:pt x="58" y="241"/>
                  </a:lnTo>
                  <a:lnTo>
                    <a:pt x="69" y="242"/>
                  </a:lnTo>
                  <a:lnTo>
                    <a:pt x="80" y="243"/>
                  </a:lnTo>
                  <a:lnTo>
                    <a:pt x="94" y="242"/>
                  </a:lnTo>
                  <a:lnTo>
                    <a:pt x="106" y="240"/>
                  </a:lnTo>
                  <a:lnTo>
                    <a:pt x="118" y="238"/>
                  </a:lnTo>
                  <a:lnTo>
                    <a:pt x="130" y="233"/>
                  </a:lnTo>
                  <a:lnTo>
                    <a:pt x="141" y="228"/>
                  </a:lnTo>
                  <a:lnTo>
                    <a:pt x="151" y="221"/>
                  </a:lnTo>
                  <a:lnTo>
                    <a:pt x="161" y="215"/>
                  </a:lnTo>
                  <a:lnTo>
                    <a:pt x="170" y="206"/>
                  </a:lnTo>
                  <a:lnTo>
                    <a:pt x="178" y="197"/>
                  </a:lnTo>
                  <a:lnTo>
                    <a:pt x="185" y="188"/>
                  </a:lnTo>
                  <a:lnTo>
                    <a:pt x="192" y="177"/>
                  </a:lnTo>
                  <a:lnTo>
                    <a:pt x="196" y="166"/>
                  </a:lnTo>
                  <a:lnTo>
                    <a:pt x="201" y="155"/>
                  </a:lnTo>
                  <a:lnTo>
                    <a:pt x="204" y="143"/>
                  </a:lnTo>
                  <a:lnTo>
                    <a:pt x="206" y="131"/>
                  </a:lnTo>
                  <a:lnTo>
                    <a:pt x="206" y="117"/>
                  </a:lnTo>
                  <a:lnTo>
                    <a:pt x="206" y="107"/>
                  </a:lnTo>
                  <a:lnTo>
                    <a:pt x="205" y="97"/>
                  </a:lnTo>
                  <a:lnTo>
                    <a:pt x="203" y="88"/>
                  </a:lnTo>
                  <a:lnTo>
                    <a:pt x="201" y="79"/>
                  </a:lnTo>
                  <a:lnTo>
                    <a:pt x="198" y="70"/>
                  </a:lnTo>
                  <a:lnTo>
                    <a:pt x="193" y="61"/>
                  </a:lnTo>
                  <a:lnTo>
                    <a:pt x="189" y="53"/>
                  </a:lnTo>
                  <a:lnTo>
                    <a:pt x="183" y="46"/>
                  </a:lnTo>
                  <a:lnTo>
                    <a:pt x="178" y="38"/>
                  </a:lnTo>
                  <a:lnTo>
                    <a:pt x="172" y="31"/>
                  </a:lnTo>
                  <a:lnTo>
                    <a:pt x="165" y="25"/>
                  </a:lnTo>
                  <a:lnTo>
                    <a:pt x="158" y="19"/>
                  </a:lnTo>
                  <a:lnTo>
                    <a:pt x="150" y="14"/>
                  </a:lnTo>
                  <a:lnTo>
                    <a:pt x="142" y="8"/>
                  </a:lnTo>
                  <a:lnTo>
                    <a:pt x="133" y="4"/>
                  </a:lnTo>
                  <a:lnTo>
                    <a:pt x="125"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8" name="Freeform 90">
              <a:extLst>
                <a:ext uri="{FF2B5EF4-FFF2-40B4-BE49-F238E27FC236}">
                  <a16:creationId xmlns:a16="http://schemas.microsoft.com/office/drawing/2014/main" id="{3E3DDD81-9E97-63AF-FD2A-E10463C3C0C5}"/>
                </a:ext>
              </a:extLst>
            </p:cNvPr>
            <p:cNvSpPr>
              <a:spLocks/>
            </p:cNvSpPr>
            <p:nvPr/>
          </p:nvSpPr>
          <p:spPr bwMode="auto">
            <a:xfrm>
              <a:off x="11196136" y="3146495"/>
              <a:ext cx="217545" cy="66169"/>
            </a:xfrm>
            <a:custGeom>
              <a:avLst/>
              <a:gdLst>
                <a:gd name="T0" fmla="*/ 782 w 782"/>
                <a:gd name="T1" fmla="*/ 218 h 218"/>
                <a:gd name="T2" fmla="*/ 781 w 782"/>
                <a:gd name="T3" fmla="*/ 207 h 218"/>
                <a:gd name="T4" fmla="*/ 780 w 782"/>
                <a:gd name="T5" fmla="*/ 196 h 218"/>
                <a:gd name="T6" fmla="*/ 777 w 782"/>
                <a:gd name="T7" fmla="*/ 185 h 218"/>
                <a:gd name="T8" fmla="*/ 773 w 782"/>
                <a:gd name="T9" fmla="*/ 174 h 218"/>
                <a:gd name="T10" fmla="*/ 769 w 782"/>
                <a:gd name="T11" fmla="*/ 164 h 218"/>
                <a:gd name="T12" fmla="*/ 764 w 782"/>
                <a:gd name="T13" fmla="*/ 153 h 218"/>
                <a:gd name="T14" fmla="*/ 758 w 782"/>
                <a:gd name="T15" fmla="*/ 143 h 218"/>
                <a:gd name="T16" fmla="*/ 751 w 782"/>
                <a:gd name="T17" fmla="*/ 133 h 218"/>
                <a:gd name="T18" fmla="*/ 743 w 782"/>
                <a:gd name="T19" fmla="*/ 123 h 218"/>
                <a:gd name="T20" fmla="*/ 734 w 782"/>
                <a:gd name="T21" fmla="*/ 114 h 218"/>
                <a:gd name="T22" fmla="*/ 724 w 782"/>
                <a:gd name="T23" fmla="*/ 104 h 218"/>
                <a:gd name="T24" fmla="*/ 714 w 782"/>
                <a:gd name="T25" fmla="*/ 96 h 218"/>
                <a:gd name="T26" fmla="*/ 703 w 782"/>
                <a:gd name="T27" fmla="*/ 87 h 218"/>
                <a:gd name="T28" fmla="*/ 692 w 782"/>
                <a:gd name="T29" fmla="*/ 79 h 218"/>
                <a:gd name="T30" fmla="*/ 680 w 782"/>
                <a:gd name="T31" fmla="*/ 71 h 218"/>
                <a:gd name="T32" fmla="*/ 667 w 782"/>
                <a:gd name="T33" fmla="*/ 64 h 218"/>
                <a:gd name="T34" fmla="*/ 654 w 782"/>
                <a:gd name="T35" fmla="*/ 56 h 218"/>
                <a:gd name="T36" fmla="*/ 639 w 782"/>
                <a:gd name="T37" fmla="*/ 49 h 218"/>
                <a:gd name="T38" fmla="*/ 624 w 782"/>
                <a:gd name="T39" fmla="*/ 43 h 218"/>
                <a:gd name="T40" fmla="*/ 610 w 782"/>
                <a:gd name="T41" fmla="*/ 37 h 218"/>
                <a:gd name="T42" fmla="*/ 593 w 782"/>
                <a:gd name="T43" fmla="*/ 32 h 218"/>
                <a:gd name="T44" fmla="*/ 576 w 782"/>
                <a:gd name="T45" fmla="*/ 26 h 218"/>
                <a:gd name="T46" fmla="*/ 560 w 782"/>
                <a:gd name="T47" fmla="*/ 21 h 218"/>
                <a:gd name="T48" fmla="*/ 542 w 782"/>
                <a:gd name="T49" fmla="*/ 16 h 218"/>
                <a:gd name="T50" fmla="*/ 507 w 782"/>
                <a:gd name="T51" fmla="*/ 10 h 218"/>
                <a:gd name="T52" fmla="*/ 469 w 782"/>
                <a:gd name="T53" fmla="*/ 4 h 218"/>
                <a:gd name="T54" fmla="*/ 449 w 782"/>
                <a:gd name="T55" fmla="*/ 2 h 218"/>
                <a:gd name="T56" fmla="*/ 431 w 782"/>
                <a:gd name="T57" fmla="*/ 1 h 218"/>
                <a:gd name="T58" fmla="*/ 411 w 782"/>
                <a:gd name="T59" fmla="*/ 0 h 218"/>
                <a:gd name="T60" fmla="*/ 391 w 782"/>
                <a:gd name="T61" fmla="*/ 0 h 218"/>
                <a:gd name="T62" fmla="*/ 370 w 782"/>
                <a:gd name="T63" fmla="*/ 0 h 218"/>
                <a:gd name="T64" fmla="*/ 350 w 782"/>
                <a:gd name="T65" fmla="*/ 1 h 218"/>
                <a:gd name="T66" fmla="*/ 331 w 782"/>
                <a:gd name="T67" fmla="*/ 2 h 218"/>
                <a:gd name="T68" fmla="*/ 311 w 782"/>
                <a:gd name="T69" fmla="*/ 4 h 218"/>
                <a:gd name="T70" fmla="*/ 274 w 782"/>
                <a:gd name="T71" fmla="*/ 10 h 218"/>
                <a:gd name="T72" fmla="*/ 238 w 782"/>
                <a:gd name="T73" fmla="*/ 16 h 218"/>
                <a:gd name="T74" fmla="*/ 221 w 782"/>
                <a:gd name="T75" fmla="*/ 21 h 218"/>
                <a:gd name="T76" fmla="*/ 204 w 782"/>
                <a:gd name="T77" fmla="*/ 26 h 218"/>
                <a:gd name="T78" fmla="*/ 188 w 782"/>
                <a:gd name="T79" fmla="*/ 32 h 218"/>
                <a:gd name="T80" fmla="*/ 172 w 782"/>
                <a:gd name="T81" fmla="*/ 37 h 218"/>
                <a:gd name="T82" fmla="*/ 157 w 782"/>
                <a:gd name="T83" fmla="*/ 43 h 218"/>
                <a:gd name="T84" fmla="*/ 141 w 782"/>
                <a:gd name="T85" fmla="*/ 49 h 218"/>
                <a:gd name="T86" fmla="*/ 128 w 782"/>
                <a:gd name="T87" fmla="*/ 56 h 218"/>
                <a:gd name="T88" fmla="*/ 114 w 782"/>
                <a:gd name="T89" fmla="*/ 64 h 218"/>
                <a:gd name="T90" fmla="*/ 102 w 782"/>
                <a:gd name="T91" fmla="*/ 71 h 218"/>
                <a:gd name="T92" fmla="*/ 88 w 782"/>
                <a:gd name="T93" fmla="*/ 79 h 218"/>
                <a:gd name="T94" fmla="*/ 77 w 782"/>
                <a:gd name="T95" fmla="*/ 87 h 218"/>
                <a:gd name="T96" fmla="*/ 66 w 782"/>
                <a:gd name="T97" fmla="*/ 96 h 218"/>
                <a:gd name="T98" fmla="*/ 56 w 782"/>
                <a:gd name="T99" fmla="*/ 104 h 218"/>
                <a:gd name="T100" fmla="*/ 46 w 782"/>
                <a:gd name="T101" fmla="*/ 114 h 218"/>
                <a:gd name="T102" fmla="*/ 39 w 782"/>
                <a:gd name="T103" fmla="*/ 123 h 218"/>
                <a:gd name="T104" fmla="*/ 30 w 782"/>
                <a:gd name="T105" fmla="*/ 133 h 218"/>
                <a:gd name="T106" fmla="*/ 23 w 782"/>
                <a:gd name="T107" fmla="*/ 143 h 218"/>
                <a:gd name="T108" fmla="*/ 18 w 782"/>
                <a:gd name="T109" fmla="*/ 153 h 218"/>
                <a:gd name="T110" fmla="*/ 12 w 782"/>
                <a:gd name="T111" fmla="*/ 164 h 218"/>
                <a:gd name="T112" fmla="*/ 8 w 782"/>
                <a:gd name="T113" fmla="*/ 174 h 218"/>
                <a:gd name="T114" fmla="*/ 4 w 782"/>
                <a:gd name="T115" fmla="*/ 185 h 218"/>
                <a:gd name="T116" fmla="*/ 1 w 782"/>
                <a:gd name="T117" fmla="*/ 196 h 218"/>
                <a:gd name="T118" fmla="*/ 0 w 782"/>
                <a:gd name="T119" fmla="*/ 207 h 218"/>
                <a:gd name="T120" fmla="*/ 0 w 782"/>
                <a:gd name="T121" fmla="*/ 218 h 218"/>
                <a:gd name="T122" fmla="*/ 782 w 782"/>
                <a:gd name="T12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 h="218">
                  <a:moveTo>
                    <a:pt x="782" y="218"/>
                  </a:moveTo>
                  <a:lnTo>
                    <a:pt x="781" y="207"/>
                  </a:lnTo>
                  <a:lnTo>
                    <a:pt x="780" y="196"/>
                  </a:lnTo>
                  <a:lnTo>
                    <a:pt x="777" y="185"/>
                  </a:lnTo>
                  <a:lnTo>
                    <a:pt x="773" y="174"/>
                  </a:lnTo>
                  <a:lnTo>
                    <a:pt x="769" y="164"/>
                  </a:lnTo>
                  <a:lnTo>
                    <a:pt x="764" y="153"/>
                  </a:lnTo>
                  <a:lnTo>
                    <a:pt x="758" y="143"/>
                  </a:lnTo>
                  <a:lnTo>
                    <a:pt x="751" y="133"/>
                  </a:lnTo>
                  <a:lnTo>
                    <a:pt x="743" y="123"/>
                  </a:lnTo>
                  <a:lnTo>
                    <a:pt x="734" y="114"/>
                  </a:lnTo>
                  <a:lnTo>
                    <a:pt x="724" y="104"/>
                  </a:lnTo>
                  <a:lnTo>
                    <a:pt x="714" y="96"/>
                  </a:lnTo>
                  <a:lnTo>
                    <a:pt x="703" y="87"/>
                  </a:lnTo>
                  <a:lnTo>
                    <a:pt x="692" y="79"/>
                  </a:lnTo>
                  <a:lnTo>
                    <a:pt x="680" y="71"/>
                  </a:lnTo>
                  <a:lnTo>
                    <a:pt x="667" y="64"/>
                  </a:lnTo>
                  <a:lnTo>
                    <a:pt x="654" y="56"/>
                  </a:lnTo>
                  <a:lnTo>
                    <a:pt x="639" y="49"/>
                  </a:lnTo>
                  <a:lnTo>
                    <a:pt x="624" y="43"/>
                  </a:lnTo>
                  <a:lnTo>
                    <a:pt x="610" y="37"/>
                  </a:lnTo>
                  <a:lnTo>
                    <a:pt x="593" y="32"/>
                  </a:lnTo>
                  <a:lnTo>
                    <a:pt x="576" y="26"/>
                  </a:lnTo>
                  <a:lnTo>
                    <a:pt x="560" y="21"/>
                  </a:lnTo>
                  <a:lnTo>
                    <a:pt x="542" y="16"/>
                  </a:lnTo>
                  <a:lnTo>
                    <a:pt x="507" y="10"/>
                  </a:lnTo>
                  <a:lnTo>
                    <a:pt x="469" y="4"/>
                  </a:lnTo>
                  <a:lnTo>
                    <a:pt x="449" y="2"/>
                  </a:lnTo>
                  <a:lnTo>
                    <a:pt x="431" y="1"/>
                  </a:lnTo>
                  <a:lnTo>
                    <a:pt x="411" y="0"/>
                  </a:lnTo>
                  <a:lnTo>
                    <a:pt x="391" y="0"/>
                  </a:lnTo>
                  <a:lnTo>
                    <a:pt x="370" y="0"/>
                  </a:lnTo>
                  <a:lnTo>
                    <a:pt x="350" y="1"/>
                  </a:lnTo>
                  <a:lnTo>
                    <a:pt x="331" y="2"/>
                  </a:lnTo>
                  <a:lnTo>
                    <a:pt x="311" y="4"/>
                  </a:lnTo>
                  <a:lnTo>
                    <a:pt x="274" y="10"/>
                  </a:lnTo>
                  <a:lnTo>
                    <a:pt x="238" y="16"/>
                  </a:lnTo>
                  <a:lnTo>
                    <a:pt x="221" y="21"/>
                  </a:lnTo>
                  <a:lnTo>
                    <a:pt x="204" y="26"/>
                  </a:lnTo>
                  <a:lnTo>
                    <a:pt x="188" y="32"/>
                  </a:lnTo>
                  <a:lnTo>
                    <a:pt x="172" y="37"/>
                  </a:lnTo>
                  <a:lnTo>
                    <a:pt x="157" y="43"/>
                  </a:lnTo>
                  <a:lnTo>
                    <a:pt x="141" y="49"/>
                  </a:lnTo>
                  <a:lnTo>
                    <a:pt x="128" y="56"/>
                  </a:lnTo>
                  <a:lnTo>
                    <a:pt x="114" y="64"/>
                  </a:lnTo>
                  <a:lnTo>
                    <a:pt x="102" y="71"/>
                  </a:lnTo>
                  <a:lnTo>
                    <a:pt x="88" y="79"/>
                  </a:lnTo>
                  <a:lnTo>
                    <a:pt x="77" y="87"/>
                  </a:lnTo>
                  <a:lnTo>
                    <a:pt x="66" y="96"/>
                  </a:lnTo>
                  <a:lnTo>
                    <a:pt x="56" y="104"/>
                  </a:lnTo>
                  <a:lnTo>
                    <a:pt x="46" y="114"/>
                  </a:lnTo>
                  <a:lnTo>
                    <a:pt x="39" y="123"/>
                  </a:lnTo>
                  <a:lnTo>
                    <a:pt x="30" y="133"/>
                  </a:lnTo>
                  <a:lnTo>
                    <a:pt x="23" y="143"/>
                  </a:lnTo>
                  <a:lnTo>
                    <a:pt x="18" y="153"/>
                  </a:lnTo>
                  <a:lnTo>
                    <a:pt x="12" y="164"/>
                  </a:lnTo>
                  <a:lnTo>
                    <a:pt x="8" y="174"/>
                  </a:lnTo>
                  <a:lnTo>
                    <a:pt x="4" y="185"/>
                  </a:lnTo>
                  <a:lnTo>
                    <a:pt x="1" y="196"/>
                  </a:lnTo>
                  <a:lnTo>
                    <a:pt x="0" y="207"/>
                  </a:lnTo>
                  <a:lnTo>
                    <a:pt x="0" y="218"/>
                  </a:lnTo>
                  <a:lnTo>
                    <a:pt x="782" y="218"/>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9" name="Freeform 91">
              <a:extLst>
                <a:ext uri="{FF2B5EF4-FFF2-40B4-BE49-F238E27FC236}">
                  <a16:creationId xmlns:a16="http://schemas.microsoft.com/office/drawing/2014/main" id="{8290A1B9-245D-013B-E95C-8AE399274347}"/>
                </a:ext>
              </a:extLst>
            </p:cNvPr>
            <p:cNvSpPr>
              <a:spLocks/>
            </p:cNvSpPr>
            <p:nvPr/>
          </p:nvSpPr>
          <p:spPr bwMode="auto">
            <a:xfrm>
              <a:off x="11288174" y="3146495"/>
              <a:ext cx="125507" cy="66169"/>
            </a:xfrm>
            <a:custGeom>
              <a:avLst/>
              <a:gdLst>
                <a:gd name="T0" fmla="*/ 61 w 452"/>
                <a:gd name="T1" fmla="*/ 0 h 218"/>
                <a:gd name="T2" fmla="*/ 45 w 452"/>
                <a:gd name="T3" fmla="*/ 0 h 218"/>
                <a:gd name="T4" fmla="*/ 30 w 452"/>
                <a:gd name="T5" fmla="*/ 1 h 218"/>
                <a:gd name="T6" fmla="*/ 16 w 452"/>
                <a:gd name="T7" fmla="*/ 1 h 218"/>
                <a:gd name="T8" fmla="*/ 0 w 452"/>
                <a:gd name="T9" fmla="*/ 2 h 218"/>
                <a:gd name="T10" fmla="*/ 35 w 452"/>
                <a:gd name="T11" fmla="*/ 6 h 218"/>
                <a:gd name="T12" fmla="*/ 69 w 452"/>
                <a:gd name="T13" fmla="*/ 12 h 218"/>
                <a:gd name="T14" fmla="*/ 101 w 452"/>
                <a:gd name="T15" fmla="*/ 18 h 218"/>
                <a:gd name="T16" fmla="*/ 132 w 452"/>
                <a:gd name="T17" fmla="*/ 27 h 218"/>
                <a:gd name="T18" fmla="*/ 160 w 452"/>
                <a:gd name="T19" fmla="*/ 37 h 218"/>
                <a:gd name="T20" fmla="*/ 188 w 452"/>
                <a:gd name="T21" fmla="*/ 49 h 218"/>
                <a:gd name="T22" fmla="*/ 213 w 452"/>
                <a:gd name="T23" fmla="*/ 61 h 218"/>
                <a:gd name="T24" fmla="*/ 236 w 452"/>
                <a:gd name="T25" fmla="*/ 76 h 218"/>
                <a:gd name="T26" fmla="*/ 247 w 452"/>
                <a:gd name="T27" fmla="*/ 82 h 218"/>
                <a:gd name="T28" fmla="*/ 257 w 452"/>
                <a:gd name="T29" fmla="*/ 90 h 218"/>
                <a:gd name="T30" fmla="*/ 267 w 452"/>
                <a:gd name="T31" fmla="*/ 98 h 218"/>
                <a:gd name="T32" fmla="*/ 276 w 452"/>
                <a:gd name="T33" fmla="*/ 106 h 218"/>
                <a:gd name="T34" fmla="*/ 285 w 452"/>
                <a:gd name="T35" fmla="*/ 114 h 218"/>
                <a:gd name="T36" fmla="*/ 293 w 452"/>
                <a:gd name="T37" fmla="*/ 123 h 218"/>
                <a:gd name="T38" fmla="*/ 299 w 452"/>
                <a:gd name="T39" fmla="*/ 132 h 218"/>
                <a:gd name="T40" fmla="*/ 306 w 452"/>
                <a:gd name="T41" fmla="*/ 141 h 218"/>
                <a:gd name="T42" fmla="*/ 312 w 452"/>
                <a:gd name="T43" fmla="*/ 150 h 218"/>
                <a:gd name="T44" fmla="*/ 317 w 452"/>
                <a:gd name="T45" fmla="*/ 159 h 218"/>
                <a:gd name="T46" fmla="*/ 321 w 452"/>
                <a:gd name="T47" fmla="*/ 168 h 218"/>
                <a:gd name="T48" fmla="*/ 325 w 452"/>
                <a:gd name="T49" fmla="*/ 178 h 218"/>
                <a:gd name="T50" fmla="*/ 328 w 452"/>
                <a:gd name="T51" fmla="*/ 188 h 218"/>
                <a:gd name="T52" fmla="*/ 330 w 452"/>
                <a:gd name="T53" fmla="*/ 198 h 218"/>
                <a:gd name="T54" fmla="*/ 331 w 452"/>
                <a:gd name="T55" fmla="*/ 208 h 218"/>
                <a:gd name="T56" fmla="*/ 331 w 452"/>
                <a:gd name="T57" fmla="*/ 218 h 218"/>
                <a:gd name="T58" fmla="*/ 452 w 452"/>
                <a:gd name="T59" fmla="*/ 218 h 218"/>
                <a:gd name="T60" fmla="*/ 451 w 452"/>
                <a:gd name="T61" fmla="*/ 207 h 218"/>
                <a:gd name="T62" fmla="*/ 450 w 452"/>
                <a:gd name="T63" fmla="*/ 196 h 218"/>
                <a:gd name="T64" fmla="*/ 447 w 452"/>
                <a:gd name="T65" fmla="*/ 185 h 218"/>
                <a:gd name="T66" fmla="*/ 443 w 452"/>
                <a:gd name="T67" fmla="*/ 174 h 218"/>
                <a:gd name="T68" fmla="*/ 439 w 452"/>
                <a:gd name="T69" fmla="*/ 164 h 218"/>
                <a:gd name="T70" fmla="*/ 434 w 452"/>
                <a:gd name="T71" fmla="*/ 153 h 218"/>
                <a:gd name="T72" fmla="*/ 428 w 452"/>
                <a:gd name="T73" fmla="*/ 143 h 218"/>
                <a:gd name="T74" fmla="*/ 421 w 452"/>
                <a:gd name="T75" fmla="*/ 133 h 218"/>
                <a:gd name="T76" fmla="*/ 413 w 452"/>
                <a:gd name="T77" fmla="*/ 123 h 218"/>
                <a:gd name="T78" fmla="*/ 404 w 452"/>
                <a:gd name="T79" fmla="*/ 114 h 218"/>
                <a:gd name="T80" fmla="*/ 394 w 452"/>
                <a:gd name="T81" fmla="*/ 104 h 218"/>
                <a:gd name="T82" fmla="*/ 384 w 452"/>
                <a:gd name="T83" fmla="*/ 96 h 218"/>
                <a:gd name="T84" fmla="*/ 373 w 452"/>
                <a:gd name="T85" fmla="*/ 87 h 218"/>
                <a:gd name="T86" fmla="*/ 362 w 452"/>
                <a:gd name="T87" fmla="*/ 79 h 218"/>
                <a:gd name="T88" fmla="*/ 350 w 452"/>
                <a:gd name="T89" fmla="*/ 71 h 218"/>
                <a:gd name="T90" fmla="*/ 337 w 452"/>
                <a:gd name="T91" fmla="*/ 64 h 218"/>
                <a:gd name="T92" fmla="*/ 324 w 452"/>
                <a:gd name="T93" fmla="*/ 56 h 218"/>
                <a:gd name="T94" fmla="*/ 309 w 452"/>
                <a:gd name="T95" fmla="*/ 49 h 218"/>
                <a:gd name="T96" fmla="*/ 294 w 452"/>
                <a:gd name="T97" fmla="*/ 43 h 218"/>
                <a:gd name="T98" fmla="*/ 280 w 452"/>
                <a:gd name="T99" fmla="*/ 37 h 218"/>
                <a:gd name="T100" fmla="*/ 263 w 452"/>
                <a:gd name="T101" fmla="*/ 32 h 218"/>
                <a:gd name="T102" fmla="*/ 246 w 452"/>
                <a:gd name="T103" fmla="*/ 26 h 218"/>
                <a:gd name="T104" fmla="*/ 230 w 452"/>
                <a:gd name="T105" fmla="*/ 21 h 218"/>
                <a:gd name="T106" fmla="*/ 212 w 452"/>
                <a:gd name="T107" fmla="*/ 16 h 218"/>
                <a:gd name="T108" fmla="*/ 177 w 452"/>
                <a:gd name="T109" fmla="*/ 10 h 218"/>
                <a:gd name="T110" fmla="*/ 139 w 452"/>
                <a:gd name="T111" fmla="*/ 4 h 218"/>
                <a:gd name="T112" fmla="*/ 119 w 452"/>
                <a:gd name="T113" fmla="*/ 2 h 218"/>
                <a:gd name="T114" fmla="*/ 101 w 452"/>
                <a:gd name="T115" fmla="*/ 1 h 218"/>
                <a:gd name="T116" fmla="*/ 81 w 452"/>
                <a:gd name="T117" fmla="*/ 0 h 218"/>
                <a:gd name="T118" fmla="*/ 61 w 452"/>
                <a:gd name="T11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218">
                  <a:moveTo>
                    <a:pt x="61" y="0"/>
                  </a:moveTo>
                  <a:lnTo>
                    <a:pt x="45" y="0"/>
                  </a:lnTo>
                  <a:lnTo>
                    <a:pt x="30" y="1"/>
                  </a:lnTo>
                  <a:lnTo>
                    <a:pt x="16" y="1"/>
                  </a:lnTo>
                  <a:lnTo>
                    <a:pt x="0" y="2"/>
                  </a:lnTo>
                  <a:lnTo>
                    <a:pt x="35" y="6"/>
                  </a:lnTo>
                  <a:lnTo>
                    <a:pt x="69" y="12"/>
                  </a:lnTo>
                  <a:lnTo>
                    <a:pt x="101" y="18"/>
                  </a:lnTo>
                  <a:lnTo>
                    <a:pt x="132" y="27"/>
                  </a:lnTo>
                  <a:lnTo>
                    <a:pt x="160" y="37"/>
                  </a:lnTo>
                  <a:lnTo>
                    <a:pt x="188" y="49"/>
                  </a:lnTo>
                  <a:lnTo>
                    <a:pt x="213" y="61"/>
                  </a:lnTo>
                  <a:lnTo>
                    <a:pt x="236" y="76"/>
                  </a:lnTo>
                  <a:lnTo>
                    <a:pt x="247" y="82"/>
                  </a:lnTo>
                  <a:lnTo>
                    <a:pt x="257" y="90"/>
                  </a:lnTo>
                  <a:lnTo>
                    <a:pt x="267" y="98"/>
                  </a:lnTo>
                  <a:lnTo>
                    <a:pt x="276" y="106"/>
                  </a:lnTo>
                  <a:lnTo>
                    <a:pt x="285" y="114"/>
                  </a:lnTo>
                  <a:lnTo>
                    <a:pt x="293" y="123"/>
                  </a:lnTo>
                  <a:lnTo>
                    <a:pt x="299" y="132"/>
                  </a:lnTo>
                  <a:lnTo>
                    <a:pt x="306" y="141"/>
                  </a:lnTo>
                  <a:lnTo>
                    <a:pt x="312" y="150"/>
                  </a:lnTo>
                  <a:lnTo>
                    <a:pt x="317" y="159"/>
                  </a:lnTo>
                  <a:lnTo>
                    <a:pt x="321" y="168"/>
                  </a:lnTo>
                  <a:lnTo>
                    <a:pt x="325" y="178"/>
                  </a:lnTo>
                  <a:lnTo>
                    <a:pt x="328" y="188"/>
                  </a:lnTo>
                  <a:lnTo>
                    <a:pt x="330" y="198"/>
                  </a:lnTo>
                  <a:lnTo>
                    <a:pt x="331" y="208"/>
                  </a:lnTo>
                  <a:lnTo>
                    <a:pt x="331" y="218"/>
                  </a:lnTo>
                  <a:lnTo>
                    <a:pt x="452" y="218"/>
                  </a:lnTo>
                  <a:lnTo>
                    <a:pt x="451" y="207"/>
                  </a:lnTo>
                  <a:lnTo>
                    <a:pt x="450" y="196"/>
                  </a:lnTo>
                  <a:lnTo>
                    <a:pt x="447" y="185"/>
                  </a:lnTo>
                  <a:lnTo>
                    <a:pt x="443" y="174"/>
                  </a:lnTo>
                  <a:lnTo>
                    <a:pt x="439" y="164"/>
                  </a:lnTo>
                  <a:lnTo>
                    <a:pt x="434" y="153"/>
                  </a:lnTo>
                  <a:lnTo>
                    <a:pt x="428" y="143"/>
                  </a:lnTo>
                  <a:lnTo>
                    <a:pt x="421" y="133"/>
                  </a:lnTo>
                  <a:lnTo>
                    <a:pt x="413" y="123"/>
                  </a:lnTo>
                  <a:lnTo>
                    <a:pt x="404" y="114"/>
                  </a:lnTo>
                  <a:lnTo>
                    <a:pt x="394" y="104"/>
                  </a:lnTo>
                  <a:lnTo>
                    <a:pt x="384" y="96"/>
                  </a:lnTo>
                  <a:lnTo>
                    <a:pt x="373" y="87"/>
                  </a:lnTo>
                  <a:lnTo>
                    <a:pt x="362" y="79"/>
                  </a:lnTo>
                  <a:lnTo>
                    <a:pt x="350" y="71"/>
                  </a:lnTo>
                  <a:lnTo>
                    <a:pt x="337" y="64"/>
                  </a:lnTo>
                  <a:lnTo>
                    <a:pt x="324" y="56"/>
                  </a:lnTo>
                  <a:lnTo>
                    <a:pt x="309" y="49"/>
                  </a:lnTo>
                  <a:lnTo>
                    <a:pt x="294" y="43"/>
                  </a:lnTo>
                  <a:lnTo>
                    <a:pt x="280" y="37"/>
                  </a:lnTo>
                  <a:lnTo>
                    <a:pt x="263" y="32"/>
                  </a:lnTo>
                  <a:lnTo>
                    <a:pt x="246" y="26"/>
                  </a:lnTo>
                  <a:lnTo>
                    <a:pt x="230" y="21"/>
                  </a:lnTo>
                  <a:lnTo>
                    <a:pt x="212" y="16"/>
                  </a:lnTo>
                  <a:lnTo>
                    <a:pt x="177" y="10"/>
                  </a:lnTo>
                  <a:lnTo>
                    <a:pt x="139" y="4"/>
                  </a:lnTo>
                  <a:lnTo>
                    <a:pt x="119" y="2"/>
                  </a:lnTo>
                  <a:lnTo>
                    <a:pt x="101" y="1"/>
                  </a:lnTo>
                  <a:lnTo>
                    <a:pt x="81" y="0"/>
                  </a:lnTo>
                  <a:lnTo>
                    <a:pt x="6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0" name="Freeform 92">
              <a:extLst>
                <a:ext uri="{FF2B5EF4-FFF2-40B4-BE49-F238E27FC236}">
                  <a16:creationId xmlns:a16="http://schemas.microsoft.com/office/drawing/2014/main" id="{498995F6-4378-793E-2AE4-AD9D42840E07}"/>
                </a:ext>
              </a:extLst>
            </p:cNvPr>
            <p:cNvSpPr>
              <a:spLocks/>
            </p:cNvSpPr>
            <p:nvPr/>
          </p:nvSpPr>
          <p:spPr bwMode="auto">
            <a:xfrm>
              <a:off x="7846493" y="3132960"/>
              <a:ext cx="3641098" cy="236102"/>
            </a:xfrm>
            <a:custGeom>
              <a:avLst/>
              <a:gdLst>
                <a:gd name="T0" fmla="*/ 9 w 13056"/>
                <a:gd name="T1" fmla="*/ 749 h 789"/>
                <a:gd name="T2" fmla="*/ 75 w 13056"/>
                <a:gd name="T3" fmla="*/ 669 h 789"/>
                <a:gd name="T4" fmla="*/ 205 w 13056"/>
                <a:gd name="T5" fmla="*/ 592 h 789"/>
                <a:gd name="T6" fmla="*/ 397 w 13056"/>
                <a:gd name="T7" fmla="*/ 518 h 789"/>
                <a:gd name="T8" fmla="*/ 644 w 13056"/>
                <a:gd name="T9" fmla="*/ 447 h 789"/>
                <a:gd name="T10" fmla="*/ 945 w 13056"/>
                <a:gd name="T11" fmla="*/ 380 h 789"/>
                <a:gd name="T12" fmla="*/ 1298 w 13056"/>
                <a:gd name="T13" fmla="*/ 317 h 789"/>
                <a:gd name="T14" fmla="*/ 1696 w 13056"/>
                <a:gd name="T15" fmla="*/ 258 h 789"/>
                <a:gd name="T16" fmla="*/ 2139 w 13056"/>
                <a:gd name="T17" fmla="*/ 205 h 789"/>
                <a:gd name="T18" fmla="*/ 2623 w 13056"/>
                <a:gd name="T19" fmla="*/ 157 h 789"/>
                <a:gd name="T20" fmla="*/ 3143 w 13056"/>
                <a:gd name="T21" fmla="*/ 115 h 789"/>
                <a:gd name="T22" fmla="*/ 3699 w 13056"/>
                <a:gd name="T23" fmla="*/ 78 h 789"/>
                <a:gd name="T24" fmla="*/ 4284 w 13056"/>
                <a:gd name="T25" fmla="*/ 49 h 789"/>
                <a:gd name="T26" fmla="*/ 4897 w 13056"/>
                <a:gd name="T27" fmla="*/ 25 h 789"/>
                <a:gd name="T28" fmla="*/ 5534 w 13056"/>
                <a:gd name="T29" fmla="*/ 10 h 789"/>
                <a:gd name="T30" fmla="*/ 6192 w 13056"/>
                <a:gd name="T31" fmla="*/ 1 h 789"/>
                <a:gd name="T32" fmla="*/ 6865 w 13056"/>
                <a:gd name="T33" fmla="*/ 1 h 789"/>
                <a:gd name="T34" fmla="*/ 7523 w 13056"/>
                <a:gd name="T35" fmla="*/ 10 h 789"/>
                <a:gd name="T36" fmla="*/ 8160 w 13056"/>
                <a:gd name="T37" fmla="*/ 25 h 789"/>
                <a:gd name="T38" fmla="*/ 8773 w 13056"/>
                <a:gd name="T39" fmla="*/ 49 h 789"/>
                <a:gd name="T40" fmla="*/ 9359 w 13056"/>
                <a:gd name="T41" fmla="*/ 78 h 789"/>
                <a:gd name="T42" fmla="*/ 9913 w 13056"/>
                <a:gd name="T43" fmla="*/ 115 h 789"/>
                <a:gd name="T44" fmla="*/ 10434 w 13056"/>
                <a:gd name="T45" fmla="*/ 157 h 789"/>
                <a:gd name="T46" fmla="*/ 10918 w 13056"/>
                <a:gd name="T47" fmla="*/ 205 h 789"/>
                <a:gd name="T48" fmla="*/ 11361 w 13056"/>
                <a:gd name="T49" fmla="*/ 258 h 789"/>
                <a:gd name="T50" fmla="*/ 11759 w 13056"/>
                <a:gd name="T51" fmla="*/ 317 h 789"/>
                <a:gd name="T52" fmla="*/ 12112 w 13056"/>
                <a:gd name="T53" fmla="*/ 380 h 789"/>
                <a:gd name="T54" fmla="*/ 12412 w 13056"/>
                <a:gd name="T55" fmla="*/ 447 h 789"/>
                <a:gd name="T56" fmla="*/ 12661 w 13056"/>
                <a:gd name="T57" fmla="*/ 518 h 789"/>
                <a:gd name="T58" fmla="*/ 12851 w 13056"/>
                <a:gd name="T59" fmla="*/ 592 h 789"/>
                <a:gd name="T60" fmla="*/ 12981 w 13056"/>
                <a:gd name="T61" fmla="*/ 669 h 789"/>
                <a:gd name="T62" fmla="*/ 13048 w 13056"/>
                <a:gd name="T63" fmla="*/ 749 h 789"/>
                <a:gd name="T64" fmla="*/ 0 w 13056"/>
                <a:gd name="T65"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56" h="789">
                  <a:moveTo>
                    <a:pt x="0" y="789"/>
                  </a:moveTo>
                  <a:lnTo>
                    <a:pt x="9" y="749"/>
                  </a:lnTo>
                  <a:lnTo>
                    <a:pt x="34" y="709"/>
                  </a:lnTo>
                  <a:lnTo>
                    <a:pt x="75" y="669"/>
                  </a:lnTo>
                  <a:lnTo>
                    <a:pt x="133" y="630"/>
                  </a:lnTo>
                  <a:lnTo>
                    <a:pt x="205" y="592"/>
                  </a:lnTo>
                  <a:lnTo>
                    <a:pt x="294" y="554"/>
                  </a:lnTo>
                  <a:lnTo>
                    <a:pt x="397" y="518"/>
                  </a:lnTo>
                  <a:lnTo>
                    <a:pt x="514" y="482"/>
                  </a:lnTo>
                  <a:lnTo>
                    <a:pt x="644" y="447"/>
                  </a:lnTo>
                  <a:lnTo>
                    <a:pt x="789" y="413"/>
                  </a:lnTo>
                  <a:lnTo>
                    <a:pt x="945" y="380"/>
                  </a:lnTo>
                  <a:lnTo>
                    <a:pt x="1115" y="348"/>
                  </a:lnTo>
                  <a:lnTo>
                    <a:pt x="1298" y="317"/>
                  </a:lnTo>
                  <a:lnTo>
                    <a:pt x="1491" y="287"/>
                  </a:lnTo>
                  <a:lnTo>
                    <a:pt x="1696" y="258"/>
                  </a:lnTo>
                  <a:lnTo>
                    <a:pt x="1913" y="232"/>
                  </a:lnTo>
                  <a:lnTo>
                    <a:pt x="2139" y="205"/>
                  </a:lnTo>
                  <a:lnTo>
                    <a:pt x="2376" y="180"/>
                  </a:lnTo>
                  <a:lnTo>
                    <a:pt x="2623" y="157"/>
                  </a:lnTo>
                  <a:lnTo>
                    <a:pt x="2878" y="135"/>
                  </a:lnTo>
                  <a:lnTo>
                    <a:pt x="3143" y="115"/>
                  </a:lnTo>
                  <a:lnTo>
                    <a:pt x="3417" y="96"/>
                  </a:lnTo>
                  <a:lnTo>
                    <a:pt x="3699" y="78"/>
                  </a:lnTo>
                  <a:lnTo>
                    <a:pt x="3988" y="63"/>
                  </a:lnTo>
                  <a:lnTo>
                    <a:pt x="4284" y="49"/>
                  </a:lnTo>
                  <a:lnTo>
                    <a:pt x="4588" y="36"/>
                  </a:lnTo>
                  <a:lnTo>
                    <a:pt x="4897" y="25"/>
                  </a:lnTo>
                  <a:lnTo>
                    <a:pt x="5213" y="17"/>
                  </a:lnTo>
                  <a:lnTo>
                    <a:pt x="5534" y="10"/>
                  </a:lnTo>
                  <a:lnTo>
                    <a:pt x="5861" y="4"/>
                  </a:lnTo>
                  <a:lnTo>
                    <a:pt x="6192" y="1"/>
                  </a:lnTo>
                  <a:lnTo>
                    <a:pt x="6528" y="0"/>
                  </a:lnTo>
                  <a:lnTo>
                    <a:pt x="6865" y="1"/>
                  </a:lnTo>
                  <a:lnTo>
                    <a:pt x="7196" y="4"/>
                  </a:lnTo>
                  <a:lnTo>
                    <a:pt x="7523" y="10"/>
                  </a:lnTo>
                  <a:lnTo>
                    <a:pt x="7844" y="17"/>
                  </a:lnTo>
                  <a:lnTo>
                    <a:pt x="8160" y="25"/>
                  </a:lnTo>
                  <a:lnTo>
                    <a:pt x="8469" y="36"/>
                  </a:lnTo>
                  <a:lnTo>
                    <a:pt x="8773" y="49"/>
                  </a:lnTo>
                  <a:lnTo>
                    <a:pt x="9069" y="63"/>
                  </a:lnTo>
                  <a:lnTo>
                    <a:pt x="9359" y="78"/>
                  </a:lnTo>
                  <a:lnTo>
                    <a:pt x="9640" y="96"/>
                  </a:lnTo>
                  <a:lnTo>
                    <a:pt x="9913" y="115"/>
                  </a:lnTo>
                  <a:lnTo>
                    <a:pt x="10178" y="135"/>
                  </a:lnTo>
                  <a:lnTo>
                    <a:pt x="10434" y="157"/>
                  </a:lnTo>
                  <a:lnTo>
                    <a:pt x="10680" y="180"/>
                  </a:lnTo>
                  <a:lnTo>
                    <a:pt x="10918" y="205"/>
                  </a:lnTo>
                  <a:lnTo>
                    <a:pt x="11144" y="232"/>
                  </a:lnTo>
                  <a:lnTo>
                    <a:pt x="11361" y="258"/>
                  </a:lnTo>
                  <a:lnTo>
                    <a:pt x="11566" y="287"/>
                  </a:lnTo>
                  <a:lnTo>
                    <a:pt x="11759" y="317"/>
                  </a:lnTo>
                  <a:lnTo>
                    <a:pt x="11942" y="348"/>
                  </a:lnTo>
                  <a:lnTo>
                    <a:pt x="12112" y="380"/>
                  </a:lnTo>
                  <a:lnTo>
                    <a:pt x="12269" y="413"/>
                  </a:lnTo>
                  <a:lnTo>
                    <a:pt x="12412" y="447"/>
                  </a:lnTo>
                  <a:lnTo>
                    <a:pt x="12544" y="482"/>
                  </a:lnTo>
                  <a:lnTo>
                    <a:pt x="12661" y="518"/>
                  </a:lnTo>
                  <a:lnTo>
                    <a:pt x="12763" y="554"/>
                  </a:lnTo>
                  <a:lnTo>
                    <a:pt x="12851" y="592"/>
                  </a:lnTo>
                  <a:lnTo>
                    <a:pt x="12923" y="630"/>
                  </a:lnTo>
                  <a:lnTo>
                    <a:pt x="12981" y="669"/>
                  </a:lnTo>
                  <a:lnTo>
                    <a:pt x="13023" y="709"/>
                  </a:lnTo>
                  <a:lnTo>
                    <a:pt x="13048" y="749"/>
                  </a:lnTo>
                  <a:lnTo>
                    <a:pt x="13056" y="789"/>
                  </a:lnTo>
                  <a:lnTo>
                    <a:pt x="0" y="789"/>
                  </a:lnTo>
                  <a:close/>
                </a:path>
              </a:pathLst>
            </a:custGeom>
            <a:solidFill>
              <a:srgbClr val="79C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1" name="Rectangle 93">
              <a:extLst>
                <a:ext uri="{FF2B5EF4-FFF2-40B4-BE49-F238E27FC236}">
                  <a16:creationId xmlns:a16="http://schemas.microsoft.com/office/drawing/2014/main" id="{D0815541-8D35-7804-DB01-76E5916A05EC}"/>
                </a:ext>
              </a:extLst>
            </p:cNvPr>
            <p:cNvSpPr>
              <a:spLocks noChangeArrowheads="1"/>
            </p:cNvSpPr>
            <p:nvPr/>
          </p:nvSpPr>
          <p:spPr bwMode="auto">
            <a:xfrm>
              <a:off x="7444871" y="3444255"/>
              <a:ext cx="634508" cy="18046"/>
            </a:xfrm>
            <a:prstGeom prst="rect">
              <a:avLst/>
            </a:prstGeom>
            <a:solidFill>
              <a:srgbClr val="6D6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2" name="Freeform 94">
              <a:extLst>
                <a:ext uri="{FF2B5EF4-FFF2-40B4-BE49-F238E27FC236}">
                  <a16:creationId xmlns:a16="http://schemas.microsoft.com/office/drawing/2014/main" id="{ED22CFD4-DE45-D49E-7384-1583BFE9B13E}"/>
                </a:ext>
              </a:extLst>
            </p:cNvPr>
            <p:cNvSpPr>
              <a:spLocks/>
            </p:cNvSpPr>
            <p:nvPr/>
          </p:nvSpPr>
          <p:spPr bwMode="auto">
            <a:xfrm>
              <a:off x="7444871" y="3381094"/>
              <a:ext cx="634508" cy="66169"/>
            </a:xfrm>
            <a:custGeom>
              <a:avLst/>
              <a:gdLst>
                <a:gd name="T0" fmla="*/ 2257 w 2278"/>
                <a:gd name="T1" fmla="*/ 195 h 224"/>
                <a:gd name="T2" fmla="*/ 2267 w 2278"/>
                <a:gd name="T3" fmla="*/ 201 h 224"/>
                <a:gd name="T4" fmla="*/ 2274 w 2278"/>
                <a:gd name="T5" fmla="*/ 206 h 224"/>
                <a:gd name="T6" fmla="*/ 2276 w 2278"/>
                <a:gd name="T7" fmla="*/ 208 h 224"/>
                <a:gd name="T8" fmla="*/ 2277 w 2278"/>
                <a:gd name="T9" fmla="*/ 212 h 224"/>
                <a:gd name="T10" fmla="*/ 2278 w 2278"/>
                <a:gd name="T11" fmla="*/ 214 h 224"/>
                <a:gd name="T12" fmla="*/ 2278 w 2278"/>
                <a:gd name="T13" fmla="*/ 215 h 224"/>
                <a:gd name="T14" fmla="*/ 2277 w 2278"/>
                <a:gd name="T15" fmla="*/ 217 h 224"/>
                <a:gd name="T16" fmla="*/ 2276 w 2278"/>
                <a:gd name="T17" fmla="*/ 219 h 224"/>
                <a:gd name="T18" fmla="*/ 2274 w 2278"/>
                <a:gd name="T19" fmla="*/ 220 h 224"/>
                <a:gd name="T20" fmla="*/ 2270 w 2278"/>
                <a:gd name="T21" fmla="*/ 222 h 224"/>
                <a:gd name="T22" fmla="*/ 2261 w 2278"/>
                <a:gd name="T23" fmla="*/ 224 h 224"/>
                <a:gd name="T24" fmla="*/ 2249 w 2278"/>
                <a:gd name="T25" fmla="*/ 224 h 224"/>
                <a:gd name="T26" fmla="*/ 27 w 2278"/>
                <a:gd name="T27" fmla="*/ 224 h 224"/>
                <a:gd name="T28" fmla="*/ 16 w 2278"/>
                <a:gd name="T29" fmla="*/ 224 h 224"/>
                <a:gd name="T30" fmla="*/ 7 w 2278"/>
                <a:gd name="T31" fmla="*/ 222 h 224"/>
                <a:gd name="T32" fmla="*/ 4 w 2278"/>
                <a:gd name="T33" fmla="*/ 220 h 224"/>
                <a:gd name="T34" fmla="*/ 2 w 2278"/>
                <a:gd name="T35" fmla="*/ 219 h 224"/>
                <a:gd name="T36" fmla="*/ 0 w 2278"/>
                <a:gd name="T37" fmla="*/ 217 h 224"/>
                <a:gd name="T38" fmla="*/ 0 w 2278"/>
                <a:gd name="T39" fmla="*/ 215 h 224"/>
                <a:gd name="T40" fmla="*/ 0 w 2278"/>
                <a:gd name="T41" fmla="*/ 214 h 224"/>
                <a:gd name="T42" fmla="*/ 0 w 2278"/>
                <a:gd name="T43" fmla="*/ 212 h 224"/>
                <a:gd name="T44" fmla="*/ 2 w 2278"/>
                <a:gd name="T45" fmla="*/ 208 h 224"/>
                <a:gd name="T46" fmla="*/ 4 w 2278"/>
                <a:gd name="T47" fmla="*/ 206 h 224"/>
                <a:gd name="T48" fmla="*/ 11 w 2278"/>
                <a:gd name="T49" fmla="*/ 201 h 224"/>
                <a:gd name="T50" fmla="*/ 21 w 2278"/>
                <a:gd name="T51" fmla="*/ 195 h 224"/>
                <a:gd name="T52" fmla="*/ 352 w 2278"/>
                <a:gd name="T53" fmla="*/ 28 h 224"/>
                <a:gd name="T54" fmla="*/ 364 w 2278"/>
                <a:gd name="T55" fmla="*/ 22 h 224"/>
                <a:gd name="T56" fmla="*/ 379 w 2278"/>
                <a:gd name="T57" fmla="*/ 17 h 224"/>
                <a:gd name="T58" fmla="*/ 394 w 2278"/>
                <a:gd name="T59" fmla="*/ 12 h 224"/>
                <a:gd name="T60" fmla="*/ 411 w 2278"/>
                <a:gd name="T61" fmla="*/ 7 h 224"/>
                <a:gd name="T62" fmla="*/ 427 w 2278"/>
                <a:gd name="T63" fmla="*/ 4 h 224"/>
                <a:gd name="T64" fmla="*/ 444 w 2278"/>
                <a:gd name="T65" fmla="*/ 2 h 224"/>
                <a:gd name="T66" fmla="*/ 458 w 2278"/>
                <a:gd name="T67" fmla="*/ 0 h 224"/>
                <a:gd name="T68" fmla="*/ 472 w 2278"/>
                <a:gd name="T69" fmla="*/ 0 h 224"/>
                <a:gd name="T70" fmla="*/ 1804 w 2278"/>
                <a:gd name="T71" fmla="*/ 0 h 224"/>
                <a:gd name="T72" fmla="*/ 1819 w 2278"/>
                <a:gd name="T73" fmla="*/ 0 h 224"/>
                <a:gd name="T74" fmla="*/ 1834 w 2278"/>
                <a:gd name="T75" fmla="*/ 2 h 224"/>
                <a:gd name="T76" fmla="*/ 1850 w 2278"/>
                <a:gd name="T77" fmla="*/ 4 h 224"/>
                <a:gd name="T78" fmla="*/ 1866 w 2278"/>
                <a:gd name="T79" fmla="*/ 7 h 224"/>
                <a:gd name="T80" fmla="*/ 1883 w 2278"/>
                <a:gd name="T81" fmla="*/ 12 h 224"/>
                <a:gd name="T82" fmla="*/ 1898 w 2278"/>
                <a:gd name="T83" fmla="*/ 17 h 224"/>
                <a:gd name="T84" fmla="*/ 1913 w 2278"/>
                <a:gd name="T85" fmla="*/ 22 h 224"/>
                <a:gd name="T86" fmla="*/ 1926 w 2278"/>
                <a:gd name="T87" fmla="*/ 28 h 224"/>
                <a:gd name="T88" fmla="*/ 2257 w 2278"/>
                <a:gd name="T89" fmla="*/ 19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8" h="224">
                  <a:moveTo>
                    <a:pt x="2257" y="195"/>
                  </a:moveTo>
                  <a:lnTo>
                    <a:pt x="2267" y="201"/>
                  </a:lnTo>
                  <a:lnTo>
                    <a:pt x="2274" y="206"/>
                  </a:lnTo>
                  <a:lnTo>
                    <a:pt x="2276" y="208"/>
                  </a:lnTo>
                  <a:lnTo>
                    <a:pt x="2277" y="212"/>
                  </a:lnTo>
                  <a:lnTo>
                    <a:pt x="2278" y="214"/>
                  </a:lnTo>
                  <a:lnTo>
                    <a:pt x="2278" y="215"/>
                  </a:lnTo>
                  <a:lnTo>
                    <a:pt x="2277" y="217"/>
                  </a:lnTo>
                  <a:lnTo>
                    <a:pt x="2276" y="219"/>
                  </a:lnTo>
                  <a:lnTo>
                    <a:pt x="2274" y="220"/>
                  </a:lnTo>
                  <a:lnTo>
                    <a:pt x="2270" y="222"/>
                  </a:lnTo>
                  <a:lnTo>
                    <a:pt x="2261" y="224"/>
                  </a:lnTo>
                  <a:lnTo>
                    <a:pt x="2249" y="224"/>
                  </a:lnTo>
                  <a:lnTo>
                    <a:pt x="27" y="224"/>
                  </a:lnTo>
                  <a:lnTo>
                    <a:pt x="16" y="224"/>
                  </a:lnTo>
                  <a:lnTo>
                    <a:pt x="7" y="222"/>
                  </a:lnTo>
                  <a:lnTo>
                    <a:pt x="4" y="220"/>
                  </a:lnTo>
                  <a:lnTo>
                    <a:pt x="2" y="219"/>
                  </a:lnTo>
                  <a:lnTo>
                    <a:pt x="0" y="217"/>
                  </a:lnTo>
                  <a:lnTo>
                    <a:pt x="0" y="215"/>
                  </a:lnTo>
                  <a:lnTo>
                    <a:pt x="0" y="214"/>
                  </a:lnTo>
                  <a:lnTo>
                    <a:pt x="0" y="212"/>
                  </a:lnTo>
                  <a:lnTo>
                    <a:pt x="2" y="208"/>
                  </a:lnTo>
                  <a:lnTo>
                    <a:pt x="4" y="206"/>
                  </a:lnTo>
                  <a:lnTo>
                    <a:pt x="11" y="201"/>
                  </a:lnTo>
                  <a:lnTo>
                    <a:pt x="21" y="195"/>
                  </a:lnTo>
                  <a:lnTo>
                    <a:pt x="352" y="28"/>
                  </a:lnTo>
                  <a:lnTo>
                    <a:pt x="364" y="22"/>
                  </a:lnTo>
                  <a:lnTo>
                    <a:pt x="379" y="17"/>
                  </a:lnTo>
                  <a:lnTo>
                    <a:pt x="394" y="12"/>
                  </a:lnTo>
                  <a:lnTo>
                    <a:pt x="411" y="7"/>
                  </a:lnTo>
                  <a:lnTo>
                    <a:pt x="427" y="4"/>
                  </a:lnTo>
                  <a:lnTo>
                    <a:pt x="444" y="2"/>
                  </a:lnTo>
                  <a:lnTo>
                    <a:pt x="458" y="0"/>
                  </a:lnTo>
                  <a:lnTo>
                    <a:pt x="472" y="0"/>
                  </a:lnTo>
                  <a:lnTo>
                    <a:pt x="1804" y="0"/>
                  </a:lnTo>
                  <a:lnTo>
                    <a:pt x="1819" y="0"/>
                  </a:lnTo>
                  <a:lnTo>
                    <a:pt x="1834" y="2"/>
                  </a:lnTo>
                  <a:lnTo>
                    <a:pt x="1850" y="4"/>
                  </a:lnTo>
                  <a:lnTo>
                    <a:pt x="1866" y="7"/>
                  </a:lnTo>
                  <a:lnTo>
                    <a:pt x="1883" y="12"/>
                  </a:lnTo>
                  <a:lnTo>
                    <a:pt x="1898" y="17"/>
                  </a:lnTo>
                  <a:lnTo>
                    <a:pt x="1913" y="22"/>
                  </a:lnTo>
                  <a:lnTo>
                    <a:pt x="1926" y="28"/>
                  </a:lnTo>
                  <a:lnTo>
                    <a:pt x="2257" y="195"/>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3" name="Freeform 96">
              <a:extLst>
                <a:ext uri="{FF2B5EF4-FFF2-40B4-BE49-F238E27FC236}">
                  <a16:creationId xmlns:a16="http://schemas.microsoft.com/office/drawing/2014/main" id="{F9E99142-E97A-4141-21BC-BD4AB9250830}"/>
                </a:ext>
              </a:extLst>
            </p:cNvPr>
            <p:cNvSpPr>
              <a:spLocks/>
            </p:cNvSpPr>
            <p:nvPr/>
          </p:nvSpPr>
          <p:spPr bwMode="auto">
            <a:xfrm>
              <a:off x="7440687" y="2946485"/>
              <a:ext cx="642875" cy="290240"/>
            </a:xfrm>
            <a:custGeom>
              <a:avLst/>
              <a:gdLst>
                <a:gd name="T0" fmla="*/ 2302 w 2307"/>
                <a:gd name="T1" fmla="*/ 906 h 964"/>
                <a:gd name="T2" fmla="*/ 2304 w 2307"/>
                <a:gd name="T3" fmla="*/ 912 h 964"/>
                <a:gd name="T4" fmla="*/ 2306 w 2307"/>
                <a:gd name="T5" fmla="*/ 917 h 964"/>
                <a:gd name="T6" fmla="*/ 2306 w 2307"/>
                <a:gd name="T7" fmla="*/ 923 h 964"/>
                <a:gd name="T8" fmla="*/ 2307 w 2307"/>
                <a:gd name="T9" fmla="*/ 928 h 964"/>
                <a:gd name="T10" fmla="*/ 2306 w 2307"/>
                <a:gd name="T11" fmla="*/ 934 h 964"/>
                <a:gd name="T12" fmla="*/ 2305 w 2307"/>
                <a:gd name="T13" fmla="*/ 938 h 964"/>
                <a:gd name="T14" fmla="*/ 2304 w 2307"/>
                <a:gd name="T15" fmla="*/ 943 h 964"/>
                <a:gd name="T16" fmla="*/ 2302 w 2307"/>
                <a:gd name="T17" fmla="*/ 947 h 964"/>
                <a:gd name="T18" fmla="*/ 2299 w 2307"/>
                <a:gd name="T19" fmla="*/ 950 h 964"/>
                <a:gd name="T20" fmla="*/ 2295 w 2307"/>
                <a:gd name="T21" fmla="*/ 954 h 964"/>
                <a:gd name="T22" fmla="*/ 2292 w 2307"/>
                <a:gd name="T23" fmla="*/ 957 h 964"/>
                <a:gd name="T24" fmla="*/ 2288 w 2307"/>
                <a:gd name="T25" fmla="*/ 959 h 964"/>
                <a:gd name="T26" fmla="*/ 2282 w 2307"/>
                <a:gd name="T27" fmla="*/ 961 h 964"/>
                <a:gd name="T28" fmla="*/ 2276 w 2307"/>
                <a:gd name="T29" fmla="*/ 963 h 964"/>
                <a:gd name="T30" fmla="*/ 2271 w 2307"/>
                <a:gd name="T31" fmla="*/ 964 h 964"/>
                <a:gd name="T32" fmla="*/ 2264 w 2307"/>
                <a:gd name="T33" fmla="*/ 964 h 964"/>
                <a:gd name="T34" fmla="*/ 42 w 2307"/>
                <a:gd name="T35" fmla="*/ 964 h 964"/>
                <a:gd name="T36" fmla="*/ 37 w 2307"/>
                <a:gd name="T37" fmla="*/ 964 h 964"/>
                <a:gd name="T38" fmla="*/ 30 w 2307"/>
                <a:gd name="T39" fmla="*/ 963 h 964"/>
                <a:gd name="T40" fmla="*/ 25 w 2307"/>
                <a:gd name="T41" fmla="*/ 961 h 964"/>
                <a:gd name="T42" fmla="*/ 20 w 2307"/>
                <a:gd name="T43" fmla="*/ 959 h 964"/>
                <a:gd name="T44" fmla="*/ 16 w 2307"/>
                <a:gd name="T45" fmla="*/ 957 h 964"/>
                <a:gd name="T46" fmla="*/ 11 w 2307"/>
                <a:gd name="T47" fmla="*/ 954 h 964"/>
                <a:gd name="T48" fmla="*/ 8 w 2307"/>
                <a:gd name="T49" fmla="*/ 950 h 964"/>
                <a:gd name="T50" fmla="*/ 6 w 2307"/>
                <a:gd name="T51" fmla="*/ 947 h 964"/>
                <a:gd name="T52" fmla="*/ 4 w 2307"/>
                <a:gd name="T53" fmla="*/ 943 h 964"/>
                <a:gd name="T54" fmla="*/ 1 w 2307"/>
                <a:gd name="T55" fmla="*/ 938 h 964"/>
                <a:gd name="T56" fmla="*/ 0 w 2307"/>
                <a:gd name="T57" fmla="*/ 934 h 964"/>
                <a:gd name="T58" fmla="*/ 0 w 2307"/>
                <a:gd name="T59" fmla="*/ 928 h 964"/>
                <a:gd name="T60" fmla="*/ 0 w 2307"/>
                <a:gd name="T61" fmla="*/ 923 h 964"/>
                <a:gd name="T62" fmla="*/ 1 w 2307"/>
                <a:gd name="T63" fmla="*/ 917 h 964"/>
                <a:gd name="T64" fmla="*/ 4 w 2307"/>
                <a:gd name="T65" fmla="*/ 912 h 964"/>
                <a:gd name="T66" fmla="*/ 6 w 2307"/>
                <a:gd name="T67" fmla="*/ 906 h 964"/>
                <a:gd name="T68" fmla="*/ 397 w 2307"/>
                <a:gd name="T69" fmla="*/ 57 h 964"/>
                <a:gd name="T70" fmla="*/ 403 w 2307"/>
                <a:gd name="T71" fmla="*/ 46 h 964"/>
                <a:gd name="T72" fmla="*/ 412 w 2307"/>
                <a:gd name="T73" fmla="*/ 35 h 964"/>
                <a:gd name="T74" fmla="*/ 422 w 2307"/>
                <a:gd name="T75" fmla="*/ 25 h 964"/>
                <a:gd name="T76" fmla="*/ 434 w 2307"/>
                <a:gd name="T77" fmla="*/ 16 h 964"/>
                <a:gd name="T78" fmla="*/ 448 w 2307"/>
                <a:gd name="T79" fmla="*/ 10 h 964"/>
                <a:gd name="T80" fmla="*/ 461 w 2307"/>
                <a:gd name="T81" fmla="*/ 4 h 964"/>
                <a:gd name="T82" fmla="*/ 474 w 2307"/>
                <a:gd name="T83" fmla="*/ 1 h 964"/>
                <a:gd name="T84" fmla="*/ 487 w 2307"/>
                <a:gd name="T85" fmla="*/ 0 h 964"/>
                <a:gd name="T86" fmla="*/ 1819 w 2307"/>
                <a:gd name="T87" fmla="*/ 0 h 964"/>
                <a:gd name="T88" fmla="*/ 1834 w 2307"/>
                <a:gd name="T89" fmla="*/ 1 h 964"/>
                <a:gd name="T90" fmla="*/ 1847 w 2307"/>
                <a:gd name="T91" fmla="*/ 4 h 964"/>
                <a:gd name="T92" fmla="*/ 1860 w 2307"/>
                <a:gd name="T93" fmla="*/ 10 h 964"/>
                <a:gd name="T94" fmla="*/ 1872 w 2307"/>
                <a:gd name="T95" fmla="*/ 16 h 964"/>
                <a:gd name="T96" fmla="*/ 1884 w 2307"/>
                <a:gd name="T97" fmla="*/ 25 h 964"/>
                <a:gd name="T98" fmla="*/ 1894 w 2307"/>
                <a:gd name="T99" fmla="*/ 35 h 964"/>
                <a:gd name="T100" fmla="*/ 1903 w 2307"/>
                <a:gd name="T101" fmla="*/ 46 h 964"/>
                <a:gd name="T102" fmla="*/ 1910 w 2307"/>
                <a:gd name="T103" fmla="*/ 57 h 964"/>
                <a:gd name="T104" fmla="*/ 2302 w 2307"/>
                <a:gd name="T105" fmla="*/ 90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7" h="964">
                  <a:moveTo>
                    <a:pt x="2302" y="906"/>
                  </a:moveTo>
                  <a:lnTo>
                    <a:pt x="2304" y="912"/>
                  </a:lnTo>
                  <a:lnTo>
                    <a:pt x="2306" y="917"/>
                  </a:lnTo>
                  <a:lnTo>
                    <a:pt x="2306" y="923"/>
                  </a:lnTo>
                  <a:lnTo>
                    <a:pt x="2307" y="928"/>
                  </a:lnTo>
                  <a:lnTo>
                    <a:pt x="2306" y="934"/>
                  </a:lnTo>
                  <a:lnTo>
                    <a:pt x="2305" y="938"/>
                  </a:lnTo>
                  <a:lnTo>
                    <a:pt x="2304" y="943"/>
                  </a:lnTo>
                  <a:lnTo>
                    <a:pt x="2302" y="947"/>
                  </a:lnTo>
                  <a:lnTo>
                    <a:pt x="2299" y="950"/>
                  </a:lnTo>
                  <a:lnTo>
                    <a:pt x="2295" y="954"/>
                  </a:lnTo>
                  <a:lnTo>
                    <a:pt x="2292" y="957"/>
                  </a:lnTo>
                  <a:lnTo>
                    <a:pt x="2288" y="959"/>
                  </a:lnTo>
                  <a:lnTo>
                    <a:pt x="2282" y="961"/>
                  </a:lnTo>
                  <a:lnTo>
                    <a:pt x="2276" y="963"/>
                  </a:lnTo>
                  <a:lnTo>
                    <a:pt x="2271" y="964"/>
                  </a:lnTo>
                  <a:lnTo>
                    <a:pt x="2264" y="964"/>
                  </a:lnTo>
                  <a:lnTo>
                    <a:pt x="42" y="964"/>
                  </a:lnTo>
                  <a:lnTo>
                    <a:pt x="37" y="964"/>
                  </a:lnTo>
                  <a:lnTo>
                    <a:pt x="30" y="963"/>
                  </a:lnTo>
                  <a:lnTo>
                    <a:pt x="25" y="961"/>
                  </a:lnTo>
                  <a:lnTo>
                    <a:pt x="20" y="959"/>
                  </a:lnTo>
                  <a:lnTo>
                    <a:pt x="16" y="957"/>
                  </a:lnTo>
                  <a:lnTo>
                    <a:pt x="11" y="954"/>
                  </a:lnTo>
                  <a:lnTo>
                    <a:pt x="8" y="950"/>
                  </a:lnTo>
                  <a:lnTo>
                    <a:pt x="6" y="947"/>
                  </a:lnTo>
                  <a:lnTo>
                    <a:pt x="4" y="943"/>
                  </a:lnTo>
                  <a:lnTo>
                    <a:pt x="1" y="938"/>
                  </a:lnTo>
                  <a:lnTo>
                    <a:pt x="0" y="934"/>
                  </a:lnTo>
                  <a:lnTo>
                    <a:pt x="0" y="928"/>
                  </a:lnTo>
                  <a:lnTo>
                    <a:pt x="0" y="923"/>
                  </a:lnTo>
                  <a:lnTo>
                    <a:pt x="1" y="917"/>
                  </a:lnTo>
                  <a:lnTo>
                    <a:pt x="4" y="912"/>
                  </a:lnTo>
                  <a:lnTo>
                    <a:pt x="6" y="906"/>
                  </a:lnTo>
                  <a:lnTo>
                    <a:pt x="397" y="57"/>
                  </a:lnTo>
                  <a:lnTo>
                    <a:pt x="403" y="46"/>
                  </a:lnTo>
                  <a:lnTo>
                    <a:pt x="412" y="35"/>
                  </a:lnTo>
                  <a:lnTo>
                    <a:pt x="422" y="25"/>
                  </a:lnTo>
                  <a:lnTo>
                    <a:pt x="434" y="16"/>
                  </a:lnTo>
                  <a:lnTo>
                    <a:pt x="448" y="10"/>
                  </a:lnTo>
                  <a:lnTo>
                    <a:pt x="461" y="4"/>
                  </a:lnTo>
                  <a:lnTo>
                    <a:pt x="474" y="1"/>
                  </a:lnTo>
                  <a:lnTo>
                    <a:pt x="487" y="0"/>
                  </a:lnTo>
                  <a:lnTo>
                    <a:pt x="1819" y="0"/>
                  </a:lnTo>
                  <a:lnTo>
                    <a:pt x="1834" y="1"/>
                  </a:lnTo>
                  <a:lnTo>
                    <a:pt x="1847" y="4"/>
                  </a:lnTo>
                  <a:lnTo>
                    <a:pt x="1860" y="10"/>
                  </a:lnTo>
                  <a:lnTo>
                    <a:pt x="1872" y="16"/>
                  </a:lnTo>
                  <a:lnTo>
                    <a:pt x="1884" y="25"/>
                  </a:lnTo>
                  <a:lnTo>
                    <a:pt x="1894" y="35"/>
                  </a:lnTo>
                  <a:lnTo>
                    <a:pt x="1903" y="46"/>
                  </a:lnTo>
                  <a:lnTo>
                    <a:pt x="1910" y="57"/>
                  </a:lnTo>
                  <a:lnTo>
                    <a:pt x="2302" y="906"/>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4" name="Freeform 97">
              <a:extLst>
                <a:ext uri="{FF2B5EF4-FFF2-40B4-BE49-F238E27FC236}">
                  <a16:creationId xmlns:a16="http://schemas.microsoft.com/office/drawing/2014/main" id="{25DEF414-C5F1-2642-A752-DA1B18C060C6}"/>
                </a:ext>
              </a:extLst>
            </p:cNvPr>
            <p:cNvSpPr>
              <a:spLocks/>
            </p:cNvSpPr>
            <p:nvPr/>
          </p:nvSpPr>
          <p:spPr bwMode="auto">
            <a:xfrm>
              <a:off x="7451843" y="3236726"/>
              <a:ext cx="619168" cy="27069"/>
            </a:xfrm>
            <a:custGeom>
              <a:avLst/>
              <a:gdLst>
                <a:gd name="T0" fmla="*/ 2222 w 2222"/>
                <a:gd name="T1" fmla="*/ 0 h 91"/>
                <a:gd name="T2" fmla="*/ 0 w 2222"/>
                <a:gd name="T3" fmla="*/ 0 h 91"/>
                <a:gd name="T4" fmla="*/ 63 w 2222"/>
                <a:gd name="T5" fmla="*/ 91 h 91"/>
                <a:gd name="T6" fmla="*/ 2159 w 2222"/>
                <a:gd name="T7" fmla="*/ 91 h 91"/>
                <a:gd name="T8" fmla="*/ 2222 w 2222"/>
                <a:gd name="T9" fmla="*/ 0 h 91"/>
              </a:gdLst>
              <a:ahLst/>
              <a:cxnLst>
                <a:cxn ang="0">
                  <a:pos x="T0" y="T1"/>
                </a:cxn>
                <a:cxn ang="0">
                  <a:pos x="T2" y="T3"/>
                </a:cxn>
                <a:cxn ang="0">
                  <a:pos x="T4" y="T5"/>
                </a:cxn>
                <a:cxn ang="0">
                  <a:pos x="T6" y="T7"/>
                </a:cxn>
                <a:cxn ang="0">
                  <a:pos x="T8" y="T9"/>
                </a:cxn>
              </a:cxnLst>
              <a:rect l="0" t="0" r="r" b="b"/>
              <a:pathLst>
                <a:path w="2222" h="91">
                  <a:moveTo>
                    <a:pt x="2222" y="0"/>
                  </a:moveTo>
                  <a:lnTo>
                    <a:pt x="0" y="0"/>
                  </a:lnTo>
                  <a:lnTo>
                    <a:pt x="63" y="91"/>
                  </a:lnTo>
                  <a:lnTo>
                    <a:pt x="2159" y="91"/>
                  </a:lnTo>
                  <a:lnTo>
                    <a:pt x="2222"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5" name="Freeform 98">
              <a:extLst>
                <a:ext uri="{FF2B5EF4-FFF2-40B4-BE49-F238E27FC236}">
                  <a16:creationId xmlns:a16="http://schemas.microsoft.com/office/drawing/2014/main" id="{EB23CA1B-CFFA-ECC0-9D42-C561D8CEB0BF}"/>
                </a:ext>
              </a:extLst>
            </p:cNvPr>
            <p:cNvSpPr>
              <a:spLocks/>
            </p:cNvSpPr>
            <p:nvPr/>
          </p:nvSpPr>
          <p:spPr bwMode="auto">
            <a:xfrm>
              <a:off x="7769794" y="3024684"/>
              <a:ext cx="111562" cy="64664"/>
            </a:xfrm>
            <a:custGeom>
              <a:avLst/>
              <a:gdLst>
                <a:gd name="T0" fmla="*/ 0 w 400"/>
                <a:gd name="T1" fmla="*/ 216 h 216"/>
                <a:gd name="T2" fmla="*/ 400 w 400"/>
                <a:gd name="T3" fmla="*/ 216 h 216"/>
                <a:gd name="T4" fmla="*/ 354 w 400"/>
                <a:gd name="T5" fmla="*/ 0 h 216"/>
                <a:gd name="T6" fmla="*/ 0 w 400"/>
                <a:gd name="T7" fmla="*/ 0 h 216"/>
                <a:gd name="T8" fmla="*/ 0 w 400"/>
                <a:gd name="T9" fmla="*/ 216 h 216"/>
              </a:gdLst>
              <a:ahLst/>
              <a:cxnLst>
                <a:cxn ang="0">
                  <a:pos x="T0" y="T1"/>
                </a:cxn>
                <a:cxn ang="0">
                  <a:pos x="T2" y="T3"/>
                </a:cxn>
                <a:cxn ang="0">
                  <a:pos x="T4" y="T5"/>
                </a:cxn>
                <a:cxn ang="0">
                  <a:pos x="T6" y="T7"/>
                </a:cxn>
                <a:cxn ang="0">
                  <a:pos x="T8" y="T9"/>
                </a:cxn>
              </a:cxnLst>
              <a:rect l="0" t="0" r="r" b="b"/>
              <a:pathLst>
                <a:path w="400" h="216">
                  <a:moveTo>
                    <a:pt x="0" y="216"/>
                  </a:moveTo>
                  <a:lnTo>
                    <a:pt x="400" y="216"/>
                  </a:lnTo>
                  <a:lnTo>
                    <a:pt x="354" y="0"/>
                  </a:lnTo>
                  <a:lnTo>
                    <a:pt x="0" y="0"/>
                  </a:lnTo>
                  <a:lnTo>
                    <a:pt x="0" y="21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6" name="Freeform 99">
              <a:extLst>
                <a:ext uri="{FF2B5EF4-FFF2-40B4-BE49-F238E27FC236}">
                  <a16:creationId xmlns:a16="http://schemas.microsoft.com/office/drawing/2014/main" id="{929364C0-6A4A-0E2F-1E2E-C627F76D3C36}"/>
                </a:ext>
              </a:extLst>
            </p:cNvPr>
            <p:cNvSpPr>
              <a:spLocks/>
            </p:cNvSpPr>
            <p:nvPr/>
          </p:nvSpPr>
          <p:spPr bwMode="auto">
            <a:xfrm>
              <a:off x="7645682" y="3024684"/>
              <a:ext cx="108773" cy="64664"/>
            </a:xfrm>
            <a:custGeom>
              <a:avLst/>
              <a:gdLst>
                <a:gd name="T0" fmla="*/ 393 w 393"/>
                <a:gd name="T1" fmla="*/ 216 h 216"/>
                <a:gd name="T2" fmla="*/ 393 w 393"/>
                <a:gd name="T3" fmla="*/ 0 h 216"/>
                <a:gd name="T4" fmla="*/ 45 w 393"/>
                <a:gd name="T5" fmla="*/ 0 h 216"/>
                <a:gd name="T6" fmla="*/ 0 w 393"/>
                <a:gd name="T7" fmla="*/ 216 h 216"/>
                <a:gd name="T8" fmla="*/ 393 w 393"/>
                <a:gd name="T9" fmla="*/ 216 h 216"/>
              </a:gdLst>
              <a:ahLst/>
              <a:cxnLst>
                <a:cxn ang="0">
                  <a:pos x="T0" y="T1"/>
                </a:cxn>
                <a:cxn ang="0">
                  <a:pos x="T2" y="T3"/>
                </a:cxn>
                <a:cxn ang="0">
                  <a:pos x="T4" y="T5"/>
                </a:cxn>
                <a:cxn ang="0">
                  <a:pos x="T6" y="T7"/>
                </a:cxn>
                <a:cxn ang="0">
                  <a:pos x="T8" y="T9"/>
                </a:cxn>
              </a:cxnLst>
              <a:rect l="0" t="0" r="r" b="b"/>
              <a:pathLst>
                <a:path w="393" h="216">
                  <a:moveTo>
                    <a:pt x="393" y="216"/>
                  </a:moveTo>
                  <a:lnTo>
                    <a:pt x="393" y="0"/>
                  </a:lnTo>
                  <a:lnTo>
                    <a:pt x="45" y="0"/>
                  </a:lnTo>
                  <a:lnTo>
                    <a:pt x="0" y="216"/>
                  </a:lnTo>
                  <a:lnTo>
                    <a:pt x="393" y="21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7" name="Freeform 100">
              <a:extLst>
                <a:ext uri="{FF2B5EF4-FFF2-40B4-BE49-F238E27FC236}">
                  <a16:creationId xmlns:a16="http://schemas.microsoft.com/office/drawing/2014/main" id="{E9DAF554-A846-6F1E-7FC9-7119A8F21E03}"/>
                </a:ext>
              </a:extLst>
            </p:cNvPr>
            <p:cNvSpPr>
              <a:spLocks/>
            </p:cNvSpPr>
            <p:nvPr/>
          </p:nvSpPr>
          <p:spPr bwMode="auto">
            <a:xfrm>
              <a:off x="7769794" y="2964531"/>
              <a:ext cx="94827" cy="45115"/>
            </a:xfrm>
            <a:custGeom>
              <a:avLst/>
              <a:gdLst>
                <a:gd name="T0" fmla="*/ 0 w 343"/>
                <a:gd name="T1" fmla="*/ 150 h 150"/>
                <a:gd name="T2" fmla="*/ 343 w 343"/>
                <a:gd name="T3" fmla="*/ 150 h 150"/>
                <a:gd name="T4" fmla="*/ 312 w 343"/>
                <a:gd name="T5" fmla="*/ 0 h 150"/>
                <a:gd name="T6" fmla="*/ 0 w 343"/>
                <a:gd name="T7" fmla="*/ 0 h 150"/>
                <a:gd name="T8" fmla="*/ 0 w 343"/>
                <a:gd name="T9" fmla="*/ 150 h 150"/>
              </a:gdLst>
              <a:ahLst/>
              <a:cxnLst>
                <a:cxn ang="0">
                  <a:pos x="T0" y="T1"/>
                </a:cxn>
                <a:cxn ang="0">
                  <a:pos x="T2" y="T3"/>
                </a:cxn>
                <a:cxn ang="0">
                  <a:pos x="T4" y="T5"/>
                </a:cxn>
                <a:cxn ang="0">
                  <a:pos x="T6" y="T7"/>
                </a:cxn>
                <a:cxn ang="0">
                  <a:pos x="T8" y="T9"/>
                </a:cxn>
              </a:cxnLst>
              <a:rect l="0" t="0" r="r" b="b"/>
              <a:pathLst>
                <a:path w="343" h="150">
                  <a:moveTo>
                    <a:pt x="0" y="150"/>
                  </a:moveTo>
                  <a:lnTo>
                    <a:pt x="343" y="150"/>
                  </a:lnTo>
                  <a:lnTo>
                    <a:pt x="312" y="0"/>
                  </a:lnTo>
                  <a:lnTo>
                    <a:pt x="0" y="0"/>
                  </a:lnTo>
                  <a:lnTo>
                    <a:pt x="0"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8" name="Freeform 101">
              <a:extLst>
                <a:ext uri="{FF2B5EF4-FFF2-40B4-BE49-F238E27FC236}">
                  <a16:creationId xmlns:a16="http://schemas.microsoft.com/office/drawing/2014/main" id="{6E287B8F-4971-CB12-BA2A-2AC23E9B8874}"/>
                </a:ext>
              </a:extLst>
            </p:cNvPr>
            <p:cNvSpPr>
              <a:spLocks/>
            </p:cNvSpPr>
            <p:nvPr/>
          </p:nvSpPr>
          <p:spPr bwMode="auto">
            <a:xfrm>
              <a:off x="7624764" y="3104388"/>
              <a:ext cx="129691" cy="93238"/>
            </a:xfrm>
            <a:custGeom>
              <a:avLst/>
              <a:gdLst>
                <a:gd name="T0" fmla="*/ 468 w 468"/>
                <a:gd name="T1" fmla="*/ 306 h 306"/>
                <a:gd name="T2" fmla="*/ 468 w 468"/>
                <a:gd name="T3" fmla="*/ 0 h 306"/>
                <a:gd name="T4" fmla="*/ 64 w 468"/>
                <a:gd name="T5" fmla="*/ 0 h 306"/>
                <a:gd name="T6" fmla="*/ 0 w 468"/>
                <a:gd name="T7" fmla="*/ 306 h 306"/>
                <a:gd name="T8" fmla="*/ 468 w 468"/>
                <a:gd name="T9" fmla="*/ 306 h 306"/>
              </a:gdLst>
              <a:ahLst/>
              <a:cxnLst>
                <a:cxn ang="0">
                  <a:pos x="T0" y="T1"/>
                </a:cxn>
                <a:cxn ang="0">
                  <a:pos x="T2" y="T3"/>
                </a:cxn>
                <a:cxn ang="0">
                  <a:pos x="T4" y="T5"/>
                </a:cxn>
                <a:cxn ang="0">
                  <a:pos x="T6" y="T7"/>
                </a:cxn>
                <a:cxn ang="0">
                  <a:pos x="T8" y="T9"/>
                </a:cxn>
              </a:cxnLst>
              <a:rect l="0" t="0" r="r" b="b"/>
              <a:pathLst>
                <a:path w="468" h="306">
                  <a:moveTo>
                    <a:pt x="468" y="306"/>
                  </a:moveTo>
                  <a:lnTo>
                    <a:pt x="468" y="0"/>
                  </a:lnTo>
                  <a:lnTo>
                    <a:pt x="64" y="0"/>
                  </a:lnTo>
                  <a:lnTo>
                    <a:pt x="0" y="306"/>
                  </a:lnTo>
                  <a:lnTo>
                    <a:pt x="468" y="30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9" name="Freeform 102">
              <a:extLst>
                <a:ext uri="{FF2B5EF4-FFF2-40B4-BE49-F238E27FC236}">
                  <a16:creationId xmlns:a16="http://schemas.microsoft.com/office/drawing/2014/main" id="{2DF340E3-D2DE-356B-4BD4-84B1E485745B}"/>
                </a:ext>
              </a:extLst>
            </p:cNvPr>
            <p:cNvSpPr>
              <a:spLocks/>
            </p:cNvSpPr>
            <p:nvPr/>
          </p:nvSpPr>
          <p:spPr bwMode="auto">
            <a:xfrm>
              <a:off x="7522964" y="3024684"/>
              <a:ext cx="119929" cy="64664"/>
            </a:xfrm>
            <a:custGeom>
              <a:avLst/>
              <a:gdLst>
                <a:gd name="T0" fmla="*/ 93 w 429"/>
                <a:gd name="T1" fmla="*/ 0 h 216"/>
                <a:gd name="T2" fmla="*/ 0 w 429"/>
                <a:gd name="T3" fmla="*/ 216 h 216"/>
                <a:gd name="T4" fmla="*/ 385 w 429"/>
                <a:gd name="T5" fmla="*/ 216 h 216"/>
                <a:gd name="T6" fmla="*/ 429 w 429"/>
                <a:gd name="T7" fmla="*/ 0 h 216"/>
                <a:gd name="T8" fmla="*/ 93 w 429"/>
                <a:gd name="T9" fmla="*/ 0 h 216"/>
              </a:gdLst>
              <a:ahLst/>
              <a:cxnLst>
                <a:cxn ang="0">
                  <a:pos x="T0" y="T1"/>
                </a:cxn>
                <a:cxn ang="0">
                  <a:pos x="T2" y="T3"/>
                </a:cxn>
                <a:cxn ang="0">
                  <a:pos x="T4" y="T5"/>
                </a:cxn>
                <a:cxn ang="0">
                  <a:pos x="T6" y="T7"/>
                </a:cxn>
                <a:cxn ang="0">
                  <a:pos x="T8" y="T9"/>
                </a:cxn>
              </a:cxnLst>
              <a:rect l="0" t="0" r="r" b="b"/>
              <a:pathLst>
                <a:path w="429" h="216">
                  <a:moveTo>
                    <a:pt x="93" y="0"/>
                  </a:moveTo>
                  <a:lnTo>
                    <a:pt x="0" y="216"/>
                  </a:lnTo>
                  <a:lnTo>
                    <a:pt x="385" y="216"/>
                  </a:lnTo>
                  <a:lnTo>
                    <a:pt x="429" y="0"/>
                  </a:lnTo>
                  <a:lnTo>
                    <a:pt x="93"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0" name="Freeform 103">
              <a:extLst>
                <a:ext uri="{FF2B5EF4-FFF2-40B4-BE49-F238E27FC236}">
                  <a16:creationId xmlns:a16="http://schemas.microsoft.com/office/drawing/2014/main" id="{2AEC8CD3-C204-1242-22A4-F2C1198BCA05}"/>
                </a:ext>
              </a:extLst>
            </p:cNvPr>
            <p:cNvSpPr>
              <a:spLocks/>
            </p:cNvSpPr>
            <p:nvPr/>
          </p:nvSpPr>
          <p:spPr bwMode="auto">
            <a:xfrm>
              <a:off x="7661022" y="2964531"/>
              <a:ext cx="93434" cy="45115"/>
            </a:xfrm>
            <a:custGeom>
              <a:avLst/>
              <a:gdLst>
                <a:gd name="T0" fmla="*/ 337 w 337"/>
                <a:gd name="T1" fmla="*/ 0 h 150"/>
                <a:gd name="T2" fmla="*/ 31 w 337"/>
                <a:gd name="T3" fmla="*/ 0 h 150"/>
                <a:gd name="T4" fmla="*/ 0 w 337"/>
                <a:gd name="T5" fmla="*/ 150 h 150"/>
                <a:gd name="T6" fmla="*/ 337 w 337"/>
                <a:gd name="T7" fmla="*/ 150 h 150"/>
                <a:gd name="T8" fmla="*/ 337 w 337"/>
                <a:gd name="T9" fmla="*/ 0 h 150"/>
              </a:gdLst>
              <a:ahLst/>
              <a:cxnLst>
                <a:cxn ang="0">
                  <a:pos x="T0" y="T1"/>
                </a:cxn>
                <a:cxn ang="0">
                  <a:pos x="T2" y="T3"/>
                </a:cxn>
                <a:cxn ang="0">
                  <a:pos x="T4" y="T5"/>
                </a:cxn>
                <a:cxn ang="0">
                  <a:pos x="T6" y="T7"/>
                </a:cxn>
                <a:cxn ang="0">
                  <a:pos x="T8" y="T9"/>
                </a:cxn>
              </a:cxnLst>
              <a:rect l="0" t="0" r="r" b="b"/>
              <a:pathLst>
                <a:path w="337" h="150">
                  <a:moveTo>
                    <a:pt x="337" y="0"/>
                  </a:moveTo>
                  <a:lnTo>
                    <a:pt x="31" y="0"/>
                  </a:lnTo>
                  <a:lnTo>
                    <a:pt x="0" y="150"/>
                  </a:lnTo>
                  <a:lnTo>
                    <a:pt x="337" y="150"/>
                  </a:lnTo>
                  <a:lnTo>
                    <a:pt x="337"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1" name="Freeform 104">
              <a:extLst>
                <a:ext uri="{FF2B5EF4-FFF2-40B4-BE49-F238E27FC236}">
                  <a16:creationId xmlns:a16="http://schemas.microsoft.com/office/drawing/2014/main" id="{C31C67BD-8A3D-037D-21D2-73EDDCDF5C05}"/>
                </a:ext>
              </a:extLst>
            </p:cNvPr>
            <p:cNvSpPr>
              <a:spLocks/>
            </p:cNvSpPr>
            <p:nvPr/>
          </p:nvSpPr>
          <p:spPr bwMode="auto">
            <a:xfrm>
              <a:off x="7555038" y="2964531"/>
              <a:ext cx="99011" cy="45115"/>
            </a:xfrm>
            <a:custGeom>
              <a:avLst/>
              <a:gdLst>
                <a:gd name="T0" fmla="*/ 324 w 356"/>
                <a:gd name="T1" fmla="*/ 150 h 150"/>
                <a:gd name="T2" fmla="*/ 356 w 356"/>
                <a:gd name="T3" fmla="*/ 0 h 150"/>
                <a:gd name="T4" fmla="*/ 66 w 356"/>
                <a:gd name="T5" fmla="*/ 0 h 150"/>
                <a:gd name="T6" fmla="*/ 0 w 356"/>
                <a:gd name="T7" fmla="*/ 150 h 150"/>
                <a:gd name="T8" fmla="*/ 324 w 356"/>
                <a:gd name="T9" fmla="*/ 150 h 150"/>
              </a:gdLst>
              <a:ahLst/>
              <a:cxnLst>
                <a:cxn ang="0">
                  <a:pos x="T0" y="T1"/>
                </a:cxn>
                <a:cxn ang="0">
                  <a:pos x="T2" y="T3"/>
                </a:cxn>
                <a:cxn ang="0">
                  <a:pos x="T4" y="T5"/>
                </a:cxn>
                <a:cxn ang="0">
                  <a:pos x="T6" y="T7"/>
                </a:cxn>
                <a:cxn ang="0">
                  <a:pos x="T8" y="T9"/>
                </a:cxn>
              </a:cxnLst>
              <a:rect l="0" t="0" r="r" b="b"/>
              <a:pathLst>
                <a:path w="356" h="150">
                  <a:moveTo>
                    <a:pt x="324" y="150"/>
                  </a:moveTo>
                  <a:lnTo>
                    <a:pt x="356" y="0"/>
                  </a:lnTo>
                  <a:lnTo>
                    <a:pt x="66" y="0"/>
                  </a:lnTo>
                  <a:lnTo>
                    <a:pt x="0" y="150"/>
                  </a:lnTo>
                  <a:lnTo>
                    <a:pt x="324"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2" name="Freeform 105">
              <a:extLst>
                <a:ext uri="{FF2B5EF4-FFF2-40B4-BE49-F238E27FC236}">
                  <a16:creationId xmlns:a16="http://schemas.microsoft.com/office/drawing/2014/main" id="{42B47798-F512-B075-4544-2B18D5B47110}"/>
                </a:ext>
              </a:extLst>
            </p:cNvPr>
            <p:cNvSpPr>
              <a:spLocks/>
            </p:cNvSpPr>
            <p:nvPr/>
          </p:nvSpPr>
          <p:spPr bwMode="auto">
            <a:xfrm>
              <a:off x="7769794" y="3104388"/>
              <a:ext cx="132480" cy="93238"/>
            </a:xfrm>
            <a:custGeom>
              <a:avLst/>
              <a:gdLst>
                <a:gd name="T0" fmla="*/ 411 w 475"/>
                <a:gd name="T1" fmla="*/ 0 h 306"/>
                <a:gd name="T2" fmla="*/ 0 w 475"/>
                <a:gd name="T3" fmla="*/ 0 h 306"/>
                <a:gd name="T4" fmla="*/ 0 w 475"/>
                <a:gd name="T5" fmla="*/ 306 h 306"/>
                <a:gd name="T6" fmla="*/ 475 w 475"/>
                <a:gd name="T7" fmla="*/ 306 h 306"/>
                <a:gd name="T8" fmla="*/ 411 w 475"/>
                <a:gd name="T9" fmla="*/ 0 h 306"/>
              </a:gdLst>
              <a:ahLst/>
              <a:cxnLst>
                <a:cxn ang="0">
                  <a:pos x="T0" y="T1"/>
                </a:cxn>
                <a:cxn ang="0">
                  <a:pos x="T2" y="T3"/>
                </a:cxn>
                <a:cxn ang="0">
                  <a:pos x="T4" y="T5"/>
                </a:cxn>
                <a:cxn ang="0">
                  <a:pos x="T6" y="T7"/>
                </a:cxn>
                <a:cxn ang="0">
                  <a:pos x="T8" y="T9"/>
                </a:cxn>
              </a:cxnLst>
              <a:rect l="0" t="0" r="r" b="b"/>
              <a:pathLst>
                <a:path w="475" h="306">
                  <a:moveTo>
                    <a:pt x="411" y="0"/>
                  </a:moveTo>
                  <a:lnTo>
                    <a:pt x="0" y="0"/>
                  </a:lnTo>
                  <a:lnTo>
                    <a:pt x="0" y="306"/>
                  </a:lnTo>
                  <a:lnTo>
                    <a:pt x="475" y="306"/>
                  </a:lnTo>
                  <a:lnTo>
                    <a:pt x="411"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3" name="Freeform 106">
              <a:extLst>
                <a:ext uri="{FF2B5EF4-FFF2-40B4-BE49-F238E27FC236}">
                  <a16:creationId xmlns:a16="http://schemas.microsoft.com/office/drawing/2014/main" id="{D39F91B3-EE24-B227-0A0B-5B129C26DECE}"/>
                </a:ext>
              </a:extLst>
            </p:cNvPr>
            <p:cNvSpPr>
              <a:spLocks/>
            </p:cNvSpPr>
            <p:nvPr/>
          </p:nvSpPr>
          <p:spPr bwMode="auto">
            <a:xfrm>
              <a:off x="7871595" y="2964531"/>
              <a:ext cx="96222" cy="45115"/>
            </a:xfrm>
            <a:custGeom>
              <a:avLst/>
              <a:gdLst>
                <a:gd name="T0" fmla="*/ 32 w 348"/>
                <a:gd name="T1" fmla="*/ 150 h 150"/>
                <a:gd name="T2" fmla="*/ 348 w 348"/>
                <a:gd name="T3" fmla="*/ 150 h 150"/>
                <a:gd name="T4" fmla="*/ 283 w 348"/>
                <a:gd name="T5" fmla="*/ 0 h 150"/>
                <a:gd name="T6" fmla="*/ 0 w 348"/>
                <a:gd name="T7" fmla="*/ 0 h 150"/>
                <a:gd name="T8" fmla="*/ 32 w 348"/>
                <a:gd name="T9" fmla="*/ 150 h 150"/>
              </a:gdLst>
              <a:ahLst/>
              <a:cxnLst>
                <a:cxn ang="0">
                  <a:pos x="T0" y="T1"/>
                </a:cxn>
                <a:cxn ang="0">
                  <a:pos x="T2" y="T3"/>
                </a:cxn>
                <a:cxn ang="0">
                  <a:pos x="T4" y="T5"/>
                </a:cxn>
                <a:cxn ang="0">
                  <a:pos x="T6" y="T7"/>
                </a:cxn>
                <a:cxn ang="0">
                  <a:pos x="T8" y="T9"/>
                </a:cxn>
              </a:cxnLst>
              <a:rect l="0" t="0" r="r" b="b"/>
              <a:pathLst>
                <a:path w="348" h="150">
                  <a:moveTo>
                    <a:pt x="32" y="150"/>
                  </a:moveTo>
                  <a:lnTo>
                    <a:pt x="348" y="150"/>
                  </a:lnTo>
                  <a:lnTo>
                    <a:pt x="283" y="0"/>
                  </a:lnTo>
                  <a:lnTo>
                    <a:pt x="0" y="0"/>
                  </a:lnTo>
                  <a:lnTo>
                    <a:pt x="32"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4" name="Freeform 107">
              <a:extLst>
                <a:ext uri="{FF2B5EF4-FFF2-40B4-BE49-F238E27FC236}">
                  <a16:creationId xmlns:a16="http://schemas.microsoft.com/office/drawing/2014/main" id="{BB295074-5F82-79A0-A3E6-1CE28A5CBE31}"/>
                </a:ext>
              </a:extLst>
            </p:cNvPr>
            <p:cNvSpPr>
              <a:spLocks/>
            </p:cNvSpPr>
            <p:nvPr/>
          </p:nvSpPr>
          <p:spPr bwMode="auto">
            <a:xfrm>
              <a:off x="7479734" y="3104388"/>
              <a:ext cx="147819" cy="93238"/>
            </a:xfrm>
            <a:custGeom>
              <a:avLst/>
              <a:gdLst>
                <a:gd name="T0" fmla="*/ 530 w 530"/>
                <a:gd name="T1" fmla="*/ 0 h 306"/>
                <a:gd name="T2" fmla="*/ 133 w 530"/>
                <a:gd name="T3" fmla="*/ 0 h 306"/>
                <a:gd name="T4" fmla="*/ 0 w 530"/>
                <a:gd name="T5" fmla="*/ 306 h 306"/>
                <a:gd name="T6" fmla="*/ 466 w 530"/>
                <a:gd name="T7" fmla="*/ 306 h 306"/>
                <a:gd name="T8" fmla="*/ 530 w 530"/>
                <a:gd name="T9" fmla="*/ 0 h 306"/>
              </a:gdLst>
              <a:ahLst/>
              <a:cxnLst>
                <a:cxn ang="0">
                  <a:pos x="T0" y="T1"/>
                </a:cxn>
                <a:cxn ang="0">
                  <a:pos x="T2" y="T3"/>
                </a:cxn>
                <a:cxn ang="0">
                  <a:pos x="T4" y="T5"/>
                </a:cxn>
                <a:cxn ang="0">
                  <a:pos x="T6" y="T7"/>
                </a:cxn>
                <a:cxn ang="0">
                  <a:pos x="T8" y="T9"/>
                </a:cxn>
              </a:cxnLst>
              <a:rect l="0" t="0" r="r" b="b"/>
              <a:pathLst>
                <a:path w="530" h="306">
                  <a:moveTo>
                    <a:pt x="530" y="0"/>
                  </a:moveTo>
                  <a:lnTo>
                    <a:pt x="133" y="0"/>
                  </a:lnTo>
                  <a:lnTo>
                    <a:pt x="0" y="306"/>
                  </a:lnTo>
                  <a:lnTo>
                    <a:pt x="466" y="306"/>
                  </a:lnTo>
                  <a:lnTo>
                    <a:pt x="530"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5" name="Freeform 108">
              <a:extLst>
                <a:ext uri="{FF2B5EF4-FFF2-40B4-BE49-F238E27FC236}">
                  <a16:creationId xmlns:a16="http://schemas.microsoft.com/office/drawing/2014/main" id="{874F0C11-7974-90C4-9277-BE7364C9EAFD}"/>
                </a:ext>
              </a:extLst>
            </p:cNvPr>
            <p:cNvSpPr>
              <a:spLocks/>
            </p:cNvSpPr>
            <p:nvPr/>
          </p:nvSpPr>
          <p:spPr bwMode="auto">
            <a:xfrm>
              <a:off x="7882751" y="3024684"/>
              <a:ext cx="118535" cy="64664"/>
            </a:xfrm>
            <a:custGeom>
              <a:avLst/>
              <a:gdLst>
                <a:gd name="T0" fmla="*/ 46 w 422"/>
                <a:gd name="T1" fmla="*/ 216 h 216"/>
                <a:gd name="T2" fmla="*/ 422 w 422"/>
                <a:gd name="T3" fmla="*/ 216 h 216"/>
                <a:gd name="T4" fmla="*/ 328 w 422"/>
                <a:gd name="T5" fmla="*/ 0 h 216"/>
                <a:gd name="T6" fmla="*/ 0 w 422"/>
                <a:gd name="T7" fmla="*/ 0 h 216"/>
                <a:gd name="T8" fmla="*/ 46 w 422"/>
                <a:gd name="T9" fmla="*/ 216 h 216"/>
              </a:gdLst>
              <a:ahLst/>
              <a:cxnLst>
                <a:cxn ang="0">
                  <a:pos x="T0" y="T1"/>
                </a:cxn>
                <a:cxn ang="0">
                  <a:pos x="T2" y="T3"/>
                </a:cxn>
                <a:cxn ang="0">
                  <a:pos x="T4" y="T5"/>
                </a:cxn>
                <a:cxn ang="0">
                  <a:pos x="T6" y="T7"/>
                </a:cxn>
                <a:cxn ang="0">
                  <a:pos x="T8" y="T9"/>
                </a:cxn>
              </a:cxnLst>
              <a:rect l="0" t="0" r="r" b="b"/>
              <a:pathLst>
                <a:path w="422" h="216">
                  <a:moveTo>
                    <a:pt x="46" y="216"/>
                  </a:moveTo>
                  <a:lnTo>
                    <a:pt x="422" y="216"/>
                  </a:lnTo>
                  <a:lnTo>
                    <a:pt x="328" y="0"/>
                  </a:lnTo>
                  <a:lnTo>
                    <a:pt x="0" y="0"/>
                  </a:lnTo>
                  <a:lnTo>
                    <a:pt x="46" y="21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6" name="Freeform 109">
              <a:extLst>
                <a:ext uri="{FF2B5EF4-FFF2-40B4-BE49-F238E27FC236}">
                  <a16:creationId xmlns:a16="http://schemas.microsoft.com/office/drawing/2014/main" id="{06C9571A-6824-8F8B-76D2-EAE811DDD836}"/>
                </a:ext>
              </a:extLst>
            </p:cNvPr>
            <p:cNvSpPr>
              <a:spLocks/>
            </p:cNvSpPr>
            <p:nvPr/>
          </p:nvSpPr>
          <p:spPr bwMode="auto">
            <a:xfrm>
              <a:off x="7898090" y="3104388"/>
              <a:ext cx="146425" cy="93238"/>
            </a:xfrm>
            <a:custGeom>
              <a:avLst/>
              <a:gdLst>
                <a:gd name="T0" fmla="*/ 390 w 523"/>
                <a:gd name="T1" fmla="*/ 0 h 306"/>
                <a:gd name="T2" fmla="*/ 0 w 523"/>
                <a:gd name="T3" fmla="*/ 0 h 306"/>
                <a:gd name="T4" fmla="*/ 64 w 523"/>
                <a:gd name="T5" fmla="*/ 306 h 306"/>
                <a:gd name="T6" fmla="*/ 523 w 523"/>
                <a:gd name="T7" fmla="*/ 306 h 306"/>
                <a:gd name="T8" fmla="*/ 390 w 523"/>
                <a:gd name="T9" fmla="*/ 0 h 306"/>
              </a:gdLst>
              <a:ahLst/>
              <a:cxnLst>
                <a:cxn ang="0">
                  <a:pos x="T0" y="T1"/>
                </a:cxn>
                <a:cxn ang="0">
                  <a:pos x="T2" y="T3"/>
                </a:cxn>
                <a:cxn ang="0">
                  <a:pos x="T4" y="T5"/>
                </a:cxn>
                <a:cxn ang="0">
                  <a:pos x="T6" y="T7"/>
                </a:cxn>
                <a:cxn ang="0">
                  <a:pos x="T8" y="T9"/>
                </a:cxn>
              </a:cxnLst>
              <a:rect l="0" t="0" r="r" b="b"/>
              <a:pathLst>
                <a:path w="523" h="306">
                  <a:moveTo>
                    <a:pt x="390" y="0"/>
                  </a:moveTo>
                  <a:lnTo>
                    <a:pt x="0" y="0"/>
                  </a:lnTo>
                  <a:lnTo>
                    <a:pt x="64" y="306"/>
                  </a:lnTo>
                  <a:lnTo>
                    <a:pt x="523" y="306"/>
                  </a:lnTo>
                  <a:lnTo>
                    <a:pt x="390"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7" name="Freeform 110">
              <a:extLst>
                <a:ext uri="{FF2B5EF4-FFF2-40B4-BE49-F238E27FC236}">
                  <a16:creationId xmlns:a16="http://schemas.microsoft.com/office/drawing/2014/main" id="{802AD932-14AB-FF7B-9599-12080A18AF47}"/>
                </a:ext>
              </a:extLst>
            </p:cNvPr>
            <p:cNvSpPr>
              <a:spLocks/>
            </p:cNvSpPr>
            <p:nvPr/>
          </p:nvSpPr>
          <p:spPr bwMode="auto">
            <a:xfrm>
              <a:off x="7691701" y="3251764"/>
              <a:ext cx="136663" cy="178956"/>
            </a:xfrm>
            <a:custGeom>
              <a:avLst/>
              <a:gdLst>
                <a:gd name="T0" fmla="*/ 491 w 491"/>
                <a:gd name="T1" fmla="*/ 597 h 597"/>
                <a:gd name="T2" fmla="*/ 0 w 491"/>
                <a:gd name="T3" fmla="*/ 597 h 597"/>
                <a:gd name="T4" fmla="*/ 83 w 491"/>
                <a:gd name="T5" fmla="*/ 0 h 597"/>
                <a:gd name="T6" fmla="*/ 407 w 491"/>
                <a:gd name="T7" fmla="*/ 0 h 597"/>
                <a:gd name="T8" fmla="*/ 491 w 491"/>
                <a:gd name="T9" fmla="*/ 597 h 597"/>
              </a:gdLst>
              <a:ahLst/>
              <a:cxnLst>
                <a:cxn ang="0">
                  <a:pos x="T0" y="T1"/>
                </a:cxn>
                <a:cxn ang="0">
                  <a:pos x="T2" y="T3"/>
                </a:cxn>
                <a:cxn ang="0">
                  <a:pos x="T4" y="T5"/>
                </a:cxn>
                <a:cxn ang="0">
                  <a:pos x="T6" y="T7"/>
                </a:cxn>
                <a:cxn ang="0">
                  <a:pos x="T8" y="T9"/>
                </a:cxn>
              </a:cxnLst>
              <a:rect l="0" t="0" r="r" b="b"/>
              <a:pathLst>
                <a:path w="491" h="597">
                  <a:moveTo>
                    <a:pt x="491" y="597"/>
                  </a:moveTo>
                  <a:lnTo>
                    <a:pt x="0" y="597"/>
                  </a:lnTo>
                  <a:lnTo>
                    <a:pt x="83" y="0"/>
                  </a:lnTo>
                  <a:lnTo>
                    <a:pt x="407" y="0"/>
                  </a:lnTo>
                  <a:lnTo>
                    <a:pt x="491" y="59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8" name="Freeform 111">
              <a:extLst>
                <a:ext uri="{FF2B5EF4-FFF2-40B4-BE49-F238E27FC236}">
                  <a16:creationId xmlns:a16="http://schemas.microsoft.com/office/drawing/2014/main" id="{CBF45D6F-F0AB-D0C2-43DF-40798FBBB58B}"/>
                </a:ext>
              </a:extLst>
            </p:cNvPr>
            <p:cNvSpPr>
              <a:spLocks/>
            </p:cNvSpPr>
            <p:nvPr/>
          </p:nvSpPr>
          <p:spPr bwMode="auto">
            <a:xfrm>
              <a:off x="7782346" y="3251764"/>
              <a:ext cx="46020" cy="178956"/>
            </a:xfrm>
            <a:custGeom>
              <a:avLst/>
              <a:gdLst>
                <a:gd name="T0" fmla="*/ 84 w 168"/>
                <a:gd name="T1" fmla="*/ 0 h 597"/>
                <a:gd name="T2" fmla="*/ 0 w 168"/>
                <a:gd name="T3" fmla="*/ 0 h 597"/>
                <a:gd name="T4" fmla="*/ 84 w 168"/>
                <a:gd name="T5" fmla="*/ 597 h 597"/>
                <a:gd name="T6" fmla="*/ 168 w 168"/>
                <a:gd name="T7" fmla="*/ 597 h 597"/>
                <a:gd name="T8" fmla="*/ 84 w 168"/>
                <a:gd name="T9" fmla="*/ 0 h 597"/>
              </a:gdLst>
              <a:ahLst/>
              <a:cxnLst>
                <a:cxn ang="0">
                  <a:pos x="T0" y="T1"/>
                </a:cxn>
                <a:cxn ang="0">
                  <a:pos x="T2" y="T3"/>
                </a:cxn>
                <a:cxn ang="0">
                  <a:pos x="T4" y="T5"/>
                </a:cxn>
                <a:cxn ang="0">
                  <a:pos x="T6" y="T7"/>
                </a:cxn>
                <a:cxn ang="0">
                  <a:pos x="T8" y="T9"/>
                </a:cxn>
              </a:cxnLst>
              <a:rect l="0" t="0" r="r" b="b"/>
              <a:pathLst>
                <a:path w="168" h="597">
                  <a:moveTo>
                    <a:pt x="84" y="0"/>
                  </a:moveTo>
                  <a:lnTo>
                    <a:pt x="0" y="0"/>
                  </a:lnTo>
                  <a:lnTo>
                    <a:pt x="84" y="597"/>
                  </a:lnTo>
                  <a:lnTo>
                    <a:pt x="168" y="597"/>
                  </a:lnTo>
                  <a:lnTo>
                    <a:pt x="84" y="0"/>
                  </a:lnTo>
                  <a:close/>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9" name="Freeform 112">
              <a:extLst>
                <a:ext uri="{FF2B5EF4-FFF2-40B4-BE49-F238E27FC236}">
                  <a16:creationId xmlns:a16="http://schemas.microsoft.com/office/drawing/2014/main" id="{429C9E8F-61A0-08DD-D601-6A4499B751D1}"/>
                </a:ext>
              </a:extLst>
            </p:cNvPr>
            <p:cNvSpPr>
              <a:spLocks/>
            </p:cNvSpPr>
            <p:nvPr/>
          </p:nvSpPr>
          <p:spPr bwMode="auto">
            <a:xfrm>
              <a:off x="9227071" y="2785575"/>
              <a:ext cx="515973" cy="569953"/>
            </a:xfrm>
            <a:custGeom>
              <a:avLst/>
              <a:gdLst>
                <a:gd name="T0" fmla="*/ 1851 w 1851"/>
                <a:gd name="T1" fmla="*/ 1897 h 1897"/>
                <a:gd name="T2" fmla="*/ 0 w 1851"/>
                <a:gd name="T3" fmla="*/ 1897 h 1897"/>
                <a:gd name="T4" fmla="*/ 0 w 1851"/>
                <a:gd name="T5" fmla="*/ 924 h 1897"/>
                <a:gd name="T6" fmla="*/ 925 w 1851"/>
                <a:gd name="T7" fmla="*/ 0 h 1897"/>
                <a:gd name="T8" fmla="*/ 1851 w 1851"/>
                <a:gd name="T9" fmla="*/ 924 h 1897"/>
                <a:gd name="T10" fmla="*/ 1851 w 1851"/>
                <a:gd name="T11" fmla="*/ 1897 h 1897"/>
              </a:gdLst>
              <a:ahLst/>
              <a:cxnLst>
                <a:cxn ang="0">
                  <a:pos x="T0" y="T1"/>
                </a:cxn>
                <a:cxn ang="0">
                  <a:pos x="T2" y="T3"/>
                </a:cxn>
                <a:cxn ang="0">
                  <a:pos x="T4" y="T5"/>
                </a:cxn>
                <a:cxn ang="0">
                  <a:pos x="T6" y="T7"/>
                </a:cxn>
                <a:cxn ang="0">
                  <a:pos x="T8" y="T9"/>
                </a:cxn>
                <a:cxn ang="0">
                  <a:pos x="T10" y="T11"/>
                </a:cxn>
              </a:cxnLst>
              <a:rect l="0" t="0" r="r" b="b"/>
              <a:pathLst>
                <a:path w="1851" h="1897">
                  <a:moveTo>
                    <a:pt x="1851" y="1897"/>
                  </a:moveTo>
                  <a:lnTo>
                    <a:pt x="0" y="1897"/>
                  </a:lnTo>
                  <a:lnTo>
                    <a:pt x="0" y="924"/>
                  </a:lnTo>
                  <a:lnTo>
                    <a:pt x="925" y="0"/>
                  </a:lnTo>
                  <a:lnTo>
                    <a:pt x="1851" y="924"/>
                  </a:lnTo>
                  <a:lnTo>
                    <a:pt x="1851" y="18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0" name="Rectangle 113">
              <a:extLst>
                <a:ext uri="{FF2B5EF4-FFF2-40B4-BE49-F238E27FC236}">
                  <a16:creationId xmlns:a16="http://schemas.microsoft.com/office/drawing/2014/main" id="{9384D795-D1ED-9B50-73ED-EF495894D43F}"/>
                </a:ext>
              </a:extLst>
            </p:cNvPr>
            <p:cNvSpPr>
              <a:spLocks noChangeArrowheads="1"/>
            </p:cNvSpPr>
            <p:nvPr/>
          </p:nvSpPr>
          <p:spPr bwMode="auto">
            <a:xfrm>
              <a:off x="9440432" y="3179579"/>
              <a:ext cx="85066" cy="174445"/>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1" name="Rectangle 114">
              <a:extLst>
                <a:ext uri="{FF2B5EF4-FFF2-40B4-BE49-F238E27FC236}">
                  <a16:creationId xmlns:a16="http://schemas.microsoft.com/office/drawing/2014/main" id="{48B0C02C-F22F-8FEC-A822-C00325A11078}"/>
                </a:ext>
              </a:extLst>
            </p:cNvPr>
            <p:cNvSpPr>
              <a:spLocks noChangeArrowheads="1"/>
            </p:cNvSpPr>
            <p:nvPr/>
          </p:nvSpPr>
          <p:spPr bwMode="auto">
            <a:xfrm>
              <a:off x="9447405" y="3187098"/>
              <a:ext cx="76699" cy="166926"/>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2" name="Freeform 115">
              <a:extLst>
                <a:ext uri="{FF2B5EF4-FFF2-40B4-BE49-F238E27FC236}">
                  <a16:creationId xmlns:a16="http://schemas.microsoft.com/office/drawing/2014/main" id="{B59A77DC-0A26-2E52-53A8-BB0288C70C42}"/>
                </a:ext>
              </a:extLst>
            </p:cNvPr>
            <p:cNvSpPr>
              <a:spLocks/>
            </p:cNvSpPr>
            <p:nvPr/>
          </p:nvSpPr>
          <p:spPr bwMode="auto">
            <a:xfrm>
              <a:off x="9469717" y="2752490"/>
              <a:ext cx="317951" cy="342874"/>
            </a:xfrm>
            <a:custGeom>
              <a:avLst/>
              <a:gdLst>
                <a:gd name="T0" fmla="*/ 1046 w 1139"/>
                <a:gd name="T1" fmla="*/ 1138 h 1138"/>
                <a:gd name="T2" fmla="*/ 1139 w 1139"/>
                <a:gd name="T3" fmla="*/ 1046 h 1138"/>
                <a:gd name="T4" fmla="*/ 93 w 1139"/>
                <a:gd name="T5" fmla="*/ 0 h 1138"/>
                <a:gd name="T6" fmla="*/ 0 w 1139"/>
                <a:gd name="T7" fmla="*/ 93 h 1138"/>
                <a:gd name="T8" fmla="*/ 1046 w 1139"/>
                <a:gd name="T9" fmla="*/ 1138 h 1138"/>
              </a:gdLst>
              <a:ahLst/>
              <a:cxnLst>
                <a:cxn ang="0">
                  <a:pos x="T0" y="T1"/>
                </a:cxn>
                <a:cxn ang="0">
                  <a:pos x="T2" y="T3"/>
                </a:cxn>
                <a:cxn ang="0">
                  <a:pos x="T4" y="T5"/>
                </a:cxn>
                <a:cxn ang="0">
                  <a:pos x="T6" y="T7"/>
                </a:cxn>
                <a:cxn ang="0">
                  <a:pos x="T8" y="T9"/>
                </a:cxn>
              </a:cxnLst>
              <a:rect l="0" t="0" r="r" b="b"/>
              <a:pathLst>
                <a:path w="1139" h="1138">
                  <a:moveTo>
                    <a:pt x="1046" y="1138"/>
                  </a:moveTo>
                  <a:lnTo>
                    <a:pt x="1139" y="1046"/>
                  </a:lnTo>
                  <a:lnTo>
                    <a:pt x="93" y="0"/>
                  </a:lnTo>
                  <a:lnTo>
                    <a:pt x="0" y="93"/>
                  </a:lnTo>
                  <a:lnTo>
                    <a:pt x="1046" y="1138"/>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3" name="Freeform 116">
              <a:extLst>
                <a:ext uri="{FF2B5EF4-FFF2-40B4-BE49-F238E27FC236}">
                  <a16:creationId xmlns:a16="http://schemas.microsoft.com/office/drawing/2014/main" id="{B5AFB097-82A5-140B-7660-0E8E5CEAF09C}"/>
                </a:ext>
              </a:extLst>
            </p:cNvPr>
            <p:cNvSpPr>
              <a:spLocks/>
            </p:cNvSpPr>
            <p:nvPr/>
          </p:nvSpPr>
          <p:spPr bwMode="auto">
            <a:xfrm>
              <a:off x="9475295" y="2746475"/>
              <a:ext cx="317951" cy="341370"/>
            </a:xfrm>
            <a:custGeom>
              <a:avLst/>
              <a:gdLst>
                <a:gd name="T0" fmla="*/ 1047 w 1140"/>
                <a:gd name="T1" fmla="*/ 1138 h 1138"/>
                <a:gd name="T2" fmla="*/ 1140 w 1140"/>
                <a:gd name="T3" fmla="*/ 1045 h 1138"/>
                <a:gd name="T4" fmla="*/ 93 w 1140"/>
                <a:gd name="T5" fmla="*/ 0 h 1138"/>
                <a:gd name="T6" fmla="*/ 0 w 1140"/>
                <a:gd name="T7" fmla="*/ 93 h 1138"/>
                <a:gd name="T8" fmla="*/ 1047 w 1140"/>
                <a:gd name="T9" fmla="*/ 1138 h 1138"/>
              </a:gdLst>
              <a:ahLst/>
              <a:cxnLst>
                <a:cxn ang="0">
                  <a:pos x="T0" y="T1"/>
                </a:cxn>
                <a:cxn ang="0">
                  <a:pos x="T2" y="T3"/>
                </a:cxn>
                <a:cxn ang="0">
                  <a:pos x="T4" y="T5"/>
                </a:cxn>
                <a:cxn ang="0">
                  <a:pos x="T6" y="T7"/>
                </a:cxn>
                <a:cxn ang="0">
                  <a:pos x="T8" y="T9"/>
                </a:cxn>
              </a:cxnLst>
              <a:rect l="0" t="0" r="r" b="b"/>
              <a:pathLst>
                <a:path w="1140" h="1138">
                  <a:moveTo>
                    <a:pt x="1047" y="1138"/>
                  </a:moveTo>
                  <a:lnTo>
                    <a:pt x="1140" y="1045"/>
                  </a:lnTo>
                  <a:lnTo>
                    <a:pt x="93" y="0"/>
                  </a:lnTo>
                  <a:lnTo>
                    <a:pt x="0" y="93"/>
                  </a:lnTo>
                  <a:lnTo>
                    <a:pt x="1047" y="1138"/>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4" name="Freeform 117">
              <a:extLst>
                <a:ext uri="{FF2B5EF4-FFF2-40B4-BE49-F238E27FC236}">
                  <a16:creationId xmlns:a16="http://schemas.microsoft.com/office/drawing/2014/main" id="{C848274B-7D81-3026-681B-84412D34B052}"/>
                </a:ext>
              </a:extLst>
            </p:cNvPr>
            <p:cNvSpPr>
              <a:spLocks/>
            </p:cNvSpPr>
            <p:nvPr/>
          </p:nvSpPr>
          <p:spPr bwMode="auto">
            <a:xfrm>
              <a:off x="9178262" y="2716398"/>
              <a:ext cx="344448" cy="371447"/>
            </a:xfrm>
            <a:custGeom>
              <a:avLst/>
              <a:gdLst>
                <a:gd name="T0" fmla="*/ 93 w 1235"/>
                <a:gd name="T1" fmla="*/ 1234 h 1234"/>
                <a:gd name="T2" fmla="*/ 0 w 1235"/>
                <a:gd name="T3" fmla="*/ 1141 h 1234"/>
                <a:gd name="T4" fmla="*/ 1142 w 1235"/>
                <a:gd name="T5" fmla="*/ 0 h 1234"/>
                <a:gd name="T6" fmla="*/ 1235 w 1235"/>
                <a:gd name="T7" fmla="*/ 93 h 1234"/>
                <a:gd name="T8" fmla="*/ 93 w 1235"/>
                <a:gd name="T9" fmla="*/ 1234 h 1234"/>
              </a:gdLst>
              <a:ahLst/>
              <a:cxnLst>
                <a:cxn ang="0">
                  <a:pos x="T0" y="T1"/>
                </a:cxn>
                <a:cxn ang="0">
                  <a:pos x="T2" y="T3"/>
                </a:cxn>
                <a:cxn ang="0">
                  <a:pos x="T4" y="T5"/>
                </a:cxn>
                <a:cxn ang="0">
                  <a:pos x="T6" y="T7"/>
                </a:cxn>
                <a:cxn ang="0">
                  <a:pos x="T8" y="T9"/>
                </a:cxn>
              </a:cxnLst>
              <a:rect l="0" t="0" r="r" b="b"/>
              <a:pathLst>
                <a:path w="1235" h="1234">
                  <a:moveTo>
                    <a:pt x="93" y="1234"/>
                  </a:moveTo>
                  <a:lnTo>
                    <a:pt x="0" y="1141"/>
                  </a:lnTo>
                  <a:lnTo>
                    <a:pt x="1142" y="0"/>
                  </a:lnTo>
                  <a:lnTo>
                    <a:pt x="1235" y="93"/>
                  </a:lnTo>
                  <a:lnTo>
                    <a:pt x="93" y="1234"/>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5" name="Rectangle 118">
              <a:extLst>
                <a:ext uri="{FF2B5EF4-FFF2-40B4-BE49-F238E27FC236}">
                  <a16:creationId xmlns:a16="http://schemas.microsoft.com/office/drawing/2014/main" id="{10D1C5DE-08CC-81C3-0CB4-8DBAB2292DEF}"/>
                </a:ext>
              </a:extLst>
            </p:cNvPr>
            <p:cNvSpPr>
              <a:spLocks noChangeArrowheads="1"/>
            </p:cNvSpPr>
            <p:nvPr/>
          </p:nvSpPr>
          <p:spPr bwMode="auto">
            <a:xfrm>
              <a:off x="9373494" y="3035211"/>
              <a:ext cx="86461" cy="9023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6" name="Rectangle 119">
              <a:extLst>
                <a:ext uri="{FF2B5EF4-FFF2-40B4-BE49-F238E27FC236}">
                  <a16:creationId xmlns:a16="http://schemas.microsoft.com/office/drawing/2014/main" id="{9EDA018E-098E-F94A-74BD-48EAE03798AD}"/>
                </a:ext>
              </a:extLst>
            </p:cNvPr>
            <p:cNvSpPr>
              <a:spLocks noChangeArrowheads="1"/>
            </p:cNvSpPr>
            <p:nvPr/>
          </p:nvSpPr>
          <p:spPr bwMode="auto">
            <a:xfrm>
              <a:off x="9379073"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7" name="Rectangle 120">
              <a:extLst>
                <a:ext uri="{FF2B5EF4-FFF2-40B4-BE49-F238E27FC236}">
                  <a16:creationId xmlns:a16="http://schemas.microsoft.com/office/drawing/2014/main" id="{E088F883-EB06-4522-990F-3396C311D635}"/>
                </a:ext>
              </a:extLst>
            </p:cNvPr>
            <p:cNvSpPr>
              <a:spLocks noChangeArrowheads="1"/>
            </p:cNvSpPr>
            <p:nvPr/>
          </p:nvSpPr>
          <p:spPr bwMode="auto">
            <a:xfrm>
              <a:off x="9419514"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8" name="Rectangle 121">
              <a:extLst>
                <a:ext uri="{FF2B5EF4-FFF2-40B4-BE49-F238E27FC236}">
                  <a16:creationId xmlns:a16="http://schemas.microsoft.com/office/drawing/2014/main" id="{427A1737-DA04-1C6B-380B-99D6E76CEBBF}"/>
                </a:ext>
              </a:extLst>
            </p:cNvPr>
            <p:cNvSpPr>
              <a:spLocks noChangeArrowheads="1"/>
            </p:cNvSpPr>
            <p:nvPr/>
          </p:nvSpPr>
          <p:spPr bwMode="auto">
            <a:xfrm>
              <a:off x="9380467"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9" name="Rectangle 122">
              <a:extLst>
                <a:ext uri="{FF2B5EF4-FFF2-40B4-BE49-F238E27FC236}">
                  <a16:creationId xmlns:a16="http://schemas.microsoft.com/office/drawing/2014/main" id="{1EE8E200-F68F-997F-DDAD-8AC98A48CDA3}"/>
                </a:ext>
              </a:extLst>
            </p:cNvPr>
            <p:cNvSpPr>
              <a:spLocks noChangeArrowheads="1"/>
            </p:cNvSpPr>
            <p:nvPr/>
          </p:nvSpPr>
          <p:spPr bwMode="auto">
            <a:xfrm>
              <a:off x="9420908"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0" name="Freeform 123">
              <a:extLst>
                <a:ext uri="{FF2B5EF4-FFF2-40B4-BE49-F238E27FC236}">
                  <a16:creationId xmlns:a16="http://schemas.microsoft.com/office/drawing/2014/main" id="{9DC3E610-E786-57EA-0FD1-8E95E40F6F15}"/>
                </a:ext>
              </a:extLst>
            </p:cNvPr>
            <p:cNvSpPr>
              <a:spLocks/>
            </p:cNvSpPr>
            <p:nvPr/>
          </p:nvSpPr>
          <p:spPr bwMode="auto">
            <a:xfrm>
              <a:off x="9380467"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1" name="Freeform 124">
              <a:extLst>
                <a:ext uri="{FF2B5EF4-FFF2-40B4-BE49-F238E27FC236}">
                  <a16:creationId xmlns:a16="http://schemas.microsoft.com/office/drawing/2014/main" id="{3C69BF01-69BA-59F3-3423-740593B13D9D}"/>
                </a:ext>
              </a:extLst>
            </p:cNvPr>
            <p:cNvSpPr>
              <a:spLocks/>
            </p:cNvSpPr>
            <p:nvPr/>
          </p:nvSpPr>
          <p:spPr bwMode="auto">
            <a:xfrm>
              <a:off x="9420908"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2" name="Rectangle 125">
              <a:extLst>
                <a:ext uri="{FF2B5EF4-FFF2-40B4-BE49-F238E27FC236}">
                  <a16:creationId xmlns:a16="http://schemas.microsoft.com/office/drawing/2014/main" id="{B38D3E6D-3F38-1AB4-D775-CFBB54CBA5AD}"/>
                </a:ext>
              </a:extLst>
            </p:cNvPr>
            <p:cNvSpPr>
              <a:spLocks noChangeArrowheads="1"/>
            </p:cNvSpPr>
            <p:nvPr/>
          </p:nvSpPr>
          <p:spPr bwMode="auto">
            <a:xfrm>
              <a:off x="9305163" y="3179579"/>
              <a:ext cx="86461" cy="105268"/>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3" name="Rectangle 126">
              <a:extLst>
                <a:ext uri="{FF2B5EF4-FFF2-40B4-BE49-F238E27FC236}">
                  <a16:creationId xmlns:a16="http://schemas.microsoft.com/office/drawing/2014/main" id="{35075886-0708-7C5A-D694-6C79E4770EB8}"/>
                </a:ext>
              </a:extLst>
            </p:cNvPr>
            <p:cNvSpPr>
              <a:spLocks noChangeArrowheads="1"/>
            </p:cNvSpPr>
            <p:nvPr/>
          </p:nvSpPr>
          <p:spPr bwMode="auto">
            <a:xfrm>
              <a:off x="9310741" y="3184091"/>
              <a:ext cx="34863"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4" name="Rectangle 127">
              <a:extLst>
                <a:ext uri="{FF2B5EF4-FFF2-40B4-BE49-F238E27FC236}">
                  <a16:creationId xmlns:a16="http://schemas.microsoft.com/office/drawing/2014/main" id="{A62D32D4-766C-109A-8D30-234FF4FCBAE2}"/>
                </a:ext>
              </a:extLst>
            </p:cNvPr>
            <p:cNvSpPr>
              <a:spLocks noChangeArrowheads="1"/>
            </p:cNvSpPr>
            <p:nvPr/>
          </p:nvSpPr>
          <p:spPr bwMode="auto">
            <a:xfrm>
              <a:off x="9351182" y="3184091"/>
              <a:ext cx="34863"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5" name="Rectangle 128">
              <a:extLst>
                <a:ext uri="{FF2B5EF4-FFF2-40B4-BE49-F238E27FC236}">
                  <a16:creationId xmlns:a16="http://schemas.microsoft.com/office/drawing/2014/main" id="{D6E77E05-2057-57EF-3CBB-06EFB12E1442}"/>
                </a:ext>
              </a:extLst>
            </p:cNvPr>
            <p:cNvSpPr>
              <a:spLocks noChangeArrowheads="1"/>
            </p:cNvSpPr>
            <p:nvPr/>
          </p:nvSpPr>
          <p:spPr bwMode="auto">
            <a:xfrm>
              <a:off x="9312136"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6" name="Rectangle 129">
              <a:extLst>
                <a:ext uri="{FF2B5EF4-FFF2-40B4-BE49-F238E27FC236}">
                  <a16:creationId xmlns:a16="http://schemas.microsoft.com/office/drawing/2014/main" id="{020CEB4D-3769-9AD5-524C-262EA850DDE9}"/>
                </a:ext>
              </a:extLst>
            </p:cNvPr>
            <p:cNvSpPr>
              <a:spLocks noChangeArrowheads="1"/>
            </p:cNvSpPr>
            <p:nvPr/>
          </p:nvSpPr>
          <p:spPr bwMode="auto">
            <a:xfrm>
              <a:off x="9352577"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7" name="Freeform 130">
              <a:extLst>
                <a:ext uri="{FF2B5EF4-FFF2-40B4-BE49-F238E27FC236}">
                  <a16:creationId xmlns:a16="http://schemas.microsoft.com/office/drawing/2014/main" id="{3AEE6AE7-9CC0-8AE1-F0D3-B3B1C0729988}"/>
                </a:ext>
              </a:extLst>
            </p:cNvPr>
            <p:cNvSpPr>
              <a:spLocks/>
            </p:cNvSpPr>
            <p:nvPr/>
          </p:nvSpPr>
          <p:spPr bwMode="auto">
            <a:xfrm>
              <a:off x="9312136"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8" name="Freeform 131">
              <a:extLst>
                <a:ext uri="{FF2B5EF4-FFF2-40B4-BE49-F238E27FC236}">
                  <a16:creationId xmlns:a16="http://schemas.microsoft.com/office/drawing/2014/main" id="{5B715747-761A-353E-BC2E-D372762FF6ED}"/>
                </a:ext>
              </a:extLst>
            </p:cNvPr>
            <p:cNvSpPr>
              <a:spLocks/>
            </p:cNvSpPr>
            <p:nvPr/>
          </p:nvSpPr>
          <p:spPr bwMode="auto">
            <a:xfrm>
              <a:off x="9352577" y="3185595"/>
              <a:ext cx="15340" cy="93238"/>
            </a:xfrm>
            <a:custGeom>
              <a:avLst/>
              <a:gdLst>
                <a:gd name="T0" fmla="*/ 0 w 56"/>
                <a:gd name="T1" fmla="*/ 0 h 307"/>
                <a:gd name="T2" fmla="*/ 56 w 56"/>
                <a:gd name="T3" fmla="*/ 0 h 307"/>
                <a:gd name="T4" fmla="*/ 0 w 56"/>
                <a:gd name="T5" fmla="*/ 307 h 307"/>
                <a:gd name="T6" fmla="*/ 0 w 56"/>
                <a:gd name="T7" fmla="*/ 0 h 307"/>
              </a:gdLst>
              <a:ahLst/>
              <a:cxnLst>
                <a:cxn ang="0">
                  <a:pos x="T0" y="T1"/>
                </a:cxn>
                <a:cxn ang="0">
                  <a:pos x="T2" y="T3"/>
                </a:cxn>
                <a:cxn ang="0">
                  <a:pos x="T4" y="T5"/>
                </a:cxn>
                <a:cxn ang="0">
                  <a:pos x="T6" y="T7"/>
                </a:cxn>
              </a:cxnLst>
              <a:rect l="0" t="0" r="r" b="b"/>
              <a:pathLst>
                <a:path w="56" h="307">
                  <a:moveTo>
                    <a:pt x="0" y="0"/>
                  </a:moveTo>
                  <a:lnTo>
                    <a:pt x="56"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9" name="Rectangle 132">
              <a:extLst>
                <a:ext uri="{FF2B5EF4-FFF2-40B4-BE49-F238E27FC236}">
                  <a16:creationId xmlns:a16="http://schemas.microsoft.com/office/drawing/2014/main" id="{202770D7-B336-1D6D-4480-123DA1A41652}"/>
                </a:ext>
              </a:extLst>
            </p:cNvPr>
            <p:cNvSpPr>
              <a:spLocks noChangeArrowheads="1"/>
            </p:cNvSpPr>
            <p:nvPr/>
          </p:nvSpPr>
          <p:spPr bwMode="auto">
            <a:xfrm>
              <a:off x="9578490" y="3179579"/>
              <a:ext cx="86461" cy="105268"/>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0" name="Rectangle 133">
              <a:extLst>
                <a:ext uri="{FF2B5EF4-FFF2-40B4-BE49-F238E27FC236}">
                  <a16:creationId xmlns:a16="http://schemas.microsoft.com/office/drawing/2014/main" id="{637BD55D-ECED-C005-1342-67B88D9D1C66}"/>
                </a:ext>
              </a:extLst>
            </p:cNvPr>
            <p:cNvSpPr>
              <a:spLocks noChangeArrowheads="1"/>
            </p:cNvSpPr>
            <p:nvPr/>
          </p:nvSpPr>
          <p:spPr bwMode="auto">
            <a:xfrm>
              <a:off x="9584068" y="3184091"/>
              <a:ext cx="34863"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1" name="Rectangle 134">
              <a:extLst>
                <a:ext uri="{FF2B5EF4-FFF2-40B4-BE49-F238E27FC236}">
                  <a16:creationId xmlns:a16="http://schemas.microsoft.com/office/drawing/2014/main" id="{BE5CA5FA-9FB3-49F5-7CE8-6ECC03FFACCE}"/>
                </a:ext>
              </a:extLst>
            </p:cNvPr>
            <p:cNvSpPr>
              <a:spLocks noChangeArrowheads="1"/>
            </p:cNvSpPr>
            <p:nvPr/>
          </p:nvSpPr>
          <p:spPr bwMode="auto">
            <a:xfrm>
              <a:off x="9624509" y="3184091"/>
              <a:ext cx="36258"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2" name="Rectangle 135">
              <a:extLst>
                <a:ext uri="{FF2B5EF4-FFF2-40B4-BE49-F238E27FC236}">
                  <a16:creationId xmlns:a16="http://schemas.microsoft.com/office/drawing/2014/main" id="{0708F85F-3A1D-9AC0-C845-9E638C406A76}"/>
                </a:ext>
              </a:extLst>
            </p:cNvPr>
            <p:cNvSpPr>
              <a:spLocks noChangeArrowheads="1"/>
            </p:cNvSpPr>
            <p:nvPr/>
          </p:nvSpPr>
          <p:spPr bwMode="auto">
            <a:xfrm>
              <a:off x="9585462"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3" name="Rectangle 136">
              <a:extLst>
                <a:ext uri="{FF2B5EF4-FFF2-40B4-BE49-F238E27FC236}">
                  <a16:creationId xmlns:a16="http://schemas.microsoft.com/office/drawing/2014/main" id="{5B798651-EBE6-6FF9-2CF1-D663979B6A7E}"/>
                </a:ext>
              </a:extLst>
            </p:cNvPr>
            <p:cNvSpPr>
              <a:spLocks noChangeArrowheads="1"/>
            </p:cNvSpPr>
            <p:nvPr/>
          </p:nvSpPr>
          <p:spPr bwMode="auto">
            <a:xfrm>
              <a:off x="9625904"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4" name="Freeform 137">
              <a:extLst>
                <a:ext uri="{FF2B5EF4-FFF2-40B4-BE49-F238E27FC236}">
                  <a16:creationId xmlns:a16="http://schemas.microsoft.com/office/drawing/2014/main" id="{C7D8BED3-1B6E-9ECA-A628-E40AE66CE874}"/>
                </a:ext>
              </a:extLst>
            </p:cNvPr>
            <p:cNvSpPr>
              <a:spLocks/>
            </p:cNvSpPr>
            <p:nvPr/>
          </p:nvSpPr>
          <p:spPr bwMode="auto">
            <a:xfrm>
              <a:off x="9585462"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5" name="Freeform 138">
              <a:extLst>
                <a:ext uri="{FF2B5EF4-FFF2-40B4-BE49-F238E27FC236}">
                  <a16:creationId xmlns:a16="http://schemas.microsoft.com/office/drawing/2014/main" id="{DC1C1B35-EF1B-4A68-7792-45DF4F1378CC}"/>
                </a:ext>
              </a:extLst>
            </p:cNvPr>
            <p:cNvSpPr>
              <a:spLocks/>
            </p:cNvSpPr>
            <p:nvPr/>
          </p:nvSpPr>
          <p:spPr bwMode="auto">
            <a:xfrm>
              <a:off x="9625904"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6" name="Rectangle 139">
              <a:extLst>
                <a:ext uri="{FF2B5EF4-FFF2-40B4-BE49-F238E27FC236}">
                  <a16:creationId xmlns:a16="http://schemas.microsoft.com/office/drawing/2014/main" id="{DAF3CFE7-B059-796D-86F7-B9F42CB28789}"/>
                </a:ext>
              </a:extLst>
            </p:cNvPr>
            <p:cNvSpPr>
              <a:spLocks noChangeArrowheads="1"/>
            </p:cNvSpPr>
            <p:nvPr/>
          </p:nvSpPr>
          <p:spPr bwMode="auto">
            <a:xfrm>
              <a:off x="9510158" y="3035211"/>
              <a:ext cx="86461" cy="9023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7" name="Rectangle 140">
              <a:extLst>
                <a:ext uri="{FF2B5EF4-FFF2-40B4-BE49-F238E27FC236}">
                  <a16:creationId xmlns:a16="http://schemas.microsoft.com/office/drawing/2014/main" id="{0BCAFB62-F785-B240-DE3F-C8FCCDEBCAA6}"/>
                </a:ext>
              </a:extLst>
            </p:cNvPr>
            <p:cNvSpPr>
              <a:spLocks noChangeArrowheads="1"/>
            </p:cNvSpPr>
            <p:nvPr/>
          </p:nvSpPr>
          <p:spPr bwMode="auto">
            <a:xfrm>
              <a:off x="9514342" y="3039723"/>
              <a:ext cx="36258"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8" name="Rectangle 141">
              <a:extLst>
                <a:ext uri="{FF2B5EF4-FFF2-40B4-BE49-F238E27FC236}">
                  <a16:creationId xmlns:a16="http://schemas.microsoft.com/office/drawing/2014/main" id="{1C70C032-C61A-6559-9407-874381AA35B3}"/>
                </a:ext>
              </a:extLst>
            </p:cNvPr>
            <p:cNvSpPr>
              <a:spLocks noChangeArrowheads="1"/>
            </p:cNvSpPr>
            <p:nvPr/>
          </p:nvSpPr>
          <p:spPr bwMode="auto">
            <a:xfrm>
              <a:off x="9556178"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9" name="Rectangle 142">
              <a:extLst>
                <a:ext uri="{FF2B5EF4-FFF2-40B4-BE49-F238E27FC236}">
                  <a16:creationId xmlns:a16="http://schemas.microsoft.com/office/drawing/2014/main" id="{CDCFC750-309E-E0FC-0686-518A50E923EE}"/>
                </a:ext>
              </a:extLst>
            </p:cNvPr>
            <p:cNvSpPr>
              <a:spLocks noChangeArrowheads="1"/>
            </p:cNvSpPr>
            <p:nvPr/>
          </p:nvSpPr>
          <p:spPr bwMode="auto">
            <a:xfrm>
              <a:off x="9517131"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0" name="Rectangle 143">
              <a:extLst>
                <a:ext uri="{FF2B5EF4-FFF2-40B4-BE49-F238E27FC236}">
                  <a16:creationId xmlns:a16="http://schemas.microsoft.com/office/drawing/2014/main" id="{6BAD25B4-D150-8874-1C70-8E55E2470F07}"/>
                </a:ext>
              </a:extLst>
            </p:cNvPr>
            <p:cNvSpPr>
              <a:spLocks noChangeArrowheads="1"/>
            </p:cNvSpPr>
            <p:nvPr/>
          </p:nvSpPr>
          <p:spPr bwMode="auto">
            <a:xfrm>
              <a:off x="9557571"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1" name="Freeform 144">
              <a:extLst>
                <a:ext uri="{FF2B5EF4-FFF2-40B4-BE49-F238E27FC236}">
                  <a16:creationId xmlns:a16="http://schemas.microsoft.com/office/drawing/2014/main" id="{35ECB7D3-726E-C531-BA61-A714E66C44EF}"/>
                </a:ext>
              </a:extLst>
            </p:cNvPr>
            <p:cNvSpPr>
              <a:spLocks/>
            </p:cNvSpPr>
            <p:nvPr/>
          </p:nvSpPr>
          <p:spPr bwMode="auto">
            <a:xfrm>
              <a:off x="9517131"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2" name="Freeform 145">
              <a:extLst>
                <a:ext uri="{FF2B5EF4-FFF2-40B4-BE49-F238E27FC236}">
                  <a16:creationId xmlns:a16="http://schemas.microsoft.com/office/drawing/2014/main" id="{83460651-0FBD-5540-0E8B-1458B8D81A04}"/>
                </a:ext>
              </a:extLst>
            </p:cNvPr>
            <p:cNvSpPr>
              <a:spLocks/>
            </p:cNvSpPr>
            <p:nvPr/>
          </p:nvSpPr>
          <p:spPr bwMode="auto">
            <a:xfrm>
              <a:off x="9557571"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3" name="Freeform 146">
              <a:extLst>
                <a:ext uri="{FF2B5EF4-FFF2-40B4-BE49-F238E27FC236}">
                  <a16:creationId xmlns:a16="http://schemas.microsoft.com/office/drawing/2014/main" id="{816F42AF-6914-99E7-DD05-5438C67EAA6E}"/>
                </a:ext>
              </a:extLst>
            </p:cNvPr>
            <p:cNvSpPr>
              <a:spLocks/>
            </p:cNvSpPr>
            <p:nvPr/>
          </p:nvSpPr>
          <p:spPr bwMode="auto">
            <a:xfrm>
              <a:off x="9227071" y="2785575"/>
              <a:ext cx="515973" cy="569953"/>
            </a:xfrm>
            <a:custGeom>
              <a:avLst/>
              <a:gdLst>
                <a:gd name="T0" fmla="*/ 925 w 1851"/>
                <a:gd name="T1" fmla="*/ 0 h 1898"/>
                <a:gd name="T2" fmla="*/ 0 w 1851"/>
                <a:gd name="T3" fmla="*/ 925 h 1898"/>
                <a:gd name="T4" fmla="*/ 0 w 1851"/>
                <a:gd name="T5" fmla="*/ 993 h 1898"/>
                <a:gd name="T6" fmla="*/ 925 w 1851"/>
                <a:gd name="T7" fmla="*/ 69 h 1898"/>
                <a:gd name="T8" fmla="*/ 1724 w 1851"/>
                <a:gd name="T9" fmla="*/ 866 h 1898"/>
                <a:gd name="T10" fmla="*/ 1724 w 1851"/>
                <a:gd name="T11" fmla="*/ 1898 h 1898"/>
                <a:gd name="T12" fmla="*/ 1851 w 1851"/>
                <a:gd name="T13" fmla="*/ 1898 h 1898"/>
                <a:gd name="T14" fmla="*/ 1851 w 1851"/>
                <a:gd name="T15" fmla="*/ 925 h 1898"/>
                <a:gd name="T16" fmla="*/ 925 w 1851"/>
                <a:gd name="T17"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98">
                  <a:moveTo>
                    <a:pt x="925" y="0"/>
                  </a:moveTo>
                  <a:lnTo>
                    <a:pt x="0" y="925"/>
                  </a:lnTo>
                  <a:lnTo>
                    <a:pt x="0" y="993"/>
                  </a:lnTo>
                  <a:lnTo>
                    <a:pt x="925" y="69"/>
                  </a:lnTo>
                  <a:lnTo>
                    <a:pt x="1724" y="866"/>
                  </a:lnTo>
                  <a:lnTo>
                    <a:pt x="1724" y="1898"/>
                  </a:lnTo>
                  <a:lnTo>
                    <a:pt x="1851" y="1898"/>
                  </a:lnTo>
                  <a:lnTo>
                    <a:pt x="1851" y="925"/>
                  </a:lnTo>
                  <a:lnTo>
                    <a:pt x="925"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4" name="Freeform 147">
              <a:extLst>
                <a:ext uri="{FF2B5EF4-FFF2-40B4-BE49-F238E27FC236}">
                  <a16:creationId xmlns:a16="http://schemas.microsoft.com/office/drawing/2014/main" id="{1FB93FF6-D66C-DD93-C25E-0DD6D3C11335}"/>
                </a:ext>
              </a:extLst>
            </p:cNvPr>
            <p:cNvSpPr>
              <a:spLocks/>
            </p:cNvSpPr>
            <p:nvPr/>
          </p:nvSpPr>
          <p:spPr bwMode="auto">
            <a:xfrm>
              <a:off x="8296923" y="2420142"/>
              <a:ext cx="923173" cy="935386"/>
            </a:xfrm>
            <a:custGeom>
              <a:avLst/>
              <a:gdLst>
                <a:gd name="T0" fmla="*/ 3306 w 3306"/>
                <a:gd name="T1" fmla="*/ 3112 h 3112"/>
                <a:gd name="T2" fmla="*/ 0 w 3306"/>
                <a:gd name="T3" fmla="*/ 3112 h 3112"/>
                <a:gd name="T4" fmla="*/ 0 w 3306"/>
                <a:gd name="T5" fmla="*/ 1650 h 3112"/>
                <a:gd name="T6" fmla="*/ 1653 w 3306"/>
                <a:gd name="T7" fmla="*/ 0 h 3112"/>
                <a:gd name="T8" fmla="*/ 3306 w 3306"/>
                <a:gd name="T9" fmla="*/ 1650 h 3112"/>
                <a:gd name="T10" fmla="*/ 3306 w 3306"/>
                <a:gd name="T11" fmla="*/ 3112 h 3112"/>
              </a:gdLst>
              <a:ahLst/>
              <a:cxnLst>
                <a:cxn ang="0">
                  <a:pos x="T0" y="T1"/>
                </a:cxn>
                <a:cxn ang="0">
                  <a:pos x="T2" y="T3"/>
                </a:cxn>
                <a:cxn ang="0">
                  <a:pos x="T4" y="T5"/>
                </a:cxn>
                <a:cxn ang="0">
                  <a:pos x="T6" y="T7"/>
                </a:cxn>
                <a:cxn ang="0">
                  <a:pos x="T8" y="T9"/>
                </a:cxn>
                <a:cxn ang="0">
                  <a:pos x="T10" y="T11"/>
                </a:cxn>
              </a:cxnLst>
              <a:rect l="0" t="0" r="r" b="b"/>
              <a:pathLst>
                <a:path w="3306" h="3112">
                  <a:moveTo>
                    <a:pt x="3306" y="3112"/>
                  </a:moveTo>
                  <a:lnTo>
                    <a:pt x="0" y="3112"/>
                  </a:lnTo>
                  <a:lnTo>
                    <a:pt x="0" y="1650"/>
                  </a:lnTo>
                  <a:lnTo>
                    <a:pt x="1653" y="0"/>
                  </a:lnTo>
                  <a:lnTo>
                    <a:pt x="3306" y="1650"/>
                  </a:lnTo>
                  <a:lnTo>
                    <a:pt x="3306" y="3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5" name="Rectangle 148">
              <a:extLst>
                <a:ext uri="{FF2B5EF4-FFF2-40B4-BE49-F238E27FC236}">
                  <a16:creationId xmlns:a16="http://schemas.microsoft.com/office/drawing/2014/main" id="{06DD362D-0085-F715-2903-4C1268A758C7}"/>
                </a:ext>
              </a:extLst>
            </p:cNvPr>
            <p:cNvSpPr>
              <a:spLocks noChangeArrowheads="1"/>
            </p:cNvSpPr>
            <p:nvPr/>
          </p:nvSpPr>
          <p:spPr bwMode="auto">
            <a:xfrm>
              <a:off x="8679023" y="3044235"/>
              <a:ext cx="150609" cy="311294"/>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6" name="Rectangle 149">
              <a:extLst>
                <a:ext uri="{FF2B5EF4-FFF2-40B4-BE49-F238E27FC236}">
                  <a16:creationId xmlns:a16="http://schemas.microsoft.com/office/drawing/2014/main" id="{9F5F1249-A725-5516-BDBD-94434EFC353D}"/>
                </a:ext>
              </a:extLst>
            </p:cNvPr>
            <p:cNvSpPr>
              <a:spLocks noChangeArrowheads="1"/>
            </p:cNvSpPr>
            <p:nvPr/>
          </p:nvSpPr>
          <p:spPr bwMode="auto">
            <a:xfrm>
              <a:off x="8690179" y="3056266"/>
              <a:ext cx="139452" cy="299263"/>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7" name="Freeform 150">
              <a:extLst>
                <a:ext uri="{FF2B5EF4-FFF2-40B4-BE49-F238E27FC236}">
                  <a16:creationId xmlns:a16="http://schemas.microsoft.com/office/drawing/2014/main" id="{ED2E4A8A-5599-CB8B-AC89-A73AFA723800}"/>
                </a:ext>
              </a:extLst>
            </p:cNvPr>
            <p:cNvSpPr>
              <a:spLocks/>
            </p:cNvSpPr>
            <p:nvPr/>
          </p:nvSpPr>
          <p:spPr bwMode="auto">
            <a:xfrm>
              <a:off x="8730620" y="2361493"/>
              <a:ext cx="567571" cy="612061"/>
            </a:xfrm>
            <a:custGeom>
              <a:avLst/>
              <a:gdLst>
                <a:gd name="T0" fmla="*/ 1868 w 2034"/>
                <a:gd name="T1" fmla="*/ 2033 h 2033"/>
                <a:gd name="T2" fmla="*/ 2034 w 2034"/>
                <a:gd name="T3" fmla="*/ 1868 h 2033"/>
                <a:gd name="T4" fmla="*/ 165 w 2034"/>
                <a:gd name="T5" fmla="*/ 0 h 2033"/>
                <a:gd name="T6" fmla="*/ 0 w 2034"/>
                <a:gd name="T7" fmla="*/ 165 h 2033"/>
                <a:gd name="T8" fmla="*/ 1868 w 2034"/>
                <a:gd name="T9" fmla="*/ 2033 h 2033"/>
              </a:gdLst>
              <a:ahLst/>
              <a:cxnLst>
                <a:cxn ang="0">
                  <a:pos x="T0" y="T1"/>
                </a:cxn>
                <a:cxn ang="0">
                  <a:pos x="T2" y="T3"/>
                </a:cxn>
                <a:cxn ang="0">
                  <a:pos x="T4" y="T5"/>
                </a:cxn>
                <a:cxn ang="0">
                  <a:pos x="T6" y="T7"/>
                </a:cxn>
                <a:cxn ang="0">
                  <a:pos x="T8" y="T9"/>
                </a:cxn>
              </a:cxnLst>
              <a:rect l="0" t="0" r="r" b="b"/>
              <a:pathLst>
                <a:path w="2034" h="2033">
                  <a:moveTo>
                    <a:pt x="1868" y="2033"/>
                  </a:moveTo>
                  <a:lnTo>
                    <a:pt x="2034" y="1868"/>
                  </a:lnTo>
                  <a:lnTo>
                    <a:pt x="165" y="0"/>
                  </a:lnTo>
                  <a:lnTo>
                    <a:pt x="0" y="165"/>
                  </a:lnTo>
                  <a:lnTo>
                    <a:pt x="1868" y="2033"/>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8" name="Freeform 151">
              <a:extLst>
                <a:ext uri="{FF2B5EF4-FFF2-40B4-BE49-F238E27FC236}">
                  <a16:creationId xmlns:a16="http://schemas.microsoft.com/office/drawing/2014/main" id="{C1B55068-EEA3-1816-9408-7E69139EA161}"/>
                </a:ext>
              </a:extLst>
            </p:cNvPr>
            <p:cNvSpPr>
              <a:spLocks/>
            </p:cNvSpPr>
            <p:nvPr/>
          </p:nvSpPr>
          <p:spPr bwMode="auto">
            <a:xfrm>
              <a:off x="8740382" y="2349463"/>
              <a:ext cx="567571" cy="612061"/>
            </a:xfrm>
            <a:custGeom>
              <a:avLst/>
              <a:gdLst>
                <a:gd name="T0" fmla="*/ 1869 w 2034"/>
                <a:gd name="T1" fmla="*/ 2033 h 2033"/>
                <a:gd name="T2" fmla="*/ 2034 w 2034"/>
                <a:gd name="T3" fmla="*/ 1868 h 2033"/>
                <a:gd name="T4" fmla="*/ 166 w 2034"/>
                <a:gd name="T5" fmla="*/ 0 h 2033"/>
                <a:gd name="T6" fmla="*/ 0 w 2034"/>
                <a:gd name="T7" fmla="*/ 166 h 2033"/>
                <a:gd name="T8" fmla="*/ 1869 w 2034"/>
                <a:gd name="T9" fmla="*/ 2033 h 2033"/>
              </a:gdLst>
              <a:ahLst/>
              <a:cxnLst>
                <a:cxn ang="0">
                  <a:pos x="T0" y="T1"/>
                </a:cxn>
                <a:cxn ang="0">
                  <a:pos x="T2" y="T3"/>
                </a:cxn>
                <a:cxn ang="0">
                  <a:pos x="T4" y="T5"/>
                </a:cxn>
                <a:cxn ang="0">
                  <a:pos x="T6" y="T7"/>
                </a:cxn>
                <a:cxn ang="0">
                  <a:pos x="T8" y="T9"/>
                </a:cxn>
              </a:cxnLst>
              <a:rect l="0" t="0" r="r" b="b"/>
              <a:pathLst>
                <a:path w="2034" h="2033">
                  <a:moveTo>
                    <a:pt x="1869" y="2033"/>
                  </a:moveTo>
                  <a:lnTo>
                    <a:pt x="2034" y="1868"/>
                  </a:lnTo>
                  <a:lnTo>
                    <a:pt x="166" y="0"/>
                  </a:lnTo>
                  <a:lnTo>
                    <a:pt x="0" y="166"/>
                  </a:lnTo>
                  <a:lnTo>
                    <a:pt x="1869" y="2033"/>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9" name="Freeform 152">
              <a:extLst>
                <a:ext uri="{FF2B5EF4-FFF2-40B4-BE49-F238E27FC236}">
                  <a16:creationId xmlns:a16="http://schemas.microsoft.com/office/drawing/2014/main" id="{6310D598-0975-E877-298F-D6B56CF1BCC1}"/>
                </a:ext>
              </a:extLst>
            </p:cNvPr>
            <p:cNvSpPr>
              <a:spLocks/>
            </p:cNvSpPr>
            <p:nvPr/>
          </p:nvSpPr>
          <p:spPr bwMode="auto">
            <a:xfrm>
              <a:off x="8209069" y="2298332"/>
              <a:ext cx="614985" cy="663191"/>
            </a:xfrm>
            <a:custGeom>
              <a:avLst/>
              <a:gdLst>
                <a:gd name="T0" fmla="*/ 166 w 2206"/>
                <a:gd name="T1" fmla="*/ 2205 h 2205"/>
                <a:gd name="T2" fmla="*/ 0 w 2206"/>
                <a:gd name="T3" fmla="*/ 2040 h 2205"/>
                <a:gd name="T4" fmla="*/ 2041 w 2206"/>
                <a:gd name="T5" fmla="*/ 0 h 2205"/>
                <a:gd name="T6" fmla="*/ 2206 w 2206"/>
                <a:gd name="T7" fmla="*/ 165 h 2205"/>
                <a:gd name="T8" fmla="*/ 166 w 2206"/>
                <a:gd name="T9" fmla="*/ 2205 h 2205"/>
              </a:gdLst>
              <a:ahLst/>
              <a:cxnLst>
                <a:cxn ang="0">
                  <a:pos x="T0" y="T1"/>
                </a:cxn>
                <a:cxn ang="0">
                  <a:pos x="T2" y="T3"/>
                </a:cxn>
                <a:cxn ang="0">
                  <a:pos x="T4" y="T5"/>
                </a:cxn>
                <a:cxn ang="0">
                  <a:pos x="T6" y="T7"/>
                </a:cxn>
                <a:cxn ang="0">
                  <a:pos x="T8" y="T9"/>
                </a:cxn>
              </a:cxnLst>
              <a:rect l="0" t="0" r="r" b="b"/>
              <a:pathLst>
                <a:path w="2206" h="2205">
                  <a:moveTo>
                    <a:pt x="166" y="2205"/>
                  </a:moveTo>
                  <a:lnTo>
                    <a:pt x="0" y="2040"/>
                  </a:lnTo>
                  <a:lnTo>
                    <a:pt x="2041" y="0"/>
                  </a:lnTo>
                  <a:lnTo>
                    <a:pt x="2206" y="165"/>
                  </a:lnTo>
                  <a:lnTo>
                    <a:pt x="166" y="2205"/>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0" name="Rectangle 153">
              <a:extLst>
                <a:ext uri="{FF2B5EF4-FFF2-40B4-BE49-F238E27FC236}">
                  <a16:creationId xmlns:a16="http://schemas.microsoft.com/office/drawing/2014/main" id="{A770BFF1-C3A1-F9A8-C7A6-9EE1D31F9139}"/>
                </a:ext>
              </a:extLst>
            </p:cNvPr>
            <p:cNvSpPr>
              <a:spLocks noChangeArrowheads="1"/>
            </p:cNvSpPr>
            <p:nvPr/>
          </p:nvSpPr>
          <p:spPr bwMode="auto">
            <a:xfrm>
              <a:off x="8559094" y="2785575"/>
              <a:ext cx="154792" cy="16091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1" name="Rectangle 154">
              <a:extLst>
                <a:ext uri="{FF2B5EF4-FFF2-40B4-BE49-F238E27FC236}">
                  <a16:creationId xmlns:a16="http://schemas.microsoft.com/office/drawing/2014/main" id="{E8E5B1C4-6816-5AEA-34D6-B639A2E54543}"/>
                </a:ext>
              </a:extLst>
            </p:cNvPr>
            <p:cNvSpPr>
              <a:spLocks noChangeArrowheads="1"/>
            </p:cNvSpPr>
            <p:nvPr/>
          </p:nvSpPr>
          <p:spPr bwMode="auto">
            <a:xfrm>
              <a:off x="8568856"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2" name="Rectangle 155">
              <a:extLst>
                <a:ext uri="{FF2B5EF4-FFF2-40B4-BE49-F238E27FC236}">
                  <a16:creationId xmlns:a16="http://schemas.microsoft.com/office/drawing/2014/main" id="{1B0BEBD4-BE40-ACB7-B7B9-FF6B9C248E4E}"/>
                </a:ext>
              </a:extLst>
            </p:cNvPr>
            <p:cNvSpPr>
              <a:spLocks noChangeArrowheads="1"/>
            </p:cNvSpPr>
            <p:nvPr/>
          </p:nvSpPr>
          <p:spPr bwMode="auto">
            <a:xfrm>
              <a:off x="8641371"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3" name="Rectangle 156">
              <a:extLst>
                <a:ext uri="{FF2B5EF4-FFF2-40B4-BE49-F238E27FC236}">
                  <a16:creationId xmlns:a16="http://schemas.microsoft.com/office/drawing/2014/main" id="{BFA3A743-D75A-7780-3D84-6990CF7B4D40}"/>
                </a:ext>
              </a:extLst>
            </p:cNvPr>
            <p:cNvSpPr>
              <a:spLocks noChangeArrowheads="1"/>
            </p:cNvSpPr>
            <p:nvPr/>
          </p:nvSpPr>
          <p:spPr bwMode="auto">
            <a:xfrm>
              <a:off x="8571645"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4" name="Rectangle 157">
              <a:extLst>
                <a:ext uri="{FF2B5EF4-FFF2-40B4-BE49-F238E27FC236}">
                  <a16:creationId xmlns:a16="http://schemas.microsoft.com/office/drawing/2014/main" id="{08ABCC98-FF65-A3E3-0CE4-FE133E07CF2A}"/>
                </a:ext>
              </a:extLst>
            </p:cNvPr>
            <p:cNvSpPr>
              <a:spLocks noChangeArrowheads="1"/>
            </p:cNvSpPr>
            <p:nvPr/>
          </p:nvSpPr>
          <p:spPr bwMode="auto">
            <a:xfrm>
              <a:off x="8644160"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5" name="Freeform 158">
              <a:extLst>
                <a:ext uri="{FF2B5EF4-FFF2-40B4-BE49-F238E27FC236}">
                  <a16:creationId xmlns:a16="http://schemas.microsoft.com/office/drawing/2014/main" id="{04378771-4B68-2EFA-A751-7B00D24B4EBE}"/>
                </a:ext>
              </a:extLst>
            </p:cNvPr>
            <p:cNvSpPr>
              <a:spLocks/>
            </p:cNvSpPr>
            <p:nvPr/>
          </p:nvSpPr>
          <p:spPr bwMode="auto">
            <a:xfrm>
              <a:off x="8571645" y="2794598"/>
              <a:ext cx="26496"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6" name="Freeform 159">
              <a:extLst>
                <a:ext uri="{FF2B5EF4-FFF2-40B4-BE49-F238E27FC236}">
                  <a16:creationId xmlns:a16="http://schemas.microsoft.com/office/drawing/2014/main" id="{0C25F18E-0BAE-4082-3790-E5FB42F75559}"/>
                </a:ext>
              </a:extLst>
            </p:cNvPr>
            <p:cNvSpPr>
              <a:spLocks/>
            </p:cNvSpPr>
            <p:nvPr/>
          </p:nvSpPr>
          <p:spPr bwMode="auto">
            <a:xfrm>
              <a:off x="8644160" y="2794598"/>
              <a:ext cx="27890" cy="141360"/>
            </a:xfrm>
            <a:custGeom>
              <a:avLst/>
              <a:gdLst>
                <a:gd name="T0" fmla="*/ 0 w 99"/>
                <a:gd name="T1" fmla="*/ 0 h 472"/>
                <a:gd name="T2" fmla="*/ 99 w 99"/>
                <a:gd name="T3" fmla="*/ 0 h 472"/>
                <a:gd name="T4" fmla="*/ 0 w 99"/>
                <a:gd name="T5" fmla="*/ 472 h 472"/>
                <a:gd name="T6" fmla="*/ 0 w 99"/>
                <a:gd name="T7" fmla="*/ 0 h 472"/>
              </a:gdLst>
              <a:ahLst/>
              <a:cxnLst>
                <a:cxn ang="0">
                  <a:pos x="T0" y="T1"/>
                </a:cxn>
                <a:cxn ang="0">
                  <a:pos x="T2" y="T3"/>
                </a:cxn>
                <a:cxn ang="0">
                  <a:pos x="T4" y="T5"/>
                </a:cxn>
                <a:cxn ang="0">
                  <a:pos x="T6" y="T7"/>
                </a:cxn>
              </a:cxnLst>
              <a:rect l="0" t="0" r="r" b="b"/>
              <a:pathLst>
                <a:path w="99" h="472">
                  <a:moveTo>
                    <a:pt x="0" y="0"/>
                  </a:moveTo>
                  <a:lnTo>
                    <a:pt x="99"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7" name="Rectangle 160">
              <a:extLst>
                <a:ext uri="{FF2B5EF4-FFF2-40B4-BE49-F238E27FC236}">
                  <a16:creationId xmlns:a16="http://schemas.microsoft.com/office/drawing/2014/main" id="{FFF95407-F06C-AD10-05F0-C0B3B1F4CBC1}"/>
                </a:ext>
              </a:extLst>
            </p:cNvPr>
            <p:cNvSpPr>
              <a:spLocks noChangeArrowheads="1"/>
            </p:cNvSpPr>
            <p:nvPr/>
          </p:nvSpPr>
          <p:spPr bwMode="auto">
            <a:xfrm>
              <a:off x="8436376" y="3044235"/>
              <a:ext cx="156187" cy="187979"/>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8" name="Rectangle 161">
              <a:extLst>
                <a:ext uri="{FF2B5EF4-FFF2-40B4-BE49-F238E27FC236}">
                  <a16:creationId xmlns:a16="http://schemas.microsoft.com/office/drawing/2014/main" id="{6AFF6C82-80B3-3A9B-148B-4129F768419C}"/>
                </a:ext>
              </a:extLst>
            </p:cNvPr>
            <p:cNvSpPr>
              <a:spLocks noChangeArrowheads="1"/>
            </p:cNvSpPr>
            <p:nvPr/>
          </p:nvSpPr>
          <p:spPr bwMode="auto">
            <a:xfrm>
              <a:off x="8446138" y="3053258"/>
              <a:ext cx="62754"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9" name="Rectangle 162">
              <a:extLst>
                <a:ext uri="{FF2B5EF4-FFF2-40B4-BE49-F238E27FC236}">
                  <a16:creationId xmlns:a16="http://schemas.microsoft.com/office/drawing/2014/main" id="{6E2FB410-A5F8-202B-9CB0-060BF70CE425}"/>
                </a:ext>
              </a:extLst>
            </p:cNvPr>
            <p:cNvSpPr>
              <a:spLocks noChangeArrowheads="1"/>
            </p:cNvSpPr>
            <p:nvPr/>
          </p:nvSpPr>
          <p:spPr bwMode="auto">
            <a:xfrm>
              <a:off x="8518653" y="3053258"/>
              <a:ext cx="64148"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0" name="Rectangle 163">
              <a:extLst>
                <a:ext uri="{FF2B5EF4-FFF2-40B4-BE49-F238E27FC236}">
                  <a16:creationId xmlns:a16="http://schemas.microsoft.com/office/drawing/2014/main" id="{F134E8A9-71F3-6F39-D00C-95BBA6CA6F9E}"/>
                </a:ext>
              </a:extLst>
            </p:cNvPr>
            <p:cNvSpPr>
              <a:spLocks noChangeArrowheads="1"/>
            </p:cNvSpPr>
            <p:nvPr/>
          </p:nvSpPr>
          <p:spPr bwMode="auto">
            <a:xfrm>
              <a:off x="8448927" y="3056266"/>
              <a:ext cx="57176"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1" name="Rectangle 164">
              <a:extLst>
                <a:ext uri="{FF2B5EF4-FFF2-40B4-BE49-F238E27FC236}">
                  <a16:creationId xmlns:a16="http://schemas.microsoft.com/office/drawing/2014/main" id="{9E0EC7C4-F3A7-AE95-B9EA-0837D14D97D2}"/>
                </a:ext>
              </a:extLst>
            </p:cNvPr>
            <p:cNvSpPr>
              <a:spLocks noChangeArrowheads="1"/>
            </p:cNvSpPr>
            <p:nvPr/>
          </p:nvSpPr>
          <p:spPr bwMode="auto">
            <a:xfrm>
              <a:off x="8521442" y="3056266"/>
              <a:ext cx="58570"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2" name="Freeform 165">
              <a:extLst>
                <a:ext uri="{FF2B5EF4-FFF2-40B4-BE49-F238E27FC236}">
                  <a16:creationId xmlns:a16="http://schemas.microsoft.com/office/drawing/2014/main" id="{3FCE4744-8D4F-4B4E-362A-C3F362FB2AC5}"/>
                </a:ext>
              </a:extLst>
            </p:cNvPr>
            <p:cNvSpPr>
              <a:spLocks/>
            </p:cNvSpPr>
            <p:nvPr/>
          </p:nvSpPr>
          <p:spPr bwMode="auto">
            <a:xfrm>
              <a:off x="8448927" y="3056266"/>
              <a:ext cx="26496"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3" name="Freeform 166">
              <a:extLst>
                <a:ext uri="{FF2B5EF4-FFF2-40B4-BE49-F238E27FC236}">
                  <a16:creationId xmlns:a16="http://schemas.microsoft.com/office/drawing/2014/main" id="{4ADA213D-7D6E-CB2D-0132-C96914844C53}"/>
                </a:ext>
              </a:extLst>
            </p:cNvPr>
            <p:cNvSpPr>
              <a:spLocks/>
            </p:cNvSpPr>
            <p:nvPr/>
          </p:nvSpPr>
          <p:spPr bwMode="auto">
            <a:xfrm>
              <a:off x="8521442" y="3056266"/>
              <a:ext cx="27890"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4" name="Rectangle 167">
              <a:extLst>
                <a:ext uri="{FF2B5EF4-FFF2-40B4-BE49-F238E27FC236}">
                  <a16:creationId xmlns:a16="http://schemas.microsoft.com/office/drawing/2014/main" id="{3E811E86-5DD5-270A-A19B-1E00BBF30E4A}"/>
                </a:ext>
              </a:extLst>
            </p:cNvPr>
            <p:cNvSpPr>
              <a:spLocks noChangeArrowheads="1"/>
            </p:cNvSpPr>
            <p:nvPr/>
          </p:nvSpPr>
          <p:spPr bwMode="auto">
            <a:xfrm>
              <a:off x="8925854" y="3044235"/>
              <a:ext cx="154792" cy="187979"/>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5" name="Rectangle 168">
              <a:extLst>
                <a:ext uri="{FF2B5EF4-FFF2-40B4-BE49-F238E27FC236}">
                  <a16:creationId xmlns:a16="http://schemas.microsoft.com/office/drawing/2014/main" id="{25CC0E19-18E0-C826-C4C0-6D3ECC492245}"/>
                </a:ext>
              </a:extLst>
            </p:cNvPr>
            <p:cNvSpPr>
              <a:spLocks noChangeArrowheads="1"/>
            </p:cNvSpPr>
            <p:nvPr/>
          </p:nvSpPr>
          <p:spPr bwMode="auto">
            <a:xfrm>
              <a:off x="8935615" y="3053258"/>
              <a:ext cx="62754"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6" name="Rectangle 169">
              <a:extLst>
                <a:ext uri="{FF2B5EF4-FFF2-40B4-BE49-F238E27FC236}">
                  <a16:creationId xmlns:a16="http://schemas.microsoft.com/office/drawing/2014/main" id="{64B7B8C7-07B5-B45F-11C3-E2AB7795539D}"/>
                </a:ext>
              </a:extLst>
            </p:cNvPr>
            <p:cNvSpPr>
              <a:spLocks noChangeArrowheads="1"/>
            </p:cNvSpPr>
            <p:nvPr/>
          </p:nvSpPr>
          <p:spPr bwMode="auto">
            <a:xfrm>
              <a:off x="9008130" y="3053258"/>
              <a:ext cx="62754"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7" name="Rectangle 170">
              <a:extLst>
                <a:ext uri="{FF2B5EF4-FFF2-40B4-BE49-F238E27FC236}">
                  <a16:creationId xmlns:a16="http://schemas.microsoft.com/office/drawing/2014/main" id="{2B225D5C-BC4F-A4C0-DADE-B11CEACC11DD}"/>
                </a:ext>
              </a:extLst>
            </p:cNvPr>
            <p:cNvSpPr>
              <a:spLocks noChangeArrowheads="1"/>
            </p:cNvSpPr>
            <p:nvPr/>
          </p:nvSpPr>
          <p:spPr bwMode="auto">
            <a:xfrm>
              <a:off x="8937010" y="3056266"/>
              <a:ext cx="58570"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8" name="Rectangle 171">
              <a:extLst>
                <a:ext uri="{FF2B5EF4-FFF2-40B4-BE49-F238E27FC236}">
                  <a16:creationId xmlns:a16="http://schemas.microsoft.com/office/drawing/2014/main" id="{9AC0D68B-FCCF-027F-FA2D-4A96DDF93EC3}"/>
                </a:ext>
              </a:extLst>
            </p:cNvPr>
            <p:cNvSpPr>
              <a:spLocks noChangeArrowheads="1"/>
            </p:cNvSpPr>
            <p:nvPr/>
          </p:nvSpPr>
          <p:spPr bwMode="auto">
            <a:xfrm>
              <a:off x="9010919" y="3056266"/>
              <a:ext cx="57176"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9" name="Freeform 172">
              <a:extLst>
                <a:ext uri="{FF2B5EF4-FFF2-40B4-BE49-F238E27FC236}">
                  <a16:creationId xmlns:a16="http://schemas.microsoft.com/office/drawing/2014/main" id="{E8291FFF-2756-B894-DA58-8A2CCC5D9294}"/>
                </a:ext>
              </a:extLst>
            </p:cNvPr>
            <p:cNvSpPr>
              <a:spLocks/>
            </p:cNvSpPr>
            <p:nvPr/>
          </p:nvSpPr>
          <p:spPr bwMode="auto">
            <a:xfrm>
              <a:off x="8937010" y="3056266"/>
              <a:ext cx="27890"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0" name="Freeform 173">
              <a:extLst>
                <a:ext uri="{FF2B5EF4-FFF2-40B4-BE49-F238E27FC236}">
                  <a16:creationId xmlns:a16="http://schemas.microsoft.com/office/drawing/2014/main" id="{70CBF6B9-3A5C-437A-5D09-7A7EC43AAFCC}"/>
                </a:ext>
              </a:extLst>
            </p:cNvPr>
            <p:cNvSpPr>
              <a:spLocks/>
            </p:cNvSpPr>
            <p:nvPr/>
          </p:nvSpPr>
          <p:spPr bwMode="auto">
            <a:xfrm>
              <a:off x="9010919" y="3056266"/>
              <a:ext cx="27890"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1" name="Rectangle 174">
              <a:extLst>
                <a:ext uri="{FF2B5EF4-FFF2-40B4-BE49-F238E27FC236}">
                  <a16:creationId xmlns:a16="http://schemas.microsoft.com/office/drawing/2014/main" id="{B0AA9A4D-920D-A83D-84D5-8B55D33C2180}"/>
                </a:ext>
              </a:extLst>
            </p:cNvPr>
            <p:cNvSpPr>
              <a:spLocks noChangeArrowheads="1"/>
            </p:cNvSpPr>
            <p:nvPr/>
          </p:nvSpPr>
          <p:spPr bwMode="auto">
            <a:xfrm>
              <a:off x="8801740" y="2785575"/>
              <a:ext cx="156187" cy="16091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2" name="Rectangle 175">
              <a:extLst>
                <a:ext uri="{FF2B5EF4-FFF2-40B4-BE49-F238E27FC236}">
                  <a16:creationId xmlns:a16="http://schemas.microsoft.com/office/drawing/2014/main" id="{F2CAA46D-525A-2D9C-3105-C714B2490DB7}"/>
                </a:ext>
              </a:extLst>
            </p:cNvPr>
            <p:cNvSpPr>
              <a:spLocks noChangeArrowheads="1"/>
            </p:cNvSpPr>
            <p:nvPr/>
          </p:nvSpPr>
          <p:spPr bwMode="auto">
            <a:xfrm>
              <a:off x="8811503" y="2793093"/>
              <a:ext cx="64148"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3" name="Rectangle 176">
              <a:extLst>
                <a:ext uri="{FF2B5EF4-FFF2-40B4-BE49-F238E27FC236}">
                  <a16:creationId xmlns:a16="http://schemas.microsoft.com/office/drawing/2014/main" id="{E1BDC277-D2F4-CA14-7903-163A109BD19F}"/>
                </a:ext>
              </a:extLst>
            </p:cNvPr>
            <p:cNvSpPr>
              <a:spLocks noChangeArrowheads="1"/>
            </p:cNvSpPr>
            <p:nvPr/>
          </p:nvSpPr>
          <p:spPr bwMode="auto">
            <a:xfrm>
              <a:off x="8885412"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4" name="Rectangle 177">
              <a:extLst>
                <a:ext uri="{FF2B5EF4-FFF2-40B4-BE49-F238E27FC236}">
                  <a16:creationId xmlns:a16="http://schemas.microsoft.com/office/drawing/2014/main" id="{7DBDC98B-188B-465B-C43B-DC3132257E63}"/>
                </a:ext>
              </a:extLst>
            </p:cNvPr>
            <p:cNvSpPr>
              <a:spLocks noChangeArrowheads="1"/>
            </p:cNvSpPr>
            <p:nvPr/>
          </p:nvSpPr>
          <p:spPr bwMode="auto">
            <a:xfrm>
              <a:off x="8814292" y="2794598"/>
              <a:ext cx="58570"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5" name="Rectangle 178">
              <a:extLst>
                <a:ext uri="{FF2B5EF4-FFF2-40B4-BE49-F238E27FC236}">
                  <a16:creationId xmlns:a16="http://schemas.microsoft.com/office/drawing/2014/main" id="{1EBE7842-DD16-305F-18A6-B0CC891F8028}"/>
                </a:ext>
              </a:extLst>
            </p:cNvPr>
            <p:cNvSpPr>
              <a:spLocks noChangeArrowheads="1"/>
            </p:cNvSpPr>
            <p:nvPr/>
          </p:nvSpPr>
          <p:spPr bwMode="auto">
            <a:xfrm>
              <a:off x="8888201"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6" name="Freeform 179">
              <a:extLst>
                <a:ext uri="{FF2B5EF4-FFF2-40B4-BE49-F238E27FC236}">
                  <a16:creationId xmlns:a16="http://schemas.microsoft.com/office/drawing/2014/main" id="{8F8DF9C9-4E39-86D5-E32A-F5AFACA2C02C}"/>
                </a:ext>
              </a:extLst>
            </p:cNvPr>
            <p:cNvSpPr>
              <a:spLocks/>
            </p:cNvSpPr>
            <p:nvPr/>
          </p:nvSpPr>
          <p:spPr bwMode="auto">
            <a:xfrm>
              <a:off x="8814292" y="2794598"/>
              <a:ext cx="27890"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7" name="Freeform 180">
              <a:extLst>
                <a:ext uri="{FF2B5EF4-FFF2-40B4-BE49-F238E27FC236}">
                  <a16:creationId xmlns:a16="http://schemas.microsoft.com/office/drawing/2014/main" id="{E73C7192-A0E6-E0C2-9274-ABB1E605DA35}"/>
                </a:ext>
              </a:extLst>
            </p:cNvPr>
            <p:cNvSpPr>
              <a:spLocks/>
            </p:cNvSpPr>
            <p:nvPr/>
          </p:nvSpPr>
          <p:spPr bwMode="auto">
            <a:xfrm>
              <a:off x="8888201" y="2794598"/>
              <a:ext cx="26496"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8" name="Freeform 181">
              <a:extLst>
                <a:ext uri="{FF2B5EF4-FFF2-40B4-BE49-F238E27FC236}">
                  <a16:creationId xmlns:a16="http://schemas.microsoft.com/office/drawing/2014/main" id="{EA8CE60E-9337-546D-CB4F-B756058DC9A5}"/>
                </a:ext>
              </a:extLst>
            </p:cNvPr>
            <p:cNvSpPr>
              <a:spLocks/>
            </p:cNvSpPr>
            <p:nvPr/>
          </p:nvSpPr>
          <p:spPr bwMode="auto">
            <a:xfrm>
              <a:off x="8296923" y="2420142"/>
              <a:ext cx="923173" cy="935386"/>
            </a:xfrm>
            <a:custGeom>
              <a:avLst/>
              <a:gdLst>
                <a:gd name="T0" fmla="*/ 1653 w 3306"/>
                <a:gd name="T1" fmla="*/ 0 h 3113"/>
                <a:gd name="T2" fmla="*/ 0 w 3306"/>
                <a:gd name="T3" fmla="*/ 1652 h 3113"/>
                <a:gd name="T4" fmla="*/ 0 w 3306"/>
                <a:gd name="T5" fmla="*/ 1774 h 3113"/>
                <a:gd name="T6" fmla="*/ 1653 w 3306"/>
                <a:gd name="T7" fmla="*/ 122 h 3113"/>
                <a:gd name="T8" fmla="*/ 3079 w 3306"/>
                <a:gd name="T9" fmla="*/ 1546 h 3113"/>
                <a:gd name="T10" fmla="*/ 3079 w 3306"/>
                <a:gd name="T11" fmla="*/ 3113 h 3113"/>
                <a:gd name="T12" fmla="*/ 3306 w 3306"/>
                <a:gd name="T13" fmla="*/ 3113 h 3113"/>
                <a:gd name="T14" fmla="*/ 3306 w 3306"/>
                <a:gd name="T15" fmla="*/ 1652 h 3113"/>
                <a:gd name="T16" fmla="*/ 1653 w 3306"/>
                <a:gd name="T17" fmla="*/ 0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6" h="3113">
                  <a:moveTo>
                    <a:pt x="1653" y="0"/>
                  </a:moveTo>
                  <a:lnTo>
                    <a:pt x="0" y="1652"/>
                  </a:lnTo>
                  <a:lnTo>
                    <a:pt x="0" y="1774"/>
                  </a:lnTo>
                  <a:lnTo>
                    <a:pt x="1653" y="122"/>
                  </a:lnTo>
                  <a:lnTo>
                    <a:pt x="3079" y="1546"/>
                  </a:lnTo>
                  <a:lnTo>
                    <a:pt x="3079" y="3113"/>
                  </a:lnTo>
                  <a:lnTo>
                    <a:pt x="3306" y="3113"/>
                  </a:lnTo>
                  <a:lnTo>
                    <a:pt x="3306" y="1652"/>
                  </a:lnTo>
                  <a:lnTo>
                    <a:pt x="1653"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9" name="Freeform 182">
              <a:extLst>
                <a:ext uri="{FF2B5EF4-FFF2-40B4-BE49-F238E27FC236}">
                  <a16:creationId xmlns:a16="http://schemas.microsoft.com/office/drawing/2014/main" id="{07F51877-EEF1-A29C-338C-D620B1D29F0D}"/>
                </a:ext>
              </a:extLst>
            </p:cNvPr>
            <p:cNvSpPr>
              <a:spLocks/>
            </p:cNvSpPr>
            <p:nvPr/>
          </p:nvSpPr>
          <p:spPr bwMode="auto">
            <a:xfrm>
              <a:off x="10756861" y="2785575"/>
              <a:ext cx="515973" cy="569953"/>
            </a:xfrm>
            <a:custGeom>
              <a:avLst/>
              <a:gdLst>
                <a:gd name="T0" fmla="*/ 1851 w 1851"/>
                <a:gd name="T1" fmla="*/ 1897 h 1897"/>
                <a:gd name="T2" fmla="*/ 0 w 1851"/>
                <a:gd name="T3" fmla="*/ 1897 h 1897"/>
                <a:gd name="T4" fmla="*/ 0 w 1851"/>
                <a:gd name="T5" fmla="*/ 924 h 1897"/>
                <a:gd name="T6" fmla="*/ 926 w 1851"/>
                <a:gd name="T7" fmla="*/ 0 h 1897"/>
                <a:gd name="T8" fmla="*/ 1851 w 1851"/>
                <a:gd name="T9" fmla="*/ 924 h 1897"/>
                <a:gd name="T10" fmla="*/ 1851 w 1851"/>
                <a:gd name="T11" fmla="*/ 1897 h 1897"/>
              </a:gdLst>
              <a:ahLst/>
              <a:cxnLst>
                <a:cxn ang="0">
                  <a:pos x="T0" y="T1"/>
                </a:cxn>
                <a:cxn ang="0">
                  <a:pos x="T2" y="T3"/>
                </a:cxn>
                <a:cxn ang="0">
                  <a:pos x="T4" y="T5"/>
                </a:cxn>
                <a:cxn ang="0">
                  <a:pos x="T6" y="T7"/>
                </a:cxn>
                <a:cxn ang="0">
                  <a:pos x="T8" y="T9"/>
                </a:cxn>
                <a:cxn ang="0">
                  <a:pos x="T10" y="T11"/>
                </a:cxn>
              </a:cxnLst>
              <a:rect l="0" t="0" r="r" b="b"/>
              <a:pathLst>
                <a:path w="1851" h="1897">
                  <a:moveTo>
                    <a:pt x="1851" y="1897"/>
                  </a:moveTo>
                  <a:lnTo>
                    <a:pt x="0" y="1897"/>
                  </a:lnTo>
                  <a:lnTo>
                    <a:pt x="0" y="924"/>
                  </a:lnTo>
                  <a:lnTo>
                    <a:pt x="926" y="0"/>
                  </a:lnTo>
                  <a:lnTo>
                    <a:pt x="1851" y="924"/>
                  </a:lnTo>
                  <a:lnTo>
                    <a:pt x="1851" y="18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0" name="Rectangle 183">
              <a:extLst>
                <a:ext uri="{FF2B5EF4-FFF2-40B4-BE49-F238E27FC236}">
                  <a16:creationId xmlns:a16="http://schemas.microsoft.com/office/drawing/2014/main" id="{3976EF8E-F6C8-E961-06E7-13C085B31013}"/>
                </a:ext>
              </a:extLst>
            </p:cNvPr>
            <p:cNvSpPr>
              <a:spLocks noChangeArrowheads="1"/>
            </p:cNvSpPr>
            <p:nvPr/>
          </p:nvSpPr>
          <p:spPr bwMode="auto">
            <a:xfrm>
              <a:off x="10971617" y="3179579"/>
              <a:ext cx="83672" cy="174445"/>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1" name="Rectangle 184">
              <a:extLst>
                <a:ext uri="{FF2B5EF4-FFF2-40B4-BE49-F238E27FC236}">
                  <a16:creationId xmlns:a16="http://schemas.microsoft.com/office/drawing/2014/main" id="{E75ABCDD-AA75-1F9C-D46F-D2144FC21586}"/>
                </a:ext>
              </a:extLst>
            </p:cNvPr>
            <p:cNvSpPr>
              <a:spLocks noChangeArrowheads="1"/>
            </p:cNvSpPr>
            <p:nvPr/>
          </p:nvSpPr>
          <p:spPr bwMode="auto">
            <a:xfrm>
              <a:off x="10977195" y="3187098"/>
              <a:ext cx="78093" cy="166926"/>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2" name="Freeform 185">
              <a:extLst>
                <a:ext uri="{FF2B5EF4-FFF2-40B4-BE49-F238E27FC236}">
                  <a16:creationId xmlns:a16="http://schemas.microsoft.com/office/drawing/2014/main" id="{4483DD19-D5D5-95ED-AFA2-7663956C3C2D}"/>
                </a:ext>
              </a:extLst>
            </p:cNvPr>
            <p:cNvSpPr>
              <a:spLocks/>
            </p:cNvSpPr>
            <p:nvPr/>
          </p:nvSpPr>
          <p:spPr bwMode="auto">
            <a:xfrm>
              <a:off x="10999507" y="2752490"/>
              <a:ext cx="317951" cy="342874"/>
            </a:xfrm>
            <a:custGeom>
              <a:avLst/>
              <a:gdLst>
                <a:gd name="T0" fmla="*/ 1045 w 1138"/>
                <a:gd name="T1" fmla="*/ 1138 h 1138"/>
                <a:gd name="T2" fmla="*/ 1138 w 1138"/>
                <a:gd name="T3" fmla="*/ 1046 h 1138"/>
                <a:gd name="T4" fmla="*/ 92 w 1138"/>
                <a:gd name="T5" fmla="*/ 0 h 1138"/>
                <a:gd name="T6" fmla="*/ 0 w 1138"/>
                <a:gd name="T7" fmla="*/ 93 h 1138"/>
                <a:gd name="T8" fmla="*/ 1045 w 1138"/>
                <a:gd name="T9" fmla="*/ 1138 h 1138"/>
              </a:gdLst>
              <a:ahLst/>
              <a:cxnLst>
                <a:cxn ang="0">
                  <a:pos x="T0" y="T1"/>
                </a:cxn>
                <a:cxn ang="0">
                  <a:pos x="T2" y="T3"/>
                </a:cxn>
                <a:cxn ang="0">
                  <a:pos x="T4" y="T5"/>
                </a:cxn>
                <a:cxn ang="0">
                  <a:pos x="T6" y="T7"/>
                </a:cxn>
                <a:cxn ang="0">
                  <a:pos x="T8" y="T9"/>
                </a:cxn>
              </a:cxnLst>
              <a:rect l="0" t="0" r="r" b="b"/>
              <a:pathLst>
                <a:path w="1138" h="1138">
                  <a:moveTo>
                    <a:pt x="1045" y="1138"/>
                  </a:moveTo>
                  <a:lnTo>
                    <a:pt x="1138" y="1046"/>
                  </a:lnTo>
                  <a:lnTo>
                    <a:pt x="92" y="0"/>
                  </a:lnTo>
                  <a:lnTo>
                    <a:pt x="0" y="93"/>
                  </a:lnTo>
                  <a:lnTo>
                    <a:pt x="1045" y="1138"/>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3" name="Freeform 186">
              <a:extLst>
                <a:ext uri="{FF2B5EF4-FFF2-40B4-BE49-F238E27FC236}">
                  <a16:creationId xmlns:a16="http://schemas.microsoft.com/office/drawing/2014/main" id="{A7D782A7-684D-7A05-07E9-3374C8C5769D}"/>
                </a:ext>
              </a:extLst>
            </p:cNvPr>
            <p:cNvSpPr>
              <a:spLocks/>
            </p:cNvSpPr>
            <p:nvPr/>
          </p:nvSpPr>
          <p:spPr bwMode="auto">
            <a:xfrm>
              <a:off x="11005085" y="2746475"/>
              <a:ext cx="317951" cy="341370"/>
            </a:xfrm>
            <a:custGeom>
              <a:avLst/>
              <a:gdLst>
                <a:gd name="T0" fmla="*/ 1047 w 1140"/>
                <a:gd name="T1" fmla="*/ 1138 h 1138"/>
                <a:gd name="T2" fmla="*/ 1140 w 1140"/>
                <a:gd name="T3" fmla="*/ 1045 h 1138"/>
                <a:gd name="T4" fmla="*/ 93 w 1140"/>
                <a:gd name="T5" fmla="*/ 0 h 1138"/>
                <a:gd name="T6" fmla="*/ 0 w 1140"/>
                <a:gd name="T7" fmla="*/ 93 h 1138"/>
                <a:gd name="T8" fmla="*/ 1047 w 1140"/>
                <a:gd name="T9" fmla="*/ 1138 h 1138"/>
              </a:gdLst>
              <a:ahLst/>
              <a:cxnLst>
                <a:cxn ang="0">
                  <a:pos x="T0" y="T1"/>
                </a:cxn>
                <a:cxn ang="0">
                  <a:pos x="T2" y="T3"/>
                </a:cxn>
                <a:cxn ang="0">
                  <a:pos x="T4" y="T5"/>
                </a:cxn>
                <a:cxn ang="0">
                  <a:pos x="T6" y="T7"/>
                </a:cxn>
                <a:cxn ang="0">
                  <a:pos x="T8" y="T9"/>
                </a:cxn>
              </a:cxnLst>
              <a:rect l="0" t="0" r="r" b="b"/>
              <a:pathLst>
                <a:path w="1140" h="1138">
                  <a:moveTo>
                    <a:pt x="1047" y="1138"/>
                  </a:moveTo>
                  <a:lnTo>
                    <a:pt x="1140" y="1045"/>
                  </a:lnTo>
                  <a:lnTo>
                    <a:pt x="93" y="0"/>
                  </a:lnTo>
                  <a:lnTo>
                    <a:pt x="0" y="93"/>
                  </a:lnTo>
                  <a:lnTo>
                    <a:pt x="1047" y="1138"/>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4" name="Freeform 187">
              <a:extLst>
                <a:ext uri="{FF2B5EF4-FFF2-40B4-BE49-F238E27FC236}">
                  <a16:creationId xmlns:a16="http://schemas.microsoft.com/office/drawing/2014/main" id="{86003D5D-C9AB-D4AF-26BB-4A73122E5598}"/>
                </a:ext>
              </a:extLst>
            </p:cNvPr>
            <p:cNvSpPr>
              <a:spLocks/>
            </p:cNvSpPr>
            <p:nvPr/>
          </p:nvSpPr>
          <p:spPr bwMode="auto">
            <a:xfrm>
              <a:off x="10708053" y="2716398"/>
              <a:ext cx="344448" cy="371447"/>
            </a:xfrm>
            <a:custGeom>
              <a:avLst/>
              <a:gdLst>
                <a:gd name="T0" fmla="*/ 92 w 1234"/>
                <a:gd name="T1" fmla="*/ 1234 h 1234"/>
                <a:gd name="T2" fmla="*/ 0 w 1234"/>
                <a:gd name="T3" fmla="*/ 1141 h 1234"/>
                <a:gd name="T4" fmla="*/ 1142 w 1234"/>
                <a:gd name="T5" fmla="*/ 0 h 1234"/>
                <a:gd name="T6" fmla="*/ 1234 w 1234"/>
                <a:gd name="T7" fmla="*/ 93 h 1234"/>
                <a:gd name="T8" fmla="*/ 92 w 1234"/>
                <a:gd name="T9" fmla="*/ 1234 h 1234"/>
              </a:gdLst>
              <a:ahLst/>
              <a:cxnLst>
                <a:cxn ang="0">
                  <a:pos x="T0" y="T1"/>
                </a:cxn>
                <a:cxn ang="0">
                  <a:pos x="T2" y="T3"/>
                </a:cxn>
                <a:cxn ang="0">
                  <a:pos x="T4" y="T5"/>
                </a:cxn>
                <a:cxn ang="0">
                  <a:pos x="T6" y="T7"/>
                </a:cxn>
                <a:cxn ang="0">
                  <a:pos x="T8" y="T9"/>
                </a:cxn>
              </a:cxnLst>
              <a:rect l="0" t="0" r="r" b="b"/>
              <a:pathLst>
                <a:path w="1234" h="1234">
                  <a:moveTo>
                    <a:pt x="92" y="1234"/>
                  </a:moveTo>
                  <a:lnTo>
                    <a:pt x="0" y="1141"/>
                  </a:lnTo>
                  <a:lnTo>
                    <a:pt x="1142" y="0"/>
                  </a:lnTo>
                  <a:lnTo>
                    <a:pt x="1234" y="93"/>
                  </a:lnTo>
                  <a:lnTo>
                    <a:pt x="92" y="1234"/>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5" name="Rectangle 188">
              <a:extLst>
                <a:ext uri="{FF2B5EF4-FFF2-40B4-BE49-F238E27FC236}">
                  <a16:creationId xmlns:a16="http://schemas.microsoft.com/office/drawing/2014/main" id="{CFCE077B-8C3A-548D-4139-C6ACA5C4473C}"/>
                </a:ext>
              </a:extLst>
            </p:cNvPr>
            <p:cNvSpPr>
              <a:spLocks noChangeArrowheads="1"/>
            </p:cNvSpPr>
            <p:nvPr/>
          </p:nvSpPr>
          <p:spPr bwMode="auto">
            <a:xfrm>
              <a:off x="10903286" y="3035211"/>
              <a:ext cx="86461" cy="9023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6" name="Rectangle 189">
              <a:extLst>
                <a:ext uri="{FF2B5EF4-FFF2-40B4-BE49-F238E27FC236}">
                  <a16:creationId xmlns:a16="http://schemas.microsoft.com/office/drawing/2014/main" id="{E6E78262-6179-EB97-274C-FD9A0C9678CC}"/>
                </a:ext>
              </a:extLst>
            </p:cNvPr>
            <p:cNvSpPr>
              <a:spLocks noChangeArrowheads="1"/>
            </p:cNvSpPr>
            <p:nvPr/>
          </p:nvSpPr>
          <p:spPr bwMode="auto">
            <a:xfrm>
              <a:off x="10908864"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7" name="Rectangle 190">
              <a:extLst>
                <a:ext uri="{FF2B5EF4-FFF2-40B4-BE49-F238E27FC236}">
                  <a16:creationId xmlns:a16="http://schemas.microsoft.com/office/drawing/2014/main" id="{D84F7865-7290-44F2-D521-D6DCA7FF7E92}"/>
                </a:ext>
              </a:extLst>
            </p:cNvPr>
            <p:cNvSpPr>
              <a:spLocks noChangeArrowheads="1"/>
            </p:cNvSpPr>
            <p:nvPr/>
          </p:nvSpPr>
          <p:spPr bwMode="auto">
            <a:xfrm>
              <a:off x="10949305" y="3039723"/>
              <a:ext cx="36258"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8" name="Rectangle 191">
              <a:extLst>
                <a:ext uri="{FF2B5EF4-FFF2-40B4-BE49-F238E27FC236}">
                  <a16:creationId xmlns:a16="http://schemas.microsoft.com/office/drawing/2014/main" id="{85C77B36-A13A-1956-426E-DF9B1AD27E4E}"/>
                </a:ext>
              </a:extLst>
            </p:cNvPr>
            <p:cNvSpPr>
              <a:spLocks noChangeArrowheads="1"/>
            </p:cNvSpPr>
            <p:nvPr/>
          </p:nvSpPr>
          <p:spPr bwMode="auto">
            <a:xfrm>
              <a:off x="10910258"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9" name="Rectangle 192">
              <a:extLst>
                <a:ext uri="{FF2B5EF4-FFF2-40B4-BE49-F238E27FC236}">
                  <a16:creationId xmlns:a16="http://schemas.microsoft.com/office/drawing/2014/main" id="{D92F8AE8-FA60-DD57-E9A0-4EA38E706646}"/>
                </a:ext>
              </a:extLst>
            </p:cNvPr>
            <p:cNvSpPr>
              <a:spLocks noChangeArrowheads="1"/>
            </p:cNvSpPr>
            <p:nvPr/>
          </p:nvSpPr>
          <p:spPr bwMode="auto">
            <a:xfrm>
              <a:off x="10950700" y="3039723"/>
              <a:ext cx="33468"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0" name="Freeform 193">
              <a:extLst>
                <a:ext uri="{FF2B5EF4-FFF2-40B4-BE49-F238E27FC236}">
                  <a16:creationId xmlns:a16="http://schemas.microsoft.com/office/drawing/2014/main" id="{816BBD13-5089-8670-0FB5-566259D239D0}"/>
                </a:ext>
              </a:extLst>
            </p:cNvPr>
            <p:cNvSpPr>
              <a:spLocks/>
            </p:cNvSpPr>
            <p:nvPr/>
          </p:nvSpPr>
          <p:spPr bwMode="auto">
            <a:xfrm>
              <a:off x="10910258"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1" name="Freeform 194">
              <a:extLst>
                <a:ext uri="{FF2B5EF4-FFF2-40B4-BE49-F238E27FC236}">
                  <a16:creationId xmlns:a16="http://schemas.microsoft.com/office/drawing/2014/main" id="{6E113B0D-8BB9-75B8-988E-AABD49ECC1A7}"/>
                </a:ext>
              </a:extLst>
            </p:cNvPr>
            <p:cNvSpPr>
              <a:spLocks/>
            </p:cNvSpPr>
            <p:nvPr/>
          </p:nvSpPr>
          <p:spPr bwMode="auto">
            <a:xfrm>
              <a:off x="10950700" y="3039723"/>
              <a:ext cx="15340" cy="79703"/>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2" name="Rectangle 195">
              <a:extLst>
                <a:ext uri="{FF2B5EF4-FFF2-40B4-BE49-F238E27FC236}">
                  <a16:creationId xmlns:a16="http://schemas.microsoft.com/office/drawing/2014/main" id="{378B8428-F672-F24F-6D16-D5F92FBB33E4}"/>
                </a:ext>
              </a:extLst>
            </p:cNvPr>
            <p:cNvSpPr>
              <a:spLocks noChangeArrowheads="1"/>
            </p:cNvSpPr>
            <p:nvPr/>
          </p:nvSpPr>
          <p:spPr bwMode="auto">
            <a:xfrm>
              <a:off x="10834954" y="3179579"/>
              <a:ext cx="86461" cy="105268"/>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3" name="Rectangle 196">
              <a:extLst>
                <a:ext uri="{FF2B5EF4-FFF2-40B4-BE49-F238E27FC236}">
                  <a16:creationId xmlns:a16="http://schemas.microsoft.com/office/drawing/2014/main" id="{D6AA8FAB-48C4-BAFC-4D58-EB34E633834B}"/>
                </a:ext>
              </a:extLst>
            </p:cNvPr>
            <p:cNvSpPr>
              <a:spLocks noChangeArrowheads="1"/>
            </p:cNvSpPr>
            <p:nvPr/>
          </p:nvSpPr>
          <p:spPr bwMode="auto">
            <a:xfrm>
              <a:off x="10840532" y="3184091"/>
              <a:ext cx="34863"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4" name="Rectangle 197">
              <a:extLst>
                <a:ext uri="{FF2B5EF4-FFF2-40B4-BE49-F238E27FC236}">
                  <a16:creationId xmlns:a16="http://schemas.microsoft.com/office/drawing/2014/main" id="{31A6F055-296E-D4F6-6F14-8C9C3E32F57D}"/>
                </a:ext>
              </a:extLst>
            </p:cNvPr>
            <p:cNvSpPr>
              <a:spLocks noChangeArrowheads="1"/>
            </p:cNvSpPr>
            <p:nvPr/>
          </p:nvSpPr>
          <p:spPr bwMode="auto">
            <a:xfrm>
              <a:off x="10880974" y="3184091"/>
              <a:ext cx="36258"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5" name="Rectangle 198">
              <a:extLst>
                <a:ext uri="{FF2B5EF4-FFF2-40B4-BE49-F238E27FC236}">
                  <a16:creationId xmlns:a16="http://schemas.microsoft.com/office/drawing/2014/main" id="{18EA326B-BC28-6FFB-7AB6-697D9CDD2238}"/>
                </a:ext>
              </a:extLst>
            </p:cNvPr>
            <p:cNvSpPr>
              <a:spLocks noChangeArrowheads="1"/>
            </p:cNvSpPr>
            <p:nvPr/>
          </p:nvSpPr>
          <p:spPr bwMode="auto">
            <a:xfrm>
              <a:off x="10841927"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6" name="Rectangle 199">
              <a:extLst>
                <a:ext uri="{FF2B5EF4-FFF2-40B4-BE49-F238E27FC236}">
                  <a16:creationId xmlns:a16="http://schemas.microsoft.com/office/drawing/2014/main" id="{75119BB0-3C2B-6528-DDFB-C3DCA8665F1B}"/>
                </a:ext>
              </a:extLst>
            </p:cNvPr>
            <p:cNvSpPr>
              <a:spLocks noChangeArrowheads="1"/>
            </p:cNvSpPr>
            <p:nvPr/>
          </p:nvSpPr>
          <p:spPr bwMode="auto">
            <a:xfrm>
              <a:off x="10882368" y="3185595"/>
              <a:ext cx="33468"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7" name="Freeform 200">
              <a:extLst>
                <a:ext uri="{FF2B5EF4-FFF2-40B4-BE49-F238E27FC236}">
                  <a16:creationId xmlns:a16="http://schemas.microsoft.com/office/drawing/2014/main" id="{66043D93-EC97-3C89-3605-41C2BFD271ED}"/>
                </a:ext>
              </a:extLst>
            </p:cNvPr>
            <p:cNvSpPr>
              <a:spLocks/>
            </p:cNvSpPr>
            <p:nvPr/>
          </p:nvSpPr>
          <p:spPr bwMode="auto">
            <a:xfrm>
              <a:off x="10841927"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8" name="Freeform 201">
              <a:extLst>
                <a:ext uri="{FF2B5EF4-FFF2-40B4-BE49-F238E27FC236}">
                  <a16:creationId xmlns:a16="http://schemas.microsoft.com/office/drawing/2014/main" id="{69AA4649-5947-85D6-6D56-103AEDF6E2C9}"/>
                </a:ext>
              </a:extLst>
            </p:cNvPr>
            <p:cNvSpPr>
              <a:spLocks/>
            </p:cNvSpPr>
            <p:nvPr/>
          </p:nvSpPr>
          <p:spPr bwMode="auto">
            <a:xfrm>
              <a:off x="10882368"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9" name="Rectangle 202">
              <a:extLst>
                <a:ext uri="{FF2B5EF4-FFF2-40B4-BE49-F238E27FC236}">
                  <a16:creationId xmlns:a16="http://schemas.microsoft.com/office/drawing/2014/main" id="{0D15D8A9-6178-F9A6-644E-3679E26CB7EA}"/>
                </a:ext>
              </a:extLst>
            </p:cNvPr>
            <p:cNvSpPr>
              <a:spLocks noChangeArrowheads="1"/>
            </p:cNvSpPr>
            <p:nvPr/>
          </p:nvSpPr>
          <p:spPr bwMode="auto">
            <a:xfrm>
              <a:off x="11108280" y="3179579"/>
              <a:ext cx="87856" cy="105268"/>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0" name="Rectangle 203">
              <a:extLst>
                <a:ext uri="{FF2B5EF4-FFF2-40B4-BE49-F238E27FC236}">
                  <a16:creationId xmlns:a16="http://schemas.microsoft.com/office/drawing/2014/main" id="{D59DAF43-37AE-1385-571E-E6CCE62B4B28}"/>
                </a:ext>
              </a:extLst>
            </p:cNvPr>
            <p:cNvSpPr>
              <a:spLocks noChangeArrowheads="1"/>
            </p:cNvSpPr>
            <p:nvPr/>
          </p:nvSpPr>
          <p:spPr bwMode="auto">
            <a:xfrm>
              <a:off x="11113858" y="3184091"/>
              <a:ext cx="36258"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1" name="Rectangle 204">
              <a:extLst>
                <a:ext uri="{FF2B5EF4-FFF2-40B4-BE49-F238E27FC236}">
                  <a16:creationId xmlns:a16="http://schemas.microsoft.com/office/drawing/2014/main" id="{3BC51191-C793-86B9-6757-9DDAA0F4774E}"/>
                </a:ext>
              </a:extLst>
            </p:cNvPr>
            <p:cNvSpPr>
              <a:spLocks noChangeArrowheads="1"/>
            </p:cNvSpPr>
            <p:nvPr/>
          </p:nvSpPr>
          <p:spPr bwMode="auto">
            <a:xfrm>
              <a:off x="11154300" y="3184091"/>
              <a:ext cx="36258" cy="962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2" name="Rectangle 206">
              <a:extLst>
                <a:ext uri="{FF2B5EF4-FFF2-40B4-BE49-F238E27FC236}">
                  <a16:creationId xmlns:a16="http://schemas.microsoft.com/office/drawing/2014/main" id="{918AF604-1182-B5F5-DEA6-448211A8762E}"/>
                </a:ext>
              </a:extLst>
            </p:cNvPr>
            <p:cNvSpPr>
              <a:spLocks noChangeArrowheads="1"/>
            </p:cNvSpPr>
            <p:nvPr/>
          </p:nvSpPr>
          <p:spPr bwMode="auto">
            <a:xfrm>
              <a:off x="11115253"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3" name="Rectangle 207">
              <a:extLst>
                <a:ext uri="{FF2B5EF4-FFF2-40B4-BE49-F238E27FC236}">
                  <a16:creationId xmlns:a16="http://schemas.microsoft.com/office/drawing/2014/main" id="{51DBF331-BBC4-33F7-BEBE-C461521EF823}"/>
                </a:ext>
              </a:extLst>
            </p:cNvPr>
            <p:cNvSpPr>
              <a:spLocks noChangeArrowheads="1"/>
            </p:cNvSpPr>
            <p:nvPr/>
          </p:nvSpPr>
          <p:spPr bwMode="auto">
            <a:xfrm>
              <a:off x="11157089" y="3185595"/>
              <a:ext cx="32074" cy="932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4" name="Freeform 208">
              <a:extLst>
                <a:ext uri="{FF2B5EF4-FFF2-40B4-BE49-F238E27FC236}">
                  <a16:creationId xmlns:a16="http://schemas.microsoft.com/office/drawing/2014/main" id="{6BA267C0-477A-503C-20DA-257B98B36A2B}"/>
                </a:ext>
              </a:extLst>
            </p:cNvPr>
            <p:cNvSpPr>
              <a:spLocks/>
            </p:cNvSpPr>
            <p:nvPr/>
          </p:nvSpPr>
          <p:spPr bwMode="auto">
            <a:xfrm>
              <a:off x="11115253"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5" name="Freeform 209">
              <a:extLst>
                <a:ext uri="{FF2B5EF4-FFF2-40B4-BE49-F238E27FC236}">
                  <a16:creationId xmlns:a16="http://schemas.microsoft.com/office/drawing/2014/main" id="{F1409113-9A80-EE84-B17A-88FD348E82D6}"/>
                </a:ext>
              </a:extLst>
            </p:cNvPr>
            <p:cNvSpPr>
              <a:spLocks/>
            </p:cNvSpPr>
            <p:nvPr/>
          </p:nvSpPr>
          <p:spPr bwMode="auto">
            <a:xfrm>
              <a:off x="11157089" y="3185595"/>
              <a:ext cx="15340" cy="93238"/>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6" name="Rectangle 210">
              <a:extLst>
                <a:ext uri="{FF2B5EF4-FFF2-40B4-BE49-F238E27FC236}">
                  <a16:creationId xmlns:a16="http://schemas.microsoft.com/office/drawing/2014/main" id="{E1EF451A-4D5F-0C3B-6AA0-9174F250BC18}"/>
                </a:ext>
              </a:extLst>
            </p:cNvPr>
            <p:cNvSpPr>
              <a:spLocks noChangeArrowheads="1"/>
            </p:cNvSpPr>
            <p:nvPr/>
          </p:nvSpPr>
          <p:spPr bwMode="auto">
            <a:xfrm>
              <a:off x="11039949" y="3035211"/>
              <a:ext cx="86461" cy="9023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7" name="Rectangle 211">
              <a:extLst>
                <a:ext uri="{FF2B5EF4-FFF2-40B4-BE49-F238E27FC236}">
                  <a16:creationId xmlns:a16="http://schemas.microsoft.com/office/drawing/2014/main" id="{CD1BFA9B-264E-5ED7-E8F7-52FD35A95664}"/>
                </a:ext>
              </a:extLst>
            </p:cNvPr>
            <p:cNvSpPr>
              <a:spLocks noChangeArrowheads="1"/>
            </p:cNvSpPr>
            <p:nvPr/>
          </p:nvSpPr>
          <p:spPr bwMode="auto">
            <a:xfrm>
              <a:off x="11045527"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8" name="Rectangle 212">
              <a:extLst>
                <a:ext uri="{FF2B5EF4-FFF2-40B4-BE49-F238E27FC236}">
                  <a16:creationId xmlns:a16="http://schemas.microsoft.com/office/drawing/2014/main" id="{8B873A15-7D36-292A-B009-E7C6A0A2C278}"/>
                </a:ext>
              </a:extLst>
            </p:cNvPr>
            <p:cNvSpPr>
              <a:spLocks noChangeArrowheads="1"/>
            </p:cNvSpPr>
            <p:nvPr/>
          </p:nvSpPr>
          <p:spPr bwMode="auto">
            <a:xfrm>
              <a:off x="11085968" y="3039723"/>
              <a:ext cx="34863" cy="8120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9" name="Rectangle 213">
              <a:extLst>
                <a:ext uri="{FF2B5EF4-FFF2-40B4-BE49-F238E27FC236}">
                  <a16:creationId xmlns:a16="http://schemas.microsoft.com/office/drawing/2014/main" id="{4DDFC17A-14C7-0F2B-7181-D45E1C140444}"/>
                </a:ext>
              </a:extLst>
            </p:cNvPr>
            <p:cNvSpPr>
              <a:spLocks noChangeArrowheads="1"/>
            </p:cNvSpPr>
            <p:nvPr/>
          </p:nvSpPr>
          <p:spPr bwMode="auto">
            <a:xfrm>
              <a:off x="11046921"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0" name="Rectangle 214">
              <a:extLst>
                <a:ext uri="{FF2B5EF4-FFF2-40B4-BE49-F238E27FC236}">
                  <a16:creationId xmlns:a16="http://schemas.microsoft.com/office/drawing/2014/main" id="{D1676C0D-E2F0-BCB9-6E61-F6C3794B86B4}"/>
                </a:ext>
              </a:extLst>
            </p:cNvPr>
            <p:cNvSpPr>
              <a:spLocks noChangeArrowheads="1"/>
            </p:cNvSpPr>
            <p:nvPr/>
          </p:nvSpPr>
          <p:spPr bwMode="auto">
            <a:xfrm>
              <a:off x="11087363" y="3039723"/>
              <a:ext cx="32074" cy="79703"/>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1" name="Freeform 215">
              <a:extLst>
                <a:ext uri="{FF2B5EF4-FFF2-40B4-BE49-F238E27FC236}">
                  <a16:creationId xmlns:a16="http://schemas.microsoft.com/office/drawing/2014/main" id="{67ABC9B2-6DD8-7242-BA84-FA94EFFCFFFF}"/>
                </a:ext>
              </a:extLst>
            </p:cNvPr>
            <p:cNvSpPr>
              <a:spLocks/>
            </p:cNvSpPr>
            <p:nvPr/>
          </p:nvSpPr>
          <p:spPr bwMode="auto">
            <a:xfrm>
              <a:off x="11046921" y="3039723"/>
              <a:ext cx="15340" cy="79703"/>
            </a:xfrm>
            <a:custGeom>
              <a:avLst/>
              <a:gdLst>
                <a:gd name="T0" fmla="*/ 0 w 56"/>
                <a:gd name="T1" fmla="*/ 0 h 264"/>
                <a:gd name="T2" fmla="*/ 56 w 56"/>
                <a:gd name="T3" fmla="*/ 0 h 264"/>
                <a:gd name="T4" fmla="*/ 0 w 56"/>
                <a:gd name="T5" fmla="*/ 264 h 264"/>
                <a:gd name="T6" fmla="*/ 0 w 56"/>
                <a:gd name="T7" fmla="*/ 0 h 264"/>
              </a:gdLst>
              <a:ahLst/>
              <a:cxnLst>
                <a:cxn ang="0">
                  <a:pos x="T0" y="T1"/>
                </a:cxn>
                <a:cxn ang="0">
                  <a:pos x="T2" y="T3"/>
                </a:cxn>
                <a:cxn ang="0">
                  <a:pos x="T4" y="T5"/>
                </a:cxn>
                <a:cxn ang="0">
                  <a:pos x="T6" y="T7"/>
                </a:cxn>
              </a:cxnLst>
              <a:rect l="0" t="0" r="r" b="b"/>
              <a:pathLst>
                <a:path w="56" h="264">
                  <a:moveTo>
                    <a:pt x="0" y="0"/>
                  </a:moveTo>
                  <a:lnTo>
                    <a:pt x="56"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2" name="Freeform 216">
              <a:extLst>
                <a:ext uri="{FF2B5EF4-FFF2-40B4-BE49-F238E27FC236}">
                  <a16:creationId xmlns:a16="http://schemas.microsoft.com/office/drawing/2014/main" id="{B6D31022-C3DF-B672-EABB-4EC5CF815D22}"/>
                </a:ext>
              </a:extLst>
            </p:cNvPr>
            <p:cNvSpPr>
              <a:spLocks/>
            </p:cNvSpPr>
            <p:nvPr/>
          </p:nvSpPr>
          <p:spPr bwMode="auto">
            <a:xfrm>
              <a:off x="11087363" y="3039723"/>
              <a:ext cx="15340" cy="79703"/>
            </a:xfrm>
            <a:custGeom>
              <a:avLst/>
              <a:gdLst>
                <a:gd name="T0" fmla="*/ 0 w 56"/>
                <a:gd name="T1" fmla="*/ 0 h 264"/>
                <a:gd name="T2" fmla="*/ 56 w 56"/>
                <a:gd name="T3" fmla="*/ 0 h 264"/>
                <a:gd name="T4" fmla="*/ 0 w 56"/>
                <a:gd name="T5" fmla="*/ 264 h 264"/>
                <a:gd name="T6" fmla="*/ 0 w 56"/>
                <a:gd name="T7" fmla="*/ 0 h 264"/>
              </a:gdLst>
              <a:ahLst/>
              <a:cxnLst>
                <a:cxn ang="0">
                  <a:pos x="T0" y="T1"/>
                </a:cxn>
                <a:cxn ang="0">
                  <a:pos x="T2" y="T3"/>
                </a:cxn>
                <a:cxn ang="0">
                  <a:pos x="T4" y="T5"/>
                </a:cxn>
                <a:cxn ang="0">
                  <a:pos x="T6" y="T7"/>
                </a:cxn>
              </a:cxnLst>
              <a:rect l="0" t="0" r="r" b="b"/>
              <a:pathLst>
                <a:path w="56" h="264">
                  <a:moveTo>
                    <a:pt x="0" y="0"/>
                  </a:moveTo>
                  <a:lnTo>
                    <a:pt x="56"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3" name="Freeform 217">
              <a:extLst>
                <a:ext uri="{FF2B5EF4-FFF2-40B4-BE49-F238E27FC236}">
                  <a16:creationId xmlns:a16="http://schemas.microsoft.com/office/drawing/2014/main" id="{69CD20E5-EA8B-2DCD-81F7-5EF92B702D40}"/>
                </a:ext>
              </a:extLst>
            </p:cNvPr>
            <p:cNvSpPr>
              <a:spLocks/>
            </p:cNvSpPr>
            <p:nvPr/>
          </p:nvSpPr>
          <p:spPr bwMode="auto">
            <a:xfrm>
              <a:off x="10756861" y="2785575"/>
              <a:ext cx="515973" cy="569953"/>
            </a:xfrm>
            <a:custGeom>
              <a:avLst/>
              <a:gdLst>
                <a:gd name="T0" fmla="*/ 926 w 1851"/>
                <a:gd name="T1" fmla="*/ 0 h 1898"/>
                <a:gd name="T2" fmla="*/ 0 w 1851"/>
                <a:gd name="T3" fmla="*/ 925 h 1898"/>
                <a:gd name="T4" fmla="*/ 0 w 1851"/>
                <a:gd name="T5" fmla="*/ 993 h 1898"/>
                <a:gd name="T6" fmla="*/ 926 w 1851"/>
                <a:gd name="T7" fmla="*/ 69 h 1898"/>
                <a:gd name="T8" fmla="*/ 1724 w 1851"/>
                <a:gd name="T9" fmla="*/ 866 h 1898"/>
                <a:gd name="T10" fmla="*/ 1724 w 1851"/>
                <a:gd name="T11" fmla="*/ 1898 h 1898"/>
                <a:gd name="T12" fmla="*/ 1851 w 1851"/>
                <a:gd name="T13" fmla="*/ 1898 h 1898"/>
                <a:gd name="T14" fmla="*/ 1851 w 1851"/>
                <a:gd name="T15" fmla="*/ 925 h 1898"/>
                <a:gd name="T16" fmla="*/ 926 w 1851"/>
                <a:gd name="T17"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98">
                  <a:moveTo>
                    <a:pt x="926" y="0"/>
                  </a:moveTo>
                  <a:lnTo>
                    <a:pt x="0" y="925"/>
                  </a:lnTo>
                  <a:lnTo>
                    <a:pt x="0" y="993"/>
                  </a:lnTo>
                  <a:lnTo>
                    <a:pt x="926" y="69"/>
                  </a:lnTo>
                  <a:lnTo>
                    <a:pt x="1724" y="866"/>
                  </a:lnTo>
                  <a:lnTo>
                    <a:pt x="1724" y="1898"/>
                  </a:lnTo>
                  <a:lnTo>
                    <a:pt x="1851" y="1898"/>
                  </a:lnTo>
                  <a:lnTo>
                    <a:pt x="1851" y="925"/>
                  </a:lnTo>
                  <a:lnTo>
                    <a:pt x="926"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4" name="Freeform 218">
              <a:extLst>
                <a:ext uri="{FF2B5EF4-FFF2-40B4-BE49-F238E27FC236}">
                  <a16:creationId xmlns:a16="http://schemas.microsoft.com/office/drawing/2014/main" id="{DE3DF434-F183-D2CE-7C92-E8660DCF3363}"/>
                </a:ext>
              </a:extLst>
            </p:cNvPr>
            <p:cNvSpPr>
              <a:spLocks/>
            </p:cNvSpPr>
            <p:nvPr/>
          </p:nvSpPr>
          <p:spPr bwMode="auto">
            <a:xfrm>
              <a:off x="9828109" y="2420142"/>
              <a:ext cx="921780" cy="935386"/>
            </a:xfrm>
            <a:custGeom>
              <a:avLst/>
              <a:gdLst>
                <a:gd name="T0" fmla="*/ 3307 w 3307"/>
                <a:gd name="T1" fmla="*/ 3112 h 3112"/>
                <a:gd name="T2" fmla="*/ 0 w 3307"/>
                <a:gd name="T3" fmla="*/ 3112 h 3112"/>
                <a:gd name="T4" fmla="*/ 0 w 3307"/>
                <a:gd name="T5" fmla="*/ 1650 h 3112"/>
                <a:gd name="T6" fmla="*/ 1654 w 3307"/>
                <a:gd name="T7" fmla="*/ 0 h 3112"/>
                <a:gd name="T8" fmla="*/ 3307 w 3307"/>
                <a:gd name="T9" fmla="*/ 1650 h 3112"/>
                <a:gd name="T10" fmla="*/ 3307 w 3307"/>
                <a:gd name="T11" fmla="*/ 3112 h 3112"/>
              </a:gdLst>
              <a:ahLst/>
              <a:cxnLst>
                <a:cxn ang="0">
                  <a:pos x="T0" y="T1"/>
                </a:cxn>
                <a:cxn ang="0">
                  <a:pos x="T2" y="T3"/>
                </a:cxn>
                <a:cxn ang="0">
                  <a:pos x="T4" y="T5"/>
                </a:cxn>
                <a:cxn ang="0">
                  <a:pos x="T6" y="T7"/>
                </a:cxn>
                <a:cxn ang="0">
                  <a:pos x="T8" y="T9"/>
                </a:cxn>
                <a:cxn ang="0">
                  <a:pos x="T10" y="T11"/>
                </a:cxn>
              </a:cxnLst>
              <a:rect l="0" t="0" r="r" b="b"/>
              <a:pathLst>
                <a:path w="3307" h="3112">
                  <a:moveTo>
                    <a:pt x="3307" y="3112"/>
                  </a:moveTo>
                  <a:lnTo>
                    <a:pt x="0" y="3112"/>
                  </a:lnTo>
                  <a:lnTo>
                    <a:pt x="0" y="1650"/>
                  </a:lnTo>
                  <a:lnTo>
                    <a:pt x="1654" y="0"/>
                  </a:lnTo>
                  <a:lnTo>
                    <a:pt x="3307" y="1650"/>
                  </a:lnTo>
                  <a:lnTo>
                    <a:pt x="3307" y="3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5" name="Rectangle 219">
              <a:extLst>
                <a:ext uri="{FF2B5EF4-FFF2-40B4-BE49-F238E27FC236}">
                  <a16:creationId xmlns:a16="http://schemas.microsoft.com/office/drawing/2014/main" id="{B970C227-4C4C-3D62-CEF2-6774FC78C11E}"/>
                </a:ext>
              </a:extLst>
            </p:cNvPr>
            <p:cNvSpPr>
              <a:spLocks noChangeArrowheads="1"/>
            </p:cNvSpPr>
            <p:nvPr/>
          </p:nvSpPr>
          <p:spPr bwMode="auto">
            <a:xfrm>
              <a:off x="10210208" y="3044235"/>
              <a:ext cx="150609" cy="311294"/>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6" name="Rectangle 220">
              <a:extLst>
                <a:ext uri="{FF2B5EF4-FFF2-40B4-BE49-F238E27FC236}">
                  <a16:creationId xmlns:a16="http://schemas.microsoft.com/office/drawing/2014/main" id="{C6B7B2A4-CC5B-2651-1764-3EED1A74A410}"/>
                </a:ext>
              </a:extLst>
            </p:cNvPr>
            <p:cNvSpPr>
              <a:spLocks noChangeArrowheads="1"/>
            </p:cNvSpPr>
            <p:nvPr/>
          </p:nvSpPr>
          <p:spPr bwMode="auto">
            <a:xfrm>
              <a:off x="10221364" y="3056266"/>
              <a:ext cx="138058" cy="299263"/>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7" name="Freeform 221">
              <a:extLst>
                <a:ext uri="{FF2B5EF4-FFF2-40B4-BE49-F238E27FC236}">
                  <a16:creationId xmlns:a16="http://schemas.microsoft.com/office/drawing/2014/main" id="{9A0B96E6-F51C-20F1-EF56-890A08C3603A}"/>
                </a:ext>
              </a:extLst>
            </p:cNvPr>
            <p:cNvSpPr>
              <a:spLocks/>
            </p:cNvSpPr>
            <p:nvPr/>
          </p:nvSpPr>
          <p:spPr bwMode="auto">
            <a:xfrm>
              <a:off x="10261806" y="2361493"/>
              <a:ext cx="567571" cy="612061"/>
            </a:xfrm>
            <a:custGeom>
              <a:avLst/>
              <a:gdLst>
                <a:gd name="T0" fmla="*/ 1869 w 2035"/>
                <a:gd name="T1" fmla="*/ 2033 h 2033"/>
                <a:gd name="T2" fmla="*/ 2035 w 2035"/>
                <a:gd name="T3" fmla="*/ 1868 h 2033"/>
                <a:gd name="T4" fmla="*/ 166 w 2035"/>
                <a:gd name="T5" fmla="*/ 0 h 2033"/>
                <a:gd name="T6" fmla="*/ 0 w 2035"/>
                <a:gd name="T7" fmla="*/ 165 h 2033"/>
                <a:gd name="T8" fmla="*/ 1869 w 2035"/>
                <a:gd name="T9" fmla="*/ 2033 h 2033"/>
              </a:gdLst>
              <a:ahLst/>
              <a:cxnLst>
                <a:cxn ang="0">
                  <a:pos x="T0" y="T1"/>
                </a:cxn>
                <a:cxn ang="0">
                  <a:pos x="T2" y="T3"/>
                </a:cxn>
                <a:cxn ang="0">
                  <a:pos x="T4" y="T5"/>
                </a:cxn>
                <a:cxn ang="0">
                  <a:pos x="T6" y="T7"/>
                </a:cxn>
                <a:cxn ang="0">
                  <a:pos x="T8" y="T9"/>
                </a:cxn>
              </a:cxnLst>
              <a:rect l="0" t="0" r="r" b="b"/>
              <a:pathLst>
                <a:path w="2035" h="2033">
                  <a:moveTo>
                    <a:pt x="1869" y="2033"/>
                  </a:moveTo>
                  <a:lnTo>
                    <a:pt x="2035" y="1868"/>
                  </a:lnTo>
                  <a:lnTo>
                    <a:pt x="166" y="0"/>
                  </a:lnTo>
                  <a:lnTo>
                    <a:pt x="0" y="165"/>
                  </a:lnTo>
                  <a:lnTo>
                    <a:pt x="1869" y="2033"/>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8" name="Freeform 222">
              <a:extLst>
                <a:ext uri="{FF2B5EF4-FFF2-40B4-BE49-F238E27FC236}">
                  <a16:creationId xmlns:a16="http://schemas.microsoft.com/office/drawing/2014/main" id="{2F6A6B45-A985-6842-979A-4C8F376BF396}"/>
                </a:ext>
              </a:extLst>
            </p:cNvPr>
            <p:cNvSpPr>
              <a:spLocks/>
            </p:cNvSpPr>
            <p:nvPr/>
          </p:nvSpPr>
          <p:spPr bwMode="auto">
            <a:xfrm>
              <a:off x="10271567" y="2349463"/>
              <a:ext cx="566176" cy="612061"/>
            </a:xfrm>
            <a:custGeom>
              <a:avLst/>
              <a:gdLst>
                <a:gd name="T0" fmla="*/ 1868 w 2034"/>
                <a:gd name="T1" fmla="*/ 2033 h 2033"/>
                <a:gd name="T2" fmla="*/ 2034 w 2034"/>
                <a:gd name="T3" fmla="*/ 1868 h 2033"/>
                <a:gd name="T4" fmla="*/ 165 w 2034"/>
                <a:gd name="T5" fmla="*/ 0 h 2033"/>
                <a:gd name="T6" fmla="*/ 0 w 2034"/>
                <a:gd name="T7" fmla="*/ 166 h 2033"/>
                <a:gd name="T8" fmla="*/ 1868 w 2034"/>
                <a:gd name="T9" fmla="*/ 2033 h 2033"/>
              </a:gdLst>
              <a:ahLst/>
              <a:cxnLst>
                <a:cxn ang="0">
                  <a:pos x="T0" y="T1"/>
                </a:cxn>
                <a:cxn ang="0">
                  <a:pos x="T2" y="T3"/>
                </a:cxn>
                <a:cxn ang="0">
                  <a:pos x="T4" y="T5"/>
                </a:cxn>
                <a:cxn ang="0">
                  <a:pos x="T6" y="T7"/>
                </a:cxn>
                <a:cxn ang="0">
                  <a:pos x="T8" y="T9"/>
                </a:cxn>
              </a:cxnLst>
              <a:rect l="0" t="0" r="r" b="b"/>
              <a:pathLst>
                <a:path w="2034" h="2033">
                  <a:moveTo>
                    <a:pt x="1868" y="2033"/>
                  </a:moveTo>
                  <a:lnTo>
                    <a:pt x="2034" y="1868"/>
                  </a:lnTo>
                  <a:lnTo>
                    <a:pt x="165" y="0"/>
                  </a:lnTo>
                  <a:lnTo>
                    <a:pt x="0" y="166"/>
                  </a:lnTo>
                  <a:lnTo>
                    <a:pt x="1868" y="2033"/>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9" name="Freeform 223">
              <a:extLst>
                <a:ext uri="{FF2B5EF4-FFF2-40B4-BE49-F238E27FC236}">
                  <a16:creationId xmlns:a16="http://schemas.microsoft.com/office/drawing/2014/main" id="{847CAA7A-BC1E-F39D-7433-8842442F1A0B}"/>
                </a:ext>
              </a:extLst>
            </p:cNvPr>
            <p:cNvSpPr>
              <a:spLocks/>
            </p:cNvSpPr>
            <p:nvPr/>
          </p:nvSpPr>
          <p:spPr bwMode="auto">
            <a:xfrm>
              <a:off x="9738859" y="2298332"/>
              <a:ext cx="616379" cy="663191"/>
            </a:xfrm>
            <a:custGeom>
              <a:avLst/>
              <a:gdLst>
                <a:gd name="T0" fmla="*/ 166 w 2207"/>
                <a:gd name="T1" fmla="*/ 2205 h 2205"/>
                <a:gd name="T2" fmla="*/ 0 w 2207"/>
                <a:gd name="T3" fmla="*/ 2040 h 2205"/>
                <a:gd name="T4" fmla="*/ 2041 w 2207"/>
                <a:gd name="T5" fmla="*/ 0 h 2205"/>
                <a:gd name="T6" fmla="*/ 2207 w 2207"/>
                <a:gd name="T7" fmla="*/ 165 h 2205"/>
                <a:gd name="T8" fmla="*/ 166 w 2207"/>
                <a:gd name="T9" fmla="*/ 2205 h 2205"/>
              </a:gdLst>
              <a:ahLst/>
              <a:cxnLst>
                <a:cxn ang="0">
                  <a:pos x="T0" y="T1"/>
                </a:cxn>
                <a:cxn ang="0">
                  <a:pos x="T2" y="T3"/>
                </a:cxn>
                <a:cxn ang="0">
                  <a:pos x="T4" y="T5"/>
                </a:cxn>
                <a:cxn ang="0">
                  <a:pos x="T6" y="T7"/>
                </a:cxn>
                <a:cxn ang="0">
                  <a:pos x="T8" y="T9"/>
                </a:cxn>
              </a:cxnLst>
              <a:rect l="0" t="0" r="r" b="b"/>
              <a:pathLst>
                <a:path w="2207" h="2205">
                  <a:moveTo>
                    <a:pt x="166" y="2205"/>
                  </a:moveTo>
                  <a:lnTo>
                    <a:pt x="0" y="2040"/>
                  </a:lnTo>
                  <a:lnTo>
                    <a:pt x="2041" y="0"/>
                  </a:lnTo>
                  <a:lnTo>
                    <a:pt x="2207" y="165"/>
                  </a:lnTo>
                  <a:lnTo>
                    <a:pt x="166" y="2205"/>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0" name="Rectangle 224">
              <a:extLst>
                <a:ext uri="{FF2B5EF4-FFF2-40B4-BE49-F238E27FC236}">
                  <a16:creationId xmlns:a16="http://schemas.microsoft.com/office/drawing/2014/main" id="{28449E30-D643-3E90-E63D-EC3C6E1591E3}"/>
                </a:ext>
              </a:extLst>
            </p:cNvPr>
            <p:cNvSpPr>
              <a:spLocks noChangeArrowheads="1"/>
            </p:cNvSpPr>
            <p:nvPr/>
          </p:nvSpPr>
          <p:spPr bwMode="auto">
            <a:xfrm>
              <a:off x="10088885" y="2785575"/>
              <a:ext cx="156187" cy="16091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1" name="Rectangle 225">
              <a:extLst>
                <a:ext uri="{FF2B5EF4-FFF2-40B4-BE49-F238E27FC236}">
                  <a16:creationId xmlns:a16="http://schemas.microsoft.com/office/drawing/2014/main" id="{5347C8C2-5000-0287-39ED-21D158BCCCA5}"/>
                </a:ext>
              </a:extLst>
            </p:cNvPr>
            <p:cNvSpPr>
              <a:spLocks noChangeArrowheads="1"/>
            </p:cNvSpPr>
            <p:nvPr/>
          </p:nvSpPr>
          <p:spPr bwMode="auto">
            <a:xfrm>
              <a:off x="10098646"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2" name="Rectangle 226">
              <a:extLst>
                <a:ext uri="{FF2B5EF4-FFF2-40B4-BE49-F238E27FC236}">
                  <a16:creationId xmlns:a16="http://schemas.microsoft.com/office/drawing/2014/main" id="{1AA45BF8-6166-CD33-0109-389242B73185}"/>
                </a:ext>
              </a:extLst>
            </p:cNvPr>
            <p:cNvSpPr>
              <a:spLocks noChangeArrowheads="1"/>
            </p:cNvSpPr>
            <p:nvPr/>
          </p:nvSpPr>
          <p:spPr bwMode="auto">
            <a:xfrm>
              <a:off x="10171161"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3" name="Rectangle 227">
              <a:extLst>
                <a:ext uri="{FF2B5EF4-FFF2-40B4-BE49-F238E27FC236}">
                  <a16:creationId xmlns:a16="http://schemas.microsoft.com/office/drawing/2014/main" id="{625189A9-FF87-83EB-8096-0328800E62CF}"/>
                </a:ext>
              </a:extLst>
            </p:cNvPr>
            <p:cNvSpPr>
              <a:spLocks noChangeArrowheads="1"/>
            </p:cNvSpPr>
            <p:nvPr/>
          </p:nvSpPr>
          <p:spPr bwMode="auto">
            <a:xfrm>
              <a:off x="10101435"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4" name="Rectangle 228">
              <a:extLst>
                <a:ext uri="{FF2B5EF4-FFF2-40B4-BE49-F238E27FC236}">
                  <a16:creationId xmlns:a16="http://schemas.microsoft.com/office/drawing/2014/main" id="{1CCB12F5-7F0C-CAA8-C740-37BAFAC0E5AF}"/>
                </a:ext>
              </a:extLst>
            </p:cNvPr>
            <p:cNvSpPr>
              <a:spLocks noChangeArrowheads="1"/>
            </p:cNvSpPr>
            <p:nvPr/>
          </p:nvSpPr>
          <p:spPr bwMode="auto">
            <a:xfrm>
              <a:off x="10173950" y="2794598"/>
              <a:ext cx="58570"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5" name="Freeform 229">
              <a:extLst>
                <a:ext uri="{FF2B5EF4-FFF2-40B4-BE49-F238E27FC236}">
                  <a16:creationId xmlns:a16="http://schemas.microsoft.com/office/drawing/2014/main" id="{4B04EE4C-DE57-B201-5B64-812B61ABE6A8}"/>
                </a:ext>
              </a:extLst>
            </p:cNvPr>
            <p:cNvSpPr>
              <a:spLocks/>
            </p:cNvSpPr>
            <p:nvPr/>
          </p:nvSpPr>
          <p:spPr bwMode="auto">
            <a:xfrm>
              <a:off x="10101435" y="2794598"/>
              <a:ext cx="26496"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6" name="Freeform 230">
              <a:extLst>
                <a:ext uri="{FF2B5EF4-FFF2-40B4-BE49-F238E27FC236}">
                  <a16:creationId xmlns:a16="http://schemas.microsoft.com/office/drawing/2014/main" id="{E9E89D76-AA35-A91C-06A2-B377CC4EA06B}"/>
                </a:ext>
              </a:extLst>
            </p:cNvPr>
            <p:cNvSpPr>
              <a:spLocks/>
            </p:cNvSpPr>
            <p:nvPr/>
          </p:nvSpPr>
          <p:spPr bwMode="auto">
            <a:xfrm>
              <a:off x="10173950" y="2794598"/>
              <a:ext cx="27890"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7" name="Rectangle 231">
              <a:extLst>
                <a:ext uri="{FF2B5EF4-FFF2-40B4-BE49-F238E27FC236}">
                  <a16:creationId xmlns:a16="http://schemas.microsoft.com/office/drawing/2014/main" id="{5AB8364F-1A11-4989-184A-B505B7B592A2}"/>
                </a:ext>
              </a:extLst>
            </p:cNvPr>
            <p:cNvSpPr>
              <a:spLocks noChangeArrowheads="1"/>
            </p:cNvSpPr>
            <p:nvPr/>
          </p:nvSpPr>
          <p:spPr bwMode="auto">
            <a:xfrm>
              <a:off x="9966167" y="3044235"/>
              <a:ext cx="156187" cy="187979"/>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8" name="Rectangle 232">
              <a:extLst>
                <a:ext uri="{FF2B5EF4-FFF2-40B4-BE49-F238E27FC236}">
                  <a16:creationId xmlns:a16="http://schemas.microsoft.com/office/drawing/2014/main" id="{39DE9378-90C9-D3FE-C347-A8C9C7690C86}"/>
                </a:ext>
              </a:extLst>
            </p:cNvPr>
            <p:cNvSpPr>
              <a:spLocks noChangeArrowheads="1"/>
            </p:cNvSpPr>
            <p:nvPr/>
          </p:nvSpPr>
          <p:spPr bwMode="auto">
            <a:xfrm>
              <a:off x="9975928" y="3053258"/>
              <a:ext cx="64148"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9" name="Rectangle 233">
              <a:extLst>
                <a:ext uri="{FF2B5EF4-FFF2-40B4-BE49-F238E27FC236}">
                  <a16:creationId xmlns:a16="http://schemas.microsoft.com/office/drawing/2014/main" id="{2C3EFF69-E70F-369F-B75C-FF772421355C}"/>
                </a:ext>
              </a:extLst>
            </p:cNvPr>
            <p:cNvSpPr>
              <a:spLocks noChangeArrowheads="1"/>
            </p:cNvSpPr>
            <p:nvPr/>
          </p:nvSpPr>
          <p:spPr bwMode="auto">
            <a:xfrm>
              <a:off x="10048444" y="3053258"/>
              <a:ext cx="64148"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0" name="Rectangle 234">
              <a:extLst>
                <a:ext uri="{FF2B5EF4-FFF2-40B4-BE49-F238E27FC236}">
                  <a16:creationId xmlns:a16="http://schemas.microsoft.com/office/drawing/2014/main" id="{34A5B44E-14B8-1D41-B7E2-06F0E02C9591}"/>
                </a:ext>
              </a:extLst>
            </p:cNvPr>
            <p:cNvSpPr>
              <a:spLocks noChangeArrowheads="1"/>
            </p:cNvSpPr>
            <p:nvPr/>
          </p:nvSpPr>
          <p:spPr bwMode="auto">
            <a:xfrm>
              <a:off x="9978718" y="3056266"/>
              <a:ext cx="57176"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1" name="Rectangle 235">
              <a:extLst>
                <a:ext uri="{FF2B5EF4-FFF2-40B4-BE49-F238E27FC236}">
                  <a16:creationId xmlns:a16="http://schemas.microsoft.com/office/drawing/2014/main" id="{330F56FA-7877-5BD3-BC3B-380F61BE07D5}"/>
                </a:ext>
              </a:extLst>
            </p:cNvPr>
            <p:cNvSpPr>
              <a:spLocks noChangeArrowheads="1"/>
            </p:cNvSpPr>
            <p:nvPr/>
          </p:nvSpPr>
          <p:spPr bwMode="auto">
            <a:xfrm>
              <a:off x="10052628" y="3056266"/>
              <a:ext cx="57176"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2" name="Freeform 236">
              <a:extLst>
                <a:ext uri="{FF2B5EF4-FFF2-40B4-BE49-F238E27FC236}">
                  <a16:creationId xmlns:a16="http://schemas.microsoft.com/office/drawing/2014/main" id="{17116FB8-C37C-B4DF-88AD-0223A2C59169}"/>
                </a:ext>
              </a:extLst>
            </p:cNvPr>
            <p:cNvSpPr>
              <a:spLocks/>
            </p:cNvSpPr>
            <p:nvPr/>
          </p:nvSpPr>
          <p:spPr bwMode="auto">
            <a:xfrm>
              <a:off x="9978718" y="3056266"/>
              <a:ext cx="27890"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3" name="Freeform 237">
              <a:extLst>
                <a:ext uri="{FF2B5EF4-FFF2-40B4-BE49-F238E27FC236}">
                  <a16:creationId xmlns:a16="http://schemas.microsoft.com/office/drawing/2014/main" id="{ACD48CBF-9C2F-657E-A682-04A61DE7B09C}"/>
                </a:ext>
              </a:extLst>
            </p:cNvPr>
            <p:cNvSpPr>
              <a:spLocks/>
            </p:cNvSpPr>
            <p:nvPr/>
          </p:nvSpPr>
          <p:spPr bwMode="auto">
            <a:xfrm>
              <a:off x="10052628" y="3056266"/>
              <a:ext cx="26496" cy="163918"/>
            </a:xfrm>
            <a:custGeom>
              <a:avLst/>
              <a:gdLst>
                <a:gd name="T0" fmla="*/ 0 w 99"/>
                <a:gd name="T1" fmla="*/ 0 h 549"/>
                <a:gd name="T2" fmla="*/ 99 w 99"/>
                <a:gd name="T3" fmla="*/ 0 h 549"/>
                <a:gd name="T4" fmla="*/ 0 w 99"/>
                <a:gd name="T5" fmla="*/ 549 h 549"/>
                <a:gd name="T6" fmla="*/ 0 w 99"/>
                <a:gd name="T7" fmla="*/ 0 h 549"/>
              </a:gdLst>
              <a:ahLst/>
              <a:cxnLst>
                <a:cxn ang="0">
                  <a:pos x="T0" y="T1"/>
                </a:cxn>
                <a:cxn ang="0">
                  <a:pos x="T2" y="T3"/>
                </a:cxn>
                <a:cxn ang="0">
                  <a:pos x="T4" y="T5"/>
                </a:cxn>
                <a:cxn ang="0">
                  <a:pos x="T6" y="T7"/>
                </a:cxn>
              </a:cxnLst>
              <a:rect l="0" t="0" r="r" b="b"/>
              <a:pathLst>
                <a:path w="99" h="549">
                  <a:moveTo>
                    <a:pt x="0" y="0"/>
                  </a:moveTo>
                  <a:lnTo>
                    <a:pt x="99"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4" name="Rectangle 238">
              <a:extLst>
                <a:ext uri="{FF2B5EF4-FFF2-40B4-BE49-F238E27FC236}">
                  <a16:creationId xmlns:a16="http://schemas.microsoft.com/office/drawing/2014/main" id="{31D0E29E-4B1C-82F8-C461-296BC3A5BECD}"/>
                </a:ext>
              </a:extLst>
            </p:cNvPr>
            <p:cNvSpPr>
              <a:spLocks noChangeArrowheads="1"/>
            </p:cNvSpPr>
            <p:nvPr/>
          </p:nvSpPr>
          <p:spPr bwMode="auto">
            <a:xfrm>
              <a:off x="10455644" y="3044235"/>
              <a:ext cx="154792" cy="187979"/>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5" name="Rectangle 239">
              <a:extLst>
                <a:ext uri="{FF2B5EF4-FFF2-40B4-BE49-F238E27FC236}">
                  <a16:creationId xmlns:a16="http://schemas.microsoft.com/office/drawing/2014/main" id="{93229BA6-52DD-D3C6-770D-601C530506D9}"/>
                </a:ext>
              </a:extLst>
            </p:cNvPr>
            <p:cNvSpPr>
              <a:spLocks noChangeArrowheads="1"/>
            </p:cNvSpPr>
            <p:nvPr/>
          </p:nvSpPr>
          <p:spPr bwMode="auto">
            <a:xfrm>
              <a:off x="10465406" y="3053258"/>
              <a:ext cx="62754"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6" name="Rectangle 240">
              <a:extLst>
                <a:ext uri="{FF2B5EF4-FFF2-40B4-BE49-F238E27FC236}">
                  <a16:creationId xmlns:a16="http://schemas.microsoft.com/office/drawing/2014/main" id="{52F8216D-A1D5-AEB9-45E3-0A3DDD022014}"/>
                </a:ext>
              </a:extLst>
            </p:cNvPr>
            <p:cNvSpPr>
              <a:spLocks noChangeArrowheads="1"/>
            </p:cNvSpPr>
            <p:nvPr/>
          </p:nvSpPr>
          <p:spPr bwMode="auto">
            <a:xfrm>
              <a:off x="10537921" y="3053258"/>
              <a:ext cx="64148" cy="169933"/>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7" name="Rectangle 241">
              <a:extLst>
                <a:ext uri="{FF2B5EF4-FFF2-40B4-BE49-F238E27FC236}">
                  <a16:creationId xmlns:a16="http://schemas.microsoft.com/office/drawing/2014/main" id="{632F1B82-EFBD-F8CC-1975-0B7BCEF76D19}"/>
                </a:ext>
              </a:extLst>
            </p:cNvPr>
            <p:cNvSpPr>
              <a:spLocks noChangeArrowheads="1"/>
            </p:cNvSpPr>
            <p:nvPr/>
          </p:nvSpPr>
          <p:spPr bwMode="auto">
            <a:xfrm>
              <a:off x="10468195" y="3056266"/>
              <a:ext cx="57176"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8" name="Rectangle 242">
              <a:extLst>
                <a:ext uri="{FF2B5EF4-FFF2-40B4-BE49-F238E27FC236}">
                  <a16:creationId xmlns:a16="http://schemas.microsoft.com/office/drawing/2014/main" id="{30373911-B23B-30AC-7C78-55F075DF7DD2}"/>
                </a:ext>
              </a:extLst>
            </p:cNvPr>
            <p:cNvSpPr>
              <a:spLocks noChangeArrowheads="1"/>
            </p:cNvSpPr>
            <p:nvPr/>
          </p:nvSpPr>
          <p:spPr bwMode="auto">
            <a:xfrm>
              <a:off x="10540710" y="3056266"/>
              <a:ext cx="58570" cy="16391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9" name="Freeform 243">
              <a:extLst>
                <a:ext uri="{FF2B5EF4-FFF2-40B4-BE49-F238E27FC236}">
                  <a16:creationId xmlns:a16="http://schemas.microsoft.com/office/drawing/2014/main" id="{323111C8-DCC9-A777-1007-8025289835CC}"/>
                </a:ext>
              </a:extLst>
            </p:cNvPr>
            <p:cNvSpPr>
              <a:spLocks/>
            </p:cNvSpPr>
            <p:nvPr/>
          </p:nvSpPr>
          <p:spPr bwMode="auto">
            <a:xfrm>
              <a:off x="10468195" y="3056266"/>
              <a:ext cx="26496" cy="163918"/>
            </a:xfrm>
            <a:custGeom>
              <a:avLst/>
              <a:gdLst>
                <a:gd name="T0" fmla="*/ 0 w 99"/>
                <a:gd name="T1" fmla="*/ 0 h 549"/>
                <a:gd name="T2" fmla="*/ 99 w 99"/>
                <a:gd name="T3" fmla="*/ 0 h 549"/>
                <a:gd name="T4" fmla="*/ 0 w 99"/>
                <a:gd name="T5" fmla="*/ 549 h 549"/>
                <a:gd name="T6" fmla="*/ 0 w 99"/>
                <a:gd name="T7" fmla="*/ 0 h 549"/>
              </a:gdLst>
              <a:ahLst/>
              <a:cxnLst>
                <a:cxn ang="0">
                  <a:pos x="T0" y="T1"/>
                </a:cxn>
                <a:cxn ang="0">
                  <a:pos x="T2" y="T3"/>
                </a:cxn>
                <a:cxn ang="0">
                  <a:pos x="T4" y="T5"/>
                </a:cxn>
                <a:cxn ang="0">
                  <a:pos x="T6" y="T7"/>
                </a:cxn>
              </a:cxnLst>
              <a:rect l="0" t="0" r="r" b="b"/>
              <a:pathLst>
                <a:path w="99" h="549">
                  <a:moveTo>
                    <a:pt x="0" y="0"/>
                  </a:moveTo>
                  <a:lnTo>
                    <a:pt x="99"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0" name="Freeform 244">
              <a:extLst>
                <a:ext uri="{FF2B5EF4-FFF2-40B4-BE49-F238E27FC236}">
                  <a16:creationId xmlns:a16="http://schemas.microsoft.com/office/drawing/2014/main" id="{2B3B567B-8FD9-DAD6-2BD9-1AEBA0E64B28}"/>
                </a:ext>
              </a:extLst>
            </p:cNvPr>
            <p:cNvSpPr>
              <a:spLocks/>
            </p:cNvSpPr>
            <p:nvPr/>
          </p:nvSpPr>
          <p:spPr bwMode="auto">
            <a:xfrm>
              <a:off x="10540710" y="3056266"/>
              <a:ext cx="27890" cy="163918"/>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1" name="Rectangle 245">
              <a:extLst>
                <a:ext uri="{FF2B5EF4-FFF2-40B4-BE49-F238E27FC236}">
                  <a16:creationId xmlns:a16="http://schemas.microsoft.com/office/drawing/2014/main" id="{4DDC14A7-A7D1-8F1E-1564-B909EFC0C316}"/>
                </a:ext>
              </a:extLst>
            </p:cNvPr>
            <p:cNvSpPr>
              <a:spLocks noChangeArrowheads="1"/>
            </p:cNvSpPr>
            <p:nvPr/>
          </p:nvSpPr>
          <p:spPr bwMode="auto">
            <a:xfrm>
              <a:off x="10332926" y="2785575"/>
              <a:ext cx="154792" cy="160910"/>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2" name="Rectangle 246">
              <a:extLst>
                <a:ext uri="{FF2B5EF4-FFF2-40B4-BE49-F238E27FC236}">
                  <a16:creationId xmlns:a16="http://schemas.microsoft.com/office/drawing/2014/main" id="{2197AE41-EFB7-45EC-DEC3-1CAC1BE761E8}"/>
                </a:ext>
              </a:extLst>
            </p:cNvPr>
            <p:cNvSpPr>
              <a:spLocks noChangeArrowheads="1"/>
            </p:cNvSpPr>
            <p:nvPr/>
          </p:nvSpPr>
          <p:spPr bwMode="auto">
            <a:xfrm>
              <a:off x="10342688"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3" name="Rectangle 247">
              <a:extLst>
                <a:ext uri="{FF2B5EF4-FFF2-40B4-BE49-F238E27FC236}">
                  <a16:creationId xmlns:a16="http://schemas.microsoft.com/office/drawing/2014/main" id="{D8BB21A4-CC21-E97A-9785-68956E228BFE}"/>
                </a:ext>
              </a:extLst>
            </p:cNvPr>
            <p:cNvSpPr>
              <a:spLocks noChangeArrowheads="1"/>
            </p:cNvSpPr>
            <p:nvPr/>
          </p:nvSpPr>
          <p:spPr bwMode="auto">
            <a:xfrm>
              <a:off x="10415203" y="2793093"/>
              <a:ext cx="62754" cy="14587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4" name="Rectangle 248">
              <a:extLst>
                <a:ext uri="{FF2B5EF4-FFF2-40B4-BE49-F238E27FC236}">
                  <a16:creationId xmlns:a16="http://schemas.microsoft.com/office/drawing/2014/main" id="{2CB071A7-3153-2A09-C5C6-DE34AD39A45D}"/>
                </a:ext>
              </a:extLst>
            </p:cNvPr>
            <p:cNvSpPr>
              <a:spLocks noChangeArrowheads="1"/>
            </p:cNvSpPr>
            <p:nvPr/>
          </p:nvSpPr>
          <p:spPr bwMode="auto">
            <a:xfrm>
              <a:off x="10345477"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5" name="Rectangle 249">
              <a:extLst>
                <a:ext uri="{FF2B5EF4-FFF2-40B4-BE49-F238E27FC236}">
                  <a16:creationId xmlns:a16="http://schemas.microsoft.com/office/drawing/2014/main" id="{07605E8C-8025-494A-A27B-F4F5581610EE}"/>
                </a:ext>
              </a:extLst>
            </p:cNvPr>
            <p:cNvSpPr>
              <a:spLocks noChangeArrowheads="1"/>
            </p:cNvSpPr>
            <p:nvPr/>
          </p:nvSpPr>
          <p:spPr bwMode="auto">
            <a:xfrm>
              <a:off x="10417992" y="2794598"/>
              <a:ext cx="57176" cy="141360"/>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6" name="Freeform 250">
              <a:extLst>
                <a:ext uri="{FF2B5EF4-FFF2-40B4-BE49-F238E27FC236}">
                  <a16:creationId xmlns:a16="http://schemas.microsoft.com/office/drawing/2014/main" id="{237A2D43-0E40-5A06-428F-2F80C467B299}"/>
                </a:ext>
              </a:extLst>
            </p:cNvPr>
            <p:cNvSpPr>
              <a:spLocks/>
            </p:cNvSpPr>
            <p:nvPr/>
          </p:nvSpPr>
          <p:spPr bwMode="auto">
            <a:xfrm>
              <a:off x="10345477" y="2794598"/>
              <a:ext cx="26496" cy="141360"/>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7" name="Freeform 251">
              <a:extLst>
                <a:ext uri="{FF2B5EF4-FFF2-40B4-BE49-F238E27FC236}">
                  <a16:creationId xmlns:a16="http://schemas.microsoft.com/office/drawing/2014/main" id="{C892A426-B794-BCC6-9074-7256F36EC389}"/>
                </a:ext>
              </a:extLst>
            </p:cNvPr>
            <p:cNvSpPr>
              <a:spLocks/>
            </p:cNvSpPr>
            <p:nvPr/>
          </p:nvSpPr>
          <p:spPr bwMode="auto">
            <a:xfrm>
              <a:off x="10417992" y="2794598"/>
              <a:ext cx="27890" cy="141360"/>
            </a:xfrm>
            <a:custGeom>
              <a:avLst/>
              <a:gdLst>
                <a:gd name="T0" fmla="*/ 0 w 99"/>
                <a:gd name="T1" fmla="*/ 0 h 472"/>
                <a:gd name="T2" fmla="*/ 99 w 99"/>
                <a:gd name="T3" fmla="*/ 0 h 472"/>
                <a:gd name="T4" fmla="*/ 0 w 99"/>
                <a:gd name="T5" fmla="*/ 472 h 472"/>
                <a:gd name="T6" fmla="*/ 0 w 99"/>
                <a:gd name="T7" fmla="*/ 0 h 472"/>
              </a:gdLst>
              <a:ahLst/>
              <a:cxnLst>
                <a:cxn ang="0">
                  <a:pos x="T0" y="T1"/>
                </a:cxn>
                <a:cxn ang="0">
                  <a:pos x="T2" y="T3"/>
                </a:cxn>
                <a:cxn ang="0">
                  <a:pos x="T4" y="T5"/>
                </a:cxn>
                <a:cxn ang="0">
                  <a:pos x="T6" y="T7"/>
                </a:cxn>
              </a:cxnLst>
              <a:rect l="0" t="0" r="r" b="b"/>
              <a:pathLst>
                <a:path w="99" h="472">
                  <a:moveTo>
                    <a:pt x="0" y="0"/>
                  </a:moveTo>
                  <a:lnTo>
                    <a:pt x="99"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8" name="Freeform 252">
              <a:extLst>
                <a:ext uri="{FF2B5EF4-FFF2-40B4-BE49-F238E27FC236}">
                  <a16:creationId xmlns:a16="http://schemas.microsoft.com/office/drawing/2014/main" id="{872D1AAE-A120-94D6-7523-3124068A29F4}"/>
                </a:ext>
              </a:extLst>
            </p:cNvPr>
            <p:cNvSpPr>
              <a:spLocks/>
            </p:cNvSpPr>
            <p:nvPr/>
          </p:nvSpPr>
          <p:spPr bwMode="auto">
            <a:xfrm>
              <a:off x="9828109" y="2420142"/>
              <a:ext cx="921780" cy="935386"/>
            </a:xfrm>
            <a:custGeom>
              <a:avLst/>
              <a:gdLst>
                <a:gd name="T0" fmla="*/ 1654 w 3307"/>
                <a:gd name="T1" fmla="*/ 0 h 3113"/>
                <a:gd name="T2" fmla="*/ 0 w 3307"/>
                <a:gd name="T3" fmla="*/ 1652 h 3113"/>
                <a:gd name="T4" fmla="*/ 0 w 3307"/>
                <a:gd name="T5" fmla="*/ 1774 h 3113"/>
                <a:gd name="T6" fmla="*/ 1654 w 3307"/>
                <a:gd name="T7" fmla="*/ 122 h 3113"/>
                <a:gd name="T8" fmla="*/ 3079 w 3307"/>
                <a:gd name="T9" fmla="*/ 1546 h 3113"/>
                <a:gd name="T10" fmla="*/ 3079 w 3307"/>
                <a:gd name="T11" fmla="*/ 3113 h 3113"/>
                <a:gd name="T12" fmla="*/ 3307 w 3307"/>
                <a:gd name="T13" fmla="*/ 3113 h 3113"/>
                <a:gd name="T14" fmla="*/ 3307 w 3307"/>
                <a:gd name="T15" fmla="*/ 1652 h 3113"/>
                <a:gd name="T16" fmla="*/ 1654 w 3307"/>
                <a:gd name="T17" fmla="*/ 0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7" h="3113">
                  <a:moveTo>
                    <a:pt x="1654" y="0"/>
                  </a:moveTo>
                  <a:lnTo>
                    <a:pt x="0" y="1652"/>
                  </a:lnTo>
                  <a:lnTo>
                    <a:pt x="0" y="1774"/>
                  </a:lnTo>
                  <a:lnTo>
                    <a:pt x="1654" y="122"/>
                  </a:lnTo>
                  <a:lnTo>
                    <a:pt x="3079" y="1546"/>
                  </a:lnTo>
                  <a:lnTo>
                    <a:pt x="3079" y="3113"/>
                  </a:lnTo>
                  <a:lnTo>
                    <a:pt x="3307" y="3113"/>
                  </a:lnTo>
                  <a:lnTo>
                    <a:pt x="3307" y="1652"/>
                  </a:lnTo>
                  <a:lnTo>
                    <a:pt x="1654"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9" name="Freeform 258">
              <a:extLst>
                <a:ext uri="{FF2B5EF4-FFF2-40B4-BE49-F238E27FC236}">
                  <a16:creationId xmlns:a16="http://schemas.microsoft.com/office/drawing/2014/main" id="{BE7910F8-60A8-9BE2-57BD-D84A11D1247E}"/>
                </a:ext>
              </a:extLst>
            </p:cNvPr>
            <p:cNvSpPr>
              <a:spLocks/>
            </p:cNvSpPr>
            <p:nvPr/>
          </p:nvSpPr>
          <p:spPr bwMode="auto">
            <a:xfrm>
              <a:off x="11504325" y="2932951"/>
              <a:ext cx="57176" cy="70680"/>
            </a:xfrm>
            <a:custGeom>
              <a:avLst/>
              <a:gdLst>
                <a:gd name="T0" fmla="*/ 151 w 206"/>
                <a:gd name="T1" fmla="*/ 237 h 237"/>
                <a:gd name="T2" fmla="*/ 162 w 206"/>
                <a:gd name="T3" fmla="*/ 228 h 237"/>
                <a:gd name="T4" fmla="*/ 173 w 206"/>
                <a:gd name="T5" fmla="*/ 220 h 237"/>
                <a:gd name="T6" fmla="*/ 187 w 206"/>
                <a:gd name="T7" fmla="*/ 213 h 237"/>
                <a:gd name="T8" fmla="*/ 206 w 206"/>
                <a:gd name="T9" fmla="*/ 203 h 237"/>
                <a:gd name="T10" fmla="*/ 200 w 206"/>
                <a:gd name="T11" fmla="*/ 181 h 237"/>
                <a:gd name="T12" fmla="*/ 194 w 206"/>
                <a:gd name="T13" fmla="*/ 160 h 237"/>
                <a:gd name="T14" fmla="*/ 186 w 206"/>
                <a:gd name="T15" fmla="*/ 140 h 237"/>
                <a:gd name="T16" fmla="*/ 176 w 206"/>
                <a:gd name="T17" fmla="*/ 121 h 237"/>
                <a:gd name="T18" fmla="*/ 165 w 206"/>
                <a:gd name="T19" fmla="*/ 104 h 237"/>
                <a:gd name="T20" fmla="*/ 153 w 206"/>
                <a:gd name="T21" fmla="*/ 89 h 237"/>
                <a:gd name="T22" fmla="*/ 140 w 206"/>
                <a:gd name="T23" fmla="*/ 75 h 237"/>
                <a:gd name="T24" fmla="*/ 125 w 206"/>
                <a:gd name="T25" fmla="*/ 61 h 237"/>
                <a:gd name="T26" fmla="*/ 111 w 206"/>
                <a:gd name="T27" fmla="*/ 49 h 237"/>
                <a:gd name="T28" fmla="*/ 95 w 206"/>
                <a:gd name="T29" fmla="*/ 38 h 237"/>
                <a:gd name="T30" fmla="*/ 80 w 206"/>
                <a:gd name="T31" fmla="*/ 28 h 237"/>
                <a:gd name="T32" fmla="*/ 63 w 206"/>
                <a:gd name="T33" fmla="*/ 21 h 237"/>
                <a:gd name="T34" fmla="*/ 48 w 206"/>
                <a:gd name="T35" fmla="*/ 13 h 237"/>
                <a:gd name="T36" fmla="*/ 31 w 206"/>
                <a:gd name="T37" fmla="*/ 7 h 237"/>
                <a:gd name="T38" fmla="*/ 16 w 206"/>
                <a:gd name="T39" fmla="*/ 3 h 237"/>
                <a:gd name="T40" fmla="*/ 0 w 206"/>
                <a:gd name="T41" fmla="*/ 0 h 237"/>
                <a:gd name="T42" fmla="*/ 13 w 206"/>
                <a:gd name="T43" fmla="*/ 6 h 237"/>
                <a:gd name="T44" fmla="*/ 24 w 206"/>
                <a:gd name="T45" fmla="*/ 16 h 237"/>
                <a:gd name="T46" fmla="*/ 36 w 206"/>
                <a:gd name="T47" fmla="*/ 28 h 237"/>
                <a:gd name="T48" fmla="*/ 48 w 206"/>
                <a:gd name="T49" fmla="*/ 40 h 237"/>
                <a:gd name="T50" fmla="*/ 60 w 206"/>
                <a:gd name="T51" fmla="*/ 55 h 237"/>
                <a:gd name="T52" fmla="*/ 71 w 206"/>
                <a:gd name="T53" fmla="*/ 71 h 237"/>
                <a:gd name="T54" fmla="*/ 82 w 206"/>
                <a:gd name="T55" fmla="*/ 87 h 237"/>
                <a:gd name="T56" fmla="*/ 93 w 206"/>
                <a:gd name="T57" fmla="*/ 104 h 237"/>
                <a:gd name="T58" fmla="*/ 103 w 206"/>
                <a:gd name="T59" fmla="*/ 122 h 237"/>
                <a:gd name="T60" fmla="*/ 113 w 206"/>
                <a:gd name="T61" fmla="*/ 140 h 237"/>
                <a:gd name="T62" fmla="*/ 122 w 206"/>
                <a:gd name="T63" fmla="*/ 157 h 237"/>
                <a:gd name="T64" fmla="*/ 130 w 206"/>
                <a:gd name="T65" fmla="*/ 175 h 237"/>
                <a:gd name="T66" fmla="*/ 137 w 206"/>
                <a:gd name="T67" fmla="*/ 192 h 237"/>
                <a:gd name="T68" fmla="*/ 143 w 206"/>
                <a:gd name="T69" fmla="*/ 208 h 237"/>
                <a:gd name="T70" fmla="*/ 147 w 206"/>
                <a:gd name="T71" fmla="*/ 223 h 237"/>
                <a:gd name="T72" fmla="*/ 151 w 206"/>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37">
                  <a:moveTo>
                    <a:pt x="151" y="237"/>
                  </a:moveTo>
                  <a:lnTo>
                    <a:pt x="162" y="228"/>
                  </a:lnTo>
                  <a:lnTo>
                    <a:pt x="173" y="220"/>
                  </a:lnTo>
                  <a:lnTo>
                    <a:pt x="187" y="213"/>
                  </a:lnTo>
                  <a:lnTo>
                    <a:pt x="206" y="203"/>
                  </a:lnTo>
                  <a:lnTo>
                    <a:pt x="200" y="181"/>
                  </a:lnTo>
                  <a:lnTo>
                    <a:pt x="194" y="160"/>
                  </a:lnTo>
                  <a:lnTo>
                    <a:pt x="186" y="140"/>
                  </a:lnTo>
                  <a:lnTo>
                    <a:pt x="176" y="121"/>
                  </a:lnTo>
                  <a:lnTo>
                    <a:pt x="165" y="104"/>
                  </a:lnTo>
                  <a:lnTo>
                    <a:pt x="153" y="89"/>
                  </a:lnTo>
                  <a:lnTo>
                    <a:pt x="140" y="75"/>
                  </a:lnTo>
                  <a:lnTo>
                    <a:pt x="125" y="61"/>
                  </a:lnTo>
                  <a:lnTo>
                    <a:pt x="111" y="49"/>
                  </a:lnTo>
                  <a:lnTo>
                    <a:pt x="95" y="38"/>
                  </a:lnTo>
                  <a:lnTo>
                    <a:pt x="80" y="28"/>
                  </a:lnTo>
                  <a:lnTo>
                    <a:pt x="63" y="21"/>
                  </a:lnTo>
                  <a:lnTo>
                    <a:pt x="48" y="13"/>
                  </a:lnTo>
                  <a:lnTo>
                    <a:pt x="31" y="7"/>
                  </a:lnTo>
                  <a:lnTo>
                    <a:pt x="16" y="3"/>
                  </a:lnTo>
                  <a:lnTo>
                    <a:pt x="0" y="0"/>
                  </a:lnTo>
                  <a:lnTo>
                    <a:pt x="13" y="6"/>
                  </a:lnTo>
                  <a:lnTo>
                    <a:pt x="24" y="16"/>
                  </a:lnTo>
                  <a:lnTo>
                    <a:pt x="36" y="28"/>
                  </a:lnTo>
                  <a:lnTo>
                    <a:pt x="48" y="40"/>
                  </a:lnTo>
                  <a:lnTo>
                    <a:pt x="60" y="55"/>
                  </a:lnTo>
                  <a:lnTo>
                    <a:pt x="71" y="71"/>
                  </a:lnTo>
                  <a:lnTo>
                    <a:pt x="82" y="87"/>
                  </a:lnTo>
                  <a:lnTo>
                    <a:pt x="93" y="104"/>
                  </a:lnTo>
                  <a:lnTo>
                    <a:pt x="103" y="122"/>
                  </a:lnTo>
                  <a:lnTo>
                    <a:pt x="113" y="140"/>
                  </a:lnTo>
                  <a:lnTo>
                    <a:pt x="122" y="157"/>
                  </a:lnTo>
                  <a:lnTo>
                    <a:pt x="130" y="175"/>
                  </a:lnTo>
                  <a:lnTo>
                    <a:pt x="137" y="192"/>
                  </a:lnTo>
                  <a:lnTo>
                    <a:pt x="143" y="208"/>
                  </a:lnTo>
                  <a:lnTo>
                    <a:pt x="147" y="223"/>
                  </a:lnTo>
                  <a:lnTo>
                    <a:pt x="151"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0" name="Freeform 259">
              <a:extLst>
                <a:ext uri="{FF2B5EF4-FFF2-40B4-BE49-F238E27FC236}">
                  <a16:creationId xmlns:a16="http://schemas.microsoft.com/office/drawing/2014/main" id="{FCC96766-AFA3-4569-5CA0-A297F65BA212}"/>
                </a:ext>
              </a:extLst>
            </p:cNvPr>
            <p:cNvSpPr>
              <a:spLocks/>
            </p:cNvSpPr>
            <p:nvPr/>
          </p:nvSpPr>
          <p:spPr bwMode="auto">
            <a:xfrm>
              <a:off x="11302119" y="3173565"/>
              <a:ext cx="57176" cy="54138"/>
            </a:xfrm>
            <a:custGeom>
              <a:avLst/>
              <a:gdLst>
                <a:gd name="T0" fmla="*/ 188 w 206"/>
                <a:gd name="T1" fmla="*/ 103 h 178"/>
                <a:gd name="T2" fmla="*/ 175 w 206"/>
                <a:gd name="T3" fmla="*/ 101 h 178"/>
                <a:gd name="T4" fmla="*/ 162 w 206"/>
                <a:gd name="T5" fmla="*/ 97 h 178"/>
                <a:gd name="T6" fmla="*/ 149 w 206"/>
                <a:gd name="T7" fmla="*/ 94 h 178"/>
                <a:gd name="T8" fmla="*/ 136 w 206"/>
                <a:gd name="T9" fmla="*/ 90 h 178"/>
                <a:gd name="T10" fmla="*/ 109 w 206"/>
                <a:gd name="T11" fmla="*/ 78 h 178"/>
                <a:gd name="T12" fmla="*/ 83 w 206"/>
                <a:gd name="T13" fmla="*/ 66 h 178"/>
                <a:gd name="T14" fmla="*/ 71 w 206"/>
                <a:gd name="T15" fmla="*/ 60 h 178"/>
                <a:gd name="T16" fmla="*/ 59 w 206"/>
                <a:gd name="T17" fmla="*/ 52 h 178"/>
                <a:gd name="T18" fmla="*/ 47 w 206"/>
                <a:gd name="T19" fmla="*/ 44 h 178"/>
                <a:gd name="T20" fmla="*/ 35 w 206"/>
                <a:gd name="T21" fmla="*/ 37 h 178"/>
                <a:gd name="T22" fmla="*/ 26 w 206"/>
                <a:gd name="T23" fmla="*/ 28 h 178"/>
                <a:gd name="T24" fmla="*/ 16 w 206"/>
                <a:gd name="T25" fmla="*/ 19 h 178"/>
                <a:gd name="T26" fmla="*/ 7 w 206"/>
                <a:gd name="T27" fmla="*/ 9 h 178"/>
                <a:gd name="T28" fmla="*/ 0 w 206"/>
                <a:gd name="T29" fmla="*/ 0 h 178"/>
                <a:gd name="T30" fmla="*/ 6 w 206"/>
                <a:gd name="T31" fmla="*/ 16 h 178"/>
                <a:gd name="T32" fmla="*/ 12 w 206"/>
                <a:gd name="T33" fmla="*/ 31 h 178"/>
                <a:gd name="T34" fmla="*/ 20 w 206"/>
                <a:gd name="T35" fmla="*/ 46 h 178"/>
                <a:gd name="T36" fmla="*/ 29 w 206"/>
                <a:gd name="T37" fmla="*/ 61 h 178"/>
                <a:gd name="T38" fmla="*/ 38 w 206"/>
                <a:gd name="T39" fmla="*/ 75 h 178"/>
                <a:gd name="T40" fmla="*/ 49 w 206"/>
                <a:gd name="T41" fmla="*/ 88 h 178"/>
                <a:gd name="T42" fmla="*/ 61 w 206"/>
                <a:gd name="T43" fmla="*/ 102 h 178"/>
                <a:gd name="T44" fmla="*/ 73 w 206"/>
                <a:gd name="T45" fmla="*/ 114 h 178"/>
                <a:gd name="T46" fmla="*/ 86 w 206"/>
                <a:gd name="T47" fmla="*/ 125 h 178"/>
                <a:gd name="T48" fmla="*/ 102 w 206"/>
                <a:gd name="T49" fmla="*/ 136 h 178"/>
                <a:gd name="T50" fmla="*/ 116 w 206"/>
                <a:gd name="T51" fmla="*/ 146 h 178"/>
                <a:gd name="T52" fmla="*/ 133 w 206"/>
                <a:gd name="T53" fmla="*/ 154 h 178"/>
                <a:gd name="T54" fmla="*/ 150 w 206"/>
                <a:gd name="T55" fmla="*/ 161 h 178"/>
                <a:gd name="T56" fmla="*/ 168 w 206"/>
                <a:gd name="T57" fmla="*/ 168 h 178"/>
                <a:gd name="T58" fmla="*/ 187 w 206"/>
                <a:gd name="T59" fmla="*/ 173 h 178"/>
                <a:gd name="T60" fmla="*/ 206 w 206"/>
                <a:gd name="T61" fmla="*/ 178 h 178"/>
                <a:gd name="T62" fmla="*/ 202 w 206"/>
                <a:gd name="T63" fmla="*/ 169 h 178"/>
                <a:gd name="T64" fmla="*/ 199 w 206"/>
                <a:gd name="T65" fmla="*/ 160 h 178"/>
                <a:gd name="T66" fmla="*/ 196 w 206"/>
                <a:gd name="T67" fmla="*/ 150 h 178"/>
                <a:gd name="T68" fmla="*/ 193 w 206"/>
                <a:gd name="T69" fmla="*/ 141 h 178"/>
                <a:gd name="T70" fmla="*/ 190 w 206"/>
                <a:gd name="T71" fmla="*/ 122 h 178"/>
                <a:gd name="T72" fmla="*/ 188 w 206"/>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8">
                  <a:moveTo>
                    <a:pt x="188" y="103"/>
                  </a:moveTo>
                  <a:lnTo>
                    <a:pt x="175" y="101"/>
                  </a:lnTo>
                  <a:lnTo>
                    <a:pt x="162" y="97"/>
                  </a:lnTo>
                  <a:lnTo>
                    <a:pt x="149" y="94"/>
                  </a:lnTo>
                  <a:lnTo>
                    <a:pt x="136" y="90"/>
                  </a:lnTo>
                  <a:lnTo>
                    <a:pt x="109" y="78"/>
                  </a:lnTo>
                  <a:lnTo>
                    <a:pt x="83" y="66"/>
                  </a:lnTo>
                  <a:lnTo>
                    <a:pt x="71" y="60"/>
                  </a:lnTo>
                  <a:lnTo>
                    <a:pt x="59" y="52"/>
                  </a:lnTo>
                  <a:lnTo>
                    <a:pt x="47" y="44"/>
                  </a:lnTo>
                  <a:lnTo>
                    <a:pt x="35" y="37"/>
                  </a:lnTo>
                  <a:lnTo>
                    <a:pt x="26" y="28"/>
                  </a:lnTo>
                  <a:lnTo>
                    <a:pt x="16" y="19"/>
                  </a:lnTo>
                  <a:lnTo>
                    <a:pt x="7" y="9"/>
                  </a:lnTo>
                  <a:lnTo>
                    <a:pt x="0" y="0"/>
                  </a:lnTo>
                  <a:lnTo>
                    <a:pt x="6" y="16"/>
                  </a:lnTo>
                  <a:lnTo>
                    <a:pt x="12" y="31"/>
                  </a:lnTo>
                  <a:lnTo>
                    <a:pt x="20" y="46"/>
                  </a:lnTo>
                  <a:lnTo>
                    <a:pt x="29" y="61"/>
                  </a:lnTo>
                  <a:lnTo>
                    <a:pt x="38" y="75"/>
                  </a:lnTo>
                  <a:lnTo>
                    <a:pt x="49" y="88"/>
                  </a:lnTo>
                  <a:lnTo>
                    <a:pt x="61" y="102"/>
                  </a:lnTo>
                  <a:lnTo>
                    <a:pt x="73" y="114"/>
                  </a:lnTo>
                  <a:lnTo>
                    <a:pt x="86" y="125"/>
                  </a:lnTo>
                  <a:lnTo>
                    <a:pt x="102" y="136"/>
                  </a:lnTo>
                  <a:lnTo>
                    <a:pt x="116" y="146"/>
                  </a:lnTo>
                  <a:lnTo>
                    <a:pt x="133" y="154"/>
                  </a:lnTo>
                  <a:lnTo>
                    <a:pt x="150" y="161"/>
                  </a:lnTo>
                  <a:lnTo>
                    <a:pt x="168" y="168"/>
                  </a:lnTo>
                  <a:lnTo>
                    <a:pt x="187" y="173"/>
                  </a:lnTo>
                  <a:lnTo>
                    <a:pt x="206" y="178"/>
                  </a:lnTo>
                  <a:lnTo>
                    <a:pt x="202" y="169"/>
                  </a:lnTo>
                  <a:lnTo>
                    <a:pt x="199" y="160"/>
                  </a:lnTo>
                  <a:lnTo>
                    <a:pt x="196" y="150"/>
                  </a:lnTo>
                  <a:lnTo>
                    <a:pt x="193" y="141"/>
                  </a:lnTo>
                  <a:lnTo>
                    <a:pt x="190" y="122"/>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1" name="Freeform 261">
              <a:extLst>
                <a:ext uri="{FF2B5EF4-FFF2-40B4-BE49-F238E27FC236}">
                  <a16:creationId xmlns:a16="http://schemas.microsoft.com/office/drawing/2014/main" id="{17030C01-C409-4494-08D4-842CBF27FE9B}"/>
                </a:ext>
              </a:extLst>
            </p:cNvPr>
            <p:cNvSpPr>
              <a:spLocks/>
            </p:cNvSpPr>
            <p:nvPr/>
          </p:nvSpPr>
          <p:spPr bwMode="auto">
            <a:xfrm>
              <a:off x="8305291" y="3209657"/>
              <a:ext cx="68332" cy="279714"/>
            </a:xfrm>
            <a:custGeom>
              <a:avLst/>
              <a:gdLst>
                <a:gd name="T0" fmla="*/ 227 w 243"/>
                <a:gd name="T1" fmla="*/ 488 h 931"/>
                <a:gd name="T2" fmla="*/ 215 w 243"/>
                <a:gd name="T3" fmla="*/ 494 h 931"/>
                <a:gd name="T4" fmla="*/ 195 w 243"/>
                <a:gd name="T5" fmla="*/ 504 h 931"/>
                <a:gd name="T6" fmla="*/ 170 w 243"/>
                <a:gd name="T7" fmla="*/ 519 h 931"/>
                <a:gd name="T8" fmla="*/ 141 w 243"/>
                <a:gd name="T9" fmla="*/ 537 h 931"/>
                <a:gd name="T10" fmla="*/ 106 w 243"/>
                <a:gd name="T11" fmla="*/ 0 h 931"/>
                <a:gd name="T12" fmla="*/ 15 w 243"/>
                <a:gd name="T13" fmla="*/ 0 h 931"/>
                <a:gd name="T14" fmla="*/ 0 w 243"/>
                <a:gd name="T15" fmla="*/ 931 h 931"/>
                <a:gd name="T16" fmla="*/ 166 w 243"/>
                <a:gd name="T17" fmla="*/ 931 h 931"/>
                <a:gd name="T18" fmla="*/ 145 w 243"/>
                <a:gd name="T19" fmla="*/ 613 h 931"/>
                <a:gd name="T20" fmla="*/ 175 w 243"/>
                <a:gd name="T21" fmla="*/ 583 h 931"/>
                <a:gd name="T22" fmla="*/ 202 w 243"/>
                <a:gd name="T23" fmla="*/ 557 h 931"/>
                <a:gd name="T24" fmla="*/ 222 w 243"/>
                <a:gd name="T25" fmla="*/ 538 h 931"/>
                <a:gd name="T26" fmla="*/ 234 w 243"/>
                <a:gd name="T27" fmla="*/ 528 h 931"/>
                <a:gd name="T28" fmla="*/ 238 w 243"/>
                <a:gd name="T29" fmla="*/ 522 h 931"/>
                <a:gd name="T30" fmla="*/ 241 w 243"/>
                <a:gd name="T31" fmla="*/ 517 h 931"/>
                <a:gd name="T32" fmla="*/ 243 w 243"/>
                <a:gd name="T33" fmla="*/ 510 h 931"/>
                <a:gd name="T34" fmla="*/ 243 w 243"/>
                <a:gd name="T35" fmla="*/ 504 h 931"/>
                <a:gd name="T36" fmla="*/ 241 w 243"/>
                <a:gd name="T37" fmla="*/ 497 h 931"/>
                <a:gd name="T38" fmla="*/ 238 w 243"/>
                <a:gd name="T39" fmla="*/ 493 h 931"/>
                <a:gd name="T40" fmla="*/ 236 w 243"/>
                <a:gd name="T41" fmla="*/ 490 h 931"/>
                <a:gd name="T42" fmla="*/ 234 w 243"/>
                <a:gd name="T43" fmla="*/ 489 h 931"/>
                <a:gd name="T44" fmla="*/ 230 w 243"/>
                <a:gd name="T45" fmla="*/ 488 h 931"/>
                <a:gd name="T46" fmla="*/ 227 w 243"/>
                <a:gd name="T47" fmla="*/ 48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931">
                  <a:moveTo>
                    <a:pt x="227" y="488"/>
                  </a:moveTo>
                  <a:lnTo>
                    <a:pt x="215" y="494"/>
                  </a:lnTo>
                  <a:lnTo>
                    <a:pt x="195" y="504"/>
                  </a:lnTo>
                  <a:lnTo>
                    <a:pt x="170" y="519"/>
                  </a:lnTo>
                  <a:lnTo>
                    <a:pt x="141" y="537"/>
                  </a:lnTo>
                  <a:lnTo>
                    <a:pt x="106" y="0"/>
                  </a:lnTo>
                  <a:lnTo>
                    <a:pt x="15" y="0"/>
                  </a:lnTo>
                  <a:lnTo>
                    <a:pt x="0" y="931"/>
                  </a:lnTo>
                  <a:lnTo>
                    <a:pt x="166" y="931"/>
                  </a:lnTo>
                  <a:lnTo>
                    <a:pt x="145" y="613"/>
                  </a:lnTo>
                  <a:lnTo>
                    <a:pt x="175" y="583"/>
                  </a:lnTo>
                  <a:lnTo>
                    <a:pt x="202" y="557"/>
                  </a:lnTo>
                  <a:lnTo>
                    <a:pt x="222" y="538"/>
                  </a:lnTo>
                  <a:lnTo>
                    <a:pt x="234" y="528"/>
                  </a:lnTo>
                  <a:lnTo>
                    <a:pt x="238" y="522"/>
                  </a:lnTo>
                  <a:lnTo>
                    <a:pt x="241" y="517"/>
                  </a:lnTo>
                  <a:lnTo>
                    <a:pt x="243" y="510"/>
                  </a:lnTo>
                  <a:lnTo>
                    <a:pt x="243" y="504"/>
                  </a:lnTo>
                  <a:lnTo>
                    <a:pt x="241" y="497"/>
                  </a:lnTo>
                  <a:lnTo>
                    <a:pt x="238" y="493"/>
                  </a:lnTo>
                  <a:lnTo>
                    <a:pt x="236" y="490"/>
                  </a:lnTo>
                  <a:lnTo>
                    <a:pt x="234" y="489"/>
                  </a:lnTo>
                  <a:lnTo>
                    <a:pt x="230" y="488"/>
                  </a:lnTo>
                  <a:lnTo>
                    <a:pt x="227" y="488"/>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2" name="Freeform 263">
              <a:extLst>
                <a:ext uri="{FF2B5EF4-FFF2-40B4-BE49-F238E27FC236}">
                  <a16:creationId xmlns:a16="http://schemas.microsoft.com/office/drawing/2014/main" id="{59280F69-48DE-3E50-EF04-9C675AB03DFC}"/>
                </a:ext>
              </a:extLst>
            </p:cNvPr>
            <p:cNvSpPr>
              <a:spLocks/>
            </p:cNvSpPr>
            <p:nvPr/>
          </p:nvSpPr>
          <p:spPr bwMode="auto">
            <a:xfrm>
              <a:off x="8132370" y="2973554"/>
              <a:ext cx="382099" cy="363929"/>
            </a:xfrm>
            <a:custGeom>
              <a:avLst/>
              <a:gdLst>
                <a:gd name="T0" fmla="*/ 1366 w 1371"/>
                <a:gd name="T1" fmla="*/ 678 h 1211"/>
                <a:gd name="T2" fmla="*/ 1347 w 1371"/>
                <a:gd name="T3" fmla="*/ 621 h 1211"/>
                <a:gd name="T4" fmla="*/ 1300 w 1371"/>
                <a:gd name="T5" fmla="*/ 551 h 1211"/>
                <a:gd name="T6" fmla="*/ 1323 w 1371"/>
                <a:gd name="T7" fmla="*/ 481 h 1211"/>
                <a:gd name="T8" fmla="*/ 1326 w 1371"/>
                <a:gd name="T9" fmla="*/ 409 h 1211"/>
                <a:gd name="T10" fmla="*/ 1311 w 1371"/>
                <a:gd name="T11" fmla="*/ 346 h 1211"/>
                <a:gd name="T12" fmla="*/ 1283 w 1371"/>
                <a:gd name="T13" fmla="*/ 291 h 1211"/>
                <a:gd name="T14" fmla="*/ 1242 w 1371"/>
                <a:gd name="T15" fmla="*/ 243 h 1211"/>
                <a:gd name="T16" fmla="*/ 1191 w 1371"/>
                <a:gd name="T17" fmla="*/ 207 h 1211"/>
                <a:gd name="T18" fmla="*/ 1132 w 1371"/>
                <a:gd name="T19" fmla="*/ 184 h 1211"/>
                <a:gd name="T20" fmla="*/ 1067 w 1371"/>
                <a:gd name="T21" fmla="*/ 176 h 1211"/>
                <a:gd name="T22" fmla="*/ 985 w 1371"/>
                <a:gd name="T23" fmla="*/ 189 h 1211"/>
                <a:gd name="T24" fmla="*/ 927 w 1371"/>
                <a:gd name="T25" fmla="*/ 166 h 1211"/>
                <a:gd name="T26" fmla="*/ 868 w 1371"/>
                <a:gd name="T27" fmla="*/ 74 h 1211"/>
                <a:gd name="T28" fmla="*/ 775 w 1371"/>
                <a:gd name="T29" fmla="*/ 16 h 1211"/>
                <a:gd name="T30" fmla="*/ 662 w 1371"/>
                <a:gd name="T31" fmla="*/ 2 h 1211"/>
                <a:gd name="T32" fmla="*/ 555 w 1371"/>
                <a:gd name="T33" fmla="*/ 35 h 1211"/>
                <a:gd name="T34" fmla="*/ 475 w 1371"/>
                <a:gd name="T35" fmla="*/ 108 h 1211"/>
                <a:gd name="T36" fmla="*/ 430 w 1371"/>
                <a:gd name="T37" fmla="*/ 209 h 1211"/>
                <a:gd name="T38" fmla="*/ 354 w 1371"/>
                <a:gd name="T39" fmla="*/ 180 h 1211"/>
                <a:gd name="T40" fmla="*/ 277 w 1371"/>
                <a:gd name="T41" fmla="*/ 177 h 1211"/>
                <a:gd name="T42" fmla="*/ 214 w 1371"/>
                <a:gd name="T43" fmla="*/ 191 h 1211"/>
                <a:gd name="T44" fmla="*/ 159 w 1371"/>
                <a:gd name="T45" fmla="*/ 220 h 1211"/>
                <a:gd name="T46" fmla="*/ 111 w 1371"/>
                <a:gd name="T47" fmla="*/ 261 h 1211"/>
                <a:gd name="T48" fmla="*/ 75 w 1371"/>
                <a:gd name="T49" fmla="*/ 312 h 1211"/>
                <a:gd name="T50" fmla="*/ 52 w 1371"/>
                <a:gd name="T51" fmla="*/ 370 h 1211"/>
                <a:gd name="T52" fmla="*/ 44 w 1371"/>
                <a:gd name="T53" fmla="*/ 435 h 1211"/>
                <a:gd name="T54" fmla="*/ 55 w 1371"/>
                <a:gd name="T55" fmla="*/ 510 h 1211"/>
                <a:gd name="T56" fmla="*/ 42 w 1371"/>
                <a:gd name="T57" fmla="*/ 589 h 1211"/>
                <a:gd name="T58" fmla="*/ 14 w 1371"/>
                <a:gd name="T59" fmla="*/ 643 h 1211"/>
                <a:gd name="T60" fmla="*/ 1 w 1371"/>
                <a:gd name="T61" fmla="*/ 704 h 1211"/>
                <a:gd name="T62" fmla="*/ 10 w 1371"/>
                <a:gd name="T63" fmla="*/ 800 h 1211"/>
                <a:gd name="T64" fmla="*/ 63 w 1371"/>
                <a:gd name="T65" fmla="*/ 899 h 1211"/>
                <a:gd name="T66" fmla="*/ 152 w 1371"/>
                <a:gd name="T67" fmla="*/ 965 h 1211"/>
                <a:gd name="T68" fmla="*/ 228 w 1371"/>
                <a:gd name="T69" fmla="*/ 1032 h 1211"/>
                <a:gd name="T70" fmla="*/ 287 w 1371"/>
                <a:gd name="T71" fmla="*/ 1131 h 1211"/>
                <a:gd name="T72" fmla="*/ 382 w 1371"/>
                <a:gd name="T73" fmla="*/ 1195 h 1211"/>
                <a:gd name="T74" fmla="*/ 464 w 1371"/>
                <a:gd name="T75" fmla="*/ 1211 h 1211"/>
                <a:gd name="T76" fmla="*/ 539 w 1371"/>
                <a:gd name="T77" fmla="*/ 1205 h 1211"/>
                <a:gd name="T78" fmla="*/ 608 w 1371"/>
                <a:gd name="T79" fmla="*/ 1176 h 1211"/>
                <a:gd name="T80" fmla="*/ 667 w 1371"/>
                <a:gd name="T81" fmla="*/ 1129 h 1211"/>
                <a:gd name="T82" fmla="*/ 715 w 1371"/>
                <a:gd name="T83" fmla="*/ 1140 h 1211"/>
                <a:gd name="T84" fmla="*/ 775 w 1371"/>
                <a:gd name="T85" fmla="*/ 1183 h 1211"/>
                <a:gd name="T86" fmla="*/ 848 w 1371"/>
                <a:gd name="T87" fmla="*/ 1208 h 1211"/>
                <a:gd name="T88" fmla="*/ 920 w 1371"/>
                <a:gd name="T89" fmla="*/ 1210 h 1211"/>
                <a:gd name="T90" fmla="*/ 1010 w 1371"/>
                <a:gd name="T91" fmla="*/ 1185 h 1211"/>
                <a:gd name="T92" fmla="*/ 1099 w 1371"/>
                <a:gd name="T93" fmla="*/ 1113 h 1211"/>
                <a:gd name="T94" fmla="*/ 1148 w 1371"/>
                <a:gd name="T95" fmla="*/ 1009 h 1211"/>
                <a:gd name="T96" fmla="*/ 1239 w 1371"/>
                <a:gd name="T97" fmla="*/ 955 h 1211"/>
                <a:gd name="T98" fmla="*/ 1322 w 1371"/>
                <a:gd name="T99" fmla="*/ 881 h 1211"/>
                <a:gd name="T100" fmla="*/ 1367 w 1371"/>
                <a:gd name="T101" fmla="*/ 7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1" h="1211">
                  <a:moveTo>
                    <a:pt x="1371" y="729"/>
                  </a:moveTo>
                  <a:lnTo>
                    <a:pt x="1370" y="717"/>
                  </a:lnTo>
                  <a:lnTo>
                    <a:pt x="1369" y="704"/>
                  </a:lnTo>
                  <a:lnTo>
                    <a:pt x="1368" y="692"/>
                  </a:lnTo>
                  <a:lnTo>
                    <a:pt x="1366" y="678"/>
                  </a:lnTo>
                  <a:lnTo>
                    <a:pt x="1364" y="666"/>
                  </a:lnTo>
                  <a:lnTo>
                    <a:pt x="1360" y="655"/>
                  </a:lnTo>
                  <a:lnTo>
                    <a:pt x="1356" y="643"/>
                  </a:lnTo>
                  <a:lnTo>
                    <a:pt x="1351" y="632"/>
                  </a:lnTo>
                  <a:lnTo>
                    <a:pt x="1347" y="621"/>
                  </a:lnTo>
                  <a:lnTo>
                    <a:pt x="1342" y="610"/>
                  </a:lnTo>
                  <a:lnTo>
                    <a:pt x="1336" y="599"/>
                  </a:lnTo>
                  <a:lnTo>
                    <a:pt x="1329" y="589"/>
                  </a:lnTo>
                  <a:lnTo>
                    <a:pt x="1315" y="569"/>
                  </a:lnTo>
                  <a:lnTo>
                    <a:pt x="1300" y="551"/>
                  </a:lnTo>
                  <a:lnTo>
                    <a:pt x="1306" y="538"/>
                  </a:lnTo>
                  <a:lnTo>
                    <a:pt x="1312" y="524"/>
                  </a:lnTo>
                  <a:lnTo>
                    <a:pt x="1316" y="510"/>
                  </a:lnTo>
                  <a:lnTo>
                    <a:pt x="1319" y="496"/>
                  </a:lnTo>
                  <a:lnTo>
                    <a:pt x="1323" y="481"/>
                  </a:lnTo>
                  <a:lnTo>
                    <a:pt x="1325" y="466"/>
                  </a:lnTo>
                  <a:lnTo>
                    <a:pt x="1326" y="451"/>
                  </a:lnTo>
                  <a:lnTo>
                    <a:pt x="1327" y="435"/>
                  </a:lnTo>
                  <a:lnTo>
                    <a:pt x="1326" y="422"/>
                  </a:lnTo>
                  <a:lnTo>
                    <a:pt x="1326" y="409"/>
                  </a:lnTo>
                  <a:lnTo>
                    <a:pt x="1324" y="396"/>
                  </a:lnTo>
                  <a:lnTo>
                    <a:pt x="1322" y="384"/>
                  </a:lnTo>
                  <a:lnTo>
                    <a:pt x="1318" y="370"/>
                  </a:lnTo>
                  <a:lnTo>
                    <a:pt x="1315" y="358"/>
                  </a:lnTo>
                  <a:lnTo>
                    <a:pt x="1311" y="346"/>
                  </a:lnTo>
                  <a:lnTo>
                    <a:pt x="1306" y="335"/>
                  </a:lnTo>
                  <a:lnTo>
                    <a:pt x="1302" y="323"/>
                  </a:lnTo>
                  <a:lnTo>
                    <a:pt x="1295" y="312"/>
                  </a:lnTo>
                  <a:lnTo>
                    <a:pt x="1290" y="301"/>
                  </a:lnTo>
                  <a:lnTo>
                    <a:pt x="1283" y="291"/>
                  </a:lnTo>
                  <a:lnTo>
                    <a:pt x="1275" y="280"/>
                  </a:lnTo>
                  <a:lnTo>
                    <a:pt x="1268" y="270"/>
                  </a:lnTo>
                  <a:lnTo>
                    <a:pt x="1260" y="261"/>
                  </a:lnTo>
                  <a:lnTo>
                    <a:pt x="1251" y="252"/>
                  </a:lnTo>
                  <a:lnTo>
                    <a:pt x="1242" y="243"/>
                  </a:lnTo>
                  <a:lnTo>
                    <a:pt x="1232" y="234"/>
                  </a:lnTo>
                  <a:lnTo>
                    <a:pt x="1222" y="227"/>
                  </a:lnTo>
                  <a:lnTo>
                    <a:pt x="1212" y="220"/>
                  </a:lnTo>
                  <a:lnTo>
                    <a:pt x="1201" y="213"/>
                  </a:lnTo>
                  <a:lnTo>
                    <a:pt x="1191" y="207"/>
                  </a:lnTo>
                  <a:lnTo>
                    <a:pt x="1179" y="201"/>
                  </a:lnTo>
                  <a:lnTo>
                    <a:pt x="1168" y="196"/>
                  </a:lnTo>
                  <a:lnTo>
                    <a:pt x="1156" y="191"/>
                  </a:lnTo>
                  <a:lnTo>
                    <a:pt x="1144" y="187"/>
                  </a:lnTo>
                  <a:lnTo>
                    <a:pt x="1132" y="184"/>
                  </a:lnTo>
                  <a:lnTo>
                    <a:pt x="1120" y="181"/>
                  </a:lnTo>
                  <a:lnTo>
                    <a:pt x="1106" y="178"/>
                  </a:lnTo>
                  <a:lnTo>
                    <a:pt x="1093" y="177"/>
                  </a:lnTo>
                  <a:lnTo>
                    <a:pt x="1080" y="176"/>
                  </a:lnTo>
                  <a:lnTo>
                    <a:pt x="1067" y="176"/>
                  </a:lnTo>
                  <a:lnTo>
                    <a:pt x="1050" y="176"/>
                  </a:lnTo>
                  <a:lnTo>
                    <a:pt x="1033" y="178"/>
                  </a:lnTo>
                  <a:lnTo>
                    <a:pt x="1017" y="180"/>
                  </a:lnTo>
                  <a:lnTo>
                    <a:pt x="1000" y="185"/>
                  </a:lnTo>
                  <a:lnTo>
                    <a:pt x="985" y="189"/>
                  </a:lnTo>
                  <a:lnTo>
                    <a:pt x="969" y="195"/>
                  </a:lnTo>
                  <a:lnTo>
                    <a:pt x="955" y="201"/>
                  </a:lnTo>
                  <a:lnTo>
                    <a:pt x="941" y="209"/>
                  </a:lnTo>
                  <a:lnTo>
                    <a:pt x="935" y="187"/>
                  </a:lnTo>
                  <a:lnTo>
                    <a:pt x="927" y="166"/>
                  </a:lnTo>
                  <a:lnTo>
                    <a:pt x="919" y="145"/>
                  </a:lnTo>
                  <a:lnTo>
                    <a:pt x="907" y="126"/>
                  </a:lnTo>
                  <a:lnTo>
                    <a:pt x="895" y="108"/>
                  </a:lnTo>
                  <a:lnTo>
                    <a:pt x="882" y="91"/>
                  </a:lnTo>
                  <a:lnTo>
                    <a:pt x="868" y="74"/>
                  </a:lnTo>
                  <a:lnTo>
                    <a:pt x="851" y="60"/>
                  </a:lnTo>
                  <a:lnTo>
                    <a:pt x="833" y="47"/>
                  </a:lnTo>
                  <a:lnTo>
                    <a:pt x="815" y="35"/>
                  </a:lnTo>
                  <a:lnTo>
                    <a:pt x="796" y="25"/>
                  </a:lnTo>
                  <a:lnTo>
                    <a:pt x="775" y="16"/>
                  </a:lnTo>
                  <a:lnTo>
                    <a:pt x="754" y="9"/>
                  </a:lnTo>
                  <a:lnTo>
                    <a:pt x="732" y="4"/>
                  </a:lnTo>
                  <a:lnTo>
                    <a:pt x="709" y="2"/>
                  </a:lnTo>
                  <a:lnTo>
                    <a:pt x="686" y="0"/>
                  </a:lnTo>
                  <a:lnTo>
                    <a:pt x="662" y="2"/>
                  </a:lnTo>
                  <a:lnTo>
                    <a:pt x="639" y="4"/>
                  </a:lnTo>
                  <a:lnTo>
                    <a:pt x="617" y="9"/>
                  </a:lnTo>
                  <a:lnTo>
                    <a:pt x="596" y="16"/>
                  </a:lnTo>
                  <a:lnTo>
                    <a:pt x="575" y="25"/>
                  </a:lnTo>
                  <a:lnTo>
                    <a:pt x="555" y="35"/>
                  </a:lnTo>
                  <a:lnTo>
                    <a:pt x="536" y="47"/>
                  </a:lnTo>
                  <a:lnTo>
                    <a:pt x="520" y="60"/>
                  </a:lnTo>
                  <a:lnTo>
                    <a:pt x="503" y="74"/>
                  </a:lnTo>
                  <a:lnTo>
                    <a:pt x="488" y="90"/>
                  </a:lnTo>
                  <a:lnTo>
                    <a:pt x="475" y="108"/>
                  </a:lnTo>
                  <a:lnTo>
                    <a:pt x="462" y="126"/>
                  </a:lnTo>
                  <a:lnTo>
                    <a:pt x="452" y="145"/>
                  </a:lnTo>
                  <a:lnTo>
                    <a:pt x="443" y="166"/>
                  </a:lnTo>
                  <a:lnTo>
                    <a:pt x="436" y="187"/>
                  </a:lnTo>
                  <a:lnTo>
                    <a:pt x="430" y="209"/>
                  </a:lnTo>
                  <a:lnTo>
                    <a:pt x="416" y="201"/>
                  </a:lnTo>
                  <a:lnTo>
                    <a:pt x="402" y="195"/>
                  </a:lnTo>
                  <a:lnTo>
                    <a:pt x="386" y="189"/>
                  </a:lnTo>
                  <a:lnTo>
                    <a:pt x="370" y="185"/>
                  </a:lnTo>
                  <a:lnTo>
                    <a:pt x="354" y="180"/>
                  </a:lnTo>
                  <a:lnTo>
                    <a:pt x="338" y="178"/>
                  </a:lnTo>
                  <a:lnTo>
                    <a:pt x="321" y="176"/>
                  </a:lnTo>
                  <a:lnTo>
                    <a:pt x="303" y="176"/>
                  </a:lnTo>
                  <a:lnTo>
                    <a:pt x="290" y="176"/>
                  </a:lnTo>
                  <a:lnTo>
                    <a:pt x="277" y="177"/>
                  </a:lnTo>
                  <a:lnTo>
                    <a:pt x="264" y="178"/>
                  </a:lnTo>
                  <a:lnTo>
                    <a:pt x="251" y="181"/>
                  </a:lnTo>
                  <a:lnTo>
                    <a:pt x="238" y="184"/>
                  </a:lnTo>
                  <a:lnTo>
                    <a:pt x="226" y="187"/>
                  </a:lnTo>
                  <a:lnTo>
                    <a:pt x="214" y="191"/>
                  </a:lnTo>
                  <a:lnTo>
                    <a:pt x="203" y="196"/>
                  </a:lnTo>
                  <a:lnTo>
                    <a:pt x="191" y="201"/>
                  </a:lnTo>
                  <a:lnTo>
                    <a:pt x="180" y="207"/>
                  </a:lnTo>
                  <a:lnTo>
                    <a:pt x="169" y="213"/>
                  </a:lnTo>
                  <a:lnTo>
                    <a:pt x="159" y="220"/>
                  </a:lnTo>
                  <a:lnTo>
                    <a:pt x="148" y="227"/>
                  </a:lnTo>
                  <a:lnTo>
                    <a:pt x="138" y="234"/>
                  </a:lnTo>
                  <a:lnTo>
                    <a:pt x="129" y="243"/>
                  </a:lnTo>
                  <a:lnTo>
                    <a:pt x="120" y="252"/>
                  </a:lnTo>
                  <a:lnTo>
                    <a:pt x="111" y="261"/>
                  </a:lnTo>
                  <a:lnTo>
                    <a:pt x="104" y="270"/>
                  </a:lnTo>
                  <a:lnTo>
                    <a:pt x="96" y="280"/>
                  </a:lnTo>
                  <a:lnTo>
                    <a:pt x="88" y="291"/>
                  </a:lnTo>
                  <a:lnTo>
                    <a:pt x="81" y="301"/>
                  </a:lnTo>
                  <a:lnTo>
                    <a:pt x="75" y="312"/>
                  </a:lnTo>
                  <a:lnTo>
                    <a:pt x="69" y="323"/>
                  </a:lnTo>
                  <a:lnTo>
                    <a:pt x="64" y="335"/>
                  </a:lnTo>
                  <a:lnTo>
                    <a:pt x="59" y="346"/>
                  </a:lnTo>
                  <a:lnTo>
                    <a:pt x="55" y="358"/>
                  </a:lnTo>
                  <a:lnTo>
                    <a:pt x="52" y="370"/>
                  </a:lnTo>
                  <a:lnTo>
                    <a:pt x="49" y="384"/>
                  </a:lnTo>
                  <a:lnTo>
                    <a:pt x="47" y="396"/>
                  </a:lnTo>
                  <a:lnTo>
                    <a:pt x="45" y="409"/>
                  </a:lnTo>
                  <a:lnTo>
                    <a:pt x="44" y="422"/>
                  </a:lnTo>
                  <a:lnTo>
                    <a:pt x="44" y="435"/>
                  </a:lnTo>
                  <a:lnTo>
                    <a:pt x="44" y="451"/>
                  </a:lnTo>
                  <a:lnTo>
                    <a:pt x="45" y="466"/>
                  </a:lnTo>
                  <a:lnTo>
                    <a:pt x="48" y="481"/>
                  </a:lnTo>
                  <a:lnTo>
                    <a:pt x="50" y="496"/>
                  </a:lnTo>
                  <a:lnTo>
                    <a:pt x="55" y="510"/>
                  </a:lnTo>
                  <a:lnTo>
                    <a:pt x="59" y="524"/>
                  </a:lnTo>
                  <a:lnTo>
                    <a:pt x="65" y="538"/>
                  </a:lnTo>
                  <a:lnTo>
                    <a:pt x="70" y="551"/>
                  </a:lnTo>
                  <a:lnTo>
                    <a:pt x="55" y="569"/>
                  </a:lnTo>
                  <a:lnTo>
                    <a:pt x="42" y="589"/>
                  </a:lnTo>
                  <a:lnTo>
                    <a:pt x="35" y="599"/>
                  </a:lnTo>
                  <a:lnTo>
                    <a:pt x="30" y="610"/>
                  </a:lnTo>
                  <a:lnTo>
                    <a:pt x="24" y="621"/>
                  </a:lnTo>
                  <a:lnTo>
                    <a:pt x="18" y="632"/>
                  </a:lnTo>
                  <a:lnTo>
                    <a:pt x="14" y="643"/>
                  </a:lnTo>
                  <a:lnTo>
                    <a:pt x="11" y="655"/>
                  </a:lnTo>
                  <a:lnTo>
                    <a:pt x="7" y="666"/>
                  </a:lnTo>
                  <a:lnTo>
                    <a:pt x="5" y="678"/>
                  </a:lnTo>
                  <a:lnTo>
                    <a:pt x="3" y="692"/>
                  </a:lnTo>
                  <a:lnTo>
                    <a:pt x="1" y="704"/>
                  </a:lnTo>
                  <a:lnTo>
                    <a:pt x="0" y="717"/>
                  </a:lnTo>
                  <a:lnTo>
                    <a:pt x="0" y="729"/>
                  </a:lnTo>
                  <a:lnTo>
                    <a:pt x="1" y="753"/>
                  </a:lnTo>
                  <a:lnTo>
                    <a:pt x="4" y="777"/>
                  </a:lnTo>
                  <a:lnTo>
                    <a:pt x="10" y="800"/>
                  </a:lnTo>
                  <a:lnTo>
                    <a:pt x="16" y="821"/>
                  </a:lnTo>
                  <a:lnTo>
                    <a:pt x="25" y="842"/>
                  </a:lnTo>
                  <a:lnTo>
                    <a:pt x="36" y="862"/>
                  </a:lnTo>
                  <a:lnTo>
                    <a:pt x="48" y="881"/>
                  </a:lnTo>
                  <a:lnTo>
                    <a:pt x="63" y="899"/>
                  </a:lnTo>
                  <a:lnTo>
                    <a:pt x="78" y="915"/>
                  </a:lnTo>
                  <a:lnTo>
                    <a:pt x="95" y="930"/>
                  </a:lnTo>
                  <a:lnTo>
                    <a:pt x="112" y="943"/>
                  </a:lnTo>
                  <a:lnTo>
                    <a:pt x="132" y="955"/>
                  </a:lnTo>
                  <a:lnTo>
                    <a:pt x="152" y="965"/>
                  </a:lnTo>
                  <a:lnTo>
                    <a:pt x="173" y="974"/>
                  </a:lnTo>
                  <a:lnTo>
                    <a:pt x="195" y="981"/>
                  </a:lnTo>
                  <a:lnTo>
                    <a:pt x="218" y="985"/>
                  </a:lnTo>
                  <a:lnTo>
                    <a:pt x="223" y="1009"/>
                  </a:lnTo>
                  <a:lnTo>
                    <a:pt x="228" y="1032"/>
                  </a:lnTo>
                  <a:lnTo>
                    <a:pt x="237" y="1054"/>
                  </a:lnTo>
                  <a:lnTo>
                    <a:pt x="247" y="1075"/>
                  </a:lnTo>
                  <a:lnTo>
                    <a:pt x="259" y="1094"/>
                  </a:lnTo>
                  <a:lnTo>
                    <a:pt x="272" y="1113"/>
                  </a:lnTo>
                  <a:lnTo>
                    <a:pt x="287" y="1131"/>
                  </a:lnTo>
                  <a:lnTo>
                    <a:pt x="303" y="1146"/>
                  </a:lnTo>
                  <a:lnTo>
                    <a:pt x="321" y="1161"/>
                  </a:lnTo>
                  <a:lnTo>
                    <a:pt x="341" y="1174"/>
                  </a:lnTo>
                  <a:lnTo>
                    <a:pt x="361" y="1185"/>
                  </a:lnTo>
                  <a:lnTo>
                    <a:pt x="382" y="1195"/>
                  </a:lnTo>
                  <a:lnTo>
                    <a:pt x="404" y="1202"/>
                  </a:lnTo>
                  <a:lnTo>
                    <a:pt x="427" y="1207"/>
                  </a:lnTo>
                  <a:lnTo>
                    <a:pt x="439" y="1209"/>
                  </a:lnTo>
                  <a:lnTo>
                    <a:pt x="451" y="1210"/>
                  </a:lnTo>
                  <a:lnTo>
                    <a:pt x="464" y="1211"/>
                  </a:lnTo>
                  <a:lnTo>
                    <a:pt x="476" y="1211"/>
                  </a:lnTo>
                  <a:lnTo>
                    <a:pt x="492" y="1211"/>
                  </a:lnTo>
                  <a:lnTo>
                    <a:pt x="508" y="1210"/>
                  </a:lnTo>
                  <a:lnTo>
                    <a:pt x="523" y="1208"/>
                  </a:lnTo>
                  <a:lnTo>
                    <a:pt x="539" y="1205"/>
                  </a:lnTo>
                  <a:lnTo>
                    <a:pt x="553" y="1200"/>
                  </a:lnTo>
                  <a:lnTo>
                    <a:pt x="567" y="1195"/>
                  </a:lnTo>
                  <a:lnTo>
                    <a:pt x="582" y="1189"/>
                  </a:lnTo>
                  <a:lnTo>
                    <a:pt x="595" y="1183"/>
                  </a:lnTo>
                  <a:lnTo>
                    <a:pt x="608" y="1176"/>
                  </a:lnTo>
                  <a:lnTo>
                    <a:pt x="621" y="1167"/>
                  </a:lnTo>
                  <a:lnTo>
                    <a:pt x="634" y="1158"/>
                  </a:lnTo>
                  <a:lnTo>
                    <a:pt x="645" y="1150"/>
                  </a:lnTo>
                  <a:lnTo>
                    <a:pt x="656" y="1140"/>
                  </a:lnTo>
                  <a:lnTo>
                    <a:pt x="667" y="1129"/>
                  </a:lnTo>
                  <a:lnTo>
                    <a:pt x="676" y="1118"/>
                  </a:lnTo>
                  <a:lnTo>
                    <a:pt x="686" y="1105"/>
                  </a:lnTo>
                  <a:lnTo>
                    <a:pt x="694" y="1118"/>
                  </a:lnTo>
                  <a:lnTo>
                    <a:pt x="704" y="1129"/>
                  </a:lnTo>
                  <a:lnTo>
                    <a:pt x="715" y="1140"/>
                  </a:lnTo>
                  <a:lnTo>
                    <a:pt x="726" y="1150"/>
                  </a:lnTo>
                  <a:lnTo>
                    <a:pt x="737" y="1158"/>
                  </a:lnTo>
                  <a:lnTo>
                    <a:pt x="750" y="1167"/>
                  </a:lnTo>
                  <a:lnTo>
                    <a:pt x="763" y="1176"/>
                  </a:lnTo>
                  <a:lnTo>
                    <a:pt x="775" y="1183"/>
                  </a:lnTo>
                  <a:lnTo>
                    <a:pt x="789" y="1189"/>
                  </a:lnTo>
                  <a:lnTo>
                    <a:pt x="803" y="1195"/>
                  </a:lnTo>
                  <a:lnTo>
                    <a:pt x="818" y="1200"/>
                  </a:lnTo>
                  <a:lnTo>
                    <a:pt x="832" y="1205"/>
                  </a:lnTo>
                  <a:lnTo>
                    <a:pt x="848" y="1208"/>
                  </a:lnTo>
                  <a:lnTo>
                    <a:pt x="863" y="1210"/>
                  </a:lnTo>
                  <a:lnTo>
                    <a:pt x="879" y="1211"/>
                  </a:lnTo>
                  <a:lnTo>
                    <a:pt x="894" y="1211"/>
                  </a:lnTo>
                  <a:lnTo>
                    <a:pt x="907" y="1211"/>
                  </a:lnTo>
                  <a:lnTo>
                    <a:pt x="920" y="1210"/>
                  </a:lnTo>
                  <a:lnTo>
                    <a:pt x="931" y="1209"/>
                  </a:lnTo>
                  <a:lnTo>
                    <a:pt x="943" y="1207"/>
                  </a:lnTo>
                  <a:lnTo>
                    <a:pt x="966" y="1202"/>
                  </a:lnTo>
                  <a:lnTo>
                    <a:pt x="988" y="1195"/>
                  </a:lnTo>
                  <a:lnTo>
                    <a:pt x="1010" y="1185"/>
                  </a:lnTo>
                  <a:lnTo>
                    <a:pt x="1030" y="1174"/>
                  </a:lnTo>
                  <a:lnTo>
                    <a:pt x="1049" y="1161"/>
                  </a:lnTo>
                  <a:lnTo>
                    <a:pt x="1067" y="1146"/>
                  </a:lnTo>
                  <a:lnTo>
                    <a:pt x="1083" y="1131"/>
                  </a:lnTo>
                  <a:lnTo>
                    <a:pt x="1099" y="1113"/>
                  </a:lnTo>
                  <a:lnTo>
                    <a:pt x="1112" y="1094"/>
                  </a:lnTo>
                  <a:lnTo>
                    <a:pt x="1124" y="1075"/>
                  </a:lnTo>
                  <a:lnTo>
                    <a:pt x="1134" y="1054"/>
                  </a:lnTo>
                  <a:lnTo>
                    <a:pt x="1142" y="1032"/>
                  </a:lnTo>
                  <a:lnTo>
                    <a:pt x="1148" y="1009"/>
                  </a:lnTo>
                  <a:lnTo>
                    <a:pt x="1153" y="985"/>
                  </a:lnTo>
                  <a:lnTo>
                    <a:pt x="1175" y="981"/>
                  </a:lnTo>
                  <a:lnTo>
                    <a:pt x="1197" y="974"/>
                  </a:lnTo>
                  <a:lnTo>
                    <a:pt x="1219" y="965"/>
                  </a:lnTo>
                  <a:lnTo>
                    <a:pt x="1239" y="955"/>
                  </a:lnTo>
                  <a:lnTo>
                    <a:pt x="1258" y="943"/>
                  </a:lnTo>
                  <a:lnTo>
                    <a:pt x="1276" y="930"/>
                  </a:lnTo>
                  <a:lnTo>
                    <a:pt x="1293" y="915"/>
                  </a:lnTo>
                  <a:lnTo>
                    <a:pt x="1308" y="899"/>
                  </a:lnTo>
                  <a:lnTo>
                    <a:pt x="1322" y="881"/>
                  </a:lnTo>
                  <a:lnTo>
                    <a:pt x="1334" y="862"/>
                  </a:lnTo>
                  <a:lnTo>
                    <a:pt x="1345" y="842"/>
                  </a:lnTo>
                  <a:lnTo>
                    <a:pt x="1354" y="821"/>
                  </a:lnTo>
                  <a:lnTo>
                    <a:pt x="1361" y="800"/>
                  </a:lnTo>
                  <a:lnTo>
                    <a:pt x="1367" y="777"/>
                  </a:lnTo>
                  <a:lnTo>
                    <a:pt x="1370" y="753"/>
                  </a:lnTo>
                  <a:lnTo>
                    <a:pt x="1371" y="729"/>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3" name="Freeform 264">
              <a:extLst>
                <a:ext uri="{FF2B5EF4-FFF2-40B4-BE49-F238E27FC236}">
                  <a16:creationId xmlns:a16="http://schemas.microsoft.com/office/drawing/2014/main" id="{173B4AFD-DC24-DBF6-BC60-49DA3A188B2E}"/>
                </a:ext>
              </a:extLst>
            </p:cNvPr>
            <p:cNvSpPr>
              <a:spLocks/>
            </p:cNvSpPr>
            <p:nvPr/>
          </p:nvSpPr>
          <p:spPr bwMode="auto">
            <a:xfrm>
              <a:off x="8195124" y="3027692"/>
              <a:ext cx="319346" cy="309790"/>
            </a:xfrm>
            <a:custGeom>
              <a:avLst/>
              <a:gdLst>
                <a:gd name="T0" fmla="*/ 1087 w 1142"/>
                <a:gd name="T1" fmla="*/ 331 h 1032"/>
                <a:gd name="T2" fmla="*/ 1097 w 1142"/>
                <a:gd name="T3" fmla="*/ 272 h 1032"/>
                <a:gd name="T4" fmla="*/ 1088 w 1142"/>
                <a:gd name="T5" fmla="*/ 187 h 1032"/>
                <a:gd name="T6" fmla="*/ 1050 w 1142"/>
                <a:gd name="T7" fmla="*/ 105 h 1032"/>
                <a:gd name="T8" fmla="*/ 986 w 1142"/>
                <a:gd name="T9" fmla="*/ 43 h 1032"/>
                <a:gd name="T10" fmla="*/ 904 w 1142"/>
                <a:gd name="T11" fmla="*/ 6 h 1032"/>
                <a:gd name="T12" fmla="*/ 916 w 1142"/>
                <a:gd name="T13" fmla="*/ 29 h 1032"/>
                <a:gd name="T14" fmla="*/ 955 w 1142"/>
                <a:gd name="T15" fmla="*/ 74 h 1032"/>
                <a:gd name="T16" fmla="*/ 980 w 1142"/>
                <a:gd name="T17" fmla="*/ 129 h 1032"/>
                <a:gd name="T18" fmla="*/ 992 w 1142"/>
                <a:gd name="T19" fmla="*/ 190 h 1032"/>
                <a:gd name="T20" fmla="*/ 989 w 1142"/>
                <a:gd name="T21" fmla="*/ 250 h 1032"/>
                <a:gd name="T22" fmla="*/ 973 w 1142"/>
                <a:gd name="T23" fmla="*/ 303 h 1032"/>
                <a:gd name="T24" fmla="*/ 1006 w 1142"/>
                <a:gd name="T25" fmla="*/ 371 h 1032"/>
                <a:gd name="T26" fmla="*/ 1027 w 1142"/>
                <a:gd name="T27" fmla="*/ 425 h 1032"/>
                <a:gd name="T28" fmla="*/ 1034 w 1142"/>
                <a:gd name="T29" fmla="*/ 473 h 1032"/>
                <a:gd name="T30" fmla="*/ 1025 w 1142"/>
                <a:gd name="T31" fmla="*/ 551 h 1032"/>
                <a:gd name="T32" fmla="*/ 988 w 1142"/>
                <a:gd name="T33" fmla="*/ 628 h 1032"/>
                <a:gd name="T34" fmla="*/ 927 w 1142"/>
                <a:gd name="T35" fmla="*/ 687 h 1032"/>
                <a:gd name="T36" fmla="*/ 849 w 1142"/>
                <a:gd name="T37" fmla="*/ 722 h 1032"/>
                <a:gd name="T38" fmla="*/ 810 w 1142"/>
                <a:gd name="T39" fmla="*/ 792 h 1032"/>
                <a:gd name="T40" fmla="*/ 762 w 1142"/>
                <a:gd name="T41" fmla="*/ 865 h 1032"/>
                <a:gd name="T42" fmla="*/ 693 w 1142"/>
                <a:gd name="T43" fmla="*/ 917 h 1032"/>
                <a:gd name="T44" fmla="*/ 607 w 1142"/>
                <a:gd name="T45" fmla="*/ 941 h 1032"/>
                <a:gd name="T46" fmla="*/ 539 w 1142"/>
                <a:gd name="T47" fmla="*/ 938 h 1032"/>
                <a:gd name="T48" fmla="*/ 484 w 1142"/>
                <a:gd name="T49" fmla="*/ 920 h 1032"/>
                <a:gd name="T50" fmla="*/ 434 w 1142"/>
                <a:gd name="T51" fmla="*/ 891 h 1032"/>
                <a:gd name="T52" fmla="*/ 394 w 1142"/>
                <a:gd name="T53" fmla="*/ 853 h 1032"/>
                <a:gd name="T54" fmla="*/ 357 w 1142"/>
                <a:gd name="T55" fmla="*/ 874 h 1032"/>
                <a:gd name="T56" fmla="*/ 313 w 1142"/>
                <a:gd name="T57" fmla="*/ 908 h 1032"/>
                <a:gd name="T58" fmla="*/ 260 w 1142"/>
                <a:gd name="T59" fmla="*/ 931 h 1032"/>
                <a:gd name="T60" fmla="*/ 203 w 1142"/>
                <a:gd name="T61" fmla="*/ 941 h 1032"/>
                <a:gd name="T62" fmla="*/ 146 w 1142"/>
                <a:gd name="T63" fmla="*/ 939 h 1032"/>
                <a:gd name="T64" fmla="*/ 94 w 1142"/>
                <a:gd name="T65" fmla="*/ 923 h 1032"/>
                <a:gd name="T66" fmla="*/ 49 w 1142"/>
                <a:gd name="T67" fmla="*/ 899 h 1032"/>
                <a:gd name="T68" fmla="*/ 9 w 1142"/>
                <a:gd name="T69" fmla="*/ 866 h 1032"/>
                <a:gd name="T70" fmla="*/ 27 w 1142"/>
                <a:gd name="T71" fmla="*/ 910 h 1032"/>
                <a:gd name="T72" fmla="*/ 78 w 1142"/>
                <a:gd name="T73" fmla="*/ 971 h 1032"/>
                <a:gd name="T74" fmla="*/ 146 w 1142"/>
                <a:gd name="T75" fmla="*/ 1013 h 1032"/>
                <a:gd name="T76" fmla="*/ 226 w 1142"/>
                <a:gd name="T77" fmla="*/ 1032 h 1032"/>
                <a:gd name="T78" fmla="*/ 294 w 1142"/>
                <a:gd name="T79" fmla="*/ 1029 h 1032"/>
                <a:gd name="T80" fmla="*/ 353 w 1142"/>
                <a:gd name="T81" fmla="*/ 1010 h 1032"/>
                <a:gd name="T82" fmla="*/ 405 w 1142"/>
                <a:gd name="T83" fmla="*/ 979 h 1032"/>
                <a:gd name="T84" fmla="*/ 447 w 1142"/>
                <a:gd name="T85" fmla="*/ 939 h 1032"/>
                <a:gd name="T86" fmla="*/ 486 w 1142"/>
                <a:gd name="T87" fmla="*/ 961 h 1032"/>
                <a:gd name="T88" fmla="*/ 534 w 1142"/>
                <a:gd name="T89" fmla="*/ 997 h 1032"/>
                <a:gd name="T90" fmla="*/ 589 w 1142"/>
                <a:gd name="T91" fmla="*/ 1021 h 1032"/>
                <a:gd name="T92" fmla="*/ 650 w 1142"/>
                <a:gd name="T93" fmla="*/ 1032 h 1032"/>
                <a:gd name="T94" fmla="*/ 702 w 1142"/>
                <a:gd name="T95" fmla="*/ 1030 h 1032"/>
                <a:gd name="T96" fmla="*/ 781 w 1142"/>
                <a:gd name="T97" fmla="*/ 1006 h 1032"/>
                <a:gd name="T98" fmla="*/ 854 w 1142"/>
                <a:gd name="T99" fmla="*/ 952 h 1032"/>
                <a:gd name="T100" fmla="*/ 905 w 1142"/>
                <a:gd name="T101" fmla="*/ 875 h 1032"/>
                <a:gd name="T102" fmla="*/ 946 w 1142"/>
                <a:gd name="T103" fmla="*/ 802 h 1032"/>
                <a:gd name="T104" fmla="*/ 1029 w 1142"/>
                <a:gd name="T105" fmla="*/ 764 h 1032"/>
                <a:gd name="T106" fmla="*/ 1093 w 1142"/>
                <a:gd name="T107" fmla="*/ 702 h 1032"/>
                <a:gd name="T108" fmla="*/ 1132 w 1142"/>
                <a:gd name="T109" fmla="*/ 621 h 1032"/>
                <a:gd name="T110" fmla="*/ 1141 w 1142"/>
                <a:gd name="T111" fmla="*/ 538 h 1032"/>
                <a:gd name="T112" fmla="*/ 1135 w 1142"/>
                <a:gd name="T113" fmla="*/ 487 h 1032"/>
                <a:gd name="T114" fmla="*/ 1118 w 1142"/>
                <a:gd name="T115" fmla="*/ 442 h 1032"/>
                <a:gd name="T116" fmla="*/ 1086 w 1142"/>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032">
                  <a:moveTo>
                    <a:pt x="1071" y="372"/>
                  </a:moveTo>
                  <a:lnTo>
                    <a:pt x="1077" y="359"/>
                  </a:lnTo>
                  <a:lnTo>
                    <a:pt x="1083" y="345"/>
                  </a:lnTo>
                  <a:lnTo>
                    <a:pt x="1087" y="331"/>
                  </a:lnTo>
                  <a:lnTo>
                    <a:pt x="1090" y="317"/>
                  </a:lnTo>
                  <a:lnTo>
                    <a:pt x="1094" y="302"/>
                  </a:lnTo>
                  <a:lnTo>
                    <a:pt x="1096" y="287"/>
                  </a:lnTo>
                  <a:lnTo>
                    <a:pt x="1097" y="272"/>
                  </a:lnTo>
                  <a:lnTo>
                    <a:pt x="1098" y="256"/>
                  </a:lnTo>
                  <a:lnTo>
                    <a:pt x="1097" y="233"/>
                  </a:lnTo>
                  <a:lnTo>
                    <a:pt x="1094" y="209"/>
                  </a:lnTo>
                  <a:lnTo>
                    <a:pt x="1088" y="187"/>
                  </a:lnTo>
                  <a:lnTo>
                    <a:pt x="1082" y="165"/>
                  </a:lnTo>
                  <a:lnTo>
                    <a:pt x="1073" y="144"/>
                  </a:lnTo>
                  <a:lnTo>
                    <a:pt x="1062" y="124"/>
                  </a:lnTo>
                  <a:lnTo>
                    <a:pt x="1050" y="105"/>
                  </a:lnTo>
                  <a:lnTo>
                    <a:pt x="1035" y="87"/>
                  </a:lnTo>
                  <a:lnTo>
                    <a:pt x="1021" y="72"/>
                  </a:lnTo>
                  <a:lnTo>
                    <a:pt x="1003" y="57"/>
                  </a:lnTo>
                  <a:lnTo>
                    <a:pt x="986" y="43"/>
                  </a:lnTo>
                  <a:lnTo>
                    <a:pt x="967" y="31"/>
                  </a:lnTo>
                  <a:lnTo>
                    <a:pt x="947" y="21"/>
                  </a:lnTo>
                  <a:lnTo>
                    <a:pt x="926" y="12"/>
                  </a:lnTo>
                  <a:lnTo>
                    <a:pt x="904" y="6"/>
                  </a:lnTo>
                  <a:lnTo>
                    <a:pt x="881" y="0"/>
                  </a:lnTo>
                  <a:lnTo>
                    <a:pt x="894" y="9"/>
                  </a:lnTo>
                  <a:lnTo>
                    <a:pt x="905" y="18"/>
                  </a:lnTo>
                  <a:lnTo>
                    <a:pt x="916" y="29"/>
                  </a:lnTo>
                  <a:lnTo>
                    <a:pt x="927" y="39"/>
                  </a:lnTo>
                  <a:lnTo>
                    <a:pt x="937" y="50"/>
                  </a:lnTo>
                  <a:lnTo>
                    <a:pt x="946" y="62"/>
                  </a:lnTo>
                  <a:lnTo>
                    <a:pt x="955" y="74"/>
                  </a:lnTo>
                  <a:lnTo>
                    <a:pt x="962" y="87"/>
                  </a:lnTo>
                  <a:lnTo>
                    <a:pt x="969" y="101"/>
                  </a:lnTo>
                  <a:lnTo>
                    <a:pt x="976" y="115"/>
                  </a:lnTo>
                  <a:lnTo>
                    <a:pt x="980" y="129"/>
                  </a:lnTo>
                  <a:lnTo>
                    <a:pt x="984" y="144"/>
                  </a:lnTo>
                  <a:lnTo>
                    <a:pt x="988" y="159"/>
                  </a:lnTo>
                  <a:lnTo>
                    <a:pt x="991" y="175"/>
                  </a:lnTo>
                  <a:lnTo>
                    <a:pt x="992" y="190"/>
                  </a:lnTo>
                  <a:lnTo>
                    <a:pt x="993" y="207"/>
                  </a:lnTo>
                  <a:lnTo>
                    <a:pt x="992" y="221"/>
                  </a:lnTo>
                  <a:lnTo>
                    <a:pt x="991" y="235"/>
                  </a:lnTo>
                  <a:lnTo>
                    <a:pt x="989" y="250"/>
                  </a:lnTo>
                  <a:lnTo>
                    <a:pt x="986" y="263"/>
                  </a:lnTo>
                  <a:lnTo>
                    <a:pt x="982" y="277"/>
                  </a:lnTo>
                  <a:lnTo>
                    <a:pt x="978" y="291"/>
                  </a:lnTo>
                  <a:lnTo>
                    <a:pt x="973" y="303"/>
                  </a:lnTo>
                  <a:lnTo>
                    <a:pt x="967" y="316"/>
                  </a:lnTo>
                  <a:lnTo>
                    <a:pt x="982" y="333"/>
                  </a:lnTo>
                  <a:lnTo>
                    <a:pt x="995" y="351"/>
                  </a:lnTo>
                  <a:lnTo>
                    <a:pt x="1006" y="371"/>
                  </a:lnTo>
                  <a:lnTo>
                    <a:pt x="1016" y="392"/>
                  </a:lnTo>
                  <a:lnTo>
                    <a:pt x="1021" y="403"/>
                  </a:lnTo>
                  <a:lnTo>
                    <a:pt x="1024" y="414"/>
                  </a:lnTo>
                  <a:lnTo>
                    <a:pt x="1027" y="425"/>
                  </a:lnTo>
                  <a:lnTo>
                    <a:pt x="1030" y="436"/>
                  </a:lnTo>
                  <a:lnTo>
                    <a:pt x="1032" y="448"/>
                  </a:lnTo>
                  <a:lnTo>
                    <a:pt x="1033" y="461"/>
                  </a:lnTo>
                  <a:lnTo>
                    <a:pt x="1034" y="473"/>
                  </a:lnTo>
                  <a:lnTo>
                    <a:pt x="1034" y="485"/>
                  </a:lnTo>
                  <a:lnTo>
                    <a:pt x="1033" y="507"/>
                  </a:lnTo>
                  <a:lnTo>
                    <a:pt x="1031" y="529"/>
                  </a:lnTo>
                  <a:lnTo>
                    <a:pt x="1025" y="551"/>
                  </a:lnTo>
                  <a:lnTo>
                    <a:pt x="1019" y="572"/>
                  </a:lnTo>
                  <a:lnTo>
                    <a:pt x="1010" y="591"/>
                  </a:lnTo>
                  <a:lnTo>
                    <a:pt x="1000" y="611"/>
                  </a:lnTo>
                  <a:lnTo>
                    <a:pt x="988" y="628"/>
                  </a:lnTo>
                  <a:lnTo>
                    <a:pt x="974" y="645"/>
                  </a:lnTo>
                  <a:lnTo>
                    <a:pt x="960" y="660"/>
                  </a:lnTo>
                  <a:lnTo>
                    <a:pt x="945" y="675"/>
                  </a:lnTo>
                  <a:lnTo>
                    <a:pt x="927" y="687"/>
                  </a:lnTo>
                  <a:lnTo>
                    <a:pt x="909" y="699"/>
                  </a:lnTo>
                  <a:lnTo>
                    <a:pt x="891" y="708"/>
                  </a:lnTo>
                  <a:lnTo>
                    <a:pt x="870" y="717"/>
                  </a:lnTo>
                  <a:lnTo>
                    <a:pt x="849" y="722"/>
                  </a:lnTo>
                  <a:lnTo>
                    <a:pt x="828" y="728"/>
                  </a:lnTo>
                  <a:lnTo>
                    <a:pt x="823" y="750"/>
                  </a:lnTo>
                  <a:lnTo>
                    <a:pt x="818" y="771"/>
                  </a:lnTo>
                  <a:lnTo>
                    <a:pt x="810" y="792"/>
                  </a:lnTo>
                  <a:lnTo>
                    <a:pt x="800" y="812"/>
                  </a:lnTo>
                  <a:lnTo>
                    <a:pt x="789" y="830"/>
                  </a:lnTo>
                  <a:lnTo>
                    <a:pt x="777" y="848"/>
                  </a:lnTo>
                  <a:lnTo>
                    <a:pt x="762" y="865"/>
                  </a:lnTo>
                  <a:lnTo>
                    <a:pt x="747" y="880"/>
                  </a:lnTo>
                  <a:lnTo>
                    <a:pt x="729" y="893"/>
                  </a:lnTo>
                  <a:lnTo>
                    <a:pt x="712" y="906"/>
                  </a:lnTo>
                  <a:lnTo>
                    <a:pt x="693" y="917"/>
                  </a:lnTo>
                  <a:lnTo>
                    <a:pt x="672" y="925"/>
                  </a:lnTo>
                  <a:lnTo>
                    <a:pt x="651" y="932"/>
                  </a:lnTo>
                  <a:lnTo>
                    <a:pt x="630" y="938"/>
                  </a:lnTo>
                  <a:lnTo>
                    <a:pt x="607" y="941"/>
                  </a:lnTo>
                  <a:lnTo>
                    <a:pt x="584" y="942"/>
                  </a:lnTo>
                  <a:lnTo>
                    <a:pt x="568" y="941"/>
                  </a:lnTo>
                  <a:lnTo>
                    <a:pt x="554" y="940"/>
                  </a:lnTo>
                  <a:lnTo>
                    <a:pt x="539" y="938"/>
                  </a:lnTo>
                  <a:lnTo>
                    <a:pt x="525" y="934"/>
                  </a:lnTo>
                  <a:lnTo>
                    <a:pt x="511" y="931"/>
                  </a:lnTo>
                  <a:lnTo>
                    <a:pt x="497" y="925"/>
                  </a:lnTo>
                  <a:lnTo>
                    <a:pt x="484" y="920"/>
                  </a:lnTo>
                  <a:lnTo>
                    <a:pt x="471" y="914"/>
                  </a:lnTo>
                  <a:lnTo>
                    <a:pt x="459" y="908"/>
                  </a:lnTo>
                  <a:lnTo>
                    <a:pt x="447" y="900"/>
                  </a:lnTo>
                  <a:lnTo>
                    <a:pt x="434" y="891"/>
                  </a:lnTo>
                  <a:lnTo>
                    <a:pt x="423" y="882"/>
                  </a:lnTo>
                  <a:lnTo>
                    <a:pt x="413" y="874"/>
                  </a:lnTo>
                  <a:lnTo>
                    <a:pt x="403" y="862"/>
                  </a:lnTo>
                  <a:lnTo>
                    <a:pt x="394" y="853"/>
                  </a:lnTo>
                  <a:lnTo>
                    <a:pt x="386" y="841"/>
                  </a:lnTo>
                  <a:lnTo>
                    <a:pt x="377" y="853"/>
                  </a:lnTo>
                  <a:lnTo>
                    <a:pt x="367" y="862"/>
                  </a:lnTo>
                  <a:lnTo>
                    <a:pt x="357" y="874"/>
                  </a:lnTo>
                  <a:lnTo>
                    <a:pt x="347" y="882"/>
                  </a:lnTo>
                  <a:lnTo>
                    <a:pt x="336" y="891"/>
                  </a:lnTo>
                  <a:lnTo>
                    <a:pt x="324" y="900"/>
                  </a:lnTo>
                  <a:lnTo>
                    <a:pt x="313" y="908"/>
                  </a:lnTo>
                  <a:lnTo>
                    <a:pt x="300" y="914"/>
                  </a:lnTo>
                  <a:lnTo>
                    <a:pt x="288" y="920"/>
                  </a:lnTo>
                  <a:lnTo>
                    <a:pt x="274" y="925"/>
                  </a:lnTo>
                  <a:lnTo>
                    <a:pt x="260" y="931"/>
                  </a:lnTo>
                  <a:lnTo>
                    <a:pt x="247" y="934"/>
                  </a:lnTo>
                  <a:lnTo>
                    <a:pt x="232" y="938"/>
                  </a:lnTo>
                  <a:lnTo>
                    <a:pt x="217" y="940"/>
                  </a:lnTo>
                  <a:lnTo>
                    <a:pt x="203" y="941"/>
                  </a:lnTo>
                  <a:lnTo>
                    <a:pt x="187" y="942"/>
                  </a:lnTo>
                  <a:lnTo>
                    <a:pt x="173" y="941"/>
                  </a:lnTo>
                  <a:lnTo>
                    <a:pt x="159" y="940"/>
                  </a:lnTo>
                  <a:lnTo>
                    <a:pt x="146" y="939"/>
                  </a:lnTo>
                  <a:lnTo>
                    <a:pt x="133" y="935"/>
                  </a:lnTo>
                  <a:lnTo>
                    <a:pt x="120" y="932"/>
                  </a:lnTo>
                  <a:lnTo>
                    <a:pt x="108" y="929"/>
                  </a:lnTo>
                  <a:lnTo>
                    <a:pt x="94" y="923"/>
                  </a:lnTo>
                  <a:lnTo>
                    <a:pt x="83" y="919"/>
                  </a:lnTo>
                  <a:lnTo>
                    <a:pt x="71" y="912"/>
                  </a:lnTo>
                  <a:lnTo>
                    <a:pt x="60" y="906"/>
                  </a:lnTo>
                  <a:lnTo>
                    <a:pt x="49" y="899"/>
                  </a:lnTo>
                  <a:lnTo>
                    <a:pt x="38" y="891"/>
                  </a:lnTo>
                  <a:lnTo>
                    <a:pt x="28" y="883"/>
                  </a:lnTo>
                  <a:lnTo>
                    <a:pt x="18" y="875"/>
                  </a:lnTo>
                  <a:lnTo>
                    <a:pt x="9" y="866"/>
                  </a:lnTo>
                  <a:lnTo>
                    <a:pt x="0" y="856"/>
                  </a:lnTo>
                  <a:lnTo>
                    <a:pt x="8" y="875"/>
                  </a:lnTo>
                  <a:lnTo>
                    <a:pt x="17" y="893"/>
                  </a:lnTo>
                  <a:lnTo>
                    <a:pt x="27" y="910"/>
                  </a:lnTo>
                  <a:lnTo>
                    <a:pt x="38" y="926"/>
                  </a:lnTo>
                  <a:lnTo>
                    <a:pt x="50" y="942"/>
                  </a:lnTo>
                  <a:lnTo>
                    <a:pt x="63" y="957"/>
                  </a:lnTo>
                  <a:lnTo>
                    <a:pt x="78" y="971"/>
                  </a:lnTo>
                  <a:lnTo>
                    <a:pt x="93" y="983"/>
                  </a:lnTo>
                  <a:lnTo>
                    <a:pt x="110" y="994"/>
                  </a:lnTo>
                  <a:lnTo>
                    <a:pt x="127" y="1004"/>
                  </a:lnTo>
                  <a:lnTo>
                    <a:pt x="146" y="1013"/>
                  </a:lnTo>
                  <a:lnTo>
                    <a:pt x="165" y="1019"/>
                  </a:lnTo>
                  <a:lnTo>
                    <a:pt x="185" y="1026"/>
                  </a:lnTo>
                  <a:lnTo>
                    <a:pt x="205" y="1029"/>
                  </a:lnTo>
                  <a:lnTo>
                    <a:pt x="226" y="1032"/>
                  </a:lnTo>
                  <a:lnTo>
                    <a:pt x="247" y="1032"/>
                  </a:lnTo>
                  <a:lnTo>
                    <a:pt x="263" y="1032"/>
                  </a:lnTo>
                  <a:lnTo>
                    <a:pt x="279" y="1031"/>
                  </a:lnTo>
                  <a:lnTo>
                    <a:pt x="294" y="1029"/>
                  </a:lnTo>
                  <a:lnTo>
                    <a:pt x="310" y="1026"/>
                  </a:lnTo>
                  <a:lnTo>
                    <a:pt x="324" y="1021"/>
                  </a:lnTo>
                  <a:lnTo>
                    <a:pt x="338" y="1016"/>
                  </a:lnTo>
                  <a:lnTo>
                    <a:pt x="353" y="1010"/>
                  </a:lnTo>
                  <a:lnTo>
                    <a:pt x="366" y="1004"/>
                  </a:lnTo>
                  <a:lnTo>
                    <a:pt x="379" y="997"/>
                  </a:lnTo>
                  <a:lnTo>
                    <a:pt x="392" y="988"/>
                  </a:lnTo>
                  <a:lnTo>
                    <a:pt x="405" y="979"/>
                  </a:lnTo>
                  <a:lnTo>
                    <a:pt x="416" y="971"/>
                  </a:lnTo>
                  <a:lnTo>
                    <a:pt x="427" y="961"/>
                  </a:lnTo>
                  <a:lnTo>
                    <a:pt x="438" y="950"/>
                  </a:lnTo>
                  <a:lnTo>
                    <a:pt x="447" y="939"/>
                  </a:lnTo>
                  <a:lnTo>
                    <a:pt x="457" y="926"/>
                  </a:lnTo>
                  <a:lnTo>
                    <a:pt x="465" y="939"/>
                  </a:lnTo>
                  <a:lnTo>
                    <a:pt x="475" y="950"/>
                  </a:lnTo>
                  <a:lnTo>
                    <a:pt x="486" y="961"/>
                  </a:lnTo>
                  <a:lnTo>
                    <a:pt x="497" y="971"/>
                  </a:lnTo>
                  <a:lnTo>
                    <a:pt x="508" y="979"/>
                  </a:lnTo>
                  <a:lnTo>
                    <a:pt x="521" y="988"/>
                  </a:lnTo>
                  <a:lnTo>
                    <a:pt x="534" y="997"/>
                  </a:lnTo>
                  <a:lnTo>
                    <a:pt x="546" y="1004"/>
                  </a:lnTo>
                  <a:lnTo>
                    <a:pt x="560" y="1010"/>
                  </a:lnTo>
                  <a:lnTo>
                    <a:pt x="574" y="1016"/>
                  </a:lnTo>
                  <a:lnTo>
                    <a:pt x="589" y="1021"/>
                  </a:lnTo>
                  <a:lnTo>
                    <a:pt x="603" y="1026"/>
                  </a:lnTo>
                  <a:lnTo>
                    <a:pt x="619" y="1029"/>
                  </a:lnTo>
                  <a:lnTo>
                    <a:pt x="634" y="1031"/>
                  </a:lnTo>
                  <a:lnTo>
                    <a:pt x="650" y="1032"/>
                  </a:lnTo>
                  <a:lnTo>
                    <a:pt x="665" y="1032"/>
                  </a:lnTo>
                  <a:lnTo>
                    <a:pt x="678" y="1032"/>
                  </a:lnTo>
                  <a:lnTo>
                    <a:pt x="691" y="1031"/>
                  </a:lnTo>
                  <a:lnTo>
                    <a:pt x="702" y="1030"/>
                  </a:lnTo>
                  <a:lnTo>
                    <a:pt x="714" y="1028"/>
                  </a:lnTo>
                  <a:lnTo>
                    <a:pt x="737" y="1023"/>
                  </a:lnTo>
                  <a:lnTo>
                    <a:pt x="759" y="1016"/>
                  </a:lnTo>
                  <a:lnTo>
                    <a:pt x="781" y="1006"/>
                  </a:lnTo>
                  <a:lnTo>
                    <a:pt x="801" y="995"/>
                  </a:lnTo>
                  <a:lnTo>
                    <a:pt x="820" y="982"/>
                  </a:lnTo>
                  <a:lnTo>
                    <a:pt x="838" y="967"/>
                  </a:lnTo>
                  <a:lnTo>
                    <a:pt x="854" y="952"/>
                  </a:lnTo>
                  <a:lnTo>
                    <a:pt x="870" y="934"/>
                  </a:lnTo>
                  <a:lnTo>
                    <a:pt x="883" y="915"/>
                  </a:lnTo>
                  <a:lnTo>
                    <a:pt x="895" y="896"/>
                  </a:lnTo>
                  <a:lnTo>
                    <a:pt x="905" y="875"/>
                  </a:lnTo>
                  <a:lnTo>
                    <a:pt x="913" y="853"/>
                  </a:lnTo>
                  <a:lnTo>
                    <a:pt x="919" y="830"/>
                  </a:lnTo>
                  <a:lnTo>
                    <a:pt x="924" y="806"/>
                  </a:lnTo>
                  <a:lnTo>
                    <a:pt x="946" y="802"/>
                  </a:lnTo>
                  <a:lnTo>
                    <a:pt x="968" y="795"/>
                  </a:lnTo>
                  <a:lnTo>
                    <a:pt x="990" y="786"/>
                  </a:lnTo>
                  <a:lnTo>
                    <a:pt x="1010" y="776"/>
                  </a:lnTo>
                  <a:lnTo>
                    <a:pt x="1029" y="764"/>
                  </a:lnTo>
                  <a:lnTo>
                    <a:pt x="1047" y="751"/>
                  </a:lnTo>
                  <a:lnTo>
                    <a:pt x="1064" y="736"/>
                  </a:lnTo>
                  <a:lnTo>
                    <a:pt x="1079" y="720"/>
                  </a:lnTo>
                  <a:lnTo>
                    <a:pt x="1093" y="702"/>
                  </a:lnTo>
                  <a:lnTo>
                    <a:pt x="1105" y="683"/>
                  </a:lnTo>
                  <a:lnTo>
                    <a:pt x="1116" y="663"/>
                  </a:lnTo>
                  <a:lnTo>
                    <a:pt x="1125" y="642"/>
                  </a:lnTo>
                  <a:lnTo>
                    <a:pt x="1132" y="621"/>
                  </a:lnTo>
                  <a:lnTo>
                    <a:pt x="1138" y="598"/>
                  </a:lnTo>
                  <a:lnTo>
                    <a:pt x="1141" y="574"/>
                  </a:lnTo>
                  <a:lnTo>
                    <a:pt x="1142" y="550"/>
                  </a:lnTo>
                  <a:lnTo>
                    <a:pt x="1141" y="538"/>
                  </a:lnTo>
                  <a:lnTo>
                    <a:pt x="1140" y="525"/>
                  </a:lnTo>
                  <a:lnTo>
                    <a:pt x="1139" y="513"/>
                  </a:lnTo>
                  <a:lnTo>
                    <a:pt x="1137" y="499"/>
                  </a:lnTo>
                  <a:lnTo>
                    <a:pt x="1135" y="487"/>
                  </a:lnTo>
                  <a:lnTo>
                    <a:pt x="1131" y="476"/>
                  </a:lnTo>
                  <a:lnTo>
                    <a:pt x="1127" y="464"/>
                  </a:lnTo>
                  <a:lnTo>
                    <a:pt x="1122" y="453"/>
                  </a:lnTo>
                  <a:lnTo>
                    <a:pt x="1118" y="442"/>
                  </a:lnTo>
                  <a:lnTo>
                    <a:pt x="1113" y="431"/>
                  </a:lnTo>
                  <a:lnTo>
                    <a:pt x="1107" y="420"/>
                  </a:lnTo>
                  <a:lnTo>
                    <a:pt x="1100" y="410"/>
                  </a:lnTo>
                  <a:lnTo>
                    <a:pt x="1086" y="390"/>
                  </a:lnTo>
                  <a:lnTo>
                    <a:pt x="1071" y="372"/>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4" name="Freeform 265">
              <a:extLst>
                <a:ext uri="{FF2B5EF4-FFF2-40B4-BE49-F238E27FC236}">
                  <a16:creationId xmlns:a16="http://schemas.microsoft.com/office/drawing/2014/main" id="{8461CBDF-741F-165C-7E8E-156AF7F1173E}"/>
                </a:ext>
              </a:extLst>
            </p:cNvPr>
            <p:cNvSpPr>
              <a:spLocks/>
            </p:cNvSpPr>
            <p:nvPr/>
          </p:nvSpPr>
          <p:spPr bwMode="auto">
            <a:xfrm>
              <a:off x="8337365" y="2975058"/>
              <a:ext cx="57176" cy="72184"/>
            </a:xfrm>
            <a:custGeom>
              <a:avLst/>
              <a:gdLst>
                <a:gd name="T0" fmla="*/ 150 w 206"/>
                <a:gd name="T1" fmla="*/ 237 h 237"/>
                <a:gd name="T2" fmla="*/ 160 w 206"/>
                <a:gd name="T3" fmla="*/ 229 h 237"/>
                <a:gd name="T4" fmla="*/ 172 w 206"/>
                <a:gd name="T5" fmla="*/ 222 h 237"/>
                <a:gd name="T6" fmla="*/ 187 w 206"/>
                <a:gd name="T7" fmla="*/ 214 h 237"/>
                <a:gd name="T8" fmla="*/ 206 w 206"/>
                <a:gd name="T9" fmla="*/ 204 h 237"/>
                <a:gd name="T10" fmla="*/ 200 w 206"/>
                <a:gd name="T11" fmla="*/ 181 h 237"/>
                <a:gd name="T12" fmla="*/ 193 w 206"/>
                <a:gd name="T13" fmla="*/ 160 h 237"/>
                <a:gd name="T14" fmla="*/ 185 w 206"/>
                <a:gd name="T15" fmla="*/ 141 h 237"/>
                <a:gd name="T16" fmla="*/ 175 w 206"/>
                <a:gd name="T17" fmla="*/ 122 h 237"/>
                <a:gd name="T18" fmla="*/ 164 w 206"/>
                <a:gd name="T19" fmla="*/ 105 h 237"/>
                <a:gd name="T20" fmla="*/ 152 w 206"/>
                <a:gd name="T21" fmla="*/ 89 h 237"/>
                <a:gd name="T22" fmla="*/ 138 w 206"/>
                <a:gd name="T23" fmla="*/ 75 h 237"/>
                <a:gd name="T24" fmla="*/ 125 w 206"/>
                <a:gd name="T25" fmla="*/ 62 h 237"/>
                <a:gd name="T26" fmla="*/ 110 w 206"/>
                <a:gd name="T27" fmla="*/ 50 h 237"/>
                <a:gd name="T28" fmla="*/ 95 w 206"/>
                <a:gd name="T29" fmla="*/ 38 h 237"/>
                <a:gd name="T30" fmla="*/ 79 w 206"/>
                <a:gd name="T31" fmla="*/ 30 h 237"/>
                <a:gd name="T32" fmla="*/ 63 w 206"/>
                <a:gd name="T33" fmla="*/ 21 h 237"/>
                <a:gd name="T34" fmla="*/ 47 w 206"/>
                <a:gd name="T35" fmla="*/ 14 h 237"/>
                <a:gd name="T36" fmla="*/ 31 w 206"/>
                <a:gd name="T37" fmla="*/ 9 h 237"/>
                <a:gd name="T38" fmla="*/ 16 w 206"/>
                <a:gd name="T39" fmla="*/ 3 h 237"/>
                <a:gd name="T40" fmla="*/ 0 w 206"/>
                <a:gd name="T41" fmla="*/ 0 h 237"/>
                <a:gd name="T42" fmla="*/ 11 w 206"/>
                <a:gd name="T43" fmla="*/ 8 h 237"/>
                <a:gd name="T44" fmla="*/ 23 w 206"/>
                <a:gd name="T45" fmla="*/ 18 h 237"/>
                <a:gd name="T46" fmla="*/ 36 w 206"/>
                <a:gd name="T47" fmla="*/ 29 h 237"/>
                <a:gd name="T48" fmla="*/ 48 w 206"/>
                <a:gd name="T49" fmla="*/ 42 h 237"/>
                <a:gd name="T50" fmla="*/ 59 w 206"/>
                <a:gd name="T51" fmla="*/ 56 h 237"/>
                <a:gd name="T52" fmla="*/ 71 w 206"/>
                <a:gd name="T53" fmla="*/ 72 h 237"/>
                <a:gd name="T54" fmla="*/ 82 w 206"/>
                <a:gd name="T55" fmla="*/ 88 h 237"/>
                <a:gd name="T56" fmla="*/ 93 w 206"/>
                <a:gd name="T57" fmla="*/ 105 h 237"/>
                <a:gd name="T58" fmla="*/ 103 w 206"/>
                <a:gd name="T59" fmla="*/ 122 h 237"/>
                <a:gd name="T60" fmla="*/ 113 w 206"/>
                <a:gd name="T61" fmla="*/ 140 h 237"/>
                <a:gd name="T62" fmla="*/ 122 w 206"/>
                <a:gd name="T63" fmla="*/ 158 h 237"/>
                <a:gd name="T64" fmla="*/ 129 w 206"/>
                <a:gd name="T65" fmla="*/ 175 h 237"/>
                <a:gd name="T66" fmla="*/ 136 w 206"/>
                <a:gd name="T67" fmla="*/ 192 h 237"/>
                <a:gd name="T68" fmla="*/ 143 w 206"/>
                <a:gd name="T69" fmla="*/ 208 h 237"/>
                <a:gd name="T70" fmla="*/ 147 w 206"/>
                <a:gd name="T71" fmla="*/ 224 h 237"/>
                <a:gd name="T72" fmla="*/ 150 w 206"/>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37">
                  <a:moveTo>
                    <a:pt x="150" y="237"/>
                  </a:moveTo>
                  <a:lnTo>
                    <a:pt x="160" y="229"/>
                  </a:lnTo>
                  <a:lnTo>
                    <a:pt x="172" y="222"/>
                  </a:lnTo>
                  <a:lnTo>
                    <a:pt x="187" y="214"/>
                  </a:lnTo>
                  <a:lnTo>
                    <a:pt x="206" y="204"/>
                  </a:lnTo>
                  <a:lnTo>
                    <a:pt x="200" y="181"/>
                  </a:lnTo>
                  <a:lnTo>
                    <a:pt x="193" y="160"/>
                  </a:lnTo>
                  <a:lnTo>
                    <a:pt x="185" y="141"/>
                  </a:lnTo>
                  <a:lnTo>
                    <a:pt x="175" y="122"/>
                  </a:lnTo>
                  <a:lnTo>
                    <a:pt x="164" y="105"/>
                  </a:lnTo>
                  <a:lnTo>
                    <a:pt x="152" y="89"/>
                  </a:lnTo>
                  <a:lnTo>
                    <a:pt x="138" y="75"/>
                  </a:lnTo>
                  <a:lnTo>
                    <a:pt x="125" y="62"/>
                  </a:lnTo>
                  <a:lnTo>
                    <a:pt x="110" y="50"/>
                  </a:lnTo>
                  <a:lnTo>
                    <a:pt x="95" y="38"/>
                  </a:lnTo>
                  <a:lnTo>
                    <a:pt x="79" y="30"/>
                  </a:lnTo>
                  <a:lnTo>
                    <a:pt x="63" y="21"/>
                  </a:lnTo>
                  <a:lnTo>
                    <a:pt x="47" y="14"/>
                  </a:lnTo>
                  <a:lnTo>
                    <a:pt x="31" y="9"/>
                  </a:lnTo>
                  <a:lnTo>
                    <a:pt x="16" y="3"/>
                  </a:lnTo>
                  <a:lnTo>
                    <a:pt x="0" y="0"/>
                  </a:lnTo>
                  <a:lnTo>
                    <a:pt x="11" y="8"/>
                  </a:lnTo>
                  <a:lnTo>
                    <a:pt x="23" y="18"/>
                  </a:lnTo>
                  <a:lnTo>
                    <a:pt x="36" y="29"/>
                  </a:lnTo>
                  <a:lnTo>
                    <a:pt x="48" y="42"/>
                  </a:lnTo>
                  <a:lnTo>
                    <a:pt x="59" y="56"/>
                  </a:lnTo>
                  <a:lnTo>
                    <a:pt x="71" y="72"/>
                  </a:lnTo>
                  <a:lnTo>
                    <a:pt x="82" y="88"/>
                  </a:lnTo>
                  <a:lnTo>
                    <a:pt x="93" y="105"/>
                  </a:lnTo>
                  <a:lnTo>
                    <a:pt x="103" y="122"/>
                  </a:lnTo>
                  <a:lnTo>
                    <a:pt x="113" y="140"/>
                  </a:lnTo>
                  <a:lnTo>
                    <a:pt x="122" y="158"/>
                  </a:lnTo>
                  <a:lnTo>
                    <a:pt x="129" y="175"/>
                  </a:lnTo>
                  <a:lnTo>
                    <a:pt x="136" y="192"/>
                  </a:lnTo>
                  <a:lnTo>
                    <a:pt x="143" y="208"/>
                  </a:lnTo>
                  <a:lnTo>
                    <a:pt x="147" y="224"/>
                  </a:lnTo>
                  <a:lnTo>
                    <a:pt x="150"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5" name="Freeform 266">
              <a:extLst>
                <a:ext uri="{FF2B5EF4-FFF2-40B4-BE49-F238E27FC236}">
                  <a16:creationId xmlns:a16="http://schemas.microsoft.com/office/drawing/2014/main" id="{39561904-94F2-80DD-2C0D-8332C02B6421}"/>
                </a:ext>
              </a:extLst>
            </p:cNvPr>
            <p:cNvSpPr>
              <a:spLocks/>
            </p:cNvSpPr>
            <p:nvPr/>
          </p:nvSpPr>
          <p:spPr bwMode="auto">
            <a:xfrm>
              <a:off x="8135159" y="3217175"/>
              <a:ext cx="57176" cy="52634"/>
            </a:xfrm>
            <a:custGeom>
              <a:avLst/>
              <a:gdLst>
                <a:gd name="T0" fmla="*/ 188 w 206"/>
                <a:gd name="T1" fmla="*/ 103 h 178"/>
                <a:gd name="T2" fmla="*/ 175 w 206"/>
                <a:gd name="T3" fmla="*/ 101 h 178"/>
                <a:gd name="T4" fmla="*/ 162 w 206"/>
                <a:gd name="T5" fmla="*/ 98 h 178"/>
                <a:gd name="T6" fmla="*/ 150 w 206"/>
                <a:gd name="T7" fmla="*/ 94 h 178"/>
                <a:gd name="T8" fmla="*/ 137 w 206"/>
                <a:gd name="T9" fmla="*/ 90 h 178"/>
                <a:gd name="T10" fmla="*/ 109 w 206"/>
                <a:gd name="T11" fmla="*/ 80 h 178"/>
                <a:gd name="T12" fmla="*/ 84 w 206"/>
                <a:gd name="T13" fmla="*/ 68 h 178"/>
                <a:gd name="T14" fmla="*/ 71 w 206"/>
                <a:gd name="T15" fmla="*/ 60 h 178"/>
                <a:gd name="T16" fmla="*/ 58 w 206"/>
                <a:gd name="T17" fmla="*/ 53 h 178"/>
                <a:gd name="T18" fmla="*/ 47 w 206"/>
                <a:gd name="T19" fmla="*/ 46 h 178"/>
                <a:gd name="T20" fmla="*/ 36 w 206"/>
                <a:gd name="T21" fmla="*/ 37 h 178"/>
                <a:gd name="T22" fmla="*/ 25 w 206"/>
                <a:gd name="T23" fmla="*/ 28 h 178"/>
                <a:gd name="T24" fmla="*/ 16 w 206"/>
                <a:gd name="T25" fmla="*/ 19 h 178"/>
                <a:gd name="T26" fmla="*/ 8 w 206"/>
                <a:gd name="T27" fmla="*/ 10 h 178"/>
                <a:gd name="T28" fmla="*/ 0 w 206"/>
                <a:gd name="T29" fmla="*/ 0 h 178"/>
                <a:gd name="T30" fmla="*/ 5 w 206"/>
                <a:gd name="T31" fmla="*/ 17 h 178"/>
                <a:gd name="T32" fmla="*/ 12 w 206"/>
                <a:gd name="T33" fmla="*/ 32 h 178"/>
                <a:gd name="T34" fmla="*/ 20 w 206"/>
                <a:gd name="T35" fmla="*/ 47 h 178"/>
                <a:gd name="T36" fmla="*/ 29 w 206"/>
                <a:gd name="T37" fmla="*/ 61 h 178"/>
                <a:gd name="T38" fmla="*/ 38 w 206"/>
                <a:gd name="T39" fmla="*/ 75 h 178"/>
                <a:gd name="T40" fmla="*/ 50 w 206"/>
                <a:gd name="T41" fmla="*/ 90 h 178"/>
                <a:gd name="T42" fmla="*/ 61 w 206"/>
                <a:gd name="T43" fmla="*/ 102 h 178"/>
                <a:gd name="T44" fmla="*/ 74 w 206"/>
                <a:gd name="T45" fmla="*/ 114 h 178"/>
                <a:gd name="T46" fmla="*/ 87 w 206"/>
                <a:gd name="T47" fmla="*/ 126 h 178"/>
                <a:gd name="T48" fmla="*/ 101 w 206"/>
                <a:gd name="T49" fmla="*/ 136 h 178"/>
                <a:gd name="T50" fmla="*/ 117 w 206"/>
                <a:gd name="T51" fmla="*/ 146 h 178"/>
                <a:gd name="T52" fmla="*/ 133 w 206"/>
                <a:gd name="T53" fmla="*/ 155 h 178"/>
                <a:gd name="T54" fmla="*/ 150 w 206"/>
                <a:gd name="T55" fmla="*/ 163 h 178"/>
                <a:gd name="T56" fmla="*/ 168 w 206"/>
                <a:gd name="T57" fmla="*/ 169 h 178"/>
                <a:gd name="T58" fmla="*/ 186 w 206"/>
                <a:gd name="T59" fmla="*/ 175 h 178"/>
                <a:gd name="T60" fmla="*/ 206 w 206"/>
                <a:gd name="T61" fmla="*/ 178 h 178"/>
                <a:gd name="T62" fmla="*/ 202 w 206"/>
                <a:gd name="T63" fmla="*/ 169 h 178"/>
                <a:gd name="T64" fmla="*/ 200 w 206"/>
                <a:gd name="T65" fmla="*/ 160 h 178"/>
                <a:gd name="T66" fmla="*/ 196 w 206"/>
                <a:gd name="T67" fmla="*/ 152 h 178"/>
                <a:gd name="T68" fmla="*/ 194 w 206"/>
                <a:gd name="T69" fmla="*/ 142 h 178"/>
                <a:gd name="T70" fmla="*/ 191 w 206"/>
                <a:gd name="T71" fmla="*/ 123 h 178"/>
                <a:gd name="T72" fmla="*/ 188 w 206"/>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8">
                  <a:moveTo>
                    <a:pt x="188" y="103"/>
                  </a:moveTo>
                  <a:lnTo>
                    <a:pt x="175" y="101"/>
                  </a:lnTo>
                  <a:lnTo>
                    <a:pt x="162" y="98"/>
                  </a:lnTo>
                  <a:lnTo>
                    <a:pt x="150" y="94"/>
                  </a:lnTo>
                  <a:lnTo>
                    <a:pt x="137" y="90"/>
                  </a:lnTo>
                  <a:lnTo>
                    <a:pt x="109" y="80"/>
                  </a:lnTo>
                  <a:lnTo>
                    <a:pt x="84" y="68"/>
                  </a:lnTo>
                  <a:lnTo>
                    <a:pt x="71" y="60"/>
                  </a:lnTo>
                  <a:lnTo>
                    <a:pt x="58" y="53"/>
                  </a:lnTo>
                  <a:lnTo>
                    <a:pt x="47" y="46"/>
                  </a:lnTo>
                  <a:lnTo>
                    <a:pt x="36" y="37"/>
                  </a:lnTo>
                  <a:lnTo>
                    <a:pt x="25" y="28"/>
                  </a:lnTo>
                  <a:lnTo>
                    <a:pt x="16" y="19"/>
                  </a:lnTo>
                  <a:lnTo>
                    <a:pt x="8" y="10"/>
                  </a:lnTo>
                  <a:lnTo>
                    <a:pt x="0" y="0"/>
                  </a:lnTo>
                  <a:lnTo>
                    <a:pt x="5" y="17"/>
                  </a:lnTo>
                  <a:lnTo>
                    <a:pt x="12" y="32"/>
                  </a:lnTo>
                  <a:lnTo>
                    <a:pt x="20" y="47"/>
                  </a:lnTo>
                  <a:lnTo>
                    <a:pt x="29" y="61"/>
                  </a:lnTo>
                  <a:lnTo>
                    <a:pt x="38" y="75"/>
                  </a:lnTo>
                  <a:lnTo>
                    <a:pt x="50" y="90"/>
                  </a:lnTo>
                  <a:lnTo>
                    <a:pt x="61" y="102"/>
                  </a:lnTo>
                  <a:lnTo>
                    <a:pt x="74" y="114"/>
                  </a:lnTo>
                  <a:lnTo>
                    <a:pt x="87" y="126"/>
                  </a:lnTo>
                  <a:lnTo>
                    <a:pt x="101" y="136"/>
                  </a:lnTo>
                  <a:lnTo>
                    <a:pt x="117" y="146"/>
                  </a:lnTo>
                  <a:lnTo>
                    <a:pt x="133" y="155"/>
                  </a:lnTo>
                  <a:lnTo>
                    <a:pt x="150" y="163"/>
                  </a:lnTo>
                  <a:lnTo>
                    <a:pt x="168" y="169"/>
                  </a:lnTo>
                  <a:lnTo>
                    <a:pt x="186" y="175"/>
                  </a:lnTo>
                  <a:lnTo>
                    <a:pt x="206" y="178"/>
                  </a:lnTo>
                  <a:lnTo>
                    <a:pt x="202" y="169"/>
                  </a:lnTo>
                  <a:lnTo>
                    <a:pt x="200" y="160"/>
                  </a:lnTo>
                  <a:lnTo>
                    <a:pt x="196" y="152"/>
                  </a:lnTo>
                  <a:lnTo>
                    <a:pt x="194" y="142"/>
                  </a:lnTo>
                  <a:lnTo>
                    <a:pt x="191" y="123"/>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6" name="Freeform 272">
              <a:extLst>
                <a:ext uri="{FF2B5EF4-FFF2-40B4-BE49-F238E27FC236}">
                  <a16:creationId xmlns:a16="http://schemas.microsoft.com/office/drawing/2014/main" id="{8D114206-5FBA-895A-2BEA-AB446571BAEA}"/>
                </a:ext>
              </a:extLst>
            </p:cNvPr>
            <p:cNvSpPr>
              <a:spLocks/>
            </p:cNvSpPr>
            <p:nvPr/>
          </p:nvSpPr>
          <p:spPr bwMode="auto">
            <a:xfrm>
              <a:off x="9899230" y="2969043"/>
              <a:ext cx="57176" cy="70680"/>
            </a:xfrm>
            <a:custGeom>
              <a:avLst/>
              <a:gdLst>
                <a:gd name="T0" fmla="*/ 151 w 205"/>
                <a:gd name="T1" fmla="*/ 237 h 237"/>
                <a:gd name="T2" fmla="*/ 161 w 205"/>
                <a:gd name="T3" fmla="*/ 229 h 237"/>
                <a:gd name="T4" fmla="*/ 173 w 205"/>
                <a:gd name="T5" fmla="*/ 222 h 237"/>
                <a:gd name="T6" fmla="*/ 186 w 205"/>
                <a:gd name="T7" fmla="*/ 213 h 237"/>
                <a:gd name="T8" fmla="*/ 205 w 205"/>
                <a:gd name="T9" fmla="*/ 204 h 237"/>
                <a:gd name="T10" fmla="*/ 201 w 205"/>
                <a:gd name="T11" fmla="*/ 181 h 237"/>
                <a:gd name="T12" fmla="*/ 194 w 205"/>
                <a:gd name="T13" fmla="*/ 160 h 237"/>
                <a:gd name="T14" fmla="*/ 185 w 205"/>
                <a:gd name="T15" fmla="*/ 140 h 237"/>
                <a:gd name="T16" fmla="*/ 175 w 205"/>
                <a:gd name="T17" fmla="*/ 122 h 237"/>
                <a:gd name="T18" fmla="*/ 164 w 205"/>
                <a:gd name="T19" fmla="*/ 105 h 237"/>
                <a:gd name="T20" fmla="*/ 152 w 205"/>
                <a:gd name="T21" fmla="*/ 89 h 237"/>
                <a:gd name="T22" fmla="*/ 139 w 205"/>
                <a:gd name="T23" fmla="*/ 75 h 237"/>
                <a:gd name="T24" fmla="*/ 126 w 205"/>
                <a:gd name="T25" fmla="*/ 62 h 237"/>
                <a:gd name="T26" fmla="*/ 110 w 205"/>
                <a:gd name="T27" fmla="*/ 49 h 237"/>
                <a:gd name="T28" fmla="*/ 95 w 205"/>
                <a:gd name="T29" fmla="*/ 38 h 237"/>
                <a:gd name="T30" fmla="*/ 79 w 205"/>
                <a:gd name="T31" fmla="*/ 30 h 237"/>
                <a:gd name="T32" fmla="*/ 64 w 205"/>
                <a:gd name="T33" fmla="*/ 21 h 237"/>
                <a:gd name="T34" fmla="*/ 47 w 205"/>
                <a:gd name="T35" fmla="*/ 14 h 237"/>
                <a:gd name="T36" fmla="*/ 32 w 205"/>
                <a:gd name="T37" fmla="*/ 7 h 237"/>
                <a:gd name="T38" fmla="*/ 15 w 205"/>
                <a:gd name="T39" fmla="*/ 3 h 237"/>
                <a:gd name="T40" fmla="*/ 0 w 205"/>
                <a:gd name="T41" fmla="*/ 0 h 237"/>
                <a:gd name="T42" fmla="*/ 12 w 205"/>
                <a:gd name="T43" fmla="*/ 7 h 237"/>
                <a:gd name="T44" fmla="*/ 24 w 205"/>
                <a:gd name="T45" fmla="*/ 17 h 237"/>
                <a:gd name="T46" fmla="*/ 36 w 205"/>
                <a:gd name="T47" fmla="*/ 28 h 237"/>
                <a:gd name="T48" fmla="*/ 47 w 205"/>
                <a:gd name="T49" fmla="*/ 42 h 237"/>
                <a:gd name="T50" fmla="*/ 59 w 205"/>
                <a:gd name="T51" fmla="*/ 56 h 237"/>
                <a:gd name="T52" fmla="*/ 71 w 205"/>
                <a:gd name="T53" fmla="*/ 72 h 237"/>
                <a:gd name="T54" fmla="*/ 83 w 205"/>
                <a:gd name="T55" fmla="*/ 88 h 237"/>
                <a:gd name="T56" fmla="*/ 94 w 205"/>
                <a:gd name="T57" fmla="*/ 105 h 237"/>
                <a:gd name="T58" fmla="*/ 104 w 205"/>
                <a:gd name="T59" fmla="*/ 122 h 237"/>
                <a:gd name="T60" fmla="*/ 113 w 205"/>
                <a:gd name="T61" fmla="*/ 140 h 237"/>
                <a:gd name="T62" fmla="*/ 122 w 205"/>
                <a:gd name="T63" fmla="*/ 158 h 237"/>
                <a:gd name="T64" fmla="*/ 130 w 205"/>
                <a:gd name="T65" fmla="*/ 175 h 237"/>
                <a:gd name="T66" fmla="*/ 137 w 205"/>
                <a:gd name="T67" fmla="*/ 192 h 237"/>
                <a:gd name="T68" fmla="*/ 142 w 205"/>
                <a:gd name="T69" fmla="*/ 208 h 237"/>
                <a:gd name="T70" fmla="*/ 148 w 205"/>
                <a:gd name="T71" fmla="*/ 224 h 237"/>
                <a:gd name="T72" fmla="*/ 151 w 205"/>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237">
                  <a:moveTo>
                    <a:pt x="151" y="237"/>
                  </a:moveTo>
                  <a:lnTo>
                    <a:pt x="161" y="229"/>
                  </a:lnTo>
                  <a:lnTo>
                    <a:pt x="173" y="222"/>
                  </a:lnTo>
                  <a:lnTo>
                    <a:pt x="186" y="213"/>
                  </a:lnTo>
                  <a:lnTo>
                    <a:pt x="205" y="204"/>
                  </a:lnTo>
                  <a:lnTo>
                    <a:pt x="201" y="181"/>
                  </a:lnTo>
                  <a:lnTo>
                    <a:pt x="194" y="160"/>
                  </a:lnTo>
                  <a:lnTo>
                    <a:pt x="185" y="140"/>
                  </a:lnTo>
                  <a:lnTo>
                    <a:pt x="175" y="122"/>
                  </a:lnTo>
                  <a:lnTo>
                    <a:pt x="164" y="105"/>
                  </a:lnTo>
                  <a:lnTo>
                    <a:pt x="152" y="89"/>
                  </a:lnTo>
                  <a:lnTo>
                    <a:pt x="139" y="75"/>
                  </a:lnTo>
                  <a:lnTo>
                    <a:pt x="126" y="62"/>
                  </a:lnTo>
                  <a:lnTo>
                    <a:pt x="110" y="49"/>
                  </a:lnTo>
                  <a:lnTo>
                    <a:pt x="95" y="38"/>
                  </a:lnTo>
                  <a:lnTo>
                    <a:pt x="79" y="30"/>
                  </a:lnTo>
                  <a:lnTo>
                    <a:pt x="64" y="21"/>
                  </a:lnTo>
                  <a:lnTo>
                    <a:pt x="47" y="14"/>
                  </a:lnTo>
                  <a:lnTo>
                    <a:pt x="32" y="7"/>
                  </a:lnTo>
                  <a:lnTo>
                    <a:pt x="15" y="3"/>
                  </a:lnTo>
                  <a:lnTo>
                    <a:pt x="0" y="0"/>
                  </a:lnTo>
                  <a:lnTo>
                    <a:pt x="12" y="7"/>
                  </a:lnTo>
                  <a:lnTo>
                    <a:pt x="24" y="17"/>
                  </a:lnTo>
                  <a:lnTo>
                    <a:pt x="36" y="28"/>
                  </a:lnTo>
                  <a:lnTo>
                    <a:pt x="47" y="42"/>
                  </a:lnTo>
                  <a:lnTo>
                    <a:pt x="59" y="56"/>
                  </a:lnTo>
                  <a:lnTo>
                    <a:pt x="71" y="72"/>
                  </a:lnTo>
                  <a:lnTo>
                    <a:pt x="83" y="88"/>
                  </a:lnTo>
                  <a:lnTo>
                    <a:pt x="94" y="105"/>
                  </a:lnTo>
                  <a:lnTo>
                    <a:pt x="104" y="122"/>
                  </a:lnTo>
                  <a:lnTo>
                    <a:pt x="113" y="140"/>
                  </a:lnTo>
                  <a:lnTo>
                    <a:pt x="122" y="158"/>
                  </a:lnTo>
                  <a:lnTo>
                    <a:pt x="130" y="175"/>
                  </a:lnTo>
                  <a:lnTo>
                    <a:pt x="137" y="192"/>
                  </a:lnTo>
                  <a:lnTo>
                    <a:pt x="142" y="208"/>
                  </a:lnTo>
                  <a:lnTo>
                    <a:pt x="148" y="224"/>
                  </a:lnTo>
                  <a:lnTo>
                    <a:pt x="151"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7" name="Oval 317">
              <a:extLst>
                <a:ext uri="{FF2B5EF4-FFF2-40B4-BE49-F238E27FC236}">
                  <a16:creationId xmlns:a16="http://schemas.microsoft.com/office/drawing/2014/main" id="{7EFC0856-7FB8-74E6-1C07-32F8E0A854A7}"/>
                </a:ext>
              </a:extLst>
            </p:cNvPr>
            <p:cNvSpPr/>
            <p:nvPr/>
          </p:nvSpPr>
          <p:spPr>
            <a:xfrm>
              <a:off x="7202224" y="3264547"/>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78" name="Freeform 280">
              <a:extLst>
                <a:ext uri="{FF2B5EF4-FFF2-40B4-BE49-F238E27FC236}">
                  <a16:creationId xmlns:a16="http://schemas.microsoft.com/office/drawing/2014/main" id="{FE3CFCD4-999B-EB91-D402-02A06391FC70}"/>
                </a:ext>
              </a:extLst>
            </p:cNvPr>
            <p:cNvSpPr>
              <a:spLocks/>
            </p:cNvSpPr>
            <p:nvPr/>
          </p:nvSpPr>
          <p:spPr bwMode="auto">
            <a:xfrm>
              <a:off x="7277529" y="3009646"/>
              <a:ext cx="46020" cy="279714"/>
            </a:xfrm>
            <a:custGeom>
              <a:avLst/>
              <a:gdLst>
                <a:gd name="T0" fmla="*/ 107 w 167"/>
                <a:gd name="T1" fmla="*/ 0 h 930"/>
                <a:gd name="T2" fmla="*/ 16 w 167"/>
                <a:gd name="T3" fmla="*/ 0 h 930"/>
                <a:gd name="T4" fmla="*/ 0 w 167"/>
                <a:gd name="T5" fmla="*/ 930 h 930"/>
                <a:gd name="T6" fmla="*/ 167 w 167"/>
                <a:gd name="T7" fmla="*/ 930 h 930"/>
                <a:gd name="T8" fmla="*/ 107 w 167"/>
                <a:gd name="T9" fmla="*/ 0 h 930"/>
              </a:gdLst>
              <a:ahLst/>
              <a:cxnLst>
                <a:cxn ang="0">
                  <a:pos x="T0" y="T1"/>
                </a:cxn>
                <a:cxn ang="0">
                  <a:pos x="T2" y="T3"/>
                </a:cxn>
                <a:cxn ang="0">
                  <a:pos x="T4" y="T5"/>
                </a:cxn>
                <a:cxn ang="0">
                  <a:pos x="T6" y="T7"/>
                </a:cxn>
                <a:cxn ang="0">
                  <a:pos x="T8" y="T9"/>
                </a:cxn>
              </a:cxnLst>
              <a:rect l="0" t="0" r="r" b="b"/>
              <a:pathLst>
                <a:path w="167" h="930">
                  <a:moveTo>
                    <a:pt x="107" y="0"/>
                  </a:moveTo>
                  <a:lnTo>
                    <a:pt x="16" y="0"/>
                  </a:lnTo>
                  <a:lnTo>
                    <a:pt x="0" y="930"/>
                  </a:lnTo>
                  <a:lnTo>
                    <a:pt x="167" y="930"/>
                  </a:lnTo>
                  <a:lnTo>
                    <a:pt x="107"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9" name="Freeform 282">
              <a:extLst>
                <a:ext uri="{FF2B5EF4-FFF2-40B4-BE49-F238E27FC236}">
                  <a16:creationId xmlns:a16="http://schemas.microsoft.com/office/drawing/2014/main" id="{BB22F2FD-47F8-75B1-1DDC-B762B31DCD71}"/>
                </a:ext>
              </a:extLst>
            </p:cNvPr>
            <p:cNvSpPr>
              <a:spLocks/>
            </p:cNvSpPr>
            <p:nvPr/>
          </p:nvSpPr>
          <p:spPr bwMode="auto">
            <a:xfrm>
              <a:off x="7139470" y="2624663"/>
              <a:ext cx="322135" cy="449646"/>
            </a:xfrm>
            <a:custGeom>
              <a:avLst/>
              <a:gdLst>
                <a:gd name="T0" fmla="*/ 1137 w 1153"/>
                <a:gd name="T1" fmla="*/ 581 h 1496"/>
                <a:gd name="T2" fmla="*/ 1151 w 1153"/>
                <a:gd name="T3" fmla="*/ 711 h 1496"/>
                <a:gd name="T4" fmla="*/ 1149 w 1153"/>
                <a:gd name="T5" fmla="*/ 841 h 1496"/>
                <a:gd name="T6" fmla="*/ 1130 w 1153"/>
                <a:gd name="T7" fmla="*/ 968 h 1496"/>
                <a:gd name="T8" fmla="*/ 1095 w 1153"/>
                <a:gd name="T9" fmla="*/ 1088 h 1496"/>
                <a:gd name="T10" fmla="*/ 1044 w 1153"/>
                <a:gd name="T11" fmla="*/ 1200 h 1496"/>
                <a:gd name="T12" fmla="*/ 979 w 1153"/>
                <a:gd name="T13" fmla="*/ 1297 h 1496"/>
                <a:gd name="T14" fmla="*/ 899 w 1153"/>
                <a:gd name="T15" fmla="*/ 1379 h 1496"/>
                <a:gd name="T16" fmla="*/ 805 w 1153"/>
                <a:gd name="T17" fmla="*/ 1442 h 1496"/>
                <a:gd name="T18" fmla="*/ 696 w 1153"/>
                <a:gd name="T19" fmla="*/ 1481 h 1496"/>
                <a:gd name="T20" fmla="*/ 576 w 1153"/>
                <a:gd name="T21" fmla="*/ 1496 h 1496"/>
                <a:gd name="T22" fmla="*/ 456 w 1153"/>
                <a:gd name="T23" fmla="*/ 1481 h 1496"/>
                <a:gd name="T24" fmla="*/ 347 w 1153"/>
                <a:gd name="T25" fmla="*/ 1442 h 1496"/>
                <a:gd name="T26" fmla="*/ 254 w 1153"/>
                <a:gd name="T27" fmla="*/ 1379 h 1496"/>
                <a:gd name="T28" fmla="*/ 173 w 1153"/>
                <a:gd name="T29" fmla="*/ 1297 h 1496"/>
                <a:gd name="T30" fmla="*/ 108 w 1153"/>
                <a:gd name="T31" fmla="*/ 1200 h 1496"/>
                <a:gd name="T32" fmla="*/ 57 w 1153"/>
                <a:gd name="T33" fmla="*/ 1088 h 1496"/>
                <a:gd name="T34" fmla="*/ 22 w 1153"/>
                <a:gd name="T35" fmla="*/ 968 h 1496"/>
                <a:gd name="T36" fmla="*/ 3 w 1153"/>
                <a:gd name="T37" fmla="*/ 841 h 1496"/>
                <a:gd name="T38" fmla="*/ 1 w 1153"/>
                <a:gd name="T39" fmla="*/ 711 h 1496"/>
                <a:gd name="T40" fmla="*/ 15 w 1153"/>
                <a:gd name="T41" fmla="*/ 581 h 1496"/>
                <a:gd name="T42" fmla="*/ 43 w 1153"/>
                <a:gd name="T43" fmla="*/ 466 h 1496"/>
                <a:gd name="T44" fmla="*/ 72 w 1153"/>
                <a:gd name="T45" fmla="*/ 385 h 1496"/>
                <a:gd name="T46" fmla="*/ 110 w 1153"/>
                <a:gd name="T47" fmla="*/ 310 h 1496"/>
                <a:gd name="T48" fmla="*/ 153 w 1153"/>
                <a:gd name="T49" fmla="*/ 244 h 1496"/>
                <a:gd name="T50" fmla="*/ 201 w 1153"/>
                <a:gd name="T51" fmla="*/ 183 h 1496"/>
                <a:gd name="T52" fmla="*/ 254 w 1153"/>
                <a:gd name="T53" fmla="*/ 131 h 1496"/>
                <a:gd name="T54" fmla="*/ 310 w 1153"/>
                <a:gd name="T55" fmla="*/ 88 h 1496"/>
                <a:gd name="T56" fmla="*/ 368 w 1153"/>
                <a:gd name="T57" fmla="*/ 53 h 1496"/>
                <a:gd name="T58" fmla="*/ 429 w 1153"/>
                <a:gd name="T59" fmla="*/ 26 h 1496"/>
                <a:gd name="T60" fmla="*/ 492 w 1153"/>
                <a:gd name="T61" fmla="*/ 9 h 1496"/>
                <a:gd name="T62" fmla="*/ 555 w 1153"/>
                <a:gd name="T63" fmla="*/ 0 h 1496"/>
                <a:gd name="T64" fmla="*/ 618 w 1153"/>
                <a:gd name="T65" fmla="*/ 2 h 1496"/>
                <a:gd name="T66" fmla="*/ 681 w 1153"/>
                <a:gd name="T67" fmla="*/ 13 h 1496"/>
                <a:gd name="T68" fmla="*/ 743 w 1153"/>
                <a:gd name="T69" fmla="*/ 34 h 1496"/>
                <a:gd name="T70" fmla="*/ 804 w 1153"/>
                <a:gd name="T71" fmla="*/ 63 h 1496"/>
                <a:gd name="T72" fmla="*/ 862 w 1153"/>
                <a:gd name="T73" fmla="*/ 102 h 1496"/>
                <a:gd name="T74" fmla="*/ 916 w 1153"/>
                <a:gd name="T75" fmla="*/ 148 h 1496"/>
                <a:gd name="T76" fmla="*/ 968 w 1153"/>
                <a:gd name="T77" fmla="*/ 203 h 1496"/>
                <a:gd name="T78" fmla="*/ 1015 w 1153"/>
                <a:gd name="T79" fmla="*/ 265 h 1496"/>
                <a:gd name="T80" fmla="*/ 1055 w 1153"/>
                <a:gd name="T81" fmla="*/ 334 h 1496"/>
                <a:gd name="T82" fmla="*/ 1090 w 1153"/>
                <a:gd name="T83" fmla="*/ 412 h 1496"/>
                <a:gd name="T84" fmla="*/ 1118 w 1153"/>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3" h="1496">
                  <a:moveTo>
                    <a:pt x="1118" y="495"/>
                  </a:moveTo>
                  <a:lnTo>
                    <a:pt x="1128" y="538"/>
                  </a:lnTo>
                  <a:lnTo>
                    <a:pt x="1137" y="581"/>
                  </a:lnTo>
                  <a:lnTo>
                    <a:pt x="1144" y="624"/>
                  </a:lnTo>
                  <a:lnTo>
                    <a:pt x="1149" y="667"/>
                  </a:lnTo>
                  <a:lnTo>
                    <a:pt x="1151" y="711"/>
                  </a:lnTo>
                  <a:lnTo>
                    <a:pt x="1153" y="754"/>
                  </a:lnTo>
                  <a:lnTo>
                    <a:pt x="1151" y="798"/>
                  </a:lnTo>
                  <a:lnTo>
                    <a:pt x="1149" y="841"/>
                  </a:lnTo>
                  <a:lnTo>
                    <a:pt x="1145" y="884"/>
                  </a:lnTo>
                  <a:lnTo>
                    <a:pt x="1138" y="926"/>
                  </a:lnTo>
                  <a:lnTo>
                    <a:pt x="1130" y="968"/>
                  </a:lnTo>
                  <a:lnTo>
                    <a:pt x="1121" y="1009"/>
                  </a:lnTo>
                  <a:lnTo>
                    <a:pt x="1108" y="1050"/>
                  </a:lnTo>
                  <a:lnTo>
                    <a:pt x="1095" y="1088"/>
                  </a:lnTo>
                  <a:lnTo>
                    <a:pt x="1080" y="1127"/>
                  </a:lnTo>
                  <a:lnTo>
                    <a:pt x="1063" y="1164"/>
                  </a:lnTo>
                  <a:lnTo>
                    <a:pt x="1044" y="1200"/>
                  </a:lnTo>
                  <a:lnTo>
                    <a:pt x="1024" y="1234"/>
                  </a:lnTo>
                  <a:lnTo>
                    <a:pt x="1002" y="1266"/>
                  </a:lnTo>
                  <a:lnTo>
                    <a:pt x="979" y="1297"/>
                  </a:lnTo>
                  <a:lnTo>
                    <a:pt x="954" y="1327"/>
                  </a:lnTo>
                  <a:lnTo>
                    <a:pt x="927" y="1355"/>
                  </a:lnTo>
                  <a:lnTo>
                    <a:pt x="899" y="1379"/>
                  </a:lnTo>
                  <a:lnTo>
                    <a:pt x="869" y="1402"/>
                  </a:lnTo>
                  <a:lnTo>
                    <a:pt x="838" y="1423"/>
                  </a:lnTo>
                  <a:lnTo>
                    <a:pt x="805" y="1442"/>
                  </a:lnTo>
                  <a:lnTo>
                    <a:pt x="770" y="1457"/>
                  </a:lnTo>
                  <a:lnTo>
                    <a:pt x="734" y="1470"/>
                  </a:lnTo>
                  <a:lnTo>
                    <a:pt x="696" y="1481"/>
                  </a:lnTo>
                  <a:lnTo>
                    <a:pt x="658" y="1489"/>
                  </a:lnTo>
                  <a:lnTo>
                    <a:pt x="618" y="1494"/>
                  </a:lnTo>
                  <a:lnTo>
                    <a:pt x="576" y="1496"/>
                  </a:lnTo>
                  <a:lnTo>
                    <a:pt x="534" y="1494"/>
                  </a:lnTo>
                  <a:lnTo>
                    <a:pt x="494" y="1489"/>
                  </a:lnTo>
                  <a:lnTo>
                    <a:pt x="456" y="1481"/>
                  </a:lnTo>
                  <a:lnTo>
                    <a:pt x="418" y="1470"/>
                  </a:lnTo>
                  <a:lnTo>
                    <a:pt x="382" y="1457"/>
                  </a:lnTo>
                  <a:lnTo>
                    <a:pt x="347" y="1442"/>
                  </a:lnTo>
                  <a:lnTo>
                    <a:pt x="314" y="1423"/>
                  </a:lnTo>
                  <a:lnTo>
                    <a:pt x="283" y="1402"/>
                  </a:lnTo>
                  <a:lnTo>
                    <a:pt x="254" y="1379"/>
                  </a:lnTo>
                  <a:lnTo>
                    <a:pt x="225" y="1355"/>
                  </a:lnTo>
                  <a:lnTo>
                    <a:pt x="198" y="1327"/>
                  </a:lnTo>
                  <a:lnTo>
                    <a:pt x="173" y="1297"/>
                  </a:lnTo>
                  <a:lnTo>
                    <a:pt x="150" y="1266"/>
                  </a:lnTo>
                  <a:lnTo>
                    <a:pt x="128" y="1234"/>
                  </a:lnTo>
                  <a:lnTo>
                    <a:pt x="108" y="1200"/>
                  </a:lnTo>
                  <a:lnTo>
                    <a:pt x="89" y="1164"/>
                  </a:lnTo>
                  <a:lnTo>
                    <a:pt x="72" y="1127"/>
                  </a:lnTo>
                  <a:lnTo>
                    <a:pt x="57" y="1088"/>
                  </a:lnTo>
                  <a:lnTo>
                    <a:pt x="44" y="1050"/>
                  </a:lnTo>
                  <a:lnTo>
                    <a:pt x="32" y="1009"/>
                  </a:lnTo>
                  <a:lnTo>
                    <a:pt x="22" y="968"/>
                  </a:lnTo>
                  <a:lnTo>
                    <a:pt x="14" y="926"/>
                  </a:lnTo>
                  <a:lnTo>
                    <a:pt x="7" y="884"/>
                  </a:lnTo>
                  <a:lnTo>
                    <a:pt x="3" y="841"/>
                  </a:lnTo>
                  <a:lnTo>
                    <a:pt x="1" y="798"/>
                  </a:lnTo>
                  <a:lnTo>
                    <a:pt x="0" y="754"/>
                  </a:lnTo>
                  <a:lnTo>
                    <a:pt x="1" y="711"/>
                  </a:lnTo>
                  <a:lnTo>
                    <a:pt x="3" y="667"/>
                  </a:lnTo>
                  <a:lnTo>
                    <a:pt x="8" y="624"/>
                  </a:lnTo>
                  <a:lnTo>
                    <a:pt x="15" y="581"/>
                  </a:lnTo>
                  <a:lnTo>
                    <a:pt x="24" y="538"/>
                  </a:lnTo>
                  <a:lnTo>
                    <a:pt x="34" y="495"/>
                  </a:lnTo>
                  <a:lnTo>
                    <a:pt x="43" y="466"/>
                  </a:lnTo>
                  <a:lnTo>
                    <a:pt x="52" y="438"/>
                  </a:lnTo>
                  <a:lnTo>
                    <a:pt x="63" y="412"/>
                  </a:lnTo>
                  <a:lnTo>
                    <a:pt x="72" y="385"/>
                  </a:lnTo>
                  <a:lnTo>
                    <a:pt x="85" y="360"/>
                  </a:lnTo>
                  <a:lnTo>
                    <a:pt x="97" y="334"/>
                  </a:lnTo>
                  <a:lnTo>
                    <a:pt x="110" y="310"/>
                  </a:lnTo>
                  <a:lnTo>
                    <a:pt x="123" y="287"/>
                  </a:lnTo>
                  <a:lnTo>
                    <a:pt x="138" y="265"/>
                  </a:lnTo>
                  <a:lnTo>
                    <a:pt x="153" y="244"/>
                  </a:lnTo>
                  <a:lnTo>
                    <a:pt x="169" y="223"/>
                  </a:lnTo>
                  <a:lnTo>
                    <a:pt x="184" y="203"/>
                  </a:lnTo>
                  <a:lnTo>
                    <a:pt x="201" y="183"/>
                  </a:lnTo>
                  <a:lnTo>
                    <a:pt x="218" y="166"/>
                  </a:lnTo>
                  <a:lnTo>
                    <a:pt x="236" y="148"/>
                  </a:lnTo>
                  <a:lnTo>
                    <a:pt x="254" y="131"/>
                  </a:lnTo>
                  <a:lnTo>
                    <a:pt x="271" y="116"/>
                  </a:lnTo>
                  <a:lnTo>
                    <a:pt x="290" y="102"/>
                  </a:lnTo>
                  <a:lnTo>
                    <a:pt x="310" y="88"/>
                  </a:lnTo>
                  <a:lnTo>
                    <a:pt x="329" y="75"/>
                  </a:lnTo>
                  <a:lnTo>
                    <a:pt x="349" y="63"/>
                  </a:lnTo>
                  <a:lnTo>
                    <a:pt x="368" y="53"/>
                  </a:lnTo>
                  <a:lnTo>
                    <a:pt x="388" y="43"/>
                  </a:lnTo>
                  <a:lnTo>
                    <a:pt x="409" y="34"/>
                  </a:lnTo>
                  <a:lnTo>
                    <a:pt x="429" y="26"/>
                  </a:lnTo>
                  <a:lnTo>
                    <a:pt x="450" y="19"/>
                  </a:lnTo>
                  <a:lnTo>
                    <a:pt x="471" y="13"/>
                  </a:lnTo>
                  <a:lnTo>
                    <a:pt x="492" y="9"/>
                  </a:lnTo>
                  <a:lnTo>
                    <a:pt x="513" y="4"/>
                  </a:lnTo>
                  <a:lnTo>
                    <a:pt x="534" y="2"/>
                  </a:lnTo>
                  <a:lnTo>
                    <a:pt x="555" y="0"/>
                  </a:lnTo>
                  <a:lnTo>
                    <a:pt x="576" y="0"/>
                  </a:lnTo>
                  <a:lnTo>
                    <a:pt x="597" y="0"/>
                  </a:lnTo>
                  <a:lnTo>
                    <a:pt x="618" y="2"/>
                  </a:lnTo>
                  <a:lnTo>
                    <a:pt x="639" y="4"/>
                  </a:lnTo>
                  <a:lnTo>
                    <a:pt x="660" y="9"/>
                  </a:lnTo>
                  <a:lnTo>
                    <a:pt x="681" y="13"/>
                  </a:lnTo>
                  <a:lnTo>
                    <a:pt x="702" y="19"/>
                  </a:lnTo>
                  <a:lnTo>
                    <a:pt x="723" y="26"/>
                  </a:lnTo>
                  <a:lnTo>
                    <a:pt x="743" y="34"/>
                  </a:lnTo>
                  <a:lnTo>
                    <a:pt x="764" y="43"/>
                  </a:lnTo>
                  <a:lnTo>
                    <a:pt x="784" y="53"/>
                  </a:lnTo>
                  <a:lnTo>
                    <a:pt x="804" y="63"/>
                  </a:lnTo>
                  <a:lnTo>
                    <a:pt x="823" y="75"/>
                  </a:lnTo>
                  <a:lnTo>
                    <a:pt x="842" y="88"/>
                  </a:lnTo>
                  <a:lnTo>
                    <a:pt x="862" y="102"/>
                  </a:lnTo>
                  <a:lnTo>
                    <a:pt x="881" y="116"/>
                  </a:lnTo>
                  <a:lnTo>
                    <a:pt x="899" y="131"/>
                  </a:lnTo>
                  <a:lnTo>
                    <a:pt x="916" y="148"/>
                  </a:lnTo>
                  <a:lnTo>
                    <a:pt x="934" y="166"/>
                  </a:lnTo>
                  <a:lnTo>
                    <a:pt x="952" y="183"/>
                  </a:lnTo>
                  <a:lnTo>
                    <a:pt x="968" y="203"/>
                  </a:lnTo>
                  <a:lnTo>
                    <a:pt x="984" y="223"/>
                  </a:lnTo>
                  <a:lnTo>
                    <a:pt x="999" y="244"/>
                  </a:lnTo>
                  <a:lnTo>
                    <a:pt x="1015" y="265"/>
                  </a:lnTo>
                  <a:lnTo>
                    <a:pt x="1029" y="287"/>
                  </a:lnTo>
                  <a:lnTo>
                    <a:pt x="1042" y="310"/>
                  </a:lnTo>
                  <a:lnTo>
                    <a:pt x="1055" y="334"/>
                  </a:lnTo>
                  <a:lnTo>
                    <a:pt x="1068" y="360"/>
                  </a:lnTo>
                  <a:lnTo>
                    <a:pt x="1080" y="385"/>
                  </a:lnTo>
                  <a:lnTo>
                    <a:pt x="1090" y="412"/>
                  </a:lnTo>
                  <a:lnTo>
                    <a:pt x="1101" y="438"/>
                  </a:lnTo>
                  <a:lnTo>
                    <a:pt x="1109"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0" name="Freeform 283">
              <a:extLst>
                <a:ext uri="{FF2B5EF4-FFF2-40B4-BE49-F238E27FC236}">
                  <a16:creationId xmlns:a16="http://schemas.microsoft.com/office/drawing/2014/main" id="{465875D9-9E0E-5C31-95B0-0BC32EF3DAD8}"/>
                </a:ext>
              </a:extLst>
            </p:cNvPr>
            <p:cNvSpPr>
              <a:spLocks/>
            </p:cNvSpPr>
            <p:nvPr/>
          </p:nvSpPr>
          <p:spPr bwMode="auto">
            <a:xfrm>
              <a:off x="7146443" y="2624663"/>
              <a:ext cx="315162" cy="449646"/>
            </a:xfrm>
            <a:custGeom>
              <a:avLst/>
              <a:gdLst>
                <a:gd name="T0" fmla="*/ 539 w 1131"/>
                <a:gd name="T1" fmla="*/ 1 h 1496"/>
                <a:gd name="T2" fmla="*/ 589 w 1131"/>
                <a:gd name="T3" fmla="*/ 12 h 1496"/>
                <a:gd name="T4" fmla="*/ 638 w 1131"/>
                <a:gd name="T5" fmla="*/ 30 h 1496"/>
                <a:gd name="T6" fmla="*/ 686 w 1131"/>
                <a:gd name="T7" fmla="*/ 54 h 1496"/>
                <a:gd name="T8" fmla="*/ 731 w 1131"/>
                <a:gd name="T9" fmla="*/ 85 h 1496"/>
                <a:gd name="T10" fmla="*/ 774 w 1131"/>
                <a:gd name="T11" fmla="*/ 121 h 1496"/>
                <a:gd name="T12" fmla="*/ 813 w 1131"/>
                <a:gd name="T13" fmla="*/ 164 h 1496"/>
                <a:gd name="T14" fmla="*/ 848 w 1131"/>
                <a:gd name="T15" fmla="*/ 212 h 1496"/>
                <a:gd name="T16" fmla="*/ 880 w 1131"/>
                <a:gd name="T17" fmla="*/ 266 h 1496"/>
                <a:gd name="T18" fmla="*/ 906 w 1131"/>
                <a:gd name="T19" fmla="*/ 325 h 1496"/>
                <a:gd name="T20" fmla="*/ 927 w 1131"/>
                <a:gd name="T21" fmla="*/ 389 h 1496"/>
                <a:gd name="T22" fmla="*/ 944 w 1131"/>
                <a:gd name="T23" fmla="*/ 469 h 1496"/>
                <a:gd name="T24" fmla="*/ 953 w 1131"/>
                <a:gd name="T25" fmla="*/ 577 h 1496"/>
                <a:gd name="T26" fmla="*/ 947 w 1131"/>
                <a:gd name="T27" fmla="*/ 686 h 1496"/>
                <a:gd name="T28" fmla="*/ 926 w 1131"/>
                <a:gd name="T29" fmla="*/ 790 h 1496"/>
                <a:gd name="T30" fmla="*/ 893 w 1131"/>
                <a:gd name="T31" fmla="*/ 891 h 1496"/>
                <a:gd name="T32" fmla="*/ 848 w 1131"/>
                <a:gd name="T33" fmla="*/ 982 h 1496"/>
                <a:gd name="T34" fmla="*/ 789 w 1131"/>
                <a:gd name="T35" fmla="*/ 1065 h 1496"/>
                <a:gd name="T36" fmla="*/ 720 w 1131"/>
                <a:gd name="T37" fmla="*/ 1136 h 1496"/>
                <a:gd name="T38" fmla="*/ 639 w 1131"/>
                <a:gd name="T39" fmla="*/ 1191 h 1496"/>
                <a:gd name="T40" fmla="*/ 550 w 1131"/>
                <a:gd name="T41" fmla="*/ 1230 h 1496"/>
                <a:gd name="T42" fmla="*/ 450 w 1131"/>
                <a:gd name="T43" fmla="*/ 1247 h 1496"/>
                <a:gd name="T44" fmla="*/ 380 w 1131"/>
                <a:gd name="T45" fmla="*/ 1247 h 1496"/>
                <a:gd name="T46" fmla="*/ 330 w 1131"/>
                <a:gd name="T47" fmla="*/ 1240 h 1496"/>
                <a:gd name="T48" fmla="*/ 281 w 1131"/>
                <a:gd name="T49" fmla="*/ 1226 h 1496"/>
                <a:gd name="T50" fmla="*/ 236 w 1131"/>
                <a:gd name="T51" fmla="*/ 1208 h 1496"/>
                <a:gd name="T52" fmla="*/ 193 w 1131"/>
                <a:gd name="T53" fmla="*/ 1185 h 1496"/>
                <a:gd name="T54" fmla="*/ 153 w 1131"/>
                <a:gd name="T55" fmla="*/ 1155 h 1496"/>
                <a:gd name="T56" fmla="*/ 116 w 1131"/>
                <a:gd name="T57" fmla="*/ 1122 h 1496"/>
                <a:gd name="T58" fmla="*/ 81 w 1131"/>
                <a:gd name="T59" fmla="*/ 1084 h 1496"/>
                <a:gd name="T60" fmla="*/ 33 w 1131"/>
                <a:gd name="T61" fmla="*/ 1012 h 1496"/>
                <a:gd name="T62" fmla="*/ 6 w 1131"/>
                <a:gd name="T63" fmla="*/ 977 h 1496"/>
                <a:gd name="T64" fmla="*/ 31 w 1131"/>
                <a:gd name="T65" fmla="*/ 1060 h 1496"/>
                <a:gd name="T66" fmla="*/ 63 w 1131"/>
                <a:gd name="T67" fmla="*/ 1137 h 1496"/>
                <a:gd name="T68" fmla="*/ 100 w 1131"/>
                <a:gd name="T69" fmla="*/ 1210 h 1496"/>
                <a:gd name="T70" fmla="*/ 144 w 1131"/>
                <a:gd name="T71" fmla="*/ 1276 h 1496"/>
                <a:gd name="T72" fmla="*/ 195 w 1131"/>
                <a:gd name="T73" fmla="*/ 1336 h 1496"/>
                <a:gd name="T74" fmla="*/ 251 w 1131"/>
                <a:gd name="T75" fmla="*/ 1387 h 1496"/>
                <a:gd name="T76" fmla="*/ 313 w 1131"/>
                <a:gd name="T77" fmla="*/ 1430 h 1496"/>
                <a:gd name="T78" fmla="*/ 380 w 1131"/>
                <a:gd name="T79" fmla="*/ 1463 h 1496"/>
                <a:gd name="T80" fmla="*/ 451 w 1131"/>
                <a:gd name="T81" fmla="*/ 1485 h 1496"/>
                <a:gd name="T82" fmla="*/ 528 w 1131"/>
                <a:gd name="T83" fmla="*/ 1495 h 1496"/>
                <a:gd name="T84" fmla="*/ 636 w 1131"/>
                <a:gd name="T85" fmla="*/ 1489 h 1496"/>
                <a:gd name="T86" fmla="*/ 748 w 1131"/>
                <a:gd name="T87" fmla="*/ 1457 h 1496"/>
                <a:gd name="T88" fmla="*/ 847 w 1131"/>
                <a:gd name="T89" fmla="*/ 1402 h 1496"/>
                <a:gd name="T90" fmla="*/ 932 w 1131"/>
                <a:gd name="T91" fmla="*/ 1327 h 1496"/>
                <a:gd name="T92" fmla="*/ 1002 w 1131"/>
                <a:gd name="T93" fmla="*/ 1234 h 1496"/>
                <a:gd name="T94" fmla="*/ 1058 w 1131"/>
                <a:gd name="T95" fmla="*/ 1127 h 1496"/>
                <a:gd name="T96" fmla="*/ 1099 w 1131"/>
                <a:gd name="T97" fmla="*/ 1009 h 1496"/>
                <a:gd name="T98" fmla="*/ 1123 w 1131"/>
                <a:gd name="T99" fmla="*/ 884 h 1496"/>
                <a:gd name="T100" fmla="*/ 1131 w 1131"/>
                <a:gd name="T101" fmla="*/ 754 h 1496"/>
                <a:gd name="T102" fmla="*/ 1122 w 1131"/>
                <a:gd name="T103" fmla="*/ 624 h 1496"/>
                <a:gd name="T104" fmla="*/ 1096 w 1131"/>
                <a:gd name="T105" fmla="*/ 495 h 1496"/>
                <a:gd name="T106" fmla="*/ 1068 w 1131"/>
                <a:gd name="T107" fmla="*/ 412 h 1496"/>
                <a:gd name="T108" fmla="*/ 1033 w 1131"/>
                <a:gd name="T109" fmla="*/ 334 h 1496"/>
                <a:gd name="T110" fmla="*/ 993 w 1131"/>
                <a:gd name="T111" fmla="*/ 265 h 1496"/>
                <a:gd name="T112" fmla="*/ 946 w 1131"/>
                <a:gd name="T113" fmla="*/ 203 h 1496"/>
                <a:gd name="T114" fmla="*/ 894 w 1131"/>
                <a:gd name="T115" fmla="*/ 148 h 1496"/>
                <a:gd name="T116" fmla="*/ 840 w 1131"/>
                <a:gd name="T117" fmla="*/ 102 h 1496"/>
                <a:gd name="T118" fmla="*/ 782 w 1131"/>
                <a:gd name="T119" fmla="*/ 63 h 1496"/>
                <a:gd name="T120" fmla="*/ 721 w 1131"/>
                <a:gd name="T121" fmla="*/ 34 h 1496"/>
                <a:gd name="T122" fmla="*/ 659 w 1131"/>
                <a:gd name="T123" fmla="*/ 13 h 1496"/>
                <a:gd name="T124" fmla="*/ 596 w 1131"/>
                <a:gd name="T125" fmla="*/ 2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4" y="0"/>
                  </a:moveTo>
                  <a:lnTo>
                    <a:pt x="546" y="0"/>
                  </a:lnTo>
                  <a:lnTo>
                    <a:pt x="539" y="1"/>
                  </a:lnTo>
                  <a:lnTo>
                    <a:pt x="556" y="3"/>
                  </a:lnTo>
                  <a:lnTo>
                    <a:pt x="573" y="8"/>
                  </a:lnTo>
                  <a:lnTo>
                    <a:pt x="589" y="12"/>
                  </a:lnTo>
                  <a:lnTo>
                    <a:pt x="606" y="17"/>
                  </a:lnTo>
                  <a:lnTo>
                    <a:pt x="621" y="23"/>
                  </a:lnTo>
                  <a:lnTo>
                    <a:pt x="638" y="30"/>
                  </a:lnTo>
                  <a:lnTo>
                    <a:pt x="655" y="36"/>
                  </a:lnTo>
                  <a:lnTo>
                    <a:pt x="670" y="45"/>
                  </a:lnTo>
                  <a:lnTo>
                    <a:pt x="686" y="54"/>
                  </a:lnTo>
                  <a:lnTo>
                    <a:pt x="701" y="63"/>
                  </a:lnTo>
                  <a:lnTo>
                    <a:pt x="716" y="74"/>
                  </a:lnTo>
                  <a:lnTo>
                    <a:pt x="731" y="85"/>
                  </a:lnTo>
                  <a:lnTo>
                    <a:pt x="745" y="96"/>
                  </a:lnTo>
                  <a:lnTo>
                    <a:pt x="760" y="108"/>
                  </a:lnTo>
                  <a:lnTo>
                    <a:pt x="774" y="121"/>
                  </a:lnTo>
                  <a:lnTo>
                    <a:pt x="787" y="135"/>
                  </a:lnTo>
                  <a:lnTo>
                    <a:pt x="800" y="149"/>
                  </a:lnTo>
                  <a:lnTo>
                    <a:pt x="813" y="164"/>
                  </a:lnTo>
                  <a:lnTo>
                    <a:pt x="825" y="180"/>
                  </a:lnTo>
                  <a:lnTo>
                    <a:pt x="837" y="195"/>
                  </a:lnTo>
                  <a:lnTo>
                    <a:pt x="848" y="212"/>
                  </a:lnTo>
                  <a:lnTo>
                    <a:pt x="859" y="230"/>
                  </a:lnTo>
                  <a:lnTo>
                    <a:pt x="870" y="247"/>
                  </a:lnTo>
                  <a:lnTo>
                    <a:pt x="880" y="266"/>
                  </a:lnTo>
                  <a:lnTo>
                    <a:pt x="889" y="285"/>
                  </a:lnTo>
                  <a:lnTo>
                    <a:pt x="898" y="305"/>
                  </a:lnTo>
                  <a:lnTo>
                    <a:pt x="906" y="325"/>
                  </a:lnTo>
                  <a:lnTo>
                    <a:pt x="914" y="346"/>
                  </a:lnTo>
                  <a:lnTo>
                    <a:pt x="921" y="368"/>
                  </a:lnTo>
                  <a:lnTo>
                    <a:pt x="927" y="389"/>
                  </a:lnTo>
                  <a:lnTo>
                    <a:pt x="933" y="412"/>
                  </a:lnTo>
                  <a:lnTo>
                    <a:pt x="937" y="434"/>
                  </a:lnTo>
                  <a:lnTo>
                    <a:pt x="944" y="469"/>
                  </a:lnTo>
                  <a:lnTo>
                    <a:pt x="948" y="506"/>
                  </a:lnTo>
                  <a:lnTo>
                    <a:pt x="952" y="541"/>
                  </a:lnTo>
                  <a:lnTo>
                    <a:pt x="953" y="577"/>
                  </a:lnTo>
                  <a:lnTo>
                    <a:pt x="953" y="614"/>
                  </a:lnTo>
                  <a:lnTo>
                    <a:pt x="951" y="649"/>
                  </a:lnTo>
                  <a:lnTo>
                    <a:pt x="947" y="686"/>
                  </a:lnTo>
                  <a:lnTo>
                    <a:pt x="942" y="721"/>
                  </a:lnTo>
                  <a:lnTo>
                    <a:pt x="935" y="756"/>
                  </a:lnTo>
                  <a:lnTo>
                    <a:pt x="926" y="790"/>
                  </a:lnTo>
                  <a:lnTo>
                    <a:pt x="917" y="825"/>
                  </a:lnTo>
                  <a:lnTo>
                    <a:pt x="906" y="858"/>
                  </a:lnTo>
                  <a:lnTo>
                    <a:pt x="893" y="891"/>
                  </a:lnTo>
                  <a:lnTo>
                    <a:pt x="880" y="922"/>
                  </a:lnTo>
                  <a:lnTo>
                    <a:pt x="864" y="953"/>
                  </a:lnTo>
                  <a:lnTo>
                    <a:pt x="848" y="982"/>
                  </a:lnTo>
                  <a:lnTo>
                    <a:pt x="829" y="1012"/>
                  </a:lnTo>
                  <a:lnTo>
                    <a:pt x="810" y="1040"/>
                  </a:lnTo>
                  <a:lnTo>
                    <a:pt x="789" y="1065"/>
                  </a:lnTo>
                  <a:lnTo>
                    <a:pt x="767" y="1091"/>
                  </a:lnTo>
                  <a:lnTo>
                    <a:pt x="744" y="1114"/>
                  </a:lnTo>
                  <a:lnTo>
                    <a:pt x="720" y="1136"/>
                  </a:lnTo>
                  <a:lnTo>
                    <a:pt x="694" y="1156"/>
                  </a:lnTo>
                  <a:lnTo>
                    <a:pt x="668" y="1175"/>
                  </a:lnTo>
                  <a:lnTo>
                    <a:pt x="639" y="1191"/>
                  </a:lnTo>
                  <a:lnTo>
                    <a:pt x="610" y="1205"/>
                  </a:lnTo>
                  <a:lnTo>
                    <a:pt x="581" y="1219"/>
                  </a:lnTo>
                  <a:lnTo>
                    <a:pt x="550" y="1230"/>
                  </a:lnTo>
                  <a:lnTo>
                    <a:pt x="518" y="1238"/>
                  </a:lnTo>
                  <a:lnTo>
                    <a:pt x="485" y="1244"/>
                  </a:lnTo>
                  <a:lnTo>
                    <a:pt x="450" y="1247"/>
                  </a:lnTo>
                  <a:lnTo>
                    <a:pt x="415" y="1249"/>
                  </a:lnTo>
                  <a:lnTo>
                    <a:pt x="397" y="1249"/>
                  </a:lnTo>
                  <a:lnTo>
                    <a:pt x="380" y="1247"/>
                  </a:lnTo>
                  <a:lnTo>
                    <a:pt x="363" y="1245"/>
                  </a:lnTo>
                  <a:lnTo>
                    <a:pt x="346" y="1243"/>
                  </a:lnTo>
                  <a:lnTo>
                    <a:pt x="330" y="1240"/>
                  </a:lnTo>
                  <a:lnTo>
                    <a:pt x="313" y="1236"/>
                  </a:lnTo>
                  <a:lnTo>
                    <a:pt x="297" y="1232"/>
                  </a:lnTo>
                  <a:lnTo>
                    <a:pt x="281" y="1226"/>
                  </a:lnTo>
                  <a:lnTo>
                    <a:pt x="266" y="1221"/>
                  </a:lnTo>
                  <a:lnTo>
                    <a:pt x="250" y="1215"/>
                  </a:lnTo>
                  <a:lnTo>
                    <a:pt x="236" y="1208"/>
                  </a:lnTo>
                  <a:lnTo>
                    <a:pt x="222" y="1201"/>
                  </a:lnTo>
                  <a:lnTo>
                    <a:pt x="207" y="1192"/>
                  </a:lnTo>
                  <a:lnTo>
                    <a:pt x="193" y="1185"/>
                  </a:lnTo>
                  <a:lnTo>
                    <a:pt x="180" y="1175"/>
                  </a:lnTo>
                  <a:lnTo>
                    <a:pt x="166" y="1166"/>
                  </a:lnTo>
                  <a:lnTo>
                    <a:pt x="153" y="1155"/>
                  </a:lnTo>
                  <a:lnTo>
                    <a:pt x="140" y="1145"/>
                  </a:lnTo>
                  <a:lnTo>
                    <a:pt x="128" y="1134"/>
                  </a:lnTo>
                  <a:lnTo>
                    <a:pt x="116" y="1122"/>
                  </a:lnTo>
                  <a:lnTo>
                    <a:pt x="105" y="1109"/>
                  </a:lnTo>
                  <a:lnTo>
                    <a:pt x="92" y="1097"/>
                  </a:lnTo>
                  <a:lnTo>
                    <a:pt x="81" y="1084"/>
                  </a:lnTo>
                  <a:lnTo>
                    <a:pt x="71" y="1071"/>
                  </a:lnTo>
                  <a:lnTo>
                    <a:pt x="52" y="1042"/>
                  </a:lnTo>
                  <a:lnTo>
                    <a:pt x="33" y="1012"/>
                  </a:lnTo>
                  <a:lnTo>
                    <a:pt x="15" y="981"/>
                  </a:lnTo>
                  <a:lnTo>
                    <a:pt x="0" y="949"/>
                  </a:lnTo>
                  <a:lnTo>
                    <a:pt x="6" y="977"/>
                  </a:lnTo>
                  <a:lnTo>
                    <a:pt x="14" y="1005"/>
                  </a:lnTo>
                  <a:lnTo>
                    <a:pt x="22" y="1032"/>
                  </a:lnTo>
                  <a:lnTo>
                    <a:pt x="31" y="1060"/>
                  </a:lnTo>
                  <a:lnTo>
                    <a:pt x="41" y="1085"/>
                  </a:lnTo>
                  <a:lnTo>
                    <a:pt x="50" y="1112"/>
                  </a:lnTo>
                  <a:lnTo>
                    <a:pt x="63" y="1137"/>
                  </a:lnTo>
                  <a:lnTo>
                    <a:pt x="74" y="1162"/>
                  </a:lnTo>
                  <a:lnTo>
                    <a:pt x="87" y="1186"/>
                  </a:lnTo>
                  <a:lnTo>
                    <a:pt x="100" y="1210"/>
                  </a:lnTo>
                  <a:lnTo>
                    <a:pt x="115" y="1233"/>
                  </a:lnTo>
                  <a:lnTo>
                    <a:pt x="129" y="1255"/>
                  </a:lnTo>
                  <a:lnTo>
                    <a:pt x="144" y="1276"/>
                  </a:lnTo>
                  <a:lnTo>
                    <a:pt x="161" y="1297"/>
                  </a:lnTo>
                  <a:lnTo>
                    <a:pt x="177" y="1317"/>
                  </a:lnTo>
                  <a:lnTo>
                    <a:pt x="195" y="1336"/>
                  </a:lnTo>
                  <a:lnTo>
                    <a:pt x="213" y="1353"/>
                  </a:lnTo>
                  <a:lnTo>
                    <a:pt x="232" y="1371"/>
                  </a:lnTo>
                  <a:lnTo>
                    <a:pt x="251" y="1387"/>
                  </a:lnTo>
                  <a:lnTo>
                    <a:pt x="271" y="1402"/>
                  </a:lnTo>
                  <a:lnTo>
                    <a:pt x="292" y="1416"/>
                  </a:lnTo>
                  <a:lnTo>
                    <a:pt x="313" y="1430"/>
                  </a:lnTo>
                  <a:lnTo>
                    <a:pt x="335" y="1442"/>
                  </a:lnTo>
                  <a:lnTo>
                    <a:pt x="358" y="1453"/>
                  </a:lnTo>
                  <a:lnTo>
                    <a:pt x="380" y="1463"/>
                  </a:lnTo>
                  <a:lnTo>
                    <a:pt x="404" y="1470"/>
                  </a:lnTo>
                  <a:lnTo>
                    <a:pt x="427" y="1478"/>
                  </a:lnTo>
                  <a:lnTo>
                    <a:pt x="451" y="1485"/>
                  </a:lnTo>
                  <a:lnTo>
                    <a:pt x="477" y="1489"/>
                  </a:lnTo>
                  <a:lnTo>
                    <a:pt x="502" y="1493"/>
                  </a:lnTo>
                  <a:lnTo>
                    <a:pt x="528" y="1495"/>
                  </a:lnTo>
                  <a:lnTo>
                    <a:pt x="554" y="1496"/>
                  </a:lnTo>
                  <a:lnTo>
                    <a:pt x="596" y="1494"/>
                  </a:lnTo>
                  <a:lnTo>
                    <a:pt x="636" y="1489"/>
                  </a:lnTo>
                  <a:lnTo>
                    <a:pt x="674" y="1481"/>
                  </a:lnTo>
                  <a:lnTo>
                    <a:pt x="712" y="1470"/>
                  </a:lnTo>
                  <a:lnTo>
                    <a:pt x="748" y="1457"/>
                  </a:lnTo>
                  <a:lnTo>
                    <a:pt x="783" y="1442"/>
                  </a:lnTo>
                  <a:lnTo>
                    <a:pt x="816" y="1423"/>
                  </a:lnTo>
                  <a:lnTo>
                    <a:pt x="847" y="1402"/>
                  </a:lnTo>
                  <a:lnTo>
                    <a:pt x="877" y="1379"/>
                  </a:lnTo>
                  <a:lnTo>
                    <a:pt x="905" y="1355"/>
                  </a:lnTo>
                  <a:lnTo>
                    <a:pt x="932" y="1327"/>
                  </a:lnTo>
                  <a:lnTo>
                    <a:pt x="957" y="1297"/>
                  </a:lnTo>
                  <a:lnTo>
                    <a:pt x="980" y="1266"/>
                  </a:lnTo>
                  <a:lnTo>
                    <a:pt x="1002" y="1234"/>
                  </a:lnTo>
                  <a:lnTo>
                    <a:pt x="1022" y="1200"/>
                  </a:lnTo>
                  <a:lnTo>
                    <a:pt x="1041" y="1164"/>
                  </a:lnTo>
                  <a:lnTo>
                    <a:pt x="1058" y="1127"/>
                  </a:lnTo>
                  <a:lnTo>
                    <a:pt x="1073" y="1088"/>
                  </a:lnTo>
                  <a:lnTo>
                    <a:pt x="1086" y="1050"/>
                  </a:lnTo>
                  <a:lnTo>
                    <a:pt x="1099" y="1009"/>
                  </a:lnTo>
                  <a:lnTo>
                    <a:pt x="1108" y="968"/>
                  </a:lnTo>
                  <a:lnTo>
                    <a:pt x="1116" y="926"/>
                  </a:lnTo>
                  <a:lnTo>
                    <a:pt x="1123" y="884"/>
                  </a:lnTo>
                  <a:lnTo>
                    <a:pt x="1127" y="841"/>
                  </a:lnTo>
                  <a:lnTo>
                    <a:pt x="1129" y="798"/>
                  </a:lnTo>
                  <a:lnTo>
                    <a:pt x="1131" y="754"/>
                  </a:lnTo>
                  <a:lnTo>
                    <a:pt x="1129" y="711"/>
                  </a:lnTo>
                  <a:lnTo>
                    <a:pt x="1127" y="667"/>
                  </a:lnTo>
                  <a:lnTo>
                    <a:pt x="1122" y="624"/>
                  </a:lnTo>
                  <a:lnTo>
                    <a:pt x="1115" y="581"/>
                  </a:lnTo>
                  <a:lnTo>
                    <a:pt x="1106" y="538"/>
                  </a:lnTo>
                  <a:lnTo>
                    <a:pt x="1096" y="495"/>
                  </a:lnTo>
                  <a:lnTo>
                    <a:pt x="1087" y="466"/>
                  </a:lnTo>
                  <a:lnTo>
                    <a:pt x="1079" y="438"/>
                  </a:lnTo>
                  <a:lnTo>
                    <a:pt x="1068" y="412"/>
                  </a:lnTo>
                  <a:lnTo>
                    <a:pt x="1058" y="385"/>
                  </a:lnTo>
                  <a:lnTo>
                    <a:pt x="1046" y="360"/>
                  </a:lnTo>
                  <a:lnTo>
                    <a:pt x="1033" y="334"/>
                  </a:lnTo>
                  <a:lnTo>
                    <a:pt x="1020" y="310"/>
                  </a:lnTo>
                  <a:lnTo>
                    <a:pt x="1007" y="287"/>
                  </a:lnTo>
                  <a:lnTo>
                    <a:pt x="993" y="265"/>
                  </a:lnTo>
                  <a:lnTo>
                    <a:pt x="977" y="244"/>
                  </a:lnTo>
                  <a:lnTo>
                    <a:pt x="962" y="223"/>
                  </a:lnTo>
                  <a:lnTo>
                    <a:pt x="946" y="203"/>
                  </a:lnTo>
                  <a:lnTo>
                    <a:pt x="930" y="183"/>
                  </a:lnTo>
                  <a:lnTo>
                    <a:pt x="912" y="166"/>
                  </a:lnTo>
                  <a:lnTo>
                    <a:pt x="894" y="148"/>
                  </a:lnTo>
                  <a:lnTo>
                    <a:pt x="877" y="131"/>
                  </a:lnTo>
                  <a:lnTo>
                    <a:pt x="859" y="116"/>
                  </a:lnTo>
                  <a:lnTo>
                    <a:pt x="840" y="102"/>
                  </a:lnTo>
                  <a:lnTo>
                    <a:pt x="820" y="88"/>
                  </a:lnTo>
                  <a:lnTo>
                    <a:pt x="801" y="75"/>
                  </a:lnTo>
                  <a:lnTo>
                    <a:pt x="782" y="63"/>
                  </a:lnTo>
                  <a:lnTo>
                    <a:pt x="762" y="53"/>
                  </a:lnTo>
                  <a:lnTo>
                    <a:pt x="742" y="43"/>
                  </a:lnTo>
                  <a:lnTo>
                    <a:pt x="721" y="34"/>
                  </a:lnTo>
                  <a:lnTo>
                    <a:pt x="701" y="26"/>
                  </a:lnTo>
                  <a:lnTo>
                    <a:pt x="680" y="19"/>
                  </a:lnTo>
                  <a:lnTo>
                    <a:pt x="659" y="13"/>
                  </a:lnTo>
                  <a:lnTo>
                    <a:pt x="638" y="9"/>
                  </a:lnTo>
                  <a:lnTo>
                    <a:pt x="617" y="4"/>
                  </a:lnTo>
                  <a:lnTo>
                    <a:pt x="596" y="2"/>
                  </a:lnTo>
                  <a:lnTo>
                    <a:pt x="575" y="0"/>
                  </a:lnTo>
                  <a:lnTo>
                    <a:pt x="554"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1" name="Freeform 289">
              <a:extLst>
                <a:ext uri="{FF2B5EF4-FFF2-40B4-BE49-F238E27FC236}">
                  <a16:creationId xmlns:a16="http://schemas.microsoft.com/office/drawing/2014/main" id="{800D625C-0AC5-D99B-A0AE-94303C85B5C6}"/>
                </a:ext>
              </a:extLst>
            </p:cNvPr>
            <p:cNvSpPr>
              <a:spLocks/>
            </p:cNvSpPr>
            <p:nvPr/>
          </p:nvSpPr>
          <p:spPr bwMode="auto">
            <a:xfrm>
              <a:off x="8867284" y="1232112"/>
              <a:ext cx="563387" cy="384982"/>
            </a:xfrm>
            <a:custGeom>
              <a:avLst/>
              <a:gdLst>
                <a:gd name="T0" fmla="*/ 1622 w 2017"/>
                <a:gd name="T1" fmla="*/ 359 h 1284"/>
                <a:gd name="T2" fmla="*/ 1586 w 2017"/>
                <a:gd name="T3" fmla="*/ 262 h 1284"/>
                <a:gd name="T4" fmla="*/ 1531 w 2017"/>
                <a:gd name="T5" fmla="*/ 174 h 1284"/>
                <a:gd name="T6" fmla="*/ 1458 w 2017"/>
                <a:gd name="T7" fmla="*/ 103 h 1284"/>
                <a:gd name="T8" fmla="*/ 1372 w 2017"/>
                <a:gd name="T9" fmla="*/ 47 h 1284"/>
                <a:gd name="T10" fmla="*/ 1273 w 2017"/>
                <a:gd name="T11" fmla="*/ 12 h 1284"/>
                <a:gd name="T12" fmla="*/ 1166 w 2017"/>
                <a:gd name="T13" fmla="*/ 0 h 1284"/>
                <a:gd name="T14" fmla="*/ 1068 w 2017"/>
                <a:gd name="T15" fmla="*/ 11 h 1284"/>
                <a:gd name="T16" fmla="*/ 978 w 2017"/>
                <a:gd name="T17" fmla="*/ 41 h 1284"/>
                <a:gd name="T18" fmla="*/ 895 w 2017"/>
                <a:gd name="T19" fmla="*/ 87 h 1284"/>
                <a:gd name="T20" fmla="*/ 825 w 2017"/>
                <a:gd name="T21" fmla="*/ 149 h 1284"/>
                <a:gd name="T22" fmla="*/ 768 w 2017"/>
                <a:gd name="T23" fmla="*/ 224 h 1284"/>
                <a:gd name="T24" fmla="*/ 727 w 2017"/>
                <a:gd name="T25" fmla="*/ 309 h 1284"/>
                <a:gd name="T26" fmla="*/ 668 w 2017"/>
                <a:gd name="T27" fmla="*/ 324 h 1284"/>
                <a:gd name="T28" fmla="*/ 581 w 2017"/>
                <a:gd name="T29" fmla="*/ 309 h 1284"/>
                <a:gd name="T30" fmla="*/ 513 w 2017"/>
                <a:gd name="T31" fmla="*/ 318 h 1284"/>
                <a:gd name="T32" fmla="*/ 450 w 2017"/>
                <a:gd name="T33" fmla="*/ 342 h 1284"/>
                <a:gd name="T34" fmla="*/ 397 w 2017"/>
                <a:gd name="T35" fmla="*/ 381 h 1284"/>
                <a:gd name="T36" fmla="*/ 354 w 2017"/>
                <a:gd name="T37" fmla="*/ 430 h 1284"/>
                <a:gd name="T38" fmla="*/ 323 w 2017"/>
                <a:gd name="T39" fmla="*/ 490 h 1284"/>
                <a:gd name="T40" fmla="*/ 307 w 2017"/>
                <a:gd name="T41" fmla="*/ 556 h 1284"/>
                <a:gd name="T42" fmla="*/ 309 w 2017"/>
                <a:gd name="T43" fmla="*/ 620 h 1284"/>
                <a:gd name="T44" fmla="*/ 275 w 2017"/>
                <a:gd name="T45" fmla="*/ 629 h 1284"/>
                <a:gd name="T46" fmla="*/ 207 w 2017"/>
                <a:gd name="T47" fmla="*/ 638 h 1284"/>
                <a:gd name="T48" fmla="*/ 144 w 2017"/>
                <a:gd name="T49" fmla="*/ 662 h 1284"/>
                <a:gd name="T50" fmla="*/ 91 w 2017"/>
                <a:gd name="T51" fmla="*/ 701 h 1284"/>
                <a:gd name="T52" fmla="*/ 48 w 2017"/>
                <a:gd name="T53" fmla="*/ 751 h 1284"/>
                <a:gd name="T54" fmla="*/ 17 w 2017"/>
                <a:gd name="T55" fmla="*/ 809 h 1284"/>
                <a:gd name="T56" fmla="*/ 2 w 2017"/>
                <a:gd name="T57" fmla="*/ 875 h 1284"/>
                <a:gd name="T58" fmla="*/ 3 w 2017"/>
                <a:gd name="T59" fmla="*/ 946 h 1284"/>
                <a:gd name="T60" fmla="*/ 22 w 2017"/>
                <a:gd name="T61" fmla="*/ 1010 h 1284"/>
                <a:gd name="T62" fmla="*/ 55 w 2017"/>
                <a:gd name="T63" fmla="*/ 1067 h 1284"/>
                <a:gd name="T64" fmla="*/ 101 w 2017"/>
                <a:gd name="T65" fmla="*/ 1116 h 1284"/>
                <a:gd name="T66" fmla="*/ 156 w 2017"/>
                <a:gd name="T67" fmla="*/ 1151 h 1284"/>
                <a:gd name="T68" fmla="*/ 220 w 2017"/>
                <a:gd name="T69" fmla="*/ 1172 h 1284"/>
                <a:gd name="T70" fmla="*/ 294 w 2017"/>
                <a:gd name="T71" fmla="*/ 1178 h 1284"/>
                <a:gd name="T72" fmla="*/ 384 w 2017"/>
                <a:gd name="T73" fmla="*/ 1155 h 1284"/>
                <a:gd name="T74" fmla="*/ 523 w 2017"/>
                <a:gd name="T75" fmla="*/ 1194 h 1284"/>
                <a:gd name="T76" fmla="*/ 731 w 2017"/>
                <a:gd name="T77" fmla="*/ 1256 h 1284"/>
                <a:gd name="T78" fmla="*/ 960 w 2017"/>
                <a:gd name="T79" fmla="*/ 1283 h 1284"/>
                <a:gd name="T80" fmla="*/ 1182 w 2017"/>
                <a:gd name="T81" fmla="*/ 1277 h 1284"/>
                <a:gd name="T82" fmla="*/ 1373 w 2017"/>
                <a:gd name="T83" fmla="*/ 1245 h 1284"/>
                <a:gd name="T84" fmla="*/ 1505 w 2017"/>
                <a:gd name="T85" fmla="*/ 1193 h 1284"/>
                <a:gd name="T86" fmla="*/ 1575 w 2017"/>
                <a:gd name="T87" fmla="*/ 1144 h 1284"/>
                <a:gd name="T88" fmla="*/ 1679 w 2017"/>
                <a:gd name="T89" fmla="*/ 1148 h 1284"/>
                <a:gd name="T90" fmla="*/ 1770 w 2017"/>
                <a:gd name="T91" fmla="*/ 1128 h 1284"/>
                <a:gd name="T92" fmla="*/ 1851 w 2017"/>
                <a:gd name="T93" fmla="*/ 1086 h 1284"/>
                <a:gd name="T94" fmla="*/ 1918 w 2017"/>
                <a:gd name="T95" fmla="*/ 1028 h 1284"/>
                <a:gd name="T96" fmla="*/ 1971 w 2017"/>
                <a:gd name="T97" fmla="*/ 954 h 1284"/>
                <a:gd name="T98" fmla="*/ 2005 w 2017"/>
                <a:gd name="T99" fmla="*/ 869 h 1284"/>
                <a:gd name="T100" fmla="*/ 2017 w 2017"/>
                <a:gd name="T101" fmla="*/ 775 h 1284"/>
                <a:gd name="T102" fmla="*/ 2005 w 2017"/>
                <a:gd name="T103" fmla="*/ 681 h 1284"/>
                <a:gd name="T104" fmla="*/ 1971 w 2017"/>
                <a:gd name="T105" fmla="*/ 596 h 1284"/>
                <a:gd name="T106" fmla="*/ 1918 w 2017"/>
                <a:gd name="T107" fmla="*/ 523 h 1284"/>
                <a:gd name="T108" fmla="*/ 1851 w 2017"/>
                <a:gd name="T109" fmla="*/ 464 h 1284"/>
                <a:gd name="T110" fmla="*/ 1770 w 2017"/>
                <a:gd name="T111" fmla="*/ 423 h 1284"/>
                <a:gd name="T112" fmla="*/ 1679 w 2017"/>
                <a:gd name="T113" fmla="*/ 40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7" h="1284">
                  <a:moveTo>
                    <a:pt x="1641" y="399"/>
                  </a:moveTo>
                  <a:lnTo>
                    <a:pt x="1636" y="401"/>
                  </a:lnTo>
                  <a:lnTo>
                    <a:pt x="1630" y="401"/>
                  </a:lnTo>
                  <a:lnTo>
                    <a:pt x="1627" y="380"/>
                  </a:lnTo>
                  <a:lnTo>
                    <a:pt x="1622" y="359"/>
                  </a:lnTo>
                  <a:lnTo>
                    <a:pt x="1617" y="339"/>
                  </a:lnTo>
                  <a:lnTo>
                    <a:pt x="1610" y="319"/>
                  </a:lnTo>
                  <a:lnTo>
                    <a:pt x="1603" y="299"/>
                  </a:lnTo>
                  <a:lnTo>
                    <a:pt x="1595" y="280"/>
                  </a:lnTo>
                  <a:lnTo>
                    <a:pt x="1586" y="262"/>
                  </a:lnTo>
                  <a:lnTo>
                    <a:pt x="1577" y="243"/>
                  </a:lnTo>
                  <a:lnTo>
                    <a:pt x="1566" y="225"/>
                  </a:lnTo>
                  <a:lnTo>
                    <a:pt x="1555" y="207"/>
                  </a:lnTo>
                  <a:lnTo>
                    <a:pt x="1543" y="191"/>
                  </a:lnTo>
                  <a:lnTo>
                    <a:pt x="1531" y="174"/>
                  </a:lnTo>
                  <a:lnTo>
                    <a:pt x="1518" y="159"/>
                  </a:lnTo>
                  <a:lnTo>
                    <a:pt x="1504" y="143"/>
                  </a:lnTo>
                  <a:lnTo>
                    <a:pt x="1489" y="129"/>
                  </a:lnTo>
                  <a:lnTo>
                    <a:pt x="1474" y="116"/>
                  </a:lnTo>
                  <a:lnTo>
                    <a:pt x="1458" y="103"/>
                  </a:lnTo>
                  <a:lnTo>
                    <a:pt x="1442" y="90"/>
                  </a:lnTo>
                  <a:lnTo>
                    <a:pt x="1426" y="78"/>
                  </a:lnTo>
                  <a:lnTo>
                    <a:pt x="1408" y="67"/>
                  </a:lnTo>
                  <a:lnTo>
                    <a:pt x="1391" y="57"/>
                  </a:lnTo>
                  <a:lnTo>
                    <a:pt x="1372" y="47"/>
                  </a:lnTo>
                  <a:lnTo>
                    <a:pt x="1353" y="39"/>
                  </a:lnTo>
                  <a:lnTo>
                    <a:pt x="1334" y="31"/>
                  </a:lnTo>
                  <a:lnTo>
                    <a:pt x="1314" y="24"/>
                  </a:lnTo>
                  <a:lnTo>
                    <a:pt x="1294" y="18"/>
                  </a:lnTo>
                  <a:lnTo>
                    <a:pt x="1273" y="12"/>
                  </a:lnTo>
                  <a:lnTo>
                    <a:pt x="1253" y="9"/>
                  </a:lnTo>
                  <a:lnTo>
                    <a:pt x="1232" y="4"/>
                  </a:lnTo>
                  <a:lnTo>
                    <a:pt x="1211" y="2"/>
                  </a:lnTo>
                  <a:lnTo>
                    <a:pt x="1188" y="1"/>
                  </a:lnTo>
                  <a:lnTo>
                    <a:pt x="1166" y="0"/>
                  </a:lnTo>
                  <a:lnTo>
                    <a:pt x="1146" y="1"/>
                  </a:lnTo>
                  <a:lnTo>
                    <a:pt x="1127" y="2"/>
                  </a:lnTo>
                  <a:lnTo>
                    <a:pt x="1107" y="4"/>
                  </a:lnTo>
                  <a:lnTo>
                    <a:pt x="1087" y="6"/>
                  </a:lnTo>
                  <a:lnTo>
                    <a:pt x="1068" y="11"/>
                  </a:lnTo>
                  <a:lnTo>
                    <a:pt x="1049" y="15"/>
                  </a:lnTo>
                  <a:lnTo>
                    <a:pt x="1031" y="21"/>
                  </a:lnTo>
                  <a:lnTo>
                    <a:pt x="1013" y="26"/>
                  </a:lnTo>
                  <a:lnTo>
                    <a:pt x="994" y="33"/>
                  </a:lnTo>
                  <a:lnTo>
                    <a:pt x="978" y="41"/>
                  </a:lnTo>
                  <a:lnTo>
                    <a:pt x="960" y="48"/>
                  </a:lnTo>
                  <a:lnTo>
                    <a:pt x="943" y="57"/>
                  </a:lnTo>
                  <a:lnTo>
                    <a:pt x="927" y="66"/>
                  </a:lnTo>
                  <a:lnTo>
                    <a:pt x="911" y="76"/>
                  </a:lnTo>
                  <a:lnTo>
                    <a:pt x="895" y="87"/>
                  </a:lnTo>
                  <a:lnTo>
                    <a:pt x="880" y="98"/>
                  </a:lnTo>
                  <a:lnTo>
                    <a:pt x="866" y="110"/>
                  </a:lnTo>
                  <a:lnTo>
                    <a:pt x="852" y="122"/>
                  </a:lnTo>
                  <a:lnTo>
                    <a:pt x="838" y="136"/>
                  </a:lnTo>
                  <a:lnTo>
                    <a:pt x="825" y="149"/>
                  </a:lnTo>
                  <a:lnTo>
                    <a:pt x="812" y="163"/>
                  </a:lnTo>
                  <a:lnTo>
                    <a:pt x="801" y="178"/>
                  </a:lnTo>
                  <a:lnTo>
                    <a:pt x="789" y="192"/>
                  </a:lnTo>
                  <a:lnTo>
                    <a:pt x="778" y="207"/>
                  </a:lnTo>
                  <a:lnTo>
                    <a:pt x="768" y="224"/>
                  </a:lnTo>
                  <a:lnTo>
                    <a:pt x="759" y="241"/>
                  </a:lnTo>
                  <a:lnTo>
                    <a:pt x="749" y="257"/>
                  </a:lnTo>
                  <a:lnTo>
                    <a:pt x="741" y="274"/>
                  </a:lnTo>
                  <a:lnTo>
                    <a:pt x="733" y="291"/>
                  </a:lnTo>
                  <a:lnTo>
                    <a:pt x="727" y="309"/>
                  </a:lnTo>
                  <a:lnTo>
                    <a:pt x="720" y="328"/>
                  </a:lnTo>
                  <a:lnTo>
                    <a:pt x="715" y="345"/>
                  </a:lnTo>
                  <a:lnTo>
                    <a:pt x="699" y="338"/>
                  </a:lnTo>
                  <a:lnTo>
                    <a:pt x="684" y="331"/>
                  </a:lnTo>
                  <a:lnTo>
                    <a:pt x="668" y="324"/>
                  </a:lnTo>
                  <a:lnTo>
                    <a:pt x="652" y="319"/>
                  </a:lnTo>
                  <a:lnTo>
                    <a:pt x="634" y="316"/>
                  </a:lnTo>
                  <a:lnTo>
                    <a:pt x="616" y="312"/>
                  </a:lnTo>
                  <a:lnTo>
                    <a:pt x="599" y="310"/>
                  </a:lnTo>
                  <a:lnTo>
                    <a:pt x="581" y="309"/>
                  </a:lnTo>
                  <a:lnTo>
                    <a:pt x="567" y="310"/>
                  </a:lnTo>
                  <a:lnTo>
                    <a:pt x="552" y="311"/>
                  </a:lnTo>
                  <a:lnTo>
                    <a:pt x="539" y="312"/>
                  </a:lnTo>
                  <a:lnTo>
                    <a:pt x="526" y="316"/>
                  </a:lnTo>
                  <a:lnTo>
                    <a:pt x="513" y="318"/>
                  </a:lnTo>
                  <a:lnTo>
                    <a:pt x="499" y="322"/>
                  </a:lnTo>
                  <a:lnTo>
                    <a:pt x="486" y="327"/>
                  </a:lnTo>
                  <a:lnTo>
                    <a:pt x="474" y="331"/>
                  </a:lnTo>
                  <a:lnTo>
                    <a:pt x="462" y="337"/>
                  </a:lnTo>
                  <a:lnTo>
                    <a:pt x="450" y="342"/>
                  </a:lnTo>
                  <a:lnTo>
                    <a:pt x="439" y="349"/>
                  </a:lnTo>
                  <a:lnTo>
                    <a:pt x="428" y="356"/>
                  </a:lnTo>
                  <a:lnTo>
                    <a:pt x="416" y="364"/>
                  </a:lnTo>
                  <a:lnTo>
                    <a:pt x="407" y="372"/>
                  </a:lnTo>
                  <a:lnTo>
                    <a:pt x="397" y="381"/>
                  </a:lnTo>
                  <a:lnTo>
                    <a:pt x="387" y="390"/>
                  </a:lnTo>
                  <a:lnTo>
                    <a:pt x="378" y="399"/>
                  </a:lnTo>
                  <a:lnTo>
                    <a:pt x="369" y="409"/>
                  </a:lnTo>
                  <a:lnTo>
                    <a:pt x="361" y="419"/>
                  </a:lnTo>
                  <a:lnTo>
                    <a:pt x="354" y="430"/>
                  </a:lnTo>
                  <a:lnTo>
                    <a:pt x="346" y="441"/>
                  </a:lnTo>
                  <a:lnTo>
                    <a:pt x="339" y="454"/>
                  </a:lnTo>
                  <a:lnTo>
                    <a:pt x="334" y="465"/>
                  </a:lnTo>
                  <a:lnTo>
                    <a:pt x="328" y="477"/>
                  </a:lnTo>
                  <a:lnTo>
                    <a:pt x="323" y="490"/>
                  </a:lnTo>
                  <a:lnTo>
                    <a:pt x="318" y="502"/>
                  </a:lnTo>
                  <a:lnTo>
                    <a:pt x="315" y="515"/>
                  </a:lnTo>
                  <a:lnTo>
                    <a:pt x="312" y="529"/>
                  </a:lnTo>
                  <a:lnTo>
                    <a:pt x="309" y="542"/>
                  </a:lnTo>
                  <a:lnTo>
                    <a:pt x="307" y="556"/>
                  </a:lnTo>
                  <a:lnTo>
                    <a:pt x="307" y="570"/>
                  </a:lnTo>
                  <a:lnTo>
                    <a:pt x="306" y="584"/>
                  </a:lnTo>
                  <a:lnTo>
                    <a:pt x="307" y="596"/>
                  </a:lnTo>
                  <a:lnTo>
                    <a:pt x="307" y="609"/>
                  </a:lnTo>
                  <a:lnTo>
                    <a:pt x="309" y="620"/>
                  </a:lnTo>
                  <a:lnTo>
                    <a:pt x="312" y="632"/>
                  </a:lnTo>
                  <a:lnTo>
                    <a:pt x="303" y="631"/>
                  </a:lnTo>
                  <a:lnTo>
                    <a:pt x="293" y="630"/>
                  </a:lnTo>
                  <a:lnTo>
                    <a:pt x="284" y="629"/>
                  </a:lnTo>
                  <a:lnTo>
                    <a:pt x="275" y="629"/>
                  </a:lnTo>
                  <a:lnTo>
                    <a:pt x="261" y="629"/>
                  </a:lnTo>
                  <a:lnTo>
                    <a:pt x="246" y="630"/>
                  </a:lnTo>
                  <a:lnTo>
                    <a:pt x="233" y="632"/>
                  </a:lnTo>
                  <a:lnTo>
                    <a:pt x="220" y="635"/>
                  </a:lnTo>
                  <a:lnTo>
                    <a:pt x="207" y="638"/>
                  </a:lnTo>
                  <a:lnTo>
                    <a:pt x="193" y="641"/>
                  </a:lnTo>
                  <a:lnTo>
                    <a:pt x="180" y="646"/>
                  </a:lnTo>
                  <a:lnTo>
                    <a:pt x="168" y="651"/>
                  </a:lnTo>
                  <a:lnTo>
                    <a:pt x="156" y="657"/>
                  </a:lnTo>
                  <a:lnTo>
                    <a:pt x="144" y="662"/>
                  </a:lnTo>
                  <a:lnTo>
                    <a:pt x="133" y="669"/>
                  </a:lnTo>
                  <a:lnTo>
                    <a:pt x="122" y="677"/>
                  </a:lnTo>
                  <a:lnTo>
                    <a:pt x="111" y="683"/>
                  </a:lnTo>
                  <a:lnTo>
                    <a:pt x="101" y="692"/>
                  </a:lnTo>
                  <a:lnTo>
                    <a:pt x="91" y="701"/>
                  </a:lnTo>
                  <a:lnTo>
                    <a:pt x="81" y="710"/>
                  </a:lnTo>
                  <a:lnTo>
                    <a:pt x="72" y="720"/>
                  </a:lnTo>
                  <a:lnTo>
                    <a:pt x="63" y="730"/>
                  </a:lnTo>
                  <a:lnTo>
                    <a:pt x="55" y="740"/>
                  </a:lnTo>
                  <a:lnTo>
                    <a:pt x="48" y="751"/>
                  </a:lnTo>
                  <a:lnTo>
                    <a:pt x="40" y="762"/>
                  </a:lnTo>
                  <a:lnTo>
                    <a:pt x="33" y="773"/>
                  </a:lnTo>
                  <a:lnTo>
                    <a:pt x="28" y="785"/>
                  </a:lnTo>
                  <a:lnTo>
                    <a:pt x="22" y="797"/>
                  </a:lnTo>
                  <a:lnTo>
                    <a:pt x="17" y="809"/>
                  </a:lnTo>
                  <a:lnTo>
                    <a:pt x="12" y="822"/>
                  </a:lnTo>
                  <a:lnTo>
                    <a:pt x="9" y="836"/>
                  </a:lnTo>
                  <a:lnTo>
                    <a:pt x="6" y="849"/>
                  </a:lnTo>
                  <a:lnTo>
                    <a:pt x="3" y="862"/>
                  </a:lnTo>
                  <a:lnTo>
                    <a:pt x="2" y="875"/>
                  </a:lnTo>
                  <a:lnTo>
                    <a:pt x="1" y="890"/>
                  </a:lnTo>
                  <a:lnTo>
                    <a:pt x="0" y="904"/>
                  </a:lnTo>
                  <a:lnTo>
                    <a:pt x="1" y="917"/>
                  </a:lnTo>
                  <a:lnTo>
                    <a:pt x="2" y="932"/>
                  </a:lnTo>
                  <a:lnTo>
                    <a:pt x="3" y="946"/>
                  </a:lnTo>
                  <a:lnTo>
                    <a:pt x="6" y="959"/>
                  </a:lnTo>
                  <a:lnTo>
                    <a:pt x="9" y="972"/>
                  </a:lnTo>
                  <a:lnTo>
                    <a:pt x="12" y="986"/>
                  </a:lnTo>
                  <a:lnTo>
                    <a:pt x="17" y="998"/>
                  </a:lnTo>
                  <a:lnTo>
                    <a:pt x="22" y="1010"/>
                  </a:lnTo>
                  <a:lnTo>
                    <a:pt x="28" y="1022"/>
                  </a:lnTo>
                  <a:lnTo>
                    <a:pt x="33" y="1034"/>
                  </a:lnTo>
                  <a:lnTo>
                    <a:pt x="40" y="1046"/>
                  </a:lnTo>
                  <a:lnTo>
                    <a:pt x="48" y="1057"/>
                  </a:lnTo>
                  <a:lnTo>
                    <a:pt x="55" y="1067"/>
                  </a:lnTo>
                  <a:lnTo>
                    <a:pt x="63" y="1078"/>
                  </a:lnTo>
                  <a:lnTo>
                    <a:pt x="72" y="1088"/>
                  </a:lnTo>
                  <a:lnTo>
                    <a:pt x="81" y="1097"/>
                  </a:lnTo>
                  <a:lnTo>
                    <a:pt x="91" y="1107"/>
                  </a:lnTo>
                  <a:lnTo>
                    <a:pt x="101" y="1116"/>
                  </a:lnTo>
                  <a:lnTo>
                    <a:pt x="111" y="1124"/>
                  </a:lnTo>
                  <a:lnTo>
                    <a:pt x="122" y="1131"/>
                  </a:lnTo>
                  <a:lnTo>
                    <a:pt x="133" y="1138"/>
                  </a:lnTo>
                  <a:lnTo>
                    <a:pt x="144" y="1145"/>
                  </a:lnTo>
                  <a:lnTo>
                    <a:pt x="156" y="1151"/>
                  </a:lnTo>
                  <a:lnTo>
                    <a:pt x="168" y="1157"/>
                  </a:lnTo>
                  <a:lnTo>
                    <a:pt x="180" y="1161"/>
                  </a:lnTo>
                  <a:lnTo>
                    <a:pt x="193" y="1166"/>
                  </a:lnTo>
                  <a:lnTo>
                    <a:pt x="207" y="1169"/>
                  </a:lnTo>
                  <a:lnTo>
                    <a:pt x="220" y="1172"/>
                  </a:lnTo>
                  <a:lnTo>
                    <a:pt x="233" y="1174"/>
                  </a:lnTo>
                  <a:lnTo>
                    <a:pt x="246" y="1177"/>
                  </a:lnTo>
                  <a:lnTo>
                    <a:pt x="261" y="1178"/>
                  </a:lnTo>
                  <a:lnTo>
                    <a:pt x="275" y="1178"/>
                  </a:lnTo>
                  <a:lnTo>
                    <a:pt x="294" y="1178"/>
                  </a:lnTo>
                  <a:lnTo>
                    <a:pt x="314" y="1176"/>
                  </a:lnTo>
                  <a:lnTo>
                    <a:pt x="331" y="1172"/>
                  </a:lnTo>
                  <a:lnTo>
                    <a:pt x="350" y="1168"/>
                  </a:lnTo>
                  <a:lnTo>
                    <a:pt x="368" y="1161"/>
                  </a:lnTo>
                  <a:lnTo>
                    <a:pt x="384" y="1155"/>
                  </a:lnTo>
                  <a:lnTo>
                    <a:pt x="401" y="1147"/>
                  </a:lnTo>
                  <a:lnTo>
                    <a:pt x="416" y="1138"/>
                  </a:lnTo>
                  <a:lnTo>
                    <a:pt x="450" y="1158"/>
                  </a:lnTo>
                  <a:lnTo>
                    <a:pt x="485" y="1178"/>
                  </a:lnTo>
                  <a:lnTo>
                    <a:pt x="523" y="1194"/>
                  </a:lnTo>
                  <a:lnTo>
                    <a:pt x="561" y="1210"/>
                  </a:lnTo>
                  <a:lnTo>
                    <a:pt x="602" y="1224"/>
                  </a:lnTo>
                  <a:lnTo>
                    <a:pt x="644" y="1236"/>
                  </a:lnTo>
                  <a:lnTo>
                    <a:pt x="687" y="1247"/>
                  </a:lnTo>
                  <a:lnTo>
                    <a:pt x="731" y="1256"/>
                  </a:lnTo>
                  <a:lnTo>
                    <a:pt x="777" y="1265"/>
                  </a:lnTo>
                  <a:lnTo>
                    <a:pt x="822" y="1271"/>
                  </a:lnTo>
                  <a:lnTo>
                    <a:pt x="868" y="1276"/>
                  </a:lnTo>
                  <a:lnTo>
                    <a:pt x="913" y="1280"/>
                  </a:lnTo>
                  <a:lnTo>
                    <a:pt x="960" y="1283"/>
                  </a:lnTo>
                  <a:lnTo>
                    <a:pt x="1005" y="1284"/>
                  </a:lnTo>
                  <a:lnTo>
                    <a:pt x="1050" y="1284"/>
                  </a:lnTo>
                  <a:lnTo>
                    <a:pt x="1096" y="1283"/>
                  </a:lnTo>
                  <a:lnTo>
                    <a:pt x="1140" y="1280"/>
                  </a:lnTo>
                  <a:lnTo>
                    <a:pt x="1182" y="1277"/>
                  </a:lnTo>
                  <a:lnTo>
                    <a:pt x="1224" y="1273"/>
                  </a:lnTo>
                  <a:lnTo>
                    <a:pt x="1264" y="1267"/>
                  </a:lnTo>
                  <a:lnTo>
                    <a:pt x="1302" y="1261"/>
                  </a:lnTo>
                  <a:lnTo>
                    <a:pt x="1339" y="1254"/>
                  </a:lnTo>
                  <a:lnTo>
                    <a:pt x="1373" y="1245"/>
                  </a:lnTo>
                  <a:lnTo>
                    <a:pt x="1405" y="1236"/>
                  </a:lnTo>
                  <a:lnTo>
                    <a:pt x="1435" y="1226"/>
                  </a:lnTo>
                  <a:lnTo>
                    <a:pt x="1461" y="1216"/>
                  </a:lnTo>
                  <a:lnTo>
                    <a:pt x="1486" y="1205"/>
                  </a:lnTo>
                  <a:lnTo>
                    <a:pt x="1505" y="1193"/>
                  </a:lnTo>
                  <a:lnTo>
                    <a:pt x="1523" y="1180"/>
                  </a:lnTo>
                  <a:lnTo>
                    <a:pt x="1537" y="1167"/>
                  </a:lnTo>
                  <a:lnTo>
                    <a:pt x="1547" y="1153"/>
                  </a:lnTo>
                  <a:lnTo>
                    <a:pt x="1554" y="1139"/>
                  </a:lnTo>
                  <a:lnTo>
                    <a:pt x="1575" y="1144"/>
                  </a:lnTo>
                  <a:lnTo>
                    <a:pt x="1597" y="1147"/>
                  </a:lnTo>
                  <a:lnTo>
                    <a:pt x="1619" y="1149"/>
                  </a:lnTo>
                  <a:lnTo>
                    <a:pt x="1641" y="1150"/>
                  </a:lnTo>
                  <a:lnTo>
                    <a:pt x="1660" y="1150"/>
                  </a:lnTo>
                  <a:lnTo>
                    <a:pt x="1679" y="1148"/>
                  </a:lnTo>
                  <a:lnTo>
                    <a:pt x="1698" y="1146"/>
                  </a:lnTo>
                  <a:lnTo>
                    <a:pt x="1716" y="1142"/>
                  </a:lnTo>
                  <a:lnTo>
                    <a:pt x="1735" y="1138"/>
                  </a:lnTo>
                  <a:lnTo>
                    <a:pt x="1753" y="1134"/>
                  </a:lnTo>
                  <a:lnTo>
                    <a:pt x="1770" y="1128"/>
                  </a:lnTo>
                  <a:lnTo>
                    <a:pt x="1787" y="1120"/>
                  </a:lnTo>
                  <a:lnTo>
                    <a:pt x="1804" y="1114"/>
                  </a:lnTo>
                  <a:lnTo>
                    <a:pt x="1820" y="1105"/>
                  </a:lnTo>
                  <a:lnTo>
                    <a:pt x="1836" y="1096"/>
                  </a:lnTo>
                  <a:lnTo>
                    <a:pt x="1851" y="1086"/>
                  </a:lnTo>
                  <a:lnTo>
                    <a:pt x="1865" y="1076"/>
                  </a:lnTo>
                  <a:lnTo>
                    <a:pt x="1880" y="1065"/>
                  </a:lnTo>
                  <a:lnTo>
                    <a:pt x="1893" y="1053"/>
                  </a:lnTo>
                  <a:lnTo>
                    <a:pt x="1906" y="1041"/>
                  </a:lnTo>
                  <a:lnTo>
                    <a:pt x="1918" y="1028"/>
                  </a:lnTo>
                  <a:lnTo>
                    <a:pt x="1931" y="1013"/>
                  </a:lnTo>
                  <a:lnTo>
                    <a:pt x="1942" y="1000"/>
                  </a:lnTo>
                  <a:lnTo>
                    <a:pt x="1953" y="985"/>
                  </a:lnTo>
                  <a:lnTo>
                    <a:pt x="1962" y="969"/>
                  </a:lnTo>
                  <a:lnTo>
                    <a:pt x="1971" y="954"/>
                  </a:lnTo>
                  <a:lnTo>
                    <a:pt x="1979" y="938"/>
                  </a:lnTo>
                  <a:lnTo>
                    <a:pt x="1987" y="922"/>
                  </a:lnTo>
                  <a:lnTo>
                    <a:pt x="1994" y="904"/>
                  </a:lnTo>
                  <a:lnTo>
                    <a:pt x="1999" y="886"/>
                  </a:lnTo>
                  <a:lnTo>
                    <a:pt x="2005" y="869"/>
                  </a:lnTo>
                  <a:lnTo>
                    <a:pt x="2009" y="851"/>
                  </a:lnTo>
                  <a:lnTo>
                    <a:pt x="2012" y="832"/>
                  </a:lnTo>
                  <a:lnTo>
                    <a:pt x="2015" y="813"/>
                  </a:lnTo>
                  <a:lnTo>
                    <a:pt x="2016" y="795"/>
                  </a:lnTo>
                  <a:lnTo>
                    <a:pt x="2017" y="775"/>
                  </a:lnTo>
                  <a:lnTo>
                    <a:pt x="2016" y="756"/>
                  </a:lnTo>
                  <a:lnTo>
                    <a:pt x="2015" y="736"/>
                  </a:lnTo>
                  <a:lnTo>
                    <a:pt x="2012" y="717"/>
                  </a:lnTo>
                  <a:lnTo>
                    <a:pt x="2009" y="700"/>
                  </a:lnTo>
                  <a:lnTo>
                    <a:pt x="2005" y="681"/>
                  </a:lnTo>
                  <a:lnTo>
                    <a:pt x="1999" y="663"/>
                  </a:lnTo>
                  <a:lnTo>
                    <a:pt x="1994" y="646"/>
                  </a:lnTo>
                  <a:lnTo>
                    <a:pt x="1987" y="629"/>
                  </a:lnTo>
                  <a:lnTo>
                    <a:pt x="1979" y="613"/>
                  </a:lnTo>
                  <a:lnTo>
                    <a:pt x="1971" y="596"/>
                  </a:lnTo>
                  <a:lnTo>
                    <a:pt x="1962" y="581"/>
                  </a:lnTo>
                  <a:lnTo>
                    <a:pt x="1953" y="565"/>
                  </a:lnTo>
                  <a:lnTo>
                    <a:pt x="1942" y="551"/>
                  </a:lnTo>
                  <a:lnTo>
                    <a:pt x="1931" y="536"/>
                  </a:lnTo>
                  <a:lnTo>
                    <a:pt x="1918" y="523"/>
                  </a:lnTo>
                  <a:lnTo>
                    <a:pt x="1906" y="510"/>
                  </a:lnTo>
                  <a:lnTo>
                    <a:pt x="1893" y="498"/>
                  </a:lnTo>
                  <a:lnTo>
                    <a:pt x="1880" y="486"/>
                  </a:lnTo>
                  <a:lnTo>
                    <a:pt x="1865" y="475"/>
                  </a:lnTo>
                  <a:lnTo>
                    <a:pt x="1851" y="464"/>
                  </a:lnTo>
                  <a:lnTo>
                    <a:pt x="1836" y="455"/>
                  </a:lnTo>
                  <a:lnTo>
                    <a:pt x="1820" y="445"/>
                  </a:lnTo>
                  <a:lnTo>
                    <a:pt x="1804" y="437"/>
                  </a:lnTo>
                  <a:lnTo>
                    <a:pt x="1787" y="429"/>
                  </a:lnTo>
                  <a:lnTo>
                    <a:pt x="1770" y="423"/>
                  </a:lnTo>
                  <a:lnTo>
                    <a:pt x="1753" y="417"/>
                  </a:lnTo>
                  <a:lnTo>
                    <a:pt x="1735" y="412"/>
                  </a:lnTo>
                  <a:lnTo>
                    <a:pt x="1716" y="407"/>
                  </a:lnTo>
                  <a:lnTo>
                    <a:pt x="1698" y="404"/>
                  </a:lnTo>
                  <a:lnTo>
                    <a:pt x="1679" y="402"/>
                  </a:lnTo>
                  <a:lnTo>
                    <a:pt x="1660" y="401"/>
                  </a:lnTo>
                  <a:lnTo>
                    <a:pt x="1641" y="3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2" name="Freeform 290">
              <a:extLst>
                <a:ext uri="{FF2B5EF4-FFF2-40B4-BE49-F238E27FC236}">
                  <a16:creationId xmlns:a16="http://schemas.microsoft.com/office/drawing/2014/main" id="{5ADECC09-160B-DB0C-E7E4-D8075F83B33F}"/>
                </a:ext>
              </a:extLst>
            </p:cNvPr>
            <p:cNvSpPr>
              <a:spLocks/>
            </p:cNvSpPr>
            <p:nvPr/>
          </p:nvSpPr>
          <p:spPr bwMode="auto">
            <a:xfrm>
              <a:off x="10436121" y="947887"/>
              <a:ext cx="780932" cy="535365"/>
            </a:xfrm>
            <a:custGeom>
              <a:avLst/>
              <a:gdLst>
                <a:gd name="T0" fmla="*/ 2251 w 2799"/>
                <a:gd name="T1" fmla="*/ 498 h 1783"/>
                <a:gd name="T2" fmla="*/ 2202 w 2799"/>
                <a:gd name="T3" fmla="*/ 362 h 1783"/>
                <a:gd name="T4" fmla="*/ 2125 w 2799"/>
                <a:gd name="T5" fmla="*/ 242 h 1783"/>
                <a:gd name="T6" fmla="*/ 2025 w 2799"/>
                <a:gd name="T7" fmla="*/ 141 h 1783"/>
                <a:gd name="T8" fmla="*/ 1905 w 2799"/>
                <a:gd name="T9" fmla="*/ 65 h 1783"/>
                <a:gd name="T10" fmla="*/ 1768 w 2799"/>
                <a:gd name="T11" fmla="*/ 16 h 1783"/>
                <a:gd name="T12" fmla="*/ 1619 w 2799"/>
                <a:gd name="T13" fmla="*/ 0 h 1783"/>
                <a:gd name="T14" fmla="*/ 1483 w 2799"/>
                <a:gd name="T15" fmla="*/ 14 h 1783"/>
                <a:gd name="T16" fmla="*/ 1356 w 2799"/>
                <a:gd name="T17" fmla="*/ 55 h 1783"/>
                <a:gd name="T18" fmla="*/ 1242 w 2799"/>
                <a:gd name="T19" fmla="*/ 120 h 1783"/>
                <a:gd name="T20" fmla="*/ 1145 w 2799"/>
                <a:gd name="T21" fmla="*/ 206 h 1783"/>
                <a:gd name="T22" fmla="*/ 1065 w 2799"/>
                <a:gd name="T23" fmla="*/ 310 h 1783"/>
                <a:gd name="T24" fmla="*/ 1008 w 2799"/>
                <a:gd name="T25" fmla="*/ 428 h 1783"/>
                <a:gd name="T26" fmla="*/ 926 w 2799"/>
                <a:gd name="T27" fmla="*/ 450 h 1783"/>
                <a:gd name="T28" fmla="*/ 806 w 2799"/>
                <a:gd name="T29" fmla="*/ 429 h 1783"/>
                <a:gd name="T30" fmla="*/ 710 w 2799"/>
                <a:gd name="T31" fmla="*/ 441 h 1783"/>
                <a:gd name="T32" fmla="*/ 623 w 2799"/>
                <a:gd name="T33" fmla="*/ 476 h 1783"/>
                <a:gd name="T34" fmla="*/ 549 w 2799"/>
                <a:gd name="T35" fmla="*/ 529 h 1783"/>
                <a:gd name="T36" fmla="*/ 489 w 2799"/>
                <a:gd name="T37" fmla="*/ 597 h 1783"/>
                <a:gd name="T38" fmla="*/ 447 w 2799"/>
                <a:gd name="T39" fmla="*/ 679 h 1783"/>
                <a:gd name="T40" fmla="*/ 426 w 2799"/>
                <a:gd name="T41" fmla="*/ 772 h 1783"/>
                <a:gd name="T42" fmla="*/ 428 w 2799"/>
                <a:gd name="T43" fmla="*/ 862 h 1783"/>
                <a:gd name="T44" fmla="*/ 381 w 2799"/>
                <a:gd name="T45" fmla="*/ 873 h 1783"/>
                <a:gd name="T46" fmla="*/ 286 w 2799"/>
                <a:gd name="T47" fmla="*/ 885 h 1783"/>
                <a:gd name="T48" fmla="*/ 198 w 2799"/>
                <a:gd name="T49" fmla="*/ 919 h 1783"/>
                <a:gd name="T50" fmla="*/ 124 w 2799"/>
                <a:gd name="T51" fmla="*/ 972 h 1783"/>
                <a:gd name="T52" fmla="*/ 65 w 2799"/>
                <a:gd name="T53" fmla="*/ 1041 h 1783"/>
                <a:gd name="T54" fmla="*/ 23 w 2799"/>
                <a:gd name="T55" fmla="*/ 1124 h 1783"/>
                <a:gd name="T56" fmla="*/ 1 w 2799"/>
                <a:gd name="T57" fmla="*/ 1215 h 1783"/>
                <a:gd name="T58" fmla="*/ 4 w 2799"/>
                <a:gd name="T59" fmla="*/ 1312 h 1783"/>
                <a:gd name="T60" fmla="*/ 29 w 2799"/>
                <a:gd name="T61" fmla="*/ 1403 h 1783"/>
                <a:gd name="T62" fmla="*/ 75 w 2799"/>
                <a:gd name="T63" fmla="*/ 1482 h 1783"/>
                <a:gd name="T64" fmla="*/ 138 w 2799"/>
                <a:gd name="T65" fmla="*/ 1549 h 1783"/>
                <a:gd name="T66" fmla="*/ 215 w 2799"/>
                <a:gd name="T67" fmla="*/ 1598 h 1783"/>
                <a:gd name="T68" fmla="*/ 303 w 2799"/>
                <a:gd name="T69" fmla="*/ 1628 h 1783"/>
                <a:gd name="T70" fmla="*/ 407 w 2799"/>
                <a:gd name="T71" fmla="*/ 1635 h 1783"/>
                <a:gd name="T72" fmla="*/ 533 w 2799"/>
                <a:gd name="T73" fmla="*/ 1603 h 1783"/>
                <a:gd name="T74" fmla="*/ 724 w 2799"/>
                <a:gd name="T75" fmla="*/ 1658 h 1783"/>
                <a:gd name="T76" fmla="*/ 1014 w 2799"/>
                <a:gd name="T77" fmla="*/ 1745 h 1783"/>
                <a:gd name="T78" fmla="*/ 1331 w 2799"/>
                <a:gd name="T79" fmla="*/ 1781 h 1783"/>
                <a:gd name="T80" fmla="*/ 1641 w 2799"/>
                <a:gd name="T81" fmla="*/ 1773 h 1783"/>
                <a:gd name="T82" fmla="*/ 1905 w 2799"/>
                <a:gd name="T83" fmla="*/ 1730 h 1783"/>
                <a:gd name="T84" fmla="*/ 2090 w 2799"/>
                <a:gd name="T85" fmla="*/ 1656 h 1783"/>
                <a:gd name="T86" fmla="*/ 2186 w 2799"/>
                <a:gd name="T87" fmla="*/ 1588 h 1783"/>
                <a:gd name="T88" fmla="*/ 2331 w 2799"/>
                <a:gd name="T89" fmla="*/ 1594 h 1783"/>
                <a:gd name="T90" fmla="*/ 2457 w 2799"/>
                <a:gd name="T91" fmla="*/ 1565 h 1783"/>
                <a:gd name="T92" fmla="*/ 2569 w 2799"/>
                <a:gd name="T93" fmla="*/ 1508 h 1783"/>
                <a:gd name="T94" fmla="*/ 2663 w 2799"/>
                <a:gd name="T95" fmla="*/ 1426 h 1783"/>
                <a:gd name="T96" fmla="*/ 2736 w 2799"/>
                <a:gd name="T97" fmla="*/ 1325 h 1783"/>
                <a:gd name="T98" fmla="*/ 2783 w 2799"/>
                <a:gd name="T99" fmla="*/ 1207 h 1783"/>
                <a:gd name="T100" fmla="*/ 2799 w 2799"/>
                <a:gd name="T101" fmla="*/ 1076 h 1783"/>
                <a:gd name="T102" fmla="*/ 2783 w 2799"/>
                <a:gd name="T103" fmla="*/ 946 h 1783"/>
                <a:gd name="T104" fmla="*/ 2736 w 2799"/>
                <a:gd name="T105" fmla="*/ 828 h 1783"/>
                <a:gd name="T106" fmla="*/ 2663 w 2799"/>
                <a:gd name="T107" fmla="*/ 725 h 1783"/>
                <a:gd name="T108" fmla="*/ 2569 w 2799"/>
                <a:gd name="T109" fmla="*/ 643 h 1783"/>
                <a:gd name="T110" fmla="*/ 2457 w 2799"/>
                <a:gd name="T111" fmla="*/ 586 h 1783"/>
                <a:gd name="T112" fmla="*/ 2331 w 2799"/>
                <a:gd name="T113" fmla="*/ 55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9" h="1783">
                  <a:moveTo>
                    <a:pt x="2278" y="554"/>
                  </a:moveTo>
                  <a:lnTo>
                    <a:pt x="2270" y="555"/>
                  </a:lnTo>
                  <a:lnTo>
                    <a:pt x="2263" y="556"/>
                  </a:lnTo>
                  <a:lnTo>
                    <a:pt x="2258" y="526"/>
                  </a:lnTo>
                  <a:lnTo>
                    <a:pt x="2251" y="498"/>
                  </a:lnTo>
                  <a:lnTo>
                    <a:pt x="2245" y="470"/>
                  </a:lnTo>
                  <a:lnTo>
                    <a:pt x="2236" y="441"/>
                  </a:lnTo>
                  <a:lnTo>
                    <a:pt x="2225" y="415"/>
                  </a:lnTo>
                  <a:lnTo>
                    <a:pt x="2214" y="388"/>
                  </a:lnTo>
                  <a:lnTo>
                    <a:pt x="2202" y="362"/>
                  </a:lnTo>
                  <a:lnTo>
                    <a:pt x="2188" y="337"/>
                  </a:lnTo>
                  <a:lnTo>
                    <a:pt x="2174" y="311"/>
                  </a:lnTo>
                  <a:lnTo>
                    <a:pt x="2159" y="288"/>
                  </a:lnTo>
                  <a:lnTo>
                    <a:pt x="2142" y="265"/>
                  </a:lnTo>
                  <a:lnTo>
                    <a:pt x="2125" y="242"/>
                  </a:lnTo>
                  <a:lnTo>
                    <a:pt x="2107" y="220"/>
                  </a:lnTo>
                  <a:lnTo>
                    <a:pt x="2088" y="199"/>
                  </a:lnTo>
                  <a:lnTo>
                    <a:pt x="2067" y="179"/>
                  </a:lnTo>
                  <a:lnTo>
                    <a:pt x="2046" y="160"/>
                  </a:lnTo>
                  <a:lnTo>
                    <a:pt x="2025" y="141"/>
                  </a:lnTo>
                  <a:lnTo>
                    <a:pt x="2002" y="125"/>
                  </a:lnTo>
                  <a:lnTo>
                    <a:pt x="1979" y="108"/>
                  </a:lnTo>
                  <a:lnTo>
                    <a:pt x="1954" y="93"/>
                  </a:lnTo>
                  <a:lnTo>
                    <a:pt x="1930" y="78"/>
                  </a:lnTo>
                  <a:lnTo>
                    <a:pt x="1905" y="65"/>
                  </a:lnTo>
                  <a:lnTo>
                    <a:pt x="1878" y="53"/>
                  </a:lnTo>
                  <a:lnTo>
                    <a:pt x="1852" y="42"/>
                  </a:lnTo>
                  <a:lnTo>
                    <a:pt x="1824" y="33"/>
                  </a:lnTo>
                  <a:lnTo>
                    <a:pt x="1796" y="24"/>
                  </a:lnTo>
                  <a:lnTo>
                    <a:pt x="1768" y="16"/>
                  </a:lnTo>
                  <a:lnTo>
                    <a:pt x="1739" y="11"/>
                  </a:lnTo>
                  <a:lnTo>
                    <a:pt x="1709" y="5"/>
                  </a:lnTo>
                  <a:lnTo>
                    <a:pt x="1679" y="2"/>
                  </a:lnTo>
                  <a:lnTo>
                    <a:pt x="1649" y="0"/>
                  </a:lnTo>
                  <a:lnTo>
                    <a:pt x="1619" y="0"/>
                  </a:lnTo>
                  <a:lnTo>
                    <a:pt x="1591" y="0"/>
                  </a:lnTo>
                  <a:lnTo>
                    <a:pt x="1563" y="2"/>
                  </a:lnTo>
                  <a:lnTo>
                    <a:pt x="1536" y="4"/>
                  </a:lnTo>
                  <a:lnTo>
                    <a:pt x="1509" y="9"/>
                  </a:lnTo>
                  <a:lnTo>
                    <a:pt x="1483" y="14"/>
                  </a:lnTo>
                  <a:lnTo>
                    <a:pt x="1456" y="20"/>
                  </a:lnTo>
                  <a:lnTo>
                    <a:pt x="1430" y="27"/>
                  </a:lnTo>
                  <a:lnTo>
                    <a:pt x="1404" y="35"/>
                  </a:lnTo>
                  <a:lnTo>
                    <a:pt x="1380" y="45"/>
                  </a:lnTo>
                  <a:lnTo>
                    <a:pt x="1356" y="55"/>
                  </a:lnTo>
                  <a:lnTo>
                    <a:pt x="1331" y="66"/>
                  </a:lnTo>
                  <a:lnTo>
                    <a:pt x="1308" y="78"/>
                  </a:lnTo>
                  <a:lnTo>
                    <a:pt x="1286" y="92"/>
                  </a:lnTo>
                  <a:lnTo>
                    <a:pt x="1264" y="106"/>
                  </a:lnTo>
                  <a:lnTo>
                    <a:pt x="1242" y="120"/>
                  </a:lnTo>
                  <a:lnTo>
                    <a:pt x="1221" y="136"/>
                  </a:lnTo>
                  <a:lnTo>
                    <a:pt x="1201" y="152"/>
                  </a:lnTo>
                  <a:lnTo>
                    <a:pt x="1181" y="170"/>
                  </a:lnTo>
                  <a:lnTo>
                    <a:pt x="1162" y="188"/>
                  </a:lnTo>
                  <a:lnTo>
                    <a:pt x="1145" y="206"/>
                  </a:lnTo>
                  <a:lnTo>
                    <a:pt x="1127" y="226"/>
                  </a:lnTo>
                  <a:lnTo>
                    <a:pt x="1111" y="246"/>
                  </a:lnTo>
                  <a:lnTo>
                    <a:pt x="1094" y="267"/>
                  </a:lnTo>
                  <a:lnTo>
                    <a:pt x="1080" y="288"/>
                  </a:lnTo>
                  <a:lnTo>
                    <a:pt x="1065" y="310"/>
                  </a:lnTo>
                  <a:lnTo>
                    <a:pt x="1052" y="332"/>
                  </a:lnTo>
                  <a:lnTo>
                    <a:pt x="1040" y="355"/>
                  </a:lnTo>
                  <a:lnTo>
                    <a:pt x="1028" y="380"/>
                  </a:lnTo>
                  <a:lnTo>
                    <a:pt x="1018" y="404"/>
                  </a:lnTo>
                  <a:lnTo>
                    <a:pt x="1008" y="428"/>
                  </a:lnTo>
                  <a:lnTo>
                    <a:pt x="999" y="454"/>
                  </a:lnTo>
                  <a:lnTo>
                    <a:pt x="991" y="479"/>
                  </a:lnTo>
                  <a:lnTo>
                    <a:pt x="970" y="468"/>
                  </a:lnTo>
                  <a:lnTo>
                    <a:pt x="948" y="458"/>
                  </a:lnTo>
                  <a:lnTo>
                    <a:pt x="926" y="450"/>
                  </a:lnTo>
                  <a:lnTo>
                    <a:pt x="903" y="443"/>
                  </a:lnTo>
                  <a:lnTo>
                    <a:pt x="880" y="437"/>
                  </a:lnTo>
                  <a:lnTo>
                    <a:pt x="855" y="433"/>
                  </a:lnTo>
                  <a:lnTo>
                    <a:pt x="831" y="430"/>
                  </a:lnTo>
                  <a:lnTo>
                    <a:pt x="806" y="429"/>
                  </a:lnTo>
                  <a:lnTo>
                    <a:pt x="786" y="429"/>
                  </a:lnTo>
                  <a:lnTo>
                    <a:pt x="766" y="432"/>
                  </a:lnTo>
                  <a:lnTo>
                    <a:pt x="747" y="434"/>
                  </a:lnTo>
                  <a:lnTo>
                    <a:pt x="728" y="437"/>
                  </a:lnTo>
                  <a:lnTo>
                    <a:pt x="710" y="441"/>
                  </a:lnTo>
                  <a:lnTo>
                    <a:pt x="692" y="446"/>
                  </a:lnTo>
                  <a:lnTo>
                    <a:pt x="674" y="452"/>
                  </a:lnTo>
                  <a:lnTo>
                    <a:pt x="657" y="459"/>
                  </a:lnTo>
                  <a:lnTo>
                    <a:pt x="640" y="467"/>
                  </a:lnTo>
                  <a:lnTo>
                    <a:pt x="623" y="476"/>
                  </a:lnTo>
                  <a:lnTo>
                    <a:pt x="608" y="485"/>
                  </a:lnTo>
                  <a:lnTo>
                    <a:pt x="593" y="494"/>
                  </a:lnTo>
                  <a:lnTo>
                    <a:pt x="577" y="504"/>
                  </a:lnTo>
                  <a:lnTo>
                    <a:pt x="563" y="517"/>
                  </a:lnTo>
                  <a:lnTo>
                    <a:pt x="549" y="529"/>
                  </a:lnTo>
                  <a:lnTo>
                    <a:pt x="536" y="541"/>
                  </a:lnTo>
                  <a:lnTo>
                    <a:pt x="523" y="554"/>
                  </a:lnTo>
                  <a:lnTo>
                    <a:pt x="511" y="568"/>
                  </a:lnTo>
                  <a:lnTo>
                    <a:pt x="500" y="583"/>
                  </a:lnTo>
                  <a:lnTo>
                    <a:pt x="489" y="597"/>
                  </a:lnTo>
                  <a:lnTo>
                    <a:pt x="479" y="613"/>
                  </a:lnTo>
                  <a:lnTo>
                    <a:pt x="470" y="629"/>
                  </a:lnTo>
                  <a:lnTo>
                    <a:pt x="461" y="645"/>
                  </a:lnTo>
                  <a:lnTo>
                    <a:pt x="455" y="662"/>
                  </a:lnTo>
                  <a:lnTo>
                    <a:pt x="447" y="679"/>
                  </a:lnTo>
                  <a:lnTo>
                    <a:pt x="441" y="696"/>
                  </a:lnTo>
                  <a:lnTo>
                    <a:pt x="436" y="715"/>
                  </a:lnTo>
                  <a:lnTo>
                    <a:pt x="431" y="734"/>
                  </a:lnTo>
                  <a:lnTo>
                    <a:pt x="428" y="753"/>
                  </a:lnTo>
                  <a:lnTo>
                    <a:pt x="426" y="772"/>
                  </a:lnTo>
                  <a:lnTo>
                    <a:pt x="425" y="790"/>
                  </a:lnTo>
                  <a:lnTo>
                    <a:pt x="424" y="810"/>
                  </a:lnTo>
                  <a:lnTo>
                    <a:pt x="425" y="828"/>
                  </a:lnTo>
                  <a:lnTo>
                    <a:pt x="426" y="844"/>
                  </a:lnTo>
                  <a:lnTo>
                    <a:pt x="428" y="862"/>
                  </a:lnTo>
                  <a:lnTo>
                    <a:pt x="431" y="879"/>
                  </a:lnTo>
                  <a:lnTo>
                    <a:pt x="418" y="876"/>
                  </a:lnTo>
                  <a:lnTo>
                    <a:pt x="406" y="875"/>
                  </a:lnTo>
                  <a:lnTo>
                    <a:pt x="394" y="873"/>
                  </a:lnTo>
                  <a:lnTo>
                    <a:pt x="381" y="873"/>
                  </a:lnTo>
                  <a:lnTo>
                    <a:pt x="361" y="873"/>
                  </a:lnTo>
                  <a:lnTo>
                    <a:pt x="342" y="875"/>
                  </a:lnTo>
                  <a:lnTo>
                    <a:pt x="322" y="878"/>
                  </a:lnTo>
                  <a:lnTo>
                    <a:pt x="303" y="881"/>
                  </a:lnTo>
                  <a:lnTo>
                    <a:pt x="286" y="885"/>
                  </a:lnTo>
                  <a:lnTo>
                    <a:pt x="267" y="891"/>
                  </a:lnTo>
                  <a:lnTo>
                    <a:pt x="249" y="896"/>
                  </a:lnTo>
                  <a:lnTo>
                    <a:pt x="233" y="903"/>
                  </a:lnTo>
                  <a:lnTo>
                    <a:pt x="215" y="911"/>
                  </a:lnTo>
                  <a:lnTo>
                    <a:pt x="198" y="919"/>
                  </a:lnTo>
                  <a:lnTo>
                    <a:pt x="183" y="928"/>
                  </a:lnTo>
                  <a:lnTo>
                    <a:pt x="167" y="938"/>
                  </a:lnTo>
                  <a:lnTo>
                    <a:pt x="152" y="949"/>
                  </a:lnTo>
                  <a:lnTo>
                    <a:pt x="138" y="960"/>
                  </a:lnTo>
                  <a:lnTo>
                    <a:pt x="124" y="972"/>
                  </a:lnTo>
                  <a:lnTo>
                    <a:pt x="111" y="985"/>
                  </a:lnTo>
                  <a:lnTo>
                    <a:pt x="98" y="998"/>
                  </a:lnTo>
                  <a:lnTo>
                    <a:pt x="87" y="1012"/>
                  </a:lnTo>
                  <a:lnTo>
                    <a:pt x="75" y="1027"/>
                  </a:lnTo>
                  <a:lnTo>
                    <a:pt x="65" y="1041"/>
                  </a:lnTo>
                  <a:lnTo>
                    <a:pt x="55" y="1056"/>
                  </a:lnTo>
                  <a:lnTo>
                    <a:pt x="45" y="1073"/>
                  </a:lnTo>
                  <a:lnTo>
                    <a:pt x="37" y="1089"/>
                  </a:lnTo>
                  <a:lnTo>
                    <a:pt x="29" y="1106"/>
                  </a:lnTo>
                  <a:lnTo>
                    <a:pt x="23" y="1124"/>
                  </a:lnTo>
                  <a:lnTo>
                    <a:pt x="16" y="1141"/>
                  </a:lnTo>
                  <a:lnTo>
                    <a:pt x="12" y="1159"/>
                  </a:lnTo>
                  <a:lnTo>
                    <a:pt x="7" y="1178"/>
                  </a:lnTo>
                  <a:lnTo>
                    <a:pt x="4" y="1197"/>
                  </a:lnTo>
                  <a:lnTo>
                    <a:pt x="1" y="1215"/>
                  </a:lnTo>
                  <a:lnTo>
                    <a:pt x="0" y="1235"/>
                  </a:lnTo>
                  <a:lnTo>
                    <a:pt x="0" y="1254"/>
                  </a:lnTo>
                  <a:lnTo>
                    <a:pt x="0" y="1274"/>
                  </a:lnTo>
                  <a:lnTo>
                    <a:pt x="1" y="1294"/>
                  </a:lnTo>
                  <a:lnTo>
                    <a:pt x="4" y="1312"/>
                  </a:lnTo>
                  <a:lnTo>
                    <a:pt x="7" y="1331"/>
                  </a:lnTo>
                  <a:lnTo>
                    <a:pt x="12" y="1350"/>
                  </a:lnTo>
                  <a:lnTo>
                    <a:pt x="16" y="1368"/>
                  </a:lnTo>
                  <a:lnTo>
                    <a:pt x="23" y="1385"/>
                  </a:lnTo>
                  <a:lnTo>
                    <a:pt x="29" y="1403"/>
                  </a:lnTo>
                  <a:lnTo>
                    <a:pt x="37" y="1420"/>
                  </a:lnTo>
                  <a:lnTo>
                    <a:pt x="45" y="1436"/>
                  </a:lnTo>
                  <a:lnTo>
                    <a:pt x="55" y="1452"/>
                  </a:lnTo>
                  <a:lnTo>
                    <a:pt x="65" y="1467"/>
                  </a:lnTo>
                  <a:lnTo>
                    <a:pt x="75" y="1482"/>
                  </a:lnTo>
                  <a:lnTo>
                    <a:pt x="87" y="1497"/>
                  </a:lnTo>
                  <a:lnTo>
                    <a:pt x="98" y="1511"/>
                  </a:lnTo>
                  <a:lnTo>
                    <a:pt x="111" y="1524"/>
                  </a:lnTo>
                  <a:lnTo>
                    <a:pt x="124" y="1537"/>
                  </a:lnTo>
                  <a:lnTo>
                    <a:pt x="138" y="1549"/>
                  </a:lnTo>
                  <a:lnTo>
                    <a:pt x="152" y="1560"/>
                  </a:lnTo>
                  <a:lnTo>
                    <a:pt x="167" y="1571"/>
                  </a:lnTo>
                  <a:lnTo>
                    <a:pt x="183" y="1581"/>
                  </a:lnTo>
                  <a:lnTo>
                    <a:pt x="198" y="1590"/>
                  </a:lnTo>
                  <a:lnTo>
                    <a:pt x="215" y="1598"/>
                  </a:lnTo>
                  <a:lnTo>
                    <a:pt x="233" y="1606"/>
                  </a:lnTo>
                  <a:lnTo>
                    <a:pt x="249" y="1613"/>
                  </a:lnTo>
                  <a:lnTo>
                    <a:pt x="267" y="1618"/>
                  </a:lnTo>
                  <a:lnTo>
                    <a:pt x="286" y="1624"/>
                  </a:lnTo>
                  <a:lnTo>
                    <a:pt x="303" y="1628"/>
                  </a:lnTo>
                  <a:lnTo>
                    <a:pt x="322" y="1632"/>
                  </a:lnTo>
                  <a:lnTo>
                    <a:pt x="342" y="1634"/>
                  </a:lnTo>
                  <a:lnTo>
                    <a:pt x="361" y="1635"/>
                  </a:lnTo>
                  <a:lnTo>
                    <a:pt x="381" y="1636"/>
                  </a:lnTo>
                  <a:lnTo>
                    <a:pt x="407" y="1635"/>
                  </a:lnTo>
                  <a:lnTo>
                    <a:pt x="434" y="1632"/>
                  </a:lnTo>
                  <a:lnTo>
                    <a:pt x="459" y="1627"/>
                  </a:lnTo>
                  <a:lnTo>
                    <a:pt x="484" y="1620"/>
                  </a:lnTo>
                  <a:lnTo>
                    <a:pt x="509" y="1613"/>
                  </a:lnTo>
                  <a:lnTo>
                    <a:pt x="533" y="1603"/>
                  </a:lnTo>
                  <a:lnTo>
                    <a:pt x="555" y="1592"/>
                  </a:lnTo>
                  <a:lnTo>
                    <a:pt x="577" y="1580"/>
                  </a:lnTo>
                  <a:lnTo>
                    <a:pt x="623" y="1608"/>
                  </a:lnTo>
                  <a:lnTo>
                    <a:pt x="672" y="1635"/>
                  </a:lnTo>
                  <a:lnTo>
                    <a:pt x="724" y="1658"/>
                  </a:lnTo>
                  <a:lnTo>
                    <a:pt x="778" y="1680"/>
                  </a:lnTo>
                  <a:lnTo>
                    <a:pt x="834" y="1700"/>
                  </a:lnTo>
                  <a:lnTo>
                    <a:pt x="893" y="1717"/>
                  </a:lnTo>
                  <a:lnTo>
                    <a:pt x="954" y="1732"/>
                  </a:lnTo>
                  <a:lnTo>
                    <a:pt x="1014" y="1745"/>
                  </a:lnTo>
                  <a:lnTo>
                    <a:pt x="1077" y="1756"/>
                  </a:lnTo>
                  <a:lnTo>
                    <a:pt x="1140" y="1765"/>
                  </a:lnTo>
                  <a:lnTo>
                    <a:pt x="1204" y="1772"/>
                  </a:lnTo>
                  <a:lnTo>
                    <a:pt x="1267" y="1777"/>
                  </a:lnTo>
                  <a:lnTo>
                    <a:pt x="1331" y="1781"/>
                  </a:lnTo>
                  <a:lnTo>
                    <a:pt x="1395" y="1783"/>
                  </a:lnTo>
                  <a:lnTo>
                    <a:pt x="1458" y="1783"/>
                  </a:lnTo>
                  <a:lnTo>
                    <a:pt x="1520" y="1781"/>
                  </a:lnTo>
                  <a:lnTo>
                    <a:pt x="1581" y="1777"/>
                  </a:lnTo>
                  <a:lnTo>
                    <a:pt x="1641" y="1773"/>
                  </a:lnTo>
                  <a:lnTo>
                    <a:pt x="1698" y="1767"/>
                  </a:lnTo>
                  <a:lnTo>
                    <a:pt x="1753" y="1760"/>
                  </a:lnTo>
                  <a:lnTo>
                    <a:pt x="1806" y="1751"/>
                  </a:lnTo>
                  <a:lnTo>
                    <a:pt x="1857" y="1741"/>
                  </a:lnTo>
                  <a:lnTo>
                    <a:pt x="1905" y="1730"/>
                  </a:lnTo>
                  <a:lnTo>
                    <a:pt x="1950" y="1717"/>
                  </a:lnTo>
                  <a:lnTo>
                    <a:pt x="1991" y="1703"/>
                  </a:lnTo>
                  <a:lnTo>
                    <a:pt x="2028" y="1689"/>
                  </a:lnTo>
                  <a:lnTo>
                    <a:pt x="2061" y="1673"/>
                  </a:lnTo>
                  <a:lnTo>
                    <a:pt x="2090" y="1656"/>
                  </a:lnTo>
                  <a:lnTo>
                    <a:pt x="2114" y="1639"/>
                  </a:lnTo>
                  <a:lnTo>
                    <a:pt x="2134" y="1620"/>
                  </a:lnTo>
                  <a:lnTo>
                    <a:pt x="2149" y="1602"/>
                  </a:lnTo>
                  <a:lnTo>
                    <a:pt x="2157" y="1582"/>
                  </a:lnTo>
                  <a:lnTo>
                    <a:pt x="2186" y="1588"/>
                  </a:lnTo>
                  <a:lnTo>
                    <a:pt x="2216" y="1593"/>
                  </a:lnTo>
                  <a:lnTo>
                    <a:pt x="2247" y="1596"/>
                  </a:lnTo>
                  <a:lnTo>
                    <a:pt x="2278" y="1597"/>
                  </a:lnTo>
                  <a:lnTo>
                    <a:pt x="2304" y="1596"/>
                  </a:lnTo>
                  <a:lnTo>
                    <a:pt x="2331" y="1594"/>
                  </a:lnTo>
                  <a:lnTo>
                    <a:pt x="2357" y="1591"/>
                  </a:lnTo>
                  <a:lnTo>
                    <a:pt x="2383" y="1586"/>
                  </a:lnTo>
                  <a:lnTo>
                    <a:pt x="2408" y="1581"/>
                  </a:lnTo>
                  <a:lnTo>
                    <a:pt x="2432" y="1574"/>
                  </a:lnTo>
                  <a:lnTo>
                    <a:pt x="2457" y="1565"/>
                  </a:lnTo>
                  <a:lnTo>
                    <a:pt x="2481" y="1556"/>
                  </a:lnTo>
                  <a:lnTo>
                    <a:pt x="2504" y="1545"/>
                  </a:lnTo>
                  <a:lnTo>
                    <a:pt x="2526" y="1534"/>
                  </a:lnTo>
                  <a:lnTo>
                    <a:pt x="2548" y="1521"/>
                  </a:lnTo>
                  <a:lnTo>
                    <a:pt x="2569" y="1508"/>
                  </a:lnTo>
                  <a:lnTo>
                    <a:pt x="2589" y="1494"/>
                  </a:lnTo>
                  <a:lnTo>
                    <a:pt x="2609" y="1478"/>
                  </a:lnTo>
                  <a:lnTo>
                    <a:pt x="2628" y="1462"/>
                  </a:lnTo>
                  <a:lnTo>
                    <a:pt x="2647" y="1444"/>
                  </a:lnTo>
                  <a:lnTo>
                    <a:pt x="2663" y="1426"/>
                  </a:lnTo>
                  <a:lnTo>
                    <a:pt x="2680" y="1407"/>
                  </a:lnTo>
                  <a:lnTo>
                    <a:pt x="2695" y="1388"/>
                  </a:lnTo>
                  <a:lnTo>
                    <a:pt x="2711" y="1368"/>
                  </a:lnTo>
                  <a:lnTo>
                    <a:pt x="2724" y="1346"/>
                  </a:lnTo>
                  <a:lnTo>
                    <a:pt x="2736" y="1325"/>
                  </a:lnTo>
                  <a:lnTo>
                    <a:pt x="2748" y="1301"/>
                  </a:lnTo>
                  <a:lnTo>
                    <a:pt x="2758" y="1278"/>
                  </a:lnTo>
                  <a:lnTo>
                    <a:pt x="2768" y="1255"/>
                  </a:lnTo>
                  <a:lnTo>
                    <a:pt x="2776" y="1231"/>
                  </a:lnTo>
                  <a:lnTo>
                    <a:pt x="2783" y="1207"/>
                  </a:lnTo>
                  <a:lnTo>
                    <a:pt x="2789" y="1181"/>
                  </a:lnTo>
                  <a:lnTo>
                    <a:pt x="2794" y="1156"/>
                  </a:lnTo>
                  <a:lnTo>
                    <a:pt x="2797" y="1129"/>
                  </a:lnTo>
                  <a:lnTo>
                    <a:pt x="2799" y="1103"/>
                  </a:lnTo>
                  <a:lnTo>
                    <a:pt x="2799" y="1076"/>
                  </a:lnTo>
                  <a:lnTo>
                    <a:pt x="2799" y="1049"/>
                  </a:lnTo>
                  <a:lnTo>
                    <a:pt x="2797" y="1022"/>
                  </a:lnTo>
                  <a:lnTo>
                    <a:pt x="2794" y="997"/>
                  </a:lnTo>
                  <a:lnTo>
                    <a:pt x="2789" y="971"/>
                  </a:lnTo>
                  <a:lnTo>
                    <a:pt x="2783" y="946"/>
                  </a:lnTo>
                  <a:lnTo>
                    <a:pt x="2776" y="921"/>
                  </a:lnTo>
                  <a:lnTo>
                    <a:pt x="2768" y="896"/>
                  </a:lnTo>
                  <a:lnTo>
                    <a:pt x="2758" y="873"/>
                  </a:lnTo>
                  <a:lnTo>
                    <a:pt x="2748" y="850"/>
                  </a:lnTo>
                  <a:lnTo>
                    <a:pt x="2736" y="828"/>
                  </a:lnTo>
                  <a:lnTo>
                    <a:pt x="2724" y="806"/>
                  </a:lnTo>
                  <a:lnTo>
                    <a:pt x="2711" y="785"/>
                  </a:lnTo>
                  <a:lnTo>
                    <a:pt x="2695" y="764"/>
                  </a:lnTo>
                  <a:lnTo>
                    <a:pt x="2680" y="744"/>
                  </a:lnTo>
                  <a:lnTo>
                    <a:pt x="2663" y="725"/>
                  </a:lnTo>
                  <a:lnTo>
                    <a:pt x="2647" y="708"/>
                  </a:lnTo>
                  <a:lnTo>
                    <a:pt x="2628" y="690"/>
                  </a:lnTo>
                  <a:lnTo>
                    <a:pt x="2609" y="673"/>
                  </a:lnTo>
                  <a:lnTo>
                    <a:pt x="2589" y="658"/>
                  </a:lnTo>
                  <a:lnTo>
                    <a:pt x="2569" y="643"/>
                  </a:lnTo>
                  <a:lnTo>
                    <a:pt x="2548" y="630"/>
                  </a:lnTo>
                  <a:lnTo>
                    <a:pt x="2526" y="617"/>
                  </a:lnTo>
                  <a:lnTo>
                    <a:pt x="2504" y="606"/>
                  </a:lnTo>
                  <a:lnTo>
                    <a:pt x="2481" y="596"/>
                  </a:lnTo>
                  <a:lnTo>
                    <a:pt x="2457" y="586"/>
                  </a:lnTo>
                  <a:lnTo>
                    <a:pt x="2432" y="578"/>
                  </a:lnTo>
                  <a:lnTo>
                    <a:pt x="2408" y="571"/>
                  </a:lnTo>
                  <a:lnTo>
                    <a:pt x="2383" y="565"/>
                  </a:lnTo>
                  <a:lnTo>
                    <a:pt x="2357" y="561"/>
                  </a:lnTo>
                  <a:lnTo>
                    <a:pt x="2331" y="557"/>
                  </a:lnTo>
                  <a:lnTo>
                    <a:pt x="2304" y="555"/>
                  </a:lnTo>
                  <a:lnTo>
                    <a:pt x="2278" y="554"/>
                  </a:lnTo>
                  <a:close/>
                </a:path>
              </a:pathLst>
            </a:custGeom>
            <a:solidFill>
              <a:srgbClr val="C8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3" name="Freeform 291">
              <a:extLst>
                <a:ext uri="{FF2B5EF4-FFF2-40B4-BE49-F238E27FC236}">
                  <a16:creationId xmlns:a16="http://schemas.microsoft.com/office/drawing/2014/main" id="{AEB344B3-4D9B-9929-3C86-6403DEB06A21}"/>
                </a:ext>
              </a:extLst>
            </p:cNvPr>
            <p:cNvSpPr>
              <a:spLocks/>
            </p:cNvSpPr>
            <p:nvPr/>
          </p:nvSpPr>
          <p:spPr bwMode="auto">
            <a:xfrm>
              <a:off x="7305419" y="1800562"/>
              <a:ext cx="373732" cy="257155"/>
            </a:xfrm>
            <a:custGeom>
              <a:avLst/>
              <a:gdLst>
                <a:gd name="T0" fmla="*/ 1080 w 1339"/>
                <a:gd name="T1" fmla="*/ 253 h 852"/>
                <a:gd name="T2" fmla="*/ 1064 w 1339"/>
                <a:gd name="T3" fmla="*/ 199 h 852"/>
                <a:gd name="T4" fmla="*/ 1040 w 1339"/>
                <a:gd name="T5" fmla="*/ 149 h 852"/>
                <a:gd name="T6" fmla="*/ 1008 w 1339"/>
                <a:gd name="T7" fmla="*/ 106 h 852"/>
                <a:gd name="T8" fmla="*/ 968 w 1339"/>
                <a:gd name="T9" fmla="*/ 69 h 852"/>
                <a:gd name="T10" fmla="*/ 923 w 1339"/>
                <a:gd name="T11" fmla="*/ 38 h 852"/>
                <a:gd name="T12" fmla="*/ 872 w 1339"/>
                <a:gd name="T13" fmla="*/ 16 h 852"/>
                <a:gd name="T14" fmla="*/ 818 w 1339"/>
                <a:gd name="T15" fmla="*/ 3 h 852"/>
                <a:gd name="T16" fmla="*/ 762 w 1339"/>
                <a:gd name="T17" fmla="*/ 0 h 852"/>
                <a:gd name="T18" fmla="*/ 697 w 1339"/>
                <a:gd name="T19" fmla="*/ 10 h 852"/>
                <a:gd name="T20" fmla="*/ 605 w 1339"/>
                <a:gd name="T21" fmla="*/ 51 h 852"/>
                <a:gd name="T22" fmla="*/ 531 w 1339"/>
                <a:gd name="T23" fmla="*/ 118 h 852"/>
                <a:gd name="T24" fmla="*/ 482 w 1339"/>
                <a:gd name="T25" fmla="*/ 205 h 852"/>
                <a:gd name="T26" fmla="*/ 444 w 1339"/>
                <a:gd name="T27" fmla="*/ 215 h 852"/>
                <a:gd name="T28" fmla="*/ 397 w 1339"/>
                <a:gd name="T29" fmla="*/ 207 h 852"/>
                <a:gd name="T30" fmla="*/ 331 w 1339"/>
                <a:gd name="T31" fmla="*/ 214 h 852"/>
                <a:gd name="T32" fmla="*/ 269 w 1339"/>
                <a:gd name="T33" fmla="*/ 247 h 852"/>
                <a:gd name="T34" fmla="*/ 225 w 1339"/>
                <a:gd name="T35" fmla="*/ 302 h 852"/>
                <a:gd name="T36" fmla="*/ 204 w 1339"/>
                <a:gd name="T37" fmla="*/ 369 h 852"/>
                <a:gd name="T38" fmla="*/ 194 w 1339"/>
                <a:gd name="T39" fmla="*/ 419 h 852"/>
                <a:gd name="T40" fmla="*/ 128 w 1339"/>
                <a:gd name="T41" fmla="*/ 426 h 852"/>
                <a:gd name="T42" fmla="*/ 66 w 1339"/>
                <a:gd name="T43" fmla="*/ 459 h 852"/>
                <a:gd name="T44" fmla="*/ 22 w 1339"/>
                <a:gd name="T45" fmla="*/ 513 h 852"/>
                <a:gd name="T46" fmla="*/ 1 w 1339"/>
                <a:gd name="T47" fmla="*/ 582 h 852"/>
                <a:gd name="T48" fmla="*/ 8 w 1339"/>
                <a:gd name="T49" fmla="*/ 655 h 852"/>
                <a:gd name="T50" fmla="*/ 42 w 1339"/>
                <a:gd name="T51" fmla="*/ 717 h 852"/>
                <a:gd name="T52" fmla="*/ 96 w 1339"/>
                <a:gd name="T53" fmla="*/ 761 h 852"/>
                <a:gd name="T54" fmla="*/ 164 w 1339"/>
                <a:gd name="T55" fmla="*/ 782 h 852"/>
                <a:gd name="T56" fmla="*/ 221 w 1339"/>
                <a:gd name="T57" fmla="*/ 778 h 852"/>
                <a:gd name="T58" fmla="*/ 266 w 1339"/>
                <a:gd name="T59" fmla="*/ 762 h 852"/>
                <a:gd name="T60" fmla="*/ 346 w 1339"/>
                <a:gd name="T61" fmla="*/ 794 h 852"/>
                <a:gd name="T62" fmla="*/ 456 w 1339"/>
                <a:gd name="T63" fmla="*/ 828 h 852"/>
                <a:gd name="T64" fmla="*/ 576 w 1339"/>
                <a:gd name="T65" fmla="*/ 848 h 852"/>
                <a:gd name="T66" fmla="*/ 698 w 1339"/>
                <a:gd name="T67" fmla="*/ 852 h 852"/>
                <a:gd name="T68" fmla="*/ 812 w 1339"/>
                <a:gd name="T69" fmla="*/ 846 h 852"/>
                <a:gd name="T70" fmla="*/ 912 w 1339"/>
                <a:gd name="T71" fmla="*/ 827 h 852"/>
                <a:gd name="T72" fmla="*/ 986 w 1339"/>
                <a:gd name="T73" fmla="*/ 801 h 852"/>
                <a:gd name="T74" fmla="*/ 1028 w 1339"/>
                <a:gd name="T75" fmla="*/ 766 h 852"/>
                <a:gd name="T76" fmla="*/ 1075 w 1339"/>
                <a:gd name="T77" fmla="*/ 764 h 852"/>
                <a:gd name="T78" fmla="*/ 1127 w 1339"/>
                <a:gd name="T79" fmla="*/ 761 h 852"/>
                <a:gd name="T80" fmla="*/ 1176 w 1339"/>
                <a:gd name="T81" fmla="*/ 749 h 852"/>
                <a:gd name="T82" fmla="*/ 1219 w 1339"/>
                <a:gd name="T83" fmla="*/ 728 h 852"/>
                <a:gd name="T84" fmla="*/ 1258 w 1339"/>
                <a:gd name="T85" fmla="*/ 699 h 852"/>
                <a:gd name="T86" fmla="*/ 1290 w 1339"/>
                <a:gd name="T87" fmla="*/ 664 h 852"/>
                <a:gd name="T88" fmla="*/ 1314 w 1339"/>
                <a:gd name="T89" fmla="*/ 623 h 852"/>
                <a:gd name="T90" fmla="*/ 1332 w 1339"/>
                <a:gd name="T91" fmla="*/ 578 h 852"/>
                <a:gd name="T92" fmla="*/ 1338 w 1339"/>
                <a:gd name="T93" fmla="*/ 528 h 852"/>
                <a:gd name="T94" fmla="*/ 1336 w 1339"/>
                <a:gd name="T95" fmla="*/ 477 h 852"/>
                <a:gd name="T96" fmla="*/ 1324 w 1339"/>
                <a:gd name="T97" fmla="*/ 430 h 852"/>
                <a:gd name="T98" fmla="*/ 1303 w 1339"/>
                <a:gd name="T99" fmla="*/ 385 h 852"/>
                <a:gd name="T100" fmla="*/ 1274 w 1339"/>
                <a:gd name="T101" fmla="*/ 348 h 852"/>
                <a:gd name="T102" fmla="*/ 1239 w 1339"/>
                <a:gd name="T103" fmla="*/ 315 h 852"/>
                <a:gd name="T104" fmla="*/ 1198 w 1339"/>
                <a:gd name="T105" fmla="*/ 290 h 852"/>
                <a:gd name="T106" fmla="*/ 1152 w 1339"/>
                <a:gd name="T107" fmla="*/ 274 h 852"/>
                <a:gd name="T108" fmla="*/ 1103 w 1339"/>
                <a:gd name="T109" fmla="*/ 26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9" h="852">
                  <a:moveTo>
                    <a:pt x="1090" y="266"/>
                  </a:moveTo>
                  <a:lnTo>
                    <a:pt x="1086" y="266"/>
                  </a:lnTo>
                  <a:lnTo>
                    <a:pt x="1083" y="266"/>
                  </a:lnTo>
                  <a:lnTo>
                    <a:pt x="1080" y="253"/>
                  </a:lnTo>
                  <a:lnTo>
                    <a:pt x="1078" y="239"/>
                  </a:lnTo>
                  <a:lnTo>
                    <a:pt x="1073" y="225"/>
                  </a:lnTo>
                  <a:lnTo>
                    <a:pt x="1070" y="212"/>
                  </a:lnTo>
                  <a:lnTo>
                    <a:pt x="1064" y="199"/>
                  </a:lnTo>
                  <a:lnTo>
                    <a:pt x="1059" y="186"/>
                  </a:lnTo>
                  <a:lnTo>
                    <a:pt x="1053" y="173"/>
                  </a:lnTo>
                  <a:lnTo>
                    <a:pt x="1047" y="161"/>
                  </a:lnTo>
                  <a:lnTo>
                    <a:pt x="1040" y="149"/>
                  </a:lnTo>
                  <a:lnTo>
                    <a:pt x="1032" y="138"/>
                  </a:lnTo>
                  <a:lnTo>
                    <a:pt x="1025" y="127"/>
                  </a:lnTo>
                  <a:lnTo>
                    <a:pt x="1017" y="116"/>
                  </a:lnTo>
                  <a:lnTo>
                    <a:pt x="1008" y="106"/>
                  </a:lnTo>
                  <a:lnTo>
                    <a:pt x="999" y="96"/>
                  </a:lnTo>
                  <a:lnTo>
                    <a:pt x="989" y="86"/>
                  </a:lnTo>
                  <a:lnTo>
                    <a:pt x="979" y="77"/>
                  </a:lnTo>
                  <a:lnTo>
                    <a:pt x="968" y="69"/>
                  </a:lnTo>
                  <a:lnTo>
                    <a:pt x="957" y="60"/>
                  </a:lnTo>
                  <a:lnTo>
                    <a:pt x="946" y="52"/>
                  </a:lnTo>
                  <a:lnTo>
                    <a:pt x="935" y="45"/>
                  </a:lnTo>
                  <a:lnTo>
                    <a:pt x="923" y="38"/>
                  </a:lnTo>
                  <a:lnTo>
                    <a:pt x="911" y="32"/>
                  </a:lnTo>
                  <a:lnTo>
                    <a:pt x="899" y="26"/>
                  </a:lnTo>
                  <a:lnTo>
                    <a:pt x="885" y="21"/>
                  </a:lnTo>
                  <a:lnTo>
                    <a:pt x="872" y="16"/>
                  </a:lnTo>
                  <a:lnTo>
                    <a:pt x="859" y="12"/>
                  </a:lnTo>
                  <a:lnTo>
                    <a:pt x="846" y="9"/>
                  </a:lnTo>
                  <a:lnTo>
                    <a:pt x="832" y="6"/>
                  </a:lnTo>
                  <a:lnTo>
                    <a:pt x="818" y="3"/>
                  </a:lnTo>
                  <a:lnTo>
                    <a:pt x="804" y="1"/>
                  </a:lnTo>
                  <a:lnTo>
                    <a:pt x="789" y="0"/>
                  </a:lnTo>
                  <a:lnTo>
                    <a:pt x="775" y="0"/>
                  </a:lnTo>
                  <a:lnTo>
                    <a:pt x="762" y="0"/>
                  </a:lnTo>
                  <a:lnTo>
                    <a:pt x="748" y="1"/>
                  </a:lnTo>
                  <a:lnTo>
                    <a:pt x="735" y="2"/>
                  </a:lnTo>
                  <a:lnTo>
                    <a:pt x="722" y="5"/>
                  </a:lnTo>
                  <a:lnTo>
                    <a:pt x="697" y="10"/>
                  </a:lnTo>
                  <a:lnTo>
                    <a:pt x="672" y="18"/>
                  </a:lnTo>
                  <a:lnTo>
                    <a:pt x="649" y="27"/>
                  </a:lnTo>
                  <a:lnTo>
                    <a:pt x="626" y="38"/>
                  </a:lnTo>
                  <a:lnTo>
                    <a:pt x="605" y="51"/>
                  </a:lnTo>
                  <a:lnTo>
                    <a:pt x="584" y="65"/>
                  </a:lnTo>
                  <a:lnTo>
                    <a:pt x="565" y="82"/>
                  </a:lnTo>
                  <a:lnTo>
                    <a:pt x="547" y="100"/>
                  </a:lnTo>
                  <a:lnTo>
                    <a:pt x="531" y="118"/>
                  </a:lnTo>
                  <a:lnTo>
                    <a:pt x="516" y="138"/>
                  </a:lnTo>
                  <a:lnTo>
                    <a:pt x="503" y="159"/>
                  </a:lnTo>
                  <a:lnTo>
                    <a:pt x="492" y="182"/>
                  </a:lnTo>
                  <a:lnTo>
                    <a:pt x="482" y="205"/>
                  </a:lnTo>
                  <a:lnTo>
                    <a:pt x="475" y="230"/>
                  </a:lnTo>
                  <a:lnTo>
                    <a:pt x="465" y="224"/>
                  </a:lnTo>
                  <a:lnTo>
                    <a:pt x="454" y="220"/>
                  </a:lnTo>
                  <a:lnTo>
                    <a:pt x="444" y="215"/>
                  </a:lnTo>
                  <a:lnTo>
                    <a:pt x="433" y="212"/>
                  </a:lnTo>
                  <a:lnTo>
                    <a:pt x="422" y="210"/>
                  </a:lnTo>
                  <a:lnTo>
                    <a:pt x="409" y="208"/>
                  </a:lnTo>
                  <a:lnTo>
                    <a:pt x="397" y="207"/>
                  </a:lnTo>
                  <a:lnTo>
                    <a:pt x="385" y="205"/>
                  </a:lnTo>
                  <a:lnTo>
                    <a:pt x="367" y="207"/>
                  </a:lnTo>
                  <a:lnTo>
                    <a:pt x="349" y="210"/>
                  </a:lnTo>
                  <a:lnTo>
                    <a:pt x="331" y="214"/>
                  </a:lnTo>
                  <a:lnTo>
                    <a:pt x="314" y="220"/>
                  </a:lnTo>
                  <a:lnTo>
                    <a:pt x="299" y="228"/>
                  </a:lnTo>
                  <a:lnTo>
                    <a:pt x="283" y="236"/>
                  </a:lnTo>
                  <a:lnTo>
                    <a:pt x="269" y="247"/>
                  </a:lnTo>
                  <a:lnTo>
                    <a:pt x="257" y="260"/>
                  </a:lnTo>
                  <a:lnTo>
                    <a:pt x="245" y="272"/>
                  </a:lnTo>
                  <a:lnTo>
                    <a:pt x="235" y="286"/>
                  </a:lnTo>
                  <a:lnTo>
                    <a:pt x="225" y="302"/>
                  </a:lnTo>
                  <a:lnTo>
                    <a:pt x="217" y="317"/>
                  </a:lnTo>
                  <a:lnTo>
                    <a:pt x="212" y="334"/>
                  </a:lnTo>
                  <a:lnTo>
                    <a:pt x="207" y="351"/>
                  </a:lnTo>
                  <a:lnTo>
                    <a:pt x="204" y="369"/>
                  </a:lnTo>
                  <a:lnTo>
                    <a:pt x="203" y="388"/>
                  </a:lnTo>
                  <a:lnTo>
                    <a:pt x="204" y="404"/>
                  </a:lnTo>
                  <a:lnTo>
                    <a:pt x="206" y="421"/>
                  </a:lnTo>
                  <a:lnTo>
                    <a:pt x="194" y="419"/>
                  </a:lnTo>
                  <a:lnTo>
                    <a:pt x="183" y="419"/>
                  </a:lnTo>
                  <a:lnTo>
                    <a:pt x="164" y="419"/>
                  </a:lnTo>
                  <a:lnTo>
                    <a:pt x="145" y="422"/>
                  </a:lnTo>
                  <a:lnTo>
                    <a:pt x="128" y="426"/>
                  </a:lnTo>
                  <a:lnTo>
                    <a:pt x="111" y="433"/>
                  </a:lnTo>
                  <a:lnTo>
                    <a:pt x="96" y="440"/>
                  </a:lnTo>
                  <a:lnTo>
                    <a:pt x="80" y="449"/>
                  </a:lnTo>
                  <a:lnTo>
                    <a:pt x="66" y="459"/>
                  </a:lnTo>
                  <a:lnTo>
                    <a:pt x="54" y="472"/>
                  </a:lnTo>
                  <a:lnTo>
                    <a:pt x="42" y="485"/>
                  </a:lnTo>
                  <a:lnTo>
                    <a:pt x="32" y="498"/>
                  </a:lnTo>
                  <a:lnTo>
                    <a:pt x="22" y="513"/>
                  </a:lnTo>
                  <a:lnTo>
                    <a:pt x="14" y="529"/>
                  </a:lnTo>
                  <a:lnTo>
                    <a:pt x="8" y="547"/>
                  </a:lnTo>
                  <a:lnTo>
                    <a:pt x="4" y="563"/>
                  </a:lnTo>
                  <a:lnTo>
                    <a:pt x="1" y="582"/>
                  </a:lnTo>
                  <a:lnTo>
                    <a:pt x="0" y="601"/>
                  </a:lnTo>
                  <a:lnTo>
                    <a:pt x="1" y="619"/>
                  </a:lnTo>
                  <a:lnTo>
                    <a:pt x="4" y="637"/>
                  </a:lnTo>
                  <a:lnTo>
                    <a:pt x="8" y="655"/>
                  </a:lnTo>
                  <a:lnTo>
                    <a:pt x="14" y="671"/>
                  </a:lnTo>
                  <a:lnTo>
                    <a:pt x="22" y="687"/>
                  </a:lnTo>
                  <a:lnTo>
                    <a:pt x="32" y="702"/>
                  </a:lnTo>
                  <a:lnTo>
                    <a:pt x="42" y="717"/>
                  </a:lnTo>
                  <a:lnTo>
                    <a:pt x="54" y="729"/>
                  </a:lnTo>
                  <a:lnTo>
                    <a:pt x="66" y="741"/>
                  </a:lnTo>
                  <a:lnTo>
                    <a:pt x="80" y="752"/>
                  </a:lnTo>
                  <a:lnTo>
                    <a:pt x="96" y="761"/>
                  </a:lnTo>
                  <a:lnTo>
                    <a:pt x="111" y="769"/>
                  </a:lnTo>
                  <a:lnTo>
                    <a:pt x="128" y="774"/>
                  </a:lnTo>
                  <a:lnTo>
                    <a:pt x="145" y="778"/>
                  </a:lnTo>
                  <a:lnTo>
                    <a:pt x="164" y="782"/>
                  </a:lnTo>
                  <a:lnTo>
                    <a:pt x="183" y="783"/>
                  </a:lnTo>
                  <a:lnTo>
                    <a:pt x="195" y="782"/>
                  </a:lnTo>
                  <a:lnTo>
                    <a:pt x="208" y="781"/>
                  </a:lnTo>
                  <a:lnTo>
                    <a:pt x="221" y="778"/>
                  </a:lnTo>
                  <a:lnTo>
                    <a:pt x="233" y="775"/>
                  </a:lnTo>
                  <a:lnTo>
                    <a:pt x="244" y="772"/>
                  </a:lnTo>
                  <a:lnTo>
                    <a:pt x="255" y="767"/>
                  </a:lnTo>
                  <a:lnTo>
                    <a:pt x="266" y="762"/>
                  </a:lnTo>
                  <a:lnTo>
                    <a:pt x="277" y="755"/>
                  </a:lnTo>
                  <a:lnTo>
                    <a:pt x="299" y="770"/>
                  </a:lnTo>
                  <a:lnTo>
                    <a:pt x="322" y="782"/>
                  </a:lnTo>
                  <a:lnTo>
                    <a:pt x="346" y="794"/>
                  </a:lnTo>
                  <a:lnTo>
                    <a:pt x="373" y="804"/>
                  </a:lnTo>
                  <a:lnTo>
                    <a:pt x="399" y="813"/>
                  </a:lnTo>
                  <a:lnTo>
                    <a:pt x="427" y="821"/>
                  </a:lnTo>
                  <a:lnTo>
                    <a:pt x="456" y="828"/>
                  </a:lnTo>
                  <a:lnTo>
                    <a:pt x="486" y="835"/>
                  </a:lnTo>
                  <a:lnTo>
                    <a:pt x="515" y="840"/>
                  </a:lnTo>
                  <a:lnTo>
                    <a:pt x="545" y="845"/>
                  </a:lnTo>
                  <a:lnTo>
                    <a:pt x="576" y="848"/>
                  </a:lnTo>
                  <a:lnTo>
                    <a:pt x="607" y="850"/>
                  </a:lnTo>
                  <a:lnTo>
                    <a:pt x="637" y="852"/>
                  </a:lnTo>
                  <a:lnTo>
                    <a:pt x="668" y="852"/>
                  </a:lnTo>
                  <a:lnTo>
                    <a:pt x="698" y="852"/>
                  </a:lnTo>
                  <a:lnTo>
                    <a:pt x="727" y="852"/>
                  </a:lnTo>
                  <a:lnTo>
                    <a:pt x="756" y="850"/>
                  </a:lnTo>
                  <a:lnTo>
                    <a:pt x="785" y="848"/>
                  </a:lnTo>
                  <a:lnTo>
                    <a:pt x="812" y="846"/>
                  </a:lnTo>
                  <a:lnTo>
                    <a:pt x="839" y="841"/>
                  </a:lnTo>
                  <a:lnTo>
                    <a:pt x="864" y="838"/>
                  </a:lnTo>
                  <a:lnTo>
                    <a:pt x="889" y="833"/>
                  </a:lnTo>
                  <a:lnTo>
                    <a:pt x="912" y="827"/>
                  </a:lnTo>
                  <a:lnTo>
                    <a:pt x="933" y="821"/>
                  </a:lnTo>
                  <a:lnTo>
                    <a:pt x="953" y="815"/>
                  </a:lnTo>
                  <a:lnTo>
                    <a:pt x="970" y="808"/>
                  </a:lnTo>
                  <a:lnTo>
                    <a:pt x="986" y="801"/>
                  </a:lnTo>
                  <a:lnTo>
                    <a:pt x="1000" y="793"/>
                  </a:lnTo>
                  <a:lnTo>
                    <a:pt x="1011" y="784"/>
                  </a:lnTo>
                  <a:lnTo>
                    <a:pt x="1021" y="775"/>
                  </a:lnTo>
                  <a:lnTo>
                    <a:pt x="1028" y="766"/>
                  </a:lnTo>
                  <a:lnTo>
                    <a:pt x="1032" y="756"/>
                  </a:lnTo>
                  <a:lnTo>
                    <a:pt x="1045" y="760"/>
                  </a:lnTo>
                  <a:lnTo>
                    <a:pt x="1060" y="762"/>
                  </a:lnTo>
                  <a:lnTo>
                    <a:pt x="1075" y="764"/>
                  </a:lnTo>
                  <a:lnTo>
                    <a:pt x="1090" y="764"/>
                  </a:lnTo>
                  <a:lnTo>
                    <a:pt x="1103" y="764"/>
                  </a:lnTo>
                  <a:lnTo>
                    <a:pt x="1115" y="763"/>
                  </a:lnTo>
                  <a:lnTo>
                    <a:pt x="1127" y="761"/>
                  </a:lnTo>
                  <a:lnTo>
                    <a:pt x="1140" y="760"/>
                  </a:lnTo>
                  <a:lnTo>
                    <a:pt x="1152" y="756"/>
                  </a:lnTo>
                  <a:lnTo>
                    <a:pt x="1164" y="753"/>
                  </a:lnTo>
                  <a:lnTo>
                    <a:pt x="1176" y="749"/>
                  </a:lnTo>
                  <a:lnTo>
                    <a:pt x="1187" y="744"/>
                  </a:lnTo>
                  <a:lnTo>
                    <a:pt x="1198" y="740"/>
                  </a:lnTo>
                  <a:lnTo>
                    <a:pt x="1209" y="734"/>
                  </a:lnTo>
                  <a:lnTo>
                    <a:pt x="1219" y="728"/>
                  </a:lnTo>
                  <a:lnTo>
                    <a:pt x="1229" y="722"/>
                  </a:lnTo>
                  <a:lnTo>
                    <a:pt x="1239" y="714"/>
                  </a:lnTo>
                  <a:lnTo>
                    <a:pt x="1249" y="708"/>
                  </a:lnTo>
                  <a:lnTo>
                    <a:pt x="1258" y="699"/>
                  </a:lnTo>
                  <a:lnTo>
                    <a:pt x="1266" y="691"/>
                  </a:lnTo>
                  <a:lnTo>
                    <a:pt x="1274" y="682"/>
                  </a:lnTo>
                  <a:lnTo>
                    <a:pt x="1282" y="674"/>
                  </a:lnTo>
                  <a:lnTo>
                    <a:pt x="1290" y="664"/>
                  </a:lnTo>
                  <a:lnTo>
                    <a:pt x="1296" y="655"/>
                  </a:lnTo>
                  <a:lnTo>
                    <a:pt x="1303" y="644"/>
                  </a:lnTo>
                  <a:lnTo>
                    <a:pt x="1309" y="634"/>
                  </a:lnTo>
                  <a:lnTo>
                    <a:pt x="1314" y="623"/>
                  </a:lnTo>
                  <a:lnTo>
                    <a:pt x="1319" y="612"/>
                  </a:lnTo>
                  <a:lnTo>
                    <a:pt x="1324" y="601"/>
                  </a:lnTo>
                  <a:lnTo>
                    <a:pt x="1328" y="589"/>
                  </a:lnTo>
                  <a:lnTo>
                    <a:pt x="1332" y="578"/>
                  </a:lnTo>
                  <a:lnTo>
                    <a:pt x="1334" y="565"/>
                  </a:lnTo>
                  <a:lnTo>
                    <a:pt x="1336" y="553"/>
                  </a:lnTo>
                  <a:lnTo>
                    <a:pt x="1338" y="540"/>
                  </a:lnTo>
                  <a:lnTo>
                    <a:pt x="1338" y="528"/>
                  </a:lnTo>
                  <a:lnTo>
                    <a:pt x="1339" y="515"/>
                  </a:lnTo>
                  <a:lnTo>
                    <a:pt x="1338" y="502"/>
                  </a:lnTo>
                  <a:lnTo>
                    <a:pt x="1338" y="489"/>
                  </a:lnTo>
                  <a:lnTo>
                    <a:pt x="1336" y="477"/>
                  </a:lnTo>
                  <a:lnTo>
                    <a:pt x="1334" y="465"/>
                  </a:lnTo>
                  <a:lnTo>
                    <a:pt x="1332" y="453"/>
                  </a:lnTo>
                  <a:lnTo>
                    <a:pt x="1328" y="441"/>
                  </a:lnTo>
                  <a:lnTo>
                    <a:pt x="1324" y="430"/>
                  </a:lnTo>
                  <a:lnTo>
                    <a:pt x="1319" y="417"/>
                  </a:lnTo>
                  <a:lnTo>
                    <a:pt x="1314" y="406"/>
                  </a:lnTo>
                  <a:lnTo>
                    <a:pt x="1309" y="396"/>
                  </a:lnTo>
                  <a:lnTo>
                    <a:pt x="1303" y="385"/>
                  </a:lnTo>
                  <a:lnTo>
                    <a:pt x="1296" y="375"/>
                  </a:lnTo>
                  <a:lnTo>
                    <a:pt x="1290" y="366"/>
                  </a:lnTo>
                  <a:lnTo>
                    <a:pt x="1282" y="357"/>
                  </a:lnTo>
                  <a:lnTo>
                    <a:pt x="1274" y="348"/>
                  </a:lnTo>
                  <a:lnTo>
                    <a:pt x="1266" y="339"/>
                  </a:lnTo>
                  <a:lnTo>
                    <a:pt x="1258" y="330"/>
                  </a:lnTo>
                  <a:lnTo>
                    <a:pt x="1249" y="323"/>
                  </a:lnTo>
                  <a:lnTo>
                    <a:pt x="1239" y="315"/>
                  </a:lnTo>
                  <a:lnTo>
                    <a:pt x="1229" y="308"/>
                  </a:lnTo>
                  <a:lnTo>
                    <a:pt x="1219" y="302"/>
                  </a:lnTo>
                  <a:lnTo>
                    <a:pt x="1209" y="296"/>
                  </a:lnTo>
                  <a:lnTo>
                    <a:pt x="1198" y="290"/>
                  </a:lnTo>
                  <a:lnTo>
                    <a:pt x="1187" y="285"/>
                  </a:lnTo>
                  <a:lnTo>
                    <a:pt x="1176" y="281"/>
                  </a:lnTo>
                  <a:lnTo>
                    <a:pt x="1164" y="277"/>
                  </a:lnTo>
                  <a:lnTo>
                    <a:pt x="1152" y="274"/>
                  </a:lnTo>
                  <a:lnTo>
                    <a:pt x="1140" y="271"/>
                  </a:lnTo>
                  <a:lnTo>
                    <a:pt x="1127" y="268"/>
                  </a:lnTo>
                  <a:lnTo>
                    <a:pt x="1115" y="267"/>
                  </a:lnTo>
                  <a:lnTo>
                    <a:pt x="1103" y="266"/>
                  </a:lnTo>
                  <a:lnTo>
                    <a:pt x="1090"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4" name="Freeform 292">
              <a:extLst>
                <a:ext uri="{FF2B5EF4-FFF2-40B4-BE49-F238E27FC236}">
                  <a16:creationId xmlns:a16="http://schemas.microsoft.com/office/drawing/2014/main" id="{E8869F40-364E-AE2E-173E-89DAC5CEECE9}"/>
                </a:ext>
              </a:extLst>
            </p:cNvPr>
            <p:cNvSpPr>
              <a:spLocks/>
            </p:cNvSpPr>
            <p:nvPr/>
          </p:nvSpPr>
          <p:spPr bwMode="auto">
            <a:xfrm>
              <a:off x="8047304" y="848634"/>
              <a:ext cx="633113" cy="434608"/>
            </a:xfrm>
            <a:custGeom>
              <a:avLst/>
              <a:gdLst>
                <a:gd name="T0" fmla="*/ 1828 w 2273"/>
                <a:gd name="T1" fmla="*/ 405 h 1447"/>
                <a:gd name="T2" fmla="*/ 1788 w 2273"/>
                <a:gd name="T3" fmla="*/ 294 h 1447"/>
                <a:gd name="T4" fmla="*/ 1725 w 2273"/>
                <a:gd name="T5" fmla="*/ 197 h 1447"/>
                <a:gd name="T6" fmla="*/ 1643 w 2273"/>
                <a:gd name="T7" fmla="*/ 115 h 1447"/>
                <a:gd name="T8" fmla="*/ 1546 w 2273"/>
                <a:gd name="T9" fmla="*/ 53 h 1447"/>
                <a:gd name="T10" fmla="*/ 1435 w 2273"/>
                <a:gd name="T11" fmla="*/ 14 h 1447"/>
                <a:gd name="T12" fmla="*/ 1314 w 2273"/>
                <a:gd name="T13" fmla="*/ 0 h 1447"/>
                <a:gd name="T14" fmla="*/ 1204 w 2273"/>
                <a:gd name="T15" fmla="*/ 12 h 1447"/>
                <a:gd name="T16" fmla="*/ 1101 w 2273"/>
                <a:gd name="T17" fmla="*/ 45 h 1447"/>
                <a:gd name="T18" fmla="*/ 1008 w 2273"/>
                <a:gd name="T19" fmla="*/ 98 h 1447"/>
                <a:gd name="T20" fmla="*/ 929 w 2273"/>
                <a:gd name="T21" fmla="*/ 168 h 1447"/>
                <a:gd name="T22" fmla="*/ 865 w 2273"/>
                <a:gd name="T23" fmla="*/ 252 h 1447"/>
                <a:gd name="T24" fmla="*/ 818 w 2273"/>
                <a:gd name="T25" fmla="*/ 348 h 1447"/>
                <a:gd name="T26" fmla="*/ 752 w 2273"/>
                <a:gd name="T27" fmla="*/ 365 h 1447"/>
                <a:gd name="T28" fmla="*/ 654 w 2273"/>
                <a:gd name="T29" fmla="*/ 349 h 1447"/>
                <a:gd name="T30" fmla="*/ 576 w 2273"/>
                <a:gd name="T31" fmla="*/ 359 h 1447"/>
                <a:gd name="T32" fmla="*/ 507 w 2273"/>
                <a:gd name="T33" fmla="*/ 386 h 1447"/>
                <a:gd name="T34" fmla="*/ 446 w 2273"/>
                <a:gd name="T35" fmla="*/ 429 h 1447"/>
                <a:gd name="T36" fmla="*/ 398 w 2273"/>
                <a:gd name="T37" fmla="*/ 485 h 1447"/>
                <a:gd name="T38" fmla="*/ 363 w 2273"/>
                <a:gd name="T39" fmla="*/ 552 h 1447"/>
                <a:gd name="T40" fmla="*/ 346 w 2273"/>
                <a:gd name="T41" fmla="*/ 627 h 1447"/>
                <a:gd name="T42" fmla="*/ 348 w 2273"/>
                <a:gd name="T43" fmla="*/ 700 h 1447"/>
                <a:gd name="T44" fmla="*/ 309 w 2273"/>
                <a:gd name="T45" fmla="*/ 709 h 1447"/>
                <a:gd name="T46" fmla="*/ 232 w 2273"/>
                <a:gd name="T47" fmla="*/ 719 h 1447"/>
                <a:gd name="T48" fmla="*/ 161 w 2273"/>
                <a:gd name="T49" fmla="*/ 746 h 1447"/>
                <a:gd name="T50" fmla="*/ 100 w 2273"/>
                <a:gd name="T51" fmla="*/ 789 h 1447"/>
                <a:gd name="T52" fmla="*/ 52 w 2273"/>
                <a:gd name="T53" fmla="*/ 846 h 1447"/>
                <a:gd name="T54" fmla="*/ 19 w 2273"/>
                <a:gd name="T55" fmla="*/ 912 h 1447"/>
                <a:gd name="T56" fmla="*/ 1 w 2273"/>
                <a:gd name="T57" fmla="*/ 987 h 1447"/>
                <a:gd name="T58" fmla="*/ 3 w 2273"/>
                <a:gd name="T59" fmla="*/ 1065 h 1447"/>
                <a:gd name="T60" fmla="*/ 24 w 2273"/>
                <a:gd name="T61" fmla="*/ 1139 h 1447"/>
                <a:gd name="T62" fmla="*/ 61 w 2273"/>
                <a:gd name="T63" fmla="*/ 1203 h 1447"/>
                <a:gd name="T64" fmla="*/ 113 w 2273"/>
                <a:gd name="T65" fmla="*/ 1257 h 1447"/>
                <a:gd name="T66" fmla="*/ 174 w 2273"/>
                <a:gd name="T67" fmla="*/ 1297 h 1447"/>
                <a:gd name="T68" fmla="*/ 246 w 2273"/>
                <a:gd name="T69" fmla="*/ 1321 h 1447"/>
                <a:gd name="T70" fmla="*/ 331 w 2273"/>
                <a:gd name="T71" fmla="*/ 1327 h 1447"/>
                <a:gd name="T72" fmla="*/ 433 w 2273"/>
                <a:gd name="T73" fmla="*/ 1302 h 1447"/>
                <a:gd name="T74" fmla="*/ 588 w 2273"/>
                <a:gd name="T75" fmla="*/ 1347 h 1447"/>
                <a:gd name="T76" fmla="*/ 824 w 2273"/>
                <a:gd name="T77" fmla="*/ 1416 h 1447"/>
                <a:gd name="T78" fmla="*/ 1081 w 2273"/>
                <a:gd name="T79" fmla="*/ 1446 h 1447"/>
                <a:gd name="T80" fmla="*/ 1332 w 2273"/>
                <a:gd name="T81" fmla="*/ 1440 h 1447"/>
                <a:gd name="T82" fmla="*/ 1547 w 2273"/>
                <a:gd name="T83" fmla="*/ 1404 h 1447"/>
                <a:gd name="T84" fmla="*/ 1697 w 2273"/>
                <a:gd name="T85" fmla="*/ 1345 h 1447"/>
                <a:gd name="T86" fmla="*/ 1775 w 2273"/>
                <a:gd name="T87" fmla="*/ 1289 h 1447"/>
                <a:gd name="T88" fmla="*/ 1893 w 2273"/>
                <a:gd name="T89" fmla="*/ 1295 h 1447"/>
                <a:gd name="T90" fmla="*/ 1994 w 2273"/>
                <a:gd name="T91" fmla="*/ 1271 h 1447"/>
                <a:gd name="T92" fmla="*/ 2086 w 2273"/>
                <a:gd name="T93" fmla="*/ 1224 h 1447"/>
                <a:gd name="T94" fmla="*/ 2162 w 2273"/>
                <a:gd name="T95" fmla="*/ 1158 h 1447"/>
                <a:gd name="T96" fmla="*/ 2222 w 2273"/>
                <a:gd name="T97" fmla="*/ 1075 h 1447"/>
                <a:gd name="T98" fmla="*/ 2260 w 2273"/>
                <a:gd name="T99" fmla="*/ 979 h 1447"/>
                <a:gd name="T100" fmla="*/ 2273 w 2273"/>
                <a:gd name="T101" fmla="*/ 873 h 1447"/>
                <a:gd name="T102" fmla="*/ 2260 w 2273"/>
                <a:gd name="T103" fmla="*/ 768 h 1447"/>
                <a:gd name="T104" fmla="*/ 2222 w 2273"/>
                <a:gd name="T105" fmla="*/ 672 h 1447"/>
                <a:gd name="T106" fmla="*/ 2162 w 2273"/>
                <a:gd name="T107" fmla="*/ 590 h 1447"/>
                <a:gd name="T108" fmla="*/ 2086 w 2273"/>
                <a:gd name="T109" fmla="*/ 523 h 1447"/>
                <a:gd name="T110" fmla="*/ 1994 w 2273"/>
                <a:gd name="T111" fmla="*/ 476 h 1447"/>
                <a:gd name="T112" fmla="*/ 1893 w 2273"/>
                <a:gd name="T113" fmla="*/ 453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3" h="1447">
                  <a:moveTo>
                    <a:pt x="1850" y="450"/>
                  </a:moveTo>
                  <a:lnTo>
                    <a:pt x="1843" y="452"/>
                  </a:lnTo>
                  <a:lnTo>
                    <a:pt x="1838" y="452"/>
                  </a:lnTo>
                  <a:lnTo>
                    <a:pt x="1833" y="428"/>
                  </a:lnTo>
                  <a:lnTo>
                    <a:pt x="1828" y="405"/>
                  </a:lnTo>
                  <a:lnTo>
                    <a:pt x="1822" y="382"/>
                  </a:lnTo>
                  <a:lnTo>
                    <a:pt x="1814" y="359"/>
                  </a:lnTo>
                  <a:lnTo>
                    <a:pt x="1807" y="337"/>
                  </a:lnTo>
                  <a:lnTo>
                    <a:pt x="1798" y="316"/>
                  </a:lnTo>
                  <a:lnTo>
                    <a:pt x="1788" y="294"/>
                  </a:lnTo>
                  <a:lnTo>
                    <a:pt x="1777" y="274"/>
                  </a:lnTo>
                  <a:lnTo>
                    <a:pt x="1765" y="254"/>
                  </a:lnTo>
                  <a:lnTo>
                    <a:pt x="1753" y="234"/>
                  </a:lnTo>
                  <a:lnTo>
                    <a:pt x="1739" y="215"/>
                  </a:lnTo>
                  <a:lnTo>
                    <a:pt x="1725" y="197"/>
                  </a:lnTo>
                  <a:lnTo>
                    <a:pt x="1711" y="179"/>
                  </a:lnTo>
                  <a:lnTo>
                    <a:pt x="1694" y="162"/>
                  </a:lnTo>
                  <a:lnTo>
                    <a:pt x="1679" y="146"/>
                  </a:lnTo>
                  <a:lnTo>
                    <a:pt x="1661" y="130"/>
                  </a:lnTo>
                  <a:lnTo>
                    <a:pt x="1643" y="115"/>
                  </a:lnTo>
                  <a:lnTo>
                    <a:pt x="1626" y="102"/>
                  </a:lnTo>
                  <a:lnTo>
                    <a:pt x="1606" y="88"/>
                  </a:lnTo>
                  <a:lnTo>
                    <a:pt x="1587" y="75"/>
                  </a:lnTo>
                  <a:lnTo>
                    <a:pt x="1566" y="64"/>
                  </a:lnTo>
                  <a:lnTo>
                    <a:pt x="1546" y="53"/>
                  </a:lnTo>
                  <a:lnTo>
                    <a:pt x="1525" y="43"/>
                  </a:lnTo>
                  <a:lnTo>
                    <a:pt x="1503" y="34"/>
                  </a:lnTo>
                  <a:lnTo>
                    <a:pt x="1481" y="26"/>
                  </a:lnTo>
                  <a:lnTo>
                    <a:pt x="1458" y="20"/>
                  </a:lnTo>
                  <a:lnTo>
                    <a:pt x="1435" y="14"/>
                  </a:lnTo>
                  <a:lnTo>
                    <a:pt x="1411" y="9"/>
                  </a:lnTo>
                  <a:lnTo>
                    <a:pt x="1388" y="6"/>
                  </a:lnTo>
                  <a:lnTo>
                    <a:pt x="1364" y="2"/>
                  </a:lnTo>
                  <a:lnTo>
                    <a:pt x="1340" y="1"/>
                  </a:lnTo>
                  <a:lnTo>
                    <a:pt x="1314" y="0"/>
                  </a:lnTo>
                  <a:lnTo>
                    <a:pt x="1292" y="0"/>
                  </a:lnTo>
                  <a:lnTo>
                    <a:pt x="1269" y="2"/>
                  </a:lnTo>
                  <a:lnTo>
                    <a:pt x="1247" y="4"/>
                  </a:lnTo>
                  <a:lnTo>
                    <a:pt x="1225" y="8"/>
                  </a:lnTo>
                  <a:lnTo>
                    <a:pt x="1204" y="12"/>
                  </a:lnTo>
                  <a:lnTo>
                    <a:pt x="1182" y="17"/>
                  </a:lnTo>
                  <a:lnTo>
                    <a:pt x="1161" y="22"/>
                  </a:lnTo>
                  <a:lnTo>
                    <a:pt x="1141" y="30"/>
                  </a:lnTo>
                  <a:lnTo>
                    <a:pt x="1121" y="36"/>
                  </a:lnTo>
                  <a:lnTo>
                    <a:pt x="1101" y="45"/>
                  </a:lnTo>
                  <a:lnTo>
                    <a:pt x="1081" y="54"/>
                  </a:lnTo>
                  <a:lnTo>
                    <a:pt x="1062" y="64"/>
                  </a:lnTo>
                  <a:lnTo>
                    <a:pt x="1044" y="75"/>
                  </a:lnTo>
                  <a:lnTo>
                    <a:pt x="1026" y="86"/>
                  </a:lnTo>
                  <a:lnTo>
                    <a:pt x="1008" y="98"/>
                  </a:lnTo>
                  <a:lnTo>
                    <a:pt x="992" y="110"/>
                  </a:lnTo>
                  <a:lnTo>
                    <a:pt x="975" y="124"/>
                  </a:lnTo>
                  <a:lnTo>
                    <a:pt x="960" y="138"/>
                  </a:lnTo>
                  <a:lnTo>
                    <a:pt x="944" y="152"/>
                  </a:lnTo>
                  <a:lnTo>
                    <a:pt x="929" y="168"/>
                  </a:lnTo>
                  <a:lnTo>
                    <a:pt x="914" y="183"/>
                  </a:lnTo>
                  <a:lnTo>
                    <a:pt x="901" y="200"/>
                  </a:lnTo>
                  <a:lnTo>
                    <a:pt x="889" y="216"/>
                  </a:lnTo>
                  <a:lnTo>
                    <a:pt x="877" y="234"/>
                  </a:lnTo>
                  <a:lnTo>
                    <a:pt x="865" y="252"/>
                  </a:lnTo>
                  <a:lnTo>
                    <a:pt x="854" y="270"/>
                  </a:lnTo>
                  <a:lnTo>
                    <a:pt x="844" y="289"/>
                  </a:lnTo>
                  <a:lnTo>
                    <a:pt x="835" y="308"/>
                  </a:lnTo>
                  <a:lnTo>
                    <a:pt x="826" y="328"/>
                  </a:lnTo>
                  <a:lnTo>
                    <a:pt x="818" y="348"/>
                  </a:lnTo>
                  <a:lnTo>
                    <a:pt x="811" y="369"/>
                  </a:lnTo>
                  <a:lnTo>
                    <a:pt x="805" y="390"/>
                  </a:lnTo>
                  <a:lnTo>
                    <a:pt x="787" y="381"/>
                  </a:lnTo>
                  <a:lnTo>
                    <a:pt x="770" y="372"/>
                  </a:lnTo>
                  <a:lnTo>
                    <a:pt x="752" y="365"/>
                  </a:lnTo>
                  <a:lnTo>
                    <a:pt x="733" y="360"/>
                  </a:lnTo>
                  <a:lnTo>
                    <a:pt x="715" y="355"/>
                  </a:lnTo>
                  <a:lnTo>
                    <a:pt x="695" y="351"/>
                  </a:lnTo>
                  <a:lnTo>
                    <a:pt x="675" y="350"/>
                  </a:lnTo>
                  <a:lnTo>
                    <a:pt x="654" y="349"/>
                  </a:lnTo>
                  <a:lnTo>
                    <a:pt x="638" y="349"/>
                  </a:lnTo>
                  <a:lnTo>
                    <a:pt x="623" y="350"/>
                  </a:lnTo>
                  <a:lnTo>
                    <a:pt x="606" y="352"/>
                  </a:lnTo>
                  <a:lnTo>
                    <a:pt x="592" y="355"/>
                  </a:lnTo>
                  <a:lnTo>
                    <a:pt x="576" y="359"/>
                  </a:lnTo>
                  <a:lnTo>
                    <a:pt x="562" y="362"/>
                  </a:lnTo>
                  <a:lnTo>
                    <a:pt x="548" y="368"/>
                  </a:lnTo>
                  <a:lnTo>
                    <a:pt x="533" y="373"/>
                  </a:lnTo>
                  <a:lnTo>
                    <a:pt x="520" y="380"/>
                  </a:lnTo>
                  <a:lnTo>
                    <a:pt x="507" y="386"/>
                  </a:lnTo>
                  <a:lnTo>
                    <a:pt x="494" y="393"/>
                  </a:lnTo>
                  <a:lnTo>
                    <a:pt x="480" y="402"/>
                  </a:lnTo>
                  <a:lnTo>
                    <a:pt x="468" y="411"/>
                  </a:lnTo>
                  <a:lnTo>
                    <a:pt x="457" y="420"/>
                  </a:lnTo>
                  <a:lnTo>
                    <a:pt x="446" y="429"/>
                  </a:lnTo>
                  <a:lnTo>
                    <a:pt x="435" y="439"/>
                  </a:lnTo>
                  <a:lnTo>
                    <a:pt x="425" y="450"/>
                  </a:lnTo>
                  <a:lnTo>
                    <a:pt x="415" y="461"/>
                  </a:lnTo>
                  <a:lnTo>
                    <a:pt x="406" y="472"/>
                  </a:lnTo>
                  <a:lnTo>
                    <a:pt x="398" y="485"/>
                  </a:lnTo>
                  <a:lnTo>
                    <a:pt x="389" y="498"/>
                  </a:lnTo>
                  <a:lnTo>
                    <a:pt x="382" y="511"/>
                  </a:lnTo>
                  <a:lnTo>
                    <a:pt x="374" y="524"/>
                  </a:lnTo>
                  <a:lnTo>
                    <a:pt x="369" y="538"/>
                  </a:lnTo>
                  <a:lnTo>
                    <a:pt x="363" y="552"/>
                  </a:lnTo>
                  <a:lnTo>
                    <a:pt x="358" y="566"/>
                  </a:lnTo>
                  <a:lnTo>
                    <a:pt x="354" y="581"/>
                  </a:lnTo>
                  <a:lnTo>
                    <a:pt x="351" y="596"/>
                  </a:lnTo>
                  <a:lnTo>
                    <a:pt x="348" y="612"/>
                  </a:lnTo>
                  <a:lnTo>
                    <a:pt x="346" y="627"/>
                  </a:lnTo>
                  <a:lnTo>
                    <a:pt x="345" y="643"/>
                  </a:lnTo>
                  <a:lnTo>
                    <a:pt x="345" y="658"/>
                  </a:lnTo>
                  <a:lnTo>
                    <a:pt x="345" y="672"/>
                  </a:lnTo>
                  <a:lnTo>
                    <a:pt x="346" y="686"/>
                  </a:lnTo>
                  <a:lnTo>
                    <a:pt x="348" y="700"/>
                  </a:lnTo>
                  <a:lnTo>
                    <a:pt x="350" y="713"/>
                  </a:lnTo>
                  <a:lnTo>
                    <a:pt x="340" y="712"/>
                  </a:lnTo>
                  <a:lnTo>
                    <a:pt x="330" y="711"/>
                  </a:lnTo>
                  <a:lnTo>
                    <a:pt x="319" y="710"/>
                  </a:lnTo>
                  <a:lnTo>
                    <a:pt x="309" y="709"/>
                  </a:lnTo>
                  <a:lnTo>
                    <a:pt x="293" y="710"/>
                  </a:lnTo>
                  <a:lnTo>
                    <a:pt x="277" y="711"/>
                  </a:lnTo>
                  <a:lnTo>
                    <a:pt x="262" y="713"/>
                  </a:lnTo>
                  <a:lnTo>
                    <a:pt x="246" y="715"/>
                  </a:lnTo>
                  <a:lnTo>
                    <a:pt x="232" y="719"/>
                  </a:lnTo>
                  <a:lnTo>
                    <a:pt x="218" y="723"/>
                  </a:lnTo>
                  <a:lnTo>
                    <a:pt x="203" y="728"/>
                  </a:lnTo>
                  <a:lnTo>
                    <a:pt x="189" y="733"/>
                  </a:lnTo>
                  <a:lnTo>
                    <a:pt x="174" y="740"/>
                  </a:lnTo>
                  <a:lnTo>
                    <a:pt x="161" y="746"/>
                  </a:lnTo>
                  <a:lnTo>
                    <a:pt x="149" y="754"/>
                  </a:lnTo>
                  <a:lnTo>
                    <a:pt x="136" y="762"/>
                  </a:lnTo>
                  <a:lnTo>
                    <a:pt x="124" y="771"/>
                  </a:lnTo>
                  <a:lnTo>
                    <a:pt x="113" y="779"/>
                  </a:lnTo>
                  <a:lnTo>
                    <a:pt x="100" y="789"/>
                  </a:lnTo>
                  <a:lnTo>
                    <a:pt x="91" y="799"/>
                  </a:lnTo>
                  <a:lnTo>
                    <a:pt x="80" y="810"/>
                  </a:lnTo>
                  <a:lnTo>
                    <a:pt x="71" y="821"/>
                  </a:lnTo>
                  <a:lnTo>
                    <a:pt x="61" y="833"/>
                  </a:lnTo>
                  <a:lnTo>
                    <a:pt x="52" y="846"/>
                  </a:lnTo>
                  <a:lnTo>
                    <a:pt x="44" y="858"/>
                  </a:lnTo>
                  <a:lnTo>
                    <a:pt x="36" y="871"/>
                  </a:lnTo>
                  <a:lnTo>
                    <a:pt x="30" y="884"/>
                  </a:lnTo>
                  <a:lnTo>
                    <a:pt x="24" y="899"/>
                  </a:lnTo>
                  <a:lnTo>
                    <a:pt x="19" y="912"/>
                  </a:lnTo>
                  <a:lnTo>
                    <a:pt x="13" y="926"/>
                  </a:lnTo>
                  <a:lnTo>
                    <a:pt x="9" y="942"/>
                  </a:lnTo>
                  <a:lnTo>
                    <a:pt x="6" y="956"/>
                  </a:lnTo>
                  <a:lnTo>
                    <a:pt x="3" y="971"/>
                  </a:lnTo>
                  <a:lnTo>
                    <a:pt x="1" y="987"/>
                  </a:lnTo>
                  <a:lnTo>
                    <a:pt x="0" y="1002"/>
                  </a:lnTo>
                  <a:lnTo>
                    <a:pt x="0" y="1019"/>
                  </a:lnTo>
                  <a:lnTo>
                    <a:pt x="0" y="1034"/>
                  </a:lnTo>
                  <a:lnTo>
                    <a:pt x="1" y="1050"/>
                  </a:lnTo>
                  <a:lnTo>
                    <a:pt x="3" y="1065"/>
                  </a:lnTo>
                  <a:lnTo>
                    <a:pt x="6" y="1081"/>
                  </a:lnTo>
                  <a:lnTo>
                    <a:pt x="9" y="1096"/>
                  </a:lnTo>
                  <a:lnTo>
                    <a:pt x="13" y="1111"/>
                  </a:lnTo>
                  <a:lnTo>
                    <a:pt x="19" y="1125"/>
                  </a:lnTo>
                  <a:lnTo>
                    <a:pt x="24" y="1139"/>
                  </a:lnTo>
                  <a:lnTo>
                    <a:pt x="30" y="1153"/>
                  </a:lnTo>
                  <a:lnTo>
                    <a:pt x="36" y="1166"/>
                  </a:lnTo>
                  <a:lnTo>
                    <a:pt x="44" y="1179"/>
                  </a:lnTo>
                  <a:lnTo>
                    <a:pt x="52" y="1191"/>
                  </a:lnTo>
                  <a:lnTo>
                    <a:pt x="61" y="1203"/>
                  </a:lnTo>
                  <a:lnTo>
                    <a:pt x="71" y="1215"/>
                  </a:lnTo>
                  <a:lnTo>
                    <a:pt x="80" y="1226"/>
                  </a:lnTo>
                  <a:lnTo>
                    <a:pt x="91" y="1238"/>
                  </a:lnTo>
                  <a:lnTo>
                    <a:pt x="100" y="1247"/>
                  </a:lnTo>
                  <a:lnTo>
                    <a:pt x="113" y="1257"/>
                  </a:lnTo>
                  <a:lnTo>
                    <a:pt x="124" y="1266"/>
                  </a:lnTo>
                  <a:lnTo>
                    <a:pt x="136" y="1275"/>
                  </a:lnTo>
                  <a:lnTo>
                    <a:pt x="149" y="1283"/>
                  </a:lnTo>
                  <a:lnTo>
                    <a:pt x="161" y="1291"/>
                  </a:lnTo>
                  <a:lnTo>
                    <a:pt x="174" y="1297"/>
                  </a:lnTo>
                  <a:lnTo>
                    <a:pt x="189" y="1304"/>
                  </a:lnTo>
                  <a:lnTo>
                    <a:pt x="203" y="1309"/>
                  </a:lnTo>
                  <a:lnTo>
                    <a:pt x="218" y="1314"/>
                  </a:lnTo>
                  <a:lnTo>
                    <a:pt x="232" y="1318"/>
                  </a:lnTo>
                  <a:lnTo>
                    <a:pt x="246" y="1321"/>
                  </a:lnTo>
                  <a:lnTo>
                    <a:pt x="262" y="1325"/>
                  </a:lnTo>
                  <a:lnTo>
                    <a:pt x="277" y="1327"/>
                  </a:lnTo>
                  <a:lnTo>
                    <a:pt x="293" y="1328"/>
                  </a:lnTo>
                  <a:lnTo>
                    <a:pt x="309" y="1328"/>
                  </a:lnTo>
                  <a:lnTo>
                    <a:pt x="331" y="1327"/>
                  </a:lnTo>
                  <a:lnTo>
                    <a:pt x="352" y="1325"/>
                  </a:lnTo>
                  <a:lnTo>
                    <a:pt x="373" y="1321"/>
                  </a:lnTo>
                  <a:lnTo>
                    <a:pt x="393" y="1316"/>
                  </a:lnTo>
                  <a:lnTo>
                    <a:pt x="413" y="1309"/>
                  </a:lnTo>
                  <a:lnTo>
                    <a:pt x="433" y="1302"/>
                  </a:lnTo>
                  <a:lnTo>
                    <a:pt x="452" y="1293"/>
                  </a:lnTo>
                  <a:lnTo>
                    <a:pt x="469" y="1283"/>
                  </a:lnTo>
                  <a:lnTo>
                    <a:pt x="506" y="1306"/>
                  </a:lnTo>
                  <a:lnTo>
                    <a:pt x="546" y="1327"/>
                  </a:lnTo>
                  <a:lnTo>
                    <a:pt x="588" y="1347"/>
                  </a:lnTo>
                  <a:lnTo>
                    <a:pt x="632" y="1364"/>
                  </a:lnTo>
                  <a:lnTo>
                    <a:pt x="678" y="1380"/>
                  </a:lnTo>
                  <a:lnTo>
                    <a:pt x="726" y="1394"/>
                  </a:lnTo>
                  <a:lnTo>
                    <a:pt x="774" y="1406"/>
                  </a:lnTo>
                  <a:lnTo>
                    <a:pt x="824" y="1416"/>
                  </a:lnTo>
                  <a:lnTo>
                    <a:pt x="875" y="1425"/>
                  </a:lnTo>
                  <a:lnTo>
                    <a:pt x="925" y="1433"/>
                  </a:lnTo>
                  <a:lnTo>
                    <a:pt x="977" y="1438"/>
                  </a:lnTo>
                  <a:lnTo>
                    <a:pt x="1029" y="1443"/>
                  </a:lnTo>
                  <a:lnTo>
                    <a:pt x="1081" y="1446"/>
                  </a:lnTo>
                  <a:lnTo>
                    <a:pt x="1133" y="1447"/>
                  </a:lnTo>
                  <a:lnTo>
                    <a:pt x="1184" y="1447"/>
                  </a:lnTo>
                  <a:lnTo>
                    <a:pt x="1235" y="1446"/>
                  </a:lnTo>
                  <a:lnTo>
                    <a:pt x="1283" y="1444"/>
                  </a:lnTo>
                  <a:lnTo>
                    <a:pt x="1332" y="1440"/>
                  </a:lnTo>
                  <a:lnTo>
                    <a:pt x="1378" y="1435"/>
                  </a:lnTo>
                  <a:lnTo>
                    <a:pt x="1424" y="1429"/>
                  </a:lnTo>
                  <a:lnTo>
                    <a:pt x="1467" y="1422"/>
                  </a:lnTo>
                  <a:lnTo>
                    <a:pt x="1509" y="1413"/>
                  </a:lnTo>
                  <a:lnTo>
                    <a:pt x="1547" y="1404"/>
                  </a:lnTo>
                  <a:lnTo>
                    <a:pt x="1583" y="1394"/>
                  </a:lnTo>
                  <a:lnTo>
                    <a:pt x="1616" y="1383"/>
                  </a:lnTo>
                  <a:lnTo>
                    <a:pt x="1647" y="1371"/>
                  </a:lnTo>
                  <a:lnTo>
                    <a:pt x="1673" y="1358"/>
                  </a:lnTo>
                  <a:lnTo>
                    <a:pt x="1697" y="1345"/>
                  </a:lnTo>
                  <a:lnTo>
                    <a:pt x="1717" y="1330"/>
                  </a:lnTo>
                  <a:lnTo>
                    <a:pt x="1733" y="1316"/>
                  </a:lnTo>
                  <a:lnTo>
                    <a:pt x="1744" y="1300"/>
                  </a:lnTo>
                  <a:lnTo>
                    <a:pt x="1752" y="1284"/>
                  </a:lnTo>
                  <a:lnTo>
                    <a:pt x="1775" y="1289"/>
                  </a:lnTo>
                  <a:lnTo>
                    <a:pt x="1799" y="1294"/>
                  </a:lnTo>
                  <a:lnTo>
                    <a:pt x="1824" y="1296"/>
                  </a:lnTo>
                  <a:lnTo>
                    <a:pt x="1850" y="1297"/>
                  </a:lnTo>
                  <a:lnTo>
                    <a:pt x="1871" y="1296"/>
                  </a:lnTo>
                  <a:lnTo>
                    <a:pt x="1893" y="1295"/>
                  </a:lnTo>
                  <a:lnTo>
                    <a:pt x="1914" y="1292"/>
                  </a:lnTo>
                  <a:lnTo>
                    <a:pt x="1935" y="1288"/>
                  </a:lnTo>
                  <a:lnTo>
                    <a:pt x="1955" y="1284"/>
                  </a:lnTo>
                  <a:lnTo>
                    <a:pt x="1975" y="1277"/>
                  </a:lnTo>
                  <a:lnTo>
                    <a:pt x="1994" y="1271"/>
                  </a:lnTo>
                  <a:lnTo>
                    <a:pt x="2014" y="1264"/>
                  </a:lnTo>
                  <a:lnTo>
                    <a:pt x="2033" y="1255"/>
                  </a:lnTo>
                  <a:lnTo>
                    <a:pt x="2051" y="1245"/>
                  </a:lnTo>
                  <a:lnTo>
                    <a:pt x="2068" y="1235"/>
                  </a:lnTo>
                  <a:lnTo>
                    <a:pt x="2086" y="1224"/>
                  </a:lnTo>
                  <a:lnTo>
                    <a:pt x="2103" y="1213"/>
                  </a:lnTo>
                  <a:lnTo>
                    <a:pt x="2118" y="1200"/>
                  </a:lnTo>
                  <a:lnTo>
                    <a:pt x="2134" y="1187"/>
                  </a:lnTo>
                  <a:lnTo>
                    <a:pt x="2149" y="1172"/>
                  </a:lnTo>
                  <a:lnTo>
                    <a:pt x="2162" y="1158"/>
                  </a:lnTo>
                  <a:lnTo>
                    <a:pt x="2176" y="1143"/>
                  </a:lnTo>
                  <a:lnTo>
                    <a:pt x="2189" y="1127"/>
                  </a:lnTo>
                  <a:lnTo>
                    <a:pt x="2200" y="1111"/>
                  </a:lnTo>
                  <a:lnTo>
                    <a:pt x="2211" y="1093"/>
                  </a:lnTo>
                  <a:lnTo>
                    <a:pt x="2222" y="1075"/>
                  </a:lnTo>
                  <a:lnTo>
                    <a:pt x="2231" y="1058"/>
                  </a:lnTo>
                  <a:lnTo>
                    <a:pt x="2240" y="1039"/>
                  </a:lnTo>
                  <a:lnTo>
                    <a:pt x="2247" y="1019"/>
                  </a:lnTo>
                  <a:lnTo>
                    <a:pt x="2254" y="999"/>
                  </a:lnTo>
                  <a:lnTo>
                    <a:pt x="2260" y="979"/>
                  </a:lnTo>
                  <a:lnTo>
                    <a:pt x="2264" y="959"/>
                  </a:lnTo>
                  <a:lnTo>
                    <a:pt x="2267" y="938"/>
                  </a:lnTo>
                  <a:lnTo>
                    <a:pt x="2271" y="917"/>
                  </a:lnTo>
                  <a:lnTo>
                    <a:pt x="2272" y="895"/>
                  </a:lnTo>
                  <a:lnTo>
                    <a:pt x="2273" y="873"/>
                  </a:lnTo>
                  <a:lnTo>
                    <a:pt x="2272" y="852"/>
                  </a:lnTo>
                  <a:lnTo>
                    <a:pt x="2271" y="830"/>
                  </a:lnTo>
                  <a:lnTo>
                    <a:pt x="2267" y="809"/>
                  </a:lnTo>
                  <a:lnTo>
                    <a:pt x="2264" y="788"/>
                  </a:lnTo>
                  <a:lnTo>
                    <a:pt x="2260" y="768"/>
                  </a:lnTo>
                  <a:lnTo>
                    <a:pt x="2254" y="747"/>
                  </a:lnTo>
                  <a:lnTo>
                    <a:pt x="2247" y="729"/>
                  </a:lnTo>
                  <a:lnTo>
                    <a:pt x="2240" y="709"/>
                  </a:lnTo>
                  <a:lnTo>
                    <a:pt x="2231" y="690"/>
                  </a:lnTo>
                  <a:lnTo>
                    <a:pt x="2222" y="672"/>
                  </a:lnTo>
                  <a:lnTo>
                    <a:pt x="2211" y="655"/>
                  </a:lnTo>
                  <a:lnTo>
                    <a:pt x="2200" y="637"/>
                  </a:lnTo>
                  <a:lnTo>
                    <a:pt x="2189" y="620"/>
                  </a:lnTo>
                  <a:lnTo>
                    <a:pt x="2176" y="605"/>
                  </a:lnTo>
                  <a:lnTo>
                    <a:pt x="2162" y="590"/>
                  </a:lnTo>
                  <a:lnTo>
                    <a:pt x="2149" y="574"/>
                  </a:lnTo>
                  <a:lnTo>
                    <a:pt x="2134" y="561"/>
                  </a:lnTo>
                  <a:lnTo>
                    <a:pt x="2118" y="548"/>
                  </a:lnTo>
                  <a:lnTo>
                    <a:pt x="2103" y="534"/>
                  </a:lnTo>
                  <a:lnTo>
                    <a:pt x="2086" y="523"/>
                  </a:lnTo>
                  <a:lnTo>
                    <a:pt x="2068" y="512"/>
                  </a:lnTo>
                  <a:lnTo>
                    <a:pt x="2051" y="501"/>
                  </a:lnTo>
                  <a:lnTo>
                    <a:pt x="2033" y="492"/>
                  </a:lnTo>
                  <a:lnTo>
                    <a:pt x="2014" y="484"/>
                  </a:lnTo>
                  <a:lnTo>
                    <a:pt x="1994" y="476"/>
                  </a:lnTo>
                  <a:lnTo>
                    <a:pt x="1975" y="469"/>
                  </a:lnTo>
                  <a:lnTo>
                    <a:pt x="1955" y="464"/>
                  </a:lnTo>
                  <a:lnTo>
                    <a:pt x="1935" y="459"/>
                  </a:lnTo>
                  <a:lnTo>
                    <a:pt x="1914" y="456"/>
                  </a:lnTo>
                  <a:lnTo>
                    <a:pt x="1893" y="453"/>
                  </a:lnTo>
                  <a:lnTo>
                    <a:pt x="1871" y="452"/>
                  </a:lnTo>
                  <a:lnTo>
                    <a:pt x="1850" y="450"/>
                  </a:lnTo>
                  <a:close/>
                </a:path>
              </a:pathLst>
            </a:custGeom>
            <a:solidFill>
              <a:srgbClr val="C8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5" name="Oval 329">
              <a:extLst>
                <a:ext uri="{FF2B5EF4-FFF2-40B4-BE49-F238E27FC236}">
                  <a16:creationId xmlns:a16="http://schemas.microsoft.com/office/drawing/2014/main" id="{4CF2D2B7-F411-71ED-A32D-5A377CD54EB1}"/>
                </a:ext>
              </a:extLst>
            </p:cNvPr>
            <p:cNvSpPr/>
            <p:nvPr/>
          </p:nvSpPr>
          <p:spPr>
            <a:xfrm>
              <a:off x="9793246" y="3451773"/>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86" name="Freeform 268">
              <a:extLst>
                <a:ext uri="{FF2B5EF4-FFF2-40B4-BE49-F238E27FC236}">
                  <a16:creationId xmlns:a16="http://schemas.microsoft.com/office/drawing/2014/main" id="{9A694912-9F92-B88C-A732-0B28D00A0D67}"/>
                </a:ext>
              </a:extLst>
            </p:cNvPr>
            <p:cNvSpPr>
              <a:spLocks/>
            </p:cNvSpPr>
            <p:nvPr/>
          </p:nvSpPr>
          <p:spPr bwMode="auto">
            <a:xfrm>
              <a:off x="9868551" y="3203641"/>
              <a:ext cx="66937" cy="279714"/>
            </a:xfrm>
            <a:custGeom>
              <a:avLst/>
              <a:gdLst>
                <a:gd name="T0" fmla="*/ 228 w 243"/>
                <a:gd name="T1" fmla="*/ 488 h 931"/>
                <a:gd name="T2" fmla="*/ 216 w 243"/>
                <a:gd name="T3" fmla="*/ 493 h 931"/>
                <a:gd name="T4" fmla="*/ 196 w 243"/>
                <a:gd name="T5" fmla="*/ 504 h 931"/>
                <a:gd name="T6" fmla="*/ 169 w 243"/>
                <a:gd name="T7" fmla="*/ 519 h 931"/>
                <a:gd name="T8" fmla="*/ 140 w 243"/>
                <a:gd name="T9" fmla="*/ 537 h 931"/>
                <a:gd name="T10" fmla="*/ 106 w 243"/>
                <a:gd name="T11" fmla="*/ 0 h 931"/>
                <a:gd name="T12" fmla="*/ 15 w 243"/>
                <a:gd name="T13" fmla="*/ 0 h 931"/>
                <a:gd name="T14" fmla="*/ 0 w 243"/>
                <a:gd name="T15" fmla="*/ 931 h 931"/>
                <a:gd name="T16" fmla="*/ 166 w 243"/>
                <a:gd name="T17" fmla="*/ 931 h 931"/>
                <a:gd name="T18" fmla="*/ 146 w 243"/>
                <a:gd name="T19" fmla="*/ 613 h 931"/>
                <a:gd name="T20" fmla="*/ 175 w 243"/>
                <a:gd name="T21" fmla="*/ 583 h 931"/>
                <a:gd name="T22" fmla="*/ 201 w 243"/>
                <a:gd name="T23" fmla="*/ 557 h 931"/>
                <a:gd name="T24" fmla="*/ 222 w 243"/>
                <a:gd name="T25" fmla="*/ 538 h 931"/>
                <a:gd name="T26" fmla="*/ 234 w 243"/>
                <a:gd name="T27" fmla="*/ 528 h 931"/>
                <a:gd name="T28" fmla="*/ 239 w 243"/>
                <a:gd name="T29" fmla="*/ 522 h 931"/>
                <a:gd name="T30" fmla="*/ 242 w 243"/>
                <a:gd name="T31" fmla="*/ 517 h 931"/>
                <a:gd name="T32" fmla="*/ 243 w 243"/>
                <a:gd name="T33" fmla="*/ 510 h 931"/>
                <a:gd name="T34" fmla="*/ 243 w 243"/>
                <a:gd name="T35" fmla="*/ 504 h 931"/>
                <a:gd name="T36" fmla="*/ 242 w 243"/>
                <a:gd name="T37" fmla="*/ 497 h 931"/>
                <a:gd name="T38" fmla="*/ 239 w 243"/>
                <a:gd name="T39" fmla="*/ 493 h 931"/>
                <a:gd name="T40" fmla="*/ 236 w 243"/>
                <a:gd name="T41" fmla="*/ 490 h 931"/>
                <a:gd name="T42" fmla="*/ 234 w 243"/>
                <a:gd name="T43" fmla="*/ 489 h 931"/>
                <a:gd name="T44" fmla="*/ 231 w 243"/>
                <a:gd name="T45" fmla="*/ 488 h 931"/>
                <a:gd name="T46" fmla="*/ 228 w 243"/>
                <a:gd name="T47" fmla="*/ 48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931">
                  <a:moveTo>
                    <a:pt x="228" y="488"/>
                  </a:moveTo>
                  <a:lnTo>
                    <a:pt x="216" y="493"/>
                  </a:lnTo>
                  <a:lnTo>
                    <a:pt x="196" y="504"/>
                  </a:lnTo>
                  <a:lnTo>
                    <a:pt x="169" y="519"/>
                  </a:lnTo>
                  <a:lnTo>
                    <a:pt x="140" y="537"/>
                  </a:lnTo>
                  <a:lnTo>
                    <a:pt x="106" y="0"/>
                  </a:lnTo>
                  <a:lnTo>
                    <a:pt x="15" y="0"/>
                  </a:lnTo>
                  <a:lnTo>
                    <a:pt x="0" y="931"/>
                  </a:lnTo>
                  <a:lnTo>
                    <a:pt x="166" y="931"/>
                  </a:lnTo>
                  <a:lnTo>
                    <a:pt x="146" y="613"/>
                  </a:lnTo>
                  <a:lnTo>
                    <a:pt x="175" y="583"/>
                  </a:lnTo>
                  <a:lnTo>
                    <a:pt x="201" y="557"/>
                  </a:lnTo>
                  <a:lnTo>
                    <a:pt x="222" y="538"/>
                  </a:lnTo>
                  <a:lnTo>
                    <a:pt x="234" y="528"/>
                  </a:lnTo>
                  <a:lnTo>
                    <a:pt x="239" y="522"/>
                  </a:lnTo>
                  <a:lnTo>
                    <a:pt x="242" y="517"/>
                  </a:lnTo>
                  <a:lnTo>
                    <a:pt x="243" y="510"/>
                  </a:lnTo>
                  <a:lnTo>
                    <a:pt x="243" y="504"/>
                  </a:lnTo>
                  <a:lnTo>
                    <a:pt x="242" y="497"/>
                  </a:lnTo>
                  <a:lnTo>
                    <a:pt x="239" y="493"/>
                  </a:lnTo>
                  <a:lnTo>
                    <a:pt x="236" y="490"/>
                  </a:lnTo>
                  <a:lnTo>
                    <a:pt x="234" y="489"/>
                  </a:lnTo>
                  <a:lnTo>
                    <a:pt x="231" y="488"/>
                  </a:lnTo>
                  <a:lnTo>
                    <a:pt x="228" y="488"/>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7" name="Freeform 270">
              <a:extLst>
                <a:ext uri="{FF2B5EF4-FFF2-40B4-BE49-F238E27FC236}">
                  <a16:creationId xmlns:a16="http://schemas.microsoft.com/office/drawing/2014/main" id="{09743DC9-94C5-B59C-8EC6-AEF279B5011C}"/>
                </a:ext>
              </a:extLst>
            </p:cNvPr>
            <p:cNvSpPr>
              <a:spLocks/>
            </p:cNvSpPr>
            <p:nvPr/>
          </p:nvSpPr>
          <p:spPr bwMode="auto">
            <a:xfrm>
              <a:off x="9694235" y="2967539"/>
              <a:ext cx="382099" cy="363929"/>
            </a:xfrm>
            <a:custGeom>
              <a:avLst/>
              <a:gdLst>
                <a:gd name="T0" fmla="*/ 1366 w 1371"/>
                <a:gd name="T1" fmla="*/ 678 h 1211"/>
                <a:gd name="T2" fmla="*/ 1348 w 1371"/>
                <a:gd name="T3" fmla="*/ 621 h 1211"/>
                <a:gd name="T4" fmla="*/ 1300 w 1371"/>
                <a:gd name="T5" fmla="*/ 551 h 1211"/>
                <a:gd name="T6" fmla="*/ 1323 w 1371"/>
                <a:gd name="T7" fmla="*/ 481 h 1211"/>
                <a:gd name="T8" fmla="*/ 1326 w 1371"/>
                <a:gd name="T9" fmla="*/ 409 h 1211"/>
                <a:gd name="T10" fmla="*/ 1311 w 1371"/>
                <a:gd name="T11" fmla="*/ 346 h 1211"/>
                <a:gd name="T12" fmla="*/ 1282 w 1371"/>
                <a:gd name="T13" fmla="*/ 290 h 1211"/>
                <a:gd name="T14" fmla="*/ 1242 w 1371"/>
                <a:gd name="T15" fmla="*/ 243 h 1211"/>
                <a:gd name="T16" fmla="*/ 1191 w 1371"/>
                <a:gd name="T17" fmla="*/ 207 h 1211"/>
                <a:gd name="T18" fmla="*/ 1132 w 1371"/>
                <a:gd name="T19" fmla="*/ 184 h 1211"/>
                <a:gd name="T20" fmla="*/ 1067 w 1371"/>
                <a:gd name="T21" fmla="*/ 176 h 1211"/>
                <a:gd name="T22" fmla="*/ 985 w 1371"/>
                <a:gd name="T23" fmla="*/ 189 h 1211"/>
                <a:gd name="T24" fmla="*/ 928 w 1371"/>
                <a:gd name="T25" fmla="*/ 166 h 1211"/>
                <a:gd name="T26" fmla="*/ 867 w 1371"/>
                <a:gd name="T27" fmla="*/ 74 h 1211"/>
                <a:gd name="T28" fmla="*/ 776 w 1371"/>
                <a:gd name="T29" fmla="*/ 16 h 1211"/>
                <a:gd name="T30" fmla="*/ 662 w 1371"/>
                <a:gd name="T31" fmla="*/ 1 h 1211"/>
                <a:gd name="T32" fmla="*/ 556 w 1371"/>
                <a:gd name="T33" fmla="*/ 35 h 1211"/>
                <a:gd name="T34" fmla="*/ 475 w 1371"/>
                <a:gd name="T35" fmla="*/ 107 h 1211"/>
                <a:gd name="T36" fmla="*/ 431 w 1371"/>
                <a:gd name="T37" fmla="*/ 209 h 1211"/>
                <a:gd name="T38" fmla="*/ 355 w 1371"/>
                <a:gd name="T39" fmla="*/ 180 h 1211"/>
                <a:gd name="T40" fmla="*/ 277 w 1371"/>
                <a:gd name="T41" fmla="*/ 177 h 1211"/>
                <a:gd name="T42" fmla="*/ 215 w 1371"/>
                <a:gd name="T43" fmla="*/ 191 h 1211"/>
                <a:gd name="T44" fmla="*/ 158 w 1371"/>
                <a:gd name="T45" fmla="*/ 220 h 1211"/>
                <a:gd name="T46" fmla="*/ 112 w 1371"/>
                <a:gd name="T47" fmla="*/ 261 h 1211"/>
                <a:gd name="T48" fmla="*/ 75 w 1371"/>
                <a:gd name="T49" fmla="*/ 312 h 1211"/>
                <a:gd name="T50" fmla="*/ 52 w 1371"/>
                <a:gd name="T51" fmla="*/ 370 h 1211"/>
                <a:gd name="T52" fmla="*/ 44 w 1371"/>
                <a:gd name="T53" fmla="*/ 435 h 1211"/>
                <a:gd name="T54" fmla="*/ 56 w 1371"/>
                <a:gd name="T55" fmla="*/ 510 h 1211"/>
                <a:gd name="T56" fmla="*/ 41 w 1371"/>
                <a:gd name="T57" fmla="*/ 589 h 1211"/>
                <a:gd name="T58" fmla="*/ 15 w 1371"/>
                <a:gd name="T59" fmla="*/ 643 h 1211"/>
                <a:gd name="T60" fmla="*/ 1 w 1371"/>
                <a:gd name="T61" fmla="*/ 704 h 1211"/>
                <a:gd name="T62" fmla="*/ 10 w 1371"/>
                <a:gd name="T63" fmla="*/ 800 h 1211"/>
                <a:gd name="T64" fmla="*/ 63 w 1371"/>
                <a:gd name="T65" fmla="*/ 898 h 1211"/>
                <a:gd name="T66" fmla="*/ 153 w 1371"/>
                <a:gd name="T67" fmla="*/ 965 h 1211"/>
                <a:gd name="T68" fmla="*/ 229 w 1371"/>
                <a:gd name="T69" fmla="*/ 1031 h 1211"/>
                <a:gd name="T70" fmla="*/ 287 w 1371"/>
                <a:gd name="T71" fmla="*/ 1131 h 1211"/>
                <a:gd name="T72" fmla="*/ 382 w 1371"/>
                <a:gd name="T73" fmla="*/ 1195 h 1211"/>
                <a:gd name="T74" fmla="*/ 464 w 1371"/>
                <a:gd name="T75" fmla="*/ 1211 h 1211"/>
                <a:gd name="T76" fmla="*/ 538 w 1371"/>
                <a:gd name="T77" fmla="*/ 1205 h 1211"/>
                <a:gd name="T78" fmla="*/ 609 w 1371"/>
                <a:gd name="T79" fmla="*/ 1176 h 1211"/>
                <a:gd name="T80" fmla="*/ 666 w 1371"/>
                <a:gd name="T81" fmla="*/ 1129 h 1211"/>
                <a:gd name="T82" fmla="*/ 715 w 1371"/>
                <a:gd name="T83" fmla="*/ 1140 h 1211"/>
                <a:gd name="T84" fmla="*/ 776 w 1371"/>
                <a:gd name="T85" fmla="*/ 1183 h 1211"/>
                <a:gd name="T86" fmla="*/ 847 w 1371"/>
                <a:gd name="T87" fmla="*/ 1208 h 1211"/>
                <a:gd name="T88" fmla="*/ 919 w 1371"/>
                <a:gd name="T89" fmla="*/ 1210 h 1211"/>
                <a:gd name="T90" fmla="*/ 1010 w 1371"/>
                <a:gd name="T91" fmla="*/ 1185 h 1211"/>
                <a:gd name="T92" fmla="*/ 1099 w 1371"/>
                <a:gd name="T93" fmla="*/ 1113 h 1211"/>
                <a:gd name="T94" fmla="*/ 1149 w 1371"/>
                <a:gd name="T95" fmla="*/ 1009 h 1211"/>
                <a:gd name="T96" fmla="*/ 1239 w 1371"/>
                <a:gd name="T97" fmla="*/ 955 h 1211"/>
                <a:gd name="T98" fmla="*/ 1322 w 1371"/>
                <a:gd name="T99" fmla="*/ 880 h 1211"/>
                <a:gd name="T100" fmla="*/ 1366 w 1371"/>
                <a:gd name="T101" fmla="*/ 776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1" h="1211">
                  <a:moveTo>
                    <a:pt x="1371" y="729"/>
                  </a:moveTo>
                  <a:lnTo>
                    <a:pt x="1371" y="716"/>
                  </a:lnTo>
                  <a:lnTo>
                    <a:pt x="1370" y="704"/>
                  </a:lnTo>
                  <a:lnTo>
                    <a:pt x="1369" y="691"/>
                  </a:lnTo>
                  <a:lnTo>
                    <a:pt x="1366" y="678"/>
                  </a:lnTo>
                  <a:lnTo>
                    <a:pt x="1363" y="666"/>
                  </a:lnTo>
                  <a:lnTo>
                    <a:pt x="1360" y="655"/>
                  </a:lnTo>
                  <a:lnTo>
                    <a:pt x="1356" y="643"/>
                  </a:lnTo>
                  <a:lnTo>
                    <a:pt x="1352" y="632"/>
                  </a:lnTo>
                  <a:lnTo>
                    <a:pt x="1348" y="621"/>
                  </a:lnTo>
                  <a:lnTo>
                    <a:pt x="1342" y="610"/>
                  </a:lnTo>
                  <a:lnTo>
                    <a:pt x="1335" y="599"/>
                  </a:lnTo>
                  <a:lnTo>
                    <a:pt x="1330" y="589"/>
                  </a:lnTo>
                  <a:lnTo>
                    <a:pt x="1316" y="569"/>
                  </a:lnTo>
                  <a:lnTo>
                    <a:pt x="1300" y="551"/>
                  </a:lnTo>
                  <a:lnTo>
                    <a:pt x="1306" y="538"/>
                  </a:lnTo>
                  <a:lnTo>
                    <a:pt x="1311" y="524"/>
                  </a:lnTo>
                  <a:lnTo>
                    <a:pt x="1317" y="510"/>
                  </a:lnTo>
                  <a:lnTo>
                    <a:pt x="1320" y="496"/>
                  </a:lnTo>
                  <a:lnTo>
                    <a:pt x="1323" y="481"/>
                  </a:lnTo>
                  <a:lnTo>
                    <a:pt x="1326" y="466"/>
                  </a:lnTo>
                  <a:lnTo>
                    <a:pt x="1327" y="451"/>
                  </a:lnTo>
                  <a:lnTo>
                    <a:pt x="1328" y="435"/>
                  </a:lnTo>
                  <a:lnTo>
                    <a:pt x="1327" y="422"/>
                  </a:lnTo>
                  <a:lnTo>
                    <a:pt x="1326" y="409"/>
                  </a:lnTo>
                  <a:lnTo>
                    <a:pt x="1324" y="396"/>
                  </a:lnTo>
                  <a:lnTo>
                    <a:pt x="1322" y="383"/>
                  </a:lnTo>
                  <a:lnTo>
                    <a:pt x="1319" y="370"/>
                  </a:lnTo>
                  <a:lnTo>
                    <a:pt x="1316" y="358"/>
                  </a:lnTo>
                  <a:lnTo>
                    <a:pt x="1311" y="346"/>
                  </a:lnTo>
                  <a:lnTo>
                    <a:pt x="1307" y="334"/>
                  </a:lnTo>
                  <a:lnTo>
                    <a:pt x="1301" y="323"/>
                  </a:lnTo>
                  <a:lnTo>
                    <a:pt x="1296" y="312"/>
                  </a:lnTo>
                  <a:lnTo>
                    <a:pt x="1289" y="301"/>
                  </a:lnTo>
                  <a:lnTo>
                    <a:pt x="1282" y="290"/>
                  </a:lnTo>
                  <a:lnTo>
                    <a:pt x="1276" y="280"/>
                  </a:lnTo>
                  <a:lnTo>
                    <a:pt x="1268" y="270"/>
                  </a:lnTo>
                  <a:lnTo>
                    <a:pt x="1259" y="261"/>
                  </a:lnTo>
                  <a:lnTo>
                    <a:pt x="1252" y="252"/>
                  </a:lnTo>
                  <a:lnTo>
                    <a:pt x="1242" y="243"/>
                  </a:lnTo>
                  <a:lnTo>
                    <a:pt x="1233" y="234"/>
                  </a:lnTo>
                  <a:lnTo>
                    <a:pt x="1223" y="227"/>
                  </a:lnTo>
                  <a:lnTo>
                    <a:pt x="1213" y="220"/>
                  </a:lnTo>
                  <a:lnTo>
                    <a:pt x="1202" y="213"/>
                  </a:lnTo>
                  <a:lnTo>
                    <a:pt x="1191" y="207"/>
                  </a:lnTo>
                  <a:lnTo>
                    <a:pt x="1180" y="201"/>
                  </a:lnTo>
                  <a:lnTo>
                    <a:pt x="1169" y="196"/>
                  </a:lnTo>
                  <a:lnTo>
                    <a:pt x="1157" y="191"/>
                  </a:lnTo>
                  <a:lnTo>
                    <a:pt x="1144" y="187"/>
                  </a:lnTo>
                  <a:lnTo>
                    <a:pt x="1132" y="184"/>
                  </a:lnTo>
                  <a:lnTo>
                    <a:pt x="1120" y="180"/>
                  </a:lnTo>
                  <a:lnTo>
                    <a:pt x="1107" y="178"/>
                  </a:lnTo>
                  <a:lnTo>
                    <a:pt x="1094" y="177"/>
                  </a:lnTo>
                  <a:lnTo>
                    <a:pt x="1080" y="176"/>
                  </a:lnTo>
                  <a:lnTo>
                    <a:pt x="1067" y="176"/>
                  </a:lnTo>
                  <a:lnTo>
                    <a:pt x="1051" y="176"/>
                  </a:lnTo>
                  <a:lnTo>
                    <a:pt x="1033" y="178"/>
                  </a:lnTo>
                  <a:lnTo>
                    <a:pt x="1016" y="180"/>
                  </a:lnTo>
                  <a:lnTo>
                    <a:pt x="1001" y="185"/>
                  </a:lnTo>
                  <a:lnTo>
                    <a:pt x="985" y="189"/>
                  </a:lnTo>
                  <a:lnTo>
                    <a:pt x="970" y="195"/>
                  </a:lnTo>
                  <a:lnTo>
                    <a:pt x="954" y="201"/>
                  </a:lnTo>
                  <a:lnTo>
                    <a:pt x="940" y="209"/>
                  </a:lnTo>
                  <a:lnTo>
                    <a:pt x="935" y="187"/>
                  </a:lnTo>
                  <a:lnTo>
                    <a:pt x="928" y="166"/>
                  </a:lnTo>
                  <a:lnTo>
                    <a:pt x="919" y="145"/>
                  </a:lnTo>
                  <a:lnTo>
                    <a:pt x="908" y="126"/>
                  </a:lnTo>
                  <a:lnTo>
                    <a:pt x="896" y="107"/>
                  </a:lnTo>
                  <a:lnTo>
                    <a:pt x="883" y="90"/>
                  </a:lnTo>
                  <a:lnTo>
                    <a:pt x="867" y="74"/>
                  </a:lnTo>
                  <a:lnTo>
                    <a:pt x="852" y="60"/>
                  </a:lnTo>
                  <a:lnTo>
                    <a:pt x="834" y="47"/>
                  </a:lnTo>
                  <a:lnTo>
                    <a:pt x="815" y="35"/>
                  </a:lnTo>
                  <a:lnTo>
                    <a:pt x="795" y="25"/>
                  </a:lnTo>
                  <a:lnTo>
                    <a:pt x="776" y="16"/>
                  </a:lnTo>
                  <a:lnTo>
                    <a:pt x="753" y="9"/>
                  </a:lnTo>
                  <a:lnTo>
                    <a:pt x="731" y="4"/>
                  </a:lnTo>
                  <a:lnTo>
                    <a:pt x="709" y="1"/>
                  </a:lnTo>
                  <a:lnTo>
                    <a:pt x="686" y="0"/>
                  </a:lnTo>
                  <a:lnTo>
                    <a:pt x="662" y="1"/>
                  </a:lnTo>
                  <a:lnTo>
                    <a:pt x="640" y="4"/>
                  </a:lnTo>
                  <a:lnTo>
                    <a:pt x="618" y="9"/>
                  </a:lnTo>
                  <a:lnTo>
                    <a:pt x="596" y="16"/>
                  </a:lnTo>
                  <a:lnTo>
                    <a:pt x="576" y="25"/>
                  </a:lnTo>
                  <a:lnTo>
                    <a:pt x="556" y="35"/>
                  </a:lnTo>
                  <a:lnTo>
                    <a:pt x="537" y="47"/>
                  </a:lnTo>
                  <a:lnTo>
                    <a:pt x="519" y="60"/>
                  </a:lnTo>
                  <a:lnTo>
                    <a:pt x="504" y="74"/>
                  </a:lnTo>
                  <a:lnTo>
                    <a:pt x="488" y="90"/>
                  </a:lnTo>
                  <a:lnTo>
                    <a:pt x="475" y="107"/>
                  </a:lnTo>
                  <a:lnTo>
                    <a:pt x="463" y="126"/>
                  </a:lnTo>
                  <a:lnTo>
                    <a:pt x="452" y="145"/>
                  </a:lnTo>
                  <a:lnTo>
                    <a:pt x="443" y="166"/>
                  </a:lnTo>
                  <a:lnTo>
                    <a:pt x="437" y="187"/>
                  </a:lnTo>
                  <a:lnTo>
                    <a:pt x="431" y="209"/>
                  </a:lnTo>
                  <a:lnTo>
                    <a:pt x="417" y="201"/>
                  </a:lnTo>
                  <a:lnTo>
                    <a:pt x="401" y="195"/>
                  </a:lnTo>
                  <a:lnTo>
                    <a:pt x="387" y="189"/>
                  </a:lnTo>
                  <a:lnTo>
                    <a:pt x="370" y="185"/>
                  </a:lnTo>
                  <a:lnTo>
                    <a:pt x="355" y="180"/>
                  </a:lnTo>
                  <a:lnTo>
                    <a:pt x="338" y="178"/>
                  </a:lnTo>
                  <a:lnTo>
                    <a:pt x="322" y="176"/>
                  </a:lnTo>
                  <a:lnTo>
                    <a:pt x="304" y="176"/>
                  </a:lnTo>
                  <a:lnTo>
                    <a:pt x="291" y="176"/>
                  </a:lnTo>
                  <a:lnTo>
                    <a:pt x="277" y="177"/>
                  </a:lnTo>
                  <a:lnTo>
                    <a:pt x="264" y="178"/>
                  </a:lnTo>
                  <a:lnTo>
                    <a:pt x="252" y="180"/>
                  </a:lnTo>
                  <a:lnTo>
                    <a:pt x="239" y="184"/>
                  </a:lnTo>
                  <a:lnTo>
                    <a:pt x="227" y="187"/>
                  </a:lnTo>
                  <a:lnTo>
                    <a:pt x="215" y="191"/>
                  </a:lnTo>
                  <a:lnTo>
                    <a:pt x="202" y="196"/>
                  </a:lnTo>
                  <a:lnTo>
                    <a:pt x="191" y="201"/>
                  </a:lnTo>
                  <a:lnTo>
                    <a:pt x="180" y="207"/>
                  </a:lnTo>
                  <a:lnTo>
                    <a:pt x="169" y="213"/>
                  </a:lnTo>
                  <a:lnTo>
                    <a:pt x="158" y="220"/>
                  </a:lnTo>
                  <a:lnTo>
                    <a:pt x="148" y="227"/>
                  </a:lnTo>
                  <a:lnTo>
                    <a:pt x="138" y="234"/>
                  </a:lnTo>
                  <a:lnTo>
                    <a:pt x="130" y="243"/>
                  </a:lnTo>
                  <a:lnTo>
                    <a:pt x="121" y="252"/>
                  </a:lnTo>
                  <a:lnTo>
                    <a:pt x="112" y="261"/>
                  </a:lnTo>
                  <a:lnTo>
                    <a:pt x="103" y="270"/>
                  </a:lnTo>
                  <a:lnTo>
                    <a:pt x="95" y="280"/>
                  </a:lnTo>
                  <a:lnTo>
                    <a:pt x="89" y="290"/>
                  </a:lnTo>
                  <a:lnTo>
                    <a:pt x="82" y="301"/>
                  </a:lnTo>
                  <a:lnTo>
                    <a:pt x="75" y="312"/>
                  </a:lnTo>
                  <a:lnTo>
                    <a:pt x="70" y="323"/>
                  </a:lnTo>
                  <a:lnTo>
                    <a:pt x="64" y="334"/>
                  </a:lnTo>
                  <a:lnTo>
                    <a:pt x="60" y="346"/>
                  </a:lnTo>
                  <a:lnTo>
                    <a:pt x="56" y="358"/>
                  </a:lnTo>
                  <a:lnTo>
                    <a:pt x="52" y="370"/>
                  </a:lnTo>
                  <a:lnTo>
                    <a:pt x="49" y="383"/>
                  </a:lnTo>
                  <a:lnTo>
                    <a:pt x="47" y="396"/>
                  </a:lnTo>
                  <a:lnTo>
                    <a:pt x="46" y="409"/>
                  </a:lnTo>
                  <a:lnTo>
                    <a:pt x="44" y="422"/>
                  </a:lnTo>
                  <a:lnTo>
                    <a:pt x="44" y="435"/>
                  </a:lnTo>
                  <a:lnTo>
                    <a:pt x="44" y="451"/>
                  </a:lnTo>
                  <a:lnTo>
                    <a:pt x="46" y="466"/>
                  </a:lnTo>
                  <a:lnTo>
                    <a:pt x="48" y="481"/>
                  </a:lnTo>
                  <a:lnTo>
                    <a:pt x="51" y="496"/>
                  </a:lnTo>
                  <a:lnTo>
                    <a:pt x="56" y="510"/>
                  </a:lnTo>
                  <a:lnTo>
                    <a:pt x="60" y="524"/>
                  </a:lnTo>
                  <a:lnTo>
                    <a:pt x="65" y="538"/>
                  </a:lnTo>
                  <a:lnTo>
                    <a:pt x="71" y="551"/>
                  </a:lnTo>
                  <a:lnTo>
                    <a:pt x="56" y="569"/>
                  </a:lnTo>
                  <a:lnTo>
                    <a:pt x="41" y="589"/>
                  </a:lnTo>
                  <a:lnTo>
                    <a:pt x="36" y="599"/>
                  </a:lnTo>
                  <a:lnTo>
                    <a:pt x="29" y="610"/>
                  </a:lnTo>
                  <a:lnTo>
                    <a:pt x="25" y="621"/>
                  </a:lnTo>
                  <a:lnTo>
                    <a:pt x="19" y="632"/>
                  </a:lnTo>
                  <a:lnTo>
                    <a:pt x="15" y="643"/>
                  </a:lnTo>
                  <a:lnTo>
                    <a:pt x="11" y="655"/>
                  </a:lnTo>
                  <a:lnTo>
                    <a:pt x="8" y="666"/>
                  </a:lnTo>
                  <a:lnTo>
                    <a:pt x="5" y="678"/>
                  </a:lnTo>
                  <a:lnTo>
                    <a:pt x="2" y="691"/>
                  </a:lnTo>
                  <a:lnTo>
                    <a:pt x="1" y="704"/>
                  </a:lnTo>
                  <a:lnTo>
                    <a:pt x="0" y="716"/>
                  </a:lnTo>
                  <a:lnTo>
                    <a:pt x="0" y="729"/>
                  </a:lnTo>
                  <a:lnTo>
                    <a:pt x="1" y="753"/>
                  </a:lnTo>
                  <a:lnTo>
                    <a:pt x="5" y="776"/>
                  </a:lnTo>
                  <a:lnTo>
                    <a:pt x="10" y="800"/>
                  </a:lnTo>
                  <a:lnTo>
                    <a:pt x="17" y="821"/>
                  </a:lnTo>
                  <a:lnTo>
                    <a:pt x="26" y="842"/>
                  </a:lnTo>
                  <a:lnTo>
                    <a:pt x="37" y="861"/>
                  </a:lnTo>
                  <a:lnTo>
                    <a:pt x="49" y="880"/>
                  </a:lnTo>
                  <a:lnTo>
                    <a:pt x="63" y="898"/>
                  </a:lnTo>
                  <a:lnTo>
                    <a:pt x="79" y="914"/>
                  </a:lnTo>
                  <a:lnTo>
                    <a:pt x="95" y="930"/>
                  </a:lnTo>
                  <a:lnTo>
                    <a:pt x="113" y="943"/>
                  </a:lnTo>
                  <a:lnTo>
                    <a:pt x="132" y="955"/>
                  </a:lnTo>
                  <a:lnTo>
                    <a:pt x="153" y="965"/>
                  </a:lnTo>
                  <a:lnTo>
                    <a:pt x="174" y="974"/>
                  </a:lnTo>
                  <a:lnTo>
                    <a:pt x="196" y="981"/>
                  </a:lnTo>
                  <a:lnTo>
                    <a:pt x="219" y="985"/>
                  </a:lnTo>
                  <a:lnTo>
                    <a:pt x="222" y="1009"/>
                  </a:lnTo>
                  <a:lnTo>
                    <a:pt x="229" y="1031"/>
                  </a:lnTo>
                  <a:lnTo>
                    <a:pt x="238" y="1054"/>
                  </a:lnTo>
                  <a:lnTo>
                    <a:pt x="248" y="1075"/>
                  </a:lnTo>
                  <a:lnTo>
                    <a:pt x="259" y="1094"/>
                  </a:lnTo>
                  <a:lnTo>
                    <a:pt x="273" y="1113"/>
                  </a:lnTo>
                  <a:lnTo>
                    <a:pt x="287" y="1131"/>
                  </a:lnTo>
                  <a:lnTo>
                    <a:pt x="304" y="1146"/>
                  </a:lnTo>
                  <a:lnTo>
                    <a:pt x="322" y="1161"/>
                  </a:lnTo>
                  <a:lnTo>
                    <a:pt x="340" y="1174"/>
                  </a:lnTo>
                  <a:lnTo>
                    <a:pt x="361" y="1185"/>
                  </a:lnTo>
                  <a:lnTo>
                    <a:pt x="382" y="1195"/>
                  </a:lnTo>
                  <a:lnTo>
                    <a:pt x="404" y="1201"/>
                  </a:lnTo>
                  <a:lnTo>
                    <a:pt x="428" y="1207"/>
                  </a:lnTo>
                  <a:lnTo>
                    <a:pt x="440" y="1209"/>
                  </a:lnTo>
                  <a:lnTo>
                    <a:pt x="452" y="1210"/>
                  </a:lnTo>
                  <a:lnTo>
                    <a:pt x="464" y="1211"/>
                  </a:lnTo>
                  <a:lnTo>
                    <a:pt x="476" y="1211"/>
                  </a:lnTo>
                  <a:lnTo>
                    <a:pt x="492" y="1211"/>
                  </a:lnTo>
                  <a:lnTo>
                    <a:pt x="508" y="1210"/>
                  </a:lnTo>
                  <a:lnTo>
                    <a:pt x="524" y="1208"/>
                  </a:lnTo>
                  <a:lnTo>
                    <a:pt x="538" y="1205"/>
                  </a:lnTo>
                  <a:lnTo>
                    <a:pt x="554" y="1200"/>
                  </a:lnTo>
                  <a:lnTo>
                    <a:pt x="568" y="1195"/>
                  </a:lnTo>
                  <a:lnTo>
                    <a:pt x="582" y="1189"/>
                  </a:lnTo>
                  <a:lnTo>
                    <a:pt x="596" y="1183"/>
                  </a:lnTo>
                  <a:lnTo>
                    <a:pt x="609" y="1176"/>
                  </a:lnTo>
                  <a:lnTo>
                    <a:pt x="621" y="1167"/>
                  </a:lnTo>
                  <a:lnTo>
                    <a:pt x="633" y="1158"/>
                  </a:lnTo>
                  <a:lnTo>
                    <a:pt x="645" y="1150"/>
                  </a:lnTo>
                  <a:lnTo>
                    <a:pt x="656" y="1140"/>
                  </a:lnTo>
                  <a:lnTo>
                    <a:pt x="666" y="1129"/>
                  </a:lnTo>
                  <a:lnTo>
                    <a:pt x="676" y="1118"/>
                  </a:lnTo>
                  <a:lnTo>
                    <a:pt x="686" y="1105"/>
                  </a:lnTo>
                  <a:lnTo>
                    <a:pt x="695" y="1118"/>
                  </a:lnTo>
                  <a:lnTo>
                    <a:pt x="705" y="1129"/>
                  </a:lnTo>
                  <a:lnTo>
                    <a:pt x="715" y="1140"/>
                  </a:lnTo>
                  <a:lnTo>
                    <a:pt x="726" y="1150"/>
                  </a:lnTo>
                  <a:lnTo>
                    <a:pt x="738" y="1158"/>
                  </a:lnTo>
                  <a:lnTo>
                    <a:pt x="750" y="1167"/>
                  </a:lnTo>
                  <a:lnTo>
                    <a:pt x="762" y="1176"/>
                  </a:lnTo>
                  <a:lnTo>
                    <a:pt x="776" y="1183"/>
                  </a:lnTo>
                  <a:lnTo>
                    <a:pt x="790" y="1189"/>
                  </a:lnTo>
                  <a:lnTo>
                    <a:pt x="803" y="1195"/>
                  </a:lnTo>
                  <a:lnTo>
                    <a:pt x="818" y="1200"/>
                  </a:lnTo>
                  <a:lnTo>
                    <a:pt x="833" y="1205"/>
                  </a:lnTo>
                  <a:lnTo>
                    <a:pt x="847" y="1208"/>
                  </a:lnTo>
                  <a:lnTo>
                    <a:pt x="863" y="1210"/>
                  </a:lnTo>
                  <a:lnTo>
                    <a:pt x="879" y="1211"/>
                  </a:lnTo>
                  <a:lnTo>
                    <a:pt x="895" y="1211"/>
                  </a:lnTo>
                  <a:lnTo>
                    <a:pt x="907" y="1211"/>
                  </a:lnTo>
                  <a:lnTo>
                    <a:pt x="919" y="1210"/>
                  </a:lnTo>
                  <a:lnTo>
                    <a:pt x="931" y="1209"/>
                  </a:lnTo>
                  <a:lnTo>
                    <a:pt x="943" y="1207"/>
                  </a:lnTo>
                  <a:lnTo>
                    <a:pt x="967" y="1201"/>
                  </a:lnTo>
                  <a:lnTo>
                    <a:pt x="989" y="1195"/>
                  </a:lnTo>
                  <a:lnTo>
                    <a:pt x="1010" y="1185"/>
                  </a:lnTo>
                  <a:lnTo>
                    <a:pt x="1031" y="1174"/>
                  </a:lnTo>
                  <a:lnTo>
                    <a:pt x="1049" y="1161"/>
                  </a:lnTo>
                  <a:lnTo>
                    <a:pt x="1067" y="1146"/>
                  </a:lnTo>
                  <a:lnTo>
                    <a:pt x="1084" y="1131"/>
                  </a:lnTo>
                  <a:lnTo>
                    <a:pt x="1099" y="1113"/>
                  </a:lnTo>
                  <a:lnTo>
                    <a:pt x="1112" y="1094"/>
                  </a:lnTo>
                  <a:lnTo>
                    <a:pt x="1125" y="1075"/>
                  </a:lnTo>
                  <a:lnTo>
                    <a:pt x="1134" y="1054"/>
                  </a:lnTo>
                  <a:lnTo>
                    <a:pt x="1142" y="1031"/>
                  </a:lnTo>
                  <a:lnTo>
                    <a:pt x="1149" y="1009"/>
                  </a:lnTo>
                  <a:lnTo>
                    <a:pt x="1152" y="985"/>
                  </a:lnTo>
                  <a:lnTo>
                    <a:pt x="1175" y="981"/>
                  </a:lnTo>
                  <a:lnTo>
                    <a:pt x="1197" y="974"/>
                  </a:lnTo>
                  <a:lnTo>
                    <a:pt x="1218" y="965"/>
                  </a:lnTo>
                  <a:lnTo>
                    <a:pt x="1239" y="955"/>
                  </a:lnTo>
                  <a:lnTo>
                    <a:pt x="1258" y="943"/>
                  </a:lnTo>
                  <a:lnTo>
                    <a:pt x="1276" y="930"/>
                  </a:lnTo>
                  <a:lnTo>
                    <a:pt x="1292" y="914"/>
                  </a:lnTo>
                  <a:lnTo>
                    <a:pt x="1308" y="898"/>
                  </a:lnTo>
                  <a:lnTo>
                    <a:pt x="1322" y="880"/>
                  </a:lnTo>
                  <a:lnTo>
                    <a:pt x="1334" y="861"/>
                  </a:lnTo>
                  <a:lnTo>
                    <a:pt x="1345" y="842"/>
                  </a:lnTo>
                  <a:lnTo>
                    <a:pt x="1354" y="821"/>
                  </a:lnTo>
                  <a:lnTo>
                    <a:pt x="1362" y="800"/>
                  </a:lnTo>
                  <a:lnTo>
                    <a:pt x="1366" y="776"/>
                  </a:lnTo>
                  <a:lnTo>
                    <a:pt x="1370" y="753"/>
                  </a:lnTo>
                  <a:lnTo>
                    <a:pt x="1371" y="729"/>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8" name="Freeform 271">
              <a:extLst>
                <a:ext uri="{FF2B5EF4-FFF2-40B4-BE49-F238E27FC236}">
                  <a16:creationId xmlns:a16="http://schemas.microsoft.com/office/drawing/2014/main" id="{8B722F51-3E88-D37E-B32A-1D75F054B746}"/>
                </a:ext>
              </a:extLst>
            </p:cNvPr>
            <p:cNvSpPr>
              <a:spLocks/>
            </p:cNvSpPr>
            <p:nvPr/>
          </p:nvSpPr>
          <p:spPr bwMode="auto">
            <a:xfrm>
              <a:off x="9758383" y="3021676"/>
              <a:ext cx="317951" cy="309790"/>
            </a:xfrm>
            <a:custGeom>
              <a:avLst/>
              <a:gdLst>
                <a:gd name="T0" fmla="*/ 1087 w 1141"/>
                <a:gd name="T1" fmla="*/ 331 h 1032"/>
                <a:gd name="T2" fmla="*/ 1097 w 1141"/>
                <a:gd name="T3" fmla="*/ 272 h 1032"/>
                <a:gd name="T4" fmla="*/ 1088 w 1141"/>
                <a:gd name="T5" fmla="*/ 187 h 1032"/>
                <a:gd name="T6" fmla="*/ 1049 w 1141"/>
                <a:gd name="T7" fmla="*/ 105 h 1032"/>
                <a:gd name="T8" fmla="*/ 985 w 1141"/>
                <a:gd name="T9" fmla="*/ 43 h 1032"/>
                <a:gd name="T10" fmla="*/ 903 w 1141"/>
                <a:gd name="T11" fmla="*/ 6 h 1032"/>
                <a:gd name="T12" fmla="*/ 916 w 1141"/>
                <a:gd name="T13" fmla="*/ 28 h 1032"/>
                <a:gd name="T14" fmla="*/ 954 w 1141"/>
                <a:gd name="T15" fmla="*/ 74 h 1032"/>
                <a:gd name="T16" fmla="*/ 980 w 1141"/>
                <a:gd name="T17" fmla="*/ 129 h 1032"/>
                <a:gd name="T18" fmla="*/ 992 w 1141"/>
                <a:gd name="T19" fmla="*/ 190 h 1032"/>
                <a:gd name="T20" fmla="*/ 988 w 1141"/>
                <a:gd name="T21" fmla="*/ 250 h 1032"/>
                <a:gd name="T22" fmla="*/ 972 w 1141"/>
                <a:gd name="T23" fmla="*/ 303 h 1032"/>
                <a:gd name="T24" fmla="*/ 1006 w 1141"/>
                <a:gd name="T25" fmla="*/ 371 h 1032"/>
                <a:gd name="T26" fmla="*/ 1026 w 1141"/>
                <a:gd name="T27" fmla="*/ 425 h 1032"/>
                <a:gd name="T28" fmla="*/ 1034 w 1141"/>
                <a:gd name="T29" fmla="*/ 473 h 1032"/>
                <a:gd name="T30" fmla="*/ 1025 w 1141"/>
                <a:gd name="T31" fmla="*/ 551 h 1032"/>
                <a:gd name="T32" fmla="*/ 987 w 1141"/>
                <a:gd name="T33" fmla="*/ 628 h 1032"/>
                <a:gd name="T34" fmla="*/ 927 w 1141"/>
                <a:gd name="T35" fmla="*/ 687 h 1032"/>
                <a:gd name="T36" fmla="*/ 848 w 1141"/>
                <a:gd name="T37" fmla="*/ 722 h 1032"/>
                <a:gd name="T38" fmla="*/ 810 w 1141"/>
                <a:gd name="T39" fmla="*/ 792 h 1032"/>
                <a:gd name="T40" fmla="*/ 762 w 1141"/>
                <a:gd name="T41" fmla="*/ 865 h 1032"/>
                <a:gd name="T42" fmla="*/ 691 w 1141"/>
                <a:gd name="T43" fmla="*/ 916 h 1032"/>
                <a:gd name="T44" fmla="*/ 606 w 1141"/>
                <a:gd name="T45" fmla="*/ 941 h 1032"/>
                <a:gd name="T46" fmla="*/ 538 w 1141"/>
                <a:gd name="T47" fmla="*/ 937 h 1032"/>
                <a:gd name="T48" fmla="*/ 483 w 1141"/>
                <a:gd name="T49" fmla="*/ 920 h 1032"/>
                <a:gd name="T50" fmla="*/ 434 w 1141"/>
                <a:gd name="T51" fmla="*/ 891 h 1032"/>
                <a:gd name="T52" fmla="*/ 393 w 1141"/>
                <a:gd name="T53" fmla="*/ 852 h 1032"/>
                <a:gd name="T54" fmla="*/ 357 w 1141"/>
                <a:gd name="T55" fmla="*/ 872 h 1032"/>
                <a:gd name="T56" fmla="*/ 311 w 1141"/>
                <a:gd name="T57" fmla="*/ 907 h 1032"/>
                <a:gd name="T58" fmla="*/ 260 w 1141"/>
                <a:gd name="T59" fmla="*/ 931 h 1032"/>
                <a:gd name="T60" fmla="*/ 202 w 1141"/>
                <a:gd name="T61" fmla="*/ 941 h 1032"/>
                <a:gd name="T62" fmla="*/ 146 w 1141"/>
                <a:gd name="T63" fmla="*/ 939 h 1032"/>
                <a:gd name="T64" fmla="*/ 94 w 1141"/>
                <a:gd name="T65" fmla="*/ 923 h 1032"/>
                <a:gd name="T66" fmla="*/ 49 w 1141"/>
                <a:gd name="T67" fmla="*/ 899 h 1032"/>
                <a:gd name="T68" fmla="*/ 9 w 1141"/>
                <a:gd name="T69" fmla="*/ 865 h 1032"/>
                <a:gd name="T70" fmla="*/ 25 w 1141"/>
                <a:gd name="T71" fmla="*/ 910 h 1032"/>
                <a:gd name="T72" fmla="*/ 77 w 1141"/>
                <a:gd name="T73" fmla="*/ 971 h 1032"/>
                <a:gd name="T74" fmla="*/ 146 w 1141"/>
                <a:gd name="T75" fmla="*/ 1013 h 1032"/>
                <a:gd name="T76" fmla="*/ 225 w 1141"/>
                <a:gd name="T77" fmla="*/ 1032 h 1032"/>
                <a:gd name="T78" fmla="*/ 294 w 1141"/>
                <a:gd name="T79" fmla="*/ 1029 h 1032"/>
                <a:gd name="T80" fmla="*/ 352 w 1141"/>
                <a:gd name="T81" fmla="*/ 1010 h 1032"/>
                <a:gd name="T82" fmla="*/ 403 w 1141"/>
                <a:gd name="T83" fmla="*/ 979 h 1032"/>
                <a:gd name="T84" fmla="*/ 446 w 1141"/>
                <a:gd name="T85" fmla="*/ 939 h 1032"/>
                <a:gd name="T86" fmla="*/ 485 w 1141"/>
                <a:gd name="T87" fmla="*/ 961 h 1032"/>
                <a:gd name="T88" fmla="*/ 532 w 1141"/>
                <a:gd name="T89" fmla="*/ 997 h 1032"/>
                <a:gd name="T90" fmla="*/ 588 w 1141"/>
                <a:gd name="T91" fmla="*/ 1021 h 1032"/>
                <a:gd name="T92" fmla="*/ 649 w 1141"/>
                <a:gd name="T93" fmla="*/ 1032 h 1032"/>
                <a:gd name="T94" fmla="*/ 701 w 1141"/>
                <a:gd name="T95" fmla="*/ 1030 h 1032"/>
                <a:gd name="T96" fmla="*/ 780 w 1141"/>
                <a:gd name="T97" fmla="*/ 1006 h 1032"/>
                <a:gd name="T98" fmla="*/ 854 w 1141"/>
                <a:gd name="T99" fmla="*/ 952 h 1032"/>
                <a:gd name="T100" fmla="*/ 904 w 1141"/>
                <a:gd name="T101" fmla="*/ 875 h 1032"/>
                <a:gd name="T102" fmla="*/ 945 w 1141"/>
                <a:gd name="T103" fmla="*/ 802 h 1032"/>
                <a:gd name="T104" fmla="*/ 1028 w 1141"/>
                <a:gd name="T105" fmla="*/ 764 h 1032"/>
                <a:gd name="T106" fmla="*/ 1092 w 1141"/>
                <a:gd name="T107" fmla="*/ 701 h 1032"/>
                <a:gd name="T108" fmla="*/ 1132 w 1141"/>
                <a:gd name="T109" fmla="*/ 621 h 1032"/>
                <a:gd name="T110" fmla="*/ 1141 w 1141"/>
                <a:gd name="T111" fmla="*/ 537 h 1032"/>
                <a:gd name="T112" fmla="*/ 1133 w 1141"/>
                <a:gd name="T113" fmla="*/ 487 h 1032"/>
                <a:gd name="T114" fmla="*/ 1118 w 1141"/>
                <a:gd name="T115" fmla="*/ 442 h 1032"/>
                <a:gd name="T116" fmla="*/ 1086 w 1141"/>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1" h="1032">
                  <a:moveTo>
                    <a:pt x="1070" y="372"/>
                  </a:moveTo>
                  <a:lnTo>
                    <a:pt x="1076" y="359"/>
                  </a:lnTo>
                  <a:lnTo>
                    <a:pt x="1081" y="345"/>
                  </a:lnTo>
                  <a:lnTo>
                    <a:pt x="1087" y="331"/>
                  </a:lnTo>
                  <a:lnTo>
                    <a:pt x="1090" y="317"/>
                  </a:lnTo>
                  <a:lnTo>
                    <a:pt x="1093" y="302"/>
                  </a:lnTo>
                  <a:lnTo>
                    <a:pt x="1096" y="287"/>
                  </a:lnTo>
                  <a:lnTo>
                    <a:pt x="1097" y="272"/>
                  </a:lnTo>
                  <a:lnTo>
                    <a:pt x="1098" y="256"/>
                  </a:lnTo>
                  <a:lnTo>
                    <a:pt x="1097" y="233"/>
                  </a:lnTo>
                  <a:lnTo>
                    <a:pt x="1093" y="209"/>
                  </a:lnTo>
                  <a:lnTo>
                    <a:pt x="1088" y="187"/>
                  </a:lnTo>
                  <a:lnTo>
                    <a:pt x="1081" y="165"/>
                  </a:lnTo>
                  <a:lnTo>
                    <a:pt x="1071" y="144"/>
                  </a:lnTo>
                  <a:lnTo>
                    <a:pt x="1061" y="124"/>
                  </a:lnTo>
                  <a:lnTo>
                    <a:pt x="1049" y="105"/>
                  </a:lnTo>
                  <a:lnTo>
                    <a:pt x="1035" y="87"/>
                  </a:lnTo>
                  <a:lnTo>
                    <a:pt x="1019" y="72"/>
                  </a:lnTo>
                  <a:lnTo>
                    <a:pt x="1003" y="56"/>
                  </a:lnTo>
                  <a:lnTo>
                    <a:pt x="985" y="43"/>
                  </a:lnTo>
                  <a:lnTo>
                    <a:pt x="966" y="31"/>
                  </a:lnTo>
                  <a:lnTo>
                    <a:pt x="946" y="21"/>
                  </a:lnTo>
                  <a:lnTo>
                    <a:pt x="925" y="12"/>
                  </a:lnTo>
                  <a:lnTo>
                    <a:pt x="903" y="6"/>
                  </a:lnTo>
                  <a:lnTo>
                    <a:pt x="880" y="0"/>
                  </a:lnTo>
                  <a:lnTo>
                    <a:pt x="892" y="9"/>
                  </a:lnTo>
                  <a:lnTo>
                    <a:pt x="904" y="18"/>
                  </a:lnTo>
                  <a:lnTo>
                    <a:pt x="916" y="28"/>
                  </a:lnTo>
                  <a:lnTo>
                    <a:pt x="927" y="39"/>
                  </a:lnTo>
                  <a:lnTo>
                    <a:pt x="937" y="50"/>
                  </a:lnTo>
                  <a:lnTo>
                    <a:pt x="945" y="62"/>
                  </a:lnTo>
                  <a:lnTo>
                    <a:pt x="954" y="74"/>
                  </a:lnTo>
                  <a:lnTo>
                    <a:pt x="962" y="87"/>
                  </a:lnTo>
                  <a:lnTo>
                    <a:pt x="969" y="101"/>
                  </a:lnTo>
                  <a:lnTo>
                    <a:pt x="974" y="115"/>
                  </a:lnTo>
                  <a:lnTo>
                    <a:pt x="980" y="129"/>
                  </a:lnTo>
                  <a:lnTo>
                    <a:pt x="984" y="144"/>
                  </a:lnTo>
                  <a:lnTo>
                    <a:pt x="987" y="159"/>
                  </a:lnTo>
                  <a:lnTo>
                    <a:pt x="991" y="175"/>
                  </a:lnTo>
                  <a:lnTo>
                    <a:pt x="992" y="190"/>
                  </a:lnTo>
                  <a:lnTo>
                    <a:pt x="992" y="207"/>
                  </a:lnTo>
                  <a:lnTo>
                    <a:pt x="992" y="221"/>
                  </a:lnTo>
                  <a:lnTo>
                    <a:pt x="991" y="235"/>
                  </a:lnTo>
                  <a:lnTo>
                    <a:pt x="988" y="250"/>
                  </a:lnTo>
                  <a:lnTo>
                    <a:pt x="985" y="263"/>
                  </a:lnTo>
                  <a:lnTo>
                    <a:pt x="982" y="277"/>
                  </a:lnTo>
                  <a:lnTo>
                    <a:pt x="977" y="291"/>
                  </a:lnTo>
                  <a:lnTo>
                    <a:pt x="972" y="303"/>
                  </a:lnTo>
                  <a:lnTo>
                    <a:pt x="966" y="316"/>
                  </a:lnTo>
                  <a:lnTo>
                    <a:pt x="981" y="332"/>
                  </a:lnTo>
                  <a:lnTo>
                    <a:pt x="994" y="351"/>
                  </a:lnTo>
                  <a:lnTo>
                    <a:pt x="1006" y="371"/>
                  </a:lnTo>
                  <a:lnTo>
                    <a:pt x="1016" y="392"/>
                  </a:lnTo>
                  <a:lnTo>
                    <a:pt x="1019" y="403"/>
                  </a:lnTo>
                  <a:lnTo>
                    <a:pt x="1024" y="414"/>
                  </a:lnTo>
                  <a:lnTo>
                    <a:pt x="1026" y="425"/>
                  </a:lnTo>
                  <a:lnTo>
                    <a:pt x="1029" y="436"/>
                  </a:lnTo>
                  <a:lnTo>
                    <a:pt x="1031" y="448"/>
                  </a:lnTo>
                  <a:lnTo>
                    <a:pt x="1033" y="461"/>
                  </a:lnTo>
                  <a:lnTo>
                    <a:pt x="1034" y="473"/>
                  </a:lnTo>
                  <a:lnTo>
                    <a:pt x="1034" y="485"/>
                  </a:lnTo>
                  <a:lnTo>
                    <a:pt x="1033" y="507"/>
                  </a:lnTo>
                  <a:lnTo>
                    <a:pt x="1029" y="529"/>
                  </a:lnTo>
                  <a:lnTo>
                    <a:pt x="1025" y="551"/>
                  </a:lnTo>
                  <a:lnTo>
                    <a:pt x="1018" y="571"/>
                  </a:lnTo>
                  <a:lnTo>
                    <a:pt x="1009" y="591"/>
                  </a:lnTo>
                  <a:lnTo>
                    <a:pt x="999" y="611"/>
                  </a:lnTo>
                  <a:lnTo>
                    <a:pt x="987" y="628"/>
                  </a:lnTo>
                  <a:lnTo>
                    <a:pt x="974" y="645"/>
                  </a:lnTo>
                  <a:lnTo>
                    <a:pt x="960" y="660"/>
                  </a:lnTo>
                  <a:lnTo>
                    <a:pt x="944" y="675"/>
                  </a:lnTo>
                  <a:lnTo>
                    <a:pt x="927" y="687"/>
                  </a:lnTo>
                  <a:lnTo>
                    <a:pt x="909" y="699"/>
                  </a:lnTo>
                  <a:lnTo>
                    <a:pt x="889" y="708"/>
                  </a:lnTo>
                  <a:lnTo>
                    <a:pt x="869" y="717"/>
                  </a:lnTo>
                  <a:lnTo>
                    <a:pt x="848" y="722"/>
                  </a:lnTo>
                  <a:lnTo>
                    <a:pt x="827" y="727"/>
                  </a:lnTo>
                  <a:lnTo>
                    <a:pt x="823" y="750"/>
                  </a:lnTo>
                  <a:lnTo>
                    <a:pt x="817" y="771"/>
                  </a:lnTo>
                  <a:lnTo>
                    <a:pt x="810" y="792"/>
                  </a:lnTo>
                  <a:lnTo>
                    <a:pt x="800" y="812"/>
                  </a:lnTo>
                  <a:lnTo>
                    <a:pt x="789" y="830"/>
                  </a:lnTo>
                  <a:lnTo>
                    <a:pt x="775" y="848"/>
                  </a:lnTo>
                  <a:lnTo>
                    <a:pt x="762" y="865"/>
                  </a:lnTo>
                  <a:lnTo>
                    <a:pt x="745" y="880"/>
                  </a:lnTo>
                  <a:lnTo>
                    <a:pt x="729" y="893"/>
                  </a:lnTo>
                  <a:lnTo>
                    <a:pt x="711" y="905"/>
                  </a:lnTo>
                  <a:lnTo>
                    <a:pt x="691" y="916"/>
                  </a:lnTo>
                  <a:lnTo>
                    <a:pt x="671" y="925"/>
                  </a:lnTo>
                  <a:lnTo>
                    <a:pt x="650" y="932"/>
                  </a:lnTo>
                  <a:lnTo>
                    <a:pt x="628" y="937"/>
                  </a:lnTo>
                  <a:lnTo>
                    <a:pt x="606" y="941"/>
                  </a:lnTo>
                  <a:lnTo>
                    <a:pt x="583" y="942"/>
                  </a:lnTo>
                  <a:lnTo>
                    <a:pt x="568" y="941"/>
                  </a:lnTo>
                  <a:lnTo>
                    <a:pt x="553" y="940"/>
                  </a:lnTo>
                  <a:lnTo>
                    <a:pt x="538" y="937"/>
                  </a:lnTo>
                  <a:lnTo>
                    <a:pt x="523" y="934"/>
                  </a:lnTo>
                  <a:lnTo>
                    <a:pt x="510" y="931"/>
                  </a:lnTo>
                  <a:lnTo>
                    <a:pt x="496" y="925"/>
                  </a:lnTo>
                  <a:lnTo>
                    <a:pt x="483" y="920"/>
                  </a:lnTo>
                  <a:lnTo>
                    <a:pt x="470" y="914"/>
                  </a:lnTo>
                  <a:lnTo>
                    <a:pt x="457" y="907"/>
                  </a:lnTo>
                  <a:lnTo>
                    <a:pt x="446" y="900"/>
                  </a:lnTo>
                  <a:lnTo>
                    <a:pt x="434" y="891"/>
                  </a:lnTo>
                  <a:lnTo>
                    <a:pt x="423" y="882"/>
                  </a:lnTo>
                  <a:lnTo>
                    <a:pt x="413" y="872"/>
                  </a:lnTo>
                  <a:lnTo>
                    <a:pt x="403" y="862"/>
                  </a:lnTo>
                  <a:lnTo>
                    <a:pt x="393" y="852"/>
                  </a:lnTo>
                  <a:lnTo>
                    <a:pt x="384" y="841"/>
                  </a:lnTo>
                  <a:lnTo>
                    <a:pt x="375" y="852"/>
                  </a:lnTo>
                  <a:lnTo>
                    <a:pt x="367" y="862"/>
                  </a:lnTo>
                  <a:lnTo>
                    <a:pt x="357" y="872"/>
                  </a:lnTo>
                  <a:lnTo>
                    <a:pt x="347" y="882"/>
                  </a:lnTo>
                  <a:lnTo>
                    <a:pt x="336" y="891"/>
                  </a:lnTo>
                  <a:lnTo>
                    <a:pt x="324" y="900"/>
                  </a:lnTo>
                  <a:lnTo>
                    <a:pt x="311" y="907"/>
                  </a:lnTo>
                  <a:lnTo>
                    <a:pt x="299" y="914"/>
                  </a:lnTo>
                  <a:lnTo>
                    <a:pt x="286" y="920"/>
                  </a:lnTo>
                  <a:lnTo>
                    <a:pt x="273" y="925"/>
                  </a:lnTo>
                  <a:lnTo>
                    <a:pt x="260" y="931"/>
                  </a:lnTo>
                  <a:lnTo>
                    <a:pt x="245" y="934"/>
                  </a:lnTo>
                  <a:lnTo>
                    <a:pt x="231" y="937"/>
                  </a:lnTo>
                  <a:lnTo>
                    <a:pt x="216" y="940"/>
                  </a:lnTo>
                  <a:lnTo>
                    <a:pt x="202" y="941"/>
                  </a:lnTo>
                  <a:lnTo>
                    <a:pt x="187" y="942"/>
                  </a:lnTo>
                  <a:lnTo>
                    <a:pt x="172" y="941"/>
                  </a:lnTo>
                  <a:lnTo>
                    <a:pt x="159" y="940"/>
                  </a:lnTo>
                  <a:lnTo>
                    <a:pt x="146" y="939"/>
                  </a:lnTo>
                  <a:lnTo>
                    <a:pt x="133" y="935"/>
                  </a:lnTo>
                  <a:lnTo>
                    <a:pt x="119" y="932"/>
                  </a:lnTo>
                  <a:lnTo>
                    <a:pt x="106" y="929"/>
                  </a:lnTo>
                  <a:lnTo>
                    <a:pt x="94" y="923"/>
                  </a:lnTo>
                  <a:lnTo>
                    <a:pt x="82" y="919"/>
                  </a:lnTo>
                  <a:lnTo>
                    <a:pt x="71" y="912"/>
                  </a:lnTo>
                  <a:lnTo>
                    <a:pt x="60" y="905"/>
                  </a:lnTo>
                  <a:lnTo>
                    <a:pt x="49" y="899"/>
                  </a:lnTo>
                  <a:lnTo>
                    <a:pt x="38" y="891"/>
                  </a:lnTo>
                  <a:lnTo>
                    <a:pt x="28" y="883"/>
                  </a:lnTo>
                  <a:lnTo>
                    <a:pt x="18" y="875"/>
                  </a:lnTo>
                  <a:lnTo>
                    <a:pt x="9" y="865"/>
                  </a:lnTo>
                  <a:lnTo>
                    <a:pt x="0" y="856"/>
                  </a:lnTo>
                  <a:lnTo>
                    <a:pt x="8" y="875"/>
                  </a:lnTo>
                  <a:lnTo>
                    <a:pt x="15" y="892"/>
                  </a:lnTo>
                  <a:lnTo>
                    <a:pt x="25" y="910"/>
                  </a:lnTo>
                  <a:lnTo>
                    <a:pt x="36" y="926"/>
                  </a:lnTo>
                  <a:lnTo>
                    <a:pt x="50" y="942"/>
                  </a:lnTo>
                  <a:lnTo>
                    <a:pt x="63" y="957"/>
                  </a:lnTo>
                  <a:lnTo>
                    <a:pt x="77" y="971"/>
                  </a:lnTo>
                  <a:lnTo>
                    <a:pt x="93" y="983"/>
                  </a:lnTo>
                  <a:lnTo>
                    <a:pt x="109" y="994"/>
                  </a:lnTo>
                  <a:lnTo>
                    <a:pt x="127" y="1004"/>
                  </a:lnTo>
                  <a:lnTo>
                    <a:pt x="146" y="1013"/>
                  </a:lnTo>
                  <a:lnTo>
                    <a:pt x="165" y="1019"/>
                  </a:lnTo>
                  <a:lnTo>
                    <a:pt x="184" y="1026"/>
                  </a:lnTo>
                  <a:lnTo>
                    <a:pt x="204" y="1029"/>
                  </a:lnTo>
                  <a:lnTo>
                    <a:pt x="225" y="1032"/>
                  </a:lnTo>
                  <a:lnTo>
                    <a:pt x="246" y="1032"/>
                  </a:lnTo>
                  <a:lnTo>
                    <a:pt x="262" y="1032"/>
                  </a:lnTo>
                  <a:lnTo>
                    <a:pt x="278" y="1031"/>
                  </a:lnTo>
                  <a:lnTo>
                    <a:pt x="294" y="1029"/>
                  </a:lnTo>
                  <a:lnTo>
                    <a:pt x="308" y="1026"/>
                  </a:lnTo>
                  <a:lnTo>
                    <a:pt x="324" y="1021"/>
                  </a:lnTo>
                  <a:lnTo>
                    <a:pt x="338" y="1016"/>
                  </a:lnTo>
                  <a:lnTo>
                    <a:pt x="352" y="1010"/>
                  </a:lnTo>
                  <a:lnTo>
                    <a:pt x="366" y="1004"/>
                  </a:lnTo>
                  <a:lnTo>
                    <a:pt x="379" y="997"/>
                  </a:lnTo>
                  <a:lnTo>
                    <a:pt x="391" y="988"/>
                  </a:lnTo>
                  <a:lnTo>
                    <a:pt x="403" y="979"/>
                  </a:lnTo>
                  <a:lnTo>
                    <a:pt x="415" y="971"/>
                  </a:lnTo>
                  <a:lnTo>
                    <a:pt x="426" y="961"/>
                  </a:lnTo>
                  <a:lnTo>
                    <a:pt x="436" y="950"/>
                  </a:lnTo>
                  <a:lnTo>
                    <a:pt x="446" y="939"/>
                  </a:lnTo>
                  <a:lnTo>
                    <a:pt x="456" y="926"/>
                  </a:lnTo>
                  <a:lnTo>
                    <a:pt x="465" y="939"/>
                  </a:lnTo>
                  <a:lnTo>
                    <a:pt x="475" y="950"/>
                  </a:lnTo>
                  <a:lnTo>
                    <a:pt x="485" y="961"/>
                  </a:lnTo>
                  <a:lnTo>
                    <a:pt x="496" y="971"/>
                  </a:lnTo>
                  <a:lnTo>
                    <a:pt x="508" y="979"/>
                  </a:lnTo>
                  <a:lnTo>
                    <a:pt x="520" y="988"/>
                  </a:lnTo>
                  <a:lnTo>
                    <a:pt x="532" y="997"/>
                  </a:lnTo>
                  <a:lnTo>
                    <a:pt x="546" y="1004"/>
                  </a:lnTo>
                  <a:lnTo>
                    <a:pt x="560" y="1010"/>
                  </a:lnTo>
                  <a:lnTo>
                    <a:pt x="573" y="1016"/>
                  </a:lnTo>
                  <a:lnTo>
                    <a:pt x="588" y="1021"/>
                  </a:lnTo>
                  <a:lnTo>
                    <a:pt x="603" y="1026"/>
                  </a:lnTo>
                  <a:lnTo>
                    <a:pt x="617" y="1029"/>
                  </a:lnTo>
                  <a:lnTo>
                    <a:pt x="633" y="1031"/>
                  </a:lnTo>
                  <a:lnTo>
                    <a:pt x="649" y="1032"/>
                  </a:lnTo>
                  <a:lnTo>
                    <a:pt x="665" y="1032"/>
                  </a:lnTo>
                  <a:lnTo>
                    <a:pt x="677" y="1032"/>
                  </a:lnTo>
                  <a:lnTo>
                    <a:pt x="689" y="1031"/>
                  </a:lnTo>
                  <a:lnTo>
                    <a:pt x="701" y="1030"/>
                  </a:lnTo>
                  <a:lnTo>
                    <a:pt x="713" y="1028"/>
                  </a:lnTo>
                  <a:lnTo>
                    <a:pt x="737" y="1022"/>
                  </a:lnTo>
                  <a:lnTo>
                    <a:pt x="759" y="1016"/>
                  </a:lnTo>
                  <a:lnTo>
                    <a:pt x="780" y="1006"/>
                  </a:lnTo>
                  <a:lnTo>
                    <a:pt x="801" y="995"/>
                  </a:lnTo>
                  <a:lnTo>
                    <a:pt x="819" y="982"/>
                  </a:lnTo>
                  <a:lnTo>
                    <a:pt x="837" y="967"/>
                  </a:lnTo>
                  <a:lnTo>
                    <a:pt x="854" y="952"/>
                  </a:lnTo>
                  <a:lnTo>
                    <a:pt x="869" y="934"/>
                  </a:lnTo>
                  <a:lnTo>
                    <a:pt x="882" y="915"/>
                  </a:lnTo>
                  <a:lnTo>
                    <a:pt x="895" y="896"/>
                  </a:lnTo>
                  <a:lnTo>
                    <a:pt x="904" y="875"/>
                  </a:lnTo>
                  <a:lnTo>
                    <a:pt x="912" y="852"/>
                  </a:lnTo>
                  <a:lnTo>
                    <a:pt x="919" y="830"/>
                  </a:lnTo>
                  <a:lnTo>
                    <a:pt x="922" y="806"/>
                  </a:lnTo>
                  <a:lnTo>
                    <a:pt x="945" y="802"/>
                  </a:lnTo>
                  <a:lnTo>
                    <a:pt x="967" y="795"/>
                  </a:lnTo>
                  <a:lnTo>
                    <a:pt x="988" y="786"/>
                  </a:lnTo>
                  <a:lnTo>
                    <a:pt x="1009" y="776"/>
                  </a:lnTo>
                  <a:lnTo>
                    <a:pt x="1028" y="764"/>
                  </a:lnTo>
                  <a:lnTo>
                    <a:pt x="1046" y="751"/>
                  </a:lnTo>
                  <a:lnTo>
                    <a:pt x="1062" y="735"/>
                  </a:lnTo>
                  <a:lnTo>
                    <a:pt x="1078" y="719"/>
                  </a:lnTo>
                  <a:lnTo>
                    <a:pt x="1092" y="701"/>
                  </a:lnTo>
                  <a:lnTo>
                    <a:pt x="1104" y="682"/>
                  </a:lnTo>
                  <a:lnTo>
                    <a:pt x="1115" y="663"/>
                  </a:lnTo>
                  <a:lnTo>
                    <a:pt x="1124" y="642"/>
                  </a:lnTo>
                  <a:lnTo>
                    <a:pt x="1132" y="621"/>
                  </a:lnTo>
                  <a:lnTo>
                    <a:pt x="1136" y="597"/>
                  </a:lnTo>
                  <a:lnTo>
                    <a:pt x="1140" y="574"/>
                  </a:lnTo>
                  <a:lnTo>
                    <a:pt x="1141" y="550"/>
                  </a:lnTo>
                  <a:lnTo>
                    <a:pt x="1141" y="537"/>
                  </a:lnTo>
                  <a:lnTo>
                    <a:pt x="1140" y="525"/>
                  </a:lnTo>
                  <a:lnTo>
                    <a:pt x="1139" y="512"/>
                  </a:lnTo>
                  <a:lnTo>
                    <a:pt x="1136" y="499"/>
                  </a:lnTo>
                  <a:lnTo>
                    <a:pt x="1133" y="487"/>
                  </a:lnTo>
                  <a:lnTo>
                    <a:pt x="1130" y="476"/>
                  </a:lnTo>
                  <a:lnTo>
                    <a:pt x="1126" y="464"/>
                  </a:lnTo>
                  <a:lnTo>
                    <a:pt x="1122" y="453"/>
                  </a:lnTo>
                  <a:lnTo>
                    <a:pt x="1118" y="442"/>
                  </a:lnTo>
                  <a:lnTo>
                    <a:pt x="1112" y="431"/>
                  </a:lnTo>
                  <a:lnTo>
                    <a:pt x="1105" y="420"/>
                  </a:lnTo>
                  <a:lnTo>
                    <a:pt x="1100" y="410"/>
                  </a:lnTo>
                  <a:lnTo>
                    <a:pt x="1086" y="390"/>
                  </a:lnTo>
                  <a:lnTo>
                    <a:pt x="1070" y="372"/>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9" name="Freeform 273">
              <a:extLst>
                <a:ext uri="{FF2B5EF4-FFF2-40B4-BE49-F238E27FC236}">
                  <a16:creationId xmlns:a16="http://schemas.microsoft.com/office/drawing/2014/main" id="{DC7E3551-AD1A-DA67-C0B2-A2C03E2884E3}"/>
                </a:ext>
              </a:extLst>
            </p:cNvPr>
            <p:cNvSpPr>
              <a:spLocks/>
            </p:cNvSpPr>
            <p:nvPr/>
          </p:nvSpPr>
          <p:spPr bwMode="auto">
            <a:xfrm>
              <a:off x="9698419" y="3209657"/>
              <a:ext cx="57176" cy="54138"/>
            </a:xfrm>
            <a:custGeom>
              <a:avLst/>
              <a:gdLst>
                <a:gd name="T0" fmla="*/ 188 w 207"/>
                <a:gd name="T1" fmla="*/ 103 h 178"/>
                <a:gd name="T2" fmla="*/ 176 w 207"/>
                <a:gd name="T3" fmla="*/ 101 h 178"/>
                <a:gd name="T4" fmla="*/ 163 w 207"/>
                <a:gd name="T5" fmla="*/ 97 h 178"/>
                <a:gd name="T6" fmla="*/ 150 w 207"/>
                <a:gd name="T7" fmla="*/ 94 h 178"/>
                <a:gd name="T8" fmla="*/ 136 w 207"/>
                <a:gd name="T9" fmla="*/ 90 h 178"/>
                <a:gd name="T10" fmla="*/ 110 w 207"/>
                <a:gd name="T11" fmla="*/ 80 h 178"/>
                <a:gd name="T12" fmla="*/ 84 w 207"/>
                <a:gd name="T13" fmla="*/ 68 h 178"/>
                <a:gd name="T14" fmla="*/ 71 w 207"/>
                <a:gd name="T15" fmla="*/ 60 h 178"/>
                <a:gd name="T16" fmla="*/ 59 w 207"/>
                <a:gd name="T17" fmla="*/ 53 h 178"/>
                <a:gd name="T18" fmla="*/ 48 w 207"/>
                <a:gd name="T19" fmla="*/ 45 h 178"/>
                <a:gd name="T20" fmla="*/ 37 w 207"/>
                <a:gd name="T21" fmla="*/ 37 h 178"/>
                <a:gd name="T22" fmla="*/ 26 w 207"/>
                <a:gd name="T23" fmla="*/ 28 h 178"/>
                <a:gd name="T24" fmla="*/ 17 w 207"/>
                <a:gd name="T25" fmla="*/ 19 h 178"/>
                <a:gd name="T26" fmla="*/ 8 w 207"/>
                <a:gd name="T27" fmla="*/ 10 h 178"/>
                <a:gd name="T28" fmla="*/ 0 w 207"/>
                <a:gd name="T29" fmla="*/ 0 h 178"/>
                <a:gd name="T30" fmla="*/ 6 w 207"/>
                <a:gd name="T31" fmla="*/ 16 h 178"/>
                <a:gd name="T32" fmla="*/ 13 w 207"/>
                <a:gd name="T33" fmla="*/ 31 h 178"/>
                <a:gd name="T34" fmla="*/ 20 w 207"/>
                <a:gd name="T35" fmla="*/ 47 h 178"/>
                <a:gd name="T36" fmla="*/ 29 w 207"/>
                <a:gd name="T37" fmla="*/ 61 h 178"/>
                <a:gd name="T38" fmla="*/ 39 w 207"/>
                <a:gd name="T39" fmla="*/ 75 h 178"/>
                <a:gd name="T40" fmla="*/ 50 w 207"/>
                <a:gd name="T41" fmla="*/ 89 h 178"/>
                <a:gd name="T42" fmla="*/ 61 w 207"/>
                <a:gd name="T43" fmla="*/ 102 h 178"/>
                <a:gd name="T44" fmla="*/ 74 w 207"/>
                <a:gd name="T45" fmla="*/ 114 h 178"/>
                <a:gd name="T46" fmla="*/ 88 w 207"/>
                <a:gd name="T47" fmla="*/ 126 h 178"/>
                <a:gd name="T48" fmla="*/ 102 w 207"/>
                <a:gd name="T49" fmla="*/ 136 h 178"/>
                <a:gd name="T50" fmla="*/ 118 w 207"/>
                <a:gd name="T51" fmla="*/ 146 h 178"/>
                <a:gd name="T52" fmla="*/ 134 w 207"/>
                <a:gd name="T53" fmla="*/ 155 h 178"/>
                <a:gd name="T54" fmla="*/ 151 w 207"/>
                <a:gd name="T55" fmla="*/ 163 h 178"/>
                <a:gd name="T56" fmla="*/ 168 w 207"/>
                <a:gd name="T57" fmla="*/ 169 h 178"/>
                <a:gd name="T58" fmla="*/ 187 w 207"/>
                <a:gd name="T59" fmla="*/ 175 h 178"/>
                <a:gd name="T60" fmla="*/ 207 w 207"/>
                <a:gd name="T61" fmla="*/ 178 h 178"/>
                <a:gd name="T62" fmla="*/ 203 w 207"/>
                <a:gd name="T63" fmla="*/ 169 h 178"/>
                <a:gd name="T64" fmla="*/ 199 w 207"/>
                <a:gd name="T65" fmla="*/ 160 h 178"/>
                <a:gd name="T66" fmla="*/ 197 w 207"/>
                <a:gd name="T67" fmla="*/ 152 h 178"/>
                <a:gd name="T68" fmla="*/ 195 w 207"/>
                <a:gd name="T69" fmla="*/ 142 h 178"/>
                <a:gd name="T70" fmla="*/ 191 w 207"/>
                <a:gd name="T71" fmla="*/ 123 h 178"/>
                <a:gd name="T72" fmla="*/ 188 w 207"/>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178">
                  <a:moveTo>
                    <a:pt x="188" y="103"/>
                  </a:moveTo>
                  <a:lnTo>
                    <a:pt x="176" y="101"/>
                  </a:lnTo>
                  <a:lnTo>
                    <a:pt x="163" y="97"/>
                  </a:lnTo>
                  <a:lnTo>
                    <a:pt x="150" y="94"/>
                  </a:lnTo>
                  <a:lnTo>
                    <a:pt x="136" y="90"/>
                  </a:lnTo>
                  <a:lnTo>
                    <a:pt x="110" y="80"/>
                  </a:lnTo>
                  <a:lnTo>
                    <a:pt x="84" y="68"/>
                  </a:lnTo>
                  <a:lnTo>
                    <a:pt x="71" y="60"/>
                  </a:lnTo>
                  <a:lnTo>
                    <a:pt x="59" y="53"/>
                  </a:lnTo>
                  <a:lnTo>
                    <a:pt x="48" y="45"/>
                  </a:lnTo>
                  <a:lnTo>
                    <a:pt x="37" y="37"/>
                  </a:lnTo>
                  <a:lnTo>
                    <a:pt x="26" y="28"/>
                  </a:lnTo>
                  <a:lnTo>
                    <a:pt x="17" y="19"/>
                  </a:lnTo>
                  <a:lnTo>
                    <a:pt x="8" y="10"/>
                  </a:lnTo>
                  <a:lnTo>
                    <a:pt x="0" y="0"/>
                  </a:lnTo>
                  <a:lnTo>
                    <a:pt x="6" y="16"/>
                  </a:lnTo>
                  <a:lnTo>
                    <a:pt x="13" y="31"/>
                  </a:lnTo>
                  <a:lnTo>
                    <a:pt x="20" y="47"/>
                  </a:lnTo>
                  <a:lnTo>
                    <a:pt x="29" y="61"/>
                  </a:lnTo>
                  <a:lnTo>
                    <a:pt x="39" y="75"/>
                  </a:lnTo>
                  <a:lnTo>
                    <a:pt x="50" y="89"/>
                  </a:lnTo>
                  <a:lnTo>
                    <a:pt x="61" y="102"/>
                  </a:lnTo>
                  <a:lnTo>
                    <a:pt x="74" y="114"/>
                  </a:lnTo>
                  <a:lnTo>
                    <a:pt x="88" y="126"/>
                  </a:lnTo>
                  <a:lnTo>
                    <a:pt x="102" y="136"/>
                  </a:lnTo>
                  <a:lnTo>
                    <a:pt x="118" y="146"/>
                  </a:lnTo>
                  <a:lnTo>
                    <a:pt x="134" y="155"/>
                  </a:lnTo>
                  <a:lnTo>
                    <a:pt x="151" y="163"/>
                  </a:lnTo>
                  <a:lnTo>
                    <a:pt x="168" y="169"/>
                  </a:lnTo>
                  <a:lnTo>
                    <a:pt x="187" y="175"/>
                  </a:lnTo>
                  <a:lnTo>
                    <a:pt x="207" y="178"/>
                  </a:lnTo>
                  <a:lnTo>
                    <a:pt x="203" y="169"/>
                  </a:lnTo>
                  <a:lnTo>
                    <a:pt x="199" y="160"/>
                  </a:lnTo>
                  <a:lnTo>
                    <a:pt x="197" y="152"/>
                  </a:lnTo>
                  <a:lnTo>
                    <a:pt x="195" y="142"/>
                  </a:lnTo>
                  <a:lnTo>
                    <a:pt x="191" y="123"/>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0" name="Oval 334">
              <a:extLst>
                <a:ext uri="{FF2B5EF4-FFF2-40B4-BE49-F238E27FC236}">
                  <a16:creationId xmlns:a16="http://schemas.microsoft.com/office/drawing/2014/main" id="{88223D43-DE70-F7B7-2D6D-E40D8CA8151D}"/>
                </a:ext>
              </a:extLst>
            </p:cNvPr>
            <p:cNvSpPr/>
            <p:nvPr/>
          </p:nvSpPr>
          <p:spPr>
            <a:xfrm>
              <a:off x="10631354" y="3523957"/>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91" name="Freeform 275">
              <a:extLst>
                <a:ext uri="{FF2B5EF4-FFF2-40B4-BE49-F238E27FC236}">
                  <a16:creationId xmlns:a16="http://schemas.microsoft.com/office/drawing/2014/main" id="{952C2792-BCE4-5E38-4AFF-9D984F94D667}"/>
                </a:ext>
              </a:extLst>
            </p:cNvPr>
            <p:cNvSpPr>
              <a:spLocks/>
            </p:cNvSpPr>
            <p:nvPr/>
          </p:nvSpPr>
          <p:spPr bwMode="auto">
            <a:xfrm>
              <a:off x="10709447" y="3275825"/>
              <a:ext cx="47414" cy="281217"/>
            </a:xfrm>
            <a:custGeom>
              <a:avLst/>
              <a:gdLst>
                <a:gd name="T0" fmla="*/ 106 w 167"/>
                <a:gd name="T1" fmla="*/ 0 h 931"/>
                <a:gd name="T2" fmla="*/ 15 w 167"/>
                <a:gd name="T3" fmla="*/ 0 h 931"/>
                <a:gd name="T4" fmla="*/ 0 w 167"/>
                <a:gd name="T5" fmla="*/ 931 h 931"/>
                <a:gd name="T6" fmla="*/ 167 w 167"/>
                <a:gd name="T7" fmla="*/ 931 h 931"/>
                <a:gd name="T8" fmla="*/ 106 w 167"/>
                <a:gd name="T9" fmla="*/ 0 h 931"/>
              </a:gdLst>
              <a:ahLst/>
              <a:cxnLst>
                <a:cxn ang="0">
                  <a:pos x="T0" y="T1"/>
                </a:cxn>
                <a:cxn ang="0">
                  <a:pos x="T2" y="T3"/>
                </a:cxn>
                <a:cxn ang="0">
                  <a:pos x="T4" y="T5"/>
                </a:cxn>
                <a:cxn ang="0">
                  <a:pos x="T6" y="T7"/>
                </a:cxn>
                <a:cxn ang="0">
                  <a:pos x="T8" y="T9"/>
                </a:cxn>
              </a:cxnLst>
              <a:rect l="0" t="0" r="r" b="b"/>
              <a:pathLst>
                <a:path w="167" h="931">
                  <a:moveTo>
                    <a:pt x="106" y="0"/>
                  </a:moveTo>
                  <a:lnTo>
                    <a:pt x="15" y="0"/>
                  </a:lnTo>
                  <a:lnTo>
                    <a:pt x="0" y="931"/>
                  </a:lnTo>
                  <a:lnTo>
                    <a:pt x="167" y="931"/>
                  </a:lnTo>
                  <a:lnTo>
                    <a:pt x="106"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2" name="Freeform 277">
              <a:extLst>
                <a:ext uri="{FF2B5EF4-FFF2-40B4-BE49-F238E27FC236}">
                  <a16:creationId xmlns:a16="http://schemas.microsoft.com/office/drawing/2014/main" id="{8D755AE5-B6E2-70AF-3E75-7A3F70A898E1}"/>
                </a:ext>
              </a:extLst>
            </p:cNvPr>
            <p:cNvSpPr>
              <a:spLocks/>
            </p:cNvSpPr>
            <p:nvPr/>
          </p:nvSpPr>
          <p:spPr bwMode="auto">
            <a:xfrm>
              <a:off x="10572784" y="2890843"/>
              <a:ext cx="320740" cy="449646"/>
            </a:xfrm>
            <a:custGeom>
              <a:avLst/>
              <a:gdLst>
                <a:gd name="T0" fmla="*/ 1138 w 1154"/>
                <a:gd name="T1" fmla="*/ 580 h 1496"/>
                <a:gd name="T2" fmla="*/ 1153 w 1154"/>
                <a:gd name="T3" fmla="*/ 711 h 1496"/>
                <a:gd name="T4" fmla="*/ 1150 w 1154"/>
                <a:gd name="T5" fmla="*/ 842 h 1496"/>
                <a:gd name="T6" fmla="*/ 1131 w 1154"/>
                <a:gd name="T7" fmla="*/ 969 h 1496"/>
                <a:gd name="T8" fmla="*/ 1096 w 1154"/>
                <a:gd name="T9" fmla="*/ 1089 h 1496"/>
                <a:gd name="T10" fmla="*/ 1045 w 1154"/>
                <a:gd name="T11" fmla="*/ 1199 h 1496"/>
                <a:gd name="T12" fmla="*/ 979 w 1154"/>
                <a:gd name="T13" fmla="*/ 1298 h 1496"/>
                <a:gd name="T14" fmla="*/ 900 w 1154"/>
                <a:gd name="T15" fmla="*/ 1379 h 1496"/>
                <a:gd name="T16" fmla="*/ 806 w 1154"/>
                <a:gd name="T17" fmla="*/ 1442 h 1496"/>
                <a:gd name="T18" fmla="*/ 698 w 1154"/>
                <a:gd name="T19" fmla="*/ 1482 h 1496"/>
                <a:gd name="T20" fmla="*/ 577 w 1154"/>
                <a:gd name="T21" fmla="*/ 1496 h 1496"/>
                <a:gd name="T22" fmla="*/ 456 w 1154"/>
                <a:gd name="T23" fmla="*/ 1482 h 1496"/>
                <a:gd name="T24" fmla="*/ 349 w 1154"/>
                <a:gd name="T25" fmla="*/ 1442 h 1496"/>
                <a:gd name="T26" fmla="*/ 254 w 1154"/>
                <a:gd name="T27" fmla="*/ 1379 h 1496"/>
                <a:gd name="T28" fmla="*/ 174 w 1154"/>
                <a:gd name="T29" fmla="*/ 1298 h 1496"/>
                <a:gd name="T30" fmla="*/ 108 w 1154"/>
                <a:gd name="T31" fmla="*/ 1199 h 1496"/>
                <a:gd name="T32" fmla="*/ 58 w 1154"/>
                <a:gd name="T33" fmla="*/ 1089 h 1496"/>
                <a:gd name="T34" fmla="*/ 23 w 1154"/>
                <a:gd name="T35" fmla="*/ 969 h 1496"/>
                <a:gd name="T36" fmla="*/ 4 w 1154"/>
                <a:gd name="T37" fmla="*/ 842 h 1496"/>
                <a:gd name="T38" fmla="*/ 1 w 1154"/>
                <a:gd name="T39" fmla="*/ 711 h 1496"/>
                <a:gd name="T40" fmla="*/ 16 w 1154"/>
                <a:gd name="T41" fmla="*/ 580 h 1496"/>
                <a:gd name="T42" fmla="*/ 44 w 1154"/>
                <a:gd name="T43" fmla="*/ 466 h 1496"/>
                <a:gd name="T44" fmla="*/ 74 w 1154"/>
                <a:gd name="T45" fmla="*/ 386 h 1496"/>
                <a:gd name="T46" fmla="*/ 111 w 1154"/>
                <a:gd name="T47" fmla="*/ 311 h 1496"/>
                <a:gd name="T48" fmla="*/ 153 w 1154"/>
                <a:gd name="T49" fmla="*/ 243 h 1496"/>
                <a:gd name="T50" fmla="*/ 202 w 1154"/>
                <a:gd name="T51" fmla="*/ 184 h 1496"/>
                <a:gd name="T52" fmla="*/ 254 w 1154"/>
                <a:gd name="T53" fmla="*/ 132 h 1496"/>
                <a:gd name="T54" fmla="*/ 310 w 1154"/>
                <a:gd name="T55" fmla="*/ 89 h 1496"/>
                <a:gd name="T56" fmla="*/ 370 w 1154"/>
                <a:gd name="T57" fmla="*/ 53 h 1496"/>
                <a:gd name="T58" fmla="*/ 430 w 1154"/>
                <a:gd name="T59" fmla="*/ 26 h 1496"/>
                <a:gd name="T60" fmla="*/ 493 w 1154"/>
                <a:gd name="T61" fmla="*/ 9 h 1496"/>
                <a:gd name="T62" fmla="*/ 556 w 1154"/>
                <a:gd name="T63" fmla="*/ 0 h 1496"/>
                <a:gd name="T64" fmla="*/ 619 w 1154"/>
                <a:gd name="T65" fmla="*/ 3 h 1496"/>
                <a:gd name="T66" fmla="*/ 682 w 1154"/>
                <a:gd name="T67" fmla="*/ 14 h 1496"/>
                <a:gd name="T68" fmla="*/ 744 w 1154"/>
                <a:gd name="T69" fmla="*/ 35 h 1496"/>
                <a:gd name="T70" fmla="*/ 805 w 1154"/>
                <a:gd name="T71" fmla="*/ 63 h 1496"/>
                <a:gd name="T72" fmla="*/ 862 w 1154"/>
                <a:gd name="T73" fmla="*/ 102 h 1496"/>
                <a:gd name="T74" fmla="*/ 917 w 1154"/>
                <a:gd name="T75" fmla="*/ 148 h 1496"/>
                <a:gd name="T76" fmla="*/ 968 w 1154"/>
                <a:gd name="T77" fmla="*/ 204 h 1496"/>
                <a:gd name="T78" fmla="*/ 1015 w 1154"/>
                <a:gd name="T79" fmla="*/ 265 h 1496"/>
                <a:gd name="T80" fmla="*/ 1057 w 1154"/>
                <a:gd name="T81" fmla="*/ 335 h 1496"/>
                <a:gd name="T82" fmla="*/ 1091 w 1154"/>
                <a:gd name="T83" fmla="*/ 411 h 1496"/>
                <a:gd name="T84" fmla="*/ 1118 w 1154"/>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4" h="1496">
                  <a:moveTo>
                    <a:pt x="1118" y="495"/>
                  </a:moveTo>
                  <a:lnTo>
                    <a:pt x="1129" y="537"/>
                  </a:lnTo>
                  <a:lnTo>
                    <a:pt x="1138" y="580"/>
                  </a:lnTo>
                  <a:lnTo>
                    <a:pt x="1145" y="624"/>
                  </a:lnTo>
                  <a:lnTo>
                    <a:pt x="1149" y="667"/>
                  </a:lnTo>
                  <a:lnTo>
                    <a:pt x="1153" y="711"/>
                  </a:lnTo>
                  <a:lnTo>
                    <a:pt x="1154" y="754"/>
                  </a:lnTo>
                  <a:lnTo>
                    <a:pt x="1153" y="797"/>
                  </a:lnTo>
                  <a:lnTo>
                    <a:pt x="1150" y="842"/>
                  </a:lnTo>
                  <a:lnTo>
                    <a:pt x="1146" y="884"/>
                  </a:lnTo>
                  <a:lnTo>
                    <a:pt x="1139" y="927"/>
                  </a:lnTo>
                  <a:lnTo>
                    <a:pt x="1131" y="969"/>
                  </a:lnTo>
                  <a:lnTo>
                    <a:pt x="1121" y="1009"/>
                  </a:lnTo>
                  <a:lnTo>
                    <a:pt x="1110" y="1049"/>
                  </a:lnTo>
                  <a:lnTo>
                    <a:pt x="1096" y="1089"/>
                  </a:lnTo>
                  <a:lnTo>
                    <a:pt x="1081" y="1128"/>
                  </a:lnTo>
                  <a:lnTo>
                    <a:pt x="1064" y="1164"/>
                  </a:lnTo>
                  <a:lnTo>
                    <a:pt x="1045" y="1199"/>
                  </a:lnTo>
                  <a:lnTo>
                    <a:pt x="1026" y="1234"/>
                  </a:lnTo>
                  <a:lnTo>
                    <a:pt x="1004" y="1267"/>
                  </a:lnTo>
                  <a:lnTo>
                    <a:pt x="979" y="1298"/>
                  </a:lnTo>
                  <a:lnTo>
                    <a:pt x="955" y="1327"/>
                  </a:lnTo>
                  <a:lnTo>
                    <a:pt x="927" y="1354"/>
                  </a:lnTo>
                  <a:lnTo>
                    <a:pt x="900" y="1379"/>
                  </a:lnTo>
                  <a:lnTo>
                    <a:pt x="870" y="1402"/>
                  </a:lnTo>
                  <a:lnTo>
                    <a:pt x="838" y="1423"/>
                  </a:lnTo>
                  <a:lnTo>
                    <a:pt x="806" y="1442"/>
                  </a:lnTo>
                  <a:lnTo>
                    <a:pt x="771" y="1458"/>
                  </a:lnTo>
                  <a:lnTo>
                    <a:pt x="735" y="1471"/>
                  </a:lnTo>
                  <a:lnTo>
                    <a:pt x="698" y="1482"/>
                  </a:lnTo>
                  <a:lnTo>
                    <a:pt x="659" y="1490"/>
                  </a:lnTo>
                  <a:lnTo>
                    <a:pt x="618" y="1494"/>
                  </a:lnTo>
                  <a:lnTo>
                    <a:pt x="577" y="1496"/>
                  </a:lnTo>
                  <a:lnTo>
                    <a:pt x="535" y="1494"/>
                  </a:lnTo>
                  <a:lnTo>
                    <a:pt x="496" y="1490"/>
                  </a:lnTo>
                  <a:lnTo>
                    <a:pt x="456" y="1482"/>
                  </a:lnTo>
                  <a:lnTo>
                    <a:pt x="418" y="1471"/>
                  </a:lnTo>
                  <a:lnTo>
                    <a:pt x="383" y="1458"/>
                  </a:lnTo>
                  <a:lnTo>
                    <a:pt x="349" y="1442"/>
                  </a:lnTo>
                  <a:lnTo>
                    <a:pt x="316" y="1423"/>
                  </a:lnTo>
                  <a:lnTo>
                    <a:pt x="285" y="1402"/>
                  </a:lnTo>
                  <a:lnTo>
                    <a:pt x="254" y="1379"/>
                  </a:lnTo>
                  <a:lnTo>
                    <a:pt x="226" y="1354"/>
                  </a:lnTo>
                  <a:lnTo>
                    <a:pt x="200" y="1327"/>
                  </a:lnTo>
                  <a:lnTo>
                    <a:pt x="174" y="1298"/>
                  </a:lnTo>
                  <a:lnTo>
                    <a:pt x="151" y="1267"/>
                  </a:lnTo>
                  <a:lnTo>
                    <a:pt x="129" y="1234"/>
                  </a:lnTo>
                  <a:lnTo>
                    <a:pt x="108" y="1199"/>
                  </a:lnTo>
                  <a:lnTo>
                    <a:pt x="90" y="1164"/>
                  </a:lnTo>
                  <a:lnTo>
                    <a:pt x="73" y="1128"/>
                  </a:lnTo>
                  <a:lnTo>
                    <a:pt x="58" y="1089"/>
                  </a:lnTo>
                  <a:lnTo>
                    <a:pt x="45" y="1049"/>
                  </a:lnTo>
                  <a:lnTo>
                    <a:pt x="33" y="1009"/>
                  </a:lnTo>
                  <a:lnTo>
                    <a:pt x="23" y="969"/>
                  </a:lnTo>
                  <a:lnTo>
                    <a:pt x="15" y="927"/>
                  </a:lnTo>
                  <a:lnTo>
                    <a:pt x="8" y="884"/>
                  </a:lnTo>
                  <a:lnTo>
                    <a:pt x="4" y="842"/>
                  </a:lnTo>
                  <a:lnTo>
                    <a:pt x="1" y="797"/>
                  </a:lnTo>
                  <a:lnTo>
                    <a:pt x="0" y="754"/>
                  </a:lnTo>
                  <a:lnTo>
                    <a:pt x="1" y="711"/>
                  </a:lnTo>
                  <a:lnTo>
                    <a:pt x="4" y="667"/>
                  </a:lnTo>
                  <a:lnTo>
                    <a:pt x="8" y="624"/>
                  </a:lnTo>
                  <a:lnTo>
                    <a:pt x="16" y="580"/>
                  </a:lnTo>
                  <a:lnTo>
                    <a:pt x="24" y="537"/>
                  </a:lnTo>
                  <a:lnTo>
                    <a:pt x="35" y="495"/>
                  </a:lnTo>
                  <a:lnTo>
                    <a:pt x="44" y="466"/>
                  </a:lnTo>
                  <a:lnTo>
                    <a:pt x="53" y="439"/>
                  </a:lnTo>
                  <a:lnTo>
                    <a:pt x="63" y="411"/>
                  </a:lnTo>
                  <a:lnTo>
                    <a:pt x="74" y="386"/>
                  </a:lnTo>
                  <a:lnTo>
                    <a:pt x="86" y="359"/>
                  </a:lnTo>
                  <a:lnTo>
                    <a:pt x="98" y="335"/>
                  </a:lnTo>
                  <a:lnTo>
                    <a:pt x="111" y="311"/>
                  </a:lnTo>
                  <a:lnTo>
                    <a:pt x="124" y="287"/>
                  </a:lnTo>
                  <a:lnTo>
                    <a:pt x="139" y="265"/>
                  </a:lnTo>
                  <a:lnTo>
                    <a:pt x="153" y="243"/>
                  </a:lnTo>
                  <a:lnTo>
                    <a:pt x="169" y="223"/>
                  </a:lnTo>
                  <a:lnTo>
                    <a:pt x="185" y="204"/>
                  </a:lnTo>
                  <a:lnTo>
                    <a:pt x="202" y="184"/>
                  </a:lnTo>
                  <a:lnTo>
                    <a:pt x="218" y="166"/>
                  </a:lnTo>
                  <a:lnTo>
                    <a:pt x="236" y="148"/>
                  </a:lnTo>
                  <a:lnTo>
                    <a:pt x="254" y="132"/>
                  </a:lnTo>
                  <a:lnTo>
                    <a:pt x="272" y="116"/>
                  </a:lnTo>
                  <a:lnTo>
                    <a:pt x="291" y="102"/>
                  </a:lnTo>
                  <a:lnTo>
                    <a:pt x="310" y="89"/>
                  </a:lnTo>
                  <a:lnTo>
                    <a:pt x="330" y="76"/>
                  </a:lnTo>
                  <a:lnTo>
                    <a:pt x="350" y="63"/>
                  </a:lnTo>
                  <a:lnTo>
                    <a:pt x="370" y="53"/>
                  </a:lnTo>
                  <a:lnTo>
                    <a:pt x="389" y="43"/>
                  </a:lnTo>
                  <a:lnTo>
                    <a:pt x="409" y="35"/>
                  </a:lnTo>
                  <a:lnTo>
                    <a:pt x="430" y="26"/>
                  </a:lnTo>
                  <a:lnTo>
                    <a:pt x="451" y="19"/>
                  </a:lnTo>
                  <a:lnTo>
                    <a:pt x="472" y="14"/>
                  </a:lnTo>
                  <a:lnTo>
                    <a:pt x="493" y="9"/>
                  </a:lnTo>
                  <a:lnTo>
                    <a:pt x="514" y="5"/>
                  </a:lnTo>
                  <a:lnTo>
                    <a:pt x="535" y="3"/>
                  </a:lnTo>
                  <a:lnTo>
                    <a:pt x="556" y="0"/>
                  </a:lnTo>
                  <a:lnTo>
                    <a:pt x="577" y="0"/>
                  </a:lnTo>
                  <a:lnTo>
                    <a:pt x="598" y="0"/>
                  </a:lnTo>
                  <a:lnTo>
                    <a:pt x="619" y="3"/>
                  </a:lnTo>
                  <a:lnTo>
                    <a:pt x="640" y="5"/>
                  </a:lnTo>
                  <a:lnTo>
                    <a:pt x="661" y="9"/>
                  </a:lnTo>
                  <a:lnTo>
                    <a:pt x="682" y="14"/>
                  </a:lnTo>
                  <a:lnTo>
                    <a:pt x="702" y="19"/>
                  </a:lnTo>
                  <a:lnTo>
                    <a:pt x="723" y="26"/>
                  </a:lnTo>
                  <a:lnTo>
                    <a:pt x="744" y="35"/>
                  </a:lnTo>
                  <a:lnTo>
                    <a:pt x="764" y="43"/>
                  </a:lnTo>
                  <a:lnTo>
                    <a:pt x="785" y="53"/>
                  </a:lnTo>
                  <a:lnTo>
                    <a:pt x="805" y="63"/>
                  </a:lnTo>
                  <a:lnTo>
                    <a:pt x="824" y="76"/>
                  </a:lnTo>
                  <a:lnTo>
                    <a:pt x="843" y="89"/>
                  </a:lnTo>
                  <a:lnTo>
                    <a:pt x="862" y="102"/>
                  </a:lnTo>
                  <a:lnTo>
                    <a:pt x="881" y="116"/>
                  </a:lnTo>
                  <a:lnTo>
                    <a:pt x="900" y="132"/>
                  </a:lnTo>
                  <a:lnTo>
                    <a:pt x="917" y="148"/>
                  </a:lnTo>
                  <a:lnTo>
                    <a:pt x="935" y="166"/>
                  </a:lnTo>
                  <a:lnTo>
                    <a:pt x="952" y="184"/>
                  </a:lnTo>
                  <a:lnTo>
                    <a:pt x="968" y="204"/>
                  </a:lnTo>
                  <a:lnTo>
                    <a:pt x="985" y="223"/>
                  </a:lnTo>
                  <a:lnTo>
                    <a:pt x="1000" y="243"/>
                  </a:lnTo>
                  <a:lnTo>
                    <a:pt x="1015" y="265"/>
                  </a:lnTo>
                  <a:lnTo>
                    <a:pt x="1029" y="287"/>
                  </a:lnTo>
                  <a:lnTo>
                    <a:pt x="1043" y="311"/>
                  </a:lnTo>
                  <a:lnTo>
                    <a:pt x="1057" y="335"/>
                  </a:lnTo>
                  <a:lnTo>
                    <a:pt x="1069" y="359"/>
                  </a:lnTo>
                  <a:lnTo>
                    <a:pt x="1080" y="386"/>
                  </a:lnTo>
                  <a:lnTo>
                    <a:pt x="1091" y="411"/>
                  </a:lnTo>
                  <a:lnTo>
                    <a:pt x="1101" y="439"/>
                  </a:lnTo>
                  <a:lnTo>
                    <a:pt x="1111"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3" name="Freeform 278">
              <a:extLst>
                <a:ext uri="{FF2B5EF4-FFF2-40B4-BE49-F238E27FC236}">
                  <a16:creationId xmlns:a16="http://schemas.microsoft.com/office/drawing/2014/main" id="{9BEBC9EF-A89E-E737-9581-95551412DE12}"/>
                </a:ext>
              </a:extLst>
            </p:cNvPr>
            <p:cNvSpPr>
              <a:spLocks/>
            </p:cNvSpPr>
            <p:nvPr/>
          </p:nvSpPr>
          <p:spPr bwMode="auto">
            <a:xfrm>
              <a:off x="10578362" y="2890843"/>
              <a:ext cx="315162" cy="449646"/>
            </a:xfrm>
            <a:custGeom>
              <a:avLst/>
              <a:gdLst>
                <a:gd name="T0" fmla="*/ 539 w 1131"/>
                <a:gd name="T1" fmla="*/ 0 h 1496"/>
                <a:gd name="T2" fmla="*/ 588 w 1131"/>
                <a:gd name="T3" fmla="*/ 11 h 1496"/>
                <a:gd name="T4" fmla="*/ 638 w 1131"/>
                <a:gd name="T5" fmla="*/ 30 h 1496"/>
                <a:gd name="T6" fmla="*/ 686 w 1131"/>
                <a:gd name="T7" fmla="*/ 55 h 1496"/>
                <a:gd name="T8" fmla="*/ 731 w 1131"/>
                <a:gd name="T9" fmla="*/ 84 h 1496"/>
                <a:gd name="T10" fmla="*/ 773 w 1131"/>
                <a:gd name="T11" fmla="*/ 122 h 1496"/>
                <a:gd name="T12" fmla="*/ 813 w 1131"/>
                <a:gd name="T13" fmla="*/ 165 h 1496"/>
                <a:gd name="T14" fmla="*/ 848 w 1131"/>
                <a:gd name="T15" fmla="*/ 212 h 1496"/>
                <a:gd name="T16" fmla="*/ 879 w 1131"/>
                <a:gd name="T17" fmla="*/ 266 h 1496"/>
                <a:gd name="T18" fmla="*/ 905 w 1131"/>
                <a:gd name="T19" fmla="*/ 325 h 1496"/>
                <a:gd name="T20" fmla="*/ 926 w 1131"/>
                <a:gd name="T21" fmla="*/ 389 h 1496"/>
                <a:gd name="T22" fmla="*/ 944 w 1131"/>
                <a:gd name="T23" fmla="*/ 470 h 1496"/>
                <a:gd name="T24" fmla="*/ 953 w 1131"/>
                <a:gd name="T25" fmla="*/ 578 h 1496"/>
                <a:gd name="T26" fmla="*/ 946 w 1131"/>
                <a:gd name="T27" fmla="*/ 686 h 1496"/>
                <a:gd name="T28" fmla="*/ 926 w 1131"/>
                <a:gd name="T29" fmla="*/ 791 h 1496"/>
                <a:gd name="T30" fmla="*/ 893 w 1131"/>
                <a:gd name="T31" fmla="*/ 890 h 1496"/>
                <a:gd name="T32" fmla="*/ 847 w 1131"/>
                <a:gd name="T33" fmla="*/ 983 h 1496"/>
                <a:gd name="T34" fmla="*/ 789 w 1131"/>
                <a:gd name="T35" fmla="*/ 1066 h 1496"/>
                <a:gd name="T36" fmla="*/ 720 w 1131"/>
                <a:gd name="T37" fmla="*/ 1136 h 1496"/>
                <a:gd name="T38" fmla="*/ 639 w 1131"/>
                <a:gd name="T39" fmla="*/ 1192 h 1496"/>
                <a:gd name="T40" fmla="*/ 550 w 1131"/>
                <a:gd name="T41" fmla="*/ 1229 h 1496"/>
                <a:gd name="T42" fmla="*/ 449 w 1131"/>
                <a:gd name="T43" fmla="*/ 1248 h 1496"/>
                <a:gd name="T44" fmla="*/ 380 w 1131"/>
                <a:gd name="T45" fmla="*/ 1248 h 1496"/>
                <a:gd name="T46" fmla="*/ 329 w 1131"/>
                <a:gd name="T47" fmla="*/ 1240 h 1496"/>
                <a:gd name="T48" fmla="*/ 281 w 1131"/>
                <a:gd name="T49" fmla="*/ 1227 h 1496"/>
                <a:gd name="T50" fmla="*/ 235 w 1131"/>
                <a:gd name="T51" fmla="*/ 1208 h 1496"/>
                <a:gd name="T52" fmla="*/ 193 w 1131"/>
                <a:gd name="T53" fmla="*/ 1184 h 1496"/>
                <a:gd name="T54" fmla="*/ 152 w 1131"/>
                <a:gd name="T55" fmla="*/ 1155 h 1496"/>
                <a:gd name="T56" fmla="*/ 116 w 1131"/>
                <a:gd name="T57" fmla="*/ 1122 h 1496"/>
                <a:gd name="T58" fmla="*/ 82 w 1131"/>
                <a:gd name="T59" fmla="*/ 1085 h 1496"/>
                <a:gd name="T60" fmla="*/ 32 w 1131"/>
                <a:gd name="T61" fmla="*/ 1013 h 1496"/>
                <a:gd name="T62" fmla="*/ 6 w 1131"/>
                <a:gd name="T63" fmla="*/ 977 h 1496"/>
                <a:gd name="T64" fmla="*/ 31 w 1131"/>
                <a:gd name="T65" fmla="*/ 1059 h 1496"/>
                <a:gd name="T66" fmla="*/ 62 w 1131"/>
                <a:gd name="T67" fmla="*/ 1138 h 1496"/>
                <a:gd name="T68" fmla="*/ 100 w 1131"/>
                <a:gd name="T69" fmla="*/ 1210 h 1496"/>
                <a:gd name="T70" fmla="*/ 145 w 1131"/>
                <a:gd name="T71" fmla="*/ 1277 h 1496"/>
                <a:gd name="T72" fmla="*/ 195 w 1131"/>
                <a:gd name="T73" fmla="*/ 1336 h 1496"/>
                <a:gd name="T74" fmla="*/ 252 w 1131"/>
                <a:gd name="T75" fmla="*/ 1387 h 1496"/>
                <a:gd name="T76" fmla="*/ 313 w 1131"/>
                <a:gd name="T77" fmla="*/ 1430 h 1496"/>
                <a:gd name="T78" fmla="*/ 380 w 1131"/>
                <a:gd name="T79" fmla="*/ 1463 h 1496"/>
                <a:gd name="T80" fmla="*/ 452 w 1131"/>
                <a:gd name="T81" fmla="*/ 1485 h 1496"/>
                <a:gd name="T82" fmla="*/ 528 w 1131"/>
                <a:gd name="T83" fmla="*/ 1495 h 1496"/>
                <a:gd name="T84" fmla="*/ 636 w 1131"/>
                <a:gd name="T85" fmla="*/ 1490 h 1496"/>
                <a:gd name="T86" fmla="*/ 748 w 1131"/>
                <a:gd name="T87" fmla="*/ 1458 h 1496"/>
                <a:gd name="T88" fmla="*/ 847 w 1131"/>
                <a:gd name="T89" fmla="*/ 1402 h 1496"/>
                <a:gd name="T90" fmla="*/ 932 w 1131"/>
                <a:gd name="T91" fmla="*/ 1327 h 1496"/>
                <a:gd name="T92" fmla="*/ 1003 w 1131"/>
                <a:gd name="T93" fmla="*/ 1234 h 1496"/>
                <a:gd name="T94" fmla="*/ 1058 w 1131"/>
                <a:gd name="T95" fmla="*/ 1128 h 1496"/>
                <a:gd name="T96" fmla="*/ 1098 w 1131"/>
                <a:gd name="T97" fmla="*/ 1009 h 1496"/>
                <a:gd name="T98" fmla="*/ 1123 w 1131"/>
                <a:gd name="T99" fmla="*/ 884 h 1496"/>
                <a:gd name="T100" fmla="*/ 1131 w 1131"/>
                <a:gd name="T101" fmla="*/ 754 h 1496"/>
                <a:gd name="T102" fmla="*/ 1122 w 1131"/>
                <a:gd name="T103" fmla="*/ 624 h 1496"/>
                <a:gd name="T104" fmla="*/ 1095 w 1131"/>
                <a:gd name="T105" fmla="*/ 495 h 1496"/>
                <a:gd name="T106" fmla="*/ 1068 w 1131"/>
                <a:gd name="T107" fmla="*/ 411 h 1496"/>
                <a:gd name="T108" fmla="*/ 1034 w 1131"/>
                <a:gd name="T109" fmla="*/ 335 h 1496"/>
                <a:gd name="T110" fmla="*/ 992 w 1131"/>
                <a:gd name="T111" fmla="*/ 265 h 1496"/>
                <a:gd name="T112" fmla="*/ 945 w 1131"/>
                <a:gd name="T113" fmla="*/ 204 h 1496"/>
                <a:gd name="T114" fmla="*/ 894 w 1131"/>
                <a:gd name="T115" fmla="*/ 148 h 1496"/>
                <a:gd name="T116" fmla="*/ 839 w 1131"/>
                <a:gd name="T117" fmla="*/ 102 h 1496"/>
                <a:gd name="T118" fmla="*/ 782 w 1131"/>
                <a:gd name="T119" fmla="*/ 63 h 1496"/>
                <a:gd name="T120" fmla="*/ 721 w 1131"/>
                <a:gd name="T121" fmla="*/ 35 h 1496"/>
                <a:gd name="T122" fmla="*/ 659 w 1131"/>
                <a:gd name="T123" fmla="*/ 14 h 1496"/>
                <a:gd name="T124" fmla="*/ 596 w 1131"/>
                <a:gd name="T125" fmla="*/ 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4" y="0"/>
                  </a:moveTo>
                  <a:lnTo>
                    <a:pt x="547" y="0"/>
                  </a:lnTo>
                  <a:lnTo>
                    <a:pt x="539" y="0"/>
                  </a:lnTo>
                  <a:lnTo>
                    <a:pt x="555" y="4"/>
                  </a:lnTo>
                  <a:lnTo>
                    <a:pt x="572" y="7"/>
                  </a:lnTo>
                  <a:lnTo>
                    <a:pt x="588" y="11"/>
                  </a:lnTo>
                  <a:lnTo>
                    <a:pt x="605" y="17"/>
                  </a:lnTo>
                  <a:lnTo>
                    <a:pt x="622" y="24"/>
                  </a:lnTo>
                  <a:lnTo>
                    <a:pt x="638" y="30"/>
                  </a:lnTo>
                  <a:lnTo>
                    <a:pt x="654" y="37"/>
                  </a:lnTo>
                  <a:lnTo>
                    <a:pt x="670" y="46"/>
                  </a:lnTo>
                  <a:lnTo>
                    <a:pt x="686" y="55"/>
                  </a:lnTo>
                  <a:lnTo>
                    <a:pt x="701" y="63"/>
                  </a:lnTo>
                  <a:lnTo>
                    <a:pt x="715" y="74"/>
                  </a:lnTo>
                  <a:lnTo>
                    <a:pt x="731" y="84"/>
                  </a:lnTo>
                  <a:lnTo>
                    <a:pt x="745" y="96"/>
                  </a:lnTo>
                  <a:lnTo>
                    <a:pt x="760" y="109"/>
                  </a:lnTo>
                  <a:lnTo>
                    <a:pt x="773" y="122"/>
                  </a:lnTo>
                  <a:lnTo>
                    <a:pt x="787" y="135"/>
                  </a:lnTo>
                  <a:lnTo>
                    <a:pt x="799" y="149"/>
                  </a:lnTo>
                  <a:lnTo>
                    <a:pt x="813" y="165"/>
                  </a:lnTo>
                  <a:lnTo>
                    <a:pt x="825" y="180"/>
                  </a:lnTo>
                  <a:lnTo>
                    <a:pt x="837" y="196"/>
                  </a:lnTo>
                  <a:lnTo>
                    <a:pt x="848" y="212"/>
                  </a:lnTo>
                  <a:lnTo>
                    <a:pt x="859" y="230"/>
                  </a:lnTo>
                  <a:lnTo>
                    <a:pt x="869" y="248"/>
                  </a:lnTo>
                  <a:lnTo>
                    <a:pt x="879" y="266"/>
                  </a:lnTo>
                  <a:lnTo>
                    <a:pt x="889" y="285"/>
                  </a:lnTo>
                  <a:lnTo>
                    <a:pt x="898" y="305"/>
                  </a:lnTo>
                  <a:lnTo>
                    <a:pt x="905" y="325"/>
                  </a:lnTo>
                  <a:lnTo>
                    <a:pt x="913" y="346"/>
                  </a:lnTo>
                  <a:lnTo>
                    <a:pt x="921" y="367"/>
                  </a:lnTo>
                  <a:lnTo>
                    <a:pt x="926" y="389"/>
                  </a:lnTo>
                  <a:lnTo>
                    <a:pt x="933" y="411"/>
                  </a:lnTo>
                  <a:lnTo>
                    <a:pt x="937" y="434"/>
                  </a:lnTo>
                  <a:lnTo>
                    <a:pt x="944" y="470"/>
                  </a:lnTo>
                  <a:lnTo>
                    <a:pt x="949" y="506"/>
                  </a:lnTo>
                  <a:lnTo>
                    <a:pt x="952" y="541"/>
                  </a:lnTo>
                  <a:lnTo>
                    <a:pt x="953" y="578"/>
                  </a:lnTo>
                  <a:lnTo>
                    <a:pt x="952" y="614"/>
                  </a:lnTo>
                  <a:lnTo>
                    <a:pt x="950" y="650"/>
                  </a:lnTo>
                  <a:lnTo>
                    <a:pt x="946" y="686"/>
                  </a:lnTo>
                  <a:lnTo>
                    <a:pt x="942" y="721"/>
                  </a:lnTo>
                  <a:lnTo>
                    <a:pt x="935" y="756"/>
                  </a:lnTo>
                  <a:lnTo>
                    <a:pt x="926" y="791"/>
                  </a:lnTo>
                  <a:lnTo>
                    <a:pt x="916" y="825"/>
                  </a:lnTo>
                  <a:lnTo>
                    <a:pt x="905" y="858"/>
                  </a:lnTo>
                  <a:lnTo>
                    <a:pt x="893" y="890"/>
                  </a:lnTo>
                  <a:lnTo>
                    <a:pt x="879" y="922"/>
                  </a:lnTo>
                  <a:lnTo>
                    <a:pt x="863" y="953"/>
                  </a:lnTo>
                  <a:lnTo>
                    <a:pt x="847" y="983"/>
                  </a:lnTo>
                  <a:lnTo>
                    <a:pt x="829" y="1012"/>
                  </a:lnTo>
                  <a:lnTo>
                    <a:pt x="809" y="1039"/>
                  </a:lnTo>
                  <a:lnTo>
                    <a:pt x="789" y="1066"/>
                  </a:lnTo>
                  <a:lnTo>
                    <a:pt x="767" y="1091"/>
                  </a:lnTo>
                  <a:lnTo>
                    <a:pt x="744" y="1114"/>
                  </a:lnTo>
                  <a:lnTo>
                    <a:pt x="720" y="1136"/>
                  </a:lnTo>
                  <a:lnTo>
                    <a:pt x="694" y="1156"/>
                  </a:lnTo>
                  <a:lnTo>
                    <a:pt x="667" y="1175"/>
                  </a:lnTo>
                  <a:lnTo>
                    <a:pt x="639" y="1192"/>
                  </a:lnTo>
                  <a:lnTo>
                    <a:pt x="611" y="1206"/>
                  </a:lnTo>
                  <a:lnTo>
                    <a:pt x="581" y="1219"/>
                  </a:lnTo>
                  <a:lnTo>
                    <a:pt x="550" y="1229"/>
                  </a:lnTo>
                  <a:lnTo>
                    <a:pt x="517" y="1238"/>
                  </a:lnTo>
                  <a:lnTo>
                    <a:pt x="484" y="1245"/>
                  </a:lnTo>
                  <a:lnTo>
                    <a:pt x="449" y="1248"/>
                  </a:lnTo>
                  <a:lnTo>
                    <a:pt x="415" y="1249"/>
                  </a:lnTo>
                  <a:lnTo>
                    <a:pt x="397" y="1249"/>
                  </a:lnTo>
                  <a:lnTo>
                    <a:pt x="380" y="1248"/>
                  </a:lnTo>
                  <a:lnTo>
                    <a:pt x="363" y="1246"/>
                  </a:lnTo>
                  <a:lnTo>
                    <a:pt x="346" y="1243"/>
                  </a:lnTo>
                  <a:lnTo>
                    <a:pt x="329" y="1240"/>
                  </a:lnTo>
                  <a:lnTo>
                    <a:pt x="313" y="1237"/>
                  </a:lnTo>
                  <a:lnTo>
                    <a:pt x="297" y="1232"/>
                  </a:lnTo>
                  <a:lnTo>
                    <a:pt x="281" y="1227"/>
                  </a:lnTo>
                  <a:lnTo>
                    <a:pt x="266" y="1221"/>
                  </a:lnTo>
                  <a:lnTo>
                    <a:pt x="251" y="1215"/>
                  </a:lnTo>
                  <a:lnTo>
                    <a:pt x="235" y="1208"/>
                  </a:lnTo>
                  <a:lnTo>
                    <a:pt x="221" y="1200"/>
                  </a:lnTo>
                  <a:lnTo>
                    <a:pt x="206" y="1193"/>
                  </a:lnTo>
                  <a:lnTo>
                    <a:pt x="193" y="1184"/>
                  </a:lnTo>
                  <a:lnTo>
                    <a:pt x="179" y="1175"/>
                  </a:lnTo>
                  <a:lnTo>
                    <a:pt x="166" y="1165"/>
                  </a:lnTo>
                  <a:lnTo>
                    <a:pt x="152" y="1155"/>
                  </a:lnTo>
                  <a:lnTo>
                    <a:pt x="140" y="1145"/>
                  </a:lnTo>
                  <a:lnTo>
                    <a:pt x="128" y="1133"/>
                  </a:lnTo>
                  <a:lnTo>
                    <a:pt x="116" y="1122"/>
                  </a:lnTo>
                  <a:lnTo>
                    <a:pt x="104" y="1110"/>
                  </a:lnTo>
                  <a:lnTo>
                    <a:pt x="93" y="1098"/>
                  </a:lnTo>
                  <a:lnTo>
                    <a:pt x="82" y="1085"/>
                  </a:lnTo>
                  <a:lnTo>
                    <a:pt x="71" y="1071"/>
                  </a:lnTo>
                  <a:lnTo>
                    <a:pt x="51" y="1043"/>
                  </a:lnTo>
                  <a:lnTo>
                    <a:pt x="32" y="1013"/>
                  </a:lnTo>
                  <a:lnTo>
                    <a:pt x="15" y="982"/>
                  </a:lnTo>
                  <a:lnTo>
                    <a:pt x="0" y="949"/>
                  </a:lnTo>
                  <a:lnTo>
                    <a:pt x="6" y="977"/>
                  </a:lnTo>
                  <a:lnTo>
                    <a:pt x="13" y="1005"/>
                  </a:lnTo>
                  <a:lnTo>
                    <a:pt x="22" y="1033"/>
                  </a:lnTo>
                  <a:lnTo>
                    <a:pt x="31" y="1059"/>
                  </a:lnTo>
                  <a:lnTo>
                    <a:pt x="41" y="1086"/>
                  </a:lnTo>
                  <a:lnTo>
                    <a:pt x="51" y="1112"/>
                  </a:lnTo>
                  <a:lnTo>
                    <a:pt x="62" y="1138"/>
                  </a:lnTo>
                  <a:lnTo>
                    <a:pt x="74" y="1162"/>
                  </a:lnTo>
                  <a:lnTo>
                    <a:pt x="87" y="1186"/>
                  </a:lnTo>
                  <a:lnTo>
                    <a:pt x="100" y="1210"/>
                  </a:lnTo>
                  <a:lnTo>
                    <a:pt x="115" y="1232"/>
                  </a:lnTo>
                  <a:lnTo>
                    <a:pt x="129" y="1256"/>
                  </a:lnTo>
                  <a:lnTo>
                    <a:pt x="145" y="1277"/>
                  </a:lnTo>
                  <a:lnTo>
                    <a:pt x="161" y="1298"/>
                  </a:lnTo>
                  <a:lnTo>
                    <a:pt x="178" y="1317"/>
                  </a:lnTo>
                  <a:lnTo>
                    <a:pt x="195" y="1336"/>
                  </a:lnTo>
                  <a:lnTo>
                    <a:pt x="213" y="1354"/>
                  </a:lnTo>
                  <a:lnTo>
                    <a:pt x="232" y="1372"/>
                  </a:lnTo>
                  <a:lnTo>
                    <a:pt x="252" y="1387"/>
                  </a:lnTo>
                  <a:lnTo>
                    <a:pt x="272" y="1402"/>
                  </a:lnTo>
                  <a:lnTo>
                    <a:pt x="291" y="1417"/>
                  </a:lnTo>
                  <a:lnTo>
                    <a:pt x="313" y="1430"/>
                  </a:lnTo>
                  <a:lnTo>
                    <a:pt x="334" y="1442"/>
                  </a:lnTo>
                  <a:lnTo>
                    <a:pt x="357" y="1453"/>
                  </a:lnTo>
                  <a:lnTo>
                    <a:pt x="380" y="1463"/>
                  </a:lnTo>
                  <a:lnTo>
                    <a:pt x="403" y="1471"/>
                  </a:lnTo>
                  <a:lnTo>
                    <a:pt x="427" y="1479"/>
                  </a:lnTo>
                  <a:lnTo>
                    <a:pt x="452" y="1485"/>
                  </a:lnTo>
                  <a:lnTo>
                    <a:pt x="476" y="1490"/>
                  </a:lnTo>
                  <a:lnTo>
                    <a:pt x="501" y="1493"/>
                  </a:lnTo>
                  <a:lnTo>
                    <a:pt x="528" y="1495"/>
                  </a:lnTo>
                  <a:lnTo>
                    <a:pt x="554" y="1496"/>
                  </a:lnTo>
                  <a:lnTo>
                    <a:pt x="595" y="1494"/>
                  </a:lnTo>
                  <a:lnTo>
                    <a:pt x="636" y="1490"/>
                  </a:lnTo>
                  <a:lnTo>
                    <a:pt x="675" y="1482"/>
                  </a:lnTo>
                  <a:lnTo>
                    <a:pt x="712" y="1471"/>
                  </a:lnTo>
                  <a:lnTo>
                    <a:pt x="748" y="1458"/>
                  </a:lnTo>
                  <a:lnTo>
                    <a:pt x="783" y="1442"/>
                  </a:lnTo>
                  <a:lnTo>
                    <a:pt x="815" y="1423"/>
                  </a:lnTo>
                  <a:lnTo>
                    <a:pt x="847" y="1402"/>
                  </a:lnTo>
                  <a:lnTo>
                    <a:pt x="877" y="1379"/>
                  </a:lnTo>
                  <a:lnTo>
                    <a:pt x="904" y="1354"/>
                  </a:lnTo>
                  <a:lnTo>
                    <a:pt x="932" y="1327"/>
                  </a:lnTo>
                  <a:lnTo>
                    <a:pt x="956" y="1298"/>
                  </a:lnTo>
                  <a:lnTo>
                    <a:pt x="981" y="1267"/>
                  </a:lnTo>
                  <a:lnTo>
                    <a:pt x="1003" y="1234"/>
                  </a:lnTo>
                  <a:lnTo>
                    <a:pt x="1022" y="1199"/>
                  </a:lnTo>
                  <a:lnTo>
                    <a:pt x="1041" y="1164"/>
                  </a:lnTo>
                  <a:lnTo>
                    <a:pt x="1058" y="1128"/>
                  </a:lnTo>
                  <a:lnTo>
                    <a:pt x="1073" y="1089"/>
                  </a:lnTo>
                  <a:lnTo>
                    <a:pt x="1087" y="1049"/>
                  </a:lnTo>
                  <a:lnTo>
                    <a:pt x="1098" y="1009"/>
                  </a:lnTo>
                  <a:lnTo>
                    <a:pt x="1108" y="969"/>
                  </a:lnTo>
                  <a:lnTo>
                    <a:pt x="1116" y="927"/>
                  </a:lnTo>
                  <a:lnTo>
                    <a:pt x="1123" y="884"/>
                  </a:lnTo>
                  <a:lnTo>
                    <a:pt x="1127" y="842"/>
                  </a:lnTo>
                  <a:lnTo>
                    <a:pt x="1130" y="797"/>
                  </a:lnTo>
                  <a:lnTo>
                    <a:pt x="1131" y="754"/>
                  </a:lnTo>
                  <a:lnTo>
                    <a:pt x="1130" y="711"/>
                  </a:lnTo>
                  <a:lnTo>
                    <a:pt x="1126" y="667"/>
                  </a:lnTo>
                  <a:lnTo>
                    <a:pt x="1122" y="624"/>
                  </a:lnTo>
                  <a:lnTo>
                    <a:pt x="1115" y="580"/>
                  </a:lnTo>
                  <a:lnTo>
                    <a:pt x="1106" y="537"/>
                  </a:lnTo>
                  <a:lnTo>
                    <a:pt x="1095" y="495"/>
                  </a:lnTo>
                  <a:lnTo>
                    <a:pt x="1088" y="466"/>
                  </a:lnTo>
                  <a:lnTo>
                    <a:pt x="1078" y="439"/>
                  </a:lnTo>
                  <a:lnTo>
                    <a:pt x="1068" y="411"/>
                  </a:lnTo>
                  <a:lnTo>
                    <a:pt x="1057" y="386"/>
                  </a:lnTo>
                  <a:lnTo>
                    <a:pt x="1046" y="359"/>
                  </a:lnTo>
                  <a:lnTo>
                    <a:pt x="1034" y="335"/>
                  </a:lnTo>
                  <a:lnTo>
                    <a:pt x="1020" y="311"/>
                  </a:lnTo>
                  <a:lnTo>
                    <a:pt x="1006" y="287"/>
                  </a:lnTo>
                  <a:lnTo>
                    <a:pt x="992" y="265"/>
                  </a:lnTo>
                  <a:lnTo>
                    <a:pt x="977" y="243"/>
                  </a:lnTo>
                  <a:lnTo>
                    <a:pt x="962" y="223"/>
                  </a:lnTo>
                  <a:lnTo>
                    <a:pt x="945" y="204"/>
                  </a:lnTo>
                  <a:lnTo>
                    <a:pt x="929" y="184"/>
                  </a:lnTo>
                  <a:lnTo>
                    <a:pt x="912" y="166"/>
                  </a:lnTo>
                  <a:lnTo>
                    <a:pt x="894" y="148"/>
                  </a:lnTo>
                  <a:lnTo>
                    <a:pt x="877" y="132"/>
                  </a:lnTo>
                  <a:lnTo>
                    <a:pt x="858" y="116"/>
                  </a:lnTo>
                  <a:lnTo>
                    <a:pt x="839" y="102"/>
                  </a:lnTo>
                  <a:lnTo>
                    <a:pt x="820" y="89"/>
                  </a:lnTo>
                  <a:lnTo>
                    <a:pt x="801" y="76"/>
                  </a:lnTo>
                  <a:lnTo>
                    <a:pt x="782" y="63"/>
                  </a:lnTo>
                  <a:lnTo>
                    <a:pt x="762" y="53"/>
                  </a:lnTo>
                  <a:lnTo>
                    <a:pt x="741" y="43"/>
                  </a:lnTo>
                  <a:lnTo>
                    <a:pt x="721" y="35"/>
                  </a:lnTo>
                  <a:lnTo>
                    <a:pt x="700" y="26"/>
                  </a:lnTo>
                  <a:lnTo>
                    <a:pt x="679" y="19"/>
                  </a:lnTo>
                  <a:lnTo>
                    <a:pt x="659" y="14"/>
                  </a:lnTo>
                  <a:lnTo>
                    <a:pt x="638" y="9"/>
                  </a:lnTo>
                  <a:lnTo>
                    <a:pt x="617" y="5"/>
                  </a:lnTo>
                  <a:lnTo>
                    <a:pt x="596" y="3"/>
                  </a:lnTo>
                  <a:lnTo>
                    <a:pt x="575" y="0"/>
                  </a:lnTo>
                  <a:lnTo>
                    <a:pt x="554"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4" name="Oval 336">
              <a:extLst>
                <a:ext uri="{FF2B5EF4-FFF2-40B4-BE49-F238E27FC236}">
                  <a16:creationId xmlns:a16="http://schemas.microsoft.com/office/drawing/2014/main" id="{4B46EB67-EAEF-F978-F885-E451CCEC79E0}"/>
                </a:ext>
              </a:extLst>
            </p:cNvPr>
            <p:cNvSpPr/>
            <p:nvPr/>
          </p:nvSpPr>
          <p:spPr>
            <a:xfrm>
              <a:off x="11394855" y="3415683"/>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95" name="Freeform 254">
              <a:extLst>
                <a:ext uri="{FF2B5EF4-FFF2-40B4-BE49-F238E27FC236}">
                  <a16:creationId xmlns:a16="http://schemas.microsoft.com/office/drawing/2014/main" id="{0C83BAD8-87DD-CC02-513A-D3435D7631A5}"/>
                </a:ext>
              </a:extLst>
            </p:cNvPr>
            <p:cNvSpPr>
              <a:spLocks/>
            </p:cNvSpPr>
            <p:nvPr/>
          </p:nvSpPr>
          <p:spPr bwMode="auto">
            <a:xfrm>
              <a:off x="11472251" y="3167549"/>
              <a:ext cx="68332" cy="279714"/>
            </a:xfrm>
            <a:custGeom>
              <a:avLst/>
              <a:gdLst>
                <a:gd name="T0" fmla="*/ 227 w 244"/>
                <a:gd name="T1" fmla="*/ 489 h 930"/>
                <a:gd name="T2" fmla="*/ 216 w 244"/>
                <a:gd name="T3" fmla="*/ 493 h 930"/>
                <a:gd name="T4" fmla="*/ 196 w 244"/>
                <a:gd name="T5" fmla="*/ 504 h 930"/>
                <a:gd name="T6" fmla="*/ 170 w 244"/>
                <a:gd name="T7" fmla="*/ 520 h 930"/>
                <a:gd name="T8" fmla="*/ 141 w 244"/>
                <a:gd name="T9" fmla="*/ 537 h 930"/>
                <a:gd name="T10" fmla="*/ 107 w 244"/>
                <a:gd name="T11" fmla="*/ 0 h 930"/>
                <a:gd name="T12" fmla="*/ 15 w 244"/>
                <a:gd name="T13" fmla="*/ 0 h 930"/>
                <a:gd name="T14" fmla="*/ 0 w 244"/>
                <a:gd name="T15" fmla="*/ 930 h 930"/>
                <a:gd name="T16" fmla="*/ 167 w 244"/>
                <a:gd name="T17" fmla="*/ 930 h 930"/>
                <a:gd name="T18" fmla="*/ 146 w 244"/>
                <a:gd name="T19" fmla="*/ 613 h 930"/>
                <a:gd name="T20" fmla="*/ 175 w 244"/>
                <a:gd name="T21" fmla="*/ 584 h 930"/>
                <a:gd name="T22" fmla="*/ 202 w 244"/>
                <a:gd name="T23" fmla="*/ 557 h 930"/>
                <a:gd name="T24" fmla="*/ 223 w 244"/>
                <a:gd name="T25" fmla="*/ 537 h 930"/>
                <a:gd name="T26" fmla="*/ 234 w 244"/>
                <a:gd name="T27" fmla="*/ 528 h 930"/>
                <a:gd name="T28" fmla="*/ 238 w 244"/>
                <a:gd name="T29" fmla="*/ 523 h 930"/>
                <a:gd name="T30" fmla="*/ 242 w 244"/>
                <a:gd name="T31" fmla="*/ 518 h 930"/>
                <a:gd name="T32" fmla="*/ 244 w 244"/>
                <a:gd name="T33" fmla="*/ 510 h 930"/>
                <a:gd name="T34" fmla="*/ 244 w 244"/>
                <a:gd name="T35" fmla="*/ 503 h 930"/>
                <a:gd name="T36" fmla="*/ 242 w 244"/>
                <a:gd name="T37" fmla="*/ 498 h 930"/>
                <a:gd name="T38" fmla="*/ 238 w 244"/>
                <a:gd name="T39" fmla="*/ 492 h 930"/>
                <a:gd name="T40" fmla="*/ 236 w 244"/>
                <a:gd name="T41" fmla="*/ 491 h 930"/>
                <a:gd name="T42" fmla="*/ 234 w 244"/>
                <a:gd name="T43" fmla="*/ 490 h 930"/>
                <a:gd name="T44" fmla="*/ 231 w 244"/>
                <a:gd name="T45" fmla="*/ 489 h 930"/>
                <a:gd name="T46" fmla="*/ 227 w 244"/>
                <a:gd name="T47" fmla="*/ 48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930">
                  <a:moveTo>
                    <a:pt x="227" y="489"/>
                  </a:moveTo>
                  <a:lnTo>
                    <a:pt x="216" y="493"/>
                  </a:lnTo>
                  <a:lnTo>
                    <a:pt x="196" y="504"/>
                  </a:lnTo>
                  <a:lnTo>
                    <a:pt x="170" y="520"/>
                  </a:lnTo>
                  <a:lnTo>
                    <a:pt x="141" y="537"/>
                  </a:lnTo>
                  <a:lnTo>
                    <a:pt x="107" y="0"/>
                  </a:lnTo>
                  <a:lnTo>
                    <a:pt x="15" y="0"/>
                  </a:lnTo>
                  <a:lnTo>
                    <a:pt x="0" y="930"/>
                  </a:lnTo>
                  <a:lnTo>
                    <a:pt x="167" y="930"/>
                  </a:lnTo>
                  <a:lnTo>
                    <a:pt x="146" y="613"/>
                  </a:lnTo>
                  <a:lnTo>
                    <a:pt x="175" y="584"/>
                  </a:lnTo>
                  <a:lnTo>
                    <a:pt x="202" y="557"/>
                  </a:lnTo>
                  <a:lnTo>
                    <a:pt x="223" y="537"/>
                  </a:lnTo>
                  <a:lnTo>
                    <a:pt x="234" y="528"/>
                  </a:lnTo>
                  <a:lnTo>
                    <a:pt x="238" y="523"/>
                  </a:lnTo>
                  <a:lnTo>
                    <a:pt x="242" y="518"/>
                  </a:lnTo>
                  <a:lnTo>
                    <a:pt x="244" y="510"/>
                  </a:lnTo>
                  <a:lnTo>
                    <a:pt x="244" y="503"/>
                  </a:lnTo>
                  <a:lnTo>
                    <a:pt x="242" y="498"/>
                  </a:lnTo>
                  <a:lnTo>
                    <a:pt x="238" y="492"/>
                  </a:lnTo>
                  <a:lnTo>
                    <a:pt x="236" y="491"/>
                  </a:lnTo>
                  <a:lnTo>
                    <a:pt x="234" y="490"/>
                  </a:lnTo>
                  <a:lnTo>
                    <a:pt x="231" y="489"/>
                  </a:lnTo>
                  <a:lnTo>
                    <a:pt x="227" y="489"/>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6" name="Freeform 256">
              <a:extLst>
                <a:ext uri="{FF2B5EF4-FFF2-40B4-BE49-F238E27FC236}">
                  <a16:creationId xmlns:a16="http://schemas.microsoft.com/office/drawing/2014/main" id="{2F605AA5-7C6F-8C8C-8AED-15A042A8E26A}"/>
                </a:ext>
              </a:extLst>
            </p:cNvPr>
            <p:cNvSpPr>
              <a:spLocks/>
            </p:cNvSpPr>
            <p:nvPr/>
          </p:nvSpPr>
          <p:spPr bwMode="auto">
            <a:xfrm>
              <a:off x="11299330" y="2931447"/>
              <a:ext cx="382099" cy="363929"/>
            </a:xfrm>
            <a:custGeom>
              <a:avLst/>
              <a:gdLst>
                <a:gd name="T0" fmla="*/ 1366 w 1372"/>
                <a:gd name="T1" fmla="*/ 679 h 1212"/>
                <a:gd name="T2" fmla="*/ 1347 w 1372"/>
                <a:gd name="T3" fmla="*/ 620 h 1212"/>
                <a:gd name="T4" fmla="*/ 1300 w 1372"/>
                <a:gd name="T5" fmla="*/ 551 h 1212"/>
                <a:gd name="T6" fmla="*/ 1323 w 1372"/>
                <a:gd name="T7" fmla="*/ 481 h 1212"/>
                <a:gd name="T8" fmla="*/ 1326 w 1372"/>
                <a:gd name="T9" fmla="*/ 410 h 1212"/>
                <a:gd name="T10" fmla="*/ 1312 w 1372"/>
                <a:gd name="T11" fmla="*/ 347 h 1212"/>
                <a:gd name="T12" fmla="*/ 1283 w 1372"/>
                <a:gd name="T13" fmla="*/ 290 h 1212"/>
                <a:gd name="T14" fmla="*/ 1242 w 1372"/>
                <a:gd name="T15" fmla="*/ 243 h 1212"/>
                <a:gd name="T16" fmla="*/ 1191 w 1372"/>
                <a:gd name="T17" fmla="*/ 208 h 1212"/>
                <a:gd name="T18" fmla="*/ 1133 w 1372"/>
                <a:gd name="T19" fmla="*/ 184 h 1212"/>
                <a:gd name="T20" fmla="*/ 1068 w 1372"/>
                <a:gd name="T21" fmla="*/ 176 h 1212"/>
                <a:gd name="T22" fmla="*/ 985 w 1372"/>
                <a:gd name="T23" fmla="*/ 189 h 1212"/>
                <a:gd name="T24" fmla="*/ 929 w 1372"/>
                <a:gd name="T25" fmla="*/ 166 h 1212"/>
                <a:gd name="T26" fmla="*/ 868 w 1372"/>
                <a:gd name="T27" fmla="*/ 75 h 1212"/>
                <a:gd name="T28" fmla="*/ 775 w 1372"/>
                <a:gd name="T29" fmla="*/ 17 h 1212"/>
                <a:gd name="T30" fmla="*/ 662 w 1372"/>
                <a:gd name="T31" fmla="*/ 1 h 1212"/>
                <a:gd name="T32" fmla="*/ 556 w 1372"/>
                <a:gd name="T33" fmla="*/ 35 h 1212"/>
                <a:gd name="T34" fmla="*/ 475 w 1372"/>
                <a:gd name="T35" fmla="*/ 108 h 1212"/>
                <a:gd name="T36" fmla="*/ 431 w 1372"/>
                <a:gd name="T37" fmla="*/ 209 h 1212"/>
                <a:gd name="T38" fmla="*/ 354 w 1372"/>
                <a:gd name="T39" fmla="*/ 181 h 1212"/>
                <a:gd name="T40" fmla="*/ 278 w 1372"/>
                <a:gd name="T41" fmla="*/ 177 h 1212"/>
                <a:gd name="T42" fmla="*/ 215 w 1372"/>
                <a:gd name="T43" fmla="*/ 192 h 1212"/>
                <a:gd name="T44" fmla="*/ 159 w 1372"/>
                <a:gd name="T45" fmla="*/ 221 h 1212"/>
                <a:gd name="T46" fmla="*/ 111 w 1372"/>
                <a:gd name="T47" fmla="*/ 261 h 1212"/>
                <a:gd name="T48" fmla="*/ 76 w 1372"/>
                <a:gd name="T49" fmla="*/ 312 h 1212"/>
                <a:gd name="T50" fmla="*/ 53 w 1372"/>
                <a:gd name="T51" fmla="*/ 371 h 1212"/>
                <a:gd name="T52" fmla="*/ 44 w 1372"/>
                <a:gd name="T53" fmla="*/ 436 h 1212"/>
                <a:gd name="T54" fmla="*/ 55 w 1372"/>
                <a:gd name="T55" fmla="*/ 510 h 1212"/>
                <a:gd name="T56" fmla="*/ 42 w 1372"/>
                <a:gd name="T57" fmla="*/ 588 h 1212"/>
                <a:gd name="T58" fmla="*/ 15 w 1372"/>
                <a:gd name="T59" fmla="*/ 644 h 1212"/>
                <a:gd name="T60" fmla="*/ 2 w 1372"/>
                <a:gd name="T61" fmla="*/ 704 h 1212"/>
                <a:gd name="T62" fmla="*/ 10 w 1372"/>
                <a:gd name="T63" fmla="*/ 799 h 1212"/>
                <a:gd name="T64" fmla="*/ 63 w 1372"/>
                <a:gd name="T65" fmla="*/ 899 h 1212"/>
                <a:gd name="T66" fmla="*/ 152 w 1372"/>
                <a:gd name="T67" fmla="*/ 966 h 1212"/>
                <a:gd name="T68" fmla="*/ 230 w 1372"/>
                <a:gd name="T69" fmla="*/ 1032 h 1212"/>
                <a:gd name="T70" fmla="*/ 288 w 1372"/>
                <a:gd name="T71" fmla="*/ 1130 h 1212"/>
                <a:gd name="T72" fmla="*/ 383 w 1372"/>
                <a:gd name="T73" fmla="*/ 1195 h 1212"/>
                <a:gd name="T74" fmla="*/ 464 w 1372"/>
                <a:gd name="T75" fmla="*/ 1212 h 1212"/>
                <a:gd name="T76" fmla="*/ 539 w 1372"/>
                <a:gd name="T77" fmla="*/ 1204 h 1212"/>
                <a:gd name="T78" fmla="*/ 608 w 1372"/>
                <a:gd name="T79" fmla="*/ 1176 h 1212"/>
                <a:gd name="T80" fmla="*/ 667 w 1372"/>
                <a:gd name="T81" fmla="*/ 1129 h 1212"/>
                <a:gd name="T82" fmla="*/ 716 w 1372"/>
                <a:gd name="T83" fmla="*/ 1139 h 1212"/>
                <a:gd name="T84" fmla="*/ 776 w 1372"/>
                <a:gd name="T85" fmla="*/ 1183 h 1212"/>
                <a:gd name="T86" fmla="*/ 848 w 1372"/>
                <a:gd name="T87" fmla="*/ 1208 h 1212"/>
                <a:gd name="T88" fmla="*/ 920 w 1372"/>
                <a:gd name="T89" fmla="*/ 1211 h 1212"/>
                <a:gd name="T90" fmla="*/ 1010 w 1372"/>
                <a:gd name="T91" fmla="*/ 1186 h 1212"/>
                <a:gd name="T92" fmla="*/ 1099 w 1372"/>
                <a:gd name="T93" fmla="*/ 1114 h 1212"/>
                <a:gd name="T94" fmla="*/ 1148 w 1372"/>
                <a:gd name="T95" fmla="*/ 1009 h 1212"/>
                <a:gd name="T96" fmla="*/ 1239 w 1372"/>
                <a:gd name="T97" fmla="*/ 956 h 1212"/>
                <a:gd name="T98" fmla="*/ 1323 w 1372"/>
                <a:gd name="T99" fmla="*/ 881 h 1212"/>
                <a:gd name="T100" fmla="*/ 1367 w 1372"/>
                <a:gd name="T101" fmla="*/ 77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2" h="1212">
                  <a:moveTo>
                    <a:pt x="1372" y="730"/>
                  </a:moveTo>
                  <a:lnTo>
                    <a:pt x="1372" y="716"/>
                  </a:lnTo>
                  <a:lnTo>
                    <a:pt x="1370" y="704"/>
                  </a:lnTo>
                  <a:lnTo>
                    <a:pt x="1368" y="691"/>
                  </a:lnTo>
                  <a:lnTo>
                    <a:pt x="1366" y="679"/>
                  </a:lnTo>
                  <a:lnTo>
                    <a:pt x="1364" y="667"/>
                  </a:lnTo>
                  <a:lnTo>
                    <a:pt x="1360" y="655"/>
                  </a:lnTo>
                  <a:lnTo>
                    <a:pt x="1357" y="644"/>
                  </a:lnTo>
                  <a:lnTo>
                    <a:pt x="1353" y="631"/>
                  </a:lnTo>
                  <a:lnTo>
                    <a:pt x="1347" y="620"/>
                  </a:lnTo>
                  <a:lnTo>
                    <a:pt x="1342" y="609"/>
                  </a:lnTo>
                  <a:lnTo>
                    <a:pt x="1336" y="599"/>
                  </a:lnTo>
                  <a:lnTo>
                    <a:pt x="1330" y="588"/>
                  </a:lnTo>
                  <a:lnTo>
                    <a:pt x="1316" y="570"/>
                  </a:lnTo>
                  <a:lnTo>
                    <a:pt x="1300" y="551"/>
                  </a:lnTo>
                  <a:lnTo>
                    <a:pt x="1306" y="538"/>
                  </a:lnTo>
                  <a:lnTo>
                    <a:pt x="1312" y="524"/>
                  </a:lnTo>
                  <a:lnTo>
                    <a:pt x="1316" y="510"/>
                  </a:lnTo>
                  <a:lnTo>
                    <a:pt x="1321" y="496"/>
                  </a:lnTo>
                  <a:lnTo>
                    <a:pt x="1323" y="481"/>
                  </a:lnTo>
                  <a:lnTo>
                    <a:pt x="1325" y="466"/>
                  </a:lnTo>
                  <a:lnTo>
                    <a:pt x="1327" y="452"/>
                  </a:lnTo>
                  <a:lnTo>
                    <a:pt x="1327" y="436"/>
                  </a:lnTo>
                  <a:lnTo>
                    <a:pt x="1327" y="423"/>
                  </a:lnTo>
                  <a:lnTo>
                    <a:pt x="1326" y="410"/>
                  </a:lnTo>
                  <a:lnTo>
                    <a:pt x="1324" y="396"/>
                  </a:lnTo>
                  <a:lnTo>
                    <a:pt x="1322" y="383"/>
                  </a:lnTo>
                  <a:lnTo>
                    <a:pt x="1320" y="371"/>
                  </a:lnTo>
                  <a:lnTo>
                    <a:pt x="1316" y="359"/>
                  </a:lnTo>
                  <a:lnTo>
                    <a:pt x="1312" y="347"/>
                  </a:lnTo>
                  <a:lnTo>
                    <a:pt x="1307" y="335"/>
                  </a:lnTo>
                  <a:lnTo>
                    <a:pt x="1302" y="323"/>
                  </a:lnTo>
                  <a:lnTo>
                    <a:pt x="1296" y="312"/>
                  </a:lnTo>
                  <a:lnTo>
                    <a:pt x="1290" y="301"/>
                  </a:lnTo>
                  <a:lnTo>
                    <a:pt x="1283" y="290"/>
                  </a:lnTo>
                  <a:lnTo>
                    <a:pt x="1275" y="280"/>
                  </a:lnTo>
                  <a:lnTo>
                    <a:pt x="1268" y="270"/>
                  </a:lnTo>
                  <a:lnTo>
                    <a:pt x="1260" y="261"/>
                  </a:lnTo>
                  <a:lnTo>
                    <a:pt x="1251" y="252"/>
                  </a:lnTo>
                  <a:lnTo>
                    <a:pt x="1242" y="243"/>
                  </a:lnTo>
                  <a:lnTo>
                    <a:pt x="1232" y="235"/>
                  </a:lnTo>
                  <a:lnTo>
                    <a:pt x="1224" y="227"/>
                  </a:lnTo>
                  <a:lnTo>
                    <a:pt x="1212" y="221"/>
                  </a:lnTo>
                  <a:lnTo>
                    <a:pt x="1203" y="213"/>
                  </a:lnTo>
                  <a:lnTo>
                    <a:pt x="1191" y="208"/>
                  </a:lnTo>
                  <a:lnTo>
                    <a:pt x="1180" y="201"/>
                  </a:lnTo>
                  <a:lnTo>
                    <a:pt x="1168" y="197"/>
                  </a:lnTo>
                  <a:lnTo>
                    <a:pt x="1157" y="192"/>
                  </a:lnTo>
                  <a:lnTo>
                    <a:pt x="1145" y="188"/>
                  </a:lnTo>
                  <a:lnTo>
                    <a:pt x="1133" y="184"/>
                  </a:lnTo>
                  <a:lnTo>
                    <a:pt x="1120" y="181"/>
                  </a:lnTo>
                  <a:lnTo>
                    <a:pt x="1108" y="179"/>
                  </a:lnTo>
                  <a:lnTo>
                    <a:pt x="1094" y="177"/>
                  </a:lnTo>
                  <a:lnTo>
                    <a:pt x="1081" y="177"/>
                  </a:lnTo>
                  <a:lnTo>
                    <a:pt x="1068" y="176"/>
                  </a:lnTo>
                  <a:lnTo>
                    <a:pt x="1050" y="177"/>
                  </a:lnTo>
                  <a:lnTo>
                    <a:pt x="1034" y="178"/>
                  </a:lnTo>
                  <a:lnTo>
                    <a:pt x="1017" y="181"/>
                  </a:lnTo>
                  <a:lnTo>
                    <a:pt x="1000" y="184"/>
                  </a:lnTo>
                  <a:lnTo>
                    <a:pt x="985" y="189"/>
                  </a:lnTo>
                  <a:lnTo>
                    <a:pt x="970" y="194"/>
                  </a:lnTo>
                  <a:lnTo>
                    <a:pt x="955" y="201"/>
                  </a:lnTo>
                  <a:lnTo>
                    <a:pt x="941" y="209"/>
                  </a:lnTo>
                  <a:lnTo>
                    <a:pt x="935" y="187"/>
                  </a:lnTo>
                  <a:lnTo>
                    <a:pt x="929" y="166"/>
                  </a:lnTo>
                  <a:lnTo>
                    <a:pt x="919" y="146"/>
                  </a:lnTo>
                  <a:lnTo>
                    <a:pt x="909" y="126"/>
                  </a:lnTo>
                  <a:lnTo>
                    <a:pt x="897" y="108"/>
                  </a:lnTo>
                  <a:lnTo>
                    <a:pt x="883" y="91"/>
                  </a:lnTo>
                  <a:lnTo>
                    <a:pt x="868" y="75"/>
                  </a:lnTo>
                  <a:lnTo>
                    <a:pt x="851" y="60"/>
                  </a:lnTo>
                  <a:lnTo>
                    <a:pt x="834" y="46"/>
                  </a:lnTo>
                  <a:lnTo>
                    <a:pt x="816" y="35"/>
                  </a:lnTo>
                  <a:lnTo>
                    <a:pt x="796" y="24"/>
                  </a:lnTo>
                  <a:lnTo>
                    <a:pt x="775" y="17"/>
                  </a:lnTo>
                  <a:lnTo>
                    <a:pt x="754" y="9"/>
                  </a:lnTo>
                  <a:lnTo>
                    <a:pt x="732" y="4"/>
                  </a:lnTo>
                  <a:lnTo>
                    <a:pt x="709" y="1"/>
                  </a:lnTo>
                  <a:lnTo>
                    <a:pt x="686" y="0"/>
                  </a:lnTo>
                  <a:lnTo>
                    <a:pt x="662" y="1"/>
                  </a:lnTo>
                  <a:lnTo>
                    <a:pt x="639" y="4"/>
                  </a:lnTo>
                  <a:lnTo>
                    <a:pt x="617" y="9"/>
                  </a:lnTo>
                  <a:lnTo>
                    <a:pt x="596" y="17"/>
                  </a:lnTo>
                  <a:lnTo>
                    <a:pt x="575" y="24"/>
                  </a:lnTo>
                  <a:lnTo>
                    <a:pt x="556" y="35"/>
                  </a:lnTo>
                  <a:lnTo>
                    <a:pt x="538" y="46"/>
                  </a:lnTo>
                  <a:lnTo>
                    <a:pt x="520" y="60"/>
                  </a:lnTo>
                  <a:lnTo>
                    <a:pt x="503" y="75"/>
                  </a:lnTo>
                  <a:lnTo>
                    <a:pt x="489" y="91"/>
                  </a:lnTo>
                  <a:lnTo>
                    <a:pt x="475" y="108"/>
                  </a:lnTo>
                  <a:lnTo>
                    <a:pt x="463" y="126"/>
                  </a:lnTo>
                  <a:lnTo>
                    <a:pt x="453" y="146"/>
                  </a:lnTo>
                  <a:lnTo>
                    <a:pt x="444" y="166"/>
                  </a:lnTo>
                  <a:lnTo>
                    <a:pt x="436" y="187"/>
                  </a:lnTo>
                  <a:lnTo>
                    <a:pt x="431" y="209"/>
                  </a:lnTo>
                  <a:lnTo>
                    <a:pt x="416" y="201"/>
                  </a:lnTo>
                  <a:lnTo>
                    <a:pt x="402" y="194"/>
                  </a:lnTo>
                  <a:lnTo>
                    <a:pt x="386" y="189"/>
                  </a:lnTo>
                  <a:lnTo>
                    <a:pt x="371" y="184"/>
                  </a:lnTo>
                  <a:lnTo>
                    <a:pt x="354" y="181"/>
                  </a:lnTo>
                  <a:lnTo>
                    <a:pt x="338" y="178"/>
                  </a:lnTo>
                  <a:lnTo>
                    <a:pt x="321" y="177"/>
                  </a:lnTo>
                  <a:lnTo>
                    <a:pt x="305" y="176"/>
                  </a:lnTo>
                  <a:lnTo>
                    <a:pt x="291" y="177"/>
                  </a:lnTo>
                  <a:lnTo>
                    <a:pt x="278" y="177"/>
                  </a:lnTo>
                  <a:lnTo>
                    <a:pt x="265" y="179"/>
                  </a:lnTo>
                  <a:lnTo>
                    <a:pt x="252" y="181"/>
                  </a:lnTo>
                  <a:lnTo>
                    <a:pt x="240" y="184"/>
                  </a:lnTo>
                  <a:lnTo>
                    <a:pt x="227" y="188"/>
                  </a:lnTo>
                  <a:lnTo>
                    <a:pt x="215" y="192"/>
                  </a:lnTo>
                  <a:lnTo>
                    <a:pt x="203" y="197"/>
                  </a:lnTo>
                  <a:lnTo>
                    <a:pt x="192" y="201"/>
                  </a:lnTo>
                  <a:lnTo>
                    <a:pt x="180" y="208"/>
                  </a:lnTo>
                  <a:lnTo>
                    <a:pt x="170" y="213"/>
                  </a:lnTo>
                  <a:lnTo>
                    <a:pt x="159" y="221"/>
                  </a:lnTo>
                  <a:lnTo>
                    <a:pt x="149" y="227"/>
                  </a:lnTo>
                  <a:lnTo>
                    <a:pt x="139" y="235"/>
                  </a:lnTo>
                  <a:lnTo>
                    <a:pt x="129" y="243"/>
                  </a:lnTo>
                  <a:lnTo>
                    <a:pt x="120" y="252"/>
                  </a:lnTo>
                  <a:lnTo>
                    <a:pt x="111" y="261"/>
                  </a:lnTo>
                  <a:lnTo>
                    <a:pt x="104" y="270"/>
                  </a:lnTo>
                  <a:lnTo>
                    <a:pt x="96" y="280"/>
                  </a:lnTo>
                  <a:lnTo>
                    <a:pt x="88" y="290"/>
                  </a:lnTo>
                  <a:lnTo>
                    <a:pt x="82" y="301"/>
                  </a:lnTo>
                  <a:lnTo>
                    <a:pt x="76" y="312"/>
                  </a:lnTo>
                  <a:lnTo>
                    <a:pt x="69" y="323"/>
                  </a:lnTo>
                  <a:lnTo>
                    <a:pt x="65" y="335"/>
                  </a:lnTo>
                  <a:lnTo>
                    <a:pt x="60" y="347"/>
                  </a:lnTo>
                  <a:lnTo>
                    <a:pt x="56" y="359"/>
                  </a:lnTo>
                  <a:lnTo>
                    <a:pt x="53" y="371"/>
                  </a:lnTo>
                  <a:lnTo>
                    <a:pt x="50" y="383"/>
                  </a:lnTo>
                  <a:lnTo>
                    <a:pt x="47" y="396"/>
                  </a:lnTo>
                  <a:lnTo>
                    <a:pt x="45" y="410"/>
                  </a:lnTo>
                  <a:lnTo>
                    <a:pt x="45" y="423"/>
                  </a:lnTo>
                  <a:lnTo>
                    <a:pt x="44" y="436"/>
                  </a:lnTo>
                  <a:lnTo>
                    <a:pt x="45" y="452"/>
                  </a:lnTo>
                  <a:lnTo>
                    <a:pt x="46" y="466"/>
                  </a:lnTo>
                  <a:lnTo>
                    <a:pt x="48" y="481"/>
                  </a:lnTo>
                  <a:lnTo>
                    <a:pt x="52" y="496"/>
                  </a:lnTo>
                  <a:lnTo>
                    <a:pt x="55" y="510"/>
                  </a:lnTo>
                  <a:lnTo>
                    <a:pt x="60" y="524"/>
                  </a:lnTo>
                  <a:lnTo>
                    <a:pt x="65" y="538"/>
                  </a:lnTo>
                  <a:lnTo>
                    <a:pt x="72" y="551"/>
                  </a:lnTo>
                  <a:lnTo>
                    <a:pt x="56" y="570"/>
                  </a:lnTo>
                  <a:lnTo>
                    <a:pt x="42" y="588"/>
                  </a:lnTo>
                  <a:lnTo>
                    <a:pt x="35" y="599"/>
                  </a:lnTo>
                  <a:lnTo>
                    <a:pt x="30" y="609"/>
                  </a:lnTo>
                  <a:lnTo>
                    <a:pt x="24" y="620"/>
                  </a:lnTo>
                  <a:lnTo>
                    <a:pt x="20" y="631"/>
                  </a:lnTo>
                  <a:lnTo>
                    <a:pt x="15" y="644"/>
                  </a:lnTo>
                  <a:lnTo>
                    <a:pt x="11" y="655"/>
                  </a:lnTo>
                  <a:lnTo>
                    <a:pt x="8" y="667"/>
                  </a:lnTo>
                  <a:lnTo>
                    <a:pt x="5" y="679"/>
                  </a:lnTo>
                  <a:lnTo>
                    <a:pt x="3" y="691"/>
                  </a:lnTo>
                  <a:lnTo>
                    <a:pt x="2" y="704"/>
                  </a:lnTo>
                  <a:lnTo>
                    <a:pt x="1" y="716"/>
                  </a:lnTo>
                  <a:lnTo>
                    <a:pt x="0" y="730"/>
                  </a:lnTo>
                  <a:lnTo>
                    <a:pt x="1" y="753"/>
                  </a:lnTo>
                  <a:lnTo>
                    <a:pt x="4" y="777"/>
                  </a:lnTo>
                  <a:lnTo>
                    <a:pt x="10" y="799"/>
                  </a:lnTo>
                  <a:lnTo>
                    <a:pt x="18" y="821"/>
                  </a:lnTo>
                  <a:lnTo>
                    <a:pt x="26" y="842"/>
                  </a:lnTo>
                  <a:lnTo>
                    <a:pt x="36" y="862"/>
                  </a:lnTo>
                  <a:lnTo>
                    <a:pt x="50" y="881"/>
                  </a:lnTo>
                  <a:lnTo>
                    <a:pt x="63" y="899"/>
                  </a:lnTo>
                  <a:lnTo>
                    <a:pt x="78" y="915"/>
                  </a:lnTo>
                  <a:lnTo>
                    <a:pt x="95" y="930"/>
                  </a:lnTo>
                  <a:lnTo>
                    <a:pt x="114" y="944"/>
                  </a:lnTo>
                  <a:lnTo>
                    <a:pt x="132" y="956"/>
                  </a:lnTo>
                  <a:lnTo>
                    <a:pt x="152" y="966"/>
                  </a:lnTo>
                  <a:lnTo>
                    <a:pt x="174" y="975"/>
                  </a:lnTo>
                  <a:lnTo>
                    <a:pt x="196" y="981"/>
                  </a:lnTo>
                  <a:lnTo>
                    <a:pt x="219" y="986"/>
                  </a:lnTo>
                  <a:lnTo>
                    <a:pt x="223" y="1009"/>
                  </a:lnTo>
                  <a:lnTo>
                    <a:pt x="230" y="1032"/>
                  </a:lnTo>
                  <a:lnTo>
                    <a:pt x="237" y="1054"/>
                  </a:lnTo>
                  <a:lnTo>
                    <a:pt x="247" y="1075"/>
                  </a:lnTo>
                  <a:lnTo>
                    <a:pt x="259" y="1095"/>
                  </a:lnTo>
                  <a:lnTo>
                    <a:pt x="273" y="1114"/>
                  </a:lnTo>
                  <a:lnTo>
                    <a:pt x="288" y="1130"/>
                  </a:lnTo>
                  <a:lnTo>
                    <a:pt x="305" y="1147"/>
                  </a:lnTo>
                  <a:lnTo>
                    <a:pt x="322" y="1161"/>
                  </a:lnTo>
                  <a:lnTo>
                    <a:pt x="341" y="1175"/>
                  </a:lnTo>
                  <a:lnTo>
                    <a:pt x="361" y="1186"/>
                  </a:lnTo>
                  <a:lnTo>
                    <a:pt x="383" y="1195"/>
                  </a:lnTo>
                  <a:lnTo>
                    <a:pt x="405" y="1202"/>
                  </a:lnTo>
                  <a:lnTo>
                    <a:pt x="428" y="1208"/>
                  </a:lnTo>
                  <a:lnTo>
                    <a:pt x="441" y="1210"/>
                  </a:lnTo>
                  <a:lnTo>
                    <a:pt x="452" y="1211"/>
                  </a:lnTo>
                  <a:lnTo>
                    <a:pt x="464" y="1212"/>
                  </a:lnTo>
                  <a:lnTo>
                    <a:pt x="477" y="1212"/>
                  </a:lnTo>
                  <a:lnTo>
                    <a:pt x="492" y="1212"/>
                  </a:lnTo>
                  <a:lnTo>
                    <a:pt x="508" y="1210"/>
                  </a:lnTo>
                  <a:lnTo>
                    <a:pt x="523" y="1208"/>
                  </a:lnTo>
                  <a:lnTo>
                    <a:pt x="539" y="1204"/>
                  </a:lnTo>
                  <a:lnTo>
                    <a:pt x="553" y="1200"/>
                  </a:lnTo>
                  <a:lnTo>
                    <a:pt x="568" y="1196"/>
                  </a:lnTo>
                  <a:lnTo>
                    <a:pt x="582" y="1190"/>
                  </a:lnTo>
                  <a:lnTo>
                    <a:pt x="595" y="1183"/>
                  </a:lnTo>
                  <a:lnTo>
                    <a:pt x="608" y="1176"/>
                  </a:lnTo>
                  <a:lnTo>
                    <a:pt x="622" y="1168"/>
                  </a:lnTo>
                  <a:lnTo>
                    <a:pt x="634" y="1159"/>
                  </a:lnTo>
                  <a:lnTo>
                    <a:pt x="645" y="1149"/>
                  </a:lnTo>
                  <a:lnTo>
                    <a:pt x="656" y="1139"/>
                  </a:lnTo>
                  <a:lnTo>
                    <a:pt x="667" y="1129"/>
                  </a:lnTo>
                  <a:lnTo>
                    <a:pt x="677" y="1117"/>
                  </a:lnTo>
                  <a:lnTo>
                    <a:pt x="686" y="1106"/>
                  </a:lnTo>
                  <a:lnTo>
                    <a:pt x="695" y="1117"/>
                  </a:lnTo>
                  <a:lnTo>
                    <a:pt x="704" y="1129"/>
                  </a:lnTo>
                  <a:lnTo>
                    <a:pt x="716" y="1139"/>
                  </a:lnTo>
                  <a:lnTo>
                    <a:pt x="727" y="1149"/>
                  </a:lnTo>
                  <a:lnTo>
                    <a:pt x="738" y="1159"/>
                  </a:lnTo>
                  <a:lnTo>
                    <a:pt x="750" y="1168"/>
                  </a:lnTo>
                  <a:lnTo>
                    <a:pt x="763" y="1176"/>
                  </a:lnTo>
                  <a:lnTo>
                    <a:pt x="776" y="1183"/>
                  </a:lnTo>
                  <a:lnTo>
                    <a:pt x="790" y="1190"/>
                  </a:lnTo>
                  <a:lnTo>
                    <a:pt x="804" y="1196"/>
                  </a:lnTo>
                  <a:lnTo>
                    <a:pt x="818" y="1200"/>
                  </a:lnTo>
                  <a:lnTo>
                    <a:pt x="833" y="1204"/>
                  </a:lnTo>
                  <a:lnTo>
                    <a:pt x="848" y="1208"/>
                  </a:lnTo>
                  <a:lnTo>
                    <a:pt x="863" y="1210"/>
                  </a:lnTo>
                  <a:lnTo>
                    <a:pt x="879" y="1212"/>
                  </a:lnTo>
                  <a:lnTo>
                    <a:pt x="896" y="1212"/>
                  </a:lnTo>
                  <a:lnTo>
                    <a:pt x="908" y="1212"/>
                  </a:lnTo>
                  <a:lnTo>
                    <a:pt x="920" y="1211"/>
                  </a:lnTo>
                  <a:lnTo>
                    <a:pt x="932" y="1210"/>
                  </a:lnTo>
                  <a:lnTo>
                    <a:pt x="944" y="1208"/>
                  </a:lnTo>
                  <a:lnTo>
                    <a:pt x="966" y="1202"/>
                  </a:lnTo>
                  <a:lnTo>
                    <a:pt x="989" y="1195"/>
                  </a:lnTo>
                  <a:lnTo>
                    <a:pt x="1010" y="1186"/>
                  </a:lnTo>
                  <a:lnTo>
                    <a:pt x="1030" y="1175"/>
                  </a:lnTo>
                  <a:lnTo>
                    <a:pt x="1050" y="1161"/>
                  </a:lnTo>
                  <a:lnTo>
                    <a:pt x="1068" y="1147"/>
                  </a:lnTo>
                  <a:lnTo>
                    <a:pt x="1084" y="1130"/>
                  </a:lnTo>
                  <a:lnTo>
                    <a:pt x="1099" y="1114"/>
                  </a:lnTo>
                  <a:lnTo>
                    <a:pt x="1112" y="1095"/>
                  </a:lnTo>
                  <a:lnTo>
                    <a:pt x="1124" y="1075"/>
                  </a:lnTo>
                  <a:lnTo>
                    <a:pt x="1134" y="1054"/>
                  </a:lnTo>
                  <a:lnTo>
                    <a:pt x="1143" y="1032"/>
                  </a:lnTo>
                  <a:lnTo>
                    <a:pt x="1148" y="1009"/>
                  </a:lnTo>
                  <a:lnTo>
                    <a:pt x="1153" y="986"/>
                  </a:lnTo>
                  <a:lnTo>
                    <a:pt x="1176" y="981"/>
                  </a:lnTo>
                  <a:lnTo>
                    <a:pt x="1198" y="975"/>
                  </a:lnTo>
                  <a:lnTo>
                    <a:pt x="1219" y="966"/>
                  </a:lnTo>
                  <a:lnTo>
                    <a:pt x="1239" y="956"/>
                  </a:lnTo>
                  <a:lnTo>
                    <a:pt x="1259" y="944"/>
                  </a:lnTo>
                  <a:lnTo>
                    <a:pt x="1277" y="930"/>
                  </a:lnTo>
                  <a:lnTo>
                    <a:pt x="1293" y="915"/>
                  </a:lnTo>
                  <a:lnTo>
                    <a:pt x="1309" y="899"/>
                  </a:lnTo>
                  <a:lnTo>
                    <a:pt x="1323" y="881"/>
                  </a:lnTo>
                  <a:lnTo>
                    <a:pt x="1335" y="862"/>
                  </a:lnTo>
                  <a:lnTo>
                    <a:pt x="1346" y="842"/>
                  </a:lnTo>
                  <a:lnTo>
                    <a:pt x="1355" y="821"/>
                  </a:lnTo>
                  <a:lnTo>
                    <a:pt x="1362" y="799"/>
                  </a:lnTo>
                  <a:lnTo>
                    <a:pt x="1367" y="777"/>
                  </a:lnTo>
                  <a:lnTo>
                    <a:pt x="1370" y="753"/>
                  </a:lnTo>
                  <a:lnTo>
                    <a:pt x="1372" y="730"/>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7" name="Freeform 257">
              <a:extLst>
                <a:ext uri="{FF2B5EF4-FFF2-40B4-BE49-F238E27FC236}">
                  <a16:creationId xmlns:a16="http://schemas.microsoft.com/office/drawing/2014/main" id="{654C68F7-89B5-FD51-5004-AFAC2B8B64ED}"/>
                </a:ext>
              </a:extLst>
            </p:cNvPr>
            <p:cNvSpPr>
              <a:spLocks/>
            </p:cNvSpPr>
            <p:nvPr/>
          </p:nvSpPr>
          <p:spPr bwMode="auto">
            <a:xfrm>
              <a:off x="11363479" y="2985584"/>
              <a:ext cx="317951" cy="309790"/>
            </a:xfrm>
            <a:custGeom>
              <a:avLst/>
              <a:gdLst>
                <a:gd name="T0" fmla="*/ 1085 w 1141"/>
                <a:gd name="T1" fmla="*/ 330 h 1032"/>
                <a:gd name="T2" fmla="*/ 1096 w 1141"/>
                <a:gd name="T3" fmla="*/ 272 h 1032"/>
                <a:gd name="T4" fmla="*/ 1087 w 1141"/>
                <a:gd name="T5" fmla="*/ 187 h 1032"/>
                <a:gd name="T6" fmla="*/ 1048 w 1141"/>
                <a:gd name="T7" fmla="*/ 105 h 1032"/>
                <a:gd name="T8" fmla="*/ 985 w 1141"/>
                <a:gd name="T9" fmla="*/ 42 h 1032"/>
                <a:gd name="T10" fmla="*/ 902 w 1141"/>
                <a:gd name="T11" fmla="*/ 4 h 1032"/>
                <a:gd name="T12" fmla="*/ 915 w 1141"/>
                <a:gd name="T13" fmla="*/ 28 h 1032"/>
                <a:gd name="T14" fmla="*/ 953 w 1141"/>
                <a:gd name="T15" fmla="*/ 74 h 1032"/>
                <a:gd name="T16" fmla="*/ 979 w 1141"/>
                <a:gd name="T17" fmla="*/ 129 h 1032"/>
                <a:gd name="T18" fmla="*/ 990 w 1141"/>
                <a:gd name="T19" fmla="*/ 190 h 1032"/>
                <a:gd name="T20" fmla="*/ 987 w 1141"/>
                <a:gd name="T21" fmla="*/ 248 h 1032"/>
                <a:gd name="T22" fmla="*/ 972 w 1141"/>
                <a:gd name="T23" fmla="*/ 302 h 1032"/>
                <a:gd name="T24" fmla="*/ 1005 w 1141"/>
                <a:gd name="T25" fmla="*/ 371 h 1032"/>
                <a:gd name="T26" fmla="*/ 1026 w 1141"/>
                <a:gd name="T27" fmla="*/ 425 h 1032"/>
                <a:gd name="T28" fmla="*/ 1032 w 1141"/>
                <a:gd name="T29" fmla="*/ 471 h 1032"/>
                <a:gd name="T30" fmla="*/ 1023 w 1141"/>
                <a:gd name="T31" fmla="*/ 550 h 1032"/>
                <a:gd name="T32" fmla="*/ 987 w 1141"/>
                <a:gd name="T33" fmla="*/ 627 h 1032"/>
                <a:gd name="T34" fmla="*/ 926 w 1141"/>
                <a:gd name="T35" fmla="*/ 687 h 1032"/>
                <a:gd name="T36" fmla="*/ 848 w 1141"/>
                <a:gd name="T37" fmla="*/ 722 h 1032"/>
                <a:gd name="T38" fmla="*/ 808 w 1141"/>
                <a:gd name="T39" fmla="*/ 792 h 1032"/>
                <a:gd name="T40" fmla="*/ 761 w 1141"/>
                <a:gd name="T41" fmla="*/ 864 h 1032"/>
                <a:gd name="T42" fmla="*/ 691 w 1141"/>
                <a:gd name="T43" fmla="*/ 915 h 1032"/>
                <a:gd name="T44" fmla="*/ 605 w 1141"/>
                <a:gd name="T45" fmla="*/ 939 h 1032"/>
                <a:gd name="T46" fmla="*/ 538 w 1141"/>
                <a:gd name="T47" fmla="*/ 937 h 1032"/>
                <a:gd name="T48" fmla="*/ 482 w 1141"/>
                <a:gd name="T49" fmla="*/ 920 h 1032"/>
                <a:gd name="T50" fmla="*/ 434 w 1141"/>
                <a:gd name="T51" fmla="*/ 891 h 1032"/>
                <a:gd name="T52" fmla="*/ 393 w 1141"/>
                <a:gd name="T53" fmla="*/ 851 h 1032"/>
                <a:gd name="T54" fmla="*/ 356 w 1141"/>
                <a:gd name="T55" fmla="*/ 872 h 1032"/>
                <a:gd name="T56" fmla="*/ 311 w 1141"/>
                <a:gd name="T57" fmla="*/ 906 h 1032"/>
                <a:gd name="T58" fmla="*/ 259 w 1141"/>
                <a:gd name="T59" fmla="*/ 929 h 1032"/>
                <a:gd name="T60" fmla="*/ 201 w 1141"/>
                <a:gd name="T61" fmla="*/ 941 h 1032"/>
                <a:gd name="T62" fmla="*/ 144 w 1141"/>
                <a:gd name="T63" fmla="*/ 937 h 1032"/>
                <a:gd name="T64" fmla="*/ 94 w 1141"/>
                <a:gd name="T65" fmla="*/ 923 h 1032"/>
                <a:gd name="T66" fmla="*/ 47 w 1141"/>
                <a:gd name="T67" fmla="*/ 899 h 1032"/>
                <a:gd name="T68" fmla="*/ 7 w 1141"/>
                <a:gd name="T69" fmla="*/ 864 h 1032"/>
                <a:gd name="T70" fmla="*/ 25 w 1141"/>
                <a:gd name="T71" fmla="*/ 910 h 1032"/>
                <a:gd name="T72" fmla="*/ 77 w 1141"/>
                <a:gd name="T73" fmla="*/ 969 h 1032"/>
                <a:gd name="T74" fmla="*/ 144 w 1141"/>
                <a:gd name="T75" fmla="*/ 1012 h 1032"/>
                <a:gd name="T76" fmla="*/ 224 w 1141"/>
                <a:gd name="T77" fmla="*/ 1031 h 1032"/>
                <a:gd name="T78" fmla="*/ 292 w 1141"/>
                <a:gd name="T79" fmla="*/ 1028 h 1032"/>
                <a:gd name="T80" fmla="*/ 351 w 1141"/>
                <a:gd name="T81" fmla="*/ 1010 h 1032"/>
                <a:gd name="T82" fmla="*/ 403 w 1141"/>
                <a:gd name="T83" fmla="*/ 979 h 1032"/>
                <a:gd name="T84" fmla="*/ 446 w 1141"/>
                <a:gd name="T85" fmla="*/ 937 h 1032"/>
                <a:gd name="T86" fmla="*/ 485 w 1141"/>
                <a:gd name="T87" fmla="*/ 959 h 1032"/>
                <a:gd name="T88" fmla="*/ 532 w 1141"/>
                <a:gd name="T89" fmla="*/ 996 h 1032"/>
                <a:gd name="T90" fmla="*/ 587 w 1141"/>
                <a:gd name="T91" fmla="*/ 1020 h 1032"/>
                <a:gd name="T92" fmla="*/ 648 w 1141"/>
                <a:gd name="T93" fmla="*/ 1032 h 1032"/>
                <a:gd name="T94" fmla="*/ 701 w 1141"/>
                <a:gd name="T95" fmla="*/ 1030 h 1032"/>
                <a:gd name="T96" fmla="*/ 779 w 1141"/>
                <a:gd name="T97" fmla="*/ 1006 h 1032"/>
                <a:gd name="T98" fmla="*/ 853 w 1141"/>
                <a:gd name="T99" fmla="*/ 950 h 1032"/>
                <a:gd name="T100" fmla="*/ 903 w 1141"/>
                <a:gd name="T101" fmla="*/ 874 h 1032"/>
                <a:gd name="T102" fmla="*/ 945 w 1141"/>
                <a:gd name="T103" fmla="*/ 801 h 1032"/>
                <a:gd name="T104" fmla="*/ 1028 w 1141"/>
                <a:gd name="T105" fmla="*/ 764 h 1032"/>
                <a:gd name="T106" fmla="*/ 1092 w 1141"/>
                <a:gd name="T107" fmla="*/ 701 h 1032"/>
                <a:gd name="T108" fmla="*/ 1131 w 1141"/>
                <a:gd name="T109" fmla="*/ 619 h 1032"/>
                <a:gd name="T110" fmla="*/ 1141 w 1141"/>
                <a:gd name="T111" fmla="*/ 536 h 1032"/>
                <a:gd name="T112" fmla="*/ 1133 w 1141"/>
                <a:gd name="T113" fmla="*/ 487 h 1032"/>
                <a:gd name="T114" fmla="*/ 1116 w 1141"/>
                <a:gd name="T115" fmla="*/ 440 h 1032"/>
                <a:gd name="T116" fmla="*/ 1085 w 1141"/>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1" h="1032">
                  <a:moveTo>
                    <a:pt x="1069" y="371"/>
                  </a:moveTo>
                  <a:lnTo>
                    <a:pt x="1075" y="358"/>
                  </a:lnTo>
                  <a:lnTo>
                    <a:pt x="1081" y="344"/>
                  </a:lnTo>
                  <a:lnTo>
                    <a:pt x="1085" y="330"/>
                  </a:lnTo>
                  <a:lnTo>
                    <a:pt x="1090" y="316"/>
                  </a:lnTo>
                  <a:lnTo>
                    <a:pt x="1092" y="301"/>
                  </a:lnTo>
                  <a:lnTo>
                    <a:pt x="1094" y="286"/>
                  </a:lnTo>
                  <a:lnTo>
                    <a:pt x="1096" y="272"/>
                  </a:lnTo>
                  <a:lnTo>
                    <a:pt x="1096" y="256"/>
                  </a:lnTo>
                  <a:lnTo>
                    <a:pt x="1095" y="232"/>
                  </a:lnTo>
                  <a:lnTo>
                    <a:pt x="1092" y="209"/>
                  </a:lnTo>
                  <a:lnTo>
                    <a:pt x="1087" y="187"/>
                  </a:lnTo>
                  <a:lnTo>
                    <a:pt x="1080" y="164"/>
                  </a:lnTo>
                  <a:lnTo>
                    <a:pt x="1071" y="143"/>
                  </a:lnTo>
                  <a:lnTo>
                    <a:pt x="1060" y="124"/>
                  </a:lnTo>
                  <a:lnTo>
                    <a:pt x="1048" y="105"/>
                  </a:lnTo>
                  <a:lnTo>
                    <a:pt x="1034" y="87"/>
                  </a:lnTo>
                  <a:lnTo>
                    <a:pt x="1019" y="71"/>
                  </a:lnTo>
                  <a:lnTo>
                    <a:pt x="1002" y="56"/>
                  </a:lnTo>
                  <a:lnTo>
                    <a:pt x="985" y="42"/>
                  </a:lnTo>
                  <a:lnTo>
                    <a:pt x="965" y="30"/>
                  </a:lnTo>
                  <a:lnTo>
                    <a:pt x="945" y="20"/>
                  </a:lnTo>
                  <a:lnTo>
                    <a:pt x="924" y="11"/>
                  </a:lnTo>
                  <a:lnTo>
                    <a:pt x="902" y="4"/>
                  </a:lnTo>
                  <a:lnTo>
                    <a:pt x="880" y="0"/>
                  </a:lnTo>
                  <a:lnTo>
                    <a:pt x="892" y="9"/>
                  </a:lnTo>
                  <a:lnTo>
                    <a:pt x="904" y="18"/>
                  </a:lnTo>
                  <a:lnTo>
                    <a:pt x="915" y="28"/>
                  </a:lnTo>
                  <a:lnTo>
                    <a:pt x="925" y="39"/>
                  </a:lnTo>
                  <a:lnTo>
                    <a:pt x="935" y="50"/>
                  </a:lnTo>
                  <a:lnTo>
                    <a:pt x="945" y="62"/>
                  </a:lnTo>
                  <a:lnTo>
                    <a:pt x="953" y="74"/>
                  </a:lnTo>
                  <a:lnTo>
                    <a:pt x="960" y="87"/>
                  </a:lnTo>
                  <a:lnTo>
                    <a:pt x="967" y="100"/>
                  </a:lnTo>
                  <a:lnTo>
                    <a:pt x="974" y="114"/>
                  </a:lnTo>
                  <a:lnTo>
                    <a:pt x="979" y="129"/>
                  </a:lnTo>
                  <a:lnTo>
                    <a:pt x="984" y="143"/>
                  </a:lnTo>
                  <a:lnTo>
                    <a:pt x="987" y="159"/>
                  </a:lnTo>
                  <a:lnTo>
                    <a:pt x="989" y="174"/>
                  </a:lnTo>
                  <a:lnTo>
                    <a:pt x="990" y="190"/>
                  </a:lnTo>
                  <a:lnTo>
                    <a:pt x="991" y="205"/>
                  </a:lnTo>
                  <a:lnTo>
                    <a:pt x="991" y="221"/>
                  </a:lnTo>
                  <a:lnTo>
                    <a:pt x="989" y="235"/>
                  </a:lnTo>
                  <a:lnTo>
                    <a:pt x="987" y="248"/>
                  </a:lnTo>
                  <a:lnTo>
                    <a:pt x="985" y="263"/>
                  </a:lnTo>
                  <a:lnTo>
                    <a:pt x="981" y="276"/>
                  </a:lnTo>
                  <a:lnTo>
                    <a:pt x="977" y="289"/>
                  </a:lnTo>
                  <a:lnTo>
                    <a:pt x="972" y="302"/>
                  </a:lnTo>
                  <a:lnTo>
                    <a:pt x="966" y="315"/>
                  </a:lnTo>
                  <a:lnTo>
                    <a:pt x="980" y="332"/>
                  </a:lnTo>
                  <a:lnTo>
                    <a:pt x="994" y="351"/>
                  </a:lnTo>
                  <a:lnTo>
                    <a:pt x="1005" y="371"/>
                  </a:lnTo>
                  <a:lnTo>
                    <a:pt x="1015" y="392"/>
                  </a:lnTo>
                  <a:lnTo>
                    <a:pt x="1019" y="402"/>
                  </a:lnTo>
                  <a:lnTo>
                    <a:pt x="1022" y="413"/>
                  </a:lnTo>
                  <a:lnTo>
                    <a:pt x="1026" y="425"/>
                  </a:lnTo>
                  <a:lnTo>
                    <a:pt x="1028" y="436"/>
                  </a:lnTo>
                  <a:lnTo>
                    <a:pt x="1030" y="448"/>
                  </a:lnTo>
                  <a:lnTo>
                    <a:pt x="1032" y="459"/>
                  </a:lnTo>
                  <a:lnTo>
                    <a:pt x="1032" y="471"/>
                  </a:lnTo>
                  <a:lnTo>
                    <a:pt x="1033" y="483"/>
                  </a:lnTo>
                  <a:lnTo>
                    <a:pt x="1032" y="507"/>
                  </a:lnTo>
                  <a:lnTo>
                    <a:pt x="1029" y="529"/>
                  </a:lnTo>
                  <a:lnTo>
                    <a:pt x="1023" y="550"/>
                  </a:lnTo>
                  <a:lnTo>
                    <a:pt x="1017" y="571"/>
                  </a:lnTo>
                  <a:lnTo>
                    <a:pt x="1009" y="591"/>
                  </a:lnTo>
                  <a:lnTo>
                    <a:pt x="998" y="609"/>
                  </a:lnTo>
                  <a:lnTo>
                    <a:pt x="987" y="627"/>
                  </a:lnTo>
                  <a:lnTo>
                    <a:pt x="974" y="644"/>
                  </a:lnTo>
                  <a:lnTo>
                    <a:pt x="959" y="659"/>
                  </a:lnTo>
                  <a:lnTo>
                    <a:pt x="943" y="673"/>
                  </a:lnTo>
                  <a:lnTo>
                    <a:pt x="926" y="687"/>
                  </a:lnTo>
                  <a:lnTo>
                    <a:pt x="907" y="698"/>
                  </a:lnTo>
                  <a:lnTo>
                    <a:pt x="889" y="708"/>
                  </a:lnTo>
                  <a:lnTo>
                    <a:pt x="869" y="715"/>
                  </a:lnTo>
                  <a:lnTo>
                    <a:pt x="848" y="722"/>
                  </a:lnTo>
                  <a:lnTo>
                    <a:pt x="826" y="726"/>
                  </a:lnTo>
                  <a:lnTo>
                    <a:pt x="822" y="748"/>
                  </a:lnTo>
                  <a:lnTo>
                    <a:pt x="816" y="771"/>
                  </a:lnTo>
                  <a:lnTo>
                    <a:pt x="808" y="792"/>
                  </a:lnTo>
                  <a:lnTo>
                    <a:pt x="799" y="811"/>
                  </a:lnTo>
                  <a:lnTo>
                    <a:pt x="788" y="830"/>
                  </a:lnTo>
                  <a:lnTo>
                    <a:pt x="775" y="848"/>
                  </a:lnTo>
                  <a:lnTo>
                    <a:pt x="761" y="864"/>
                  </a:lnTo>
                  <a:lnTo>
                    <a:pt x="745" y="879"/>
                  </a:lnTo>
                  <a:lnTo>
                    <a:pt x="729" y="893"/>
                  </a:lnTo>
                  <a:lnTo>
                    <a:pt x="710" y="905"/>
                  </a:lnTo>
                  <a:lnTo>
                    <a:pt x="691" y="915"/>
                  </a:lnTo>
                  <a:lnTo>
                    <a:pt x="671" y="924"/>
                  </a:lnTo>
                  <a:lnTo>
                    <a:pt x="650" y="932"/>
                  </a:lnTo>
                  <a:lnTo>
                    <a:pt x="628" y="936"/>
                  </a:lnTo>
                  <a:lnTo>
                    <a:pt x="605" y="939"/>
                  </a:lnTo>
                  <a:lnTo>
                    <a:pt x="582" y="941"/>
                  </a:lnTo>
                  <a:lnTo>
                    <a:pt x="567" y="941"/>
                  </a:lnTo>
                  <a:lnTo>
                    <a:pt x="552" y="939"/>
                  </a:lnTo>
                  <a:lnTo>
                    <a:pt x="538" y="937"/>
                  </a:lnTo>
                  <a:lnTo>
                    <a:pt x="523" y="934"/>
                  </a:lnTo>
                  <a:lnTo>
                    <a:pt x="509" y="929"/>
                  </a:lnTo>
                  <a:lnTo>
                    <a:pt x="496" y="925"/>
                  </a:lnTo>
                  <a:lnTo>
                    <a:pt x="482" y="920"/>
                  </a:lnTo>
                  <a:lnTo>
                    <a:pt x="469" y="913"/>
                  </a:lnTo>
                  <a:lnTo>
                    <a:pt x="457" y="906"/>
                  </a:lnTo>
                  <a:lnTo>
                    <a:pt x="445" y="899"/>
                  </a:lnTo>
                  <a:lnTo>
                    <a:pt x="434" y="891"/>
                  </a:lnTo>
                  <a:lnTo>
                    <a:pt x="423" y="882"/>
                  </a:lnTo>
                  <a:lnTo>
                    <a:pt x="412" y="872"/>
                  </a:lnTo>
                  <a:lnTo>
                    <a:pt x="402" y="862"/>
                  </a:lnTo>
                  <a:lnTo>
                    <a:pt x="393" y="851"/>
                  </a:lnTo>
                  <a:lnTo>
                    <a:pt x="384" y="840"/>
                  </a:lnTo>
                  <a:lnTo>
                    <a:pt x="375" y="851"/>
                  </a:lnTo>
                  <a:lnTo>
                    <a:pt x="366" y="862"/>
                  </a:lnTo>
                  <a:lnTo>
                    <a:pt x="356" y="872"/>
                  </a:lnTo>
                  <a:lnTo>
                    <a:pt x="345" y="882"/>
                  </a:lnTo>
                  <a:lnTo>
                    <a:pt x="334" y="891"/>
                  </a:lnTo>
                  <a:lnTo>
                    <a:pt x="323" y="899"/>
                  </a:lnTo>
                  <a:lnTo>
                    <a:pt x="311" y="906"/>
                  </a:lnTo>
                  <a:lnTo>
                    <a:pt x="299" y="913"/>
                  </a:lnTo>
                  <a:lnTo>
                    <a:pt x="286" y="920"/>
                  </a:lnTo>
                  <a:lnTo>
                    <a:pt x="272" y="925"/>
                  </a:lnTo>
                  <a:lnTo>
                    <a:pt x="259" y="929"/>
                  </a:lnTo>
                  <a:lnTo>
                    <a:pt x="245" y="934"/>
                  </a:lnTo>
                  <a:lnTo>
                    <a:pt x="231" y="937"/>
                  </a:lnTo>
                  <a:lnTo>
                    <a:pt x="216" y="939"/>
                  </a:lnTo>
                  <a:lnTo>
                    <a:pt x="201" y="941"/>
                  </a:lnTo>
                  <a:lnTo>
                    <a:pt x="185" y="941"/>
                  </a:lnTo>
                  <a:lnTo>
                    <a:pt x="172" y="941"/>
                  </a:lnTo>
                  <a:lnTo>
                    <a:pt x="158" y="939"/>
                  </a:lnTo>
                  <a:lnTo>
                    <a:pt x="144" y="937"/>
                  </a:lnTo>
                  <a:lnTo>
                    <a:pt x="131" y="935"/>
                  </a:lnTo>
                  <a:lnTo>
                    <a:pt x="119" y="932"/>
                  </a:lnTo>
                  <a:lnTo>
                    <a:pt x="106" y="927"/>
                  </a:lnTo>
                  <a:lnTo>
                    <a:pt x="94" y="923"/>
                  </a:lnTo>
                  <a:lnTo>
                    <a:pt x="81" y="917"/>
                  </a:lnTo>
                  <a:lnTo>
                    <a:pt x="69" y="912"/>
                  </a:lnTo>
                  <a:lnTo>
                    <a:pt x="58" y="905"/>
                  </a:lnTo>
                  <a:lnTo>
                    <a:pt x="47" y="899"/>
                  </a:lnTo>
                  <a:lnTo>
                    <a:pt x="37" y="891"/>
                  </a:lnTo>
                  <a:lnTo>
                    <a:pt x="27" y="882"/>
                  </a:lnTo>
                  <a:lnTo>
                    <a:pt x="17" y="873"/>
                  </a:lnTo>
                  <a:lnTo>
                    <a:pt x="7" y="864"/>
                  </a:lnTo>
                  <a:lnTo>
                    <a:pt x="0" y="854"/>
                  </a:lnTo>
                  <a:lnTo>
                    <a:pt x="6" y="874"/>
                  </a:lnTo>
                  <a:lnTo>
                    <a:pt x="15" y="892"/>
                  </a:lnTo>
                  <a:lnTo>
                    <a:pt x="25" y="910"/>
                  </a:lnTo>
                  <a:lnTo>
                    <a:pt x="36" y="926"/>
                  </a:lnTo>
                  <a:lnTo>
                    <a:pt x="48" y="942"/>
                  </a:lnTo>
                  <a:lnTo>
                    <a:pt x="62" y="956"/>
                  </a:lnTo>
                  <a:lnTo>
                    <a:pt x="77" y="969"/>
                  </a:lnTo>
                  <a:lnTo>
                    <a:pt x="92" y="982"/>
                  </a:lnTo>
                  <a:lnTo>
                    <a:pt x="109" y="994"/>
                  </a:lnTo>
                  <a:lnTo>
                    <a:pt x="127" y="1003"/>
                  </a:lnTo>
                  <a:lnTo>
                    <a:pt x="144" y="1012"/>
                  </a:lnTo>
                  <a:lnTo>
                    <a:pt x="163" y="1019"/>
                  </a:lnTo>
                  <a:lnTo>
                    <a:pt x="183" y="1024"/>
                  </a:lnTo>
                  <a:lnTo>
                    <a:pt x="203" y="1029"/>
                  </a:lnTo>
                  <a:lnTo>
                    <a:pt x="224" y="1031"/>
                  </a:lnTo>
                  <a:lnTo>
                    <a:pt x="246" y="1032"/>
                  </a:lnTo>
                  <a:lnTo>
                    <a:pt x="261" y="1032"/>
                  </a:lnTo>
                  <a:lnTo>
                    <a:pt x="277" y="1030"/>
                  </a:lnTo>
                  <a:lnTo>
                    <a:pt x="292" y="1028"/>
                  </a:lnTo>
                  <a:lnTo>
                    <a:pt x="308" y="1024"/>
                  </a:lnTo>
                  <a:lnTo>
                    <a:pt x="322" y="1020"/>
                  </a:lnTo>
                  <a:lnTo>
                    <a:pt x="337" y="1016"/>
                  </a:lnTo>
                  <a:lnTo>
                    <a:pt x="351" y="1010"/>
                  </a:lnTo>
                  <a:lnTo>
                    <a:pt x="364" y="1003"/>
                  </a:lnTo>
                  <a:lnTo>
                    <a:pt x="377" y="996"/>
                  </a:lnTo>
                  <a:lnTo>
                    <a:pt x="391" y="988"/>
                  </a:lnTo>
                  <a:lnTo>
                    <a:pt x="403" y="979"/>
                  </a:lnTo>
                  <a:lnTo>
                    <a:pt x="414" y="969"/>
                  </a:lnTo>
                  <a:lnTo>
                    <a:pt x="425" y="959"/>
                  </a:lnTo>
                  <a:lnTo>
                    <a:pt x="436" y="949"/>
                  </a:lnTo>
                  <a:lnTo>
                    <a:pt x="446" y="937"/>
                  </a:lnTo>
                  <a:lnTo>
                    <a:pt x="455" y="926"/>
                  </a:lnTo>
                  <a:lnTo>
                    <a:pt x="464" y="937"/>
                  </a:lnTo>
                  <a:lnTo>
                    <a:pt x="473" y="949"/>
                  </a:lnTo>
                  <a:lnTo>
                    <a:pt x="485" y="959"/>
                  </a:lnTo>
                  <a:lnTo>
                    <a:pt x="496" y="969"/>
                  </a:lnTo>
                  <a:lnTo>
                    <a:pt x="507" y="979"/>
                  </a:lnTo>
                  <a:lnTo>
                    <a:pt x="519" y="988"/>
                  </a:lnTo>
                  <a:lnTo>
                    <a:pt x="532" y="996"/>
                  </a:lnTo>
                  <a:lnTo>
                    <a:pt x="545" y="1003"/>
                  </a:lnTo>
                  <a:lnTo>
                    <a:pt x="559" y="1010"/>
                  </a:lnTo>
                  <a:lnTo>
                    <a:pt x="573" y="1016"/>
                  </a:lnTo>
                  <a:lnTo>
                    <a:pt x="587" y="1020"/>
                  </a:lnTo>
                  <a:lnTo>
                    <a:pt x="602" y="1024"/>
                  </a:lnTo>
                  <a:lnTo>
                    <a:pt x="617" y="1028"/>
                  </a:lnTo>
                  <a:lnTo>
                    <a:pt x="632" y="1030"/>
                  </a:lnTo>
                  <a:lnTo>
                    <a:pt x="648" y="1032"/>
                  </a:lnTo>
                  <a:lnTo>
                    <a:pt x="665" y="1032"/>
                  </a:lnTo>
                  <a:lnTo>
                    <a:pt x="677" y="1032"/>
                  </a:lnTo>
                  <a:lnTo>
                    <a:pt x="689" y="1031"/>
                  </a:lnTo>
                  <a:lnTo>
                    <a:pt x="701" y="1030"/>
                  </a:lnTo>
                  <a:lnTo>
                    <a:pt x="713" y="1028"/>
                  </a:lnTo>
                  <a:lnTo>
                    <a:pt x="735" y="1022"/>
                  </a:lnTo>
                  <a:lnTo>
                    <a:pt x="758" y="1015"/>
                  </a:lnTo>
                  <a:lnTo>
                    <a:pt x="779" y="1006"/>
                  </a:lnTo>
                  <a:lnTo>
                    <a:pt x="799" y="995"/>
                  </a:lnTo>
                  <a:lnTo>
                    <a:pt x="819" y="981"/>
                  </a:lnTo>
                  <a:lnTo>
                    <a:pt x="837" y="967"/>
                  </a:lnTo>
                  <a:lnTo>
                    <a:pt x="853" y="950"/>
                  </a:lnTo>
                  <a:lnTo>
                    <a:pt x="868" y="934"/>
                  </a:lnTo>
                  <a:lnTo>
                    <a:pt x="881" y="915"/>
                  </a:lnTo>
                  <a:lnTo>
                    <a:pt x="893" y="895"/>
                  </a:lnTo>
                  <a:lnTo>
                    <a:pt x="903" y="874"/>
                  </a:lnTo>
                  <a:lnTo>
                    <a:pt x="912" y="852"/>
                  </a:lnTo>
                  <a:lnTo>
                    <a:pt x="917" y="829"/>
                  </a:lnTo>
                  <a:lnTo>
                    <a:pt x="922" y="806"/>
                  </a:lnTo>
                  <a:lnTo>
                    <a:pt x="945" y="801"/>
                  </a:lnTo>
                  <a:lnTo>
                    <a:pt x="967" y="795"/>
                  </a:lnTo>
                  <a:lnTo>
                    <a:pt x="988" y="786"/>
                  </a:lnTo>
                  <a:lnTo>
                    <a:pt x="1008" y="776"/>
                  </a:lnTo>
                  <a:lnTo>
                    <a:pt x="1028" y="764"/>
                  </a:lnTo>
                  <a:lnTo>
                    <a:pt x="1046" y="750"/>
                  </a:lnTo>
                  <a:lnTo>
                    <a:pt x="1062" y="735"/>
                  </a:lnTo>
                  <a:lnTo>
                    <a:pt x="1078" y="719"/>
                  </a:lnTo>
                  <a:lnTo>
                    <a:pt x="1092" y="701"/>
                  </a:lnTo>
                  <a:lnTo>
                    <a:pt x="1104" y="682"/>
                  </a:lnTo>
                  <a:lnTo>
                    <a:pt x="1115" y="662"/>
                  </a:lnTo>
                  <a:lnTo>
                    <a:pt x="1124" y="641"/>
                  </a:lnTo>
                  <a:lnTo>
                    <a:pt x="1131" y="619"/>
                  </a:lnTo>
                  <a:lnTo>
                    <a:pt x="1136" y="597"/>
                  </a:lnTo>
                  <a:lnTo>
                    <a:pt x="1139" y="573"/>
                  </a:lnTo>
                  <a:lnTo>
                    <a:pt x="1141" y="550"/>
                  </a:lnTo>
                  <a:lnTo>
                    <a:pt x="1141" y="536"/>
                  </a:lnTo>
                  <a:lnTo>
                    <a:pt x="1139" y="524"/>
                  </a:lnTo>
                  <a:lnTo>
                    <a:pt x="1137" y="511"/>
                  </a:lnTo>
                  <a:lnTo>
                    <a:pt x="1135" y="499"/>
                  </a:lnTo>
                  <a:lnTo>
                    <a:pt x="1133" y="487"/>
                  </a:lnTo>
                  <a:lnTo>
                    <a:pt x="1129" y="475"/>
                  </a:lnTo>
                  <a:lnTo>
                    <a:pt x="1126" y="464"/>
                  </a:lnTo>
                  <a:lnTo>
                    <a:pt x="1122" y="451"/>
                  </a:lnTo>
                  <a:lnTo>
                    <a:pt x="1116" y="440"/>
                  </a:lnTo>
                  <a:lnTo>
                    <a:pt x="1111" y="429"/>
                  </a:lnTo>
                  <a:lnTo>
                    <a:pt x="1105" y="419"/>
                  </a:lnTo>
                  <a:lnTo>
                    <a:pt x="1099" y="408"/>
                  </a:lnTo>
                  <a:lnTo>
                    <a:pt x="1085" y="390"/>
                  </a:lnTo>
                  <a:lnTo>
                    <a:pt x="1069" y="371"/>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9" name="Oval 325">
              <a:extLst>
                <a:ext uri="{FF2B5EF4-FFF2-40B4-BE49-F238E27FC236}">
                  <a16:creationId xmlns:a16="http://schemas.microsoft.com/office/drawing/2014/main" id="{6AF592AE-ED4A-A4D5-61F0-0A23851C41BC}"/>
                </a:ext>
              </a:extLst>
            </p:cNvPr>
            <p:cNvSpPr/>
            <p:nvPr/>
          </p:nvSpPr>
          <p:spPr>
            <a:xfrm>
              <a:off x="8839394" y="3461548"/>
              <a:ext cx="195233" cy="57146"/>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00" name="Freeform 285">
              <a:extLst>
                <a:ext uri="{FF2B5EF4-FFF2-40B4-BE49-F238E27FC236}">
                  <a16:creationId xmlns:a16="http://schemas.microsoft.com/office/drawing/2014/main" id="{5E842F73-6749-A00E-9D48-C4CEB36E010B}"/>
                </a:ext>
              </a:extLst>
            </p:cNvPr>
            <p:cNvSpPr>
              <a:spLocks/>
            </p:cNvSpPr>
            <p:nvPr/>
          </p:nvSpPr>
          <p:spPr bwMode="auto">
            <a:xfrm>
              <a:off x="8916091" y="3213416"/>
              <a:ext cx="47414" cy="281217"/>
            </a:xfrm>
            <a:custGeom>
              <a:avLst/>
              <a:gdLst>
                <a:gd name="T0" fmla="*/ 107 w 167"/>
                <a:gd name="T1" fmla="*/ 0 h 931"/>
                <a:gd name="T2" fmla="*/ 16 w 167"/>
                <a:gd name="T3" fmla="*/ 0 h 931"/>
                <a:gd name="T4" fmla="*/ 0 w 167"/>
                <a:gd name="T5" fmla="*/ 931 h 931"/>
                <a:gd name="T6" fmla="*/ 167 w 167"/>
                <a:gd name="T7" fmla="*/ 931 h 931"/>
                <a:gd name="T8" fmla="*/ 107 w 167"/>
                <a:gd name="T9" fmla="*/ 0 h 931"/>
              </a:gdLst>
              <a:ahLst/>
              <a:cxnLst>
                <a:cxn ang="0">
                  <a:pos x="T0" y="T1"/>
                </a:cxn>
                <a:cxn ang="0">
                  <a:pos x="T2" y="T3"/>
                </a:cxn>
                <a:cxn ang="0">
                  <a:pos x="T4" y="T5"/>
                </a:cxn>
                <a:cxn ang="0">
                  <a:pos x="T6" y="T7"/>
                </a:cxn>
                <a:cxn ang="0">
                  <a:pos x="T8" y="T9"/>
                </a:cxn>
              </a:cxnLst>
              <a:rect l="0" t="0" r="r" b="b"/>
              <a:pathLst>
                <a:path w="167" h="931">
                  <a:moveTo>
                    <a:pt x="107" y="0"/>
                  </a:moveTo>
                  <a:lnTo>
                    <a:pt x="16" y="0"/>
                  </a:lnTo>
                  <a:lnTo>
                    <a:pt x="0" y="931"/>
                  </a:lnTo>
                  <a:lnTo>
                    <a:pt x="167" y="931"/>
                  </a:lnTo>
                  <a:lnTo>
                    <a:pt x="107"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01" name="Freeform 287">
              <a:extLst>
                <a:ext uri="{FF2B5EF4-FFF2-40B4-BE49-F238E27FC236}">
                  <a16:creationId xmlns:a16="http://schemas.microsoft.com/office/drawing/2014/main" id="{8B17C896-2484-C67E-7000-20DC0276103C}"/>
                </a:ext>
              </a:extLst>
            </p:cNvPr>
            <p:cNvSpPr>
              <a:spLocks/>
            </p:cNvSpPr>
            <p:nvPr/>
          </p:nvSpPr>
          <p:spPr bwMode="auto">
            <a:xfrm>
              <a:off x="8779428" y="2828434"/>
              <a:ext cx="322135" cy="449646"/>
            </a:xfrm>
            <a:custGeom>
              <a:avLst/>
              <a:gdLst>
                <a:gd name="T0" fmla="*/ 1137 w 1154"/>
                <a:gd name="T1" fmla="*/ 580 h 1496"/>
                <a:gd name="T2" fmla="*/ 1153 w 1154"/>
                <a:gd name="T3" fmla="*/ 711 h 1496"/>
                <a:gd name="T4" fmla="*/ 1149 w 1154"/>
                <a:gd name="T5" fmla="*/ 842 h 1496"/>
                <a:gd name="T6" fmla="*/ 1130 w 1154"/>
                <a:gd name="T7" fmla="*/ 969 h 1496"/>
                <a:gd name="T8" fmla="*/ 1095 w 1154"/>
                <a:gd name="T9" fmla="*/ 1089 h 1496"/>
                <a:gd name="T10" fmla="*/ 1045 w 1154"/>
                <a:gd name="T11" fmla="*/ 1199 h 1496"/>
                <a:gd name="T12" fmla="*/ 979 w 1154"/>
                <a:gd name="T13" fmla="*/ 1298 h 1496"/>
                <a:gd name="T14" fmla="*/ 900 w 1154"/>
                <a:gd name="T15" fmla="*/ 1379 h 1496"/>
                <a:gd name="T16" fmla="*/ 805 w 1154"/>
                <a:gd name="T17" fmla="*/ 1442 h 1496"/>
                <a:gd name="T18" fmla="*/ 698 w 1154"/>
                <a:gd name="T19" fmla="*/ 1482 h 1496"/>
                <a:gd name="T20" fmla="*/ 576 w 1154"/>
                <a:gd name="T21" fmla="*/ 1496 h 1496"/>
                <a:gd name="T22" fmla="*/ 456 w 1154"/>
                <a:gd name="T23" fmla="*/ 1482 h 1496"/>
                <a:gd name="T24" fmla="*/ 349 w 1154"/>
                <a:gd name="T25" fmla="*/ 1442 h 1496"/>
                <a:gd name="T26" fmla="*/ 254 w 1154"/>
                <a:gd name="T27" fmla="*/ 1379 h 1496"/>
                <a:gd name="T28" fmla="*/ 174 w 1154"/>
                <a:gd name="T29" fmla="*/ 1298 h 1496"/>
                <a:gd name="T30" fmla="*/ 108 w 1154"/>
                <a:gd name="T31" fmla="*/ 1199 h 1496"/>
                <a:gd name="T32" fmla="*/ 57 w 1154"/>
                <a:gd name="T33" fmla="*/ 1089 h 1496"/>
                <a:gd name="T34" fmla="*/ 23 w 1154"/>
                <a:gd name="T35" fmla="*/ 969 h 1496"/>
                <a:gd name="T36" fmla="*/ 3 w 1154"/>
                <a:gd name="T37" fmla="*/ 842 h 1496"/>
                <a:gd name="T38" fmla="*/ 1 w 1154"/>
                <a:gd name="T39" fmla="*/ 711 h 1496"/>
                <a:gd name="T40" fmla="*/ 15 w 1154"/>
                <a:gd name="T41" fmla="*/ 580 h 1496"/>
                <a:gd name="T42" fmla="*/ 43 w 1154"/>
                <a:gd name="T43" fmla="*/ 466 h 1496"/>
                <a:gd name="T44" fmla="*/ 74 w 1154"/>
                <a:gd name="T45" fmla="*/ 386 h 1496"/>
                <a:gd name="T46" fmla="*/ 110 w 1154"/>
                <a:gd name="T47" fmla="*/ 311 h 1496"/>
                <a:gd name="T48" fmla="*/ 153 w 1154"/>
                <a:gd name="T49" fmla="*/ 243 h 1496"/>
                <a:gd name="T50" fmla="*/ 202 w 1154"/>
                <a:gd name="T51" fmla="*/ 184 h 1496"/>
                <a:gd name="T52" fmla="*/ 254 w 1154"/>
                <a:gd name="T53" fmla="*/ 132 h 1496"/>
                <a:gd name="T54" fmla="*/ 310 w 1154"/>
                <a:gd name="T55" fmla="*/ 89 h 1496"/>
                <a:gd name="T56" fmla="*/ 368 w 1154"/>
                <a:gd name="T57" fmla="*/ 53 h 1496"/>
                <a:gd name="T58" fmla="*/ 430 w 1154"/>
                <a:gd name="T59" fmla="*/ 26 h 1496"/>
                <a:gd name="T60" fmla="*/ 492 w 1154"/>
                <a:gd name="T61" fmla="*/ 9 h 1496"/>
                <a:gd name="T62" fmla="*/ 555 w 1154"/>
                <a:gd name="T63" fmla="*/ 0 h 1496"/>
                <a:gd name="T64" fmla="*/ 618 w 1154"/>
                <a:gd name="T65" fmla="*/ 3 h 1496"/>
                <a:gd name="T66" fmla="*/ 681 w 1154"/>
                <a:gd name="T67" fmla="*/ 14 h 1496"/>
                <a:gd name="T68" fmla="*/ 744 w 1154"/>
                <a:gd name="T69" fmla="*/ 35 h 1496"/>
                <a:gd name="T70" fmla="*/ 804 w 1154"/>
                <a:gd name="T71" fmla="*/ 63 h 1496"/>
                <a:gd name="T72" fmla="*/ 862 w 1154"/>
                <a:gd name="T73" fmla="*/ 102 h 1496"/>
                <a:gd name="T74" fmla="*/ 917 w 1154"/>
                <a:gd name="T75" fmla="*/ 148 h 1496"/>
                <a:gd name="T76" fmla="*/ 968 w 1154"/>
                <a:gd name="T77" fmla="*/ 204 h 1496"/>
                <a:gd name="T78" fmla="*/ 1015 w 1154"/>
                <a:gd name="T79" fmla="*/ 265 h 1496"/>
                <a:gd name="T80" fmla="*/ 1055 w 1154"/>
                <a:gd name="T81" fmla="*/ 335 h 1496"/>
                <a:gd name="T82" fmla="*/ 1091 w 1154"/>
                <a:gd name="T83" fmla="*/ 411 h 1496"/>
                <a:gd name="T84" fmla="*/ 1118 w 1154"/>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4" h="1496">
                  <a:moveTo>
                    <a:pt x="1118" y="495"/>
                  </a:moveTo>
                  <a:lnTo>
                    <a:pt x="1129" y="537"/>
                  </a:lnTo>
                  <a:lnTo>
                    <a:pt x="1137" y="580"/>
                  </a:lnTo>
                  <a:lnTo>
                    <a:pt x="1145" y="624"/>
                  </a:lnTo>
                  <a:lnTo>
                    <a:pt x="1149" y="667"/>
                  </a:lnTo>
                  <a:lnTo>
                    <a:pt x="1153" y="711"/>
                  </a:lnTo>
                  <a:lnTo>
                    <a:pt x="1154" y="754"/>
                  </a:lnTo>
                  <a:lnTo>
                    <a:pt x="1153" y="797"/>
                  </a:lnTo>
                  <a:lnTo>
                    <a:pt x="1149" y="842"/>
                  </a:lnTo>
                  <a:lnTo>
                    <a:pt x="1145" y="884"/>
                  </a:lnTo>
                  <a:lnTo>
                    <a:pt x="1138" y="927"/>
                  </a:lnTo>
                  <a:lnTo>
                    <a:pt x="1130" y="969"/>
                  </a:lnTo>
                  <a:lnTo>
                    <a:pt x="1121" y="1009"/>
                  </a:lnTo>
                  <a:lnTo>
                    <a:pt x="1110" y="1049"/>
                  </a:lnTo>
                  <a:lnTo>
                    <a:pt x="1095" y="1089"/>
                  </a:lnTo>
                  <a:lnTo>
                    <a:pt x="1081" y="1128"/>
                  </a:lnTo>
                  <a:lnTo>
                    <a:pt x="1063" y="1164"/>
                  </a:lnTo>
                  <a:lnTo>
                    <a:pt x="1045" y="1199"/>
                  </a:lnTo>
                  <a:lnTo>
                    <a:pt x="1024" y="1234"/>
                  </a:lnTo>
                  <a:lnTo>
                    <a:pt x="1002" y="1267"/>
                  </a:lnTo>
                  <a:lnTo>
                    <a:pt x="979" y="1298"/>
                  </a:lnTo>
                  <a:lnTo>
                    <a:pt x="954" y="1327"/>
                  </a:lnTo>
                  <a:lnTo>
                    <a:pt x="927" y="1354"/>
                  </a:lnTo>
                  <a:lnTo>
                    <a:pt x="900" y="1379"/>
                  </a:lnTo>
                  <a:lnTo>
                    <a:pt x="870" y="1402"/>
                  </a:lnTo>
                  <a:lnTo>
                    <a:pt x="838" y="1423"/>
                  </a:lnTo>
                  <a:lnTo>
                    <a:pt x="805" y="1442"/>
                  </a:lnTo>
                  <a:lnTo>
                    <a:pt x="770" y="1458"/>
                  </a:lnTo>
                  <a:lnTo>
                    <a:pt x="735" y="1471"/>
                  </a:lnTo>
                  <a:lnTo>
                    <a:pt x="698" y="1482"/>
                  </a:lnTo>
                  <a:lnTo>
                    <a:pt x="659" y="1490"/>
                  </a:lnTo>
                  <a:lnTo>
                    <a:pt x="618" y="1494"/>
                  </a:lnTo>
                  <a:lnTo>
                    <a:pt x="576" y="1496"/>
                  </a:lnTo>
                  <a:lnTo>
                    <a:pt x="535" y="1494"/>
                  </a:lnTo>
                  <a:lnTo>
                    <a:pt x="494" y="1490"/>
                  </a:lnTo>
                  <a:lnTo>
                    <a:pt x="456" y="1482"/>
                  </a:lnTo>
                  <a:lnTo>
                    <a:pt x="418" y="1471"/>
                  </a:lnTo>
                  <a:lnTo>
                    <a:pt x="383" y="1458"/>
                  </a:lnTo>
                  <a:lnTo>
                    <a:pt x="349" y="1442"/>
                  </a:lnTo>
                  <a:lnTo>
                    <a:pt x="315" y="1423"/>
                  </a:lnTo>
                  <a:lnTo>
                    <a:pt x="283" y="1402"/>
                  </a:lnTo>
                  <a:lnTo>
                    <a:pt x="254" y="1379"/>
                  </a:lnTo>
                  <a:lnTo>
                    <a:pt x="226" y="1354"/>
                  </a:lnTo>
                  <a:lnTo>
                    <a:pt x="198" y="1327"/>
                  </a:lnTo>
                  <a:lnTo>
                    <a:pt x="174" y="1298"/>
                  </a:lnTo>
                  <a:lnTo>
                    <a:pt x="150" y="1267"/>
                  </a:lnTo>
                  <a:lnTo>
                    <a:pt x="129" y="1234"/>
                  </a:lnTo>
                  <a:lnTo>
                    <a:pt x="108" y="1199"/>
                  </a:lnTo>
                  <a:lnTo>
                    <a:pt x="89" y="1164"/>
                  </a:lnTo>
                  <a:lnTo>
                    <a:pt x="73" y="1128"/>
                  </a:lnTo>
                  <a:lnTo>
                    <a:pt x="57" y="1089"/>
                  </a:lnTo>
                  <a:lnTo>
                    <a:pt x="44" y="1049"/>
                  </a:lnTo>
                  <a:lnTo>
                    <a:pt x="33" y="1009"/>
                  </a:lnTo>
                  <a:lnTo>
                    <a:pt x="23" y="969"/>
                  </a:lnTo>
                  <a:lnTo>
                    <a:pt x="14" y="927"/>
                  </a:lnTo>
                  <a:lnTo>
                    <a:pt x="8" y="884"/>
                  </a:lnTo>
                  <a:lnTo>
                    <a:pt x="3" y="842"/>
                  </a:lnTo>
                  <a:lnTo>
                    <a:pt x="1" y="797"/>
                  </a:lnTo>
                  <a:lnTo>
                    <a:pt x="0" y="754"/>
                  </a:lnTo>
                  <a:lnTo>
                    <a:pt x="1" y="711"/>
                  </a:lnTo>
                  <a:lnTo>
                    <a:pt x="4" y="667"/>
                  </a:lnTo>
                  <a:lnTo>
                    <a:pt x="8" y="624"/>
                  </a:lnTo>
                  <a:lnTo>
                    <a:pt x="15" y="580"/>
                  </a:lnTo>
                  <a:lnTo>
                    <a:pt x="24" y="537"/>
                  </a:lnTo>
                  <a:lnTo>
                    <a:pt x="35" y="495"/>
                  </a:lnTo>
                  <a:lnTo>
                    <a:pt x="43" y="466"/>
                  </a:lnTo>
                  <a:lnTo>
                    <a:pt x="53" y="439"/>
                  </a:lnTo>
                  <a:lnTo>
                    <a:pt x="63" y="411"/>
                  </a:lnTo>
                  <a:lnTo>
                    <a:pt x="74" y="386"/>
                  </a:lnTo>
                  <a:lnTo>
                    <a:pt x="85" y="359"/>
                  </a:lnTo>
                  <a:lnTo>
                    <a:pt x="97" y="335"/>
                  </a:lnTo>
                  <a:lnTo>
                    <a:pt x="110" y="311"/>
                  </a:lnTo>
                  <a:lnTo>
                    <a:pt x="124" y="287"/>
                  </a:lnTo>
                  <a:lnTo>
                    <a:pt x="139" y="265"/>
                  </a:lnTo>
                  <a:lnTo>
                    <a:pt x="153" y="243"/>
                  </a:lnTo>
                  <a:lnTo>
                    <a:pt x="169" y="223"/>
                  </a:lnTo>
                  <a:lnTo>
                    <a:pt x="185" y="204"/>
                  </a:lnTo>
                  <a:lnTo>
                    <a:pt x="202" y="184"/>
                  </a:lnTo>
                  <a:lnTo>
                    <a:pt x="218" y="166"/>
                  </a:lnTo>
                  <a:lnTo>
                    <a:pt x="236" y="148"/>
                  </a:lnTo>
                  <a:lnTo>
                    <a:pt x="254" y="132"/>
                  </a:lnTo>
                  <a:lnTo>
                    <a:pt x="272" y="116"/>
                  </a:lnTo>
                  <a:lnTo>
                    <a:pt x="291" y="102"/>
                  </a:lnTo>
                  <a:lnTo>
                    <a:pt x="310" y="89"/>
                  </a:lnTo>
                  <a:lnTo>
                    <a:pt x="330" y="76"/>
                  </a:lnTo>
                  <a:lnTo>
                    <a:pt x="349" y="63"/>
                  </a:lnTo>
                  <a:lnTo>
                    <a:pt x="368" y="53"/>
                  </a:lnTo>
                  <a:lnTo>
                    <a:pt x="389" y="43"/>
                  </a:lnTo>
                  <a:lnTo>
                    <a:pt x="409" y="35"/>
                  </a:lnTo>
                  <a:lnTo>
                    <a:pt x="430" y="26"/>
                  </a:lnTo>
                  <a:lnTo>
                    <a:pt x="451" y="19"/>
                  </a:lnTo>
                  <a:lnTo>
                    <a:pt x="471" y="14"/>
                  </a:lnTo>
                  <a:lnTo>
                    <a:pt x="492" y="9"/>
                  </a:lnTo>
                  <a:lnTo>
                    <a:pt x="513" y="5"/>
                  </a:lnTo>
                  <a:lnTo>
                    <a:pt x="534" y="3"/>
                  </a:lnTo>
                  <a:lnTo>
                    <a:pt x="555" y="0"/>
                  </a:lnTo>
                  <a:lnTo>
                    <a:pt x="576" y="0"/>
                  </a:lnTo>
                  <a:lnTo>
                    <a:pt x="597" y="0"/>
                  </a:lnTo>
                  <a:lnTo>
                    <a:pt x="618" y="3"/>
                  </a:lnTo>
                  <a:lnTo>
                    <a:pt x="639" y="5"/>
                  </a:lnTo>
                  <a:lnTo>
                    <a:pt x="660" y="9"/>
                  </a:lnTo>
                  <a:lnTo>
                    <a:pt x="681" y="14"/>
                  </a:lnTo>
                  <a:lnTo>
                    <a:pt x="702" y="19"/>
                  </a:lnTo>
                  <a:lnTo>
                    <a:pt x="723" y="26"/>
                  </a:lnTo>
                  <a:lnTo>
                    <a:pt x="744" y="35"/>
                  </a:lnTo>
                  <a:lnTo>
                    <a:pt x="764" y="43"/>
                  </a:lnTo>
                  <a:lnTo>
                    <a:pt x="784" y="53"/>
                  </a:lnTo>
                  <a:lnTo>
                    <a:pt x="804" y="63"/>
                  </a:lnTo>
                  <a:lnTo>
                    <a:pt x="823" y="76"/>
                  </a:lnTo>
                  <a:lnTo>
                    <a:pt x="843" y="89"/>
                  </a:lnTo>
                  <a:lnTo>
                    <a:pt x="862" y="102"/>
                  </a:lnTo>
                  <a:lnTo>
                    <a:pt x="881" y="116"/>
                  </a:lnTo>
                  <a:lnTo>
                    <a:pt x="900" y="132"/>
                  </a:lnTo>
                  <a:lnTo>
                    <a:pt x="917" y="148"/>
                  </a:lnTo>
                  <a:lnTo>
                    <a:pt x="935" y="166"/>
                  </a:lnTo>
                  <a:lnTo>
                    <a:pt x="952" y="184"/>
                  </a:lnTo>
                  <a:lnTo>
                    <a:pt x="968" y="204"/>
                  </a:lnTo>
                  <a:lnTo>
                    <a:pt x="985" y="223"/>
                  </a:lnTo>
                  <a:lnTo>
                    <a:pt x="1000" y="243"/>
                  </a:lnTo>
                  <a:lnTo>
                    <a:pt x="1015" y="265"/>
                  </a:lnTo>
                  <a:lnTo>
                    <a:pt x="1029" y="287"/>
                  </a:lnTo>
                  <a:lnTo>
                    <a:pt x="1043" y="311"/>
                  </a:lnTo>
                  <a:lnTo>
                    <a:pt x="1055" y="335"/>
                  </a:lnTo>
                  <a:lnTo>
                    <a:pt x="1068" y="359"/>
                  </a:lnTo>
                  <a:lnTo>
                    <a:pt x="1080" y="386"/>
                  </a:lnTo>
                  <a:lnTo>
                    <a:pt x="1091" y="411"/>
                  </a:lnTo>
                  <a:lnTo>
                    <a:pt x="1101" y="439"/>
                  </a:lnTo>
                  <a:lnTo>
                    <a:pt x="1110"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02" name="Freeform 288">
              <a:extLst>
                <a:ext uri="{FF2B5EF4-FFF2-40B4-BE49-F238E27FC236}">
                  <a16:creationId xmlns:a16="http://schemas.microsoft.com/office/drawing/2014/main" id="{3BC64EE1-AC50-8EB3-D80F-33EFBAAD51D6}"/>
                </a:ext>
              </a:extLst>
            </p:cNvPr>
            <p:cNvSpPr>
              <a:spLocks/>
            </p:cNvSpPr>
            <p:nvPr/>
          </p:nvSpPr>
          <p:spPr bwMode="auto">
            <a:xfrm>
              <a:off x="8786400" y="2828434"/>
              <a:ext cx="315162" cy="449646"/>
            </a:xfrm>
            <a:custGeom>
              <a:avLst/>
              <a:gdLst>
                <a:gd name="T0" fmla="*/ 539 w 1131"/>
                <a:gd name="T1" fmla="*/ 0 h 1496"/>
                <a:gd name="T2" fmla="*/ 588 w 1131"/>
                <a:gd name="T3" fmla="*/ 11 h 1496"/>
                <a:gd name="T4" fmla="*/ 638 w 1131"/>
                <a:gd name="T5" fmla="*/ 30 h 1496"/>
                <a:gd name="T6" fmla="*/ 685 w 1131"/>
                <a:gd name="T7" fmla="*/ 55 h 1496"/>
                <a:gd name="T8" fmla="*/ 730 w 1131"/>
                <a:gd name="T9" fmla="*/ 84 h 1496"/>
                <a:gd name="T10" fmla="*/ 773 w 1131"/>
                <a:gd name="T11" fmla="*/ 122 h 1496"/>
                <a:gd name="T12" fmla="*/ 813 w 1131"/>
                <a:gd name="T13" fmla="*/ 165 h 1496"/>
                <a:gd name="T14" fmla="*/ 848 w 1131"/>
                <a:gd name="T15" fmla="*/ 212 h 1496"/>
                <a:gd name="T16" fmla="*/ 879 w 1131"/>
                <a:gd name="T17" fmla="*/ 266 h 1496"/>
                <a:gd name="T18" fmla="*/ 905 w 1131"/>
                <a:gd name="T19" fmla="*/ 325 h 1496"/>
                <a:gd name="T20" fmla="*/ 926 w 1131"/>
                <a:gd name="T21" fmla="*/ 389 h 1496"/>
                <a:gd name="T22" fmla="*/ 943 w 1131"/>
                <a:gd name="T23" fmla="*/ 470 h 1496"/>
                <a:gd name="T24" fmla="*/ 952 w 1131"/>
                <a:gd name="T25" fmla="*/ 578 h 1496"/>
                <a:gd name="T26" fmla="*/ 946 w 1131"/>
                <a:gd name="T27" fmla="*/ 686 h 1496"/>
                <a:gd name="T28" fmla="*/ 926 w 1131"/>
                <a:gd name="T29" fmla="*/ 791 h 1496"/>
                <a:gd name="T30" fmla="*/ 893 w 1131"/>
                <a:gd name="T31" fmla="*/ 890 h 1496"/>
                <a:gd name="T32" fmla="*/ 847 w 1131"/>
                <a:gd name="T33" fmla="*/ 983 h 1496"/>
                <a:gd name="T34" fmla="*/ 788 w 1131"/>
                <a:gd name="T35" fmla="*/ 1066 h 1496"/>
                <a:gd name="T36" fmla="*/ 719 w 1131"/>
                <a:gd name="T37" fmla="*/ 1136 h 1496"/>
                <a:gd name="T38" fmla="*/ 639 w 1131"/>
                <a:gd name="T39" fmla="*/ 1192 h 1496"/>
                <a:gd name="T40" fmla="*/ 549 w 1131"/>
                <a:gd name="T41" fmla="*/ 1229 h 1496"/>
                <a:gd name="T42" fmla="*/ 449 w 1131"/>
                <a:gd name="T43" fmla="*/ 1248 h 1496"/>
                <a:gd name="T44" fmla="*/ 380 w 1131"/>
                <a:gd name="T45" fmla="*/ 1248 h 1496"/>
                <a:gd name="T46" fmla="*/ 329 w 1131"/>
                <a:gd name="T47" fmla="*/ 1240 h 1496"/>
                <a:gd name="T48" fmla="*/ 280 w 1131"/>
                <a:gd name="T49" fmla="*/ 1227 h 1496"/>
                <a:gd name="T50" fmla="*/ 235 w 1131"/>
                <a:gd name="T51" fmla="*/ 1208 h 1496"/>
                <a:gd name="T52" fmla="*/ 192 w 1131"/>
                <a:gd name="T53" fmla="*/ 1184 h 1496"/>
                <a:gd name="T54" fmla="*/ 152 w 1131"/>
                <a:gd name="T55" fmla="*/ 1155 h 1496"/>
                <a:gd name="T56" fmla="*/ 116 w 1131"/>
                <a:gd name="T57" fmla="*/ 1122 h 1496"/>
                <a:gd name="T58" fmla="*/ 82 w 1131"/>
                <a:gd name="T59" fmla="*/ 1085 h 1496"/>
                <a:gd name="T60" fmla="*/ 32 w 1131"/>
                <a:gd name="T61" fmla="*/ 1013 h 1496"/>
                <a:gd name="T62" fmla="*/ 6 w 1131"/>
                <a:gd name="T63" fmla="*/ 977 h 1496"/>
                <a:gd name="T64" fmla="*/ 31 w 1131"/>
                <a:gd name="T65" fmla="*/ 1059 h 1496"/>
                <a:gd name="T66" fmla="*/ 62 w 1131"/>
                <a:gd name="T67" fmla="*/ 1138 h 1496"/>
                <a:gd name="T68" fmla="*/ 99 w 1131"/>
                <a:gd name="T69" fmla="*/ 1210 h 1496"/>
                <a:gd name="T70" fmla="*/ 144 w 1131"/>
                <a:gd name="T71" fmla="*/ 1277 h 1496"/>
                <a:gd name="T72" fmla="*/ 194 w 1131"/>
                <a:gd name="T73" fmla="*/ 1336 h 1496"/>
                <a:gd name="T74" fmla="*/ 250 w 1131"/>
                <a:gd name="T75" fmla="*/ 1387 h 1496"/>
                <a:gd name="T76" fmla="*/ 312 w 1131"/>
                <a:gd name="T77" fmla="*/ 1430 h 1496"/>
                <a:gd name="T78" fmla="*/ 380 w 1131"/>
                <a:gd name="T79" fmla="*/ 1463 h 1496"/>
                <a:gd name="T80" fmla="*/ 451 w 1131"/>
                <a:gd name="T81" fmla="*/ 1485 h 1496"/>
                <a:gd name="T82" fmla="*/ 528 w 1131"/>
                <a:gd name="T83" fmla="*/ 1495 h 1496"/>
                <a:gd name="T84" fmla="*/ 636 w 1131"/>
                <a:gd name="T85" fmla="*/ 1490 h 1496"/>
                <a:gd name="T86" fmla="*/ 747 w 1131"/>
                <a:gd name="T87" fmla="*/ 1458 h 1496"/>
                <a:gd name="T88" fmla="*/ 847 w 1131"/>
                <a:gd name="T89" fmla="*/ 1402 h 1496"/>
                <a:gd name="T90" fmla="*/ 931 w 1131"/>
                <a:gd name="T91" fmla="*/ 1327 h 1496"/>
                <a:gd name="T92" fmla="*/ 1001 w 1131"/>
                <a:gd name="T93" fmla="*/ 1234 h 1496"/>
                <a:gd name="T94" fmla="*/ 1058 w 1131"/>
                <a:gd name="T95" fmla="*/ 1128 h 1496"/>
                <a:gd name="T96" fmla="*/ 1098 w 1131"/>
                <a:gd name="T97" fmla="*/ 1009 h 1496"/>
                <a:gd name="T98" fmla="*/ 1122 w 1131"/>
                <a:gd name="T99" fmla="*/ 884 h 1496"/>
                <a:gd name="T100" fmla="*/ 1131 w 1131"/>
                <a:gd name="T101" fmla="*/ 754 h 1496"/>
                <a:gd name="T102" fmla="*/ 1122 w 1131"/>
                <a:gd name="T103" fmla="*/ 624 h 1496"/>
                <a:gd name="T104" fmla="*/ 1095 w 1131"/>
                <a:gd name="T105" fmla="*/ 495 h 1496"/>
                <a:gd name="T106" fmla="*/ 1068 w 1131"/>
                <a:gd name="T107" fmla="*/ 411 h 1496"/>
                <a:gd name="T108" fmla="*/ 1032 w 1131"/>
                <a:gd name="T109" fmla="*/ 335 h 1496"/>
                <a:gd name="T110" fmla="*/ 992 w 1131"/>
                <a:gd name="T111" fmla="*/ 265 h 1496"/>
                <a:gd name="T112" fmla="*/ 945 w 1131"/>
                <a:gd name="T113" fmla="*/ 204 h 1496"/>
                <a:gd name="T114" fmla="*/ 894 w 1131"/>
                <a:gd name="T115" fmla="*/ 148 h 1496"/>
                <a:gd name="T116" fmla="*/ 839 w 1131"/>
                <a:gd name="T117" fmla="*/ 102 h 1496"/>
                <a:gd name="T118" fmla="*/ 781 w 1131"/>
                <a:gd name="T119" fmla="*/ 63 h 1496"/>
                <a:gd name="T120" fmla="*/ 721 w 1131"/>
                <a:gd name="T121" fmla="*/ 35 h 1496"/>
                <a:gd name="T122" fmla="*/ 658 w 1131"/>
                <a:gd name="T123" fmla="*/ 14 h 1496"/>
                <a:gd name="T124" fmla="*/ 595 w 1131"/>
                <a:gd name="T125" fmla="*/ 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3" y="0"/>
                  </a:moveTo>
                  <a:lnTo>
                    <a:pt x="545" y="0"/>
                  </a:lnTo>
                  <a:lnTo>
                    <a:pt x="539" y="0"/>
                  </a:lnTo>
                  <a:lnTo>
                    <a:pt x="555" y="4"/>
                  </a:lnTo>
                  <a:lnTo>
                    <a:pt x="572" y="7"/>
                  </a:lnTo>
                  <a:lnTo>
                    <a:pt x="588" y="11"/>
                  </a:lnTo>
                  <a:lnTo>
                    <a:pt x="605" y="17"/>
                  </a:lnTo>
                  <a:lnTo>
                    <a:pt x="622" y="24"/>
                  </a:lnTo>
                  <a:lnTo>
                    <a:pt x="638" y="30"/>
                  </a:lnTo>
                  <a:lnTo>
                    <a:pt x="654" y="37"/>
                  </a:lnTo>
                  <a:lnTo>
                    <a:pt x="669" y="46"/>
                  </a:lnTo>
                  <a:lnTo>
                    <a:pt x="685" y="55"/>
                  </a:lnTo>
                  <a:lnTo>
                    <a:pt x="700" y="63"/>
                  </a:lnTo>
                  <a:lnTo>
                    <a:pt x="715" y="74"/>
                  </a:lnTo>
                  <a:lnTo>
                    <a:pt x="730" y="84"/>
                  </a:lnTo>
                  <a:lnTo>
                    <a:pt x="745" y="96"/>
                  </a:lnTo>
                  <a:lnTo>
                    <a:pt x="759" y="109"/>
                  </a:lnTo>
                  <a:lnTo>
                    <a:pt x="773" y="122"/>
                  </a:lnTo>
                  <a:lnTo>
                    <a:pt x="786" y="135"/>
                  </a:lnTo>
                  <a:lnTo>
                    <a:pt x="799" y="149"/>
                  </a:lnTo>
                  <a:lnTo>
                    <a:pt x="813" y="165"/>
                  </a:lnTo>
                  <a:lnTo>
                    <a:pt x="825" y="180"/>
                  </a:lnTo>
                  <a:lnTo>
                    <a:pt x="837" y="196"/>
                  </a:lnTo>
                  <a:lnTo>
                    <a:pt x="848" y="212"/>
                  </a:lnTo>
                  <a:lnTo>
                    <a:pt x="859" y="230"/>
                  </a:lnTo>
                  <a:lnTo>
                    <a:pt x="869" y="248"/>
                  </a:lnTo>
                  <a:lnTo>
                    <a:pt x="879" y="266"/>
                  </a:lnTo>
                  <a:lnTo>
                    <a:pt x="889" y="285"/>
                  </a:lnTo>
                  <a:lnTo>
                    <a:pt x="898" y="305"/>
                  </a:lnTo>
                  <a:lnTo>
                    <a:pt x="905" y="325"/>
                  </a:lnTo>
                  <a:lnTo>
                    <a:pt x="913" y="346"/>
                  </a:lnTo>
                  <a:lnTo>
                    <a:pt x="920" y="367"/>
                  </a:lnTo>
                  <a:lnTo>
                    <a:pt x="926" y="389"/>
                  </a:lnTo>
                  <a:lnTo>
                    <a:pt x="932" y="411"/>
                  </a:lnTo>
                  <a:lnTo>
                    <a:pt x="937" y="434"/>
                  </a:lnTo>
                  <a:lnTo>
                    <a:pt x="943" y="470"/>
                  </a:lnTo>
                  <a:lnTo>
                    <a:pt x="948" y="506"/>
                  </a:lnTo>
                  <a:lnTo>
                    <a:pt x="951" y="541"/>
                  </a:lnTo>
                  <a:lnTo>
                    <a:pt x="952" y="578"/>
                  </a:lnTo>
                  <a:lnTo>
                    <a:pt x="952" y="614"/>
                  </a:lnTo>
                  <a:lnTo>
                    <a:pt x="950" y="650"/>
                  </a:lnTo>
                  <a:lnTo>
                    <a:pt x="946" y="686"/>
                  </a:lnTo>
                  <a:lnTo>
                    <a:pt x="941" y="721"/>
                  </a:lnTo>
                  <a:lnTo>
                    <a:pt x="934" y="756"/>
                  </a:lnTo>
                  <a:lnTo>
                    <a:pt x="926" y="791"/>
                  </a:lnTo>
                  <a:lnTo>
                    <a:pt x="916" y="825"/>
                  </a:lnTo>
                  <a:lnTo>
                    <a:pt x="905" y="858"/>
                  </a:lnTo>
                  <a:lnTo>
                    <a:pt x="893" y="890"/>
                  </a:lnTo>
                  <a:lnTo>
                    <a:pt x="879" y="922"/>
                  </a:lnTo>
                  <a:lnTo>
                    <a:pt x="863" y="953"/>
                  </a:lnTo>
                  <a:lnTo>
                    <a:pt x="847" y="983"/>
                  </a:lnTo>
                  <a:lnTo>
                    <a:pt x="829" y="1012"/>
                  </a:lnTo>
                  <a:lnTo>
                    <a:pt x="809" y="1039"/>
                  </a:lnTo>
                  <a:lnTo>
                    <a:pt x="788" y="1066"/>
                  </a:lnTo>
                  <a:lnTo>
                    <a:pt x="766" y="1091"/>
                  </a:lnTo>
                  <a:lnTo>
                    <a:pt x="743" y="1114"/>
                  </a:lnTo>
                  <a:lnTo>
                    <a:pt x="719" y="1136"/>
                  </a:lnTo>
                  <a:lnTo>
                    <a:pt x="693" y="1156"/>
                  </a:lnTo>
                  <a:lnTo>
                    <a:pt x="667" y="1175"/>
                  </a:lnTo>
                  <a:lnTo>
                    <a:pt x="639" y="1192"/>
                  </a:lnTo>
                  <a:lnTo>
                    <a:pt x="611" y="1206"/>
                  </a:lnTo>
                  <a:lnTo>
                    <a:pt x="580" y="1219"/>
                  </a:lnTo>
                  <a:lnTo>
                    <a:pt x="549" y="1229"/>
                  </a:lnTo>
                  <a:lnTo>
                    <a:pt x="517" y="1238"/>
                  </a:lnTo>
                  <a:lnTo>
                    <a:pt x="484" y="1245"/>
                  </a:lnTo>
                  <a:lnTo>
                    <a:pt x="449" y="1248"/>
                  </a:lnTo>
                  <a:lnTo>
                    <a:pt x="414" y="1249"/>
                  </a:lnTo>
                  <a:lnTo>
                    <a:pt x="396" y="1249"/>
                  </a:lnTo>
                  <a:lnTo>
                    <a:pt x="380" y="1248"/>
                  </a:lnTo>
                  <a:lnTo>
                    <a:pt x="362" y="1246"/>
                  </a:lnTo>
                  <a:lnTo>
                    <a:pt x="345" y="1243"/>
                  </a:lnTo>
                  <a:lnTo>
                    <a:pt x="329" y="1240"/>
                  </a:lnTo>
                  <a:lnTo>
                    <a:pt x="312" y="1237"/>
                  </a:lnTo>
                  <a:lnTo>
                    <a:pt x="297" y="1232"/>
                  </a:lnTo>
                  <a:lnTo>
                    <a:pt x="280" y="1227"/>
                  </a:lnTo>
                  <a:lnTo>
                    <a:pt x="265" y="1221"/>
                  </a:lnTo>
                  <a:lnTo>
                    <a:pt x="250" y="1215"/>
                  </a:lnTo>
                  <a:lnTo>
                    <a:pt x="235" y="1208"/>
                  </a:lnTo>
                  <a:lnTo>
                    <a:pt x="221" y="1200"/>
                  </a:lnTo>
                  <a:lnTo>
                    <a:pt x="206" y="1193"/>
                  </a:lnTo>
                  <a:lnTo>
                    <a:pt x="192" y="1184"/>
                  </a:lnTo>
                  <a:lnTo>
                    <a:pt x="179" y="1175"/>
                  </a:lnTo>
                  <a:lnTo>
                    <a:pt x="165" y="1165"/>
                  </a:lnTo>
                  <a:lnTo>
                    <a:pt x="152" y="1155"/>
                  </a:lnTo>
                  <a:lnTo>
                    <a:pt x="140" y="1145"/>
                  </a:lnTo>
                  <a:lnTo>
                    <a:pt x="127" y="1133"/>
                  </a:lnTo>
                  <a:lnTo>
                    <a:pt x="116" y="1122"/>
                  </a:lnTo>
                  <a:lnTo>
                    <a:pt x="104" y="1110"/>
                  </a:lnTo>
                  <a:lnTo>
                    <a:pt x="93" y="1098"/>
                  </a:lnTo>
                  <a:lnTo>
                    <a:pt x="82" y="1085"/>
                  </a:lnTo>
                  <a:lnTo>
                    <a:pt x="70" y="1071"/>
                  </a:lnTo>
                  <a:lnTo>
                    <a:pt x="51" y="1043"/>
                  </a:lnTo>
                  <a:lnTo>
                    <a:pt x="32" y="1013"/>
                  </a:lnTo>
                  <a:lnTo>
                    <a:pt x="15" y="982"/>
                  </a:lnTo>
                  <a:lnTo>
                    <a:pt x="0" y="949"/>
                  </a:lnTo>
                  <a:lnTo>
                    <a:pt x="6" y="977"/>
                  </a:lnTo>
                  <a:lnTo>
                    <a:pt x="13" y="1005"/>
                  </a:lnTo>
                  <a:lnTo>
                    <a:pt x="22" y="1033"/>
                  </a:lnTo>
                  <a:lnTo>
                    <a:pt x="31" y="1059"/>
                  </a:lnTo>
                  <a:lnTo>
                    <a:pt x="40" y="1086"/>
                  </a:lnTo>
                  <a:lnTo>
                    <a:pt x="51" y="1112"/>
                  </a:lnTo>
                  <a:lnTo>
                    <a:pt x="62" y="1138"/>
                  </a:lnTo>
                  <a:lnTo>
                    <a:pt x="74" y="1162"/>
                  </a:lnTo>
                  <a:lnTo>
                    <a:pt x="86" y="1186"/>
                  </a:lnTo>
                  <a:lnTo>
                    <a:pt x="99" y="1210"/>
                  </a:lnTo>
                  <a:lnTo>
                    <a:pt x="114" y="1232"/>
                  </a:lnTo>
                  <a:lnTo>
                    <a:pt x="129" y="1256"/>
                  </a:lnTo>
                  <a:lnTo>
                    <a:pt x="144" y="1277"/>
                  </a:lnTo>
                  <a:lnTo>
                    <a:pt x="160" y="1298"/>
                  </a:lnTo>
                  <a:lnTo>
                    <a:pt x="178" y="1317"/>
                  </a:lnTo>
                  <a:lnTo>
                    <a:pt x="194" y="1336"/>
                  </a:lnTo>
                  <a:lnTo>
                    <a:pt x="213" y="1354"/>
                  </a:lnTo>
                  <a:lnTo>
                    <a:pt x="232" y="1372"/>
                  </a:lnTo>
                  <a:lnTo>
                    <a:pt x="250" y="1387"/>
                  </a:lnTo>
                  <a:lnTo>
                    <a:pt x="270" y="1402"/>
                  </a:lnTo>
                  <a:lnTo>
                    <a:pt x="291" y="1417"/>
                  </a:lnTo>
                  <a:lnTo>
                    <a:pt x="312" y="1430"/>
                  </a:lnTo>
                  <a:lnTo>
                    <a:pt x="334" y="1442"/>
                  </a:lnTo>
                  <a:lnTo>
                    <a:pt x="357" y="1453"/>
                  </a:lnTo>
                  <a:lnTo>
                    <a:pt x="380" y="1463"/>
                  </a:lnTo>
                  <a:lnTo>
                    <a:pt x="403" y="1471"/>
                  </a:lnTo>
                  <a:lnTo>
                    <a:pt x="427" y="1479"/>
                  </a:lnTo>
                  <a:lnTo>
                    <a:pt x="451" y="1485"/>
                  </a:lnTo>
                  <a:lnTo>
                    <a:pt x="476" y="1490"/>
                  </a:lnTo>
                  <a:lnTo>
                    <a:pt x="501" y="1493"/>
                  </a:lnTo>
                  <a:lnTo>
                    <a:pt x="528" y="1495"/>
                  </a:lnTo>
                  <a:lnTo>
                    <a:pt x="553" y="1496"/>
                  </a:lnTo>
                  <a:lnTo>
                    <a:pt x="595" y="1494"/>
                  </a:lnTo>
                  <a:lnTo>
                    <a:pt x="636" y="1490"/>
                  </a:lnTo>
                  <a:lnTo>
                    <a:pt x="675" y="1482"/>
                  </a:lnTo>
                  <a:lnTo>
                    <a:pt x="712" y="1471"/>
                  </a:lnTo>
                  <a:lnTo>
                    <a:pt x="747" y="1458"/>
                  </a:lnTo>
                  <a:lnTo>
                    <a:pt x="782" y="1442"/>
                  </a:lnTo>
                  <a:lnTo>
                    <a:pt x="815" y="1423"/>
                  </a:lnTo>
                  <a:lnTo>
                    <a:pt x="847" y="1402"/>
                  </a:lnTo>
                  <a:lnTo>
                    <a:pt x="877" y="1379"/>
                  </a:lnTo>
                  <a:lnTo>
                    <a:pt x="904" y="1354"/>
                  </a:lnTo>
                  <a:lnTo>
                    <a:pt x="931" y="1327"/>
                  </a:lnTo>
                  <a:lnTo>
                    <a:pt x="956" y="1298"/>
                  </a:lnTo>
                  <a:lnTo>
                    <a:pt x="979" y="1267"/>
                  </a:lnTo>
                  <a:lnTo>
                    <a:pt x="1001" y="1234"/>
                  </a:lnTo>
                  <a:lnTo>
                    <a:pt x="1022" y="1199"/>
                  </a:lnTo>
                  <a:lnTo>
                    <a:pt x="1040" y="1164"/>
                  </a:lnTo>
                  <a:lnTo>
                    <a:pt x="1058" y="1128"/>
                  </a:lnTo>
                  <a:lnTo>
                    <a:pt x="1072" y="1089"/>
                  </a:lnTo>
                  <a:lnTo>
                    <a:pt x="1087" y="1049"/>
                  </a:lnTo>
                  <a:lnTo>
                    <a:pt x="1098" y="1009"/>
                  </a:lnTo>
                  <a:lnTo>
                    <a:pt x="1107" y="969"/>
                  </a:lnTo>
                  <a:lnTo>
                    <a:pt x="1115" y="927"/>
                  </a:lnTo>
                  <a:lnTo>
                    <a:pt x="1122" y="884"/>
                  </a:lnTo>
                  <a:lnTo>
                    <a:pt x="1126" y="842"/>
                  </a:lnTo>
                  <a:lnTo>
                    <a:pt x="1130" y="797"/>
                  </a:lnTo>
                  <a:lnTo>
                    <a:pt x="1131" y="754"/>
                  </a:lnTo>
                  <a:lnTo>
                    <a:pt x="1130" y="711"/>
                  </a:lnTo>
                  <a:lnTo>
                    <a:pt x="1126" y="667"/>
                  </a:lnTo>
                  <a:lnTo>
                    <a:pt x="1122" y="624"/>
                  </a:lnTo>
                  <a:lnTo>
                    <a:pt x="1114" y="580"/>
                  </a:lnTo>
                  <a:lnTo>
                    <a:pt x="1106" y="537"/>
                  </a:lnTo>
                  <a:lnTo>
                    <a:pt x="1095" y="495"/>
                  </a:lnTo>
                  <a:lnTo>
                    <a:pt x="1087" y="466"/>
                  </a:lnTo>
                  <a:lnTo>
                    <a:pt x="1078" y="439"/>
                  </a:lnTo>
                  <a:lnTo>
                    <a:pt x="1068" y="411"/>
                  </a:lnTo>
                  <a:lnTo>
                    <a:pt x="1057" y="386"/>
                  </a:lnTo>
                  <a:lnTo>
                    <a:pt x="1045" y="359"/>
                  </a:lnTo>
                  <a:lnTo>
                    <a:pt x="1032" y="335"/>
                  </a:lnTo>
                  <a:lnTo>
                    <a:pt x="1020" y="311"/>
                  </a:lnTo>
                  <a:lnTo>
                    <a:pt x="1006" y="287"/>
                  </a:lnTo>
                  <a:lnTo>
                    <a:pt x="992" y="265"/>
                  </a:lnTo>
                  <a:lnTo>
                    <a:pt x="977" y="243"/>
                  </a:lnTo>
                  <a:lnTo>
                    <a:pt x="962" y="223"/>
                  </a:lnTo>
                  <a:lnTo>
                    <a:pt x="945" y="204"/>
                  </a:lnTo>
                  <a:lnTo>
                    <a:pt x="929" y="184"/>
                  </a:lnTo>
                  <a:lnTo>
                    <a:pt x="912" y="166"/>
                  </a:lnTo>
                  <a:lnTo>
                    <a:pt x="894" y="148"/>
                  </a:lnTo>
                  <a:lnTo>
                    <a:pt x="877" y="132"/>
                  </a:lnTo>
                  <a:lnTo>
                    <a:pt x="858" y="116"/>
                  </a:lnTo>
                  <a:lnTo>
                    <a:pt x="839" y="102"/>
                  </a:lnTo>
                  <a:lnTo>
                    <a:pt x="820" y="89"/>
                  </a:lnTo>
                  <a:lnTo>
                    <a:pt x="800" y="76"/>
                  </a:lnTo>
                  <a:lnTo>
                    <a:pt x="781" y="63"/>
                  </a:lnTo>
                  <a:lnTo>
                    <a:pt x="761" y="53"/>
                  </a:lnTo>
                  <a:lnTo>
                    <a:pt x="741" y="43"/>
                  </a:lnTo>
                  <a:lnTo>
                    <a:pt x="721" y="35"/>
                  </a:lnTo>
                  <a:lnTo>
                    <a:pt x="700" y="26"/>
                  </a:lnTo>
                  <a:lnTo>
                    <a:pt x="679" y="19"/>
                  </a:lnTo>
                  <a:lnTo>
                    <a:pt x="658" y="14"/>
                  </a:lnTo>
                  <a:lnTo>
                    <a:pt x="637" y="9"/>
                  </a:lnTo>
                  <a:lnTo>
                    <a:pt x="616" y="5"/>
                  </a:lnTo>
                  <a:lnTo>
                    <a:pt x="595" y="3"/>
                  </a:lnTo>
                  <a:lnTo>
                    <a:pt x="574" y="0"/>
                  </a:lnTo>
                  <a:lnTo>
                    <a:pt x="553"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098" name="Freeform 78">
            <a:extLst>
              <a:ext uri="{FF2B5EF4-FFF2-40B4-BE49-F238E27FC236}">
                <a16:creationId xmlns:a16="http://schemas.microsoft.com/office/drawing/2014/main" id="{FC2F9D67-ADC8-2131-2C8E-50DB0FB7B358}"/>
              </a:ext>
            </a:extLst>
          </p:cNvPr>
          <p:cNvSpPr>
            <a:spLocks/>
          </p:cNvSpPr>
          <p:nvPr/>
        </p:nvSpPr>
        <p:spPr bwMode="auto">
          <a:xfrm>
            <a:off x="6282770" y="3611302"/>
            <a:ext cx="3955013" cy="3243859"/>
          </a:xfrm>
          <a:custGeom>
            <a:avLst/>
            <a:gdLst>
              <a:gd name="T0" fmla="*/ 1125 w 1524"/>
              <a:gd name="T1" fmla="*/ 1129 h 1129"/>
              <a:gd name="T2" fmla="*/ 1524 w 1524"/>
              <a:gd name="T3" fmla="*/ 0 h 1129"/>
              <a:gd name="T4" fmla="*/ 0 w 1524"/>
              <a:gd name="T5" fmla="*/ 1129 h 1129"/>
              <a:gd name="T6" fmla="*/ 1125 w 1524"/>
              <a:gd name="T7" fmla="*/ 1129 h 1129"/>
            </a:gdLst>
            <a:ahLst/>
            <a:cxnLst>
              <a:cxn ang="0">
                <a:pos x="T0" y="T1"/>
              </a:cxn>
              <a:cxn ang="0">
                <a:pos x="T2" y="T3"/>
              </a:cxn>
              <a:cxn ang="0">
                <a:pos x="T4" y="T5"/>
              </a:cxn>
              <a:cxn ang="0">
                <a:pos x="T6" y="T7"/>
              </a:cxn>
            </a:cxnLst>
            <a:rect l="0" t="0" r="r" b="b"/>
            <a:pathLst>
              <a:path w="1524" h="1129">
                <a:moveTo>
                  <a:pt x="1125" y="1129"/>
                </a:moveTo>
                <a:cubicBezTo>
                  <a:pt x="433" y="601"/>
                  <a:pt x="1332" y="93"/>
                  <a:pt x="1524" y="0"/>
                </a:cubicBezTo>
                <a:cubicBezTo>
                  <a:pt x="258" y="346"/>
                  <a:pt x="31" y="1014"/>
                  <a:pt x="0" y="1129"/>
                </a:cubicBezTo>
                <a:lnTo>
                  <a:pt x="1125" y="112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2DD265CB-4EED-BE3C-005C-0D99741F221A}"/>
              </a:ext>
            </a:extLst>
          </p:cNvPr>
          <p:cNvGrpSpPr/>
          <p:nvPr/>
        </p:nvGrpSpPr>
        <p:grpSpPr>
          <a:xfrm>
            <a:off x="8513380" y="3813423"/>
            <a:ext cx="418705" cy="749177"/>
            <a:chOff x="7470436" y="3734003"/>
            <a:chExt cx="418705" cy="749177"/>
          </a:xfrm>
        </p:grpSpPr>
        <p:sp>
          <p:nvSpPr>
            <p:cNvPr id="1823" name="Freeform 6">
              <a:extLst>
                <a:ext uri="{FF2B5EF4-FFF2-40B4-BE49-F238E27FC236}">
                  <a16:creationId xmlns:a16="http://schemas.microsoft.com/office/drawing/2014/main" id="{850362EF-21F9-5DDA-1859-566F05F12852}"/>
                </a:ext>
              </a:extLst>
            </p:cNvPr>
            <p:cNvSpPr>
              <a:spLocks/>
            </p:cNvSpPr>
            <p:nvPr/>
          </p:nvSpPr>
          <p:spPr bwMode="auto">
            <a:xfrm>
              <a:off x="7881356" y="3781114"/>
              <a:ext cx="0" cy="1503"/>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5" name="Rectangle 8">
              <a:extLst>
                <a:ext uri="{FF2B5EF4-FFF2-40B4-BE49-F238E27FC236}">
                  <a16:creationId xmlns:a16="http://schemas.microsoft.com/office/drawing/2014/main" id="{44F51C65-2EA7-0D34-05F0-CFCEBBB60C7D}"/>
                </a:ext>
              </a:extLst>
            </p:cNvPr>
            <p:cNvSpPr>
              <a:spLocks noChangeArrowheads="1"/>
            </p:cNvSpPr>
            <p:nvPr/>
          </p:nvSpPr>
          <p:spPr bwMode="auto">
            <a:xfrm>
              <a:off x="7881356" y="3781114"/>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6" name="Freeform 9">
              <a:extLst>
                <a:ext uri="{FF2B5EF4-FFF2-40B4-BE49-F238E27FC236}">
                  <a16:creationId xmlns:a16="http://schemas.microsoft.com/office/drawing/2014/main" id="{25733E17-40F4-FA74-27E2-F287C22760A8}"/>
                </a:ext>
              </a:extLst>
            </p:cNvPr>
            <p:cNvSpPr>
              <a:spLocks/>
            </p:cNvSpPr>
            <p:nvPr/>
          </p:nvSpPr>
          <p:spPr bwMode="auto">
            <a:xfrm>
              <a:off x="7879962" y="3781114"/>
              <a:ext cx="1395" cy="0"/>
            </a:xfrm>
            <a:custGeom>
              <a:avLst/>
              <a:gdLst>
                <a:gd name="T0" fmla="*/ 1 w 1"/>
                <a:gd name="T1" fmla="*/ 1 h 1"/>
                <a:gd name="T2" fmla="*/ 1 w 1"/>
                <a:gd name="T3" fmla="*/ 1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7" name="Freeform 10">
              <a:extLst>
                <a:ext uri="{FF2B5EF4-FFF2-40B4-BE49-F238E27FC236}">
                  <a16:creationId xmlns:a16="http://schemas.microsoft.com/office/drawing/2014/main" id="{96F669A0-0129-0501-3E2C-A46F9BF7C0D1}"/>
                </a:ext>
              </a:extLst>
            </p:cNvPr>
            <p:cNvSpPr>
              <a:spLocks/>
            </p:cNvSpPr>
            <p:nvPr/>
          </p:nvSpPr>
          <p:spPr bwMode="auto">
            <a:xfrm>
              <a:off x="7879962" y="3781114"/>
              <a:ext cx="0" cy="0"/>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9" name="Rectangle 12">
              <a:extLst>
                <a:ext uri="{FF2B5EF4-FFF2-40B4-BE49-F238E27FC236}">
                  <a16:creationId xmlns:a16="http://schemas.microsoft.com/office/drawing/2014/main" id="{0F69D7DE-DC84-DFE7-4C9D-C8D107549C0D}"/>
                </a:ext>
              </a:extLst>
            </p:cNvPr>
            <p:cNvSpPr>
              <a:spLocks noChangeArrowheads="1"/>
            </p:cNvSpPr>
            <p:nvPr/>
          </p:nvSpPr>
          <p:spPr bwMode="auto">
            <a:xfrm>
              <a:off x="7881356" y="3782618"/>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0" name="Freeform 13">
              <a:extLst>
                <a:ext uri="{FF2B5EF4-FFF2-40B4-BE49-F238E27FC236}">
                  <a16:creationId xmlns:a16="http://schemas.microsoft.com/office/drawing/2014/main" id="{8C6AB9E8-0724-840F-C664-7DDDCFA51A35}"/>
                </a:ext>
              </a:extLst>
            </p:cNvPr>
            <p:cNvSpPr>
              <a:spLocks/>
            </p:cNvSpPr>
            <p:nvPr/>
          </p:nvSpPr>
          <p:spPr bwMode="auto">
            <a:xfrm>
              <a:off x="7879962" y="3781114"/>
              <a:ext cx="0" cy="0"/>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1" name="Rectangle 14">
              <a:extLst>
                <a:ext uri="{FF2B5EF4-FFF2-40B4-BE49-F238E27FC236}">
                  <a16:creationId xmlns:a16="http://schemas.microsoft.com/office/drawing/2014/main" id="{9C47E419-0BD4-F403-69F0-48B0BF01A6A9}"/>
                </a:ext>
              </a:extLst>
            </p:cNvPr>
            <p:cNvSpPr>
              <a:spLocks noChangeArrowheads="1"/>
            </p:cNvSpPr>
            <p:nvPr/>
          </p:nvSpPr>
          <p:spPr bwMode="auto">
            <a:xfrm>
              <a:off x="7879962" y="3781114"/>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2" name="Freeform 15">
              <a:extLst>
                <a:ext uri="{FF2B5EF4-FFF2-40B4-BE49-F238E27FC236}">
                  <a16:creationId xmlns:a16="http://schemas.microsoft.com/office/drawing/2014/main" id="{CC8E20B7-312B-E8BD-3D70-7F4A763074BC}"/>
                </a:ext>
              </a:extLst>
            </p:cNvPr>
            <p:cNvSpPr>
              <a:spLocks/>
            </p:cNvSpPr>
            <p:nvPr/>
          </p:nvSpPr>
          <p:spPr bwMode="auto">
            <a:xfrm>
              <a:off x="7879962" y="37811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3" name="Freeform 16">
              <a:extLst>
                <a:ext uri="{FF2B5EF4-FFF2-40B4-BE49-F238E27FC236}">
                  <a16:creationId xmlns:a16="http://schemas.microsoft.com/office/drawing/2014/main" id="{8C24C194-DEE5-F162-F1E3-2AB20802FC3F}"/>
                </a:ext>
              </a:extLst>
            </p:cNvPr>
            <p:cNvSpPr>
              <a:spLocks/>
            </p:cNvSpPr>
            <p:nvPr/>
          </p:nvSpPr>
          <p:spPr bwMode="auto">
            <a:xfrm>
              <a:off x="7879962" y="3781114"/>
              <a:ext cx="0" cy="0"/>
            </a:xfrm>
            <a:custGeom>
              <a:avLst/>
              <a:gdLst>
                <a:gd name="T0" fmla="*/ 1 w 1"/>
                <a:gd name="T1" fmla="*/ 1 h 1"/>
                <a:gd name="T2" fmla="*/ 0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0" y="0"/>
                  </a:lnTo>
                  <a:lnTo>
                    <a:pt x="0"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4" name="Rectangle 17">
              <a:extLst>
                <a:ext uri="{FF2B5EF4-FFF2-40B4-BE49-F238E27FC236}">
                  <a16:creationId xmlns:a16="http://schemas.microsoft.com/office/drawing/2014/main" id="{0F513B4B-76A8-6F3E-FF69-821EB59FD6B8}"/>
                </a:ext>
              </a:extLst>
            </p:cNvPr>
            <p:cNvSpPr>
              <a:spLocks noChangeArrowheads="1"/>
            </p:cNvSpPr>
            <p:nvPr/>
          </p:nvSpPr>
          <p:spPr bwMode="auto">
            <a:xfrm>
              <a:off x="7881356" y="3781114"/>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04" name="Oval 27">
              <a:extLst>
                <a:ext uri="{FF2B5EF4-FFF2-40B4-BE49-F238E27FC236}">
                  <a16:creationId xmlns:a16="http://schemas.microsoft.com/office/drawing/2014/main" id="{6FDE0172-CDD0-9E10-784D-E19A231480D0}"/>
                </a:ext>
              </a:extLst>
            </p:cNvPr>
            <p:cNvSpPr>
              <a:spLocks noChangeArrowheads="1"/>
            </p:cNvSpPr>
            <p:nvPr/>
          </p:nvSpPr>
          <p:spPr bwMode="auto">
            <a:xfrm rot="21094262">
              <a:off x="7473846" y="3734003"/>
              <a:ext cx="403333" cy="434950"/>
            </a:xfrm>
            <a:prstGeom prst="ellipse">
              <a:avLst/>
            </a:prstGeom>
            <a:solidFill>
              <a:srgbClr val="EABB22"/>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05" name="Freeform 26">
              <a:extLst>
                <a:ext uri="{FF2B5EF4-FFF2-40B4-BE49-F238E27FC236}">
                  <a16:creationId xmlns:a16="http://schemas.microsoft.com/office/drawing/2014/main" id="{695B44E5-9755-FD7A-67C4-0AD31450E282}"/>
                </a:ext>
              </a:extLst>
            </p:cNvPr>
            <p:cNvSpPr>
              <a:spLocks/>
            </p:cNvSpPr>
            <p:nvPr/>
          </p:nvSpPr>
          <p:spPr bwMode="auto">
            <a:xfrm rot="21094262">
              <a:off x="7650023" y="4041748"/>
              <a:ext cx="136448" cy="441432"/>
            </a:xfrm>
            <a:custGeom>
              <a:avLst/>
              <a:gdLst>
                <a:gd name="T0" fmla="*/ 113 w 227"/>
                <a:gd name="T1" fmla="*/ 681 h 681"/>
                <a:gd name="T2" fmla="*/ 0 w 227"/>
                <a:gd name="T3" fmla="*/ 113 h 681"/>
                <a:gd name="T4" fmla="*/ 94 w 227"/>
                <a:gd name="T5" fmla="*/ 0 h 681"/>
                <a:gd name="T6" fmla="*/ 227 w 227"/>
                <a:gd name="T7" fmla="*/ 113 h 681"/>
                <a:gd name="T8" fmla="*/ 113 w 227"/>
                <a:gd name="T9" fmla="*/ 681 h 681"/>
              </a:gdLst>
              <a:ahLst/>
              <a:cxnLst>
                <a:cxn ang="0">
                  <a:pos x="T0" y="T1"/>
                </a:cxn>
                <a:cxn ang="0">
                  <a:pos x="T2" y="T3"/>
                </a:cxn>
                <a:cxn ang="0">
                  <a:pos x="T4" y="T5"/>
                </a:cxn>
                <a:cxn ang="0">
                  <a:pos x="T6" y="T7"/>
                </a:cxn>
                <a:cxn ang="0">
                  <a:pos x="T8" y="T9"/>
                </a:cxn>
              </a:cxnLst>
              <a:rect l="0" t="0" r="r" b="b"/>
              <a:pathLst>
                <a:path w="227" h="681">
                  <a:moveTo>
                    <a:pt x="113" y="681"/>
                  </a:moveTo>
                  <a:lnTo>
                    <a:pt x="0" y="113"/>
                  </a:lnTo>
                  <a:lnTo>
                    <a:pt x="94" y="0"/>
                  </a:lnTo>
                  <a:lnTo>
                    <a:pt x="227" y="113"/>
                  </a:lnTo>
                  <a:lnTo>
                    <a:pt x="113" y="681"/>
                  </a:lnTo>
                  <a:close/>
                </a:path>
              </a:pathLst>
            </a:custGeom>
            <a:solidFill>
              <a:srgbClr val="EABB22"/>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06" name="Oval 28">
              <a:extLst>
                <a:ext uri="{FF2B5EF4-FFF2-40B4-BE49-F238E27FC236}">
                  <a16:creationId xmlns:a16="http://schemas.microsoft.com/office/drawing/2014/main" id="{6CA3AFEE-B487-5775-D9DA-6344C6359FC2}"/>
                </a:ext>
              </a:extLst>
            </p:cNvPr>
            <p:cNvSpPr>
              <a:spLocks noChangeArrowheads="1"/>
            </p:cNvSpPr>
            <p:nvPr/>
          </p:nvSpPr>
          <p:spPr bwMode="auto">
            <a:xfrm rot="21094262">
              <a:off x="7516612" y="3781316"/>
              <a:ext cx="317978" cy="34160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07" name="TextBox 365">
              <a:extLst>
                <a:ext uri="{FF2B5EF4-FFF2-40B4-BE49-F238E27FC236}">
                  <a16:creationId xmlns:a16="http://schemas.microsoft.com/office/drawing/2014/main" id="{97B45449-C1F8-32E0-5314-22814CB017EE}"/>
                </a:ext>
              </a:extLst>
            </p:cNvPr>
            <p:cNvSpPr txBox="1"/>
            <p:nvPr/>
          </p:nvSpPr>
          <p:spPr>
            <a:xfrm rot="21094262">
              <a:off x="7470436" y="3771698"/>
              <a:ext cx="418705" cy="369332"/>
            </a:xfrm>
            <a:prstGeom prst="rect">
              <a:avLst/>
            </a:prstGeom>
            <a:noFill/>
          </p:spPr>
          <p:txBody>
            <a:bodyPr wrap="none" rtlCol="0">
              <a:spAutoFit/>
            </a:bodyPr>
            <a:lstStyle/>
            <a:p>
              <a:pPr algn="ctr"/>
              <a:r>
                <a:rPr lang="en-US" b="1" dirty="0">
                  <a:solidFill>
                    <a:srgbClr val="EABB22"/>
                  </a:solidFill>
                  <a:latin typeface="Calibri" panose="020F0502020204030204" pitchFamily="34" charset="0"/>
                  <a:cs typeface="Calibri" panose="020F0502020204030204" pitchFamily="34" charset="0"/>
                </a:rPr>
                <a:t>01</a:t>
              </a:r>
            </a:p>
          </p:txBody>
        </p:sp>
      </p:grpSp>
      <p:grpSp>
        <p:nvGrpSpPr>
          <p:cNvPr id="8" name="Group 7">
            <a:extLst>
              <a:ext uri="{FF2B5EF4-FFF2-40B4-BE49-F238E27FC236}">
                <a16:creationId xmlns:a16="http://schemas.microsoft.com/office/drawing/2014/main" id="{4AE77E3C-0909-016E-34D7-0D528D574940}"/>
              </a:ext>
            </a:extLst>
          </p:cNvPr>
          <p:cNvGrpSpPr/>
          <p:nvPr/>
        </p:nvGrpSpPr>
        <p:grpSpPr>
          <a:xfrm>
            <a:off x="7399596" y="4374401"/>
            <a:ext cx="2224793" cy="2247492"/>
            <a:chOff x="5956385" y="4534536"/>
            <a:chExt cx="2224793" cy="2247492"/>
          </a:xfrm>
        </p:grpSpPr>
        <p:sp>
          <p:nvSpPr>
            <p:cNvPr id="1824" name="Rectangle 7">
              <a:extLst>
                <a:ext uri="{FF2B5EF4-FFF2-40B4-BE49-F238E27FC236}">
                  <a16:creationId xmlns:a16="http://schemas.microsoft.com/office/drawing/2014/main" id="{5FD4B8D2-7510-0D40-0B0F-3A942D7C2C5D}"/>
                </a:ext>
              </a:extLst>
            </p:cNvPr>
            <p:cNvSpPr>
              <a:spLocks noChangeArrowheads="1"/>
            </p:cNvSpPr>
            <p:nvPr/>
          </p:nvSpPr>
          <p:spPr bwMode="auto">
            <a:xfrm>
              <a:off x="8179783" y="4534536"/>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8" name="Freeform 11">
              <a:extLst>
                <a:ext uri="{FF2B5EF4-FFF2-40B4-BE49-F238E27FC236}">
                  <a16:creationId xmlns:a16="http://schemas.microsoft.com/office/drawing/2014/main" id="{9D239306-2C57-363B-4A61-A5FD06D14E25}"/>
                </a:ext>
              </a:extLst>
            </p:cNvPr>
            <p:cNvSpPr>
              <a:spLocks/>
            </p:cNvSpPr>
            <p:nvPr/>
          </p:nvSpPr>
          <p:spPr bwMode="auto">
            <a:xfrm>
              <a:off x="8179783" y="45345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5" name="Freeform 18">
              <a:extLst>
                <a:ext uri="{FF2B5EF4-FFF2-40B4-BE49-F238E27FC236}">
                  <a16:creationId xmlns:a16="http://schemas.microsoft.com/office/drawing/2014/main" id="{B9BC81DD-588B-85F7-56CA-A35122A384D5}"/>
                </a:ext>
              </a:extLst>
            </p:cNvPr>
            <p:cNvSpPr>
              <a:spLocks/>
            </p:cNvSpPr>
            <p:nvPr/>
          </p:nvSpPr>
          <p:spPr bwMode="auto">
            <a:xfrm>
              <a:off x="8179783" y="453453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6" name="Rectangle 19">
              <a:extLst>
                <a:ext uri="{FF2B5EF4-FFF2-40B4-BE49-F238E27FC236}">
                  <a16:creationId xmlns:a16="http://schemas.microsoft.com/office/drawing/2014/main" id="{83E97D3F-578F-FFD3-4B48-2C620BD39DE6}"/>
                </a:ext>
              </a:extLst>
            </p:cNvPr>
            <p:cNvSpPr>
              <a:spLocks noChangeArrowheads="1"/>
            </p:cNvSpPr>
            <p:nvPr/>
          </p:nvSpPr>
          <p:spPr bwMode="auto">
            <a:xfrm>
              <a:off x="8179783" y="4534536"/>
              <a:ext cx="1395"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08" name="Freeform 33">
              <a:extLst>
                <a:ext uri="{FF2B5EF4-FFF2-40B4-BE49-F238E27FC236}">
                  <a16:creationId xmlns:a16="http://schemas.microsoft.com/office/drawing/2014/main" id="{F320CFD2-44A4-69FE-FE07-2857A52F8BAB}"/>
                </a:ext>
              </a:extLst>
            </p:cNvPr>
            <p:cNvSpPr>
              <a:spLocks/>
            </p:cNvSpPr>
            <p:nvPr/>
          </p:nvSpPr>
          <p:spPr bwMode="auto">
            <a:xfrm rot="589636">
              <a:off x="6070702" y="5123380"/>
              <a:ext cx="185737" cy="604133"/>
            </a:xfrm>
            <a:custGeom>
              <a:avLst/>
              <a:gdLst>
                <a:gd name="T0" fmla="*/ 153 w 309"/>
                <a:gd name="T1" fmla="*/ 932 h 932"/>
                <a:gd name="T2" fmla="*/ 0 w 309"/>
                <a:gd name="T3" fmla="*/ 156 h 932"/>
                <a:gd name="T4" fmla="*/ 127 w 309"/>
                <a:gd name="T5" fmla="*/ 0 h 932"/>
                <a:gd name="T6" fmla="*/ 309 w 309"/>
                <a:gd name="T7" fmla="*/ 156 h 932"/>
                <a:gd name="T8" fmla="*/ 153 w 309"/>
                <a:gd name="T9" fmla="*/ 932 h 932"/>
              </a:gdLst>
              <a:ahLst/>
              <a:cxnLst>
                <a:cxn ang="0">
                  <a:pos x="T0" y="T1"/>
                </a:cxn>
                <a:cxn ang="0">
                  <a:pos x="T2" y="T3"/>
                </a:cxn>
                <a:cxn ang="0">
                  <a:pos x="T4" y="T5"/>
                </a:cxn>
                <a:cxn ang="0">
                  <a:pos x="T6" y="T7"/>
                </a:cxn>
                <a:cxn ang="0">
                  <a:pos x="T8" y="T9"/>
                </a:cxn>
              </a:cxnLst>
              <a:rect l="0" t="0" r="r" b="b"/>
              <a:pathLst>
                <a:path w="309" h="932">
                  <a:moveTo>
                    <a:pt x="153" y="932"/>
                  </a:moveTo>
                  <a:lnTo>
                    <a:pt x="0" y="156"/>
                  </a:lnTo>
                  <a:lnTo>
                    <a:pt x="127" y="0"/>
                  </a:lnTo>
                  <a:lnTo>
                    <a:pt x="309" y="156"/>
                  </a:lnTo>
                  <a:lnTo>
                    <a:pt x="153" y="932"/>
                  </a:lnTo>
                  <a:close/>
                </a:path>
              </a:pathLst>
            </a:custGeom>
            <a:solidFill>
              <a:srgbClr val="0289AE"/>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09" name="Oval 34">
              <a:extLst>
                <a:ext uri="{FF2B5EF4-FFF2-40B4-BE49-F238E27FC236}">
                  <a16:creationId xmlns:a16="http://schemas.microsoft.com/office/drawing/2014/main" id="{E9CB8076-EF38-EF80-1688-F2624CCD928D}"/>
                </a:ext>
              </a:extLst>
            </p:cNvPr>
            <p:cNvSpPr>
              <a:spLocks noChangeArrowheads="1"/>
            </p:cNvSpPr>
            <p:nvPr/>
          </p:nvSpPr>
          <p:spPr bwMode="auto">
            <a:xfrm rot="589636">
              <a:off x="5956385" y="4706386"/>
              <a:ext cx="550000" cy="593761"/>
            </a:xfrm>
            <a:prstGeom prst="ellipse">
              <a:avLst/>
            </a:prstGeom>
            <a:solidFill>
              <a:srgbClr val="0289AE"/>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10" name="Oval 35">
              <a:extLst>
                <a:ext uri="{FF2B5EF4-FFF2-40B4-BE49-F238E27FC236}">
                  <a16:creationId xmlns:a16="http://schemas.microsoft.com/office/drawing/2014/main" id="{A5386B49-C5BA-32E9-62C7-3B7DA899A125}"/>
                </a:ext>
              </a:extLst>
            </p:cNvPr>
            <p:cNvSpPr>
              <a:spLocks noChangeArrowheads="1"/>
            </p:cNvSpPr>
            <p:nvPr/>
          </p:nvSpPr>
          <p:spPr bwMode="auto">
            <a:xfrm rot="589636">
              <a:off x="6014691" y="4769262"/>
              <a:ext cx="433388" cy="46800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11" name="TextBox 370">
              <a:extLst>
                <a:ext uri="{FF2B5EF4-FFF2-40B4-BE49-F238E27FC236}">
                  <a16:creationId xmlns:a16="http://schemas.microsoft.com/office/drawing/2014/main" id="{7919B966-845A-9852-F0F4-516943FDCBB2}"/>
                </a:ext>
              </a:extLst>
            </p:cNvPr>
            <p:cNvSpPr txBox="1"/>
            <p:nvPr/>
          </p:nvSpPr>
          <p:spPr>
            <a:xfrm rot="589636">
              <a:off x="5983561" y="4753284"/>
              <a:ext cx="495650" cy="461665"/>
            </a:xfrm>
            <a:prstGeom prst="rect">
              <a:avLst/>
            </a:prstGeom>
            <a:noFill/>
          </p:spPr>
          <p:txBody>
            <a:bodyPr wrap="none" rtlCol="0">
              <a:spAutoFit/>
            </a:bodyPr>
            <a:lstStyle/>
            <a:p>
              <a:pPr algn="ctr"/>
              <a:r>
                <a:rPr lang="en-US" sz="2400" b="1" dirty="0">
                  <a:solidFill>
                    <a:srgbClr val="0289AE"/>
                  </a:solidFill>
                  <a:latin typeface="Calibri" panose="020F0502020204030204" pitchFamily="34" charset="0"/>
                  <a:cs typeface="Calibri" panose="020F0502020204030204" pitchFamily="34" charset="0"/>
                </a:rPr>
                <a:t>02</a:t>
              </a:r>
            </a:p>
          </p:txBody>
        </p:sp>
        <p:sp>
          <p:nvSpPr>
            <p:cNvPr id="2112" name="Freeform 37">
              <a:extLst>
                <a:ext uri="{FF2B5EF4-FFF2-40B4-BE49-F238E27FC236}">
                  <a16:creationId xmlns:a16="http://schemas.microsoft.com/office/drawing/2014/main" id="{EF2553E5-D73A-4776-5922-18908C942D5E}"/>
                </a:ext>
              </a:extLst>
            </p:cNvPr>
            <p:cNvSpPr>
              <a:spLocks/>
            </p:cNvSpPr>
            <p:nvPr/>
          </p:nvSpPr>
          <p:spPr bwMode="auto">
            <a:xfrm rot="21001488">
              <a:off x="6721870" y="6046308"/>
              <a:ext cx="225410" cy="735720"/>
            </a:xfrm>
            <a:custGeom>
              <a:avLst/>
              <a:gdLst>
                <a:gd name="T0" fmla="*/ 186 w 375"/>
                <a:gd name="T1" fmla="*/ 1135 h 1135"/>
                <a:gd name="T2" fmla="*/ 0 w 375"/>
                <a:gd name="T3" fmla="*/ 189 h 1135"/>
                <a:gd name="T4" fmla="*/ 156 w 375"/>
                <a:gd name="T5" fmla="*/ 0 h 1135"/>
                <a:gd name="T6" fmla="*/ 375 w 375"/>
                <a:gd name="T7" fmla="*/ 189 h 1135"/>
                <a:gd name="T8" fmla="*/ 186 w 375"/>
                <a:gd name="T9" fmla="*/ 1135 h 1135"/>
              </a:gdLst>
              <a:ahLst/>
              <a:cxnLst>
                <a:cxn ang="0">
                  <a:pos x="T0" y="T1"/>
                </a:cxn>
                <a:cxn ang="0">
                  <a:pos x="T2" y="T3"/>
                </a:cxn>
                <a:cxn ang="0">
                  <a:pos x="T4" y="T5"/>
                </a:cxn>
                <a:cxn ang="0">
                  <a:pos x="T6" y="T7"/>
                </a:cxn>
                <a:cxn ang="0">
                  <a:pos x="T8" y="T9"/>
                </a:cxn>
              </a:cxnLst>
              <a:rect l="0" t="0" r="r" b="b"/>
              <a:pathLst>
                <a:path w="375" h="1135">
                  <a:moveTo>
                    <a:pt x="186" y="1135"/>
                  </a:moveTo>
                  <a:lnTo>
                    <a:pt x="0" y="189"/>
                  </a:lnTo>
                  <a:lnTo>
                    <a:pt x="156" y="0"/>
                  </a:lnTo>
                  <a:lnTo>
                    <a:pt x="375" y="189"/>
                  </a:lnTo>
                  <a:lnTo>
                    <a:pt x="186" y="1135"/>
                  </a:lnTo>
                  <a:close/>
                </a:path>
              </a:pathLst>
            </a:custGeom>
            <a:solidFill>
              <a:srgbClr val="62A844"/>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13" name="Oval 38">
              <a:extLst>
                <a:ext uri="{FF2B5EF4-FFF2-40B4-BE49-F238E27FC236}">
                  <a16:creationId xmlns:a16="http://schemas.microsoft.com/office/drawing/2014/main" id="{6C7ADF06-B426-6DD9-EC8E-C244298A18A4}"/>
                </a:ext>
              </a:extLst>
            </p:cNvPr>
            <p:cNvSpPr>
              <a:spLocks noChangeArrowheads="1"/>
            </p:cNvSpPr>
            <p:nvPr/>
          </p:nvSpPr>
          <p:spPr bwMode="auto">
            <a:xfrm rot="21001488">
              <a:off x="6412108" y="5506810"/>
              <a:ext cx="670819" cy="724700"/>
            </a:xfrm>
            <a:prstGeom prst="ellipse">
              <a:avLst/>
            </a:prstGeom>
            <a:solidFill>
              <a:srgbClr val="62A844"/>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14" name="Oval 39">
              <a:extLst>
                <a:ext uri="{FF2B5EF4-FFF2-40B4-BE49-F238E27FC236}">
                  <a16:creationId xmlns:a16="http://schemas.microsoft.com/office/drawing/2014/main" id="{67DBC6BF-A1B6-60CC-38EE-13449606CD80}"/>
                </a:ext>
              </a:extLst>
            </p:cNvPr>
            <p:cNvSpPr>
              <a:spLocks noChangeArrowheads="1"/>
            </p:cNvSpPr>
            <p:nvPr/>
          </p:nvSpPr>
          <p:spPr bwMode="auto">
            <a:xfrm rot="21001488">
              <a:off x="6483036" y="5584595"/>
              <a:ext cx="528962" cy="5691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115" name="TextBox 375">
              <a:extLst>
                <a:ext uri="{FF2B5EF4-FFF2-40B4-BE49-F238E27FC236}">
                  <a16:creationId xmlns:a16="http://schemas.microsoft.com/office/drawing/2014/main" id="{50FF5429-57B5-E7AB-54E0-A60AD3321B32}"/>
                </a:ext>
              </a:extLst>
            </p:cNvPr>
            <p:cNvSpPr txBox="1"/>
            <p:nvPr/>
          </p:nvSpPr>
          <p:spPr>
            <a:xfrm rot="21001488">
              <a:off x="6444126" y="5574573"/>
              <a:ext cx="601447" cy="584775"/>
            </a:xfrm>
            <a:prstGeom prst="rect">
              <a:avLst/>
            </a:prstGeom>
            <a:noFill/>
          </p:spPr>
          <p:txBody>
            <a:bodyPr wrap="none" rtlCol="0">
              <a:spAutoFit/>
            </a:bodyPr>
            <a:lstStyle/>
            <a:p>
              <a:pPr algn="ctr"/>
              <a:r>
                <a:rPr lang="en-US" sz="3200" b="1" dirty="0">
                  <a:solidFill>
                    <a:srgbClr val="62A844"/>
                  </a:solidFill>
                  <a:latin typeface="Calibri" panose="020F0502020204030204" pitchFamily="34" charset="0"/>
                  <a:cs typeface="Calibri" panose="020F0502020204030204" pitchFamily="34" charset="0"/>
                </a:rPr>
                <a:t>03</a:t>
              </a:r>
            </a:p>
          </p:txBody>
        </p:sp>
      </p:grpSp>
      <p:sp>
        <p:nvSpPr>
          <p:cNvPr id="4" name="Text Placeholder 11">
            <a:extLst>
              <a:ext uri="{FF2B5EF4-FFF2-40B4-BE49-F238E27FC236}">
                <a16:creationId xmlns:a16="http://schemas.microsoft.com/office/drawing/2014/main" id="{AD4AD70B-20F9-1AFB-AC37-0C17E2034243}"/>
              </a:ext>
            </a:extLst>
          </p:cNvPr>
          <p:cNvSpPr txBox="1">
            <a:spLocks/>
          </p:cNvSpPr>
          <p:nvPr/>
        </p:nvSpPr>
        <p:spPr>
          <a:xfrm>
            <a:off x="429115" y="354068"/>
            <a:ext cx="729598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Reading: </a:t>
            </a:r>
            <a:r>
              <a:rPr lang="en-US" sz="3400" b="1" dirty="0" err="1">
                <a:solidFill>
                  <a:srgbClr val="262626"/>
                </a:solidFill>
                <a:cs typeface="Times New Roman" panose="02020603050405020304" pitchFamily="18" charset="0"/>
              </a:rPr>
              <a:t>GreenComp</a:t>
            </a:r>
            <a:r>
              <a:rPr lang="en-US" sz="3400" b="1" dirty="0">
                <a:solidFill>
                  <a:srgbClr val="262626"/>
                </a:solidFill>
                <a:cs typeface="Times New Roman" panose="02020603050405020304" pitchFamily="18" charset="0"/>
              </a:rPr>
              <a:t> and Practical Hospitality Sustainability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71068263-8076-DC16-FE41-23FB74064D84}"/>
              </a:ext>
            </a:extLst>
          </p:cNvPr>
          <p:cNvCxnSpPr>
            <a:cxnSpLocks/>
          </p:cNvCxnSpPr>
          <p:nvPr/>
        </p:nvCxnSpPr>
        <p:spPr>
          <a:xfrm>
            <a:off x="0" y="1469506"/>
            <a:ext cx="72521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30">
            <a:extLst>
              <a:ext uri="{FF2B5EF4-FFF2-40B4-BE49-F238E27FC236}">
                <a16:creationId xmlns:a16="http://schemas.microsoft.com/office/drawing/2014/main" id="{E387EED1-4F1E-A229-345D-B05DB68917AD}"/>
              </a:ext>
            </a:extLst>
          </p:cNvPr>
          <p:cNvSpPr/>
          <p:nvPr/>
        </p:nvSpPr>
        <p:spPr>
          <a:xfrm flipH="1">
            <a:off x="9015101" y="5904531"/>
            <a:ext cx="2445365" cy="956544"/>
          </a:xfrm>
          <a:prstGeom prst="rect">
            <a:avLst/>
          </a:prstGeom>
        </p:spPr>
        <p:txBody>
          <a:bodyPr wrap="square">
            <a:spAutoFit/>
          </a:bodyPr>
          <a:lstStyle/>
          <a:p>
            <a:pPr algn="r"/>
            <a:r>
              <a:rPr lang="en-US" dirty="0">
                <a:solidFill>
                  <a:srgbClr val="262626"/>
                </a:solidFill>
                <a:latin typeface="Calibri" panose="020F0502020204030204" pitchFamily="34" charset="0"/>
                <a:cs typeface="Calibri" panose="020F0502020204030204" pitchFamily="34" charset="0"/>
              </a:rPr>
              <a:t>You can download </a:t>
            </a:r>
            <a:r>
              <a:rPr lang="en-US" dirty="0" err="1">
                <a:solidFill>
                  <a:srgbClr val="262626"/>
                </a:solidFill>
                <a:latin typeface="Calibri" panose="020F0502020204030204" pitchFamily="34" charset="0"/>
                <a:cs typeface="Calibri" panose="020F0502020204030204" pitchFamily="34" charset="0"/>
              </a:rPr>
              <a:t>GreenComp</a:t>
            </a:r>
            <a:r>
              <a:rPr lang="en-US" dirty="0">
                <a:solidFill>
                  <a:srgbClr val="262626"/>
                </a:solidFill>
                <a:latin typeface="Calibri" panose="020F0502020204030204" pitchFamily="34" charset="0"/>
                <a:cs typeface="Calibri" panose="020F0502020204030204" pitchFamily="34" charset="0"/>
              </a:rPr>
              <a:t> </a:t>
            </a:r>
            <a:r>
              <a:rPr lang="en-US" b="1" dirty="0">
                <a:solidFill>
                  <a:srgbClr val="26262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US" b="1" dirty="0">
              <a:solidFill>
                <a:srgbClr val="262626"/>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2" name="Rectangle 30">
            <a:extLst>
              <a:ext uri="{FF2B5EF4-FFF2-40B4-BE49-F238E27FC236}">
                <a16:creationId xmlns:a16="http://schemas.microsoft.com/office/drawing/2014/main" id="{1E483A6F-AC7C-C8FE-619C-90666E463F03}"/>
              </a:ext>
            </a:extLst>
          </p:cNvPr>
          <p:cNvSpPr/>
          <p:nvPr/>
        </p:nvSpPr>
        <p:spPr>
          <a:xfrm flipH="1">
            <a:off x="586947" y="1813033"/>
            <a:ext cx="6514720" cy="4939814"/>
          </a:xfrm>
          <a:prstGeom prst="rect">
            <a:avLst/>
          </a:prstGeom>
        </p:spPr>
        <p:txBody>
          <a:bodyPr wrap="square">
            <a:spAutoFit/>
          </a:bodyPr>
          <a:lstStyle/>
          <a:p>
            <a:pPr>
              <a:lnSpc>
                <a:spcPts val="2060"/>
              </a:lnSpc>
              <a:buClr>
                <a:srgbClr val="62A844"/>
              </a:buClr>
            </a:pPr>
            <a:r>
              <a:rPr lang="en-US" sz="2000" b="1" dirty="0">
                <a:solidFill>
                  <a:srgbClr val="0289AE"/>
                </a:solidFill>
                <a:latin typeface="Calibri" panose="020F0502020204030204" pitchFamily="34" charset="0"/>
                <a:cs typeface="Calibri" panose="020F0502020204030204" pitchFamily="34" charset="0"/>
              </a:rPr>
              <a:t>The </a:t>
            </a:r>
            <a:r>
              <a:rPr lang="en-US" sz="2000" b="1" dirty="0" err="1">
                <a:solidFill>
                  <a:srgbClr val="0289AE"/>
                </a:solidFill>
                <a:latin typeface="Calibri" panose="020F0502020204030204" pitchFamily="34" charset="0"/>
                <a:cs typeface="Calibri" panose="020F0502020204030204" pitchFamily="34" charset="0"/>
              </a:rPr>
              <a:t>GreenComp</a:t>
            </a:r>
            <a:r>
              <a:rPr lang="en-US" sz="2000" b="1" dirty="0">
                <a:solidFill>
                  <a:srgbClr val="0289AE"/>
                </a:solidFill>
                <a:latin typeface="Calibri" panose="020F0502020204030204" pitchFamily="34" charset="0"/>
                <a:cs typeface="Calibri" panose="020F0502020204030204" pitchFamily="34" charset="0"/>
              </a:rPr>
              <a:t> framework supports sustainability learning through four broad competence areas:</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Embodying Sustainability Values</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Embracing Complexity in Sustainability</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Envisioning Sustainable Futures</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Acting for Sustainability</a:t>
            </a:r>
          </a:p>
          <a:p>
            <a:pPr marL="285750" indent="-285750">
              <a:lnSpc>
                <a:spcPts val="2060"/>
              </a:lnSpc>
              <a:buClr>
                <a:srgbClr val="62A844"/>
              </a:buClr>
              <a:buFont typeface="Arial" panose="020B0604020202020204" pitchFamily="34" charset="0"/>
              <a:buChar char="•"/>
            </a:pPr>
            <a:endParaRPr lang="en-US" dirty="0">
              <a:solidFill>
                <a:srgbClr val="262626"/>
              </a:solidFill>
              <a:latin typeface="Calibri" panose="020F0502020204030204" pitchFamily="34" charset="0"/>
              <a:cs typeface="Calibri" panose="020F0502020204030204" pitchFamily="34" charset="0"/>
            </a:endParaRPr>
          </a:p>
          <a:p>
            <a:pPr>
              <a:lnSpc>
                <a:spcPts val="2060"/>
              </a:lnSpc>
              <a:buClr>
                <a:srgbClr val="62A844"/>
              </a:buClr>
            </a:pPr>
            <a:r>
              <a:rPr lang="en-US" sz="2000" b="1" dirty="0">
                <a:solidFill>
                  <a:srgbClr val="0289AE"/>
                </a:solidFill>
                <a:latin typeface="Calibri" panose="020F0502020204030204" pitchFamily="34" charset="0"/>
                <a:cs typeface="Calibri" panose="020F0502020204030204" pitchFamily="34" charset="0"/>
              </a:rPr>
              <a:t>In hospitality, this helps professionals strengthen:</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sustainable business thinking</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resource efficiency</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environmentally responsible decision-making</a:t>
            </a:r>
          </a:p>
          <a:p>
            <a:pPr marL="285750" indent="-285750">
              <a:lnSpc>
                <a:spcPts val="2060"/>
              </a:lnSpc>
              <a:buClr>
                <a:srgbClr val="62A844"/>
              </a:buClr>
              <a:buFont typeface="Arial" panose="020B0604020202020204" pitchFamily="34" charset="0"/>
              <a:buChar char="•"/>
            </a:pPr>
            <a:endParaRPr lang="en-US" dirty="0">
              <a:solidFill>
                <a:srgbClr val="262626"/>
              </a:solidFill>
              <a:latin typeface="Calibri" panose="020F0502020204030204" pitchFamily="34" charset="0"/>
              <a:cs typeface="Calibri" panose="020F0502020204030204" pitchFamily="34" charset="0"/>
            </a:endParaRPr>
          </a:p>
          <a:p>
            <a:pPr>
              <a:lnSpc>
                <a:spcPts val="2060"/>
              </a:lnSpc>
              <a:buClr>
                <a:srgbClr val="62A844"/>
              </a:buClr>
            </a:pPr>
            <a:r>
              <a:rPr lang="en-US" b="1" dirty="0">
                <a:solidFill>
                  <a:srgbClr val="0289AE"/>
                </a:solidFill>
                <a:latin typeface="Calibri" panose="020F0502020204030204" pitchFamily="34" charset="0"/>
                <a:cs typeface="Calibri" panose="020F0502020204030204" pitchFamily="34" charset="0"/>
              </a:rPr>
              <a:t>Reflection task</a:t>
            </a:r>
            <a:br>
              <a:rPr lang="en-US" dirty="0">
                <a:solidFill>
                  <a:srgbClr val="262626"/>
                </a:solidFill>
                <a:latin typeface="Calibri" panose="020F0502020204030204" pitchFamily="34" charset="0"/>
                <a:cs typeface="Calibri" panose="020F0502020204030204" pitchFamily="34" charset="0"/>
              </a:rPr>
            </a:br>
            <a:r>
              <a:rPr lang="en-US" dirty="0">
                <a:solidFill>
                  <a:srgbClr val="262626"/>
                </a:solidFill>
                <a:latin typeface="Calibri" panose="020F0502020204030204" pitchFamily="34" charset="0"/>
                <a:cs typeface="Calibri" panose="020F0502020204030204" pitchFamily="34" charset="0"/>
              </a:rPr>
              <a:t>Write 100–150 words:</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Which </a:t>
            </a:r>
            <a:r>
              <a:rPr lang="en-US" dirty="0" err="1">
                <a:solidFill>
                  <a:srgbClr val="262626"/>
                </a:solidFill>
                <a:latin typeface="Calibri" panose="020F0502020204030204" pitchFamily="34" charset="0"/>
                <a:cs typeface="Calibri" panose="020F0502020204030204" pitchFamily="34" charset="0"/>
              </a:rPr>
              <a:t>GreenComp</a:t>
            </a:r>
            <a:r>
              <a:rPr lang="en-US" dirty="0">
                <a:solidFill>
                  <a:srgbClr val="262626"/>
                </a:solidFill>
                <a:latin typeface="Calibri" panose="020F0502020204030204" pitchFamily="34" charset="0"/>
                <a:cs typeface="Calibri" panose="020F0502020204030204" pitchFamily="34" charset="0"/>
              </a:rPr>
              <a:t> idea is already visible in your workplace?</a:t>
            </a:r>
          </a:p>
          <a:p>
            <a:pPr marL="285750" indent="-285750">
              <a:lnSpc>
                <a:spcPts val="2060"/>
              </a:lnSpc>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Which one still needs to become part of daily operations?</a:t>
            </a:r>
          </a:p>
          <a:p>
            <a:pPr>
              <a:lnSpc>
                <a:spcPts val="2060"/>
              </a:lnSpc>
              <a:buClr>
                <a:srgbClr val="62A844"/>
              </a:buClr>
            </a:pPr>
            <a:endParaRPr lang="en-US" dirty="0">
              <a:solidFill>
                <a:srgbClr val="262626"/>
              </a:solidFill>
              <a:latin typeface="Calibri" panose="020F0502020204030204" pitchFamily="34" charset="0"/>
              <a:cs typeface="Calibri" panose="020F0502020204030204" pitchFamily="34" charset="0"/>
            </a:endParaRPr>
          </a:p>
          <a:p>
            <a:pPr marL="285750" indent="-285750">
              <a:lnSpc>
                <a:spcPts val="2060"/>
              </a:lnSpc>
              <a:buClr>
                <a:srgbClr val="62A844"/>
              </a:buClr>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39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5A33-ED82-43F9-F1B0-4907CE46A2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C43A7D-8D24-1F90-6585-EFA901C86EE7}"/>
              </a:ext>
            </a:extLst>
          </p:cNvPr>
          <p:cNvSpPr>
            <a:spLocks noGrp="1"/>
          </p:cNvSpPr>
          <p:nvPr>
            <p:ph type="body" sz="quarter" idx="16"/>
          </p:nvPr>
        </p:nvSpPr>
        <p:spPr>
          <a:xfrm>
            <a:off x="4223370" y="1073150"/>
            <a:ext cx="5916053" cy="4711700"/>
          </a:xfrm>
        </p:spPr>
        <p:txBody>
          <a:bodyPr>
            <a:normAutofit/>
          </a:bodyPr>
          <a:lstStyle/>
          <a:p>
            <a:pPr fontAlgn="t">
              <a:lnSpc>
                <a:spcPts val="4960"/>
              </a:lnSpc>
              <a:spcBef>
                <a:spcPts val="0"/>
              </a:spcBef>
            </a:pPr>
            <a:r>
              <a:rPr lang="en-IE" b="1" dirty="0"/>
              <a:t>Sustainable Routines by Department</a:t>
            </a:r>
            <a:endParaRPr lang="en-GB" b="1" dirty="0"/>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Role-specific action across front office, housekeeping, kitchen, maintenance and procurement.  To explore how each department can translate sustainability into repeatable routines, responsibilities and service standards.</a:t>
            </a:r>
          </a:p>
          <a:p>
            <a:endParaRPr lang="en-GB" sz="2200" dirty="0">
              <a:cs typeface="Times New Roman" panose="02020603050405020304" pitchFamily="18" charset="0"/>
            </a:endParaRPr>
          </a:p>
        </p:txBody>
      </p:sp>
      <p:sp>
        <p:nvSpPr>
          <p:cNvPr id="6" name="Text Placeholder 4">
            <a:extLst>
              <a:ext uri="{FF2B5EF4-FFF2-40B4-BE49-F238E27FC236}">
                <a16:creationId xmlns:a16="http://schemas.microsoft.com/office/drawing/2014/main" id="{3C25D8C8-A7A7-30A8-57C6-D8F9D518CB6F}"/>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02</a:t>
            </a:r>
          </a:p>
        </p:txBody>
      </p:sp>
    </p:spTree>
    <p:extLst>
      <p:ext uri="{BB962C8B-B14F-4D97-AF65-F5344CB8AC3E}">
        <p14:creationId xmlns:p14="http://schemas.microsoft.com/office/powerpoint/2010/main" val="309240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a:extLst>
              <a:ext uri="{FF2B5EF4-FFF2-40B4-BE49-F238E27FC236}">
                <a16:creationId xmlns:a16="http://schemas.microsoft.com/office/drawing/2014/main" id="{90AD0D50-9F6D-0272-B8FB-271DAEC16E23}"/>
              </a:ext>
            </a:extLst>
          </p:cNvPr>
          <p:cNvSpPr txBox="1"/>
          <p:nvPr/>
        </p:nvSpPr>
        <p:spPr>
          <a:xfrm>
            <a:off x="576000" y="312221"/>
            <a:ext cx="10952172" cy="246221"/>
          </a:xfrm>
          <a:prstGeom prst="rect">
            <a:avLst/>
          </a:prstGeom>
          <a:noFill/>
        </p:spPr>
        <p:txBody>
          <a:bodyPr wrap="square" lIns="0" tIns="0" rIns="0" bIns="0" anchor="t">
            <a:spAutoFit/>
          </a:bodyPr>
          <a:lstStyle/>
          <a:p>
            <a:r>
              <a:rPr lang="en-IE" sz="1600" b="1" dirty="0">
                <a:solidFill>
                  <a:schemeClr val="bg1"/>
                </a:solidFill>
              </a:rPr>
              <a:t>Cluster 1 – Sustainability &amp; Green Innovation    |   Module 1 - </a:t>
            </a:r>
            <a:r>
              <a:rPr lang="en-US" sz="1600" b="1" dirty="0">
                <a:solidFill>
                  <a:schemeClr val="bg1"/>
                </a:solidFill>
                <a:cs typeface="Times New Roman" panose="02020603050405020304" pitchFamily="18" charset="0"/>
              </a:rPr>
              <a:t>Sustainability in Daily Hospitality Operations</a:t>
            </a:r>
            <a:endParaRPr lang="en-US" sz="2400" b="1" dirty="0">
              <a:solidFill>
                <a:schemeClr val="bg1"/>
              </a:solidFill>
              <a:cs typeface="Times New Roman" panose="02020603050405020304" pitchFamily="18" charset="0"/>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655653"/>
            <a:ext cx="10692000" cy="553998"/>
          </a:xfrm>
          <a:prstGeom prst="rect">
            <a:avLst/>
          </a:prstGeom>
          <a:noFill/>
        </p:spPr>
        <p:txBody>
          <a:bodyPr wrap="square" lIns="0" tIns="0" rIns="0" bIns="0" anchor="t">
            <a:spAutoFit/>
          </a:bodyPr>
          <a:lstStyle/>
          <a:p>
            <a:pPr algn="l"/>
            <a:r>
              <a:rPr sz="3600" b="1" i="0" dirty="0">
                <a:solidFill>
                  <a:schemeClr val="bg1"/>
                </a:solidFill>
                <a:latin typeface="Calibri"/>
              </a:rPr>
              <a:t>Why this module matters to your business</a:t>
            </a:r>
          </a:p>
        </p:txBody>
      </p:sp>
      <p:sp>
        <p:nvSpPr>
          <p:cNvPr id="30" name="TextBox 29">
            <a:extLst>
              <a:ext uri="{FF2B5EF4-FFF2-40B4-BE49-F238E27FC236}">
                <a16:creationId xmlns:a16="http://schemas.microsoft.com/office/drawing/2014/main" id="{F4DE2CE2-DFA7-083A-8AF0-54CD1DB195EC}"/>
              </a:ext>
            </a:extLst>
          </p:cNvPr>
          <p:cNvSpPr txBox="1"/>
          <p:nvPr/>
        </p:nvSpPr>
        <p:spPr>
          <a:xfrm>
            <a:off x="576000" y="1634652"/>
            <a:ext cx="8852050" cy="553998"/>
          </a:xfrm>
          <a:prstGeom prst="rect">
            <a:avLst/>
          </a:prstGeom>
          <a:noFill/>
        </p:spPr>
        <p:txBody>
          <a:bodyPr wrap="square" lIns="0" tIns="0" rIns="0" bIns="0" anchor="t">
            <a:spAutoFit/>
          </a:bodyPr>
          <a:lstStyle/>
          <a:p>
            <a:pPr algn="l"/>
            <a:r>
              <a:rPr b="0" i="1" dirty="0">
                <a:solidFill>
                  <a:srgbClr val="262626"/>
                </a:solidFill>
                <a:latin typeface="Calibri"/>
              </a:rPr>
              <a:t>Practical, everyday sustainability for hospitality SMEs</a:t>
            </a:r>
            <a:r>
              <a:rPr lang="en-IE" b="0" i="1" dirty="0">
                <a:solidFill>
                  <a:srgbClr val="262626"/>
                </a:solidFill>
                <a:latin typeface="Calibri"/>
              </a:rPr>
              <a:t>, </a:t>
            </a:r>
            <a:r>
              <a:rPr b="0" i="1" dirty="0">
                <a:solidFill>
                  <a:srgbClr val="262626"/>
                </a:solidFill>
                <a:latin typeface="Calibri"/>
              </a:rPr>
              <a:t> built around real decisions in front office, housekeeping, kitchens and procurement.</a:t>
            </a:r>
          </a:p>
        </p:txBody>
      </p:sp>
      <p:sp>
        <p:nvSpPr>
          <p:cNvPr id="31" name="Rectangle 30">
            <a:extLst>
              <a:ext uri="{FF2B5EF4-FFF2-40B4-BE49-F238E27FC236}">
                <a16:creationId xmlns:a16="http://schemas.microsoft.com/office/drawing/2014/main" id="{032490F0-BA0E-6731-E1F2-EADA1B15D19E}"/>
              </a:ext>
            </a:extLst>
          </p:cNvPr>
          <p:cNvSpPr/>
          <p:nvPr/>
        </p:nvSpPr>
        <p:spPr>
          <a:xfrm>
            <a:off x="576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ectangle 31">
            <a:extLst>
              <a:ext uri="{FF2B5EF4-FFF2-40B4-BE49-F238E27FC236}">
                <a16:creationId xmlns:a16="http://schemas.microsoft.com/office/drawing/2014/main" id="{2C14F9B1-40D7-D3EC-2E8F-52D6951DA84D}"/>
              </a:ext>
            </a:extLst>
          </p:cNvPr>
          <p:cNvSpPr/>
          <p:nvPr/>
        </p:nvSpPr>
        <p:spPr>
          <a:xfrm>
            <a:off x="576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a:extLst>
              <a:ext uri="{FF2B5EF4-FFF2-40B4-BE49-F238E27FC236}">
                <a16:creationId xmlns:a16="http://schemas.microsoft.com/office/drawing/2014/main" id="{D5B6B4BC-3F8C-E98F-F3C1-0960ACD3C519}"/>
              </a:ext>
            </a:extLst>
          </p:cNvPr>
          <p:cNvSpPr txBox="1"/>
          <p:nvPr/>
        </p:nvSpPr>
        <p:spPr>
          <a:xfrm>
            <a:off x="792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01</a:t>
            </a:r>
          </a:p>
        </p:txBody>
      </p:sp>
      <p:sp>
        <p:nvSpPr>
          <p:cNvPr id="34" name="TextBox 33">
            <a:extLst>
              <a:ext uri="{FF2B5EF4-FFF2-40B4-BE49-F238E27FC236}">
                <a16:creationId xmlns:a16="http://schemas.microsoft.com/office/drawing/2014/main" id="{06AE4A38-D46B-33BB-0D2A-AE75D6C02F34}"/>
              </a:ext>
            </a:extLst>
          </p:cNvPr>
          <p:cNvSpPr txBox="1"/>
          <p:nvPr/>
        </p:nvSpPr>
        <p:spPr>
          <a:xfrm>
            <a:off x="792000" y="3248649"/>
            <a:ext cx="2916000" cy="666849"/>
          </a:xfrm>
          <a:prstGeom prst="rect">
            <a:avLst/>
          </a:prstGeom>
          <a:noFill/>
        </p:spPr>
        <p:txBody>
          <a:bodyPr wrap="square" lIns="0" tIns="0" rIns="0" bIns="0" anchor="t">
            <a:spAutoFit/>
          </a:bodyPr>
          <a:lstStyle/>
          <a:p>
            <a:pPr algn="l">
              <a:lnSpc>
                <a:spcPts val="2580"/>
              </a:lnSpc>
            </a:pPr>
            <a:r>
              <a:rPr sz="2400" b="1" i="0" dirty="0">
                <a:solidFill>
                  <a:srgbClr val="62A844"/>
                </a:solidFill>
                <a:latin typeface="Calibri"/>
              </a:rPr>
              <a:t>Spot the impact in a normal shift</a:t>
            </a:r>
          </a:p>
        </p:txBody>
      </p:sp>
      <p:sp>
        <p:nvSpPr>
          <p:cNvPr id="35" name="TextBox 34">
            <a:extLst>
              <a:ext uri="{FF2B5EF4-FFF2-40B4-BE49-F238E27FC236}">
                <a16:creationId xmlns:a16="http://schemas.microsoft.com/office/drawing/2014/main" id="{A51CFEDB-A4EF-0544-47A4-7C9A5175BAF2}"/>
              </a:ext>
            </a:extLst>
          </p:cNvPr>
          <p:cNvSpPr txBox="1"/>
          <p:nvPr/>
        </p:nvSpPr>
        <p:spPr>
          <a:xfrm>
            <a:off x="792000" y="4094651"/>
            <a:ext cx="2916000" cy="820738"/>
          </a:xfrm>
          <a:prstGeom prst="rect">
            <a:avLst/>
          </a:prstGeom>
          <a:noFill/>
        </p:spPr>
        <p:txBody>
          <a:bodyPr wrap="square" lIns="0" tIns="0" rIns="0" bIns="0" anchor="t">
            <a:spAutoFit/>
          </a:bodyPr>
          <a:lstStyle/>
          <a:p>
            <a:pPr algn="l">
              <a:lnSpc>
                <a:spcPts val="1580"/>
              </a:lnSpc>
            </a:pPr>
            <a:r>
              <a:rPr sz="1500" b="0" i="0" dirty="0">
                <a:solidFill>
                  <a:srgbClr val="262626"/>
                </a:solidFill>
                <a:latin typeface="Calibri"/>
              </a:rPr>
              <a:t>See where energy, water, waste and sourcing decisions already live in your daily routine — and which small changes pay back fastest.</a:t>
            </a:r>
          </a:p>
        </p:txBody>
      </p:sp>
      <p:sp>
        <p:nvSpPr>
          <p:cNvPr id="36" name="Rectangle 35">
            <a:extLst>
              <a:ext uri="{FF2B5EF4-FFF2-40B4-BE49-F238E27FC236}">
                <a16:creationId xmlns:a16="http://schemas.microsoft.com/office/drawing/2014/main" id="{B7DEC51C-1BD9-EA40-C308-26AAF0A94E3B}"/>
              </a:ext>
            </a:extLst>
          </p:cNvPr>
          <p:cNvSpPr/>
          <p:nvPr/>
        </p:nvSpPr>
        <p:spPr>
          <a:xfrm>
            <a:off x="4248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Rectangle 36">
            <a:extLst>
              <a:ext uri="{FF2B5EF4-FFF2-40B4-BE49-F238E27FC236}">
                <a16:creationId xmlns:a16="http://schemas.microsoft.com/office/drawing/2014/main" id="{258FB775-BBC3-EC26-119B-AEC4DFE649DD}"/>
              </a:ext>
            </a:extLst>
          </p:cNvPr>
          <p:cNvSpPr/>
          <p:nvPr/>
        </p:nvSpPr>
        <p:spPr>
          <a:xfrm>
            <a:off x="4248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a:extLst>
              <a:ext uri="{FF2B5EF4-FFF2-40B4-BE49-F238E27FC236}">
                <a16:creationId xmlns:a16="http://schemas.microsoft.com/office/drawing/2014/main" id="{52A52125-2C6F-0D6A-AE39-64001639D3F0}"/>
              </a:ext>
            </a:extLst>
          </p:cNvPr>
          <p:cNvSpPr txBox="1"/>
          <p:nvPr/>
        </p:nvSpPr>
        <p:spPr>
          <a:xfrm>
            <a:off x="4464000" y="2672649"/>
            <a:ext cx="1080000" cy="553998"/>
          </a:xfrm>
          <a:prstGeom prst="rect">
            <a:avLst/>
          </a:prstGeom>
          <a:noFill/>
        </p:spPr>
        <p:txBody>
          <a:bodyPr wrap="square" lIns="0" tIns="0" rIns="0" bIns="0" anchor="t">
            <a:spAutoFit/>
          </a:bodyPr>
          <a:lstStyle/>
          <a:p>
            <a:pPr algn="l"/>
            <a:r>
              <a:rPr sz="3600" b="1" i="0">
                <a:solidFill>
                  <a:srgbClr val="0289AE"/>
                </a:solidFill>
                <a:latin typeface="Calibri"/>
              </a:rPr>
              <a:t>02</a:t>
            </a:r>
          </a:p>
        </p:txBody>
      </p:sp>
      <p:sp>
        <p:nvSpPr>
          <p:cNvPr id="39" name="TextBox 38">
            <a:extLst>
              <a:ext uri="{FF2B5EF4-FFF2-40B4-BE49-F238E27FC236}">
                <a16:creationId xmlns:a16="http://schemas.microsoft.com/office/drawing/2014/main" id="{A05FD912-01B2-6F4A-451C-149DFAE260C2}"/>
              </a:ext>
            </a:extLst>
          </p:cNvPr>
          <p:cNvSpPr txBox="1"/>
          <p:nvPr/>
        </p:nvSpPr>
        <p:spPr>
          <a:xfrm>
            <a:off x="4464000" y="3248649"/>
            <a:ext cx="2394000" cy="666849"/>
          </a:xfrm>
          <a:prstGeom prst="rect">
            <a:avLst/>
          </a:prstGeom>
          <a:noFill/>
        </p:spPr>
        <p:txBody>
          <a:bodyPr wrap="square" lIns="0" tIns="0" rIns="0" bIns="0" anchor="t">
            <a:spAutoFit/>
          </a:bodyPr>
          <a:lstStyle/>
          <a:p>
            <a:pPr algn="l">
              <a:lnSpc>
                <a:spcPts val="2580"/>
              </a:lnSpc>
            </a:pPr>
            <a:r>
              <a:rPr sz="2400" b="1" i="0" dirty="0">
                <a:solidFill>
                  <a:srgbClr val="62A844"/>
                </a:solidFill>
                <a:latin typeface="Calibri"/>
              </a:rPr>
              <a:t>Redesign one routine well</a:t>
            </a:r>
          </a:p>
        </p:txBody>
      </p:sp>
      <p:sp>
        <p:nvSpPr>
          <p:cNvPr id="40" name="TextBox 39">
            <a:extLst>
              <a:ext uri="{FF2B5EF4-FFF2-40B4-BE49-F238E27FC236}">
                <a16:creationId xmlns:a16="http://schemas.microsoft.com/office/drawing/2014/main" id="{83E45EC4-6137-98BB-77BC-4A941C0C469D}"/>
              </a:ext>
            </a:extLst>
          </p:cNvPr>
          <p:cNvSpPr txBox="1"/>
          <p:nvPr/>
        </p:nvSpPr>
        <p:spPr>
          <a:xfrm>
            <a:off x="4464000" y="4094651"/>
            <a:ext cx="2916000" cy="820738"/>
          </a:xfrm>
          <a:prstGeom prst="rect">
            <a:avLst/>
          </a:prstGeom>
          <a:noFill/>
        </p:spPr>
        <p:txBody>
          <a:bodyPr wrap="square" lIns="0" tIns="0" rIns="0" bIns="0" anchor="t">
            <a:spAutoFit/>
          </a:bodyPr>
          <a:lstStyle/>
          <a:p>
            <a:pPr algn="l">
              <a:lnSpc>
                <a:spcPts val="1580"/>
              </a:lnSpc>
            </a:pPr>
            <a:r>
              <a:rPr sz="1500" b="0" i="0" dirty="0">
                <a:solidFill>
                  <a:srgbClr val="262626"/>
                </a:solidFill>
                <a:latin typeface="Calibri"/>
              </a:rPr>
              <a:t>Choose a real routine</a:t>
            </a:r>
            <a:r>
              <a:rPr lang="en-IE" sz="1500" b="0" i="0" dirty="0">
                <a:solidFill>
                  <a:srgbClr val="262626"/>
                </a:solidFill>
                <a:latin typeface="Calibri"/>
              </a:rPr>
              <a:t>,</a:t>
            </a:r>
            <a:r>
              <a:rPr sz="1500" b="0" i="0" dirty="0">
                <a:solidFill>
                  <a:srgbClr val="262626"/>
                </a:solidFill>
                <a:latin typeface="Calibri"/>
              </a:rPr>
              <a:t> room turnover, breakfast close-down, pre</a:t>
            </a:r>
            <a:r>
              <a:rPr lang="en-IE" sz="1500" b="0" i="0" dirty="0" err="1">
                <a:solidFill>
                  <a:srgbClr val="262626"/>
                </a:solidFill>
                <a:latin typeface="Calibri"/>
              </a:rPr>
              <a:t>paration</a:t>
            </a:r>
            <a:r>
              <a:rPr lang="en-IE" sz="1500" b="0" i="0" dirty="0">
                <a:solidFill>
                  <a:srgbClr val="262626"/>
                </a:solidFill>
                <a:latin typeface="Calibri"/>
              </a:rPr>
              <a:t>, </a:t>
            </a:r>
            <a:r>
              <a:rPr sz="1500" b="0" i="0" dirty="0">
                <a:solidFill>
                  <a:srgbClr val="262626"/>
                </a:solidFill>
                <a:latin typeface="Calibri"/>
              </a:rPr>
              <a:t> and redesign it</a:t>
            </a:r>
            <a:r>
              <a:rPr lang="en-IE" sz="1500" b="0" i="0" dirty="0">
                <a:solidFill>
                  <a:srgbClr val="262626"/>
                </a:solidFill>
                <a:latin typeface="Calibri"/>
              </a:rPr>
              <a:t>,</a:t>
            </a:r>
            <a:r>
              <a:rPr sz="1500" b="0" i="0" dirty="0">
                <a:solidFill>
                  <a:srgbClr val="262626"/>
                </a:solidFill>
                <a:latin typeface="Calibri"/>
              </a:rPr>
              <a:t> so guest service stays strong and impact drops.</a:t>
            </a:r>
          </a:p>
        </p:txBody>
      </p:sp>
      <p:sp>
        <p:nvSpPr>
          <p:cNvPr id="41" name="Rectangle 40">
            <a:extLst>
              <a:ext uri="{FF2B5EF4-FFF2-40B4-BE49-F238E27FC236}">
                <a16:creationId xmlns:a16="http://schemas.microsoft.com/office/drawing/2014/main" id="{79AE562B-EF8D-2247-0211-3717EFB752AD}"/>
              </a:ext>
            </a:extLst>
          </p:cNvPr>
          <p:cNvSpPr/>
          <p:nvPr/>
        </p:nvSpPr>
        <p:spPr>
          <a:xfrm>
            <a:off x="7920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ectangle 41">
            <a:extLst>
              <a:ext uri="{FF2B5EF4-FFF2-40B4-BE49-F238E27FC236}">
                <a16:creationId xmlns:a16="http://schemas.microsoft.com/office/drawing/2014/main" id="{A7FB6DF3-E1EE-7B75-5F9B-760C223B30C2}"/>
              </a:ext>
            </a:extLst>
          </p:cNvPr>
          <p:cNvSpPr/>
          <p:nvPr/>
        </p:nvSpPr>
        <p:spPr>
          <a:xfrm>
            <a:off x="7920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a:extLst>
              <a:ext uri="{FF2B5EF4-FFF2-40B4-BE49-F238E27FC236}">
                <a16:creationId xmlns:a16="http://schemas.microsoft.com/office/drawing/2014/main" id="{652DC228-5F2A-A6D3-328E-A3325181A137}"/>
              </a:ext>
            </a:extLst>
          </p:cNvPr>
          <p:cNvSpPr txBox="1"/>
          <p:nvPr/>
        </p:nvSpPr>
        <p:spPr>
          <a:xfrm>
            <a:off x="8136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03</a:t>
            </a:r>
          </a:p>
        </p:txBody>
      </p:sp>
      <p:sp>
        <p:nvSpPr>
          <p:cNvPr id="44" name="TextBox 43">
            <a:extLst>
              <a:ext uri="{FF2B5EF4-FFF2-40B4-BE49-F238E27FC236}">
                <a16:creationId xmlns:a16="http://schemas.microsoft.com/office/drawing/2014/main" id="{FE98743E-1D6C-305D-F152-3CEDBF2E2F11}"/>
              </a:ext>
            </a:extLst>
          </p:cNvPr>
          <p:cNvSpPr txBox="1"/>
          <p:nvPr/>
        </p:nvSpPr>
        <p:spPr>
          <a:xfrm>
            <a:off x="8136000" y="3248649"/>
            <a:ext cx="2468500" cy="666849"/>
          </a:xfrm>
          <a:prstGeom prst="rect">
            <a:avLst/>
          </a:prstGeom>
          <a:noFill/>
        </p:spPr>
        <p:txBody>
          <a:bodyPr wrap="square" lIns="0" tIns="0" rIns="0" bIns="0" anchor="t">
            <a:spAutoFit/>
          </a:bodyPr>
          <a:lstStyle/>
          <a:p>
            <a:pPr algn="l">
              <a:lnSpc>
                <a:spcPts val="2580"/>
              </a:lnSpc>
            </a:pPr>
            <a:r>
              <a:rPr sz="2400" b="1" i="0" dirty="0">
                <a:solidFill>
                  <a:srgbClr val="62A844"/>
                </a:solidFill>
                <a:latin typeface="Calibri"/>
              </a:rPr>
              <a:t>Bring your team with you</a:t>
            </a:r>
          </a:p>
        </p:txBody>
      </p:sp>
      <p:sp>
        <p:nvSpPr>
          <p:cNvPr id="45" name="TextBox 44">
            <a:extLst>
              <a:ext uri="{FF2B5EF4-FFF2-40B4-BE49-F238E27FC236}">
                <a16:creationId xmlns:a16="http://schemas.microsoft.com/office/drawing/2014/main" id="{02FD200A-362F-67B2-F9EE-20AFDF776FDF}"/>
              </a:ext>
            </a:extLst>
          </p:cNvPr>
          <p:cNvSpPr txBox="1"/>
          <p:nvPr/>
        </p:nvSpPr>
        <p:spPr>
          <a:xfrm>
            <a:off x="8136000" y="4094651"/>
            <a:ext cx="2916000" cy="820738"/>
          </a:xfrm>
          <a:prstGeom prst="rect">
            <a:avLst/>
          </a:prstGeom>
          <a:noFill/>
        </p:spPr>
        <p:txBody>
          <a:bodyPr wrap="square" lIns="0" tIns="0" rIns="0" bIns="0" anchor="t">
            <a:spAutoFit/>
          </a:bodyPr>
          <a:lstStyle/>
          <a:p>
            <a:pPr algn="l">
              <a:lnSpc>
                <a:spcPts val="1580"/>
              </a:lnSpc>
            </a:pPr>
            <a:r>
              <a:rPr sz="1500" b="0" i="0" dirty="0">
                <a:solidFill>
                  <a:srgbClr val="262626"/>
                </a:solidFill>
                <a:latin typeface="Calibri"/>
              </a:rPr>
              <a:t>Build sustainable habits through simple briefings, shared checklists and visible leadership so good practice holds shift after shift.</a:t>
            </a:r>
          </a:p>
        </p:txBody>
      </p:sp>
      <p:sp>
        <p:nvSpPr>
          <p:cNvPr id="46" name="Rectangle 45">
            <a:extLst>
              <a:ext uri="{FF2B5EF4-FFF2-40B4-BE49-F238E27FC236}">
                <a16:creationId xmlns:a16="http://schemas.microsoft.com/office/drawing/2014/main" id="{6FDC6AEE-213A-880B-6B40-7D3639C96D47}"/>
              </a:ext>
            </a:extLst>
          </p:cNvPr>
          <p:cNvSpPr/>
          <p:nvPr/>
        </p:nvSpPr>
        <p:spPr>
          <a:xfrm>
            <a:off x="-33000" y="5668074"/>
            <a:ext cx="10800000" cy="905150"/>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7" name="TextBox 46">
            <a:extLst>
              <a:ext uri="{FF2B5EF4-FFF2-40B4-BE49-F238E27FC236}">
                <a16:creationId xmlns:a16="http://schemas.microsoft.com/office/drawing/2014/main" id="{2EE53A5C-6A97-12D6-685A-893F2B6D4571}"/>
              </a:ext>
            </a:extLst>
          </p:cNvPr>
          <p:cNvSpPr txBox="1"/>
          <p:nvPr/>
        </p:nvSpPr>
        <p:spPr>
          <a:xfrm>
            <a:off x="576000" y="5274647"/>
            <a:ext cx="10800000" cy="307777"/>
          </a:xfrm>
          <a:prstGeom prst="rect">
            <a:avLst/>
          </a:prstGeom>
          <a:noFill/>
        </p:spPr>
        <p:txBody>
          <a:bodyPr wrap="square" lIns="0" tIns="0" rIns="0" bIns="0" anchor="t">
            <a:spAutoFit/>
          </a:bodyPr>
          <a:lstStyle/>
          <a:p>
            <a:pPr algn="l"/>
            <a:r>
              <a:rPr sz="2000" b="1" i="0" dirty="0">
                <a:solidFill>
                  <a:srgbClr val="262626"/>
                </a:solidFill>
                <a:latin typeface="Calibri"/>
              </a:rPr>
              <a:t>Meet the businesses you will learn from in this module</a:t>
            </a:r>
          </a:p>
        </p:txBody>
      </p:sp>
      <p:sp>
        <p:nvSpPr>
          <p:cNvPr id="48" name="TextBox 47">
            <a:extLst>
              <a:ext uri="{FF2B5EF4-FFF2-40B4-BE49-F238E27FC236}">
                <a16:creationId xmlns:a16="http://schemas.microsoft.com/office/drawing/2014/main" id="{87706A8E-E1F7-78E6-776F-B0F622218AF1}"/>
              </a:ext>
            </a:extLst>
          </p:cNvPr>
          <p:cNvSpPr txBox="1"/>
          <p:nvPr/>
        </p:nvSpPr>
        <p:spPr>
          <a:xfrm>
            <a:off x="576000" y="5902826"/>
            <a:ext cx="10800000" cy="215444"/>
          </a:xfrm>
          <a:prstGeom prst="rect">
            <a:avLst/>
          </a:prstGeom>
          <a:noFill/>
        </p:spPr>
        <p:txBody>
          <a:bodyPr wrap="square" lIns="0" tIns="0" rIns="0" bIns="0" anchor="t">
            <a:spAutoFit/>
          </a:bodyPr>
          <a:lstStyle/>
          <a:p>
            <a:pPr algn="l"/>
            <a:r>
              <a:rPr sz="1400" b="0" i="1" dirty="0" err="1">
                <a:solidFill>
                  <a:schemeClr val="bg1"/>
                </a:solidFill>
                <a:latin typeface="Calibri"/>
              </a:rPr>
              <a:t>Adrede</a:t>
            </a:r>
            <a:r>
              <a:rPr sz="1400" b="0" i="1" dirty="0">
                <a:solidFill>
                  <a:schemeClr val="bg1"/>
                </a:solidFill>
                <a:latin typeface="Calibri"/>
              </a:rPr>
              <a:t> (Madrid, Spain) · Heritage </a:t>
            </a:r>
            <a:r>
              <a:rPr sz="1400" b="0" i="1" dirty="0" err="1">
                <a:solidFill>
                  <a:schemeClr val="bg1"/>
                </a:solidFill>
                <a:latin typeface="Calibri"/>
              </a:rPr>
              <a:t>Flavours</a:t>
            </a:r>
            <a:r>
              <a:rPr sz="1400" b="0" i="1" dirty="0">
                <a:solidFill>
                  <a:schemeClr val="bg1"/>
                </a:solidFill>
                <a:latin typeface="Calibri"/>
              </a:rPr>
              <a:t> (Bursa, Türkiye) · Hotel </a:t>
            </a:r>
            <a:r>
              <a:rPr sz="1400" b="0" i="1" dirty="0" err="1">
                <a:solidFill>
                  <a:schemeClr val="bg1"/>
                </a:solidFill>
                <a:latin typeface="Calibri"/>
              </a:rPr>
              <a:t>Lücke</a:t>
            </a:r>
            <a:r>
              <a:rPr sz="1400" b="0" i="1" dirty="0">
                <a:solidFill>
                  <a:schemeClr val="bg1"/>
                </a:solidFill>
                <a:latin typeface="Calibri"/>
              </a:rPr>
              <a:t> (Rheine, Germany) · Casa Verde Bistro (Portugal — learner task)</a:t>
            </a: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9EFD-2F5C-7A64-3B1E-560A3F9AE2E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0645DF-408A-A69B-09D5-241889752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4663" y="1195258"/>
            <a:ext cx="5639592" cy="4813795"/>
          </a:xfrm>
          <a:prstGeom prst="rect">
            <a:avLst/>
          </a:prstGeom>
        </p:spPr>
      </p:pic>
      <p:sp>
        <p:nvSpPr>
          <p:cNvPr id="2" name="Text Placeholder 11">
            <a:extLst>
              <a:ext uri="{FF2B5EF4-FFF2-40B4-BE49-F238E27FC236}">
                <a16:creationId xmlns:a16="http://schemas.microsoft.com/office/drawing/2014/main" id="{1FD3F937-167F-C096-4797-A844355D548D}"/>
              </a:ext>
            </a:extLst>
          </p:cNvPr>
          <p:cNvSpPr txBox="1">
            <a:spLocks/>
          </p:cNvSpPr>
          <p:nvPr/>
        </p:nvSpPr>
        <p:spPr>
          <a:xfrm>
            <a:off x="429115" y="354068"/>
            <a:ext cx="548554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Front Office: Sustainable Guest-Facing Routines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F9C74EEB-A204-30F6-57C1-2C31191DA439}"/>
              </a:ext>
            </a:extLst>
          </p:cNvPr>
          <p:cNvCxnSpPr>
            <a:cxnSpLocks/>
          </p:cNvCxnSpPr>
          <p:nvPr/>
        </p:nvCxnSpPr>
        <p:spPr>
          <a:xfrm>
            <a:off x="0" y="1469506"/>
            <a:ext cx="72521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FD74F3D2-77FE-6049-5F46-EB36EAAAC812}"/>
              </a:ext>
            </a:extLst>
          </p:cNvPr>
          <p:cNvSpPr/>
          <p:nvPr/>
        </p:nvSpPr>
        <p:spPr>
          <a:xfrm flipH="1">
            <a:off x="586947" y="1813033"/>
            <a:ext cx="5744405" cy="4196020"/>
          </a:xfrm>
          <a:prstGeom prst="rect">
            <a:avLst/>
          </a:prstGeom>
        </p:spPr>
        <p:txBody>
          <a:bodyPr wrap="square">
            <a:spAutoFit/>
          </a:bodyPr>
          <a:lstStyle/>
          <a:p>
            <a:pPr>
              <a:lnSpc>
                <a:spcPts val="1960"/>
              </a:lnSpc>
              <a:buClr>
                <a:srgbClr val="62A844"/>
              </a:buClr>
            </a:pPr>
            <a:r>
              <a:rPr lang="en-US" b="1" i="1" dirty="0">
                <a:solidFill>
                  <a:srgbClr val="262626"/>
                </a:solidFill>
                <a:cs typeface="Segoe UI Light" panose="020B0502040204020203" pitchFamily="34" charset="0"/>
              </a:rPr>
              <a:t>Front office is a key sustainability touchpoint because it shapes guest information, expectations and choices.</a:t>
            </a:r>
          </a:p>
          <a:p>
            <a:pPr>
              <a:lnSpc>
                <a:spcPts val="1960"/>
              </a:lnSpc>
              <a:buClr>
                <a:srgbClr val="62A844"/>
              </a:buClr>
            </a:pPr>
            <a:endParaRPr lang="en-US" dirty="0">
              <a:solidFill>
                <a:srgbClr val="262626"/>
              </a:solidFill>
              <a:cs typeface="Segoe UI Light" panose="020B0502040204020203" pitchFamily="34" charset="0"/>
            </a:endParaRPr>
          </a:p>
          <a:p>
            <a:pPr>
              <a:lnSpc>
                <a:spcPts val="1960"/>
              </a:lnSpc>
              <a:buClr>
                <a:srgbClr val="62A844"/>
              </a:buClr>
            </a:pPr>
            <a:r>
              <a:rPr lang="en-US" sz="2000" b="1" dirty="0">
                <a:solidFill>
                  <a:srgbClr val="0289AE"/>
                </a:solidFill>
                <a:cs typeface="Segoe UI Light" panose="020B0502040204020203" pitchFamily="34" charset="0"/>
              </a:rPr>
              <a:t>Good and simple daily routines include:</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promoting public transport, walking routes and lower-impact local mobility</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reducing unnecessary printing where digital confirmation is suitable</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explaining towel and linen options clearly and positively</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recommending local producers and green-certified partner businesses</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escalating maintenance issues such as temperature complaints or leaks quickly</a:t>
            </a:r>
            <a:br>
              <a:rPr lang="en-US" dirty="0">
                <a:solidFill>
                  <a:srgbClr val="262626"/>
                </a:solidFill>
                <a:cs typeface="Segoe UI Light" panose="020B0502040204020203" pitchFamily="34" charset="0"/>
              </a:rPr>
            </a:br>
            <a:endParaRPr lang="en-US" dirty="0">
              <a:solidFill>
                <a:srgbClr val="262626"/>
              </a:solidFill>
              <a:cs typeface="Segoe UI Light" panose="020B0502040204020203" pitchFamily="34" charset="0"/>
            </a:endParaRPr>
          </a:p>
          <a:p>
            <a:pPr>
              <a:lnSpc>
                <a:spcPts val="1960"/>
              </a:lnSpc>
              <a:buClr>
                <a:srgbClr val="62A844"/>
              </a:buClr>
            </a:pPr>
            <a:r>
              <a:rPr lang="en-US" sz="2000" b="1" dirty="0">
                <a:solidFill>
                  <a:srgbClr val="0289AE"/>
                </a:solidFill>
                <a:cs typeface="Segoe UI Light" panose="020B0502040204020203" pitchFamily="34" charset="0"/>
              </a:rPr>
              <a:t>Service Principle:</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Support guest choice with warm, plain-language signals.</a:t>
            </a:r>
          </a:p>
        </p:txBody>
      </p:sp>
      <p:sp>
        <p:nvSpPr>
          <p:cNvPr id="5" name="Rounded Rectangle 4">
            <a:extLst>
              <a:ext uri="{FF2B5EF4-FFF2-40B4-BE49-F238E27FC236}">
                <a16:creationId xmlns:a16="http://schemas.microsoft.com/office/drawing/2014/main" id="{987DF71B-D386-68BC-4126-00800928A761}"/>
              </a:ext>
            </a:extLst>
          </p:cNvPr>
          <p:cNvSpPr/>
          <p:nvPr/>
        </p:nvSpPr>
        <p:spPr>
          <a:xfrm>
            <a:off x="6795731" y="6130301"/>
            <a:ext cx="4630852"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55FDAA8-C05C-653F-6938-59722B4266B1}"/>
              </a:ext>
            </a:extLst>
          </p:cNvPr>
          <p:cNvSpPr txBox="1"/>
          <p:nvPr/>
        </p:nvSpPr>
        <p:spPr>
          <a:xfrm>
            <a:off x="6921730" y="619357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DE8082AD-AE6C-D11F-D88D-1B8DB8B67230}"/>
              </a:ext>
            </a:extLst>
          </p:cNvPr>
          <p:cNvSpPr txBox="1"/>
          <p:nvPr/>
        </p:nvSpPr>
        <p:spPr>
          <a:xfrm>
            <a:off x="7677731" y="6193579"/>
            <a:ext cx="612000" cy="215444"/>
          </a:xfrm>
          <a:prstGeom prst="rect">
            <a:avLst/>
          </a:prstGeom>
          <a:noFill/>
        </p:spPr>
        <p:txBody>
          <a:bodyPr wrap="square" lIns="0" tIns="0" rIns="0" bIns="0" anchor="ctr">
            <a:spAutoFit/>
          </a:bodyPr>
          <a:lstStyle/>
          <a:p>
            <a:pPr algn="l"/>
            <a:r>
              <a:rPr sz="1400" b="1" i="0">
                <a:solidFill>
                  <a:srgbClr val="262626"/>
                </a:solidFill>
                <a:latin typeface="Calibri" panose="020F0502020204030204" pitchFamily="34" charset="0"/>
                <a:cs typeface="Calibri" panose="020F0502020204030204" pitchFamily="34" charset="0"/>
              </a:rPr>
              <a:t>C1 M3</a:t>
            </a:r>
          </a:p>
        </p:txBody>
      </p:sp>
      <p:sp>
        <p:nvSpPr>
          <p:cNvPr id="9" name="TextBox 8">
            <a:extLst>
              <a:ext uri="{FF2B5EF4-FFF2-40B4-BE49-F238E27FC236}">
                <a16:creationId xmlns:a16="http://schemas.microsoft.com/office/drawing/2014/main" id="{E39A4C25-150F-8E12-B3A0-D49193EDC6A8}"/>
              </a:ext>
            </a:extLst>
          </p:cNvPr>
          <p:cNvSpPr txBox="1"/>
          <p:nvPr/>
        </p:nvSpPr>
        <p:spPr>
          <a:xfrm>
            <a:off x="8271730" y="619357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a:t>
            </a:r>
            <a:r>
              <a:rPr lang="en-IE" sz="1400" b="0" i="0" dirty="0">
                <a:solidFill>
                  <a:srgbClr val="262626"/>
                </a:solidFill>
                <a:latin typeface="Calibri" panose="020F0502020204030204" pitchFamily="34" charset="0"/>
                <a:cs typeface="Calibri" panose="020F0502020204030204" pitchFamily="34" charset="0"/>
              </a:rPr>
              <a:t>Sustainable Customer Experience Design</a:t>
            </a:r>
          </a:p>
        </p:txBody>
      </p:sp>
      <p:pic>
        <p:nvPicPr>
          <p:cNvPr id="13" name="Picture 12">
            <a:extLst>
              <a:ext uri="{FF2B5EF4-FFF2-40B4-BE49-F238E27FC236}">
                <a16:creationId xmlns:a16="http://schemas.microsoft.com/office/drawing/2014/main" id="{C144CA25-0A91-3AF3-174D-20B70C3EC389}"/>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018977" y="4133873"/>
            <a:ext cx="705320" cy="427311"/>
          </a:xfrm>
          <a:prstGeom prst="rect">
            <a:avLst/>
          </a:prstGeom>
        </p:spPr>
      </p:pic>
    </p:spTree>
    <p:extLst>
      <p:ext uri="{BB962C8B-B14F-4D97-AF65-F5344CB8AC3E}">
        <p14:creationId xmlns:p14="http://schemas.microsoft.com/office/powerpoint/2010/main" val="229515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8D7A-8018-DAE5-223A-7C4EB3350F14}"/>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4CF048B9-2012-676D-69A0-C7EE20A374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5731" y="935114"/>
            <a:ext cx="4755467" cy="5081447"/>
          </a:xfrm>
          <a:prstGeom prst="rect">
            <a:avLst/>
          </a:prstGeom>
        </p:spPr>
      </p:pic>
      <p:sp>
        <p:nvSpPr>
          <p:cNvPr id="2" name="Text Placeholder 11">
            <a:extLst>
              <a:ext uri="{FF2B5EF4-FFF2-40B4-BE49-F238E27FC236}">
                <a16:creationId xmlns:a16="http://schemas.microsoft.com/office/drawing/2014/main" id="{6279AA81-9B18-96A6-6F7E-37A5CA03F1C6}"/>
              </a:ext>
            </a:extLst>
          </p:cNvPr>
          <p:cNvSpPr txBox="1">
            <a:spLocks/>
          </p:cNvSpPr>
          <p:nvPr/>
        </p:nvSpPr>
        <p:spPr>
          <a:xfrm>
            <a:off x="429115" y="354068"/>
            <a:ext cx="482579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Housekeeping: </a:t>
            </a:r>
          </a:p>
          <a:p>
            <a:pPr marL="0" indent="0">
              <a:lnSpc>
                <a:spcPts val="3520"/>
              </a:lnSpc>
              <a:spcBef>
                <a:spcPts val="0"/>
              </a:spcBef>
              <a:buNone/>
            </a:pPr>
            <a:r>
              <a:rPr lang="en-US" sz="3400" b="1" dirty="0">
                <a:solidFill>
                  <a:srgbClr val="262626"/>
                </a:solidFill>
                <a:cs typeface="Times New Roman" panose="02020603050405020304" pitchFamily="18" charset="0"/>
              </a:rPr>
              <a:t>Low-Impact Room Care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D3AD8D58-5FB7-FC30-C658-12A2950C2A12}"/>
              </a:ext>
            </a:extLst>
          </p:cNvPr>
          <p:cNvCxnSpPr>
            <a:cxnSpLocks/>
          </p:cNvCxnSpPr>
          <p:nvPr/>
        </p:nvCxnSpPr>
        <p:spPr>
          <a:xfrm>
            <a:off x="0" y="1469506"/>
            <a:ext cx="72521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39620AC1-0D43-7663-0319-63F1F8E85E5D}"/>
              </a:ext>
            </a:extLst>
          </p:cNvPr>
          <p:cNvSpPr/>
          <p:nvPr/>
        </p:nvSpPr>
        <p:spPr>
          <a:xfrm flipH="1">
            <a:off x="586947" y="1813033"/>
            <a:ext cx="5744405" cy="4452501"/>
          </a:xfrm>
          <a:prstGeom prst="rect">
            <a:avLst/>
          </a:prstGeom>
        </p:spPr>
        <p:txBody>
          <a:bodyPr wrap="square">
            <a:spAutoFit/>
          </a:bodyPr>
          <a:lstStyle/>
          <a:p>
            <a:pPr>
              <a:lnSpc>
                <a:spcPts val="1960"/>
              </a:lnSpc>
              <a:buClr>
                <a:srgbClr val="62A844"/>
              </a:buClr>
            </a:pPr>
            <a:r>
              <a:rPr lang="en-US" b="1" i="1" dirty="0">
                <a:solidFill>
                  <a:srgbClr val="262626"/>
                </a:solidFill>
              </a:rPr>
              <a:t>Housekeeping strongly influences water use, laundry volume, cleaning chemical use and amenity waste.</a:t>
            </a:r>
          </a:p>
          <a:p>
            <a:pPr>
              <a:lnSpc>
                <a:spcPts val="1960"/>
              </a:lnSpc>
              <a:buClr>
                <a:srgbClr val="62A844"/>
              </a:buClr>
            </a:pPr>
            <a:endParaRPr lang="en-US" dirty="0">
              <a:solidFill>
                <a:srgbClr val="262626"/>
              </a:solidFill>
              <a:cs typeface="Segoe UI Light" panose="020B0502040204020203" pitchFamily="34" charset="0"/>
            </a:endParaRPr>
          </a:p>
          <a:p>
            <a:pPr>
              <a:lnSpc>
                <a:spcPts val="1960"/>
              </a:lnSpc>
              <a:buClr>
                <a:srgbClr val="62A844"/>
              </a:buClr>
            </a:pPr>
            <a:r>
              <a:rPr lang="de-DE" sz="2000" b="1" dirty="0">
                <a:solidFill>
                  <a:srgbClr val="0289AE"/>
                </a:solidFill>
              </a:rPr>
              <a:t>Key </a:t>
            </a:r>
            <a:r>
              <a:rPr lang="de-DE" sz="2000" b="1" dirty="0" err="1">
                <a:solidFill>
                  <a:srgbClr val="0289AE"/>
                </a:solidFill>
              </a:rPr>
              <a:t>Routines</a:t>
            </a:r>
            <a:r>
              <a:rPr lang="en-US" sz="2000" b="1" dirty="0">
                <a:solidFill>
                  <a:srgbClr val="0289AE"/>
                </a:solidFill>
                <a:cs typeface="Segoe UI Light" panose="020B0502040204020203" pitchFamily="34" charset="0"/>
              </a:rPr>
              <a:t>:</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apply linen change policy consistently</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use correct chemical dosing</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switch off lights or systems in empty serviced rooms where policy allows</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refill bulk amenities hygienically and accurately</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sort waste correctly and safely</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report leaks, faulty flushes and damaged seals immediately</a:t>
            </a:r>
          </a:p>
          <a:p>
            <a:pPr>
              <a:lnSpc>
                <a:spcPts val="1960"/>
              </a:lnSpc>
              <a:buClr>
                <a:srgbClr val="62A844"/>
              </a:buClr>
            </a:pPr>
            <a:br>
              <a:rPr lang="en-US" dirty="0">
                <a:solidFill>
                  <a:srgbClr val="262626"/>
                </a:solidFill>
                <a:cs typeface="Segoe UI Light" panose="020B0502040204020203" pitchFamily="34" charset="0"/>
              </a:rPr>
            </a:br>
            <a:endParaRPr lang="en-US" dirty="0">
              <a:solidFill>
                <a:srgbClr val="262626"/>
              </a:solidFill>
              <a:cs typeface="Segoe UI Light" panose="020B0502040204020203" pitchFamily="34" charset="0"/>
            </a:endParaRPr>
          </a:p>
          <a:p>
            <a:pPr>
              <a:lnSpc>
                <a:spcPts val="1960"/>
              </a:lnSpc>
              <a:buClr>
                <a:srgbClr val="62A844"/>
              </a:buClr>
            </a:pPr>
            <a:r>
              <a:rPr lang="en-US" sz="2000" b="1" dirty="0">
                <a:solidFill>
                  <a:srgbClr val="0289AE"/>
                </a:solidFill>
                <a:cs typeface="Segoe UI Light" panose="020B0502040204020203" pitchFamily="34" charset="0"/>
              </a:rPr>
              <a:t>Service Principle:</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Low-impact housekeeping should feel </a:t>
            </a:r>
            <a:r>
              <a:rPr lang="en-US" dirty="0" err="1">
                <a:solidFill>
                  <a:srgbClr val="262626"/>
                </a:solidFill>
                <a:cs typeface="Segoe UI Light" panose="020B0502040204020203" pitchFamily="34" charset="0"/>
              </a:rPr>
              <a:t>organised</a:t>
            </a:r>
            <a:r>
              <a:rPr lang="en-US" dirty="0">
                <a:solidFill>
                  <a:srgbClr val="262626"/>
                </a:solidFill>
                <a:cs typeface="Segoe UI Light" panose="020B0502040204020203" pitchFamily="34" charset="0"/>
              </a:rPr>
              <a:t>, hygienic, high-quality and just as attentive.</a:t>
            </a:r>
          </a:p>
        </p:txBody>
      </p:sp>
      <p:sp>
        <p:nvSpPr>
          <p:cNvPr id="5" name="Rounded Rectangle 4">
            <a:extLst>
              <a:ext uri="{FF2B5EF4-FFF2-40B4-BE49-F238E27FC236}">
                <a16:creationId xmlns:a16="http://schemas.microsoft.com/office/drawing/2014/main" id="{44A867A8-3A4A-E37E-F565-129D9499AE8A}"/>
              </a:ext>
            </a:extLst>
          </p:cNvPr>
          <p:cNvSpPr/>
          <p:nvPr/>
        </p:nvSpPr>
        <p:spPr>
          <a:xfrm>
            <a:off x="6795731" y="6130301"/>
            <a:ext cx="475852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459895-52CA-01A3-0557-BE3B147E39E6}"/>
              </a:ext>
            </a:extLst>
          </p:cNvPr>
          <p:cNvSpPr txBox="1"/>
          <p:nvPr/>
        </p:nvSpPr>
        <p:spPr>
          <a:xfrm>
            <a:off x="6921730" y="619357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826FD349-63D1-9971-0F23-AC484F5813A9}"/>
              </a:ext>
            </a:extLst>
          </p:cNvPr>
          <p:cNvSpPr txBox="1"/>
          <p:nvPr/>
        </p:nvSpPr>
        <p:spPr>
          <a:xfrm>
            <a:off x="7677731" y="619357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C1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00775BB-EE7A-791A-E0A2-DE2FA4A15A5E}"/>
              </a:ext>
            </a:extLst>
          </p:cNvPr>
          <p:cNvSpPr txBox="1"/>
          <p:nvPr/>
        </p:nvSpPr>
        <p:spPr>
          <a:xfrm>
            <a:off x="8271730" y="619357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pic>
        <p:nvPicPr>
          <p:cNvPr id="22" name="Picture 21">
            <a:extLst>
              <a:ext uri="{FF2B5EF4-FFF2-40B4-BE49-F238E27FC236}">
                <a16:creationId xmlns:a16="http://schemas.microsoft.com/office/drawing/2014/main" id="{146461A5-DF8C-4501-89C8-24E1BA70F071}"/>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65817" y="4214896"/>
            <a:ext cx="705320" cy="427311"/>
          </a:xfrm>
          <a:prstGeom prst="rect">
            <a:avLst/>
          </a:prstGeom>
        </p:spPr>
      </p:pic>
    </p:spTree>
    <p:extLst>
      <p:ext uri="{BB962C8B-B14F-4D97-AF65-F5344CB8AC3E}">
        <p14:creationId xmlns:p14="http://schemas.microsoft.com/office/powerpoint/2010/main" val="188470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2F983-87E3-5450-6A5F-8A797566E5A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B8FE1CE-9C6E-DF4F-B836-B5849BEFC4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1605" y="694482"/>
            <a:ext cx="5959910" cy="4868659"/>
          </a:xfrm>
          <a:prstGeom prst="rect">
            <a:avLst/>
          </a:prstGeom>
        </p:spPr>
      </p:pic>
      <p:sp>
        <p:nvSpPr>
          <p:cNvPr id="2" name="Text Placeholder 11">
            <a:extLst>
              <a:ext uri="{FF2B5EF4-FFF2-40B4-BE49-F238E27FC236}">
                <a16:creationId xmlns:a16="http://schemas.microsoft.com/office/drawing/2014/main" id="{4831CC29-2F50-31A0-4AD8-BD30B2A81DD6}"/>
              </a:ext>
            </a:extLst>
          </p:cNvPr>
          <p:cNvSpPr txBox="1">
            <a:spLocks/>
          </p:cNvSpPr>
          <p:nvPr/>
        </p:nvSpPr>
        <p:spPr>
          <a:xfrm>
            <a:off x="429115" y="354068"/>
            <a:ext cx="590223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Kitchen &amp; F&amp;B: Waste-Aware Service Preparation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159FE10A-023B-172F-53A3-DAB0E60ABE32}"/>
              </a:ext>
            </a:extLst>
          </p:cNvPr>
          <p:cNvCxnSpPr>
            <a:cxnSpLocks/>
          </p:cNvCxnSpPr>
          <p:nvPr/>
        </p:nvCxnSpPr>
        <p:spPr>
          <a:xfrm>
            <a:off x="0" y="1469506"/>
            <a:ext cx="72521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C7A65052-2545-CEF4-27ED-DF0C0F373A4B}"/>
              </a:ext>
            </a:extLst>
          </p:cNvPr>
          <p:cNvSpPr/>
          <p:nvPr/>
        </p:nvSpPr>
        <p:spPr>
          <a:xfrm flipH="1">
            <a:off x="586947" y="1813033"/>
            <a:ext cx="5744405" cy="4452501"/>
          </a:xfrm>
          <a:prstGeom prst="rect">
            <a:avLst/>
          </a:prstGeom>
        </p:spPr>
        <p:txBody>
          <a:bodyPr wrap="square">
            <a:spAutoFit/>
          </a:bodyPr>
          <a:lstStyle/>
          <a:p>
            <a:pPr>
              <a:lnSpc>
                <a:spcPts val="1960"/>
              </a:lnSpc>
              <a:buClr>
                <a:srgbClr val="62A844"/>
              </a:buClr>
            </a:pPr>
            <a:r>
              <a:rPr lang="en-IE" b="1" i="1" dirty="0">
                <a:solidFill>
                  <a:srgbClr val="262626"/>
                </a:solidFill>
              </a:rPr>
              <a:t>Kitchen sustainability begins before service and continues after it.</a:t>
            </a:r>
          </a:p>
          <a:p>
            <a:pPr>
              <a:lnSpc>
                <a:spcPts val="1960"/>
              </a:lnSpc>
              <a:buClr>
                <a:srgbClr val="62A844"/>
              </a:buClr>
            </a:pPr>
            <a:endParaRPr lang="en-IE" dirty="0">
              <a:solidFill>
                <a:srgbClr val="262626"/>
              </a:solidFill>
            </a:endParaRPr>
          </a:p>
          <a:p>
            <a:pPr>
              <a:lnSpc>
                <a:spcPts val="1960"/>
              </a:lnSpc>
              <a:buClr>
                <a:srgbClr val="62A844"/>
              </a:buClr>
            </a:pPr>
            <a:r>
              <a:rPr lang="en-IE" sz="2000" b="1" dirty="0">
                <a:solidFill>
                  <a:srgbClr val="0289AE"/>
                </a:solidFill>
              </a:rPr>
              <a:t>Key Routines:</a:t>
            </a:r>
          </a:p>
          <a:p>
            <a:pPr marL="285750" indent="-285750">
              <a:lnSpc>
                <a:spcPts val="1960"/>
              </a:lnSpc>
              <a:buClr>
                <a:srgbClr val="62A844"/>
              </a:buClr>
              <a:buFont typeface="Arial" panose="020B0604020202020204" pitchFamily="34" charset="0"/>
              <a:buChar char="•"/>
            </a:pPr>
            <a:r>
              <a:rPr lang="en-IE" dirty="0">
                <a:solidFill>
                  <a:srgbClr val="262626"/>
                </a:solidFill>
              </a:rPr>
              <a:t>forecast prep volumes carefully</a:t>
            </a:r>
          </a:p>
          <a:p>
            <a:pPr marL="285750" indent="-285750">
              <a:lnSpc>
                <a:spcPts val="1960"/>
              </a:lnSpc>
              <a:buClr>
                <a:srgbClr val="62A844"/>
              </a:buClr>
              <a:buFont typeface="Arial" panose="020B0604020202020204" pitchFamily="34" charset="0"/>
              <a:buChar char="•"/>
            </a:pPr>
            <a:r>
              <a:rPr lang="en-IE" dirty="0">
                <a:solidFill>
                  <a:srgbClr val="262626"/>
                </a:solidFill>
              </a:rPr>
              <a:t>separate edible surplus from unavoidable waste</a:t>
            </a:r>
          </a:p>
          <a:p>
            <a:pPr marL="285750" indent="-285750">
              <a:lnSpc>
                <a:spcPts val="1960"/>
              </a:lnSpc>
              <a:buClr>
                <a:srgbClr val="62A844"/>
              </a:buClr>
              <a:buFont typeface="Arial" panose="020B0604020202020204" pitchFamily="34" charset="0"/>
              <a:buChar char="•"/>
            </a:pPr>
            <a:r>
              <a:rPr lang="en-IE" dirty="0">
                <a:solidFill>
                  <a:srgbClr val="262626"/>
                </a:solidFill>
              </a:rPr>
              <a:t>store food correctly to extend usable life</a:t>
            </a:r>
          </a:p>
          <a:p>
            <a:pPr marL="285750" indent="-285750">
              <a:lnSpc>
                <a:spcPts val="1960"/>
              </a:lnSpc>
              <a:buClr>
                <a:srgbClr val="62A844"/>
              </a:buClr>
              <a:buFont typeface="Arial" panose="020B0604020202020204" pitchFamily="34" charset="0"/>
              <a:buChar char="•"/>
            </a:pPr>
            <a:r>
              <a:rPr lang="en-IE" dirty="0">
                <a:solidFill>
                  <a:srgbClr val="262626"/>
                </a:solidFill>
              </a:rPr>
              <a:t>use lids, correct heat levels and full loads where possible</a:t>
            </a:r>
          </a:p>
          <a:p>
            <a:pPr marL="285750" indent="-285750">
              <a:lnSpc>
                <a:spcPts val="1960"/>
              </a:lnSpc>
              <a:buClr>
                <a:srgbClr val="62A844"/>
              </a:buClr>
              <a:buFont typeface="Arial" panose="020B0604020202020204" pitchFamily="34" charset="0"/>
              <a:buChar char="•"/>
            </a:pPr>
            <a:r>
              <a:rPr lang="en-IE" dirty="0">
                <a:solidFill>
                  <a:srgbClr val="262626"/>
                </a:solidFill>
              </a:rPr>
              <a:t>reduce unnecessary single-use items in prep and service</a:t>
            </a:r>
          </a:p>
          <a:p>
            <a:pPr marL="285750" indent="-285750">
              <a:lnSpc>
                <a:spcPts val="1960"/>
              </a:lnSpc>
              <a:buClr>
                <a:srgbClr val="62A844"/>
              </a:buClr>
              <a:buFont typeface="Arial" panose="020B0604020202020204" pitchFamily="34" charset="0"/>
              <a:buChar char="•"/>
            </a:pPr>
            <a:r>
              <a:rPr lang="en-IE" dirty="0">
                <a:solidFill>
                  <a:srgbClr val="262626"/>
                </a:solidFill>
              </a:rPr>
              <a:t>record repeated waste patterns to inform menu and purchasing decisions</a:t>
            </a:r>
          </a:p>
          <a:p>
            <a:pPr>
              <a:lnSpc>
                <a:spcPts val="1960"/>
              </a:lnSpc>
              <a:buClr>
                <a:srgbClr val="62A844"/>
              </a:buClr>
            </a:pPr>
            <a:br>
              <a:rPr lang="en-IE" dirty="0">
                <a:solidFill>
                  <a:srgbClr val="262626"/>
                </a:solidFill>
              </a:rPr>
            </a:br>
            <a:endParaRPr lang="en-IE" dirty="0">
              <a:solidFill>
                <a:srgbClr val="262626"/>
              </a:solidFill>
            </a:endParaRPr>
          </a:p>
          <a:p>
            <a:pPr>
              <a:lnSpc>
                <a:spcPts val="1960"/>
              </a:lnSpc>
              <a:buClr>
                <a:srgbClr val="62A844"/>
              </a:buClr>
            </a:pPr>
            <a:r>
              <a:rPr lang="en-IE" sz="2000" b="1" dirty="0">
                <a:solidFill>
                  <a:srgbClr val="0289AE"/>
                </a:solidFill>
              </a:rPr>
              <a:t>Operational Principle:</a:t>
            </a:r>
          </a:p>
          <a:p>
            <a:pPr marL="285750" indent="-285750">
              <a:lnSpc>
                <a:spcPts val="1960"/>
              </a:lnSpc>
              <a:buClr>
                <a:srgbClr val="62A844"/>
              </a:buClr>
              <a:buFont typeface="Arial" panose="020B0604020202020204" pitchFamily="34" charset="0"/>
              <a:buChar char="•"/>
            </a:pPr>
            <a:r>
              <a:rPr lang="en-IE" dirty="0">
                <a:solidFill>
                  <a:srgbClr val="262626"/>
                </a:solidFill>
              </a:rPr>
              <a:t>Waste prevention starts with disciplined preparation, storage and service planning.</a:t>
            </a:r>
          </a:p>
          <a:p>
            <a:pPr>
              <a:lnSpc>
                <a:spcPts val="1960"/>
              </a:lnSpc>
              <a:buClr>
                <a:srgbClr val="62A844"/>
              </a:buClr>
            </a:pPr>
            <a:endParaRPr lang="en-US" dirty="0">
              <a:solidFill>
                <a:srgbClr val="262626"/>
              </a:solidFill>
              <a:cs typeface="Segoe UI Light" panose="020B0502040204020203" pitchFamily="34" charset="0"/>
            </a:endParaRPr>
          </a:p>
        </p:txBody>
      </p:sp>
      <p:sp>
        <p:nvSpPr>
          <p:cNvPr id="5" name="Rounded Rectangle 4">
            <a:extLst>
              <a:ext uri="{FF2B5EF4-FFF2-40B4-BE49-F238E27FC236}">
                <a16:creationId xmlns:a16="http://schemas.microsoft.com/office/drawing/2014/main" id="{09447C64-356F-AB82-F3A3-EBBA386BCAAB}"/>
              </a:ext>
            </a:extLst>
          </p:cNvPr>
          <p:cNvSpPr/>
          <p:nvPr/>
        </p:nvSpPr>
        <p:spPr>
          <a:xfrm>
            <a:off x="6795731" y="6130301"/>
            <a:ext cx="475852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A0A5E8E-0DA7-F83C-20E1-970143885D95}"/>
              </a:ext>
            </a:extLst>
          </p:cNvPr>
          <p:cNvSpPr txBox="1"/>
          <p:nvPr/>
        </p:nvSpPr>
        <p:spPr>
          <a:xfrm>
            <a:off x="6921730" y="619357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DA469CC2-DF2B-D20D-DB21-A095662E12F4}"/>
              </a:ext>
            </a:extLst>
          </p:cNvPr>
          <p:cNvSpPr txBox="1"/>
          <p:nvPr/>
        </p:nvSpPr>
        <p:spPr>
          <a:xfrm>
            <a:off x="7677731" y="619357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C1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D83DEBC-3C8A-D5C0-EED8-2F083E8A42CF}"/>
              </a:ext>
            </a:extLst>
          </p:cNvPr>
          <p:cNvSpPr txBox="1"/>
          <p:nvPr/>
        </p:nvSpPr>
        <p:spPr>
          <a:xfrm>
            <a:off x="8271730" y="619357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pic>
        <p:nvPicPr>
          <p:cNvPr id="22" name="Picture 21">
            <a:extLst>
              <a:ext uri="{FF2B5EF4-FFF2-40B4-BE49-F238E27FC236}">
                <a16:creationId xmlns:a16="http://schemas.microsoft.com/office/drawing/2014/main" id="{409C36EF-9FF7-2EE3-6E0B-6273804F8EC7}"/>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70390" y="2096729"/>
            <a:ext cx="705320" cy="427311"/>
          </a:xfrm>
          <a:prstGeom prst="rect">
            <a:avLst/>
          </a:prstGeom>
        </p:spPr>
      </p:pic>
    </p:spTree>
    <p:extLst>
      <p:ext uri="{BB962C8B-B14F-4D97-AF65-F5344CB8AC3E}">
        <p14:creationId xmlns:p14="http://schemas.microsoft.com/office/powerpoint/2010/main" val="175257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F30C-59EC-F986-AE52-0B8D74112A8E}"/>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C8D8741A-CFEE-6B01-DE0C-5DAE9D13BD34}"/>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Green Restaurant, Bursa</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5FF357F1-C28E-65B4-95C5-C7492D5082C5}"/>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1A9DF49-FA5E-A035-7823-6E819F0CCD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pic>
        <p:nvPicPr>
          <p:cNvPr id="7" name="Picture 6">
            <a:extLst>
              <a:ext uri="{FF2B5EF4-FFF2-40B4-BE49-F238E27FC236}">
                <a16:creationId xmlns:a16="http://schemas.microsoft.com/office/drawing/2014/main" id="{0EB4005B-3263-C279-096F-C617D3BB11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6458" y="64205"/>
            <a:ext cx="4529171" cy="6472285"/>
          </a:xfrm>
          <a:prstGeom prst="rect">
            <a:avLst/>
          </a:prstGeom>
        </p:spPr>
      </p:pic>
      <p:sp>
        <p:nvSpPr>
          <p:cNvPr id="9" name="TextBox 8">
            <a:extLst>
              <a:ext uri="{FF2B5EF4-FFF2-40B4-BE49-F238E27FC236}">
                <a16:creationId xmlns:a16="http://schemas.microsoft.com/office/drawing/2014/main" id="{95F64026-90AD-0974-AB66-930CC3D911AF}"/>
              </a:ext>
            </a:extLst>
          </p:cNvPr>
          <p:cNvSpPr txBox="1"/>
          <p:nvPr/>
        </p:nvSpPr>
        <p:spPr>
          <a:xfrm>
            <a:off x="227213" y="948690"/>
            <a:ext cx="7193282" cy="5632311"/>
          </a:xfrm>
          <a:prstGeom prst="rect">
            <a:avLst/>
          </a:prstGeom>
          <a:noFill/>
        </p:spPr>
        <p:txBody>
          <a:bodyPr wrap="square">
            <a:spAutoFit/>
          </a:bodyPr>
          <a:lstStyle/>
          <a:p>
            <a:pPr>
              <a:buNone/>
            </a:pPr>
            <a:r>
              <a:rPr lang="en-GB" dirty="0">
                <a:solidFill>
                  <a:srgbClr val="262626"/>
                </a:solidFill>
              </a:rPr>
              <a:t>Green Restaurant demonstrates how sustainability can become part of normal daily operations through consistent routines and measurement. The restaurant applies portion control, monitors food waste daily, separates organic waste for composting, and works closely with local producers throughout the year. </a:t>
            </a:r>
          </a:p>
          <a:p>
            <a:pPr>
              <a:buNone/>
            </a:pPr>
            <a:endParaRPr lang="en-GB" dirty="0">
              <a:solidFill>
                <a:srgbClr val="262626"/>
              </a:solidFill>
            </a:endParaRPr>
          </a:p>
          <a:p>
            <a:pPr>
              <a:buNone/>
            </a:pPr>
            <a:r>
              <a:rPr lang="en-GB" dirty="0">
                <a:solidFill>
                  <a:srgbClr val="262626"/>
                </a:solidFill>
              </a:rPr>
              <a:t>Rather than relying on large-scale initiatives, the business focuses on small operational decisions repeated consistently. Kitchen teams record waste levels, analyse recurring causes of waste, and adjust preparation volumes accordingly. Seasonal sourcing, reusable service materials, and waste separation are integrated into everyday practice rather than treated as occasional projects. </a:t>
            </a:r>
          </a:p>
          <a:p>
            <a:pPr>
              <a:buNone/>
            </a:pPr>
            <a:endParaRPr lang="en-GB" dirty="0">
              <a:solidFill>
                <a:srgbClr val="262626"/>
              </a:solidFill>
            </a:endParaRPr>
          </a:p>
          <a:p>
            <a:pPr>
              <a:buNone/>
            </a:pPr>
            <a:r>
              <a:rPr lang="en-GB" dirty="0">
                <a:solidFill>
                  <a:srgbClr val="262626"/>
                </a:solidFill>
              </a:rPr>
              <a:t>The case demonstrates how sustainability becomes more effective when it is built into routine workflows, staff habits, and operational decision-making.</a:t>
            </a:r>
          </a:p>
          <a:p>
            <a:pPr>
              <a:buNone/>
            </a:pPr>
            <a:endParaRPr lang="en-GB" dirty="0">
              <a:solidFill>
                <a:srgbClr val="262626"/>
              </a:solidFill>
            </a:endParaRPr>
          </a:p>
          <a:p>
            <a:pPr>
              <a:buNone/>
            </a:pPr>
            <a:r>
              <a:rPr lang="en-GB" b="1" dirty="0">
                <a:solidFill>
                  <a:srgbClr val="62A844"/>
                </a:solidFill>
              </a:rPr>
              <a:t>Key Learning: </a:t>
            </a:r>
            <a:r>
              <a:rPr lang="en-GB" dirty="0">
                <a:solidFill>
                  <a:srgbClr val="262626"/>
                </a:solidFill>
              </a:rPr>
              <a:t>Small operational improvements become powerful when they are measured, repeated consistently, and embedded into everyday work practices.</a:t>
            </a:r>
          </a:p>
        </p:txBody>
      </p:sp>
    </p:spTree>
    <p:extLst>
      <p:ext uri="{BB962C8B-B14F-4D97-AF65-F5344CB8AC3E}">
        <p14:creationId xmlns:p14="http://schemas.microsoft.com/office/powerpoint/2010/main" val="272401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4DAE-E63A-B621-4B25-4EF6DF2E453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E48A98D-7A7C-18C9-FA6D-8E7F307E76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932" y="592466"/>
            <a:ext cx="6260434" cy="5123177"/>
          </a:xfrm>
          <a:prstGeom prst="rect">
            <a:avLst/>
          </a:prstGeom>
        </p:spPr>
      </p:pic>
      <p:sp>
        <p:nvSpPr>
          <p:cNvPr id="2" name="Text Placeholder 11">
            <a:extLst>
              <a:ext uri="{FF2B5EF4-FFF2-40B4-BE49-F238E27FC236}">
                <a16:creationId xmlns:a16="http://schemas.microsoft.com/office/drawing/2014/main" id="{EDFE5B10-B09F-79DB-582D-5D695E922C33}"/>
              </a:ext>
            </a:extLst>
          </p:cNvPr>
          <p:cNvSpPr txBox="1">
            <a:spLocks/>
          </p:cNvSpPr>
          <p:nvPr/>
        </p:nvSpPr>
        <p:spPr>
          <a:xfrm>
            <a:off x="429115" y="354068"/>
            <a:ext cx="354100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Procurement &amp; Local Sourcing</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E2C80241-50D3-BF8C-5042-C1B778CB93DF}"/>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5FC31FC2-32D1-9046-2E04-F50A93278E57}"/>
              </a:ext>
            </a:extLst>
          </p:cNvPr>
          <p:cNvSpPr/>
          <p:nvPr/>
        </p:nvSpPr>
        <p:spPr>
          <a:xfrm flipH="1">
            <a:off x="586946" y="1813033"/>
            <a:ext cx="5374015" cy="4452501"/>
          </a:xfrm>
          <a:prstGeom prst="rect">
            <a:avLst/>
          </a:prstGeom>
        </p:spPr>
        <p:txBody>
          <a:bodyPr wrap="square">
            <a:spAutoFit/>
          </a:bodyPr>
          <a:lstStyle/>
          <a:p>
            <a:pPr>
              <a:lnSpc>
                <a:spcPts val="1960"/>
              </a:lnSpc>
              <a:buClr>
                <a:srgbClr val="62A844"/>
              </a:buClr>
            </a:pPr>
            <a:r>
              <a:rPr lang="en-US" b="1" dirty="0">
                <a:solidFill>
                  <a:srgbClr val="262626"/>
                </a:solidFill>
              </a:rPr>
              <a:t>Purchasing decisions shape waste, durability, packaging and local value creation.</a:t>
            </a:r>
          </a:p>
          <a:p>
            <a:pPr>
              <a:lnSpc>
                <a:spcPts val="1960"/>
              </a:lnSpc>
              <a:buClr>
                <a:srgbClr val="62A844"/>
              </a:buClr>
            </a:pPr>
            <a:endParaRPr lang="en-US" dirty="0">
              <a:solidFill>
                <a:srgbClr val="262626"/>
              </a:solidFill>
              <a:cs typeface="Segoe UI Light" panose="020B0502040204020203" pitchFamily="34" charset="0"/>
            </a:endParaRPr>
          </a:p>
          <a:p>
            <a:pPr>
              <a:lnSpc>
                <a:spcPts val="1960"/>
              </a:lnSpc>
              <a:buClr>
                <a:srgbClr val="62A844"/>
              </a:buClr>
            </a:pPr>
            <a:r>
              <a:rPr lang="de-DE" sz="2000" b="1" dirty="0" err="1">
                <a:solidFill>
                  <a:srgbClr val="0289AE"/>
                </a:solidFill>
              </a:rPr>
              <a:t>Good</a:t>
            </a:r>
            <a:r>
              <a:rPr lang="de-DE" sz="2000" b="1" dirty="0">
                <a:solidFill>
                  <a:srgbClr val="0289AE"/>
                </a:solidFill>
              </a:rPr>
              <a:t> </a:t>
            </a:r>
            <a:r>
              <a:rPr lang="de-DE" sz="2000" b="1" dirty="0" err="1">
                <a:solidFill>
                  <a:srgbClr val="0289AE"/>
                </a:solidFill>
              </a:rPr>
              <a:t>Routines</a:t>
            </a:r>
            <a:r>
              <a:rPr lang="de-DE" sz="2000" b="1" dirty="0">
                <a:solidFill>
                  <a:srgbClr val="0289AE"/>
                </a:solidFill>
              </a:rPr>
              <a:t> Include</a:t>
            </a:r>
            <a:r>
              <a:rPr lang="en-US" sz="2000" b="1" dirty="0">
                <a:solidFill>
                  <a:srgbClr val="0289AE"/>
                </a:solidFill>
                <a:cs typeface="Segoe UI Light" panose="020B0502040204020203" pitchFamily="34" charset="0"/>
              </a:rPr>
              <a:t>:</a:t>
            </a:r>
          </a:p>
          <a:p>
            <a:pPr marL="285750" indent="-285750">
              <a:lnSpc>
                <a:spcPts val="1960"/>
              </a:lnSpc>
              <a:buClr>
                <a:srgbClr val="62A844"/>
              </a:buClr>
              <a:buFont typeface="Arial" panose="020B0604020202020204" pitchFamily="34" charset="0"/>
              <a:buChar char="•"/>
            </a:pPr>
            <a:r>
              <a:rPr lang="en-US" dirty="0" err="1">
                <a:solidFill>
                  <a:srgbClr val="262626"/>
                </a:solidFill>
                <a:cs typeface="Segoe UI Light" panose="020B0502040204020203" pitchFamily="34" charset="0"/>
              </a:rPr>
              <a:t>favouring</a:t>
            </a:r>
            <a:r>
              <a:rPr lang="en-US" dirty="0">
                <a:solidFill>
                  <a:srgbClr val="262626"/>
                </a:solidFill>
                <a:cs typeface="Segoe UI Light" panose="020B0502040204020203" pitchFamily="34" charset="0"/>
              </a:rPr>
              <a:t> reusable, refillable or bulk solutions where practical</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comparing product life alongside purchase price</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choosing local or regional suppliers when quality and reliability fit</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checking certifications, safety standards and </a:t>
            </a:r>
            <a:r>
              <a:rPr lang="en-US" dirty="0" err="1">
                <a:solidFill>
                  <a:srgbClr val="262626"/>
                </a:solidFill>
                <a:cs typeface="Segoe UI Light" panose="020B0502040204020203" pitchFamily="34" charset="0"/>
              </a:rPr>
              <a:t>labour</a:t>
            </a:r>
            <a:r>
              <a:rPr lang="en-US" dirty="0">
                <a:solidFill>
                  <a:srgbClr val="262626"/>
                </a:solidFill>
                <a:cs typeface="Segoe UI Light" panose="020B0502040204020203" pitchFamily="34" charset="0"/>
              </a:rPr>
              <a:t> considerations where relevant</a:t>
            </a:r>
          </a:p>
          <a:p>
            <a:pPr marL="285750" indent="-285750">
              <a:lnSpc>
                <a:spcPts val="1960"/>
              </a:lnSpc>
              <a:buClr>
                <a:srgbClr val="62A844"/>
              </a:buClr>
              <a:buFont typeface="Arial" panose="020B0604020202020204" pitchFamily="34" charset="0"/>
              <a:buChar char="•"/>
            </a:pPr>
            <a:r>
              <a:rPr lang="en-US" dirty="0">
                <a:solidFill>
                  <a:srgbClr val="262626"/>
                </a:solidFill>
                <a:cs typeface="Segoe UI Light" panose="020B0502040204020203" pitchFamily="34" charset="0"/>
              </a:rPr>
              <a:t>avoiding duplicate stock and unnecessary packaging</a:t>
            </a:r>
          </a:p>
          <a:p>
            <a:pPr>
              <a:lnSpc>
                <a:spcPts val="1960"/>
              </a:lnSpc>
              <a:buClr>
                <a:srgbClr val="62A844"/>
              </a:buClr>
            </a:pPr>
            <a:br>
              <a:rPr lang="en-US" dirty="0">
                <a:solidFill>
                  <a:srgbClr val="262626"/>
                </a:solidFill>
                <a:cs typeface="Segoe UI Light" panose="020B0502040204020203" pitchFamily="34" charset="0"/>
              </a:rPr>
            </a:br>
            <a:endParaRPr lang="en-US" dirty="0">
              <a:solidFill>
                <a:srgbClr val="262626"/>
              </a:solidFill>
              <a:cs typeface="Segoe UI Light" panose="020B0502040204020203" pitchFamily="34" charset="0"/>
            </a:endParaRPr>
          </a:p>
          <a:p>
            <a:pPr>
              <a:lnSpc>
                <a:spcPts val="1960"/>
              </a:lnSpc>
              <a:buClr>
                <a:srgbClr val="62A844"/>
              </a:buClr>
            </a:pPr>
            <a:r>
              <a:rPr lang="en-US" sz="2000" b="1" dirty="0">
                <a:solidFill>
                  <a:srgbClr val="0289AE"/>
                </a:solidFill>
                <a:cs typeface="Segoe UI Light" panose="020B0502040204020203" pitchFamily="34" charset="0"/>
              </a:rPr>
              <a:t>Decision Rule:</a:t>
            </a:r>
          </a:p>
          <a:p>
            <a:pPr marL="285750" indent="-285750">
              <a:lnSpc>
                <a:spcPts val="1960"/>
              </a:lnSpc>
              <a:buClr>
                <a:srgbClr val="62A844"/>
              </a:buClr>
              <a:buFont typeface="Arial" panose="020B0604020202020204" pitchFamily="34" charset="0"/>
              <a:buChar char="•"/>
            </a:pPr>
            <a:r>
              <a:rPr lang="en-US" dirty="0">
                <a:solidFill>
                  <a:srgbClr val="262626"/>
                </a:solidFill>
              </a:rPr>
              <a:t>Buy less, buy better, and think about the full life cycle of what you purchase.</a:t>
            </a:r>
            <a:endParaRPr lang="en-US" dirty="0">
              <a:solidFill>
                <a:srgbClr val="262626"/>
              </a:solidFill>
              <a:cs typeface="Segoe UI Light" panose="020B0502040204020203" pitchFamily="34" charset="0"/>
            </a:endParaRPr>
          </a:p>
        </p:txBody>
      </p:sp>
      <p:sp>
        <p:nvSpPr>
          <p:cNvPr id="5" name="Rounded Rectangle 4">
            <a:extLst>
              <a:ext uri="{FF2B5EF4-FFF2-40B4-BE49-F238E27FC236}">
                <a16:creationId xmlns:a16="http://schemas.microsoft.com/office/drawing/2014/main" id="{D60F553E-78EF-5025-A257-2F622C483829}"/>
              </a:ext>
            </a:extLst>
          </p:cNvPr>
          <p:cNvSpPr/>
          <p:nvPr/>
        </p:nvSpPr>
        <p:spPr>
          <a:xfrm>
            <a:off x="6795731" y="6130301"/>
            <a:ext cx="475852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BD7A768-4CD8-901B-68D6-18AF4A784AF3}"/>
              </a:ext>
            </a:extLst>
          </p:cNvPr>
          <p:cNvSpPr txBox="1"/>
          <p:nvPr/>
        </p:nvSpPr>
        <p:spPr>
          <a:xfrm>
            <a:off x="6921730" y="619357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9A7E01A9-5242-49A0-F3CD-F2F9E2B5A17B}"/>
              </a:ext>
            </a:extLst>
          </p:cNvPr>
          <p:cNvSpPr txBox="1"/>
          <p:nvPr/>
        </p:nvSpPr>
        <p:spPr>
          <a:xfrm>
            <a:off x="7677731" y="619357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C1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96CAE0A-03CA-9758-D747-AF6CF55D3A99}"/>
              </a:ext>
            </a:extLst>
          </p:cNvPr>
          <p:cNvSpPr txBox="1"/>
          <p:nvPr/>
        </p:nvSpPr>
        <p:spPr>
          <a:xfrm>
            <a:off x="8271730" y="6193579"/>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pic>
        <p:nvPicPr>
          <p:cNvPr id="22" name="Picture 21">
            <a:extLst>
              <a:ext uri="{FF2B5EF4-FFF2-40B4-BE49-F238E27FC236}">
                <a16:creationId xmlns:a16="http://schemas.microsoft.com/office/drawing/2014/main" id="{C0309645-CDA4-E543-657C-607129F1695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84808" y="4303754"/>
            <a:ext cx="1017180" cy="616248"/>
          </a:xfrm>
          <a:prstGeom prst="rect">
            <a:avLst/>
          </a:prstGeom>
        </p:spPr>
      </p:pic>
    </p:spTree>
    <p:extLst>
      <p:ext uri="{BB962C8B-B14F-4D97-AF65-F5344CB8AC3E}">
        <p14:creationId xmlns:p14="http://schemas.microsoft.com/office/powerpoint/2010/main" val="396704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FD3EA-FE3E-38B3-6C44-BFB846B1D913}"/>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F97D237C-0BDA-CFB7-AC4E-2FF7B5F78EC8}"/>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GB" sz="2400" b="1" dirty="0">
                <a:solidFill>
                  <a:srgbClr val="3D8241"/>
                </a:solidFill>
              </a:rPr>
              <a:t> </a:t>
            </a:r>
            <a:r>
              <a:rPr lang="en-IE" sz="2400" b="1" dirty="0">
                <a:solidFill>
                  <a:srgbClr val="62A844"/>
                </a:solidFill>
              </a:rPr>
              <a:t>Heritage Flavors</a:t>
            </a:r>
            <a:r>
              <a:rPr lang="en-GB" sz="2400" b="1" dirty="0">
                <a:solidFill>
                  <a:srgbClr val="62A844"/>
                </a:solidFill>
              </a:rPr>
              <a:t>, Bursa</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A32C9E9-8BB4-F5D4-6B06-B0E0327F0373}"/>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B8A7A6B-81AF-61D4-0439-D6A659C76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pic>
        <p:nvPicPr>
          <p:cNvPr id="5" name="Picture 4">
            <a:extLst>
              <a:ext uri="{FF2B5EF4-FFF2-40B4-BE49-F238E27FC236}">
                <a16:creationId xmlns:a16="http://schemas.microsoft.com/office/drawing/2014/main" id="{97108A75-6A3F-3835-D038-78DCE32E3D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7302" y="48536"/>
            <a:ext cx="4563780" cy="6461760"/>
          </a:xfrm>
          <a:prstGeom prst="rect">
            <a:avLst/>
          </a:prstGeom>
        </p:spPr>
      </p:pic>
      <p:sp>
        <p:nvSpPr>
          <p:cNvPr id="8" name="TextBox 7">
            <a:extLst>
              <a:ext uri="{FF2B5EF4-FFF2-40B4-BE49-F238E27FC236}">
                <a16:creationId xmlns:a16="http://schemas.microsoft.com/office/drawing/2014/main" id="{666F4C19-823C-DBCB-CD20-EBF77E68886C}"/>
              </a:ext>
            </a:extLst>
          </p:cNvPr>
          <p:cNvSpPr txBox="1"/>
          <p:nvPr/>
        </p:nvSpPr>
        <p:spPr>
          <a:xfrm>
            <a:off x="260465" y="975650"/>
            <a:ext cx="7004859" cy="5355312"/>
          </a:xfrm>
          <a:prstGeom prst="rect">
            <a:avLst/>
          </a:prstGeom>
          <a:noFill/>
        </p:spPr>
        <p:txBody>
          <a:bodyPr wrap="square">
            <a:spAutoFit/>
          </a:bodyPr>
          <a:lstStyle/>
          <a:p>
            <a:pPr>
              <a:buNone/>
            </a:pPr>
            <a:r>
              <a:rPr lang="en-GB" dirty="0">
                <a:solidFill>
                  <a:srgbClr val="262626"/>
                </a:solidFill>
              </a:rPr>
              <a:t>Heritage Flavours demonstrates how sustainability can become part of everyday purchasing decisions rather than a separate environmental initiative. Operating from a restored family home in Bursa, the restaurant builds its menu around seasonal ingredients and long-standing relationships with local producers.</a:t>
            </a:r>
          </a:p>
          <a:p>
            <a:pPr>
              <a:buNone/>
            </a:pPr>
            <a:endParaRPr lang="en-GB" dirty="0">
              <a:solidFill>
                <a:srgbClr val="262626"/>
              </a:solidFill>
            </a:endParaRPr>
          </a:p>
          <a:p>
            <a:pPr>
              <a:buNone/>
            </a:pPr>
            <a:r>
              <a:rPr lang="en-GB" dirty="0">
                <a:solidFill>
                  <a:srgbClr val="262626"/>
                </a:solidFill>
              </a:rPr>
              <a:t>By aligning menu planning with what is available locally and in season, the business reduces transport impacts, supports regional food networks, and creates a stronger sense of place for guests. Procurement is treated as both an operational decision and a hospitality experience, helping guests connect food choices with local culture and identity.</a:t>
            </a:r>
          </a:p>
          <a:p>
            <a:pPr>
              <a:buNone/>
            </a:pPr>
            <a:endParaRPr lang="en-GB" dirty="0">
              <a:solidFill>
                <a:srgbClr val="262626"/>
              </a:solidFill>
            </a:endParaRPr>
          </a:p>
          <a:p>
            <a:pPr>
              <a:buNone/>
            </a:pPr>
            <a:r>
              <a:rPr lang="en-GB" dirty="0">
                <a:solidFill>
                  <a:srgbClr val="262626"/>
                </a:solidFill>
              </a:rPr>
              <a:t>This approach illustrates how sustainable sourcing can strengthen resilience, reduce unnecessary complexity, and create experiences that feel authentic and rooted in place.</a:t>
            </a:r>
          </a:p>
          <a:p>
            <a:pPr>
              <a:buNone/>
            </a:pPr>
            <a:endParaRPr lang="en-GB" dirty="0">
              <a:solidFill>
                <a:srgbClr val="262626"/>
              </a:solidFill>
            </a:endParaRPr>
          </a:p>
          <a:p>
            <a:pPr>
              <a:buNone/>
            </a:pPr>
            <a:r>
              <a:rPr lang="en-GB" b="1" dirty="0">
                <a:solidFill>
                  <a:srgbClr val="62A844"/>
                </a:solidFill>
              </a:rPr>
              <a:t>Key Learning: </a:t>
            </a:r>
            <a:r>
              <a:rPr lang="en-GB" dirty="0">
                <a:solidFill>
                  <a:srgbClr val="262626"/>
                </a:solidFill>
              </a:rPr>
              <a:t>Procurement decisions shape environmental impact, local value creation, operational resilience, and the guest experience at the same time.</a:t>
            </a:r>
          </a:p>
        </p:txBody>
      </p:sp>
    </p:spTree>
    <p:extLst>
      <p:ext uri="{BB962C8B-B14F-4D97-AF65-F5344CB8AC3E}">
        <p14:creationId xmlns:p14="http://schemas.microsoft.com/office/powerpoint/2010/main" val="383777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C3E2-C6EC-9A2D-DD8D-CFBCA761DFA4}"/>
            </a:ext>
          </a:extLst>
        </p:cNvPr>
        <p:cNvGrpSpPr/>
        <p:nvPr/>
      </p:nvGrpSpPr>
      <p:grpSpPr>
        <a:xfrm>
          <a:off x="0" y="0"/>
          <a:ext cx="0" cy="0"/>
          <a:chOff x="0" y="0"/>
          <a:chExt cx="0" cy="0"/>
        </a:xfrm>
      </p:grpSpPr>
      <p:grpSp>
        <p:nvGrpSpPr>
          <p:cNvPr id="118" name="Gruppieren 117">
            <a:extLst>
              <a:ext uri="{FF2B5EF4-FFF2-40B4-BE49-F238E27FC236}">
                <a16:creationId xmlns:a16="http://schemas.microsoft.com/office/drawing/2014/main" id="{2B7A91A4-9D35-461E-6FB5-4AC000A77ECC}"/>
              </a:ext>
            </a:extLst>
          </p:cNvPr>
          <p:cNvGrpSpPr/>
          <p:nvPr/>
        </p:nvGrpSpPr>
        <p:grpSpPr>
          <a:xfrm>
            <a:off x="7876960" y="3363291"/>
            <a:ext cx="5295027" cy="2677822"/>
            <a:chOff x="8095882" y="1401079"/>
            <a:chExt cx="11381156" cy="6131977"/>
          </a:xfrm>
        </p:grpSpPr>
        <p:sp>
          <p:nvSpPr>
            <p:cNvPr id="2" name="Freeform 115">
              <a:extLst>
                <a:ext uri="{FF2B5EF4-FFF2-40B4-BE49-F238E27FC236}">
                  <a16:creationId xmlns:a16="http://schemas.microsoft.com/office/drawing/2014/main" id="{0FD5974B-83E1-C0D7-97C0-0C12E519F7E5}"/>
                </a:ext>
              </a:extLst>
            </p:cNvPr>
            <p:cNvSpPr>
              <a:spLocks/>
            </p:cNvSpPr>
            <p:nvPr/>
          </p:nvSpPr>
          <p:spPr bwMode="auto">
            <a:xfrm>
              <a:off x="14456178" y="5212392"/>
              <a:ext cx="4655513" cy="1888808"/>
            </a:xfrm>
            <a:custGeom>
              <a:avLst/>
              <a:gdLst>
                <a:gd name="T0" fmla="*/ 1887 w 2102"/>
                <a:gd name="T1" fmla="*/ 0 h 853"/>
                <a:gd name="T2" fmla="*/ 1370 w 2102"/>
                <a:gd name="T3" fmla="*/ 77 h 853"/>
                <a:gd name="T4" fmla="*/ 1044 w 2102"/>
                <a:gd name="T5" fmla="*/ 175 h 853"/>
                <a:gd name="T6" fmla="*/ 906 w 2102"/>
                <a:gd name="T7" fmla="*/ 319 h 853"/>
                <a:gd name="T8" fmla="*/ 834 w 2102"/>
                <a:gd name="T9" fmla="*/ 352 h 853"/>
                <a:gd name="T10" fmla="*/ 779 w 2102"/>
                <a:gd name="T11" fmla="*/ 380 h 853"/>
                <a:gd name="T12" fmla="*/ 674 w 2102"/>
                <a:gd name="T13" fmla="*/ 366 h 853"/>
                <a:gd name="T14" fmla="*/ 584 w 2102"/>
                <a:gd name="T15" fmla="*/ 357 h 853"/>
                <a:gd name="T16" fmla="*/ 468 w 2102"/>
                <a:gd name="T17" fmla="*/ 353 h 853"/>
                <a:gd name="T18" fmla="*/ 351 w 2102"/>
                <a:gd name="T19" fmla="*/ 335 h 853"/>
                <a:gd name="T20" fmla="*/ 306 w 2102"/>
                <a:gd name="T21" fmla="*/ 340 h 853"/>
                <a:gd name="T22" fmla="*/ 241 w 2102"/>
                <a:gd name="T23" fmla="*/ 291 h 853"/>
                <a:gd name="T24" fmla="*/ 197 w 2102"/>
                <a:gd name="T25" fmla="*/ 258 h 853"/>
                <a:gd name="T26" fmla="*/ 91 w 2102"/>
                <a:gd name="T27" fmla="*/ 204 h 853"/>
                <a:gd name="T28" fmla="*/ 37 w 2102"/>
                <a:gd name="T29" fmla="*/ 270 h 853"/>
                <a:gd name="T30" fmla="*/ 55 w 2102"/>
                <a:gd name="T31" fmla="*/ 297 h 853"/>
                <a:gd name="T32" fmla="*/ 32 w 2102"/>
                <a:gd name="T33" fmla="*/ 366 h 853"/>
                <a:gd name="T34" fmla="*/ 112 w 2102"/>
                <a:gd name="T35" fmla="*/ 443 h 853"/>
                <a:gd name="T36" fmla="*/ 273 w 2102"/>
                <a:gd name="T37" fmla="*/ 569 h 853"/>
                <a:gd name="T38" fmla="*/ 443 w 2102"/>
                <a:gd name="T39" fmla="*/ 684 h 853"/>
                <a:gd name="T40" fmla="*/ 684 w 2102"/>
                <a:gd name="T41" fmla="*/ 739 h 853"/>
                <a:gd name="T42" fmla="*/ 849 w 2102"/>
                <a:gd name="T43" fmla="*/ 827 h 853"/>
                <a:gd name="T44" fmla="*/ 1259 w 2102"/>
                <a:gd name="T45" fmla="*/ 653 h 853"/>
                <a:gd name="T46" fmla="*/ 1893 w 2102"/>
                <a:gd name="T47" fmla="*/ 463 h 853"/>
                <a:gd name="T48" fmla="*/ 1887 w 2102"/>
                <a:gd name="T49"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Freeform 116">
              <a:extLst>
                <a:ext uri="{FF2B5EF4-FFF2-40B4-BE49-F238E27FC236}">
                  <a16:creationId xmlns:a16="http://schemas.microsoft.com/office/drawing/2014/main" id="{3A8C275B-891D-9975-6E2A-571C72121B0F}"/>
                </a:ext>
              </a:extLst>
            </p:cNvPr>
            <p:cNvSpPr>
              <a:spLocks/>
            </p:cNvSpPr>
            <p:nvPr/>
          </p:nvSpPr>
          <p:spPr bwMode="auto">
            <a:xfrm>
              <a:off x="14456178" y="5650453"/>
              <a:ext cx="4502989" cy="1450747"/>
            </a:xfrm>
            <a:custGeom>
              <a:avLst/>
              <a:gdLst>
                <a:gd name="T0" fmla="*/ 779 w 2033"/>
                <a:gd name="T1" fmla="*/ 182 h 655"/>
                <a:gd name="T2" fmla="*/ 674 w 2033"/>
                <a:gd name="T3" fmla="*/ 168 h 655"/>
                <a:gd name="T4" fmla="*/ 584 w 2033"/>
                <a:gd name="T5" fmla="*/ 159 h 655"/>
                <a:gd name="T6" fmla="*/ 468 w 2033"/>
                <a:gd name="T7" fmla="*/ 155 h 655"/>
                <a:gd name="T8" fmla="*/ 351 w 2033"/>
                <a:gd name="T9" fmla="*/ 137 h 655"/>
                <a:gd name="T10" fmla="*/ 306 w 2033"/>
                <a:gd name="T11" fmla="*/ 142 h 655"/>
                <a:gd name="T12" fmla="*/ 197 w 2033"/>
                <a:gd name="T13" fmla="*/ 60 h 655"/>
                <a:gd name="T14" fmla="*/ 91 w 2033"/>
                <a:gd name="T15" fmla="*/ 6 h 655"/>
                <a:gd name="T16" fmla="*/ 37 w 2033"/>
                <a:gd name="T17" fmla="*/ 72 h 655"/>
                <a:gd name="T18" fmla="*/ 55 w 2033"/>
                <a:gd name="T19" fmla="*/ 99 h 655"/>
                <a:gd name="T20" fmla="*/ 32 w 2033"/>
                <a:gd name="T21" fmla="*/ 168 h 655"/>
                <a:gd name="T22" fmla="*/ 112 w 2033"/>
                <a:gd name="T23" fmla="*/ 245 h 655"/>
                <a:gd name="T24" fmla="*/ 273 w 2033"/>
                <a:gd name="T25" fmla="*/ 371 h 655"/>
                <a:gd name="T26" fmla="*/ 443 w 2033"/>
                <a:gd name="T27" fmla="*/ 486 h 655"/>
                <a:gd name="T28" fmla="*/ 684 w 2033"/>
                <a:gd name="T29" fmla="*/ 541 h 655"/>
                <a:gd name="T30" fmla="*/ 849 w 2033"/>
                <a:gd name="T31" fmla="*/ 629 h 655"/>
                <a:gd name="T32" fmla="*/ 1259 w 2033"/>
                <a:gd name="T33" fmla="*/ 455 h 655"/>
                <a:gd name="T34" fmla="*/ 1893 w 2033"/>
                <a:gd name="T35" fmla="*/ 265 h 655"/>
                <a:gd name="T36" fmla="*/ 2011 w 2033"/>
                <a:gd name="T37" fmla="*/ 101 h 655"/>
                <a:gd name="T38" fmla="*/ 1362 w 2033"/>
                <a:gd name="T39" fmla="*/ 142 h 655"/>
                <a:gd name="T40" fmla="*/ 1065 w 2033"/>
                <a:gd name="T41" fmla="*/ 316 h 655"/>
                <a:gd name="T42" fmla="*/ 1157 w 2033"/>
                <a:gd name="T43" fmla="*/ 349 h 655"/>
                <a:gd name="T44" fmla="*/ 1050 w 2033"/>
                <a:gd name="T45" fmla="*/ 510 h 655"/>
                <a:gd name="T46" fmla="*/ 865 w 2033"/>
                <a:gd name="T47" fmla="*/ 581 h 655"/>
                <a:gd name="T48" fmla="*/ 629 w 2033"/>
                <a:gd name="T49" fmla="*/ 510 h 655"/>
                <a:gd name="T50" fmla="*/ 684 w 2033"/>
                <a:gd name="T51" fmla="*/ 476 h 655"/>
                <a:gd name="T52" fmla="*/ 811 w 2033"/>
                <a:gd name="T53" fmla="*/ 453 h 655"/>
                <a:gd name="T54" fmla="*/ 835 w 2033"/>
                <a:gd name="T55" fmla="*/ 454 h 655"/>
                <a:gd name="T56" fmla="*/ 879 w 2033"/>
                <a:gd name="T57" fmla="*/ 417 h 655"/>
                <a:gd name="T58" fmla="*/ 934 w 2033"/>
                <a:gd name="T59" fmla="*/ 413 h 655"/>
                <a:gd name="T60" fmla="*/ 1114 w 2033"/>
                <a:gd name="T61" fmla="*/ 380 h 655"/>
                <a:gd name="T62" fmla="*/ 1078 w 2033"/>
                <a:gd name="T63" fmla="*/ 372 h 655"/>
                <a:gd name="T64" fmla="*/ 835 w 2033"/>
                <a:gd name="T65" fmla="*/ 411 h 655"/>
                <a:gd name="T66" fmla="*/ 515 w 2033"/>
                <a:gd name="T67" fmla="*/ 485 h 655"/>
                <a:gd name="T68" fmla="*/ 406 w 2033"/>
                <a:gd name="T69" fmla="*/ 411 h 655"/>
                <a:gd name="T70" fmla="*/ 453 w 2033"/>
                <a:gd name="T71" fmla="*/ 311 h 655"/>
                <a:gd name="T72" fmla="*/ 597 w 2033"/>
                <a:gd name="T73" fmla="*/ 237 h 655"/>
                <a:gd name="T74" fmla="*/ 779 w 2033"/>
                <a:gd name="T75" fmla="*/ 18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117">
              <a:extLst>
                <a:ext uri="{FF2B5EF4-FFF2-40B4-BE49-F238E27FC236}">
                  <a16:creationId xmlns:a16="http://schemas.microsoft.com/office/drawing/2014/main" id="{4CB4EC45-A437-C4FC-38C4-A254E6C2B8F9}"/>
                </a:ext>
              </a:extLst>
            </p:cNvPr>
            <p:cNvSpPr>
              <a:spLocks/>
            </p:cNvSpPr>
            <p:nvPr/>
          </p:nvSpPr>
          <p:spPr bwMode="auto">
            <a:xfrm>
              <a:off x="15342943" y="5655774"/>
              <a:ext cx="2789761" cy="1092494"/>
            </a:xfrm>
            <a:custGeom>
              <a:avLst/>
              <a:gdLst>
                <a:gd name="T0" fmla="*/ 1218 w 1259"/>
                <a:gd name="T1" fmla="*/ 75 h 493"/>
                <a:gd name="T2" fmla="*/ 1019 w 1259"/>
                <a:gd name="T3" fmla="*/ 37 h 493"/>
                <a:gd name="T4" fmla="*/ 742 w 1259"/>
                <a:gd name="T5" fmla="*/ 193 h 493"/>
                <a:gd name="T6" fmla="*/ 612 w 1259"/>
                <a:gd name="T7" fmla="*/ 311 h 493"/>
                <a:gd name="T8" fmla="*/ 356 w 1259"/>
                <a:gd name="T9" fmla="*/ 305 h 493"/>
                <a:gd name="T10" fmla="*/ 237 w 1259"/>
                <a:gd name="T11" fmla="*/ 355 h 493"/>
                <a:gd name="T12" fmla="*/ 185 w 1259"/>
                <a:gd name="T13" fmla="*/ 335 h 493"/>
                <a:gd name="T14" fmla="*/ 53 w 1259"/>
                <a:gd name="T15" fmla="*/ 328 h 493"/>
                <a:gd name="T16" fmla="*/ 14 w 1259"/>
                <a:gd name="T17" fmla="*/ 429 h 493"/>
                <a:gd name="T18" fmla="*/ 59 w 1259"/>
                <a:gd name="T19" fmla="*/ 484 h 493"/>
                <a:gd name="T20" fmla="*/ 166 w 1259"/>
                <a:gd name="T21" fmla="*/ 493 h 493"/>
                <a:gd name="T22" fmla="*/ 283 w 1259"/>
                <a:gd name="T23" fmla="*/ 464 h 493"/>
                <a:gd name="T24" fmla="*/ 479 w 1259"/>
                <a:gd name="T25" fmla="*/ 401 h 493"/>
                <a:gd name="T26" fmla="*/ 611 w 1259"/>
                <a:gd name="T27" fmla="*/ 389 h 493"/>
                <a:gd name="T28" fmla="*/ 726 w 1259"/>
                <a:gd name="T29" fmla="*/ 361 h 493"/>
                <a:gd name="T30" fmla="*/ 760 w 1259"/>
                <a:gd name="T31" fmla="*/ 342 h 493"/>
                <a:gd name="T32" fmla="*/ 701 w 1259"/>
                <a:gd name="T33" fmla="*/ 318 h 493"/>
                <a:gd name="T34" fmla="*/ 984 w 1259"/>
                <a:gd name="T35" fmla="*/ 159 h 493"/>
                <a:gd name="T36" fmla="*/ 1186 w 1259"/>
                <a:gd name="T37" fmla="*/ 126 h 493"/>
                <a:gd name="T38" fmla="*/ 1218 w 1259"/>
                <a:gd name="T39" fmla="*/ 7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18">
              <a:extLst>
                <a:ext uri="{FF2B5EF4-FFF2-40B4-BE49-F238E27FC236}">
                  <a16:creationId xmlns:a16="http://schemas.microsoft.com/office/drawing/2014/main" id="{610C29A1-ED98-DEB9-772D-F8BD684B03E8}"/>
                </a:ext>
              </a:extLst>
            </p:cNvPr>
            <p:cNvSpPr>
              <a:spLocks/>
            </p:cNvSpPr>
            <p:nvPr/>
          </p:nvSpPr>
          <p:spPr bwMode="auto">
            <a:xfrm>
              <a:off x="15330528" y="6366958"/>
              <a:ext cx="461118" cy="356479"/>
            </a:xfrm>
            <a:custGeom>
              <a:avLst/>
              <a:gdLst>
                <a:gd name="T0" fmla="*/ 194 w 208"/>
                <a:gd name="T1" fmla="*/ 45 h 161"/>
                <a:gd name="T2" fmla="*/ 145 w 208"/>
                <a:gd name="T3" fmla="*/ 133 h 161"/>
                <a:gd name="T4" fmla="*/ 23 w 208"/>
                <a:gd name="T5" fmla="*/ 110 h 161"/>
                <a:gd name="T6" fmla="*/ 111 w 208"/>
                <a:gd name="T7" fmla="*/ 4 h 161"/>
                <a:gd name="T8" fmla="*/ 194 w 208"/>
                <a:gd name="T9" fmla="*/ 45 h 161"/>
              </a:gdLst>
              <a:ahLst/>
              <a:cxnLst>
                <a:cxn ang="0">
                  <a:pos x="T0" y="T1"/>
                </a:cxn>
                <a:cxn ang="0">
                  <a:pos x="T2" y="T3"/>
                </a:cxn>
                <a:cxn ang="0">
                  <a:pos x="T4" y="T5"/>
                </a:cxn>
                <a:cxn ang="0">
                  <a:pos x="T6" y="T7"/>
                </a:cxn>
                <a:cxn ang="0">
                  <a:pos x="T8" y="T9"/>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19">
              <a:extLst>
                <a:ext uri="{FF2B5EF4-FFF2-40B4-BE49-F238E27FC236}">
                  <a16:creationId xmlns:a16="http://schemas.microsoft.com/office/drawing/2014/main" id="{437177AB-6660-88A7-13C5-01D879485125}"/>
                </a:ext>
              </a:extLst>
            </p:cNvPr>
            <p:cNvSpPr>
              <a:spLocks/>
            </p:cNvSpPr>
            <p:nvPr/>
          </p:nvSpPr>
          <p:spPr bwMode="auto">
            <a:xfrm>
              <a:off x="15261360" y="6003386"/>
              <a:ext cx="840653" cy="195088"/>
            </a:xfrm>
            <a:custGeom>
              <a:avLst/>
              <a:gdLst>
                <a:gd name="T0" fmla="*/ 343 w 379"/>
                <a:gd name="T1" fmla="*/ 34 h 88"/>
                <a:gd name="T2" fmla="*/ 226 w 379"/>
                <a:gd name="T3" fmla="*/ 72 h 88"/>
                <a:gd name="T4" fmla="*/ 138 w 379"/>
                <a:gd name="T5" fmla="*/ 76 h 88"/>
                <a:gd name="T6" fmla="*/ 23 w 379"/>
                <a:gd name="T7" fmla="*/ 12 h 88"/>
                <a:gd name="T8" fmla="*/ 86 w 379"/>
                <a:gd name="T9" fmla="*/ 7 h 88"/>
                <a:gd name="T10" fmla="*/ 108 w 379"/>
                <a:gd name="T11" fmla="*/ 33 h 88"/>
                <a:gd name="T12" fmla="*/ 217 w 379"/>
                <a:gd name="T13" fmla="*/ 18 h 88"/>
                <a:gd name="T14" fmla="*/ 320 w 379"/>
                <a:gd name="T15" fmla="*/ 23 h 88"/>
                <a:gd name="T16" fmla="*/ 343 w 379"/>
                <a:gd name="T1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20">
              <a:extLst>
                <a:ext uri="{FF2B5EF4-FFF2-40B4-BE49-F238E27FC236}">
                  <a16:creationId xmlns:a16="http://schemas.microsoft.com/office/drawing/2014/main" id="{7E8A0E6F-6657-AFDB-58F9-62D19F6CBFB9}"/>
                </a:ext>
              </a:extLst>
            </p:cNvPr>
            <p:cNvSpPr>
              <a:spLocks/>
            </p:cNvSpPr>
            <p:nvPr/>
          </p:nvSpPr>
          <p:spPr bwMode="auto">
            <a:xfrm>
              <a:off x="14544854" y="5852634"/>
              <a:ext cx="925782" cy="767938"/>
            </a:xfrm>
            <a:custGeom>
              <a:avLst/>
              <a:gdLst>
                <a:gd name="T0" fmla="*/ 418 w 418"/>
                <a:gd name="T1" fmla="*/ 200 h 347"/>
                <a:gd name="T2" fmla="*/ 379 w 418"/>
                <a:gd name="T3" fmla="*/ 221 h 347"/>
                <a:gd name="T4" fmla="*/ 373 w 418"/>
                <a:gd name="T5" fmla="*/ 178 h 347"/>
                <a:gd name="T6" fmla="*/ 339 w 418"/>
                <a:gd name="T7" fmla="*/ 170 h 347"/>
                <a:gd name="T8" fmla="*/ 298 w 418"/>
                <a:gd name="T9" fmla="*/ 126 h 347"/>
                <a:gd name="T10" fmla="*/ 227 w 418"/>
                <a:gd name="T11" fmla="*/ 123 h 347"/>
                <a:gd name="T12" fmla="*/ 176 w 418"/>
                <a:gd name="T13" fmla="*/ 48 h 347"/>
                <a:gd name="T14" fmla="*/ 21 w 418"/>
                <a:gd name="T15" fmla="*/ 15 h 347"/>
                <a:gd name="T16" fmla="*/ 56 w 418"/>
                <a:gd name="T17" fmla="*/ 100 h 347"/>
                <a:gd name="T18" fmla="*/ 173 w 418"/>
                <a:gd name="T19" fmla="*/ 209 h 347"/>
                <a:gd name="T20" fmla="*/ 320 w 418"/>
                <a:gd name="T21" fmla="*/ 324 h 347"/>
                <a:gd name="T22" fmla="*/ 354 w 418"/>
                <a:gd name="T23" fmla="*/ 306 h 347"/>
                <a:gd name="T24" fmla="*/ 418 w 418"/>
                <a:gd name="T2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1">
              <a:extLst>
                <a:ext uri="{FF2B5EF4-FFF2-40B4-BE49-F238E27FC236}">
                  <a16:creationId xmlns:a16="http://schemas.microsoft.com/office/drawing/2014/main" id="{8FB60DC9-B788-DB40-33DA-13BFD49E74C0}"/>
                </a:ext>
              </a:extLst>
            </p:cNvPr>
            <p:cNvSpPr>
              <a:spLocks/>
            </p:cNvSpPr>
            <p:nvPr/>
          </p:nvSpPr>
          <p:spPr bwMode="auto">
            <a:xfrm>
              <a:off x="14553722" y="5648680"/>
              <a:ext cx="484173" cy="328103"/>
            </a:xfrm>
            <a:custGeom>
              <a:avLst/>
              <a:gdLst>
                <a:gd name="T0" fmla="*/ 30 w 219"/>
                <a:gd name="T1" fmla="*/ 24 h 148"/>
                <a:gd name="T2" fmla="*/ 20 w 219"/>
                <a:gd name="T3" fmla="*/ 85 h 148"/>
                <a:gd name="T4" fmla="*/ 209 w 219"/>
                <a:gd name="T5" fmla="*/ 148 h 148"/>
                <a:gd name="T6" fmla="*/ 133 w 219"/>
                <a:gd name="T7" fmla="*/ 56 h 148"/>
                <a:gd name="T8" fmla="*/ 30 w 219"/>
                <a:gd name="T9" fmla="*/ 24 h 148"/>
              </a:gdLst>
              <a:ahLst/>
              <a:cxnLst>
                <a:cxn ang="0">
                  <a:pos x="T0" y="T1"/>
                </a:cxn>
                <a:cxn ang="0">
                  <a:pos x="T2" y="T3"/>
                </a:cxn>
                <a:cxn ang="0">
                  <a:pos x="T4" y="T5"/>
                </a:cxn>
                <a:cxn ang="0">
                  <a:pos x="T6" y="T7"/>
                </a:cxn>
                <a:cxn ang="0">
                  <a:pos x="T8" y="T9"/>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2">
              <a:extLst>
                <a:ext uri="{FF2B5EF4-FFF2-40B4-BE49-F238E27FC236}">
                  <a16:creationId xmlns:a16="http://schemas.microsoft.com/office/drawing/2014/main" id="{5D0554C6-D767-D245-800F-1C5FE18A6BE1}"/>
                </a:ext>
              </a:extLst>
            </p:cNvPr>
            <p:cNvSpPr>
              <a:spLocks/>
            </p:cNvSpPr>
            <p:nvPr/>
          </p:nvSpPr>
          <p:spPr bwMode="auto">
            <a:xfrm>
              <a:off x="15091101" y="5975009"/>
              <a:ext cx="391950" cy="269576"/>
            </a:xfrm>
            <a:custGeom>
              <a:avLst/>
              <a:gdLst>
                <a:gd name="T0" fmla="*/ 18 w 177"/>
                <a:gd name="T1" fmla="*/ 36 h 122"/>
                <a:gd name="T2" fmla="*/ 145 w 177"/>
                <a:gd name="T3" fmla="*/ 108 h 122"/>
                <a:gd name="T4" fmla="*/ 162 w 177"/>
                <a:gd name="T5" fmla="*/ 90 h 122"/>
                <a:gd name="T6" fmla="*/ 18 w 177"/>
                <a:gd name="T7" fmla="*/ 36 h 122"/>
              </a:gdLst>
              <a:ahLst/>
              <a:cxnLst>
                <a:cxn ang="0">
                  <a:pos x="T0" y="T1"/>
                </a:cxn>
                <a:cxn ang="0">
                  <a:pos x="T2" y="T3"/>
                </a:cxn>
                <a:cxn ang="0">
                  <a:pos x="T4" y="T5"/>
                </a:cxn>
                <a:cxn ang="0">
                  <a:pos x="T6" y="T7"/>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3">
              <a:extLst>
                <a:ext uri="{FF2B5EF4-FFF2-40B4-BE49-F238E27FC236}">
                  <a16:creationId xmlns:a16="http://schemas.microsoft.com/office/drawing/2014/main" id="{0D9B8267-5498-9E7D-D23F-28F6E34C5693}"/>
                </a:ext>
              </a:extLst>
            </p:cNvPr>
            <p:cNvSpPr>
              <a:spLocks noEditPoints="1"/>
            </p:cNvSpPr>
            <p:nvPr/>
          </p:nvSpPr>
          <p:spPr bwMode="auto">
            <a:xfrm>
              <a:off x="15917566" y="6343903"/>
              <a:ext cx="274897" cy="267803"/>
            </a:xfrm>
            <a:custGeom>
              <a:avLst/>
              <a:gdLst>
                <a:gd name="T0" fmla="*/ 109 w 124"/>
                <a:gd name="T1" fmla="*/ 105 h 121"/>
                <a:gd name="T2" fmla="*/ 89 w 124"/>
                <a:gd name="T3" fmla="*/ 15 h 121"/>
                <a:gd name="T4" fmla="*/ 109 w 124"/>
                <a:gd name="T5" fmla="*/ 105 h 121"/>
                <a:gd name="T6" fmla="*/ 46 w 124"/>
                <a:gd name="T7" fmla="*/ 120 h 121"/>
                <a:gd name="T8" fmla="*/ 46 w 124"/>
                <a:gd name="T9" fmla="*/ 118 h 121"/>
                <a:gd name="T10" fmla="*/ 48 w 124"/>
                <a:gd name="T11" fmla="*/ 121 h 121"/>
                <a:gd name="T12" fmla="*/ 46 w 124"/>
                <a:gd name="T13" fmla="*/ 120 h 121"/>
                <a:gd name="T14" fmla="*/ 46 w 124"/>
                <a:gd name="T15" fmla="*/ 40 h 121"/>
                <a:gd name="T16" fmla="*/ 46 w 124"/>
                <a:gd name="T17" fmla="*/ 5 h 121"/>
                <a:gd name="T18" fmla="*/ 49 w 124"/>
                <a:gd name="T19" fmla="*/ 0 h 121"/>
                <a:gd name="T20" fmla="*/ 76 w 124"/>
                <a:gd name="T21" fmla="*/ 103 h 121"/>
                <a:gd name="T22" fmla="*/ 46 w 124"/>
                <a:gd name="T23" fmla="*/ 40 h 121"/>
                <a:gd name="T24" fmla="*/ 46 w 124"/>
                <a:gd name="T25" fmla="*/ 5 h 121"/>
                <a:gd name="T26" fmla="*/ 46 w 124"/>
                <a:gd name="T27" fmla="*/ 40 h 121"/>
                <a:gd name="T28" fmla="*/ 46 w 124"/>
                <a:gd name="T29" fmla="*/ 5 h 121"/>
                <a:gd name="T30" fmla="*/ 46 w 124"/>
                <a:gd name="T31" fmla="*/ 118 h 121"/>
                <a:gd name="T32" fmla="*/ 16 w 124"/>
                <a:gd name="T33" fmla="*/ 8 h 121"/>
                <a:gd name="T34" fmla="*/ 46 w 124"/>
                <a:gd name="T35" fmla="*/ 120 h 121"/>
                <a:gd name="T36" fmla="*/ 46 w 124"/>
                <a:gd name="T37"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4">
              <a:extLst>
                <a:ext uri="{FF2B5EF4-FFF2-40B4-BE49-F238E27FC236}">
                  <a16:creationId xmlns:a16="http://schemas.microsoft.com/office/drawing/2014/main" id="{424970D7-499E-17C6-8D42-1DD2ACD98E4A}"/>
                </a:ext>
              </a:extLst>
            </p:cNvPr>
            <p:cNvSpPr>
              <a:spLocks/>
            </p:cNvSpPr>
            <p:nvPr/>
          </p:nvSpPr>
          <p:spPr bwMode="auto">
            <a:xfrm>
              <a:off x="15401469" y="6397109"/>
              <a:ext cx="1645835" cy="521417"/>
            </a:xfrm>
            <a:custGeom>
              <a:avLst/>
              <a:gdLst>
                <a:gd name="T0" fmla="*/ 0 w 743"/>
                <a:gd name="T1" fmla="*/ 115 h 235"/>
                <a:gd name="T2" fmla="*/ 289 w 743"/>
                <a:gd name="T3" fmla="*/ 105 h 235"/>
                <a:gd name="T4" fmla="*/ 708 w 743"/>
                <a:gd name="T5" fmla="*/ 22 h 235"/>
                <a:gd name="T6" fmla="*/ 508 w 743"/>
                <a:gd name="T7" fmla="*/ 65 h 235"/>
                <a:gd name="T8" fmla="*/ 0 w 743"/>
                <a:gd name="T9" fmla="*/ 115 h 235"/>
              </a:gdLst>
              <a:ahLst/>
              <a:cxnLst>
                <a:cxn ang="0">
                  <a:pos x="T0" y="T1"/>
                </a:cxn>
                <a:cxn ang="0">
                  <a:pos x="T2" y="T3"/>
                </a:cxn>
                <a:cxn ang="0">
                  <a:pos x="T4" y="T5"/>
                </a:cxn>
                <a:cxn ang="0">
                  <a:pos x="T6" y="T7"/>
                </a:cxn>
                <a:cxn ang="0">
                  <a:pos x="T8" y="T9"/>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5">
              <a:extLst>
                <a:ext uri="{FF2B5EF4-FFF2-40B4-BE49-F238E27FC236}">
                  <a16:creationId xmlns:a16="http://schemas.microsoft.com/office/drawing/2014/main" id="{8B892750-E735-6017-E9F1-C31F967F164F}"/>
                </a:ext>
              </a:extLst>
            </p:cNvPr>
            <p:cNvSpPr>
              <a:spLocks/>
            </p:cNvSpPr>
            <p:nvPr/>
          </p:nvSpPr>
          <p:spPr bwMode="auto">
            <a:xfrm>
              <a:off x="15307472" y="6040629"/>
              <a:ext cx="753750" cy="257162"/>
            </a:xfrm>
            <a:custGeom>
              <a:avLst/>
              <a:gdLst>
                <a:gd name="T0" fmla="*/ 340 w 340"/>
                <a:gd name="T1" fmla="*/ 26 h 116"/>
                <a:gd name="T2" fmla="*/ 188 w 340"/>
                <a:gd name="T3" fmla="*/ 67 h 116"/>
                <a:gd name="T4" fmla="*/ 111 w 340"/>
                <a:gd name="T5" fmla="*/ 103 h 116"/>
                <a:gd name="T6" fmla="*/ 112 w 340"/>
                <a:gd name="T7" fmla="*/ 75 h 116"/>
                <a:gd name="T8" fmla="*/ 32 w 340"/>
                <a:gd name="T9" fmla="*/ 19 h 116"/>
                <a:gd name="T10" fmla="*/ 128 w 340"/>
                <a:gd name="T11" fmla="*/ 70 h 116"/>
                <a:gd name="T12" fmla="*/ 340 w 340"/>
                <a:gd name="T13" fmla="*/ 26 h 116"/>
              </a:gdLst>
              <a:ahLst/>
              <a:cxnLst>
                <a:cxn ang="0">
                  <a:pos x="T0" y="T1"/>
                </a:cxn>
                <a:cxn ang="0">
                  <a:pos x="T2" y="T3"/>
                </a:cxn>
                <a:cxn ang="0">
                  <a:pos x="T4" y="T5"/>
                </a:cxn>
                <a:cxn ang="0">
                  <a:pos x="T6" y="T7"/>
                </a:cxn>
                <a:cxn ang="0">
                  <a:pos x="T8" y="T9"/>
                </a:cxn>
                <a:cxn ang="0">
                  <a:pos x="T10" y="T11"/>
                </a:cxn>
                <a:cxn ang="0">
                  <a:pos x="T12" y="T13"/>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6">
              <a:extLst>
                <a:ext uri="{FF2B5EF4-FFF2-40B4-BE49-F238E27FC236}">
                  <a16:creationId xmlns:a16="http://schemas.microsoft.com/office/drawing/2014/main" id="{9DC9A6C5-8398-CDE5-546A-FA9780497855}"/>
                </a:ext>
              </a:extLst>
            </p:cNvPr>
            <p:cNvSpPr>
              <a:spLocks/>
            </p:cNvSpPr>
            <p:nvPr/>
          </p:nvSpPr>
          <p:spPr bwMode="auto">
            <a:xfrm>
              <a:off x="17472951" y="5263824"/>
              <a:ext cx="1088947" cy="1039288"/>
            </a:xfrm>
            <a:custGeom>
              <a:avLst/>
              <a:gdLst>
                <a:gd name="T0" fmla="*/ 212 w 492"/>
                <a:gd name="T1" fmla="*/ 18 h 469"/>
                <a:gd name="T2" fmla="*/ 114 w 492"/>
                <a:gd name="T3" fmla="*/ 205 h 469"/>
                <a:gd name="T4" fmla="*/ 125 w 492"/>
                <a:gd name="T5" fmla="*/ 323 h 469"/>
                <a:gd name="T6" fmla="*/ 276 w 492"/>
                <a:gd name="T7" fmla="*/ 469 h 469"/>
                <a:gd name="T8" fmla="*/ 315 w 492"/>
                <a:gd name="T9" fmla="*/ 6 h 469"/>
                <a:gd name="T10" fmla="*/ 212 w 492"/>
                <a:gd name="T11" fmla="*/ 18 h 469"/>
              </a:gdLst>
              <a:ahLst/>
              <a:cxnLst>
                <a:cxn ang="0">
                  <a:pos x="T0" y="T1"/>
                </a:cxn>
                <a:cxn ang="0">
                  <a:pos x="T2" y="T3"/>
                </a:cxn>
                <a:cxn ang="0">
                  <a:pos x="T4" y="T5"/>
                </a:cxn>
                <a:cxn ang="0">
                  <a:pos x="T6" y="T7"/>
                </a:cxn>
                <a:cxn ang="0">
                  <a:pos x="T8" y="T9"/>
                </a:cxn>
                <a:cxn ang="0">
                  <a:pos x="T10" y="T11"/>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7">
              <a:extLst>
                <a:ext uri="{FF2B5EF4-FFF2-40B4-BE49-F238E27FC236}">
                  <a16:creationId xmlns:a16="http://schemas.microsoft.com/office/drawing/2014/main" id="{63166A6E-2220-7F20-9978-AA760849F47C}"/>
                </a:ext>
              </a:extLst>
            </p:cNvPr>
            <p:cNvSpPr>
              <a:spLocks/>
            </p:cNvSpPr>
            <p:nvPr/>
          </p:nvSpPr>
          <p:spPr bwMode="auto">
            <a:xfrm>
              <a:off x="17962444" y="5235448"/>
              <a:ext cx="501909" cy="1397541"/>
            </a:xfrm>
            <a:custGeom>
              <a:avLst/>
              <a:gdLst>
                <a:gd name="T0" fmla="*/ 79 w 227"/>
                <a:gd name="T1" fmla="*/ 12 h 631"/>
                <a:gd name="T2" fmla="*/ 15 w 227"/>
                <a:gd name="T3" fmla="*/ 22 h 631"/>
                <a:gd name="T4" fmla="*/ 86 w 227"/>
                <a:gd name="T5" fmla="*/ 624 h 631"/>
                <a:gd name="T6" fmla="*/ 181 w 227"/>
                <a:gd name="T7" fmla="*/ 572 h 631"/>
                <a:gd name="T8" fmla="*/ 79 w 227"/>
                <a:gd name="T9" fmla="*/ 12 h 631"/>
              </a:gdLst>
              <a:ahLst/>
              <a:cxnLst>
                <a:cxn ang="0">
                  <a:pos x="T0" y="T1"/>
                </a:cxn>
                <a:cxn ang="0">
                  <a:pos x="T2" y="T3"/>
                </a:cxn>
                <a:cxn ang="0">
                  <a:pos x="T4" y="T5"/>
                </a:cxn>
                <a:cxn ang="0">
                  <a:pos x="T6" y="T7"/>
                </a:cxn>
                <a:cxn ang="0">
                  <a:pos x="T8" y="T9"/>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rgbClr val="D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8">
              <a:extLst>
                <a:ext uri="{FF2B5EF4-FFF2-40B4-BE49-F238E27FC236}">
                  <a16:creationId xmlns:a16="http://schemas.microsoft.com/office/drawing/2014/main" id="{F6630F34-F376-2060-4251-D890B8702393}"/>
                </a:ext>
              </a:extLst>
            </p:cNvPr>
            <p:cNvSpPr>
              <a:spLocks/>
            </p:cNvSpPr>
            <p:nvPr/>
          </p:nvSpPr>
          <p:spPr bwMode="auto">
            <a:xfrm>
              <a:off x="18045800" y="5075830"/>
              <a:ext cx="1431238" cy="1550063"/>
            </a:xfrm>
            <a:custGeom>
              <a:avLst/>
              <a:gdLst>
                <a:gd name="T0" fmla="*/ 416 w 646"/>
                <a:gd name="T1" fmla="*/ 27 h 700"/>
                <a:gd name="T2" fmla="*/ 363 w 646"/>
                <a:gd name="T3" fmla="*/ 27 h 700"/>
                <a:gd name="T4" fmla="*/ 34 w 646"/>
                <a:gd name="T5" fmla="*/ 64 h 700"/>
                <a:gd name="T6" fmla="*/ 13 w 646"/>
                <a:gd name="T7" fmla="*/ 231 h 700"/>
                <a:gd name="T8" fmla="*/ 72 w 646"/>
                <a:gd name="T9" fmla="*/ 700 h 700"/>
                <a:gd name="T10" fmla="*/ 410 w 646"/>
                <a:gd name="T11" fmla="*/ 692 h 700"/>
                <a:gd name="T12" fmla="*/ 646 w 646"/>
                <a:gd name="T13" fmla="*/ 696 h 700"/>
                <a:gd name="T14" fmla="*/ 646 w 646"/>
                <a:gd name="T15" fmla="*/ 0 h 700"/>
                <a:gd name="T16" fmla="*/ 416 w 646"/>
                <a:gd name="T17" fmla="*/ 2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700">
                  <a:moveTo>
                    <a:pt x="416" y="27"/>
                  </a:moveTo>
                  <a:cubicBezTo>
                    <a:pt x="397" y="27"/>
                    <a:pt x="379" y="27"/>
                    <a:pt x="363" y="27"/>
                  </a:cubicBezTo>
                  <a:cubicBezTo>
                    <a:pt x="229" y="23"/>
                    <a:pt x="69" y="60"/>
                    <a:pt x="34" y="64"/>
                  </a:cubicBezTo>
                  <a:cubicBezTo>
                    <a:pt x="0" y="67"/>
                    <a:pt x="7" y="126"/>
                    <a:pt x="13" y="231"/>
                  </a:cubicBezTo>
                  <a:cubicBezTo>
                    <a:pt x="18" y="337"/>
                    <a:pt x="62" y="668"/>
                    <a:pt x="72" y="700"/>
                  </a:cubicBezTo>
                  <a:cubicBezTo>
                    <a:pt x="190" y="694"/>
                    <a:pt x="303" y="692"/>
                    <a:pt x="410" y="692"/>
                  </a:cubicBezTo>
                  <a:cubicBezTo>
                    <a:pt x="646" y="696"/>
                    <a:pt x="646" y="696"/>
                    <a:pt x="646" y="696"/>
                  </a:cubicBezTo>
                  <a:cubicBezTo>
                    <a:pt x="646" y="0"/>
                    <a:pt x="646" y="0"/>
                    <a:pt x="646" y="0"/>
                  </a:cubicBezTo>
                  <a:lnTo>
                    <a:pt x="416" y="27"/>
                  </a:ln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9">
              <a:extLst>
                <a:ext uri="{FF2B5EF4-FFF2-40B4-BE49-F238E27FC236}">
                  <a16:creationId xmlns:a16="http://schemas.microsoft.com/office/drawing/2014/main" id="{3B3EEF4D-6700-0A14-13B2-79B49E66D131}"/>
                </a:ext>
              </a:extLst>
            </p:cNvPr>
            <p:cNvSpPr>
              <a:spLocks/>
            </p:cNvSpPr>
            <p:nvPr/>
          </p:nvSpPr>
          <p:spPr bwMode="auto">
            <a:xfrm>
              <a:off x="18083044" y="5113074"/>
              <a:ext cx="1393994" cy="1466708"/>
            </a:xfrm>
            <a:custGeom>
              <a:avLst/>
              <a:gdLst>
                <a:gd name="T0" fmla="*/ 629 w 629"/>
                <a:gd name="T1" fmla="*/ 0 h 662"/>
                <a:gd name="T2" fmla="*/ 345 w 629"/>
                <a:gd name="T3" fmla="*/ 24 h 662"/>
                <a:gd name="T4" fmla="*/ 33 w 629"/>
                <a:gd name="T5" fmla="*/ 59 h 662"/>
                <a:gd name="T6" fmla="*/ 12 w 629"/>
                <a:gd name="T7" fmla="*/ 218 h 662"/>
                <a:gd name="T8" fmla="*/ 69 w 629"/>
                <a:gd name="T9" fmla="*/ 662 h 662"/>
                <a:gd name="T10" fmla="*/ 420 w 629"/>
                <a:gd name="T11" fmla="*/ 644 h 662"/>
                <a:gd name="T12" fmla="*/ 629 w 629"/>
                <a:gd name="T13" fmla="*/ 652 h 662"/>
                <a:gd name="T14" fmla="*/ 629 w 629"/>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62">
                  <a:moveTo>
                    <a:pt x="629" y="0"/>
                  </a:moveTo>
                  <a:cubicBezTo>
                    <a:pt x="603" y="1"/>
                    <a:pt x="419" y="26"/>
                    <a:pt x="345" y="24"/>
                  </a:cubicBezTo>
                  <a:cubicBezTo>
                    <a:pt x="271" y="22"/>
                    <a:pt x="66" y="56"/>
                    <a:pt x="33" y="59"/>
                  </a:cubicBezTo>
                  <a:cubicBezTo>
                    <a:pt x="0" y="62"/>
                    <a:pt x="7" y="118"/>
                    <a:pt x="12" y="218"/>
                  </a:cubicBezTo>
                  <a:cubicBezTo>
                    <a:pt x="18" y="318"/>
                    <a:pt x="59" y="631"/>
                    <a:pt x="69" y="662"/>
                  </a:cubicBezTo>
                  <a:cubicBezTo>
                    <a:pt x="110" y="646"/>
                    <a:pt x="252" y="642"/>
                    <a:pt x="420" y="644"/>
                  </a:cubicBezTo>
                  <a:cubicBezTo>
                    <a:pt x="629" y="652"/>
                    <a:pt x="629" y="652"/>
                    <a:pt x="629" y="652"/>
                  </a:cubicBezTo>
                  <a:lnTo>
                    <a:pt x="629" y="0"/>
                  </a:lnTo>
                  <a:close/>
                </a:path>
              </a:pathLst>
            </a:custGeom>
            <a:solidFill>
              <a:srgbClr val="183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0">
              <a:extLst>
                <a:ext uri="{FF2B5EF4-FFF2-40B4-BE49-F238E27FC236}">
                  <a16:creationId xmlns:a16="http://schemas.microsoft.com/office/drawing/2014/main" id="{B9EE7C0C-874C-27AE-0CB0-327FC73DF961}"/>
                </a:ext>
              </a:extLst>
            </p:cNvPr>
            <p:cNvSpPr>
              <a:spLocks/>
            </p:cNvSpPr>
            <p:nvPr/>
          </p:nvSpPr>
          <p:spPr bwMode="auto">
            <a:xfrm>
              <a:off x="18244435" y="6010480"/>
              <a:ext cx="904500" cy="99318"/>
            </a:xfrm>
            <a:custGeom>
              <a:avLst/>
              <a:gdLst>
                <a:gd name="T0" fmla="*/ 0 w 408"/>
                <a:gd name="T1" fmla="*/ 45 h 45"/>
                <a:gd name="T2" fmla="*/ 408 w 408"/>
                <a:gd name="T3" fmla="*/ 0 h 45"/>
                <a:gd name="T4" fmla="*/ 0 w 408"/>
                <a:gd name="T5" fmla="*/ 45 h 45"/>
              </a:gdLst>
              <a:ahLst/>
              <a:cxnLst>
                <a:cxn ang="0">
                  <a:pos x="T0" y="T1"/>
                </a:cxn>
                <a:cxn ang="0">
                  <a:pos x="T2" y="T3"/>
                </a:cxn>
                <a:cxn ang="0">
                  <a:pos x="T4" y="T5"/>
                </a:cxn>
              </a:cxnLst>
              <a:rect l="0" t="0" r="r" b="b"/>
              <a:pathLst>
                <a:path w="408" h="45">
                  <a:moveTo>
                    <a:pt x="0" y="45"/>
                  </a:moveTo>
                  <a:cubicBezTo>
                    <a:pt x="140" y="18"/>
                    <a:pt x="310" y="6"/>
                    <a:pt x="408" y="0"/>
                  </a:cubicBezTo>
                  <a:cubicBezTo>
                    <a:pt x="315" y="24"/>
                    <a:pt x="146" y="37"/>
                    <a:pt x="0" y="45"/>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1">
              <a:extLst>
                <a:ext uri="{FF2B5EF4-FFF2-40B4-BE49-F238E27FC236}">
                  <a16:creationId xmlns:a16="http://schemas.microsoft.com/office/drawing/2014/main" id="{B747E0A5-848F-1805-5C8B-49DE791CBE95}"/>
                </a:ext>
              </a:extLst>
            </p:cNvPr>
            <p:cNvSpPr>
              <a:spLocks noEditPoints="1"/>
            </p:cNvSpPr>
            <p:nvPr/>
          </p:nvSpPr>
          <p:spPr bwMode="auto">
            <a:xfrm>
              <a:off x="18538841" y="5817164"/>
              <a:ext cx="230559" cy="202182"/>
            </a:xfrm>
            <a:custGeom>
              <a:avLst/>
              <a:gdLst>
                <a:gd name="T0" fmla="*/ 70 w 104"/>
                <a:gd name="T1" fmla="*/ 4 h 91"/>
                <a:gd name="T2" fmla="*/ 52 w 104"/>
                <a:gd name="T3" fmla="*/ 0 h 91"/>
                <a:gd name="T4" fmla="*/ 52 w 104"/>
                <a:gd name="T5" fmla="*/ 11 h 91"/>
                <a:gd name="T6" fmla="*/ 66 w 104"/>
                <a:gd name="T7" fmla="*/ 14 h 91"/>
                <a:gd name="T8" fmla="*/ 84 w 104"/>
                <a:gd name="T9" fmla="*/ 60 h 91"/>
                <a:gd name="T10" fmla="*/ 52 w 104"/>
                <a:gd name="T11" fmla="*/ 81 h 91"/>
                <a:gd name="T12" fmla="*/ 52 w 104"/>
                <a:gd name="T13" fmla="*/ 91 h 91"/>
                <a:gd name="T14" fmla="*/ 94 w 104"/>
                <a:gd name="T15" fmla="*/ 64 h 91"/>
                <a:gd name="T16" fmla="*/ 70 w 104"/>
                <a:gd name="T17" fmla="*/ 4 h 91"/>
                <a:gd name="T18" fmla="*/ 52 w 104"/>
                <a:gd name="T19" fmla="*/ 0 h 91"/>
                <a:gd name="T20" fmla="*/ 10 w 104"/>
                <a:gd name="T21" fmla="*/ 27 h 91"/>
                <a:gd name="T22" fmla="*/ 33 w 104"/>
                <a:gd name="T23" fmla="*/ 88 h 91"/>
                <a:gd name="T24" fmla="*/ 52 w 104"/>
                <a:gd name="T25" fmla="*/ 91 h 91"/>
                <a:gd name="T26" fmla="*/ 52 w 104"/>
                <a:gd name="T27" fmla="*/ 81 h 91"/>
                <a:gd name="T28" fmla="*/ 38 w 104"/>
                <a:gd name="T29" fmla="*/ 78 h 91"/>
                <a:gd name="T30" fmla="*/ 20 w 104"/>
                <a:gd name="T31" fmla="*/ 32 h 91"/>
                <a:gd name="T32" fmla="*/ 52 w 104"/>
                <a:gd name="T33" fmla="*/ 11 h 91"/>
                <a:gd name="T34" fmla="*/ 52 w 104"/>
                <a:gd name="T3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2">
              <a:extLst>
                <a:ext uri="{FF2B5EF4-FFF2-40B4-BE49-F238E27FC236}">
                  <a16:creationId xmlns:a16="http://schemas.microsoft.com/office/drawing/2014/main" id="{589537B8-832A-B968-6F99-9663A9899119}"/>
                </a:ext>
              </a:extLst>
            </p:cNvPr>
            <p:cNvSpPr>
              <a:spLocks/>
            </p:cNvSpPr>
            <p:nvPr/>
          </p:nvSpPr>
          <p:spPr bwMode="auto">
            <a:xfrm>
              <a:off x="18643479" y="5868597"/>
              <a:ext cx="44338" cy="44338"/>
            </a:xfrm>
            <a:custGeom>
              <a:avLst/>
              <a:gdLst>
                <a:gd name="T0" fmla="*/ 14 w 20"/>
                <a:gd name="T1" fmla="*/ 2 h 20"/>
                <a:gd name="T2" fmla="*/ 2 w 20"/>
                <a:gd name="T3" fmla="*/ 6 h 20"/>
                <a:gd name="T4" fmla="*/ 7 w 20"/>
                <a:gd name="T5" fmla="*/ 18 h 20"/>
                <a:gd name="T6" fmla="*/ 18 w 20"/>
                <a:gd name="T7" fmla="*/ 13 h 20"/>
                <a:gd name="T8" fmla="*/ 14 w 20"/>
                <a:gd name="T9" fmla="*/ 2 h 20"/>
              </a:gdLst>
              <a:ahLst/>
              <a:cxnLst>
                <a:cxn ang="0">
                  <a:pos x="T0" y="T1"/>
                </a:cxn>
                <a:cxn ang="0">
                  <a:pos x="T2" y="T3"/>
                </a:cxn>
                <a:cxn ang="0">
                  <a:pos x="T4" y="T5"/>
                </a:cxn>
                <a:cxn ang="0">
                  <a:pos x="T6" y="T7"/>
                </a:cxn>
                <a:cxn ang="0">
                  <a:pos x="T8" y="T9"/>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3">
              <a:extLst>
                <a:ext uri="{FF2B5EF4-FFF2-40B4-BE49-F238E27FC236}">
                  <a16:creationId xmlns:a16="http://schemas.microsoft.com/office/drawing/2014/main" id="{F38860E1-961E-6A7B-5B1C-29142612B996}"/>
                </a:ext>
              </a:extLst>
            </p:cNvPr>
            <p:cNvSpPr>
              <a:spLocks/>
            </p:cNvSpPr>
            <p:nvPr/>
          </p:nvSpPr>
          <p:spPr bwMode="auto">
            <a:xfrm>
              <a:off x="18618650" y="5925350"/>
              <a:ext cx="44338" cy="42565"/>
            </a:xfrm>
            <a:custGeom>
              <a:avLst/>
              <a:gdLst>
                <a:gd name="T0" fmla="*/ 14 w 20"/>
                <a:gd name="T1" fmla="*/ 1 h 19"/>
                <a:gd name="T2" fmla="*/ 2 w 20"/>
                <a:gd name="T3" fmla="*/ 6 h 19"/>
                <a:gd name="T4" fmla="*/ 7 w 20"/>
                <a:gd name="T5" fmla="*/ 18 h 19"/>
                <a:gd name="T6" fmla="*/ 18 w 20"/>
                <a:gd name="T7" fmla="*/ 13 h 19"/>
                <a:gd name="T8" fmla="*/ 14 w 20"/>
                <a:gd name="T9" fmla="*/ 1 h 19"/>
              </a:gdLst>
              <a:ahLst/>
              <a:cxnLst>
                <a:cxn ang="0">
                  <a:pos x="T0" y="T1"/>
                </a:cxn>
                <a:cxn ang="0">
                  <a:pos x="T2" y="T3"/>
                </a:cxn>
                <a:cxn ang="0">
                  <a:pos x="T4" y="T5"/>
                </a:cxn>
                <a:cxn ang="0">
                  <a:pos x="T6" y="T7"/>
                </a:cxn>
                <a:cxn ang="0">
                  <a:pos x="T8" y="T9"/>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4">
              <a:extLst>
                <a:ext uri="{FF2B5EF4-FFF2-40B4-BE49-F238E27FC236}">
                  <a16:creationId xmlns:a16="http://schemas.microsoft.com/office/drawing/2014/main" id="{6F8E93B3-3344-3C07-5C6F-9432CD3E4A44}"/>
                </a:ext>
              </a:extLst>
            </p:cNvPr>
            <p:cNvSpPr>
              <a:spLocks noEditPoints="1"/>
            </p:cNvSpPr>
            <p:nvPr/>
          </p:nvSpPr>
          <p:spPr bwMode="auto">
            <a:xfrm>
              <a:off x="18787135" y="5790562"/>
              <a:ext cx="214597" cy="202182"/>
            </a:xfrm>
            <a:custGeom>
              <a:avLst/>
              <a:gdLst>
                <a:gd name="T0" fmla="*/ 94 w 97"/>
                <a:gd name="T1" fmla="*/ 39 h 91"/>
                <a:gd name="T2" fmla="*/ 48 w 97"/>
                <a:gd name="T3" fmla="*/ 0 h 91"/>
                <a:gd name="T4" fmla="*/ 48 w 97"/>
                <a:gd name="T5" fmla="*/ 11 h 91"/>
                <a:gd name="T6" fmla="*/ 83 w 97"/>
                <a:gd name="T7" fmla="*/ 41 h 91"/>
                <a:gd name="T8" fmla="*/ 53 w 97"/>
                <a:gd name="T9" fmla="*/ 80 h 91"/>
                <a:gd name="T10" fmla="*/ 48 w 97"/>
                <a:gd name="T11" fmla="*/ 81 h 91"/>
                <a:gd name="T12" fmla="*/ 48 w 97"/>
                <a:gd name="T13" fmla="*/ 91 h 91"/>
                <a:gd name="T14" fmla="*/ 55 w 97"/>
                <a:gd name="T15" fmla="*/ 91 h 91"/>
                <a:gd name="T16" fmla="*/ 94 w 97"/>
                <a:gd name="T17" fmla="*/ 39 h 91"/>
                <a:gd name="T18" fmla="*/ 48 w 97"/>
                <a:gd name="T19" fmla="*/ 0 h 91"/>
                <a:gd name="T20" fmla="*/ 42 w 97"/>
                <a:gd name="T21" fmla="*/ 0 h 91"/>
                <a:gd name="T22" fmla="*/ 3 w 97"/>
                <a:gd name="T23" fmla="*/ 52 h 91"/>
                <a:gd name="T24" fmla="*/ 48 w 97"/>
                <a:gd name="T25" fmla="*/ 91 h 91"/>
                <a:gd name="T26" fmla="*/ 48 w 97"/>
                <a:gd name="T27" fmla="*/ 81 h 91"/>
                <a:gd name="T28" fmla="*/ 14 w 97"/>
                <a:gd name="T29" fmla="*/ 50 h 91"/>
                <a:gd name="T30" fmla="*/ 44 w 97"/>
                <a:gd name="T31" fmla="*/ 11 h 91"/>
                <a:gd name="T32" fmla="*/ 48 w 97"/>
                <a:gd name="T33" fmla="*/ 11 h 91"/>
                <a:gd name="T34" fmla="*/ 48 w 97"/>
                <a:gd name="T3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5">
              <a:extLst>
                <a:ext uri="{FF2B5EF4-FFF2-40B4-BE49-F238E27FC236}">
                  <a16:creationId xmlns:a16="http://schemas.microsoft.com/office/drawing/2014/main" id="{EE239D7F-CF7D-D08C-9D6D-2D7D7AE9F06A}"/>
                </a:ext>
              </a:extLst>
            </p:cNvPr>
            <p:cNvSpPr>
              <a:spLocks/>
            </p:cNvSpPr>
            <p:nvPr/>
          </p:nvSpPr>
          <p:spPr bwMode="auto">
            <a:xfrm>
              <a:off x="18905962" y="5866823"/>
              <a:ext cx="40791" cy="40791"/>
            </a:xfrm>
            <a:custGeom>
              <a:avLst/>
              <a:gdLst>
                <a:gd name="T0" fmla="*/ 18 w 19"/>
                <a:gd name="T1" fmla="*/ 8 h 19"/>
                <a:gd name="T2" fmla="*/ 8 w 19"/>
                <a:gd name="T3" fmla="*/ 1 h 19"/>
                <a:gd name="T4" fmla="*/ 1 w 19"/>
                <a:gd name="T5" fmla="*/ 11 h 19"/>
                <a:gd name="T6" fmla="*/ 10 w 19"/>
                <a:gd name="T7" fmla="*/ 18 h 19"/>
                <a:gd name="T8" fmla="*/ 18 w 19"/>
                <a:gd name="T9" fmla="*/ 8 h 19"/>
              </a:gdLst>
              <a:ahLst/>
              <a:cxnLst>
                <a:cxn ang="0">
                  <a:pos x="T0" y="T1"/>
                </a:cxn>
                <a:cxn ang="0">
                  <a:pos x="T2" y="T3"/>
                </a:cxn>
                <a:cxn ang="0">
                  <a:pos x="T4" y="T5"/>
                </a:cxn>
                <a:cxn ang="0">
                  <a:pos x="T6" y="T7"/>
                </a:cxn>
                <a:cxn ang="0">
                  <a:pos x="T8" y="T9"/>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6">
              <a:extLst>
                <a:ext uri="{FF2B5EF4-FFF2-40B4-BE49-F238E27FC236}">
                  <a16:creationId xmlns:a16="http://schemas.microsoft.com/office/drawing/2014/main" id="{FEFA835E-1848-5B4A-F173-B8A6B507B865}"/>
                </a:ext>
              </a:extLst>
            </p:cNvPr>
            <p:cNvSpPr>
              <a:spLocks/>
            </p:cNvSpPr>
            <p:nvPr/>
          </p:nvSpPr>
          <p:spPr bwMode="auto">
            <a:xfrm>
              <a:off x="18843888" y="5875692"/>
              <a:ext cx="40791" cy="40791"/>
            </a:xfrm>
            <a:custGeom>
              <a:avLst/>
              <a:gdLst>
                <a:gd name="T0" fmla="*/ 18 w 19"/>
                <a:gd name="T1" fmla="*/ 8 h 19"/>
                <a:gd name="T2" fmla="*/ 9 w 19"/>
                <a:gd name="T3" fmla="*/ 1 h 19"/>
                <a:gd name="T4" fmla="*/ 1 w 19"/>
                <a:gd name="T5" fmla="*/ 11 h 19"/>
                <a:gd name="T6" fmla="*/ 11 w 19"/>
                <a:gd name="T7" fmla="*/ 18 h 19"/>
                <a:gd name="T8" fmla="*/ 18 w 19"/>
                <a:gd name="T9" fmla="*/ 8 h 19"/>
              </a:gdLst>
              <a:ahLst/>
              <a:cxnLst>
                <a:cxn ang="0">
                  <a:pos x="T0" y="T1"/>
                </a:cxn>
                <a:cxn ang="0">
                  <a:pos x="T2" y="T3"/>
                </a:cxn>
                <a:cxn ang="0">
                  <a:pos x="T4" y="T5"/>
                </a:cxn>
                <a:cxn ang="0">
                  <a:pos x="T6" y="T7"/>
                </a:cxn>
                <a:cxn ang="0">
                  <a:pos x="T8" y="T9"/>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7">
              <a:extLst>
                <a:ext uri="{FF2B5EF4-FFF2-40B4-BE49-F238E27FC236}">
                  <a16:creationId xmlns:a16="http://schemas.microsoft.com/office/drawing/2014/main" id="{B71ABF99-6A98-9501-5CB4-4F6C2B545964}"/>
                </a:ext>
              </a:extLst>
            </p:cNvPr>
            <p:cNvSpPr>
              <a:spLocks noEditPoints="1"/>
            </p:cNvSpPr>
            <p:nvPr/>
          </p:nvSpPr>
          <p:spPr bwMode="auto">
            <a:xfrm>
              <a:off x="18285226" y="5831352"/>
              <a:ext cx="207503" cy="202182"/>
            </a:xfrm>
            <a:custGeom>
              <a:avLst/>
              <a:gdLst>
                <a:gd name="T0" fmla="*/ 93 w 94"/>
                <a:gd name="T1" fmla="*/ 48 h 92"/>
                <a:gd name="T2" fmla="*/ 49 w 94"/>
                <a:gd name="T3" fmla="*/ 0 h 92"/>
                <a:gd name="T4" fmla="*/ 47 w 94"/>
                <a:gd name="T5" fmla="*/ 0 h 92"/>
                <a:gd name="T6" fmla="*/ 47 w 94"/>
                <a:gd name="T7" fmla="*/ 11 h 92"/>
                <a:gd name="T8" fmla="*/ 49 w 94"/>
                <a:gd name="T9" fmla="*/ 11 h 92"/>
                <a:gd name="T10" fmla="*/ 82 w 94"/>
                <a:gd name="T11" fmla="*/ 48 h 92"/>
                <a:gd name="T12" fmla="*/ 47 w 94"/>
                <a:gd name="T13" fmla="*/ 81 h 92"/>
                <a:gd name="T14" fmla="*/ 47 w 94"/>
                <a:gd name="T15" fmla="*/ 92 h 92"/>
                <a:gd name="T16" fmla="*/ 93 w 94"/>
                <a:gd name="T17" fmla="*/ 48 h 92"/>
                <a:gd name="T18" fmla="*/ 47 w 94"/>
                <a:gd name="T19" fmla="*/ 0 h 92"/>
                <a:gd name="T20" fmla="*/ 1 w 94"/>
                <a:gd name="T21" fmla="*/ 44 h 92"/>
                <a:gd name="T22" fmla="*/ 45 w 94"/>
                <a:gd name="T23" fmla="*/ 92 h 92"/>
                <a:gd name="T24" fmla="*/ 47 w 94"/>
                <a:gd name="T25" fmla="*/ 92 h 92"/>
                <a:gd name="T26" fmla="*/ 47 w 94"/>
                <a:gd name="T27" fmla="*/ 81 h 92"/>
                <a:gd name="T28" fmla="*/ 45 w 94"/>
                <a:gd name="T29" fmla="*/ 81 h 92"/>
                <a:gd name="T30" fmla="*/ 12 w 94"/>
                <a:gd name="T31" fmla="*/ 44 h 92"/>
                <a:gd name="T32" fmla="*/ 47 w 94"/>
                <a:gd name="T33" fmla="*/ 11 h 92"/>
                <a:gd name="T34" fmla="*/ 47 w 94"/>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38">
              <a:extLst>
                <a:ext uri="{FF2B5EF4-FFF2-40B4-BE49-F238E27FC236}">
                  <a16:creationId xmlns:a16="http://schemas.microsoft.com/office/drawing/2014/main" id="{01115312-3A52-9289-11CE-1CDF1D230A19}"/>
                </a:ext>
              </a:extLst>
            </p:cNvPr>
            <p:cNvSpPr>
              <a:spLocks/>
            </p:cNvSpPr>
            <p:nvPr/>
          </p:nvSpPr>
          <p:spPr bwMode="auto">
            <a:xfrm>
              <a:off x="18400506" y="5914709"/>
              <a:ext cx="39018" cy="39018"/>
            </a:xfrm>
            <a:custGeom>
              <a:avLst/>
              <a:gdLst>
                <a:gd name="T0" fmla="*/ 18 w 18"/>
                <a:gd name="T1" fmla="*/ 9 h 18"/>
                <a:gd name="T2" fmla="*/ 9 w 18"/>
                <a:gd name="T3" fmla="*/ 0 h 18"/>
                <a:gd name="T4" fmla="*/ 0 w 18"/>
                <a:gd name="T5" fmla="*/ 8 h 18"/>
                <a:gd name="T6" fmla="*/ 9 w 18"/>
                <a:gd name="T7" fmla="*/ 17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9">
              <a:extLst>
                <a:ext uri="{FF2B5EF4-FFF2-40B4-BE49-F238E27FC236}">
                  <a16:creationId xmlns:a16="http://schemas.microsoft.com/office/drawing/2014/main" id="{950C7A2B-686E-08A2-BF1F-BB465DECC243}"/>
                </a:ext>
              </a:extLst>
            </p:cNvPr>
            <p:cNvSpPr>
              <a:spLocks/>
            </p:cNvSpPr>
            <p:nvPr/>
          </p:nvSpPr>
          <p:spPr bwMode="auto">
            <a:xfrm>
              <a:off x="18338432" y="5911162"/>
              <a:ext cx="39018" cy="39018"/>
            </a:xfrm>
            <a:custGeom>
              <a:avLst/>
              <a:gdLst>
                <a:gd name="T0" fmla="*/ 18 w 18"/>
                <a:gd name="T1" fmla="*/ 10 h 18"/>
                <a:gd name="T2" fmla="*/ 10 w 18"/>
                <a:gd name="T3" fmla="*/ 1 h 18"/>
                <a:gd name="T4" fmla="*/ 0 w 18"/>
                <a:gd name="T5" fmla="*/ 9 h 18"/>
                <a:gd name="T6" fmla="*/ 9 w 18"/>
                <a:gd name="T7" fmla="*/ 18 h 18"/>
                <a:gd name="T8" fmla="*/ 18 w 18"/>
                <a:gd name="T9" fmla="*/ 10 h 18"/>
              </a:gdLst>
              <a:ahLst/>
              <a:cxnLst>
                <a:cxn ang="0">
                  <a:pos x="T0" y="T1"/>
                </a:cxn>
                <a:cxn ang="0">
                  <a:pos x="T2" y="T3"/>
                </a:cxn>
                <a:cxn ang="0">
                  <a:pos x="T4" y="T5"/>
                </a:cxn>
                <a:cxn ang="0">
                  <a:pos x="T6" y="T7"/>
                </a:cxn>
                <a:cxn ang="0">
                  <a:pos x="T8" y="T9"/>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rgbClr val="10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9">
              <a:extLst>
                <a:ext uri="{FF2B5EF4-FFF2-40B4-BE49-F238E27FC236}">
                  <a16:creationId xmlns:a16="http://schemas.microsoft.com/office/drawing/2014/main" id="{D5B07D3F-F139-E9B5-AB06-F8ACC1512D62}"/>
                </a:ext>
              </a:extLst>
            </p:cNvPr>
            <p:cNvSpPr>
              <a:spLocks noEditPoints="1"/>
            </p:cNvSpPr>
            <p:nvPr/>
          </p:nvSpPr>
          <p:spPr bwMode="auto">
            <a:xfrm>
              <a:off x="18127383" y="3704893"/>
              <a:ext cx="748429" cy="748429"/>
            </a:xfrm>
            <a:custGeom>
              <a:avLst/>
              <a:gdLst>
                <a:gd name="T0" fmla="*/ 169 w 338"/>
                <a:gd name="T1" fmla="*/ 316 h 338"/>
                <a:gd name="T2" fmla="*/ 196 w 338"/>
                <a:gd name="T3" fmla="*/ 313 h 338"/>
                <a:gd name="T4" fmla="*/ 206 w 338"/>
                <a:gd name="T5" fmla="*/ 337 h 338"/>
                <a:gd name="T6" fmla="*/ 264 w 338"/>
                <a:gd name="T7" fmla="*/ 312 h 338"/>
                <a:gd name="T8" fmla="*/ 254 w 338"/>
                <a:gd name="T9" fmla="*/ 289 h 338"/>
                <a:gd name="T10" fmla="*/ 291 w 338"/>
                <a:gd name="T11" fmla="*/ 252 h 338"/>
                <a:gd name="T12" fmla="*/ 314 w 338"/>
                <a:gd name="T13" fmla="*/ 261 h 338"/>
                <a:gd name="T14" fmla="*/ 338 w 338"/>
                <a:gd name="T15" fmla="*/ 203 h 338"/>
                <a:gd name="T16" fmla="*/ 314 w 338"/>
                <a:gd name="T17" fmla="*/ 193 h 338"/>
                <a:gd name="T18" fmla="*/ 314 w 338"/>
                <a:gd name="T19" fmla="*/ 141 h 338"/>
                <a:gd name="T20" fmla="*/ 337 w 338"/>
                <a:gd name="T21" fmla="*/ 131 h 338"/>
                <a:gd name="T22" fmla="*/ 312 w 338"/>
                <a:gd name="T23" fmla="*/ 73 h 338"/>
                <a:gd name="T24" fmla="*/ 289 w 338"/>
                <a:gd name="T25" fmla="*/ 83 h 338"/>
                <a:gd name="T26" fmla="*/ 252 w 338"/>
                <a:gd name="T27" fmla="*/ 47 h 338"/>
                <a:gd name="T28" fmla="*/ 261 w 338"/>
                <a:gd name="T29" fmla="*/ 24 h 338"/>
                <a:gd name="T30" fmla="*/ 203 w 338"/>
                <a:gd name="T31" fmla="*/ 0 h 338"/>
                <a:gd name="T32" fmla="*/ 193 w 338"/>
                <a:gd name="T33" fmla="*/ 24 h 338"/>
                <a:gd name="T34" fmla="*/ 169 w 338"/>
                <a:gd name="T35" fmla="*/ 22 h 338"/>
                <a:gd name="T36" fmla="*/ 169 w 338"/>
                <a:gd name="T37" fmla="*/ 44 h 338"/>
                <a:gd name="T38" fmla="*/ 284 w 338"/>
                <a:gd name="T39" fmla="*/ 120 h 338"/>
                <a:gd name="T40" fmla="*/ 218 w 338"/>
                <a:gd name="T41" fmla="*/ 284 h 338"/>
                <a:gd name="T42" fmla="*/ 169 w 338"/>
                <a:gd name="T43" fmla="*/ 294 h 338"/>
                <a:gd name="T44" fmla="*/ 169 w 338"/>
                <a:gd name="T45" fmla="*/ 294 h 338"/>
                <a:gd name="T46" fmla="*/ 169 w 338"/>
                <a:gd name="T47" fmla="*/ 316 h 338"/>
                <a:gd name="T48" fmla="*/ 24 w 338"/>
                <a:gd name="T49" fmla="*/ 196 h 338"/>
                <a:gd name="T50" fmla="*/ 1 w 338"/>
                <a:gd name="T51" fmla="*/ 206 h 338"/>
                <a:gd name="T52" fmla="*/ 26 w 338"/>
                <a:gd name="T53" fmla="*/ 264 h 338"/>
                <a:gd name="T54" fmla="*/ 49 w 338"/>
                <a:gd name="T55" fmla="*/ 254 h 338"/>
                <a:gd name="T56" fmla="*/ 86 w 338"/>
                <a:gd name="T57" fmla="*/ 290 h 338"/>
                <a:gd name="T58" fmla="*/ 77 w 338"/>
                <a:gd name="T59" fmla="*/ 314 h 338"/>
                <a:gd name="T60" fmla="*/ 135 w 338"/>
                <a:gd name="T61" fmla="*/ 338 h 338"/>
                <a:gd name="T62" fmla="*/ 145 w 338"/>
                <a:gd name="T63" fmla="*/ 314 h 338"/>
                <a:gd name="T64" fmla="*/ 169 w 338"/>
                <a:gd name="T65" fmla="*/ 316 h 338"/>
                <a:gd name="T66" fmla="*/ 169 w 338"/>
                <a:gd name="T67" fmla="*/ 294 h 338"/>
                <a:gd name="T68" fmla="*/ 54 w 338"/>
                <a:gd name="T69" fmla="*/ 218 h 338"/>
                <a:gd name="T70" fmla="*/ 120 w 338"/>
                <a:gd name="T71" fmla="*/ 54 h 338"/>
                <a:gd name="T72" fmla="*/ 120 w 338"/>
                <a:gd name="T73" fmla="*/ 54 h 338"/>
                <a:gd name="T74" fmla="*/ 169 w 338"/>
                <a:gd name="T75" fmla="*/ 44 h 338"/>
                <a:gd name="T76" fmla="*/ 169 w 338"/>
                <a:gd name="T77" fmla="*/ 44 h 338"/>
                <a:gd name="T78" fmla="*/ 169 w 338"/>
                <a:gd name="T79" fmla="*/ 22 h 338"/>
                <a:gd name="T80" fmla="*/ 142 w 338"/>
                <a:gd name="T81" fmla="*/ 24 h 338"/>
                <a:gd name="T82" fmla="*/ 132 w 338"/>
                <a:gd name="T83" fmla="*/ 1 h 338"/>
                <a:gd name="T84" fmla="*/ 74 w 338"/>
                <a:gd name="T85" fmla="*/ 26 h 338"/>
                <a:gd name="T86" fmla="*/ 84 w 338"/>
                <a:gd name="T87" fmla="*/ 49 h 338"/>
                <a:gd name="T88" fmla="*/ 47 w 338"/>
                <a:gd name="T89" fmla="*/ 86 h 338"/>
                <a:gd name="T90" fmla="*/ 24 w 338"/>
                <a:gd name="T91" fmla="*/ 76 h 338"/>
                <a:gd name="T92" fmla="*/ 0 w 338"/>
                <a:gd name="T93" fmla="*/ 135 h 338"/>
                <a:gd name="T94" fmla="*/ 24 w 338"/>
                <a:gd name="T95" fmla="*/ 144 h 338"/>
                <a:gd name="T96" fmla="*/ 24 w 338"/>
                <a:gd name="T97" fmla="*/ 1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 h="338">
                  <a:moveTo>
                    <a:pt x="169" y="316"/>
                  </a:moveTo>
                  <a:cubicBezTo>
                    <a:pt x="178" y="316"/>
                    <a:pt x="187" y="315"/>
                    <a:pt x="196" y="313"/>
                  </a:cubicBezTo>
                  <a:cubicBezTo>
                    <a:pt x="206" y="337"/>
                    <a:pt x="206" y="337"/>
                    <a:pt x="206" y="337"/>
                  </a:cubicBezTo>
                  <a:cubicBezTo>
                    <a:pt x="264" y="312"/>
                    <a:pt x="264" y="312"/>
                    <a:pt x="264" y="312"/>
                  </a:cubicBezTo>
                  <a:cubicBezTo>
                    <a:pt x="254" y="289"/>
                    <a:pt x="254" y="289"/>
                    <a:pt x="254" y="289"/>
                  </a:cubicBezTo>
                  <a:cubicBezTo>
                    <a:pt x="269" y="278"/>
                    <a:pt x="281" y="266"/>
                    <a:pt x="291" y="252"/>
                  </a:cubicBezTo>
                  <a:cubicBezTo>
                    <a:pt x="314" y="261"/>
                    <a:pt x="314" y="261"/>
                    <a:pt x="314" y="261"/>
                  </a:cubicBezTo>
                  <a:cubicBezTo>
                    <a:pt x="338" y="203"/>
                    <a:pt x="338" y="203"/>
                    <a:pt x="338" y="203"/>
                  </a:cubicBezTo>
                  <a:cubicBezTo>
                    <a:pt x="314" y="193"/>
                    <a:pt x="314" y="193"/>
                    <a:pt x="314" y="193"/>
                  </a:cubicBezTo>
                  <a:cubicBezTo>
                    <a:pt x="317" y="176"/>
                    <a:pt x="317" y="159"/>
                    <a:pt x="314" y="141"/>
                  </a:cubicBezTo>
                  <a:cubicBezTo>
                    <a:pt x="337" y="131"/>
                    <a:pt x="337" y="131"/>
                    <a:pt x="337" y="131"/>
                  </a:cubicBezTo>
                  <a:cubicBezTo>
                    <a:pt x="312" y="73"/>
                    <a:pt x="312" y="73"/>
                    <a:pt x="312" y="73"/>
                  </a:cubicBezTo>
                  <a:cubicBezTo>
                    <a:pt x="289" y="83"/>
                    <a:pt x="289" y="83"/>
                    <a:pt x="289" y="83"/>
                  </a:cubicBezTo>
                  <a:cubicBezTo>
                    <a:pt x="279" y="69"/>
                    <a:pt x="266" y="57"/>
                    <a:pt x="252" y="47"/>
                  </a:cubicBezTo>
                  <a:cubicBezTo>
                    <a:pt x="261" y="24"/>
                    <a:pt x="261" y="24"/>
                    <a:pt x="261" y="24"/>
                  </a:cubicBezTo>
                  <a:cubicBezTo>
                    <a:pt x="203" y="0"/>
                    <a:pt x="203" y="0"/>
                    <a:pt x="203" y="0"/>
                  </a:cubicBezTo>
                  <a:cubicBezTo>
                    <a:pt x="193" y="24"/>
                    <a:pt x="193" y="24"/>
                    <a:pt x="193" y="24"/>
                  </a:cubicBezTo>
                  <a:cubicBezTo>
                    <a:pt x="185" y="22"/>
                    <a:pt x="177" y="22"/>
                    <a:pt x="169" y="22"/>
                  </a:cubicBezTo>
                  <a:cubicBezTo>
                    <a:pt x="169" y="44"/>
                    <a:pt x="169" y="44"/>
                    <a:pt x="169" y="44"/>
                  </a:cubicBezTo>
                  <a:cubicBezTo>
                    <a:pt x="219" y="44"/>
                    <a:pt x="264" y="74"/>
                    <a:pt x="284" y="120"/>
                  </a:cubicBezTo>
                  <a:cubicBezTo>
                    <a:pt x="311" y="183"/>
                    <a:pt x="281" y="257"/>
                    <a:pt x="218" y="284"/>
                  </a:cubicBezTo>
                  <a:cubicBezTo>
                    <a:pt x="202" y="290"/>
                    <a:pt x="186" y="294"/>
                    <a:pt x="169" y="294"/>
                  </a:cubicBezTo>
                  <a:cubicBezTo>
                    <a:pt x="169" y="294"/>
                    <a:pt x="169" y="294"/>
                    <a:pt x="169" y="294"/>
                  </a:cubicBezTo>
                  <a:lnTo>
                    <a:pt x="169" y="316"/>
                  </a:lnTo>
                  <a:close/>
                  <a:moveTo>
                    <a:pt x="24" y="196"/>
                  </a:moveTo>
                  <a:cubicBezTo>
                    <a:pt x="1" y="206"/>
                    <a:pt x="1" y="206"/>
                    <a:pt x="1" y="206"/>
                  </a:cubicBezTo>
                  <a:cubicBezTo>
                    <a:pt x="26" y="264"/>
                    <a:pt x="26" y="264"/>
                    <a:pt x="26" y="264"/>
                  </a:cubicBezTo>
                  <a:cubicBezTo>
                    <a:pt x="49" y="254"/>
                    <a:pt x="49" y="254"/>
                    <a:pt x="49" y="254"/>
                  </a:cubicBezTo>
                  <a:cubicBezTo>
                    <a:pt x="59" y="268"/>
                    <a:pt x="72" y="281"/>
                    <a:pt x="86" y="290"/>
                  </a:cubicBezTo>
                  <a:cubicBezTo>
                    <a:pt x="77" y="314"/>
                    <a:pt x="77" y="314"/>
                    <a:pt x="77" y="314"/>
                  </a:cubicBezTo>
                  <a:cubicBezTo>
                    <a:pt x="135" y="338"/>
                    <a:pt x="135" y="338"/>
                    <a:pt x="135" y="338"/>
                  </a:cubicBezTo>
                  <a:cubicBezTo>
                    <a:pt x="145" y="314"/>
                    <a:pt x="145" y="314"/>
                    <a:pt x="145" y="314"/>
                  </a:cubicBezTo>
                  <a:cubicBezTo>
                    <a:pt x="153" y="315"/>
                    <a:pt x="161" y="316"/>
                    <a:pt x="169" y="316"/>
                  </a:cubicBezTo>
                  <a:cubicBezTo>
                    <a:pt x="169" y="294"/>
                    <a:pt x="169" y="294"/>
                    <a:pt x="169" y="294"/>
                  </a:cubicBezTo>
                  <a:cubicBezTo>
                    <a:pt x="119" y="294"/>
                    <a:pt x="74" y="264"/>
                    <a:pt x="54" y="218"/>
                  </a:cubicBezTo>
                  <a:cubicBezTo>
                    <a:pt x="27" y="154"/>
                    <a:pt x="57" y="81"/>
                    <a:pt x="120" y="54"/>
                  </a:cubicBezTo>
                  <a:cubicBezTo>
                    <a:pt x="120" y="54"/>
                    <a:pt x="120" y="54"/>
                    <a:pt x="120" y="54"/>
                  </a:cubicBezTo>
                  <a:cubicBezTo>
                    <a:pt x="136" y="47"/>
                    <a:pt x="152" y="44"/>
                    <a:pt x="169" y="44"/>
                  </a:cubicBezTo>
                  <a:cubicBezTo>
                    <a:pt x="169" y="44"/>
                    <a:pt x="169" y="44"/>
                    <a:pt x="169" y="44"/>
                  </a:cubicBezTo>
                  <a:cubicBezTo>
                    <a:pt x="169" y="22"/>
                    <a:pt x="169" y="22"/>
                    <a:pt x="169" y="22"/>
                  </a:cubicBezTo>
                  <a:cubicBezTo>
                    <a:pt x="160" y="22"/>
                    <a:pt x="151" y="23"/>
                    <a:pt x="142" y="24"/>
                  </a:cubicBezTo>
                  <a:cubicBezTo>
                    <a:pt x="132" y="1"/>
                    <a:pt x="132" y="1"/>
                    <a:pt x="132" y="1"/>
                  </a:cubicBezTo>
                  <a:cubicBezTo>
                    <a:pt x="74" y="26"/>
                    <a:pt x="74" y="26"/>
                    <a:pt x="74" y="26"/>
                  </a:cubicBezTo>
                  <a:cubicBezTo>
                    <a:pt x="84" y="49"/>
                    <a:pt x="84" y="49"/>
                    <a:pt x="84" y="49"/>
                  </a:cubicBezTo>
                  <a:cubicBezTo>
                    <a:pt x="69" y="59"/>
                    <a:pt x="57" y="72"/>
                    <a:pt x="47" y="86"/>
                  </a:cubicBezTo>
                  <a:cubicBezTo>
                    <a:pt x="24" y="76"/>
                    <a:pt x="24" y="76"/>
                    <a:pt x="24" y="76"/>
                  </a:cubicBezTo>
                  <a:cubicBezTo>
                    <a:pt x="0" y="135"/>
                    <a:pt x="0" y="135"/>
                    <a:pt x="0" y="135"/>
                  </a:cubicBezTo>
                  <a:cubicBezTo>
                    <a:pt x="24" y="144"/>
                    <a:pt x="24" y="144"/>
                    <a:pt x="24" y="144"/>
                  </a:cubicBezTo>
                  <a:cubicBezTo>
                    <a:pt x="21" y="162"/>
                    <a:pt x="21" y="179"/>
                    <a:pt x="24" y="19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0">
              <a:extLst>
                <a:ext uri="{FF2B5EF4-FFF2-40B4-BE49-F238E27FC236}">
                  <a16:creationId xmlns:a16="http://schemas.microsoft.com/office/drawing/2014/main" id="{F8BEB733-B846-35AF-15D4-A1E8244B613F}"/>
                </a:ext>
              </a:extLst>
            </p:cNvPr>
            <p:cNvSpPr>
              <a:spLocks noEditPoints="1"/>
            </p:cNvSpPr>
            <p:nvPr/>
          </p:nvSpPr>
          <p:spPr bwMode="auto">
            <a:xfrm>
              <a:off x="17866674" y="3112534"/>
              <a:ext cx="540926" cy="542700"/>
            </a:xfrm>
            <a:custGeom>
              <a:avLst/>
              <a:gdLst>
                <a:gd name="T0" fmla="*/ 122 w 244"/>
                <a:gd name="T1" fmla="*/ 229 h 245"/>
                <a:gd name="T2" fmla="*/ 142 w 244"/>
                <a:gd name="T3" fmla="*/ 227 h 245"/>
                <a:gd name="T4" fmla="*/ 149 w 244"/>
                <a:gd name="T5" fmla="*/ 244 h 245"/>
                <a:gd name="T6" fmla="*/ 191 w 244"/>
                <a:gd name="T7" fmla="*/ 226 h 245"/>
                <a:gd name="T8" fmla="*/ 184 w 244"/>
                <a:gd name="T9" fmla="*/ 209 h 245"/>
                <a:gd name="T10" fmla="*/ 210 w 244"/>
                <a:gd name="T11" fmla="*/ 183 h 245"/>
                <a:gd name="T12" fmla="*/ 227 w 244"/>
                <a:gd name="T13" fmla="*/ 190 h 245"/>
                <a:gd name="T14" fmla="*/ 244 w 244"/>
                <a:gd name="T15" fmla="*/ 147 h 245"/>
                <a:gd name="T16" fmla="*/ 227 w 244"/>
                <a:gd name="T17" fmla="*/ 140 h 245"/>
                <a:gd name="T18" fmla="*/ 227 w 244"/>
                <a:gd name="T19" fmla="*/ 103 h 245"/>
                <a:gd name="T20" fmla="*/ 244 w 244"/>
                <a:gd name="T21" fmla="*/ 96 h 245"/>
                <a:gd name="T22" fmla="*/ 226 w 244"/>
                <a:gd name="T23" fmla="*/ 53 h 245"/>
                <a:gd name="T24" fmla="*/ 209 w 244"/>
                <a:gd name="T25" fmla="*/ 61 h 245"/>
                <a:gd name="T26" fmla="*/ 182 w 244"/>
                <a:gd name="T27" fmla="*/ 35 h 245"/>
                <a:gd name="T28" fmla="*/ 189 w 244"/>
                <a:gd name="T29" fmla="*/ 17 h 245"/>
                <a:gd name="T30" fmla="*/ 146 w 244"/>
                <a:gd name="T31" fmla="*/ 0 h 245"/>
                <a:gd name="T32" fmla="*/ 139 w 244"/>
                <a:gd name="T33" fmla="*/ 17 h 245"/>
                <a:gd name="T34" fmla="*/ 122 w 244"/>
                <a:gd name="T35" fmla="*/ 16 h 245"/>
                <a:gd name="T36" fmla="*/ 122 w 244"/>
                <a:gd name="T37" fmla="*/ 32 h 245"/>
                <a:gd name="T38" fmla="*/ 205 w 244"/>
                <a:gd name="T39" fmla="*/ 87 h 245"/>
                <a:gd name="T40" fmla="*/ 157 w 244"/>
                <a:gd name="T41" fmla="*/ 206 h 245"/>
                <a:gd name="T42" fmla="*/ 122 w 244"/>
                <a:gd name="T43" fmla="*/ 213 h 245"/>
                <a:gd name="T44" fmla="*/ 122 w 244"/>
                <a:gd name="T45" fmla="*/ 213 h 245"/>
                <a:gd name="T46" fmla="*/ 122 w 244"/>
                <a:gd name="T47" fmla="*/ 229 h 245"/>
                <a:gd name="T48" fmla="*/ 17 w 244"/>
                <a:gd name="T49" fmla="*/ 142 h 245"/>
                <a:gd name="T50" fmla="*/ 0 w 244"/>
                <a:gd name="T51" fmla="*/ 150 h 245"/>
                <a:gd name="T52" fmla="*/ 18 w 244"/>
                <a:gd name="T53" fmla="*/ 192 h 245"/>
                <a:gd name="T54" fmla="*/ 35 w 244"/>
                <a:gd name="T55" fmla="*/ 184 h 245"/>
                <a:gd name="T56" fmla="*/ 62 w 244"/>
                <a:gd name="T57" fmla="*/ 211 h 245"/>
                <a:gd name="T58" fmla="*/ 55 w 244"/>
                <a:gd name="T59" fmla="*/ 228 h 245"/>
                <a:gd name="T60" fmla="*/ 97 w 244"/>
                <a:gd name="T61" fmla="*/ 245 h 245"/>
                <a:gd name="T62" fmla="*/ 104 w 244"/>
                <a:gd name="T63" fmla="*/ 228 h 245"/>
                <a:gd name="T64" fmla="*/ 122 w 244"/>
                <a:gd name="T65" fmla="*/ 229 h 245"/>
                <a:gd name="T66" fmla="*/ 122 w 244"/>
                <a:gd name="T67" fmla="*/ 213 h 245"/>
                <a:gd name="T68" fmla="*/ 39 w 244"/>
                <a:gd name="T69" fmla="*/ 158 h 245"/>
                <a:gd name="T70" fmla="*/ 86 w 244"/>
                <a:gd name="T71" fmla="*/ 39 h 245"/>
                <a:gd name="T72" fmla="*/ 86 w 244"/>
                <a:gd name="T73" fmla="*/ 39 h 245"/>
                <a:gd name="T74" fmla="*/ 122 w 244"/>
                <a:gd name="T75" fmla="*/ 32 h 245"/>
                <a:gd name="T76" fmla="*/ 122 w 244"/>
                <a:gd name="T77" fmla="*/ 32 h 245"/>
                <a:gd name="T78" fmla="*/ 122 w 244"/>
                <a:gd name="T79" fmla="*/ 16 h 245"/>
                <a:gd name="T80" fmla="*/ 102 w 244"/>
                <a:gd name="T81" fmla="*/ 18 h 245"/>
                <a:gd name="T82" fmla="*/ 95 w 244"/>
                <a:gd name="T83" fmla="*/ 1 h 245"/>
                <a:gd name="T84" fmla="*/ 53 w 244"/>
                <a:gd name="T85" fmla="*/ 19 h 245"/>
                <a:gd name="T86" fmla="*/ 60 w 244"/>
                <a:gd name="T87" fmla="*/ 36 h 245"/>
                <a:gd name="T88" fmla="*/ 34 w 244"/>
                <a:gd name="T89" fmla="*/ 63 h 245"/>
                <a:gd name="T90" fmla="*/ 17 w 244"/>
                <a:gd name="T91" fmla="*/ 56 h 245"/>
                <a:gd name="T92" fmla="*/ 0 w 244"/>
                <a:gd name="T93" fmla="*/ 98 h 245"/>
                <a:gd name="T94" fmla="*/ 17 w 244"/>
                <a:gd name="T95" fmla="*/ 105 h 245"/>
                <a:gd name="T96" fmla="*/ 17 w 244"/>
                <a:gd name="T97" fmla="*/ 1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245">
                  <a:moveTo>
                    <a:pt x="122" y="229"/>
                  </a:moveTo>
                  <a:cubicBezTo>
                    <a:pt x="128" y="229"/>
                    <a:pt x="135" y="229"/>
                    <a:pt x="142" y="227"/>
                  </a:cubicBezTo>
                  <a:cubicBezTo>
                    <a:pt x="149" y="244"/>
                    <a:pt x="149" y="244"/>
                    <a:pt x="149" y="244"/>
                  </a:cubicBezTo>
                  <a:cubicBezTo>
                    <a:pt x="191" y="226"/>
                    <a:pt x="191" y="226"/>
                    <a:pt x="191" y="226"/>
                  </a:cubicBezTo>
                  <a:cubicBezTo>
                    <a:pt x="184" y="209"/>
                    <a:pt x="184" y="209"/>
                    <a:pt x="184" y="209"/>
                  </a:cubicBezTo>
                  <a:cubicBezTo>
                    <a:pt x="194" y="202"/>
                    <a:pt x="203" y="193"/>
                    <a:pt x="210" y="183"/>
                  </a:cubicBezTo>
                  <a:cubicBezTo>
                    <a:pt x="227" y="190"/>
                    <a:pt x="227" y="190"/>
                    <a:pt x="227" y="190"/>
                  </a:cubicBezTo>
                  <a:cubicBezTo>
                    <a:pt x="244" y="147"/>
                    <a:pt x="244" y="147"/>
                    <a:pt x="244" y="147"/>
                  </a:cubicBezTo>
                  <a:cubicBezTo>
                    <a:pt x="227" y="140"/>
                    <a:pt x="227" y="140"/>
                    <a:pt x="227" y="140"/>
                  </a:cubicBezTo>
                  <a:cubicBezTo>
                    <a:pt x="229" y="128"/>
                    <a:pt x="229" y="115"/>
                    <a:pt x="227" y="103"/>
                  </a:cubicBezTo>
                  <a:cubicBezTo>
                    <a:pt x="244" y="96"/>
                    <a:pt x="244" y="96"/>
                    <a:pt x="244" y="96"/>
                  </a:cubicBezTo>
                  <a:cubicBezTo>
                    <a:pt x="226" y="53"/>
                    <a:pt x="226" y="53"/>
                    <a:pt x="226" y="53"/>
                  </a:cubicBezTo>
                  <a:cubicBezTo>
                    <a:pt x="209" y="61"/>
                    <a:pt x="209" y="61"/>
                    <a:pt x="209" y="61"/>
                  </a:cubicBezTo>
                  <a:cubicBezTo>
                    <a:pt x="201" y="50"/>
                    <a:pt x="192" y="42"/>
                    <a:pt x="182" y="35"/>
                  </a:cubicBezTo>
                  <a:cubicBezTo>
                    <a:pt x="189" y="17"/>
                    <a:pt x="189" y="17"/>
                    <a:pt x="189" y="17"/>
                  </a:cubicBezTo>
                  <a:cubicBezTo>
                    <a:pt x="146" y="0"/>
                    <a:pt x="146" y="0"/>
                    <a:pt x="146" y="0"/>
                  </a:cubicBezTo>
                  <a:cubicBezTo>
                    <a:pt x="139" y="17"/>
                    <a:pt x="139" y="17"/>
                    <a:pt x="139" y="17"/>
                  </a:cubicBezTo>
                  <a:cubicBezTo>
                    <a:pt x="134" y="17"/>
                    <a:pt x="128" y="16"/>
                    <a:pt x="122" y="16"/>
                  </a:cubicBezTo>
                  <a:cubicBezTo>
                    <a:pt x="122" y="32"/>
                    <a:pt x="122" y="32"/>
                    <a:pt x="122" y="32"/>
                  </a:cubicBezTo>
                  <a:cubicBezTo>
                    <a:pt x="158" y="32"/>
                    <a:pt x="191" y="54"/>
                    <a:pt x="205" y="87"/>
                  </a:cubicBezTo>
                  <a:cubicBezTo>
                    <a:pt x="225" y="133"/>
                    <a:pt x="203" y="186"/>
                    <a:pt x="157" y="206"/>
                  </a:cubicBezTo>
                  <a:cubicBezTo>
                    <a:pt x="146" y="211"/>
                    <a:pt x="134" y="213"/>
                    <a:pt x="122" y="213"/>
                  </a:cubicBezTo>
                  <a:cubicBezTo>
                    <a:pt x="122" y="213"/>
                    <a:pt x="122" y="213"/>
                    <a:pt x="122" y="213"/>
                  </a:cubicBezTo>
                  <a:lnTo>
                    <a:pt x="122" y="229"/>
                  </a:lnTo>
                  <a:close/>
                  <a:moveTo>
                    <a:pt x="17" y="142"/>
                  </a:moveTo>
                  <a:cubicBezTo>
                    <a:pt x="0" y="150"/>
                    <a:pt x="0" y="150"/>
                    <a:pt x="0" y="150"/>
                  </a:cubicBezTo>
                  <a:cubicBezTo>
                    <a:pt x="18" y="192"/>
                    <a:pt x="18" y="192"/>
                    <a:pt x="18" y="192"/>
                  </a:cubicBezTo>
                  <a:cubicBezTo>
                    <a:pt x="35" y="184"/>
                    <a:pt x="35" y="184"/>
                    <a:pt x="35" y="184"/>
                  </a:cubicBezTo>
                  <a:cubicBezTo>
                    <a:pt x="42" y="195"/>
                    <a:pt x="51" y="204"/>
                    <a:pt x="62" y="211"/>
                  </a:cubicBezTo>
                  <a:cubicBezTo>
                    <a:pt x="55" y="228"/>
                    <a:pt x="55" y="228"/>
                    <a:pt x="55" y="228"/>
                  </a:cubicBezTo>
                  <a:cubicBezTo>
                    <a:pt x="97" y="245"/>
                    <a:pt x="97" y="245"/>
                    <a:pt x="97" y="245"/>
                  </a:cubicBezTo>
                  <a:cubicBezTo>
                    <a:pt x="104" y="228"/>
                    <a:pt x="104" y="228"/>
                    <a:pt x="104" y="228"/>
                  </a:cubicBezTo>
                  <a:cubicBezTo>
                    <a:pt x="110" y="229"/>
                    <a:pt x="116" y="229"/>
                    <a:pt x="122" y="229"/>
                  </a:cubicBezTo>
                  <a:cubicBezTo>
                    <a:pt x="122" y="213"/>
                    <a:pt x="122" y="213"/>
                    <a:pt x="122" y="213"/>
                  </a:cubicBezTo>
                  <a:cubicBezTo>
                    <a:pt x="86" y="213"/>
                    <a:pt x="53" y="191"/>
                    <a:pt x="39" y="158"/>
                  </a:cubicBezTo>
                  <a:cubicBezTo>
                    <a:pt x="19" y="112"/>
                    <a:pt x="40" y="59"/>
                    <a:pt x="86" y="39"/>
                  </a:cubicBezTo>
                  <a:cubicBezTo>
                    <a:pt x="86" y="39"/>
                    <a:pt x="86" y="39"/>
                    <a:pt x="86" y="39"/>
                  </a:cubicBezTo>
                  <a:cubicBezTo>
                    <a:pt x="98" y="35"/>
                    <a:pt x="110" y="32"/>
                    <a:pt x="122" y="32"/>
                  </a:cubicBezTo>
                  <a:cubicBezTo>
                    <a:pt x="122" y="32"/>
                    <a:pt x="122" y="32"/>
                    <a:pt x="122" y="32"/>
                  </a:cubicBezTo>
                  <a:cubicBezTo>
                    <a:pt x="122" y="16"/>
                    <a:pt x="122" y="16"/>
                    <a:pt x="122" y="16"/>
                  </a:cubicBezTo>
                  <a:cubicBezTo>
                    <a:pt x="115" y="16"/>
                    <a:pt x="109" y="17"/>
                    <a:pt x="102" y="18"/>
                  </a:cubicBezTo>
                  <a:cubicBezTo>
                    <a:pt x="95" y="1"/>
                    <a:pt x="95" y="1"/>
                    <a:pt x="95" y="1"/>
                  </a:cubicBezTo>
                  <a:cubicBezTo>
                    <a:pt x="53" y="19"/>
                    <a:pt x="53" y="19"/>
                    <a:pt x="53" y="19"/>
                  </a:cubicBezTo>
                  <a:cubicBezTo>
                    <a:pt x="60" y="36"/>
                    <a:pt x="60" y="36"/>
                    <a:pt x="60" y="36"/>
                  </a:cubicBezTo>
                  <a:cubicBezTo>
                    <a:pt x="50" y="43"/>
                    <a:pt x="41" y="52"/>
                    <a:pt x="34" y="63"/>
                  </a:cubicBezTo>
                  <a:cubicBezTo>
                    <a:pt x="17" y="56"/>
                    <a:pt x="17" y="56"/>
                    <a:pt x="17" y="56"/>
                  </a:cubicBezTo>
                  <a:cubicBezTo>
                    <a:pt x="0" y="98"/>
                    <a:pt x="0" y="98"/>
                    <a:pt x="0" y="98"/>
                  </a:cubicBezTo>
                  <a:cubicBezTo>
                    <a:pt x="17" y="105"/>
                    <a:pt x="17" y="105"/>
                    <a:pt x="17" y="105"/>
                  </a:cubicBezTo>
                  <a:cubicBezTo>
                    <a:pt x="15" y="117"/>
                    <a:pt x="15" y="130"/>
                    <a:pt x="17" y="142"/>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5">
              <a:extLst>
                <a:ext uri="{FF2B5EF4-FFF2-40B4-BE49-F238E27FC236}">
                  <a16:creationId xmlns:a16="http://schemas.microsoft.com/office/drawing/2014/main" id="{E70601A7-EEB3-2FFC-4AC6-E51E800B4BC0}"/>
                </a:ext>
              </a:extLst>
            </p:cNvPr>
            <p:cNvSpPr>
              <a:spLocks noEditPoints="1"/>
            </p:cNvSpPr>
            <p:nvPr/>
          </p:nvSpPr>
          <p:spPr bwMode="auto">
            <a:xfrm>
              <a:off x="18547709" y="3036271"/>
              <a:ext cx="452250" cy="450476"/>
            </a:xfrm>
            <a:custGeom>
              <a:avLst/>
              <a:gdLst>
                <a:gd name="T0" fmla="*/ 102 w 204"/>
                <a:gd name="T1" fmla="*/ 191 h 204"/>
                <a:gd name="T2" fmla="*/ 118 w 204"/>
                <a:gd name="T3" fmla="*/ 189 h 204"/>
                <a:gd name="T4" fmla="*/ 124 w 204"/>
                <a:gd name="T5" fmla="*/ 204 h 204"/>
                <a:gd name="T6" fmla="*/ 160 w 204"/>
                <a:gd name="T7" fmla="*/ 189 h 204"/>
                <a:gd name="T8" fmla="*/ 153 w 204"/>
                <a:gd name="T9" fmla="*/ 174 h 204"/>
                <a:gd name="T10" fmla="*/ 175 w 204"/>
                <a:gd name="T11" fmla="*/ 152 h 204"/>
                <a:gd name="T12" fmla="*/ 190 w 204"/>
                <a:gd name="T13" fmla="*/ 158 h 204"/>
                <a:gd name="T14" fmla="*/ 204 w 204"/>
                <a:gd name="T15" fmla="*/ 122 h 204"/>
                <a:gd name="T16" fmla="*/ 190 w 204"/>
                <a:gd name="T17" fmla="*/ 117 h 204"/>
                <a:gd name="T18" fmla="*/ 189 w 204"/>
                <a:gd name="T19" fmla="*/ 85 h 204"/>
                <a:gd name="T20" fmla="*/ 203 w 204"/>
                <a:gd name="T21" fmla="*/ 79 h 204"/>
                <a:gd name="T22" fmla="*/ 188 w 204"/>
                <a:gd name="T23" fmla="*/ 44 h 204"/>
                <a:gd name="T24" fmla="*/ 174 w 204"/>
                <a:gd name="T25" fmla="*/ 50 h 204"/>
                <a:gd name="T26" fmla="*/ 152 w 204"/>
                <a:gd name="T27" fmla="*/ 28 h 204"/>
                <a:gd name="T28" fmla="*/ 158 w 204"/>
                <a:gd name="T29" fmla="*/ 14 h 204"/>
                <a:gd name="T30" fmla="*/ 122 w 204"/>
                <a:gd name="T31" fmla="*/ 0 h 204"/>
                <a:gd name="T32" fmla="*/ 117 w 204"/>
                <a:gd name="T33" fmla="*/ 14 h 204"/>
                <a:gd name="T34" fmla="*/ 102 w 204"/>
                <a:gd name="T35" fmla="*/ 13 h 204"/>
                <a:gd name="T36" fmla="*/ 102 w 204"/>
                <a:gd name="T37" fmla="*/ 26 h 204"/>
                <a:gd name="T38" fmla="*/ 171 w 204"/>
                <a:gd name="T39" fmla="*/ 72 h 204"/>
                <a:gd name="T40" fmla="*/ 131 w 204"/>
                <a:gd name="T41" fmla="*/ 171 h 204"/>
                <a:gd name="T42" fmla="*/ 102 w 204"/>
                <a:gd name="T43" fmla="*/ 178 h 204"/>
                <a:gd name="T44" fmla="*/ 102 w 204"/>
                <a:gd name="T45" fmla="*/ 178 h 204"/>
                <a:gd name="T46" fmla="*/ 102 w 204"/>
                <a:gd name="T47" fmla="*/ 191 h 204"/>
                <a:gd name="T48" fmla="*/ 14 w 204"/>
                <a:gd name="T49" fmla="*/ 118 h 204"/>
                <a:gd name="T50" fmla="*/ 0 w 204"/>
                <a:gd name="T51" fmla="*/ 125 h 204"/>
                <a:gd name="T52" fmla="*/ 15 w 204"/>
                <a:gd name="T53" fmla="*/ 160 h 204"/>
                <a:gd name="T54" fmla="*/ 29 w 204"/>
                <a:gd name="T55" fmla="*/ 154 h 204"/>
                <a:gd name="T56" fmla="*/ 52 w 204"/>
                <a:gd name="T57" fmla="*/ 175 h 204"/>
                <a:gd name="T58" fmla="*/ 46 w 204"/>
                <a:gd name="T59" fmla="*/ 190 h 204"/>
                <a:gd name="T60" fmla="*/ 81 w 204"/>
                <a:gd name="T61" fmla="*/ 204 h 204"/>
                <a:gd name="T62" fmla="*/ 87 w 204"/>
                <a:gd name="T63" fmla="*/ 190 h 204"/>
                <a:gd name="T64" fmla="*/ 102 w 204"/>
                <a:gd name="T65" fmla="*/ 191 h 204"/>
                <a:gd name="T66" fmla="*/ 102 w 204"/>
                <a:gd name="T67" fmla="*/ 178 h 204"/>
                <a:gd name="T68" fmla="*/ 32 w 204"/>
                <a:gd name="T69" fmla="*/ 132 h 204"/>
                <a:gd name="T70" fmla="*/ 72 w 204"/>
                <a:gd name="T71" fmla="*/ 32 h 204"/>
                <a:gd name="T72" fmla="*/ 72 w 204"/>
                <a:gd name="T73" fmla="*/ 32 h 204"/>
                <a:gd name="T74" fmla="*/ 102 w 204"/>
                <a:gd name="T75" fmla="*/ 26 h 204"/>
                <a:gd name="T76" fmla="*/ 102 w 204"/>
                <a:gd name="T77" fmla="*/ 26 h 204"/>
                <a:gd name="T78" fmla="*/ 102 w 204"/>
                <a:gd name="T79" fmla="*/ 13 h 204"/>
                <a:gd name="T80" fmla="*/ 85 w 204"/>
                <a:gd name="T81" fmla="*/ 15 h 204"/>
                <a:gd name="T82" fmla="*/ 79 w 204"/>
                <a:gd name="T83" fmla="*/ 0 h 204"/>
                <a:gd name="T84" fmla="*/ 44 w 204"/>
                <a:gd name="T85" fmla="*/ 15 h 204"/>
                <a:gd name="T86" fmla="*/ 50 w 204"/>
                <a:gd name="T87" fmla="*/ 30 h 204"/>
                <a:gd name="T88" fmla="*/ 28 w 204"/>
                <a:gd name="T89" fmla="*/ 52 h 204"/>
                <a:gd name="T90" fmla="*/ 14 w 204"/>
                <a:gd name="T91" fmla="*/ 46 h 204"/>
                <a:gd name="T92" fmla="*/ 0 w 204"/>
                <a:gd name="T93" fmla="*/ 81 h 204"/>
                <a:gd name="T94" fmla="*/ 14 w 204"/>
                <a:gd name="T95" fmla="*/ 87 h 204"/>
                <a:gd name="T96" fmla="*/ 14 w 204"/>
                <a:gd name="T97" fmla="*/ 1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 h="204">
                  <a:moveTo>
                    <a:pt x="102" y="191"/>
                  </a:moveTo>
                  <a:cubicBezTo>
                    <a:pt x="107" y="191"/>
                    <a:pt x="113" y="190"/>
                    <a:pt x="118" y="189"/>
                  </a:cubicBezTo>
                  <a:cubicBezTo>
                    <a:pt x="124" y="204"/>
                    <a:pt x="124" y="204"/>
                    <a:pt x="124" y="204"/>
                  </a:cubicBezTo>
                  <a:cubicBezTo>
                    <a:pt x="160" y="189"/>
                    <a:pt x="160" y="189"/>
                    <a:pt x="160" y="189"/>
                  </a:cubicBezTo>
                  <a:cubicBezTo>
                    <a:pt x="153" y="174"/>
                    <a:pt x="153" y="174"/>
                    <a:pt x="153" y="174"/>
                  </a:cubicBezTo>
                  <a:cubicBezTo>
                    <a:pt x="162" y="168"/>
                    <a:pt x="169" y="161"/>
                    <a:pt x="175" y="152"/>
                  </a:cubicBezTo>
                  <a:cubicBezTo>
                    <a:pt x="190" y="158"/>
                    <a:pt x="190" y="158"/>
                    <a:pt x="190" y="158"/>
                  </a:cubicBezTo>
                  <a:cubicBezTo>
                    <a:pt x="204" y="122"/>
                    <a:pt x="204" y="122"/>
                    <a:pt x="204" y="122"/>
                  </a:cubicBezTo>
                  <a:cubicBezTo>
                    <a:pt x="190" y="117"/>
                    <a:pt x="190" y="117"/>
                    <a:pt x="190" y="117"/>
                  </a:cubicBezTo>
                  <a:cubicBezTo>
                    <a:pt x="191" y="106"/>
                    <a:pt x="191" y="96"/>
                    <a:pt x="189" y="85"/>
                  </a:cubicBezTo>
                  <a:cubicBezTo>
                    <a:pt x="203" y="79"/>
                    <a:pt x="203" y="79"/>
                    <a:pt x="203" y="79"/>
                  </a:cubicBezTo>
                  <a:cubicBezTo>
                    <a:pt x="188" y="44"/>
                    <a:pt x="188" y="44"/>
                    <a:pt x="188" y="44"/>
                  </a:cubicBezTo>
                  <a:cubicBezTo>
                    <a:pt x="174" y="50"/>
                    <a:pt x="174" y="50"/>
                    <a:pt x="174" y="50"/>
                  </a:cubicBezTo>
                  <a:cubicBezTo>
                    <a:pt x="168" y="42"/>
                    <a:pt x="161" y="34"/>
                    <a:pt x="152" y="28"/>
                  </a:cubicBezTo>
                  <a:cubicBezTo>
                    <a:pt x="158" y="14"/>
                    <a:pt x="158" y="14"/>
                    <a:pt x="158" y="14"/>
                  </a:cubicBezTo>
                  <a:cubicBezTo>
                    <a:pt x="122" y="0"/>
                    <a:pt x="122" y="0"/>
                    <a:pt x="122" y="0"/>
                  </a:cubicBezTo>
                  <a:cubicBezTo>
                    <a:pt x="117" y="14"/>
                    <a:pt x="117" y="14"/>
                    <a:pt x="117" y="14"/>
                  </a:cubicBezTo>
                  <a:cubicBezTo>
                    <a:pt x="112" y="13"/>
                    <a:pt x="107" y="13"/>
                    <a:pt x="102" y="13"/>
                  </a:cubicBezTo>
                  <a:cubicBezTo>
                    <a:pt x="102" y="26"/>
                    <a:pt x="102" y="26"/>
                    <a:pt x="102" y="26"/>
                  </a:cubicBezTo>
                  <a:cubicBezTo>
                    <a:pt x="132" y="26"/>
                    <a:pt x="159" y="44"/>
                    <a:pt x="171" y="72"/>
                  </a:cubicBezTo>
                  <a:cubicBezTo>
                    <a:pt x="188" y="111"/>
                    <a:pt x="170" y="155"/>
                    <a:pt x="131" y="171"/>
                  </a:cubicBezTo>
                  <a:cubicBezTo>
                    <a:pt x="122" y="175"/>
                    <a:pt x="112" y="178"/>
                    <a:pt x="102" y="178"/>
                  </a:cubicBezTo>
                  <a:cubicBezTo>
                    <a:pt x="102" y="178"/>
                    <a:pt x="102" y="178"/>
                    <a:pt x="102" y="178"/>
                  </a:cubicBezTo>
                  <a:lnTo>
                    <a:pt x="102" y="191"/>
                  </a:lnTo>
                  <a:close/>
                  <a:moveTo>
                    <a:pt x="14" y="118"/>
                  </a:moveTo>
                  <a:cubicBezTo>
                    <a:pt x="0" y="125"/>
                    <a:pt x="0" y="125"/>
                    <a:pt x="0" y="125"/>
                  </a:cubicBezTo>
                  <a:cubicBezTo>
                    <a:pt x="15" y="160"/>
                    <a:pt x="15" y="160"/>
                    <a:pt x="15" y="160"/>
                  </a:cubicBezTo>
                  <a:cubicBezTo>
                    <a:pt x="29" y="154"/>
                    <a:pt x="29" y="154"/>
                    <a:pt x="29" y="154"/>
                  </a:cubicBezTo>
                  <a:cubicBezTo>
                    <a:pt x="35" y="162"/>
                    <a:pt x="43" y="170"/>
                    <a:pt x="52" y="175"/>
                  </a:cubicBezTo>
                  <a:cubicBezTo>
                    <a:pt x="46" y="190"/>
                    <a:pt x="46" y="190"/>
                    <a:pt x="46" y="190"/>
                  </a:cubicBezTo>
                  <a:cubicBezTo>
                    <a:pt x="81" y="204"/>
                    <a:pt x="81" y="204"/>
                    <a:pt x="81" y="204"/>
                  </a:cubicBezTo>
                  <a:cubicBezTo>
                    <a:pt x="87" y="190"/>
                    <a:pt x="87" y="190"/>
                    <a:pt x="87" y="190"/>
                  </a:cubicBezTo>
                  <a:cubicBezTo>
                    <a:pt x="92" y="190"/>
                    <a:pt x="97" y="191"/>
                    <a:pt x="102" y="191"/>
                  </a:cubicBezTo>
                  <a:cubicBezTo>
                    <a:pt x="102" y="178"/>
                    <a:pt x="102" y="178"/>
                    <a:pt x="102" y="178"/>
                  </a:cubicBezTo>
                  <a:cubicBezTo>
                    <a:pt x="71" y="177"/>
                    <a:pt x="44" y="159"/>
                    <a:pt x="32" y="132"/>
                  </a:cubicBezTo>
                  <a:cubicBezTo>
                    <a:pt x="16" y="93"/>
                    <a:pt x="34" y="49"/>
                    <a:pt x="72" y="32"/>
                  </a:cubicBezTo>
                  <a:cubicBezTo>
                    <a:pt x="72" y="32"/>
                    <a:pt x="72" y="32"/>
                    <a:pt x="72" y="32"/>
                  </a:cubicBezTo>
                  <a:cubicBezTo>
                    <a:pt x="82" y="28"/>
                    <a:pt x="92" y="26"/>
                    <a:pt x="102" y="26"/>
                  </a:cubicBezTo>
                  <a:cubicBezTo>
                    <a:pt x="102" y="26"/>
                    <a:pt x="102" y="26"/>
                    <a:pt x="102" y="26"/>
                  </a:cubicBezTo>
                  <a:cubicBezTo>
                    <a:pt x="102" y="13"/>
                    <a:pt x="102" y="13"/>
                    <a:pt x="102" y="13"/>
                  </a:cubicBezTo>
                  <a:cubicBezTo>
                    <a:pt x="96" y="13"/>
                    <a:pt x="91" y="13"/>
                    <a:pt x="85" y="15"/>
                  </a:cubicBezTo>
                  <a:cubicBezTo>
                    <a:pt x="79" y="0"/>
                    <a:pt x="79" y="0"/>
                    <a:pt x="79" y="0"/>
                  </a:cubicBezTo>
                  <a:cubicBezTo>
                    <a:pt x="44" y="15"/>
                    <a:pt x="44" y="15"/>
                    <a:pt x="44" y="15"/>
                  </a:cubicBezTo>
                  <a:cubicBezTo>
                    <a:pt x="50" y="30"/>
                    <a:pt x="50" y="30"/>
                    <a:pt x="50" y="30"/>
                  </a:cubicBezTo>
                  <a:cubicBezTo>
                    <a:pt x="42" y="36"/>
                    <a:pt x="34" y="43"/>
                    <a:pt x="28" y="52"/>
                  </a:cubicBezTo>
                  <a:cubicBezTo>
                    <a:pt x="14" y="46"/>
                    <a:pt x="14" y="46"/>
                    <a:pt x="14" y="46"/>
                  </a:cubicBezTo>
                  <a:cubicBezTo>
                    <a:pt x="0" y="81"/>
                    <a:pt x="0" y="81"/>
                    <a:pt x="0" y="81"/>
                  </a:cubicBezTo>
                  <a:cubicBezTo>
                    <a:pt x="14" y="87"/>
                    <a:pt x="14" y="87"/>
                    <a:pt x="14" y="87"/>
                  </a:cubicBezTo>
                  <a:cubicBezTo>
                    <a:pt x="12" y="98"/>
                    <a:pt x="12" y="108"/>
                    <a:pt x="14" y="11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6">
              <a:extLst>
                <a:ext uri="{FF2B5EF4-FFF2-40B4-BE49-F238E27FC236}">
                  <a16:creationId xmlns:a16="http://schemas.microsoft.com/office/drawing/2014/main" id="{EF806FEC-EA01-15D9-368F-D1D1B739D54C}"/>
                </a:ext>
              </a:extLst>
            </p:cNvPr>
            <p:cNvSpPr>
              <a:spLocks noEditPoints="1"/>
            </p:cNvSpPr>
            <p:nvPr/>
          </p:nvSpPr>
          <p:spPr bwMode="auto">
            <a:xfrm>
              <a:off x="18152212" y="2658511"/>
              <a:ext cx="363573" cy="363573"/>
            </a:xfrm>
            <a:custGeom>
              <a:avLst/>
              <a:gdLst>
                <a:gd name="T0" fmla="*/ 82 w 164"/>
                <a:gd name="T1" fmla="*/ 153 h 164"/>
                <a:gd name="T2" fmla="*/ 95 w 164"/>
                <a:gd name="T3" fmla="*/ 152 h 164"/>
                <a:gd name="T4" fmla="*/ 100 w 164"/>
                <a:gd name="T5" fmla="*/ 164 h 164"/>
                <a:gd name="T6" fmla="*/ 128 w 164"/>
                <a:gd name="T7" fmla="*/ 152 h 164"/>
                <a:gd name="T8" fmla="*/ 124 w 164"/>
                <a:gd name="T9" fmla="*/ 140 h 164"/>
                <a:gd name="T10" fmla="*/ 141 w 164"/>
                <a:gd name="T11" fmla="*/ 122 h 164"/>
                <a:gd name="T12" fmla="*/ 153 w 164"/>
                <a:gd name="T13" fmla="*/ 127 h 164"/>
                <a:gd name="T14" fmla="*/ 164 w 164"/>
                <a:gd name="T15" fmla="*/ 99 h 164"/>
                <a:gd name="T16" fmla="*/ 152 w 164"/>
                <a:gd name="T17" fmla="*/ 94 h 164"/>
                <a:gd name="T18" fmla="*/ 152 w 164"/>
                <a:gd name="T19" fmla="*/ 69 h 164"/>
                <a:gd name="T20" fmla="*/ 164 w 164"/>
                <a:gd name="T21" fmla="*/ 64 h 164"/>
                <a:gd name="T22" fmla="*/ 152 w 164"/>
                <a:gd name="T23" fmla="*/ 36 h 164"/>
                <a:gd name="T24" fmla="*/ 140 w 164"/>
                <a:gd name="T25" fmla="*/ 41 h 164"/>
                <a:gd name="T26" fmla="*/ 122 w 164"/>
                <a:gd name="T27" fmla="*/ 23 h 164"/>
                <a:gd name="T28" fmla="*/ 127 w 164"/>
                <a:gd name="T29" fmla="*/ 12 h 164"/>
                <a:gd name="T30" fmla="*/ 99 w 164"/>
                <a:gd name="T31" fmla="*/ 0 h 164"/>
                <a:gd name="T32" fmla="*/ 94 w 164"/>
                <a:gd name="T33" fmla="*/ 12 h 164"/>
                <a:gd name="T34" fmla="*/ 82 w 164"/>
                <a:gd name="T35" fmla="*/ 11 h 164"/>
                <a:gd name="T36" fmla="*/ 82 w 164"/>
                <a:gd name="T37" fmla="*/ 22 h 164"/>
                <a:gd name="T38" fmla="*/ 138 w 164"/>
                <a:gd name="T39" fmla="*/ 58 h 164"/>
                <a:gd name="T40" fmla="*/ 106 w 164"/>
                <a:gd name="T41" fmla="*/ 138 h 164"/>
                <a:gd name="T42" fmla="*/ 82 w 164"/>
                <a:gd name="T43" fmla="*/ 143 h 164"/>
                <a:gd name="T44" fmla="*/ 82 w 164"/>
                <a:gd name="T45" fmla="*/ 143 h 164"/>
                <a:gd name="T46" fmla="*/ 82 w 164"/>
                <a:gd name="T47" fmla="*/ 153 h 164"/>
                <a:gd name="T48" fmla="*/ 12 w 164"/>
                <a:gd name="T49" fmla="*/ 95 h 164"/>
                <a:gd name="T50" fmla="*/ 1 w 164"/>
                <a:gd name="T51" fmla="*/ 100 h 164"/>
                <a:gd name="T52" fmla="*/ 13 w 164"/>
                <a:gd name="T53" fmla="*/ 128 h 164"/>
                <a:gd name="T54" fmla="*/ 24 w 164"/>
                <a:gd name="T55" fmla="*/ 124 h 164"/>
                <a:gd name="T56" fmla="*/ 42 w 164"/>
                <a:gd name="T57" fmla="*/ 141 h 164"/>
                <a:gd name="T58" fmla="*/ 37 w 164"/>
                <a:gd name="T59" fmla="*/ 152 h 164"/>
                <a:gd name="T60" fmla="*/ 66 w 164"/>
                <a:gd name="T61" fmla="*/ 164 h 164"/>
                <a:gd name="T62" fmla="*/ 70 w 164"/>
                <a:gd name="T63" fmla="*/ 152 h 164"/>
                <a:gd name="T64" fmla="*/ 82 w 164"/>
                <a:gd name="T65" fmla="*/ 153 h 164"/>
                <a:gd name="T66" fmla="*/ 82 w 164"/>
                <a:gd name="T67" fmla="*/ 143 h 164"/>
                <a:gd name="T68" fmla="*/ 27 w 164"/>
                <a:gd name="T69" fmla="*/ 106 h 164"/>
                <a:gd name="T70" fmla="*/ 58 w 164"/>
                <a:gd name="T71" fmla="*/ 26 h 164"/>
                <a:gd name="T72" fmla="*/ 58 w 164"/>
                <a:gd name="T73" fmla="*/ 26 h 164"/>
                <a:gd name="T74" fmla="*/ 82 w 164"/>
                <a:gd name="T75" fmla="*/ 22 h 164"/>
                <a:gd name="T76" fmla="*/ 82 w 164"/>
                <a:gd name="T77" fmla="*/ 22 h 164"/>
                <a:gd name="T78" fmla="*/ 82 w 164"/>
                <a:gd name="T79" fmla="*/ 11 h 164"/>
                <a:gd name="T80" fmla="*/ 69 w 164"/>
                <a:gd name="T81" fmla="*/ 12 h 164"/>
                <a:gd name="T82" fmla="*/ 64 w 164"/>
                <a:gd name="T83" fmla="*/ 1 h 164"/>
                <a:gd name="T84" fmla="*/ 36 w 164"/>
                <a:gd name="T85" fmla="*/ 13 h 164"/>
                <a:gd name="T86" fmla="*/ 41 w 164"/>
                <a:gd name="T87" fmla="*/ 24 h 164"/>
                <a:gd name="T88" fmla="*/ 23 w 164"/>
                <a:gd name="T89" fmla="*/ 42 h 164"/>
                <a:gd name="T90" fmla="*/ 12 w 164"/>
                <a:gd name="T91" fmla="*/ 37 h 164"/>
                <a:gd name="T92" fmla="*/ 0 w 164"/>
                <a:gd name="T93" fmla="*/ 66 h 164"/>
                <a:gd name="T94" fmla="*/ 12 w 164"/>
                <a:gd name="T95" fmla="*/ 70 h 164"/>
                <a:gd name="T96" fmla="*/ 12 w 164"/>
                <a:gd name="T97" fmla="*/ 9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164">
                  <a:moveTo>
                    <a:pt x="82" y="153"/>
                  </a:moveTo>
                  <a:cubicBezTo>
                    <a:pt x="87" y="153"/>
                    <a:pt x="91" y="153"/>
                    <a:pt x="95" y="152"/>
                  </a:cubicBezTo>
                  <a:cubicBezTo>
                    <a:pt x="100" y="164"/>
                    <a:pt x="100" y="164"/>
                    <a:pt x="100" y="164"/>
                  </a:cubicBezTo>
                  <a:cubicBezTo>
                    <a:pt x="128" y="152"/>
                    <a:pt x="128" y="152"/>
                    <a:pt x="128" y="152"/>
                  </a:cubicBezTo>
                  <a:cubicBezTo>
                    <a:pt x="124" y="140"/>
                    <a:pt x="124" y="140"/>
                    <a:pt x="124" y="140"/>
                  </a:cubicBezTo>
                  <a:cubicBezTo>
                    <a:pt x="130" y="135"/>
                    <a:pt x="136" y="129"/>
                    <a:pt x="141" y="122"/>
                  </a:cubicBezTo>
                  <a:cubicBezTo>
                    <a:pt x="153" y="127"/>
                    <a:pt x="153" y="127"/>
                    <a:pt x="153" y="127"/>
                  </a:cubicBezTo>
                  <a:cubicBezTo>
                    <a:pt x="164" y="99"/>
                    <a:pt x="164" y="99"/>
                    <a:pt x="164" y="99"/>
                  </a:cubicBezTo>
                  <a:cubicBezTo>
                    <a:pt x="152" y="94"/>
                    <a:pt x="152" y="94"/>
                    <a:pt x="152" y="94"/>
                  </a:cubicBezTo>
                  <a:cubicBezTo>
                    <a:pt x="154" y="86"/>
                    <a:pt x="154" y="77"/>
                    <a:pt x="152" y="69"/>
                  </a:cubicBezTo>
                  <a:cubicBezTo>
                    <a:pt x="164" y="64"/>
                    <a:pt x="164" y="64"/>
                    <a:pt x="164" y="64"/>
                  </a:cubicBezTo>
                  <a:cubicBezTo>
                    <a:pt x="152" y="36"/>
                    <a:pt x="152" y="36"/>
                    <a:pt x="152" y="36"/>
                  </a:cubicBezTo>
                  <a:cubicBezTo>
                    <a:pt x="140" y="41"/>
                    <a:pt x="140" y="41"/>
                    <a:pt x="140" y="41"/>
                  </a:cubicBezTo>
                  <a:cubicBezTo>
                    <a:pt x="135" y="34"/>
                    <a:pt x="129" y="28"/>
                    <a:pt x="122" y="23"/>
                  </a:cubicBezTo>
                  <a:cubicBezTo>
                    <a:pt x="127" y="12"/>
                    <a:pt x="127" y="12"/>
                    <a:pt x="127" y="12"/>
                  </a:cubicBezTo>
                  <a:cubicBezTo>
                    <a:pt x="99" y="0"/>
                    <a:pt x="99" y="0"/>
                    <a:pt x="99" y="0"/>
                  </a:cubicBezTo>
                  <a:cubicBezTo>
                    <a:pt x="94" y="12"/>
                    <a:pt x="94" y="12"/>
                    <a:pt x="94" y="12"/>
                  </a:cubicBezTo>
                  <a:cubicBezTo>
                    <a:pt x="90" y="11"/>
                    <a:pt x="86" y="11"/>
                    <a:pt x="82" y="11"/>
                  </a:cubicBezTo>
                  <a:cubicBezTo>
                    <a:pt x="82" y="22"/>
                    <a:pt x="82" y="22"/>
                    <a:pt x="82" y="22"/>
                  </a:cubicBezTo>
                  <a:cubicBezTo>
                    <a:pt x="106" y="22"/>
                    <a:pt x="128" y="36"/>
                    <a:pt x="138" y="58"/>
                  </a:cubicBezTo>
                  <a:cubicBezTo>
                    <a:pt x="151" y="89"/>
                    <a:pt x="137" y="125"/>
                    <a:pt x="106" y="138"/>
                  </a:cubicBezTo>
                  <a:cubicBezTo>
                    <a:pt x="98" y="141"/>
                    <a:pt x="90" y="143"/>
                    <a:pt x="82" y="143"/>
                  </a:cubicBezTo>
                  <a:cubicBezTo>
                    <a:pt x="82" y="143"/>
                    <a:pt x="82" y="143"/>
                    <a:pt x="82" y="143"/>
                  </a:cubicBezTo>
                  <a:lnTo>
                    <a:pt x="82" y="153"/>
                  </a:lnTo>
                  <a:close/>
                  <a:moveTo>
                    <a:pt x="12" y="95"/>
                  </a:moveTo>
                  <a:cubicBezTo>
                    <a:pt x="1" y="100"/>
                    <a:pt x="1" y="100"/>
                    <a:pt x="1" y="100"/>
                  </a:cubicBezTo>
                  <a:cubicBezTo>
                    <a:pt x="13" y="128"/>
                    <a:pt x="13" y="128"/>
                    <a:pt x="13" y="128"/>
                  </a:cubicBezTo>
                  <a:cubicBezTo>
                    <a:pt x="24" y="124"/>
                    <a:pt x="24" y="124"/>
                    <a:pt x="24" y="124"/>
                  </a:cubicBezTo>
                  <a:cubicBezTo>
                    <a:pt x="29" y="130"/>
                    <a:pt x="35" y="136"/>
                    <a:pt x="42" y="141"/>
                  </a:cubicBezTo>
                  <a:cubicBezTo>
                    <a:pt x="37" y="152"/>
                    <a:pt x="37" y="152"/>
                    <a:pt x="37" y="152"/>
                  </a:cubicBezTo>
                  <a:cubicBezTo>
                    <a:pt x="66" y="164"/>
                    <a:pt x="66" y="164"/>
                    <a:pt x="66" y="164"/>
                  </a:cubicBezTo>
                  <a:cubicBezTo>
                    <a:pt x="70" y="152"/>
                    <a:pt x="70" y="152"/>
                    <a:pt x="70" y="152"/>
                  </a:cubicBezTo>
                  <a:cubicBezTo>
                    <a:pt x="74" y="153"/>
                    <a:pt x="78" y="153"/>
                    <a:pt x="82" y="153"/>
                  </a:cubicBezTo>
                  <a:cubicBezTo>
                    <a:pt x="82" y="143"/>
                    <a:pt x="82" y="143"/>
                    <a:pt x="82" y="143"/>
                  </a:cubicBezTo>
                  <a:cubicBezTo>
                    <a:pt x="58" y="143"/>
                    <a:pt x="36" y="128"/>
                    <a:pt x="27" y="106"/>
                  </a:cubicBezTo>
                  <a:cubicBezTo>
                    <a:pt x="13" y="75"/>
                    <a:pt x="28" y="40"/>
                    <a:pt x="58" y="26"/>
                  </a:cubicBezTo>
                  <a:cubicBezTo>
                    <a:pt x="58" y="26"/>
                    <a:pt x="58" y="26"/>
                    <a:pt x="58" y="26"/>
                  </a:cubicBezTo>
                  <a:cubicBezTo>
                    <a:pt x="66" y="23"/>
                    <a:pt x="74" y="22"/>
                    <a:pt x="82" y="22"/>
                  </a:cubicBezTo>
                  <a:cubicBezTo>
                    <a:pt x="82" y="22"/>
                    <a:pt x="82" y="22"/>
                    <a:pt x="82" y="22"/>
                  </a:cubicBezTo>
                  <a:cubicBezTo>
                    <a:pt x="82" y="11"/>
                    <a:pt x="82" y="11"/>
                    <a:pt x="82" y="11"/>
                  </a:cubicBezTo>
                  <a:cubicBezTo>
                    <a:pt x="78" y="11"/>
                    <a:pt x="73" y="11"/>
                    <a:pt x="69" y="12"/>
                  </a:cubicBezTo>
                  <a:cubicBezTo>
                    <a:pt x="64" y="1"/>
                    <a:pt x="64" y="1"/>
                    <a:pt x="64" y="1"/>
                  </a:cubicBezTo>
                  <a:cubicBezTo>
                    <a:pt x="36" y="13"/>
                    <a:pt x="36" y="13"/>
                    <a:pt x="36" y="13"/>
                  </a:cubicBezTo>
                  <a:cubicBezTo>
                    <a:pt x="41" y="24"/>
                    <a:pt x="41" y="24"/>
                    <a:pt x="41" y="24"/>
                  </a:cubicBezTo>
                  <a:cubicBezTo>
                    <a:pt x="34" y="29"/>
                    <a:pt x="28" y="35"/>
                    <a:pt x="23" y="42"/>
                  </a:cubicBezTo>
                  <a:cubicBezTo>
                    <a:pt x="12" y="37"/>
                    <a:pt x="12" y="37"/>
                    <a:pt x="12" y="37"/>
                  </a:cubicBezTo>
                  <a:cubicBezTo>
                    <a:pt x="0" y="66"/>
                    <a:pt x="0" y="66"/>
                    <a:pt x="0" y="66"/>
                  </a:cubicBezTo>
                  <a:cubicBezTo>
                    <a:pt x="12" y="70"/>
                    <a:pt x="12" y="70"/>
                    <a:pt x="12" y="70"/>
                  </a:cubicBezTo>
                  <a:cubicBezTo>
                    <a:pt x="10" y="79"/>
                    <a:pt x="11" y="87"/>
                    <a:pt x="12" y="9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7">
              <a:extLst>
                <a:ext uri="{FF2B5EF4-FFF2-40B4-BE49-F238E27FC236}">
                  <a16:creationId xmlns:a16="http://schemas.microsoft.com/office/drawing/2014/main" id="{3EE800E0-7F83-8FED-3287-D092CADF48BA}"/>
                </a:ext>
              </a:extLst>
            </p:cNvPr>
            <p:cNvSpPr>
              <a:spLocks noEditPoints="1"/>
            </p:cNvSpPr>
            <p:nvPr/>
          </p:nvSpPr>
          <p:spPr bwMode="auto">
            <a:xfrm>
              <a:off x="18888227" y="3555916"/>
              <a:ext cx="360026" cy="361800"/>
            </a:xfrm>
            <a:custGeom>
              <a:avLst/>
              <a:gdLst>
                <a:gd name="T0" fmla="*/ 81 w 163"/>
                <a:gd name="T1" fmla="*/ 153 h 163"/>
                <a:gd name="T2" fmla="*/ 95 w 163"/>
                <a:gd name="T3" fmla="*/ 151 h 163"/>
                <a:gd name="T4" fmla="*/ 99 w 163"/>
                <a:gd name="T5" fmla="*/ 163 h 163"/>
                <a:gd name="T6" fmla="*/ 128 w 163"/>
                <a:gd name="T7" fmla="*/ 151 h 163"/>
                <a:gd name="T8" fmla="*/ 123 w 163"/>
                <a:gd name="T9" fmla="*/ 139 h 163"/>
                <a:gd name="T10" fmla="*/ 140 w 163"/>
                <a:gd name="T11" fmla="*/ 121 h 163"/>
                <a:gd name="T12" fmla="*/ 152 w 163"/>
                <a:gd name="T13" fmla="*/ 126 h 163"/>
                <a:gd name="T14" fmla="*/ 163 w 163"/>
                <a:gd name="T15" fmla="*/ 98 h 163"/>
                <a:gd name="T16" fmla="*/ 152 w 163"/>
                <a:gd name="T17" fmla="*/ 93 h 163"/>
                <a:gd name="T18" fmla="*/ 151 w 163"/>
                <a:gd name="T19" fmla="*/ 68 h 163"/>
                <a:gd name="T20" fmla="*/ 163 w 163"/>
                <a:gd name="T21" fmla="*/ 63 h 163"/>
                <a:gd name="T22" fmla="*/ 151 w 163"/>
                <a:gd name="T23" fmla="*/ 35 h 163"/>
                <a:gd name="T24" fmla="*/ 139 w 163"/>
                <a:gd name="T25" fmla="*/ 40 h 163"/>
                <a:gd name="T26" fmla="*/ 122 w 163"/>
                <a:gd name="T27" fmla="*/ 22 h 163"/>
                <a:gd name="T28" fmla="*/ 126 w 163"/>
                <a:gd name="T29" fmla="*/ 11 h 163"/>
                <a:gd name="T30" fmla="*/ 98 w 163"/>
                <a:gd name="T31" fmla="*/ 0 h 163"/>
                <a:gd name="T32" fmla="*/ 93 w 163"/>
                <a:gd name="T33" fmla="*/ 11 h 163"/>
                <a:gd name="T34" fmla="*/ 81 w 163"/>
                <a:gd name="T35" fmla="*/ 10 h 163"/>
                <a:gd name="T36" fmla="*/ 81 w 163"/>
                <a:gd name="T37" fmla="*/ 21 h 163"/>
                <a:gd name="T38" fmla="*/ 137 w 163"/>
                <a:gd name="T39" fmla="*/ 58 h 163"/>
                <a:gd name="T40" fmla="*/ 105 w 163"/>
                <a:gd name="T41" fmla="*/ 137 h 163"/>
                <a:gd name="T42" fmla="*/ 81 w 163"/>
                <a:gd name="T43" fmla="*/ 142 h 163"/>
                <a:gd name="T44" fmla="*/ 81 w 163"/>
                <a:gd name="T45" fmla="*/ 142 h 163"/>
                <a:gd name="T46" fmla="*/ 81 w 163"/>
                <a:gd name="T47" fmla="*/ 153 h 163"/>
                <a:gd name="T48" fmla="*/ 11 w 163"/>
                <a:gd name="T49" fmla="*/ 95 h 163"/>
                <a:gd name="T50" fmla="*/ 0 w 163"/>
                <a:gd name="T51" fmla="*/ 99 h 163"/>
                <a:gd name="T52" fmla="*/ 12 w 163"/>
                <a:gd name="T53" fmla="*/ 128 h 163"/>
                <a:gd name="T54" fmla="*/ 23 w 163"/>
                <a:gd name="T55" fmla="*/ 123 h 163"/>
                <a:gd name="T56" fmla="*/ 41 w 163"/>
                <a:gd name="T57" fmla="*/ 140 h 163"/>
                <a:gd name="T58" fmla="*/ 37 w 163"/>
                <a:gd name="T59" fmla="*/ 152 h 163"/>
                <a:gd name="T60" fmla="*/ 65 w 163"/>
                <a:gd name="T61" fmla="*/ 163 h 163"/>
                <a:gd name="T62" fmla="*/ 70 w 163"/>
                <a:gd name="T63" fmla="*/ 152 h 163"/>
                <a:gd name="T64" fmla="*/ 81 w 163"/>
                <a:gd name="T65" fmla="*/ 153 h 163"/>
                <a:gd name="T66" fmla="*/ 81 w 163"/>
                <a:gd name="T67" fmla="*/ 142 h 163"/>
                <a:gd name="T68" fmla="*/ 26 w 163"/>
                <a:gd name="T69" fmla="*/ 105 h 163"/>
                <a:gd name="T70" fmla="*/ 58 w 163"/>
                <a:gd name="T71" fmla="*/ 26 h 163"/>
                <a:gd name="T72" fmla="*/ 58 w 163"/>
                <a:gd name="T73" fmla="*/ 26 h 163"/>
                <a:gd name="T74" fmla="*/ 81 w 163"/>
                <a:gd name="T75" fmla="*/ 21 h 163"/>
                <a:gd name="T76" fmla="*/ 81 w 163"/>
                <a:gd name="T77" fmla="*/ 21 h 163"/>
                <a:gd name="T78" fmla="*/ 81 w 163"/>
                <a:gd name="T79" fmla="*/ 10 h 163"/>
                <a:gd name="T80" fmla="*/ 68 w 163"/>
                <a:gd name="T81" fmla="*/ 11 h 163"/>
                <a:gd name="T82" fmla="*/ 63 w 163"/>
                <a:gd name="T83" fmla="*/ 0 h 163"/>
                <a:gd name="T84" fmla="*/ 35 w 163"/>
                <a:gd name="T85" fmla="*/ 12 h 163"/>
                <a:gd name="T86" fmla="*/ 40 w 163"/>
                <a:gd name="T87" fmla="*/ 23 h 163"/>
                <a:gd name="T88" fmla="*/ 22 w 163"/>
                <a:gd name="T89" fmla="*/ 41 h 163"/>
                <a:gd name="T90" fmla="*/ 11 w 163"/>
                <a:gd name="T91" fmla="*/ 37 h 163"/>
                <a:gd name="T92" fmla="*/ 0 w 163"/>
                <a:gd name="T93" fmla="*/ 65 h 163"/>
                <a:gd name="T94" fmla="*/ 11 w 163"/>
                <a:gd name="T95" fmla="*/ 69 h 163"/>
                <a:gd name="T96" fmla="*/ 11 w 163"/>
                <a:gd name="T97" fmla="*/ 9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63">
                  <a:moveTo>
                    <a:pt x="81" y="153"/>
                  </a:moveTo>
                  <a:cubicBezTo>
                    <a:pt x="86" y="153"/>
                    <a:pt x="90" y="152"/>
                    <a:pt x="95" y="151"/>
                  </a:cubicBezTo>
                  <a:cubicBezTo>
                    <a:pt x="99" y="163"/>
                    <a:pt x="99" y="163"/>
                    <a:pt x="99" y="163"/>
                  </a:cubicBezTo>
                  <a:cubicBezTo>
                    <a:pt x="128" y="151"/>
                    <a:pt x="128" y="151"/>
                    <a:pt x="128" y="151"/>
                  </a:cubicBezTo>
                  <a:cubicBezTo>
                    <a:pt x="123" y="139"/>
                    <a:pt x="123" y="139"/>
                    <a:pt x="123" y="139"/>
                  </a:cubicBezTo>
                  <a:cubicBezTo>
                    <a:pt x="130" y="134"/>
                    <a:pt x="135" y="128"/>
                    <a:pt x="140" y="121"/>
                  </a:cubicBezTo>
                  <a:cubicBezTo>
                    <a:pt x="152" y="126"/>
                    <a:pt x="152" y="126"/>
                    <a:pt x="152" y="126"/>
                  </a:cubicBezTo>
                  <a:cubicBezTo>
                    <a:pt x="163" y="98"/>
                    <a:pt x="163" y="98"/>
                    <a:pt x="163" y="98"/>
                  </a:cubicBezTo>
                  <a:cubicBezTo>
                    <a:pt x="152" y="93"/>
                    <a:pt x="152" y="93"/>
                    <a:pt x="152" y="93"/>
                  </a:cubicBezTo>
                  <a:cubicBezTo>
                    <a:pt x="153" y="85"/>
                    <a:pt x="153" y="76"/>
                    <a:pt x="151" y="68"/>
                  </a:cubicBezTo>
                  <a:cubicBezTo>
                    <a:pt x="163" y="63"/>
                    <a:pt x="163" y="63"/>
                    <a:pt x="163" y="63"/>
                  </a:cubicBezTo>
                  <a:cubicBezTo>
                    <a:pt x="151" y="35"/>
                    <a:pt x="151" y="35"/>
                    <a:pt x="151" y="35"/>
                  </a:cubicBezTo>
                  <a:cubicBezTo>
                    <a:pt x="139" y="40"/>
                    <a:pt x="139" y="40"/>
                    <a:pt x="139" y="40"/>
                  </a:cubicBezTo>
                  <a:cubicBezTo>
                    <a:pt x="135" y="33"/>
                    <a:pt x="128" y="27"/>
                    <a:pt x="122" y="22"/>
                  </a:cubicBezTo>
                  <a:cubicBezTo>
                    <a:pt x="126" y="11"/>
                    <a:pt x="126" y="11"/>
                    <a:pt x="126" y="11"/>
                  </a:cubicBezTo>
                  <a:cubicBezTo>
                    <a:pt x="98" y="0"/>
                    <a:pt x="98" y="0"/>
                    <a:pt x="98" y="0"/>
                  </a:cubicBezTo>
                  <a:cubicBezTo>
                    <a:pt x="93" y="11"/>
                    <a:pt x="93" y="11"/>
                    <a:pt x="93" y="11"/>
                  </a:cubicBezTo>
                  <a:cubicBezTo>
                    <a:pt x="89" y="10"/>
                    <a:pt x="85" y="10"/>
                    <a:pt x="81" y="10"/>
                  </a:cubicBezTo>
                  <a:cubicBezTo>
                    <a:pt x="81" y="21"/>
                    <a:pt x="81" y="21"/>
                    <a:pt x="81" y="21"/>
                  </a:cubicBezTo>
                  <a:cubicBezTo>
                    <a:pt x="106" y="21"/>
                    <a:pt x="128" y="35"/>
                    <a:pt x="137" y="58"/>
                  </a:cubicBezTo>
                  <a:cubicBezTo>
                    <a:pt x="150" y="88"/>
                    <a:pt x="136" y="124"/>
                    <a:pt x="105" y="137"/>
                  </a:cubicBezTo>
                  <a:cubicBezTo>
                    <a:pt x="98" y="140"/>
                    <a:pt x="90" y="142"/>
                    <a:pt x="81" y="142"/>
                  </a:cubicBezTo>
                  <a:cubicBezTo>
                    <a:pt x="81" y="142"/>
                    <a:pt x="81" y="142"/>
                    <a:pt x="81" y="142"/>
                  </a:cubicBezTo>
                  <a:lnTo>
                    <a:pt x="81" y="153"/>
                  </a:lnTo>
                  <a:close/>
                  <a:moveTo>
                    <a:pt x="11" y="95"/>
                  </a:moveTo>
                  <a:cubicBezTo>
                    <a:pt x="0" y="99"/>
                    <a:pt x="0" y="99"/>
                    <a:pt x="0" y="99"/>
                  </a:cubicBezTo>
                  <a:cubicBezTo>
                    <a:pt x="12" y="128"/>
                    <a:pt x="12" y="128"/>
                    <a:pt x="12" y="128"/>
                  </a:cubicBezTo>
                  <a:cubicBezTo>
                    <a:pt x="23" y="123"/>
                    <a:pt x="23" y="123"/>
                    <a:pt x="23" y="123"/>
                  </a:cubicBezTo>
                  <a:cubicBezTo>
                    <a:pt x="28" y="130"/>
                    <a:pt x="34" y="135"/>
                    <a:pt x="41" y="140"/>
                  </a:cubicBezTo>
                  <a:cubicBezTo>
                    <a:pt x="37" y="152"/>
                    <a:pt x="37" y="152"/>
                    <a:pt x="37" y="152"/>
                  </a:cubicBezTo>
                  <a:cubicBezTo>
                    <a:pt x="65" y="163"/>
                    <a:pt x="65" y="163"/>
                    <a:pt x="65" y="163"/>
                  </a:cubicBezTo>
                  <a:cubicBezTo>
                    <a:pt x="70" y="152"/>
                    <a:pt x="70" y="152"/>
                    <a:pt x="70" y="152"/>
                  </a:cubicBezTo>
                  <a:cubicBezTo>
                    <a:pt x="73" y="152"/>
                    <a:pt x="77" y="153"/>
                    <a:pt x="81" y="153"/>
                  </a:cubicBezTo>
                  <a:cubicBezTo>
                    <a:pt x="81" y="142"/>
                    <a:pt x="81" y="142"/>
                    <a:pt x="81" y="142"/>
                  </a:cubicBezTo>
                  <a:cubicBezTo>
                    <a:pt x="57" y="142"/>
                    <a:pt x="35" y="127"/>
                    <a:pt x="26" y="105"/>
                  </a:cubicBezTo>
                  <a:cubicBezTo>
                    <a:pt x="13" y="74"/>
                    <a:pt x="27" y="39"/>
                    <a:pt x="58" y="26"/>
                  </a:cubicBezTo>
                  <a:cubicBezTo>
                    <a:pt x="58" y="26"/>
                    <a:pt x="58" y="26"/>
                    <a:pt x="58" y="26"/>
                  </a:cubicBezTo>
                  <a:cubicBezTo>
                    <a:pt x="65" y="22"/>
                    <a:pt x="73" y="21"/>
                    <a:pt x="81" y="21"/>
                  </a:cubicBezTo>
                  <a:cubicBezTo>
                    <a:pt x="81" y="21"/>
                    <a:pt x="81" y="21"/>
                    <a:pt x="81" y="21"/>
                  </a:cubicBezTo>
                  <a:cubicBezTo>
                    <a:pt x="81" y="10"/>
                    <a:pt x="81" y="10"/>
                    <a:pt x="81" y="10"/>
                  </a:cubicBezTo>
                  <a:cubicBezTo>
                    <a:pt x="77" y="10"/>
                    <a:pt x="72" y="10"/>
                    <a:pt x="68" y="11"/>
                  </a:cubicBezTo>
                  <a:cubicBezTo>
                    <a:pt x="63" y="0"/>
                    <a:pt x="63" y="0"/>
                    <a:pt x="63" y="0"/>
                  </a:cubicBezTo>
                  <a:cubicBezTo>
                    <a:pt x="35" y="12"/>
                    <a:pt x="35" y="12"/>
                    <a:pt x="35" y="12"/>
                  </a:cubicBezTo>
                  <a:cubicBezTo>
                    <a:pt x="40" y="23"/>
                    <a:pt x="40" y="23"/>
                    <a:pt x="40" y="23"/>
                  </a:cubicBezTo>
                  <a:cubicBezTo>
                    <a:pt x="33" y="28"/>
                    <a:pt x="27" y="34"/>
                    <a:pt x="22" y="41"/>
                  </a:cubicBezTo>
                  <a:cubicBezTo>
                    <a:pt x="11" y="37"/>
                    <a:pt x="11" y="37"/>
                    <a:pt x="11" y="37"/>
                  </a:cubicBezTo>
                  <a:cubicBezTo>
                    <a:pt x="0" y="65"/>
                    <a:pt x="0" y="65"/>
                    <a:pt x="0" y="65"/>
                  </a:cubicBezTo>
                  <a:cubicBezTo>
                    <a:pt x="11" y="69"/>
                    <a:pt x="11" y="69"/>
                    <a:pt x="11" y="69"/>
                  </a:cubicBezTo>
                  <a:cubicBezTo>
                    <a:pt x="10" y="78"/>
                    <a:pt x="10" y="86"/>
                    <a:pt x="11" y="9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AutoShape 7">
              <a:extLst>
                <a:ext uri="{FF2B5EF4-FFF2-40B4-BE49-F238E27FC236}">
                  <a16:creationId xmlns:a16="http://schemas.microsoft.com/office/drawing/2014/main" id="{809F11EE-B33A-35A1-1715-4F79328A82D3}"/>
                </a:ext>
              </a:extLst>
            </p:cNvPr>
            <p:cNvSpPr>
              <a:spLocks/>
            </p:cNvSpPr>
            <p:nvPr/>
          </p:nvSpPr>
          <p:spPr bwMode="auto">
            <a:xfrm>
              <a:off x="18687818" y="3174591"/>
              <a:ext cx="179126" cy="179433"/>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4" name="AutoShape 8">
              <a:extLst>
                <a:ext uri="{FF2B5EF4-FFF2-40B4-BE49-F238E27FC236}">
                  <a16:creationId xmlns:a16="http://schemas.microsoft.com/office/drawing/2014/main" id="{0AC054F9-B86C-C7DB-0E41-11DEFAD1985C}"/>
                </a:ext>
              </a:extLst>
            </p:cNvPr>
            <p:cNvSpPr>
              <a:spLocks/>
            </p:cNvSpPr>
            <p:nvPr/>
          </p:nvSpPr>
          <p:spPr bwMode="auto">
            <a:xfrm>
              <a:off x="18766205" y="3252978"/>
              <a:ext cx="22353" cy="22353"/>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 name="AutoShape 9">
              <a:extLst>
                <a:ext uri="{FF2B5EF4-FFF2-40B4-BE49-F238E27FC236}">
                  <a16:creationId xmlns:a16="http://schemas.microsoft.com/office/drawing/2014/main" id="{52C93CCF-689C-4AB6-76BE-F9EDE00FE22E}"/>
                </a:ext>
              </a:extLst>
            </p:cNvPr>
            <p:cNvSpPr>
              <a:spLocks/>
            </p:cNvSpPr>
            <p:nvPr/>
          </p:nvSpPr>
          <p:spPr bwMode="auto">
            <a:xfrm>
              <a:off x="18743546" y="3230626"/>
              <a:ext cx="67364" cy="67364"/>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10">
              <a:extLst>
                <a:ext uri="{FF2B5EF4-FFF2-40B4-BE49-F238E27FC236}">
                  <a16:creationId xmlns:a16="http://schemas.microsoft.com/office/drawing/2014/main" id="{E6C0D86A-A27A-5F1F-7B72-3484ECFBE9AF}"/>
                </a:ext>
              </a:extLst>
            </p:cNvPr>
            <p:cNvSpPr>
              <a:spLocks/>
            </p:cNvSpPr>
            <p:nvPr/>
          </p:nvSpPr>
          <p:spPr bwMode="auto">
            <a:xfrm>
              <a:off x="18788557" y="3275331"/>
              <a:ext cx="27864" cy="2878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1">
              <a:extLst>
                <a:ext uri="{FF2B5EF4-FFF2-40B4-BE49-F238E27FC236}">
                  <a16:creationId xmlns:a16="http://schemas.microsoft.com/office/drawing/2014/main" id="{D5BB8208-C924-3504-9B02-EDEDDDE2F5DE}"/>
                </a:ext>
              </a:extLst>
            </p:cNvPr>
            <p:cNvSpPr>
              <a:spLocks/>
            </p:cNvSpPr>
            <p:nvPr/>
          </p:nvSpPr>
          <p:spPr bwMode="auto">
            <a:xfrm>
              <a:off x="18799580" y="3286660"/>
              <a:ext cx="40112" cy="41031"/>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
              <a:extLst>
                <a:ext uri="{FF2B5EF4-FFF2-40B4-BE49-F238E27FC236}">
                  <a16:creationId xmlns:a16="http://schemas.microsoft.com/office/drawing/2014/main" id="{03623772-B21C-DA9C-6B15-1AC9CC64D696}"/>
                </a:ext>
              </a:extLst>
            </p:cNvPr>
            <p:cNvSpPr>
              <a:spLocks/>
            </p:cNvSpPr>
            <p:nvPr/>
          </p:nvSpPr>
          <p:spPr bwMode="auto">
            <a:xfrm>
              <a:off x="18794069" y="3281148"/>
              <a:ext cx="33988" cy="34601"/>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3">
              <a:extLst>
                <a:ext uri="{FF2B5EF4-FFF2-40B4-BE49-F238E27FC236}">
                  <a16:creationId xmlns:a16="http://schemas.microsoft.com/office/drawing/2014/main" id="{4693D7BD-BF6F-DA50-7483-09E4AB4C71AB}"/>
                </a:ext>
              </a:extLst>
            </p:cNvPr>
            <p:cNvSpPr>
              <a:spLocks/>
            </p:cNvSpPr>
            <p:nvPr/>
          </p:nvSpPr>
          <p:spPr bwMode="auto">
            <a:xfrm>
              <a:off x="18738034" y="3225114"/>
              <a:ext cx="28170" cy="28477"/>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
              <a:extLst>
                <a:ext uri="{FF2B5EF4-FFF2-40B4-BE49-F238E27FC236}">
                  <a16:creationId xmlns:a16="http://schemas.microsoft.com/office/drawing/2014/main" id="{A634BF3F-72F1-F374-AEEC-E97F3CA35727}"/>
                </a:ext>
              </a:extLst>
            </p:cNvPr>
            <p:cNvSpPr>
              <a:spLocks/>
            </p:cNvSpPr>
            <p:nvPr/>
          </p:nvSpPr>
          <p:spPr bwMode="auto">
            <a:xfrm>
              <a:off x="18715682" y="3202761"/>
              <a:ext cx="40112" cy="407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5">
              <a:extLst>
                <a:ext uri="{FF2B5EF4-FFF2-40B4-BE49-F238E27FC236}">
                  <a16:creationId xmlns:a16="http://schemas.microsoft.com/office/drawing/2014/main" id="{21E400ED-5F17-E6FC-AFCE-40BBECC8D3FE}"/>
                </a:ext>
              </a:extLst>
            </p:cNvPr>
            <p:cNvSpPr>
              <a:spLocks/>
            </p:cNvSpPr>
            <p:nvPr/>
          </p:nvSpPr>
          <p:spPr bwMode="auto">
            <a:xfrm>
              <a:off x="18727011" y="3213785"/>
              <a:ext cx="33988" cy="3490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7">
              <a:extLst>
                <a:ext uri="{FF2B5EF4-FFF2-40B4-BE49-F238E27FC236}">
                  <a16:creationId xmlns:a16="http://schemas.microsoft.com/office/drawing/2014/main" id="{8A3B9012-6ADA-F2DB-987A-A0CB2899980F}"/>
                </a:ext>
              </a:extLst>
            </p:cNvPr>
            <p:cNvSpPr>
              <a:spLocks/>
            </p:cNvSpPr>
            <p:nvPr/>
          </p:nvSpPr>
          <p:spPr bwMode="auto">
            <a:xfrm>
              <a:off x="18273511" y="2782658"/>
              <a:ext cx="129842" cy="126069"/>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30">
              <a:extLst>
                <a:ext uri="{FF2B5EF4-FFF2-40B4-BE49-F238E27FC236}">
                  <a16:creationId xmlns:a16="http://schemas.microsoft.com/office/drawing/2014/main" id="{82CCDF6E-B545-0FC6-EB29-6444F5E8D9AF}"/>
                </a:ext>
              </a:extLst>
            </p:cNvPr>
            <p:cNvSpPr>
              <a:spLocks/>
            </p:cNvSpPr>
            <p:nvPr/>
          </p:nvSpPr>
          <p:spPr bwMode="auto">
            <a:xfrm>
              <a:off x="18388978" y="3905796"/>
              <a:ext cx="236847" cy="34439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31">
              <a:extLst>
                <a:ext uri="{FF2B5EF4-FFF2-40B4-BE49-F238E27FC236}">
                  <a16:creationId xmlns:a16="http://schemas.microsoft.com/office/drawing/2014/main" id="{DBFB2A0A-ADAC-F92B-6289-002FC6329E31}"/>
                </a:ext>
              </a:extLst>
            </p:cNvPr>
            <p:cNvSpPr>
              <a:spLocks/>
            </p:cNvSpPr>
            <p:nvPr/>
          </p:nvSpPr>
          <p:spPr bwMode="auto">
            <a:xfrm>
              <a:off x="18432468" y="4056250"/>
              <a:ext cx="152217" cy="123419"/>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37">
              <a:extLst>
                <a:ext uri="{FF2B5EF4-FFF2-40B4-BE49-F238E27FC236}">
                  <a16:creationId xmlns:a16="http://schemas.microsoft.com/office/drawing/2014/main" id="{8A4B2E8F-6AED-E286-CDD2-F7C56A3CA9BD}"/>
                </a:ext>
              </a:extLst>
            </p:cNvPr>
            <p:cNvSpPr>
              <a:spLocks/>
            </p:cNvSpPr>
            <p:nvPr/>
          </p:nvSpPr>
          <p:spPr bwMode="auto">
            <a:xfrm>
              <a:off x="18025043" y="3309767"/>
              <a:ext cx="202249" cy="20149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38">
              <a:extLst>
                <a:ext uri="{FF2B5EF4-FFF2-40B4-BE49-F238E27FC236}">
                  <a16:creationId xmlns:a16="http://schemas.microsoft.com/office/drawing/2014/main" id="{B52053CE-85DD-C64D-613B-80A32D38EE16}"/>
                </a:ext>
              </a:extLst>
            </p:cNvPr>
            <p:cNvSpPr>
              <a:spLocks/>
            </p:cNvSpPr>
            <p:nvPr/>
          </p:nvSpPr>
          <p:spPr bwMode="auto">
            <a:xfrm>
              <a:off x="18122183" y="3400077"/>
              <a:ext cx="34530" cy="34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39">
              <a:extLst>
                <a:ext uri="{FF2B5EF4-FFF2-40B4-BE49-F238E27FC236}">
                  <a16:creationId xmlns:a16="http://schemas.microsoft.com/office/drawing/2014/main" id="{672DCDAE-E751-26D9-865A-95453CA1CBE6}"/>
                </a:ext>
              </a:extLst>
            </p:cNvPr>
            <p:cNvSpPr>
              <a:spLocks/>
            </p:cNvSpPr>
            <p:nvPr/>
          </p:nvSpPr>
          <p:spPr bwMode="auto">
            <a:xfrm>
              <a:off x="18212494" y="3288897"/>
              <a:ext cx="34530" cy="34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40">
              <a:extLst>
                <a:ext uri="{FF2B5EF4-FFF2-40B4-BE49-F238E27FC236}">
                  <a16:creationId xmlns:a16="http://schemas.microsoft.com/office/drawing/2014/main" id="{DC4A021C-7A9B-D42F-8F61-C603E86634F7}"/>
                </a:ext>
              </a:extLst>
            </p:cNvPr>
            <p:cNvSpPr>
              <a:spLocks/>
            </p:cNvSpPr>
            <p:nvPr/>
          </p:nvSpPr>
          <p:spPr bwMode="auto">
            <a:xfrm>
              <a:off x="18080444" y="3393247"/>
              <a:ext cx="27700" cy="2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41">
              <a:extLst>
                <a:ext uri="{FF2B5EF4-FFF2-40B4-BE49-F238E27FC236}">
                  <a16:creationId xmlns:a16="http://schemas.microsoft.com/office/drawing/2014/main" id="{0D3963BE-39F5-35A2-800A-E4AB9FC96A75}"/>
                </a:ext>
              </a:extLst>
            </p:cNvPr>
            <p:cNvSpPr>
              <a:spLocks/>
            </p:cNvSpPr>
            <p:nvPr/>
          </p:nvSpPr>
          <p:spPr bwMode="auto">
            <a:xfrm>
              <a:off x="18108143" y="3441817"/>
              <a:ext cx="14040" cy="13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42">
              <a:extLst>
                <a:ext uri="{FF2B5EF4-FFF2-40B4-BE49-F238E27FC236}">
                  <a16:creationId xmlns:a16="http://schemas.microsoft.com/office/drawing/2014/main" id="{ECAD4902-1C47-BCCA-8B05-E2ED4DF2C262}"/>
                </a:ext>
              </a:extLst>
            </p:cNvPr>
            <p:cNvSpPr>
              <a:spLocks/>
            </p:cNvSpPr>
            <p:nvPr/>
          </p:nvSpPr>
          <p:spPr bwMode="auto">
            <a:xfrm>
              <a:off x="18219324" y="3337467"/>
              <a:ext cx="13660" cy="14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12">
              <a:extLst>
                <a:ext uri="{FF2B5EF4-FFF2-40B4-BE49-F238E27FC236}">
                  <a16:creationId xmlns:a16="http://schemas.microsoft.com/office/drawing/2014/main" id="{5EB81F7E-1D60-2238-28BC-7294192D7550}"/>
                </a:ext>
              </a:extLst>
            </p:cNvPr>
            <p:cNvSpPr>
              <a:spLocks/>
            </p:cNvSpPr>
            <p:nvPr/>
          </p:nvSpPr>
          <p:spPr bwMode="auto">
            <a:xfrm>
              <a:off x="19005879" y="3666876"/>
              <a:ext cx="136562" cy="13679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Freeform 51">
              <a:extLst>
                <a:ext uri="{FF2B5EF4-FFF2-40B4-BE49-F238E27FC236}">
                  <a16:creationId xmlns:a16="http://schemas.microsoft.com/office/drawing/2014/main" id="{2E841569-64B2-062F-8F1D-37478A2CF8F3}"/>
                </a:ext>
              </a:extLst>
            </p:cNvPr>
            <p:cNvSpPr>
              <a:spLocks noEditPoints="1"/>
            </p:cNvSpPr>
            <p:nvPr/>
          </p:nvSpPr>
          <p:spPr bwMode="auto">
            <a:xfrm>
              <a:off x="13507342" y="3181701"/>
              <a:ext cx="540926" cy="540926"/>
            </a:xfrm>
            <a:custGeom>
              <a:avLst/>
              <a:gdLst>
                <a:gd name="T0" fmla="*/ 122 w 244"/>
                <a:gd name="T1" fmla="*/ 228 h 244"/>
                <a:gd name="T2" fmla="*/ 142 w 244"/>
                <a:gd name="T3" fmla="*/ 226 h 244"/>
                <a:gd name="T4" fmla="*/ 149 w 244"/>
                <a:gd name="T5" fmla="*/ 243 h 244"/>
                <a:gd name="T6" fmla="*/ 191 w 244"/>
                <a:gd name="T7" fmla="*/ 225 h 244"/>
                <a:gd name="T8" fmla="*/ 184 w 244"/>
                <a:gd name="T9" fmla="*/ 208 h 244"/>
                <a:gd name="T10" fmla="*/ 210 w 244"/>
                <a:gd name="T11" fmla="*/ 182 h 244"/>
                <a:gd name="T12" fmla="*/ 227 w 244"/>
                <a:gd name="T13" fmla="*/ 189 h 244"/>
                <a:gd name="T14" fmla="*/ 244 w 244"/>
                <a:gd name="T15" fmla="*/ 146 h 244"/>
                <a:gd name="T16" fmla="*/ 227 w 244"/>
                <a:gd name="T17" fmla="*/ 139 h 244"/>
                <a:gd name="T18" fmla="*/ 227 w 244"/>
                <a:gd name="T19" fmla="*/ 102 h 244"/>
                <a:gd name="T20" fmla="*/ 244 w 244"/>
                <a:gd name="T21" fmla="*/ 95 h 244"/>
                <a:gd name="T22" fmla="*/ 226 w 244"/>
                <a:gd name="T23" fmla="*/ 53 h 244"/>
                <a:gd name="T24" fmla="*/ 209 w 244"/>
                <a:gd name="T25" fmla="*/ 60 h 244"/>
                <a:gd name="T26" fmla="*/ 182 w 244"/>
                <a:gd name="T27" fmla="*/ 34 h 244"/>
                <a:gd name="T28" fmla="*/ 189 w 244"/>
                <a:gd name="T29" fmla="*/ 17 h 244"/>
                <a:gd name="T30" fmla="*/ 147 w 244"/>
                <a:gd name="T31" fmla="*/ 0 h 244"/>
                <a:gd name="T32" fmla="*/ 140 w 244"/>
                <a:gd name="T33" fmla="*/ 17 h 244"/>
                <a:gd name="T34" fmla="*/ 122 w 244"/>
                <a:gd name="T35" fmla="*/ 15 h 244"/>
                <a:gd name="T36" fmla="*/ 122 w 244"/>
                <a:gd name="T37" fmla="*/ 31 h 244"/>
                <a:gd name="T38" fmla="*/ 205 w 244"/>
                <a:gd name="T39" fmla="*/ 86 h 244"/>
                <a:gd name="T40" fmla="*/ 158 w 244"/>
                <a:gd name="T41" fmla="*/ 205 h 244"/>
                <a:gd name="T42" fmla="*/ 122 w 244"/>
                <a:gd name="T43" fmla="*/ 212 h 244"/>
                <a:gd name="T44" fmla="*/ 122 w 244"/>
                <a:gd name="T45" fmla="*/ 212 h 244"/>
                <a:gd name="T46" fmla="*/ 122 w 244"/>
                <a:gd name="T47" fmla="*/ 228 h 244"/>
                <a:gd name="T48" fmla="*/ 18 w 244"/>
                <a:gd name="T49" fmla="*/ 142 h 244"/>
                <a:gd name="T50" fmla="*/ 1 w 244"/>
                <a:gd name="T51" fmla="*/ 149 h 244"/>
                <a:gd name="T52" fmla="*/ 18 w 244"/>
                <a:gd name="T53" fmla="*/ 191 h 244"/>
                <a:gd name="T54" fmla="*/ 35 w 244"/>
                <a:gd name="T55" fmla="*/ 184 h 244"/>
                <a:gd name="T56" fmla="*/ 62 w 244"/>
                <a:gd name="T57" fmla="*/ 210 h 244"/>
                <a:gd name="T58" fmla="*/ 55 w 244"/>
                <a:gd name="T59" fmla="*/ 227 h 244"/>
                <a:gd name="T60" fmla="*/ 98 w 244"/>
                <a:gd name="T61" fmla="*/ 244 h 244"/>
                <a:gd name="T62" fmla="*/ 105 w 244"/>
                <a:gd name="T63" fmla="*/ 227 h 244"/>
                <a:gd name="T64" fmla="*/ 122 w 244"/>
                <a:gd name="T65" fmla="*/ 228 h 244"/>
                <a:gd name="T66" fmla="*/ 122 w 244"/>
                <a:gd name="T67" fmla="*/ 212 h 244"/>
                <a:gd name="T68" fmla="*/ 39 w 244"/>
                <a:gd name="T69" fmla="*/ 157 h 244"/>
                <a:gd name="T70" fmla="*/ 87 w 244"/>
                <a:gd name="T71" fmla="*/ 39 h 244"/>
                <a:gd name="T72" fmla="*/ 87 w 244"/>
                <a:gd name="T73" fmla="*/ 39 h 244"/>
                <a:gd name="T74" fmla="*/ 122 w 244"/>
                <a:gd name="T75" fmla="*/ 31 h 244"/>
                <a:gd name="T76" fmla="*/ 122 w 244"/>
                <a:gd name="T77" fmla="*/ 31 h 244"/>
                <a:gd name="T78" fmla="*/ 122 w 244"/>
                <a:gd name="T79" fmla="*/ 15 h 244"/>
                <a:gd name="T80" fmla="*/ 102 w 244"/>
                <a:gd name="T81" fmla="*/ 17 h 244"/>
                <a:gd name="T82" fmla="*/ 95 w 244"/>
                <a:gd name="T83" fmla="*/ 0 h 244"/>
                <a:gd name="T84" fmla="*/ 53 w 244"/>
                <a:gd name="T85" fmla="*/ 18 h 244"/>
                <a:gd name="T86" fmla="*/ 60 w 244"/>
                <a:gd name="T87" fmla="*/ 35 h 244"/>
                <a:gd name="T88" fmla="*/ 34 w 244"/>
                <a:gd name="T89" fmla="*/ 62 h 244"/>
                <a:gd name="T90" fmla="*/ 17 w 244"/>
                <a:gd name="T91" fmla="*/ 55 h 244"/>
                <a:gd name="T92" fmla="*/ 0 w 244"/>
                <a:gd name="T93" fmla="*/ 97 h 244"/>
                <a:gd name="T94" fmla="*/ 17 w 244"/>
                <a:gd name="T95" fmla="*/ 104 h 244"/>
                <a:gd name="T96" fmla="*/ 18 w 244"/>
                <a:gd name="T97"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244">
                  <a:moveTo>
                    <a:pt x="122" y="228"/>
                  </a:moveTo>
                  <a:cubicBezTo>
                    <a:pt x="129" y="228"/>
                    <a:pt x="136" y="228"/>
                    <a:pt x="142" y="226"/>
                  </a:cubicBezTo>
                  <a:cubicBezTo>
                    <a:pt x="149" y="243"/>
                    <a:pt x="149" y="243"/>
                    <a:pt x="149" y="243"/>
                  </a:cubicBezTo>
                  <a:cubicBezTo>
                    <a:pt x="191" y="225"/>
                    <a:pt x="191" y="225"/>
                    <a:pt x="191" y="225"/>
                  </a:cubicBezTo>
                  <a:cubicBezTo>
                    <a:pt x="184" y="208"/>
                    <a:pt x="184" y="208"/>
                    <a:pt x="184" y="208"/>
                  </a:cubicBezTo>
                  <a:cubicBezTo>
                    <a:pt x="194" y="201"/>
                    <a:pt x="203" y="192"/>
                    <a:pt x="210" y="182"/>
                  </a:cubicBezTo>
                  <a:cubicBezTo>
                    <a:pt x="227" y="189"/>
                    <a:pt x="227" y="189"/>
                    <a:pt x="227" y="189"/>
                  </a:cubicBezTo>
                  <a:cubicBezTo>
                    <a:pt x="244" y="146"/>
                    <a:pt x="244" y="146"/>
                    <a:pt x="244" y="146"/>
                  </a:cubicBezTo>
                  <a:cubicBezTo>
                    <a:pt x="227" y="139"/>
                    <a:pt x="227" y="139"/>
                    <a:pt x="227" y="139"/>
                  </a:cubicBezTo>
                  <a:cubicBezTo>
                    <a:pt x="229" y="127"/>
                    <a:pt x="229" y="114"/>
                    <a:pt x="227" y="102"/>
                  </a:cubicBezTo>
                  <a:cubicBezTo>
                    <a:pt x="244" y="95"/>
                    <a:pt x="244" y="95"/>
                    <a:pt x="244" y="95"/>
                  </a:cubicBezTo>
                  <a:cubicBezTo>
                    <a:pt x="226" y="53"/>
                    <a:pt x="226" y="53"/>
                    <a:pt x="226" y="53"/>
                  </a:cubicBezTo>
                  <a:cubicBezTo>
                    <a:pt x="209" y="60"/>
                    <a:pt x="209" y="60"/>
                    <a:pt x="209" y="60"/>
                  </a:cubicBezTo>
                  <a:cubicBezTo>
                    <a:pt x="202" y="50"/>
                    <a:pt x="193" y="41"/>
                    <a:pt x="182" y="34"/>
                  </a:cubicBezTo>
                  <a:cubicBezTo>
                    <a:pt x="189" y="17"/>
                    <a:pt x="189" y="17"/>
                    <a:pt x="189" y="17"/>
                  </a:cubicBezTo>
                  <a:cubicBezTo>
                    <a:pt x="147" y="0"/>
                    <a:pt x="147" y="0"/>
                    <a:pt x="147" y="0"/>
                  </a:cubicBezTo>
                  <a:cubicBezTo>
                    <a:pt x="140" y="17"/>
                    <a:pt x="140" y="17"/>
                    <a:pt x="140" y="17"/>
                  </a:cubicBezTo>
                  <a:cubicBezTo>
                    <a:pt x="134" y="16"/>
                    <a:pt x="128" y="15"/>
                    <a:pt x="122" y="15"/>
                  </a:cubicBezTo>
                  <a:cubicBezTo>
                    <a:pt x="122" y="31"/>
                    <a:pt x="122" y="31"/>
                    <a:pt x="122" y="31"/>
                  </a:cubicBezTo>
                  <a:cubicBezTo>
                    <a:pt x="159" y="31"/>
                    <a:pt x="191" y="53"/>
                    <a:pt x="205" y="86"/>
                  </a:cubicBezTo>
                  <a:cubicBezTo>
                    <a:pt x="225" y="132"/>
                    <a:pt x="204" y="185"/>
                    <a:pt x="158" y="205"/>
                  </a:cubicBezTo>
                  <a:cubicBezTo>
                    <a:pt x="146" y="210"/>
                    <a:pt x="134" y="212"/>
                    <a:pt x="122" y="212"/>
                  </a:cubicBezTo>
                  <a:cubicBezTo>
                    <a:pt x="122" y="212"/>
                    <a:pt x="122" y="212"/>
                    <a:pt x="122" y="212"/>
                  </a:cubicBezTo>
                  <a:lnTo>
                    <a:pt x="122" y="228"/>
                  </a:lnTo>
                  <a:close/>
                  <a:moveTo>
                    <a:pt x="18" y="142"/>
                  </a:moveTo>
                  <a:cubicBezTo>
                    <a:pt x="1" y="149"/>
                    <a:pt x="1" y="149"/>
                    <a:pt x="1" y="149"/>
                  </a:cubicBezTo>
                  <a:cubicBezTo>
                    <a:pt x="18" y="191"/>
                    <a:pt x="18" y="191"/>
                    <a:pt x="18" y="191"/>
                  </a:cubicBezTo>
                  <a:cubicBezTo>
                    <a:pt x="35" y="184"/>
                    <a:pt x="35" y="184"/>
                    <a:pt x="35" y="184"/>
                  </a:cubicBezTo>
                  <a:cubicBezTo>
                    <a:pt x="43" y="194"/>
                    <a:pt x="52" y="203"/>
                    <a:pt x="62" y="210"/>
                  </a:cubicBezTo>
                  <a:cubicBezTo>
                    <a:pt x="55" y="227"/>
                    <a:pt x="55" y="227"/>
                    <a:pt x="55" y="227"/>
                  </a:cubicBezTo>
                  <a:cubicBezTo>
                    <a:pt x="98" y="244"/>
                    <a:pt x="98" y="244"/>
                    <a:pt x="98" y="244"/>
                  </a:cubicBezTo>
                  <a:cubicBezTo>
                    <a:pt x="105" y="227"/>
                    <a:pt x="105" y="227"/>
                    <a:pt x="105" y="227"/>
                  </a:cubicBezTo>
                  <a:cubicBezTo>
                    <a:pt x="110" y="228"/>
                    <a:pt x="116" y="228"/>
                    <a:pt x="122" y="228"/>
                  </a:cubicBezTo>
                  <a:cubicBezTo>
                    <a:pt x="122" y="212"/>
                    <a:pt x="122" y="212"/>
                    <a:pt x="122" y="212"/>
                  </a:cubicBezTo>
                  <a:cubicBezTo>
                    <a:pt x="86" y="212"/>
                    <a:pt x="53" y="191"/>
                    <a:pt x="39" y="157"/>
                  </a:cubicBezTo>
                  <a:cubicBezTo>
                    <a:pt x="19" y="111"/>
                    <a:pt x="41" y="58"/>
                    <a:pt x="87" y="39"/>
                  </a:cubicBezTo>
                  <a:cubicBezTo>
                    <a:pt x="87" y="39"/>
                    <a:pt x="87" y="39"/>
                    <a:pt x="87" y="39"/>
                  </a:cubicBezTo>
                  <a:cubicBezTo>
                    <a:pt x="98" y="34"/>
                    <a:pt x="110" y="31"/>
                    <a:pt x="122" y="31"/>
                  </a:cubicBezTo>
                  <a:cubicBezTo>
                    <a:pt x="122" y="31"/>
                    <a:pt x="122" y="31"/>
                    <a:pt x="122" y="31"/>
                  </a:cubicBezTo>
                  <a:cubicBezTo>
                    <a:pt x="122" y="15"/>
                    <a:pt x="122" y="15"/>
                    <a:pt x="122" y="15"/>
                  </a:cubicBezTo>
                  <a:cubicBezTo>
                    <a:pt x="116" y="15"/>
                    <a:pt x="109" y="16"/>
                    <a:pt x="102" y="17"/>
                  </a:cubicBezTo>
                  <a:cubicBezTo>
                    <a:pt x="95" y="0"/>
                    <a:pt x="95" y="0"/>
                    <a:pt x="95" y="0"/>
                  </a:cubicBezTo>
                  <a:cubicBezTo>
                    <a:pt x="53" y="18"/>
                    <a:pt x="53" y="18"/>
                    <a:pt x="53" y="18"/>
                  </a:cubicBezTo>
                  <a:cubicBezTo>
                    <a:pt x="60" y="35"/>
                    <a:pt x="60" y="35"/>
                    <a:pt x="60" y="35"/>
                  </a:cubicBezTo>
                  <a:cubicBezTo>
                    <a:pt x="50" y="42"/>
                    <a:pt x="41" y="51"/>
                    <a:pt x="34" y="62"/>
                  </a:cubicBezTo>
                  <a:cubicBezTo>
                    <a:pt x="17" y="55"/>
                    <a:pt x="17" y="55"/>
                    <a:pt x="17" y="55"/>
                  </a:cubicBezTo>
                  <a:cubicBezTo>
                    <a:pt x="0" y="97"/>
                    <a:pt x="0" y="97"/>
                    <a:pt x="0" y="97"/>
                  </a:cubicBezTo>
                  <a:cubicBezTo>
                    <a:pt x="17" y="104"/>
                    <a:pt x="17" y="104"/>
                    <a:pt x="17" y="104"/>
                  </a:cubicBezTo>
                  <a:cubicBezTo>
                    <a:pt x="15" y="117"/>
                    <a:pt x="15" y="129"/>
                    <a:pt x="18" y="142"/>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3">
              <a:extLst>
                <a:ext uri="{FF2B5EF4-FFF2-40B4-BE49-F238E27FC236}">
                  <a16:creationId xmlns:a16="http://schemas.microsoft.com/office/drawing/2014/main" id="{3B6CA6D3-BB0D-7F58-5D36-CCD26B1DF972}"/>
                </a:ext>
              </a:extLst>
            </p:cNvPr>
            <p:cNvSpPr>
              <a:spLocks noEditPoints="1"/>
            </p:cNvSpPr>
            <p:nvPr/>
          </p:nvSpPr>
          <p:spPr bwMode="auto">
            <a:xfrm>
              <a:off x="12920302" y="3226040"/>
              <a:ext cx="450476" cy="450476"/>
            </a:xfrm>
            <a:custGeom>
              <a:avLst/>
              <a:gdLst>
                <a:gd name="T0" fmla="*/ 102 w 203"/>
                <a:gd name="T1" fmla="*/ 190 h 203"/>
                <a:gd name="T2" fmla="*/ 118 w 203"/>
                <a:gd name="T3" fmla="*/ 188 h 203"/>
                <a:gd name="T4" fmla="*/ 124 w 203"/>
                <a:gd name="T5" fmla="*/ 202 h 203"/>
                <a:gd name="T6" fmla="*/ 159 w 203"/>
                <a:gd name="T7" fmla="*/ 188 h 203"/>
                <a:gd name="T8" fmla="*/ 153 w 203"/>
                <a:gd name="T9" fmla="*/ 173 h 203"/>
                <a:gd name="T10" fmla="*/ 175 w 203"/>
                <a:gd name="T11" fmla="*/ 151 h 203"/>
                <a:gd name="T12" fmla="*/ 189 w 203"/>
                <a:gd name="T13" fmla="*/ 157 h 203"/>
                <a:gd name="T14" fmla="*/ 203 w 203"/>
                <a:gd name="T15" fmla="*/ 122 h 203"/>
                <a:gd name="T16" fmla="*/ 189 w 203"/>
                <a:gd name="T17" fmla="*/ 116 h 203"/>
                <a:gd name="T18" fmla="*/ 189 w 203"/>
                <a:gd name="T19" fmla="*/ 85 h 203"/>
                <a:gd name="T20" fmla="*/ 203 w 203"/>
                <a:gd name="T21" fmla="*/ 79 h 203"/>
                <a:gd name="T22" fmla="*/ 188 w 203"/>
                <a:gd name="T23" fmla="*/ 44 h 203"/>
                <a:gd name="T24" fmla="*/ 174 w 203"/>
                <a:gd name="T25" fmla="*/ 50 h 203"/>
                <a:gd name="T26" fmla="*/ 152 w 203"/>
                <a:gd name="T27" fmla="*/ 28 h 203"/>
                <a:gd name="T28" fmla="*/ 157 w 203"/>
                <a:gd name="T29" fmla="*/ 14 h 203"/>
                <a:gd name="T30" fmla="*/ 122 w 203"/>
                <a:gd name="T31" fmla="*/ 0 h 203"/>
                <a:gd name="T32" fmla="*/ 116 w 203"/>
                <a:gd name="T33" fmla="*/ 14 h 203"/>
                <a:gd name="T34" fmla="*/ 102 w 203"/>
                <a:gd name="T35" fmla="*/ 13 h 203"/>
                <a:gd name="T36" fmla="*/ 102 w 203"/>
                <a:gd name="T37" fmla="*/ 26 h 203"/>
                <a:gd name="T38" fmla="*/ 171 w 203"/>
                <a:gd name="T39" fmla="*/ 72 h 203"/>
                <a:gd name="T40" fmla="*/ 131 w 203"/>
                <a:gd name="T41" fmla="*/ 171 h 203"/>
                <a:gd name="T42" fmla="*/ 102 w 203"/>
                <a:gd name="T43" fmla="*/ 177 h 203"/>
                <a:gd name="T44" fmla="*/ 102 w 203"/>
                <a:gd name="T45" fmla="*/ 177 h 203"/>
                <a:gd name="T46" fmla="*/ 102 w 203"/>
                <a:gd name="T47" fmla="*/ 190 h 203"/>
                <a:gd name="T48" fmla="*/ 15 w 203"/>
                <a:gd name="T49" fmla="*/ 118 h 203"/>
                <a:gd name="T50" fmla="*/ 0 w 203"/>
                <a:gd name="T51" fmla="*/ 124 h 203"/>
                <a:gd name="T52" fmla="*/ 15 w 203"/>
                <a:gd name="T53" fmla="*/ 159 h 203"/>
                <a:gd name="T54" fmla="*/ 30 w 203"/>
                <a:gd name="T55" fmla="*/ 153 h 203"/>
                <a:gd name="T56" fmla="*/ 52 w 203"/>
                <a:gd name="T57" fmla="*/ 174 h 203"/>
                <a:gd name="T58" fmla="*/ 46 w 203"/>
                <a:gd name="T59" fmla="*/ 189 h 203"/>
                <a:gd name="T60" fmla="*/ 81 w 203"/>
                <a:gd name="T61" fmla="*/ 203 h 203"/>
                <a:gd name="T62" fmla="*/ 87 w 203"/>
                <a:gd name="T63" fmla="*/ 189 h 203"/>
                <a:gd name="T64" fmla="*/ 102 w 203"/>
                <a:gd name="T65" fmla="*/ 190 h 203"/>
                <a:gd name="T66" fmla="*/ 102 w 203"/>
                <a:gd name="T67" fmla="*/ 177 h 203"/>
                <a:gd name="T68" fmla="*/ 32 w 203"/>
                <a:gd name="T69" fmla="*/ 131 h 203"/>
                <a:gd name="T70" fmla="*/ 72 w 203"/>
                <a:gd name="T71" fmla="*/ 32 h 203"/>
                <a:gd name="T72" fmla="*/ 72 w 203"/>
                <a:gd name="T73" fmla="*/ 32 h 203"/>
                <a:gd name="T74" fmla="*/ 102 w 203"/>
                <a:gd name="T75" fmla="*/ 26 h 203"/>
                <a:gd name="T76" fmla="*/ 102 w 203"/>
                <a:gd name="T77" fmla="*/ 26 h 203"/>
                <a:gd name="T78" fmla="*/ 102 w 203"/>
                <a:gd name="T79" fmla="*/ 13 h 203"/>
                <a:gd name="T80" fmla="*/ 85 w 203"/>
                <a:gd name="T81" fmla="*/ 14 h 203"/>
                <a:gd name="T82" fmla="*/ 79 w 203"/>
                <a:gd name="T83" fmla="*/ 0 h 203"/>
                <a:gd name="T84" fmla="*/ 44 w 203"/>
                <a:gd name="T85" fmla="*/ 15 h 203"/>
                <a:gd name="T86" fmla="*/ 50 w 203"/>
                <a:gd name="T87" fmla="*/ 29 h 203"/>
                <a:gd name="T88" fmla="*/ 28 w 203"/>
                <a:gd name="T89" fmla="*/ 51 h 203"/>
                <a:gd name="T90" fmla="*/ 14 w 203"/>
                <a:gd name="T91" fmla="*/ 46 h 203"/>
                <a:gd name="T92" fmla="*/ 0 w 203"/>
                <a:gd name="T93" fmla="*/ 81 h 203"/>
                <a:gd name="T94" fmla="*/ 14 w 203"/>
                <a:gd name="T95" fmla="*/ 87 h 203"/>
                <a:gd name="T96" fmla="*/ 15 w 203"/>
                <a:gd name="T97" fmla="*/ 11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03">
                  <a:moveTo>
                    <a:pt x="102" y="190"/>
                  </a:moveTo>
                  <a:cubicBezTo>
                    <a:pt x="107" y="190"/>
                    <a:pt x="113" y="189"/>
                    <a:pt x="118" y="188"/>
                  </a:cubicBezTo>
                  <a:cubicBezTo>
                    <a:pt x="124" y="202"/>
                    <a:pt x="124" y="202"/>
                    <a:pt x="124" y="202"/>
                  </a:cubicBezTo>
                  <a:cubicBezTo>
                    <a:pt x="159" y="188"/>
                    <a:pt x="159" y="188"/>
                    <a:pt x="159" y="188"/>
                  </a:cubicBezTo>
                  <a:cubicBezTo>
                    <a:pt x="153" y="173"/>
                    <a:pt x="153" y="173"/>
                    <a:pt x="153" y="173"/>
                  </a:cubicBezTo>
                  <a:cubicBezTo>
                    <a:pt x="162" y="167"/>
                    <a:pt x="169" y="160"/>
                    <a:pt x="175" y="151"/>
                  </a:cubicBezTo>
                  <a:cubicBezTo>
                    <a:pt x="189" y="157"/>
                    <a:pt x="189" y="157"/>
                    <a:pt x="189" y="157"/>
                  </a:cubicBezTo>
                  <a:cubicBezTo>
                    <a:pt x="203" y="122"/>
                    <a:pt x="203" y="122"/>
                    <a:pt x="203" y="122"/>
                  </a:cubicBezTo>
                  <a:cubicBezTo>
                    <a:pt x="189" y="116"/>
                    <a:pt x="189" y="116"/>
                    <a:pt x="189" y="116"/>
                  </a:cubicBezTo>
                  <a:cubicBezTo>
                    <a:pt x="191" y="106"/>
                    <a:pt x="191" y="95"/>
                    <a:pt x="189" y="85"/>
                  </a:cubicBezTo>
                  <a:cubicBezTo>
                    <a:pt x="203" y="79"/>
                    <a:pt x="203" y="79"/>
                    <a:pt x="203" y="79"/>
                  </a:cubicBezTo>
                  <a:cubicBezTo>
                    <a:pt x="188" y="44"/>
                    <a:pt x="188" y="44"/>
                    <a:pt x="188" y="44"/>
                  </a:cubicBezTo>
                  <a:cubicBezTo>
                    <a:pt x="174" y="50"/>
                    <a:pt x="174" y="50"/>
                    <a:pt x="174" y="50"/>
                  </a:cubicBezTo>
                  <a:cubicBezTo>
                    <a:pt x="168" y="41"/>
                    <a:pt x="160" y="34"/>
                    <a:pt x="152" y="28"/>
                  </a:cubicBezTo>
                  <a:cubicBezTo>
                    <a:pt x="157" y="14"/>
                    <a:pt x="157" y="14"/>
                    <a:pt x="157" y="14"/>
                  </a:cubicBezTo>
                  <a:cubicBezTo>
                    <a:pt x="122" y="0"/>
                    <a:pt x="122" y="0"/>
                    <a:pt x="122" y="0"/>
                  </a:cubicBezTo>
                  <a:cubicBezTo>
                    <a:pt x="116" y="14"/>
                    <a:pt x="116" y="14"/>
                    <a:pt x="116" y="14"/>
                  </a:cubicBezTo>
                  <a:cubicBezTo>
                    <a:pt x="111" y="13"/>
                    <a:pt x="107" y="13"/>
                    <a:pt x="102" y="13"/>
                  </a:cubicBezTo>
                  <a:cubicBezTo>
                    <a:pt x="102" y="26"/>
                    <a:pt x="102" y="26"/>
                    <a:pt x="102" y="26"/>
                  </a:cubicBezTo>
                  <a:cubicBezTo>
                    <a:pt x="132" y="26"/>
                    <a:pt x="159" y="44"/>
                    <a:pt x="171" y="72"/>
                  </a:cubicBezTo>
                  <a:cubicBezTo>
                    <a:pt x="187" y="110"/>
                    <a:pt x="169" y="154"/>
                    <a:pt x="131" y="171"/>
                  </a:cubicBezTo>
                  <a:cubicBezTo>
                    <a:pt x="122" y="175"/>
                    <a:pt x="112" y="177"/>
                    <a:pt x="102" y="177"/>
                  </a:cubicBezTo>
                  <a:cubicBezTo>
                    <a:pt x="102" y="177"/>
                    <a:pt x="102" y="177"/>
                    <a:pt x="102" y="177"/>
                  </a:cubicBezTo>
                  <a:lnTo>
                    <a:pt x="102" y="190"/>
                  </a:lnTo>
                  <a:close/>
                  <a:moveTo>
                    <a:pt x="15" y="118"/>
                  </a:moveTo>
                  <a:cubicBezTo>
                    <a:pt x="0" y="124"/>
                    <a:pt x="0" y="124"/>
                    <a:pt x="0" y="124"/>
                  </a:cubicBezTo>
                  <a:cubicBezTo>
                    <a:pt x="15" y="159"/>
                    <a:pt x="15" y="159"/>
                    <a:pt x="15" y="159"/>
                  </a:cubicBezTo>
                  <a:cubicBezTo>
                    <a:pt x="30" y="153"/>
                    <a:pt x="30" y="153"/>
                    <a:pt x="30" y="153"/>
                  </a:cubicBezTo>
                  <a:cubicBezTo>
                    <a:pt x="36" y="161"/>
                    <a:pt x="43" y="169"/>
                    <a:pt x="52" y="174"/>
                  </a:cubicBezTo>
                  <a:cubicBezTo>
                    <a:pt x="46" y="189"/>
                    <a:pt x="46" y="189"/>
                    <a:pt x="46" y="189"/>
                  </a:cubicBezTo>
                  <a:cubicBezTo>
                    <a:pt x="81" y="203"/>
                    <a:pt x="81" y="203"/>
                    <a:pt x="81" y="203"/>
                  </a:cubicBezTo>
                  <a:cubicBezTo>
                    <a:pt x="87" y="189"/>
                    <a:pt x="87" y="189"/>
                    <a:pt x="87" y="189"/>
                  </a:cubicBezTo>
                  <a:cubicBezTo>
                    <a:pt x="92" y="189"/>
                    <a:pt x="97" y="190"/>
                    <a:pt x="102" y="190"/>
                  </a:cubicBezTo>
                  <a:cubicBezTo>
                    <a:pt x="102" y="177"/>
                    <a:pt x="102" y="177"/>
                    <a:pt x="102" y="177"/>
                  </a:cubicBezTo>
                  <a:cubicBezTo>
                    <a:pt x="71" y="177"/>
                    <a:pt x="44" y="159"/>
                    <a:pt x="32" y="131"/>
                  </a:cubicBezTo>
                  <a:cubicBezTo>
                    <a:pt x="16" y="93"/>
                    <a:pt x="34" y="48"/>
                    <a:pt x="72" y="32"/>
                  </a:cubicBezTo>
                  <a:cubicBezTo>
                    <a:pt x="72" y="32"/>
                    <a:pt x="72" y="32"/>
                    <a:pt x="72" y="32"/>
                  </a:cubicBezTo>
                  <a:cubicBezTo>
                    <a:pt x="82" y="28"/>
                    <a:pt x="91" y="26"/>
                    <a:pt x="102" y="26"/>
                  </a:cubicBezTo>
                  <a:cubicBezTo>
                    <a:pt x="102" y="26"/>
                    <a:pt x="102" y="26"/>
                    <a:pt x="102" y="26"/>
                  </a:cubicBezTo>
                  <a:cubicBezTo>
                    <a:pt x="102" y="13"/>
                    <a:pt x="102" y="13"/>
                    <a:pt x="102" y="13"/>
                  </a:cubicBezTo>
                  <a:cubicBezTo>
                    <a:pt x="96" y="13"/>
                    <a:pt x="91" y="13"/>
                    <a:pt x="85" y="14"/>
                  </a:cubicBezTo>
                  <a:cubicBezTo>
                    <a:pt x="79" y="0"/>
                    <a:pt x="79" y="0"/>
                    <a:pt x="79" y="0"/>
                  </a:cubicBezTo>
                  <a:cubicBezTo>
                    <a:pt x="44" y="15"/>
                    <a:pt x="44" y="15"/>
                    <a:pt x="44" y="15"/>
                  </a:cubicBezTo>
                  <a:cubicBezTo>
                    <a:pt x="50" y="29"/>
                    <a:pt x="50" y="29"/>
                    <a:pt x="50" y="29"/>
                  </a:cubicBezTo>
                  <a:cubicBezTo>
                    <a:pt x="42" y="35"/>
                    <a:pt x="34" y="43"/>
                    <a:pt x="28" y="51"/>
                  </a:cubicBezTo>
                  <a:cubicBezTo>
                    <a:pt x="14" y="46"/>
                    <a:pt x="14" y="46"/>
                    <a:pt x="14" y="46"/>
                  </a:cubicBezTo>
                  <a:cubicBezTo>
                    <a:pt x="0" y="81"/>
                    <a:pt x="0" y="81"/>
                    <a:pt x="0" y="81"/>
                  </a:cubicBezTo>
                  <a:cubicBezTo>
                    <a:pt x="14" y="87"/>
                    <a:pt x="14" y="87"/>
                    <a:pt x="14" y="87"/>
                  </a:cubicBezTo>
                  <a:cubicBezTo>
                    <a:pt x="13" y="97"/>
                    <a:pt x="13" y="107"/>
                    <a:pt x="15" y="11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6305BE90-B9AD-21CF-F85A-AE01AE2CFA92}"/>
                </a:ext>
              </a:extLst>
            </p:cNvPr>
            <p:cNvSpPr>
              <a:spLocks noEditPoints="1"/>
            </p:cNvSpPr>
            <p:nvPr/>
          </p:nvSpPr>
          <p:spPr bwMode="auto">
            <a:xfrm>
              <a:off x="13267914" y="3740363"/>
              <a:ext cx="404365" cy="400818"/>
            </a:xfrm>
            <a:custGeom>
              <a:avLst/>
              <a:gdLst>
                <a:gd name="T0" fmla="*/ 91 w 182"/>
                <a:gd name="T1" fmla="*/ 169 h 181"/>
                <a:gd name="T2" fmla="*/ 106 w 182"/>
                <a:gd name="T3" fmla="*/ 168 h 181"/>
                <a:gd name="T4" fmla="*/ 111 w 182"/>
                <a:gd name="T5" fmla="*/ 181 h 181"/>
                <a:gd name="T6" fmla="*/ 142 w 182"/>
                <a:gd name="T7" fmla="*/ 167 h 181"/>
                <a:gd name="T8" fmla="*/ 137 w 182"/>
                <a:gd name="T9" fmla="*/ 155 h 181"/>
                <a:gd name="T10" fmla="*/ 156 w 182"/>
                <a:gd name="T11" fmla="*/ 135 h 181"/>
                <a:gd name="T12" fmla="*/ 169 w 182"/>
                <a:gd name="T13" fmla="*/ 140 h 181"/>
                <a:gd name="T14" fmla="*/ 182 w 182"/>
                <a:gd name="T15" fmla="*/ 108 h 181"/>
                <a:gd name="T16" fmla="*/ 169 w 182"/>
                <a:gd name="T17" fmla="*/ 103 h 181"/>
                <a:gd name="T18" fmla="*/ 169 w 182"/>
                <a:gd name="T19" fmla="*/ 76 h 181"/>
                <a:gd name="T20" fmla="*/ 181 w 182"/>
                <a:gd name="T21" fmla="*/ 70 h 181"/>
                <a:gd name="T22" fmla="*/ 168 w 182"/>
                <a:gd name="T23" fmla="*/ 39 h 181"/>
                <a:gd name="T24" fmla="*/ 155 w 182"/>
                <a:gd name="T25" fmla="*/ 44 h 181"/>
                <a:gd name="T26" fmla="*/ 136 w 182"/>
                <a:gd name="T27" fmla="*/ 25 h 181"/>
                <a:gd name="T28" fmla="*/ 141 w 182"/>
                <a:gd name="T29" fmla="*/ 12 h 181"/>
                <a:gd name="T30" fmla="*/ 109 w 182"/>
                <a:gd name="T31" fmla="*/ 0 h 181"/>
                <a:gd name="T32" fmla="*/ 104 w 182"/>
                <a:gd name="T33" fmla="*/ 12 h 181"/>
                <a:gd name="T34" fmla="*/ 91 w 182"/>
                <a:gd name="T35" fmla="*/ 11 h 181"/>
                <a:gd name="T36" fmla="*/ 91 w 182"/>
                <a:gd name="T37" fmla="*/ 23 h 181"/>
                <a:gd name="T38" fmla="*/ 153 w 182"/>
                <a:gd name="T39" fmla="*/ 64 h 181"/>
                <a:gd name="T40" fmla="*/ 117 w 182"/>
                <a:gd name="T41" fmla="*/ 152 h 181"/>
                <a:gd name="T42" fmla="*/ 91 w 182"/>
                <a:gd name="T43" fmla="*/ 157 h 181"/>
                <a:gd name="T44" fmla="*/ 91 w 182"/>
                <a:gd name="T45" fmla="*/ 157 h 181"/>
                <a:gd name="T46" fmla="*/ 91 w 182"/>
                <a:gd name="T47" fmla="*/ 169 h 181"/>
                <a:gd name="T48" fmla="*/ 13 w 182"/>
                <a:gd name="T49" fmla="*/ 105 h 181"/>
                <a:gd name="T50" fmla="*/ 1 w 182"/>
                <a:gd name="T51" fmla="*/ 110 h 181"/>
                <a:gd name="T52" fmla="*/ 14 w 182"/>
                <a:gd name="T53" fmla="*/ 142 h 181"/>
                <a:gd name="T54" fmla="*/ 27 w 182"/>
                <a:gd name="T55" fmla="*/ 136 h 181"/>
                <a:gd name="T56" fmla="*/ 46 w 182"/>
                <a:gd name="T57" fmla="*/ 156 h 181"/>
                <a:gd name="T58" fmla="*/ 41 w 182"/>
                <a:gd name="T59" fmla="*/ 168 h 181"/>
                <a:gd name="T60" fmla="*/ 73 w 182"/>
                <a:gd name="T61" fmla="*/ 181 h 181"/>
                <a:gd name="T62" fmla="*/ 78 w 182"/>
                <a:gd name="T63" fmla="*/ 168 h 181"/>
                <a:gd name="T64" fmla="*/ 91 w 182"/>
                <a:gd name="T65" fmla="*/ 169 h 181"/>
                <a:gd name="T66" fmla="*/ 91 w 182"/>
                <a:gd name="T67" fmla="*/ 157 h 181"/>
                <a:gd name="T68" fmla="*/ 29 w 182"/>
                <a:gd name="T69" fmla="*/ 117 h 181"/>
                <a:gd name="T70" fmla="*/ 65 w 182"/>
                <a:gd name="T71" fmla="*/ 28 h 181"/>
                <a:gd name="T72" fmla="*/ 65 w 182"/>
                <a:gd name="T73" fmla="*/ 28 h 181"/>
                <a:gd name="T74" fmla="*/ 91 w 182"/>
                <a:gd name="T75" fmla="*/ 23 h 181"/>
                <a:gd name="T76" fmla="*/ 91 w 182"/>
                <a:gd name="T77" fmla="*/ 23 h 181"/>
                <a:gd name="T78" fmla="*/ 91 w 182"/>
                <a:gd name="T79" fmla="*/ 11 h 181"/>
                <a:gd name="T80" fmla="*/ 76 w 182"/>
                <a:gd name="T81" fmla="*/ 13 h 181"/>
                <a:gd name="T82" fmla="*/ 71 w 182"/>
                <a:gd name="T83" fmla="*/ 0 h 181"/>
                <a:gd name="T84" fmla="*/ 40 w 182"/>
                <a:gd name="T85" fmla="*/ 13 h 181"/>
                <a:gd name="T86" fmla="*/ 45 w 182"/>
                <a:gd name="T87" fmla="*/ 26 h 181"/>
                <a:gd name="T88" fmla="*/ 26 w 182"/>
                <a:gd name="T89" fmla="*/ 46 h 181"/>
                <a:gd name="T90" fmla="*/ 13 w 182"/>
                <a:gd name="T91" fmla="*/ 41 h 181"/>
                <a:gd name="T92" fmla="*/ 0 w 182"/>
                <a:gd name="T93" fmla="*/ 72 h 181"/>
                <a:gd name="T94" fmla="*/ 13 w 182"/>
                <a:gd name="T95" fmla="*/ 77 h 181"/>
                <a:gd name="T96" fmla="*/ 13 w 182"/>
                <a:gd name="T97" fmla="*/ 10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1">
                  <a:moveTo>
                    <a:pt x="91" y="169"/>
                  </a:moveTo>
                  <a:cubicBezTo>
                    <a:pt x="96" y="169"/>
                    <a:pt x="101" y="169"/>
                    <a:pt x="106" y="168"/>
                  </a:cubicBezTo>
                  <a:cubicBezTo>
                    <a:pt x="111" y="181"/>
                    <a:pt x="111" y="181"/>
                    <a:pt x="111" y="181"/>
                  </a:cubicBezTo>
                  <a:cubicBezTo>
                    <a:pt x="142" y="167"/>
                    <a:pt x="142" y="167"/>
                    <a:pt x="142" y="167"/>
                  </a:cubicBezTo>
                  <a:cubicBezTo>
                    <a:pt x="137" y="155"/>
                    <a:pt x="137" y="155"/>
                    <a:pt x="137" y="155"/>
                  </a:cubicBezTo>
                  <a:cubicBezTo>
                    <a:pt x="145" y="149"/>
                    <a:pt x="151" y="143"/>
                    <a:pt x="156" y="135"/>
                  </a:cubicBezTo>
                  <a:cubicBezTo>
                    <a:pt x="169" y="140"/>
                    <a:pt x="169" y="140"/>
                    <a:pt x="169" y="140"/>
                  </a:cubicBezTo>
                  <a:cubicBezTo>
                    <a:pt x="182" y="108"/>
                    <a:pt x="182" y="108"/>
                    <a:pt x="182" y="108"/>
                  </a:cubicBezTo>
                  <a:cubicBezTo>
                    <a:pt x="169" y="103"/>
                    <a:pt x="169" y="103"/>
                    <a:pt x="169" y="103"/>
                  </a:cubicBezTo>
                  <a:cubicBezTo>
                    <a:pt x="171" y="94"/>
                    <a:pt x="170" y="85"/>
                    <a:pt x="169" y="76"/>
                  </a:cubicBezTo>
                  <a:cubicBezTo>
                    <a:pt x="181" y="70"/>
                    <a:pt x="181" y="70"/>
                    <a:pt x="181" y="70"/>
                  </a:cubicBezTo>
                  <a:cubicBezTo>
                    <a:pt x="168" y="39"/>
                    <a:pt x="168" y="39"/>
                    <a:pt x="168" y="39"/>
                  </a:cubicBezTo>
                  <a:cubicBezTo>
                    <a:pt x="155" y="44"/>
                    <a:pt x="155" y="44"/>
                    <a:pt x="155" y="44"/>
                  </a:cubicBezTo>
                  <a:cubicBezTo>
                    <a:pt x="150" y="37"/>
                    <a:pt x="143" y="30"/>
                    <a:pt x="136" y="25"/>
                  </a:cubicBezTo>
                  <a:cubicBezTo>
                    <a:pt x="141" y="12"/>
                    <a:pt x="141" y="12"/>
                    <a:pt x="141" y="12"/>
                  </a:cubicBezTo>
                  <a:cubicBezTo>
                    <a:pt x="109" y="0"/>
                    <a:pt x="109" y="0"/>
                    <a:pt x="109" y="0"/>
                  </a:cubicBezTo>
                  <a:cubicBezTo>
                    <a:pt x="104" y="12"/>
                    <a:pt x="104" y="12"/>
                    <a:pt x="104" y="12"/>
                  </a:cubicBezTo>
                  <a:cubicBezTo>
                    <a:pt x="100" y="12"/>
                    <a:pt x="95" y="11"/>
                    <a:pt x="91" y="11"/>
                  </a:cubicBezTo>
                  <a:cubicBezTo>
                    <a:pt x="91" y="23"/>
                    <a:pt x="91" y="23"/>
                    <a:pt x="91" y="23"/>
                  </a:cubicBezTo>
                  <a:cubicBezTo>
                    <a:pt x="118" y="23"/>
                    <a:pt x="142" y="39"/>
                    <a:pt x="153" y="64"/>
                  </a:cubicBezTo>
                  <a:cubicBezTo>
                    <a:pt x="167" y="98"/>
                    <a:pt x="151" y="138"/>
                    <a:pt x="117" y="152"/>
                  </a:cubicBezTo>
                  <a:cubicBezTo>
                    <a:pt x="109" y="156"/>
                    <a:pt x="100" y="157"/>
                    <a:pt x="91" y="157"/>
                  </a:cubicBezTo>
                  <a:cubicBezTo>
                    <a:pt x="91" y="157"/>
                    <a:pt x="91" y="157"/>
                    <a:pt x="91" y="157"/>
                  </a:cubicBezTo>
                  <a:lnTo>
                    <a:pt x="91" y="169"/>
                  </a:lnTo>
                  <a:close/>
                  <a:moveTo>
                    <a:pt x="13" y="105"/>
                  </a:moveTo>
                  <a:cubicBezTo>
                    <a:pt x="1" y="110"/>
                    <a:pt x="1" y="110"/>
                    <a:pt x="1" y="110"/>
                  </a:cubicBezTo>
                  <a:cubicBezTo>
                    <a:pt x="14" y="142"/>
                    <a:pt x="14" y="142"/>
                    <a:pt x="14" y="142"/>
                  </a:cubicBezTo>
                  <a:cubicBezTo>
                    <a:pt x="27" y="136"/>
                    <a:pt x="27" y="136"/>
                    <a:pt x="27" y="136"/>
                  </a:cubicBezTo>
                  <a:cubicBezTo>
                    <a:pt x="32" y="144"/>
                    <a:pt x="39" y="150"/>
                    <a:pt x="46" y="156"/>
                  </a:cubicBezTo>
                  <a:cubicBezTo>
                    <a:pt x="41" y="168"/>
                    <a:pt x="41" y="168"/>
                    <a:pt x="41" y="168"/>
                  </a:cubicBezTo>
                  <a:cubicBezTo>
                    <a:pt x="73" y="181"/>
                    <a:pt x="73" y="181"/>
                    <a:pt x="73" y="181"/>
                  </a:cubicBezTo>
                  <a:cubicBezTo>
                    <a:pt x="78" y="168"/>
                    <a:pt x="78" y="168"/>
                    <a:pt x="78" y="168"/>
                  </a:cubicBezTo>
                  <a:cubicBezTo>
                    <a:pt x="82" y="169"/>
                    <a:pt x="87" y="169"/>
                    <a:pt x="91" y="169"/>
                  </a:cubicBezTo>
                  <a:cubicBezTo>
                    <a:pt x="91" y="157"/>
                    <a:pt x="91" y="157"/>
                    <a:pt x="91" y="157"/>
                  </a:cubicBezTo>
                  <a:cubicBezTo>
                    <a:pt x="64" y="157"/>
                    <a:pt x="40" y="141"/>
                    <a:pt x="29" y="117"/>
                  </a:cubicBezTo>
                  <a:cubicBezTo>
                    <a:pt x="15" y="83"/>
                    <a:pt x="31" y="43"/>
                    <a:pt x="65" y="28"/>
                  </a:cubicBezTo>
                  <a:cubicBezTo>
                    <a:pt x="65" y="28"/>
                    <a:pt x="65" y="28"/>
                    <a:pt x="65" y="28"/>
                  </a:cubicBezTo>
                  <a:cubicBezTo>
                    <a:pt x="73" y="25"/>
                    <a:pt x="82" y="23"/>
                    <a:pt x="91" y="23"/>
                  </a:cubicBezTo>
                  <a:cubicBezTo>
                    <a:pt x="91" y="23"/>
                    <a:pt x="91" y="23"/>
                    <a:pt x="91" y="23"/>
                  </a:cubicBezTo>
                  <a:cubicBezTo>
                    <a:pt x="91" y="11"/>
                    <a:pt x="91" y="11"/>
                    <a:pt x="91" y="11"/>
                  </a:cubicBezTo>
                  <a:cubicBezTo>
                    <a:pt x="86" y="11"/>
                    <a:pt x="81" y="12"/>
                    <a:pt x="76" y="13"/>
                  </a:cubicBezTo>
                  <a:cubicBezTo>
                    <a:pt x="71" y="0"/>
                    <a:pt x="71" y="0"/>
                    <a:pt x="71" y="0"/>
                  </a:cubicBezTo>
                  <a:cubicBezTo>
                    <a:pt x="40" y="13"/>
                    <a:pt x="40" y="13"/>
                    <a:pt x="40" y="13"/>
                  </a:cubicBezTo>
                  <a:cubicBezTo>
                    <a:pt x="45" y="26"/>
                    <a:pt x="45" y="26"/>
                    <a:pt x="45" y="26"/>
                  </a:cubicBezTo>
                  <a:cubicBezTo>
                    <a:pt x="37" y="31"/>
                    <a:pt x="31" y="38"/>
                    <a:pt x="26" y="46"/>
                  </a:cubicBezTo>
                  <a:cubicBezTo>
                    <a:pt x="13" y="41"/>
                    <a:pt x="13" y="41"/>
                    <a:pt x="13" y="41"/>
                  </a:cubicBezTo>
                  <a:cubicBezTo>
                    <a:pt x="0" y="72"/>
                    <a:pt x="0" y="72"/>
                    <a:pt x="0" y="72"/>
                  </a:cubicBezTo>
                  <a:cubicBezTo>
                    <a:pt x="13" y="77"/>
                    <a:pt x="13" y="77"/>
                    <a:pt x="13" y="77"/>
                  </a:cubicBezTo>
                  <a:cubicBezTo>
                    <a:pt x="11" y="86"/>
                    <a:pt x="11" y="96"/>
                    <a:pt x="13" y="10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8">
              <a:extLst>
                <a:ext uri="{FF2B5EF4-FFF2-40B4-BE49-F238E27FC236}">
                  <a16:creationId xmlns:a16="http://schemas.microsoft.com/office/drawing/2014/main" id="{B39CE2B3-1D03-3FEE-F3D1-94AF6684906B}"/>
                </a:ext>
              </a:extLst>
            </p:cNvPr>
            <p:cNvSpPr>
              <a:spLocks noEditPoints="1"/>
            </p:cNvSpPr>
            <p:nvPr/>
          </p:nvSpPr>
          <p:spPr bwMode="auto">
            <a:xfrm>
              <a:off x="12783742" y="3726175"/>
              <a:ext cx="336971" cy="336970"/>
            </a:xfrm>
            <a:custGeom>
              <a:avLst/>
              <a:gdLst>
                <a:gd name="T0" fmla="*/ 76 w 152"/>
                <a:gd name="T1" fmla="*/ 142 h 152"/>
                <a:gd name="T2" fmla="*/ 88 w 152"/>
                <a:gd name="T3" fmla="*/ 141 h 152"/>
                <a:gd name="T4" fmla="*/ 93 w 152"/>
                <a:gd name="T5" fmla="*/ 151 h 152"/>
                <a:gd name="T6" fmla="*/ 119 w 152"/>
                <a:gd name="T7" fmla="*/ 140 h 152"/>
                <a:gd name="T8" fmla="*/ 114 w 152"/>
                <a:gd name="T9" fmla="*/ 130 h 152"/>
                <a:gd name="T10" fmla="*/ 131 w 152"/>
                <a:gd name="T11" fmla="*/ 113 h 152"/>
                <a:gd name="T12" fmla="*/ 141 w 152"/>
                <a:gd name="T13" fmla="*/ 117 h 152"/>
                <a:gd name="T14" fmla="*/ 152 w 152"/>
                <a:gd name="T15" fmla="*/ 91 h 152"/>
                <a:gd name="T16" fmla="*/ 141 w 152"/>
                <a:gd name="T17" fmla="*/ 87 h 152"/>
                <a:gd name="T18" fmla="*/ 141 w 152"/>
                <a:gd name="T19" fmla="*/ 64 h 152"/>
                <a:gd name="T20" fmla="*/ 151 w 152"/>
                <a:gd name="T21" fmla="*/ 59 h 152"/>
                <a:gd name="T22" fmla="*/ 140 w 152"/>
                <a:gd name="T23" fmla="*/ 33 h 152"/>
                <a:gd name="T24" fmla="*/ 130 w 152"/>
                <a:gd name="T25" fmla="*/ 37 h 152"/>
                <a:gd name="T26" fmla="*/ 113 w 152"/>
                <a:gd name="T27" fmla="*/ 21 h 152"/>
                <a:gd name="T28" fmla="*/ 118 w 152"/>
                <a:gd name="T29" fmla="*/ 11 h 152"/>
                <a:gd name="T30" fmla="*/ 91 w 152"/>
                <a:gd name="T31" fmla="*/ 0 h 152"/>
                <a:gd name="T32" fmla="*/ 87 w 152"/>
                <a:gd name="T33" fmla="*/ 11 h 152"/>
                <a:gd name="T34" fmla="*/ 76 w 152"/>
                <a:gd name="T35" fmla="*/ 10 h 152"/>
                <a:gd name="T36" fmla="*/ 76 w 152"/>
                <a:gd name="T37" fmla="*/ 20 h 152"/>
                <a:gd name="T38" fmla="*/ 128 w 152"/>
                <a:gd name="T39" fmla="*/ 54 h 152"/>
                <a:gd name="T40" fmla="*/ 98 w 152"/>
                <a:gd name="T41" fmla="*/ 127 h 152"/>
                <a:gd name="T42" fmla="*/ 76 w 152"/>
                <a:gd name="T43" fmla="*/ 132 h 152"/>
                <a:gd name="T44" fmla="*/ 76 w 152"/>
                <a:gd name="T45" fmla="*/ 132 h 152"/>
                <a:gd name="T46" fmla="*/ 76 w 152"/>
                <a:gd name="T47" fmla="*/ 142 h 152"/>
                <a:gd name="T48" fmla="*/ 11 w 152"/>
                <a:gd name="T49" fmla="*/ 88 h 152"/>
                <a:gd name="T50" fmla="*/ 1 w 152"/>
                <a:gd name="T51" fmla="*/ 93 h 152"/>
                <a:gd name="T52" fmla="*/ 12 w 152"/>
                <a:gd name="T53" fmla="*/ 119 h 152"/>
                <a:gd name="T54" fmla="*/ 22 w 152"/>
                <a:gd name="T55" fmla="*/ 114 h 152"/>
                <a:gd name="T56" fmla="*/ 39 w 152"/>
                <a:gd name="T57" fmla="*/ 130 h 152"/>
                <a:gd name="T58" fmla="*/ 35 w 152"/>
                <a:gd name="T59" fmla="*/ 141 h 152"/>
                <a:gd name="T60" fmla="*/ 61 w 152"/>
                <a:gd name="T61" fmla="*/ 152 h 152"/>
                <a:gd name="T62" fmla="*/ 65 w 152"/>
                <a:gd name="T63" fmla="*/ 141 h 152"/>
                <a:gd name="T64" fmla="*/ 76 w 152"/>
                <a:gd name="T65" fmla="*/ 142 h 152"/>
                <a:gd name="T66" fmla="*/ 76 w 152"/>
                <a:gd name="T67" fmla="*/ 132 h 152"/>
                <a:gd name="T68" fmla="*/ 24 w 152"/>
                <a:gd name="T69" fmla="*/ 98 h 152"/>
                <a:gd name="T70" fmla="*/ 54 w 152"/>
                <a:gd name="T71" fmla="*/ 24 h 152"/>
                <a:gd name="T72" fmla="*/ 54 w 152"/>
                <a:gd name="T73" fmla="*/ 24 h 152"/>
                <a:gd name="T74" fmla="*/ 76 w 152"/>
                <a:gd name="T75" fmla="*/ 20 h 152"/>
                <a:gd name="T76" fmla="*/ 76 w 152"/>
                <a:gd name="T77" fmla="*/ 20 h 152"/>
                <a:gd name="T78" fmla="*/ 76 w 152"/>
                <a:gd name="T79" fmla="*/ 10 h 152"/>
                <a:gd name="T80" fmla="*/ 64 w 152"/>
                <a:gd name="T81" fmla="*/ 11 h 152"/>
                <a:gd name="T82" fmla="*/ 59 w 152"/>
                <a:gd name="T83" fmla="*/ 0 h 152"/>
                <a:gd name="T84" fmla="*/ 33 w 152"/>
                <a:gd name="T85" fmla="*/ 11 h 152"/>
                <a:gd name="T86" fmla="*/ 38 w 152"/>
                <a:gd name="T87" fmla="*/ 22 h 152"/>
                <a:gd name="T88" fmla="*/ 21 w 152"/>
                <a:gd name="T89" fmla="*/ 39 h 152"/>
                <a:gd name="T90" fmla="*/ 11 w 152"/>
                <a:gd name="T91" fmla="*/ 34 h 152"/>
                <a:gd name="T92" fmla="*/ 0 w 152"/>
                <a:gd name="T93" fmla="*/ 61 h 152"/>
                <a:gd name="T94" fmla="*/ 11 w 152"/>
                <a:gd name="T95" fmla="*/ 65 h 152"/>
                <a:gd name="T96" fmla="*/ 11 w 152"/>
                <a:gd name="T9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52">
                  <a:moveTo>
                    <a:pt x="76" y="142"/>
                  </a:moveTo>
                  <a:cubicBezTo>
                    <a:pt x="80" y="142"/>
                    <a:pt x="84" y="141"/>
                    <a:pt x="88" y="141"/>
                  </a:cubicBezTo>
                  <a:cubicBezTo>
                    <a:pt x="93" y="151"/>
                    <a:pt x="93" y="151"/>
                    <a:pt x="93" y="151"/>
                  </a:cubicBezTo>
                  <a:cubicBezTo>
                    <a:pt x="119" y="140"/>
                    <a:pt x="119" y="140"/>
                    <a:pt x="119" y="140"/>
                  </a:cubicBezTo>
                  <a:cubicBezTo>
                    <a:pt x="114" y="130"/>
                    <a:pt x="114" y="130"/>
                    <a:pt x="114" y="130"/>
                  </a:cubicBezTo>
                  <a:cubicBezTo>
                    <a:pt x="121" y="125"/>
                    <a:pt x="126" y="119"/>
                    <a:pt x="131" y="113"/>
                  </a:cubicBezTo>
                  <a:cubicBezTo>
                    <a:pt x="141" y="117"/>
                    <a:pt x="141" y="117"/>
                    <a:pt x="141" y="117"/>
                  </a:cubicBezTo>
                  <a:cubicBezTo>
                    <a:pt x="152" y="91"/>
                    <a:pt x="152" y="91"/>
                    <a:pt x="152" y="91"/>
                  </a:cubicBezTo>
                  <a:cubicBezTo>
                    <a:pt x="141" y="87"/>
                    <a:pt x="141" y="87"/>
                    <a:pt x="141" y="87"/>
                  </a:cubicBezTo>
                  <a:cubicBezTo>
                    <a:pt x="143" y="79"/>
                    <a:pt x="142" y="71"/>
                    <a:pt x="141" y="64"/>
                  </a:cubicBezTo>
                  <a:cubicBezTo>
                    <a:pt x="151" y="59"/>
                    <a:pt x="151" y="59"/>
                    <a:pt x="151" y="59"/>
                  </a:cubicBezTo>
                  <a:cubicBezTo>
                    <a:pt x="140" y="33"/>
                    <a:pt x="140" y="33"/>
                    <a:pt x="140" y="33"/>
                  </a:cubicBezTo>
                  <a:cubicBezTo>
                    <a:pt x="130" y="37"/>
                    <a:pt x="130" y="37"/>
                    <a:pt x="130" y="37"/>
                  </a:cubicBezTo>
                  <a:cubicBezTo>
                    <a:pt x="125" y="31"/>
                    <a:pt x="120" y="26"/>
                    <a:pt x="113" y="21"/>
                  </a:cubicBezTo>
                  <a:cubicBezTo>
                    <a:pt x="118" y="11"/>
                    <a:pt x="118" y="11"/>
                    <a:pt x="118" y="11"/>
                  </a:cubicBezTo>
                  <a:cubicBezTo>
                    <a:pt x="91" y="0"/>
                    <a:pt x="91" y="0"/>
                    <a:pt x="91" y="0"/>
                  </a:cubicBezTo>
                  <a:cubicBezTo>
                    <a:pt x="87" y="11"/>
                    <a:pt x="87" y="11"/>
                    <a:pt x="87" y="11"/>
                  </a:cubicBezTo>
                  <a:cubicBezTo>
                    <a:pt x="83" y="10"/>
                    <a:pt x="80" y="10"/>
                    <a:pt x="76" y="10"/>
                  </a:cubicBezTo>
                  <a:cubicBezTo>
                    <a:pt x="76" y="20"/>
                    <a:pt x="76" y="20"/>
                    <a:pt x="76" y="20"/>
                  </a:cubicBezTo>
                  <a:cubicBezTo>
                    <a:pt x="99" y="20"/>
                    <a:pt x="119" y="33"/>
                    <a:pt x="128" y="54"/>
                  </a:cubicBezTo>
                  <a:cubicBezTo>
                    <a:pt x="140" y="82"/>
                    <a:pt x="127" y="115"/>
                    <a:pt x="98" y="127"/>
                  </a:cubicBezTo>
                  <a:cubicBezTo>
                    <a:pt x="91" y="130"/>
                    <a:pt x="84" y="132"/>
                    <a:pt x="76" y="132"/>
                  </a:cubicBezTo>
                  <a:cubicBezTo>
                    <a:pt x="76" y="132"/>
                    <a:pt x="76" y="132"/>
                    <a:pt x="76" y="132"/>
                  </a:cubicBezTo>
                  <a:lnTo>
                    <a:pt x="76" y="142"/>
                  </a:lnTo>
                  <a:close/>
                  <a:moveTo>
                    <a:pt x="11" y="88"/>
                  </a:moveTo>
                  <a:cubicBezTo>
                    <a:pt x="1" y="93"/>
                    <a:pt x="1" y="93"/>
                    <a:pt x="1" y="93"/>
                  </a:cubicBezTo>
                  <a:cubicBezTo>
                    <a:pt x="12" y="119"/>
                    <a:pt x="12" y="119"/>
                    <a:pt x="12" y="119"/>
                  </a:cubicBezTo>
                  <a:cubicBezTo>
                    <a:pt x="22" y="114"/>
                    <a:pt x="22" y="114"/>
                    <a:pt x="22" y="114"/>
                  </a:cubicBezTo>
                  <a:cubicBezTo>
                    <a:pt x="27" y="120"/>
                    <a:pt x="32" y="126"/>
                    <a:pt x="39" y="130"/>
                  </a:cubicBezTo>
                  <a:cubicBezTo>
                    <a:pt x="35" y="141"/>
                    <a:pt x="35" y="141"/>
                    <a:pt x="35" y="141"/>
                  </a:cubicBezTo>
                  <a:cubicBezTo>
                    <a:pt x="61" y="152"/>
                    <a:pt x="61" y="152"/>
                    <a:pt x="61" y="152"/>
                  </a:cubicBezTo>
                  <a:cubicBezTo>
                    <a:pt x="65" y="141"/>
                    <a:pt x="65" y="141"/>
                    <a:pt x="65" y="141"/>
                  </a:cubicBezTo>
                  <a:cubicBezTo>
                    <a:pt x="69" y="142"/>
                    <a:pt x="72" y="142"/>
                    <a:pt x="76" y="142"/>
                  </a:cubicBezTo>
                  <a:cubicBezTo>
                    <a:pt x="76" y="132"/>
                    <a:pt x="76" y="132"/>
                    <a:pt x="76" y="132"/>
                  </a:cubicBezTo>
                  <a:cubicBezTo>
                    <a:pt x="54" y="132"/>
                    <a:pt x="33" y="118"/>
                    <a:pt x="24" y="98"/>
                  </a:cubicBezTo>
                  <a:cubicBezTo>
                    <a:pt x="12" y="69"/>
                    <a:pt x="26" y="36"/>
                    <a:pt x="54" y="24"/>
                  </a:cubicBezTo>
                  <a:cubicBezTo>
                    <a:pt x="54" y="24"/>
                    <a:pt x="54" y="24"/>
                    <a:pt x="54" y="24"/>
                  </a:cubicBezTo>
                  <a:cubicBezTo>
                    <a:pt x="61" y="21"/>
                    <a:pt x="68" y="20"/>
                    <a:pt x="76" y="20"/>
                  </a:cubicBezTo>
                  <a:cubicBezTo>
                    <a:pt x="76" y="20"/>
                    <a:pt x="76" y="20"/>
                    <a:pt x="76" y="20"/>
                  </a:cubicBezTo>
                  <a:cubicBezTo>
                    <a:pt x="76" y="10"/>
                    <a:pt x="76" y="10"/>
                    <a:pt x="76" y="10"/>
                  </a:cubicBezTo>
                  <a:cubicBezTo>
                    <a:pt x="72" y="10"/>
                    <a:pt x="68" y="10"/>
                    <a:pt x="64" y="11"/>
                  </a:cubicBezTo>
                  <a:cubicBezTo>
                    <a:pt x="59" y="0"/>
                    <a:pt x="59" y="0"/>
                    <a:pt x="59" y="0"/>
                  </a:cubicBezTo>
                  <a:cubicBezTo>
                    <a:pt x="33" y="11"/>
                    <a:pt x="33" y="11"/>
                    <a:pt x="33" y="11"/>
                  </a:cubicBezTo>
                  <a:cubicBezTo>
                    <a:pt x="38" y="22"/>
                    <a:pt x="38" y="22"/>
                    <a:pt x="38" y="22"/>
                  </a:cubicBezTo>
                  <a:cubicBezTo>
                    <a:pt x="31" y="27"/>
                    <a:pt x="26" y="32"/>
                    <a:pt x="21" y="39"/>
                  </a:cubicBezTo>
                  <a:cubicBezTo>
                    <a:pt x="11" y="34"/>
                    <a:pt x="11" y="34"/>
                    <a:pt x="11" y="34"/>
                  </a:cubicBezTo>
                  <a:cubicBezTo>
                    <a:pt x="0" y="61"/>
                    <a:pt x="0" y="61"/>
                    <a:pt x="0" y="61"/>
                  </a:cubicBezTo>
                  <a:cubicBezTo>
                    <a:pt x="11" y="65"/>
                    <a:pt x="11" y="65"/>
                    <a:pt x="11" y="65"/>
                  </a:cubicBezTo>
                  <a:cubicBezTo>
                    <a:pt x="10" y="73"/>
                    <a:pt x="10" y="80"/>
                    <a:pt x="11" y="88"/>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AutoShape 115">
              <a:extLst>
                <a:ext uri="{FF2B5EF4-FFF2-40B4-BE49-F238E27FC236}">
                  <a16:creationId xmlns:a16="http://schemas.microsoft.com/office/drawing/2014/main" id="{81276DEA-25F6-9CD2-2C4D-AFA621FC72F5}"/>
                </a:ext>
              </a:extLst>
            </p:cNvPr>
            <p:cNvSpPr>
              <a:spLocks/>
            </p:cNvSpPr>
            <p:nvPr/>
          </p:nvSpPr>
          <p:spPr bwMode="auto">
            <a:xfrm>
              <a:off x="12901147" y="3824873"/>
              <a:ext cx="104957" cy="140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7" name="AutoShape 116">
              <a:extLst>
                <a:ext uri="{FF2B5EF4-FFF2-40B4-BE49-F238E27FC236}">
                  <a16:creationId xmlns:a16="http://schemas.microsoft.com/office/drawing/2014/main" id="{CB2079DA-B5DE-1B0E-4603-99AE4F84C963}"/>
                </a:ext>
              </a:extLst>
            </p:cNvPr>
            <p:cNvSpPr>
              <a:spLocks/>
            </p:cNvSpPr>
            <p:nvPr/>
          </p:nvSpPr>
          <p:spPr bwMode="auto">
            <a:xfrm>
              <a:off x="12944899" y="3908073"/>
              <a:ext cx="17453" cy="26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8" name="AutoShape 130">
              <a:extLst>
                <a:ext uri="{FF2B5EF4-FFF2-40B4-BE49-F238E27FC236}">
                  <a16:creationId xmlns:a16="http://schemas.microsoft.com/office/drawing/2014/main" id="{BAFC36B3-56B1-1BCF-0F65-A4F71B1562C5}"/>
                </a:ext>
              </a:extLst>
            </p:cNvPr>
            <p:cNvSpPr>
              <a:spLocks/>
            </p:cNvSpPr>
            <p:nvPr/>
          </p:nvSpPr>
          <p:spPr bwMode="auto">
            <a:xfrm>
              <a:off x="13385963" y="3849910"/>
              <a:ext cx="168925" cy="16892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2">
                <a:lumMod val="20000"/>
                <a:lumOff val="80000"/>
              </a:schemeClr>
            </a:solidFill>
            <a:ln>
              <a:noFill/>
            </a:ln>
            <a:effectLst/>
            <a:extLst>
              <a:ext uri="{91240B29-F687-4f45-9708-019B960494DF}">
                <a14:hiddenLine xmlns:mc="http://schemas.openxmlformats.org/markup-compatibility/2006" xmlns:mv="urn:schemas-microsoft-com:mac:vml" xmlns="" xmlns:a14="http://schemas.microsoft.com/office/drawing/2010/main" w="12700" cap="flat" cmpd="sng">
                  <a:solidFill>
                    <a:srgbClr val="000000"/>
                  </a:solidFill>
                  <a:prstDash val="solid"/>
                  <a:miter lim="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9" name="Freeform 37">
              <a:extLst>
                <a:ext uri="{FF2B5EF4-FFF2-40B4-BE49-F238E27FC236}">
                  <a16:creationId xmlns:a16="http://schemas.microsoft.com/office/drawing/2014/main" id="{6EA48419-6E14-741C-10AF-C02A59EC5E9C}"/>
                </a:ext>
              </a:extLst>
            </p:cNvPr>
            <p:cNvSpPr>
              <a:spLocks/>
            </p:cNvSpPr>
            <p:nvPr/>
          </p:nvSpPr>
          <p:spPr bwMode="auto">
            <a:xfrm>
              <a:off x="13892196" y="2192073"/>
              <a:ext cx="1197132" cy="2509543"/>
            </a:xfrm>
            <a:custGeom>
              <a:avLst/>
              <a:gdLst>
                <a:gd name="T0" fmla="*/ 132 w 540"/>
                <a:gd name="T1" fmla="*/ 716 h 1133"/>
                <a:gd name="T2" fmla="*/ 4 w 540"/>
                <a:gd name="T3" fmla="*/ 771 h 1133"/>
                <a:gd name="T4" fmla="*/ 140 w 540"/>
                <a:gd name="T5" fmla="*/ 1089 h 1133"/>
                <a:gd name="T6" fmla="*/ 268 w 540"/>
                <a:gd name="T7" fmla="*/ 1034 h 1133"/>
                <a:gd name="T8" fmla="*/ 351 w 540"/>
                <a:gd name="T9" fmla="*/ 1133 h 1133"/>
                <a:gd name="T10" fmla="*/ 540 w 540"/>
                <a:gd name="T11" fmla="*/ 946 h 1133"/>
                <a:gd name="T12" fmla="*/ 427 w 540"/>
                <a:gd name="T13" fmla="*/ 778 h 1133"/>
                <a:gd name="T14" fmla="*/ 540 w 540"/>
                <a:gd name="T15" fmla="*/ 187 h 1133"/>
                <a:gd name="T16" fmla="*/ 351 w 540"/>
                <a:gd name="T17" fmla="*/ 0 h 1133"/>
                <a:gd name="T18" fmla="*/ 258 w 540"/>
                <a:gd name="T19" fmla="*/ 113 h 1133"/>
                <a:gd name="T20" fmla="*/ 129 w 540"/>
                <a:gd name="T21" fmla="*/ 61 h 1133"/>
                <a:gd name="T22" fmla="*/ 0 w 540"/>
                <a:gd name="T23" fmla="*/ 381 h 1133"/>
                <a:gd name="T24" fmla="*/ 129 w 540"/>
                <a:gd name="T25" fmla="*/ 433 h 1133"/>
                <a:gd name="T26" fmla="*/ 132 w 540"/>
                <a:gd name="T27" fmla="*/ 716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62A844"/>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38">
              <a:extLst>
                <a:ext uri="{FF2B5EF4-FFF2-40B4-BE49-F238E27FC236}">
                  <a16:creationId xmlns:a16="http://schemas.microsoft.com/office/drawing/2014/main" id="{726D6C11-6E73-5D41-8764-3316CEA40115}"/>
                </a:ext>
              </a:extLst>
            </p:cNvPr>
            <p:cNvSpPr>
              <a:spLocks/>
            </p:cNvSpPr>
            <p:nvPr/>
          </p:nvSpPr>
          <p:spPr bwMode="auto">
            <a:xfrm>
              <a:off x="16788369" y="2192073"/>
              <a:ext cx="1195358" cy="2509543"/>
            </a:xfrm>
            <a:custGeom>
              <a:avLst/>
              <a:gdLst>
                <a:gd name="T0" fmla="*/ 189 w 540"/>
                <a:gd name="T1" fmla="*/ 1133 h 1133"/>
                <a:gd name="T2" fmla="*/ 282 w 540"/>
                <a:gd name="T3" fmla="*/ 1020 h 1133"/>
                <a:gd name="T4" fmla="*/ 411 w 540"/>
                <a:gd name="T5" fmla="*/ 1072 h 1133"/>
                <a:gd name="T6" fmla="*/ 540 w 540"/>
                <a:gd name="T7" fmla="*/ 752 h 1133"/>
                <a:gd name="T8" fmla="*/ 411 w 540"/>
                <a:gd name="T9" fmla="*/ 700 h 1133"/>
                <a:gd name="T10" fmla="*/ 408 w 540"/>
                <a:gd name="T11" fmla="*/ 417 h 1133"/>
                <a:gd name="T12" fmla="*/ 536 w 540"/>
                <a:gd name="T13" fmla="*/ 362 h 1133"/>
                <a:gd name="T14" fmla="*/ 401 w 540"/>
                <a:gd name="T15" fmla="*/ 44 h 1133"/>
                <a:gd name="T16" fmla="*/ 272 w 540"/>
                <a:gd name="T17" fmla="*/ 99 h 1133"/>
                <a:gd name="T18" fmla="*/ 189 w 540"/>
                <a:gd name="T19" fmla="*/ 0 h 1133"/>
                <a:gd name="T20" fmla="*/ 0 w 540"/>
                <a:gd name="T21" fmla="*/ 186 h 1133"/>
                <a:gd name="T22" fmla="*/ 113 w 540"/>
                <a:gd name="T23" fmla="*/ 355 h 1133"/>
                <a:gd name="T24" fmla="*/ 0 w 540"/>
                <a:gd name="T25" fmla="*/ 946 h 1133"/>
                <a:gd name="T26" fmla="*/ 189 w 540"/>
                <a:gd name="T27" fmla="*/ 113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0289AE"/>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0">
              <a:extLst>
                <a:ext uri="{FF2B5EF4-FFF2-40B4-BE49-F238E27FC236}">
                  <a16:creationId xmlns:a16="http://schemas.microsoft.com/office/drawing/2014/main" id="{811CEAED-DF27-87A6-59C9-FA59C58C2B8A}"/>
                </a:ext>
              </a:extLst>
            </p:cNvPr>
            <p:cNvSpPr>
              <a:spLocks/>
            </p:cNvSpPr>
            <p:nvPr/>
          </p:nvSpPr>
          <p:spPr bwMode="auto">
            <a:xfrm>
              <a:off x="14670775" y="1401079"/>
              <a:ext cx="2536145" cy="1204226"/>
            </a:xfrm>
            <a:custGeom>
              <a:avLst/>
              <a:gdLst>
                <a:gd name="T0" fmla="*/ 1145 w 1145"/>
                <a:gd name="T1" fmla="*/ 357 h 544"/>
                <a:gd name="T2" fmla="*/ 1026 w 1145"/>
                <a:gd name="T3" fmla="*/ 258 h 544"/>
                <a:gd name="T4" fmla="*/ 1078 w 1145"/>
                <a:gd name="T5" fmla="*/ 129 h 544"/>
                <a:gd name="T6" fmla="*/ 758 w 1145"/>
                <a:gd name="T7" fmla="*/ 0 h 544"/>
                <a:gd name="T8" fmla="*/ 706 w 1145"/>
                <a:gd name="T9" fmla="*/ 129 h 544"/>
                <a:gd name="T10" fmla="*/ 423 w 1145"/>
                <a:gd name="T11" fmla="*/ 132 h 544"/>
                <a:gd name="T12" fmla="*/ 368 w 1145"/>
                <a:gd name="T13" fmla="*/ 4 h 544"/>
                <a:gd name="T14" fmla="*/ 50 w 1145"/>
                <a:gd name="T15" fmla="*/ 139 h 544"/>
                <a:gd name="T16" fmla="*/ 105 w 1145"/>
                <a:gd name="T17" fmla="*/ 268 h 544"/>
                <a:gd name="T18" fmla="*/ 0 w 1145"/>
                <a:gd name="T19" fmla="*/ 357 h 544"/>
                <a:gd name="T20" fmla="*/ 189 w 1145"/>
                <a:gd name="T21" fmla="*/ 544 h 544"/>
                <a:gd name="T22" fmla="*/ 361 w 1145"/>
                <a:gd name="T23" fmla="*/ 427 h 544"/>
                <a:gd name="T24" fmla="*/ 361 w 1145"/>
                <a:gd name="T25" fmla="*/ 427 h 544"/>
                <a:gd name="T26" fmla="*/ 572 w 1145"/>
                <a:gd name="T27" fmla="*/ 384 h 544"/>
                <a:gd name="T28" fmla="*/ 956 w 1145"/>
                <a:gd name="T29" fmla="*/ 543 h 544"/>
                <a:gd name="T30" fmla="*/ 1145 w 1145"/>
                <a:gd name="T31" fmla="*/ 35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06677F"/>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41">
              <a:extLst>
                <a:ext uri="{FF2B5EF4-FFF2-40B4-BE49-F238E27FC236}">
                  <a16:creationId xmlns:a16="http://schemas.microsoft.com/office/drawing/2014/main" id="{0E3A6013-D684-1EF8-A4C8-65EC10192692}"/>
                </a:ext>
              </a:extLst>
            </p:cNvPr>
            <p:cNvSpPr>
              <a:spLocks/>
            </p:cNvSpPr>
            <p:nvPr/>
          </p:nvSpPr>
          <p:spPr bwMode="auto">
            <a:xfrm>
              <a:off x="14670775" y="4286609"/>
              <a:ext cx="2536145" cy="1206000"/>
            </a:xfrm>
            <a:custGeom>
              <a:avLst/>
              <a:gdLst>
                <a:gd name="T0" fmla="*/ 0 w 1145"/>
                <a:gd name="T1" fmla="*/ 187 h 544"/>
                <a:gd name="T2" fmla="*/ 119 w 1145"/>
                <a:gd name="T3" fmla="*/ 286 h 544"/>
                <a:gd name="T4" fmla="*/ 67 w 1145"/>
                <a:gd name="T5" fmla="*/ 415 h 544"/>
                <a:gd name="T6" fmla="*/ 387 w 1145"/>
                <a:gd name="T7" fmla="*/ 544 h 544"/>
                <a:gd name="T8" fmla="*/ 440 w 1145"/>
                <a:gd name="T9" fmla="*/ 415 h 544"/>
                <a:gd name="T10" fmla="*/ 722 w 1145"/>
                <a:gd name="T11" fmla="*/ 412 h 544"/>
                <a:gd name="T12" fmla="*/ 777 w 1145"/>
                <a:gd name="T13" fmla="*/ 540 h 544"/>
                <a:gd name="T14" fmla="*/ 1095 w 1145"/>
                <a:gd name="T15" fmla="*/ 405 h 544"/>
                <a:gd name="T16" fmla="*/ 1040 w 1145"/>
                <a:gd name="T17" fmla="*/ 276 h 544"/>
                <a:gd name="T18" fmla="*/ 1145 w 1145"/>
                <a:gd name="T19" fmla="*/ 187 h 544"/>
                <a:gd name="T20" fmla="*/ 956 w 1145"/>
                <a:gd name="T21" fmla="*/ 0 h 544"/>
                <a:gd name="T22" fmla="*/ 784 w 1145"/>
                <a:gd name="T23" fmla="*/ 117 h 544"/>
                <a:gd name="T24" fmla="*/ 573 w 1145"/>
                <a:gd name="T25" fmla="*/ 160 h 544"/>
                <a:gd name="T26" fmla="*/ 189 w 1145"/>
                <a:gd name="T27" fmla="*/ 0 h 544"/>
                <a:gd name="T28" fmla="*/ 0 w 1145"/>
                <a:gd name="T29" fmla="*/ 18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D824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9">
              <a:extLst>
                <a:ext uri="{FF2B5EF4-FFF2-40B4-BE49-F238E27FC236}">
                  <a16:creationId xmlns:a16="http://schemas.microsoft.com/office/drawing/2014/main" id="{95021CF1-D1A8-9669-CA3A-AA766A411F21}"/>
                </a:ext>
              </a:extLst>
            </p:cNvPr>
            <p:cNvSpPr>
              <a:spLocks noChangeArrowheads="1"/>
            </p:cNvSpPr>
            <p:nvPr/>
          </p:nvSpPr>
          <p:spPr bwMode="auto">
            <a:xfrm>
              <a:off x="14741716" y="2247052"/>
              <a:ext cx="2394263" cy="239426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72">
              <a:extLst>
                <a:ext uri="{FF2B5EF4-FFF2-40B4-BE49-F238E27FC236}">
                  <a16:creationId xmlns:a16="http://schemas.microsoft.com/office/drawing/2014/main" id="{94E9E964-E5C5-0959-F6AE-3EF1FEF43216}"/>
                </a:ext>
              </a:extLst>
            </p:cNvPr>
            <p:cNvSpPr>
              <a:spLocks noChangeArrowheads="1"/>
            </p:cNvSpPr>
            <p:nvPr/>
          </p:nvSpPr>
          <p:spPr bwMode="auto">
            <a:xfrm>
              <a:off x="15158585" y="2663921"/>
              <a:ext cx="1560525" cy="1560525"/>
            </a:xfrm>
            <a:custGeom>
              <a:avLst/>
              <a:gdLst>
                <a:gd name="connsiteX0" fmla="*/ 496094 w 993776"/>
                <a:gd name="connsiteY0" fmla="*/ 50800 h 993776"/>
                <a:gd name="connsiteX1" fmla="*/ 49212 w 993776"/>
                <a:gd name="connsiteY1" fmla="*/ 496888 h 993776"/>
                <a:gd name="connsiteX2" fmla="*/ 496094 w 993776"/>
                <a:gd name="connsiteY2" fmla="*/ 942976 h 993776"/>
                <a:gd name="connsiteX3" fmla="*/ 942976 w 993776"/>
                <a:gd name="connsiteY3" fmla="*/ 496888 h 993776"/>
                <a:gd name="connsiteX4" fmla="*/ 496094 w 993776"/>
                <a:gd name="connsiteY4" fmla="*/ 50800 h 993776"/>
                <a:gd name="connsiteX5" fmla="*/ 496888 w 993776"/>
                <a:gd name="connsiteY5" fmla="*/ 0 h 993776"/>
                <a:gd name="connsiteX6" fmla="*/ 993776 w 993776"/>
                <a:gd name="connsiteY6" fmla="*/ 496888 h 993776"/>
                <a:gd name="connsiteX7" fmla="*/ 496888 w 993776"/>
                <a:gd name="connsiteY7" fmla="*/ 993776 h 993776"/>
                <a:gd name="connsiteX8" fmla="*/ 0 w 993776"/>
                <a:gd name="connsiteY8" fmla="*/ 496888 h 993776"/>
                <a:gd name="connsiteX9" fmla="*/ 496888 w 993776"/>
                <a:gd name="connsiteY9" fmla="*/ 0 h 99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776" h="993776">
                  <a:moveTo>
                    <a:pt x="496094" y="50800"/>
                  </a:moveTo>
                  <a:cubicBezTo>
                    <a:pt x="249288" y="50800"/>
                    <a:pt x="49212" y="250520"/>
                    <a:pt x="49212" y="496888"/>
                  </a:cubicBezTo>
                  <a:cubicBezTo>
                    <a:pt x="49212" y="743256"/>
                    <a:pt x="249288" y="942976"/>
                    <a:pt x="496094" y="942976"/>
                  </a:cubicBezTo>
                  <a:cubicBezTo>
                    <a:pt x="742900" y="942976"/>
                    <a:pt x="942976" y="743256"/>
                    <a:pt x="942976" y="496888"/>
                  </a:cubicBezTo>
                  <a:cubicBezTo>
                    <a:pt x="942976" y="250520"/>
                    <a:pt x="742900" y="50800"/>
                    <a:pt x="496094" y="50800"/>
                  </a:cubicBezTo>
                  <a:close/>
                  <a:moveTo>
                    <a:pt x="496888" y="0"/>
                  </a:moveTo>
                  <a:cubicBezTo>
                    <a:pt x="771312" y="0"/>
                    <a:pt x="993776" y="222464"/>
                    <a:pt x="993776" y="496888"/>
                  </a:cubicBezTo>
                  <a:cubicBezTo>
                    <a:pt x="993776" y="771312"/>
                    <a:pt x="771312" y="993776"/>
                    <a:pt x="496888" y="993776"/>
                  </a:cubicBezTo>
                  <a:cubicBezTo>
                    <a:pt x="222464" y="993776"/>
                    <a:pt x="0" y="771312"/>
                    <a:pt x="0" y="496888"/>
                  </a:cubicBezTo>
                  <a:cubicBezTo>
                    <a:pt x="0" y="222464"/>
                    <a:pt x="222464" y="0"/>
                    <a:pt x="496888"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5" name="Oval 17">
              <a:extLst>
                <a:ext uri="{FF2B5EF4-FFF2-40B4-BE49-F238E27FC236}">
                  <a16:creationId xmlns:a16="http://schemas.microsoft.com/office/drawing/2014/main" id="{1C028FA7-3F14-0EF4-27E6-B716A12495B4}"/>
                </a:ext>
              </a:extLst>
            </p:cNvPr>
            <p:cNvSpPr>
              <a:spLocks noChangeArrowheads="1"/>
            </p:cNvSpPr>
            <p:nvPr/>
          </p:nvSpPr>
          <p:spPr bwMode="auto">
            <a:xfrm>
              <a:off x="15305664" y="2811001"/>
              <a:ext cx="1263875" cy="1263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8">
              <a:extLst>
                <a:ext uri="{FF2B5EF4-FFF2-40B4-BE49-F238E27FC236}">
                  <a16:creationId xmlns:a16="http://schemas.microsoft.com/office/drawing/2014/main" id="{08D7A06E-567B-9D06-FAB1-441BB9AD9236}"/>
                </a:ext>
              </a:extLst>
            </p:cNvPr>
            <p:cNvSpPr>
              <a:spLocks noEditPoints="1"/>
            </p:cNvSpPr>
            <p:nvPr/>
          </p:nvSpPr>
          <p:spPr bwMode="auto">
            <a:xfrm>
              <a:off x="15647185" y="2935644"/>
              <a:ext cx="583327" cy="1017082"/>
            </a:xfrm>
            <a:custGeom>
              <a:avLst/>
              <a:gdLst>
                <a:gd name="T0" fmla="*/ 102 w 185"/>
                <a:gd name="T1" fmla="*/ 0 h 323"/>
                <a:gd name="T2" fmla="*/ 102 w 185"/>
                <a:gd name="T3" fmla="*/ 29 h 323"/>
                <a:gd name="T4" fmla="*/ 181 w 185"/>
                <a:gd name="T5" fmla="*/ 90 h 323"/>
                <a:gd name="T6" fmla="*/ 143 w 185"/>
                <a:gd name="T7" fmla="*/ 90 h 323"/>
                <a:gd name="T8" fmla="*/ 101 w 185"/>
                <a:gd name="T9" fmla="*/ 59 h 323"/>
                <a:gd name="T10" fmla="*/ 101 w 185"/>
                <a:gd name="T11" fmla="*/ 136 h 323"/>
                <a:gd name="T12" fmla="*/ 185 w 185"/>
                <a:gd name="T13" fmla="*/ 212 h 323"/>
                <a:gd name="T14" fmla="*/ 152 w 185"/>
                <a:gd name="T15" fmla="*/ 273 h 323"/>
                <a:gd name="T16" fmla="*/ 101 w 185"/>
                <a:gd name="T17" fmla="*/ 287 h 323"/>
                <a:gd name="T18" fmla="*/ 101 w 185"/>
                <a:gd name="T19" fmla="*/ 323 h 323"/>
                <a:gd name="T20" fmla="*/ 82 w 185"/>
                <a:gd name="T21" fmla="*/ 323 h 323"/>
                <a:gd name="T22" fmla="*/ 82 w 185"/>
                <a:gd name="T23" fmla="*/ 287 h 323"/>
                <a:gd name="T24" fmla="*/ 21 w 185"/>
                <a:gd name="T25" fmla="*/ 266 h 323"/>
                <a:gd name="T26" fmla="*/ 0 w 185"/>
                <a:gd name="T27" fmla="*/ 215 h 323"/>
                <a:gd name="T28" fmla="*/ 38 w 185"/>
                <a:gd name="T29" fmla="*/ 215 h 323"/>
                <a:gd name="T30" fmla="*/ 82 w 185"/>
                <a:gd name="T31" fmla="*/ 256 h 323"/>
                <a:gd name="T32" fmla="*/ 82 w 185"/>
                <a:gd name="T33" fmla="*/ 169 h 323"/>
                <a:gd name="T34" fmla="*/ 5 w 185"/>
                <a:gd name="T35" fmla="*/ 96 h 323"/>
                <a:gd name="T36" fmla="*/ 36 w 185"/>
                <a:gd name="T37" fmla="*/ 41 h 323"/>
                <a:gd name="T38" fmla="*/ 83 w 185"/>
                <a:gd name="T39" fmla="*/ 30 h 323"/>
                <a:gd name="T40" fmla="*/ 83 w 185"/>
                <a:gd name="T41" fmla="*/ 0 h 323"/>
                <a:gd name="T42" fmla="*/ 102 w 185"/>
                <a:gd name="T43" fmla="*/ 0 h 323"/>
                <a:gd name="T44" fmla="*/ 83 w 185"/>
                <a:gd name="T45" fmla="*/ 59 h 323"/>
                <a:gd name="T46" fmla="*/ 41 w 185"/>
                <a:gd name="T47" fmla="*/ 94 h 323"/>
                <a:gd name="T48" fmla="*/ 83 w 185"/>
                <a:gd name="T49" fmla="*/ 131 h 323"/>
                <a:gd name="T50" fmla="*/ 83 w 185"/>
                <a:gd name="T51" fmla="*/ 59 h 323"/>
                <a:gd name="T52" fmla="*/ 101 w 185"/>
                <a:gd name="T53" fmla="*/ 256 h 323"/>
                <a:gd name="T54" fmla="*/ 147 w 185"/>
                <a:gd name="T55" fmla="*/ 216 h 323"/>
                <a:gd name="T56" fmla="*/ 101 w 185"/>
                <a:gd name="T57" fmla="*/ 174 h 323"/>
                <a:gd name="T58" fmla="*/ 101 w 185"/>
                <a:gd name="T59"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323">
                  <a:moveTo>
                    <a:pt x="102" y="0"/>
                  </a:moveTo>
                  <a:cubicBezTo>
                    <a:pt x="102" y="29"/>
                    <a:pt x="102" y="29"/>
                    <a:pt x="102" y="29"/>
                  </a:cubicBezTo>
                  <a:cubicBezTo>
                    <a:pt x="118" y="30"/>
                    <a:pt x="180" y="32"/>
                    <a:pt x="181" y="90"/>
                  </a:cubicBezTo>
                  <a:cubicBezTo>
                    <a:pt x="143" y="90"/>
                    <a:pt x="143" y="90"/>
                    <a:pt x="143" y="90"/>
                  </a:cubicBezTo>
                  <a:cubicBezTo>
                    <a:pt x="142" y="66"/>
                    <a:pt x="123" y="60"/>
                    <a:pt x="101" y="59"/>
                  </a:cubicBezTo>
                  <a:cubicBezTo>
                    <a:pt x="101" y="136"/>
                    <a:pt x="101" y="136"/>
                    <a:pt x="101" y="136"/>
                  </a:cubicBezTo>
                  <a:cubicBezTo>
                    <a:pt x="139" y="146"/>
                    <a:pt x="185" y="160"/>
                    <a:pt x="185" y="212"/>
                  </a:cubicBezTo>
                  <a:cubicBezTo>
                    <a:pt x="185" y="248"/>
                    <a:pt x="161" y="267"/>
                    <a:pt x="152" y="273"/>
                  </a:cubicBezTo>
                  <a:cubicBezTo>
                    <a:pt x="135" y="284"/>
                    <a:pt x="114" y="286"/>
                    <a:pt x="101" y="287"/>
                  </a:cubicBezTo>
                  <a:cubicBezTo>
                    <a:pt x="101" y="323"/>
                    <a:pt x="101" y="323"/>
                    <a:pt x="101" y="323"/>
                  </a:cubicBezTo>
                  <a:cubicBezTo>
                    <a:pt x="82" y="323"/>
                    <a:pt x="82" y="323"/>
                    <a:pt x="82" y="323"/>
                  </a:cubicBezTo>
                  <a:cubicBezTo>
                    <a:pt x="82" y="287"/>
                    <a:pt x="82" y="287"/>
                    <a:pt x="82" y="287"/>
                  </a:cubicBezTo>
                  <a:cubicBezTo>
                    <a:pt x="66" y="286"/>
                    <a:pt x="43" y="286"/>
                    <a:pt x="21" y="266"/>
                  </a:cubicBezTo>
                  <a:cubicBezTo>
                    <a:pt x="2" y="249"/>
                    <a:pt x="0" y="231"/>
                    <a:pt x="0" y="215"/>
                  </a:cubicBezTo>
                  <a:cubicBezTo>
                    <a:pt x="38" y="215"/>
                    <a:pt x="38" y="215"/>
                    <a:pt x="38" y="215"/>
                  </a:cubicBezTo>
                  <a:cubicBezTo>
                    <a:pt x="37" y="231"/>
                    <a:pt x="47" y="255"/>
                    <a:pt x="82" y="256"/>
                  </a:cubicBezTo>
                  <a:cubicBezTo>
                    <a:pt x="82" y="169"/>
                    <a:pt x="82" y="169"/>
                    <a:pt x="82" y="169"/>
                  </a:cubicBezTo>
                  <a:cubicBezTo>
                    <a:pt x="22" y="151"/>
                    <a:pt x="5" y="136"/>
                    <a:pt x="5" y="96"/>
                  </a:cubicBezTo>
                  <a:cubicBezTo>
                    <a:pt x="5" y="66"/>
                    <a:pt x="23" y="49"/>
                    <a:pt x="36" y="41"/>
                  </a:cubicBezTo>
                  <a:cubicBezTo>
                    <a:pt x="53" y="31"/>
                    <a:pt x="73" y="30"/>
                    <a:pt x="83" y="30"/>
                  </a:cubicBezTo>
                  <a:cubicBezTo>
                    <a:pt x="83" y="0"/>
                    <a:pt x="83" y="0"/>
                    <a:pt x="83" y="0"/>
                  </a:cubicBezTo>
                  <a:lnTo>
                    <a:pt x="102" y="0"/>
                  </a:lnTo>
                  <a:close/>
                  <a:moveTo>
                    <a:pt x="83" y="59"/>
                  </a:moveTo>
                  <a:cubicBezTo>
                    <a:pt x="43" y="63"/>
                    <a:pt x="41" y="87"/>
                    <a:pt x="41" y="94"/>
                  </a:cubicBezTo>
                  <a:cubicBezTo>
                    <a:pt x="41" y="118"/>
                    <a:pt x="65" y="125"/>
                    <a:pt x="83" y="131"/>
                  </a:cubicBezTo>
                  <a:lnTo>
                    <a:pt x="83" y="59"/>
                  </a:lnTo>
                  <a:close/>
                  <a:moveTo>
                    <a:pt x="101" y="256"/>
                  </a:moveTo>
                  <a:cubicBezTo>
                    <a:pt x="133" y="255"/>
                    <a:pt x="147" y="235"/>
                    <a:pt x="147" y="216"/>
                  </a:cubicBezTo>
                  <a:cubicBezTo>
                    <a:pt x="147" y="189"/>
                    <a:pt x="120" y="180"/>
                    <a:pt x="101" y="174"/>
                  </a:cubicBezTo>
                  <a:lnTo>
                    <a:pt x="101" y="2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7">
              <a:extLst>
                <a:ext uri="{FF2B5EF4-FFF2-40B4-BE49-F238E27FC236}">
                  <a16:creationId xmlns:a16="http://schemas.microsoft.com/office/drawing/2014/main" id="{AC6614FA-0AE0-7F78-6897-52030B7FFDA1}"/>
                </a:ext>
              </a:extLst>
            </p:cNvPr>
            <p:cNvSpPr>
              <a:spLocks/>
            </p:cNvSpPr>
            <p:nvPr/>
          </p:nvSpPr>
          <p:spPr bwMode="auto">
            <a:xfrm rot="16200000">
              <a:off x="11480331" y="6031587"/>
              <a:ext cx="969849" cy="2033090"/>
            </a:xfrm>
            <a:custGeom>
              <a:avLst/>
              <a:gdLst>
                <a:gd name="T0" fmla="*/ 132 w 540"/>
                <a:gd name="T1" fmla="*/ 716 h 1133"/>
                <a:gd name="T2" fmla="*/ 4 w 540"/>
                <a:gd name="T3" fmla="*/ 771 h 1133"/>
                <a:gd name="T4" fmla="*/ 140 w 540"/>
                <a:gd name="T5" fmla="*/ 1089 h 1133"/>
                <a:gd name="T6" fmla="*/ 268 w 540"/>
                <a:gd name="T7" fmla="*/ 1034 h 1133"/>
                <a:gd name="T8" fmla="*/ 351 w 540"/>
                <a:gd name="T9" fmla="*/ 1133 h 1133"/>
                <a:gd name="T10" fmla="*/ 540 w 540"/>
                <a:gd name="T11" fmla="*/ 946 h 1133"/>
                <a:gd name="T12" fmla="*/ 427 w 540"/>
                <a:gd name="T13" fmla="*/ 778 h 1133"/>
                <a:gd name="T14" fmla="*/ 540 w 540"/>
                <a:gd name="T15" fmla="*/ 187 h 1133"/>
                <a:gd name="T16" fmla="*/ 351 w 540"/>
                <a:gd name="T17" fmla="*/ 0 h 1133"/>
                <a:gd name="T18" fmla="*/ 258 w 540"/>
                <a:gd name="T19" fmla="*/ 113 h 1133"/>
                <a:gd name="T20" fmla="*/ 129 w 540"/>
                <a:gd name="T21" fmla="*/ 61 h 1133"/>
                <a:gd name="T22" fmla="*/ 0 w 540"/>
                <a:gd name="T23" fmla="*/ 381 h 1133"/>
                <a:gd name="T24" fmla="*/ 129 w 540"/>
                <a:gd name="T25" fmla="*/ 433 h 1133"/>
                <a:gd name="T26" fmla="*/ 132 w 540"/>
                <a:gd name="T27" fmla="*/ 716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62A844"/>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8">
              <a:extLst>
                <a:ext uri="{FF2B5EF4-FFF2-40B4-BE49-F238E27FC236}">
                  <a16:creationId xmlns:a16="http://schemas.microsoft.com/office/drawing/2014/main" id="{0D1D2EA1-7DF3-65B6-51BE-3AC568C89CF8}"/>
                </a:ext>
              </a:extLst>
            </p:cNvPr>
            <p:cNvSpPr>
              <a:spLocks/>
            </p:cNvSpPr>
            <p:nvPr/>
          </p:nvSpPr>
          <p:spPr bwMode="auto">
            <a:xfrm rot="16200000">
              <a:off x="11481049" y="3685989"/>
              <a:ext cx="968412" cy="2033090"/>
            </a:xfrm>
            <a:custGeom>
              <a:avLst/>
              <a:gdLst>
                <a:gd name="T0" fmla="*/ 189 w 540"/>
                <a:gd name="T1" fmla="*/ 1133 h 1133"/>
                <a:gd name="T2" fmla="*/ 282 w 540"/>
                <a:gd name="T3" fmla="*/ 1020 h 1133"/>
                <a:gd name="T4" fmla="*/ 411 w 540"/>
                <a:gd name="T5" fmla="*/ 1072 h 1133"/>
                <a:gd name="T6" fmla="*/ 540 w 540"/>
                <a:gd name="T7" fmla="*/ 752 h 1133"/>
                <a:gd name="T8" fmla="*/ 411 w 540"/>
                <a:gd name="T9" fmla="*/ 700 h 1133"/>
                <a:gd name="T10" fmla="*/ 408 w 540"/>
                <a:gd name="T11" fmla="*/ 417 h 1133"/>
                <a:gd name="T12" fmla="*/ 536 w 540"/>
                <a:gd name="T13" fmla="*/ 362 h 1133"/>
                <a:gd name="T14" fmla="*/ 401 w 540"/>
                <a:gd name="T15" fmla="*/ 44 h 1133"/>
                <a:gd name="T16" fmla="*/ 272 w 540"/>
                <a:gd name="T17" fmla="*/ 99 h 1133"/>
                <a:gd name="T18" fmla="*/ 189 w 540"/>
                <a:gd name="T19" fmla="*/ 0 h 1133"/>
                <a:gd name="T20" fmla="*/ 0 w 540"/>
                <a:gd name="T21" fmla="*/ 186 h 1133"/>
                <a:gd name="T22" fmla="*/ 113 w 540"/>
                <a:gd name="T23" fmla="*/ 355 h 1133"/>
                <a:gd name="T24" fmla="*/ 0 w 540"/>
                <a:gd name="T25" fmla="*/ 946 h 1133"/>
                <a:gd name="T26" fmla="*/ 189 w 540"/>
                <a:gd name="T27" fmla="*/ 113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0289AE"/>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0">
              <a:extLst>
                <a:ext uri="{FF2B5EF4-FFF2-40B4-BE49-F238E27FC236}">
                  <a16:creationId xmlns:a16="http://schemas.microsoft.com/office/drawing/2014/main" id="{E1CB0C1B-5E59-C2C6-F27C-D8920E0ECC42}"/>
                </a:ext>
              </a:extLst>
            </p:cNvPr>
            <p:cNvSpPr>
              <a:spLocks/>
            </p:cNvSpPr>
            <p:nvPr/>
          </p:nvSpPr>
          <p:spPr bwMode="auto">
            <a:xfrm rot="16200000">
              <a:off x="9768369" y="5387176"/>
              <a:ext cx="2054642" cy="975596"/>
            </a:xfrm>
            <a:custGeom>
              <a:avLst/>
              <a:gdLst>
                <a:gd name="T0" fmla="*/ 1145 w 1145"/>
                <a:gd name="T1" fmla="*/ 357 h 544"/>
                <a:gd name="T2" fmla="*/ 1026 w 1145"/>
                <a:gd name="T3" fmla="*/ 258 h 544"/>
                <a:gd name="T4" fmla="*/ 1078 w 1145"/>
                <a:gd name="T5" fmla="*/ 129 h 544"/>
                <a:gd name="T6" fmla="*/ 758 w 1145"/>
                <a:gd name="T7" fmla="*/ 0 h 544"/>
                <a:gd name="T8" fmla="*/ 706 w 1145"/>
                <a:gd name="T9" fmla="*/ 129 h 544"/>
                <a:gd name="T10" fmla="*/ 423 w 1145"/>
                <a:gd name="T11" fmla="*/ 132 h 544"/>
                <a:gd name="T12" fmla="*/ 368 w 1145"/>
                <a:gd name="T13" fmla="*/ 4 h 544"/>
                <a:gd name="T14" fmla="*/ 50 w 1145"/>
                <a:gd name="T15" fmla="*/ 139 h 544"/>
                <a:gd name="T16" fmla="*/ 105 w 1145"/>
                <a:gd name="T17" fmla="*/ 268 h 544"/>
                <a:gd name="T18" fmla="*/ 0 w 1145"/>
                <a:gd name="T19" fmla="*/ 357 h 544"/>
                <a:gd name="T20" fmla="*/ 189 w 1145"/>
                <a:gd name="T21" fmla="*/ 544 h 544"/>
                <a:gd name="T22" fmla="*/ 361 w 1145"/>
                <a:gd name="T23" fmla="*/ 427 h 544"/>
                <a:gd name="T24" fmla="*/ 361 w 1145"/>
                <a:gd name="T25" fmla="*/ 427 h 544"/>
                <a:gd name="T26" fmla="*/ 572 w 1145"/>
                <a:gd name="T27" fmla="*/ 384 h 544"/>
                <a:gd name="T28" fmla="*/ 956 w 1145"/>
                <a:gd name="T29" fmla="*/ 543 h 544"/>
                <a:gd name="T30" fmla="*/ 1145 w 1145"/>
                <a:gd name="T31" fmla="*/ 35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06677F"/>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F9445C4B-47CB-0A52-7B41-B89578D428D7}"/>
                </a:ext>
              </a:extLst>
            </p:cNvPr>
            <p:cNvSpPr>
              <a:spLocks/>
            </p:cNvSpPr>
            <p:nvPr/>
          </p:nvSpPr>
          <p:spPr bwMode="auto">
            <a:xfrm rot="16200000">
              <a:off x="12106781" y="5386458"/>
              <a:ext cx="2054642" cy="977033"/>
            </a:xfrm>
            <a:custGeom>
              <a:avLst/>
              <a:gdLst>
                <a:gd name="T0" fmla="*/ 0 w 1145"/>
                <a:gd name="T1" fmla="*/ 187 h 544"/>
                <a:gd name="T2" fmla="*/ 119 w 1145"/>
                <a:gd name="T3" fmla="*/ 286 h 544"/>
                <a:gd name="T4" fmla="*/ 67 w 1145"/>
                <a:gd name="T5" fmla="*/ 415 h 544"/>
                <a:gd name="T6" fmla="*/ 387 w 1145"/>
                <a:gd name="T7" fmla="*/ 544 h 544"/>
                <a:gd name="T8" fmla="*/ 440 w 1145"/>
                <a:gd name="T9" fmla="*/ 415 h 544"/>
                <a:gd name="T10" fmla="*/ 722 w 1145"/>
                <a:gd name="T11" fmla="*/ 412 h 544"/>
                <a:gd name="T12" fmla="*/ 777 w 1145"/>
                <a:gd name="T13" fmla="*/ 540 h 544"/>
                <a:gd name="T14" fmla="*/ 1095 w 1145"/>
                <a:gd name="T15" fmla="*/ 405 h 544"/>
                <a:gd name="T16" fmla="*/ 1040 w 1145"/>
                <a:gd name="T17" fmla="*/ 276 h 544"/>
                <a:gd name="T18" fmla="*/ 1145 w 1145"/>
                <a:gd name="T19" fmla="*/ 187 h 544"/>
                <a:gd name="T20" fmla="*/ 956 w 1145"/>
                <a:gd name="T21" fmla="*/ 0 h 544"/>
                <a:gd name="T22" fmla="*/ 784 w 1145"/>
                <a:gd name="T23" fmla="*/ 117 h 544"/>
                <a:gd name="T24" fmla="*/ 573 w 1145"/>
                <a:gd name="T25" fmla="*/ 160 h 544"/>
                <a:gd name="T26" fmla="*/ 189 w 1145"/>
                <a:gd name="T27" fmla="*/ 0 h 544"/>
                <a:gd name="T28" fmla="*/ 0 w 1145"/>
                <a:gd name="T29" fmla="*/ 18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D824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Oval 89">
              <a:extLst>
                <a:ext uri="{FF2B5EF4-FFF2-40B4-BE49-F238E27FC236}">
                  <a16:creationId xmlns:a16="http://schemas.microsoft.com/office/drawing/2014/main" id="{404BDB54-6C0D-A512-3D71-E32241855CF1}"/>
                </a:ext>
              </a:extLst>
            </p:cNvPr>
            <p:cNvSpPr>
              <a:spLocks noChangeArrowheads="1"/>
            </p:cNvSpPr>
            <p:nvPr/>
          </p:nvSpPr>
          <p:spPr bwMode="auto">
            <a:xfrm rot="16200000">
              <a:off x="10993251" y="4905126"/>
              <a:ext cx="1939697" cy="193969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72">
              <a:extLst>
                <a:ext uri="{FF2B5EF4-FFF2-40B4-BE49-F238E27FC236}">
                  <a16:creationId xmlns:a16="http://schemas.microsoft.com/office/drawing/2014/main" id="{75A90F61-DC39-8D09-FB0E-6AB9024A9CB3}"/>
                </a:ext>
              </a:extLst>
            </p:cNvPr>
            <p:cNvSpPr>
              <a:spLocks noChangeArrowheads="1"/>
            </p:cNvSpPr>
            <p:nvPr/>
          </p:nvSpPr>
          <p:spPr bwMode="auto">
            <a:xfrm rot="16200000">
              <a:off x="11330975" y="5242850"/>
              <a:ext cx="1264249" cy="1264249"/>
            </a:xfrm>
            <a:custGeom>
              <a:avLst/>
              <a:gdLst>
                <a:gd name="connsiteX0" fmla="*/ 496094 w 993776"/>
                <a:gd name="connsiteY0" fmla="*/ 50800 h 993776"/>
                <a:gd name="connsiteX1" fmla="*/ 49212 w 993776"/>
                <a:gd name="connsiteY1" fmla="*/ 496888 h 993776"/>
                <a:gd name="connsiteX2" fmla="*/ 496094 w 993776"/>
                <a:gd name="connsiteY2" fmla="*/ 942976 h 993776"/>
                <a:gd name="connsiteX3" fmla="*/ 942976 w 993776"/>
                <a:gd name="connsiteY3" fmla="*/ 496888 h 993776"/>
                <a:gd name="connsiteX4" fmla="*/ 496094 w 993776"/>
                <a:gd name="connsiteY4" fmla="*/ 50800 h 993776"/>
                <a:gd name="connsiteX5" fmla="*/ 496888 w 993776"/>
                <a:gd name="connsiteY5" fmla="*/ 0 h 993776"/>
                <a:gd name="connsiteX6" fmla="*/ 993776 w 993776"/>
                <a:gd name="connsiteY6" fmla="*/ 496888 h 993776"/>
                <a:gd name="connsiteX7" fmla="*/ 496888 w 993776"/>
                <a:gd name="connsiteY7" fmla="*/ 993776 h 993776"/>
                <a:gd name="connsiteX8" fmla="*/ 0 w 993776"/>
                <a:gd name="connsiteY8" fmla="*/ 496888 h 993776"/>
                <a:gd name="connsiteX9" fmla="*/ 496888 w 993776"/>
                <a:gd name="connsiteY9" fmla="*/ 0 h 99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776" h="993776">
                  <a:moveTo>
                    <a:pt x="496094" y="50800"/>
                  </a:moveTo>
                  <a:cubicBezTo>
                    <a:pt x="249288" y="50800"/>
                    <a:pt x="49212" y="250520"/>
                    <a:pt x="49212" y="496888"/>
                  </a:cubicBezTo>
                  <a:cubicBezTo>
                    <a:pt x="49212" y="743256"/>
                    <a:pt x="249288" y="942976"/>
                    <a:pt x="496094" y="942976"/>
                  </a:cubicBezTo>
                  <a:cubicBezTo>
                    <a:pt x="742900" y="942976"/>
                    <a:pt x="942976" y="743256"/>
                    <a:pt x="942976" y="496888"/>
                  </a:cubicBezTo>
                  <a:cubicBezTo>
                    <a:pt x="942976" y="250520"/>
                    <a:pt x="742900" y="50800"/>
                    <a:pt x="496094" y="50800"/>
                  </a:cubicBezTo>
                  <a:close/>
                  <a:moveTo>
                    <a:pt x="496888" y="0"/>
                  </a:moveTo>
                  <a:cubicBezTo>
                    <a:pt x="771312" y="0"/>
                    <a:pt x="993776" y="222464"/>
                    <a:pt x="993776" y="496888"/>
                  </a:cubicBezTo>
                  <a:cubicBezTo>
                    <a:pt x="993776" y="771312"/>
                    <a:pt x="771312" y="993776"/>
                    <a:pt x="496888" y="993776"/>
                  </a:cubicBezTo>
                  <a:cubicBezTo>
                    <a:pt x="222464" y="993776"/>
                    <a:pt x="0" y="771312"/>
                    <a:pt x="0" y="496888"/>
                  </a:cubicBezTo>
                  <a:cubicBezTo>
                    <a:pt x="0" y="222464"/>
                    <a:pt x="222464" y="0"/>
                    <a:pt x="496888"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8" name="Oval 89">
              <a:extLst>
                <a:ext uri="{FF2B5EF4-FFF2-40B4-BE49-F238E27FC236}">
                  <a16:creationId xmlns:a16="http://schemas.microsoft.com/office/drawing/2014/main" id="{EA6328F1-8F4F-F6F4-B025-16317BFCC15B}"/>
                </a:ext>
              </a:extLst>
            </p:cNvPr>
            <p:cNvSpPr>
              <a:spLocks noChangeArrowheads="1"/>
            </p:cNvSpPr>
            <p:nvPr/>
          </p:nvSpPr>
          <p:spPr bwMode="auto">
            <a:xfrm rot="5400000">
              <a:off x="8095881" y="3133376"/>
              <a:ext cx="1569843" cy="156984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72">
              <a:extLst>
                <a:ext uri="{FF2B5EF4-FFF2-40B4-BE49-F238E27FC236}">
                  <a16:creationId xmlns:a16="http://schemas.microsoft.com/office/drawing/2014/main" id="{36E66B7B-0BE2-4139-CF18-6F822E1E4894}"/>
                </a:ext>
              </a:extLst>
            </p:cNvPr>
            <p:cNvSpPr>
              <a:spLocks noChangeArrowheads="1"/>
            </p:cNvSpPr>
            <p:nvPr/>
          </p:nvSpPr>
          <p:spPr bwMode="auto">
            <a:xfrm rot="5400000">
              <a:off x="8369209" y="3406704"/>
              <a:ext cx="1023187" cy="1023186"/>
            </a:xfrm>
            <a:custGeom>
              <a:avLst/>
              <a:gdLst>
                <a:gd name="connsiteX0" fmla="*/ 496094 w 993776"/>
                <a:gd name="connsiteY0" fmla="*/ 50800 h 993776"/>
                <a:gd name="connsiteX1" fmla="*/ 49212 w 993776"/>
                <a:gd name="connsiteY1" fmla="*/ 496888 h 993776"/>
                <a:gd name="connsiteX2" fmla="*/ 496094 w 993776"/>
                <a:gd name="connsiteY2" fmla="*/ 942976 h 993776"/>
                <a:gd name="connsiteX3" fmla="*/ 942976 w 993776"/>
                <a:gd name="connsiteY3" fmla="*/ 496888 h 993776"/>
                <a:gd name="connsiteX4" fmla="*/ 496094 w 993776"/>
                <a:gd name="connsiteY4" fmla="*/ 50800 h 993776"/>
                <a:gd name="connsiteX5" fmla="*/ 496888 w 993776"/>
                <a:gd name="connsiteY5" fmla="*/ 0 h 993776"/>
                <a:gd name="connsiteX6" fmla="*/ 993776 w 993776"/>
                <a:gd name="connsiteY6" fmla="*/ 496888 h 993776"/>
                <a:gd name="connsiteX7" fmla="*/ 496888 w 993776"/>
                <a:gd name="connsiteY7" fmla="*/ 993776 h 993776"/>
                <a:gd name="connsiteX8" fmla="*/ 0 w 993776"/>
                <a:gd name="connsiteY8" fmla="*/ 496888 h 993776"/>
                <a:gd name="connsiteX9" fmla="*/ 496888 w 993776"/>
                <a:gd name="connsiteY9" fmla="*/ 0 h 99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776" h="993776">
                  <a:moveTo>
                    <a:pt x="496094" y="50800"/>
                  </a:moveTo>
                  <a:cubicBezTo>
                    <a:pt x="249288" y="50800"/>
                    <a:pt x="49212" y="250520"/>
                    <a:pt x="49212" y="496888"/>
                  </a:cubicBezTo>
                  <a:cubicBezTo>
                    <a:pt x="49212" y="743256"/>
                    <a:pt x="249288" y="942976"/>
                    <a:pt x="496094" y="942976"/>
                  </a:cubicBezTo>
                  <a:cubicBezTo>
                    <a:pt x="742900" y="942976"/>
                    <a:pt x="942976" y="743256"/>
                    <a:pt x="942976" y="496888"/>
                  </a:cubicBezTo>
                  <a:cubicBezTo>
                    <a:pt x="942976" y="250520"/>
                    <a:pt x="742900" y="50800"/>
                    <a:pt x="496094" y="50800"/>
                  </a:cubicBezTo>
                  <a:close/>
                  <a:moveTo>
                    <a:pt x="496888" y="0"/>
                  </a:moveTo>
                  <a:cubicBezTo>
                    <a:pt x="771312" y="0"/>
                    <a:pt x="993776" y="222464"/>
                    <a:pt x="993776" y="496888"/>
                  </a:cubicBezTo>
                  <a:cubicBezTo>
                    <a:pt x="993776" y="771312"/>
                    <a:pt x="771312" y="993776"/>
                    <a:pt x="496888" y="993776"/>
                  </a:cubicBezTo>
                  <a:cubicBezTo>
                    <a:pt x="222464" y="993776"/>
                    <a:pt x="0" y="771312"/>
                    <a:pt x="0" y="496888"/>
                  </a:cubicBezTo>
                  <a:cubicBezTo>
                    <a:pt x="0" y="222464"/>
                    <a:pt x="222464" y="0"/>
                    <a:pt x="496888"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2" name="Oval 17">
              <a:extLst>
                <a:ext uri="{FF2B5EF4-FFF2-40B4-BE49-F238E27FC236}">
                  <a16:creationId xmlns:a16="http://schemas.microsoft.com/office/drawing/2014/main" id="{7297EDBE-ADBE-E649-3818-F1EF3D389447}"/>
                </a:ext>
              </a:extLst>
            </p:cNvPr>
            <p:cNvSpPr>
              <a:spLocks noChangeArrowheads="1"/>
            </p:cNvSpPr>
            <p:nvPr/>
          </p:nvSpPr>
          <p:spPr bwMode="auto">
            <a:xfrm rot="5400000">
              <a:off x="8467277" y="3503139"/>
              <a:ext cx="828683" cy="82868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8" name="Textfeld 127">
            <a:extLst>
              <a:ext uri="{FF2B5EF4-FFF2-40B4-BE49-F238E27FC236}">
                <a16:creationId xmlns:a16="http://schemas.microsoft.com/office/drawing/2014/main" id="{951B028A-F1B9-5113-F8AE-476A14C3EDE7}"/>
              </a:ext>
            </a:extLst>
          </p:cNvPr>
          <p:cNvSpPr txBox="1"/>
          <p:nvPr/>
        </p:nvSpPr>
        <p:spPr>
          <a:xfrm>
            <a:off x="405796" y="852599"/>
            <a:ext cx="10493522" cy="385170"/>
          </a:xfrm>
          <a:prstGeom prst="rect">
            <a:avLst/>
          </a:prstGeom>
          <a:noFill/>
        </p:spPr>
        <p:txBody>
          <a:bodyPr wrap="square">
            <a:spAutoFit/>
          </a:bodyPr>
          <a:lstStyle/>
          <a:p>
            <a:pPr>
              <a:lnSpc>
                <a:spcPts val="2160"/>
              </a:lnSpc>
            </a:pPr>
            <a:r>
              <a:rPr lang="en-US" sz="2400" dirty="0">
                <a:solidFill>
                  <a:srgbClr val="262626"/>
                </a:solidFill>
              </a:rPr>
              <a:t>A sustainability-aware shift routine can be built into </a:t>
            </a:r>
            <a:r>
              <a:rPr lang="en-US" sz="2400" b="1" dirty="0">
                <a:solidFill>
                  <a:srgbClr val="262626"/>
                </a:solidFill>
              </a:rPr>
              <a:t>five checkpoints</a:t>
            </a:r>
            <a:r>
              <a:rPr lang="en-US" sz="2400" dirty="0">
                <a:solidFill>
                  <a:srgbClr val="262626"/>
                </a:solidFill>
              </a:rPr>
              <a:t>:</a:t>
            </a:r>
            <a:endParaRPr lang="de-DE" sz="2400" dirty="0">
              <a:solidFill>
                <a:srgbClr val="262626"/>
              </a:solidFill>
            </a:endParaRPr>
          </a:p>
        </p:txBody>
      </p:sp>
      <p:sp>
        <p:nvSpPr>
          <p:cNvPr id="133" name="TextBox 28">
            <a:extLst>
              <a:ext uri="{FF2B5EF4-FFF2-40B4-BE49-F238E27FC236}">
                <a16:creationId xmlns:a16="http://schemas.microsoft.com/office/drawing/2014/main" id="{2DBD9FC1-2D90-8014-B99B-3735BA3C9F0F}"/>
              </a:ext>
            </a:extLst>
          </p:cNvPr>
          <p:cNvSpPr txBox="1"/>
          <p:nvPr/>
        </p:nvSpPr>
        <p:spPr>
          <a:xfrm>
            <a:off x="1231453" y="6245189"/>
            <a:ext cx="8302397" cy="400110"/>
          </a:xfrm>
          <a:prstGeom prst="rect">
            <a:avLst/>
          </a:prstGeom>
          <a:noFill/>
        </p:spPr>
        <p:txBody>
          <a:bodyPr wrap="square">
            <a:spAutoFit/>
          </a:bodyPr>
          <a:lstStyle/>
          <a:p>
            <a:r>
              <a:rPr lang="en-US" sz="2000" b="1" dirty="0">
                <a:solidFill>
                  <a:srgbClr val="0289AE"/>
                </a:solidFill>
              </a:rPr>
              <a:t>Sustainability becomes reliable when it is visible, routine and shared.</a:t>
            </a:r>
            <a:endParaRPr lang="en-US" sz="2000" dirty="0">
              <a:solidFill>
                <a:srgbClr val="0289AE"/>
              </a:solidFill>
            </a:endParaRPr>
          </a:p>
        </p:txBody>
      </p:sp>
      <p:sp>
        <p:nvSpPr>
          <p:cNvPr id="7" name="Text Placeholder 11">
            <a:extLst>
              <a:ext uri="{FF2B5EF4-FFF2-40B4-BE49-F238E27FC236}">
                <a16:creationId xmlns:a16="http://schemas.microsoft.com/office/drawing/2014/main" id="{22234065-80AD-024A-5CBA-81AE2DE700AB}"/>
              </a:ext>
            </a:extLst>
          </p:cNvPr>
          <p:cNvSpPr txBox="1">
            <a:spLocks/>
          </p:cNvSpPr>
          <p:nvPr/>
        </p:nvSpPr>
        <p:spPr>
          <a:xfrm>
            <a:off x="429114" y="294880"/>
            <a:ext cx="990707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Building a Sustainable Shift Routine: Example</a:t>
            </a:r>
          </a:p>
        </p:txBody>
      </p:sp>
      <p:cxnSp>
        <p:nvCxnSpPr>
          <p:cNvPr id="53" name="Straight Connector 52">
            <a:extLst>
              <a:ext uri="{FF2B5EF4-FFF2-40B4-BE49-F238E27FC236}">
                <a16:creationId xmlns:a16="http://schemas.microsoft.com/office/drawing/2014/main" id="{A288DC3A-FCDE-071D-CC97-E4D00B616B89}"/>
              </a:ext>
            </a:extLst>
          </p:cNvPr>
          <p:cNvCxnSpPr>
            <a:cxnSpLocks/>
          </p:cNvCxnSpPr>
          <p:nvPr/>
        </p:nvCxnSpPr>
        <p:spPr>
          <a:xfrm>
            <a:off x="0" y="1410318"/>
            <a:ext cx="969958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4" name="Rectangle 30">
            <a:extLst>
              <a:ext uri="{FF2B5EF4-FFF2-40B4-BE49-F238E27FC236}">
                <a16:creationId xmlns:a16="http://schemas.microsoft.com/office/drawing/2014/main" id="{280BADE2-8191-8F36-F551-008E5F19E69F}"/>
              </a:ext>
            </a:extLst>
          </p:cNvPr>
          <p:cNvSpPr/>
          <p:nvPr/>
        </p:nvSpPr>
        <p:spPr>
          <a:xfrm flipH="1">
            <a:off x="1501359" y="2092041"/>
            <a:ext cx="7631065" cy="362022"/>
          </a:xfrm>
          <a:prstGeom prst="rect">
            <a:avLst/>
          </a:prstGeom>
        </p:spPr>
        <p:txBody>
          <a:bodyPr wrap="square">
            <a:spAutoFit/>
          </a:bodyPr>
          <a:lstStyle/>
          <a:p>
            <a:pPr>
              <a:lnSpc>
                <a:spcPts val="2100"/>
              </a:lnSpc>
            </a:pPr>
            <a:r>
              <a:rPr lang="en-US" sz="2000" b="1" dirty="0">
                <a:solidFill>
                  <a:srgbClr val="62A844"/>
                </a:solidFill>
                <a:cs typeface="Segoe UI Light" panose="020B0502040204020203" pitchFamily="34" charset="0"/>
              </a:rPr>
              <a:t>Start of shift - </a:t>
            </a:r>
            <a:r>
              <a:rPr lang="en-US" sz="2000" dirty="0">
                <a:solidFill>
                  <a:srgbClr val="262626"/>
                </a:solidFill>
                <a:cs typeface="Segoe UI Light" panose="020B0502040204020203" pitchFamily="34" charset="0"/>
              </a:rPr>
              <a:t>Equipment check, stock check, role reminders</a:t>
            </a:r>
          </a:p>
        </p:txBody>
      </p:sp>
      <p:sp>
        <p:nvSpPr>
          <p:cNvPr id="55" name="Rectangle 30">
            <a:extLst>
              <a:ext uri="{FF2B5EF4-FFF2-40B4-BE49-F238E27FC236}">
                <a16:creationId xmlns:a16="http://schemas.microsoft.com/office/drawing/2014/main" id="{517387D6-B44E-C8E7-7667-493BF801AA0C}"/>
              </a:ext>
            </a:extLst>
          </p:cNvPr>
          <p:cNvSpPr/>
          <p:nvPr/>
        </p:nvSpPr>
        <p:spPr>
          <a:xfrm flipH="1">
            <a:off x="1501359" y="2942784"/>
            <a:ext cx="9668138" cy="362022"/>
          </a:xfrm>
          <a:prstGeom prst="rect">
            <a:avLst/>
          </a:prstGeom>
        </p:spPr>
        <p:txBody>
          <a:bodyPr wrap="square">
            <a:spAutoFit/>
          </a:bodyPr>
          <a:lstStyle/>
          <a:p>
            <a:pPr>
              <a:lnSpc>
                <a:spcPts val="2100"/>
              </a:lnSpc>
            </a:pPr>
            <a:r>
              <a:rPr lang="en-US" sz="2000" b="1" dirty="0">
                <a:solidFill>
                  <a:srgbClr val="62A844"/>
                </a:solidFill>
                <a:cs typeface="Segoe UI Light" panose="020B0502040204020203" pitchFamily="34" charset="0"/>
              </a:rPr>
              <a:t>During service Reduce - </a:t>
            </a:r>
            <a:r>
              <a:rPr lang="en-US" sz="2000" dirty="0">
                <a:solidFill>
                  <a:srgbClr val="262626"/>
                </a:solidFill>
                <a:cs typeface="Segoe UI Light" panose="020B0502040204020203" pitchFamily="34" charset="0"/>
              </a:rPr>
              <a:t>overproduction, support guest choices, reduce avoidable waste</a:t>
            </a:r>
          </a:p>
        </p:txBody>
      </p:sp>
      <p:sp>
        <p:nvSpPr>
          <p:cNvPr id="56" name="Rectangle 30">
            <a:extLst>
              <a:ext uri="{FF2B5EF4-FFF2-40B4-BE49-F238E27FC236}">
                <a16:creationId xmlns:a16="http://schemas.microsoft.com/office/drawing/2014/main" id="{FD4BE518-3A0E-76E8-EEDE-06FBC1067837}"/>
              </a:ext>
            </a:extLst>
          </p:cNvPr>
          <p:cNvSpPr/>
          <p:nvPr/>
        </p:nvSpPr>
        <p:spPr>
          <a:xfrm flipH="1">
            <a:off x="1501359" y="3733339"/>
            <a:ext cx="8452866" cy="362022"/>
          </a:xfrm>
          <a:prstGeom prst="rect">
            <a:avLst/>
          </a:prstGeom>
        </p:spPr>
        <p:txBody>
          <a:bodyPr wrap="square">
            <a:spAutoFit/>
          </a:bodyPr>
          <a:lstStyle/>
          <a:p>
            <a:pPr>
              <a:lnSpc>
                <a:spcPts val="2100"/>
              </a:lnSpc>
            </a:pPr>
            <a:r>
              <a:rPr lang="en-US" sz="2000" b="1" dirty="0">
                <a:solidFill>
                  <a:srgbClr val="62A844"/>
                </a:solidFill>
                <a:cs typeface="Segoe UI Light" panose="020B0502040204020203" pitchFamily="34" charset="0"/>
              </a:rPr>
              <a:t>Changeover - </a:t>
            </a:r>
            <a:r>
              <a:rPr lang="en-US" sz="2000" dirty="0">
                <a:solidFill>
                  <a:srgbClr val="262626"/>
                </a:solidFill>
                <a:cs typeface="Segoe UI Light" panose="020B0502040204020203" pitchFamily="34" charset="0"/>
              </a:rPr>
              <a:t>Switch-off checks, refill control, waste separation</a:t>
            </a:r>
          </a:p>
        </p:txBody>
      </p:sp>
      <p:grpSp>
        <p:nvGrpSpPr>
          <p:cNvPr id="57" name="Group 56">
            <a:extLst>
              <a:ext uri="{FF2B5EF4-FFF2-40B4-BE49-F238E27FC236}">
                <a16:creationId xmlns:a16="http://schemas.microsoft.com/office/drawing/2014/main" id="{0E4ADD48-A2CC-82E9-3C29-66447A0F3BB7}"/>
              </a:ext>
            </a:extLst>
          </p:cNvPr>
          <p:cNvGrpSpPr/>
          <p:nvPr/>
        </p:nvGrpSpPr>
        <p:grpSpPr>
          <a:xfrm>
            <a:off x="-35674" y="1933158"/>
            <a:ext cx="1448894" cy="883507"/>
            <a:chOff x="0" y="582317"/>
            <a:chExt cx="1448894" cy="883507"/>
          </a:xfrm>
          <a:solidFill>
            <a:srgbClr val="0289AE"/>
          </a:solidFill>
        </p:grpSpPr>
        <p:cxnSp>
          <p:nvCxnSpPr>
            <p:cNvPr id="58" name="Straight Connector 33">
              <a:extLst>
                <a:ext uri="{FF2B5EF4-FFF2-40B4-BE49-F238E27FC236}">
                  <a16:creationId xmlns:a16="http://schemas.microsoft.com/office/drawing/2014/main" id="{D53CA82C-231D-D21E-0E81-603C5FE8D68B}"/>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4FDA686-BD0A-6833-37AD-797B40621262}"/>
                </a:ext>
              </a:extLst>
            </p:cNvPr>
            <p:cNvGrpSpPr/>
            <p:nvPr/>
          </p:nvGrpSpPr>
          <p:grpSpPr>
            <a:xfrm>
              <a:off x="708799" y="582317"/>
              <a:ext cx="740095" cy="883507"/>
              <a:chOff x="4051865" y="5165558"/>
              <a:chExt cx="946855" cy="1130331"/>
            </a:xfrm>
            <a:grpFill/>
          </p:grpSpPr>
          <p:sp>
            <p:nvSpPr>
              <p:cNvPr id="60" name="Oval 16">
                <a:extLst>
                  <a:ext uri="{FF2B5EF4-FFF2-40B4-BE49-F238E27FC236}">
                    <a16:creationId xmlns:a16="http://schemas.microsoft.com/office/drawing/2014/main" id="{0F6EC77D-401F-6400-8FDC-E7B830E1DD7D}"/>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61" name="TextBox 26">
                <a:extLst>
                  <a:ext uri="{FF2B5EF4-FFF2-40B4-BE49-F238E27FC236}">
                    <a16:creationId xmlns:a16="http://schemas.microsoft.com/office/drawing/2014/main" id="{2FF70FA1-40F2-61A5-C40D-749A29FB5FEA}"/>
                  </a:ext>
                </a:extLst>
              </p:cNvPr>
              <p:cNvSpPr txBox="1"/>
              <p:nvPr/>
            </p:nvSpPr>
            <p:spPr bwMode="auto">
              <a:xfrm>
                <a:off x="4066676" y="5206813"/>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62" name="Group 61">
            <a:extLst>
              <a:ext uri="{FF2B5EF4-FFF2-40B4-BE49-F238E27FC236}">
                <a16:creationId xmlns:a16="http://schemas.microsoft.com/office/drawing/2014/main" id="{EDFACC2F-D088-00D4-BD23-3DA6E9A5D970}"/>
              </a:ext>
            </a:extLst>
          </p:cNvPr>
          <p:cNvGrpSpPr/>
          <p:nvPr/>
        </p:nvGrpSpPr>
        <p:grpSpPr>
          <a:xfrm>
            <a:off x="-35674" y="2746439"/>
            <a:ext cx="1448894" cy="893248"/>
            <a:chOff x="0" y="582327"/>
            <a:chExt cx="1448894" cy="893248"/>
          </a:xfrm>
          <a:solidFill>
            <a:srgbClr val="0289AE"/>
          </a:solidFill>
        </p:grpSpPr>
        <p:cxnSp>
          <p:nvCxnSpPr>
            <p:cNvPr id="63" name="Straight Connector 33">
              <a:extLst>
                <a:ext uri="{FF2B5EF4-FFF2-40B4-BE49-F238E27FC236}">
                  <a16:creationId xmlns:a16="http://schemas.microsoft.com/office/drawing/2014/main" id="{1BF7D84F-7096-1ACA-20F0-9F9CF1835D81}"/>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831B260B-8DB4-A939-7BDA-03FC57A85FB1}"/>
                </a:ext>
              </a:extLst>
            </p:cNvPr>
            <p:cNvGrpSpPr/>
            <p:nvPr/>
          </p:nvGrpSpPr>
          <p:grpSpPr>
            <a:xfrm>
              <a:off x="708799" y="582327"/>
              <a:ext cx="740095" cy="893248"/>
              <a:chOff x="4051865" y="5165558"/>
              <a:chExt cx="946855" cy="1142790"/>
            </a:xfrm>
            <a:grpFill/>
          </p:grpSpPr>
          <p:sp>
            <p:nvSpPr>
              <p:cNvPr id="65" name="Oval 16">
                <a:extLst>
                  <a:ext uri="{FF2B5EF4-FFF2-40B4-BE49-F238E27FC236}">
                    <a16:creationId xmlns:a16="http://schemas.microsoft.com/office/drawing/2014/main" id="{666D16CB-A65B-390C-3063-3BDE4856E4CD}"/>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66" name="TextBox 26">
                <a:extLst>
                  <a:ext uri="{FF2B5EF4-FFF2-40B4-BE49-F238E27FC236}">
                    <a16:creationId xmlns:a16="http://schemas.microsoft.com/office/drawing/2014/main" id="{ACCEAB03-4CBC-8B1B-B22B-9E1D83985424}"/>
                  </a:ext>
                </a:extLst>
              </p:cNvPr>
              <p:cNvSpPr txBox="1"/>
              <p:nvPr/>
            </p:nvSpPr>
            <p:spPr bwMode="auto">
              <a:xfrm>
                <a:off x="4055862" y="5219272"/>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73" name="Group 72">
            <a:extLst>
              <a:ext uri="{FF2B5EF4-FFF2-40B4-BE49-F238E27FC236}">
                <a16:creationId xmlns:a16="http://schemas.microsoft.com/office/drawing/2014/main" id="{17AE4D64-444E-C803-71AD-FD687AD752DD}"/>
              </a:ext>
            </a:extLst>
          </p:cNvPr>
          <p:cNvGrpSpPr/>
          <p:nvPr/>
        </p:nvGrpSpPr>
        <p:grpSpPr>
          <a:xfrm>
            <a:off x="-35674" y="3569461"/>
            <a:ext cx="1448894" cy="893248"/>
            <a:chOff x="0" y="582327"/>
            <a:chExt cx="1448894" cy="893248"/>
          </a:xfrm>
          <a:solidFill>
            <a:srgbClr val="0289AE"/>
          </a:solidFill>
        </p:grpSpPr>
        <p:cxnSp>
          <p:nvCxnSpPr>
            <p:cNvPr id="93" name="Straight Connector 33">
              <a:extLst>
                <a:ext uri="{FF2B5EF4-FFF2-40B4-BE49-F238E27FC236}">
                  <a16:creationId xmlns:a16="http://schemas.microsoft.com/office/drawing/2014/main" id="{736E84DF-A263-0865-3A1D-19CDE8346F0E}"/>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9000800-5F9D-BF8C-F3B8-A35E6F7D66C2}"/>
                </a:ext>
              </a:extLst>
            </p:cNvPr>
            <p:cNvGrpSpPr/>
            <p:nvPr/>
          </p:nvGrpSpPr>
          <p:grpSpPr>
            <a:xfrm>
              <a:off x="708799" y="582327"/>
              <a:ext cx="740095" cy="893248"/>
              <a:chOff x="4051865" y="5165558"/>
              <a:chExt cx="946855" cy="1142790"/>
            </a:xfrm>
            <a:grpFill/>
          </p:grpSpPr>
          <p:sp>
            <p:nvSpPr>
              <p:cNvPr id="101" name="Oval 16">
                <a:extLst>
                  <a:ext uri="{FF2B5EF4-FFF2-40B4-BE49-F238E27FC236}">
                    <a16:creationId xmlns:a16="http://schemas.microsoft.com/office/drawing/2014/main" id="{EC63B375-DE68-5D01-7FF2-50EB2DFB4243}"/>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03" name="TextBox 26">
                <a:extLst>
                  <a:ext uri="{FF2B5EF4-FFF2-40B4-BE49-F238E27FC236}">
                    <a16:creationId xmlns:a16="http://schemas.microsoft.com/office/drawing/2014/main" id="{B39BA1C4-86A1-68F3-6BB9-CE18C0337027}"/>
                  </a:ext>
                </a:extLst>
              </p:cNvPr>
              <p:cNvSpPr txBox="1"/>
              <p:nvPr/>
            </p:nvSpPr>
            <p:spPr bwMode="auto">
              <a:xfrm>
                <a:off x="4055862" y="5219272"/>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04" name="Rectangle 30">
            <a:extLst>
              <a:ext uri="{FF2B5EF4-FFF2-40B4-BE49-F238E27FC236}">
                <a16:creationId xmlns:a16="http://schemas.microsoft.com/office/drawing/2014/main" id="{A5DA1E4F-FCFE-A4D7-54E5-6BD2087DB465}"/>
              </a:ext>
            </a:extLst>
          </p:cNvPr>
          <p:cNvSpPr/>
          <p:nvPr/>
        </p:nvSpPr>
        <p:spPr>
          <a:xfrm flipH="1">
            <a:off x="1501359" y="4584082"/>
            <a:ext cx="8302397" cy="362022"/>
          </a:xfrm>
          <a:prstGeom prst="rect">
            <a:avLst/>
          </a:prstGeom>
        </p:spPr>
        <p:txBody>
          <a:bodyPr wrap="square">
            <a:spAutoFit/>
          </a:bodyPr>
          <a:lstStyle/>
          <a:p>
            <a:pPr>
              <a:lnSpc>
                <a:spcPts val="2100"/>
              </a:lnSpc>
            </a:pPr>
            <a:r>
              <a:rPr lang="en-US" sz="2000" b="1" dirty="0">
                <a:solidFill>
                  <a:srgbClr val="62A844"/>
                </a:solidFill>
                <a:cs typeface="Segoe UI Light" panose="020B0502040204020203" pitchFamily="34" charset="0"/>
              </a:rPr>
              <a:t>End of shift - </a:t>
            </a:r>
            <a:r>
              <a:rPr lang="en-US" sz="2000" dirty="0">
                <a:solidFill>
                  <a:srgbClr val="262626"/>
                </a:solidFill>
                <a:cs typeface="Segoe UI Light" panose="020B0502040204020203" pitchFamily="34" charset="0"/>
              </a:rPr>
              <a:t>Record spoilage, unusual waste, leaks or guest feedback</a:t>
            </a:r>
          </a:p>
        </p:txBody>
      </p:sp>
      <p:sp>
        <p:nvSpPr>
          <p:cNvPr id="105" name="Rectangle 30">
            <a:extLst>
              <a:ext uri="{FF2B5EF4-FFF2-40B4-BE49-F238E27FC236}">
                <a16:creationId xmlns:a16="http://schemas.microsoft.com/office/drawing/2014/main" id="{7E4E4B8E-F33C-7F29-63A2-FBE5693B1759}"/>
              </a:ext>
            </a:extLst>
          </p:cNvPr>
          <p:cNvSpPr/>
          <p:nvPr/>
        </p:nvSpPr>
        <p:spPr>
          <a:xfrm flipH="1">
            <a:off x="1501359" y="5394446"/>
            <a:ext cx="8452864" cy="362022"/>
          </a:xfrm>
          <a:prstGeom prst="rect">
            <a:avLst/>
          </a:prstGeom>
        </p:spPr>
        <p:txBody>
          <a:bodyPr wrap="square">
            <a:spAutoFit/>
          </a:bodyPr>
          <a:lstStyle/>
          <a:p>
            <a:pPr>
              <a:lnSpc>
                <a:spcPts val="2100"/>
              </a:lnSpc>
            </a:pPr>
            <a:r>
              <a:rPr lang="en-US" sz="2000" b="1" dirty="0">
                <a:solidFill>
                  <a:srgbClr val="62A844"/>
                </a:solidFill>
                <a:cs typeface="Segoe UI Light" panose="020B0502040204020203" pitchFamily="34" charset="0"/>
              </a:rPr>
              <a:t>Weekly review </a:t>
            </a:r>
            <a:r>
              <a:rPr lang="en-US" sz="2000" b="1" dirty="0">
                <a:solidFill>
                  <a:srgbClr val="262626"/>
                </a:solidFill>
                <a:cs typeface="Segoe UI Light" panose="020B0502040204020203" pitchFamily="34" charset="0"/>
              </a:rPr>
              <a:t>- </a:t>
            </a:r>
            <a:r>
              <a:rPr lang="en-US" sz="2000" dirty="0">
                <a:solidFill>
                  <a:srgbClr val="262626"/>
                </a:solidFill>
                <a:cs typeface="Segoe UI Light" panose="020B0502040204020203" pitchFamily="34" charset="0"/>
              </a:rPr>
              <a:t>Identify one improvement and assign responsibility</a:t>
            </a:r>
          </a:p>
        </p:txBody>
      </p:sp>
      <p:grpSp>
        <p:nvGrpSpPr>
          <p:cNvPr id="106" name="Group 105">
            <a:extLst>
              <a:ext uri="{FF2B5EF4-FFF2-40B4-BE49-F238E27FC236}">
                <a16:creationId xmlns:a16="http://schemas.microsoft.com/office/drawing/2014/main" id="{A771087B-EA33-8C69-87C2-04B1B5D5AD0C}"/>
              </a:ext>
            </a:extLst>
          </p:cNvPr>
          <p:cNvGrpSpPr/>
          <p:nvPr/>
        </p:nvGrpSpPr>
        <p:grpSpPr>
          <a:xfrm>
            <a:off x="-35674" y="4392483"/>
            <a:ext cx="1448894" cy="883507"/>
            <a:chOff x="0" y="582317"/>
            <a:chExt cx="1448894" cy="883507"/>
          </a:xfrm>
          <a:solidFill>
            <a:srgbClr val="0289AE"/>
          </a:solidFill>
        </p:grpSpPr>
        <p:cxnSp>
          <p:nvCxnSpPr>
            <p:cNvPr id="107" name="Straight Connector 33">
              <a:extLst>
                <a:ext uri="{FF2B5EF4-FFF2-40B4-BE49-F238E27FC236}">
                  <a16:creationId xmlns:a16="http://schemas.microsoft.com/office/drawing/2014/main" id="{C99D6EED-EC5F-F73A-6E17-B082E1EF8481}"/>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1E14518A-37DE-C4B9-5860-88F98C09C796}"/>
                </a:ext>
              </a:extLst>
            </p:cNvPr>
            <p:cNvGrpSpPr/>
            <p:nvPr/>
          </p:nvGrpSpPr>
          <p:grpSpPr>
            <a:xfrm>
              <a:off x="708799" y="582317"/>
              <a:ext cx="740095" cy="883507"/>
              <a:chOff x="4051865" y="5165558"/>
              <a:chExt cx="946855" cy="1130331"/>
            </a:xfrm>
            <a:grpFill/>
          </p:grpSpPr>
          <p:sp>
            <p:nvSpPr>
              <p:cNvPr id="109" name="Oval 16">
                <a:extLst>
                  <a:ext uri="{FF2B5EF4-FFF2-40B4-BE49-F238E27FC236}">
                    <a16:creationId xmlns:a16="http://schemas.microsoft.com/office/drawing/2014/main" id="{73FA0EC7-6307-A9E8-8D2C-FA585BA9E84E}"/>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0" name="TextBox 26">
                <a:extLst>
                  <a:ext uri="{FF2B5EF4-FFF2-40B4-BE49-F238E27FC236}">
                    <a16:creationId xmlns:a16="http://schemas.microsoft.com/office/drawing/2014/main" id="{F7E180E4-694C-2E67-A26A-32C3C795C9F6}"/>
                  </a:ext>
                </a:extLst>
              </p:cNvPr>
              <p:cNvSpPr txBox="1"/>
              <p:nvPr/>
            </p:nvSpPr>
            <p:spPr bwMode="auto">
              <a:xfrm>
                <a:off x="4066676" y="5206813"/>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11" name="Group 110">
            <a:extLst>
              <a:ext uri="{FF2B5EF4-FFF2-40B4-BE49-F238E27FC236}">
                <a16:creationId xmlns:a16="http://schemas.microsoft.com/office/drawing/2014/main" id="{85F3283E-A1F6-FD25-FC85-B91FED5B13C2}"/>
              </a:ext>
            </a:extLst>
          </p:cNvPr>
          <p:cNvGrpSpPr/>
          <p:nvPr/>
        </p:nvGrpSpPr>
        <p:grpSpPr>
          <a:xfrm>
            <a:off x="-35674" y="5205762"/>
            <a:ext cx="1448894" cy="893248"/>
            <a:chOff x="0" y="582327"/>
            <a:chExt cx="1448894" cy="893248"/>
          </a:xfrm>
          <a:solidFill>
            <a:srgbClr val="0289AE"/>
          </a:solidFill>
        </p:grpSpPr>
        <p:cxnSp>
          <p:nvCxnSpPr>
            <p:cNvPr id="112" name="Straight Connector 33">
              <a:extLst>
                <a:ext uri="{FF2B5EF4-FFF2-40B4-BE49-F238E27FC236}">
                  <a16:creationId xmlns:a16="http://schemas.microsoft.com/office/drawing/2014/main" id="{05381C00-1AFB-03C4-81A0-89FD787FB858}"/>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7F013AEF-EF34-74BE-65D3-80BA5EBBE5B4}"/>
                </a:ext>
              </a:extLst>
            </p:cNvPr>
            <p:cNvGrpSpPr/>
            <p:nvPr/>
          </p:nvGrpSpPr>
          <p:grpSpPr>
            <a:xfrm>
              <a:off x="708799" y="582327"/>
              <a:ext cx="740095" cy="893248"/>
              <a:chOff x="4051865" y="5165558"/>
              <a:chExt cx="946855" cy="1142790"/>
            </a:xfrm>
            <a:grpFill/>
          </p:grpSpPr>
          <p:sp>
            <p:nvSpPr>
              <p:cNvPr id="114" name="Oval 16">
                <a:extLst>
                  <a:ext uri="{FF2B5EF4-FFF2-40B4-BE49-F238E27FC236}">
                    <a16:creationId xmlns:a16="http://schemas.microsoft.com/office/drawing/2014/main" id="{CBF87E27-3D8D-61FC-673D-E3D3E54AD6F6}"/>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5" name="TextBox 26">
                <a:extLst>
                  <a:ext uri="{FF2B5EF4-FFF2-40B4-BE49-F238E27FC236}">
                    <a16:creationId xmlns:a16="http://schemas.microsoft.com/office/drawing/2014/main" id="{9BAE6C05-40B6-97DC-0DF7-A09098D61691}"/>
                  </a:ext>
                </a:extLst>
              </p:cNvPr>
              <p:cNvSpPr txBox="1"/>
              <p:nvPr/>
            </p:nvSpPr>
            <p:spPr bwMode="auto">
              <a:xfrm>
                <a:off x="4055862" y="5219272"/>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Tree>
    <p:extLst>
      <p:ext uri="{BB962C8B-B14F-4D97-AF65-F5344CB8AC3E}">
        <p14:creationId xmlns:p14="http://schemas.microsoft.com/office/powerpoint/2010/main" val="332581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895B-7A4A-32A3-9FA2-74B14A1C04F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8C3E99E-CD55-DB4F-406B-74050E8D1D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454" y="2370565"/>
            <a:ext cx="5786430" cy="4487435"/>
          </a:xfrm>
          <a:prstGeom prst="rect">
            <a:avLst/>
          </a:prstGeom>
        </p:spPr>
      </p:pic>
      <p:sp>
        <p:nvSpPr>
          <p:cNvPr id="2" name="Text Placeholder 11">
            <a:extLst>
              <a:ext uri="{FF2B5EF4-FFF2-40B4-BE49-F238E27FC236}">
                <a16:creationId xmlns:a16="http://schemas.microsoft.com/office/drawing/2014/main" id="{BF56D558-39A3-665B-93C1-1EBC9C992671}"/>
              </a:ext>
            </a:extLst>
          </p:cNvPr>
          <p:cNvSpPr txBox="1">
            <a:spLocks/>
          </p:cNvSpPr>
          <p:nvPr/>
        </p:nvSpPr>
        <p:spPr>
          <a:xfrm>
            <a:off x="429115" y="354068"/>
            <a:ext cx="398083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t>
            </a:r>
          </a:p>
          <a:p>
            <a:pPr marL="0" indent="0">
              <a:lnSpc>
                <a:spcPts val="3520"/>
              </a:lnSpc>
              <a:spcBef>
                <a:spcPts val="0"/>
              </a:spcBef>
              <a:buNone/>
            </a:pPr>
            <a:r>
              <a:rPr lang="en-US" sz="3400" b="1" dirty="0">
                <a:solidFill>
                  <a:srgbClr val="262626"/>
                </a:solidFill>
                <a:cs typeface="Times New Roman" panose="02020603050405020304" pitchFamily="18" charset="0"/>
              </a:rPr>
              <a:t>and Discussion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8C49D0F8-8F6F-B36F-9CD2-3694BA393BCF}"/>
              </a:ext>
            </a:extLst>
          </p:cNvPr>
          <p:cNvCxnSpPr>
            <a:cxnSpLocks/>
          </p:cNvCxnSpPr>
          <p:nvPr/>
        </p:nvCxnSpPr>
        <p:spPr>
          <a:xfrm>
            <a:off x="0" y="1469506"/>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23FA0A41-634C-20EC-7536-7888A3983F36}"/>
              </a:ext>
            </a:extLst>
          </p:cNvPr>
          <p:cNvSpPr/>
          <p:nvPr/>
        </p:nvSpPr>
        <p:spPr>
          <a:xfrm flipH="1">
            <a:off x="586947" y="1813033"/>
            <a:ext cx="5744405" cy="4401205"/>
          </a:xfrm>
          <a:prstGeom prst="rect">
            <a:avLst/>
          </a:prstGeom>
        </p:spPr>
        <p:txBody>
          <a:bodyPr wrap="square">
            <a:spAutoFit/>
          </a:bodyPr>
          <a:lstStyle/>
          <a:p>
            <a:pPr>
              <a:lnSpc>
                <a:spcPts val="2060"/>
              </a:lnSpc>
            </a:pPr>
            <a:r>
              <a:rPr lang="en-US" sz="2000" b="1" dirty="0">
                <a:solidFill>
                  <a:srgbClr val="0289AE"/>
                </a:solidFill>
              </a:rPr>
              <a:t>Which department in your </a:t>
            </a:r>
            <a:r>
              <a:rPr lang="en-US" sz="2000" b="1" dirty="0" err="1">
                <a:solidFill>
                  <a:srgbClr val="0289AE"/>
                </a:solidFill>
              </a:rPr>
              <a:t>organisation</a:t>
            </a:r>
            <a:r>
              <a:rPr lang="en-US" sz="2000" b="1" dirty="0">
                <a:solidFill>
                  <a:srgbClr val="0289AE"/>
                </a:solidFill>
              </a:rPr>
              <a:t> has:</a:t>
            </a:r>
          </a:p>
          <a:p>
            <a:pPr marL="285750" indent="-285750">
              <a:lnSpc>
                <a:spcPts val="2060"/>
              </a:lnSpc>
              <a:buFont typeface="Arial" panose="020B0604020202020204" pitchFamily="34" charset="0"/>
              <a:buChar char="•"/>
            </a:pPr>
            <a:r>
              <a:rPr lang="en-US" dirty="0">
                <a:solidFill>
                  <a:srgbClr val="262626"/>
                </a:solidFill>
              </a:rPr>
              <a:t>the greatest sustainability impact?</a:t>
            </a:r>
          </a:p>
          <a:p>
            <a:pPr marL="285750" indent="-285750">
              <a:lnSpc>
                <a:spcPts val="2060"/>
              </a:lnSpc>
              <a:buFont typeface="Arial" panose="020B0604020202020204" pitchFamily="34" charset="0"/>
              <a:buChar char="•"/>
            </a:pPr>
            <a:r>
              <a:rPr lang="en-US" dirty="0">
                <a:solidFill>
                  <a:srgbClr val="262626"/>
                </a:solidFill>
              </a:rPr>
              <a:t>the easiest quick wins?</a:t>
            </a:r>
          </a:p>
          <a:p>
            <a:pPr marL="285750" indent="-285750">
              <a:lnSpc>
                <a:spcPts val="2060"/>
              </a:lnSpc>
              <a:buFont typeface="Arial" panose="020B0604020202020204" pitchFamily="34" charset="0"/>
              <a:buChar char="•"/>
            </a:pPr>
            <a:r>
              <a:rPr lang="en-US" dirty="0">
                <a:solidFill>
                  <a:srgbClr val="262626"/>
                </a:solidFill>
              </a:rPr>
              <a:t>the biggest barrier to routine change?</a:t>
            </a:r>
          </a:p>
          <a:p>
            <a:pPr>
              <a:lnSpc>
                <a:spcPts val="2060"/>
              </a:lnSpc>
            </a:pPr>
            <a:endParaRPr lang="en-US" b="1" dirty="0">
              <a:solidFill>
                <a:srgbClr val="262626"/>
              </a:solidFill>
            </a:endParaRPr>
          </a:p>
          <a:p>
            <a:pPr>
              <a:lnSpc>
                <a:spcPts val="2060"/>
              </a:lnSpc>
            </a:pPr>
            <a:r>
              <a:rPr lang="en-US" sz="2000" b="1" dirty="0">
                <a:solidFill>
                  <a:srgbClr val="0289AE"/>
                </a:solidFill>
              </a:rPr>
              <a:t>Discuss:</a:t>
            </a:r>
            <a:endParaRPr lang="en-US" sz="2000" dirty="0">
              <a:solidFill>
                <a:srgbClr val="0289AE"/>
              </a:solidFill>
            </a:endParaRPr>
          </a:p>
          <a:p>
            <a:pPr marL="285750" indent="-285750">
              <a:lnSpc>
                <a:spcPts val="2060"/>
              </a:lnSpc>
              <a:buFont typeface="Arial" panose="020B0604020202020204" pitchFamily="34" charset="0"/>
              <a:buChar char="•"/>
            </a:pPr>
            <a:r>
              <a:rPr lang="en-US" dirty="0">
                <a:solidFill>
                  <a:srgbClr val="262626"/>
                </a:solidFill>
              </a:rPr>
              <a:t>Where does responsibility feel unclear?</a:t>
            </a:r>
          </a:p>
          <a:p>
            <a:pPr marL="285750" indent="-285750">
              <a:lnSpc>
                <a:spcPts val="2060"/>
              </a:lnSpc>
              <a:buFont typeface="Arial" panose="020B0604020202020204" pitchFamily="34" charset="0"/>
              <a:buChar char="•"/>
            </a:pPr>
            <a:r>
              <a:rPr lang="en-US" dirty="0">
                <a:solidFill>
                  <a:srgbClr val="262626"/>
                </a:solidFill>
              </a:rPr>
              <a:t>Where do time pressures block good practice?</a:t>
            </a:r>
          </a:p>
          <a:p>
            <a:pPr marL="285750" indent="-285750">
              <a:lnSpc>
                <a:spcPts val="2060"/>
              </a:lnSpc>
              <a:buFont typeface="Arial" panose="020B0604020202020204" pitchFamily="34" charset="0"/>
              <a:buChar char="•"/>
            </a:pPr>
            <a:r>
              <a:rPr lang="en-US" dirty="0">
                <a:solidFill>
                  <a:srgbClr val="262626"/>
                </a:solidFill>
              </a:rPr>
              <a:t>Which routine would improve most through a </a:t>
            </a:r>
            <a:br>
              <a:rPr lang="en-US" dirty="0">
                <a:solidFill>
                  <a:srgbClr val="262626"/>
                </a:solidFill>
              </a:rPr>
            </a:br>
            <a:r>
              <a:rPr lang="en-US" dirty="0">
                <a:solidFill>
                  <a:srgbClr val="262626"/>
                </a:solidFill>
              </a:rPr>
              <a:t>simple checklist?</a:t>
            </a:r>
          </a:p>
          <a:p>
            <a:pPr>
              <a:lnSpc>
                <a:spcPts val="2060"/>
              </a:lnSpc>
            </a:pPr>
            <a:endParaRPr lang="en-US" b="1" dirty="0">
              <a:solidFill>
                <a:srgbClr val="262626"/>
              </a:solidFill>
            </a:endParaRPr>
          </a:p>
          <a:p>
            <a:pPr>
              <a:lnSpc>
                <a:spcPts val="2060"/>
              </a:lnSpc>
            </a:pPr>
            <a:r>
              <a:rPr lang="en-US" sz="2000" b="1" dirty="0">
                <a:solidFill>
                  <a:srgbClr val="0289AE"/>
                </a:solidFill>
              </a:rPr>
              <a:t>Small-group prompt</a:t>
            </a:r>
          </a:p>
          <a:p>
            <a:pPr>
              <a:lnSpc>
                <a:spcPts val="2060"/>
              </a:lnSpc>
            </a:pPr>
            <a:r>
              <a:rPr lang="en-US" dirty="0">
                <a:solidFill>
                  <a:srgbClr val="262626"/>
                </a:solidFill>
              </a:rPr>
              <a:t>Choose one department and identify:</a:t>
            </a:r>
          </a:p>
          <a:p>
            <a:pPr marL="285750" indent="-285750">
              <a:lnSpc>
                <a:spcPts val="2060"/>
              </a:lnSpc>
              <a:buFont typeface="Arial" panose="020B0604020202020204" pitchFamily="34" charset="0"/>
              <a:buChar char="•"/>
            </a:pPr>
            <a:r>
              <a:rPr lang="en-US" dirty="0">
                <a:solidFill>
                  <a:srgbClr val="262626"/>
                </a:solidFill>
              </a:rPr>
              <a:t>one routine to stop</a:t>
            </a:r>
          </a:p>
          <a:p>
            <a:pPr marL="285750" indent="-285750">
              <a:lnSpc>
                <a:spcPts val="2060"/>
              </a:lnSpc>
              <a:buFont typeface="Arial" panose="020B0604020202020204" pitchFamily="34" charset="0"/>
              <a:buChar char="•"/>
            </a:pPr>
            <a:r>
              <a:rPr lang="en-US" dirty="0">
                <a:solidFill>
                  <a:srgbClr val="262626"/>
                </a:solidFill>
              </a:rPr>
              <a:t>one routine to improve</a:t>
            </a:r>
          </a:p>
          <a:p>
            <a:pPr marL="285750" indent="-285750">
              <a:lnSpc>
                <a:spcPts val="2060"/>
              </a:lnSpc>
              <a:buFont typeface="Arial" panose="020B0604020202020204" pitchFamily="34" charset="0"/>
              <a:buChar char="•"/>
            </a:pPr>
            <a:r>
              <a:rPr lang="en-US" dirty="0">
                <a:solidFill>
                  <a:srgbClr val="262626"/>
                </a:solidFill>
              </a:rPr>
              <a:t>one routine to </a:t>
            </a:r>
            <a:r>
              <a:rPr lang="en-US" dirty="0" err="1">
                <a:solidFill>
                  <a:srgbClr val="262626"/>
                </a:solidFill>
              </a:rPr>
              <a:t>standardise</a:t>
            </a:r>
            <a:endParaRPr lang="en-US" dirty="0">
              <a:solidFill>
                <a:srgbClr val="262626"/>
              </a:solidFill>
            </a:endParaRPr>
          </a:p>
        </p:txBody>
      </p:sp>
    </p:spTree>
    <p:extLst>
      <p:ext uri="{BB962C8B-B14F-4D97-AF65-F5344CB8AC3E}">
        <p14:creationId xmlns:p14="http://schemas.microsoft.com/office/powerpoint/2010/main" val="62723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5077-EE09-75C6-F96A-53DF9441163E}"/>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26E88379-55E8-D2AE-38CF-DE67953BEF36}"/>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GB" sz="2400" b="1" dirty="0">
                <a:solidFill>
                  <a:srgbClr val="3D8241"/>
                </a:solidFill>
              </a:rPr>
              <a:t> </a:t>
            </a:r>
            <a:r>
              <a:rPr lang="en-IE" sz="2400" b="1" dirty="0">
                <a:solidFill>
                  <a:srgbClr val="62A844"/>
                </a:solidFill>
              </a:rPr>
              <a:t>Casa Verde Bistro</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FE2C8CE9-5F8A-8220-5A15-46EA10A9A3AB}"/>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68FFE9-FF7B-3C27-A029-E46050CC0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6" name="TextBox 5">
            <a:extLst>
              <a:ext uri="{FF2B5EF4-FFF2-40B4-BE49-F238E27FC236}">
                <a16:creationId xmlns:a16="http://schemas.microsoft.com/office/drawing/2014/main" id="{B2BC7A21-D36E-E955-AA1A-1971F6E201D5}"/>
              </a:ext>
            </a:extLst>
          </p:cNvPr>
          <p:cNvSpPr txBox="1"/>
          <p:nvPr/>
        </p:nvSpPr>
        <p:spPr>
          <a:xfrm>
            <a:off x="341709" y="827880"/>
            <a:ext cx="6096000" cy="400110"/>
          </a:xfrm>
          <a:prstGeom prst="rect">
            <a:avLst/>
          </a:prstGeom>
          <a:noFill/>
        </p:spPr>
        <p:txBody>
          <a:bodyPr wrap="square">
            <a:spAutoFit/>
          </a:bodyPr>
          <a:lstStyle/>
          <a:p>
            <a:r>
              <a:rPr lang="en-IE" sz="2000" b="1" dirty="0"/>
              <a:t>Applied Practice Challenge</a:t>
            </a:r>
          </a:p>
        </p:txBody>
      </p:sp>
      <p:pic>
        <p:nvPicPr>
          <p:cNvPr id="8" name="Picture 7">
            <a:extLst>
              <a:ext uri="{FF2B5EF4-FFF2-40B4-BE49-F238E27FC236}">
                <a16:creationId xmlns:a16="http://schemas.microsoft.com/office/drawing/2014/main" id="{0265F239-4886-D054-25CE-416C89CC41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5683" y="47967"/>
            <a:ext cx="4566405" cy="6550429"/>
          </a:xfrm>
          <a:prstGeom prst="rect">
            <a:avLst/>
          </a:prstGeom>
        </p:spPr>
      </p:pic>
      <p:sp>
        <p:nvSpPr>
          <p:cNvPr id="11" name="TextBox 10">
            <a:extLst>
              <a:ext uri="{FF2B5EF4-FFF2-40B4-BE49-F238E27FC236}">
                <a16:creationId xmlns:a16="http://schemas.microsoft.com/office/drawing/2014/main" id="{98B210E4-2220-4603-5B72-CF44F7F8AADD}"/>
              </a:ext>
            </a:extLst>
          </p:cNvPr>
          <p:cNvSpPr txBox="1"/>
          <p:nvPr/>
        </p:nvSpPr>
        <p:spPr>
          <a:xfrm>
            <a:off x="264124" y="1282791"/>
            <a:ext cx="7039993" cy="4801314"/>
          </a:xfrm>
          <a:prstGeom prst="rect">
            <a:avLst/>
          </a:prstGeom>
          <a:noFill/>
        </p:spPr>
        <p:txBody>
          <a:bodyPr wrap="square">
            <a:spAutoFit/>
          </a:bodyPr>
          <a:lstStyle/>
          <a:p>
            <a:pPr>
              <a:buNone/>
            </a:pPr>
            <a:r>
              <a:rPr lang="en-GB" dirty="0">
                <a:solidFill>
                  <a:srgbClr val="262626"/>
                </a:solidFill>
              </a:rPr>
              <a:t>Casa Verde Bistro is a 46-seat neighbourhood restaurant that wants sustainability to become a visible and consistent part of daily operations.</a:t>
            </a:r>
          </a:p>
          <a:p>
            <a:pPr>
              <a:buNone/>
            </a:pPr>
            <a:endParaRPr lang="en-GB" dirty="0">
              <a:solidFill>
                <a:srgbClr val="262626"/>
              </a:solidFill>
            </a:endParaRPr>
          </a:p>
          <a:p>
            <a:pPr>
              <a:buNone/>
            </a:pPr>
            <a:r>
              <a:rPr lang="en-GB" dirty="0">
                <a:solidFill>
                  <a:srgbClr val="262626"/>
                </a:solidFill>
              </a:rPr>
              <a:t>All the information you need is in the case study</a:t>
            </a:r>
          </a:p>
          <a:p>
            <a:pPr>
              <a:buNone/>
            </a:pPr>
            <a:endParaRPr lang="en-GB" dirty="0">
              <a:solidFill>
                <a:srgbClr val="262626"/>
              </a:solidFill>
            </a:endParaRPr>
          </a:p>
          <a:p>
            <a:pPr>
              <a:buNone/>
            </a:pPr>
            <a:r>
              <a:rPr lang="en-GB" b="1" dirty="0">
                <a:solidFill>
                  <a:srgbClr val="62A844"/>
                </a:solidFill>
              </a:rPr>
              <a:t>Your Challenge</a:t>
            </a:r>
          </a:p>
          <a:p>
            <a:pPr marL="285750" indent="-285750">
              <a:buFont typeface="Arial" panose="020B0604020202020204" pitchFamily="34" charset="0"/>
              <a:buChar char="•"/>
            </a:pPr>
            <a:r>
              <a:rPr lang="en-GB" dirty="0">
                <a:solidFill>
                  <a:srgbClr val="262626"/>
                </a:solidFill>
              </a:rPr>
              <a:t>Which daily routines would you review first? </a:t>
            </a:r>
          </a:p>
          <a:p>
            <a:pPr marL="285750" indent="-285750">
              <a:buFont typeface="Arial" panose="020B0604020202020204" pitchFamily="34" charset="0"/>
              <a:buChar char="•"/>
            </a:pPr>
            <a:r>
              <a:rPr lang="en-GB" dirty="0">
                <a:solidFill>
                  <a:srgbClr val="262626"/>
                </a:solidFill>
              </a:rPr>
              <a:t>Which operational issues create the greatest environmental impact? </a:t>
            </a:r>
          </a:p>
          <a:p>
            <a:pPr marL="285750" indent="-285750">
              <a:buFont typeface="Arial" panose="020B0604020202020204" pitchFamily="34" charset="0"/>
              <a:buChar char="•"/>
            </a:pPr>
            <a:r>
              <a:rPr lang="en-GB" dirty="0">
                <a:solidFill>
                  <a:srgbClr val="262626"/>
                </a:solidFill>
              </a:rPr>
              <a:t>What information would you monitor more closely? </a:t>
            </a:r>
          </a:p>
          <a:p>
            <a:pPr marL="285750" indent="-285750">
              <a:buFont typeface="Arial" panose="020B0604020202020204" pitchFamily="34" charset="0"/>
              <a:buChar char="•"/>
            </a:pPr>
            <a:r>
              <a:rPr lang="en-GB" dirty="0">
                <a:solidFill>
                  <a:srgbClr val="262626"/>
                </a:solidFill>
              </a:rPr>
              <a:t>Which improvements could be implemented quickly? </a:t>
            </a:r>
          </a:p>
          <a:p>
            <a:pPr marL="285750" indent="-285750">
              <a:buFont typeface="Arial" panose="020B0604020202020204" pitchFamily="34" charset="0"/>
              <a:buChar char="•"/>
            </a:pPr>
            <a:r>
              <a:rPr lang="en-GB" dirty="0">
                <a:solidFill>
                  <a:srgbClr val="262626"/>
                </a:solidFill>
              </a:rPr>
              <a:t>How could staff become more involved in sustainability decisions? </a:t>
            </a:r>
          </a:p>
          <a:p>
            <a:pPr marL="285750" indent="-285750">
              <a:buFont typeface="Arial" panose="020B0604020202020204" pitchFamily="34" charset="0"/>
              <a:buChar char="•"/>
            </a:pPr>
            <a:r>
              <a:rPr lang="en-GB" dirty="0">
                <a:solidFill>
                  <a:srgbClr val="262626"/>
                </a:solidFill>
              </a:rPr>
              <a:t>What would success look like after six months? </a:t>
            </a:r>
          </a:p>
          <a:p>
            <a:endParaRPr lang="en-GB" dirty="0">
              <a:solidFill>
                <a:srgbClr val="262626"/>
              </a:solidFill>
            </a:endParaRPr>
          </a:p>
          <a:p>
            <a:pPr>
              <a:buNone/>
            </a:pPr>
            <a:r>
              <a:rPr lang="en-GB" b="1" dirty="0">
                <a:solidFill>
                  <a:srgbClr val="62A844"/>
                </a:solidFill>
              </a:rPr>
              <a:t>Key Learning</a:t>
            </a:r>
          </a:p>
          <a:p>
            <a:pPr>
              <a:buNone/>
            </a:pPr>
            <a:r>
              <a:rPr lang="en-GB" dirty="0">
                <a:solidFill>
                  <a:srgbClr val="262626"/>
                </a:solidFill>
              </a:rPr>
              <a:t>Monitoring helps reveal where sustainability challenges exist. Lasting improvement happens when operational routines, team behaviours, and management decisions work together to address them.</a:t>
            </a:r>
          </a:p>
        </p:txBody>
      </p:sp>
    </p:spTree>
    <p:extLst>
      <p:ext uri="{BB962C8B-B14F-4D97-AF65-F5344CB8AC3E}">
        <p14:creationId xmlns:p14="http://schemas.microsoft.com/office/powerpoint/2010/main" val="2794225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6C77-4851-CA80-B369-36BF662CB103}"/>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7C66ED51-5062-4C59-4F9C-5C483E1A8E59}"/>
              </a:ext>
            </a:extLst>
          </p:cNvPr>
          <p:cNvSpPr/>
          <p:nvPr/>
        </p:nvSpPr>
        <p:spPr>
          <a:xfrm flipH="1">
            <a:off x="688773" y="1388001"/>
            <a:ext cx="2699981"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Different departments create different kinds of environmental impact.</a:t>
            </a:r>
          </a:p>
          <a:p>
            <a:pPr>
              <a:lnSpc>
                <a:spcPts val="2100"/>
              </a:lnSpc>
            </a:pPr>
            <a:endParaRPr lang="en-US" sz="2000" dirty="0">
              <a:solidFill>
                <a:srgbClr val="262626"/>
              </a:solidFill>
              <a:cs typeface="Segoe UI Light" panose="020B0502040204020203" pitchFamily="34" charset="0"/>
            </a:endParaRPr>
          </a:p>
        </p:txBody>
      </p:sp>
      <p:sp>
        <p:nvSpPr>
          <p:cNvPr id="108" name="Rectangle 30">
            <a:extLst>
              <a:ext uri="{FF2B5EF4-FFF2-40B4-BE49-F238E27FC236}">
                <a16:creationId xmlns:a16="http://schemas.microsoft.com/office/drawing/2014/main" id="{BBC98AC4-7D89-52BD-8785-7819BF1CEBBD}"/>
              </a:ext>
            </a:extLst>
          </p:cNvPr>
          <p:cNvSpPr/>
          <p:nvPr/>
        </p:nvSpPr>
        <p:spPr>
          <a:xfrm flipH="1">
            <a:off x="688774" y="3321610"/>
            <a:ext cx="2648623" cy="1439240"/>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Front office influences information, guest </a:t>
            </a:r>
            <a:r>
              <a:rPr lang="en-US" sz="2000" dirty="0" err="1">
                <a:solidFill>
                  <a:srgbClr val="262626"/>
                </a:solidFill>
                <a:cs typeface="Segoe UI Light" panose="020B0502040204020203" pitchFamily="34" charset="0"/>
              </a:rPr>
              <a:t>behaviour</a:t>
            </a:r>
            <a:r>
              <a:rPr lang="en-US" sz="2000" dirty="0">
                <a:solidFill>
                  <a:srgbClr val="262626"/>
                </a:solidFill>
                <a:cs typeface="Segoe UI Light" panose="020B0502040204020203" pitchFamily="34" charset="0"/>
              </a:rPr>
              <a:t> and partner choice.</a:t>
            </a:r>
          </a:p>
          <a:p>
            <a:pPr>
              <a:lnSpc>
                <a:spcPts val="2100"/>
              </a:lnSpc>
            </a:pPr>
            <a:endParaRPr lang="en-US" sz="2000" dirty="0">
              <a:solidFill>
                <a:srgbClr val="262626"/>
              </a:solidFill>
              <a:cs typeface="Segoe UI Light" panose="020B0502040204020203" pitchFamily="34" charset="0"/>
            </a:endParaRPr>
          </a:p>
        </p:txBody>
      </p:sp>
      <p:sp>
        <p:nvSpPr>
          <p:cNvPr id="109" name="Rectangle 30">
            <a:extLst>
              <a:ext uri="{FF2B5EF4-FFF2-40B4-BE49-F238E27FC236}">
                <a16:creationId xmlns:a16="http://schemas.microsoft.com/office/drawing/2014/main" id="{71E73611-AE28-3E77-C486-A3D61609CE23}"/>
              </a:ext>
            </a:extLst>
          </p:cNvPr>
          <p:cNvSpPr/>
          <p:nvPr/>
        </p:nvSpPr>
        <p:spPr>
          <a:xfrm flipH="1">
            <a:off x="688773" y="5644988"/>
            <a:ext cx="3674875"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Housekeeping and kitchen routines shape water, chemical, food and amenity use.</a:t>
            </a:r>
          </a:p>
          <a:p>
            <a:pPr>
              <a:lnSpc>
                <a:spcPts val="2100"/>
              </a:lnSpc>
            </a:pPr>
            <a:endParaRPr lang="en-US" sz="2000" dirty="0">
              <a:solidFill>
                <a:srgbClr val="262626"/>
              </a:solidFill>
              <a:cs typeface="Segoe UI Light" panose="020B0502040204020203" pitchFamily="34" charset="0"/>
            </a:endParaRPr>
          </a:p>
        </p:txBody>
      </p:sp>
      <p:sp>
        <p:nvSpPr>
          <p:cNvPr id="3" name="Freeform 5">
            <a:extLst>
              <a:ext uri="{FF2B5EF4-FFF2-40B4-BE49-F238E27FC236}">
                <a16:creationId xmlns:a16="http://schemas.microsoft.com/office/drawing/2014/main" id="{45F11708-0C5F-C0CF-B1A2-90B21B99D11C}"/>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BDB5E7DC-6464-32D0-EE2A-A9A91F0114C4}"/>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ECF2D0E7-1577-7671-C3B2-51310BC94DE3}"/>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FA6C511F-16D4-64B8-88B0-F3B408411826}"/>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36D65B54-0C7F-ED13-755A-A53403D29239}"/>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3C289AF6-DCC1-816B-792E-8455CF277E5E}"/>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5BD58C93-B9A4-6BE3-6347-300508EA183E}"/>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20183F26-6B23-9290-F6F8-D0CEFC9BF1DA}"/>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EBB19FF8-03B0-82F7-E28C-CB15A8203505}"/>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A30651A9-545B-D8A9-C55E-D4BDDBBDDCBA}"/>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0958D55C-BCF2-BEE6-5E35-2B4174117BA7}"/>
              </a:ext>
            </a:extLst>
          </p:cNvPr>
          <p:cNvSpPr>
            <a:spLocks/>
          </p:cNvSpPr>
          <p:nvPr/>
        </p:nvSpPr>
        <p:spPr bwMode="auto">
          <a:xfrm>
            <a:off x="8280849" y="2335890"/>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3F9D9804-EE6D-E405-1E4A-A9ACCDBBA49C}"/>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555016FE-47D5-1308-872E-2AF0365E1CA1}"/>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59369C27-EE27-E6C5-AE1B-43E93E3447FE}"/>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30">
            <a:extLst>
              <a:ext uri="{FF2B5EF4-FFF2-40B4-BE49-F238E27FC236}">
                <a16:creationId xmlns:a16="http://schemas.microsoft.com/office/drawing/2014/main" id="{9980EAD7-88CC-0DBD-4FB1-61B143C4D565}"/>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31">
            <a:extLst>
              <a:ext uri="{FF2B5EF4-FFF2-40B4-BE49-F238E27FC236}">
                <a16:creationId xmlns:a16="http://schemas.microsoft.com/office/drawing/2014/main" id="{2CDBF131-035C-807D-F228-5961B01AE426}"/>
              </a:ext>
            </a:extLst>
          </p:cNvPr>
          <p:cNvSpPr>
            <a:spLocks noChangeArrowheads="1"/>
          </p:cNvSpPr>
          <p:nvPr/>
        </p:nvSpPr>
        <p:spPr bwMode="auto">
          <a:xfrm>
            <a:off x="8760971" y="1116818"/>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32">
            <a:extLst>
              <a:ext uri="{FF2B5EF4-FFF2-40B4-BE49-F238E27FC236}">
                <a16:creationId xmlns:a16="http://schemas.microsoft.com/office/drawing/2014/main" id="{F8EB9F1F-8203-A0F6-EF65-D49745572863}"/>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33">
            <a:extLst>
              <a:ext uri="{FF2B5EF4-FFF2-40B4-BE49-F238E27FC236}">
                <a16:creationId xmlns:a16="http://schemas.microsoft.com/office/drawing/2014/main" id="{03A276CA-D05D-E36B-E037-46B7D18131EF}"/>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899F1941-10D5-95C2-2031-A48FD5979633}"/>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5">
            <a:extLst>
              <a:ext uri="{FF2B5EF4-FFF2-40B4-BE49-F238E27FC236}">
                <a16:creationId xmlns:a16="http://schemas.microsoft.com/office/drawing/2014/main" id="{548FE550-7DAC-4B54-D95C-CBE000F1E406}"/>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BE8E17CB-AE7F-112B-A71D-7A7D8D530C42}"/>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37">
            <a:extLst>
              <a:ext uri="{FF2B5EF4-FFF2-40B4-BE49-F238E27FC236}">
                <a16:creationId xmlns:a16="http://schemas.microsoft.com/office/drawing/2014/main" id="{81C289B9-05BB-FEA9-AB73-3E1771CF446A}"/>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C55E36F0-FF89-6635-D884-FB91B932BE88}"/>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39">
            <a:extLst>
              <a:ext uri="{FF2B5EF4-FFF2-40B4-BE49-F238E27FC236}">
                <a16:creationId xmlns:a16="http://schemas.microsoft.com/office/drawing/2014/main" id="{4E079F55-F31B-69AC-4D8B-B615194098B4}"/>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E858370F-0A0A-B903-B3DD-60A0EF7545E1}"/>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8BFCDBD5-254D-2EC6-608C-FCA65A882CD3}"/>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366089FE-7BFB-E5FB-F400-AF0491E1ECED}"/>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9BD933BC-79F6-DA9D-0E93-6ED4641F5BE1}"/>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819CCD91-0248-233A-4F30-3303C3BD85A2}"/>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B7EBA2F6-FF7C-7040-7AD6-ED9CB3F18858}"/>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531A4489-8E05-C637-8823-00E7E9AA4702}"/>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72088DDC-BE88-50EE-D275-312708457F09}"/>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BEDBDEFC-0BB1-7B7D-5EFC-FCBDCB30017B}"/>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56217CD4-CBE9-1AAA-AC3E-A9EE02BEBC16}"/>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CC999472-5076-9399-6BCB-834CD6581359}"/>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79E09ADD-9E66-53B1-FDF0-E75E64050F65}"/>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BB0502B3-2478-0F23-7412-0C4C8C91FBBC}"/>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693355BB-B667-8090-4505-65519385AA1B}"/>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6A5F3D2E-E2B4-CB85-3A84-C19EC5314C07}"/>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01CD894A-6E4A-E808-8E03-14CC6047AD5E}"/>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4A38D0D0-C657-8E96-81AB-084BBC820FA3}"/>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B53B15A7-DE80-24A6-DFE7-B33A10213483}"/>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A44EDFD2-7628-69B3-1172-682C0D5AAACC}"/>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0318477D-51F6-BEE6-D06C-61F579884E20}"/>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DD1B6197-8D9C-91FF-595E-67721291426F}"/>
              </a:ext>
            </a:extLst>
          </p:cNvPr>
          <p:cNvSpPr>
            <a:spLocks/>
          </p:cNvSpPr>
          <p:nvPr/>
        </p:nvSpPr>
        <p:spPr bwMode="auto">
          <a:xfrm>
            <a:off x="8893352" y="1257097"/>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8090116F-8C70-8DB4-83E3-9CC5A0872D17}"/>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09C83E2D-2022-02D1-3296-D09B8A559DF1}"/>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848F5096-BB6E-6F7E-5104-03C1BA3192DC}"/>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E9CDA876-AD5B-10FC-A590-50B6F36C2A04}"/>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9B412A59-9E8E-1FE9-3597-28861BBD30EB}"/>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E18AEEEC-27B9-A7F0-782C-535B03E909A4}"/>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CC1EBB6A-61C1-E42E-1021-A632EBE5BDE9}"/>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9">
            <a:extLst>
              <a:ext uri="{FF2B5EF4-FFF2-40B4-BE49-F238E27FC236}">
                <a16:creationId xmlns:a16="http://schemas.microsoft.com/office/drawing/2014/main" id="{E48396F6-E2C8-95C2-16B9-7B74E20F9E9A}"/>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DF91CFDB-8160-1B89-DF67-7D0D80D9B867}"/>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1415EBF0-19C2-613E-D5ED-CC84DECBD9F6}"/>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EF970132-6B1A-1DE3-FC39-3652F60DE50B}"/>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3FEEC3F8-5A23-DB14-42EC-526BB6B1F7A2}"/>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F337E469-FE75-ED7B-4BB4-3D26DCAC69BF}"/>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2DEE2E13-29B2-A87F-77CF-2272838B9C3A}"/>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186EB34A-1125-D0DF-C17A-5CD07E288A52}"/>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CD69FF46-C46F-AB43-F8F9-111983F05B22}"/>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CB508FCC-4337-4513-CFA3-DA056F91B9E0}"/>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D26E4C36-7882-3CE9-44AB-C4EA09576B94}"/>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EE16A7BC-0F2E-C2B6-0309-CCC7D9EB81F6}"/>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4208451D-EFC5-2906-B3B5-642F0FC83A8C}"/>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D481062A-A762-DDA7-69F4-2C04F2AB810B}"/>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CBF832BE-A9FA-8B20-0511-A5FE9E9115E2}"/>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9D80EC6A-2665-44DD-C2BB-6AF385EF831E}"/>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FEE41EBD-E917-77A0-F47D-5DE82B1368EE}"/>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7E91E032-6572-EC1E-FE0F-55E1DE5B8E64}"/>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E7F6EF3F-4AB1-2928-4E4F-5881E63BBD52}"/>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C09C4084-FDF0-BDB8-26E0-9A7C644AEADE}"/>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F0D861C5-BF2F-2072-98DD-205193C0C557}"/>
              </a:ext>
            </a:extLst>
          </p:cNvPr>
          <p:cNvSpPr>
            <a:spLocks/>
          </p:cNvSpPr>
          <p:nvPr/>
        </p:nvSpPr>
        <p:spPr bwMode="auto">
          <a:xfrm>
            <a:off x="8583150" y="2491976"/>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612FD04B-24D2-47E0-3832-4DE8A67FC2AC}"/>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1B3CDBDE-F23F-C62C-21E9-A86B0C5BC2B9}"/>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7C781A48-5958-D4FF-7CF9-C0FF800DE03E}"/>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ED480B98-1E2E-FE3F-2CD3-DFFB03016D1C}"/>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82100B08-07A8-E97E-5F01-14692F36C7BA}"/>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16BA9140-A31E-A266-3EA2-256998893DF3}"/>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936D4125-F58B-568C-B2A8-AD6C8F65E520}"/>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369DE718-F9CB-CC20-E5BD-ACE5E83B3353}"/>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8CC3DB3E-4C35-A716-0014-7CD722018006}"/>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08C02254-D777-62E2-8287-5361AABB7F32}"/>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E31408EC-FFB3-A8C0-8E35-2CFECC2C53B1}"/>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DD793A32-8912-9A43-2EEF-3CDE0E596F6A}"/>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776DAE9D-433F-CCA6-91FD-87D5AED15AB0}"/>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28571609-7D00-D22B-9E77-AED5F9AB3D39}"/>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4D7A2582-148D-6C94-14C7-C08E9E173B0C}"/>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EB6F647F-E277-8932-8563-6CB26B74981C}"/>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C0184BB5-ECBA-A295-DC09-3D685DE5CDF1}"/>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2A12BD9A-9E9F-7E02-6068-455DEE072540}"/>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5729764D-54FA-1674-3480-28EBBA0F6227}"/>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F8AA0F3E-3874-0227-5DCD-9FB3738CB991}"/>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A61971F4-1E51-DC63-942F-12EAAB2AED74}"/>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8AA6DA32-8A60-6367-5D2A-7A4DC0EF6239}"/>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0FD39F55-BB37-CC92-594D-F7FDFE671F5F}"/>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C274BC11-C02A-692E-FCD9-C743BBA04441}"/>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13D15A66-529B-1684-FC89-917A50C57A79}"/>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263917D9-C197-75A0-C43C-408FCA4E625C}"/>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D8CAF145-1E64-0948-8AD6-E28930913E79}"/>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4BF3576B-FF76-0CBB-8B26-A5E729CFA773}"/>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E8AEFE8E-23CC-2846-0CF8-9219AE7FC169}"/>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F2522DFA-6C1F-4766-BBE1-5CDB72729FAA}"/>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9FA23D27-E55F-9A9F-031F-C049983D3EC0}"/>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B1688C10-AB84-9CD0-9756-8874452959CF}"/>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F63EB6A0-E197-4CBB-3C35-70A6FC125982}"/>
              </a:ext>
            </a:extLst>
          </p:cNvPr>
          <p:cNvGrpSpPr/>
          <p:nvPr/>
        </p:nvGrpSpPr>
        <p:grpSpPr>
          <a:xfrm>
            <a:off x="0" y="582317"/>
            <a:ext cx="1448894" cy="883507"/>
            <a:chOff x="0" y="582317"/>
            <a:chExt cx="1448894" cy="883507"/>
          </a:xfrm>
        </p:grpSpPr>
        <p:cxnSp>
          <p:nvCxnSpPr>
            <p:cNvPr id="120" name="Straight Connector 33">
              <a:extLst>
                <a:ext uri="{FF2B5EF4-FFF2-40B4-BE49-F238E27FC236}">
                  <a16:creationId xmlns:a16="http://schemas.microsoft.com/office/drawing/2014/main" id="{93F1D590-0D11-CDAA-F214-07946E758BCD}"/>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12FB4997-8698-6B73-03E1-6433DDB546F6}"/>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95D1ADA3-0A4E-3C22-C79F-669FE45DCAD4}"/>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CCCA4058-E3DD-F6D6-7903-4818D38BA68E}"/>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0E2D1CD8-619C-6C4C-3A41-27F16FBF041A}"/>
              </a:ext>
            </a:extLst>
          </p:cNvPr>
          <p:cNvGrpSpPr/>
          <p:nvPr/>
        </p:nvGrpSpPr>
        <p:grpSpPr>
          <a:xfrm>
            <a:off x="0" y="2603502"/>
            <a:ext cx="1448894" cy="870102"/>
            <a:chOff x="0" y="582324"/>
            <a:chExt cx="1448894" cy="870102"/>
          </a:xfrm>
        </p:grpSpPr>
        <p:cxnSp>
          <p:nvCxnSpPr>
            <p:cNvPr id="129" name="Straight Connector 33">
              <a:extLst>
                <a:ext uri="{FF2B5EF4-FFF2-40B4-BE49-F238E27FC236}">
                  <a16:creationId xmlns:a16="http://schemas.microsoft.com/office/drawing/2014/main" id="{E38F7F30-78BE-1055-217C-69C9A32C3D7C}"/>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67A9F372-51D8-9826-6EAB-1F85F83C7E2A}"/>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33C0F92C-B763-2BEF-7975-F3974656F939}"/>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FAA499A4-D15F-FED8-2429-48217F7ED602}"/>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C898E659-210F-B0C3-DA07-7E2F2AEC8262}"/>
              </a:ext>
            </a:extLst>
          </p:cNvPr>
          <p:cNvGrpSpPr/>
          <p:nvPr/>
        </p:nvGrpSpPr>
        <p:grpSpPr>
          <a:xfrm>
            <a:off x="0" y="4866211"/>
            <a:ext cx="1448895" cy="869802"/>
            <a:chOff x="0" y="582318"/>
            <a:chExt cx="1448895" cy="869802"/>
          </a:xfrm>
        </p:grpSpPr>
        <p:cxnSp>
          <p:nvCxnSpPr>
            <p:cNvPr id="134" name="Straight Connector 33">
              <a:extLst>
                <a:ext uri="{FF2B5EF4-FFF2-40B4-BE49-F238E27FC236}">
                  <a16:creationId xmlns:a16="http://schemas.microsoft.com/office/drawing/2014/main" id="{CED7B901-B52D-332E-5DA5-046FC8570640}"/>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64131B37-58E4-7A8C-86F7-FFEFDBE4ECC2}"/>
                </a:ext>
              </a:extLst>
            </p:cNvPr>
            <p:cNvGrpSpPr/>
            <p:nvPr/>
          </p:nvGrpSpPr>
          <p:grpSpPr>
            <a:xfrm>
              <a:off x="700348" y="582318"/>
              <a:ext cx="748547" cy="869802"/>
              <a:chOff x="4041052" y="5165558"/>
              <a:chExt cx="957668" cy="1112797"/>
            </a:xfrm>
          </p:grpSpPr>
          <p:sp>
            <p:nvSpPr>
              <p:cNvPr id="136" name="Oval 16">
                <a:extLst>
                  <a:ext uri="{FF2B5EF4-FFF2-40B4-BE49-F238E27FC236}">
                    <a16:creationId xmlns:a16="http://schemas.microsoft.com/office/drawing/2014/main" id="{C5137BFB-00D0-7B18-A4D4-52C4CC40471B}"/>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26BE7F5C-A1C3-1F2F-A4AC-1B12D89C0D99}"/>
                  </a:ext>
                </a:extLst>
              </p:cNvPr>
              <p:cNvSpPr txBox="1"/>
              <p:nvPr/>
            </p:nvSpPr>
            <p:spPr bwMode="auto">
              <a:xfrm>
                <a:off x="4041052" y="5189281"/>
                <a:ext cx="909266" cy="1089074"/>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FD900830-6E70-DF5B-CD80-879DC7C9DD35}"/>
              </a:ext>
            </a:extLst>
          </p:cNvPr>
          <p:cNvSpPr/>
          <p:nvPr/>
        </p:nvSpPr>
        <p:spPr>
          <a:xfrm flipH="1">
            <a:off x="9097701" y="1405843"/>
            <a:ext cx="2405526" cy="1439240"/>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Maintenance and procurement determine long-term efficiency and cost.</a:t>
            </a:r>
          </a:p>
          <a:p>
            <a:pPr algn="r">
              <a:lnSpc>
                <a:spcPts val="2100"/>
              </a:lnSpc>
            </a:pPr>
            <a:endParaRPr lang="en-US" sz="2000" dirty="0">
              <a:solidFill>
                <a:srgbClr val="262626"/>
              </a:solidFill>
              <a:cs typeface="Segoe UI Light" panose="020B0502040204020203" pitchFamily="34" charset="0"/>
            </a:endParaRPr>
          </a:p>
        </p:txBody>
      </p:sp>
      <p:sp>
        <p:nvSpPr>
          <p:cNvPr id="151" name="Rectangle 30">
            <a:extLst>
              <a:ext uri="{FF2B5EF4-FFF2-40B4-BE49-F238E27FC236}">
                <a16:creationId xmlns:a16="http://schemas.microsoft.com/office/drawing/2014/main" id="{BDD1D973-7CE5-B812-11BA-E94377D24D63}"/>
              </a:ext>
            </a:extLst>
          </p:cNvPr>
          <p:cNvSpPr/>
          <p:nvPr/>
        </p:nvSpPr>
        <p:spPr>
          <a:xfrm flipH="1">
            <a:off x="8551538" y="4194034"/>
            <a:ext cx="2951689" cy="1439240"/>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Sustainable hospitality needs role clarity, repeatable routines and shared accountability.</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2A68C23F-D913-7C81-4142-018B754C03A9}"/>
              </a:ext>
            </a:extLst>
          </p:cNvPr>
          <p:cNvGrpSpPr/>
          <p:nvPr/>
        </p:nvGrpSpPr>
        <p:grpSpPr>
          <a:xfrm>
            <a:off x="10752228" y="582319"/>
            <a:ext cx="1501995" cy="883506"/>
            <a:chOff x="708799" y="582319"/>
            <a:chExt cx="1501995" cy="883506"/>
          </a:xfrm>
        </p:grpSpPr>
        <p:cxnSp>
          <p:nvCxnSpPr>
            <p:cNvPr id="153" name="Straight Connector 33">
              <a:extLst>
                <a:ext uri="{FF2B5EF4-FFF2-40B4-BE49-F238E27FC236}">
                  <a16:creationId xmlns:a16="http://schemas.microsoft.com/office/drawing/2014/main" id="{E8A24A38-B4AF-CA2B-B8C1-2043DA3460B6}"/>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77023A3C-6377-791B-D3BC-BECEE4FD4CED}"/>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7B0E5EE3-FEB0-0542-791C-B3875A545BF2}"/>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09581932-2E65-EBAE-1952-97107B88830A}"/>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57" name="Group 156">
            <a:extLst>
              <a:ext uri="{FF2B5EF4-FFF2-40B4-BE49-F238E27FC236}">
                <a16:creationId xmlns:a16="http://schemas.microsoft.com/office/drawing/2014/main" id="{53110DFF-7CE1-1C26-2DCA-6E85C50DFB11}"/>
              </a:ext>
            </a:extLst>
          </p:cNvPr>
          <p:cNvGrpSpPr/>
          <p:nvPr/>
        </p:nvGrpSpPr>
        <p:grpSpPr>
          <a:xfrm>
            <a:off x="10752228" y="3475927"/>
            <a:ext cx="1467271" cy="880235"/>
            <a:chOff x="708799" y="582325"/>
            <a:chExt cx="1467271" cy="880235"/>
          </a:xfrm>
        </p:grpSpPr>
        <p:cxnSp>
          <p:nvCxnSpPr>
            <p:cNvPr id="158" name="Straight Connector 33">
              <a:extLst>
                <a:ext uri="{FF2B5EF4-FFF2-40B4-BE49-F238E27FC236}">
                  <a16:creationId xmlns:a16="http://schemas.microsoft.com/office/drawing/2014/main" id="{54370009-7BA4-80B0-9146-E6C1264235BA}"/>
                </a:ext>
              </a:extLst>
            </p:cNvPr>
            <p:cNvCxnSpPr>
              <a:cxnSpLocks/>
            </p:cNvCxnSpPr>
            <p:nvPr/>
          </p:nvCxnSpPr>
          <p:spPr>
            <a:xfrm flipH="1">
              <a:off x="1320800" y="951782"/>
              <a:ext cx="85527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337B7EA1-F9FB-0414-57CD-B12B86475752}"/>
                </a:ext>
              </a:extLst>
            </p:cNvPr>
            <p:cNvGrpSpPr/>
            <p:nvPr/>
          </p:nvGrpSpPr>
          <p:grpSpPr>
            <a:xfrm>
              <a:off x="708799" y="582325"/>
              <a:ext cx="740095" cy="880235"/>
              <a:chOff x="4051865" y="5165558"/>
              <a:chExt cx="946855" cy="1126143"/>
            </a:xfrm>
          </p:grpSpPr>
          <p:sp>
            <p:nvSpPr>
              <p:cNvPr id="160" name="Oval 16">
                <a:extLst>
                  <a:ext uri="{FF2B5EF4-FFF2-40B4-BE49-F238E27FC236}">
                    <a16:creationId xmlns:a16="http://schemas.microsoft.com/office/drawing/2014/main" id="{C9B2E334-5AB0-F366-A357-28EF21C7ECE1}"/>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61" name="TextBox 26">
                <a:extLst>
                  <a:ext uri="{FF2B5EF4-FFF2-40B4-BE49-F238E27FC236}">
                    <a16:creationId xmlns:a16="http://schemas.microsoft.com/office/drawing/2014/main" id="{1F5431EA-A047-743C-C980-680FC2C6BD5B}"/>
                  </a:ext>
                </a:extLst>
              </p:cNvPr>
              <p:cNvSpPr txBox="1"/>
              <p:nvPr/>
            </p:nvSpPr>
            <p:spPr bwMode="auto">
              <a:xfrm>
                <a:off x="4058978" y="5202626"/>
                <a:ext cx="909265"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
        <p:nvSpPr>
          <p:cNvPr id="2" name="TextBox 28">
            <a:extLst>
              <a:ext uri="{FF2B5EF4-FFF2-40B4-BE49-F238E27FC236}">
                <a16:creationId xmlns:a16="http://schemas.microsoft.com/office/drawing/2014/main" id="{085D1C8D-6629-5D14-1F04-6DA5029D4C84}"/>
              </a:ext>
            </a:extLst>
          </p:cNvPr>
          <p:cNvSpPr txBox="1"/>
          <p:nvPr/>
        </p:nvSpPr>
        <p:spPr>
          <a:xfrm>
            <a:off x="8551538" y="5600903"/>
            <a:ext cx="2852478" cy="900631"/>
          </a:xfrm>
          <a:prstGeom prst="rect">
            <a:avLst/>
          </a:prstGeom>
          <a:noFill/>
        </p:spPr>
        <p:txBody>
          <a:bodyPr wrap="square">
            <a:spAutoFit/>
          </a:bodyPr>
          <a:lstStyle/>
          <a:p>
            <a:pPr algn="r">
              <a:lnSpc>
                <a:spcPts val="2100"/>
              </a:lnSpc>
            </a:pPr>
            <a:r>
              <a:rPr lang="en-US" sz="2000" b="1" dirty="0">
                <a:solidFill>
                  <a:srgbClr val="62A844"/>
                </a:solidFill>
              </a:rPr>
              <a:t>Each department needs its own standard, shaped for the work it does.</a:t>
            </a:r>
            <a:endParaRPr lang="en-US" sz="2000" dirty="0">
              <a:solidFill>
                <a:srgbClr val="62A844"/>
              </a:solidFill>
            </a:endParaRPr>
          </a:p>
        </p:txBody>
      </p:sp>
    </p:spTree>
    <p:extLst>
      <p:ext uri="{BB962C8B-B14F-4D97-AF65-F5344CB8AC3E}">
        <p14:creationId xmlns:p14="http://schemas.microsoft.com/office/powerpoint/2010/main" val="343297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518838"/>
            <a:ext cx="10692000" cy="1231106"/>
          </a:xfrm>
          <a:prstGeom prst="rect">
            <a:avLst/>
          </a:prstGeom>
          <a:noFill/>
        </p:spPr>
        <p:txBody>
          <a:bodyPr wrap="square" lIns="0" tIns="0" rIns="0" bIns="0" anchor="t">
            <a:spAutoFit/>
          </a:bodyPr>
          <a:lstStyle/>
          <a:p>
            <a:r>
              <a:rPr lang="en-IE" sz="4000" b="1" i="0" dirty="0">
                <a:solidFill>
                  <a:schemeClr val="bg1"/>
                </a:solidFill>
                <a:latin typeface="Calibri"/>
              </a:rPr>
              <a:t>Where this module fits</a:t>
            </a:r>
          </a:p>
          <a:p>
            <a:endParaRPr lang="en-IE" sz="4000" b="1" i="0" dirty="0">
              <a:solidFill>
                <a:schemeClr val="bg1"/>
              </a:solidFill>
              <a:latin typeface="Calibri"/>
            </a:endParaRP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
        <p:nvSpPr>
          <p:cNvPr id="3" name="TextBox 2">
            <a:extLst>
              <a:ext uri="{FF2B5EF4-FFF2-40B4-BE49-F238E27FC236}">
                <a16:creationId xmlns:a16="http://schemas.microsoft.com/office/drawing/2014/main" id="{54342AD4-5ABF-FBEB-4EF3-937A52B0C8E5}"/>
              </a:ext>
            </a:extLst>
          </p:cNvPr>
          <p:cNvSpPr txBox="1"/>
          <p:nvPr/>
        </p:nvSpPr>
        <p:spPr>
          <a:xfrm>
            <a:off x="540000" y="260741"/>
            <a:ext cx="9197227" cy="492443"/>
          </a:xfrm>
          <a:prstGeom prst="rect">
            <a:avLst/>
          </a:prstGeom>
          <a:noFill/>
        </p:spPr>
        <p:txBody>
          <a:bodyPr wrap="square" lIns="0" tIns="0" rIns="0" bIns="0" anchor="t">
            <a:spAutoFit/>
          </a:bodyPr>
          <a:lstStyle/>
          <a:p>
            <a:r>
              <a:rPr lang="en-IE" sz="1600" b="1" dirty="0">
                <a:solidFill>
                  <a:schemeClr val="bg1"/>
                </a:solidFill>
              </a:rPr>
              <a:t> Cluster 1 – Sustainability &amp; Green Innovation    |   Module 1 - </a:t>
            </a:r>
            <a:r>
              <a:rPr lang="en-US" sz="1600" b="1" dirty="0">
                <a:solidFill>
                  <a:schemeClr val="bg1"/>
                </a:solidFill>
                <a:cs typeface="Times New Roman" panose="02020603050405020304" pitchFamily="18" charset="0"/>
              </a:rPr>
              <a:t>Sustainability in Daily Hospitality Operations</a:t>
            </a:r>
          </a:p>
          <a:p>
            <a:endParaRPr lang="en-IE" sz="1600" b="1" dirty="0">
              <a:solidFill>
                <a:schemeClr val="bg1"/>
              </a:solidFill>
            </a:endParaRPr>
          </a:p>
        </p:txBody>
      </p:sp>
      <p:sp>
        <p:nvSpPr>
          <p:cNvPr id="4" name="Rectangle 3">
            <a:extLst>
              <a:ext uri="{FF2B5EF4-FFF2-40B4-BE49-F238E27FC236}">
                <a16:creationId xmlns:a16="http://schemas.microsoft.com/office/drawing/2014/main" id="{84AFD1AE-0EC8-5461-EEE8-B120DD7A4531}"/>
              </a:ext>
            </a:extLst>
          </p:cNvPr>
          <p:cNvSpPr/>
          <p:nvPr/>
        </p:nvSpPr>
        <p:spPr>
          <a:xfrm>
            <a:off x="468000" y="1801962"/>
            <a:ext cx="3672000" cy="95119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91B2E93A-B112-6C57-8EE9-B7AD6B863D38}"/>
              </a:ext>
            </a:extLst>
          </p:cNvPr>
          <p:cNvSpPr txBox="1"/>
          <p:nvPr/>
        </p:nvSpPr>
        <p:spPr>
          <a:xfrm>
            <a:off x="540000" y="1875918"/>
            <a:ext cx="3564000" cy="769441"/>
          </a:xfrm>
          <a:prstGeom prst="rect">
            <a:avLst/>
          </a:prstGeom>
          <a:noFill/>
        </p:spPr>
        <p:txBody>
          <a:bodyPr wrap="square" lIns="0" tIns="0" rIns="0" bIns="0" anchor="ctr">
            <a:spAutoFit/>
          </a:bodyPr>
          <a:lstStyle/>
          <a:p>
            <a:r>
              <a:rPr lang="en-IE" b="1" i="0" dirty="0">
                <a:solidFill>
                  <a:schemeClr val="bg1"/>
                </a:solidFill>
                <a:latin typeface="Calibri"/>
              </a:rPr>
              <a:t>Role:  </a:t>
            </a:r>
            <a:r>
              <a:rPr lang="en-GB" sz="1600" dirty="0">
                <a:solidFill>
                  <a:schemeClr val="bg1"/>
                </a:solidFill>
              </a:rPr>
              <a:t>Foundation module for sustainable daily practice across hospitality operations, teams and service delivery.</a:t>
            </a:r>
            <a:endParaRPr lang="en-IE" b="0" i="0" dirty="0">
              <a:solidFill>
                <a:schemeClr val="bg1"/>
              </a:solidFill>
              <a:latin typeface="Calibri"/>
            </a:endParaRPr>
          </a:p>
        </p:txBody>
      </p:sp>
      <p:sp>
        <p:nvSpPr>
          <p:cNvPr id="7" name="Rectangle 6">
            <a:extLst>
              <a:ext uri="{FF2B5EF4-FFF2-40B4-BE49-F238E27FC236}">
                <a16:creationId xmlns:a16="http://schemas.microsoft.com/office/drawing/2014/main" id="{D4BDA831-F85D-8614-44C9-2C91665BFF37}"/>
              </a:ext>
            </a:extLst>
          </p:cNvPr>
          <p:cNvSpPr/>
          <p:nvPr/>
        </p:nvSpPr>
        <p:spPr>
          <a:xfrm>
            <a:off x="540000" y="2889382"/>
            <a:ext cx="3564000" cy="108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a:extLst>
              <a:ext uri="{FF2B5EF4-FFF2-40B4-BE49-F238E27FC236}">
                <a16:creationId xmlns:a16="http://schemas.microsoft.com/office/drawing/2014/main" id="{66033DA3-EA77-9A0B-7C8C-FA4661183A54}"/>
              </a:ext>
            </a:extLst>
          </p:cNvPr>
          <p:cNvSpPr/>
          <p:nvPr/>
        </p:nvSpPr>
        <p:spPr>
          <a:xfrm>
            <a:off x="522000" y="3101532"/>
            <a:ext cx="3564000" cy="3237630"/>
          </a:xfrm>
          <a:prstGeom prst="rect">
            <a:avLst/>
          </a:prstGeom>
          <a:solidFill>
            <a:schemeClr val="bg1"/>
          </a:solidFill>
          <a:ln w="28575">
            <a:solidFill>
              <a:srgbClr val="62A84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8CB9C2A7-0A58-80C2-B05C-7C7C94D824F4}"/>
              </a:ext>
            </a:extLst>
          </p:cNvPr>
          <p:cNvSpPr txBox="1"/>
          <p:nvPr/>
        </p:nvSpPr>
        <p:spPr>
          <a:xfrm>
            <a:off x="611999" y="3539089"/>
            <a:ext cx="3434015" cy="2215991"/>
          </a:xfrm>
          <a:prstGeom prst="rect">
            <a:avLst/>
          </a:prstGeom>
          <a:noFill/>
        </p:spPr>
        <p:txBody>
          <a:bodyPr wrap="square" lIns="0" tIns="0" rIns="0" bIns="0" anchor="t">
            <a:spAutoFit/>
          </a:bodyPr>
          <a:lstStyle/>
          <a:p>
            <a:r>
              <a:rPr lang="en-GB" sz="1600" dirty="0">
                <a:solidFill>
                  <a:srgbClr val="262626"/>
                </a:solidFill>
              </a:rPr>
              <a:t>C1 M2 (Circular Economy &amp; Resource Efficiency)</a:t>
            </a:r>
            <a:br>
              <a:rPr lang="en-GB" sz="1600" dirty="0">
                <a:solidFill>
                  <a:srgbClr val="262626"/>
                </a:solidFill>
              </a:rPr>
            </a:br>
            <a:r>
              <a:rPr lang="en-GB" sz="1600" dirty="0">
                <a:solidFill>
                  <a:srgbClr val="262626"/>
                </a:solidFill>
              </a:rPr>
              <a:t>C1 M3 (Sustainable Customer Experience Design)</a:t>
            </a:r>
            <a:br>
              <a:rPr lang="en-GB" sz="1600" dirty="0">
                <a:solidFill>
                  <a:srgbClr val="262626"/>
                </a:solidFill>
              </a:rPr>
            </a:br>
            <a:r>
              <a:rPr lang="en-GB" sz="1600" dirty="0">
                <a:solidFill>
                  <a:srgbClr val="262626"/>
                </a:solidFill>
              </a:rPr>
              <a:t>C2 M2 (Data Analytics in Hospitality)</a:t>
            </a:r>
            <a:br>
              <a:rPr lang="en-GB" sz="1600" dirty="0">
                <a:solidFill>
                  <a:srgbClr val="262626"/>
                </a:solidFill>
              </a:rPr>
            </a:br>
            <a:r>
              <a:rPr lang="en-GB" sz="1600" dirty="0">
                <a:solidFill>
                  <a:srgbClr val="262626"/>
                </a:solidFill>
              </a:rPr>
              <a:t>C3 M1 (Leading Green &amp; Digital Change)</a:t>
            </a:r>
            <a:br>
              <a:rPr lang="en-GB" sz="1600" dirty="0">
                <a:solidFill>
                  <a:srgbClr val="262626"/>
                </a:solidFill>
              </a:rPr>
            </a:br>
            <a:r>
              <a:rPr lang="en-GB" sz="1600" dirty="0">
                <a:solidFill>
                  <a:srgbClr val="262626"/>
                </a:solidFill>
              </a:rPr>
              <a:t>C3 M2 (Digital Marketing for Sustainability)</a:t>
            </a:r>
            <a:br>
              <a:rPr lang="en-GB" sz="1600" dirty="0"/>
            </a:br>
            <a:endParaRPr sz="1600" b="0" i="0" dirty="0">
              <a:solidFill>
                <a:srgbClr val="262626"/>
              </a:solidFill>
              <a:latin typeface="Calibri"/>
            </a:endParaRPr>
          </a:p>
        </p:txBody>
      </p:sp>
      <p:sp>
        <p:nvSpPr>
          <p:cNvPr id="19" name="TextBox 18">
            <a:extLst>
              <a:ext uri="{FF2B5EF4-FFF2-40B4-BE49-F238E27FC236}">
                <a16:creationId xmlns:a16="http://schemas.microsoft.com/office/drawing/2014/main" id="{55356714-4BA8-D154-EE1D-9780C0EF6FB0}"/>
              </a:ext>
            </a:extLst>
          </p:cNvPr>
          <p:cNvSpPr txBox="1"/>
          <p:nvPr/>
        </p:nvSpPr>
        <p:spPr>
          <a:xfrm>
            <a:off x="612000" y="3171239"/>
            <a:ext cx="3276000" cy="302455"/>
          </a:xfrm>
          <a:prstGeom prst="rect">
            <a:avLst/>
          </a:prstGeom>
          <a:noFill/>
        </p:spPr>
        <p:txBody>
          <a:bodyPr wrap="square" lIns="0" tIns="0" rIns="0" bIns="0" anchor="t">
            <a:spAutoFit/>
          </a:bodyPr>
          <a:lstStyle/>
          <a:p>
            <a:pPr>
              <a:lnSpc>
                <a:spcPts val="2300"/>
              </a:lnSpc>
            </a:pPr>
            <a:r>
              <a:rPr lang="en-IE" sz="2400" b="1" i="0" dirty="0">
                <a:solidFill>
                  <a:srgbClr val="0289AE"/>
                </a:solidFill>
                <a:latin typeface="Calibri"/>
              </a:rPr>
              <a:t>Extends or connects to</a:t>
            </a:r>
          </a:p>
        </p:txBody>
      </p:sp>
      <p:pic>
        <p:nvPicPr>
          <p:cNvPr id="12" name="Picture 11">
            <a:extLst>
              <a:ext uri="{FF2B5EF4-FFF2-40B4-BE49-F238E27FC236}">
                <a16:creationId xmlns:a16="http://schemas.microsoft.com/office/drawing/2014/main" id="{C53F5F1D-69B9-7677-AE53-2AE29D9CD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3169" y="1879426"/>
            <a:ext cx="3564000" cy="710162"/>
          </a:xfrm>
          <a:prstGeom prst="rect">
            <a:avLst/>
          </a:prstGeom>
        </p:spPr>
      </p:pic>
      <p:pic>
        <p:nvPicPr>
          <p:cNvPr id="8" name="Picture 7">
            <a:extLst>
              <a:ext uri="{FF2B5EF4-FFF2-40B4-BE49-F238E27FC236}">
                <a16:creationId xmlns:a16="http://schemas.microsoft.com/office/drawing/2014/main" id="{B1607A7A-DDE7-B3D4-554D-CEC3E9051F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8340" y="2719070"/>
            <a:ext cx="3333657" cy="1656250"/>
          </a:xfrm>
          <a:prstGeom prst="rect">
            <a:avLst/>
          </a:prstGeom>
        </p:spPr>
      </p:pic>
      <p:pic>
        <p:nvPicPr>
          <p:cNvPr id="16" name="Picture 15">
            <a:extLst>
              <a:ext uri="{FF2B5EF4-FFF2-40B4-BE49-F238E27FC236}">
                <a16:creationId xmlns:a16="http://schemas.microsoft.com/office/drawing/2014/main" id="{601D432A-4CE0-1446-AE27-B280063AEF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4322" y="2631439"/>
            <a:ext cx="2975310" cy="1743882"/>
          </a:xfrm>
          <a:prstGeom prst="rect">
            <a:avLst/>
          </a:prstGeom>
        </p:spPr>
      </p:pic>
      <p:pic>
        <p:nvPicPr>
          <p:cNvPr id="21" name="Picture 20">
            <a:extLst>
              <a:ext uri="{FF2B5EF4-FFF2-40B4-BE49-F238E27FC236}">
                <a16:creationId xmlns:a16="http://schemas.microsoft.com/office/drawing/2014/main" id="{D6219758-354C-ABF4-CAD1-4124C50F11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322" y="4700710"/>
            <a:ext cx="2972830" cy="1467332"/>
          </a:xfrm>
          <a:prstGeom prst="rect">
            <a:avLst/>
          </a:prstGeom>
        </p:spPr>
      </p:pic>
      <p:pic>
        <p:nvPicPr>
          <p:cNvPr id="24" name="Picture 23">
            <a:extLst>
              <a:ext uri="{FF2B5EF4-FFF2-40B4-BE49-F238E27FC236}">
                <a16:creationId xmlns:a16="http://schemas.microsoft.com/office/drawing/2014/main" id="{DD59FC9A-6BBA-C33E-D062-BB02319626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5172" y="4700710"/>
            <a:ext cx="3382179" cy="14673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A04B-A1D1-E66F-31F4-FD42D6A0D430}"/>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6DD7AF67-5E30-0E51-9068-D368FD2A7C3B}"/>
              </a:ext>
            </a:extLst>
          </p:cNvPr>
          <p:cNvSpPr txBox="1">
            <a:spLocks/>
          </p:cNvSpPr>
          <p:nvPr/>
        </p:nvSpPr>
        <p:spPr>
          <a:xfrm>
            <a:off x="564154" y="354068"/>
            <a:ext cx="553184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Exploration: Photo Audit </a:t>
            </a:r>
          </a:p>
          <a:p>
            <a:pPr marL="0" indent="0">
              <a:lnSpc>
                <a:spcPts val="3520"/>
              </a:lnSpc>
              <a:spcBef>
                <a:spcPts val="0"/>
              </a:spcBef>
              <a:buNone/>
            </a:pPr>
            <a:r>
              <a:rPr lang="en-US" sz="3400" b="1" dirty="0">
                <a:solidFill>
                  <a:srgbClr val="262626"/>
                </a:solidFill>
                <a:cs typeface="Times New Roman" panose="02020603050405020304" pitchFamily="18" charset="0"/>
              </a:rPr>
              <a:t>of One Department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8BF6138-FB96-7103-BEED-A6352DF1EF61}"/>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826E76D9-DD33-BC64-528C-7DC5A4072270}"/>
              </a:ext>
            </a:extLst>
          </p:cNvPr>
          <p:cNvSpPr/>
          <p:nvPr/>
        </p:nvSpPr>
        <p:spPr>
          <a:xfrm flipH="1">
            <a:off x="586944" y="2708855"/>
            <a:ext cx="10142787" cy="605294"/>
          </a:xfrm>
          <a:prstGeom prst="rect">
            <a:avLst/>
          </a:prstGeom>
        </p:spPr>
        <p:txBody>
          <a:bodyPr wrap="square">
            <a:spAutoFit/>
          </a:bodyPr>
          <a:lstStyle/>
          <a:p>
            <a:pPr>
              <a:lnSpc>
                <a:spcPts val="1960"/>
              </a:lnSpc>
              <a:buClr>
                <a:srgbClr val="62A844"/>
              </a:buClr>
            </a:pPr>
            <a:r>
              <a:rPr lang="en-US" sz="2200" dirty="0">
                <a:solidFill>
                  <a:srgbClr val="262626"/>
                </a:solidFill>
              </a:rPr>
              <a:t>Using a phone or tablet, capture up to </a:t>
            </a:r>
            <a:r>
              <a:rPr lang="en-US" sz="2200" b="1" dirty="0">
                <a:solidFill>
                  <a:srgbClr val="262626"/>
                </a:solidFill>
              </a:rPr>
              <a:t>five sustainability hotspots</a:t>
            </a:r>
            <a:r>
              <a:rPr lang="en-US" sz="2200" dirty="0">
                <a:solidFill>
                  <a:srgbClr val="262626"/>
                </a:solidFill>
              </a:rPr>
              <a:t> in one department.</a:t>
            </a:r>
          </a:p>
          <a:p>
            <a:pPr>
              <a:lnSpc>
                <a:spcPts val="1960"/>
              </a:lnSpc>
              <a:buClr>
                <a:srgbClr val="62A844"/>
              </a:buClr>
            </a:pPr>
            <a:endParaRPr lang="en-US" dirty="0">
              <a:solidFill>
                <a:srgbClr val="262626"/>
              </a:solidFill>
            </a:endParaRPr>
          </a:p>
        </p:txBody>
      </p:sp>
      <p:pic>
        <p:nvPicPr>
          <p:cNvPr id="22" name="Picture 21">
            <a:extLst>
              <a:ext uri="{FF2B5EF4-FFF2-40B4-BE49-F238E27FC236}">
                <a16:creationId xmlns:a16="http://schemas.microsoft.com/office/drawing/2014/main" id="{B072B691-30F7-2BC6-E136-B1822730B515}"/>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7584808" y="4303754"/>
            <a:ext cx="1017180" cy="616248"/>
          </a:xfrm>
          <a:prstGeom prst="rect">
            <a:avLst/>
          </a:prstGeom>
        </p:spPr>
      </p:pic>
      <p:sp>
        <p:nvSpPr>
          <p:cNvPr id="8" name="Rectangle 30">
            <a:extLst>
              <a:ext uri="{FF2B5EF4-FFF2-40B4-BE49-F238E27FC236}">
                <a16:creationId xmlns:a16="http://schemas.microsoft.com/office/drawing/2014/main" id="{0261FBAE-1FDE-B2D9-E970-C1704F9F0A46}"/>
              </a:ext>
            </a:extLst>
          </p:cNvPr>
          <p:cNvSpPr/>
          <p:nvPr/>
        </p:nvSpPr>
        <p:spPr>
          <a:xfrm flipH="1">
            <a:off x="586944" y="3257933"/>
            <a:ext cx="10142787" cy="4452501"/>
          </a:xfrm>
          <a:prstGeom prst="rect">
            <a:avLst/>
          </a:prstGeom>
        </p:spPr>
        <p:txBody>
          <a:bodyPr wrap="square" numCol="2">
            <a:spAutoFit/>
          </a:bodyPr>
          <a:lstStyle/>
          <a:p>
            <a:pPr>
              <a:lnSpc>
                <a:spcPts val="1960"/>
              </a:lnSpc>
              <a:buClr>
                <a:srgbClr val="62A844"/>
              </a:buClr>
            </a:pPr>
            <a:r>
              <a:rPr lang="en-US" sz="2000" b="1" dirty="0">
                <a:solidFill>
                  <a:srgbClr val="0289AE"/>
                </a:solidFill>
              </a:rPr>
              <a:t>Possible examples:</a:t>
            </a:r>
          </a:p>
          <a:p>
            <a:pPr marL="285750" indent="-285750">
              <a:lnSpc>
                <a:spcPts val="1960"/>
              </a:lnSpc>
              <a:buClr>
                <a:srgbClr val="62A844"/>
              </a:buClr>
              <a:buFont typeface="Arial" panose="020B0604020202020204" pitchFamily="34" charset="0"/>
              <a:buChar char="•"/>
            </a:pPr>
            <a:r>
              <a:rPr lang="en-US" dirty="0">
                <a:solidFill>
                  <a:srgbClr val="262626"/>
                </a:solidFill>
              </a:rPr>
              <a:t>unnecessary lighting</a:t>
            </a:r>
          </a:p>
          <a:p>
            <a:pPr marL="285750" indent="-285750">
              <a:lnSpc>
                <a:spcPts val="1960"/>
              </a:lnSpc>
              <a:buClr>
                <a:srgbClr val="62A844"/>
              </a:buClr>
              <a:buFont typeface="Arial" panose="020B0604020202020204" pitchFamily="34" charset="0"/>
              <a:buChar char="•"/>
            </a:pPr>
            <a:r>
              <a:rPr lang="en-US" dirty="0">
                <a:solidFill>
                  <a:srgbClr val="262626"/>
                </a:solidFill>
              </a:rPr>
              <a:t>unclear waste separation</a:t>
            </a:r>
          </a:p>
          <a:p>
            <a:pPr marL="285750" indent="-285750">
              <a:lnSpc>
                <a:spcPts val="1960"/>
              </a:lnSpc>
              <a:buClr>
                <a:srgbClr val="62A844"/>
              </a:buClr>
              <a:buFont typeface="Arial" panose="020B0604020202020204" pitchFamily="34" charset="0"/>
              <a:buChar char="•"/>
            </a:pPr>
            <a:r>
              <a:rPr lang="en-US" dirty="0">
                <a:solidFill>
                  <a:srgbClr val="262626"/>
                </a:solidFill>
              </a:rPr>
              <a:t>excess packaging</a:t>
            </a:r>
          </a:p>
          <a:p>
            <a:pPr marL="285750" indent="-285750">
              <a:lnSpc>
                <a:spcPts val="1960"/>
              </a:lnSpc>
              <a:buClr>
                <a:srgbClr val="62A844"/>
              </a:buClr>
              <a:buFont typeface="Arial" panose="020B0604020202020204" pitchFamily="34" charset="0"/>
              <a:buChar char="•"/>
            </a:pPr>
            <a:r>
              <a:rPr lang="en-US" dirty="0">
                <a:solidFill>
                  <a:srgbClr val="262626"/>
                </a:solidFill>
              </a:rPr>
              <a:t>duplicated cleaning materials</a:t>
            </a:r>
          </a:p>
          <a:p>
            <a:pPr marL="285750" indent="-285750">
              <a:lnSpc>
                <a:spcPts val="1960"/>
              </a:lnSpc>
              <a:buClr>
                <a:srgbClr val="62A844"/>
              </a:buClr>
              <a:buFont typeface="Arial" panose="020B0604020202020204" pitchFamily="34" charset="0"/>
              <a:buChar char="•"/>
            </a:pPr>
            <a:r>
              <a:rPr lang="en-US" dirty="0">
                <a:solidFill>
                  <a:srgbClr val="262626"/>
                </a:solidFill>
              </a:rPr>
              <a:t>poorly positioned refill stations</a:t>
            </a:r>
          </a:p>
          <a:p>
            <a:pPr marL="285750" indent="-285750">
              <a:lnSpc>
                <a:spcPts val="1960"/>
              </a:lnSpc>
              <a:buClr>
                <a:srgbClr val="62A844"/>
              </a:buClr>
              <a:buFont typeface="Arial" panose="020B0604020202020204" pitchFamily="34" charset="0"/>
              <a:buChar char="•"/>
            </a:pPr>
            <a:r>
              <a:rPr lang="en-US" dirty="0">
                <a:solidFill>
                  <a:srgbClr val="262626"/>
                </a:solidFill>
              </a:rPr>
              <a:t>unclear guest signage</a:t>
            </a: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a:lnSpc>
                <a:spcPts val="1960"/>
              </a:lnSpc>
              <a:buClr>
                <a:srgbClr val="62A844"/>
              </a:buClr>
            </a:pPr>
            <a:r>
              <a:rPr lang="en-US" sz="2000" b="1" dirty="0">
                <a:solidFill>
                  <a:srgbClr val="0289AE"/>
                </a:solidFill>
              </a:rPr>
              <a:t>For each image, add:</a:t>
            </a:r>
          </a:p>
          <a:p>
            <a:pPr marL="285750" indent="-285750">
              <a:lnSpc>
                <a:spcPts val="1960"/>
              </a:lnSpc>
              <a:buClr>
                <a:srgbClr val="62A844"/>
              </a:buClr>
              <a:buFont typeface="Arial" panose="020B0604020202020204" pitchFamily="34" charset="0"/>
              <a:buChar char="•"/>
            </a:pPr>
            <a:r>
              <a:rPr lang="en-US" b="1" dirty="0">
                <a:solidFill>
                  <a:srgbClr val="262626"/>
                </a:solidFill>
              </a:rPr>
              <a:t>What is happening?</a:t>
            </a:r>
            <a:endParaRPr lang="en-US" dirty="0">
              <a:solidFill>
                <a:srgbClr val="262626"/>
              </a:solidFill>
            </a:endParaRPr>
          </a:p>
          <a:p>
            <a:pPr marL="285750" indent="-285750">
              <a:lnSpc>
                <a:spcPts val="1960"/>
              </a:lnSpc>
              <a:buClr>
                <a:srgbClr val="62A844"/>
              </a:buClr>
              <a:buFont typeface="Arial" panose="020B0604020202020204" pitchFamily="34" charset="0"/>
              <a:buChar char="•"/>
            </a:pPr>
            <a:r>
              <a:rPr lang="en-US" b="1" dirty="0">
                <a:solidFill>
                  <a:srgbClr val="262626"/>
                </a:solidFill>
              </a:rPr>
              <a:t>Why does it matter?</a:t>
            </a:r>
            <a:endParaRPr lang="en-US" dirty="0">
              <a:solidFill>
                <a:srgbClr val="262626"/>
              </a:solidFill>
            </a:endParaRPr>
          </a:p>
          <a:p>
            <a:pPr marL="285750" indent="-285750">
              <a:lnSpc>
                <a:spcPts val="1960"/>
              </a:lnSpc>
              <a:buClr>
                <a:srgbClr val="62A844"/>
              </a:buClr>
              <a:buFont typeface="Arial" panose="020B0604020202020204" pitchFamily="34" charset="0"/>
              <a:buChar char="•"/>
            </a:pPr>
            <a:r>
              <a:rPr lang="en-US" b="1" dirty="0">
                <a:solidFill>
                  <a:srgbClr val="262626"/>
                </a:solidFill>
              </a:rPr>
              <a:t>What should change?</a:t>
            </a:r>
          </a:p>
          <a:p>
            <a:pPr marL="285750" indent="-285750">
              <a:lnSpc>
                <a:spcPts val="1960"/>
              </a:lnSpc>
              <a:buClr>
                <a:srgbClr val="62A844"/>
              </a:buClr>
              <a:buFont typeface="Arial" panose="020B0604020202020204" pitchFamily="34" charset="0"/>
              <a:buChar char="•"/>
            </a:pPr>
            <a:endParaRPr lang="en-US" dirty="0">
              <a:solidFill>
                <a:srgbClr val="262626"/>
              </a:solidFill>
            </a:endParaRPr>
          </a:p>
          <a:p>
            <a:pPr>
              <a:lnSpc>
                <a:spcPts val="1960"/>
              </a:lnSpc>
              <a:buClr>
                <a:srgbClr val="62A844"/>
              </a:buClr>
            </a:pPr>
            <a:r>
              <a:rPr lang="en-US" sz="2000" b="1" dirty="0">
                <a:solidFill>
                  <a:srgbClr val="0289AE"/>
                </a:solidFill>
              </a:rPr>
              <a:t>Output:</a:t>
            </a:r>
            <a:br>
              <a:rPr lang="en-US" dirty="0">
                <a:solidFill>
                  <a:srgbClr val="262626"/>
                </a:solidFill>
              </a:rPr>
            </a:br>
            <a:r>
              <a:rPr lang="en-US" dirty="0">
                <a:solidFill>
                  <a:srgbClr val="262626"/>
                </a:solidFill>
              </a:rPr>
              <a:t>Create a simple visual audit board for class or team discussion.</a:t>
            </a:r>
          </a:p>
          <a:p>
            <a:pPr>
              <a:lnSpc>
                <a:spcPts val="1960"/>
              </a:lnSpc>
              <a:buClr>
                <a:srgbClr val="62A844"/>
              </a:buClr>
            </a:pPr>
            <a:endParaRPr lang="en-US" dirty="0">
              <a:solidFill>
                <a:srgbClr val="262626"/>
              </a:solidFill>
            </a:endParaRPr>
          </a:p>
        </p:txBody>
      </p:sp>
      <p:pic>
        <p:nvPicPr>
          <p:cNvPr id="10" name="Graphic 9">
            <a:extLst>
              <a:ext uri="{FF2B5EF4-FFF2-40B4-BE49-F238E27FC236}">
                <a16:creationId xmlns:a16="http://schemas.microsoft.com/office/drawing/2014/main" id="{635DAAD3-C0B4-1999-8028-B025C3397240}"/>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8106261" y="0"/>
            <a:ext cx="4085739" cy="2599113"/>
          </a:xfrm>
          <a:prstGeom prst="rect">
            <a:avLst/>
          </a:prstGeom>
        </p:spPr>
      </p:pic>
    </p:spTree>
    <p:extLst>
      <p:ext uri="{BB962C8B-B14F-4D97-AF65-F5344CB8AC3E}">
        <p14:creationId xmlns:p14="http://schemas.microsoft.com/office/powerpoint/2010/main" val="2773113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303E4-AA5A-43EC-1893-EB045DA7CA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6A0546-7E32-1A0D-1EED-24B528423571}"/>
              </a:ext>
            </a:extLst>
          </p:cNvPr>
          <p:cNvSpPr>
            <a:spLocks noGrp="1"/>
          </p:cNvSpPr>
          <p:nvPr>
            <p:ph type="body" sz="quarter" idx="16"/>
          </p:nvPr>
        </p:nvSpPr>
        <p:spPr>
          <a:xfrm>
            <a:off x="4223369" y="1073150"/>
            <a:ext cx="7096671" cy="4711700"/>
          </a:xfrm>
        </p:spPr>
        <p:txBody>
          <a:bodyPr>
            <a:normAutofit/>
          </a:bodyPr>
          <a:lstStyle/>
          <a:p>
            <a:pPr fontAlgn="t">
              <a:lnSpc>
                <a:spcPts val="4960"/>
              </a:lnSpc>
              <a:spcBef>
                <a:spcPts val="0"/>
              </a:spcBef>
            </a:pPr>
            <a:r>
              <a:rPr lang="en-IE" b="1" dirty="0"/>
              <a:t>Monitoring Resource Use and Everyday Performance</a:t>
            </a:r>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Simple tools for tracking energy, water, waste and material use in hospitality SMEs. To introduce practical ways of measuring daily performance so teams can move from good intentions to informed action.</a:t>
            </a:r>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66A93D97-AB5F-0538-D1CA-85A9C32F776D}"/>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03</a:t>
            </a:r>
          </a:p>
        </p:txBody>
      </p:sp>
    </p:spTree>
    <p:extLst>
      <p:ext uri="{BB962C8B-B14F-4D97-AF65-F5344CB8AC3E}">
        <p14:creationId xmlns:p14="http://schemas.microsoft.com/office/powerpoint/2010/main" val="197385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4803-2E58-ED8A-0125-CD7DC45718C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FA24AEF-291D-91D0-8636-2BE8AC1657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2932" y="1641270"/>
            <a:ext cx="5177258" cy="4904771"/>
          </a:xfrm>
          <a:prstGeom prst="rect">
            <a:avLst/>
          </a:prstGeom>
        </p:spPr>
      </p:pic>
      <p:sp>
        <p:nvSpPr>
          <p:cNvPr id="2" name="Text Placeholder 11">
            <a:extLst>
              <a:ext uri="{FF2B5EF4-FFF2-40B4-BE49-F238E27FC236}">
                <a16:creationId xmlns:a16="http://schemas.microsoft.com/office/drawing/2014/main" id="{0039630D-DF31-60FC-15C7-931415938BBA}"/>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Monitoring Matters              </a:t>
            </a:r>
          </a:p>
          <a:p>
            <a:pPr marL="0" indent="0">
              <a:lnSpc>
                <a:spcPts val="3520"/>
              </a:lnSpc>
              <a:spcBef>
                <a:spcPts val="0"/>
              </a:spcBef>
              <a:buNone/>
            </a:pPr>
            <a:r>
              <a:rPr lang="en-US" sz="3400" b="1" dirty="0">
                <a:solidFill>
                  <a:srgbClr val="262626"/>
                </a:solidFill>
                <a:cs typeface="Times New Roman" panose="02020603050405020304" pitchFamily="18" charset="0"/>
              </a:rPr>
              <a:t> - You improve what you notice</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C35D26F-35BF-74DC-D97B-C64F6DAB2D01}"/>
              </a:ext>
            </a:extLst>
          </p:cNvPr>
          <p:cNvCxnSpPr>
            <a:cxnSpLocks/>
          </p:cNvCxnSpPr>
          <p:nvPr/>
        </p:nvCxnSpPr>
        <p:spPr>
          <a:xfrm>
            <a:off x="0" y="1704071"/>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01424FEC-59F6-5D69-DF97-2EE83CF20DD5}"/>
              </a:ext>
            </a:extLst>
          </p:cNvPr>
          <p:cNvSpPr/>
          <p:nvPr/>
        </p:nvSpPr>
        <p:spPr>
          <a:xfrm flipH="1">
            <a:off x="586947" y="2047598"/>
            <a:ext cx="5744405" cy="2739211"/>
          </a:xfrm>
          <a:prstGeom prst="rect">
            <a:avLst/>
          </a:prstGeom>
        </p:spPr>
        <p:txBody>
          <a:bodyPr wrap="square">
            <a:spAutoFit/>
          </a:bodyPr>
          <a:lstStyle/>
          <a:p>
            <a:pPr>
              <a:buClr>
                <a:srgbClr val="62A844"/>
              </a:buClr>
            </a:pPr>
            <a:r>
              <a:rPr lang="en-US" sz="2000" b="1" dirty="0">
                <a:solidFill>
                  <a:srgbClr val="0289AE"/>
                </a:solidFill>
              </a:rPr>
              <a:t>Monitoring helps hospitality teams:</a:t>
            </a:r>
          </a:p>
          <a:p>
            <a:pPr>
              <a:buClr>
                <a:srgbClr val="62A844"/>
              </a:buClr>
            </a:pPr>
            <a:endParaRPr lang="en-US" sz="800" b="1"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see patterns in daily work</a:t>
            </a:r>
          </a:p>
          <a:p>
            <a:pPr marL="285750" indent="-285750">
              <a:buClr>
                <a:srgbClr val="62A844"/>
              </a:buClr>
              <a:buFont typeface="Arial" panose="020B0604020202020204" pitchFamily="34" charset="0"/>
              <a:buChar char="•"/>
            </a:pPr>
            <a:r>
              <a:rPr lang="en-US" dirty="0">
                <a:solidFill>
                  <a:srgbClr val="262626"/>
                </a:solidFill>
              </a:rPr>
              <a:t>spot leaks, overuse and waste early</a:t>
            </a:r>
          </a:p>
          <a:p>
            <a:pPr marL="285750" indent="-285750">
              <a:buClr>
                <a:srgbClr val="62A844"/>
              </a:buClr>
              <a:buFont typeface="Arial" panose="020B0604020202020204" pitchFamily="34" charset="0"/>
              <a:buChar char="•"/>
            </a:pPr>
            <a:r>
              <a:rPr lang="en-US" dirty="0">
                <a:solidFill>
                  <a:srgbClr val="262626"/>
                </a:solidFill>
              </a:rPr>
              <a:t>compare current practice with improved practice</a:t>
            </a:r>
          </a:p>
          <a:p>
            <a:pPr marL="285750" indent="-285750">
              <a:buClr>
                <a:srgbClr val="62A844"/>
              </a:buClr>
              <a:buFont typeface="Arial" panose="020B0604020202020204" pitchFamily="34" charset="0"/>
              <a:buChar char="•"/>
            </a:pPr>
            <a:r>
              <a:rPr lang="en-US" dirty="0">
                <a:solidFill>
                  <a:srgbClr val="262626"/>
                </a:solidFill>
              </a:rPr>
              <a:t>make sustainability part of normal management</a:t>
            </a:r>
          </a:p>
          <a:p>
            <a:pPr marL="285750" indent="-285750">
              <a:buClr>
                <a:srgbClr val="62A844"/>
              </a:buClr>
              <a:buFont typeface="Arial" panose="020B0604020202020204" pitchFamily="34" charset="0"/>
              <a:buChar char="•"/>
            </a:pPr>
            <a:r>
              <a:rPr lang="en-US" dirty="0">
                <a:solidFill>
                  <a:srgbClr val="262626"/>
                </a:solidFill>
              </a:rPr>
              <a:t>In SMEs, monitoring works with simple tools.</a:t>
            </a:r>
          </a:p>
          <a:p>
            <a:pPr marL="285750" indent="-285750">
              <a:buClr>
                <a:srgbClr val="62A844"/>
              </a:buClr>
              <a:buFont typeface="Arial" panose="020B0604020202020204" pitchFamily="34" charset="0"/>
              <a:buChar char="•"/>
            </a:pPr>
            <a:endParaRPr lang="en-US" dirty="0">
              <a:solidFill>
                <a:srgbClr val="262626"/>
              </a:solidFill>
            </a:endParaRPr>
          </a:p>
          <a:p>
            <a:pPr>
              <a:buClr>
                <a:srgbClr val="62A844"/>
              </a:buClr>
            </a:pPr>
            <a:r>
              <a:rPr lang="en-US" dirty="0">
                <a:solidFill>
                  <a:srgbClr val="262626"/>
                </a:solidFill>
              </a:rPr>
              <a:t>A clipboard, a simple spreadsheet or a short weekly dashboard can already improve decisions.</a:t>
            </a:r>
          </a:p>
        </p:txBody>
      </p:sp>
      <p:sp>
        <p:nvSpPr>
          <p:cNvPr id="5" name="TextBox 28">
            <a:extLst>
              <a:ext uri="{FF2B5EF4-FFF2-40B4-BE49-F238E27FC236}">
                <a16:creationId xmlns:a16="http://schemas.microsoft.com/office/drawing/2014/main" id="{268EA7D1-DB2A-A719-4F4E-0AF108B1128C}"/>
              </a:ext>
            </a:extLst>
          </p:cNvPr>
          <p:cNvSpPr txBox="1"/>
          <p:nvPr/>
        </p:nvSpPr>
        <p:spPr>
          <a:xfrm>
            <a:off x="429115" y="5115227"/>
            <a:ext cx="5902237" cy="400110"/>
          </a:xfrm>
          <a:prstGeom prst="rect">
            <a:avLst/>
          </a:prstGeom>
          <a:noFill/>
        </p:spPr>
        <p:txBody>
          <a:bodyPr wrap="square">
            <a:spAutoFit/>
          </a:bodyPr>
          <a:lstStyle/>
          <a:p>
            <a:r>
              <a:rPr lang="en-US" sz="2000" b="1" dirty="0">
                <a:solidFill>
                  <a:srgbClr val="0289AE"/>
                </a:solidFill>
              </a:rPr>
              <a:t>Monitoring exists to sharpen operational judgment.</a:t>
            </a:r>
            <a:endParaRPr lang="en-US" sz="2000" dirty="0">
              <a:solidFill>
                <a:srgbClr val="0289AE"/>
              </a:solidFill>
            </a:endParaRPr>
          </a:p>
        </p:txBody>
      </p:sp>
    </p:spTree>
    <p:extLst>
      <p:ext uri="{BB962C8B-B14F-4D97-AF65-F5344CB8AC3E}">
        <p14:creationId xmlns:p14="http://schemas.microsoft.com/office/powerpoint/2010/main" val="3522503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AADB5-A275-F304-ED14-17FD0D994A20}"/>
            </a:ext>
          </a:extLst>
        </p:cNvPr>
        <p:cNvGrpSpPr/>
        <p:nvPr/>
      </p:nvGrpSpPr>
      <p:grpSpPr>
        <a:xfrm>
          <a:off x="0" y="0"/>
          <a:ext cx="0" cy="0"/>
          <a:chOff x="0" y="0"/>
          <a:chExt cx="0" cy="0"/>
        </a:xfrm>
      </p:grpSpPr>
      <p:sp>
        <p:nvSpPr>
          <p:cNvPr id="4" name="Rectangle 30">
            <a:extLst>
              <a:ext uri="{FF2B5EF4-FFF2-40B4-BE49-F238E27FC236}">
                <a16:creationId xmlns:a16="http://schemas.microsoft.com/office/drawing/2014/main" id="{8BE7337E-3FA7-D55A-AC5F-F2F6DA4B9104}"/>
              </a:ext>
            </a:extLst>
          </p:cNvPr>
          <p:cNvSpPr/>
          <p:nvPr/>
        </p:nvSpPr>
        <p:spPr>
          <a:xfrm flipH="1">
            <a:off x="1076334" y="4560976"/>
            <a:ext cx="3209549" cy="1877437"/>
          </a:xfrm>
          <a:prstGeom prst="rect">
            <a:avLst/>
          </a:prstGeom>
        </p:spPr>
        <p:txBody>
          <a:bodyPr wrap="square">
            <a:spAutoFit/>
          </a:bodyPr>
          <a:lstStyle/>
          <a:p>
            <a:pPr>
              <a:buClr>
                <a:srgbClr val="0289AE"/>
              </a:buClr>
            </a:pPr>
            <a:endParaRPr lang="en-US" sz="800" b="1" dirty="0">
              <a:solidFill>
                <a:srgbClr val="0289AE"/>
              </a:solidFill>
            </a:endParaRPr>
          </a:p>
          <a:p>
            <a:pPr marL="285750" indent="-285750">
              <a:buClr>
                <a:srgbClr val="0289AE"/>
              </a:buClr>
              <a:buFont typeface="Arial" panose="020B0604020202020204" pitchFamily="34" charset="0"/>
              <a:buChar char="•"/>
            </a:pPr>
            <a:r>
              <a:rPr lang="en-US" dirty="0">
                <a:solidFill>
                  <a:srgbClr val="262626"/>
                </a:solidFill>
              </a:rPr>
              <a:t>Unusual food waste</a:t>
            </a:r>
          </a:p>
          <a:p>
            <a:pPr marL="285750" indent="-285750">
              <a:buClr>
                <a:srgbClr val="0289AE"/>
              </a:buClr>
              <a:buFont typeface="Arial" panose="020B0604020202020204" pitchFamily="34" charset="0"/>
              <a:buChar char="•"/>
            </a:pPr>
            <a:r>
              <a:rPr lang="en-US" dirty="0">
                <a:solidFill>
                  <a:srgbClr val="262626"/>
                </a:solidFill>
              </a:rPr>
              <a:t>Lights or equipment left on</a:t>
            </a:r>
          </a:p>
          <a:p>
            <a:pPr marL="285750" indent="-285750">
              <a:buClr>
                <a:srgbClr val="0289AE"/>
              </a:buClr>
              <a:buFont typeface="Arial" panose="020B0604020202020204" pitchFamily="34" charset="0"/>
              <a:buChar char="•"/>
            </a:pPr>
            <a:r>
              <a:rPr lang="en-US" dirty="0">
                <a:solidFill>
                  <a:srgbClr val="262626"/>
                </a:solidFill>
              </a:rPr>
              <a:t>Amenity and chemical use</a:t>
            </a:r>
          </a:p>
          <a:p>
            <a:pPr marL="285750" indent="-285750">
              <a:buClr>
                <a:srgbClr val="0289AE"/>
              </a:buClr>
              <a:buFont typeface="Arial" panose="020B0604020202020204" pitchFamily="34" charset="0"/>
              <a:buChar char="•"/>
            </a:pPr>
            <a:r>
              <a:rPr lang="en-US" dirty="0">
                <a:solidFill>
                  <a:srgbClr val="262626"/>
                </a:solidFill>
              </a:rPr>
              <a:t>Leaks or abnormal water use</a:t>
            </a:r>
          </a:p>
          <a:p>
            <a:pPr marL="285750" indent="-285750">
              <a:buClr>
                <a:srgbClr val="0289AE"/>
              </a:buClr>
              <a:buFont typeface="Arial" panose="020B0604020202020204" pitchFamily="34" charset="0"/>
              <a:buChar char="•"/>
            </a:pPr>
            <a:r>
              <a:rPr lang="en-US" dirty="0">
                <a:solidFill>
                  <a:srgbClr val="262626"/>
                </a:solidFill>
              </a:rPr>
              <a:t>Spoilage, breakage or returns</a:t>
            </a:r>
          </a:p>
          <a:p>
            <a:pPr marL="285750" indent="-285750">
              <a:buClr>
                <a:srgbClr val="0289AE"/>
              </a:buClr>
              <a:buFont typeface="Arial" panose="020B0604020202020204" pitchFamily="34" charset="0"/>
              <a:buChar char="•"/>
            </a:pPr>
            <a:endParaRPr lang="en-US" dirty="0">
              <a:solidFill>
                <a:srgbClr val="262626"/>
              </a:solidFill>
            </a:endParaRPr>
          </a:p>
        </p:txBody>
      </p:sp>
      <p:sp>
        <p:nvSpPr>
          <p:cNvPr id="9" name="Rectangle 367">
            <a:extLst>
              <a:ext uri="{FF2B5EF4-FFF2-40B4-BE49-F238E27FC236}">
                <a16:creationId xmlns:a16="http://schemas.microsoft.com/office/drawing/2014/main" id="{F64ACC98-3121-C860-62EB-BE27A89B0F2B}"/>
              </a:ext>
            </a:extLst>
          </p:cNvPr>
          <p:cNvSpPr/>
          <p:nvPr/>
        </p:nvSpPr>
        <p:spPr>
          <a:xfrm flipH="1">
            <a:off x="1076334" y="4192890"/>
            <a:ext cx="2794928" cy="461665"/>
          </a:xfrm>
          <a:prstGeom prst="rect">
            <a:avLst/>
          </a:prstGeom>
        </p:spPr>
        <p:txBody>
          <a:bodyPr wrap="square">
            <a:spAutoFit/>
          </a:bodyPr>
          <a:lstStyle/>
          <a:p>
            <a:r>
              <a:rPr lang="de-DE" sz="2400" b="1" dirty="0">
                <a:solidFill>
                  <a:srgbClr val="0289AE"/>
                </a:solidFill>
              </a:rPr>
              <a:t>Daily Checks</a:t>
            </a:r>
            <a:endParaRPr lang="en-US" sz="2400" b="1" dirty="0">
              <a:solidFill>
                <a:srgbClr val="0289AE"/>
              </a:solidFill>
              <a:latin typeface="+mj-lt"/>
              <a:cs typeface="Segoe UI" panose="020B0502040204020203" pitchFamily="34" charset="0"/>
            </a:endParaRPr>
          </a:p>
        </p:txBody>
      </p:sp>
      <p:pic>
        <p:nvPicPr>
          <p:cNvPr id="11" name="Picture 10">
            <a:extLst>
              <a:ext uri="{FF2B5EF4-FFF2-40B4-BE49-F238E27FC236}">
                <a16:creationId xmlns:a16="http://schemas.microsoft.com/office/drawing/2014/main" id="{12E5E3AA-8963-7197-86B1-C0CBFC5C0D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50" y="1243765"/>
            <a:ext cx="2794928" cy="2922474"/>
          </a:xfrm>
          <a:prstGeom prst="rect">
            <a:avLst/>
          </a:prstGeom>
        </p:spPr>
      </p:pic>
      <p:sp>
        <p:nvSpPr>
          <p:cNvPr id="12" name="Text Placeholder 11">
            <a:extLst>
              <a:ext uri="{FF2B5EF4-FFF2-40B4-BE49-F238E27FC236}">
                <a16:creationId xmlns:a16="http://schemas.microsoft.com/office/drawing/2014/main" id="{06A474B1-5D29-05A4-1394-8515D1BE4FF8}"/>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Monitoring Routines (examples)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16" name="Freeform 15">
            <a:extLst>
              <a:ext uri="{FF2B5EF4-FFF2-40B4-BE49-F238E27FC236}">
                <a16:creationId xmlns:a16="http://schemas.microsoft.com/office/drawing/2014/main" id="{0F7F4BA8-E925-2E4C-9D7E-DF3CD0107AB7}"/>
              </a:ext>
            </a:extLst>
          </p:cNvPr>
          <p:cNvSpPr/>
          <p:nvPr/>
        </p:nvSpPr>
        <p:spPr>
          <a:xfrm rot="15325054" flipH="1">
            <a:off x="3293688" y="3290933"/>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20" name="Rounded Rectangle 19">
            <a:extLst>
              <a:ext uri="{FF2B5EF4-FFF2-40B4-BE49-F238E27FC236}">
                <a16:creationId xmlns:a16="http://schemas.microsoft.com/office/drawing/2014/main" id="{87977DDD-C14A-E31F-7FEC-04486F5F0780}"/>
              </a:ext>
            </a:extLst>
          </p:cNvPr>
          <p:cNvSpPr/>
          <p:nvPr/>
        </p:nvSpPr>
        <p:spPr>
          <a:xfrm>
            <a:off x="7624828" y="6299516"/>
            <a:ext cx="3889722"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FBF8DD7-7A4C-A2BB-2663-C58CBF6856AD}"/>
              </a:ext>
            </a:extLst>
          </p:cNvPr>
          <p:cNvSpPr txBox="1"/>
          <p:nvPr/>
        </p:nvSpPr>
        <p:spPr>
          <a:xfrm>
            <a:off x="7750827" y="6362794"/>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2" name="TextBox 21">
            <a:extLst>
              <a:ext uri="{FF2B5EF4-FFF2-40B4-BE49-F238E27FC236}">
                <a16:creationId xmlns:a16="http://schemas.microsoft.com/office/drawing/2014/main" id="{602DC98A-DDB6-0303-BCFD-EBA87D6665DD}"/>
              </a:ext>
            </a:extLst>
          </p:cNvPr>
          <p:cNvSpPr txBox="1"/>
          <p:nvPr/>
        </p:nvSpPr>
        <p:spPr>
          <a:xfrm>
            <a:off x="8506828" y="6362794"/>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702D6A8-972C-195F-1A3F-178E434FA1B8}"/>
              </a:ext>
            </a:extLst>
          </p:cNvPr>
          <p:cNvSpPr txBox="1"/>
          <p:nvPr/>
        </p:nvSpPr>
        <p:spPr>
          <a:xfrm>
            <a:off x="9100827" y="6362794"/>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Data Analytics in Hospitality</a:t>
            </a:r>
          </a:p>
        </p:txBody>
      </p:sp>
      <p:pic>
        <p:nvPicPr>
          <p:cNvPr id="26" name="Picture 25">
            <a:extLst>
              <a:ext uri="{FF2B5EF4-FFF2-40B4-BE49-F238E27FC236}">
                <a16:creationId xmlns:a16="http://schemas.microsoft.com/office/drawing/2014/main" id="{BD8D2FC0-B24C-E36E-74AB-2B14C624F9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7723" y="1039509"/>
            <a:ext cx="2865363" cy="3330985"/>
          </a:xfrm>
          <a:prstGeom prst="rect">
            <a:avLst/>
          </a:prstGeom>
        </p:spPr>
      </p:pic>
      <p:sp>
        <p:nvSpPr>
          <p:cNvPr id="27" name="Freeform 26">
            <a:extLst>
              <a:ext uri="{FF2B5EF4-FFF2-40B4-BE49-F238E27FC236}">
                <a16:creationId xmlns:a16="http://schemas.microsoft.com/office/drawing/2014/main" id="{A899CF3D-A7F8-95B3-7354-68DA0AA879C3}"/>
              </a:ext>
            </a:extLst>
          </p:cNvPr>
          <p:cNvSpPr/>
          <p:nvPr/>
        </p:nvSpPr>
        <p:spPr>
          <a:xfrm rot="15309003" flipH="1">
            <a:off x="8226136" y="3421390"/>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62A844"/>
          </a:solidFill>
          <a:ln w="5398" cap="flat">
            <a:noFill/>
            <a:prstDash val="solid"/>
            <a:miter/>
          </a:ln>
        </p:spPr>
        <p:txBody>
          <a:bodyPr rtlCol="0" anchor="ctr"/>
          <a:lstStyle/>
          <a:p>
            <a:endParaRPr lang="en-US"/>
          </a:p>
        </p:txBody>
      </p:sp>
      <p:sp>
        <p:nvSpPr>
          <p:cNvPr id="28" name="Rectangle 30">
            <a:extLst>
              <a:ext uri="{FF2B5EF4-FFF2-40B4-BE49-F238E27FC236}">
                <a16:creationId xmlns:a16="http://schemas.microsoft.com/office/drawing/2014/main" id="{75E3C1C7-8B2A-7601-606F-3AD6A027C6D3}"/>
              </a:ext>
            </a:extLst>
          </p:cNvPr>
          <p:cNvSpPr/>
          <p:nvPr/>
        </p:nvSpPr>
        <p:spPr>
          <a:xfrm flipH="1">
            <a:off x="6097045" y="4560976"/>
            <a:ext cx="5525339" cy="1877437"/>
          </a:xfrm>
          <a:prstGeom prst="rect">
            <a:avLst/>
          </a:prstGeom>
        </p:spPr>
        <p:txBody>
          <a:bodyPr wrap="square">
            <a:spAutoFit/>
          </a:bodyPr>
          <a:lstStyle/>
          <a:p>
            <a:pPr>
              <a:buClr>
                <a:srgbClr val="62A844"/>
              </a:buClr>
            </a:pPr>
            <a:endParaRPr lang="en-US" sz="800" b="1"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Laundry volume</a:t>
            </a:r>
          </a:p>
          <a:p>
            <a:pPr marL="285750" indent="-285750">
              <a:buClr>
                <a:srgbClr val="62A844"/>
              </a:buClr>
              <a:buFont typeface="Arial" panose="020B0604020202020204" pitchFamily="34" charset="0"/>
              <a:buChar char="•"/>
            </a:pPr>
            <a:r>
              <a:rPr lang="en-US" dirty="0">
                <a:solidFill>
                  <a:srgbClr val="262626"/>
                </a:solidFill>
              </a:rPr>
              <a:t>Energy meter patterns</a:t>
            </a:r>
          </a:p>
          <a:p>
            <a:pPr marL="285750" indent="-285750">
              <a:buClr>
                <a:srgbClr val="62A844"/>
              </a:buClr>
              <a:buFont typeface="Arial" panose="020B0604020202020204" pitchFamily="34" charset="0"/>
              <a:buChar char="•"/>
            </a:pPr>
            <a:r>
              <a:rPr lang="en-US" dirty="0">
                <a:solidFill>
                  <a:srgbClr val="262626"/>
                </a:solidFill>
              </a:rPr>
              <a:t>Water consumption trends</a:t>
            </a:r>
          </a:p>
          <a:p>
            <a:pPr marL="285750" indent="-285750">
              <a:buClr>
                <a:srgbClr val="62A844"/>
              </a:buClr>
              <a:buFont typeface="Arial" panose="020B0604020202020204" pitchFamily="34" charset="0"/>
              <a:buChar char="•"/>
            </a:pPr>
            <a:r>
              <a:rPr lang="en-US" dirty="0">
                <a:solidFill>
                  <a:srgbClr val="262626"/>
                </a:solidFill>
              </a:rPr>
              <a:t>Use of disposables versus reusables</a:t>
            </a:r>
          </a:p>
          <a:p>
            <a:pPr marL="285750" indent="-285750">
              <a:buClr>
                <a:srgbClr val="62A844"/>
              </a:buClr>
              <a:buFont typeface="Arial" panose="020B0604020202020204" pitchFamily="34" charset="0"/>
              <a:buChar char="•"/>
            </a:pPr>
            <a:r>
              <a:rPr lang="en-US" dirty="0">
                <a:solidFill>
                  <a:srgbClr val="262626"/>
                </a:solidFill>
              </a:rPr>
              <a:t>Guest comments related to comfort or sustainability</a:t>
            </a:r>
          </a:p>
          <a:p>
            <a:pPr marL="285750" indent="-285750">
              <a:buClr>
                <a:srgbClr val="62A844"/>
              </a:buClr>
              <a:buFont typeface="Arial" panose="020B0604020202020204" pitchFamily="34" charset="0"/>
              <a:buChar char="•"/>
            </a:pPr>
            <a:endParaRPr lang="en-US" dirty="0">
              <a:solidFill>
                <a:srgbClr val="262626"/>
              </a:solidFill>
            </a:endParaRPr>
          </a:p>
        </p:txBody>
      </p:sp>
      <p:sp>
        <p:nvSpPr>
          <p:cNvPr id="29" name="Rectangle 364">
            <a:extLst>
              <a:ext uri="{FF2B5EF4-FFF2-40B4-BE49-F238E27FC236}">
                <a16:creationId xmlns:a16="http://schemas.microsoft.com/office/drawing/2014/main" id="{B1EF3817-584A-47E2-83D5-F8FA6CB882BE}"/>
              </a:ext>
            </a:extLst>
          </p:cNvPr>
          <p:cNvSpPr/>
          <p:nvPr/>
        </p:nvSpPr>
        <p:spPr>
          <a:xfrm>
            <a:off x="6064786" y="4192890"/>
            <a:ext cx="2794928" cy="461665"/>
          </a:xfrm>
          <a:prstGeom prst="rect">
            <a:avLst/>
          </a:prstGeom>
        </p:spPr>
        <p:txBody>
          <a:bodyPr wrap="square">
            <a:spAutoFit/>
          </a:bodyPr>
          <a:lstStyle/>
          <a:p>
            <a:r>
              <a:rPr lang="de-DE" sz="2400" b="1" dirty="0">
                <a:solidFill>
                  <a:srgbClr val="62A844"/>
                </a:solidFill>
              </a:rPr>
              <a:t>Weekly Checks</a:t>
            </a:r>
            <a:endParaRPr lang="en-US" sz="2400" b="1" dirty="0">
              <a:solidFill>
                <a:srgbClr val="62A844"/>
              </a:solidFill>
              <a:latin typeface="+mj-lt"/>
              <a:cs typeface="Segoe UI" panose="020B0502040204020203" pitchFamily="34" charset="0"/>
            </a:endParaRPr>
          </a:p>
        </p:txBody>
      </p:sp>
      <p:cxnSp>
        <p:nvCxnSpPr>
          <p:cNvPr id="30" name="Straight Connector 29">
            <a:extLst>
              <a:ext uri="{FF2B5EF4-FFF2-40B4-BE49-F238E27FC236}">
                <a16:creationId xmlns:a16="http://schemas.microsoft.com/office/drawing/2014/main" id="{7956E606-F509-2BFA-9298-C2F30A3EC437}"/>
              </a:ext>
            </a:extLst>
          </p:cNvPr>
          <p:cNvCxnSpPr>
            <a:cxnSpLocks/>
          </p:cNvCxnSpPr>
          <p:nvPr/>
        </p:nvCxnSpPr>
        <p:spPr>
          <a:xfrm>
            <a:off x="0" y="1209636"/>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1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D6FC-17E2-A74A-3272-75040CE53727}"/>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BFD9F8D5-E5C7-3E0D-8412-196F4F02C80A}"/>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a:solidFill>
                  <a:srgbClr val="3D8241"/>
                </a:solidFill>
              </a:rPr>
              <a:t>Hotel </a:t>
            </a:r>
            <a:r>
              <a:rPr lang="en-IE" sz="2400" b="1" dirty="0" err="1">
                <a:solidFill>
                  <a:srgbClr val="3D8241"/>
                </a:solidFill>
              </a:rPr>
              <a:t>Lücke</a:t>
            </a:r>
            <a:r>
              <a:rPr lang="en-IE" sz="2400" b="1" dirty="0">
                <a:solidFill>
                  <a:srgbClr val="3D8241"/>
                </a:solidFill>
              </a:rPr>
              <a:t>, Germany</a:t>
            </a:r>
            <a:endParaRPr lang="en-US" sz="3400" b="1" dirty="0">
              <a:solidFill>
                <a:srgbClr val="3D8241"/>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F0F8F773-8DAF-FB93-4645-6DB55E907942}"/>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E4D4F32-5196-5B2C-5CE2-2B530CDD0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pic>
        <p:nvPicPr>
          <p:cNvPr id="5" name="Picture 4">
            <a:extLst>
              <a:ext uri="{FF2B5EF4-FFF2-40B4-BE49-F238E27FC236}">
                <a16:creationId xmlns:a16="http://schemas.microsoft.com/office/drawing/2014/main" id="{D45B53E0-3A52-8D8E-2668-2D5C885ADD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8476" y="411215"/>
            <a:ext cx="4355777" cy="6159731"/>
          </a:xfrm>
          <a:prstGeom prst="rect">
            <a:avLst/>
          </a:prstGeom>
        </p:spPr>
      </p:pic>
      <p:sp>
        <p:nvSpPr>
          <p:cNvPr id="8" name="TextBox 7">
            <a:extLst>
              <a:ext uri="{FF2B5EF4-FFF2-40B4-BE49-F238E27FC236}">
                <a16:creationId xmlns:a16="http://schemas.microsoft.com/office/drawing/2014/main" id="{93256710-8BEF-90BF-42C0-45499DB0EF99}"/>
              </a:ext>
            </a:extLst>
          </p:cNvPr>
          <p:cNvSpPr txBox="1"/>
          <p:nvPr/>
        </p:nvSpPr>
        <p:spPr>
          <a:xfrm>
            <a:off x="341709" y="984963"/>
            <a:ext cx="7261666" cy="5355312"/>
          </a:xfrm>
          <a:prstGeom prst="rect">
            <a:avLst/>
          </a:prstGeom>
          <a:noFill/>
        </p:spPr>
        <p:txBody>
          <a:bodyPr wrap="square">
            <a:spAutoFit/>
          </a:bodyPr>
          <a:lstStyle/>
          <a:p>
            <a:pPr>
              <a:buNone/>
            </a:pPr>
            <a:r>
              <a:rPr lang="en-GB" dirty="0">
                <a:solidFill>
                  <a:srgbClr val="262626"/>
                </a:solidFill>
              </a:rPr>
              <a:t>Hotel </a:t>
            </a:r>
            <a:r>
              <a:rPr lang="en-GB" dirty="0" err="1">
                <a:solidFill>
                  <a:srgbClr val="262626"/>
                </a:solidFill>
              </a:rPr>
              <a:t>Lücke</a:t>
            </a:r>
            <a:r>
              <a:rPr lang="en-GB" dirty="0">
                <a:solidFill>
                  <a:srgbClr val="262626"/>
                </a:solidFill>
              </a:rPr>
              <a:t> demonstrates how sustainability can be strengthened through monitoring, measurement, and long-term operational planning. The hotel combines practical sustainability measures with clear performance indicators, helping management connect environmental goals with daily decision-making. </a:t>
            </a:r>
          </a:p>
          <a:p>
            <a:pPr>
              <a:buNone/>
            </a:pPr>
            <a:endParaRPr lang="en-GB" dirty="0">
              <a:solidFill>
                <a:srgbClr val="262626"/>
              </a:solidFill>
            </a:endParaRPr>
          </a:p>
          <a:p>
            <a:pPr>
              <a:buNone/>
            </a:pPr>
            <a:r>
              <a:rPr lang="en-GB" dirty="0">
                <a:solidFill>
                  <a:srgbClr val="262626"/>
                </a:solidFill>
              </a:rPr>
              <a:t>Its sustainability approach includes photovoltaic energy generation, combined heat and power systems, water-saving technologies, reduced single-use plastics, and improved waste separation. Progress is tracked through indicators such as energy use, carbon emissions, recycling rates, water consumption, and guest satisfaction. </a:t>
            </a:r>
          </a:p>
          <a:p>
            <a:pPr>
              <a:buNone/>
            </a:pPr>
            <a:endParaRPr lang="en-GB" dirty="0">
              <a:solidFill>
                <a:srgbClr val="262626"/>
              </a:solidFill>
            </a:endParaRPr>
          </a:p>
          <a:p>
            <a:pPr>
              <a:buNone/>
            </a:pPr>
            <a:r>
              <a:rPr lang="en-GB" dirty="0">
                <a:solidFill>
                  <a:srgbClr val="262626"/>
                </a:solidFill>
              </a:rPr>
              <a:t>By linking sustainability actions to measurable outcomes, the hotel creates a culture of continuous improvement and informed management rather than relying on assumptions or good intentions alone.</a:t>
            </a:r>
          </a:p>
          <a:p>
            <a:pPr>
              <a:buNone/>
            </a:pPr>
            <a:endParaRPr lang="en-GB" dirty="0">
              <a:solidFill>
                <a:srgbClr val="262626"/>
              </a:solidFill>
            </a:endParaRPr>
          </a:p>
          <a:p>
            <a:pPr>
              <a:buNone/>
            </a:pPr>
            <a:r>
              <a:rPr lang="en-GB" b="1" dirty="0">
                <a:solidFill>
                  <a:srgbClr val="62A844"/>
                </a:solidFill>
              </a:rPr>
              <a:t>Key Learning: </a:t>
            </a:r>
            <a:r>
              <a:rPr lang="en-GB" dirty="0">
                <a:solidFill>
                  <a:srgbClr val="262626"/>
                </a:solidFill>
              </a:rPr>
              <a:t>Monitoring turns sustainability from an aspiration into a management practice by making performance visible, measurable, and actionable.</a:t>
            </a:r>
          </a:p>
        </p:txBody>
      </p:sp>
    </p:spTree>
    <p:extLst>
      <p:ext uri="{BB962C8B-B14F-4D97-AF65-F5344CB8AC3E}">
        <p14:creationId xmlns:p14="http://schemas.microsoft.com/office/powerpoint/2010/main" val="265713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9912-240C-A72A-752A-B3F3CCC0555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A2B49EC-2A59-179E-0FB5-3D486F536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9560" y="1720421"/>
            <a:ext cx="4684855" cy="4367835"/>
          </a:xfrm>
          <a:prstGeom prst="rect">
            <a:avLst/>
          </a:prstGeom>
        </p:spPr>
      </p:pic>
      <p:sp>
        <p:nvSpPr>
          <p:cNvPr id="2" name="Text Placeholder 11">
            <a:extLst>
              <a:ext uri="{FF2B5EF4-FFF2-40B4-BE49-F238E27FC236}">
                <a16:creationId xmlns:a16="http://schemas.microsoft.com/office/drawing/2014/main" id="{1204D3F0-9334-A630-81C4-CAB778383ACB}"/>
              </a:ext>
            </a:extLst>
          </p:cNvPr>
          <p:cNvSpPr txBox="1">
            <a:spLocks/>
          </p:cNvSpPr>
          <p:nvPr/>
        </p:nvSpPr>
        <p:spPr>
          <a:xfrm>
            <a:off x="564154" y="354068"/>
            <a:ext cx="553184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Simple KPIs for Sustainable Operations (Examples)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7D51D09B-AE56-8FC8-EC5C-14CF44A65E20}"/>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BCB1DFD5-5B8B-A856-5184-778209A7418D}"/>
              </a:ext>
            </a:extLst>
          </p:cNvPr>
          <p:cNvSpPr/>
          <p:nvPr/>
        </p:nvSpPr>
        <p:spPr>
          <a:xfrm flipH="1">
            <a:off x="586944" y="2303901"/>
            <a:ext cx="10142787" cy="3200876"/>
          </a:xfrm>
          <a:prstGeom prst="rect">
            <a:avLst/>
          </a:prstGeom>
        </p:spPr>
        <p:txBody>
          <a:bodyPr wrap="square" numCol="1">
            <a:spAutoFit/>
          </a:bodyPr>
          <a:lstStyle/>
          <a:p>
            <a:r>
              <a:rPr lang="en-US" sz="2000" b="1" dirty="0">
                <a:solidFill>
                  <a:srgbClr val="0289AE"/>
                </a:solidFill>
              </a:rPr>
              <a:t>Useful SME-friendly indicators include:</a:t>
            </a:r>
          </a:p>
          <a:p>
            <a:endParaRPr lang="en-US" sz="2000" b="1"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Food waste per service or per cover</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Laundry loads per occupied room</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Cleaning product use by floor or department</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Guest uptake of towel or linen reuse options</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Number of maintenance issues reported and resolved</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Share of local or lower-impact supplier spend</a:t>
            </a:r>
          </a:p>
          <a:p>
            <a:pPr marL="285750" indent="-285750">
              <a:buFont typeface="Arial" panose="020B0604020202020204" pitchFamily="34" charset="0"/>
              <a:buChar char="•"/>
            </a:pPr>
            <a:endParaRPr lang="en-US" dirty="0">
              <a:solidFill>
                <a:srgbClr val="262626"/>
              </a:solidFill>
            </a:endParaRPr>
          </a:p>
          <a:p>
            <a:r>
              <a:rPr lang="en-US" dirty="0">
                <a:solidFill>
                  <a:srgbClr val="262626"/>
                </a:solidFill>
              </a:rPr>
              <a:t>These indicators give part of the picture.</a:t>
            </a:r>
            <a:br>
              <a:rPr lang="en-US" dirty="0">
                <a:solidFill>
                  <a:srgbClr val="262626"/>
                </a:solidFill>
              </a:rPr>
            </a:br>
            <a:r>
              <a:rPr lang="en-US" dirty="0">
                <a:solidFill>
                  <a:srgbClr val="262626"/>
                </a:solidFill>
              </a:rPr>
              <a:t>They help make hidden patterns visible and easier to discuss.</a:t>
            </a:r>
          </a:p>
        </p:txBody>
      </p:sp>
      <p:pic>
        <p:nvPicPr>
          <p:cNvPr id="10" name="Graphic 9">
            <a:extLst>
              <a:ext uri="{FF2B5EF4-FFF2-40B4-BE49-F238E27FC236}">
                <a16:creationId xmlns:a16="http://schemas.microsoft.com/office/drawing/2014/main" id="{521321D3-7E89-098A-7E31-AF7FE7F2FEE1}"/>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8106261" y="0"/>
            <a:ext cx="4085739" cy="2599113"/>
          </a:xfrm>
          <a:prstGeom prst="rect">
            <a:avLst/>
          </a:prstGeom>
        </p:spPr>
      </p:pic>
    </p:spTree>
    <p:extLst>
      <p:ext uri="{BB962C8B-B14F-4D97-AF65-F5344CB8AC3E}">
        <p14:creationId xmlns:p14="http://schemas.microsoft.com/office/powerpoint/2010/main" val="410107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4751-06F2-51F1-BA07-31DD657B5511}"/>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F3EEF642-3814-958E-C00C-7981B3EE9C02}"/>
              </a:ext>
            </a:extLst>
          </p:cNvPr>
          <p:cNvSpPr txBox="1">
            <a:spLocks/>
          </p:cNvSpPr>
          <p:nvPr/>
        </p:nvSpPr>
        <p:spPr>
          <a:xfrm>
            <a:off x="564154" y="354068"/>
            <a:ext cx="490795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Logs, Dashboards and Clear Responsibility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A3D70FF0-BAC7-2283-29A8-3B2C8E7C9530}"/>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0A06708B-0093-5903-699B-8F309F29AC6E}"/>
              </a:ext>
            </a:extLst>
          </p:cNvPr>
          <p:cNvSpPr/>
          <p:nvPr/>
        </p:nvSpPr>
        <p:spPr>
          <a:xfrm flipH="1">
            <a:off x="626471" y="1910619"/>
            <a:ext cx="10142787" cy="4339650"/>
          </a:xfrm>
          <a:prstGeom prst="rect">
            <a:avLst/>
          </a:prstGeom>
        </p:spPr>
        <p:txBody>
          <a:bodyPr wrap="square" numCol="1">
            <a:spAutoFit/>
          </a:bodyPr>
          <a:lstStyle/>
          <a:p>
            <a:r>
              <a:rPr lang="en-US" sz="2000" b="1" dirty="0">
                <a:solidFill>
                  <a:srgbClr val="0289AE"/>
                </a:solidFill>
              </a:rPr>
              <a:t>A simple monitoring system needs only three things:</a:t>
            </a:r>
          </a:p>
          <a:p>
            <a:endParaRPr lang="en-US" sz="2000" b="1" dirty="0">
              <a:solidFill>
                <a:srgbClr val="0289AE"/>
              </a:solidFill>
            </a:endParaRPr>
          </a:p>
          <a:p>
            <a:endParaRPr lang="en-US" sz="2000" b="1" dirty="0">
              <a:solidFill>
                <a:srgbClr val="0289AE"/>
              </a:solidFill>
            </a:endParaRPr>
          </a:p>
          <a:p>
            <a:pPr marL="893763"/>
            <a:r>
              <a:rPr lang="en-US" b="1" dirty="0">
                <a:solidFill>
                  <a:srgbClr val="262626"/>
                </a:solidFill>
              </a:rPr>
              <a:t>A clear owner - </a:t>
            </a:r>
            <a:r>
              <a:rPr lang="en-US" dirty="0">
                <a:solidFill>
                  <a:srgbClr val="262626"/>
                </a:solidFill>
              </a:rPr>
              <a:t>Who records the information?</a:t>
            </a:r>
          </a:p>
          <a:p>
            <a:pPr marL="893763">
              <a:buAutoNum type="arabicPeriod"/>
            </a:pPr>
            <a:endParaRPr lang="en-US" dirty="0">
              <a:solidFill>
                <a:srgbClr val="262626"/>
              </a:solidFill>
            </a:endParaRPr>
          </a:p>
          <a:p>
            <a:pPr marL="893763">
              <a:buAutoNum type="arabicPeriod"/>
            </a:pPr>
            <a:endParaRPr lang="en-US" dirty="0">
              <a:solidFill>
                <a:srgbClr val="262626"/>
              </a:solidFill>
            </a:endParaRPr>
          </a:p>
          <a:p>
            <a:pPr marL="893763"/>
            <a:r>
              <a:rPr lang="en-US" b="1" dirty="0">
                <a:solidFill>
                  <a:srgbClr val="262626"/>
                </a:solidFill>
              </a:rPr>
              <a:t>A simple format - </a:t>
            </a:r>
            <a:r>
              <a:rPr lang="en-US" dirty="0">
                <a:solidFill>
                  <a:srgbClr val="262626"/>
                </a:solidFill>
              </a:rPr>
              <a:t>Checklist, log sheet or spreadsheet</a:t>
            </a:r>
          </a:p>
          <a:p>
            <a:pPr marL="893763"/>
            <a:endParaRPr lang="en-US" dirty="0">
              <a:solidFill>
                <a:srgbClr val="262626"/>
              </a:solidFill>
            </a:endParaRPr>
          </a:p>
          <a:p>
            <a:pPr marL="893763"/>
            <a:endParaRPr lang="en-US" dirty="0">
              <a:solidFill>
                <a:srgbClr val="262626"/>
              </a:solidFill>
            </a:endParaRPr>
          </a:p>
          <a:p>
            <a:pPr marL="893763"/>
            <a:r>
              <a:rPr lang="en-US" b="1" dirty="0">
                <a:solidFill>
                  <a:srgbClr val="262626"/>
                </a:solidFill>
              </a:rPr>
              <a:t>A review point - </a:t>
            </a:r>
            <a:r>
              <a:rPr lang="en-US" dirty="0">
                <a:solidFill>
                  <a:srgbClr val="262626"/>
                </a:solidFill>
              </a:rPr>
              <a:t>Daily briefing or weekly operations meeting</a:t>
            </a:r>
          </a:p>
          <a:p>
            <a:pPr marL="893763"/>
            <a:endParaRPr lang="en-US" dirty="0">
              <a:solidFill>
                <a:srgbClr val="262626"/>
              </a:solidFill>
            </a:endParaRPr>
          </a:p>
          <a:p>
            <a:pPr marL="893763"/>
            <a:r>
              <a:rPr lang="en-US" b="1" dirty="0">
                <a:solidFill>
                  <a:srgbClr val="262626"/>
                </a:solidFill>
              </a:rPr>
              <a:t>Avoid these common problems</a:t>
            </a:r>
            <a:endParaRPr lang="en-US" dirty="0">
              <a:solidFill>
                <a:srgbClr val="262626"/>
              </a:solidFill>
            </a:endParaRPr>
          </a:p>
          <a:p>
            <a:pPr marL="1068388">
              <a:buClr>
                <a:srgbClr val="62A844"/>
              </a:buClr>
              <a:buFont typeface="Arial" panose="020B0604020202020204" pitchFamily="34" charset="0"/>
              <a:buChar char="•"/>
            </a:pPr>
            <a:r>
              <a:rPr lang="en-US" dirty="0">
                <a:solidFill>
                  <a:srgbClr val="262626"/>
                </a:solidFill>
              </a:rPr>
              <a:t>collecting too much data</a:t>
            </a:r>
          </a:p>
          <a:p>
            <a:pPr marL="1068388">
              <a:buClr>
                <a:srgbClr val="62A844"/>
              </a:buClr>
              <a:buFont typeface="Arial" panose="020B0604020202020204" pitchFamily="34" charset="0"/>
              <a:buChar char="•"/>
            </a:pPr>
            <a:r>
              <a:rPr lang="en-US" dirty="0">
                <a:solidFill>
                  <a:srgbClr val="262626"/>
                </a:solidFill>
              </a:rPr>
              <a:t>recording data nobody uses</a:t>
            </a:r>
          </a:p>
          <a:p>
            <a:pPr marL="1068388">
              <a:buClr>
                <a:srgbClr val="62A844"/>
              </a:buClr>
              <a:buFont typeface="Arial" panose="020B0604020202020204" pitchFamily="34" charset="0"/>
              <a:buChar char="•"/>
            </a:pPr>
            <a:r>
              <a:rPr lang="en-US" dirty="0">
                <a:solidFill>
                  <a:srgbClr val="262626"/>
                </a:solidFill>
              </a:rPr>
              <a:t>measuring and then parking the data</a:t>
            </a:r>
          </a:p>
        </p:txBody>
      </p:sp>
      <p:sp>
        <p:nvSpPr>
          <p:cNvPr id="4" name="TextBox 28">
            <a:extLst>
              <a:ext uri="{FF2B5EF4-FFF2-40B4-BE49-F238E27FC236}">
                <a16:creationId xmlns:a16="http://schemas.microsoft.com/office/drawing/2014/main" id="{1220F0A5-39BC-FD84-FB7D-25F965BFE707}"/>
              </a:ext>
            </a:extLst>
          </p:cNvPr>
          <p:cNvSpPr txBox="1"/>
          <p:nvPr/>
        </p:nvSpPr>
        <p:spPr>
          <a:xfrm>
            <a:off x="8233652" y="4570058"/>
            <a:ext cx="3076198" cy="1015663"/>
          </a:xfrm>
          <a:prstGeom prst="rect">
            <a:avLst/>
          </a:prstGeom>
          <a:noFill/>
        </p:spPr>
        <p:txBody>
          <a:bodyPr wrap="square">
            <a:spAutoFit/>
          </a:bodyPr>
          <a:lstStyle/>
          <a:p>
            <a:pPr algn="r"/>
            <a:r>
              <a:rPr lang="en-US" sz="2000" b="1" dirty="0">
                <a:solidFill>
                  <a:srgbClr val="62A844"/>
                </a:solidFill>
              </a:rPr>
              <a:t>Good monitoring supports staff judgment. It should not feel like surveillance.</a:t>
            </a:r>
          </a:p>
        </p:txBody>
      </p:sp>
      <p:grpSp>
        <p:nvGrpSpPr>
          <p:cNvPr id="31" name="Group 30">
            <a:extLst>
              <a:ext uri="{FF2B5EF4-FFF2-40B4-BE49-F238E27FC236}">
                <a16:creationId xmlns:a16="http://schemas.microsoft.com/office/drawing/2014/main" id="{CADA29CE-FA83-B885-FA18-14B5C0904536}"/>
              </a:ext>
            </a:extLst>
          </p:cNvPr>
          <p:cNvGrpSpPr/>
          <p:nvPr/>
        </p:nvGrpSpPr>
        <p:grpSpPr>
          <a:xfrm>
            <a:off x="8354676" y="5829462"/>
            <a:ext cx="4967999" cy="306000"/>
            <a:chOff x="8467147" y="5829462"/>
            <a:chExt cx="4967999" cy="306000"/>
          </a:xfrm>
        </p:grpSpPr>
        <p:sp>
          <p:nvSpPr>
            <p:cNvPr id="5" name="Rounded Rectangle 4">
              <a:extLst>
                <a:ext uri="{FF2B5EF4-FFF2-40B4-BE49-F238E27FC236}">
                  <a16:creationId xmlns:a16="http://schemas.microsoft.com/office/drawing/2014/main" id="{DFF58BAC-A3EC-9A5E-463C-1F87E3204C60}"/>
                </a:ext>
              </a:extLst>
            </p:cNvPr>
            <p:cNvSpPr/>
            <p:nvPr/>
          </p:nvSpPr>
          <p:spPr>
            <a:xfrm>
              <a:off x="8467147" y="5829462"/>
              <a:ext cx="2873061"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2EEDDE5-DE94-3A17-298F-714093901E34}"/>
                </a:ext>
              </a:extLst>
            </p:cNvPr>
            <p:cNvSpPr txBox="1"/>
            <p:nvPr/>
          </p:nvSpPr>
          <p:spPr>
            <a:xfrm>
              <a:off x="8593146" y="589274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38BDDD9C-F2A5-F938-0D3A-9AC90FAC9110}"/>
                </a:ext>
              </a:extLst>
            </p:cNvPr>
            <p:cNvSpPr txBox="1"/>
            <p:nvPr/>
          </p:nvSpPr>
          <p:spPr>
            <a:xfrm>
              <a:off x="9349147" y="589274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BA85A2B-B1FC-4621-730A-074EDD802C51}"/>
                </a:ext>
              </a:extLst>
            </p:cNvPr>
            <p:cNvSpPr txBox="1"/>
            <p:nvPr/>
          </p:nvSpPr>
          <p:spPr>
            <a:xfrm>
              <a:off x="9943146" y="5892740"/>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AI in Hospitality</a:t>
              </a:r>
            </a:p>
          </p:txBody>
        </p:sp>
      </p:grpSp>
      <p:grpSp>
        <p:nvGrpSpPr>
          <p:cNvPr id="14" name="Group 13">
            <a:extLst>
              <a:ext uri="{FF2B5EF4-FFF2-40B4-BE49-F238E27FC236}">
                <a16:creationId xmlns:a16="http://schemas.microsoft.com/office/drawing/2014/main" id="{6E7DEB5F-89DA-95F6-8E5D-CF522CB9752F}"/>
              </a:ext>
            </a:extLst>
          </p:cNvPr>
          <p:cNvGrpSpPr/>
          <p:nvPr/>
        </p:nvGrpSpPr>
        <p:grpSpPr>
          <a:xfrm>
            <a:off x="-26592" y="2635438"/>
            <a:ext cx="1449334" cy="883775"/>
            <a:chOff x="0" y="582317"/>
            <a:chExt cx="1448894" cy="883507"/>
          </a:xfrm>
        </p:grpSpPr>
        <p:cxnSp>
          <p:nvCxnSpPr>
            <p:cNvPr id="15" name="Straight Connector 33">
              <a:extLst>
                <a:ext uri="{FF2B5EF4-FFF2-40B4-BE49-F238E27FC236}">
                  <a16:creationId xmlns:a16="http://schemas.microsoft.com/office/drawing/2014/main" id="{1F9B19FD-2A56-6851-0984-6ECE57F411C4}"/>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E1A4C8C-B80A-D154-BDC1-001781A65B8F}"/>
                </a:ext>
              </a:extLst>
            </p:cNvPr>
            <p:cNvGrpSpPr/>
            <p:nvPr/>
          </p:nvGrpSpPr>
          <p:grpSpPr>
            <a:xfrm>
              <a:off x="708799" y="582317"/>
              <a:ext cx="740095" cy="883507"/>
              <a:chOff x="4051865" y="5165558"/>
              <a:chExt cx="946855" cy="1130331"/>
            </a:xfrm>
          </p:grpSpPr>
          <p:sp>
            <p:nvSpPr>
              <p:cNvPr id="17" name="Oval 16">
                <a:extLst>
                  <a:ext uri="{FF2B5EF4-FFF2-40B4-BE49-F238E27FC236}">
                    <a16:creationId xmlns:a16="http://schemas.microsoft.com/office/drawing/2014/main" id="{9F85372F-51AD-B976-AFC5-CA8BD593D0F2}"/>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8" name="TextBox 26">
                <a:extLst>
                  <a:ext uri="{FF2B5EF4-FFF2-40B4-BE49-F238E27FC236}">
                    <a16:creationId xmlns:a16="http://schemas.microsoft.com/office/drawing/2014/main" id="{025B68D5-AE7B-DB4A-CC00-63BE4362FCCC}"/>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9" name="Group 18">
            <a:extLst>
              <a:ext uri="{FF2B5EF4-FFF2-40B4-BE49-F238E27FC236}">
                <a16:creationId xmlns:a16="http://schemas.microsoft.com/office/drawing/2014/main" id="{4D76519E-DC6D-F328-58C3-28BF821DA2ED}"/>
              </a:ext>
            </a:extLst>
          </p:cNvPr>
          <p:cNvGrpSpPr/>
          <p:nvPr/>
        </p:nvGrpSpPr>
        <p:grpSpPr>
          <a:xfrm>
            <a:off x="0" y="3491941"/>
            <a:ext cx="1449334" cy="883775"/>
            <a:chOff x="0" y="582317"/>
            <a:chExt cx="1448894" cy="883507"/>
          </a:xfrm>
        </p:grpSpPr>
        <p:cxnSp>
          <p:nvCxnSpPr>
            <p:cNvPr id="20" name="Straight Connector 33">
              <a:extLst>
                <a:ext uri="{FF2B5EF4-FFF2-40B4-BE49-F238E27FC236}">
                  <a16:creationId xmlns:a16="http://schemas.microsoft.com/office/drawing/2014/main" id="{858913DF-3AE9-C5C7-A349-DE66D2414771}"/>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93F4463-49B7-C9AA-8C65-16B8919E5A0A}"/>
                </a:ext>
              </a:extLst>
            </p:cNvPr>
            <p:cNvGrpSpPr/>
            <p:nvPr/>
          </p:nvGrpSpPr>
          <p:grpSpPr>
            <a:xfrm>
              <a:off x="708799" y="582317"/>
              <a:ext cx="740095" cy="883507"/>
              <a:chOff x="4051865" y="5165558"/>
              <a:chExt cx="946855" cy="1130331"/>
            </a:xfrm>
          </p:grpSpPr>
          <p:sp>
            <p:nvSpPr>
              <p:cNvPr id="22" name="Oval 21">
                <a:extLst>
                  <a:ext uri="{FF2B5EF4-FFF2-40B4-BE49-F238E27FC236}">
                    <a16:creationId xmlns:a16="http://schemas.microsoft.com/office/drawing/2014/main" id="{23E1F095-BC69-35AA-4066-B6E007C5D1BB}"/>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3" name="TextBox 26">
                <a:extLst>
                  <a:ext uri="{FF2B5EF4-FFF2-40B4-BE49-F238E27FC236}">
                    <a16:creationId xmlns:a16="http://schemas.microsoft.com/office/drawing/2014/main" id="{5876628E-1886-F579-BD84-85CD92E90FF4}"/>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24" name="Group 23">
            <a:extLst>
              <a:ext uri="{FF2B5EF4-FFF2-40B4-BE49-F238E27FC236}">
                <a16:creationId xmlns:a16="http://schemas.microsoft.com/office/drawing/2014/main" id="{8D44CF13-52A7-B992-707E-C212E03B8907}"/>
              </a:ext>
            </a:extLst>
          </p:cNvPr>
          <p:cNvGrpSpPr/>
          <p:nvPr/>
        </p:nvGrpSpPr>
        <p:grpSpPr>
          <a:xfrm>
            <a:off x="-42240" y="4356448"/>
            <a:ext cx="1449334" cy="883775"/>
            <a:chOff x="0" y="582317"/>
            <a:chExt cx="1448894" cy="883507"/>
          </a:xfrm>
        </p:grpSpPr>
        <p:cxnSp>
          <p:nvCxnSpPr>
            <p:cNvPr id="25" name="Straight Connector 33">
              <a:extLst>
                <a:ext uri="{FF2B5EF4-FFF2-40B4-BE49-F238E27FC236}">
                  <a16:creationId xmlns:a16="http://schemas.microsoft.com/office/drawing/2014/main" id="{67B70A55-B0D0-A661-51FC-97DF629AD0E0}"/>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3551728-4406-285A-8C03-EDBCC145DA4D}"/>
                </a:ext>
              </a:extLst>
            </p:cNvPr>
            <p:cNvGrpSpPr/>
            <p:nvPr/>
          </p:nvGrpSpPr>
          <p:grpSpPr>
            <a:xfrm>
              <a:off x="708799" y="582317"/>
              <a:ext cx="740095" cy="883507"/>
              <a:chOff x="4051865" y="5165558"/>
              <a:chExt cx="946855" cy="1130331"/>
            </a:xfrm>
          </p:grpSpPr>
          <p:sp>
            <p:nvSpPr>
              <p:cNvPr id="27" name="Oval 26">
                <a:extLst>
                  <a:ext uri="{FF2B5EF4-FFF2-40B4-BE49-F238E27FC236}">
                    <a16:creationId xmlns:a16="http://schemas.microsoft.com/office/drawing/2014/main" id="{3FD14A1F-8035-5549-11C2-661309364DA7}"/>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8" name="TextBox 26">
                <a:extLst>
                  <a:ext uri="{FF2B5EF4-FFF2-40B4-BE49-F238E27FC236}">
                    <a16:creationId xmlns:a16="http://schemas.microsoft.com/office/drawing/2014/main" id="{6A0E690E-6FB2-6A97-3884-BB6CD15E8BDE}"/>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pic>
        <p:nvPicPr>
          <p:cNvPr id="30" name="Picture 29">
            <a:extLst>
              <a:ext uri="{FF2B5EF4-FFF2-40B4-BE49-F238E27FC236}">
                <a16:creationId xmlns:a16="http://schemas.microsoft.com/office/drawing/2014/main" id="{D83B685E-47DB-0C15-B985-35FD3F150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7181" y="965260"/>
            <a:ext cx="7772400" cy="3436639"/>
          </a:xfrm>
          <a:prstGeom prst="rect">
            <a:avLst/>
          </a:prstGeom>
        </p:spPr>
      </p:pic>
    </p:spTree>
    <p:extLst>
      <p:ext uri="{BB962C8B-B14F-4D97-AF65-F5344CB8AC3E}">
        <p14:creationId xmlns:p14="http://schemas.microsoft.com/office/powerpoint/2010/main" val="129508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66533-350E-4880-5F14-D44335CC208D}"/>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C1CC92B3-C3F9-A694-7C37-C9341367242B}"/>
              </a:ext>
            </a:extLst>
          </p:cNvPr>
          <p:cNvSpPr txBox="1">
            <a:spLocks/>
          </p:cNvSpPr>
          <p:nvPr/>
        </p:nvSpPr>
        <p:spPr>
          <a:xfrm>
            <a:off x="564153" y="589870"/>
            <a:ext cx="689392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Exercise: Turning Data into Action</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330338DC-26E5-000A-05DF-9A07FDADE1ED}"/>
              </a:ext>
            </a:extLst>
          </p:cNvPr>
          <p:cNvCxnSpPr>
            <a:cxnSpLocks/>
          </p:cNvCxnSpPr>
          <p:nvPr/>
        </p:nvCxnSpPr>
        <p:spPr>
          <a:xfrm>
            <a:off x="0" y="1299666"/>
            <a:ext cx="745807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A866500A-F07A-2F8F-5B9F-86319828FA1B}"/>
              </a:ext>
            </a:extLst>
          </p:cNvPr>
          <p:cNvSpPr/>
          <p:nvPr/>
        </p:nvSpPr>
        <p:spPr>
          <a:xfrm flipH="1">
            <a:off x="586944" y="1620704"/>
            <a:ext cx="10142787" cy="4647426"/>
          </a:xfrm>
          <a:prstGeom prst="rect">
            <a:avLst/>
          </a:prstGeom>
        </p:spPr>
        <p:txBody>
          <a:bodyPr wrap="square" numCol="1">
            <a:spAutoFit/>
          </a:bodyPr>
          <a:lstStyle/>
          <a:p>
            <a:pPr>
              <a:buClr>
                <a:srgbClr val="62A844"/>
              </a:buClr>
              <a:buNone/>
            </a:pPr>
            <a:r>
              <a:rPr lang="en-US" sz="2000" b="1" dirty="0">
                <a:solidFill>
                  <a:srgbClr val="0289AE"/>
                </a:solidFill>
              </a:rPr>
              <a:t>What the team tracked for four weeks</a:t>
            </a:r>
            <a:endParaRPr lang="en-US" sz="2000"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occupied rooms</a:t>
            </a:r>
          </a:p>
          <a:p>
            <a:pPr marL="285750" indent="-285750">
              <a:buClr>
                <a:srgbClr val="62A844"/>
              </a:buClr>
              <a:buFont typeface="Arial" panose="020B0604020202020204" pitchFamily="34" charset="0"/>
              <a:buChar char="•"/>
            </a:pPr>
            <a:r>
              <a:rPr lang="en-US" dirty="0">
                <a:solidFill>
                  <a:srgbClr val="262626"/>
                </a:solidFill>
              </a:rPr>
              <a:t>laundry loads</a:t>
            </a:r>
          </a:p>
          <a:p>
            <a:pPr marL="285750" indent="-285750">
              <a:buClr>
                <a:srgbClr val="62A844"/>
              </a:buClr>
              <a:buFont typeface="Arial" panose="020B0604020202020204" pitchFamily="34" charset="0"/>
              <a:buChar char="•"/>
            </a:pPr>
            <a:r>
              <a:rPr lang="en-US" dirty="0">
                <a:solidFill>
                  <a:srgbClr val="262626"/>
                </a:solidFill>
              </a:rPr>
              <a:t>guest uptake of reuse signage</a:t>
            </a:r>
          </a:p>
          <a:p>
            <a:pPr marL="285750" indent="-285750">
              <a:buClr>
                <a:srgbClr val="62A844"/>
              </a:buClr>
              <a:buFont typeface="Arial" panose="020B0604020202020204" pitchFamily="34" charset="0"/>
              <a:buChar char="•"/>
            </a:pPr>
            <a:r>
              <a:rPr lang="en-US" dirty="0">
                <a:solidFill>
                  <a:srgbClr val="262626"/>
                </a:solidFill>
              </a:rPr>
              <a:t>housekeeping time per room</a:t>
            </a:r>
          </a:p>
          <a:p>
            <a:pPr>
              <a:buClr>
                <a:srgbClr val="62A844"/>
              </a:buClr>
              <a:buNone/>
            </a:pPr>
            <a:endParaRPr lang="en-US" b="1" dirty="0">
              <a:solidFill>
                <a:srgbClr val="262626"/>
              </a:solidFill>
            </a:endParaRPr>
          </a:p>
          <a:p>
            <a:pPr>
              <a:buClr>
                <a:srgbClr val="62A844"/>
              </a:buClr>
              <a:buNone/>
            </a:pPr>
            <a:r>
              <a:rPr lang="en-US" sz="2000" b="1" dirty="0">
                <a:solidFill>
                  <a:srgbClr val="0289AE"/>
                </a:solidFill>
              </a:rPr>
              <a:t>What they discovered</a:t>
            </a:r>
            <a:br>
              <a:rPr lang="en-US" dirty="0">
                <a:solidFill>
                  <a:srgbClr val="262626"/>
                </a:solidFill>
              </a:rPr>
            </a:br>
            <a:r>
              <a:rPr lang="en-US" dirty="0">
                <a:solidFill>
                  <a:srgbClr val="262626"/>
                </a:solidFill>
              </a:rPr>
              <a:t>Reuse signage was unclear and applied inconsistently.</a:t>
            </a:r>
          </a:p>
          <a:p>
            <a:pPr>
              <a:buClr>
                <a:srgbClr val="62A844"/>
              </a:buClr>
              <a:buNone/>
            </a:pPr>
            <a:endParaRPr lang="en-US" b="1" dirty="0">
              <a:solidFill>
                <a:srgbClr val="262626"/>
              </a:solidFill>
            </a:endParaRPr>
          </a:p>
          <a:p>
            <a:pPr>
              <a:buClr>
                <a:srgbClr val="62A844"/>
              </a:buClr>
              <a:buNone/>
            </a:pPr>
            <a:r>
              <a:rPr lang="en-US" sz="2000" b="1" dirty="0">
                <a:solidFill>
                  <a:srgbClr val="0289AE"/>
                </a:solidFill>
              </a:rPr>
              <a:t>Action taken</a:t>
            </a:r>
            <a:endParaRPr lang="en-US" sz="2000"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clearer guest wording</a:t>
            </a:r>
          </a:p>
          <a:p>
            <a:pPr marL="285750" indent="-285750">
              <a:buClr>
                <a:srgbClr val="62A844"/>
              </a:buClr>
              <a:buFont typeface="Arial" panose="020B0604020202020204" pitchFamily="34" charset="0"/>
              <a:buChar char="•"/>
            </a:pPr>
            <a:r>
              <a:rPr lang="en-US" dirty="0">
                <a:solidFill>
                  <a:srgbClr val="262626"/>
                </a:solidFill>
              </a:rPr>
              <a:t>short staff refresher briefing</a:t>
            </a:r>
          </a:p>
          <a:p>
            <a:pPr marL="285750" indent="-285750">
              <a:buClr>
                <a:srgbClr val="62A844"/>
              </a:buClr>
              <a:buFont typeface="Arial" panose="020B0604020202020204" pitchFamily="34" charset="0"/>
              <a:buChar char="•"/>
            </a:pPr>
            <a:r>
              <a:rPr lang="en-US" dirty="0">
                <a:solidFill>
                  <a:srgbClr val="262626"/>
                </a:solidFill>
              </a:rPr>
              <a:t>end-of-shift linen check</a:t>
            </a:r>
          </a:p>
          <a:p>
            <a:pPr>
              <a:buClr>
                <a:srgbClr val="62A844"/>
              </a:buClr>
              <a:buNone/>
            </a:pPr>
            <a:endParaRPr lang="en-US" b="1" dirty="0">
              <a:solidFill>
                <a:srgbClr val="262626"/>
              </a:solidFill>
            </a:endParaRPr>
          </a:p>
          <a:p>
            <a:pPr>
              <a:buClr>
                <a:srgbClr val="62A844"/>
              </a:buClr>
              <a:buNone/>
            </a:pPr>
            <a:r>
              <a:rPr lang="en-US" sz="2000" b="1" dirty="0">
                <a:solidFill>
                  <a:srgbClr val="0289AE"/>
                </a:solidFill>
              </a:rPr>
              <a:t>What to review next</a:t>
            </a:r>
            <a:br>
              <a:rPr lang="en-US" dirty="0">
                <a:solidFill>
                  <a:srgbClr val="262626"/>
                </a:solidFill>
              </a:rPr>
            </a:br>
            <a:r>
              <a:rPr lang="en-US" dirty="0">
                <a:solidFill>
                  <a:srgbClr val="262626"/>
                </a:solidFill>
              </a:rPr>
              <a:t>Laundry volume per occupied room and guest comments on room care.</a:t>
            </a:r>
          </a:p>
        </p:txBody>
      </p:sp>
      <p:pic>
        <p:nvPicPr>
          <p:cNvPr id="10" name="Graphic 9">
            <a:extLst>
              <a:ext uri="{FF2B5EF4-FFF2-40B4-BE49-F238E27FC236}">
                <a16:creationId xmlns:a16="http://schemas.microsoft.com/office/drawing/2014/main" id="{4051C997-A846-16FA-DDA9-01FF4C606E3E}"/>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06261" y="0"/>
            <a:ext cx="4085739" cy="2599113"/>
          </a:xfrm>
          <a:prstGeom prst="rect">
            <a:avLst/>
          </a:prstGeom>
        </p:spPr>
      </p:pic>
      <p:grpSp>
        <p:nvGrpSpPr>
          <p:cNvPr id="4" name="Group 3">
            <a:extLst>
              <a:ext uri="{FF2B5EF4-FFF2-40B4-BE49-F238E27FC236}">
                <a16:creationId xmlns:a16="http://schemas.microsoft.com/office/drawing/2014/main" id="{0F94DEF7-91AF-1670-EC0E-EDB6D5C33DD9}"/>
              </a:ext>
            </a:extLst>
          </p:cNvPr>
          <p:cNvGrpSpPr/>
          <p:nvPr/>
        </p:nvGrpSpPr>
        <p:grpSpPr>
          <a:xfrm>
            <a:off x="7644396" y="5439195"/>
            <a:ext cx="4967999" cy="306000"/>
            <a:chOff x="8467147" y="5829462"/>
            <a:chExt cx="4967999" cy="306000"/>
          </a:xfrm>
        </p:grpSpPr>
        <p:sp>
          <p:nvSpPr>
            <p:cNvPr id="5" name="Rounded Rectangle 4">
              <a:extLst>
                <a:ext uri="{FF2B5EF4-FFF2-40B4-BE49-F238E27FC236}">
                  <a16:creationId xmlns:a16="http://schemas.microsoft.com/office/drawing/2014/main" id="{2DD6C305-21E7-A838-660B-43C558D3E803}"/>
                </a:ext>
              </a:extLst>
            </p:cNvPr>
            <p:cNvSpPr/>
            <p:nvPr/>
          </p:nvSpPr>
          <p:spPr>
            <a:xfrm>
              <a:off x="8467147" y="5829462"/>
              <a:ext cx="383732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B1AC3B1-BB60-D566-D657-18DBAE80F86C}"/>
                </a:ext>
              </a:extLst>
            </p:cNvPr>
            <p:cNvSpPr txBox="1"/>
            <p:nvPr/>
          </p:nvSpPr>
          <p:spPr>
            <a:xfrm>
              <a:off x="8593146" y="589274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675E3C9A-568D-4449-E021-E7783A44B348}"/>
                </a:ext>
              </a:extLst>
            </p:cNvPr>
            <p:cNvSpPr txBox="1"/>
            <p:nvPr/>
          </p:nvSpPr>
          <p:spPr>
            <a:xfrm>
              <a:off x="9349147" y="589274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8E23144-9B12-C10A-EF50-F4AFD5A20283}"/>
                </a:ext>
              </a:extLst>
            </p:cNvPr>
            <p:cNvSpPr txBox="1"/>
            <p:nvPr/>
          </p:nvSpPr>
          <p:spPr>
            <a:xfrm>
              <a:off x="9943146" y="5892740"/>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Data Analytics in Hospitality</a:t>
              </a:r>
            </a:p>
          </p:txBody>
        </p:sp>
      </p:grpSp>
      <p:sp>
        <p:nvSpPr>
          <p:cNvPr id="12" name="TextBox 28">
            <a:extLst>
              <a:ext uri="{FF2B5EF4-FFF2-40B4-BE49-F238E27FC236}">
                <a16:creationId xmlns:a16="http://schemas.microsoft.com/office/drawing/2014/main" id="{933C0027-C1A9-93C8-7718-AB29BD37C649}"/>
              </a:ext>
            </a:extLst>
          </p:cNvPr>
          <p:cNvSpPr txBox="1"/>
          <p:nvPr/>
        </p:nvSpPr>
        <p:spPr>
          <a:xfrm>
            <a:off x="8493873" y="3937118"/>
            <a:ext cx="2971456" cy="938719"/>
          </a:xfrm>
          <a:prstGeom prst="rect">
            <a:avLst/>
          </a:prstGeom>
          <a:noFill/>
        </p:spPr>
        <p:txBody>
          <a:bodyPr wrap="square">
            <a:spAutoFit/>
          </a:bodyPr>
          <a:lstStyle/>
          <a:p>
            <a:pPr algn="r">
              <a:lnSpc>
                <a:spcPts val="2200"/>
              </a:lnSpc>
            </a:pPr>
            <a:r>
              <a:rPr lang="en-US" sz="2000" b="1" dirty="0">
                <a:solidFill>
                  <a:srgbClr val="62A844"/>
                </a:solidFill>
              </a:rPr>
              <a:t>Problem - </a:t>
            </a:r>
            <a:r>
              <a:rPr lang="en-US" sz="2000" dirty="0">
                <a:solidFill>
                  <a:srgbClr val="62A844"/>
                </a:solidFill>
              </a:rPr>
              <a:t>Laundry costs were rising and room turnover felt inconsistent.</a:t>
            </a:r>
          </a:p>
        </p:txBody>
      </p:sp>
      <p:grpSp>
        <p:nvGrpSpPr>
          <p:cNvPr id="13" name="Group 12">
            <a:extLst>
              <a:ext uri="{FF2B5EF4-FFF2-40B4-BE49-F238E27FC236}">
                <a16:creationId xmlns:a16="http://schemas.microsoft.com/office/drawing/2014/main" id="{43E84185-0A93-C63A-3093-8193BCB9F73D}"/>
              </a:ext>
            </a:extLst>
          </p:cNvPr>
          <p:cNvGrpSpPr/>
          <p:nvPr/>
        </p:nvGrpSpPr>
        <p:grpSpPr>
          <a:xfrm flipH="1">
            <a:off x="8687589" y="428248"/>
            <a:ext cx="4269181" cy="4468285"/>
            <a:chOff x="-183942" y="3161395"/>
            <a:chExt cx="4269181" cy="4468285"/>
          </a:xfrm>
        </p:grpSpPr>
        <p:sp>
          <p:nvSpPr>
            <p:cNvPr id="14" name="Freeform 46">
              <a:extLst>
                <a:ext uri="{FF2B5EF4-FFF2-40B4-BE49-F238E27FC236}">
                  <a16:creationId xmlns:a16="http://schemas.microsoft.com/office/drawing/2014/main" id="{5DFFF040-A000-1290-CC03-D42F5555F4E5}"/>
                </a:ext>
              </a:extLst>
            </p:cNvPr>
            <p:cNvSpPr>
              <a:spLocks/>
            </p:cNvSpPr>
            <p:nvPr/>
          </p:nvSpPr>
          <p:spPr bwMode="auto">
            <a:xfrm>
              <a:off x="691190" y="4165415"/>
              <a:ext cx="1372594" cy="1652286"/>
            </a:xfrm>
            <a:custGeom>
              <a:avLst/>
              <a:gdLst>
                <a:gd name="T0" fmla="*/ 0 w 825"/>
                <a:gd name="T1" fmla="*/ 836 h 1045"/>
                <a:gd name="T2" fmla="*/ 102 w 825"/>
                <a:gd name="T3" fmla="*/ 630 h 1045"/>
                <a:gd name="T4" fmla="*/ 102 w 825"/>
                <a:gd name="T5" fmla="*/ 630 h 1045"/>
                <a:gd name="T6" fmla="*/ 98 w 825"/>
                <a:gd name="T7" fmla="*/ 620 h 1045"/>
                <a:gd name="T8" fmla="*/ 95 w 825"/>
                <a:gd name="T9" fmla="*/ 608 h 1045"/>
                <a:gd name="T10" fmla="*/ 92 w 825"/>
                <a:gd name="T11" fmla="*/ 593 h 1045"/>
                <a:gd name="T12" fmla="*/ 88 w 825"/>
                <a:gd name="T13" fmla="*/ 573 h 1045"/>
                <a:gd name="T14" fmla="*/ 87 w 825"/>
                <a:gd name="T15" fmla="*/ 550 h 1045"/>
                <a:gd name="T16" fmla="*/ 87 w 825"/>
                <a:gd name="T17" fmla="*/ 525 h 1045"/>
                <a:gd name="T18" fmla="*/ 88 w 825"/>
                <a:gd name="T19" fmla="*/ 494 h 1045"/>
                <a:gd name="T20" fmla="*/ 95 w 825"/>
                <a:gd name="T21" fmla="*/ 464 h 1045"/>
                <a:gd name="T22" fmla="*/ 107 w 825"/>
                <a:gd name="T23" fmla="*/ 431 h 1045"/>
                <a:gd name="T24" fmla="*/ 114 w 825"/>
                <a:gd name="T25" fmla="*/ 412 h 1045"/>
                <a:gd name="T26" fmla="*/ 122 w 825"/>
                <a:gd name="T27" fmla="*/ 394 h 1045"/>
                <a:gd name="T28" fmla="*/ 132 w 825"/>
                <a:gd name="T29" fmla="*/ 377 h 1045"/>
                <a:gd name="T30" fmla="*/ 144 w 825"/>
                <a:gd name="T31" fmla="*/ 357 h 1045"/>
                <a:gd name="T32" fmla="*/ 157 w 825"/>
                <a:gd name="T33" fmla="*/ 339 h 1045"/>
                <a:gd name="T34" fmla="*/ 172 w 825"/>
                <a:gd name="T35" fmla="*/ 320 h 1045"/>
                <a:gd name="T36" fmla="*/ 189 w 825"/>
                <a:gd name="T37" fmla="*/ 300 h 1045"/>
                <a:gd name="T38" fmla="*/ 207 w 825"/>
                <a:gd name="T39" fmla="*/ 282 h 1045"/>
                <a:gd name="T40" fmla="*/ 227 w 825"/>
                <a:gd name="T41" fmla="*/ 262 h 1045"/>
                <a:gd name="T42" fmla="*/ 251 w 825"/>
                <a:gd name="T43" fmla="*/ 241 h 1045"/>
                <a:gd name="T44" fmla="*/ 276 w 825"/>
                <a:gd name="T45" fmla="*/ 221 h 1045"/>
                <a:gd name="T46" fmla="*/ 303 w 825"/>
                <a:gd name="T47" fmla="*/ 201 h 1045"/>
                <a:gd name="T48" fmla="*/ 303 w 825"/>
                <a:gd name="T49" fmla="*/ 201 h 1045"/>
                <a:gd name="T50" fmla="*/ 358 w 825"/>
                <a:gd name="T51" fmla="*/ 164 h 1045"/>
                <a:gd name="T52" fmla="*/ 412 w 825"/>
                <a:gd name="T53" fmla="*/ 133 h 1045"/>
                <a:gd name="T54" fmla="*/ 464 w 825"/>
                <a:gd name="T55" fmla="*/ 106 h 1045"/>
                <a:gd name="T56" fmla="*/ 512 w 825"/>
                <a:gd name="T57" fmla="*/ 82 h 1045"/>
                <a:gd name="T58" fmla="*/ 559 w 825"/>
                <a:gd name="T59" fmla="*/ 62 h 1045"/>
                <a:gd name="T60" fmla="*/ 601 w 825"/>
                <a:gd name="T61" fmla="*/ 45 h 1045"/>
                <a:gd name="T62" fmla="*/ 641 w 825"/>
                <a:gd name="T63" fmla="*/ 32 h 1045"/>
                <a:gd name="T64" fmla="*/ 678 w 825"/>
                <a:gd name="T65" fmla="*/ 22 h 1045"/>
                <a:gd name="T66" fmla="*/ 711 w 825"/>
                <a:gd name="T67" fmla="*/ 15 h 1045"/>
                <a:gd name="T68" fmla="*/ 740 w 825"/>
                <a:gd name="T69" fmla="*/ 9 h 1045"/>
                <a:gd name="T70" fmla="*/ 765 w 825"/>
                <a:gd name="T71" fmla="*/ 5 h 1045"/>
                <a:gd name="T72" fmla="*/ 787 w 825"/>
                <a:gd name="T73" fmla="*/ 2 h 1045"/>
                <a:gd name="T74" fmla="*/ 815 w 825"/>
                <a:gd name="T75" fmla="*/ 0 h 1045"/>
                <a:gd name="T76" fmla="*/ 825 w 825"/>
                <a:gd name="T77" fmla="*/ 0 h 1045"/>
                <a:gd name="T78" fmla="*/ 708 w 825"/>
                <a:gd name="T79" fmla="*/ 744 h 1045"/>
                <a:gd name="T80" fmla="*/ 708 w 825"/>
                <a:gd name="T81" fmla="*/ 744 h 1045"/>
                <a:gd name="T82" fmla="*/ 688 w 825"/>
                <a:gd name="T83" fmla="*/ 762 h 1045"/>
                <a:gd name="T84" fmla="*/ 665 w 825"/>
                <a:gd name="T85" fmla="*/ 783 h 1045"/>
                <a:gd name="T86" fmla="*/ 636 w 825"/>
                <a:gd name="T87" fmla="*/ 803 h 1045"/>
                <a:gd name="T88" fmla="*/ 619 w 825"/>
                <a:gd name="T89" fmla="*/ 813 h 1045"/>
                <a:gd name="T90" fmla="*/ 603 w 825"/>
                <a:gd name="T91" fmla="*/ 821 h 1045"/>
                <a:gd name="T92" fmla="*/ 586 w 825"/>
                <a:gd name="T93" fmla="*/ 829 h 1045"/>
                <a:gd name="T94" fmla="*/ 567 w 825"/>
                <a:gd name="T95" fmla="*/ 836 h 1045"/>
                <a:gd name="T96" fmla="*/ 549 w 825"/>
                <a:gd name="T97" fmla="*/ 841 h 1045"/>
                <a:gd name="T98" fmla="*/ 531 w 825"/>
                <a:gd name="T99" fmla="*/ 844 h 1045"/>
                <a:gd name="T100" fmla="*/ 512 w 825"/>
                <a:gd name="T101" fmla="*/ 843 h 1045"/>
                <a:gd name="T102" fmla="*/ 495 w 825"/>
                <a:gd name="T103" fmla="*/ 839 h 1045"/>
                <a:gd name="T104" fmla="*/ 373 w 825"/>
                <a:gd name="T105" fmla="*/ 1045 h 1045"/>
                <a:gd name="T106" fmla="*/ 0 w 825"/>
                <a:gd name="T107" fmla="*/ 8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1045">
                  <a:moveTo>
                    <a:pt x="0" y="836"/>
                  </a:moveTo>
                  <a:lnTo>
                    <a:pt x="102" y="630"/>
                  </a:lnTo>
                  <a:lnTo>
                    <a:pt x="102" y="630"/>
                  </a:lnTo>
                  <a:lnTo>
                    <a:pt x="98" y="620"/>
                  </a:lnTo>
                  <a:lnTo>
                    <a:pt x="95" y="608"/>
                  </a:lnTo>
                  <a:lnTo>
                    <a:pt x="92" y="593"/>
                  </a:lnTo>
                  <a:lnTo>
                    <a:pt x="88" y="573"/>
                  </a:lnTo>
                  <a:lnTo>
                    <a:pt x="87" y="550"/>
                  </a:lnTo>
                  <a:lnTo>
                    <a:pt x="87" y="525"/>
                  </a:lnTo>
                  <a:lnTo>
                    <a:pt x="88" y="494"/>
                  </a:lnTo>
                  <a:lnTo>
                    <a:pt x="95" y="464"/>
                  </a:lnTo>
                  <a:lnTo>
                    <a:pt x="107" y="431"/>
                  </a:lnTo>
                  <a:lnTo>
                    <a:pt x="114" y="412"/>
                  </a:lnTo>
                  <a:lnTo>
                    <a:pt x="122" y="394"/>
                  </a:lnTo>
                  <a:lnTo>
                    <a:pt x="132" y="377"/>
                  </a:lnTo>
                  <a:lnTo>
                    <a:pt x="144" y="357"/>
                  </a:lnTo>
                  <a:lnTo>
                    <a:pt x="157" y="339"/>
                  </a:lnTo>
                  <a:lnTo>
                    <a:pt x="172" y="320"/>
                  </a:lnTo>
                  <a:lnTo>
                    <a:pt x="189" y="300"/>
                  </a:lnTo>
                  <a:lnTo>
                    <a:pt x="207" y="282"/>
                  </a:lnTo>
                  <a:lnTo>
                    <a:pt x="227" y="262"/>
                  </a:lnTo>
                  <a:lnTo>
                    <a:pt x="251" y="241"/>
                  </a:lnTo>
                  <a:lnTo>
                    <a:pt x="276" y="221"/>
                  </a:lnTo>
                  <a:lnTo>
                    <a:pt x="303" y="201"/>
                  </a:lnTo>
                  <a:lnTo>
                    <a:pt x="303" y="201"/>
                  </a:lnTo>
                  <a:lnTo>
                    <a:pt x="358" y="164"/>
                  </a:lnTo>
                  <a:lnTo>
                    <a:pt x="412" y="133"/>
                  </a:lnTo>
                  <a:lnTo>
                    <a:pt x="464" y="106"/>
                  </a:lnTo>
                  <a:lnTo>
                    <a:pt x="512" y="82"/>
                  </a:lnTo>
                  <a:lnTo>
                    <a:pt x="559" y="62"/>
                  </a:lnTo>
                  <a:lnTo>
                    <a:pt x="601" y="45"/>
                  </a:lnTo>
                  <a:lnTo>
                    <a:pt x="641" y="32"/>
                  </a:lnTo>
                  <a:lnTo>
                    <a:pt x="678" y="22"/>
                  </a:lnTo>
                  <a:lnTo>
                    <a:pt x="711" y="15"/>
                  </a:lnTo>
                  <a:lnTo>
                    <a:pt x="740" y="9"/>
                  </a:lnTo>
                  <a:lnTo>
                    <a:pt x="765" y="5"/>
                  </a:lnTo>
                  <a:lnTo>
                    <a:pt x="787" y="2"/>
                  </a:lnTo>
                  <a:lnTo>
                    <a:pt x="815" y="0"/>
                  </a:lnTo>
                  <a:lnTo>
                    <a:pt x="825" y="0"/>
                  </a:lnTo>
                  <a:lnTo>
                    <a:pt x="708" y="744"/>
                  </a:lnTo>
                  <a:lnTo>
                    <a:pt x="708" y="744"/>
                  </a:lnTo>
                  <a:lnTo>
                    <a:pt x="688" y="762"/>
                  </a:lnTo>
                  <a:lnTo>
                    <a:pt x="665" y="783"/>
                  </a:lnTo>
                  <a:lnTo>
                    <a:pt x="636" y="803"/>
                  </a:lnTo>
                  <a:lnTo>
                    <a:pt x="619" y="813"/>
                  </a:lnTo>
                  <a:lnTo>
                    <a:pt x="603" y="821"/>
                  </a:lnTo>
                  <a:lnTo>
                    <a:pt x="586" y="829"/>
                  </a:lnTo>
                  <a:lnTo>
                    <a:pt x="567" y="836"/>
                  </a:lnTo>
                  <a:lnTo>
                    <a:pt x="549" y="841"/>
                  </a:lnTo>
                  <a:lnTo>
                    <a:pt x="531" y="844"/>
                  </a:lnTo>
                  <a:lnTo>
                    <a:pt x="512" y="843"/>
                  </a:lnTo>
                  <a:lnTo>
                    <a:pt x="495" y="839"/>
                  </a:lnTo>
                  <a:lnTo>
                    <a:pt x="373" y="1045"/>
                  </a:lnTo>
                  <a:lnTo>
                    <a:pt x="0" y="836"/>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5" name="Freeform 47">
              <a:extLst>
                <a:ext uri="{FF2B5EF4-FFF2-40B4-BE49-F238E27FC236}">
                  <a16:creationId xmlns:a16="http://schemas.microsoft.com/office/drawing/2014/main" id="{7D080A3E-730B-814B-CE4B-E3C29C78656D}"/>
                </a:ext>
              </a:extLst>
            </p:cNvPr>
            <p:cNvSpPr>
              <a:spLocks/>
            </p:cNvSpPr>
            <p:nvPr/>
          </p:nvSpPr>
          <p:spPr bwMode="auto">
            <a:xfrm>
              <a:off x="548108" y="5428741"/>
              <a:ext cx="853504" cy="493314"/>
            </a:xfrm>
            <a:custGeom>
              <a:avLst/>
              <a:gdLst>
                <a:gd name="T0" fmla="*/ 513 w 513"/>
                <a:gd name="T1" fmla="*/ 231 h 312"/>
                <a:gd name="T2" fmla="*/ 42 w 513"/>
                <a:gd name="T3" fmla="*/ 0 h 312"/>
                <a:gd name="T4" fmla="*/ 0 w 513"/>
                <a:gd name="T5" fmla="*/ 87 h 312"/>
                <a:gd name="T6" fmla="*/ 474 w 513"/>
                <a:gd name="T7" fmla="*/ 312 h 312"/>
                <a:gd name="T8" fmla="*/ 513 w 513"/>
                <a:gd name="T9" fmla="*/ 231 h 312"/>
              </a:gdLst>
              <a:ahLst/>
              <a:cxnLst>
                <a:cxn ang="0">
                  <a:pos x="T0" y="T1"/>
                </a:cxn>
                <a:cxn ang="0">
                  <a:pos x="T2" y="T3"/>
                </a:cxn>
                <a:cxn ang="0">
                  <a:pos x="T4" y="T5"/>
                </a:cxn>
                <a:cxn ang="0">
                  <a:pos x="T6" y="T7"/>
                </a:cxn>
                <a:cxn ang="0">
                  <a:pos x="T8" y="T9"/>
                </a:cxn>
              </a:cxnLst>
              <a:rect l="0" t="0" r="r" b="b"/>
              <a:pathLst>
                <a:path w="513" h="312">
                  <a:moveTo>
                    <a:pt x="513" y="231"/>
                  </a:moveTo>
                  <a:lnTo>
                    <a:pt x="42" y="0"/>
                  </a:lnTo>
                  <a:lnTo>
                    <a:pt x="0" y="87"/>
                  </a:lnTo>
                  <a:lnTo>
                    <a:pt x="474" y="312"/>
                  </a:lnTo>
                  <a:lnTo>
                    <a:pt x="513"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6" name="Freeform 48">
              <a:extLst>
                <a:ext uri="{FF2B5EF4-FFF2-40B4-BE49-F238E27FC236}">
                  <a16:creationId xmlns:a16="http://schemas.microsoft.com/office/drawing/2014/main" id="{ABF2E885-3F62-57B9-7E47-66B52065E4A1}"/>
                </a:ext>
              </a:extLst>
            </p:cNvPr>
            <p:cNvSpPr>
              <a:spLocks/>
            </p:cNvSpPr>
            <p:nvPr/>
          </p:nvSpPr>
          <p:spPr bwMode="auto">
            <a:xfrm>
              <a:off x="1205288" y="5922055"/>
              <a:ext cx="131437" cy="246657"/>
            </a:xfrm>
            <a:custGeom>
              <a:avLst/>
              <a:gdLst>
                <a:gd name="T0" fmla="*/ 2 w 79"/>
                <a:gd name="T1" fmla="*/ 156 h 156"/>
                <a:gd name="T2" fmla="*/ 79 w 79"/>
                <a:gd name="T3" fmla="*/ 0 h 156"/>
                <a:gd name="T4" fmla="*/ 0 w 79"/>
                <a:gd name="T5" fmla="*/ 154 h 156"/>
                <a:gd name="T6" fmla="*/ 2 w 79"/>
                <a:gd name="T7" fmla="*/ 156 h 156"/>
              </a:gdLst>
              <a:ahLst/>
              <a:cxnLst>
                <a:cxn ang="0">
                  <a:pos x="T0" y="T1"/>
                </a:cxn>
                <a:cxn ang="0">
                  <a:pos x="T2" y="T3"/>
                </a:cxn>
                <a:cxn ang="0">
                  <a:pos x="T4" y="T5"/>
                </a:cxn>
                <a:cxn ang="0">
                  <a:pos x="T6" y="T7"/>
                </a:cxn>
              </a:cxnLst>
              <a:rect l="0" t="0" r="r" b="b"/>
              <a:pathLst>
                <a:path w="79" h="156">
                  <a:moveTo>
                    <a:pt x="2" y="156"/>
                  </a:moveTo>
                  <a:lnTo>
                    <a:pt x="79" y="0"/>
                  </a:lnTo>
                  <a:lnTo>
                    <a:pt x="0" y="154"/>
                  </a:lnTo>
                  <a:lnTo>
                    <a:pt x="2" y="1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7" name="Freeform 49">
              <a:extLst>
                <a:ext uri="{FF2B5EF4-FFF2-40B4-BE49-F238E27FC236}">
                  <a16:creationId xmlns:a16="http://schemas.microsoft.com/office/drawing/2014/main" id="{A9E35119-43C4-64F5-060A-222E56187C51}"/>
                </a:ext>
              </a:extLst>
            </p:cNvPr>
            <p:cNvSpPr>
              <a:spLocks/>
            </p:cNvSpPr>
            <p:nvPr/>
          </p:nvSpPr>
          <p:spPr bwMode="auto">
            <a:xfrm>
              <a:off x="-183942" y="5564719"/>
              <a:ext cx="1520667" cy="2064961"/>
            </a:xfrm>
            <a:custGeom>
              <a:avLst/>
              <a:gdLst>
                <a:gd name="T0" fmla="*/ 835 w 914"/>
                <a:gd name="T1" fmla="*/ 382 h 1306"/>
                <a:gd name="T2" fmla="*/ 914 w 914"/>
                <a:gd name="T3" fmla="*/ 226 h 1306"/>
                <a:gd name="T4" fmla="*/ 914 w 914"/>
                <a:gd name="T5" fmla="*/ 226 h 1306"/>
                <a:gd name="T6" fmla="*/ 440 w 914"/>
                <a:gd name="T7" fmla="*/ 1 h 1306"/>
                <a:gd name="T8" fmla="*/ 432 w 914"/>
                <a:gd name="T9" fmla="*/ 0 h 1306"/>
                <a:gd name="T10" fmla="*/ 0 w 914"/>
                <a:gd name="T11" fmla="*/ 861 h 1306"/>
                <a:gd name="T12" fmla="*/ 383 w 914"/>
                <a:gd name="T13" fmla="*/ 1306 h 1306"/>
                <a:gd name="T14" fmla="*/ 835 w 914"/>
                <a:gd name="T15" fmla="*/ 382 h 1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306">
                  <a:moveTo>
                    <a:pt x="835" y="382"/>
                  </a:moveTo>
                  <a:lnTo>
                    <a:pt x="914" y="226"/>
                  </a:lnTo>
                  <a:lnTo>
                    <a:pt x="914" y="226"/>
                  </a:lnTo>
                  <a:lnTo>
                    <a:pt x="440" y="1"/>
                  </a:lnTo>
                  <a:lnTo>
                    <a:pt x="432" y="0"/>
                  </a:lnTo>
                  <a:lnTo>
                    <a:pt x="0" y="861"/>
                  </a:lnTo>
                  <a:lnTo>
                    <a:pt x="383" y="1306"/>
                  </a:lnTo>
                  <a:lnTo>
                    <a:pt x="835" y="382"/>
                  </a:lnTo>
                  <a:close/>
                </a:path>
              </a:pathLst>
            </a:custGeom>
            <a:solidFill>
              <a:srgbClr val="364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8" name="Freeform 50">
              <a:extLst>
                <a:ext uri="{FF2B5EF4-FFF2-40B4-BE49-F238E27FC236}">
                  <a16:creationId xmlns:a16="http://schemas.microsoft.com/office/drawing/2014/main" id="{0C98C4FF-4C9B-BE08-994D-8AEC713F9DB6}"/>
                </a:ext>
              </a:extLst>
            </p:cNvPr>
            <p:cNvSpPr>
              <a:spLocks/>
            </p:cNvSpPr>
            <p:nvPr/>
          </p:nvSpPr>
          <p:spPr bwMode="auto">
            <a:xfrm>
              <a:off x="63956" y="5714926"/>
              <a:ext cx="1272769" cy="1914754"/>
            </a:xfrm>
            <a:custGeom>
              <a:avLst/>
              <a:gdLst>
                <a:gd name="T0" fmla="*/ 686 w 765"/>
                <a:gd name="T1" fmla="*/ 287 h 1211"/>
                <a:gd name="T2" fmla="*/ 765 w 765"/>
                <a:gd name="T3" fmla="*/ 131 h 1211"/>
                <a:gd name="T4" fmla="*/ 765 w 765"/>
                <a:gd name="T5" fmla="*/ 131 h 1211"/>
                <a:gd name="T6" fmla="*/ 489 w 765"/>
                <a:gd name="T7" fmla="*/ 0 h 1211"/>
                <a:gd name="T8" fmla="*/ 0 w 765"/>
                <a:gd name="T9" fmla="*/ 938 h 1211"/>
                <a:gd name="T10" fmla="*/ 234 w 765"/>
                <a:gd name="T11" fmla="*/ 1211 h 1211"/>
                <a:gd name="T12" fmla="*/ 686 w 765"/>
                <a:gd name="T13" fmla="*/ 287 h 1211"/>
              </a:gdLst>
              <a:ahLst/>
              <a:cxnLst>
                <a:cxn ang="0">
                  <a:pos x="T0" y="T1"/>
                </a:cxn>
                <a:cxn ang="0">
                  <a:pos x="T2" y="T3"/>
                </a:cxn>
                <a:cxn ang="0">
                  <a:pos x="T4" y="T5"/>
                </a:cxn>
                <a:cxn ang="0">
                  <a:pos x="T6" y="T7"/>
                </a:cxn>
                <a:cxn ang="0">
                  <a:pos x="T8" y="T9"/>
                </a:cxn>
                <a:cxn ang="0">
                  <a:pos x="T10" y="T11"/>
                </a:cxn>
                <a:cxn ang="0">
                  <a:pos x="T12" y="T13"/>
                </a:cxn>
              </a:cxnLst>
              <a:rect l="0" t="0" r="r" b="b"/>
              <a:pathLst>
                <a:path w="765" h="1211">
                  <a:moveTo>
                    <a:pt x="686" y="287"/>
                  </a:moveTo>
                  <a:lnTo>
                    <a:pt x="765" y="131"/>
                  </a:lnTo>
                  <a:lnTo>
                    <a:pt x="765" y="131"/>
                  </a:lnTo>
                  <a:lnTo>
                    <a:pt x="489" y="0"/>
                  </a:lnTo>
                  <a:lnTo>
                    <a:pt x="0" y="938"/>
                  </a:lnTo>
                  <a:lnTo>
                    <a:pt x="234" y="1211"/>
                  </a:lnTo>
                  <a:lnTo>
                    <a:pt x="686" y="287"/>
                  </a:lnTo>
                  <a:close/>
                </a:path>
              </a:pathLst>
            </a:custGeom>
            <a:solidFill>
              <a:srgbClr val="1A35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19" name="Freeform 51">
              <a:extLst>
                <a:ext uri="{FF2B5EF4-FFF2-40B4-BE49-F238E27FC236}">
                  <a16:creationId xmlns:a16="http://schemas.microsoft.com/office/drawing/2014/main" id="{A26924B1-4844-6FC1-7456-D37CC13A1742}"/>
                </a:ext>
              </a:extLst>
            </p:cNvPr>
            <p:cNvSpPr>
              <a:spLocks/>
            </p:cNvSpPr>
            <p:nvPr/>
          </p:nvSpPr>
          <p:spPr bwMode="auto">
            <a:xfrm>
              <a:off x="1113783" y="3161395"/>
              <a:ext cx="2971456" cy="3121159"/>
            </a:xfrm>
            <a:custGeom>
              <a:avLst/>
              <a:gdLst>
                <a:gd name="T0" fmla="*/ 1134 w 1786"/>
                <a:gd name="T1" fmla="*/ 1900 h 1974"/>
                <a:gd name="T2" fmla="*/ 1119 w 1786"/>
                <a:gd name="T3" fmla="*/ 1923 h 1974"/>
                <a:gd name="T4" fmla="*/ 1101 w 1786"/>
                <a:gd name="T5" fmla="*/ 1942 h 1974"/>
                <a:gd name="T6" fmla="*/ 1079 w 1786"/>
                <a:gd name="T7" fmla="*/ 1957 h 1974"/>
                <a:gd name="T8" fmla="*/ 1055 w 1786"/>
                <a:gd name="T9" fmla="*/ 1967 h 1974"/>
                <a:gd name="T10" fmla="*/ 1030 w 1786"/>
                <a:gd name="T11" fmla="*/ 1972 h 1974"/>
                <a:gd name="T12" fmla="*/ 1005 w 1786"/>
                <a:gd name="T13" fmla="*/ 1974 h 1974"/>
                <a:gd name="T14" fmla="*/ 980 w 1786"/>
                <a:gd name="T15" fmla="*/ 1969 h 1974"/>
                <a:gd name="T16" fmla="*/ 955 w 1786"/>
                <a:gd name="T17" fmla="*/ 1959 h 1974"/>
                <a:gd name="T18" fmla="*/ 74 w 1786"/>
                <a:gd name="T19" fmla="*/ 1513 h 1974"/>
                <a:gd name="T20" fmla="*/ 50 w 1786"/>
                <a:gd name="T21" fmla="*/ 1498 h 1974"/>
                <a:gd name="T22" fmla="*/ 32 w 1786"/>
                <a:gd name="T23" fmla="*/ 1479 h 1974"/>
                <a:gd name="T24" fmla="*/ 19 w 1786"/>
                <a:gd name="T25" fmla="*/ 1458 h 1974"/>
                <a:gd name="T26" fmla="*/ 7 w 1786"/>
                <a:gd name="T27" fmla="*/ 1434 h 1974"/>
                <a:gd name="T28" fmla="*/ 2 w 1786"/>
                <a:gd name="T29" fmla="*/ 1409 h 1974"/>
                <a:gd name="T30" fmla="*/ 2 w 1786"/>
                <a:gd name="T31" fmla="*/ 1384 h 1974"/>
                <a:gd name="T32" fmla="*/ 5 w 1786"/>
                <a:gd name="T33" fmla="*/ 1359 h 1974"/>
                <a:gd name="T34" fmla="*/ 15 w 1786"/>
                <a:gd name="T35" fmla="*/ 1334 h 1974"/>
                <a:gd name="T36" fmla="*/ 653 w 1786"/>
                <a:gd name="T37" fmla="*/ 74 h 1974"/>
                <a:gd name="T38" fmla="*/ 669 w 1786"/>
                <a:gd name="T39" fmla="*/ 51 h 1974"/>
                <a:gd name="T40" fmla="*/ 687 w 1786"/>
                <a:gd name="T41" fmla="*/ 32 h 1974"/>
                <a:gd name="T42" fmla="*/ 709 w 1786"/>
                <a:gd name="T43" fmla="*/ 17 h 1974"/>
                <a:gd name="T44" fmla="*/ 732 w 1786"/>
                <a:gd name="T45" fmla="*/ 7 h 1974"/>
                <a:gd name="T46" fmla="*/ 756 w 1786"/>
                <a:gd name="T47" fmla="*/ 2 h 1974"/>
                <a:gd name="T48" fmla="*/ 782 w 1786"/>
                <a:gd name="T49" fmla="*/ 0 h 1974"/>
                <a:gd name="T50" fmla="*/ 808 w 1786"/>
                <a:gd name="T51" fmla="*/ 5 h 1974"/>
                <a:gd name="T52" fmla="*/ 833 w 1786"/>
                <a:gd name="T53" fmla="*/ 15 h 1974"/>
                <a:gd name="T54" fmla="*/ 1714 w 1786"/>
                <a:gd name="T55" fmla="*/ 461 h 1974"/>
                <a:gd name="T56" fmla="*/ 1735 w 1786"/>
                <a:gd name="T57" fmla="*/ 476 h 1974"/>
                <a:gd name="T58" fmla="*/ 1756 w 1786"/>
                <a:gd name="T59" fmla="*/ 495 h 1974"/>
                <a:gd name="T60" fmla="*/ 1769 w 1786"/>
                <a:gd name="T61" fmla="*/ 516 h 1974"/>
                <a:gd name="T62" fmla="*/ 1781 w 1786"/>
                <a:gd name="T63" fmla="*/ 540 h 1974"/>
                <a:gd name="T64" fmla="*/ 1786 w 1786"/>
                <a:gd name="T65" fmla="*/ 563 h 1974"/>
                <a:gd name="T66" fmla="*/ 1786 w 1786"/>
                <a:gd name="T67" fmla="*/ 590 h 1974"/>
                <a:gd name="T68" fmla="*/ 1782 w 1786"/>
                <a:gd name="T69" fmla="*/ 615 h 1974"/>
                <a:gd name="T70" fmla="*/ 1772 w 1786"/>
                <a:gd name="T71" fmla="*/ 64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6" h="1974">
                  <a:moveTo>
                    <a:pt x="1134" y="1900"/>
                  </a:moveTo>
                  <a:lnTo>
                    <a:pt x="1134" y="1900"/>
                  </a:lnTo>
                  <a:lnTo>
                    <a:pt x="1127" y="1912"/>
                  </a:lnTo>
                  <a:lnTo>
                    <a:pt x="1119" y="1923"/>
                  </a:lnTo>
                  <a:lnTo>
                    <a:pt x="1111" y="1933"/>
                  </a:lnTo>
                  <a:lnTo>
                    <a:pt x="1101" y="1942"/>
                  </a:lnTo>
                  <a:lnTo>
                    <a:pt x="1091" y="1950"/>
                  </a:lnTo>
                  <a:lnTo>
                    <a:pt x="1079" y="1957"/>
                  </a:lnTo>
                  <a:lnTo>
                    <a:pt x="1069" y="1962"/>
                  </a:lnTo>
                  <a:lnTo>
                    <a:pt x="1055" y="1967"/>
                  </a:lnTo>
                  <a:lnTo>
                    <a:pt x="1044" y="1970"/>
                  </a:lnTo>
                  <a:lnTo>
                    <a:pt x="1030" y="1972"/>
                  </a:lnTo>
                  <a:lnTo>
                    <a:pt x="1019" y="1974"/>
                  </a:lnTo>
                  <a:lnTo>
                    <a:pt x="1005" y="1974"/>
                  </a:lnTo>
                  <a:lnTo>
                    <a:pt x="992" y="1972"/>
                  </a:lnTo>
                  <a:lnTo>
                    <a:pt x="980" y="1969"/>
                  </a:lnTo>
                  <a:lnTo>
                    <a:pt x="967" y="1964"/>
                  </a:lnTo>
                  <a:lnTo>
                    <a:pt x="955" y="1959"/>
                  </a:lnTo>
                  <a:lnTo>
                    <a:pt x="74" y="1513"/>
                  </a:lnTo>
                  <a:lnTo>
                    <a:pt x="74" y="1513"/>
                  </a:lnTo>
                  <a:lnTo>
                    <a:pt x="62" y="1506"/>
                  </a:lnTo>
                  <a:lnTo>
                    <a:pt x="50" y="1498"/>
                  </a:lnTo>
                  <a:lnTo>
                    <a:pt x="42" y="1490"/>
                  </a:lnTo>
                  <a:lnTo>
                    <a:pt x="32" y="1479"/>
                  </a:lnTo>
                  <a:lnTo>
                    <a:pt x="25" y="1469"/>
                  </a:lnTo>
                  <a:lnTo>
                    <a:pt x="19" y="1458"/>
                  </a:lnTo>
                  <a:lnTo>
                    <a:pt x="12" y="1448"/>
                  </a:lnTo>
                  <a:lnTo>
                    <a:pt x="7" y="1434"/>
                  </a:lnTo>
                  <a:lnTo>
                    <a:pt x="4" y="1423"/>
                  </a:lnTo>
                  <a:lnTo>
                    <a:pt x="2" y="1409"/>
                  </a:lnTo>
                  <a:lnTo>
                    <a:pt x="0" y="1397"/>
                  </a:lnTo>
                  <a:lnTo>
                    <a:pt x="2" y="1384"/>
                  </a:lnTo>
                  <a:lnTo>
                    <a:pt x="4" y="1371"/>
                  </a:lnTo>
                  <a:lnTo>
                    <a:pt x="5" y="1359"/>
                  </a:lnTo>
                  <a:lnTo>
                    <a:pt x="10" y="1345"/>
                  </a:lnTo>
                  <a:lnTo>
                    <a:pt x="15" y="1334"/>
                  </a:lnTo>
                  <a:lnTo>
                    <a:pt x="653" y="74"/>
                  </a:lnTo>
                  <a:lnTo>
                    <a:pt x="653" y="74"/>
                  </a:lnTo>
                  <a:lnTo>
                    <a:pt x="660" y="62"/>
                  </a:lnTo>
                  <a:lnTo>
                    <a:pt x="669" y="51"/>
                  </a:lnTo>
                  <a:lnTo>
                    <a:pt x="677" y="41"/>
                  </a:lnTo>
                  <a:lnTo>
                    <a:pt x="687" y="32"/>
                  </a:lnTo>
                  <a:lnTo>
                    <a:pt x="697" y="24"/>
                  </a:lnTo>
                  <a:lnTo>
                    <a:pt x="709" y="17"/>
                  </a:lnTo>
                  <a:lnTo>
                    <a:pt x="719" y="12"/>
                  </a:lnTo>
                  <a:lnTo>
                    <a:pt x="732" y="7"/>
                  </a:lnTo>
                  <a:lnTo>
                    <a:pt x="744" y="4"/>
                  </a:lnTo>
                  <a:lnTo>
                    <a:pt x="756" y="2"/>
                  </a:lnTo>
                  <a:lnTo>
                    <a:pt x="769" y="0"/>
                  </a:lnTo>
                  <a:lnTo>
                    <a:pt x="782" y="0"/>
                  </a:lnTo>
                  <a:lnTo>
                    <a:pt x="796" y="2"/>
                  </a:lnTo>
                  <a:lnTo>
                    <a:pt x="808" y="5"/>
                  </a:lnTo>
                  <a:lnTo>
                    <a:pt x="821" y="9"/>
                  </a:lnTo>
                  <a:lnTo>
                    <a:pt x="833" y="15"/>
                  </a:lnTo>
                  <a:lnTo>
                    <a:pt x="1714" y="461"/>
                  </a:lnTo>
                  <a:lnTo>
                    <a:pt x="1714" y="461"/>
                  </a:lnTo>
                  <a:lnTo>
                    <a:pt x="1725" y="468"/>
                  </a:lnTo>
                  <a:lnTo>
                    <a:pt x="1735" y="476"/>
                  </a:lnTo>
                  <a:lnTo>
                    <a:pt x="1745" y="484"/>
                  </a:lnTo>
                  <a:lnTo>
                    <a:pt x="1756" y="495"/>
                  </a:lnTo>
                  <a:lnTo>
                    <a:pt x="1762" y="505"/>
                  </a:lnTo>
                  <a:lnTo>
                    <a:pt x="1769" y="516"/>
                  </a:lnTo>
                  <a:lnTo>
                    <a:pt x="1776" y="526"/>
                  </a:lnTo>
                  <a:lnTo>
                    <a:pt x="1781" y="540"/>
                  </a:lnTo>
                  <a:lnTo>
                    <a:pt x="1784" y="551"/>
                  </a:lnTo>
                  <a:lnTo>
                    <a:pt x="1786" y="563"/>
                  </a:lnTo>
                  <a:lnTo>
                    <a:pt x="1786" y="577"/>
                  </a:lnTo>
                  <a:lnTo>
                    <a:pt x="1786" y="590"/>
                  </a:lnTo>
                  <a:lnTo>
                    <a:pt x="1784" y="603"/>
                  </a:lnTo>
                  <a:lnTo>
                    <a:pt x="1782" y="615"/>
                  </a:lnTo>
                  <a:lnTo>
                    <a:pt x="1777" y="629"/>
                  </a:lnTo>
                  <a:lnTo>
                    <a:pt x="1772" y="640"/>
                  </a:lnTo>
                  <a:lnTo>
                    <a:pt x="1134" y="1900"/>
                  </a:lnTo>
                  <a:close/>
                </a:path>
              </a:pathLst>
            </a:custGeom>
            <a:gradFill>
              <a:gsLst>
                <a:gs pos="100000">
                  <a:schemeClr val="accent1"/>
                </a:gs>
                <a:gs pos="0">
                  <a:schemeClr val="accent1">
                    <a:lumMod val="75000"/>
                  </a:schemeClr>
                </a:gs>
              </a:gsLst>
              <a:lin ang="0" scaled="0"/>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0" name="Freeform 52">
              <a:extLst>
                <a:ext uri="{FF2B5EF4-FFF2-40B4-BE49-F238E27FC236}">
                  <a16:creationId xmlns:a16="http://schemas.microsoft.com/office/drawing/2014/main" id="{BC112228-4D43-731A-53A7-E3267689E272}"/>
                </a:ext>
              </a:extLst>
            </p:cNvPr>
            <p:cNvSpPr>
              <a:spLocks/>
            </p:cNvSpPr>
            <p:nvPr/>
          </p:nvSpPr>
          <p:spPr bwMode="auto">
            <a:xfrm>
              <a:off x="1203625" y="3259425"/>
              <a:ext cx="2805081" cy="2902962"/>
            </a:xfrm>
            <a:custGeom>
              <a:avLst/>
              <a:gdLst>
                <a:gd name="T0" fmla="*/ 1016 w 1686"/>
                <a:gd name="T1" fmla="*/ 1836 h 1836"/>
                <a:gd name="T2" fmla="*/ 0 w 1686"/>
                <a:gd name="T3" fmla="*/ 1320 h 1836"/>
                <a:gd name="T4" fmla="*/ 670 w 1686"/>
                <a:gd name="T5" fmla="*/ 0 h 1836"/>
                <a:gd name="T6" fmla="*/ 1686 w 1686"/>
                <a:gd name="T7" fmla="*/ 516 h 1836"/>
                <a:gd name="T8" fmla="*/ 1604 w 1686"/>
                <a:gd name="T9" fmla="*/ 679 h 1836"/>
                <a:gd name="T10" fmla="*/ 1016 w 1686"/>
                <a:gd name="T11" fmla="*/ 1836 h 1836"/>
              </a:gdLst>
              <a:ahLst/>
              <a:cxnLst>
                <a:cxn ang="0">
                  <a:pos x="T0" y="T1"/>
                </a:cxn>
                <a:cxn ang="0">
                  <a:pos x="T2" y="T3"/>
                </a:cxn>
                <a:cxn ang="0">
                  <a:pos x="T4" y="T5"/>
                </a:cxn>
                <a:cxn ang="0">
                  <a:pos x="T6" y="T7"/>
                </a:cxn>
                <a:cxn ang="0">
                  <a:pos x="T8" y="T9"/>
                </a:cxn>
                <a:cxn ang="0">
                  <a:pos x="T10" y="T11"/>
                </a:cxn>
              </a:cxnLst>
              <a:rect l="0" t="0" r="r" b="b"/>
              <a:pathLst>
                <a:path w="1686" h="1836">
                  <a:moveTo>
                    <a:pt x="1016" y="1836"/>
                  </a:moveTo>
                  <a:lnTo>
                    <a:pt x="0" y="1320"/>
                  </a:lnTo>
                  <a:lnTo>
                    <a:pt x="670" y="0"/>
                  </a:lnTo>
                  <a:lnTo>
                    <a:pt x="1686" y="516"/>
                  </a:lnTo>
                  <a:lnTo>
                    <a:pt x="1604" y="679"/>
                  </a:lnTo>
                  <a:lnTo>
                    <a:pt x="1016" y="18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1" name="Freeform 53">
              <a:extLst>
                <a:ext uri="{FF2B5EF4-FFF2-40B4-BE49-F238E27FC236}">
                  <a16:creationId xmlns:a16="http://schemas.microsoft.com/office/drawing/2014/main" id="{815E6857-61D8-7F55-8B35-221543EF4DE2}"/>
                </a:ext>
              </a:extLst>
            </p:cNvPr>
            <p:cNvSpPr>
              <a:spLocks/>
            </p:cNvSpPr>
            <p:nvPr/>
          </p:nvSpPr>
          <p:spPr bwMode="auto">
            <a:xfrm>
              <a:off x="2912295" y="3273655"/>
              <a:ext cx="693784" cy="479084"/>
            </a:xfrm>
            <a:custGeom>
              <a:avLst/>
              <a:gdLst>
                <a:gd name="T0" fmla="*/ 407 w 417"/>
                <a:gd name="T1" fmla="*/ 253 h 303"/>
                <a:gd name="T2" fmla="*/ 407 w 417"/>
                <a:gd name="T3" fmla="*/ 253 h 303"/>
                <a:gd name="T4" fmla="*/ 396 w 417"/>
                <a:gd name="T5" fmla="*/ 268 h 303"/>
                <a:gd name="T6" fmla="*/ 385 w 417"/>
                <a:gd name="T7" fmla="*/ 281 h 303"/>
                <a:gd name="T8" fmla="*/ 370 w 417"/>
                <a:gd name="T9" fmla="*/ 291 h 303"/>
                <a:gd name="T10" fmla="*/ 353 w 417"/>
                <a:gd name="T11" fmla="*/ 298 h 303"/>
                <a:gd name="T12" fmla="*/ 336 w 417"/>
                <a:gd name="T13" fmla="*/ 303 h 303"/>
                <a:gd name="T14" fmla="*/ 319 w 417"/>
                <a:gd name="T15" fmla="*/ 303 h 303"/>
                <a:gd name="T16" fmla="*/ 301 w 417"/>
                <a:gd name="T17" fmla="*/ 300 h 303"/>
                <a:gd name="T18" fmla="*/ 284 w 417"/>
                <a:gd name="T19" fmla="*/ 293 h 303"/>
                <a:gd name="T20" fmla="*/ 50 w 417"/>
                <a:gd name="T21" fmla="*/ 174 h 303"/>
                <a:gd name="T22" fmla="*/ 50 w 417"/>
                <a:gd name="T23" fmla="*/ 174 h 303"/>
                <a:gd name="T24" fmla="*/ 33 w 417"/>
                <a:gd name="T25" fmla="*/ 164 h 303"/>
                <a:gd name="T26" fmla="*/ 21 w 417"/>
                <a:gd name="T27" fmla="*/ 152 h 303"/>
                <a:gd name="T28" fmla="*/ 11 w 417"/>
                <a:gd name="T29" fmla="*/ 137 h 303"/>
                <a:gd name="T30" fmla="*/ 3 w 417"/>
                <a:gd name="T31" fmla="*/ 120 h 303"/>
                <a:gd name="T32" fmla="*/ 0 w 417"/>
                <a:gd name="T33" fmla="*/ 104 h 303"/>
                <a:gd name="T34" fmla="*/ 0 w 417"/>
                <a:gd name="T35" fmla="*/ 87 h 303"/>
                <a:gd name="T36" fmla="*/ 3 w 417"/>
                <a:gd name="T37" fmla="*/ 68 h 303"/>
                <a:gd name="T38" fmla="*/ 10 w 417"/>
                <a:gd name="T39" fmla="*/ 52 h 303"/>
                <a:gd name="T40" fmla="*/ 10 w 417"/>
                <a:gd name="T41" fmla="*/ 50 h 303"/>
                <a:gd name="T42" fmla="*/ 10 w 417"/>
                <a:gd name="T43" fmla="*/ 50 h 303"/>
                <a:gd name="T44" fmla="*/ 20 w 417"/>
                <a:gd name="T45" fmla="*/ 35 h 303"/>
                <a:gd name="T46" fmla="*/ 31 w 417"/>
                <a:gd name="T47" fmla="*/ 22 h 303"/>
                <a:gd name="T48" fmla="*/ 46 w 417"/>
                <a:gd name="T49" fmla="*/ 11 h 303"/>
                <a:gd name="T50" fmla="*/ 63 w 417"/>
                <a:gd name="T51" fmla="*/ 5 h 303"/>
                <a:gd name="T52" fmla="*/ 80 w 417"/>
                <a:gd name="T53" fmla="*/ 1 h 303"/>
                <a:gd name="T54" fmla="*/ 98 w 417"/>
                <a:gd name="T55" fmla="*/ 0 h 303"/>
                <a:gd name="T56" fmla="*/ 115 w 417"/>
                <a:gd name="T57" fmla="*/ 3 h 303"/>
                <a:gd name="T58" fmla="*/ 132 w 417"/>
                <a:gd name="T59" fmla="*/ 10 h 303"/>
                <a:gd name="T60" fmla="*/ 366 w 417"/>
                <a:gd name="T61" fmla="*/ 129 h 303"/>
                <a:gd name="T62" fmla="*/ 366 w 417"/>
                <a:gd name="T63" fmla="*/ 129 h 303"/>
                <a:gd name="T64" fmla="*/ 383 w 417"/>
                <a:gd name="T65" fmla="*/ 139 h 303"/>
                <a:gd name="T66" fmla="*/ 395 w 417"/>
                <a:gd name="T67" fmla="*/ 152 h 303"/>
                <a:gd name="T68" fmla="*/ 405 w 417"/>
                <a:gd name="T69" fmla="*/ 166 h 303"/>
                <a:gd name="T70" fmla="*/ 413 w 417"/>
                <a:gd name="T71" fmla="*/ 182 h 303"/>
                <a:gd name="T72" fmla="*/ 417 w 417"/>
                <a:gd name="T73" fmla="*/ 199 h 303"/>
                <a:gd name="T74" fmla="*/ 417 w 417"/>
                <a:gd name="T75" fmla="*/ 218 h 303"/>
                <a:gd name="T76" fmla="*/ 413 w 417"/>
                <a:gd name="T77" fmla="*/ 234 h 303"/>
                <a:gd name="T78" fmla="*/ 407 w 417"/>
                <a:gd name="T79" fmla="*/ 253 h 303"/>
                <a:gd name="T80" fmla="*/ 407 w 417"/>
                <a:gd name="T81" fmla="*/ 25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03">
                  <a:moveTo>
                    <a:pt x="407" y="253"/>
                  </a:moveTo>
                  <a:lnTo>
                    <a:pt x="407" y="253"/>
                  </a:lnTo>
                  <a:lnTo>
                    <a:pt x="396" y="268"/>
                  </a:lnTo>
                  <a:lnTo>
                    <a:pt x="385" y="281"/>
                  </a:lnTo>
                  <a:lnTo>
                    <a:pt x="370" y="291"/>
                  </a:lnTo>
                  <a:lnTo>
                    <a:pt x="353" y="298"/>
                  </a:lnTo>
                  <a:lnTo>
                    <a:pt x="336" y="303"/>
                  </a:lnTo>
                  <a:lnTo>
                    <a:pt x="319" y="303"/>
                  </a:lnTo>
                  <a:lnTo>
                    <a:pt x="301" y="300"/>
                  </a:lnTo>
                  <a:lnTo>
                    <a:pt x="284" y="293"/>
                  </a:lnTo>
                  <a:lnTo>
                    <a:pt x="50" y="174"/>
                  </a:lnTo>
                  <a:lnTo>
                    <a:pt x="50" y="174"/>
                  </a:lnTo>
                  <a:lnTo>
                    <a:pt x="33" y="164"/>
                  </a:lnTo>
                  <a:lnTo>
                    <a:pt x="21" y="152"/>
                  </a:lnTo>
                  <a:lnTo>
                    <a:pt x="11" y="137"/>
                  </a:lnTo>
                  <a:lnTo>
                    <a:pt x="3" y="120"/>
                  </a:lnTo>
                  <a:lnTo>
                    <a:pt x="0" y="104"/>
                  </a:lnTo>
                  <a:lnTo>
                    <a:pt x="0" y="87"/>
                  </a:lnTo>
                  <a:lnTo>
                    <a:pt x="3" y="68"/>
                  </a:lnTo>
                  <a:lnTo>
                    <a:pt x="10" y="52"/>
                  </a:lnTo>
                  <a:lnTo>
                    <a:pt x="10" y="50"/>
                  </a:lnTo>
                  <a:lnTo>
                    <a:pt x="10" y="50"/>
                  </a:lnTo>
                  <a:lnTo>
                    <a:pt x="20" y="35"/>
                  </a:lnTo>
                  <a:lnTo>
                    <a:pt x="31" y="22"/>
                  </a:lnTo>
                  <a:lnTo>
                    <a:pt x="46" y="11"/>
                  </a:lnTo>
                  <a:lnTo>
                    <a:pt x="63" y="5"/>
                  </a:lnTo>
                  <a:lnTo>
                    <a:pt x="80" y="1"/>
                  </a:lnTo>
                  <a:lnTo>
                    <a:pt x="98" y="0"/>
                  </a:lnTo>
                  <a:lnTo>
                    <a:pt x="115" y="3"/>
                  </a:lnTo>
                  <a:lnTo>
                    <a:pt x="132" y="10"/>
                  </a:lnTo>
                  <a:lnTo>
                    <a:pt x="366" y="129"/>
                  </a:lnTo>
                  <a:lnTo>
                    <a:pt x="366" y="129"/>
                  </a:lnTo>
                  <a:lnTo>
                    <a:pt x="383" y="139"/>
                  </a:lnTo>
                  <a:lnTo>
                    <a:pt x="395" y="152"/>
                  </a:lnTo>
                  <a:lnTo>
                    <a:pt x="405" y="166"/>
                  </a:lnTo>
                  <a:lnTo>
                    <a:pt x="413" y="182"/>
                  </a:lnTo>
                  <a:lnTo>
                    <a:pt x="417" y="199"/>
                  </a:lnTo>
                  <a:lnTo>
                    <a:pt x="417" y="218"/>
                  </a:lnTo>
                  <a:lnTo>
                    <a:pt x="413" y="234"/>
                  </a:lnTo>
                  <a:lnTo>
                    <a:pt x="407" y="253"/>
                  </a:lnTo>
                  <a:lnTo>
                    <a:pt x="407" y="253"/>
                  </a:lnTo>
                  <a:close/>
                </a:path>
              </a:pathLst>
            </a:custGeom>
            <a:solidFill>
              <a:srgbClr val="6C66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2" name="Freeform 54">
              <a:extLst>
                <a:ext uri="{FF2B5EF4-FFF2-40B4-BE49-F238E27FC236}">
                  <a16:creationId xmlns:a16="http://schemas.microsoft.com/office/drawing/2014/main" id="{9DFFD394-ADB0-7A0E-46A9-4F9D63520752}"/>
                </a:ext>
              </a:extLst>
            </p:cNvPr>
            <p:cNvSpPr>
              <a:spLocks/>
            </p:cNvSpPr>
            <p:nvPr/>
          </p:nvSpPr>
          <p:spPr bwMode="auto">
            <a:xfrm>
              <a:off x="2644432"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 name="T58" fmla="*/ 0 w 609"/>
                <a:gd name="T59" fmla="*/ 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lnTo>
                    <a:pt x="0" y="3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3" name="Freeform 55">
              <a:extLst>
                <a:ext uri="{FF2B5EF4-FFF2-40B4-BE49-F238E27FC236}">
                  <a16:creationId xmlns:a16="http://schemas.microsoft.com/office/drawing/2014/main" id="{54737E9F-0A94-B595-587F-E2405E45EB38}"/>
                </a:ext>
              </a:extLst>
            </p:cNvPr>
            <p:cNvSpPr>
              <a:spLocks/>
            </p:cNvSpPr>
            <p:nvPr/>
          </p:nvSpPr>
          <p:spPr bwMode="auto">
            <a:xfrm>
              <a:off x="2644432" y="3411214"/>
              <a:ext cx="1013224" cy="550235"/>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4" name="Freeform 56">
              <a:extLst>
                <a:ext uri="{FF2B5EF4-FFF2-40B4-BE49-F238E27FC236}">
                  <a16:creationId xmlns:a16="http://schemas.microsoft.com/office/drawing/2014/main" id="{8A034A79-DA77-2093-29F4-E93E589FDC44}"/>
                </a:ext>
              </a:extLst>
            </p:cNvPr>
            <p:cNvSpPr>
              <a:spLocks/>
            </p:cNvSpPr>
            <p:nvPr/>
          </p:nvSpPr>
          <p:spPr bwMode="auto">
            <a:xfrm>
              <a:off x="1749335" y="4650823"/>
              <a:ext cx="1395886" cy="709929"/>
            </a:xfrm>
            <a:custGeom>
              <a:avLst/>
              <a:gdLst>
                <a:gd name="T0" fmla="*/ 827 w 839"/>
                <a:gd name="T1" fmla="*/ 449 h 449"/>
                <a:gd name="T2" fmla="*/ 0 w 839"/>
                <a:gd name="T3" fmla="*/ 22 h 449"/>
                <a:gd name="T4" fmla="*/ 12 w 839"/>
                <a:gd name="T5" fmla="*/ 0 h 449"/>
                <a:gd name="T6" fmla="*/ 839 w 839"/>
                <a:gd name="T7" fmla="*/ 427 h 449"/>
                <a:gd name="T8" fmla="*/ 827 w 839"/>
                <a:gd name="T9" fmla="*/ 449 h 449"/>
              </a:gdLst>
              <a:ahLst/>
              <a:cxnLst>
                <a:cxn ang="0">
                  <a:pos x="T0" y="T1"/>
                </a:cxn>
                <a:cxn ang="0">
                  <a:pos x="T2" y="T3"/>
                </a:cxn>
                <a:cxn ang="0">
                  <a:pos x="T4" y="T5"/>
                </a:cxn>
                <a:cxn ang="0">
                  <a:pos x="T6" y="T7"/>
                </a:cxn>
                <a:cxn ang="0">
                  <a:pos x="T8" y="T9"/>
                </a:cxn>
              </a:cxnLst>
              <a:rect l="0" t="0" r="r" b="b"/>
              <a:pathLst>
                <a:path w="839" h="449">
                  <a:moveTo>
                    <a:pt x="827" y="449"/>
                  </a:moveTo>
                  <a:lnTo>
                    <a:pt x="0" y="22"/>
                  </a:lnTo>
                  <a:lnTo>
                    <a:pt x="12" y="0"/>
                  </a:lnTo>
                  <a:lnTo>
                    <a:pt x="839" y="427"/>
                  </a:lnTo>
                  <a:lnTo>
                    <a:pt x="827"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5" name="Freeform 57">
              <a:extLst>
                <a:ext uri="{FF2B5EF4-FFF2-40B4-BE49-F238E27FC236}">
                  <a16:creationId xmlns:a16="http://schemas.microsoft.com/office/drawing/2014/main" id="{EEBE754B-C55C-7D2C-1A68-3530B8A84C35}"/>
                </a:ext>
              </a:extLst>
            </p:cNvPr>
            <p:cNvSpPr>
              <a:spLocks/>
            </p:cNvSpPr>
            <p:nvPr/>
          </p:nvSpPr>
          <p:spPr bwMode="auto">
            <a:xfrm>
              <a:off x="1802575" y="4552793"/>
              <a:ext cx="1395886" cy="711511"/>
            </a:xfrm>
            <a:custGeom>
              <a:avLst/>
              <a:gdLst>
                <a:gd name="T0" fmla="*/ 827 w 839"/>
                <a:gd name="T1" fmla="*/ 450 h 450"/>
                <a:gd name="T2" fmla="*/ 0 w 839"/>
                <a:gd name="T3" fmla="*/ 23 h 450"/>
                <a:gd name="T4" fmla="*/ 12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3"/>
                  </a:lnTo>
                  <a:lnTo>
                    <a:pt x="12"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6" name="Freeform 58">
              <a:extLst>
                <a:ext uri="{FF2B5EF4-FFF2-40B4-BE49-F238E27FC236}">
                  <a16:creationId xmlns:a16="http://schemas.microsoft.com/office/drawing/2014/main" id="{84F7E3CE-5631-2B82-40DE-858E4E4DAB44}"/>
                </a:ext>
              </a:extLst>
            </p:cNvPr>
            <p:cNvSpPr>
              <a:spLocks/>
            </p:cNvSpPr>
            <p:nvPr/>
          </p:nvSpPr>
          <p:spPr bwMode="auto">
            <a:xfrm>
              <a:off x="1855815" y="4457925"/>
              <a:ext cx="1395886" cy="708348"/>
            </a:xfrm>
            <a:custGeom>
              <a:avLst/>
              <a:gdLst>
                <a:gd name="T0" fmla="*/ 827 w 839"/>
                <a:gd name="T1" fmla="*/ 448 h 448"/>
                <a:gd name="T2" fmla="*/ 0 w 839"/>
                <a:gd name="T3" fmla="*/ 21 h 448"/>
                <a:gd name="T4" fmla="*/ 11 w 839"/>
                <a:gd name="T5" fmla="*/ 0 h 448"/>
                <a:gd name="T6" fmla="*/ 839 w 839"/>
                <a:gd name="T7" fmla="*/ 427 h 448"/>
                <a:gd name="T8" fmla="*/ 827 w 839"/>
                <a:gd name="T9" fmla="*/ 448 h 448"/>
              </a:gdLst>
              <a:ahLst/>
              <a:cxnLst>
                <a:cxn ang="0">
                  <a:pos x="T0" y="T1"/>
                </a:cxn>
                <a:cxn ang="0">
                  <a:pos x="T2" y="T3"/>
                </a:cxn>
                <a:cxn ang="0">
                  <a:pos x="T4" y="T5"/>
                </a:cxn>
                <a:cxn ang="0">
                  <a:pos x="T6" y="T7"/>
                </a:cxn>
                <a:cxn ang="0">
                  <a:pos x="T8" y="T9"/>
                </a:cxn>
              </a:cxnLst>
              <a:rect l="0" t="0" r="r" b="b"/>
              <a:pathLst>
                <a:path w="839" h="448">
                  <a:moveTo>
                    <a:pt x="827" y="448"/>
                  </a:moveTo>
                  <a:lnTo>
                    <a:pt x="0" y="21"/>
                  </a:lnTo>
                  <a:lnTo>
                    <a:pt x="11" y="0"/>
                  </a:lnTo>
                  <a:lnTo>
                    <a:pt x="839" y="427"/>
                  </a:lnTo>
                  <a:lnTo>
                    <a:pt x="827" y="44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7" name="Freeform 59">
              <a:extLst>
                <a:ext uri="{FF2B5EF4-FFF2-40B4-BE49-F238E27FC236}">
                  <a16:creationId xmlns:a16="http://schemas.microsoft.com/office/drawing/2014/main" id="{A2977A70-484A-C2A0-42C6-639FF8C79EE5}"/>
                </a:ext>
              </a:extLst>
            </p:cNvPr>
            <p:cNvSpPr>
              <a:spLocks/>
            </p:cNvSpPr>
            <p:nvPr/>
          </p:nvSpPr>
          <p:spPr bwMode="auto">
            <a:xfrm>
              <a:off x="1909054" y="4359895"/>
              <a:ext cx="1395886" cy="711511"/>
            </a:xfrm>
            <a:custGeom>
              <a:avLst/>
              <a:gdLst>
                <a:gd name="T0" fmla="*/ 827 w 839"/>
                <a:gd name="T1" fmla="*/ 450 h 450"/>
                <a:gd name="T2" fmla="*/ 0 w 839"/>
                <a:gd name="T3" fmla="*/ 21 h 450"/>
                <a:gd name="T4" fmla="*/ 11 w 839"/>
                <a:gd name="T5" fmla="*/ 0 h 450"/>
                <a:gd name="T6" fmla="*/ 839 w 839"/>
                <a:gd name="T7" fmla="*/ 427 h 450"/>
                <a:gd name="T8" fmla="*/ 827 w 839"/>
                <a:gd name="T9" fmla="*/ 450 h 450"/>
              </a:gdLst>
              <a:ahLst/>
              <a:cxnLst>
                <a:cxn ang="0">
                  <a:pos x="T0" y="T1"/>
                </a:cxn>
                <a:cxn ang="0">
                  <a:pos x="T2" y="T3"/>
                </a:cxn>
                <a:cxn ang="0">
                  <a:pos x="T4" y="T5"/>
                </a:cxn>
                <a:cxn ang="0">
                  <a:pos x="T6" y="T7"/>
                </a:cxn>
                <a:cxn ang="0">
                  <a:pos x="T8" y="T9"/>
                </a:cxn>
              </a:cxnLst>
              <a:rect l="0" t="0" r="r" b="b"/>
              <a:pathLst>
                <a:path w="839" h="450">
                  <a:moveTo>
                    <a:pt x="827" y="450"/>
                  </a:moveTo>
                  <a:lnTo>
                    <a:pt x="0" y="21"/>
                  </a:lnTo>
                  <a:lnTo>
                    <a:pt x="11" y="0"/>
                  </a:lnTo>
                  <a:lnTo>
                    <a:pt x="839" y="427"/>
                  </a:lnTo>
                  <a:lnTo>
                    <a:pt x="827"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8" name="Freeform 60">
              <a:extLst>
                <a:ext uri="{FF2B5EF4-FFF2-40B4-BE49-F238E27FC236}">
                  <a16:creationId xmlns:a16="http://schemas.microsoft.com/office/drawing/2014/main" id="{03F570DC-8501-9FBC-44DE-EEC225BEDE56}"/>
                </a:ext>
              </a:extLst>
            </p:cNvPr>
            <p:cNvSpPr>
              <a:spLocks/>
            </p:cNvSpPr>
            <p:nvPr/>
          </p:nvSpPr>
          <p:spPr bwMode="auto">
            <a:xfrm>
              <a:off x="1960631" y="4261864"/>
              <a:ext cx="1397549" cy="711511"/>
            </a:xfrm>
            <a:custGeom>
              <a:avLst/>
              <a:gdLst>
                <a:gd name="T0" fmla="*/ 828 w 840"/>
                <a:gd name="T1" fmla="*/ 450 h 450"/>
                <a:gd name="T2" fmla="*/ 0 w 840"/>
                <a:gd name="T3" fmla="*/ 23 h 450"/>
                <a:gd name="T4" fmla="*/ 12 w 840"/>
                <a:gd name="T5" fmla="*/ 0 h 450"/>
                <a:gd name="T6" fmla="*/ 840 w 840"/>
                <a:gd name="T7" fmla="*/ 428 h 450"/>
                <a:gd name="T8" fmla="*/ 828 w 840"/>
                <a:gd name="T9" fmla="*/ 450 h 450"/>
              </a:gdLst>
              <a:ahLst/>
              <a:cxnLst>
                <a:cxn ang="0">
                  <a:pos x="T0" y="T1"/>
                </a:cxn>
                <a:cxn ang="0">
                  <a:pos x="T2" y="T3"/>
                </a:cxn>
                <a:cxn ang="0">
                  <a:pos x="T4" y="T5"/>
                </a:cxn>
                <a:cxn ang="0">
                  <a:pos x="T6" y="T7"/>
                </a:cxn>
                <a:cxn ang="0">
                  <a:pos x="T8" y="T9"/>
                </a:cxn>
              </a:cxnLst>
              <a:rect l="0" t="0" r="r" b="b"/>
              <a:pathLst>
                <a:path w="840" h="450">
                  <a:moveTo>
                    <a:pt x="828" y="450"/>
                  </a:moveTo>
                  <a:lnTo>
                    <a:pt x="0" y="23"/>
                  </a:lnTo>
                  <a:lnTo>
                    <a:pt x="12" y="0"/>
                  </a:lnTo>
                  <a:lnTo>
                    <a:pt x="840" y="428"/>
                  </a:lnTo>
                  <a:lnTo>
                    <a:pt x="828" y="45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29" name="Freeform 61">
              <a:extLst>
                <a:ext uri="{FF2B5EF4-FFF2-40B4-BE49-F238E27FC236}">
                  <a16:creationId xmlns:a16="http://schemas.microsoft.com/office/drawing/2014/main" id="{D7CAB5F2-D19C-F2A7-59AF-85F96EFC4BAE}"/>
                </a:ext>
              </a:extLst>
            </p:cNvPr>
            <p:cNvSpPr>
              <a:spLocks/>
            </p:cNvSpPr>
            <p:nvPr/>
          </p:nvSpPr>
          <p:spPr bwMode="auto">
            <a:xfrm>
              <a:off x="2013870" y="4165415"/>
              <a:ext cx="1395886" cy="709929"/>
            </a:xfrm>
            <a:custGeom>
              <a:avLst/>
              <a:gdLst>
                <a:gd name="T0" fmla="*/ 828 w 839"/>
                <a:gd name="T1" fmla="*/ 449 h 449"/>
                <a:gd name="T2" fmla="*/ 0 w 839"/>
                <a:gd name="T3" fmla="*/ 22 h 449"/>
                <a:gd name="T4" fmla="*/ 12 w 839"/>
                <a:gd name="T5" fmla="*/ 0 h 449"/>
                <a:gd name="T6" fmla="*/ 839 w 839"/>
                <a:gd name="T7" fmla="*/ 427 h 449"/>
                <a:gd name="T8" fmla="*/ 828 w 839"/>
                <a:gd name="T9" fmla="*/ 449 h 449"/>
              </a:gdLst>
              <a:ahLst/>
              <a:cxnLst>
                <a:cxn ang="0">
                  <a:pos x="T0" y="T1"/>
                </a:cxn>
                <a:cxn ang="0">
                  <a:pos x="T2" y="T3"/>
                </a:cxn>
                <a:cxn ang="0">
                  <a:pos x="T4" y="T5"/>
                </a:cxn>
                <a:cxn ang="0">
                  <a:pos x="T6" y="T7"/>
                </a:cxn>
                <a:cxn ang="0">
                  <a:pos x="T8" y="T9"/>
                </a:cxn>
              </a:cxnLst>
              <a:rect l="0" t="0" r="r" b="b"/>
              <a:pathLst>
                <a:path w="839" h="449">
                  <a:moveTo>
                    <a:pt x="828" y="449"/>
                  </a:moveTo>
                  <a:lnTo>
                    <a:pt x="0" y="22"/>
                  </a:lnTo>
                  <a:lnTo>
                    <a:pt x="12" y="0"/>
                  </a:lnTo>
                  <a:lnTo>
                    <a:pt x="839" y="427"/>
                  </a:lnTo>
                  <a:lnTo>
                    <a:pt x="828" y="44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0" name="Freeform 62">
              <a:extLst>
                <a:ext uri="{FF2B5EF4-FFF2-40B4-BE49-F238E27FC236}">
                  <a16:creationId xmlns:a16="http://schemas.microsoft.com/office/drawing/2014/main" id="{9BB0C481-FD68-4109-2D65-74CFF10CB7CE}"/>
                </a:ext>
              </a:extLst>
            </p:cNvPr>
            <p:cNvSpPr>
              <a:spLocks/>
            </p:cNvSpPr>
            <p:nvPr/>
          </p:nvSpPr>
          <p:spPr bwMode="auto">
            <a:xfrm>
              <a:off x="2067110" y="4067385"/>
              <a:ext cx="1395886" cy="713092"/>
            </a:xfrm>
            <a:custGeom>
              <a:avLst/>
              <a:gdLst>
                <a:gd name="T0" fmla="*/ 827 w 839"/>
                <a:gd name="T1" fmla="*/ 451 h 451"/>
                <a:gd name="T2" fmla="*/ 0 w 839"/>
                <a:gd name="T3" fmla="*/ 22 h 451"/>
                <a:gd name="T4" fmla="*/ 12 w 839"/>
                <a:gd name="T5" fmla="*/ 0 h 451"/>
                <a:gd name="T6" fmla="*/ 839 w 839"/>
                <a:gd name="T7" fmla="*/ 427 h 451"/>
                <a:gd name="T8" fmla="*/ 827 w 839"/>
                <a:gd name="T9" fmla="*/ 451 h 451"/>
              </a:gdLst>
              <a:ahLst/>
              <a:cxnLst>
                <a:cxn ang="0">
                  <a:pos x="T0" y="T1"/>
                </a:cxn>
                <a:cxn ang="0">
                  <a:pos x="T2" y="T3"/>
                </a:cxn>
                <a:cxn ang="0">
                  <a:pos x="T4" y="T5"/>
                </a:cxn>
                <a:cxn ang="0">
                  <a:pos x="T6" y="T7"/>
                </a:cxn>
                <a:cxn ang="0">
                  <a:pos x="T8" y="T9"/>
                </a:cxn>
              </a:cxnLst>
              <a:rect l="0" t="0" r="r" b="b"/>
              <a:pathLst>
                <a:path w="839" h="451">
                  <a:moveTo>
                    <a:pt x="827" y="451"/>
                  </a:moveTo>
                  <a:lnTo>
                    <a:pt x="0" y="22"/>
                  </a:lnTo>
                  <a:lnTo>
                    <a:pt x="12" y="0"/>
                  </a:lnTo>
                  <a:lnTo>
                    <a:pt x="839" y="427"/>
                  </a:lnTo>
                  <a:lnTo>
                    <a:pt x="827" y="451"/>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1" name="Freeform 63">
              <a:extLst>
                <a:ext uri="{FF2B5EF4-FFF2-40B4-BE49-F238E27FC236}">
                  <a16:creationId xmlns:a16="http://schemas.microsoft.com/office/drawing/2014/main" id="{98FF9B9E-3263-8A1B-C39A-DF2DD3B376E6}"/>
                </a:ext>
              </a:extLst>
            </p:cNvPr>
            <p:cNvSpPr>
              <a:spLocks/>
            </p:cNvSpPr>
            <p:nvPr/>
          </p:nvSpPr>
          <p:spPr bwMode="auto">
            <a:xfrm>
              <a:off x="2765885" y="3797011"/>
              <a:ext cx="524082" cy="284604"/>
            </a:xfrm>
            <a:custGeom>
              <a:avLst/>
              <a:gdLst>
                <a:gd name="T0" fmla="*/ 304 w 315"/>
                <a:gd name="T1" fmla="*/ 180 h 180"/>
                <a:gd name="T2" fmla="*/ 0 w 315"/>
                <a:gd name="T3" fmla="*/ 22 h 180"/>
                <a:gd name="T4" fmla="*/ 10 w 315"/>
                <a:gd name="T5" fmla="*/ 0 h 180"/>
                <a:gd name="T6" fmla="*/ 315 w 315"/>
                <a:gd name="T7" fmla="*/ 156 h 180"/>
                <a:gd name="T8" fmla="*/ 304 w 315"/>
                <a:gd name="T9" fmla="*/ 180 h 180"/>
              </a:gdLst>
              <a:ahLst/>
              <a:cxnLst>
                <a:cxn ang="0">
                  <a:pos x="T0" y="T1"/>
                </a:cxn>
                <a:cxn ang="0">
                  <a:pos x="T2" y="T3"/>
                </a:cxn>
                <a:cxn ang="0">
                  <a:pos x="T4" y="T5"/>
                </a:cxn>
                <a:cxn ang="0">
                  <a:pos x="T6" y="T7"/>
                </a:cxn>
                <a:cxn ang="0">
                  <a:pos x="T8" y="T9"/>
                </a:cxn>
              </a:cxnLst>
              <a:rect l="0" t="0" r="r" b="b"/>
              <a:pathLst>
                <a:path w="315" h="180">
                  <a:moveTo>
                    <a:pt x="304" y="180"/>
                  </a:moveTo>
                  <a:lnTo>
                    <a:pt x="0" y="22"/>
                  </a:lnTo>
                  <a:lnTo>
                    <a:pt x="10" y="0"/>
                  </a:lnTo>
                  <a:lnTo>
                    <a:pt x="315" y="156"/>
                  </a:lnTo>
                  <a:lnTo>
                    <a:pt x="304" y="18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2" name="Freeform 64">
              <a:extLst>
                <a:ext uri="{FF2B5EF4-FFF2-40B4-BE49-F238E27FC236}">
                  <a16:creationId xmlns:a16="http://schemas.microsoft.com/office/drawing/2014/main" id="{C44B53E4-0F45-C8D5-094B-D9EAC1A07F38}"/>
                </a:ext>
              </a:extLst>
            </p:cNvPr>
            <p:cNvSpPr>
              <a:spLocks/>
            </p:cNvSpPr>
            <p:nvPr/>
          </p:nvSpPr>
          <p:spPr bwMode="auto">
            <a:xfrm>
              <a:off x="1902400" y="5384470"/>
              <a:ext cx="524082" cy="283024"/>
            </a:xfrm>
            <a:custGeom>
              <a:avLst/>
              <a:gdLst>
                <a:gd name="T0" fmla="*/ 303 w 315"/>
                <a:gd name="T1" fmla="*/ 179 h 179"/>
                <a:gd name="T2" fmla="*/ 0 w 315"/>
                <a:gd name="T3" fmla="*/ 22 h 179"/>
                <a:gd name="T4" fmla="*/ 12 w 315"/>
                <a:gd name="T5" fmla="*/ 0 h 179"/>
                <a:gd name="T6" fmla="*/ 315 w 315"/>
                <a:gd name="T7" fmla="*/ 157 h 179"/>
                <a:gd name="T8" fmla="*/ 303 w 315"/>
                <a:gd name="T9" fmla="*/ 179 h 179"/>
              </a:gdLst>
              <a:ahLst/>
              <a:cxnLst>
                <a:cxn ang="0">
                  <a:pos x="T0" y="T1"/>
                </a:cxn>
                <a:cxn ang="0">
                  <a:pos x="T2" y="T3"/>
                </a:cxn>
                <a:cxn ang="0">
                  <a:pos x="T4" y="T5"/>
                </a:cxn>
                <a:cxn ang="0">
                  <a:pos x="T6" y="T7"/>
                </a:cxn>
                <a:cxn ang="0">
                  <a:pos x="T8" y="T9"/>
                </a:cxn>
              </a:cxnLst>
              <a:rect l="0" t="0" r="r" b="b"/>
              <a:pathLst>
                <a:path w="315" h="179">
                  <a:moveTo>
                    <a:pt x="303" y="179"/>
                  </a:moveTo>
                  <a:lnTo>
                    <a:pt x="0" y="22"/>
                  </a:lnTo>
                  <a:lnTo>
                    <a:pt x="12" y="0"/>
                  </a:lnTo>
                  <a:lnTo>
                    <a:pt x="315" y="157"/>
                  </a:lnTo>
                  <a:lnTo>
                    <a:pt x="303" y="17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3" name="Freeform 65">
              <a:extLst>
                <a:ext uri="{FF2B5EF4-FFF2-40B4-BE49-F238E27FC236}">
                  <a16:creationId xmlns:a16="http://schemas.microsoft.com/office/drawing/2014/main" id="{9744AD80-24E1-0F6B-A3FE-46C8A84CB9C1}"/>
                </a:ext>
              </a:extLst>
            </p:cNvPr>
            <p:cNvSpPr>
              <a:spLocks/>
            </p:cNvSpPr>
            <p:nvPr/>
          </p:nvSpPr>
          <p:spPr bwMode="auto">
            <a:xfrm>
              <a:off x="1002311"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 name="T106" fmla="*/ 168 w 556"/>
                <a:gd name="T107" fmla="*/ 9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lnTo>
                    <a:pt x="168" y="92"/>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sp>
          <p:nvSpPr>
            <p:cNvPr id="34" name="Freeform 66">
              <a:extLst>
                <a:ext uri="{FF2B5EF4-FFF2-40B4-BE49-F238E27FC236}">
                  <a16:creationId xmlns:a16="http://schemas.microsoft.com/office/drawing/2014/main" id="{08B65A2C-315D-DF41-5D97-CE96F81A227A}"/>
                </a:ext>
              </a:extLst>
            </p:cNvPr>
            <p:cNvSpPr>
              <a:spLocks/>
            </p:cNvSpPr>
            <p:nvPr/>
          </p:nvSpPr>
          <p:spPr bwMode="auto">
            <a:xfrm>
              <a:off x="1002311" y="4642917"/>
              <a:ext cx="925044" cy="592926"/>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000"/>
            </a:p>
          </p:txBody>
        </p:sp>
      </p:grpSp>
    </p:spTree>
    <p:extLst>
      <p:ext uri="{BB962C8B-B14F-4D97-AF65-F5344CB8AC3E}">
        <p14:creationId xmlns:p14="http://schemas.microsoft.com/office/powerpoint/2010/main" val="31525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C779-CFC2-3C5B-8705-35B22CC0845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9EB9052-6971-F3B5-592A-385D4F08C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025785"/>
            <a:ext cx="5437988" cy="4122198"/>
          </a:xfrm>
          <a:prstGeom prst="rect">
            <a:avLst/>
          </a:prstGeom>
        </p:spPr>
      </p:pic>
      <p:sp>
        <p:nvSpPr>
          <p:cNvPr id="2" name="Text Placeholder 11">
            <a:extLst>
              <a:ext uri="{FF2B5EF4-FFF2-40B4-BE49-F238E27FC236}">
                <a16:creationId xmlns:a16="http://schemas.microsoft.com/office/drawing/2014/main" id="{1B0F57F6-FC1E-F424-4A0A-B3C7C5173C41}"/>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r>
              <a:rPr lang="en-US" sz="3400" b="1" dirty="0">
                <a:solidFill>
                  <a:srgbClr val="262626"/>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D6AC913D-870F-307D-3F05-A289613B92B5}"/>
              </a:ext>
            </a:extLst>
          </p:cNvPr>
          <p:cNvCxnSpPr>
            <a:cxnSpLocks/>
          </p:cNvCxnSpPr>
          <p:nvPr/>
        </p:nvCxnSpPr>
        <p:spPr>
          <a:xfrm>
            <a:off x="0" y="1275808"/>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5AAD50D9-9798-222D-04B6-3DFAD51F9240}"/>
              </a:ext>
            </a:extLst>
          </p:cNvPr>
          <p:cNvSpPr/>
          <p:nvPr/>
        </p:nvSpPr>
        <p:spPr>
          <a:xfrm flipH="1">
            <a:off x="586946" y="2047598"/>
            <a:ext cx="6161095" cy="3508653"/>
          </a:xfrm>
          <a:prstGeom prst="rect">
            <a:avLst/>
          </a:prstGeom>
        </p:spPr>
        <p:txBody>
          <a:bodyPr wrap="square">
            <a:spAutoFit/>
          </a:bodyPr>
          <a:lstStyle/>
          <a:p>
            <a:r>
              <a:rPr lang="en-US" sz="2000" b="1" dirty="0">
                <a:solidFill>
                  <a:srgbClr val="0289AE"/>
                </a:solidFill>
              </a:rPr>
              <a:t>Think of one resource your workplace uses every day.</a:t>
            </a:r>
          </a:p>
          <a:p>
            <a:endParaRPr lang="en-US" sz="2000" b="1"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Do you currently track it?</a:t>
            </a:r>
          </a:p>
          <a:p>
            <a:pPr marL="285750" indent="-285750">
              <a:buClr>
                <a:srgbClr val="62A844"/>
              </a:buClr>
              <a:buFont typeface="Arial" panose="020B0604020202020204" pitchFamily="34" charset="0"/>
              <a:buChar char="•"/>
            </a:pPr>
            <a:r>
              <a:rPr lang="en-US" dirty="0">
                <a:solidFill>
                  <a:srgbClr val="262626"/>
                </a:solidFill>
              </a:rPr>
              <a:t>Is the data reliable enough to help a decision?</a:t>
            </a:r>
          </a:p>
          <a:p>
            <a:pPr marL="285750" indent="-285750">
              <a:buClr>
                <a:srgbClr val="62A844"/>
              </a:buClr>
              <a:buFont typeface="Arial" panose="020B0604020202020204" pitchFamily="34" charset="0"/>
              <a:buChar char="•"/>
            </a:pPr>
            <a:r>
              <a:rPr lang="en-US" dirty="0">
                <a:solidFill>
                  <a:srgbClr val="262626"/>
                </a:solidFill>
              </a:rPr>
              <a:t>Who sees the information?</a:t>
            </a:r>
          </a:p>
          <a:p>
            <a:pPr marL="285750" indent="-285750">
              <a:buClr>
                <a:srgbClr val="62A844"/>
              </a:buClr>
              <a:buFont typeface="Arial" panose="020B0604020202020204" pitchFamily="34" charset="0"/>
              <a:buChar char="•"/>
            </a:pPr>
            <a:r>
              <a:rPr lang="en-US" dirty="0">
                <a:solidFill>
                  <a:srgbClr val="262626"/>
                </a:solidFill>
              </a:rPr>
              <a:t>Wat would change if the data clearly showed overuse?</a:t>
            </a:r>
          </a:p>
          <a:p>
            <a:endParaRPr lang="en-US" b="1" dirty="0">
              <a:solidFill>
                <a:srgbClr val="262626"/>
              </a:solidFill>
            </a:endParaRPr>
          </a:p>
          <a:p>
            <a:endParaRPr lang="en-US" b="1" dirty="0">
              <a:solidFill>
                <a:srgbClr val="262626"/>
              </a:solidFill>
            </a:endParaRPr>
          </a:p>
          <a:p>
            <a:r>
              <a:rPr lang="en-US" sz="2000" b="1" dirty="0">
                <a:solidFill>
                  <a:srgbClr val="0289AE"/>
                </a:solidFill>
              </a:rPr>
              <a:t>Discussion prompt:</a:t>
            </a:r>
          </a:p>
          <a:p>
            <a:br>
              <a:rPr lang="en-US" dirty="0">
                <a:solidFill>
                  <a:srgbClr val="262626"/>
                </a:solidFill>
              </a:rPr>
            </a:br>
            <a:r>
              <a:rPr lang="en-US" dirty="0">
                <a:solidFill>
                  <a:srgbClr val="262626"/>
                </a:solidFill>
              </a:rPr>
              <a:t>What is the difference between measuring for blame and measuring for improvement?</a:t>
            </a:r>
          </a:p>
        </p:txBody>
      </p:sp>
    </p:spTree>
    <p:extLst>
      <p:ext uri="{BB962C8B-B14F-4D97-AF65-F5344CB8AC3E}">
        <p14:creationId xmlns:p14="http://schemas.microsoft.com/office/powerpoint/2010/main" val="1477982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5B8A-019A-28F7-CB49-53DEC9135524}"/>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02C06211-2F93-F12E-4664-63C25EC27E19}"/>
              </a:ext>
            </a:extLst>
          </p:cNvPr>
          <p:cNvSpPr/>
          <p:nvPr/>
        </p:nvSpPr>
        <p:spPr>
          <a:xfrm flipH="1">
            <a:off x="688773" y="1388001"/>
            <a:ext cx="2699981"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Monitoring turns sustainability into a management practice.</a:t>
            </a:r>
          </a:p>
          <a:p>
            <a:pPr>
              <a:lnSpc>
                <a:spcPts val="2100"/>
              </a:lnSpc>
            </a:pPr>
            <a:endParaRPr lang="en-US" sz="2000" dirty="0">
              <a:solidFill>
                <a:srgbClr val="262626"/>
              </a:solidFill>
              <a:cs typeface="Segoe UI Light" panose="020B0502040204020203" pitchFamily="34" charset="0"/>
            </a:endParaRPr>
          </a:p>
        </p:txBody>
      </p:sp>
      <p:sp>
        <p:nvSpPr>
          <p:cNvPr id="108" name="Rectangle 30">
            <a:extLst>
              <a:ext uri="{FF2B5EF4-FFF2-40B4-BE49-F238E27FC236}">
                <a16:creationId xmlns:a16="http://schemas.microsoft.com/office/drawing/2014/main" id="{A9A21B73-27E6-39FE-288A-ACB8B470866C}"/>
              </a:ext>
            </a:extLst>
          </p:cNvPr>
          <p:cNvSpPr/>
          <p:nvPr/>
        </p:nvSpPr>
        <p:spPr>
          <a:xfrm flipH="1">
            <a:off x="688774" y="3517419"/>
            <a:ext cx="2648623" cy="900631"/>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Simple indicators are often enough for SMEs.</a:t>
            </a:r>
          </a:p>
          <a:p>
            <a:pPr>
              <a:lnSpc>
                <a:spcPts val="2100"/>
              </a:lnSpc>
            </a:pPr>
            <a:endParaRPr lang="en-US" sz="2000" dirty="0">
              <a:solidFill>
                <a:srgbClr val="262626"/>
              </a:solidFill>
              <a:cs typeface="Segoe UI Light" panose="020B0502040204020203" pitchFamily="34" charset="0"/>
            </a:endParaRPr>
          </a:p>
        </p:txBody>
      </p:sp>
      <p:sp>
        <p:nvSpPr>
          <p:cNvPr id="109" name="Rectangle 30">
            <a:extLst>
              <a:ext uri="{FF2B5EF4-FFF2-40B4-BE49-F238E27FC236}">
                <a16:creationId xmlns:a16="http://schemas.microsoft.com/office/drawing/2014/main" id="{687B4989-8AEB-6800-EB3A-B243BE4D7D23}"/>
              </a:ext>
            </a:extLst>
          </p:cNvPr>
          <p:cNvSpPr/>
          <p:nvPr/>
        </p:nvSpPr>
        <p:spPr>
          <a:xfrm flipH="1">
            <a:off x="688772" y="5644988"/>
            <a:ext cx="3962521" cy="900631"/>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Data becomes useful when roles, formats and review points are clear.</a:t>
            </a:r>
          </a:p>
          <a:p>
            <a:pPr>
              <a:lnSpc>
                <a:spcPts val="2100"/>
              </a:lnSpc>
            </a:pPr>
            <a:endParaRPr lang="en-US" sz="2000" dirty="0">
              <a:solidFill>
                <a:srgbClr val="262626"/>
              </a:solidFill>
              <a:cs typeface="Segoe UI Light" panose="020B0502040204020203" pitchFamily="34" charset="0"/>
            </a:endParaRPr>
          </a:p>
        </p:txBody>
      </p:sp>
      <p:sp>
        <p:nvSpPr>
          <p:cNvPr id="3" name="Freeform 5">
            <a:extLst>
              <a:ext uri="{FF2B5EF4-FFF2-40B4-BE49-F238E27FC236}">
                <a16:creationId xmlns:a16="http://schemas.microsoft.com/office/drawing/2014/main" id="{D6CD950E-81D4-6D1C-D022-D93C099F5218}"/>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E2069E55-325A-80A7-234A-CE1358B3D39B}"/>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60CC0B22-75A6-0B02-580B-BECB25FDD893}"/>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795A56D8-444B-5627-7BB5-819277E044C0}"/>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DAC0F1B3-1DE8-867D-3643-E539E66178D0}"/>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AE19A0F4-8845-C94D-FE44-5ED9FD875BFC}"/>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2D54838C-CCC3-0869-2346-8BB508AF73AD}"/>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67ABF26D-72B9-BDA3-0BDF-04225215A704}"/>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B725B1B3-4E0D-BBBD-1F04-D48FEBB0CB85}"/>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6C2FA2C6-B8DB-23CD-E330-0F9F319F931B}"/>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38153D87-C1CD-33B9-FCB3-813A6DCED983}"/>
              </a:ext>
            </a:extLst>
          </p:cNvPr>
          <p:cNvSpPr>
            <a:spLocks/>
          </p:cNvSpPr>
          <p:nvPr/>
        </p:nvSpPr>
        <p:spPr bwMode="auto">
          <a:xfrm>
            <a:off x="8279462" y="2567406"/>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79302C59-185A-E49A-058B-926250D5B491}"/>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72BD87E1-6C2D-9AF9-F36E-85FE566C79DE}"/>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70BF234A-959A-9AF0-263E-6222C46EF945}"/>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30">
            <a:extLst>
              <a:ext uri="{FF2B5EF4-FFF2-40B4-BE49-F238E27FC236}">
                <a16:creationId xmlns:a16="http://schemas.microsoft.com/office/drawing/2014/main" id="{C1C5B964-2640-CC0D-632F-FA489ABC91CF}"/>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31">
            <a:extLst>
              <a:ext uri="{FF2B5EF4-FFF2-40B4-BE49-F238E27FC236}">
                <a16:creationId xmlns:a16="http://schemas.microsoft.com/office/drawing/2014/main" id="{4A5B5C1F-8707-A199-21AF-985737E826BA}"/>
              </a:ext>
            </a:extLst>
          </p:cNvPr>
          <p:cNvSpPr>
            <a:spLocks noChangeArrowheads="1"/>
          </p:cNvSpPr>
          <p:nvPr/>
        </p:nvSpPr>
        <p:spPr bwMode="auto">
          <a:xfrm>
            <a:off x="8403351" y="665344"/>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32">
            <a:extLst>
              <a:ext uri="{FF2B5EF4-FFF2-40B4-BE49-F238E27FC236}">
                <a16:creationId xmlns:a16="http://schemas.microsoft.com/office/drawing/2014/main" id="{96DD1916-443B-D421-F67C-B897A3BF3895}"/>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33">
            <a:extLst>
              <a:ext uri="{FF2B5EF4-FFF2-40B4-BE49-F238E27FC236}">
                <a16:creationId xmlns:a16="http://schemas.microsoft.com/office/drawing/2014/main" id="{EFB0B0A5-D18D-6F6E-0BD4-04B3EA608D3D}"/>
              </a:ext>
            </a:extLst>
          </p:cNvPr>
          <p:cNvSpPr>
            <a:spLocks noChangeArrowheads="1"/>
          </p:cNvSpPr>
          <p:nvPr/>
        </p:nvSpPr>
        <p:spPr bwMode="auto">
          <a:xfrm>
            <a:off x="7684160" y="1595653"/>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F204E4A6-CDF5-CE01-F33D-3F42157D626F}"/>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5">
            <a:extLst>
              <a:ext uri="{FF2B5EF4-FFF2-40B4-BE49-F238E27FC236}">
                <a16:creationId xmlns:a16="http://schemas.microsoft.com/office/drawing/2014/main" id="{8B34D01F-CC3D-9A77-98EB-53E08E51F822}"/>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956ED385-6CA6-88DB-EF5C-B504D6CDE049}"/>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37">
            <a:extLst>
              <a:ext uri="{FF2B5EF4-FFF2-40B4-BE49-F238E27FC236}">
                <a16:creationId xmlns:a16="http://schemas.microsoft.com/office/drawing/2014/main" id="{95D22BB6-05FD-15CD-098E-2F7635487933}"/>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D71D8B2C-8D6C-F256-7CA3-888542730A9B}"/>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39">
            <a:extLst>
              <a:ext uri="{FF2B5EF4-FFF2-40B4-BE49-F238E27FC236}">
                <a16:creationId xmlns:a16="http://schemas.microsoft.com/office/drawing/2014/main" id="{02764214-C787-55A7-DE7B-711744D483A4}"/>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7840D1C7-C45B-82AC-ACBD-F54765DF7846}"/>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FD1F32AA-E032-CA0C-6867-2678C707B0EE}"/>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951803FB-9B69-986C-1E01-F92E0ADC925B}"/>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E4C122B4-FB8A-901C-2828-9129C72B695D}"/>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4539FCAB-179E-168D-F2B6-F3991E87F043}"/>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237C7308-B977-6A50-25AD-7C57CB7A4B4E}"/>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8FBC336E-3E2D-8FAC-38AB-4972B27F5C44}"/>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0C477326-CD96-154A-9EF5-C42CFD723B61}"/>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2C689F45-9152-6237-8D5F-EAF2927D50C1}"/>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FD9E283C-C871-BF99-372E-1A3A121D520C}"/>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58B93310-2F11-0871-9CD6-6ECD03309843}"/>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E3566617-88BF-8E63-45AB-CE8E336A77E9}"/>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0549CFC3-2D0B-5991-5A23-3420CB16F80D}"/>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978D7948-9E37-0F1F-9ECB-6A38A9A6F519}"/>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A278082A-B26F-10AF-0E28-56D0FCC25AD1}"/>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08EA82CC-84D3-71FC-199B-02AF72EAB976}"/>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647683AC-291F-945A-E05F-D52DD3BD4EF4}"/>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832E8268-FDAE-CF70-DDDD-1E8211EADFC1}"/>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B5F97395-118A-129B-797D-BADC73112ECA}"/>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5DB76B24-F7D2-91F5-DC33-70136AA53F54}"/>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335CF514-CFCC-AC62-254C-7267B23E0082}"/>
              </a:ext>
            </a:extLst>
          </p:cNvPr>
          <p:cNvSpPr>
            <a:spLocks/>
          </p:cNvSpPr>
          <p:nvPr/>
        </p:nvSpPr>
        <p:spPr bwMode="auto">
          <a:xfrm>
            <a:off x="8535732" y="805623"/>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279DE799-A1C8-3AF9-714D-749A60378D22}"/>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F07D4C4A-5ECA-4E82-7823-1FA6A0C7AEA8}"/>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AACC0D1F-CE26-6F4C-29DC-092C4E6D1F18}"/>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15FD00AB-F2AE-1FE6-2C21-E7B2E2915C5C}"/>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CD5BE84B-67F4-9D8D-9F94-A158210266B1}"/>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A11CC744-53AF-7734-7EF6-CC87D7019067}"/>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A702CFE2-B111-3A01-C1B1-A16116856361}"/>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9">
            <a:extLst>
              <a:ext uri="{FF2B5EF4-FFF2-40B4-BE49-F238E27FC236}">
                <a16:creationId xmlns:a16="http://schemas.microsoft.com/office/drawing/2014/main" id="{10758109-67DA-C56B-6DE4-434F2B6D9CFB}"/>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C281693D-9673-C322-1ADD-5FEFAC3782D8}"/>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9AA8E975-D304-05E1-9F42-5B28ADBEBED1}"/>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25FA9C61-F180-B5E1-2568-5C10137B83E8}"/>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1B97A179-B13E-28EE-4916-4961299324D3}"/>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63021AEF-E214-B195-BAF6-E6CD8242B622}"/>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97C07593-E022-BC0F-45C1-5E8F36DC3EB1}"/>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49627824-4D33-C19E-F079-3A74C9D43951}"/>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A3E0C5D8-A5AF-80D8-D084-AB9292CEFEB9}"/>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BF929087-F9B5-B146-4CCD-47A1EBD06CE7}"/>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D45D5435-2D9C-9B9F-FBD3-94A1AA88C626}"/>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E77D556B-E5DC-C2CB-3CBD-6A873BFD2A85}"/>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8B77BF71-D501-10D4-A5CB-D0F230428EFA}"/>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17B393D3-D1DE-85BF-E82D-18B327677EBE}"/>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935BC22A-F71B-AC35-F981-1AA300BE8DE4}"/>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255AC5C2-CEB3-2C8A-85A3-9B7017288957}"/>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87EFFEB0-EDDF-3E92-F27F-7A9CA44D9D7F}"/>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1A42C146-3657-2863-790A-95473D089D7D}"/>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9659D962-B562-6947-5E91-F3A72C6AC829}"/>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2A1E4343-59E3-4B43-3EE6-30D36AB8E9F0}"/>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5E63BB54-EE93-4C9C-0D40-CF4E2631911C}"/>
              </a:ext>
            </a:extLst>
          </p:cNvPr>
          <p:cNvSpPr>
            <a:spLocks/>
          </p:cNvSpPr>
          <p:nvPr/>
        </p:nvSpPr>
        <p:spPr bwMode="auto">
          <a:xfrm>
            <a:off x="8581763" y="2723492"/>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CFCEC8E7-5E42-6D8F-EA3F-589A86C28E18}"/>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853284AD-E2C8-2D20-76B5-4474B371B9B2}"/>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83B32828-40C1-DFCE-DA7B-D2E0F30146DE}"/>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2CBD73ED-A86E-9A25-8AFF-DC251FD002D4}"/>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BF227947-04BA-06CC-2A64-B7A5A85FE400}"/>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95B707D8-B7F6-AB19-BA45-91B66974026F}"/>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4AF34427-A27D-CE62-1FF1-C9247523E7F2}"/>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11C7E6AC-CE3E-ADDE-33D9-233AB27D9D70}"/>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401B95F6-B856-B8E5-E9BC-2EEC677054F5}"/>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0726539F-D15C-4FFC-EA4A-05EFE74D6E41}"/>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9FA4046A-7A3A-6A96-8F82-DD32B317E34D}"/>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C285BE72-6C0E-017E-EDF7-A3661D54E593}"/>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489F8DCF-2F27-5A10-87B5-7B560086865D}"/>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654B924F-1246-E155-7F82-BD0008058612}"/>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F274166A-0AA8-D824-C949-36B428305BBA}"/>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0F354FD7-BB25-A93F-8497-9E9078BE0978}"/>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E4FBBA19-B920-DA1A-9A63-C5952B81B459}"/>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7020FC13-E72C-E9B3-27E4-79B94C9D43E5}"/>
              </a:ext>
            </a:extLst>
          </p:cNvPr>
          <p:cNvSpPr>
            <a:spLocks noEditPoints="1"/>
          </p:cNvSpPr>
          <p:nvPr/>
        </p:nvSpPr>
        <p:spPr bwMode="auto">
          <a:xfrm>
            <a:off x="7777021" y="1708274"/>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74E68081-6721-1E4E-57BB-EF03269AA3C6}"/>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CE6A64D7-9912-07E6-2F21-7389A9DBC7D7}"/>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940D7B63-C33D-C938-D08A-A7CF35283193}"/>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9B6A8555-3B69-893A-FEEA-F0F307E57897}"/>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13F99CBB-FF5B-B15F-B703-01A5EB01EE32}"/>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AFE8176D-6B4E-84F2-ED05-C80C298F63CD}"/>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57F67AC1-7EF2-1A99-BEB2-DEE7325E095B}"/>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A88EE8AD-9E68-8B49-6B06-5F4EFC8826F3}"/>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D1E84C8E-693E-BAED-1327-1C1B1DBCB77B}"/>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F6964D93-B25C-29EE-EFD7-BB1EB2205CE7}"/>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6C6FD78E-DD85-7728-FA74-5701B405357B}"/>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E2E66957-AFFF-C100-C579-C88E340882D3}"/>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B145A262-613C-8B69-E7E5-8F6336FF6199}"/>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21DFDCE8-50E0-EF22-C2AF-EEB33C63B904}"/>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nvGrpSpPr>
          <p:cNvPr id="127" name="Group 126">
            <a:extLst>
              <a:ext uri="{FF2B5EF4-FFF2-40B4-BE49-F238E27FC236}">
                <a16:creationId xmlns:a16="http://schemas.microsoft.com/office/drawing/2014/main" id="{6F80976E-6F8F-6114-F746-76CD7BE3E5DA}"/>
              </a:ext>
            </a:extLst>
          </p:cNvPr>
          <p:cNvGrpSpPr/>
          <p:nvPr/>
        </p:nvGrpSpPr>
        <p:grpSpPr>
          <a:xfrm>
            <a:off x="0" y="582317"/>
            <a:ext cx="1448894" cy="883507"/>
            <a:chOff x="0" y="582317"/>
            <a:chExt cx="1448894" cy="883507"/>
          </a:xfrm>
        </p:grpSpPr>
        <p:cxnSp>
          <p:nvCxnSpPr>
            <p:cNvPr id="120" name="Straight Connector 33">
              <a:extLst>
                <a:ext uri="{FF2B5EF4-FFF2-40B4-BE49-F238E27FC236}">
                  <a16:creationId xmlns:a16="http://schemas.microsoft.com/office/drawing/2014/main" id="{1E5DFEA4-A0EA-27E1-CB99-5370D776A782}"/>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88C584A0-E0BE-5B19-0E1F-E9D81EEF877B}"/>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1FE0145C-BDAE-1676-7D72-B642E24A0014}"/>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CE2A5EEF-6FF8-5C66-4D83-42F6A15B0593}"/>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60D971A3-0325-0E9D-4448-1935F8209663}"/>
              </a:ext>
            </a:extLst>
          </p:cNvPr>
          <p:cNvGrpSpPr/>
          <p:nvPr/>
        </p:nvGrpSpPr>
        <p:grpSpPr>
          <a:xfrm>
            <a:off x="0" y="2799311"/>
            <a:ext cx="1448894" cy="870102"/>
            <a:chOff x="0" y="582324"/>
            <a:chExt cx="1448894" cy="870102"/>
          </a:xfrm>
        </p:grpSpPr>
        <p:cxnSp>
          <p:nvCxnSpPr>
            <p:cNvPr id="129" name="Straight Connector 33">
              <a:extLst>
                <a:ext uri="{FF2B5EF4-FFF2-40B4-BE49-F238E27FC236}">
                  <a16:creationId xmlns:a16="http://schemas.microsoft.com/office/drawing/2014/main" id="{95FC6779-5AE1-35C3-312B-7C7640DCF483}"/>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C2723E26-A976-F420-0F3C-ACC94653DE9A}"/>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78AF3B08-9689-7887-9CE5-A7E503C627C7}"/>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BCC5567E-70C9-00F7-2C02-81205C45B195}"/>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C782079A-E100-78EA-A476-D33698AAA052}"/>
              </a:ext>
            </a:extLst>
          </p:cNvPr>
          <p:cNvGrpSpPr/>
          <p:nvPr/>
        </p:nvGrpSpPr>
        <p:grpSpPr>
          <a:xfrm>
            <a:off x="0" y="4866211"/>
            <a:ext cx="1448895" cy="869802"/>
            <a:chOff x="0" y="582318"/>
            <a:chExt cx="1448895" cy="869802"/>
          </a:xfrm>
        </p:grpSpPr>
        <p:cxnSp>
          <p:nvCxnSpPr>
            <p:cNvPr id="134" name="Straight Connector 33">
              <a:extLst>
                <a:ext uri="{FF2B5EF4-FFF2-40B4-BE49-F238E27FC236}">
                  <a16:creationId xmlns:a16="http://schemas.microsoft.com/office/drawing/2014/main" id="{0D872F2F-C9F6-0DCA-8806-B77C02E5AE7A}"/>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1A717F33-078B-B96E-57F4-ECBF54DBDADC}"/>
                </a:ext>
              </a:extLst>
            </p:cNvPr>
            <p:cNvGrpSpPr/>
            <p:nvPr/>
          </p:nvGrpSpPr>
          <p:grpSpPr>
            <a:xfrm>
              <a:off x="700348" y="582318"/>
              <a:ext cx="748547" cy="869802"/>
              <a:chOff x="4041052" y="5165558"/>
              <a:chExt cx="957668" cy="1112797"/>
            </a:xfrm>
          </p:grpSpPr>
          <p:sp>
            <p:nvSpPr>
              <p:cNvPr id="136" name="Oval 16">
                <a:extLst>
                  <a:ext uri="{FF2B5EF4-FFF2-40B4-BE49-F238E27FC236}">
                    <a16:creationId xmlns:a16="http://schemas.microsoft.com/office/drawing/2014/main" id="{3D16C12F-3B88-FA08-D814-0C0A6BD70099}"/>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5D22A0E6-AEDD-7B68-04B1-555D5CD0409B}"/>
                  </a:ext>
                </a:extLst>
              </p:cNvPr>
              <p:cNvSpPr txBox="1"/>
              <p:nvPr/>
            </p:nvSpPr>
            <p:spPr bwMode="auto">
              <a:xfrm>
                <a:off x="4041052" y="5189281"/>
                <a:ext cx="909266" cy="1089074"/>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9A4E0470-423B-5F79-EC01-5E6F7F734A1C}"/>
              </a:ext>
            </a:extLst>
          </p:cNvPr>
          <p:cNvSpPr/>
          <p:nvPr/>
        </p:nvSpPr>
        <p:spPr>
          <a:xfrm flipH="1">
            <a:off x="8616736" y="1405843"/>
            <a:ext cx="2886489" cy="1169936"/>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 The goal is better decisions -  good-enough measurement is enough.</a:t>
            </a:r>
          </a:p>
          <a:p>
            <a:pPr algn="r">
              <a:lnSpc>
                <a:spcPts val="2100"/>
              </a:lnSpc>
            </a:pPr>
            <a:endParaRPr lang="en-US" sz="2000" dirty="0">
              <a:solidFill>
                <a:srgbClr val="262626"/>
              </a:solidFill>
              <a:cs typeface="Segoe UI Light" panose="020B0502040204020203" pitchFamily="34" charset="0"/>
            </a:endParaRPr>
          </a:p>
        </p:txBody>
      </p:sp>
      <p:sp>
        <p:nvSpPr>
          <p:cNvPr id="151" name="Rectangle 30">
            <a:extLst>
              <a:ext uri="{FF2B5EF4-FFF2-40B4-BE49-F238E27FC236}">
                <a16:creationId xmlns:a16="http://schemas.microsoft.com/office/drawing/2014/main" id="{CD4C4ED0-1EB7-08BB-A88E-905064F8FCEB}"/>
              </a:ext>
            </a:extLst>
          </p:cNvPr>
          <p:cNvSpPr/>
          <p:nvPr/>
        </p:nvSpPr>
        <p:spPr>
          <a:xfrm flipH="1">
            <a:off x="9270728" y="3918844"/>
            <a:ext cx="2232498" cy="900631"/>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Data fuels learning and improvement.</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4E4A0403-1B35-E41F-3B0C-6C6032F80B22}"/>
              </a:ext>
            </a:extLst>
          </p:cNvPr>
          <p:cNvGrpSpPr/>
          <p:nvPr/>
        </p:nvGrpSpPr>
        <p:grpSpPr>
          <a:xfrm>
            <a:off x="10752228" y="582319"/>
            <a:ext cx="1501995" cy="883506"/>
            <a:chOff x="708799" y="582319"/>
            <a:chExt cx="1501995" cy="883506"/>
          </a:xfrm>
        </p:grpSpPr>
        <p:cxnSp>
          <p:nvCxnSpPr>
            <p:cNvPr id="153" name="Straight Connector 33">
              <a:extLst>
                <a:ext uri="{FF2B5EF4-FFF2-40B4-BE49-F238E27FC236}">
                  <a16:creationId xmlns:a16="http://schemas.microsoft.com/office/drawing/2014/main" id="{4229C87C-4876-1A55-A292-4C48EF76B305}"/>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155B224F-B399-CE83-5084-485CB29EE039}"/>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61104BA9-4B2A-ABC0-ADF0-8BAD5D77ABD9}"/>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FF628566-EF75-1616-6572-B1A4747529B0}"/>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57" name="Group 156">
            <a:extLst>
              <a:ext uri="{FF2B5EF4-FFF2-40B4-BE49-F238E27FC236}">
                <a16:creationId xmlns:a16="http://schemas.microsoft.com/office/drawing/2014/main" id="{7C74B2CD-F61B-5717-EE58-A888224E213D}"/>
              </a:ext>
            </a:extLst>
          </p:cNvPr>
          <p:cNvGrpSpPr/>
          <p:nvPr/>
        </p:nvGrpSpPr>
        <p:grpSpPr>
          <a:xfrm>
            <a:off x="10752228" y="3200737"/>
            <a:ext cx="1467271" cy="880235"/>
            <a:chOff x="708799" y="582325"/>
            <a:chExt cx="1467271" cy="880235"/>
          </a:xfrm>
        </p:grpSpPr>
        <p:cxnSp>
          <p:nvCxnSpPr>
            <p:cNvPr id="158" name="Straight Connector 33">
              <a:extLst>
                <a:ext uri="{FF2B5EF4-FFF2-40B4-BE49-F238E27FC236}">
                  <a16:creationId xmlns:a16="http://schemas.microsoft.com/office/drawing/2014/main" id="{BB0A0AB7-6C89-D0BE-5FAA-4282E3A73E5A}"/>
                </a:ext>
              </a:extLst>
            </p:cNvPr>
            <p:cNvCxnSpPr>
              <a:cxnSpLocks/>
            </p:cNvCxnSpPr>
            <p:nvPr/>
          </p:nvCxnSpPr>
          <p:spPr>
            <a:xfrm flipH="1">
              <a:off x="1320800" y="951782"/>
              <a:ext cx="85527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3FB9D531-6B31-3C3C-7779-57634D62B8B7}"/>
                </a:ext>
              </a:extLst>
            </p:cNvPr>
            <p:cNvGrpSpPr/>
            <p:nvPr/>
          </p:nvGrpSpPr>
          <p:grpSpPr>
            <a:xfrm>
              <a:off x="708799" y="582325"/>
              <a:ext cx="740095" cy="880235"/>
              <a:chOff x="4051865" y="5165558"/>
              <a:chExt cx="946855" cy="1126143"/>
            </a:xfrm>
          </p:grpSpPr>
          <p:sp>
            <p:nvSpPr>
              <p:cNvPr id="160" name="Oval 16">
                <a:extLst>
                  <a:ext uri="{FF2B5EF4-FFF2-40B4-BE49-F238E27FC236}">
                    <a16:creationId xmlns:a16="http://schemas.microsoft.com/office/drawing/2014/main" id="{28B3F721-846A-9692-3EAE-19E8F693833B}"/>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61" name="TextBox 26">
                <a:extLst>
                  <a:ext uri="{FF2B5EF4-FFF2-40B4-BE49-F238E27FC236}">
                    <a16:creationId xmlns:a16="http://schemas.microsoft.com/office/drawing/2014/main" id="{309A5A1F-A184-4EC8-B115-BCF6B3A4A666}"/>
                  </a:ext>
                </a:extLst>
              </p:cNvPr>
              <p:cNvSpPr txBox="1"/>
              <p:nvPr/>
            </p:nvSpPr>
            <p:spPr bwMode="auto">
              <a:xfrm>
                <a:off x="4058978" y="5202626"/>
                <a:ext cx="909265" cy="1089075"/>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
        <p:nvSpPr>
          <p:cNvPr id="2" name="TextBox 28">
            <a:extLst>
              <a:ext uri="{FF2B5EF4-FFF2-40B4-BE49-F238E27FC236}">
                <a16:creationId xmlns:a16="http://schemas.microsoft.com/office/drawing/2014/main" id="{405C380F-A03F-3402-E4C6-241BECC96778}"/>
              </a:ext>
            </a:extLst>
          </p:cNvPr>
          <p:cNvSpPr txBox="1"/>
          <p:nvPr/>
        </p:nvSpPr>
        <p:spPr>
          <a:xfrm>
            <a:off x="8535732" y="5467409"/>
            <a:ext cx="2868284" cy="1169936"/>
          </a:xfrm>
          <a:prstGeom prst="rect">
            <a:avLst/>
          </a:prstGeom>
          <a:noFill/>
        </p:spPr>
        <p:txBody>
          <a:bodyPr wrap="square">
            <a:spAutoFit/>
          </a:bodyPr>
          <a:lstStyle/>
          <a:p>
            <a:pPr algn="r">
              <a:lnSpc>
                <a:spcPts val="2100"/>
              </a:lnSpc>
            </a:pPr>
            <a:r>
              <a:rPr lang="en-US" sz="2000" b="1" dirty="0">
                <a:solidFill>
                  <a:srgbClr val="62A844"/>
                </a:solidFill>
              </a:rPr>
              <a:t>Measure what matters, review it regularly, and act on what you learn.</a:t>
            </a:r>
          </a:p>
          <a:p>
            <a:pPr algn="r">
              <a:lnSpc>
                <a:spcPts val="2100"/>
              </a:lnSpc>
            </a:pPr>
            <a:endParaRPr lang="en-US" sz="2000" dirty="0">
              <a:solidFill>
                <a:srgbClr val="62A844"/>
              </a:solidFill>
            </a:endParaRPr>
          </a:p>
        </p:txBody>
      </p:sp>
    </p:spTree>
    <p:extLst>
      <p:ext uri="{BB962C8B-B14F-4D97-AF65-F5344CB8AC3E}">
        <p14:creationId xmlns:p14="http://schemas.microsoft.com/office/powerpoint/2010/main" val="186967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2F2E3F-A5B2-44EC-EE40-E334F1F1CCD3}"/>
              </a:ext>
            </a:extLst>
          </p:cNvPr>
          <p:cNvSpPr/>
          <p:nvPr/>
        </p:nvSpPr>
        <p:spPr>
          <a:xfrm flipH="1" flipV="1">
            <a:off x="0" y="0"/>
            <a:ext cx="12185500" cy="16857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0AEC9317-FA0D-5C89-84CE-5685782147C8}"/>
              </a:ext>
            </a:extLst>
          </p:cNvPr>
          <p:cNvSpPr txBox="1">
            <a:spLocks/>
          </p:cNvSpPr>
          <p:nvPr/>
        </p:nvSpPr>
        <p:spPr>
          <a:xfrm>
            <a:off x="579276" y="2131647"/>
            <a:ext cx="3268824"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262626"/>
                </a:solidFill>
              </a:rPr>
              <a:t>Sustainability in hospitality lives in the small decisions teams make every day. It is shaped by the small decisions teams make every day in front office, housekeeping, kitchens, maintenance, purchasing and guest communication.</a:t>
            </a:r>
          </a:p>
          <a:p>
            <a:pPr marL="0" indent="0">
              <a:buNone/>
            </a:pPr>
            <a:endParaRPr lang="en-US" sz="2200" dirty="0">
              <a:solidFill>
                <a:srgbClr val="262626"/>
              </a:solidFill>
            </a:endParaRPr>
          </a:p>
          <a:p>
            <a:endParaRPr lang="en-US" sz="2200" dirty="0">
              <a:solidFill>
                <a:srgbClr val="262626"/>
              </a:solidFill>
            </a:endParaRPr>
          </a:p>
        </p:txBody>
      </p:sp>
      <p:sp>
        <p:nvSpPr>
          <p:cNvPr id="14" name="Graphic 4">
            <a:extLst>
              <a:ext uri="{FF2B5EF4-FFF2-40B4-BE49-F238E27FC236}">
                <a16:creationId xmlns:a16="http://schemas.microsoft.com/office/drawing/2014/main" id="{1760BBD1-DE0C-BFB0-A4FC-8279C544EBC2}"/>
              </a:ext>
            </a:extLst>
          </p:cNvPr>
          <p:cNvSpPr/>
          <p:nvPr/>
        </p:nvSpPr>
        <p:spPr>
          <a:xfrm rot="5400000">
            <a:off x="1314218" y="844431"/>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634E1DCC-6497-2937-9B14-21A1FFBC2E2F}"/>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14515"/>
            <a:ext cx="3531079" cy="1671210"/>
          </a:xfrm>
          <a:prstGeom prst="rect">
            <a:avLst/>
          </a:prstGeom>
        </p:spPr>
      </p:pic>
      <p:sp>
        <p:nvSpPr>
          <p:cNvPr id="16" name="Text Placeholder 11">
            <a:extLst>
              <a:ext uri="{FF2B5EF4-FFF2-40B4-BE49-F238E27FC236}">
                <a16:creationId xmlns:a16="http://schemas.microsoft.com/office/drawing/2014/main" id="{0A22DD92-6BDC-C333-679C-24F32F42EC88}"/>
              </a:ext>
            </a:extLst>
          </p:cNvPr>
          <p:cNvSpPr txBox="1">
            <a:spLocks/>
          </p:cNvSpPr>
          <p:nvPr/>
        </p:nvSpPr>
        <p:spPr>
          <a:xfrm>
            <a:off x="579276" y="348808"/>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Why This Module Matters-For Your Business, Your Team &amp; Your Guests</a:t>
            </a:r>
          </a:p>
        </p:txBody>
      </p:sp>
      <p:sp>
        <p:nvSpPr>
          <p:cNvPr id="17" name="Text Placeholder 2">
            <a:extLst>
              <a:ext uri="{FF2B5EF4-FFF2-40B4-BE49-F238E27FC236}">
                <a16:creationId xmlns:a16="http://schemas.microsoft.com/office/drawing/2014/main" id="{F7E67B58-C9B6-C8C9-D7FE-B7C4C81AC3F5}"/>
              </a:ext>
            </a:extLst>
          </p:cNvPr>
          <p:cNvSpPr txBox="1">
            <a:spLocks/>
          </p:cNvSpPr>
          <p:nvPr/>
        </p:nvSpPr>
        <p:spPr>
          <a:xfrm>
            <a:off x="4597400" y="2131647"/>
            <a:ext cx="6477000"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0289AE"/>
                </a:solidFill>
              </a:rPr>
              <a:t>For hospitality SMEs, sustainable daily operations help to:</a:t>
            </a:r>
          </a:p>
          <a:p>
            <a:pPr marL="342900" indent="-342900">
              <a:buClr>
                <a:srgbClr val="62A844"/>
              </a:buClr>
            </a:pPr>
            <a:r>
              <a:rPr lang="en-US" sz="2200" b="1" dirty="0">
                <a:solidFill>
                  <a:srgbClr val="62A844"/>
                </a:solidFill>
              </a:rPr>
              <a:t>Reduce avoidable costs </a:t>
            </a:r>
            <a:r>
              <a:rPr lang="en-US" sz="2200" dirty="0">
                <a:solidFill>
                  <a:srgbClr val="262626"/>
                </a:solidFill>
              </a:rPr>
              <a:t>through better use of energy, water and materials</a:t>
            </a:r>
          </a:p>
          <a:p>
            <a:pPr marL="342900" indent="-342900">
              <a:buClr>
                <a:srgbClr val="62A844"/>
              </a:buClr>
            </a:pPr>
            <a:r>
              <a:rPr lang="en-US" sz="2200" b="1" dirty="0">
                <a:solidFill>
                  <a:srgbClr val="62A844"/>
                </a:solidFill>
              </a:rPr>
              <a:t>Strengthen resilience </a:t>
            </a:r>
            <a:r>
              <a:rPr lang="en-US" sz="2200" dirty="0">
                <a:solidFill>
                  <a:srgbClr val="262626"/>
                </a:solidFill>
              </a:rPr>
              <a:t>by lowering exposure to rising utility prices and supply disruption</a:t>
            </a:r>
          </a:p>
          <a:p>
            <a:pPr marL="342900" indent="-342900">
              <a:buClr>
                <a:srgbClr val="62A844"/>
              </a:buClr>
            </a:pPr>
            <a:r>
              <a:rPr lang="en-US" sz="2200" b="1" dirty="0">
                <a:solidFill>
                  <a:srgbClr val="62A844"/>
                </a:solidFill>
              </a:rPr>
              <a:t>Build team responsibility </a:t>
            </a:r>
            <a:r>
              <a:rPr lang="en-US" sz="2200" dirty="0">
                <a:solidFill>
                  <a:srgbClr val="262626"/>
                </a:solidFill>
              </a:rPr>
              <a:t>through shared routines and practical habits</a:t>
            </a:r>
          </a:p>
          <a:p>
            <a:pPr marL="342900" indent="-342900">
              <a:buClr>
                <a:srgbClr val="62A844"/>
              </a:buClr>
            </a:pPr>
            <a:r>
              <a:rPr lang="en-US" sz="2200" b="1" dirty="0">
                <a:solidFill>
                  <a:srgbClr val="62A844"/>
                </a:solidFill>
              </a:rPr>
              <a:t>Improve operational quality </a:t>
            </a:r>
            <a:r>
              <a:rPr lang="en-US" sz="2200" dirty="0">
                <a:solidFill>
                  <a:srgbClr val="262626"/>
                </a:solidFill>
              </a:rPr>
              <a:t>by making processes more consistent and intentional</a:t>
            </a:r>
          </a:p>
          <a:p>
            <a:pPr marL="342900" indent="-342900">
              <a:buClr>
                <a:srgbClr val="62A844"/>
              </a:buClr>
            </a:pPr>
            <a:r>
              <a:rPr lang="en-US" sz="2200" b="1" dirty="0">
                <a:solidFill>
                  <a:srgbClr val="62A844"/>
                </a:solidFill>
              </a:rPr>
              <a:t>Respond to guest expectations </a:t>
            </a:r>
            <a:r>
              <a:rPr lang="en-US" sz="2200" dirty="0">
                <a:solidFill>
                  <a:srgbClr val="262626"/>
                </a:solidFill>
              </a:rPr>
              <a:t>with visible, credible and responsible hospitality practice</a:t>
            </a:r>
          </a:p>
          <a:p>
            <a:pPr marL="342900" indent="-342900"/>
            <a:endParaRPr lang="en-US" sz="2200" dirty="0">
              <a:solidFill>
                <a:srgbClr val="262626"/>
              </a:solidFill>
            </a:endParaRPr>
          </a:p>
          <a:p>
            <a:pPr marL="342900" indent="-342900"/>
            <a:endParaRPr lang="en-US" sz="2200" dirty="0">
              <a:solidFill>
                <a:srgbClr val="262626"/>
              </a:solidFill>
            </a:endParaRPr>
          </a:p>
          <a:p>
            <a:endParaRPr lang="en-US" sz="2200" dirty="0">
              <a:solidFill>
                <a:srgbClr val="262626"/>
              </a:solidFill>
            </a:endParaRPr>
          </a:p>
        </p:txBody>
      </p:sp>
    </p:spTree>
    <p:extLst>
      <p:ext uri="{BB962C8B-B14F-4D97-AF65-F5344CB8AC3E}">
        <p14:creationId xmlns:p14="http://schemas.microsoft.com/office/powerpoint/2010/main" val="82905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C4AC-5805-5C6E-3182-EBE6B7901A3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BACC388-F288-C7BD-50B0-5D35F1981733}"/>
              </a:ext>
            </a:extLst>
          </p:cNvPr>
          <p:cNvSpPr/>
          <p:nvPr/>
        </p:nvSpPr>
        <p:spPr>
          <a:xfrm>
            <a:off x="7177472" y="1"/>
            <a:ext cx="4225633" cy="6862634"/>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23326840-7266-02BB-7447-10D3B78B6C0F}"/>
              </a:ext>
            </a:extLst>
          </p:cNvPr>
          <p:cNvSpPr txBox="1"/>
          <p:nvPr/>
        </p:nvSpPr>
        <p:spPr>
          <a:xfrm>
            <a:off x="586946" y="5718181"/>
            <a:ext cx="6676138" cy="1077218"/>
          </a:xfrm>
          <a:prstGeom prst="rect">
            <a:avLst/>
          </a:prstGeom>
          <a:noFill/>
        </p:spPr>
        <p:txBody>
          <a:bodyPr wrap="square">
            <a:spAutoFit/>
          </a:bodyPr>
          <a:lstStyle/>
          <a:p>
            <a:r>
              <a:rPr lang="de-DE" sz="1600" b="1" dirty="0">
                <a:solidFill>
                  <a:srgbClr val="262626"/>
                </a:solidFill>
              </a:rPr>
              <a:t>Source</a:t>
            </a:r>
            <a:r>
              <a:rPr lang="de-DE" sz="1600" dirty="0">
                <a:solidFill>
                  <a:srgbClr val="262626"/>
                </a:solidFill>
              </a:rPr>
              <a:t>: </a:t>
            </a:r>
            <a:r>
              <a:rPr lang="de-DE" sz="1600" dirty="0">
                <a:solidFill>
                  <a:srgbClr val="262626"/>
                </a:solidFill>
                <a:hlinkClick r:id="rId2">
                  <a:extLst>
                    <a:ext uri="{A12FA001-AC4F-418D-AE19-62706E023703}">
                      <ahyp:hlinkClr xmlns:ahyp="http://schemas.microsoft.com/office/drawing/2018/hyperlinkcolor" val="tx"/>
                    </a:ext>
                  </a:extLst>
                </a:hlinkClick>
              </a:rPr>
              <a:t>https://www.epa.ie/media/epa-2020/monitoring-amp-assessment/circular-economy/Food-waste-in-Full-Service-Restaurants-v3.pdf</a:t>
            </a:r>
            <a:endParaRPr lang="de-DE" sz="1600" dirty="0">
              <a:solidFill>
                <a:srgbClr val="262626"/>
              </a:solidFill>
            </a:endParaRPr>
          </a:p>
          <a:p>
            <a:endParaRPr lang="de-DE" sz="1600" dirty="0">
              <a:solidFill>
                <a:srgbClr val="262626"/>
              </a:solidFill>
            </a:endParaRPr>
          </a:p>
          <a:p>
            <a:endParaRPr lang="de-DE" sz="1600" dirty="0">
              <a:solidFill>
                <a:srgbClr val="262626"/>
              </a:solidFill>
            </a:endParaRPr>
          </a:p>
        </p:txBody>
      </p:sp>
      <p:sp>
        <p:nvSpPr>
          <p:cNvPr id="2" name="Text Placeholder 11">
            <a:extLst>
              <a:ext uri="{FF2B5EF4-FFF2-40B4-BE49-F238E27FC236}">
                <a16:creationId xmlns:a16="http://schemas.microsoft.com/office/drawing/2014/main" id="{7A22D019-6D7E-0485-4BC0-D470A46B15FB}"/>
              </a:ext>
            </a:extLst>
          </p:cNvPr>
          <p:cNvSpPr txBox="1">
            <a:spLocks/>
          </p:cNvSpPr>
          <p:nvPr/>
        </p:nvSpPr>
        <p:spPr>
          <a:xfrm>
            <a:off x="429114" y="525832"/>
            <a:ext cx="692921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Reading and Challenge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5DB91214-223E-4FEA-DD7D-F5EAC4F68453}"/>
              </a:ext>
            </a:extLst>
          </p:cNvPr>
          <p:cNvCxnSpPr>
            <a:cxnSpLocks/>
          </p:cNvCxnSpPr>
          <p:nvPr/>
        </p:nvCxnSpPr>
        <p:spPr>
          <a:xfrm>
            <a:off x="0" y="1275808"/>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30">
            <a:extLst>
              <a:ext uri="{FF2B5EF4-FFF2-40B4-BE49-F238E27FC236}">
                <a16:creationId xmlns:a16="http://schemas.microsoft.com/office/drawing/2014/main" id="{5C77F550-041B-2FA3-9BF3-400803AC710F}"/>
              </a:ext>
            </a:extLst>
          </p:cNvPr>
          <p:cNvSpPr/>
          <p:nvPr/>
        </p:nvSpPr>
        <p:spPr>
          <a:xfrm flipH="1">
            <a:off x="586945" y="1690062"/>
            <a:ext cx="5370101" cy="3785652"/>
          </a:xfrm>
          <a:prstGeom prst="rect">
            <a:avLst/>
          </a:prstGeom>
        </p:spPr>
        <p:txBody>
          <a:bodyPr wrap="square">
            <a:spAutoFit/>
          </a:bodyPr>
          <a:lstStyle/>
          <a:p>
            <a:r>
              <a:rPr lang="en-US" sz="2000" dirty="0">
                <a:solidFill>
                  <a:srgbClr val="0289AE"/>
                </a:solidFill>
              </a:rPr>
              <a:t>A useful example for hospitality monitoring is </a:t>
            </a:r>
            <a:r>
              <a:rPr lang="en-US" sz="2000" b="1" dirty="0">
                <a:solidFill>
                  <a:srgbClr val="0289AE"/>
                </a:solidFill>
              </a:rPr>
              <a:t>food waste per cover</a:t>
            </a:r>
            <a:r>
              <a:rPr lang="en-US" sz="2000" dirty="0">
                <a:solidFill>
                  <a:srgbClr val="0289AE"/>
                </a:solidFill>
              </a:rPr>
              <a:t>. Measuring it helps reduce waste when you:</a:t>
            </a:r>
          </a:p>
          <a:p>
            <a:pPr marL="285750" indent="-285750">
              <a:buClr>
                <a:srgbClr val="62A844"/>
              </a:buClr>
              <a:buFont typeface="Arial" panose="020B0604020202020204" pitchFamily="34" charset="0"/>
              <a:buChar char="•"/>
            </a:pPr>
            <a:r>
              <a:rPr lang="en-US" sz="2000" dirty="0">
                <a:solidFill>
                  <a:srgbClr val="262626"/>
                </a:solidFill>
              </a:rPr>
              <a:t>measure regularly</a:t>
            </a:r>
          </a:p>
          <a:p>
            <a:pPr marL="285750" indent="-285750">
              <a:buClr>
                <a:srgbClr val="62A844"/>
              </a:buClr>
              <a:buFont typeface="Arial" panose="020B0604020202020204" pitchFamily="34" charset="0"/>
              <a:buChar char="•"/>
            </a:pPr>
            <a:r>
              <a:rPr lang="en-US" sz="2000" dirty="0">
                <a:solidFill>
                  <a:srgbClr val="262626"/>
                </a:solidFill>
              </a:rPr>
              <a:t>review the results</a:t>
            </a:r>
          </a:p>
          <a:p>
            <a:pPr marL="285750" indent="-285750">
              <a:buClr>
                <a:srgbClr val="62A844"/>
              </a:buClr>
              <a:buFont typeface="Arial" panose="020B0604020202020204" pitchFamily="34" charset="0"/>
              <a:buChar char="•"/>
            </a:pPr>
            <a:r>
              <a:rPr lang="en-US" sz="2000" dirty="0">
                <a:solidFill>
                  <a:srgbClr val="262626"/>
                </a:solidFill>
              </a:rPr>
              <a:t>adjust menus, forecasting and service practice</a:t>
            </a:r>
          </a:p>
          <a:p>
            <a:endParaRPr lang="en-US" sz="2000" b="1" dirty="0">
              <a:solidFill>
                <a:srgbClr val="262626"/>
              </a:solidFill>
            </a:endParaRPr>
          </a:p>
          <a:p>
            <a:r>
              <a:rPr lang="en-US" sz="2000" b="1" dirty="0">
                <a:solidFill>
                  <a:srgbClr val="0289AE"/>
                </a:solidFill>
              </a:rPr>
              <a:t>Create a worksheet</a:t>
            </a:r>
            <a:endParaRPr lang="en-US" sz="2000" dirty="0">
              <a:solidFill>
                <a:srgbClr val="0289AE"/>
              </a:solidFill>
            </a:endParaRPr>
          </a:p>
          <a:p>
            <a:pPr marL="285750" indent="-285750">
              <a:buClr>
                <a:srgbClr val="62A844"/>
              </a:buClr>
              <a:buFont typeface="Arial" panose="020B0604020202020204" pitchFamily="34" charset="0"/>
              <a:buChar char="•"/>
            </a:pPr>
            <a:r>
              <a:rPr lang="en-US" sz="2000" dirty="0">
                <a:solidFill>
                  <a:srgbClr val="262626"/>
                </a:solidFill>
              </a:rPr>
              <a:t>We want to monitor…</a:t>
            </a:r>
          </a:p>
          <a:p>
            <a:pPr marL="285750" indent="-285750">
              <a:buClr>
                <a:srgbClr val="62A844"/>
              </a:buClr>
              <a:buFont typeface="Arial" panose="020B0604020202020204" pitchFamily="34" charset="0"/>
              <a:buChar char="•"/>
            </a:pPr>
            <a:r>
              <a:rPr lang="en-US" sz="2000" dirty="0">
                <a:solidFill>
                  <a:srgbClr val="262626"/>
                </a:solidFill>
              </a:rPr>
              <a:t>We will measure it by…</a:t>
            </a:r>
          </a:p>
          <a:p>
            <a:pPr marL="285750" indent="-285750">
              <a:buClr>
                <a:srgbClr val="62A844"/>
              </a:buClr>
              <a:buFont typeface="Arial" panose="020B0604020202020204" pitchFamily="34" charset="0"/>
              <a:buChar char="•"/>
            </a:pPr>
            <a:r>
              <a:rPr lang="en-US" sz="2000" dirty="0">
                <a:solidFill>
                  <a:srgbClr val="262626"/>
                </a:solidFill>
              </a:rPr>
              <a:t>The responsible person is…</a:t>
            </a:r>
          </a:p>
          <a:p>
            <a:pPr marL="285750" indent="-285750">
              <a:buClr>
                <a:srgbClr val="62A844"/>
              </a:buClr>
              <a:buFont typeface="Arial" panose="020B0604020202020204" pitchFamily="34" charset="0"/>
              <a:buChar char="•"/>
            </a:pPr>
            <a:r>
              <a:rPr lang="en-US" sz="2000" dirty="0">
                <a:solidFill>
                  <a:srgbClr val="262626"/>
                </a:solidFill>
              </a:rPr>
              <a:t>We will review it every…</a:t>
            </a:r>
          </a:p>
        </p:txBody>
      </p:sp>
      <p:pic>
        <p:nvPicPr>
          <p:cNvPr id="11" name="Graphic 10">
            <a:extLst>
              <a:ext uri="{FF2B5EF4-FFF2-40B4-BE49-F238E27FC236}">
                <a16:creationId xmlns:a16="http://schemas.microsoft.com/office/drawing/2014/main" id="{0B8345A9-DFF8-398F-0870-782D4FDBAC63}"/>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06261" y="0"/>
            <a:ext cx="4085739" cy="2599113"/>
          </a:xfrm>
          <a:prstGeom prst="rect">
            <a:avLst/>
          </a:prstGeom>
        </p:spPr>
      </p:pic>
      <p:pic>
        <p:nvPicPr>
          <p:cNvPr id="12" name="Grafik 2" descr="The image is a factsheet highlighting the significant issue of food waste in Irish full-service restaurants, estimating an annual waste of 250,000 tonnes, costing ￢ﾂﾬ115 million, and offering benchmarks and strategies for reducing food waste.&#10;&#10;KI-generierte Inhalte können fehlerhaft sein.">
            <a:extLst>
              <a:ext uri="{FF2B5EF4-FFF2-40B4-BE49-F238E27FC236}">
                <a16:creationId xmlns:a16="http://schemas.microsoft.com/office/drawing/2014/main" id="{3A3B3CC7-008B-5CA0-8987-F022E0EF01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88205">
            <a:off x="6803128" y="656208"/>
            <a:ext cx="2617778" cy="3693448"/>
          </a:xfrm>
          <a:prstGeom prst="rect">
            <a:avLst/>
          </a:prstGeom>
          <a:ln>
            <a:solidFill>
              <a:srgbClr val="262626"/>
            </a:solidFill>
          </a:ln>
          <a:effectLst>
            <a:outerShdw blurRad="50800" dist="38100" dir="2700000" algn="tl" rotWithShape="0">
              <a:prstClr val="black">
                <a:alpha val="40000"/>
              </a:prstClr>
            </a:outerShdw>
          </a:effectLst>
        </p:spPr>
      </p:pic>
      <p:pic>
        <p:nvPicPr>
          <p:cNvPr id="13" name="Grafik 4" descr="The image illustrates the various sources of food waste in full-service restaurants, highlighting plate waste (41%) and preparation waste as primary contributors, with a focus on strategies to reduce waste through better portion control and improved preparation practices.&#10;&#10;KI-generierte Inhalte können fehlerhaft sein.">
            <a:extLst>
              <a:ext uri="{FF2B5EF4-FFF2-40B4-BE49-F238E27FC236}">
                <a16:creationId xmlns:a16="http://schemas.microsoft.com/office/drawing/2014/main" id="{90582106-DFB9-8172-0F38-3FC896FE85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11817">
            <a:off x="8840241" y="2676653"/>
            <a:ext cx="2617778" cy="3693448"/>
          </a:xfrm>
          <a:prstGeom prst="rect">
            <a:avLst/>
          </a:prstGeom>
          <a:ln>
            <a:solidFill>
              <a:srgbClr val="26262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3794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C32E-FBDF-78B5-7B06-60A47285CB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C6BBEF-0C99-A9EA-142E-DFB3B2E5A531}"/>
              </a:ext>
            </a:extLst>
          </p:cNvPr>
          <p:cNvSpPr>
            <a:spLocks noGrp="1"/>
          </p:cNvSpPr>
          <p:nvPr>
            <p:ph type="body" sz="quarter" idx="16"/>
          </p:nvPr>
        </p:nvSpPr>
        <p:spPr>
          <a:xfrm>
            <a:off x="4223369" y="1073150"/>
            <a:ext cx="7096671" cy="4711700"/>
          </a:xfrm>
        </p:spPr>
        <p:txBody>
          <a:bodyPr>
            <a:normAutofit/>
          </a:bodyPr>
          <a:lstStyle/>
          <a:p>
            <a:pPr fontAlgn="t">
              <a:lnSpc>
                <a:spcPts val="4960"/>
              </a:lnSpc>
              <a:spcBef>
                <a:spcPts val="0"/>
              </a:spcBef>
            </a:pPr>
            <a:r>
              <a:rPr lang="en-IE" b="1" dirty="0"/>
              <a:t>Team Behaviour, Responsibility and Culture</a:t>
            </a:r>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How habits, leadership and communication shape sustainable operations. To explore how hospitality teams build lasting sustainability practice through role modelling, clear expectations and shared responsibility.</a:t>
            </a:r>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742ADF7C-8212-F4D2-359B-77727AEEA9E4}"/>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04</a:t>
            </a:r>
          </a:p>
        </p:txBody>
      </p:sp>
    </p:spTree>
    <p:extLst>
      <p:ext uri="{BB962C8B-B14F-4D97-AF65-F5344CB8AC3E}">
        <p14:creationId xmlns:p14="http://schemas.microsoft.com/office/powerpoint/2010/main" val="3311407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75C3-1455-5F09-2455-355924F56E1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89D5336-4322-60DE-4FA3-F93A44FDB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8041" y="1507979"/>
            <a:ext cx="5128439" cy="3842041"/>
          </a:xfrm>
          <a:prstGeom prst="rect">
            <a:avLst/>
          </a:prstGeom>
        </p:spPr>
      </p:pic>
      <p:sp>
        <p:nvSpPr>
          <p:cNvPr id="2" name="Text Placeholder 11">
            <a:extLst>
              <a:ext uri="{FF2B5EF4-FFF2-40B4-BE49-F238E27FC236}">
                <a16:creationId xmlns:a16="http://schemas.microsoft.com/office/drawing/2014/main" id="{8CB6059B-AFD5-2C55-C84D-AD984A8ACE4C}"/>
              </a:ext>
            </a:extLst>
          </p:cNvPr>
          <p:cNvSpPr txBox="1">
            <a:spLocks/>
          </p:cNvSpPr>
          <p:nvPr/>
        </p:nvSpPr>
        <p:spPr>
          <a:xfrm>
            <a:off x="429115" y="525832"/>
            <a:ext cx="710600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a:t>
            </a:r>
            <a:r>
              <a:rPr lang="en-US" sz="3400" b="1" dirty="0" err="1">
                <a:solidFill>
                  <a:srgbClr val="262626"/>
                </a:solidFill>
                <a:cs typeface="Times New Roman" panose="02020603050405020304" pitchFamily="18" charset="0"/>
              </a:rPr>
              <a:t>Behaviour</a:t>
            </a:r>
            <a:r>
              <a:rPr lang="en-US" sz="3400" b="1" dirty="0">
                <a:solidFill>
                  <a:srgbClr val="262626"/>
                </a:solidFill>
                <a:cs typeface="Times New Roman" panose="02020603050405020304" pitchFamily="18" charset="0"/>
              </a:rPr>
              <a:t> and Culture Matter</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r>
              <a:rPr lang="en-US" sz="3400" b="1" dirty="0">
                <a:solidFill>
                  <a:srgbClr val="262626"/>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2B58C567-27F8-22D1-FEA5-2F7437074A1F}"/>
              </a:ext>
            </a:extLst>
          </p:cNvPr>
          <p:cNvCxnSpPr>
            <a:cxnSpLocks/>
          </p:cNvCxnSpPr>
          <p:nvPr/>
        </p:nvCxnSpPr>
        <p:spPr>
          <a:xfrm>
            <a:off x="0" y="1275808"/>
            <a:ext cx="725761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90207592-AB16-2570-1844-F274F5E38EA9}"/>
              </a:ext>
            </a:extLst>
          </p:cNvPr>
          <p:cNvSpPr/>
          <p:nvPr/>
        </p:nvSpPr>
        <p:spPr>
          <a:xfrm flipH="1">
            <a:off x="586946" y="1641270"/>
            <a:ext cx="6161095" cy="4031873"/>
          </a:xfrm>
          <a:prstGeom prst="rect">
            <a:avLst/>
          </a:prstGeom>
        </p:spPr>
        <p:txBody>
          <a:bodyPr wrap="square">
            <a:spAutoFit/>
          </a:bodyPr>
          <a:lstStyle/>
          <a:p>
            <a:pPr>
              <a:buClr>
                <a:srgbClr val="62A844"/>
              </a:buClr>
            </a:pPr>
            <a:r>
              <a:rPr lang="en-US" b="1" i="1" dirty="0">
                <a:solidFill>
                  <a:srgbClr val="262626"/>
                </a:solidFill>
              </a:rPr>
              <a:t>Many sustainability failures come from habits, supervision and handovers — awareness alone rarely fixes them.</a:t>
            </a:r>
            <a:br>
              <a:rPr lang="en-US" dirty="0">
                <a:solidFill>
                  <a:srgbClr val="262626"/>
                </a:solidFill>
              </a:rPr>
            </a:br>
            <a:endParaRPr lang="en-US" dirty="0">
              <a:solidFill>
                <a:srgbClr val="262626"/>
              </a:solidFill>
            </a:endParaRPr>
          </a:p>
          <a:p>
            <a:pPr>
              <a:buClr>
                <a:srgbClr val="62A844"/>
              </a:buClr>
            </a:pPr>
            <a:r>
              <a:rPr lang="en-US" sz="2000" b="1" dirty="0">
                <a:solidFill>
                  <a:srgbClr val="0289AE"/>
                </a:solidFill>
              </a:rPr>
              <a:t>They happen because of:</a:t>
            </a:r>
          </a:p>
          <a:p>
            <a:pPr marL="285750" indent="-285750">
              <a:buClr>
                <a:srgbClr val="62A844"/>
              </a:buClr>
              <a:buFont typeface="Arial" panose="020B0604020202020204" pitchFamily="34" charset="0"/>
              <a:buChar char="•"/>
            </a:pPr>
            <a:r>
              <a:rPr lang="en-US" dirty="0">
                <a:solidFill>
                  <a:srgbClr val="262626"/>
                </a:solidFill>
              </a:rPr>
              <a:t>habits under time pressure</a:t>
            </a:r>
          </a:p>
          <a:p>
            <a:pPr marL="285750" indent="-285750">
              <a:buClr>
                <a:srgbClr val="62A844"/>
              </a:buClr>
              <a:buFont typeface="Arial" panose="020B0604020202020204" pitchFamily="34" charset="0"/>
              <a:buChar char="•"/>
            </a:pPr>
            <a:r>
              <a:rPr lang="en-US" dirty="0">
                <a:solidFill>
                  <a:srgbClr val="262626"/>
                </a:solidFill>
              </a:rPr>
              <a:t>unclear expectations</a:t>
            </a:r>
          </a:p>
          <a:p>
            <a:pPr marL="285750" indent="-285750">
              <a:buClr>
                <a:srgbClr val="62A844"/>
              </a:buClr>
              <a:buFont typeface="Arial" panose="020B0604020202020204" pitchFamily="34" charset="0"/>
              <a:buChar char="•"/>
            </a:pPr>
            <a:r>
              <a:rPr lang="en-US" dirty="0">
                <a:solidFill>
                  <a:srgbClr val="262626"/>
                </a:solidFill>
              </a:rPr>
              <a:t>inconsistent supervision</a:t>
            </a:r>
          </a:p>
          <a:p>
            <a:pPr marL="285750" indent="-285750">
              <a:buClr>
                <a:srgbClr val="62A844"/>
              </a:buClr>
              <a:buFont typeface="Arial" panose="020B0604020202020204" pitchFamily="34" charset="0"/>
              <a:buChar char="•"/>
            </a:pPr>
            <a:r>
              <a:rPr lang="en-US" dirty="0">
                <a:solidFill>
                  <a:srgbClr val="262626"/>
                </a:solidFill>
              </a:rPr>
              <a:t>weak handover between shifts</a:t>
            </a:r>
          </a:p>
          <a:p>
            <a:pPr marL="285750" indent="-285750">
              <a:buClr>
                <a:srgbClr val="62A844"/>
              </a:buClr>
              <a:buFont typeface="Arial" panose="020B0604020202020204" pitchFamily="34" charset="0"/>
              <a:buChar char="•"/>
            </a:pPr>
            <a:r>
              <a:rPr lang="en-US" dirty="0">
                <a:solidFill>
                  <a:srgbClr val="262626"/>
                </a:solidFill>
              </a:rPr>
              <a:t>the feeling that sustainability belongs to “someone else”</a:t>
            </a:r>
          </a:p>
          <a:p>
            <a:pPr>
              <a:buClr>
                <a:srgbClr val="62A844"/>
              </a:buClr>
            </a:pPr>
            <a:endParaRPr lang="en-US" dirty="0">
              <a:solidFill>
                <a:srgbClr val="262626"/>
              </a:solidFill>
            </a:endParaRPr>
          </a:p>
          <a:p>
            <a:pPr>
              <a:buClr>
                <a:srgbClr val="62A844"/>
              </a:buClr>
            </a:pPr>
            <a:r>
              <a:rPr lang="en-US" sz="2000" b="1" dirty="0">
                <a:solidFill>
                  <a:srgbClr val="0289AE"/>
                </a:solidFill>
              </a:rPr>
              <a:t>Culture becomes visible in small moments:</a:t>
            </a:r>
          </a:p>
          <a:p>
            <a:pPr marL="285750" indent="-285750">
              <a:buClr>
                <a:srgbClr val="62A844"/>
              </a:buClr>
              <a:buFont typeface="Arial" panose="020B0604020202020204" pitchFamily="34" charset="0"/>
              <a:buChar char="•"/>
            </a:pPr>
            <a:r>
              <a:rPr lang="en-US" dirty="0">
                <a:solidFill>
                  <a:srgbClr val="262626"/>
                </a:solidFill>
              </a:rPr>
              <a:t>Does the team report waste?</a:t>
            </a:r>
          </a:p>
          <a:p>
            <a:pPr marL="285750" indent="-285750">
              <a:buClr>
                <a:srgbClr val="62A844"/>
              </a:buClr>
              <a:buFont typeface="Arial" panose="020B0604020202020204" pitchFamily="34" charset="0"/>
              <a:buChar char="•"/>
            </a:pPr>
            <a:r>
              <a:rPr lang="en-US" dirty="0">
                <a:solidFill>
                  <a:srgbClr val="262626"/>
                </a:solidFill>
              </a:rPr>
              <a:t>Does anyone challenge overproduction?</a:t>
            </a:r>
          </a:p>
          <a:p>
            <a:pPr marL="285750" indent="-285750">
              <a:buClr>
                <a:srgbClr val="62A844"/>
              </a:buClr>
              <a:buFont typeface="Arial" panose="020B0604020202020204" pitchFamily="34" charset="0"/>
              <a:buChar char="•"/>
            </a:pPr>
            <a:r>
              <a:rPr lang="en-US" dirty="0">
                <a:solidFill>
                  <a:srgbClr val="262626"/>
                </a:solidFill>
              </a:rPr>
              <a:t>Are switch-off checks normal or optional?</a:t>
            </a:r>
          </a:p>
        </p:txBody>
      </p:sp>
      <p:sp>
        <p:nvSpPr>
          <p:cNvPr id="5" name="TextBox 28">
            <a:extLst>
              <a:ext uri="{FF2B5EF4-FFF2-40B4-BE49-F238E27FC236}">
                <a16:creationId xmlns:a16="http://schemas.microsoft.com/office/drawing/2014/main" id="{0C315A86-E14D-8A0E-C668-EFF490F836D0}"/>
              </a:ext>
            </a:extLst>
          </p:cNvPr>
          <p:cNvSpPr txBox="1"/>
          <p:nvPr/>
        </p:nvSpPr>
        <p:spPr>
          <a:xfrm>
            <a:off x="7981058" y="5210511"/>
            <a:ext cx="3455665" cy="707886"/>
          </a:xfrm>
          <a:prstGeom prst="rect">
            <a:avLst/>
          </a:prstGeom>
          <a:noFill/>
        </p:spPr>
        <p:txBody>
          <a:bodyPr wrap="square">
            <a:spAutoFit/>
          </a:bodyPr>
          <a:lstStyle/>
          <a:p>
            <a:pPr algn="r"/>
            <a:r>
              <a:rPr lang="en-US" sz="2000" b="1" dirty="0">
                <a:solidFill>
                  <a:srgbClr val="62A844"/>
                </a:solidFill>
              </a:rPr>
              <a:t>Good culture and involvement make the right actions easier.</a:t>
            </a:r>
            <a:endParaRPr lang="en-US" sz="2000" dirty="0">
              <a:solidFill>
                <a:srgbClr val="62A844"/>
              </a:solidFill>
            </a:endParaRPr>
          </a:p>
        </p:txBody>
      </p:sp>
      <p:sp>
        <p:nvSpPr>
          <p:cNvPr id="7" name="Rounded Rectangle 6">
            <a:extLst>
              <a:ext uri="{FF2B5EF4-FFF2-40B4-BE49-F238E27FC236}">
                <a16:creationId xmlns:a16="http://schemas.microsoft.com/office/drawing/2014/main" id="{3CDB0D57-1DB2-D027-8BFD-BB6284557C64}"/>
              </a:ext>
            </a:extLst>
          </p:cNvPr>
          <p:cNvSpPr/>
          <p:nvPr/>
        </p:nvSpPr>
        <p:spPr>
          <a:xfrm>
            <a:off x="7224000" y="6179168"/>
            <a:ext cx="4212723"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55B8EC2-C672-B1F0-1385-C3CD463E1B8C}"/>
              </a:ext>
            </a:extLst>
          </p:cNvPr>
          <p:cNvSpPr txBox="1"/>
          <p:nvPr/>
        </p:nvSpPr>
        <p:spPr>
          <a:xfrm>
            <a:off x="7350000" y="624244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0" name="TextBox 9">
            <a:extLst>
              <a:ext uri="{FF2B5EF4-FFF2-40B4-BE49-F238E27FC236}">
                <a16:creationId xmlns:a16="http://schemas.microsoft.com/office/drawing/2014/main" id="{21DEC752-7817-6989-1175-6807422FC93B}"/>
              </a:ext>
            </a:extLst>
          </p:cNvPr>
          <p:cNvSpPr txBox="1"/>
          <p:nvPr/>
        </p:nvSpPr>
        <p:spPr>
          <a:xfrm>
            <a:off x="8106001" y="624244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8E14343-B18B-7C10-2065-10CEC6F1B8D4}"/>
              </a:ext>
            </a:extLst>
          </p:cNvPr>
          <p:cNvSpPr txBox="1"/>
          <p:nvPr/>
        </p:nvSpPr>
        <p:spPr>
          <a:xfrm>
            <a:off x="8700000" y="6242446"/>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3683831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38AD5-7DA7-9B94-36FD-C6459AAC7CA4}"/>
            </a:ext>
          </a:extLst>
        </p:cNvPr>
        <p:cNvGrpSpPr/>
        <p:nvPr/>
      </p:nvGrpSpPr>
      <p:grpSpPr>
        <a:xfrm>
          <a:off x="0" y="0"/>
          <a:ext cx="0" cy="0"/>
          <a:chOff x="0" y="0"/>
          <a:chExt cx="0" cy="0"/>
        </a:xfrm>
      </p:grpSpPr>
      <p:sp>
        <p:nvSpPr>
          <p:cNvPr id="2" name="Arrow: Left-Right 6">
            <a:extLst>
              <a:ext uri="{FF2B5EF4-FFF2-40B4-BE49-F238E27FC236}">
                <a16:creationId xmlns:a16="http://schemas.microsoft.com/office/drawing/2014/main" id="{103D7CD5-A3E0-92F3-3255-C6A9186D71D6}"/>
              </a:ext>
            </a:extLst>
          </p:cNvPr>
          <p:cNvSpPr/>
          <p:nvPr/>
        </p:nvSpPr>
        <p:spPr>
          <a:xfrm>
            <a:off x="4851825" y="1758262"/>
            <a:ext cx="2488350" cy="3848773"/>
          </a:xfrm>
          <a:prstGeom prst="leftRightArrow">
            <a:avLst>
              <a:gd name="adj1" fmla="val 100000"/>
              <a:gd name="adj2" fmla="val 12406"/>
            </a:avLst>
          </a:pr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Arrow: Chevron 3">
            <a:extLst>
              <a:ext uri="{FF2B5EF4-FFF2-40B4-BE49-F238E27FC236}">
                <a16:creationId xmlns:a16="http://schemas.microsoft.com/office/drawing/2014/main" id="{B90EF689-2E35-7ED4-38CA-87945FB1EDB5}"/>
              </a:ext>
            </a:extLst>
          </p:cNvPr>
          <p:cNvSpPr/>
          <p:nvPr/>
        </p:nvSpPr>
        <p:spPr>
          <a:xfrm>
            <a:off x="7002558" y="1502227"/>
            <a:ext cx="4516355" cy="4360842"/>
          </a:xfrm>
          <a:prstGeom prst="chevron">
            <a:avLst>
              <a:gd name="adj" fmla="val 8447"/>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5" name="Arrow: Chevron 5">
            <a:extLst>
              <a:ext uri="{FF2B5EF4-FFF2-40B4-BE49-F238E27FC236}">
                <a16:creationId xmlns:a16="http://schemas.microsoft.com/office/drawing/2014/main" id="{1E95D2E3-C930-F1BD-8026-692FED843304}"/>
              </a:ext>
            </a:extLst>
          </p:cNvPr>
          <p:cNvSpPr/>
          <p:nvPr/>
        </p:nvSpPr>
        <p:spPr>
          <a:xfrm flipH="1">
            <a:off x="946384" y="1489775"/>
            <a:ext cx="4243057" cy="4360842"/>
          </a:xfrm>
          <a:prstGeom prst="chevron">
            <a:avLst>
              <a:gd name="adj" fmla="val 8447"/>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 name="Rectangle 9">
            <a:extLst>
              <a:ext uri="{FF2B5EF4-FFF2-40B4-BE49-F238E27FC236}">
                <a16:creationId xmlns:a16="http://schemas.microsoft.com/office/drawing/2014/main" id="{210554D5-E5BB-1A50-78C3-D85F1B508365}"/>
              </a:ext>
            </a:extLst>
          </p:cNvPr>
          <p:cNvSpPr/>
          <p:nvPr/>
        </p:nvSpPr>
        <p:spPr>
          <a:xfrm>
            <a:off x="4997683" y="3046509"/>
            <a:ext cx="2144478" cy="1333698"/>
          </a:xfrm>
          <a:prstGeom prst="rect">
            <a:avLst/>
          </a:prstGeom>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580"/>
              </a:lnSpc>
            </a:pPr>
            <a:r>
              <a:rPr lang="en-US" sz="2600" b="1" dirty="0">
                <a:solidFill>
                  <a:schemeClr val="bg1"/>
                </a:solidFill>
                <a:latin typeface="+mj-lt"/>
              </a:rPr>
              <a:t>Drivers and blockers or sustainable </a:t>
            </a:r>
          </a:p>
          <a:p>
            <a:pPr algn="ctr">
              <a:lnSpc>
                <a:spcPts val="2580"/>
              </a:lnSpc>
            </a:pPr>
            <a:r>
              <a:rPr lang="en-US" sz="2600" b="1" dirty="0">
                <a:solidFill>
                  <a:schemeClr val="bg1"/>
                </a:solidFill>
                <a:latin typeface="+mj-lt"/>
              </a:rPr>
              <a:t>habits</a:t>
            </a:r>
          </a:p>
        </p:txBody>
      </p:sp>
      <p:grpSp>
        <p:nvGrpSpPr>
          <p:cNvPr id="9" name="Group 10">
            <a:extLst>
              <a:ext uri="{FF2B5EF4-FFF2-40B4-BE49-F238E27FC236}">
                <a16:creationId xmlns:a16="http://schemas.microsoft.com/office/drawing/2014/main" id="{17F07530-8E98-4171-AE31-EFD6A8B7ED96}"/>
              </a:ext>
            </a:extLst>
          </p:cNvPr>
          <p:cNvGrpSpPr/>
          <p:nvPr/>
        </p:nvGrpSpPr>
        <p:grpSpPr>
          <a:xfrm>
            <a:off x="2205342" y="2142957"/>
            <a:ext cx="1438219" cy="1519929"/>
            <a:chOff x="-7117215" y="3443844"/>
            <a:chExt cx="886026" cy="886026"/>
          </a:xfrm>
        </p:grpSpPr>
        <p:sp>
          <p:nvSpPr>
            <p:cNvPr id="11" name="Chevron 104">
              <a:extLst>
                <a:ext uri="{FF2B5EF4-FFF2-40B4-BE49-F238E27FC236}">
                  <a16:creationId xmlns:a16="http://schemas.microsoft.com/office/drawing/2014/main" id="{3F7369BB-0DB2-B697-134B-E6F2F69FEC1F}"/>
                </a:ext>
              </a:extLst>
            </p:cNvPr>
            <p:cNvSpPr/>
            <p:nvPr/>
          </p:nvSpPr>
          <p:spPr>
            <a:xfrm>
              <a:off x="-7117215" y="3443844"/>
              <a:ext cx="886026" cy="886026"/>
            </a:xfrm>
            <a:prstGeom prst="ellipse">
              <a:avLst/>
            </a:prstGeom>
            <a:gradFill>
              <a:gsLst>
                <a:gs pos="0">
                  <a:schemeClr val="bg1">
                    <a:alpha val="0"/>
                  </a:schemeClr>
                </a:gs>
                <a:gs pos="100000">
                  <a:schemeClr val="bg1">
                    <a:alpha val="36000"/>
                  </a:schemeClr>
                </a:gs>
              </a:gsLst>
              <a:lin ang="7200000" scaled="0"/>
            </a:gradFill>
            <a:ln>
              <a:noFill/>
            </a:ln>
            <a:effectLst>
              <a:outerShdw blurRad="63500" sx="102000" sy="102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2" name="Chevron 104">
              <a:extLst>
                <a:ext uri="{FF2B5EF4-FFF2-40B4-BE49-F238E27FC236}">
                  <a16:creationId xmlns:a16="http://schemas.microsoft.com/office/drawing/2014/main" id="{12B1DBC0-D8EA-C18A-BD31-A1E5C6BFBD78}"/>
                </a:ext>
              </a:extLst>
            </p:cNvPr>
            <p:cNvSpPr/>
            <p:nvPr/>
          </p:nvSpPr>
          <p:spPr>
            <a:xfrm>
              <a:off x="-7037357" y="3523702"/>
              <a:ext cx="726311" cy="726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grpSp>
      <p:grpSp>
        <p:nvGrpSpPr>
          <p:cNvPr id="13" name="Group 13">
            <a:extLst>
              <a:ext uri="{FF2B5EF4-FFF2-40B4-BE49-F238E27FC236}">
                <a16:creationId xmlns:a16="http://schemas.microsoft.com/office/drawing/2014/main" id="{694D2CA0-3364-F637-5E06-659B84FD0EC9}"/>
              </a:ext>
            </a:extLst>
          </p:cNvPr>
          <p:cNvGrpSpPr/>
          <p:nvPr/>
        </p:nvGrpSpPr>
        <p:grpSpPr>
          <a:xfrm>
            <a:off x="8678065" y="2142957"/>
            <a:ext cx="1438219" cy="1519929"/>
            <a:chOff x="-7117215" y="3443844"/>
            <a:chExt cx="886026" cy="886026"/>
          </a:xfrm>
        </p:grpSpPr>
        <p:sp>
          <p:nvSpPr>
            <p:cNvPr id="14" name="Chevron 104">
              <a:extLst>
                <a:ext uri="{FF2B5EF4-FFF2-40B4-BE49-F238E27FC236}">
                  <a16:creationId xmlns:a16="http://schemas.microsoft.com/office/drawing/2014/main" id="{DFA9D9ED-3961-3DEE-509C-6C4F757F2995}"/>
                </a:ext>
              </a:extLst>
            </p:cNvPr>
            <p:cNvSpPr/>
            <p:nvPr/>
          </p:nvSpPr>
          <p:spPr>
            <a:xfrm>
              <a:off x="-7117215" y="3443844"/>
              <a:ext cx="886026" cy="886026"/>
            </a:xfrm>
            <a:prstGeom prst="ellipse">
              <a:avLst/>
            </a:prstGeom>
            <a:gradFill>
              <a:gsLst>
                <a:gs pos="0">
                  <a:schemeClr val="bg1">
                    <a:alpha val="0"/>
                  </a:schemeClr>
                </a:gs>
                <a:gs pos="100000">
                  <a:schemeClr val="bg1">
                    <a:alpha val="36000"/>
                  </a:schemeClr>
                </a:gs>
              </a:gsLst>
              <a:lin ang="7200000" scaled="0"/>
            </a:gradFill>
            <a:ln>
              <a:noFill/>
            </a:ln>
            <a:effectLst>
              <a:outerShdw blurRad="63500" sx="102000" sy="102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5" name="Chevron 104">
              <a:extLst>
                <a:ext uri="{FF2B5EF4-FFF2-40B4-BE49-F238E27FC236}">
                  <a16:creationId xmlns:a16="http://schemas.microsoft.com/office/drawing/2014/main" id="{7AB61F5B-8C01-6757-C67C-CFBEB3B4FF5D}"/>
                </a:ext>
              </a:extLst>
            </p:cNvPr>
            <p:cNvSpPr/>
            <p:nvPr/>
          </p:nvSpPr>
          <p:spPr>
            <a:xfrm>
              <a:off x="-7037357" y="3523702"/>
              <a:ext cx="726311" cy="726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grpSp>
      <p:sp>
        <p:nvSpPr>
          <p:cNvPr id="20" name="Freeform 81">
            <a:extLst>
              <a:ext uri="{FF2B5EF4-FFF2-40B4-BE49-F238E27FC236}">
                <a16:creationId xmlns:a16="http://schemas.microsoft.com/office/drawing/2014/main" id="{54773F32-A069-2168-799F-D3D990F5B1D4}"/>
              </a:ext>
            </a:extLst>
          </p:cNvPr>
          <p:cNvSpPr>
            <a:spLocks noEditPoints="1"/>
          </p:cNvSpPr>
          <p:nvPr/>
        </p:nvSpPr>
        <p:spPr bwMode="auto">
          <a:xfrm>
            <a:off x="2677153" y="2750583"/>
            <a:ext cx="494595" cy="447114"/>
          </a:xfrm>
          <a:custGeom>
            <a:avLst/>
            <a:gdLst>
              <a:gd name="T0" fmla="*/ 377671 w 248"/>
              <a:gd name="T1" fmla="*/ 294708 h 224"/>
              <a:gd name="T2" fmla="*/ 281653 w 248"/>
              <a:gd name="T3" fmla="*/ 294708 h 224"/>
              <a:gd name="T4" fmla="*/ 256048 w 248"/>
              <a:gd name="T5" fmla="*/ 294708 h 224"/>
              <a:gd name="T6" fmla="*/ 256048 w 248"/>
              <a:gd name="T7" fmla="*/ 326742 h 224"/>
              <a:gd name="T8" fmla="*/ 281653 w 248"/>
              <a:gd name="T9" fmla="*/ 352368 h 224"/>
              <a:gd name="T10" fmla="*/ 281653 w 248"/>
              <a:gd name="T11" fmla="*/ 358775 h 224"/>
              <a:gd name="T12" fmla="*/ 115222 w 248"/>
              <a:gd name="T13" fmla="*/ 358775 h 224"/>
              <a:gd name="T14" fmla="*/ 115222 w 248"/>
              <a:gd name="T15" fmla="*/ 352368 h 224"/>
              <a:gd name="T16" fmla="*/ 140827 w 248"/>
              <a:gd name="T17" fmla="*/ 326742 h 224"/>
              <a:gd name="T18" fmla="*/ 140827 w 248"/>
              <a:gd name="T19" fmla="*/ 294708 h 224"/>
              <a:gd name="T20" fmla="*/ 115222 w 248"/>
              <a:gd name="T21" fmla="*/ 294708 h 224"/>
              <a:gd name="T22" fmla="*/ 19204 w 248"/>
              <a:gd name="T23" fmla="*/ 294708 h 224"/>
              <a:gd name="T24" fmla="*/ 0 w 248"/>
              <a:gd name="T25" fmla="*/ 275488 h 224"/>
              <a:gd name="T26" fmla="*/ 0 w 248"/>
              <a:gd name="T27" fmla="*/ 19220 h 224"/>
              <a:gd name="T28" fmla="*/ 19204 w 248"/>
              <a:gd name="T29" fmla="*/ 0 h 224"/>
              <a:gd name="T30" fmla="*/ 377671 w 248"/>
              <a:gd name="T31" fmla="*/ 0 h 224"/>
              <a:gd name="T32" fmla="*/ 396875 w 248"/>
              <a:gd name="T33" fmla="*/ 19220 h 224"/>
              <a:gd name="T34" fmla="*/ 396875 w 248"/>
              <a:gd name="T35" fmla="*/ 275488 h 224"/>
              <a:gd name="T36" fmla="*/ 377671 w 248"/>
              <a:gd name="T37" fmla="*/ 294708 h 224"/>
              <a:gd name="T38" fmla="*/ 371270 w 248"/>
              <a:gd name="T39" fmla="*/ 25627 h 224"/>
              <a:gd name="T40" fmla="*/ 25605 w 248"/>
              <a:gd name="T41" fmla="*/ 25627 h 224"/>
              <a:gd name="T42" fmla="*/ 25605 w 248"/>
              <a:gd name="T43" fmla="*/ 243454 h 224"/>
              <a:gd name="T44" fmla="*/ 371270 w 248"/>
              <a:gd name="T45" fmla="*/ 243454 h 224"/>
              <a:gd name="T46" fmla="*/ 371270 w 248"/>
              <a:gd name="T47" fmla="*/ 25627 h 224"/>
              <a:gd name="T48" fmla="*/ 160030 w 248"/>
              <a:gd name="T49" fmla="*/ 76880 h 224"/>
              <a:gd name="T50" fmla="*/ 172833 w 248"/>
              <a:gd name="T51" fmla="*/ 83287 h 224"/>
              <a:gd name="T52" fmla="*/ 198438 w 248"/>
              <a:gd name="T53" fmla="*/ 107312 h 224"/>
              <a:gd name="T54" fmla="*/ 224042 w 248"/>
              <a:gd name="T55" fmla="*/ 83287 h 224"/>
              <a:gd name="T56" fmla="*/ 236845 w 248"/>
              <a:gd name="T57" fmla="*/ 76880 h 224"/>
              <a:gd name="T58" fmla="*/ 256048 w 248"/>
              <a:gd name="T59" fmla="*/ 96100 h 224"/>
              <a:gd name="T60" fmla="*/ 249647 w 248"/>
              <a:gd name="T61" fmla="*/ 108914 h 224"/>
              <a:gd name="T62" fmla="*/ 225643 w 248"/>
              <a:gd name="T63" fmla="*/ 134541 h 224"/>
              <a:gd name="T64" fmla="*/ 249647 w 248"/>
              <a:gd name="T65" fmla="*/ 160167 h 224"/>
              <a:gd name="T66" fmla="*/ 256048 w 248"/>
              <a:gd name="T67" fmla="*/ 172981 h 224"/>
              <a:gd name="T68" fmla="*/ 236845 w 248"/>
              <a:gd name="T69" fmla="*/ 192201 h 224"/>
              <a:gd name="T70" fmla="*/ 224042 w 248"/>
              <a:gd name="T71" fmla="*/ 185794 h 224"/>
              <a:gd name="T72" fmla="*/ 198438 w 248"/>
              <a:gd name="T73" fmla="*/ 161769 h 224"/>
              <a:gd name="T74" fmla="*/ 172833 w 248"/>
              <a:gd name="T75" fmla="*/ 185794 h 224"/>
              <a:gd name="T76" fmla="*/ 160030 w 248"/>
              <a:gd name="T77" fmla="*/ 192201 h 224"/>
              <a:gd name="T78" fmla="*/ 140827 w 248"/>
              <a:gd name="T79" fmla="*/ 172981 h 224"/>
              <a:gd name="T80" fmla="*/ 147228 w 248"/>
              <a:gd name="T81" fmla="*/ 160167 h 224"/>
              <a:gd name="T82" fmla="*/ 171232 w 248"/>
              <a:gd name="T83" fmla="*/ 134541 h 224"/>
              <a:gd name="T84" fmla="*/ 147228 w 248"/>
              <a:gd name="T85" fmla="*/ 108914 h 224"/>
              <a:gd name="T86" fmla="*/ 140827 w 248"/>
              <a:gd name="T87" fmla="*/ 96100 h 224"/>
              <a:gd name="T88" fmla="*/ 160030 w 248"/>
              <a:gd name="T89" fmla="*/ 76880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8" h="224">
                <a:moveTo>
                  <a:pt x="236" y="184"/>
                </a:moveTo>
                <a:cubicBezTo>
                  <a:pt x="176" y="184"/>
                  <a:pt x="176" y="184"/>
                  <a:pt x="176" y="184"/>
                </a:cubicBezTo>
                <a:cubicBezTo>
                  <a:pt x="160" y="184"/>
                  <a:pt x="160" y="184"/>
                  <a:pt x="160" y="184"/>
                </a:cubicBezTo>
                <a:cubicBezTo>
                  <a:pt x="160" y="204"/>
                  <a:pt x="160" y="204"/>
                  <a:pt x="160" y="204"/>
                </a:cubicBezTo>
                <a:cubicBezTo>
                  <a:pt x="176" y="220"/>
                  <a:pt x="176" y="220"/>
                  <a:pt x="176" y="220"/>
                </a:cubicBezTo>
                <a:cubicBezTo>
                  <a:pt x="176" y="224"/>
                  <a:pt x="176" y="224"/>
                  <a:pt x="176" y="224"/>
                </a:cubicBezTo>
                <a:cubicBezTo>
                  <a:pt x="72" y="224"/>
                  <a:pt x="72" y="224"/>
                  <a:pt x="72" y="224"/>
                </a:cubicBezTo>
                <a:cubicBezTo>
                  <a:pt x="72" y="220"/>
                  <a:pt x="72" y="220"/>
                  <a:pt x="72" y="220"/>
                </a:cubicBezTo>
                <a:cubicBezTo>
                  <a:pt x="88" y="204"/>
                  <a:pt x="88" y="204"/>
                  <a:pt x="88" y="204"/>
                </a:cubicBezTo>
                <a:cubicBezTo>
                  <a:pt x="88" y="184"/>
                  <a:pt x="88" y="184"/>
                  <a:pt x="88" y="184"/>
                </a:cubicBezTo>
                <a:cubicBezTo>
                  <a:pt x="72" y="184"/>
                  <a:pt x="72" y="184"/>
                  <a:pt x="72" y="184"/>
                </a:cubicBezTo>
                <a:cubicBezTo>
                  <a:pt x="12" y="184"/>
                  <a:pt x="12" y="184"/>
                  <a:pt x="12" y="184"/>
                </a:cubicBezTo>
                <a:cubicBezTo>
                  <a:pt x="5" y="184"/>
                  <a:pt x="0" y="179"/>
                  <a:pt x="0" y="172"/>
                </a:cubicBezTo>
                <a:cubicBezTo>
                  <a:pt x="0" y="12"/>
                  <a:pt x="0" y="12"/>
                  <a:pt x="0" y="12"/>
                </a:cubicBezTo>
                <a:cubicBezTo>
                  <a:pt x="0" y="5"/>
                  <a:pt x="5" y="0"/>
                  <a:pt x="12" y="0"/>
                </a:cubicBezTo>
                <a:cubicBezTo>
                  <a:pt x="236" y="0"/>
                  <a:pt x="236" y="0"/>
                  <a:pt x="236" y="0"/>
                </a:cubicBezTo>
                <a:cubicBezTo>
                  <a:pt x="243" y="0"/>
                  <a:pt x="248" y="5"/>
                  <a:pt x="248" y="12"/>
                </a:cubicBezTo>
                <a:cubicBezTo>
                  <a:pt x="248" y="172"/>
                  <a:pt x="248" y="172"/>
                  <a:pt x="248" y="172"/>
                </a:cubicBezTo>
                <a:cubicBezTo>
                  <a:pt x="248" y="179"/>
                  <a:pt x="243" y="184"/>
                  <a:pt x="236" y="184"/>
                </a:cubicBezTo>
                <a:moveTo>
                  <a:pt x="232" y="16"/>
                </a:moveTo>
                <a:cubicBezTo>
                  <a:pt x="16" y="16"/>
                  <a:pt x="16" y="16"/>
                  <a:pt x="16" y="16"/>
                </a:cubicBezTo>
                <a:cubicBezTo>
                  <a:pt x="16" y="152"/>
                  <a:pt x="16" y="152"/>
                  <a:pt x="16" y="152"/>
                </a:cubicBezTo>
                <a:cubicBezTo>
                  <a:pt x="232" y="152"/>
                  <a:pt x="232" y="152"/>
                  <a:pt x="232" y="152"/>
                </a:cubicBezTo>
                <a:lnTo>
                  <a:pt x="232" y="16"/>
                </a:lnTo>
                <a:close/>
                <a:moveTo>
                  <a:pt x="100" y="48"/>
                </a:moveTo>
                <a:cubicBezTo>
                  <a:pt x="103" y="48"/>
                  <a:pt x="106" y="49"/>
                  <a:pt x="108" y="52"/>
                </a:cubicBezTo>
                <a:cubicBezTo>
                  <a:pt x="124" y="67"/>
                  <a:pt x="124" y="67"/>
                  <a:pt x="124" y="67"/>
                </a:cubicBezTo>
                <a:cubicBezTo>
                  <a:pt x="140" y="52"/>
                  <a:pt x="140" y="52"/>
                  <a:pt x="140" y="52"/>
                </a:cubicBezTo>
                <a:cubicBezTo>
                  <a:pt x="142" y="49"/>
                  <a:pt x="145" y="48"/>
                  <a:pt x="148" y="48"/>
                </a:cubicBezTo>
                <a:cubicBezTo>
                  <a:pt x="155" y="48"/>
                  <a:pt x="160" y="53"/>
                  <a:pt x="160" y="60"/>
                </a:cubicBezTo>
                <a:cubicBezTo>
                  <a:pt x="160" y="63"/>
                  <a:pt x="159" y="66"/>
                  <a:pt x="156" y="68"/>
                </a:cubicBezTo>
                <a:cubicBezTo>
                  <a:pt x="141" y="84"/>
                  <a:pt x="141" y="84"/>
                  <a:pt x="141" y="84"/>
                </a:cubicBezTo>
                <a:cubicBezTo>
                  <a:pt x="156" y="100"/>
                  <a:pt x="156" y="100"/>
                  <a:pt x="156" y="100"/>
                </a:cubicBezTo>
                <a:cubicBezTo>
                  <a:pt x="159" y="102"/>
                  <a:pt x="160" y="105"/>
                  <a:pt x="160" y="108"/>
                </a:cubicBezTo>
                <a:cubicBezTo>
                  <a:pt x="160" y="115"/>
                  <a:pt x="155" y="120"/>
                  <a:pt x="148" y="120"/>
                </a:cubicBezTo>
                <a:cubicBezTo>
                  <a:pt x="145" y="120"/>
                  <a:pt x="142" y="119"/>
                  <a:pt x="140" y="116"/>
                </a:cubicBezTo>
                <a:cubicBezTo>
                  <a:pt x="124" y="101"/>
                  <a:pt x="124" y="101"/>
                  <a:pt x="124" y="101"/>
                </a:cubicBezTo>
                <a:cubicBezTo>
                  <a:pt x="108" y="116"/>
                  <a:pt x="108" y="116"/>
                  <a:pt x="108" y="116"/>
                </a:cubicBezTo>
                <a:cubicBezTo>
                  <a:pt x="106" y="119"/>
                  <a:pt x="103" y="120"/>
                  <a:pt x="100" y="120"/>
                </a:cubicBezTo>
                <a:cubicBezTo>
                  <a:pt x="93" y="120"/>
                  <a:pt x="88" y="115"/>
                  <a:pt x="88" y="108"/>
                </a:cubicBezTo>
                <a:cubicBezTo>
                  <a:pt x="88" y="105"/>
                  <a:pt x="89" y="102"/>
                  <a:pt x="92" y="100"/>
                </a:cubicBezTo>
                <a:cubicBezTo>
                  <a:pt x="107" y="84"/>
                  <a:pt x="107" y="84"/>
                  <a:pt x="107" y="84"/>
                </a:cubicBezTo>
                <a:cubicBezTo>
                  <a:pt x="92" y="68"/>
                  <a:pt x="92" y="68"/>
                  <a:pt x="92" y="68"/>
                </a:cubicBezTo>
                <a:cubicBezTo>
                  <a:pt x="89" y="66"/>
                  <a:pt x="88" y="63"/>
                  <a:pt x="88" y="60"/>
                </a:cubicBezTo>
                <a:cubicBezTo>
                  <a:pt x="88" y="53"/>
                  <a:pt x="93" y="48"/>
                  <a:pt x="100" y="48"/>
                </a:cubicBezTo>
              </a:path>
            </a:pathLst>
          </a:custGeom>
          <a:solidFill>
            <a:srgbClr val="06677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j-lt"/>
            </a:endParaRPr>
          </a:p>
        </p:txBody>
      </p:sp>
      <p:sp>
        <p:nvSpPr>
          <p:cNvPr id="22" name="Freeform 82">
            <a:extLst>
              <a:ext uri="{FF2B5EF4-FFF2-40B4-BE49-F238E27FC236}">
                <a16:creationId xmlns:a16="http://schemas.microsoft.com/office/drawing/2014/main" id="{9CC4CCE3-4FE4-9ADC-7923-9E95181E93BF}"/>
              </a:ext>
            </a:extLst>
          </p:cNvPr>
          <p:cNvSpPr>
            <a:spLocks noEditPoints="1"/>
          </p:cNvSpPr>
          <p:nvPr/>
        </p:nvSpPr>
        <p:spPr bwMode="auto">
          <a:xfrm>
            <a:off x="9151858" y="2788041"/>
            <a:ext cx="492616" cy="447114"/>
          </a:xfrm>
          <a:custGeom>
            <a:avLst/>
            <a:gdLst>
              <a:gd name="T0" fmla="*/ 376160 w 248"/>
              <a:gd name="T1" fmla="*/ 294708 h 224"/>
              <a:gd name="T2" fmla="*/ 280526 w 248"/>
              <a:gd name="T3" fmla="*/ 294708 h 224"/>
              <a:gd name="T4" fmla="*/ 255024 w 248"/>
              <a:gd name="T5" fmla="*/ 294708 h 224"/>
              <a:gd name="T6" fmla="*/ 255024 w 248"/>
              <a:gd name="T7" fmla="*/ 326742 h 224"/>
              <a:gd name="T8" fmla="*/ 280526 w 248"/>
              <a:gd name="T9" fmla="*/ 352368 h 224"/>
              <a:gd name="T10" fmla="*/ 280526 w 248"/>
              <a:gd name="T11" fmla="*/ 358775 h 224"/>
              <a:gd name="T12" fmla="*/ 114761 w 248"/>
              <a:gd name="T13" fmla="*/ 358775 h 224"/>
              <a:gd name="T14" fmla="*/ 114761 w 248"/>
              <a:gd name="T15" fmla="*/ 352368 h 224"/>
              <a:gd name="T16" fmla="*/ 140263 w 248"/>
              <a:gd name="T17" fmla="*/ 326742 h 224"/>
              <a:gd name="T18" fmla="*/ 140263 w 248"/>
              <a:gd name="T19" fmla="*/ 294708 h 224"/>
              <a:gd name="T20" fmla="*/ 114761 w 248"/>
              <a:gd name="T21" fmla="*/ 294708 h 224"/>
              <a:gd name="T22" fmla="*/ 19127 w 248"/>
              <a:gd name="T23" fmla="*/ 294708 h 224"/>
              <a:gd name="T24" fmla="*/ 0 w 248"/>
              <a:gd name="T25" fmla="*/ 275488 h 224"/>
              <a:gd name="T26" fmla="*/ 0 w 248"/>
              <a:gd name="T27" fmla="*/ 19220 h 224"/>
              <a:gd name="T28" fmla="*/ 19127 w 248"/>
              <a:gd name="T29" fmla="*/ 0 h 224"/>
              <a:gd name="T30" fmla="*/ 376160 w 248"/>
              <a:gd name="T31" fmla="*/ 0 h 224"/>
              <a:gd name="T32" fmla="*/ 395287 w 248"/>
              <a:gd name="T33" fmla="*/ 19220 h 224"/>
              <a:gd name="T34" fmla="*/ 395287 w 248"/>
              <a:gd name="T35" fmla="*/ 275488 h 224"/>
              <a:gd name="T36" fmla="*/ 376160 w 248"/>
              <a:gd name="T37" fmla="*/ 294708 h 224"/>
              <a:gd name="T38" fmla="*/ 369785 w 248"/>
              <a:gd name="T39" fmla="*/ 25627 h 224"/>
              <a:gd name="T40" fmla="*/ 25502 w 248"/>
              <a:gd name="T41" fmla="*/ 25627 h 224"/>
              <a:gd name="T42" fmla="*/ 25502 w 248"/>
              <a:gd name="T43" fmla="*/ 243454 h 224"/>
              <a:gd name="T44" fmla="*/ 369785 w 248"/>
              <a:gd name="T45" fmla="*/ 243454 h 224"/>
              <a:gd name="T46" fmla="*/ 369785 w 248"/>
              <a:gd name="T47" fmla="*/ 25627 h 224"/>
              <a:gd name="T48" fmla="*/ 159390 w 248"/>
              <a:gd name="T49" fmla="*/ 115321 h 224"/>
              <a:gd name="T50" fmla="*/ 172141 w 248"/>
              <a:gd name="T51" fmla="*/ 121727 h 224"/>
              <a:gd name="T52" fmla="*/ 184892 w 248"/>
              <a:gd name="T53" fmla="*/ 132939 h 224"/>
              <a:gd name="T54" fmla="*/ 223146 w 248"/>
              <a:gd name="T55" fmla="*/ 96100 h 224"/>
              <a:gd name="T56" fmla="*/ 235897 w 248"/>
              <a:gd name="T57" fmla="*/ 89694 h 224"/>
              <a:gd name="T58" fmla="*/ 255024 w 248"/>
              <a:gd name="T59" fmla="*/ 108914 h 224"/>
              <a:gd name="T60" fmla="*/ 248648 w 248"/>
              <a:gd name="T61" fmla="*/ 121727 h 224"/>
              <a:gd name="T62" fmla="*/ 197644 w 248"/>
              <a:gd name="T63" fmla="*/ 172981 h 224"/>
              <a:gd name="T64" fmla="*/ 184892 w 248"/>
              <a:gd name="T65" fmla="*/ 179388 h 224"/>
              <a:gd name="T66" fmla="*/ 172141 w 248"/>
              <a:gd name="T67" fmla="*/ 172981 h 224"/>
              <a:gd name="T68" fmla="*/ 146639 w 248"/>
              <a:gd name="T69" fmla="*/ 147354 h 224"/>
              <a:gd name="T70" fmla="*/ 140263 w 248"/>
              <a:gd name="T71" fmla="*/ 134541 h 224"/>
              <a:gd name="T72" fmla="*/ 159390 w 248"/>
              <a:gd name="T73" fmla="*/ 115321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8" h="224">
                <a:moveTo>
                  <a:pt x="236" y="184"/>
                </a:moveTo>
                <a:cubicBezTo>
                  <a:pt x="176" y="184"/>
                  <a:pt x="176" y="184"/>
                  <a:pt x="176" y="184"/>
                </a:cubicBezTo>
                <a:cubicBezTo>
                  <a:pt x="160" y="184"/>
                  <a:pt x="160" y="184"/>
                  <a:pt x="160" y="184"/>
                </a:cubicBezTo>
                <a:cubicBezTo>
                  <a:pt x="160" y="204"/>
                  <a:pt x="160" y="204"/>
                  <a:pt x="160" y="204"/>
                </a:cubicBezTo>
                <a:cubicBezTo>
                  <a:pt x="176" y="220"/>
                  <a:pt x="176" y="220"/>
                  <a:pt x="176" y="220"/>
                </a:cubicBezTo>
                <a:cubicBezTo>
                  <a:pt x="176" y="224"/>
                  <a:pt x="176" y="224"/>
                  <a:pt x="176" y="224"/>
                </a:cubicBezTo>
                <a:cubicBezTo>
                  <a:pt x="72" y="224"/>
                  <a:pt x="72" y="224"/>
                  <a:pt x="72" y="224"/>
                </a:cubicBezTo>
                <a:cubicBezTo>
                  <a:pt x="72" y="220"/>
                  <a:pt x="72" y="220"/>
                  <a:pt x="72" y="220"/>
                </a:cubicBezTo>
                <a:cubicBezTo>
                  <a:pt x="88" y="204"/>
                  <a:pt x="88" y="204"/>
                  <a:pt x="88" y="204"/>
                </a:cubicBezTo>
                <a:cubicBezTo>
                  <a:pt x="88" y="184"/>
                  <a:pt x="88" y="184"/>
                  <a:pt x="88" y="184"/>
                </a:cubicBezTo>
                <a:cubicBezTo>
                  <a:pt x="72" y="184"/>
                  <a:pt x="72" y="184"/>
                  <a:pt x="72" y="184"/>
                </a:cubicBezTo>
                <a:cubicBezTo>
                  <a:pt x="12" y="184"/>
                  <a:pt x="12" y="184"/>
                  <a:pt x="12" y="184"/>
                </a:cubicBezTo>
                <a:cubicBezTo>
                  <a:pt x="5" y="184"/>
                  <a:pt x="0" y="179"/>
                  <a:pt x="0" y="172"/>
                </a:cubicBezTo>
                <a:cubicBezTo>
                  <a:pt x="0" y="12"/>
                  <a:pt x="0" y="12"/>
                  <a:pt x="0" y="12"/>
                </a:cubicBezTo>
                <a:cubicBezTo>
                  <a:pt x="0" y="5"/>
                  <a:pt x="5" y="0"/>
                  <a:pt x="12" y="0"/>
                </a:cubicBezTo>
                <a:cubicBezTo>
                  <a:pt x="236" y="0"/>
                  <a:pt x="236" y="0"/>
                  <a:pt x="236" y="0"/>
                </a:cubicBezTo>
                <a:cubicBezTo>
                  <a:pt x="243" y="0"/>
                  <a:pt x="248" y="5"/>
                  <a:pt x="248" y="12"/>
                </a:cubicBezTo>
                <a:cubicBezTo>
                  <a:pt x="248" y="172"/>
                  <a:pt x="248" y="172"/>
                  <a:pt x="248" y="172"/>
                </a:cubicBezTo>
                <a:cubicBezTo>
                  <a:pt x="248" y="179"/>
                  <a:pt x="243" y="184"/>
                  <a:pt x="236" y="184"/>
                </a:cubicBezTo>
                <a:moveTo>
                  <a:pt x="232" y="16"/>
                </a:moveTo>
                <a:cubicBezTo>
                  <a:pt x="16" y="16"/>
                  <a:pt x="16" y="16"/>
                  <a:pt x="16" y="16"/>
                </a:cubicBezTo>
                <a:cubicBezTo>
                  <a:pt x="16" y="152"/>
                  <a:pt x="16" y="152"/>
                  <a:pt x="16" y="152"/>
                </a:cubicBezTo>
                <a:cubicBezTo>
                  <a:pt x="232" y="152"/>
                  <a:pt x="232" y="152"/>
                  <a:pt x="232" y="152"/>
                </a:cubicBezTo>
                <a:lnTo>
                  <a:pt x="232" y="16"/>
                </a:lnTo>
                <a:close/>
                <a:moveTo>
                  <a:pt x="100" y="72"/>
                </a:moveTo>
                <a:cubicBezTo>
                  <a:pt x="103" y="72"/>
                  <a:pt x="106" y="73"/>
                  <a:pt x="108" y="76"/>
                </a:cubicBezTo>
                <a:cubicBezTo>
                  <a:pt x="116" y="83"/>
                  <a:pt x="116" y="83"/>
                  <a:pt x="116" y="83"/>
                </a:cubicBezTo>
                <a:cubicBezTo>
                  <a:pt x="140" y="60"/>
                  <a:pt x="140" y="60"/>
                  <a:pt x="140" y="60"/>
                </a:cubicBezTo>
                <a:cubicBezTo>
                  <a:pt x="142" y="57"/>
                  <a:pt x="145" y="56"/>
                  <a:pt x="148" y="56"/>
                </a:cubicBezTo>
                <a:cubicBezTo>
                  <a:pt x="155" y="56"/>
                  <a:pt x="160" y="61"/>
                  <a:pt x="160" y="68"/>
                </a:cubicBezTo>
                <a:cubicBezTo>
                  <a:pt x="160" y="71"/>
                  <a:pt x="159" y="74"/>
                  <a:pt x="156" y="76"/>
                </a:cubicBezTo>
                <a:cubicBezTo>
                  <a:pt x="124" y="108"/>
                  <a:pt x="124" y="108"/>
                  <a:pt x="124" y="108"/>
                </a:cubicBezTo>
                <a:cubicBezTo>
                  <a:pt x="122" y="111"/>
                  <a:pt x="119" y="112"/>
                  <a:pt x="116" y="112"/>
                </a:cubicBezTo>
                <a:cubicBezTo>
                  <a:pt x="113" y="112"/>
                  <a:pt x="110" y="111"/>
                  <a:pt x="108" y="108"/>
                </a:cubicBezTo>
                <a:cubicBezTo>
                  <a:pt x="92" y="92"/>
                  <a:pt x="92" y="92"/>
                  <a:pt x="92" y="92"/>
                </a:cubicBezTo>
                <a:cubicBezTo>
                  <a:pt x="89" y="90"/>
                  <a:pt x="88" y="87"/>
                  <a:pt x="88" y="84"/>
                </a:cubicBezTo>
                <a:cubicBezTo>
                  <a:pt x="88" y="77"/>
                  <a:pt x="93" y="72"/>
                  <a:pt x="100" y="72"/>
                </a:cubicBezTo>
              </a:path>
            </a:pathLst>
          </a:custGeom>
          <a:solidFill>
            <a:srgbClr val="3D824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j-lt"/>
            </a:endParaRPr>
          </a:p>
        </p:txBody>
      </p:sp>
      <p:sp>
        <p:nvSpPr>
          <p:cNvPr id="23" name="Rectangle 30">
            <a:extLst>
              <a:ext uri="{FF2B5EF4-FFF2-40B4-BE49-F238E27FC236}">
                <a16:creationId xmlns:a16="http://schemas.microsoft.com/office/drawing/2014/main" id="{032DC5CB-9518-E276-7921-B9DC1EB464ED}"/>
              </a:ext>
            </a:extLst>
          </p:cNvPr>
          <p:cNvSpPr/>
          <p:nvPr/>
        </p:nvSpPr>
        <p:spPr>
          <a:xfrm flipH="1">
            <a:off x="1417984" y="4077046"/>
            <a:ext cx="3824831" cy="1378326"/>
          </a:xfrm>
          <a:prstGeom prst="rect">
            <a:avLst/>
          </a:prstGeom>
        </p:spPr>
        <p:txBody>
          <a:bodyPr wrap="square">
            <a:spAutoFit/>
          </a:bodyPr>
          <a:lstStyle/>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mixed messages</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unrealistic workloads</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confusing procedures</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poor shift handover</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no visible follow-up</a:t>
            </a:r>
          </a:p>
        </p:txBody>
      </p:sp>
      <p:sp>
        <p:nvSpPr>
          <p:cNvPr id="25" name="Rectangle 30">
            <a:extLst>
              <a:ext uri="{FF2B5EF4-FFF2-40B4-BE49-F238E27FC236}">
                <a16:creationId xmlns:a16="http://schemas.microsoft.com/office/drawing/2014/main" id="{CBA29DE2-D4B1-5FAC-E952-F4D1AFA36846}"/>
              </a:ext>
            </a:extLst>
          </p:cNvPr>
          <p:cNvSpPr/>
          <p:nvPr/>
        </p:nvSpPr>
        <p:spPr>
          <a:xfrm flipH="1">
            <a:off x="7507585" y="4069959"/>
            <a:ext cx="3824831" cy="1378326"/>
          </a:xfrm>
          <a:prstGeom prst="rect">
            <a:avLst/>
          </a:prstGeom>
        </p:spPr>
        <p:txBody>
          <a:bodyPr wrap="square">
            <a:spAutoFit/>
          </a:bodyPr>
          <a:lstStyle/>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simple routines</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visible leadership</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the right tools in the right place</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regular reinforcement</a:t>
            </a:r>
          </a:p>
          <a:p>
            <a:pPr marL="342900" indent="-342900">
              <a:lnSpc>
                <a:spcPts val="2000"/>
              </a:lnSpc>
              <a:buFont typeface="Arial" panose="020B0604020202020204" pitchFamily="34" charset="0"/>
              <a:buChar char="•"/>
            </a:pPr>
            <a:r>
              <a:rPr lang="en-US" sz="2000" dirty="0">
                <a:solidFill>
                  <a:schemeClr val="bg1"/>
                </a:solidFill>
                <a:cs typeface="Segoe UI Light" panose="020B0502040204020203" pitchFamily="34" charset="0"/>
              </a:rPr>
              <a:t>shared goals and feedback</a:t>
            </a:r>
          </a:p>
        </p:txBody>
      </p:sp>
      <p:sp>
        <p:nvSpPr>
          <p:cNvPr id="3" name="Text Placeholder 11">
            <a:extLst>
              <a:ext uri="{FF2B5EF4-FFF2-40B4-BE49-F238E27FC236}">
                <a16:creationId xmlns:a16="http://schemas.microsoft.com/office/drawing/2014/main" id="{6C8C6D2F-7946-22F1-4362-019C0BAE26AA}"/>
              </a:ext>
            </a:extLst>
          </p:cNvPr>
          <p:cNvSpPr txBox="1">
            <a:spLocks/>
          </p:cNvSpPr>
          <p:nvPr/>
        </p:nvSpPr>
        <p:spPr>
          <a:xfrm>
            <a:off x="1666839" y="388778"/>
            <a:ext cx="844965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520"/>
              </a:lnSpc>
              <a:spcBef>
                <a:spcPts val="0"/>
              </a:spcBef>
              <a:buNone/>
            </a:pPr>
            <a:r>
              <a:rPr lang="en-US" sz="3400" b="1" dirty="0">
                <a:solidFill>
                  <a:srgbClr val="262626"/>
                </a:solidFill>
                <a:cs typeface="Times New Roman" panose="02020603050405020304" pitchFamily="18" charset="0"/>
              </a:rPr>
              <a:t>What Drives or Blocks Sustainable Habits</a:t>
            </a:r>
          </a:p>
          <a:p>
            <a:pPr marL="0" indent="0" algn="ctr">
              <a:lnSpc>
                <a:spcPts val="3520"/>
              </a:lnSpc>
              <a:spcBef>
                <a:spcPts val="0"/>
              </a:spcBef>
              <a:buNone/>
            </a:pPr>
            <a:endParaRPr lang="en-US" sz="3400" b="1" dirty="0">
              <a:solidFill>
                <a:srgbClr val="262626"/>
              </a:solidFill>
              <a:cs typeface="Times New Roman" panose="02020603050405020304" pitchFamily="18" charset="0"/>
            </a:endParaRPr>
          </a:p>
          <a:p>
            <a:pPr marL="0" indent="0" algn="ctr">
              <a:lnSpc>
                <a:spcPts val="3520"/>
              </a:lnSpc>
              <a:spcBef>
                <a:spcPts val="0"/>
              </a:spcBef>
              <a:buNone/>
            </a:pPr>
            <a:endParaRPr lang="en-US" sz="3400" b="1" dirty="0">
              <a:solidFill>
                <a:srgbClr val="262626"/>
              </a:solidFill>
              <a:cs typeface="Times New Roman" panose="02020603050405020304" pitchFamily="18" charset="0"/>
            </a:endParaRPr>
          </a:p>
          <a:p>
            <a:pPr marL="0" indent="0" algn="ctr">
              <a:lnSpc>
                <a:spcPts val="3520"/>
              </a:lnSpc>
              <a:spcBef>
                <a:spcPts val="0"/>
              </a:spcBef>
              <a:buNone/>
            </a:pPr>
            <a:r>
              <a:rPr lang="en-US" sz="3400" b="1" dirty="0">
                <a:solidFill>
                  <a:srgbClr val="262626"/>
                </a:solidFill>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D752B3FD-BD94-D24B-234B-00A4B5D072B4}"/>
              </a:ext>
            </a:extLst>
          </p:cNvPr>
          <p:cNvCxnSpPr>
            <a:cxnSpLocks/>
          </p:cNvCxnSpPr>
          <p:nvPr/>
        </p:nvCxnSpPr>
        <p:spPr>
          <a:xfrm>
            <a:off x="1452282" y="1138754"/>
            <a:ext cx="8878769"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EE13A1F1-F5EB-2917-3A17-F26A81C974F8}"/>
              </a:ext>
            </a:extLst>
          </p:cNvPr>
          <p:cNvSpPr/>
          <p:nvPr/>
        </p:nvSpPr>
        <p:spPr>
          <a:xfrm>
            <a:off x="7224000" y="6179168"/>
            <a:ext cx="4212723"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5E60791-F5FA-1C31-2730-41CD0D8120C8}"/>
              </a:ext>
            </a:extLst>
          </p:cNvPr>
          <p:cNvSpPr txBox="1"/>
          <p:nvPr/>
        </p:nvSpPr>
        <p:spPr>
          <a:xfrm>
            <a:off x="7350000" y="624244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4" name="TextBox 23">
            <a:extLst>
              <a:ext uri="{FF2B5EF4-FFF2-40B4-BE49-F238E27FC236}">
                <a16:creationId xmlns:a16="http://schemas.microsoft.com/office/drawing/2014/main" id="{2B361FCB-CED4-ACE9-2D3A-99D5D42A3C0C}"/>
              </a:ext>
            </a:extLst>
          </p:cNvPr>
          <p:cNvSpPr txBox="1"/>
          <p:nvPr/>
        </p:nvSpPr>
        <p:spPr>
          <a:xfrm>
            <a:off x="8106001" y="624244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477C484-BAF8-8ACB-A8FB-A51334367346}"/>
              </a:ext>
            </a:extLst>
          </p:cNvPr>
          <p:cNvSpPr txBox="1"/>
          <p:nvPr/>
        </p:nvSpPr>
        <p:spPr>
          <a:xfrm>
            <a:off x="8700000" y="6242446"/>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403552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2E70D-4E85-6980-5059-FD2733799CBB}"/>
            </a:ext>
          </a:extLst>
        </p:cNvPr>
        <p:cNvGrpSpPr/>
        <p:nvPr/>
      </p:nvGrpSpPr>
      <p:grpSpPr>
        <a:xfrm>
          <a:off x="0" y="0"/>
          <a:ext cx="0" cy="0"/>
          <a:chOff x="0" y="0"/>
          <a:chExt cx="0" cy="0"/>
        </a:xfrm>
      </p:grpSpPr>
      <p:pic>
        <p:nvPicPr>
          <p:cNvPr id="3097" name="Picture 3096">
            <a:extLst>
              <a:ext uri="{FF2B5EF4-FFF2-40B4-BE49-F238E27FC236}">
                <a16:creationId xmlns:a16="http://schemas.microsoft.com/office/drawing/2014/main" id="{35CC07E9-CC7F-1D31-187C-ACB6F6EE68F8}"/>
              </a:ext>
            </a:extLst>
          </p:cNvPr>
          <p:cNvPicPr>
            <a:picLocks noChangeAspect="1"/>
          </p:cNvPicPr>
          <p:nvPr/>
        </p:nvPicPr>
        <p:blipFill>
          <a:blip r:embed="rId2" cstate="email">
            <a:extLst>
              <a:ext uri="{28A0092B-C50C-407E-A947-70E740481C1C}">
                <a14:useLocalDpi xmlns:a14="http://schemas.microsoft.com/office/drawing/2010/main"/>
              </a:ext>
            </a:extLst>
          </a:blip>
          <a:srcRect r="7174"/>
          <a:stretch>
            <a:fillRect/>
          </a:stretch>
        </p:blipFill>
        <p:spPr>
          <a:xfrm>
            <a:off x="5905169" y="1577150"/>
            <a:ext cx="5857716" cy="4343545"/>
          </a:xfrm>
          <a:prstGeom prst="rect">
            <a:avLst/>
          </a:prstGeom>
        </p:spPr>
      </p:pic>
      <p:sp>
        <p:nvSpPr>
          <p:cNvPr id="2584" name="TextBox 28">
            <a:extLst>
              <a:ext uri="{FF2B5EF4-FFF2-40B4-BE49-F238E27FC236}">
                <a16:creationId xmlns:a16="http://schemas.microsoft.com/office/drawing/2014/main" id="{09BDFEBA-50FC-9325-ADD7-500E3B4FA388}"/>
              </a:ext>
            </a:extLst>
          </p:cNvPr>
          <p:cNvSpPr txBox="1"/>
          <p:nvPr/>
        </p:nvSpPr>
        <p:spPr>
          <a:xfrm>
            <a:off x="586946" y="4978527"/>
            <a:ext cx="4531329" cy="830997"/>
          </a:xfrm>
          <a:prstGeom prst="rect">
            <a:avLst/>
          </a:prstGeom>
          <a:noFill/>
        </p:spPr>
        <p:txBody>
          <a:bodyPr wrap="square">
            <a:spAutoFit/>
          </a:bodyPr>
          <a:lstStyle/>
          <a:p>
            <a:r>
              <a:rPr lang="en-US" sz="2400" b="1" dirty="0">
                <a:solidFill>
                  <a:srgbClr val="62A844"/>
                </a:solidFill>
              </a:rPr>
              <a:t>Consistency builds sustainability culture, one shift at a time.</a:t>
            </a:r>
            <a:endParaRPr lang="en-US" sz="2400" dirty="0">
              <a:solidFill>
                <a:srgbClr val="62A844"/>
              </a:solidFill>
            </a:endParaRPr>
          </a:p>
        </p:txBody>
      </p:sp>
      <p:sp>
        <p:nvSpPr>
          <p:cNvPr id="3092" name="Text Placeholder 11">
            <a:extLst>
              <a:ext uri="{FF2B5EF4-FFF2-40B4-BE49-F238E27FC236}">
                <a16:creationId xmlns:a16="http://schemas.microsoft.com/office/drawing/2014/main" id="{96FFBE8B-CEEC-C460-3A77-5641566D14F8}"/>
              </a:ext>
            </a:extLst>
          </p:cNvPr>
          <p:cNvSpPr txBox="1">
            <a:spLocks/>
          </p:cNvSpPr>
          <p:nvPr/>
        </p:nvSpPr>
        <p:spPr>
          <a:xfrm>
            <a:off x="429115" y="525832"/>
            <a:ext cx="880901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Role of Managers and Supervisors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093" name="Straight Connector 3092">
            <a:extLst>
              <a:ext uri="{FF2B5EF4-FFF2-40B4-BE49-F238E27FC236}">
                <a16:creationId xmlns:a16="http://schemas.microsoft.com/office/drawing/2014/main" id="{5F8B981C-7F31-332F-D3C3-62AA0A9DB84D}"/>
              </a:ext>
            </a:extLst>
          </p:cNvPr>
          <p:cNvCxnSpPr>
            <a:cxnSpLocks/>
          </p:cNvCxnSpPr>
          <p:nvPr/>
        </p:nvCxnSpPr>
        <p:spPr>
          <a:xfrm>
            <a:off x="0" y="1275808"/>
            <a:ext cx="802789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3094" name="Rectangle 30">
            <a:extLst>
              <a:ext uri="{FF2B5EF4-FFF2-40B4-BE49-F238E27FC236}">
                <a16:creationId xmlns:a16="http://schemas.microsoft.com/office/drawing/2014/main" id="{BCDE087B-A964-BA66-8AA2-4B71FD921006}"/>
              </a:ext>
            </a:extLst>
          </p:cNvPr>
          <p:cNvSpPr/>
          <p:nvPr/>
        </p:nvSpPr>
        <p:spPr>
          <a:xfrm flipH="1">
            <a:off x="586946" y="1641270"/>
            <a:ext cx="6161095" cy="2739211"/>
          </a:xfrm>
          <a:prstGeom prst="rect">
            <a:avLst/>
          </a:prstGeom>
        </p:spPr>
        <p:txBody>
          <a:bodyPr wrap="square">
            <a:spAutoFit/>
          </a:bodyPr>
          <a:lstStyle/>
          <a:p>
            <a:pPr>
              <a:buClr>
                <a:srgbClr val="62A844"/>
              </a:buClr>
            </a:pPr>
            <a:r>
              <a:rPr lang="en-US" sz="2000" b="1" i="1" dirty="0">
                <a:solidFill>
                  <a:srgbClr val="262626"/>
                </a:solidFill>
              </a:rPr>
              <a:t>Leaders shape sustainability culture by what they notice, ask about and repeat.</a:t>
            </a:r>
            <a:br>
              <a:rPr lang="en-US" dirty="0">
                <a:solidFill>
                  <a:srgbClr val="262626"/>
                </a:solidFill>
              </a:rPr>
            </a:br>
            <a:endParaRPr lang="en-US" dirty="0">
              <a:solidFill>
                <a:srgbClr val="262626"/>
              </a:solidFill>
            </a:endParaRPr>
          </a:p>
          <a:p>
            <a:pPr>
              <a:buClr>
                <a:srgbClr val="62A844"/>
              </a:buClr>
            </a:pPr>
            <a:r>
              <a:rPr lang="en-US" sz="2400" b="1" dirty="0">
                <a:solidFill>
                  <a:srgbClr val="0289AE"/>
                </a:solidFill>
              </a:rPr>
              <a:t>Managers and supervisors should:</a:t>
            </a:r>
          </a:p>
          <a:p>
            <a:pPr marL="285750" indent="-285750">
              <a:buClr>
                <a:srgbClr val="62A844"/>
              </a:buClr>
              <a:buFont typeface="Arial" panose="020B0604020202020204" pitchFamily="34" charset="0"/>
              <a:buChar char="•"/>
            </a:pPr>
            <a:r>
              <a:rPr lang="en-US" dirty="0">
                <a:solidFill>
                  <a:srgbClr val="262626"/>
                </a:solidFill>
              </a:rPr>
              <a:t>explain why the routine matters</a:t>
            </a:r>
          </a:p>
          <a:p>
            <a:pPr marL="285750" indent="-285750">
              <a:buClr>
                <a:srgbClr val="62A844"/>
              </a:buClr>
              <a:buFont typeface="Arial" panose="020B0604020202020204" pitchFamily="34" charset="0"/>
              <a:buChar char="•"/>
            </a:pPr>
            <a:r>
              <a:rPr lang="en-US" dirty="0">
                <a:solidFill>
                  <a:srgbClr val="262626"/>
                </a:solidFill>
              </a:rPr>
              <a:t>model the </a:t>
            </a:r>
            <a:r>
              <a:rPr lang="en-US" dirty="0" err="1">
                <a:solidFill>
                  <a:srgbClr val="262626"/>
                </a:solidFill>
              </a:rPr>
              <a:t>behaviour</a:t>
            </a:r>
            <a:r>
              <a:rPr lang="en-US" dirty="0">
                <a:solidFill>
                  <a:srgbClr val="262626"/>
                </a:solidFill>
              </a:rPr>
              <a:t> themselves</a:t>
            </a:r>
          </a:p>
          <a:p>
            <a:pPr marL="285750" indent="-285750">
              <a:buClr>
                <a:srgbClr val="62A844"/>
              </a:buClr>
              <a:buFont typeface="Arial" panose="020B0604020202020204" pitchFamily="34" charset="0"/>
              <a:buChar char="•"/>
            </a:pPr>
            <a:r>
              <a:rPr lang="en-US" dirty="0">
                <a:solidFill>
                  <a:srgbClr val="262626"/>
                </a:solidFill>
              </a:rPr>
              <a:t>check standards respectfully and consistently</a:t>
            </a:r>
          </a:p>
          <a:p>
            <a:pPr marL="285750" indent="-285750">
              <a:buClr>
                <a:srgbClr val="62A844"/>
              </a:buClr>
              <a:buFont typeface="Arial" panose="020B0604020202020204" pitchFamily="34" charset="0"/>
              <a:buChar char="•"/>
            </a:pPr>
            <a:r>
              <a:rPr lang="en-US" dirty="0">
                <a:solidFill>
                  <a:srgbClr val="262626"/>
                </a:solidFill>
              </a:rPr>
              <a:t>link sustainability to quality, cost and ethics together</a:t>
            </a:r>
          </a:p>
          <a:p>
            <a:pPr marL="285750" indent="-285750">
              <a:buClr>
                <a:srgbClr val="62A844"/>
              </a:buClr>
              <a:buFont typeface="Arial" panose="020B0604020202020204" pitchFamily="34" charset="0"/>
              <a:buChar char="•"/>
            </a:pPr>
            <a:r>
              <a:rPr lang="en-US" dirty="0">
                <a:solidFill>
                  <a:srgbClr val="262626"/>
                </a:solidFill>
              </a:rPr>
              <a:t>run short feedback loops, shift by shift</a:t>
            </a:r>
          </a:p>
        </p:txBody>
      </p:sp>
      <p:sp>
        <p:nvSpPr>
          <p:cNvPr id="3101" name="Rounded Rectangle 3100">
            <a:extLst>
              <a:ext uri="{FF2B5EF4-FFF2-40B4-BE49-F238E27FC236}">
                <a16:creationId xmlns:a16="http://schemas.microsoft.com/office/drawing/2014/main" id="{25ED7EEA-4F7B-0850-8416-18A6F274AE88}"/>
              </a:ext>
            </a:extLst>
          </p:cNvPr>
          <p:cNvSpPr/>
          <p:nvPr/>
        </p:nvSpPr>
        <p:spPr>
          <a:xfrm>
            <a:off x="7224000" y="6179168"/>
            <a:ext cx="4212723"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102" name="TextBox 3101">
            <a:extLst>
              <a:ext uri="{FF2B5EF4-FFF2-40B4-BE49-F238E27FC236}">
                <a16:creationId xmlns:a16="http://schemas.microsoft.com/office/drawing/2014/main" id="{750209B1-7894-95CC-8672-F594773997F6}"/>
              </a:ext>
            </a:extLst>
          </p:cNvPr>
          <p:cNvSpPr txBox="1"/>
          <p:nvPr/>
        </p:nvSpPr>
        <p:spPr>
          <a:xfrm>
            <a:off x="7350000" y="624244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3103" name="TextBox 3102">
            <a:extLst>
              <a:ext uri="{FF2B5EF4-FFF2-40B4-BE49-F238E27FC236}">
                <a16:creationId xmlns:a16="http://schemas.microsoft.com/office/drawing/2014/main" id="{63214AC5-E739-C20E-A0D1-C481B33F1CDB}"/>
              </a:ext>
            </a:extLst>
          </p:cNvPr>
          <p:cNvSpPr txBox="1"/>
          <p:nvPr/>
        </p:nvSpPr>
        <p:spPr>
          <a:xfrm>
            <a:off x="8106001" y="624244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3104" name="TextBox 3103">
            <a:extLst>
              <a:ext uri="{FF2B5EF4-FFF2-40B4-BE49-F238E27FC236}">
                <a16:creationId xmlns:a16="http://schemas.microsoft.com/office/drawing/2014/main" id="{37680AAA-CB95-9599-692F-58B03BB46BF6}"/>
              </a:ext>
            </a:extLst>
          </p:cNvPr>
          <p:cNvSpPr txBox="1"/>
          <p:nvPr/>
        </p:nvSpPr>
        <p:spPr>
          <a:xfrm>
            <a:off x="8700000" y="6242446"/>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639166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652E-21D7-D4D9-8B60-73212DB45117}"/>
            </a:ext>
          </a:extLst>
        </p:cNvPr>
        <p:cNvGrpSpPr/>
        <p:nvPr/>
      </p:nvGrpSpPr>
      <p:grpSpPr>
        <a:xfrm>
          <a:off x="0" y="0"/>
          <a:ext cx="0" cy="0"/>
          <a:chOff x="0" y="0"/>
          <a:chExt cx="0" cy="0"/>
        </a:xfrm>
      </p:grpSpPr>
      <p:pic>
        <p:nvPicPr>
          <p:cNvPr id="3536" name="Picture 3535">
            <a:extLst>
              <a:ext uri="{FF2B5EF4-FFF2-40B4-BE49-F238E27FC236}">
                <a16:creationId xmlns:a16="http://schemas.microsoft.com/office/drawing/2014/main" id="{71D581C1-6EA0-E1BD-AC3E-F9E4F4AB1C35}"/>
              </a:ext>
            </a:extLst>
          </p:cNvPr>
          <p:cNvPicPr>
            <a:picLocks noChangeAspect="1"/>
          </p:cNvPicPr>
          <p:nvPr/>
        </p:nvPicPr>
        <p:blipFill>
          <a:blip r:embed="rId2" cstate="email">
            <a:extLst>
              <a:ext uri="{28A0092B-C50C-407E-A947-70E740481C1C}">
                <a14:useLocalDpi xmlns:a14="http://schemas.microsoft.com/office/drawing/2010/main"/>
              </a:ext>
            </a:extLst>
          </a:blip>
          <a:srcRect l="-2768" t="369" r="2768" b="-369"/>
          <a:stretch>
            <a:fillRect/>
          </a:stretch>
        </p:blipFill>
        <p:spPr>
          <a:xfrm>
            <a:off x="6496818" y="735516"/>
            <a:ext cx="5386968" cy="5386968"/>
          </a:xfrm>
          <a:prstGeom prst="rect">
            <a:avLst/>
          </a:prstGeom>
        </p:spPr>
      </p:pic>
      <p:sp>
        <p:nvSpPr>
          <p:cNvPr id="3092" name="Text Placeholder 11">
            <a:extLst>
              <a:ext uri="{FF2B5EF4-FFF2-40B4-BE49-F238E27FC236}">
                <a16:creationId xmlns:a16="http://schemas.microsoft.com/office/drawing/2014/main" id="{90AD75A7-E33C-A932-C3A2-568702B4459F}"/>
              </a:ext>
            </a:extLst>
          </p:cNvPr>
          <p:cNvSpPr txBox="1">
            <a:spLocks/>
          </p:cNvSpPr>
          <p:nvPr/>
        </p:nvSpPr>
        <p:spPr>
          <a:xfrm>
            <a:off x="429115" y="525832"/>
            <a:ext cx="102478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Staff Engagement Tools and </a:t>
            </a:r>
            <a:r>
              <a:rPr lang="en-US" sz="3400" b="1" dirty="0" err="1">
                <a:solidFill>
                  <a:srgbClr val="262626"/>
                </a:solidFill>
                <a:cs typeface="Times New Roman" panose="02020603050405020304" pitchFamily="18" charset="0"/>
              </a:rPr>
              <a:t>Behavioural</a:t>
            </a:r>
            <a:r>
              <a:rPr lang="en-US" sz="3400" b="1" dirty="0">
                <a:solidFill>
                  <a:srgbClr val="262626"/>
                </a:solidFill>
                <a:cs typeface="Times New Roman" panose="02020603050405020304" pitchFamily="18" charset="0"/>
              </a:rPr>
              <a:t> Nudges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093" name="Straight Connector 3092">
            <a:extLst>
              <a:ext uri="{FF2B5EF4-FFF2-40B4-BE49-F238E27FC236}">
                <a16:creationId xmlns:a16="http://schemas.microsoft.com/office/drawing/2014/main" id="{33271AA5-1B8D-4670-D7B1-A0F777FDB3C4}"/>
              </a:ext>
            </a:extLst>
          </p:cNvPr>
          <p:cNvCxnSpPr>
            <a:cxnSpLocks/>
          </p:cNvCxnSpPr>
          <p:nvPr/>
        </p:nvCxnSpPr>
        <p:spPr>
          <a:xfrm>
            <a:off x="0" y="1275808"/>
            <a:ext cx="875403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3094" name="Rectangle 30">
            <a:extLst>
              <a:ext uri="{FF2B5EF4-FFF2-40B4-BE49-F238E27FC236}">
                <a16:creationId xmlns:a16="http://schemas.microsoft.com/office/drawing/2014/main" id="{E1972CF9-C1C0-9698-913F-A865287E1307}"/>
              </a:ext>
            </a:extLst>
          </p:cNvPr>
          <p:cNvSpPr/>
          <p:nvPr/>
        </p:nvSpPr>
        <p:spPr>
          <a:xfrm flipH="1">
            <a:off x="586946" y="1641270"/>
            <a:ext cx="5786960" cy="4031873"/>
          </a:xfrm>
          <a:prstGeom prst="rect">
            <a:avLst/>
          </a:prstGeom>
        </p:spPr>
        <p:txBody>
          <a:bodyPr wrap="square">
            <a:spAutoFit/>
          </a:bodyPr>
          <a:lstStyle/>
          <a:p>
            <a:pPr>
              <a:buClr>
                <a:srgbClr val="62A844"/>
              </a:buClr>
            </a:pPr>
            <a:r>
              <a:rPr lang="en-US" sz="2000" b="1" dirty="0">
                <a:solidFill>
                  <a:srgbClr val="0289AE"/>
                </a:solidFill>
              </a:rPr>
              <a:t>Simple engagement tools include:</a:t>
            </a:r>
          </a:p>
          <a:p>
            <a:pPr marL="285750" indent="-285750">
              <a:buClr>
                <a:srgbClr val="62A844"/>
              </a:buClr>
              <a:buFont typeface="Arial" panose="020B0604020202020204" pitchFamily="34" charset="0"/>
              <a:buChar char="•"/>
            </a:pPr>
            <a:r>
              <a:rPr lang="en-US" dirty="0">
                <a:solidFill>
                  <a:srgbClr val="262626"/>
                </a:solidFill>
              </a:rPr>
              <a:t>shift-start reminders</a:t>
            </a:r>
          </a:p>
          <a:p>
            <a:pPr marL="285750" indent="-285750">
              <a:buClr>
                <a:srgbClr val="62A844"/>
              </a:buClr>
              <a:buFont typeface="Arial" panose="020B0604020202020204" pitchFamily="34" charset="0"/>
              <a:buChar char="•"/>
            </a:pPr>
            <a:r>
              <a:rPr lang="en-US" dirty="0">
                <a:solidFill>
                  <a:srgbClr val="262626"/>
                </a:solidFill>
              </a:rPr>
              <a:t>visible signage near equipment and waste stations</a:t>
            </a:r>
          </a:p>
          <a:p>
            <a:pPr marL="285750" indent="-285750">
              <a:buClr>
                <a:srgbClr val="62A844"/>
              </a:buClr>
              <a:buFont typeface="Arial" panose="020B0604020202020204" pitchFamily="34" charset="0"/>
              <a:buChar char="•"/>
            </a:pPr>
            <a:r>
              <a:rPr lang="en-US" dirty="0">
                <a:solidFill>
                  <a:srgbClr val="262626"/>
                </a:solidFill>
              </a:rPr>
              <a:t>team challenges for waste reduction</a:t>
            </a:r>
          </a:p>
          <a:p>
            <a:pPr marL="285750" indent="-285750">
              <a:buClr>
                <a:srgbClr val="62A844"/>
              </a:buClr>
              <a:buFont typeface="Arial" panose="020B0604020202020204" pitchFamily="34" charset="0"/>
              <a:buChar char="•"/>
            </a:pPr>
            <a:r>
              <a:rPr lang="en-US" dirty="0">
                <a:solidFill>
                  <a:srgbClr val="262626"/>
                </a:solidFill>
              </a:rPr>
              <a:t>sustainability champions or ambassadors</a:t>
            </a:r>
          </a:p>
          <a:p>
            <a:pPr marL="285750" indent="-285750">
              <a:buClr>
                <a:srgbClr val="62A844"/>
              </a:buClr>
              <a:buFont typeface="Arial" panose="020B0604020202020204" pitchFamily="34" charset="0"/>
              <a:buChar char="•"/>
            </a:pPr>
            <a:r>
              <a:rPr lang="en-US" dirty="0">
                <a:solidFill>
                  <a:srgbClr val="262626"/>
                </a:solidFill>
              </a:rPr>
              <a:t>“win of the week” recognition</a:t>
            </a:r>
          </a:p>
          <a:p>
            <a:pPr marL="285750" indent="-285750">
              <a:buClr>
                <a:srgbClr val="62A844"/>
              </a:buClr>
              <a:buFont typeface="Arial" panose="020B0604020202020204" pitchFamily="34" charset="0"/>
              <a:buChar char="•"/>
            </a:pPr>
            <a:endParaRPr lang="en-US" dirty="0">
              <a:solidFill>
                <a:srgbClr val="262626"/>
              </a:solidFill>
            </a:endParaRPr>
          </a:p>
          <a:p>
            <a:pPr marL="285750" indent="-285750">
              <a:buClr>
                <a:srgbClr val="62A844"/>
              </a:buClr>
              <a:buFont typeface="Arial" panose="020B0604020202020204" pitchFamily="34" charset="0"/>
              <a:buChar char="•"/>
            </a:pPr>
            <a:endParaRPr lang="en-US" dirty="0">
              <a:solidFill>
                <a:srgbClr val="262626"/>
              </a:solidFill>
            </a:endParaRPr>
          </a:p>
          <a:p>
            <a:pPr>
              <a:buClr>
                <a:srgbClr val="62A844"/>
              </a:buClr>
            </a:pPr>
            <a:r>
              <a:rPr lang="en-US" sz="2000" b="1" dirty="0">
                <a:solidFill>
                  <a:srgbClr val="0289AE"/>
                </a:solidFill>
              </a:rPr>
              <a:t>Examples of practical nudges</a:t>
            </a:r>
          </a:p>
          <a:p>
            <a:pPr marL="285750" indent="-285750">
              <a:buClr>
                <a:srgbClr val="62A844"/>
              </a:buClr>
              <a:buFont typeface="Arial" panose="020B0604020202020204" pitchFamily="34" charset="0"/>
              <a:buChar char="•"/>
            </a:pPr>
            <a:r>
              <a:rPr lang="en-US" dirty="0">
                <a:solidFill>
                  <a:srgbClr val="262626"/>
                </a:solidFill>
              </a:rPr>
              <a:t>clearer default towel-reuse wording</a:t>
            </a:r>
          </a:p>
          <a:p>
            <a:pPr marL="285750" indent="-285750">
              <a:buClr>
                <a:srgbClr val="62A844"/>
              </a:buClr>
              <a:buFont typeface="Arial" panose="020B0604020202020204" pitchFamily="34" charset="0"/>
              <a:buChar char="•"/>
            </a:pPr>
            <a:r>
              <a:rPr lang="en-US" dirty="0" err="1">
                <a:solidFill>
                  <a:srgbClr val="262626"/>
                </a:solidFill>
              </a:rPr>
              <a:t>colour</a:t>
            </a:r>
            <a:r>
              <a:rPr lang="en-US" dirty="0">
                <a:solidFill>
                  <a:srgbClr val="262626"/>
                </a:solidFill>
              </a:rPr>
              <a:t>-coded waste stations</a:t>
            </a:r>
          </a:p>
          <a:p>
            <a:pPr marL="285750" indent="-285750">
              <a:buClr>
                <a:srgbClr val="62A844"/>
              </a:buClr>
              <a:buFont typeface="Arial" panose="020B0604020202020204" pitchFamily="34" charset="0"/>
              <a:buChar char="•"/>
            </a:pPr>
            <a:r>
              <a:rPr lang="en-US" dirty="0">
                <a:solidFill>
                  <a:srgbClr val="262626"/>
                </a:solidFill>
              </a:rPr>
              <a:t>refill points positioned for ease</a:t>
            </a:r>
          </a:p>
          <a:p>
            <a:pPr marL="285750" indent="-285750">
              <a:buClr>
                <a:srgbClr val="62A844"/>
              </a:buClr>
              <a:buFont typeface="Arial" panose="020B0604020202020204" pitchFamily="34" charset="0"/>
              <a:buChar char="•"/>
            </a:pPr>
            <a:r>
              <a:rPr lang="en-US" dirty="0">
                <a:solidFill>
                  <a:srgbClr val="262626"/>
                </a:solidFill>
              </a:rPr>
              <a:t>short prompts at key equipment points</a:t>
            </a:r>
          </a:p>
          <a:p>
            <a:pPr marL="285750" indent="-285750">
              <a:buClr>
                <a:srgbClr val="62A844"/>
              </a:buClr>
              <a:buFont typeface="Arial" panose="020B0604020202020204" pitchFamily="34" charset="0"/>
              <a:buChar char="•"/>
            </a:pPr>
            <a:endParaRPr lang="en-US" dirty="0">
              <a:solidFill>
                <a:srgbClr val="262626"/>
              </a:solidFill>
            </a:endParaRPr>
          </a:p>
        </p:txBody>
      </p:sp>
      <p:sp>
        <p:nvSpPr>
          <p:cNvPr id="3101" name="Rounded Rectangle 3100">
            <a:extLst>
              <a:ext uri="{FF2B5EF4-FFF2-40B4-BE49-F238E27FC236}">
                <a16:creationId xmlns:a16="http://schemas.microsoft.com/office/drawing/2014/main" id="{12CF86F1-7CC0-F6A1-E539-C0FA81A3AAC5}"/>
              </a:ext>
            </a:extLst>
          </p:cNvPr>
          <p:cNvSpPr/>
          <p:nvPr/>
        </p:nvSpPr>
        <p:spPr>
          <a:xfrm>
            <a:off x="7083941" y="5906623"/>
            <a:ext cx="4212723"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102" name="TextBox 3101">
            <a:extLst>
              <a:ext uri="{FF2B5EF4-FFF2-40B4-BE49-F238E27FC236}">
                <a16:creationId xmlns:a16="http://schemas.microsoft.com/office/drawing/2014/main" id="{1340730A-74B0-3505-1CD6-01FB58A72A75}"/>
              </a:ext>
            </a:extLst>
          </p:cNvPr>
          <p:cNvSpPr txBox="1"/>
          <p:nvPr/>
        </p:nvSpPr>
        <p:spPr>
          <a:xfrm>
            <a:off x="7209941" y="5969901"/>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3103" name="TextBox 3102">
            <a:extLst>
              <a:ext uri="{FF2B5EF4-FFF2-40B4-BE49-F238E27FC236}">
                <a16:creationId xmlns:a16="http://schemas.microsoft.com/office/drawing/2014/main" id="{E3EBDD1D-6FD6-92A8-75E7-33B5955642F6}"/>
              </a:ext>
            </a:extLst>
          </p:cNvPr>
          <p:cNvSpPr txBox="1"/>
          <p:nvPr/>
        </p:nvSpPr>
        <p:spPr>
          <a:xfrm>
            <a:off x="7965942" y="5969901"/>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3104" name="TextBox 3103">
            <a:extLst>
              <a:ext uri="{FF2B5EF4-FFF2-40B4-BE49-F238E27FC236}">
                <a16:creationId xmlns:a16="http://schemas.microsoft.com/office/drawing/2014/main" id="{AB006D23-1CBA-9957-13D3-00E02748741D}"/>
              </a:ext>
            </a:extLst>
          </p:cNvPr>
          <p:cNvSpPr txBox="1"/>
          <p:nvPr/>
        </p:nvSpPr>
        <p:spPr>
          <a:xfrm>
            <a:off x="8559941" y="5969901"/>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
        <p:nvSpPr>
          <p:cNvPr id="2" name="TextBox 28">
            <a:extLst>
              <a:ext uri="{FF2B5EF4-FFF2-40B4-BE49-F238E27FC236}">
                <a16:creationId xmlns:a16="http://schemas.microsoft.com/office/drawing/2014/main" id="{48F90F50-8CF0-AB92-CA28-83B3E57DB5AE}"/>
              </a:ext>
            </a:extLst>
          </p:cNvPr>
          <p:cNvSpPr txBox="1"/>
          <p:nvPr/>
        </p:nvSpPr>
        <p:spPr>
          <a:xfrm>
            <a:off x="586946" y="5838549"/>
            <a:ext cx="5786960" cy="400110"/>
          </a:xfrm>
          <a:prstGeom prst="rect">
            <a:avLst/>
          </a:prstGeom>
          <a:noFill/>
        </p:spPr>
        <p:txBody>
          <a:bodyPr wrap="square">
            <a:spAutoFit/>
          </a:bodyPr>
          <a:lstStyle/>
          <a:p>
            <a:r>
              <a:rPr lang="en-US" sz="2000" b="1" dirty="0">
                <a:solidFill>
                  <a:srgbClr val="62A844"/>
                </a:solidFill>
              </a:rPr>
              <a:t>Nudges work best when they fit the real workflow.</a:t>
            </a:r>
            <a:endParaRPr lang="en-US" sz="2000" dirty="0">
              <a:solidFill>
                <a:srgbClr val="62A844"/>
              </a:solidFill>
            </a:endParaRPr>
          </a:p>
        </p:txBody>
      </p:sp>
    </p:spTree>
    <p:extLst>
      <p:ext uri="{BB962C8B-B14F-4D97-AF65-F5344CB8AC3E}">
        <p14:creationId xmlns:p14="http://schemas.microsoft.com/office/powerpoint/2010/main" val="2711959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9F92-78CC-495A-5353-C0B004BA2D64}"/>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8F32EF96-7DA3-FFB2-5605-785B192875D9}"/>
              </a:ext>
            </a:extLst>
          </p:cNvPr>
          <p:cNvSpPr/>
          <p:nvPr/>
        </p:nvSpPr>
        <p:spPr>
          <a:xfrm flipH="1">
            <a:off x="1473132" y="1645395"/>
            <a:ext cx="3426027" cy="1439240"/>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Today’s focus</a:t>
            </a:r>
            <a:br>
              <a:rPr lang="en-US" sz="2000"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“Please watch unnecessary food waste during preparation.”</a:t>
            </a:r>
          </a:p>
          <a:p>
            <a:pPr>
              <a:lnSpc>
                <a:spcPts val="2100"/>
              </a:lnSpc>
            </a:pPr>
            <a:endParaRPr lang="en-US" sz="2000" dirty="0">
              <a:solidFill>
                <a:srgbClr val="262626"/>
              </a:solidFill>
              <a:cs typeface="Segoe UI Light" panose="020B0502040204020203" pitchFamily="34" charset="0"/>
            </a:endParaRPr>
          </a:p>
        </p:txBody>
      </p:sp>
      <p:sp>
        <p:nvSpPr>
          <p:cNvPr id="108" name="Rectangle 30">
            <a:extLst>
              <a:ext uri="{FF2B5EF4-FFF2-40B4-BE49-F238E27FC236}">
                <a16:creationId xmlns:a16="http://schemas.microsoft.com/office/drawing/2014/main" id="{3F1BA874-A6D9-6974-6132-EFF12F5E1D40}"/>
              </a:ext>
            </a:extLst>
          </p:cNvPr>
          <p:cNvSpPr/>
          <p:nvPr/>
        </p:nvSpPr>
        <p:spPr>
          <a:xfrm flipH="1">
            <a:off x="1473134" y="3330446"/>
            <a:ext cx="2648623" cy="1439240"/>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Why it matters</a:t>
            </a:r>
            <a:br>
              <a:rPr lang="en-US" sz="2000" dirty="0">
                <a:solidFill>
                  <a:srgbClr val="262626"/>
                </a:solidFill>
                <a:cs typeface="Segoe UI Light" panose="020B0502040204020203" pitchFamily="34" charset="0"/>
              </a:rPr>
            </a:br>
            <a:r>
              <a:rPr lang="en-US" sz="2000" dirty="0">
                <a:solidFill>
                  <a:srgbClr val="262626"/>
                </a:solidFill>
                <a:cs typeface="Segoe UI Light" panose="020B0502040204020203" pitchFamily="34" charset="0"/>
              </a:rPr>
              <a:t>“This supports both cost control and our sustainability goals.”</a:t>
            </a:r>
          </a:p>
          <a:p>
            <a:pPr>
              <a:lnSpc>
                <a:spcPts val="2100"/>
              </a:lnSpc>
            </a:pPr>
            <a:endParaRPr lang="en-US" sz="2000" dirty="0">
              <a:solidFill>
                <a:srgbClr val="262626"/>
              </a:solidFill>
              <a:cs typeface="Segoe UI Light" panose="020B0502040204020203" pitchFamily="34" charset="0"/>
            </a:endParaRPr>
          </a:p>
        </p:txBody>
      </p:sp>
      <p:sp>
        <p:nvSpPr>
          <p:cNvPr id="109" name="Rectangle 30">
            <a:extLst>
              <a:ext uri="{FF2B5EF4-FFF2-40B4-BE49-F238E27FC236}">
                <a16:creationId xmlns:a16="http://schemas.microsoft.com/office/drawing/2014/main" id="{EB88F70C-BA89-9859-7552-286DA6E2CF2D}"/>
              </a:ext>
            </a:extLst>
          </p:cNvPr>
          <p:cNvSpPr/>
          <p:nvPr/>
        </p:nvSpPr>
        <p:spPr>
          <a:xfrm flipH="1">
            <a:off x="1473132" y="4979888"/>
            <a:ext cx="2648622" cy="1439240"/>
          </a:xfrm>
          <a:prstGeom prst="rect">
            <a:avLst/>
          </a:prstGeom>
        </p:spPr>
        <p:txBody>
          <a:bodyPr wrap="square">
            <a:spAutoFit/>
          </a:bodyPr>
          <a:lstStyle/>
          <a:p>
            <a:pPr>
              <a:lnSpc>
                <a:spcPts val="2100"/>
              </a:lnSpc>
            </a:pPr>
            <a:r>
              <a:rPr lang="en-US" sz="2000" b="1" dirty="0">
                <a:solidFill>
                  <a:srgbClr val="262626"/>
                </a:solidFill>
                <a:cs typeface="Segoe UI Light" panose="020B0502040204020203" pitchFamily="34" charset="0"/>
              </a:rPr>
              <a:t>What to do</a:t>
            </a:r>
            <a:r>
              <a:rPr lang="en-US" sz="2000" dirty="0">
                <a:solidFill>
                  <a:srgbClr val="262626"/>
                </a:solidFill>
                <a:cs typeface="Segoe UI Light" panose="020B0502040204020203" pitchFamily="34" charset="0"/>
              </a:rPr>
              <a:t>  -“Use the prep waste bin, label open items clearly, and report overproduction.”</a:t>
            </a:r>
          </a:p>
          <a:p>
            <a:pPr>
              <a:lnSpc>
                <a:spcPts val="2100"/>
              </a:lnSpc>
            </a:pPr>
            <a:endParaRPr lang="en-US" sz="2000" dirty="0">
              <a:solidFill>
                <a:srgbClr val="262626"/>
              </a:solidFill>
              <a:cs typeface="Segoe UI Light" panose="020B0502040204020203" pitchFamily="34" charset="0"/>
            </a:endParaRPr>
          </a:p>
        </p:txBody>
      </p:sp>
      <p:sp>
        <p:nvSpPr>
          <p:cNvPr id="75" name="Freeform 79">
            <a:extLst>
              <a:ext uri="{FF2B5EF4-FFF2-40B4-BE49-F238E27FC236}">
                <a16:creationId xmlns:a16="http://schemas.microsoft.com/office/drawing/2014/main" id="{682C964A-57B6-8685-4C8A-A7639DD99B00}"/>
              </a:ext>
            </a:extLst>
          </p:cNvPr>
          <p:cNvSpPr>
            <a:spLocks/>
          </p:cNvSpPr>
          <p:nvPr/>
        </p:nvSpPr>
        <p:spPr bwMode="auto">
          <a:xfrm>
            <a:off x="8581763" y="2723492"/>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7" name="Group 126">
            <a:extLst>
              <a:ext uri="{FF2B5EF4-FFF2-40B4-BE49-F238E27FC236}">
                <a16:creationId xmlns:a16="http://schemas.microsoft.com/office/drawing/2014/main" id="{5A1CFC7E-F62E-446A-BB5A-9D328FC12980}"/>
              </a:ext>
            </a:extLst>
          </p:cNvPr>
          <p:cNvGrpSpPr/>
          <p:nvPr/>
        </p:nvGrpSpPr>
        <p:grpSpPr>
          <a:xfrm>
            <a:off x="-35675" y="1631368"/>
            <a:ext cx="1448894" cy="883507"/>
            <a:chOff x="0" y="582317"/>
            <a:chExt cx="1448894" cy="883507"/>
          </a:xfrm>
          <a:solidFill>
            <a:srgbClr val="0289AE"/>
          </a:solidFill>
        </p:grpSpPr>
        <p:cxnSp>
          <p:nvCxnSpPr>
            <p:cNvPr id="120" name="Straight Connector 33">
              <a:extLst>
                <a:ext uri="{FF2B5EF4-FFF2-40B4-BE49-F238E27FC236}">
                  <a16:creationId xmlns:a16="http://schemas.microsoft.com/office/drawing/2014/main" id="{46BA4800-D321-5052-6B26-D413357FCA71}"/>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F386A63E-193C-8E40-25D6-51D1E643799B}"/>
                </a:ext>
              </a:extLst>
            </p:cNvPr>
            <p:cNvGrpSpPr/>
            <p:nvPr/>
          </p:nvGrpSpPr>
          <p:grpSpPr>
            <a:xfrm>
              <a:off x="708799" y="582317"/>
              <a:ext cx="740095" cy="883507"/>
              <a:chOff x="4051865" y="5165558"/>
              <a:chExt cx="946855" cy="1130331"/>
            </a:xfrm>
            <a:grpFill/>
          </p:grpSpPr>
          <p:sp>
            <p:nvSpPr>
              <p:cNvPr id="124" name="Oval 16">
                <a:extLst>
                  <a:ext uri="{FF2B5EF4-FFF2-40B4-BE49-F238E27FC236}">
                    <a16:creationId xmlns:a16="http://schemas.microsoft.com/office/drawing/2014/main" id="{05A8E98B-14B7-5F58-4260-6087D6BB2DA8}"/>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673C8F7F-F2DD-1B1F-BD58-5A32606AD47D}"/>
                  </a:ext>
                </a:extLst>
              </p:cNvPr>
              <p:cNvSpPr txBox="1"/>
              <p:nvPr/>
            </p:nvSpPr>
            <p:spPr bwMode="auto">
              <a:xfrm>
                <a:off x="4066676" y="5206813"/>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sp>
        <p:nvSpPr>
          <p:cNvPr id="150" name="Rectangle 30">
            <a:extLst>
              <a:ext uri="{FF2B5EF4-FFF2-40B4-BE49-F238E27FC236}">
                <a16:creationId xmlns:a16="http://schemas.microsoft.com/office/drawing/2014/main" id="{3ADB4E3C-6631-ACA8-BF73-AF0092016B06}"/>
              </a:ext>
            </a:extLst>
          </p:cNvPr>
          <p:cNvSpPr/>
          <p:nvPr/>
        </p:nvSpPr>
        <p:spPr>
          <a:xfrm flipH="1">
            <a:off x="7750134" y="1645395"/>
            <a:ext cx="2886489" cy="1439240"/>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What success looks like - </a:t>
            </a:r>
            <a:r>
              <a:rPr lang="en-US" sz="2000" dirty="0">
                <a:solidFill>
                  <a:srgbClr val="262626"/>
                </a:solidFill>
                <a:cs typeface="Segoe UI Light" panose="020B0502040204020203" pitchFamily="34" charset="0"/>
              </a:rPr>
              <a:t>“Fewer full waste bins and better stock use by the end of service.”</a:t>
            </a:r>
          </a:p>
          <a:p>
            <a:pPr algn="r">
              <a:lnSpc>
                <a:spcPts val="2100"/>
              </a:lnSpc>
            </a:pPr>
            <a:endParaRPr lang="en-US" sz="2000" dirty="0">
              <a:solidFill>
                <a:srgbClr val="262626"/>
              </a:solidFill>
              <a:cs typeface="Segoe UI Light" panose="020B0502040204020203" pitchFamily="34" charset="0"/>
            </a:endParaRPr>
          </a:p>
        </p:txBody>
      </p:sp>
      <p:sp>
        <p:nvSpPr>
          <p:cNvPr id="151" name="Rectangle 30">
            <a:extLst>
              <a:ext uri="{FF2B5EF4-FFF2-40B4-BE49-F238E27FC236}">
                <a16:creationId xmlns:a16="http://schemas.microsoft.com/office/drawing/2014/main" id="{F7F60DF0-6EC2-8E91-B9CD-0763209C5A7D}"/>
              </a:ext>
            </a:extLst>
          </p:cNvPr>
          <p:cNvSpPr/>
          <p:nvPr/>
        </p:nvSpPr>
        <p:spPr>
          <a:xfrm flipH="1">
            <a:off x="8163928" y="3330446"/>
            <a:ext cx="2472696" cy="1169936"/>
          </a:xfrm>
          <a:prstGeom prst="rect">
            <a:avLst/>
          </a:prstGeom>
        </p:spPr>
        <p:txBody>
          <a:bodyPr wrap="square">
            <a:spAutoFit/>
          </a:bodyPr>
          <a:lstStyle/>
          <a:p>
            <a:pPr algn="r">
              <a:lnSpc>
                <a:spcPts val="2100"/>
              </a:lnSpc>
            </a:pPr>
            <a:r>
              <a:rPr lang="en-US" sz="2000" b="1" dirty="0">
                <a:solidFill>
                  <a:srgbClr val="262626"/>
                </a:solidFill>
                <a:cs typeface="Segoe UI Light" panose="020B0502040204020203" pitchFamily="34" charset="0"/>
              </a:rPr>
              <a:t>Close - </a:t>
            </a:r>
            <a:r>
              <a:rPr lang="en-US" sz="2000" dirty="0">
                <a:solidFill>
                  <a:srgbClr val="262626"/>
                </a:solidFill>
                <a:cs typeface="Segoe UI Light" panose="020B0502040204020203" pitchFamily="34" charset="0"/>
              </a:rPr>
              <a:t>“Raise any barrier now so we can solve it together.”</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0728A49D-C628-BDF6-0B56-836843535845}"/>
              </a:ext>
            </a:extLst>
          </p:cNvPr>
          <p:cNvGrpSpPr/>
          <p:nvPr/>
        </p:nvGrpSpPr>
        <p:grpSpPr>
          <a:xfrm>
            <a:off x="10711887" y="1631368"/>
            <a:ext cx="1501995" cy="883506"/>
            <a:chOff x="708799" y="582319"/>
            <a:chExt cx="1501995" cy="883506"/>
          </a:xfrm>
        </p:grpSpPr>
        <p:cxnSp>
          <p:nvCxnSpPr>
            <p:cNvPr id="153" name="Straight Connector 33">
              <a:extLst>
                <a:ext uri="{FF2B5EF4-FFF2-40B4-BE49-F238E27FC236}">
                  <a16:creationId xmlns:a16="http://schemas.microsoft.com/office/drawing/2014/main" id="{0DB40CCD-97A9-FE55-4006-4ABE1443CCFA}"/>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304B0002-47D9-16A4-B29E-5739026F7D80}"/>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1B41F9A8-9E6A-3647-8731-27F901F10427}"/>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FFEB6242-77B4-FAF5-8832-A2A56DC79645}"/>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157" name="Group 156">
            <a:extLst>
              <a:ext uri="{FF2B5EF4-FFF2-40B4-BE49-F238E27FC236}">
                <a16:creationId xmlns:a16="http://schemas.microsoft.com/office/drawing/2014/main" id="{AD394BA6-1DA0-760E-D2ED-EEDD75DFC045}"/>
              </a:ext>
            </a:extLst>
          </p:cNvPr>
          <p:cNvGrpSpPr/>
          <p:nvPr/>
        </p:nvGrpSpPr>
        <p:grpSpPr>
          <a:xfrm>
            <a:off x="10746611" y="3280811"/>
            <a:ext cx="1467271" cy="880235"/>
            <a:chOff x="708799" y="582325"/>
            <a:chExt cx="1467271" cy="880235"/>
          </a:xfrm>
          <a:solidFill>
            <a:srgbClr val="0289AE"/>
          </a:solidFill>
        </p:grpSpPr>
        <p:cxnSp>
          <p:nvCxnSpPr>
            <p:cNvPr id="158" name="Straight Connector 33">
              <a:extLst>
                <a:ext uri="{FF2B5EF4-FFF2-40B4-BE49-F238E27FC236}">
                  <a16:creationId xmlns:a16="http://schemas.microsoft.com/office/drawing/2014/main" id="{282B046B-DDEB-FFA3-D6CC-3B8A56271C0B}"/>
                </a:ext>
              </a:extLst>
            </p:cNvPr>
            <p:cNvCxnSpPr>
              <a:cxnSpLocks/>
            </p:cNvCxnSpPr>
            <p:nvPr/>
          </p:nvCxnSpPr>
          <p:spPr>
            <a:xfrm flipH="1">
              <a:off x="1320800" y="951782"/>
              <a:ext cx="85527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1BAD2F44-621C-E491-FE6D-C02709D9402A}"/>
                </a:ext>
              </a:extLst>
            </p:cNvPr>
            <p:cNvGrpSpPr/>
            <p:nvPr/>
          </p:nvGrpSpPr>
          <p:grpSpPr>
            <a:xfrm>
              <a:off x="708799" y="582325"/>
              <a:ext cx="740095" cy="880235"/>
              <a:chOff x="4051865" y="5165558"/>
              <a:chExt cx="946855" cy="1126143"/>
            </a:xfrm>
            <a:grpFill/>
          </p:grpSpPr>
          <p:sp>
            <p:nvSpPr>
              <p:cNvPr id="160" name="Oval 16">
                <a:extLst>
                  <a:ext uri="{FF2B5EF4-FFF2-40B4-BE49-F238E27FC236}">
                    <a16:creationId xmlns:a16="http://schemas.microsoft.com/office/drawing/2014/main" id="{128AFCF0-E611-C2E8-FC95-0FE7858A18F5}"/>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61" name="TextBox 26">
                <a:extLst>
                  <a:ext uri="{FF2B5EF4-FFF2-40B4-BE49-F238E27FC236}">
                    <a16:creationId xmlns:a16="http://schemas.microsoft.com/office/drawing/2014/main" id="{6A298B95-5366-5C9B-C801-26DF3A9336FE}"/>
                  </a:ext>
                </a:extLst>
              </p:cNvPr>
              <p:cNvSpPr txBox="1"/>
              <p:nvPr/>
            </p:nvSpPr>
            <p:spPr bwMode="auto">
              <a:xfrm>
                <a:off x="4058978" y="5202626"/>
                <a:ext cx="909265" cy="1089075"/>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grpSp>
      </p:grpSp>
      <p:sp>
        <p:nvSpPr>
          <p:cNvPr id="2" name="TextBox 28">
            <a:extLst>
              <a:ext uri="{FF2B5EF4-FFF2-40B4-BE49-F238E27FC236}">
                <a16:creationId xmlns:a16="http://schemas.microsoft.com/office/drawing/2014/main" id="{94A4770B-B2CB-B1BA-A766-E6D91D3CE427}"/>
              </a:ext>
            </a:extLst>
          </p:cNvPr>
          <p:cNvSpPr txBox="1"/>
          <p:nvPr/>
        </p:nvSpPr>
        <p:spPr>
          <a:xfrm>
            <a:off x="8428380" y="4563660"/>
            <a:ext cx="2868284" cy="1169936"/>
          </a:xfrm>
          <a:prstGeom prst="rect">
            <a:avLst/>
          </a:prstGeom>
          <a:noFill/>
        </p:spPr>
        <p:txBody>
          <a:bodyPr wrap="square">
            <a:spAutoFit/>
          </a:bodyPr>
          <a:lstStyle/>
          <a:p>
            <a:pPr algn="r">
              <a:lnSpc>
                <a:spcPts val="2100"/>
              </a:lnSpc>
            </a:pPr>
            <a:r>
              <a:rPr lang="en-US" sz="2000" b="1" dirty="0">
                <a:solidFill>
                  <a:srgbClr val="62A844"/>
                </a:solidFill>
              </a:rPr>
              <a:t>Keep sustainability briefings practical, short and role-specific.</a:t>
            </a:r>
          </a:p>
          <a:p>
            <a:pPr algn="r">
              <a:lnSpc>
                <a:spcPts val="2100"/>
              </a:lnSpc>
            </a:pPr>
            <a:endParaRPr lang="en-US" sz="2000" dirty="0">
              <a:solidFill>
                <a:srgbClr val="62A844"/>
              </a:solidFill>
            </a:endParaRPr>
          </a:p>
        </p:txBody>
      </p:sp>
      <p:grpSp>
        <p:nvGrpSpPr>
          <p:cNvPr id="106" name="Gruppieren 2156">
            <a:extLst>
              <a:ext uri="{FF2B5EF4-FFF2-40B4-BE49-F238E27FC236}">
                <a16:creationId xmlns:a16="http://schemas.microsoft.com/office/drawing/2014/main" id="{A95C16B1-F248-C003-AE47-1FE4073B239E}"/>
              </a:ext>
            </a:extLst>
          </p:cNvPr>
          <p:cNvGrpSpPr/>
          <p:nvPr/>
        </p:nvGrpSpPr>
        <p:grpSpPr>
          <a:xfrm>
            <a:off x="3365112" y="1809076"/>
            <a:ext cx="5210862" cy="5103419"/>
            <a:chOff x="6845748" y="947278"/>
            <a:chExt cx="10746146" cy="10173806"/>
          </a:xfrm>
        </p:grpSpPr>
        <p:sp>
          <p:nvSpPr>
            <p:cNvPr id="115" name="Freeform 152">
              <a:extLst>
                <a:ext uri="{FF2B5EF4-FFF2-40B4-BE49-F238E27FC236}">
                  <a16:creationId xmlns:a16="http://schemas.microsoft.com/office/drawing/2014/main" id="{83BC0EBC-DAB2-3249-4CA2-697812AFA3E5}"/>
                </a:ext>
              </a:extLst>
            </p:cNvPr>
            <p:cNvSpPr>
              <a:spLocks/>
            </p:cNvSpPr>
            <p:nvPr/>
          </p:nvSpPr>
          <p:spPr bwMode="auto">
            <a:xfrm>
              <a:off x="12880815" y="5664198"/>
              <a:ext cx="1726406" cy="348633"/>
            </a:xfrm>
            <a:custGeom>
              <a:avLst/>
              <a:gdLst>
                <a:gd name="T0" fmla="*/ 338 w 737"/>
                <a:gd name="T1" fmla="*/ 0 h 149"/>
                <a:gd name="T2" fmla="*/ 395 w 737"/>
                <a:gd name="T3" fmla="*/ 28 h 149"/>
                <a:gd name="T4" fmla="*/ 422 w 737"/>
                <a:gd name="T5" fmla="*/ 23 h 149"/>
                <a:gd name="T6" fmla="*/ 482 w 737"/>
                <a:gd name="T7" fmla="*/ 61 h 149"/>
                <a:gd name="T8" fmla="*/ 537 w 737"/>
                <a:gd name="T9" fmla="*/ 30 h 149"/>
                <a:gd name="T10" fmla="*/ 594 w 737"/>
                <a:gd name="T11" fmla="*/ 63 h 149"/>
                <a:gd name="T12" fmla="*/ 594 w 737"/>
                <a:gd name="T13" fmla="*/ 63 h 149"/>
                <a:gd name="T14" fmla="*/ 642 w 737"/>
                <a:gd name="T15" fmla="*/ 87 h 149"/>
                <a:gd name="T16" fmla="*/ 668 w 737"/>
                <a:gd name="T17" fmla="*/ 82 h 149"/>
                <a:gd name="T18" fmla="*/ 737 w 737"/>
                <a:gd name="T19" fmla="*/ 149 h 149"/>
                <a:gd name="T20" fmla="*/ 737 w 737"/>
                <a:gd name="T21" fmla="*/ 149 h 149"/>
                <a:gd name="T22" fmla="*/ 0 w 737"/>
                <a:gd name="T23" fmla="*/ 149 h 149"/>
                <a:gd name="T24" fmla="*/ 5 w 737"/>
                <a:gd name="T25" fmla="*/ 145 h 149"/>
                <a:gd name="T26" fmla="*/ 3 w 737"/>
                <a:gd name="T27" fmla="*/ 129 h 149"/>
                <a:gd name="T28" fmla="*/ 57 w 737"/>
                <a:gd name="T29" fmla="*/ 71 h 149"/>
                <a:gd name="T30" fmla="*/ 97 w 737"/>
                <a:gd name="T31" fmla="*/ 89 h 149"/>
                <a:gd name="T32" fmla="*/ 131 w 737"/>
                <a:gd name="T33" fmla="*/ 75 h 149"/>
                <a:gd name="T34" fmla="*/ 172 w 737"/>
                <a:gd name="T35" fmla="*/ 95 h 149"/>
                <a:gd name="T36" fmla="*/ 172 w 737"/>
                <a:gd name="T37" fmla="*/ 94 h 149"/>
                <a:gd name="T38" fmla="*/ 220 w 737"/>
                <a:gd name="T39" fmla="*/ 36 h 149"/>
                <a:gd name="T40" fmla="*/ 263 w 737"/>
                <a:gd name="T41" fmla="*/ 66 h 149"/>
                <a:gd name="T42" fmla="*/ 338 w 737"/>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7" h="149">
                  <a:moveTo>
                    <a:pt x="338" y="0"/>
                  </a:moveTo>
                  <a:cubicBezTo>
                    <a:pt x="361" y="0"/>
                    <a:pt x="381" y="11"/>
                    <a:pt x="395" y="28"/>
                  </a:cubicBezTo>
                  <a:cubicBezTo>
                    <a:pt x="403" y="25"/>
                    <a:pt x="413" y="23"/>
                    <a:pt x="422" y="23"/>
                  </a:cubicBezTo>
                  <a:cubicBezTo>
                    <a:pt x="448" y="23"/>
                    <a:pt x="471" y="38"/>
                    <a:pt x="482" y="61"/>
                  </a:cubicBezTo>
                  <a:cubicBezTo>
                    <a:pt x="494" y="42"/>
                    <a:pt x="514" y="30"/>
                    <a:pt x="537" y="30"/>
                  </a:cubicBezTo>
                  <a:cubicBezTo>
                    <a:pt x="561" y="30"/>
                    <a:pt x="582" y="43"/>
                    <a:pt x="594" y="63"/>
                  </a:cubicBezTo>
                  <a:cubicBezTo>
                    <a:pt x="594" y="63"/>
                    <a:pt x="594" y="63"/>
                    <a:pt x="594" y="63"/>
                  </a:cubicBezTo>
                  <a:cubicBezTo>
                    <a:pt x="614" y="63"/>
                    <a:pt x="631" y="72"/>
                    <a:pt x="642" y="87"/>
                  </a:cubicBezTo>
                  <a:cubicBezTo>
                    <a:pt x="650" y="84"/>
                    <a:pt x="659" y="82"/>
                    <a:pt x="668" y="82"/>
                  </a:cubicBezTo>
                  <a:cubicBezTo>
                    <a:pt x="706" y="82"/>
                    <a:pt x="737" y="112"/>
                    <a:pt x="737" y="149"/>
                  </a:cubicBezTo>
                  <a:cubicBezTo>
                    <a:pt x="737" y="149"/>
                    <a:pt x="737" y="149"/>
                    <a:pt x="737" y="149"/>
                  </a:cubicBezTo>
                  <a:cubicBezTo>
                    <a:pt x="0" y="149"/>
                    <a:pt x="0" y="149"/>
                    <a:pt x="0" y="149"/>
                  </a:cubicBezTo>
                  <a:cubicBezTo>
                    <a:pt x="2" y="148"/>
                    <a:pt x="3" y="147"/>
                    <a:pt x="5" y="145"/>
                  </a:cubicBezTo>
                  <a:cubicBezTo>
                    <a:pt x="4" y="140"/>
                    <a:pt x="3" y="135"/>
                    <a:pt x="3" y="129"/>
                  </a:cubicBezTo>
                  <a:cubicBezTo>
                    <a:pt x="3" y="97"/>
                    <a:pt x="27" y="71"/>
                    <a:pt x="57" y="71"/>
                  </a:cubicBezTo>
                  <a:cubicBezTo>
                    <a:pt x="73" y="71"/>
                    <a:pt x="87" y="78"/>
                    <a:pt x="97" y="89"/>
                  </a:cubicBezTo>
                  <a:cubicBezTo>
                    <a:pt x="106" y="81"/>
                    <a:pt x="118" y="75"/>
                    <a:pt x="131" y="75"/>
                  </a:cubicBezTo>
                  <a:cubicBezTo>
                    <a:pt x="147" y="75"/>
                    <a:pt x="162" y="83"/>
                    <a:pt x="172" y="95"/>
                  </a:cubicBezTo>
                  <a:cubicBezTo>
                    <a:pt x="172" y="94"/>
                    <a:pt x="172" y="94"/>
                    <a:pt x="172" y="94"/>
                  </a:cubicBezTo>
                  <a:cubicBezTo>
                    <a:pt x="172" y="62"/>
                    <a:pt x="193" y="36"/>
                    <a:pt x="220" y="36"/>
                  </a:cubicBezTo>
                  <a:cubicBezTo>
                    <a:pt x="239" y="36"/>
                    <a:pt x="255" y="48"/>
                    <a:pt x="263" y="66"/>
                  </a:cubicBezTo>
                  <a:cubicBezTo>
                    <a:pt x="271" y="29"/>
                    <a:pt x="301" y="0"/>
                    <a:pt x="338" y="0"/>
                  </a:cubicBezTo>
                  <a:close/>
                </a:path>
              </a:pathLst>
            </a:custGeom>
            <a:solidFill>
              <a:srgbClr val="0289AE">
                <a:alpha val="1058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54">
              <a:extLst>
                <a:ext uri="{FF2B5EF4-FFF2-40B4-BE49-F238E27FC236}">
                  <a16:creationId xmlns:a16="http://schemas.microsoft.com/office/drawing/2014/main" id="{983FC9A2-DD9C-A8AC-8460-68917304AE41}"/>
                </a:ext>
              </a:extLst>
            </p:cNvPr>
            <p:cNvSpPr>
              <a:spLocks/>
            </p:cNvSpPr>
            <p:nvPr/>
          </p:nvSpPr>
          <p:spPr bwMode="auto">
            <a:xfrm>
              <a:off x="6845748" y="3366725"/>
              <a:ext cx="3169570" cy="643772"/>
            </a:xfrm>
            <a:custGeom>
              <a:avLst/>
              <a:gdLst>
                <a:gd name="T0" fmla="*/ 338 w 736"/>
                <a:gd name="T1" fmla="*/ 0 h 149"/>
                <a:gd name="T2" fmla="*/ 395 w 736"/>
                <a:gd name="T3" fmla="*/ 28 h 149"/>
                <a:gd name="T4" fmla="*/ 422 w 736"/>
                <a:gd name="T5" fmla="*/ 22 h 149"/>
                <a:gd name="T6" fmla="*/ 482 w 736"/>
                <a:gd name="T7" fmla="*/ 60 h 149"/>
                <a:gd name="T8" fmla="*/ 537 w 736"/>
                <a:gd name="T9" fmla="*/ 30 h 149"/>
                <a:gd name="T10" fmla="*/ 593 w 736"/>
                <a:gd name="T11" fmla="*/ 63 h 149"/>
                <a:gd name="T12" fmla="*/ 594 w 736"/>
                <a:gd name="T13" fmla="*/ 63 h 149"/>
                <a:gd name="T14" fmla="*/ 641 w 736"/>
                <a:gd name="T15" fmla="*/ 87 h 149"/>
                <a:gd name="T16" fmla="*/ 668 w 736"/>
                <a:gd name="T17" fmla="*/ 82 h 149"/>
                <a:gd name="T18" fmla="*/ 736 w 736"/>
                <a:gd name="T19" fmla="*/ 149 h 149"/>
                <a:gd name="T20" fmla="*/ 736 w 736"/>
                <a:gd name="T21" fmla="*/ 149 h 149"/>
                <a:gd name="T22" fmla="*/ 0 w 736"/>
                <a:gd name="T23" fmla="*/ 149 h 149"/>
                <a:gd name="T24" fmla="*/ 5 w 736"/>
                <a:gd name="T25" fmla="*/ 145 h 149"/>
                <a:gd name="T26" fmla="*/ 3 w 736"/>
                <a:gd name="T27" fmla="*/ 129 h 149"/>
                <a:gd name="T28" fmla="*/ 57 w 736"/>
                <a:gd name="T29" fmla="*/ 71 h 149"/>
                <a:gd name="T30" fmla="*/ 96 w 736"/>
                <a:gd name="T31" fmla="*/ 89 h 149"/>
                <a:gd name="T32" fmla="*/ 131 w 736"/>
                <a:gd name="T33" fmla="*/ 75 h 149"/>
                <a:gd name="T34" fmla="*/ 171 w 736"/>
                <a:gd name="T35" fmla="*/ 95 h 149"/>
                <a:gd name="T36" fmla="*/ 171 w 736"/>
                <a:gd name="T37" fmla="*/ 93 h 149"/>
                <a:gd name="T38" fmla="*/ 220 w 736"/>
                <a:gd name="T39" fmla="*/ 35 h 149"/>
                <a:gd name="T40" fmla="*/ 263 w 736"/>
                <a:gd name="T41" fmla="*/ 66 h 149"/>
                <a:gd name="T42" fmla="*/ 338 w 736"/>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6" h="149">
                  <a:moveTo>
                    <a:pt x="338" y="0"/>
                  </a:moveTo>
                  <a:cubicBezTo>
                    <a:pt x="360" y="0"/>
                    <a:pt x="381" y="11"/>
                    <a:pt x="395" y="28"/>
                  </a:cubicBezTo>
                  <a:cubicBezTo>
                    <a:pt x="403" y="24"/>
                    <a:pt x="412" y="22"/>
                    <a:pt x="422" y="22"/>
                  </a:cubicBezTo>
                  <a:cubicBezTo>
                    <a:pt x="448" y="22"/>
                    <a:pt x="471" y="38"/>
                    <a:pt x="482" y="60"/>
                  </a:cubicBezTo>
                  <a:cubicBezTo>
                    <a:pt x="494" y="42"/>
                    <a:pt x="514" y="30"/>
                    <a:pt x="537" y="30"/>
                  </a:cubicBezTo>
                  <a:cubicBezTo>
                    <a:pt x="561" y="30"/>
                    <a:pt x="582" y="43"/>
                    <a:pt x="593" y="63"/>
                  </a:cubicBezTo>
                  <a:cubicBezTo>
                    <a:pt x="594" y="63"/>
                    <a:pt x="594" y="63"/>
                    <a:pt x="594" y="63"/>
                  </a:cubicBezTo>
                  <a:cubicBezTo>
                    <a:pt x="613" y="63"/>
                    <a:pt x="631" y="72"/>
                    <a:pt x="641" y="87"/>
                  </a:cubicBezTo>
                  <a:cubicBezTo>
                    <a:pt x="650" y="84"/>
                    <a:pt x="658" y="82"/>
                    <a:pt x="668" y="82"/>
                  </a:cubicBezTo>
                  <a:cubicBezTo>
                    <a:pt x="706" y="82"/>
                    <a:pt x="736" y="112"/>
                    <a:pt x="736" y="149"/>
                  </a:cubicBezTo>
                  <a:cubicBezTo>
                    <a:pt x="736" y="149"/>
                    <a:pt x="736" y="149"/>
                    <a:pt x="736" y="149"/>
                  </a:cubicBezTo>
                  <a:cubicBezTo>
                    <a:pt x="0" y="149"/>
                    <a:pt x="0" y="149"/>
                    <a:pt x="0" y="149"/>
                  </a:cubicBezTo>
                  <a:cubicBezTo>
                    <a:pt x="1" y="148"/>
                    <a:pt x="3" y="146"/>
                    <a:pt x="5" y="145"/>
                  </a:cubicBezTo>
                  <a:cubicBezTo>
                    <a:pt x="4" y="140"/>
                    <a:pt x="3" y="135"/>
                    <a:pt x="3" y="129"/>
                  </a:cubicBezTo>
                  <a:cubicBezTo>
                    <a:pt x="3" y="97"/>
                    <a:pt x="27" y="71"/>
                    <a:pt x="57" y="71"/>
                  </a:cubicBezTo>
                  <a:cubicBezTo>
                    <a:pt x="73" y="71"/>
                    <a:pt x="86" y="78"/>
                    <a:pt x="96" y="89"/>
                  </a:cubicBezTo>
                  <a:cubicBezTo>
                    <a:pt x="106" y="80"/>
                    <a:pt x="118" y="75"/>
                    <a:pt x="131" y="75"/>
                  </a:cubicBezTo>
                  <a:cubicBezTo>
                    <a:pt x="147" y="75"/>
                    <a:pt x="161" y="83"/>
                    <a:pt x="171" y="95"/>
                  </a:cubicBezTo>
                  <a:cubicBezTo>
                    <a:pt x="171" y="93"/>
                    <a:pt x="171" y="93"/>
                    <a:pt x="171" y="93"/>
                  </a:cubicBezTo>
                  <a:cubicBezTo>
                    <a:pt x="171" y="61"/>
                    <a:pt x="193" y="35"/>
                    <a:pt x="220" y="35"/>
                  </a:cubicBezTo>
                  <a:cubicBezTo>
                    <a:pt x="238" y="35"/>
                    <a:pt x="255" y="48"/>
                    <a:pt x="263" y="66"/>
                  </a:cubicBezTo>
                  <a:cubicBezTo>
                    <a:pt x="270" y="28"/>
                    <a:pt x="301" y="0"/>
                    <a:pt x="338" y="0"/>
                  </a:cubicBezTo>
                  <a:close/>
                </a:path>
              </a:pathLst>
            </a:custGeom>
            <a:solidFill>
              <a:srgbClr val="0289AE">
                <a:alpha val="977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58">
              <a:extLst>
                <a:ext uri="{FF2B5EF4-FFF2-40B4-BE49-F238E27FC236}">
                  <a16:creationId xmlns:a16="http://schemas.microsoft.com/office/drawing/2014/main" id="{1054955C-0666-1FA7-FF9F-7332DE5F90AC}"/>
                </a:ext>
              </a:extLst>
            </p:cNvPr>
            <p:cNvSpPr>
              <a:spLocks/>
            </p:cNvSpPr>
            <p:nvPr/>
          </p:nvSpPr>
          <p:spPr bwMode="auto">
            <a:xfrm>
              <a:off x="14340486" y="2776417"/>
              <a:ext cx="3251408" cy="662266"/>
            </a:xfrm>
            <a:custGeom>
              <a:avLst/>
              <a:gdLst>
                <a:gd name="T0" fmla="*/ 339 w 737"/>
                <a:gd name="T1" fmla="*/ 0 h 150"/>
                <a:gd name="T2" fmla="*/ 396 w 737"/>
                <a:gd name="T3" fmla="*/ 28 h 150"/>
                <a:gd name="T4" fmla="*/ 423 w 737"/>
                <a:gd name="T5" fmla="*/ 23 h 150"/>
                <a:gd name="T6" fmla="*/ 483 w 737"/>
                <a:gd name="T7" fmla="*/ 61 h 150"/>
                <a:gd name="T8" fmla="*/ 538 w 737"/>
                <a:gd name="T9" fmla="*/ 30 h 150"/>
                <a:gd name="T10" fmla="*/ 594 w 737"/>
                <a:gd name="T11" fmla="*/ 63 h 150"/>
                <a:gd name="T12" fmla="*/ 594 w 737"/>
                <a:gd name="T13" fmla="*/ 63 h 150"/>
                <a:gd name="T14" fmla="*/ 642 w 737"/>
                <a:gd name="T15" fmla="*/ 87 h 150"/>
                <a:gd name="T16" fmla="*/ 669 w 737"/>
                <a:gd name="T17" fmla="*/ 82 h 150"/>
                <a:gd name="T18" fmla="*/ 737 w 737"/>
                <a:gd name="T19" fmla="*/ 149 h 150"/>
                <a:gd name="T20" fmla="*/ 737 w 737"/>
                <a:gd name="T21" fmla="*/ 150 h 150"/>
                <a:gd name="T22" fmla="*/ 0 w 737"/>
                <a:gd name="T23" fmla="*/ 150 h 150"/>
                <a:gd name="T24" fmla="*/ 6 w 737"/>
                <a:gd name="T25" fmla="*/ 146 h 150"/>
                <a:gd name="T26" fmla="*/ 4 w 737"/>
                <a:gd name="T27" fmla="*/ 129 h 150"/>
                <a:gd name="T28" fmla="*/ 58 w 737"/>
                <a:gd name="T29" fmla="*/ 71 h 150"/>
                <a:gd name="T30" fmla="*/ 97 w 737"/>
                <a:gd name="T31" fmla="*/ 89 h 150"/>
                <a:gd name="T32" fmla="*/ 132 w 737"/>
                <a:gd name="T33" fmla="*/ 76 h 150"/>
                <a:gd name="T34" fmla="*/ 172 w 737"/>
                <a:gd name="T35" fmla="*/ 95 h 150"/>
                <a:gd name="T36" fmla="*/ 172 w 737"/>
                <a:gd name="T37" fmla="*/ 94 h 150"/>
                <a:gd name="T38" fmla="*/ 221 w 737"/>
                <a:gd name="T39" fmla="*/ 36 h 150"/>
                <a:gd name="T40" fmla="*/ 264 w 737"/>
                <a:gd name="T41" fmla="*/ 67 h 150"/>
                <a:gd name="T42" fmla="*/ 339 w 737"/>
                <a:gd name="T4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7" h="150">
                  <a:moveTo>
                    <a:pt x="339" y="0"/>
                  </a:moveTo>
                  <a:cubicBezTo>
                    <a:pt x="361" y="0"/>
                    <a:pt x="382" y="11"/>
                    <a:pt x="396" y="28"/>
                  </a:cubicBezTo>
                  <a:cubicBezTo>
                    <a:pt x="404" y="25"/>
                    <a:pt x="413" y="23"/>
                    <a:pt x="423" y="23"/>
                  </a:cubicBezTo>
                  <a:cubicBezTo>
                    <a:pt x="449" y="23"/>
                    <a:pt x="472" y="38"/>
                    <a:pt x="483" y="61"/>
                  </a:cubicBezTo>
                  <a:cubicBezTo>
                    <a:pt x="495" y="42"/>
                    <a:pt x="515" y="30"/>
                    <a:pt x="538" y="30"/>
                  </a:cubicBezTo>
                  <a:cubicBezTo>
                    <a:pt x="562" y="30"/>
                    <a:pt x="583" y="43"/>
                    <a:pt x="594" y="63"/>
                  </a:cubicBezTo>
                  <a:cubicBezTo>
                    <a:pt x="594" y="63"/>
                    <a:pt x="594" y="63"/>
                    <a:pt x="594" y="63"/>
                  </a:cubicBezTo>
                  <a:cubicBezTo>
                    <a:pt x="614" y="63"/>
                    <a:pt x="632" y="73"/>
                    <a:pt x="642" y="87"/>
                  </a:cubicBezTo>
                  <a:cubicBezTo>
                    <a:pt x="650" y="84"/>
                    <a:pt x="659" y="82"/>
                    <a:pt x="669" y="82"/>
                  </a:cubicBezTo>
                  <a:cubicBezTo>
                    <a:pt x="706" y="82"/>
                    <a:pt x="737" y="112"/>
                    <a:pt x="737" y="149"/>
                  </a:cubicBezTo>
                  <a:cubicBezTo>
                    <a:pt x="737" y="150"/>
                    <a:pt x="737" y="150"/>
                    <a:pt x="737" y="150"/>
                  </a:cubicBezTo>
                  <a:cubicBezTo>
                    <a:pt x="0" y="150"/>
                    <a:pt x="0" y="150"/>
                    <a:pt x="0" y="150"/>
                  </a:cubicBezTo>
                  <a:cubicBezTo>
                    <a:pt x="2" y="148"/>
                    <a:pt x="4" y="147"/>
                    <a:pt x="6" y="146"/>
                  </a:cubicBezTo>
                  <a:cubicBezTo>
                    <a:pt x="4" y="140"/>
                    <a:pt x="4" y="135"/>
                    <a:pt x="4" y="129"/>
                  </a:cubicBezTo>
                  <a:cubicBezTo>
                    <a:pt x="4" y="97"/>
                    <a:pt x="28" y="71"/>
                    <a:pt x="58" y="71"/>
                  </a:cubicBezTo>
                  <a:cubicBezTo>
                    <a:pt x="73" y="71"/>
                    <a:pt x="87" y="78"/>
                    <a:pt x="97" y="89"/>
                  </a:cubicBezTo>
                  <a:cubicBezTo>
                    <a:pt x="107" y="81"/>
                    <a:pt x="119" y="76"/>
                    <a:pt x="132" y="76"/>
                  </a:cubicBezTo>
                  <a:cubicBezTo>
                    <a:pt x="148" y="76"/>
                    <a:pt x="162" y="83"/>
                    <a:pt x="172" y="95"/>
                  </a:cubicBezTo>
                  <a:cubicBezTo>
                    <a:pt x="172" y="94"/>
                    <a:pt x="172" y="94"/>
                    <a:pt x="172" y="94"/>
                  </a:cubicBezTo>
                  <a:cubicBezTo>
                    <a:pt x="172" y="62"/>
                    <a:pt x="194" y="36"/>
                    <a:pt x="221" y="36"/>
                  </a:cubicBezTo>
                  <a:cubicBezTo>
                    <a:pt x="239" y="36"/>
                    <a:pt x="256" y="48"/>
                    <a:pt x="264" y="67"/>
                  </a:cubicBezTo>
                  <a:cubicBezTo>
                    <a:pt x="271" y="29"/>
                    <a:pt x="302" y="0"/>
                    <a:pt x="339" y="0"/>
                  </a:cubicBezTo>
                  <a:close/>
                </a:path>
              </a:pathLst>
            </a:custGeom>
            <a:solidFill>
              <a:srgbClr val="0289AE">
                <a:alpha val="977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1" name="Gruppieren 2">
              <a:extLst>
                <a:ext uri="{FF2B5EF4-FFF2-40B4-BE49-F238E27FC236}">
                  <a16:creationId xmlns:a16="http://schemas.microsoft.com/office/drawing/2014/main" id="{DCD95AA6-0D98-2E4A-348E-88163307B2CF}"/>
                </a:ext>
              </a:extLst>
            </p:cNvPr>
            <p:cNvGrpSpPr/>
            <p:nvPr/>
          </p:nvGrpSpPr>
          <p:grpSpPr>
            <a:xfrm>
              <a:off x="9063505" y="947278"/>
              <a:ext cx="7153574" cy="6876034"/>
              <a:chOff x="9032249" y="3505637"/>
              <a:chExt cx="5829600" cy="4695301"/>
            </a:xfrm>
          </p:grpSpPr>
          <p:sp>
            <p:nvSpPr>
              <p:cNvPr id="241" name="Oval 240">
                <a:extLst>
                  <a:ext uri="{FF2B5EF4-FFF2-40B4-BE49-F238E27FC236}">
                    <a16:creationId xmlns:a16="http://schemas.microsoft.com/office/drawing/2014/main" id="{36BDE2A3-75CD-D5B6-DC24-A63BF71340BB}"/>
                  </a:ext>
                </a:extLst>
              </p:cNvPr>
              <p:cNvSpPr/>
              <p:nvPr/>
            </p:nvSpPr>
            <p:spPr>
              <a:xfrm>
                <a:off x="11832514" y="5947540"/>
                <a:ext cx="241295" cy="241295"/>
              </a:xfrm>
              <a:prstGeom prst="ellipse">
                <a:avLst/>
              </a:prstGeom>
              <a:gradFill>
                <a:gsLst>
                  <a:gs pos="33000">
                    <a:srgbClr val="3D8241"/>
                  </a:gs>
                  <a:gs pos="100000">
                    <a:srgbClr val="62A844"/>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2" name="Freeform 5">
                <a:extLst>
                  <a:ext uri="{FF2B5EF4-FFF2-40B4-BE49-F238E27FC236}">
                    <a16:creationId xmlns:a16="http://schemas.microsoft.com/office/drawing/2014/main" id="{63657595-0576-EFAB-5DC3-A4C80CA2E286}"/>
                  </a:ext>
                </a:extLst>
              </p:cNvPr>
              <p:cNvSpPr>
                <a:spLocks/>
              </p:cNvSpPr>
              <p:nvPr/>
            </p:nvSpPr>
            <p:spPr bwMode="auto">
              <a:xfrm>
                <a:off x="11590799" y="6155079"/>
                <a:ext cx="676753" cy="2045859"/>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rgbClr val="06677F"/>
              </a:solidFill>
              <a:ln>
                <a:noFill/>
              </a:ln>
            </p:spPr>
            <p:txBody>
              <a:bodyPr vert="horz" wrap="square" lIns="91440" tIns="45720" rIns="91440" bIns="45720" numCol="1" anchor="t" anchorCtr="0" compatLnSpc="1">
                <a:prstTxWarp prst="textNoShape">
                  <a:avLst/>
                </a:prstTxWarp>
              </a:bodyPr>
              <a:lstStyle/>
              <a:p>
                <a:endParaRPr lang="id-ID"/>
              </a:p>
            </p:txBody>
          </p:sp>
          <p:sp>
            <p:nvSpPr>
              <p:cNvPr id="243" name="Freeform 15">
                <a:extLst>
                  <a:ext uri="{FF2B5EF4-FFF2-40B4-BE49-F238E27FC236}">
                    <a16:creationId xmlns:a16="http://schemas.microsoft.com/office/drawing/2014/main" id="{20ABB55A-3904-13EC-9CF3-4BB44B9AE5DB}"/>
                  </a:ext>
                </a:extLst>
              </p:cNvPr>
              <p:cNvSpPr>
                <a:spLocks/>
              </p:cNvSpPr>
              <p:nvPr/>
            </p:nvSpPr>
            <p:spPr bwMode="auto">
              <a:xfrm>
                <a:off x="14347633" y="6589549"/>
                <a:ext cx="416597" cy="284606"/>
              </a:xfrm>
              <a:custGeom>
                <a:avLst/>
                <a:gdLst>
                  <a:gd name="T0" fmla="*/ 88 w 154"/>
                  <a:gd name="T1" fmla="*/ 12 h 105"/>
                  <a:gd name="T2" fmla="*/ 0 w 154"/>
                  <a:gd name="T3" fmla="*/ 32 h 105"/>
                  <a:gd name="T4" fmla="*/ 66 w 154"/>
                  <a:gd name="T5" fmla="*/ 94 h 105"/>
                  <a:gd name="T6" fmla="*/ 154 w 154"/>
                  <a:gd name="T7" fmla="*/ 73 h 105"/>
                  <a:gd name="T8" fmla="*/ 88 w 154"/>
                  <a:gd name="T9" fmla="*/ 12 h 105"/>
                </a:gdLst>
                <a:ahLst/>
                <a:cxnLst>
                  <a:cxn ang="0">
                    <a:pos x="T0" y="T1"/>
                  </a:cxn>
                  <a:cxn ang="0">
                    <a:pos x="T2" y="T3"/>
                  </a:cxn>
                  <a:cxn ang="0">
                    <a:pos x="T4" y="T5"/>
                  </a:cxn>
                  <a:cxn ang="0">
                    <a:pos x="T6" y="T7"/>
                  </a:cxn>
                  <a:cxn ang="0">
                    <a:pos x="T8" y="T9"/>
                  </a:cxn>
                </a:cxnLst>
                <a:rect l="0" t="0" r="r" b="b"/>
                <a:pathLst>
                  <a:path w="154" h="105">
                    <a:moveTo>
                      <a:pt x="88" y="12"/>
                    </a:moveTo>
                    <a:cubicBezTo>
                      <a:pt x="45" y="0"/>
                      <a:pt x="0" y="32"/>
                      <a:pt x="0" y="32"/>
                    </a:cubicBezTo>
                    <a:cubicBezTo>
                      <a:pt x="0" y="32"/>
                      <a:pt x="23" y="82"/>
                      <a:pt x="66" y="94"/>
                    </a:cubicBezTo>
                    <a:cubicBezTo>
                      <a:pt x="108" y="105"/>
                      <a:pt x="154" y="73"/>
                      <a:pt x="154" y="73"/>
                    </a:cubicBezTo>
                    <a:cubicBezTo>
                      <a:pt x="154" y="73"/>
                      <a:pt x="130" y="23"/>
                      <a:pt x="88" y="12"/>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4" name="Oval 20">
                <a:extLst>
                  <a:ext uri="{FF2B5EF4-FFF2-40B4-BE49-F238E27FC236}">
                    <a16:creationId xmlns:a16="http://schemas.microsoft.com/office/drawing/2014/main" id="{566754EE-A458-D7AB-F0EE-8B855D49AFB7}"/>
                  </a:ext>
                </a:extLst>
              </p:cNvPr>
              <p:cNvSpPr>
                <a:spLocks noChangeArrowheads="1"/>
              </p:cNvSpPr>
              <p:nvPr/>
            </p:nvSpPr>
            <p:spPr bwMode="auto">
              <a:xfrm>
                <a:off x="14431503" y="5919971"/>
                <a:ext cx="430346" cy="229610"/>
              </a:xfrm>
              <a:prstGeom prst="ellipse">
                <a:avLst/>
              </a:pr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5" name="Freeform 17">
                <a:extLst>
                  <a:ext uri="{FF2B5EF4-FFF2-40B4-BE49-F238E27FC236}">
                    <a16:creationId xmlns:a16="http://schemas.microsoft.com/office/drawing/2014/main" id="{88CF2A60-7704-33C4-F415-F4071E33C81A}"/>
                  </a:ext>
                </a:extLst>
              </p:cNvPr>
              <p:cNvSpPr>
                <a:spLocks/>
              </p:cNvSpPr>
              <p:nvPr/>
            </p:nvSpPr>
            <p:spPr bwMode="auto">
              <a:xfrm>
                <a:off x="14347633" y="5192645"/>
                <a:ext cx="416597" cy="283230"/>
              </a:xfrm>
              <a:custGeom>
                <a:avLst/>
                <a:gdLst>
                  <a:gd name="T0" fmla="*/ 0 w 154"/>
                  <a:gd name="T1" fmla="*/ 73 h 105"/>
                  <a:gd name="T2" fmla="*/ 88 w 154"/>
                  <a:gd name="T3" fmla="*/ 94 h 105"/>
                  <a:gd name="T4" fmla="*/ 154 w 154"/>
                  <a:gd name="T5" fmla="*/ 32 h 105"/>
                  <a:gd name="T6" fmla="*/ 66 w 154"/>
                  <a:gd name="T7" fmla="*/ 12 h 105"/>
                  <a:gd name="T8" fmla="*/ 0 w 154"/>
                  <a:gd name="T9" fmla="*/ 73 h 105"/>
                </a:gdLst>
                <a:ahLst/>
                <a:cxnLst>
                  <a:cxn ang="0">
                    <a:pos x="T0" y="T1"/>
                  </a:cxn>
                  <a:cxn ang="0">
                    <a:pos x="T2" y="T3"/>
                  </a:cxn>
                  <a:cxn ang="0">
                    <a:pos x="T4" y="T5"/>
                  </a:cxn>
                  <a:cxn ang="0">
                    <a:pos x="T6" y="T7"/>
                  </a:cxn>
                  <a:cxn ang="0">
                    <a:pos x="T8" y="T9"/>
                  </a:cxn>
                </a:cxnLst>
                <a:rect l="0" t="0" r="r" b="b"/>
                <a:pathLst>
                  <a:path w="154" h="105">
                    <a:moveTo>
                      <a:pt x="0" y="73"/>
                    </a:moveTo>
                    <a:cubicBezTo>
                      <a:pt x="0" y="73"/>
                      <a:pt x="45" y="105"/>
                      <a:pt x="88" y="94"/>
                    </a:cubicBezTo>
                    <a:cubicBezTo>
                      <a:pt x="130" y="82"/>
                      <a:pt x="154" y="32"/>
                      <a:pt x="154" y="32"/>
                    </a:cubicBezTo>
                    <a:cubicBezTo>
                      <a:pt x="154" y="32"/>
                      <a:pt x="108" y="0"/>
                      <a:pt x="66" y="12"/>
                    </a:cubicBezTo>
                    <a:cubicBezTo>
                      <a:pt x="23" y="23"/>
                      <a:pt x="0" y="73"/>
                      <a:pt x="0" y="73"/>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6" name="Freeform 18">
                <a:extLst>
                  <a:ext uri="{FF2B5EF4-FFF2-40B4-BE49-F238E27FC236}">
                    <a16:creationId xmlns:a16="http://schemas.microsoft.com/office/drawing/2014/main" id="{055FDB85-C7F8-F6E8-CC24-A1A191FD420C}"/>
                  </a:ext>
                </a:extLst>
              </p:cNvPr>
              <p:cNvSpPr>
                <a:spLocks/>
              </p:cNvSpPr>
              <p:nvPr/>
            </p:nvSpPr>
            <p:spPr bwMode="auto">
              <a:xfrm>
                <a:off x="14100151" y="4524441"/>
                <a:ext cx="372600" cy="318978"/>
              </a:xfrm>
              <a:custGeom>
                <a:avLst/>
                <a:gdLst>
                  <a:gd name="T0" fmla="*/ 90 w 138"/>
                  <a:gd name="T1" fmla="*/ 96 h 118"/>
                  <a:gd name="T2" fmla="*/ 138 w 138"/>
                  <a:gd name="T3" fmla="*/ 19 h 118"/>
                  <a:gd name="T4" fmla="*/ 48 w 138"/>
                  <a:gd name="T5" fmla="*/ 22 h 118"/>
                  <a:gd name="T6" fmla="*/ 0 w 138"/>
                  <a:gd name="T7" fmla="*/ 99 h 118"/>
                  <a:gd name="T8" fmla="*/ 90 w 138"/>
                  <a:gd name="T9" fmla="*/ 96 h 118"/>
                </a:gdLst>
                <a:ahLst/>
                <a:cxnLst>
                  <a:cxn ang="0">
                    <a:pos x="T0" y="T1"/>
                  </a:cxn>
                  <a:cxn ang="0">
                    <a:pos x="T2" y="T3"/>
                  </a:cxn>
                  <a:cxn ang="0">
                    <a:pos x="T4" y="T5"/>
                  </a:cxn>
                  <a:cxn ang="0">
                    <a:pos x="T6" y="T7"/>
                  </a:cxn>
                  <a:cxn ang="0">
                    <a:pos x="T8" y="T9"/>
                  </a:cxn>
                </a:cxnLst>
                <a:rect l="0" t="0" r="r" b="b"/>
                <a:pathLst>
                  <a:path w="138" h="118">
                    <a:moveTo>
                      <a:pt x="90" y="96"/>
                    </a:moveTo>
                    <a:cubicBezTo>
                      <a:pt x="128" y="74"/>
                      <a:pt x="138" y="19"/>
                      <a:pt x="138" y="19"/>
                    </a:cubicBezTo>
                    <a:cubicBezTo>
                      <a:pt x="138" y="19"/>
                      <a:pt x="86" y="0"/>
                      <a:pt x="48" y="22"/>
                    </a:cubicBezTo>
                    <a:cubicBezTo>
                      <a:pt x="9" y="44"/>
                      <a:pt x="0" y="99"/>
                      <a:pt x="0" y="99"/>
                    </a:cubicBezTo>
                    <a:cubicBezTo>
                      <a:pt x="0" y="99"/>
                      <a:pt x="52" y="118"/>
                      <a:pt x="90" y="96"/>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7" name="Freeform 19">
                <a:extLst>
                  <a:ext uri="{FF2B5EF4-FFF2-40B4-BE49-F238E27FC236}">
                    <a16:creationId xmlns:a16="http://schemas.microsoft.com/office/drawing/2014/main" id="{9CE169B0-335C-18C2-908C-CE488E6C6DA3}"/>
                  </a:ext>
                </a:extLst>
              </p:cNvPr>
              <p:cNvSpPr>
                <a:spLocks/>
              </p:cNvSpPr>
              <p:nvPr/>
            </p:nvSpPr>
            <p:spPr bwMode="auto">
              <a:xfrm>
                <a:off x="13691804" y="3959356"/>
                <a:ext cx="329977" cy="329977"/>
              </a:xfrm>
              <a:custGeom>
                <a:avLst/>
                <a:gdLst>
                  <a:gd name="T0" fmla="*/ 91 w 122"/>
                  <a:gd name="T1" fmla="*/ 91 h 122"/>
                  <a:gd name="T2" fmla="*/ 117 w 122"/>
                  <a:gd name="T3" fmla="*/ 5 h 122"/>
                  <a:gd name="T4" fmla="*/ 31 w 122"/>
                  <a:gd name="T5" fmla="*/ 31 h 122"/>
                  <a:gd name="T6" fmla="*/ 5 w 122"/>
                  <a:gd name="T7" fmla="*/ 117 h 122"/>
                  <a:gd name="T8" fmla="*/ 91 w 122"/>
                  <a:gd name="T9" fmla="*/ 91 h 122"/>
                </a:gdLst>
                <a:ahLst/>
                <a:cxnLst>
                  <a:cxn ang="0">
                    <a:pos x="T0" y="T1"/>
                  </a:cxn>
                  <a:cxn ang="0">
                    <a:pos x="T2" y="T3"/>
                  </a:cxn>
                  <a:cxn ang="0">
                    <a:pos x="T4" y="T5"/>
                  </a:cxn>
                  <a:cxn ang="0">
                    <a:pos x="T6" y="T7"/>
                  </a:cxn>
                  <a:cxn ang="0">
                    <a:pos x="T8" y="T9"/>
                  </a:cxn>
                </a:cxnLst>
                <a:rect l="0" t="0" r="r" b="b"/>
                <a:pathLst>
                  <a:path w="122" h="122">
                    <a:moveTo>
                      <a:pt x="91" y="91"/>
                    </a:moveTo>
                    <a:cubicBezTo>
                      <a:pt x="122" y="60"/>
                      <a:pt x="117" y="5"/>
                      <a:pt x="117" y="5"/>
                    </a:cubicBezTo>
                    <a:cubicBezTo>
                      <a:pt x="117" y="5"/>
                      <a:pt x="62" y="0"/>
                      <a:pt x="31" y="31"/>
                    </a:cubicBezTo>
                    <a:cubicBezTo>
                      <a:pt x="0" y="62"/>
                      <a:pt x="5" y="117"/>
                      <a:pt x="5" y="117"/>
                    </a:cubicBezTo>
                    <a:cubicBezTo>
                      <a:pt x="5" y="117"/>
                      <a:pt x="60" y="122"/>
                      <a:pt x="91" y="91"/>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8" name="Freeform 20">
                <a:extLst>
                  <a:ext uri="{FF2B5EF4-FFF2-40B4-BE49-F238E27FC236}">
                    <a16:creationId xmlns:a16="http://schemas.microsoft.com/office/drawing/2014/main" id="{98857FCE-68D4-9492-513B-42102D5847D3}"/>
                  </a:ext>
                </a:extLst>
              </p:cNvPr>
              <p:cNvSpPr>
                <a:spLocks/>
              </p:cNvSpPr>
              <p:nvPr/>
            </p:nvSpPr>
            <p:spPr bwMode="auto">
              <a:xfrm>
                <a:off x="13137717" y="3508387"/>
                <a:ext cx="318978" cy="372600"/>
              </a:xfrm>
              <a:custGeom>
                <a:avLst/>
                <a:gdLst>
                  <a:gd name="T0" fmla="*/ 96 w 118"/>
                  <a:gd name="T1" fmla="*/ 90 h 138"/>
                  <a:gd name="T2" fmla="*/ 99 w 118"/>
                  <a:gd name="T3" fmla="*/ 0 h 138"/>
                  <a:gd name="T4" fmla="*/ 22 w 118"/>
                  <a:gd name="T5" fmla="*/ 48 h 138"/>
                  <a:gd name="T6" fmla="*/ 19 w 118"/>
                  <a:gd name="T7" fmla="*/ 138 h 138"/>
                  <a:gd name="T8" fmla="*/ 96 w 118"/>
                  <a:gd name="T9" fmla="*/ 90 h 138"/>
                </a:gdLst>
                <a:ahLst/>
                <a:cxnLst>
                  <a:cxn ang="0">
                    <a:pos x="T0" y="T1"/>
                  </a:cxn>
                  <a:cxn ang="0">
                    <a:pos x="T2" y="T3"/>
                  </a:cxn>
                  <a:cxn ang="0">
                    <a:pos x="T4" y="T5"/>
                  </a:cxn>
                  <a:cxn ang="0">
                    <a:pos x="T6" y="T7"/>
                  </a:cxn>
                  <a:cxn ang="0">
                    <a:pos x="T8" y="T9"/>
                  </a:cxn>
                </a:cxnLst>
                <a:rect l="0" t="0" r="r" b="b"/>
                <a:pathLst>
                  <a:path w="118" h="138">
                    <a:moveTo>
                      <a:pt x="96" y="90"/>
                    </a:moveTo>
                    <a:cubicBezTo>
                      <a:pt x="118" y="52"/>
                      <a:pt x="99" y="0"/>
                      <a:pt x="99" y="0"/>
                    </a:cubicBezTo>
                    <a:cubicBezTo>
                      <a:pt x="99" y="0"/>
                      <a:pt x="44" y="10"/>
                      <a:pt x="22" y="48"/>
                    </a:cubicBezTo>
                    <a:cubicBezTo>
                      <a:pt x="0" y="86"/>
                      <a:pt x="19" y="138"/>
                      <a:pt x="19" y="138"/>
                    </a:cubicBezTo>
                    <a:cubicBezTo>
                      <a:pt x="19" y="138"/>
                      <a:pt x="74" y="129"/>
                      <a:pt x="96" y="90"/>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9" name="Freeform 26">
                <a:extLst>
                  <a:ext uri="{FF2B5EF4-FFF2-40B4-BE49-F238E27FC236}">
                    <a16:creationId xmlns:a16="http://schemas.microsoft.com/office/drawing/2014/main" id="{7BAB328D-4874-A0A8-E43A-ACB891A6C806}"/>
                  </a:ext>
                </a:extLst>
              </p:cNvPr>
              <p:cNvSpPr>
                <a:spLocks/>
              </p:cNvSpPr>
              <p:nvPr/>
            </p:nvSpPr>
            <p:spPr bwMode="auto">
              <a:xfrm>
                <a:off x="13115718" y="6357190"/>
                <a:ext cx="811194" cy="600834"/>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50" name="Freeform 27">
                <a:extLst>
                  <a:ext uri="{FF2B5EF4-FFF2-40B4-BE49-F238E27FC236}">
                    <a16:creationId xmlns:a16="http://schemas.microsoft.com/office/drawing/2014/main" id="{29892D69-7E58-26BA-94D7-BC585D30B693}"/>
                  </a:ext>
                </a:extLst>
              </p:cNvPr>
              <p:cNvSpPr>
                <a:spLocks/>
              </p:cNvSpPr>
              <p:nvPr/>
            </p:nvSpPr>
            <p:spPr bwMode="auto">
              <a:xfrm>
                <a:off x="13126717" y="5046905"/>
                <a:ext cx="786446" cy="618707"/>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51" name="Freeform 28">
                <a:extLst>
                  <a:ext uri="{FF2B5EF4-FFF2-40B4-BE49-F238E27FC236}">
                    <a16:creationId xmlns:a16="http://schemas.microsoft.com/office/drawing/2014/main" id="{5570D8B2-A9EB-C1A8-488D-02DABA4BB9CA}"/>
                  </a:ext>
                </a:extLst>
              </p:cNvPr>
              <p:cNvSpPr>
                <a:spLocks/>
              </p:cNvSpPr>
              <p:nvPr/>
            </p:nvSpPr>
            <p:spPr bwMode="auto">
              <a:xfrm>
                <a:off x="12297650" y="4029475"/>
                <a:ext cx="602209" cy="808444"/>
              </a:xfrm>
              <a:custGeom>
                <a:avLst/>
                <a:gdLst>
                  <a:gd name="T0" fmla="*/ 55 w 223"/>
                  <a:gd name="T1" fmla="*/ 299 h 299"/>
                  <a:gd name="T2" fmla="*/ 191 w 223"/>
                  <a:gd name="T3" fmla="*/ 180 h 299"/>
                  <a:gd name="T4" fmla="*/ 168 w 223"/>
                  <a:gd name="T5" fmla="*/ 0 h 299"/>
                  <a:gd name="T6" fmla="*/ 31 w 223"/>
                  <a:gd name="T7" fmla="*/ 120 h 299"/>
                  <a:gd name="T8" fmla="*/ 55 w 223"/>
                  <a:gd name="T9" fmla="*/ 299 h 299"/>
                </a:gdLst>
                <a:ahLst/>
                <a:cxnLst>
                  <a:cxn ang="0">
                    <a:pos x="T0" y="T1"/>
                  </a:cxn>
                  <a:cxn ang="0">
                    <a:pos x="T2" y="T3"/>
                  </a:cxn>
                  <a:cxn ang="0">
                    <a:pos x="T4" y="T5"/>
                  </a:cxn>
                  <a:cxn ang="0">
                    <a:pos x="T6" y="T7"/>
                  </a:cxn>
                  <a:cxn ang="0">
                    <a:pos x="T8" y="T9"/>
                  </a:cxn>
                </a:cxnLst>
                <a:rect l="0" t="0" r="r" b="b"/>
                <a:pathLst>
                  <a:path w="223" h="299">
                    <a:moveTo>
                      <a:pt x="55" y="299"/>
                    </a:moveTo>
                    <a:cubicBezTo>
                      <a:pt x="55" y="299"/>
                      <a:pt x="160" y="262"/>
                      <a:pt x="191" y="180"/>
                    </a:cubicBezTo>
                    <a:cubicBezTo>
                      <a:pt x="223" y="97"/>
                      <a:pt x="168" y="0"/>
                      <a:pt x="168" y="0"/>
                    </a:cubicBezTo>
                    <a:cubicBezTo>
                      <a:pt x="168" y="0"/>
                      <a:pt x="62" y="37"/>
                      <a:pt x="31" y="120"/>
                    </a:cubicBezTo>
                    <a:cubicBezTo>
                      <a:pt x="0" y="202"/>
                      <a:pt x="55" y="299"/>
                      <a:pt x="55" y="299"/>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52" name="Freeform 32">
                <a:extLst>
                  <a:ext uri="{FF2B5EF4-FFF2-40B4-BE49-F238E27FC236}">
                    <a16:creationId xmlns:a16="http://schemas.microsoft.com/office/drawing/2014/main" id="{B30AD035-8F3A-D9C2-E462-99FCBE5AD0B7}"/>
                  </a:ext>
                </a:extLst>
              </p:cNvPr>
              <p:cNvSpPr>
                <a:spLocks/>
              </p:cNvSpPr>
              <p:nvPr/>
            </p:nvSpPr>
            <p:spPr bwMode="auto">
              <a:xfrm>
                <a:off x="12186282" y="6247198"/>
                <a:ext cx="886814" cy="904688"/>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53" name="Oval 33">
                <a:extLst>
                  <a:ext uri="{FF2B5EF4-FFF2-40B4-BE49-F238E27FC236}">
                    <a16:creationId xmlns:a16="http://schemas.microsoft.com/office/drawing/2014/main" id="{B216A377-459F-F760-8B7D-56D76DDF7DBD}"/>
                  </a:ext>
                </a:extLst>
              </p:cNvPr>
              <p:cNvSpPr>
                <a:spLocks noChangeArrowheads="1"/>
              </p:cNvSpPr>
              <p:nvPr/>
            </p:nvSpPr>
            <p:spPr bwMode="auto">
              <a:xfrm>
                <a:off x="12329272" y="5693111"/>
                <a:ext cx="1178294" cy="629707"/>
              </a:xfrm>
              <a:prstGeom prst="ellipse">
                <a:avLst/>
              </a:pr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54" name="Freeform 34">
                <a:extLst>
                  <a:ext uri="{FF2B5EF4-FFF2-40B4-BE49-F238E27FC236}">
                    <a16:creationId xmlns:a16="http://schemas.microsoft.com/office/drawing/2014/main" id="{8EBC34C6-4587-D55C-1F79-F6162DA80F4E}"/>
                  </a:ext>
                </a:extLst>
              </p:cNvPr>
              <p:cNvSpPr>
                <a:spLocks/>
              </p:cNvSpPr>
              <p:nvPr/>
            </p:nvSpPr>
            <p:spPr bwMode="auto">
              <a:xfrm>
                <a:off x="12186282" y="4857168"/>
                <a:ext cx="904688" cy="9060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55" name="Oval 39">
                <a:extLst>
                  <a:ext uri="{FF2B5EF4-FFF2-40B4-BE49-F238E27FC236}">
                    <a16:creationId xmlns:a16="http://schemas.microsoft.com/office/drawing/2014/main" id="{87846DD2-24D4-A193-0E0D-39E60857B7D2}"/>
                  </a:ext>
                </a:extLst>
              </p:cNvPr>
              <p:cNvSpPr>
                <a:spLocks noChangeArrowheads="1"/>
              </p:cNvSpPr>
              <p:nvPr/>
            </p:nvSpPr>
            <p:spPr bwMode="auto">
              <a:xfrm>
                <a:off x="13750925" y="5727484"/>
                <a:ext cx="559587" cy="559587"/>
              </a:xfrm>
              <a:prstGeom prst="ellipse">
                <a:avLst/>
              </a:pr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56" name="Freeform 40">
                <a:extLst>
                  <a:ext uri="{FF2B5EF4-FFF2-40B4-BE49-F238E27FC236}">
                    <a16:creationId xmlns:a16="http://schemas.microsoft.com/office/drawing/2014/main" id="{B5CF99A3-0F6B-68C8-3BCE-BE8BA4E42D96}"/>
                  </a:ext>
                </a:extLst>
              </p:cNvPr>
              <p:cNvSpPr>
                <a:spLocks/>
              </p:cNvSpPr>
              <p:nvPr/>
            </p:nvSpPr>
            <p:spPr bwMode="auto">
              <a:xfrm>
                <a:off x="13112968" y="4227462"/>
                <a:ext cx="613208" cy="613208"/>
              </a:xfrm>
              <a:custGeom>
                <a:avLst/>
                <a:gdLst>
                  <a:gd name="T0" fmla="*/ 40 w 227"/>
                  <a:gd name="T1" fmla="*/ 187 h 227"/>
                  <a:gd name="T2" fmla="*/ 187 w 227"/>
                  <a:gd name="T3" fmla="*/ 187 h 227"/>
                  <a:gd name="T4" fmla="*/ 187 w 227"/>
                  <a:gd name="T5" fmla="*/ 41 h 227"/>
                  <a:gd name="T6" fmla="*/ 40 w 227"/>
                  <a:gd name="T7" fmla="*/ 41 h 227"/>
                  <a:gd name="T8" fmla="*/ 40 w 227"/>
                  <a:gd name="T9" fmla="*/ 187 h 227"/>
                </a:gdLst>
                <a:ahLst/>
                <a:cxnLst>
                  <a:cxn ang="0">
                    <a:pos x="T0" y="T1"/>
                  </a:cxn>
                  <a:cxn ang="0">
                    <a:pos x="T2" y="T3"/>
                  </a:cxn>
                  <a:cxn ang="0">
                    <a:pos x="T4" y="T5"/>
                  </a:cxn>
                  <a:cxn ang="0">
                    <a:pos x="T6" y="T7"/>
                  </a:cxn>
                  <a:cxn ang="0">
                    <a:pos x="T8" y="T9"/>
                  </a:cxn>
                </a:cxnLst>
                <a:rect l="0" t="0" r="r" b="b"/>
                <a:pathLst>
                  <a:path w="227" h="227">
                    <a:moveTo>
                      <a:pt x="40" y="187"/>
                    </a:moveTo>
                    <a:cubicBezTo>
                      <a:pt x="81" y="227"/>
                      <a:pt x="146" y="227"/>
                      <a:pt x="187" y="187"/>
                    </a:cubicBezTo>
                    <a:cubicBezTo>
                      <a:pt x="227" y="147"/>
                      <a:pt x="227" y="81"/>
                      <a:pt x="187" y="41"/>
                    </a:cubicBezTo>
                    <a:cubicBezTo>
                      <a:pt x="146" y="0"/>
                      <a:pt x="81" y="0"/>
                      <a:pt x="40" y="41"/>
                    </a:cubicBezTo>
                    <a:cubicBezTo>
                      <a:pt x="0" y="81"/>
                      <a:pt x="0" y="147"/>
                      <a:pt x="40" y="187"/>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257" name="Group 49">
                <a:extLst>
                  <a:ext uri="{FF2B5EF4-FFF2-40B4-BE49-F238E27FC236}">
                    <a16:creationId xmlns:a16="http://schemas.microsoft.com/office/drawing/2014/main" id="{8B32F9F8-18C9-4EE5-07BC-0A45BC212269}"/>
                  </a:ext>
                </a:extLst>
              </p:cNvPr>
              <p:cNvGrpSpPr/>
              <p:nvPr/>
            </p:nvGrpSpPr>
            <p:grpSpPr>
              <a:xfrm>
                <a:off x="11607447" y="4421324"/>
                <a:ext cx="646206" cy="1179669"/>
                <a:chOff x="9398918" y="4268924"/>
                <a:chExt cx="646206" cy="1179669"/>
              </a:xfrm>
              <a:gradFill>
                <a:gsLst>
                  <a:gs pos="2000">
                    <a:schemeClr val="accent1"/>
                  </a:gs>
                  <a:gs pos="100000">
                    <a:schemeClr val="accent4"/>
                  </a:gs>
                </a:gsLst>
                <a:lin ang="0" scaled="0"/>
              </a:gradFill>
            </p:grpSpPr>
            <p:sp>
              <p:nvSpPr>
                <p:cNvPr id="273" name="Freeform 6">
                  <a:extLst>
                    <a:ext uri="{FF2B5EF4-FFF2-40B4-BE49-F238E27FC236}">
                      <a16:creationId xmlns:a16="http://schemas.microsoft.com/office/drawing/2014/main" id="{C4CE4A7E-069B-22EE-9321-301466ADB8B5}"/>
                    </a:ext>
                  </a:extLst>
                </p:cNvPr>
                <p:cNvSpPr>
                  <a:spLocks/>
                </p:cNvSpPr>
                <p:nvPr/>
              </p:nvSpPr>
              <p:spPr bwMode="auto">
                <a:xfrm>
                  <a:off x="9407168" y="4268924"/>
                  <a:ext cx="637956" cy="1179669"/>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74" name="Freeform 42">
                  <a:extLst>
                    <a:ext uri="{FF2B5EF4-FFF2-40B4-BE49-F238E27FC236}">
                      <a16:creationId xmlns:a16="http://schemas.microsoft.com/office/drawing/2014/main" id="{57E3BE36-189B-FE59-E348-33849619D7A6}"/>
                    </a:ext>
                  </a:extLst>
                </p:cNvPr>
                <p:cNvSpPr>
                  <a:spLocks/>
                </p:cNvSpPr>
                <p:nvPr/>
              </p:nvSpPr>
              <p:spPr bwMode="auto">
                <a:xfrm>
                  <a:off x="9398918" y="4282673"/>
                  <a:ext cx="292855" cy="116042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gradFill>
                  <a:gsLst>
                    <a:gs pos="25000">
                      <a:srgbClr val="3D8241"/>
                    </a:gs>
                    <a:gs pos="100000">
                      <a:srgbClr val="62A844"/>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grpSp>
          <p:sp>
            <p:nvSpPr>
              <p:cNvPr id="258" name="Freeform 45">
                <a:extLst>
                  <a:ext uri="{FF2B5EF4-FFF2-40B4-BE49-F238E27FC236}">
                    <a16:creationId xmlns:a16="http://schemas.microsoft.com/office/drawing/2014/main" id="{563E37E3-789E-30A6-EA0C-0FEFBBFCBA45}"/>
                  </a:ext>
                </a:extLst>
              </p:cNvPr>
              <p:cNvSpPr>
                <a:spLocks/>
              </p:cNvSpPr>
              <p:nvPr/>
            </p:nvSpPr>
            <p:spPr bwMode="auto">
              <a:xfrm>
                <a:off x="10470400" y="3505637"/>
                <a:ext cx="255732" cy="372600"/>
              </a:xfrm>
              <a:custGeom>
                <a:avLst/>
                <a:gdLst>
                  <a:gd name="T0" fmla="*/ 87 w 95"/>
                  <a:gd name="T1" fmla="*/ 138 h 138"/>
                  <a:gd name="T2" fmla="*/ 95 w 95"/>
                  <a:gd name="T3" fmla="*/ 94 h 138"/>
                  <a:gd name="T4" fmla="*/ 84 w 95"/>
                  <a:gd name="T5" fmla="*/ 48 h 138"/>
                  <a:gd name="T6" fmla="*/ 8 w 95"/>
                  <a:gd name="T7" fmla="*/ 0 h 138"/>
                  <a:gd name="T8" fmla="*/ 0 w 95"/>
                  <a:gd name="T9" fmla="*/ 46 h 138"/>
                  <a:gd name="T10" fmla="*/ 10 w 95"/>
                  <a:gd name="T11" fmla="*/ 90 h 138"/>
                  <a:gd name="T12" fmla="*/ 87 w 95"/>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95" h="138">
                    <a:moveTo>
                      <a:pt x="87" y="138"/>
                    </a:moveTo>
                    <a:cubicBezTo>
                      <a:pt x="87" y="138"/>
                      <a:pt x="94" y="118"/>
                      <a:pt x="95" y="94"/>
                    </a:cubicBezTo>
                    <a:cubicBezTo>
                      <a:pt x="95" y="79"/>
                      <a:pt x="93" y="62"/>
                      <a:pt x="84" y="48"/>
                    </a:cubicBezTo>
                    <a:cubicBezTo>
                      <a:pt x="62" y="9"/>
                      <a:pt x="8" y="0"/>
                      <a:pt x="8" y="0"/>
                    </a:cubicBezTo>
                    <a:cubicBezTo>
                      <a:pt x="8" y="0"/>
                      <a:pt x="0" y="21"/>
                      <a:pt x="0" y="46"/>
                    </a:cubicBezTo>
                    <a:cubicBezTo>
                      <a:pt x="0" y="60"/>
                      <a:pt x="2" y="76"/>
                      <a:pt x="10" y="90"/>
                    </a:cubicBezTo>
                    <a:cubicBezTo>
                      <a:pt x="32" y="129"/>
                      <a:pt x="87" y="138"/>
                      <a:pt x="87" y="138"/>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59" name="Freeform 46">
                <a:extLst>
                  <a:ext uri="{FF2B5EF4-FFF2-40B4-BE49-F238E27FC236}">
                    <a16:creationId xmlns:a16="http://schemas.microsoft.com/office/drawing/2014/main" id="{BACB6946-4EE7-9F55-A208-3043AC24029D}"/>
                  </a:ext>
                </a:extLst>
              </p:cNvPr>
              <p:cNvSpPr>
                <a:spLocks/>
              </p:cNvSpPr>
              <p:nvPr/>
            </p:nvSpPr>
            <p:spPr bwMode="auto">
              <a:xfrm>
                <a:off x="9886066" y="3956606"/>
                <a:ext cx="305229" cy="332727"/>
              </a:xfrm>
              <a:custGeom>
                <a:avLst/>
                <a:gdLst>
                  <a:gd name="T0" fmla="*/ 113 w 113"/>
                  <a:gd name="T1" fmla="*/ 118 h 123"/>
                  <a:gd name="T2" fmla="*/ 113 w 113"/>
                  <a:gd name="T3" fmla="*/ 109 h 123"/>
                  <a:gd name="T4" fmla="*/ 87 w 113"/>
                  <a:gd name="T5" fmla="*/ 31 h 123"/>
                  <a:gd name="T6" fmla="*/ 0 w 113"/>
                  <a:gd name="T7" fmla="*/ 5 h 123"/>
                  <a:gd name="T8" fmla="*/ 0 w 113"/>
                  <a:gd name="T9" fmla="*/ 14 h 123"/>
                  <a:gd name="T10" fmla="*/ 26 w 113"/>
                  <a:gd name="T11" fmla="*/ 92 h 123"/>
                  <a:gd name="T12" fmla="*/ 113 w 113"/>
                  <a:gd name="T13" fmla="*/ 118 h 123"/>
                </a:gdLst>
                <a:ahLst/>
                <a:cxnLst>
                  <a:cxn ang="0">
                    <a:pos x="T0" y="T1"/>
                  </a:cxn>
                  <a:cxn ang="0">
                    <a:pos x="T2" y="T3"/>
                  </a:cxn>
                  <a:cxn ang="0">
                    <a:pos x="T4" y="T5"/>
                  </a:cxn>
                  <a:cxn ang="0">
                    <a:pos x="T6" y="T7"/>
                  </a:cxn>
                  <a:cxn ang="0">
                    <a:pos x="T8" y="T9"/>
                  </a:cxn>
                  <a:cxn ang="0">
                    <a:pos x="T10" y="T11"/>
                  </a:cxn>
                  <a:cxn ang="0">
                    <a:pos x="T12" y="T13"/>
                  </a:cxn>
                </a:cxnLst>
                <a:rect l="0" t="0" r="r" b="b"/>
                <a:pathLst>
                  <a:path w="113" h="123">
                    <a:moveTo>
                      <a:pt x="113" y="118"/>
                    </a:moveTo>
                    <a:cubicBezTo>
                      <a:pt x="113" y="118"/>
                      <a:pt x="113" y="115"/>
                      <a:pt x="113" y="109"/>
                    </a:cubicBezTo>
                    <a:cubicBezTo>
                      <a:pt x="113" y="92"/>
                      <a:pt x="110" y="55"/>
                      <a:pt x="87" y="31"/>
                    </a:cubicBezTo>
                    <a:cubicBezTo>
                      <a:pt x="55" y="0"/>
                      <a:pt x="0" y="5"/>
                      <a:pt x="0" y="5"/>
                    </a:cubicBezTo>
                    <a:cubicBezTo>
                      <a:pt x="0" y="5"/>
                      <a:pt x="0" y="8"/>
                      <a:pt x="0" y="14"/>
                    </a:cubicBezTo>
                    <a:cubicBezTo>
                      <a:pt x="0" y="31"/>
                      <a:pt x="3" y="68"/>
                      <a:pt x="26" y="92"/>
                    </a:cubicBezTo>
                    <a:cubicBezTo>
                      <a:pt x="57" y="123"/>
                      <a:pt x="113" y="118"/>
                      <a:pt x="113" y="118"/>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0" name="Freeform 47">
                <a:extLst>
                  <a:ext uri="{FF2B5EF4-FFF2-40B4-BE49-F238E27FC236}">
                    <a16:creationId xmlns:a16="http://schemas.microsoft.com/office/drawing/2014/main" id="{1B538DDD-2C30-970A-9F6C-4EA7043E5947}"/>
                  </a:ext>
                </a:extLst>
              </p:cNvPr>
              <p:cNvSpPr>
                <a:spLocks/>
              </p:cNvSpPr>
              <p:nvPr/>
            </p:nvSpPr>
            <p:spPr bwMode="auto">
              <a:xfrm>
                <a:off x="9424097" y="4532691"/>
                <a:ext cx="372600" cy="318978"/>
              </a:xfrm>
              <a:custGeom>
                <a:avLst/>
                <a:gdLst>
                  <a:gd name="T0" fmla="*/ 138 w 138"/>
                  <a:gd name="T1" fmla="*/ 96 h 118"/>
                  <a:gd name="T2" fmla="*/ 138 w 138"/>
                  <a:gd name="T3" fmla="*/ 96 h 118"/>
                  <a:gd name="T4" fmla="*/ 90 w 138"/>
                  <a:gd name="T5" fmla="*/ 22 h 118"/>
                  <a:gd name="T6" fmla="*/ 0 w 138"/>
                  <a:gd name="T7" fmla="*/ 22 h 118"/>
                  <a:gd name="T8" fmla="*/ 0 w 138"/>
                  <a:gd name="T9" fmla="*/ 22 h 118"/>
                  <a:gd name="T10" fmla="*/ 47 w 138"/>
                  <a:gd name="T11" fmla="*/ 96 h 118"/>
                  <a:gd name="T12" fmla="*/ 138 w 138"/>
                  <a:gd name="T13" fmla="*/ 96 h 118"/>
                </a:gdLst>
                <a:ahLst/>
                <a:cxnLst>
                  <a:cxn ang="0">
                    <a:pos x="T0" y="T1"/>
                  </a:cxn>
                  <a:cxn ang="0">
                    <a:pos x="T2" y="T3"/>
                  </a:cxn>
                  <a:cxn ang="0">
                    <a:pos x="T4" y="T5"/>
                  </a:cxn>
                  <a:cxn ang="0">
                    <a:pos x="T6" y="T7"/>
                  </a:cxn>
                  <a:cxn ang="0">
                    <a:pos x="T8" y="T9"/>
                  </a:cxn>
                  <a:cxn ang="0">
                    <a:pos x="T10" y="T11"/>
                  </a:cxn>
                  <a:cxn ang="0">
                    <a:pos x="T12" y="T13"/>
                  </a:cxn>
                </a:cxnLst>
                <a:rect l="0" t="0" r="r" b="b"/>
                <a:pathLst>
                  <a:path w="138" h="118">
                    <a:moveTo>
                      <a:pt x="138" y="96"/>
                    </a:moveTo>
                    <a:cubicBezTo>
                      <a:pt x="138" y="96"/>
                      <a:pt x="138" y="96"/>
                      <a:pt x="138" y="96"/>
                    </a:cubicBezTo>
                    <a:cubicBezTo>
                      <a:pt x="137" y="90"/>
                      <a:pt x="126" y="43"/>
                      <a:pt x="90" y="22"/>
                    </a:cubicBezTo>
                    <a:cubicBezTo>
                      <a:pt x="52" y="0"/>
                      <a:pt x="0" y="22"/>
                      <a:pt x="0" y="22"/>
                    </a:cubicBezTo>
                    <a:cubicBezTo>
                      <a:pt x="0" y="22"/>
                      <a:pt x="0" y="22"/>
                      <a:pt x="0" y="22"/>
                    </a:cubicBezTo>
                    <a:cubicBezTo>
                      <a:pt x="0" y="22"/>
                      <a:pt x="9" y="74"/>
                      <a:pt x="47" y="96"/>
                    </a:cubicBezTo>
                    <a:cubicBezTo>
                      <a:pt x="86" y="118"/>
                      <a:pt x="138" y="96"/>
                      <a:pt x="138" y="96"/>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1" name="Freeform 48">
                <a:extLst>
                  <a:ext uri="{FF2B5EF4-FFF2-40B4-BE49-F238E27FC236}">
                    <a16:creationId xmlns:a16="http://schemas.microsoft.com/office/drawing/2014/main" id="{683848F4-7894-DB46-6B43-281B730DBFF5}"/>
                  </a:ext>
                </a:extLst>
              </p:cNvPr>
              <p:cNvSpPr>
                <a:spLocks/>
              </p:cNvSpPr>
              <p:nvPr/>
            </p:nvSpPr>
            <p:spPr bwMode="auto">
              <a:xfrm>
                <a:off x="9132618" y="5198145"/>
                <a:ext cx="415221" cy="283230"/>
              </a:xfrm>
              <a:custGeom>
                <a:avLst/>
                <a:gdLst>
                  <a:gd name="T0" fmla="*/ 88 w 154"/>
                  <a:gd name="T1" fmla="*/ 11 h 105"/>
                  <a:gd name="T2" fmla="*/ 0 w 154"/>
                  <a:gd name="T3" fmla="*/ 31 h 105"/>
                  <a:gd name="T4" fmla="*/ 0 w 154"/>
                  <a:gd name="T5" fmla="*/ 31 h 105"/>
                  <a:gd name="T6" fmla="*/ 66 w 154"/>
                  <a:gd name="T7" fmla="*/ 93 h 105"/>
                  <a:gd name="T8" fmla="*/ 154 w 154"/>
                  <a:gd name="T9" fmla="*/ 73 h 105"/>
                  <a:gd name="T10" fmla="*/ 153 w 154"/>
                  <a:gd name="T11" fmla="*/ 72 h 105"/>
                  <a:gd name="T12" fmla="*/ 88 w 154"/>
                  <a:gd name="T13" fmla="*/ 11 h 105"/>
                </a:gdLst>
                <a:ahLst/>
                <a:cxnLst>
                  <a:cxn ang="0">
                    <a:pos x="T0" y="T1"/>
                  </a:cxn>
                  <a:cxn ang="0">
                    <a:pos x="T2" y="T3"/>
                  </a:cxn>
                  <a:cxn ang="0">
                    <a:pos x="T4" y="T5"/>
                  </a:cxn>
                  <a:cxn ang="0">
                    <a:pos x="T6" y="T7"/>
                  </a:cxn>
                  <a:cxn ang="0">
                    <a:pos x="T8" y="T9"/>
                  </a:cxn>
                  <a:cxn ang="0">
                    <a:pos x="T10" y="T11"/>
                  </a:cxn>
                  <a:cxn ang="0">
                    <a:pos x="T12" y="T13"/>
                  </a:cxn>
                </a:cxnLst>
                <a:rect l="0" t="0" r="r" b="b"/>
                <a:pathLst>
                  <a:path w="154" h="105">
                    <a:moveTo>
                      <a:pt x="88" y="11"/>
                    </a:moveTo>
                    <a:cubicBezTo>
                      <a:pt x="48" y="0"/>
                      <a:pt x="6" y="28"/>
                      <a:pt x="0" y="31"/>
                    </a:cubicBezTo>
                    <a:cubicBezTo>
                      <a:pt x="0" y="31"/>
                      <a:pt x="0" y="31"/>
                      <a:pt x="0" y="31"/>
                    </a:cubicBezTo>
                    <a:cubicBezTo>
                      <a:pt x="0" y="31"/>
                      <a:pt x="23" y="82"/>
                      <a:pt x="66" y="93"/>
                    </a:cubicBezTo>
                    <a:cubicBezTo>
                      <a:pt x="108" y="105"/>
                      <a:pt x="154" y="73"/>
                      <a:pt x="154" y="73"/>
                    </a:cubicBezTo>
                    <a:cubicBezTo>
                      <a:pt x="154" y="73"/>
                      <a:pt x="154" y="72"/>
                      <a:pt x="153" y="72"/>
                    </a:cubicBezTo>
                    <a:cubicBezTo>
                      <a:pt x="150" y="64"/>
                      <a:pt x="127" y="21"/>
                      <a:pt x="88" y="11"/>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2" name="Freeform 49">
                <a:extLst>
                  <a:ext uri="{FF2B5EF4-FFF2-40B4-BE49-F238E27FC236}">
                    <a16:creationId xmlns:a16="http://schemas.microsoft.com/office/drawing/2014/main" id="{687B0ACB-4309-2A8C-C37A-9FC5957274CB}"/>
                  </a:ext>
                </a:extLst>
              </p:cNvPr>
              <p:cNvSpPr>
                <a:spLocks/>
              </p:cNvSpPr>
              <p:nvPr/>
            </p:nvSpPr>
            <p:spPr bwMode="auto">
              <a:xfrm>
                <a:off x="9032249" y="5925470"/>
                <a:ext cx="433096" cy="232359"/>
              </a:xfrm>
              <a:custGeom>
                <a:avLst/>
                <a:gdLst>
                  <a:gd name="T0" fmla="*/ 80 w 160"/>
                  <a:gd name="T1" fmla="*/ 86 h 86"/>
                  <a:gd name="T2" fmla="*/ 160 w 160"/>
                  <a:gd name="T3" fmla="*/ 43 h 86"/>
                  <a:gd name="T4" fmla="*/ 158 w 160"/>
                  <a:gd name="T5" fmla="*/ 42 h 86"/>
                  <a:gd name="T6" fmla="*/ 80 w 160"/>
                  <a:gd name="T7" fmla="*/ 0 h 86"/>
                  <a:gd name="T8" fmla="*/ 1 w 160"/>
                  <a:gd name="T9" fmla="*/ 42 h 86"/>
                  <a:gd name="T10" fmla="*/ 0 w 160"/>
                  <a:gd name="T11" fmla="*/ 43 h 86"/>
                  <a:gd name="T12" fmla="*/ 80 w 160"/>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60" h="86">
                    <a:moveTo>
                      <a:pt x="80" y="86"/>
                    </a:moveTo>
                    <a:cubicBezTo>
                      <a:pt x="124" y="86"/>
                      <a:pt x="160" y="43"/>
                      <a:pt x="160" y="43"/>
                    </a:cubicBezTo>
                    <a:cubicBezTo>
                      <a:pt x="160" y="43"/>
                      <a:pt x="159" y="42"/>
                      <a:pt x="158" y="42"/>
                    </a:cubicBezTo>
                    <a:cubicBezTo>
                      <a:pt x="152" y="35"/>
                      <a:pt x="119" y="0"/>
                      <a:pt x="80" y="0"/>
                    </a:cubicBezTo>
                    <a:cubicBezTo>
                      <a:pt x="40" y="0"/>
                      <a:pt x="8" y="35"/>
                      <a:pt x="1" y="42"/>
                    </a:cubicBezTo>
                    <a:cubicBezTo>
                      <a:pt x="1" y="42"/>
                      <a:pt x="0" y="43"/>
                      <a:pt x="0" y="43"/>
                    </a:cubicBezTo>
                    <a:cubicBezTo>
                      <a:pt x="0" y="43"/>
                      <a:pt x="36" y="86"/>
                      <a:pt x="80" y="86"/>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3" name="Freeform 50">
                <a:extLst>
                  <a:ext uri="{FF2B5EF4-FFF2-40B4-BE49-F238E27FC236}">
                    <a16:creationId xmlns:a16="http://schemas.microsoft.com/office/drawing/2014/main" id="{384309C4-DD4F-508A-33AC-6602D6307A03}"/>
                  </a:ext>
                </a:extLst>
              </p:cNvPr>
              <p:cNvSpPr>
                <a:spLocks/>
              </p:cNvSpPr>
              <p:nvPr/>
            </p:nvSpPr>
            <p:spPr bwMode="auto">
              <a:xfrm>
                <a:off x="9132618" y="6603298"/>
                <a:ext cx="415221" cy="281856"/>
              </a:xfrm>
              <a:custGeom>
                <a:avLst/>
                <a:gdLst>
                  <a:gd name="T0" fmla="*/ 66 w 154"/>
                  <a:gd name="T1" fmla="*/ 10 h 104"/>
                  <a:gd name="T2" fmla="*/ 1 w 154"/>
                  <a:gd name="T3" fmla="*/ 69 h 104"/>
                  <a:gd name="T4" fmla="*/ 0 w 154"/>
                  <a:gd name="T5" fmla="*/ 72 h 104"/>
                  <a:gd name="T6" fmla="*/ 88 w 154"/>
                  <a:gd name="T7" fmla="*/ 93 h 104"/>
                  <a:gd name="T8" fmla="*/ 154 w 154"/>
                  <a:gd name="T9" fmla="*/ 31 h 104"/>
                  <a:gd name="T10" fmla="*/ 152 w 154"/>
                  <a:gd name="T11" fmla="*/ 30 h 104"/>
                  <a:gd name="T12" fmla="*/ 66 w 154"/>
                  <a:gd name="T13" fmla="*/ 10 h 104"/>
                </a:gdLst>
                <a:ahLst/>
                <a:cxnLst>
                  <a:cxn ang="0">
                    <a:pos x="T0" y="T1"/>
                  </a:cxn>
                  <a:cxn ang="0">
                    <a:pos x="T2" y="T3"/>
                  </a:cxn>
                  <a:cxn ang="0">
                    <a:pos x="T4" y="T5"/>
                  </a:cxn>
                  <a:cxn ang="0">
                    <a:pos x="T6" y="T7"/>
                  </a:cxn>
                  <a:cxn ang="0">
                    <a:pos x="T8" y="T9"/>
                  </a:cxn>
                  <a:cxn ang="0">
                    <a:pos x="T10" y="T11"/>
                  </a:cxn>
                  <a:cxn ang="0">
                    <a:pos x="T12" y="T13"/>
                  </a:cxn>
                </a:cxnLst>
                <a:rect l="0" t="0" r="r" b="b"/>
                <a:pathLst>
                  <a:path w="154" h="104">
                    <a:moveTo>
                      <a:pt x="66" y="10"/>
                    </a:moveTo>
                    <a:cubicBezTo>
                      <a:pt x="29" y="20"/>
                      <a:pt x="7" y="59"/>
                      <a:pt x="1" y="69"/>
                    </a:cubicBezTo>
                    <a:cubicBezTo>
                      <a:pt x="0" y="71"/>
                      <a:pt x="0" y="72"/>
                      <a:pt x="0" y="72"/>
                    </a:cubicBezTo>
                    <a:cubicBezTo>
                      <a:pt x="0" y="72"/>
                      <a:pt x="45" y="104"/>
                      <a:pt x="88" y="93"/>
                    </a:cubicBezTo>
                    <a:cubicBezTo>
                      <a:pt x="130" y="81"/>
                      <a:pt x="154" y="31"/>
                      <a:pt x="154" y="31"/>
                    </a:cubicBezTo>
                    <a:cubicBezTo>
                      <a:pt x="154" y="31"/>
                      <a:pt x="153" y="30"/>
                      <a:pt x="152" y="30"/>
                    </a:cubicBezTo>
                    <a:cubicBezTo>
                      <a:pt x="145" y="25"/>
                      <a:pt x="104" y="0"/>
                      <a:pt x="66" y="1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4" name="Freeform 51">
                <a:extLst>
                  <a:ext uri="{FF2B5EF4-FFF2-40B4-BE49-F238E27FC236}">
                    <a16:creationId xmlns:a16="http://schemas.microsoft.com/office/drawing/2014/main" id="{69CDF83F-684A-446C-A2DE-890437E4A561}"/>
                  </a:ext>
                </a:extLst>
              </p:cNvPr>
              <p:cNvSpPr>
                <a:spLocks/>
              </p:cNvSpPr>
              <p:nvPr/>
            </p:nvSpPr>
            <p:spPr bwMode="auto">
              <a:xfrm>
                <a:off x="11042361" y="4040475"/>
                <a:ext cx="505965" cy="789196"/>
              </a:xfrm>
              <a:custGeom>
                <a:avLst/>
                <a:gdLst>
                  <a:gd name="T0" fmla="*/ 171 w 187"/>
                  <a:gd name="T1" fmla="*/ 110 h 292"/>
                  <a:gd name="T2" fmla="*/ 27 w 187"/>
                  <a:gd name="T3" fmla="*/ 0 h 292"/>
                  <a:gd name="T4" fmla="*/ 2 w 187"/>
                  <a:gd name="T5" fmla="*/ 119 h 292"/>
                  <a:gd name="T6" fmla="*/ 4 w 187"/>
                  <a:gd name="T7" fmla="*/ 142 h 292"/>
                  <a:gd name="T8" fmla="*/ 16 w 187"/>
                  <a:gd name="T9" fmla="*/ 181 h 292"/>
                  <a:gd name="T10" fmla="*/ 160 w 187"/>
                  <a:gd name="T11" fmla="*/ 292 h 292"/>
                  <a:gd name="T12" fmla="*/ 185 w 187"/>
                  <a:gd name="T13" fmla="*/ 173 h 292"/>
                  <a:gd name="T14" fmla="*/ 182 w 187"/>
                  <a:gd name="T15" fmla="*/ 144 h 292"/>
                  <a:gd name="T16" fmla="*/ 171 w 187"/>
                  <a:gd name="T17" fmla="*/ 11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92">
                    <a:moveTo>
                      <a:pt x="171" y="110"/>
                    </a:moveTo>
                    <a:cubicBezTo>
                      <a:pt x="135" y="30"/>
                      <a:pt x="27" y="0"/>
                      <a:pt x="27" y="0"/>
                    </a:cubicBezTo>
                    <a:cubicBezTo>
                      <a:pt x="27" y="0"/>
                      <a:pt x="0" y="56"/>
                      <a:pt x="2" y="119"/>
                    </a:cubicBezTo>
                    <a:cubicBezTo>
                      <a:pt x="2" y="127"/>
                      <a:pt x="3" y="135"/>
                      <a:pt x="4" y="142"/>
                    </a:cubicBezTo>
                    <a:cubicBezTo>
                      <a:pt x="6" y="156"/>
                      <a:pt x="10" y="169"/>
                      <a:pt x="16" y="181"/>
                    </a:cubicBezTo>
                    <a:cubicBezTo>
                      <a:pt x="52" y="262"/>
                      <a:pt x="160" y="292"/>
                      <a:pt x="160" y="292"/>
                    </a:cubicBezTo>
                    <a:cubicBezTo>
                      <a:pt x="160" y="292"/>
                      <a:pt x="187" y="235"/>
                      <a:pt x="185" y="173"/>
                    </a:cubicBezTo>
                    <a:cubicBezTo>
                      <a:pt x="185" y="163"/>
                      <a:pt x="183" y="153"/>
                      <a:pt x="182" y="144"/>
                    </a:cubicBezTo>
                    <a:cubicBezTo>
                      <a:pt x="179" y="132"/>
                      <a:pt x="176" y="121"/>
                      <a:pt x="171" y="11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5" name="Freeform 52">
                <a:extLst>
                  <a:ext uri="{FF2B5EF4-FFF2-40B4-BE49-F238E27FC236}">
                    <a16:creationId xmlns:a16="http://schemas.microsoft.com/office/drawing/2014/main" id="{DB05128E-B819-329D-0AD6-E1B3420E49BD}"/>
                  </a:ext>
                </a:extLst>
              </p:cNvPr>
              <p:cNvSpPr>
                <a:spLocks/>
              </p:cNvSpPr>
              <p:nvPr/>
            </p:nvSpPr>
            <p:spPr bwMode="auto">
              <a:xfrm>
                <a:off x="9969935" y="5062030"/>
                <a:ext cx="811194" cy="600834"/>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6" name="Freeform 53">
                <a:extLst>
                  <a:ext uri="{FF2B5EF4-FFF2-40B4-BE49-F238E27FC236}">
                    <a16:creationId xmlns:a16="http://schemas.microsoft.com/office/drawing/2014/main" id="{313AEFCA-D606-F39C-1955-65D9452638FF}"/>
                  </a:ext>
                </a:extLst>
              </p:cNvPr>
              <p:cNvSpPr>
                <a:spLocks/>
              </p:cNvSpPr>
              <p:nvPr/>
            </p:nvSpPr>
            <p:spPr bwMode="auto">
              <a:xfrm>
                <a:off x="9980934" y="6362690"/>
                <a:ext cx="789196" cy="615958"/>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7" name="Freeform 54">
                <a:extLst>
                  <a:ext uri="{FF2B5EF4-FFF2-40B4-BE49-F238E27FC236}">
                    <a16:creationId xmlns:a16="http://schemas.microsoft.com/office/drawing/2014/main" id="{15E3A4DB-DD66-1CCE-0BC2-D6A901358E81}"/>
                  </a:ext>
                </a:extLst>
              </p:cNvPr>
              <p:cNvSpPr>
                <a:spLocks/>
              </p:cNvSpPr>
              <p:nvPr/>
            </p:nvSpPr>
            <p:spPr bwMode="auto">
              <a:xfrm>
                <a:off x="10829251" y="4840670"/>
                <a:ext cx="838692" cy="908813"/>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8" name="Freeform 55">
                <a:extLst>
                  <a:ext uri="{FF2B5EF4-FFF2-40B4-BE49-F238E27FC236}">
                    <a16:creationId xmlns:a16="http://schemas.microsoft.com/office/drawing/2014/main" id="{941CE246-C50B-81A2-52BD-11563F775BF2}"/>
                  </a:ext>
                </a:extLst>
              </p:cNvPr>
              <p:cNvSpPr>
                <a:spLocks/>
              </p:cNvSpPr>
              <p:nvPr/>
            </p:nvSpPr>
            <p:spPr bwMode="auto">
              <a:xfrm>
                <a:off x="10364533" y="5673862"/>
                <a:ext cx="1178294" cy="632456"/>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69" name="Freeform 56">
                <a:extLst>
                  <a:ext uri="{FF2B5EF4-FFF2-40B4-BE49-F238E27FC236}">
                    <a16:creationId xmlns:a16="http://schemas.microsoft.com/office/drawing/2014/main" id="{1F321307-F8C3-8D1C-A2A7-353778D8B3A2}"/>
                  </a:ext>
                </a:extLst>
              </p:cNvPr>
              <p:cNvSpPr>
                <a:spLocks/>
              </p:cNvSpPr>
              <p:nvPr/>
            </p:nvSpPr>
            <p:spPr bwMode="auto">
              <a:xfrm>
                <a:off x="10812752" y="6236199"/>
                <a:ext cx="838692" cy="910187"/>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dirty="0"/>
              </a:p>
            </p:txBody>
          </p:sp>
          <p:sp>
            <p:nvSpPr>
              <p:cNvPr id="270" name="Freeform 58">
                <a:extLst>
                  <a:ext uri="{FF2B5EF4-FFF2-40B4-BE49-F238E27FC236}">
                    <a16:creationId xmlns:a16="http://schemas.microsoft.com/office/drawing/2014/main" id="{B38960D5-EFC9-DEDA-FF4B-9DD3662F4A79}"/>
                  </a:ext>
                </a:extLst>
              </p:cNvPr>
              <p:cNvSpPr>
                <a:spLocks/>
              </p:cNvSpPr>
              <p:nvPr/>
            </p:nvSpPr>
            <p:spPr bwMode="auto">
              <a:xfrm>
                <a:off x="10194045" y="4227462"/>
                <a:ext cx="562337" cy="615958"/>
              </a:xfrm>
              <a:custGeom>
                <a:avLst/>
                <a:gdLst>
                  <a:gd name="T0" fmla="*/ 31 w 208"/>
                  <a:gd name="T1" fmla="*/ 188 h 228"/>
                  <a:gd name="T2" fmla="*/ 177 w 208"/>
                  <a:gd name="T3" fmla="*/ 188 h 228"/>
                  <a:gd name="T4" fmla="*/ 208 w 208"/>
                  <a:gd name="T5" fmla="*/ 114 h 228"/>
                  <a:gd name="T6" fmla="*/ 199 w 208"/>
                  <a:gd name="T7" fmla="*/ 73 h 228"/>
                  <a:gd name="T8" fmla="*/ 177 w 208"/>
                  <a:gd name="T9" fmla="*/ 40 h 228"/>
                  <a:gd name="T10" fmla="*/ 31 w 208"/>
                  <a:gd name="T11" fmla="*/ 40 h 228"/>
                  <a:gd name="T12" fmla="*/ 9 w 208"/>
                  <a:gd name="T13" fmla="*/ 73 h 228"/>
                  <a:gd name="T14" fmla="*/ 0 w 208"/>
                  <a:gd name="T15" fmla="*/ 114 h 228"/>
                  <a:gd name="T16" fmla="*/ 31 w 208"/>
                  <a:gd name="T17" fmla="*/ 18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28">
                    <a:moveTo>
                      <a:pt x="31" y="188"/>
                    </a:moveTo>
                    <a:cubicBezTo>
                      <a:pt x="71" y="228"/>
                      <a:pt x="137" y="228"/>
                      <a:pt x="177" y="188"/>
                    </a:cubicBezTo>
                    <a:cubicBezTo>
                      <a:pt x="197" y="167"/>
                      <a:pt x="208" y="141"/>
                      <a:pt x="208" y="114"/>
                    </a:cubicBezTo>
                    <a:cubicBezTo>
                      <a:pt x="208" y="100"/>
                      <a:pt x="205" y="86"/>
                      <a:pt x="199" y="73"/>
                    </a:cubicBezTo>
                    <a:cubicBezTo>
                      <a:pt x="194" y="61"/>
                      <a:pt x="187" y="50"/>
                      <a:pt x="177" y="40"/>
                    </a:cubicBezTo>
                    <a:cubicBezTo>
                      <a:pt x="137" y="0"/>
                      <a:pt x="71" y="0"/>
                      <a:pt x="31" y="40"/>
                    </a:cubicBezTo>
                    <a:cubicBezTo>
                      <a:pt x="21" y="50"/>
                      <a:pt x="14" y="61"/>
                      <a:pt x="9" y="73"/>
                    </a:cubicBezTo>
                    <a:cubicBezTo>
                      <a:pt x="3" y="86"/>
                      <a:pt x="0" y="100"/>
                      <a:pt x="0" y="114"/>
                    </a:cubicBezTo>
                    <a:cubicBezTo>
                      <a:pt x="0" y="141"/>
                      <a:pt x="11" y="167"/>
                      <a:pt x="31" y="188"/>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dirty="0"/>
              </a:p>
            </p:txBody>
          </p:sp>
          <p:sp>
            <p:nvSpPr>
              <p:cNvPr id="271" name="Freeform 59">
                <a:extLst>
                  <a:ext uri="{FF2B5EF4-FFF2-40B4-BE49-F238E27FC236}">
                    <a16:creationId xmlns:a16="http://schemas.microsoft.com/office/drawing/2014/main" id="{5CADCC99-16C4-B1F8-4E05-128DAC2DED35}"/>
                  </a:ext>
                </a:extLst>
              </p:cNvPr>
              <p:cNvSpPr>
                <a:spLocks/>
              </p:cNvSpPr>
              <p:nvPr/>
            </p:nvSpPr>
            <p:spPr bwMode="auto">
              <a:xfrm>
                <a:off x="9586336" y="5732984"/>
                <a:ext cx="559587" cy="562337"/>
              </a:xfrm>
              <a:custGeom>
                <a:avLst/>
                <a:gdLst>
                  <a:gd name="T0" fmla="*/ 103 w 207"/>
                  <a:gd name="T1" fmla="*/ 0 h 208"/>
                  <a:gd name="T2" fmla="*/ 0 w 207"/>
                  <a:gd name="T3" fmla="*/ 103 h 208"/>
                  <a:gd name="T4" fmla="*/ 0 w 207"/>
                  <a:gd name="T5" fmla="*/ 104 h 208"/>
                  <a:gd name="T6" fmla="*/ 103 w 207"/>
                  <a:gd name="T7" fmla="*/ 208 h 208"/>
                  <a:gd name="T8" fmla="*/ 207 w 207"/>
                  <a:gd name="T9" fmla="*/ 104 h 208"/>
                  <a:gd name="T10" fmla="*/ 207 w 207"/>
                  <a:gd name="T11" fmla="*/ 103 h 208"/>
                  <a:gd name="T12" fmla="*/ 103 w 207"/>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207" h="208">
                    <a:moveTo>
                      <a:pt x="103" y="0"/>
                    </a:moveTo>
                    <a:cubicBezTo>
                      <a:pt x="47" y="0"/>
                      <a:pt x="1" y="46"/>
                      <a:pt x="0" y="103"/>
                    </a:cubicBezTo>
                    <a:cubicBezTo>
                      <a:pt x="0" y="103"/>
                      <a:pt x="0" y="104"/>
                      <a:pt x="0" y="104"/>
                    </a:cubicBezTo>
                    <a:cubicBezTo>
                      <a:pt x="0" y="162"/>
                      <a:pt x="46" y="208"/>
                      <a:pt x="103" y="208"/>
                    </a:cubicBezTo>
                    <a:cubicBezTo>
                      <a:pt x="161" y="208"/>
                      <a:pt x="207" y="162"/>
                      <a:pt x="207" y="104"/>
                    </a:cubicBezTo>
                    <a:cubicBezTo>
                      <a:pt x="207" y="104"/>
                      <a:pt x="207" y="103"/>
                      <a:pt x="207" y="103"/>
                    </a:cubicBezTo>
                    <a:cubicBezTo>
                      <a:pt x="206" y="46"/>
                      <a:pt x="160" y="0"/>
                      <a:pt x="103" y="0"/>
                    </a:cubicBezTo>
                    <a:close/>
                  </a:path>
                </a:pathLst>
              </a:custGeom>
              <a:gradFill>
                <a:gsLst>
                  <a:gs pos="33000">
                    <a:srgbClr val="3D8241"/>
                  </a:gs>
                  <a:gs pos="100000">
                    <a:srgbClr val="62A844"/>
                  </a:gs>
                </a:gsLst>
                <a:lin ang="114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272" name="Oval 6">
                <a:extLst>
                  <a:ext uri="{FF2B5EF4-FFF2-40B4-BE49-F238E27FC236}">
                    <a16:creationId xmlns:a16="http://schemas.microsoft.com/office/drawing/2014/main" id="{56242F9F-1552-B526-427A-A73D22479C66}"/>
                  </a:ext>
                </a:extLst>
              </p:cNvPr>
              <p:cNvSpPr/>
              <p:nvPr/>
            </p:nvSpPr>
            <p:spPr>
              <a:xfrm>
                <a:off x="11652672" y="3615384"/>
                <a:ext cx="600981" cy="600978"/>
              </a:xfrm>
              <a:prstGeom prst="ellipse">
                <a:avLst/>
              </a:prstGeom>
              <a:gradFill>
                <a:gsLst>
                  <a:gs pos="33000">
                    <a:srgbClr val="3D8241"/>
                  </a:gs>
                  <a:gs pos="100000">
                    <a:srgbClr val="62A844"/>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2" name="Isosceles Triangle 1">
              <a:extLst>
                <a:ext uri="{FF2B5EF4-FFF2-40B4-BE49-F238E27FC236}">
                  <a16:creationId xmlns:a16="http://schemas.microsoft.com/office/drawing/2014/main" id="{1A11239E-DE16-6FE4-A2BD-B132E2A5BE8D}"/>
                </a:ext>
              </a:extLst>
            </p:cNvPr>
            <p:cNvSpPr/>
            <p:nvPr/>
          </p:nvSpPr>
          <p:spPr>
            <a:xfrm>
              <a:off x="7419872" y="7550943"/>
              <a:ext cx="9583454" cy="3570141"/>
            </a:xfrm>
            <a:custGeom>
              <a:avLst/>
              <a:gdLst>
                <a:gd name="connsiteX0" fmla="*/ 0 w 9445043"/>
                <a:gd name="connsiteY0" fmla="*/ 3114675 h 3114675"/>
                <a:gd name="connsiteX1" fmla="*/ 4722522 w 9445043"/>
                <a:gd name="connsiteY1" fmla="*/ 0 h 3114675"/>
                <a:gd name="connsiteX2" fmla="*/ 9445043 w 9445043"/>
                <a:gd name="connsiteY2" fmla="*/ 3114675 h 3114675"/>
                <a:gd name="connsiteX3" fmla="*/ 0 w 9445043"/>
                <a:gd name="connsiteY3" fmla="*/ 3114675 h 3114675"/>
                <a:gd name="connsiteX0" fmla="*/ 0 w 9445043"/>
                <a:gd name="connsiteY0" fmla="*/ 2954037 h 2954037"/>
                <a:gd name="connsiteX1" fmla="*/ 4870803 w 9445043"/>
                <a:gd name="connsiteY1" fmla="*/ 0 h 2954037"/>
                <a:gd name="connsiteX2" fmla="*/ 9445043 w 9445043"/>
                <a:gd name="connsiteY2" fmla="*/ 2954037 h 2954037"/>
                <a:gd name="connsiteX3" fmla="*/ 0 w 9445043"/>
                <a:gd name="connsiteY3" fmla="*/ 2954037 h 2954037"/>
                <a:gd name="connsiteX0" fmla="*/ 0 w 9445043"/>
                <a:gd name="connsiteY0" fmla="*/ 3114675 h 3114675"/>
                <a:gd name="connsiteX1" fmla="*/ 4784306 w 9445043"/>
                <a:gd name="connsiteY1" fmla="*/ 0 h 3114675"/>
                <a:gd name="connsiteX2" fmla="*/ 9445043 w 9445043"/>
                <a:gd name="connsiteY2" fmla="*/ 3114675 h 3114675"/>
                <a:gd name="connsiteX3" fmla="*/ 0 w 9445043"/>
                <a:gd name="connsiteY3" fmla="*/ 3114675 h 3114675"/>
                <a:gd name="connsiteX0" fmla="*/ 0 w 8924343"/>
                <a:gd name="connsiteY0" fmla="*/ 3114675 h 3381375"/>
                <a:gd name="connsiteX1" fmla="*/ 4784306 w 8924343"/>
                <a:gd name="connsiteY1" fmla="*/ 0 h 3381375"/>
                <a:gd name="connsiteX2" fmla="*/ 8924343 w 8924343"/>
                <a:gd name="connsiteY2" fmla="*/ 3381375 h 3381375"/>
                <a:gd name="connsiteX3" fmla="*/ 0 w 8924343"/>
                <a:gd name="connsiteY3" fmla="*/ 3114675 h 3381375"/>
                <a:gd name="connsiteX0" fmla="*/ 0 w 8898943"/>
                <a:gd name="connsiteY0" fmla="*/ 3470275 h 3470275"/>
                <a:gd name="connsiteX1" fmla="*/ 4758906 w 8898943"/>
                <a:gd name="connsiteY1" fmla="*/ 0 h 3470275"/>
                <a:gd name="connsiteX2" fmla="*/ 8898943 w 8898943"/>
                <a:gd name="connsiteY2" fmla="*/ 3381375 h 3470275"/>
                <a:gd name="connsiteX3" fmla="*/ 0 w 8898943"/>
                <a:gd name="connsiteY3" fmla="*/ 3470275 h 3470275"/>
                <a:gd name="connsiteX0" fmla="*/ 0 w 9076743"/>
                <a:gd name="connsiteY0" fmla="*/ 3241675 h 3381375"/>
                <a:gd name="connsiteX1" fmla="*/ 4936706 w 9076743"/>
                <a:gd name="connsiteY1" fmla="*/ 0 h 3381375"/>
                <a:gd name="connsiteX2" fmla="*/ 9076743 w 9076743"/>
                <a:gd name="connsiteY2" fmla="*/ 3381375 h 3381375"/>
                <a:gd name="connsiteX3" fmla="*/ 0 w 9076743"/>
                <a:gd name="connsiteY3" fmla="*/ 3241675 h 3381375"/>
              </a:gdLst>
              <a:ahLst/>
              <a:cxnLst>
                <a:cxn ang="0">
                  <a:pos x="connsiteX0" y="connsiteY0"/>
                </a:cxn>
                <a:cxn ang="0">
                  <a:pos x="connsiteX1" y="connsiteY1"/>
                </a:cxn>
                <a:cxn ang="0">
                  <a:pos x="connsiteX2" y="connsiteY2"/>
                </a:cxn>
                <a:cxn ang="0">
                  <a:pos x="connsiteX3" y="connsiteY3"/>
                </a:cxn>
              </a:cxnLst>
              <a:rect l="l" t="t" r="r" b="b"/>
              <a:pathLst>
                <a:path w="9076743" h="3381375">
                  <a:moveTo>
                    <a:pt x="0" y="3241675"/>
                  </a:moveTo>
                  <a:lnTo>
                    <a:pt x="4936706" y="0"/>
                  </a:lnTo>
                  <a:lnTo>
                    <a:pt x="9076743" y="3381375"/>
                  </a:lnTo>
                  <a:lnTo>
                    <a:pt x="0" y="3241675"/>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53">
              <a:extLst>
                <a:ext uri="{FF2B5EF4-FFF2-40B4-BE49-F238E27FC236}">
                  <a16:creationId xmlns:a16="http://schemas.microsoft.com/office/drawing/2014/main" id="{F4B55724-2726-E9E5-3B81-9BB772A0D616}"/>
                </a:ext>
              </a:extLst>
            </p:cNvPr>
            <p:cNvSpPr/>
            <p:nvPr/>
          </p:nvSpPr>
          <p:spPr>
            <a:xfrm>
              <a:off x="11991679" y="8929285"/>
              <a:ext cx="2561817" cy="2154095"/>
            </a:xfrm>
            <a:custGeom>
              <a:avLst/>
              <a:gdLst>
                <a:gd name="connsiteX0" fmla="*/ 691440 w 2426365"/>
                <a:gd name="connsiteY0" fmla="*/ 0 h 2040200"/>
                <a:gd name="connsiteX1" fmla="*/ 2426365 w 2426365"/>
                <a:gd name="connsiteY1" fmla="*/ 2040200 h 2040200"/>
                <a:gd name="connsiteX2" fmla="*/ 0 w 2426365"/>
                <a:gd name="connsiteY2" fmla="*/ 2002855 h 2040200"/>
                <a:gd name="connsiteX3" fmla="*/ 691440 w 2426365"/>
                <a:gd name="connsiteY3" fmla="*/ 0 h 2040200"/>
              </a:gdLst>
              <a:ahLst/>
              <a:cxnLst>
                <a:cxn ang="0">
                  <a:pos x="connsiteX0" y="connsiteY0"/>
                </a:cxn>
                <a:cxn ang="0">
                  <a:pos x="connsiteX1" y="connsiteY1"/>
                </a:cxn>
                <a:cxn ang="0">
                  <a:pos x="connsiteX2" y="connsiteY2"/>
                </a:cxn>
                <a:cxn ang="0">
                  <a:pos x="connsiteX3" y="connsiteY3"/>
                </a:cxn>
              </a:cxnLst>
              <a:rect l="l" t="t" r="r" b="b"/>
              <a:pathLst>
                <a:path w="2426365" h="2040200">
                  <a:moveTo>
                    <a:pt x="691440" y="0"/>
                  </a:moveTo>
                  <a:lnTo>
                    <a:pt x="2426365" y="2040200"/>
                  </a:lnTo>
                  <a:lnTo>
                    <a:pt x="0" y="2002855"/>
                  </a:lnTo>
                  <a:lnTo>
                    <a:pt x="69144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52">
              <a:extLst>
                <a:ext uri="{FF2B5EF4-FFF2-40B4-BE49-F238E27FC236}">
                  <a16:creationId xmlns:a16="http://schemas.microsoft.com/office/drawing/2014/main" id="{2F5931A4-C755-CE75-3FDC-B92742083B4D}"/>
                </a:ext>
              </a:extLst>
            </p:cNvPr>
            <p:cNvSpPr/>
            <p:nvPr/>
          </p:nvSpPr>
          <p:spPr>
            <a:xfrm>
              <a:off x="9446799" y="9142991"/>
              <a:ext cx="2267300" cy="1884498"/>
            </a:xfrm>
            <a:custGeom>
              <a:avLst/>
              <a:gdLst>
                <a:gd name="connsiteX0" fmla="*/ 2147420 w 2147420"/>
                <a:gd name="connsiteY0" fmla="*/ 0 h 1784858"/>
                <a:gd name="connsiteX1" fmla="*/ 1397334 w 2147420"/>
                <a:gd name="connsiteY1" fmla="*/ 1784858 h 1784858"/>
                <a:gd name="connsiteX2" fmla="*/ 0 w 2147420"/>
                <a:gd name="connsiteY2" fmla="*/ 1763351 h 1784858"/>
                <a:gd name="connsiteX3" fmla="*/ 2147420 w 2147420"/>
                <a:gd name="connsiteY3" fmla="*/ 0 h 1784858"/>
              </a:gdLst>
              <a:ahLst/>
              <a:cxnLst>
                <a:cxn ang="0">
                  <a:pos x="connsiteX0" y="connsiteY0"/>
                </a:cxn>
                <a:cxn ang="0">
                  <a:pos x="connsiteX1" y="connsiteY1"/>
                </a:cxn>
                <a:cxn ang="0">
                  <a:pos x="connsiteX2" y="connsiteY2"/>
                </a:cxn>
                <a:cxn ang="0">
                  <a:pos x="connsiteX3" y="connsiteY3"/>
                </a:cxn>
              </a:cxnLst>
              <a:rect l="l" t="t" r="r" b="b"/>
              <a:pathLst>
                <a:path w="2147420" h="1784858">
                  <a:moveTo>
                    <a:pt x="2147420" y="0"/>
                  </a:moveTo>
                  <a:lnTo>
                    <a:pt x="1397334" y="1784858"/>
                  </a:lnTo>
                  <a:lnTo>
                    <a:pt x="0" y="1763351"/>
                  </a:lnTo>
                  <a:lnTo>
                    <a:pt x="214742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uppieren 54">
              <a:extLst>
                <a:ext uri="{FF2B5EF4-FFF2-40B4-BE49-F238E27FC236}">
                  <a16:creationId xmlns:a16="http://schemas.microsoft.com/office/drawing/2014/main" id="{6994F9CD-2199-E6C3-59DC-148A812B4324}"/>
                </a:ext>
              </a:extLst>
            </p:cNvPr>
            <p:cNvGrpSpPr/>
            <p:nvPr/>
          </p:nvGrpSpPr>
          <p:grpSpPr>
            <a:xfrm>
              <a:off x="13105634" y="6619054"/>
              <a:ext cx="1557119" cy="2269469"/>
              <a:chOff x="13983683" y="7159035"/>
              <a:chExt cx="1557119" cy="2269469"/>
            </a:xfrm>
          </p:grpSpPr>
          <p:sp>
            <p:nvSpPr>
              <p:cNvPr id="217" name="Freeform 218">
                <a:extLst>
                  <a:ext uri="{FF2B5EF4-FFF2-40B4-BE49-F238E27FC236}">
                    <a16:creationId xmlns:a16="http://schemas.microsoft.com/office/drawing/2014/main" id="{679EEAE3-2604-7C68-9EA6-6C80731DF01E}"/>
                  </a:ext>
                </a:extLst>
              </p:cNvPr>
              <p:cNvSpPr>
                <a:spLocks/>
              </p:cNvSpPr>
              <p:nvPr/>
            </p:nvSpPr>
            <p:spPr bwMode="auto">
              <a:xfrm>
                <a:off x="13983683" y="8204935"/>
                <a:ext cx="1081100" cy="1223569"/>
              </a:xfrm>
              <a:custGeom>
                <a:avLst/>
                <a:gdLst>
                  <a:gd name="T0" fmla="*/ 212 w 461"/>
                  <a:gd name="T1" fmla="*/ 26 h 522"/>
                  <a:gd name="T2" fmla="*/ 46 w 461"/>
                  <a:gd name="T3" fmla="*/ 109 h 522"/>
                  <a:gd name="T4" fmla="*/ 130 w 461"/>
                  <a:gd name="T5" fmla="*/ 267 h 522"/>
                  <a:gd name="T6" fmla="*/ 63 w 461"/>
                  <a:gd name="T7" fmla="*/ 293 h 522"/>
                  <a:gd name="T8" fmla="*/ 161 w 461"/>
                  <a:gd name="T9" fmla="*/ 292 h 522"/>
                  <a:gd name="T10" fmla="*/ 162 w 461"/>
                  <a:gd name="T11" fmla="*/ 289 h 522"/>
                  <a:gd name="T12" fmla="*/ 175 w 461"/>
                  <a:gd name="T13" fmla="*/ 291 h 522"/>
                  <a:gd name="T14" fmla="*/ 118 w 461"/>
                  <a:gd name="T15" fmla="*/ 98 h 522"/>
                  <a:gd name="T16" fmla="*/ 258 w 461"/>
                  <a:gd name="T17" fmla="*/ 110 h 522"/>
                  <a:gd name="T18" fmla="*/ 373 w 461"/>
                  <a:gd name="T19" fmla="*/ 453 h 522"/>
                  <a:gd name="T20" fmla="*/ 384 w 461"/>
                  <a:gd name="T21" fmla="*/ 463 h 522"/>
                  <a:gd name="T22" fmla="*/ 457 w 461"/>
                  <a:gd name="T23" fmla="*/ 519 h 522"/>
                  <a:gd name="T24" fmla="*/ 423 w 461"/>
                  <a:gd name="T25" fmla="*/ 441 h 522"/>
                  <a:gd name="T26" fmla="*/ 340 w 461"/>
                  <a:gd name="T27" fmla="*/ 18 h 522"/>
                  <a:gd name="T28" fmla="*/ 212 w 461"/>
                  <a:gd name="T29" fmla="*/ 2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522">
                    <a:moveTo>
                      <a:pt x="212" y="26"/>
                    </a:moveTo>
                    <a:cubicBezTo>
                      <a:pt x="156" y="37"/>
                      <a:pt x="0" y="0"/>
                      <a:pt x="46" y="109"/>
                    </a:cubicBezTo>
                    <a:cubicBezTo>
                      <a:pt x="75" y="179"/>
                      <a:pt x="101" y="216"/>
                      <a:pt x="130" y="267"/>
                    </a:cubicBezTo>
                    <a:cubicBezTo>
                      <a:pt x="112" y="274"/>
                      <a:pt x="59" y="292"/>
                      <a:pt x="63" y="293"/>
                    </a:cubicBezTo>
                    <a:cubicBezTo>
                      <a:pt x="71" y="296"/>
                      <a:pt x="160" y="298"/>
                      <a:pt x="161" y="292"/>
                    </a:cubicBezTo>
                    <a:cubicBezTo>
                      <a:pt x="162" y="292"/>
                      <a:pt x="160" y="298"/>
                      <a:pt x="162" y="289"/>
                    </a:cubicBezTo>
                    <a:cubicBezTo>
                      <a:pt x="175" y="291"/>
                      <a:pt x="175" y="291"/>
                      <a:pt x="175" y="291"/>
                    </a:cubicBezTo>
                    <a:cubicBezTo>
                      <a:pt x="194" y="251"/>
                      <a:pt x="92" y="100"/>
                      <a:pt x="118" y="98"/>
                    </a:cubicBezTo>
                    <a:cubicBezTo>
                      <a:pt x="178" y="94"/>
                      <a:pt x="250" y="110"/>
                      <a:pt x="258" y="110"/>
                    </a:cubicBezTo>
                    <a:cubicBezTo>
                      <a:pt x="262" y="110"/>
                      <a:pt x="305" y="225"/>
                      <a:pt x="373" y="453"/>
                    </a:cubicBezTo>
                    <a:cubicBezTo>
                      <a:pt x="384" y="463"/>
                      <a:pt x="384" y="463"/>
                      <a:pt x="384" y="463"/>
                    </a:cubicBezTo>
                    <a:cubicBezTo>
                      <a:pt x="386" y="470"/>
                      <a:pt x="447" y="522"/>
                      <a:pt x="457" y="519"/>
                    </a:cubicBezTo>
                    <a:cubicBezTo>
                      <a:pt x="461" y="518"/>
                      <a:pt x="435" y="460"/>
                      <a:pt x="423" y="441"/>
                    </a:cubicBezTo>
                    <a:cubicBezTo>
                      <a:pt x="375" y="230"/>
                      <a:pt x="357" y="126"/>
                      <a:pt x="340" y="18"/>
                    </a:cubicBezTo>
                    <a:lnTo>
                      <a:pt x="212" y="2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9">
                <a:extLst>
                  <a:ext uri="{FF2B5EF4-FFF2-40B4-BE49-F238E27FC236}">
                    <a16:creationId xmlns:a16="http://schemas.microsoft.com/office/drawing/2014/main" id="{B1A68CB8-7BB8-36C3-8A15-DE129981725B}"/>
                  </a:ext>
                </a:extLst>
              </p:cNvPr>
              <p:cNvSpPr>
                <a:spLocks/>
              </p:cNvSpPr>
              <p:nvPr/>
            </p:nvSpPr>
            <p:spPr bwMode="auto">
              <a:xfrm>
                <a:off x="14451322" y="8258571"/>
                <a:ext cx="338577" cy="82131"/>
              </a:xfrm>
              <a:custGeom>
                <a:avLst/>
                <a:gdLst>
                  <a:gd name="T0" fmla="*/ 143 w 145"/>
                  <a:gd name="T1" fmla="*/ 10 h 35"/>
                  <a:gd name="T2" fmla="*/ 57 w 145"/>
                  <a:gd name="T3" fmla="*/ 12 h 35"/>
                  <a:gd name="T4" fmla="*/ 3 w 145"/>
                  <a:gd name="T5" fmla="*/ 0 h 35"/>
                  <a:gd name="T6" fmla="*/ 5 w 145"/>
                  <a:gd name="T7" fmla="*/ 20 h 35"/>
                  <a:gd name="T8" fmla="*/ 71 w 145"/>
                  <a:gd name="T9" fmla="*/ 35 h 35"/>
                  <a:gd name="T10" fmla="*/ 145 w 145"/>
                  <a:gd name="T11" fmla="*/ 28 h 35"/>
                  <a:gd name="T12" fmla="*/ 143 w 145"/>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145" h="35">
                    <a:moveTo>
                      <a:pt x="143" y="10"/>
                    </a:moveTo>
                    <a:cubicBezTo>
                      <a:pt x="137" y="11"/>
                      <a:pt x="89" y="16"/>
                      <a:pt x="57" y="12"/>
                    </a:cubicBezTo>
                    <a:cubicBezTo>
                      <a:pt x="26" y="9"/>
                      <a:pt x="3" y="0"/>
                      <a:pt x="3" y="0"/>
                    </a:cubicBezTo>
                    <a:cubicBezTo>
                      <a:pt x="3" y="0"/>
                      <a:pt x="0" y="19"/>
                      <a:pt x="5" y="20"/>
                    </a:cubicBezTo>
                    <a:cubicBezTo>
                      <a:pt x="9" y="21"/>
                      <a:pt x="18" y="35"/>
                      <a:pt x="71" y="35"/>
                    </a:cubicBezTo>
                    <a:cubicBezTo>
                      <a:pt x="123" y="34"/>
                      <a:pt x="145" y="28"/>
                      <a:pt x="145" y="28"/>
                    </a:cubicBezTo>
                    <a:lnTo>
                      <a:pt x="143" y="10"/>
                    </a:lnTo>
                    <a:close/>
                  </a:path>
                </a:pathLst>
              </a:custGeom>
              <a:solidFill>
                <a:srgbClr val="92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20">
                <a:extLst>
                  <a:ext uri="{FF2B5EF4-FFF2-40B4-BE49-F238E27FC236}">
                    <a16:creationId xmlns:a16="http://schemas.microsoft.com/office/drawing/2014/main" id="{CD1D3D64-8179-25A0-9CC9-0AD99B68B29A}"/>
                  </a:ext>
                </a:extLst>
              </p:cNvPr>
              <p:cNvSpPr>
                <a:spLocks/>
              </p:cNvSpPr>
              <p:nvPr/>
            </p:nvSpPr>
            <p:spPr bwMode="auto">
              <a:xfrm>
                <a:off x="14454674" y="7614940"/>
                <a:ext cx="357015" cy="732466"/>
              </a:xfrm>
              <a:custGeom>
                <a:avLst/>
                <a:gdLst>
                  <a:gd name="T0" fmla="*/ 66 w 152"/>
                  <a:gd name="T1" fmla="*/ 0 h 313"/>
                  <a:gd name="T2" fmla="*/ 51 w 152"/>
                  <a:gd name="T3" fmla="*/ 17 h 313"/>
                  <a:gd name="T4" fmla="*/ 0 w 152"/>
                  <a:gd name="T5" fmla="*/ 280 h 313"/>
                  <a:gd name="T6" fmla="*/ 152 w 152"/>
                  <a:gd name="T7" fmla="*/ 293 h 313"/>
                  <a:gd name="T8" fmla="*/ 149 w 152"/>
                  <a:gd name="T9" fmla="*/ 18 h 313"/>
                  <a:gd name="T10" fmla="*/ 120 w 152"/>
                  <a:gd name="T11" fmla="*/ 14 h 313"/>
                  <a:gd name="T12" fmla="*/ 66 w 152"/>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52" h="313">
                    <a:moveTo>
                      <a:pt x="66" y="0"/>
                    </a:moveTo>
                    <a:cubicBezTo>
                      <a:pt x="60" y="9"/>
                      <a:pt x="51" y="17"/>
                      <a:pt x="51" y="17"/>
                    </a:cubicBezTo>
                    <a:cubicBezTo>
                      <a:pt x="4" y="25"/>
                      <a:pt x="5" y="236"/>
                      <a:pt x="0" y="280"/>
                    </a:cubicBezTo>
                    <a:cubicBezTo>
                      <a:pt x="12" y="313"/>
                      <a:pt x="134" y="302"/>
                      <a:pt x="152" y="293"/>
                    </a:cubicBezTo>
                    <a:cubicBezTo>
                      <a:pt x="142" y="196"/>
                      <a:pt x="125" y="112"/>
                      <a:pt x="149" y="18"/>
                    </a:cubicBezTo>
                    <a:cubicBezTo>
                      <a:pt x="132" y="16"/>
                      <a:pt x="120" y="14"/>
                      <a:pt x="120" y="14"/>
                    </a:cubicBezTo>
                    <a:cubicBezTo>
                      <a:pt x="66" y="0"/>
                      <a:pt x="66" y="0"/>
                      <a:pt x="66" y="0"/>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1">
                <a:extLst>
                  <a:ext uri="{FF2B5EF4-FFF2-40B4-BE49-F238E27FC236}">
                    <a16:creationId xmlns:a16="http://schemas.microsoft.com/office/drawing/2014/main" id="{332B8FA2-0E7A-9C8D-5370-BFDA27A4059C}"/>
                  </a:ext>
                </a:extLst>
              </p:cNvPr>
              <p:cNvSpPr>
                <a:spLocks/>
              </p:cNvSpPr>
              <p:nvPr/>
            </p:nvSpPr>
            <p:spPr bwMode="auto">
              <a:xfrm>
                <a:off x="14583735" y="7603207"/>
                <a:ext cx="192755" cy="48608"/>
              </a:xfrm>
              <a:custGeom>
                <a:avLst/>
                <a:gdLst>
                  <a:gd name="T0" fmla="*/ 112 w 115"/>
                  <a:gd name="T1" fmla="*/ 29 h 29"/>
                  <a:gd name="T2" fmla="*/ 115 w 115"/>
                  <a:gd name="T3" fmla="*/ 8 h 29"/>
                  <a:gd name="T4" fmla="*/ 13 w 115"/>
                  <a:gd name="T5" fmla="*/ 0 h 29"/>
                  <a:gd name="T6" fmla="*/ 0 w 115"/>
                  <a:gd name="T7" fmla="*/ 26 h 29"/>
                  <a:gd name="T8" fmla="*/ 112 w 115"/>
                  <a:gd name="T9" fmla="*/ 29 h 29"/>
                </a:gdLst>
                <a:ahLst/>
                <a:cxnLst>
                  <a:cxn ang="0">
                    <a:pos x="T0" y="T1"/>
                  </a:cxn>
                  <a:cxn ang="0">
                    <a:pos x="T2" y="T3"/>
                  </a:cxn>
                  <a:cxn ang="0">
                    <a:pos x="T4" y="T5"/>
                  </a:cxn>
                  <a:cxn ang="0">
                    <a:pos x="T6" y="T7"/>
                  </a:cxn>
                  <a:cxn ang="0">
                    <a:pos x="T8" y="T9"/>
                  </a:cxn>
                </a:cxnLst>
                <a:rect l="0" t="0" r="r" b="b"/>
                <a:pathLst>
                  <a:path w="115" h="29">
                    <a:moveTo>
                      <a:pt x="112" y="29"/>
                    </a:moveTo>
                    <a:lnTo>
                      <a:pt x="115" y="8"/>
                    </a:lnTo>
                    <a:lnTo>
                      <a:pt x="13" y="0"/>
                    </a:lnTo>
                    <a:lnTo>
                      <a:pt x="0" y="26"/>
                    </a:lnTo>
                    <a:lnTo>
                      <a:pt x="112" y="29"/>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2">
                <a:extLst>
                  <a:ext uri="{FF2B5EF4-FFF2-40B4-BE49-F238E27FC236}">
                    <a16:creationId xmlns:a16="http://schemas.microsoft.com/office/drawing/2014/main" id="{E639C293-81F0-4CAF-FC2B-13755A2F0372}"/>
                  </a:ext>
                </a:extLst>
              </p:cNvPr>
              <p:cNvSpPr>
                <a:spLocks/>
              </p:cNvSpPr>
              <p:nvPr/>
            </p:nvSpPr>
            <p:spPr bwMode="auto">
              <a:xfrm>
                <a:off x="14595468" y="7321618"/>
                <a:ext cx="335225" cy="367071"/>
              </a:xfrm>
              <a:custGeom>
                <a:avLst/>
                <a:gdLst>
                  <a:gd name="T0" fmla="*/ 124 w 143"/>
                  <a:gd name="T1" fmla="*/ 35 h 157"/>
                  <a:gd name="T2" fmla="*/ 68 w 143"/>
                  <a:gd name="T3" fmla="*/ 6 h 157"/>
                  <a:gd name="T4" fmla="*/ 55 w 143"/>
                  <a:gd name="T5" fmla="*/ 17 h 157"/>
                  <a:gd name="T6" fmla="*/ 27 w 143"/>
                  <a:gd name="T7" fmla="*/ 15 h 157"/>
                  <a:gd name="T8" fmla="*/ 24 w 143"/>
                  <a:gd name="T9" fmla="*/ 29 h 157"/>
                  <a:gd name="T10" fmla="*/ 4 w 143"/>
                  <a:gd name="T11" fmla="*/ 59 h 157"/>
                  <a:gd name="T12" fmla="*/ 18 w 143"/>
                  <a:gd name="T13" fmla="*/ 105 h 157"/>
                  <a:gd name="T14" fmla="*/ 6 w 143"/>
                  <a:gd name="T15" fmla="*/ 122 h 157"/>
                  <a:gd name="T16" fmla="*/ 6 w 143"/>
                  <a:gd name="T17" fmla="*/ 122 h 157"/>
                  <a:gd name="T18" fmla="*/ 10 w 143"/>
                  <a:gd name="T19" fmla="*/ 157 h 157"/>
                  <a:gd name="T20" fmla="*/ 75 w 143"/>
                  <a:gd name="T21" fmla="*/ 138 h 157"/>
                  <a:gd name="T22" fmla="*/ 77 w 143"/>
                  <a:gd name="T23" fmla="*/ 121 h 157"/>
                  <a:gd name="T24" fmla="*/ 85 w 143"/>
                  <a:gd name="T25" fmla="*/ 112 h 157"/>
                  <a:gd name="T26" fmla="*/ 124 w 143"/>
                  <a:gd name="T27" fmla="*/ 3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57">
                    <a:moveTo>
                      <a:pt x="124" y="35"/>
                    </a:moveTo>
                    <a:cubicBezTo>
                      <a:pt x="106" y="5"/>
                      <a:pt x="99" y="0"/>
                      <a:pt x="68" y="6"/>
                    </a:cubicBezTo>
                    <a:cubicBezTo>
                      <a:pt x="65" y="6"/>
                      <a:pt x="57" y="17"/>
                      <a:pt x="55" y="17"/>
                    </a:cubicBezTo>
                    <a:cubicBezTo>
                      <a:pt x="48" y="17"/>
                      <a:pt x="39" y="16"/>
                      <a:pt x="27" y="15"/>
                    </a:cubicBezTo>
                    <a:cubicBezTo>
                      <a:pt x="24" y="29"/>
                      <a:pt x="24" y="29"/>
                      <a:pt x="24" y="29"/>
                    </a:cubicBezTo>
                    <a:cubicBezTo>
                      <a:pt x="24" y="29"/>
                      <a:pt x="9" y="51"/>
                      <a:pt x="4" y="59"/>
                    </a:cubicBezTo>
                    <a:cubicBezTo>
                      <a:pt x="0" y="68"/>
                      <a:pt x="20" y="96"/>
                      <a:pt x="18" y="105"/>
                    </a:cubicBezTo>
                    <a:cubicBezTo>
                      <a:pt x="17" y="114"/>
                      <a:pt x="8" y="118"/>
                      <a:pt x="6" y="122"/>
                    </a:cubicBezTo>
                    <a:cubicBezTo>
                      <a:pt x="6" y="122"/>
                      <a:pt x="6" y="122"/>
                      <a:pt x="6" y="122"/>
                    </a:cubicBezTo>
                    <a:cubicBezTo>
                      <a:pt x="10" y="157"/>
                      <a:pt x="10" y="157"/>
                      <a:pt x="10" y="157"/>
                    </a:cubicBezTo>
                    <a:cubicBezTo>
                      <a:pt x="10" y="157"/>
                      <a:pt x="77" y="142"/>
                      <a:pt x="75" y="138"/>
                    </a:cubicBezTo>
                    <a:cubicBezTo>
                      <a:pt x="73" y="135"/>
                      <a:pt x="77" y="121"/>
                      <a:pt x="77" y="121"/>
                    </a:cubicBezTo>
                    <a:cubicBezTo>
                      <a:pt x="81" y="113"/>
                      <a:pt x="81" y="112"/>
                      <a:pt x="85" y="112"/>
                    </a:cubicBezTo>
                    <a:cubicBezTo>
                      <a:pt x="123" y="105"/>
                      <a:pt x="143" y="69"/>
                      <a:pt x="124" y="35"/>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3">
                <a:extLst>
                  <a:ext uri="{FF2B5EF4-FFF2-40B4-BE49-F238E27FC236}">
                    <a16:creationId xmlns:a16="http://schemas.microsoft.com/office/drawing/2014/main" id="{7B868B34-E1FB-0BAD-0CB0-652A483090B6}"/>
                  </a:ext>
                </a:extLst>
              </p:cNvPr>
              <p:cNvSpPr>
                <a:spLocks/>
              </p:cNvSpPr>
              <p:nvPr/>
            </p:nvSpPr>
            <p:spPr bwMode="auto">
              <a:xfrm>
                <a:off x="14595468" y="7459060"/>
                <a:ext cx="222925" cy="217896"/>
              </a:xfrm>
              <a:custGeom>
                <a:avLst/>
                <a:gdLst>
                  <a:gd name="T0" fmla="*/ 4 w 95"/>
                  <a:gd name="T1" fmla="*/ 0 h 93"/>
                  <a:gd name="T2" fmla="*/ 18 w 95"/>
                  <a:gd name="T3" fmla="*/ 46 h 93"/>
                  <a:gd name="T4" fmla="*/ 6 w 95"/>
                  <a:gd name="T5" fmla="*/ 63 h 93"/>
                  <a:gd name="T6" fmla="*/ 6 w 95"/>
                  <a:gd name="T7" fmla="*/ 63 h 93"/>
                  <a:gd name="T8" fmla="*/ 9 w 95"/>
                  <a:gd name="T9" fmla="*/ 89 h 93"/>
                  <a:gd name="T10" fmla="*/ 36 w 95"/>
                  <a:gd name="T11" fmla="*/ 92 h 93"/>
                  <a:gd name="T12" fmla="*/ 36 w 95"/>
                  <a:gd name="T13" fmla="*/ 92 h 93"/>
                  <a:gd name="T14" fmla="*/ 74 w 95"/>
                  <a:gd name="T15" fmla="*/ 75 h 93"/>
                  <a:gd name="T16" fmla="*/ 75 w 95"/>
                  <a:gd name="T17" fmla="*/ 65 h 93"/>
                  <a:gd name="T18" fmla="*/ 83 w 95"/>
                  <a:gd name="T19" fmla="*/ 54 h 93"/>
                  <a:gd name="T20" fmla="*/ 81 w 95"/>
                  <a:gd name="T21" fmla="*/ 46 h 93"/>
                  <a:gd name="T22" fmla="*/ 95 w 95"/>
                  <a:gd name="T23" fmla="*/ 29 h 93"/>
                  <a:gd name="T24" fmla="*/ 89 w 95"/>
                  <a:gd name="T25" fmla="*/ 24 h 93"/>
                  <a:gd name="T26" fmla="*/ 74 w 95"/>
                  <a:gd name="T27" fmla="*/ 33 h 93"/>
                  <a:gd name="T28" fmla="*/ 4 w 9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93">
                    <a:moveTo>
                      <a:pt x="4" y="0"/>
                    </a:moveTo>
                    <a:cubicBezTo>
                      <a:pt x="0" y="9"/>
                      <a:pt x="20" y="37"/>
                      <a:pt x="18" y="46"/>
                    </a:cubicBezTo>
                    <a:cubicBezTo>
                      <a:pt x="17" y="55"/>
                      <a:pt x="8" y="59"/>
                      <a:pt x="6" y="63"/>
                    </a:cubicBezTo>
                    <a:cubicBezTo>
                      <a:pt x="6" y="63"/>
                      <a:pt x="6" y="63"/>
                      <a:pt x="6" y="63"/>
                    </a:cubicBezTo>
                    <a:cubicBezTo>
                      <a:pt x="9" y="89"/>
                      <a:pt x="9" y="89"/>
                      <a:pt x="9" y="89"/>
                    </a:cubicBezTo>
                    <a:cubicBezTo>
                      <a:pt x="20" y="92"/>
                      <a:pt x="31" y="93"/>
                      <a:pt x="36" y="92"/>
                    </a:cubicBezTo>
                    <a:cubicBezTo>
                      <a:pt x="36" y="92"/>
                      <a:pt x="36" y="92"/>
                      <a:pt x="36" y="92"/>
                    </a:cubicBezTo>
                    <a:cubicBezTo>
                      <a:pt x="44" y="90"/>
                      <a:pt x="62" y="82"/>
                      <a:pt x="74" y="75"/>
                    </a:cubicBezTo>
                    <a:cubicBezTo>
                      <a:pt x="75" y="71"/>
                      <a:pt x="75" y="65"/>
                      <a:pt x="75" y="65"/>
                    </a:cubicBezTo>
                    <a:cubicBezTo>
                      <a:pt x="78" y="63"/>
                      <a:pt x="79" y="55"/>
                      <a:pt x="83" y="54"/>
                    </a:cubicBezTo>
                    <a:cubicBezTo>
                      <a:pt x="82" y="50"/>
                      <a:pt x="82" y="48"/>
                      <a:pt x="81" y="46"/>
                    </a:cubicBezTo>
                    <a:cubicBezTo>
                      <a:pt x="81" y="44"/>
                      <a:pt x="95" y="29"/>
                      <a:pt x="95" y="29"/>
                    </a:cubicBezTo>
                    <a:cubicBezTo>
                      <a:pt x="95" y="29"/>
                      <a:pt x="89" y="29"/>
                      <a:pt x="89" y="24"/>
                    </a:cubicBezTo>
                    <a:cubicBezTo>
                      <a:pt x="84" y="27"/>
                      <a:pt x="78" y="32"/>
                      <a:pt x="74" y="33"/>
                    </a:cubicBezTo>
                    <a:cubicBezTo>
                      <a:pt x="50" y="36"/>
                      <a:pt x="18" y="3"/>
                      <a:pt x="4"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24">
                <a:extLst>
                  <a:ext uri="{FF2B5EF4-FFF2-40B4-BE49-F238E27FC236}">
                    <a16:creationId xmlns:a16="http://schemas.microsoft.com/office/drawing/2014/main" id="{2389F795-E458-2811-726B-BE40831BA5CC}"/>
                  </a:ext>
                </a:extLst>
              </p:cNvPr>
              <p:cNvSpPr>
                <a:spLocks/>
              </p:cNvSpPr>
              <p:nvPr/>
            </p:nvSpPr>
            <p:spPr bwMode="auto">
              <a:xfrm>
                <a:off x="14635695" y="7638406"/>
                <a:ext cx="95540" cy="67045"/>
              </a:xfrm>
              <a:custGeom>
                <a:avLst/>
                <a:gdLst>
                  <a:gd name="T0" fmla="*/ 41 w 41"/>
                  <a:gd name="T1" fmla="*/ 21 h 29"/>
                  <a:gd name="T2" fmla="*/ 33 w 41"/>
                  <a:gd name="T3" fmla="*/ 0 h 29"/>
                  <a:gd name="T4" fmla="*/ 7 w 41"/>
                  <a:gd name="T5" fmla="*/ 7 h 29"/>
                  <a:gd name="T6" fmla="*/ 0 w 41"/>
                  <a:gd name="T7" fmla="*/ 29 h 29"/>
                  <a:gd name="T8" fmla="*/ 41 w 41"/>
                  <a:gd name="T9" fmla="*/ 21 h 29"/>
                </a:gdLst>
                <a:ahLst/>
                <a:cxnLst>
                  <a:cxn ang="0">
                    <a:pos x="T0" y="T1"/>
                  </a:cxn>
                  <a:cxn ang="0">
                    <a:pos x="T2" y="T3"/>
                  </a:cxn>
                  <a:cxn ang="0">
                    <a:pos x="T4" y="T5"/>
                  </a:cxn>
                  <a:cxn ang="0">
                    <a:pos x="T6" y="T7"/>
                  </a:cxn>
                  <a:cxn ang="0">
                    <a:pos x="T8" y="T9"/>
                  </a:cxn>
                </a:cxnLst>
                <a:rect l="0" t="0" r="r" b="b"/>
                <a:pathLst>
                  <a:path w="41" h="29">
                    <a:moveTo>
                      <a:pt x="41" y="21"/>
                    </a:moveTo>
                    <a:cubicBezTo>
                      <a:pt x="38" y="14"/>
                      <a:pt x="36" y="7"/>
                      <a:pt x="33" y="0"/>
                    </a:cubicBezTo>
                    <a:cubicBezTo>
                      <a:pt x="24" y="3"/>
                      <a:pt x="10" y="7"/>
                      <a:pt x="7" y="7"/>
                    </a:cubicBezTo>
                    <a:cubicBezTo>
                      <a:pt x="7" y="7"/>
                      <a:pt x="0" y="29"/>
                      <a:pt x="0" y="29"/>
                    </a:cubicBezTo>
                    <a:lnTo>
                      <a:pt x="41" y="21"/>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6">
                <a:extLst>
                  <a:ext uri="{FF2B5EF4-FFF2-40B4-BE49-F238E27FC236}">
                    <a16:creationId xmlns:a16="http://schemas.microsoft.com/office/drawing/2014/main" id="{BD56C33A-ABF5-A45A-EDA6-DFD6BDE03D64}"/>
                  </a:ext>
                </a:extLst>
              </p:cNvPr>
              <p:cNvSpPr>
                <a:spLocks/>
              </p:cNvSpPr>
              <p:nvPr/>
            </p:nvSpPr>
            <p:spPr bwMode="auto">
              <a:xfrm>
                <a:off x="15113390" y="7159035"/>
                <a:ext cx="144147" cy="162584"/>
              </a:xfrm>
              <a:custGeom>
                <a:avLst/>
                <a:gdLst>
                  <a:gd name="T0" fmla="*/ 22 w 61"/>
                  <a:gd name="T1" fmla="*/ 69 h 69"/>
                  <a:gd name="T2" fmla="*/ 12 w 61"/>
                  <a:gd name="T3" fmla="*/ 51 h 69"/>
                  <a:gd name="T4" fmla="*/ 10 w 61"/>
                  <a:gd name="T5" fmla="*/ 36 h 69"/>
                  <a:gd name="T6" fmla="*/ 2 w 61"/>
                  <a:gd name="T7" fmla="*/ 28 h 69"/>
                  <a:gd name="T8" fmla="*/ 7 w 61"/>
                  <a:gd name="T9" fmla="*/ 12 h 69"/>
                  <a:gd name="T10" fmla="*/ 13 w 61"/>
                  <a:gd name="T11" fmla="*/ 10 h 69"/>
                  <a:gd name="T12" fmla="*/ 18 w 61"/>
                  <a:gd name="T13" fmla="*/ 3 h 69"/>
                  <a:gd name="T14" fmla="*/ 26 w 61"/>
                  <a:gd name="T15" fmla="*/ 3 h 69"/>
                  <a:gd name="T16" fmla="*/ 35 w 61"/>
                  <a:gd name="T17" fmla="*/ 1 h 69"/>
                  <a:gd name="T18" fmla="*/ 56 w 61"/>
                  <a:gd name="T19" fmla="*/ 11 h 69"/>
                  <a:gd name="T20" fmla="*/ 58 w 61"/>
                  <a:gd name="T21" fmla="*/ 36 h 69"/>
                  <a:gd name="T22" fmla="*/ 45 w 61"/>
                  <a:gd name="T23" fmla="*/ 60 h 69"/>
                  <a:gd name="T24" fmla="*/ 22 w 61"/>
                  <a:gd name="T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9">
                    <a:moveTo>
                      <a:pt x="22" y="69"/>
                    </a:moveTo>
                    <a:cubicBezTo>
                      <a:pt x="19" y="64"/>
                      <a:pt x="15" y="60"/>
                      <a:pt x="12" y="51"/>
                    </a:cubicBezTo>
                    <a:cubicBezTo>
                      <a:pt x="11" y="47"/>
                      <a:pt x="10" y="41"/>
                      <a:pt x="10" y="36"/>
                    </a:cubicBezTo>
                    <a:cubicBezTo>
                      <a:pt x="7" y="35"/>
                      <a:pt x="3" y="31"/>
                      <a:pt x="2" y="28"/>
                    </a:cubicBezTo>
                    <a:cubicBezTo>
                      <a:pt x="0" y="23"/>
                      <a:pt x="5" y="14"/>
                      <a:pt x="7" y="12"/>
                    </a:cubicBezTo>
                    <a:cubicBezTo>
                      <a:pt x="8" y="11"/>
                      <a:pt x="10" y="10"/>
                      <a:pt x="13" y="10"/>
                    </a:cubicBezTo>
                    <a:cubicBezTo>
                      <a:pt x="14" y="7"/>
                      <a:pt x="16" y="5"/>
                      <a:pt x="18" y="3"/>
                    </a:cubicBezTo>
                    <a:cubicBezTo>
                      <a:pt x="20" y="2"/>
                      <a:pt x="23" y="3"/>
                      <a:pt x="26" y="3"/>
                    </a:cubicBezTo>
                    <a:cubicBezTo>
                      <a:pt x="29" y="0"/>
                      <a:pt x="30" y="0"/>
                      <a:pt x="35" y="1"/>
                    </a:cubicBezTo>
                    <a:cubicBezTo>
                      <a:pt x="41" y="2"/>
                      <a:pt x="52" y="6"/>
                      <a:pt x="56" y="11"/>
                    </a:cubicBezTo>
                    <a:cubicBezTo>
                      <a:pt x="61" y="17"/>
                      <a:pt x="61" y="28"/>
                      <a:pt x="58" y="36"/>
                    </a:cubicBezTo>
                    <a:cubicBezTo>
                      <a:pt x="55" y="44"/>
                      <a:pt x="50" y="56"/>
                      <a:pt x="45" y="60"/>
                    </a:cubicBezTo>
                    <a:cubicBezTo>
                      <a:pt x="41" y="64"/>
                      <a:pt x="22" y="69"/>
                      <a:pt x="22" y="69"/>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7">
                <a:extLst>
                  <a:ext uri="{FF2B5EF4-FFF2-40B4-BE49-F238E27FC236}">
                    <a16:creationId xmlns:a16="http://schemas.microsoft.com/office/drawing/2014/main" id="{219CD68C-1449-3AA2-7D51-C52D428B73ED}"/>
                  </a:ext>
                </a:extLst>
              </p:cNvPr>
              <p:cNvSpPr>
                <a:spLocks/>
              </p:cNvSpPr>
              <p:nvPr/>
            </p:nvSpPr>
            <p:spPr bwMode="auto">
              <a:xfrm>
                <a:off x="15130151" y="7279716"/>
                <a:ext cx="103920" cy="58665"/>
              </a:xfrm>
              <a:custGeom>
                <a:avLst/>
                <a:gdLst>
                  <a:gd name="T0" fmla="*/ 1 w 44"/>
                  <a:gd name="T1" fmla="*/ 14 h 25"/>
                  <a:gd name="T2" fmla="*/ 0 w 44"/>
                  <a:gd name="T3" fmla="*/ 10 h 25"/>
                  <a:gd name="T4" fmla="*/ 3 w 44"/>
                  <a:gd name="T5" fmla="*/ 0 h 25"/>
                  <a:gd name="T6" fmla="*/ 42 w 44"/>
                  <a:gd name="T7" fmla="*/ 9 h 25"/>
                  <a:gd name="T8" fmla="*/ 38 w 44"/>
                  <a:gd name="T9" fmla="*/ 25 h 25"/>
                  <a:gd name="T10" fmla="*/ 1 w 44"/>
                  <a:gd name="T11" fmla="*/ 14 h 25"/>
                </a:gdLst>
                <a:ahLst/>
                <a:cxnLst>
                  <a:cxn ang="0">
                    <a:pos x="T0" y="T1"/>
                  </a:cxn>
                  <a:cxn ang="0">
                    <a:pos x="T2" y="T3"/>
                  </a:cxn>
                  <a:cxn ang="0">
                    <a:pos x="T4" y="T5"/>
                  </a:cxn>
                  <a:cxn ang="0">
                    <a:pos x="T6" y="T7"/>
                  </a:cxn>
                  <a:cxn ang="0">
                    <a:pos x="T8" y="T9"/>
                  </a:cxn>
                  <a:cxn ang="0">
                    <a:pos x="T10" y="T11"/>
                  </a:cxn>
                </a:cxnLst>
                <a:rect l="0" t="0" r="r" b="b"/>
                <a:pathLst>
                  <a:path w="44" h="25">
                    <a:moveTo>
                      <a:pt x="1" y="14"/>
                    </a:moveTo>
                    <a:cubicBezTo>
                      <a:pt x="1" y="13"/>
                      <a:pt x="0" y="10"/>
                      <a:pt x="0" y="10"/>
                    </a:cubicBezTo>
                    <a:cubicBezTo>
                      <a:pt x="3" y="0"/>
                      <a:pt x="3" y="0"/>
                      <a:pt x="3" y="0"/>
                    </a:cubicBezTo>
                    <a:cubicBezTo>
                      <a:pt x="3" y="0"/>
                      <a:pt x="44" y="10"/>
                      <a:pt x="42" y="9"/>
                    </a:cubicBezTo>
                    <a:cubicBezTo>
                      <a:pt x="41" y="9"/>
                      <a:pt x="38" y="25"/>
                      <a:pt x="38" y="25"/>
                    </a:cubicBezTo>
                    <a:lnTo>
                      <a:pt x="1"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8">
                <a:extLst>
                  <a:ext uri="{FF2B5EF4-FFF2-40B4-BE49-F238E27FC236}">
                    <a16:creationId xmlns:a16="http://schemas.microsoft.com/office/drawing/2014/main" id="{CFC7CF2E-09D1-E0FE-12E9-E46CE8A0AB45}"/>
                  </a:ext>
                </a:extLst>
              </p:cNvPr>
              <p:cNvSpPr>
                <a:spLocks/>
              </p:cNvSpPr>
              <p:nvPr/>
            </p:nvSpPr>
            <p:spPr bwMode="auto">
              <a:xfrm>
                <a:off x="14751347" y="7298152"/>
                <a:ext cx="476019" cy="553120"/>
              </a:xfrm>
              <a:custGeom>
                <a:avLst/>
                <a:gdLst>
                  <a:gd name="T0" fmla="*/ 0 w 203"/>
                  <a:gd name="T1" fmla="*/ 236 h 236"/>
                  <a:gd name="T2" fmla="*/ 203 w 203"/>
                  <a:gd name="T3" fmla="*/ 10 h 236"/>
                  <a:gd name="T4" fmla="*/ 160 w 203"/>
                  <a:gd name="T5" fmla="*/ 0 h 236"/>
                  <a:gd name="T6" fmla="*/ 9 w 203"/>
                  <a:gd name="T7" fmla="*/ 162 h 236"/>
                  <a:gd name="T8" fmla="*/ 0 w 203"/>
                  <a:gd name="T9" fmla="*/ 236 h 236"/>
                </a:gdLst>
                <a:ahLst/>
                <a:cxnLst>
                  <a:cxn ang="0">
                    <a:pos x="T0" y="T1"/>
                  </a:cxn>
                  <a:cxn ang="0">
                    <a:pos x="T2" y="T3"/>
                  </a:cxn>
                  <a:cxn ang="0">
                    <a:pos x="T4" y="T5"/>
                  </a:cxn>
                  <a:cxn ang="0">
                    <a:pos x="T6" y="T7"/>
                  </a:cxn>
                  <a:cxn ang="0">
                    <a:pos x="T8" y="T9"/>
                  </a:cxn>
                </a:cxnLst>
                <a:rect l="0" t="0" r="r" b="b"/>
                <a:pathLst>
                  <a:path w="203" h="236">
                    <a:moveTo>
                      <a:pt x="0" y="236"/>
                    </a:moveTo>
                    <a:cubicBezTo>
                      <a:pt x="56" y="222"/>
                      <a:pt x="183" y="165"/>
                      <a:pt x="203" y="10"/>
                    </a:cubicBezTo>
                    <a:cubicBezTo>
                      <a:pt x="188" y="9"/>
                      <a:pt x="175" y="3"/>
                      <a:pt x="160" y="0"/>
                    </a:cubicBezTo>
                    <a:cubicBezTo>
                      <a:pt x="137" y="114"/>
                      <a:pt x="72" y="170"/>
                      <a:pt x="9" y="162"/>
                    </a:cubicBezTo>
                    <a:lnTo>
                      <a:pt x="0" y="23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9">
                <a:extLst>
                  <a:ext uri="{FF2B5EF4-FFF2-40B4-BE49-F238E27FC236}">
                    <a16:creationId xmlns:a16="http://schemas.microsoft.com/office/drawing/2014/main" id="{BBA41845-0434-B53E-9031-F2F21FFF838F}"/>
                  </a:ext>
                </a:extLst>
              </p:cNvPr>
              <p:cNvSpPr>
                <a:spLocks/>
              </p:cNvSpPr>
              <p:nvPr/>
            </p:nvSpPr>
            <p:spPr bwMode="auto">
              <a:xfrm>
                <a:off x="14680950" y="7646786"/>
                <a:ext cx="108948" cy="452553"/>
              </a:xfrm>
              <a:custGeom>
                <a:avLst/>
                <a:gdLst>
                  <a:gd name="T0" fmla="*/ 13 w 47"/>
                  <a:gd name="T1" fmla="*/ 12 h 193"/>
                  <a:gd name="T2" fmla="*/ 20 w 47"/>
                  <a:gd name="T3" fmla="*/ 193 h 193"/>
                  <a:gd name="T4" fmla="*/ 37 w 47"/>
                  <a:gd name="T5" fmla="*/ 69 h 193"/>
                  <a:gd name="T6" fmla="*/ 16 w 47"/>
                  <a:gd name="T7" fmla="*/ 64 h 193"/>
                  <a:gd name="T8" fmla="*/ 47 w 47"/>
                  <a:gd name="T9" fmla="*/ 53 h 193"/>
                  <a:gd name="T10" fmla="*/ 38 w 47"/>
                  <a:gd name="T11" fmla="*/ 0 h 193"/>
                  <a:gd name="T12" fmla="*/ 13 w 47"/>
                  <a:gd name="T13" fmla="*/ 12 h 193"/>
                </a:gdLst>
                <a:ahLst/>
                <a:cxnLst>
                  <a:cxn ang="0">
                    <a:pos x="T0" y="T1"/>
                  </a:cxn>
                  <a:cxn ang="0">
                    <a:pos x="T2" y="T3"/>
                  </a:cxn>
                  <a:cxn ang="0">
                    <a:pos x="T4" y="T5"/>
                  </a:cxn>
                  <a:cxn ang="0">
                    <a:pos x="T6" y="T7"/>
                  </a:cxn>
                  <a:cxn ang="0">
                    <a:pos x="T8" y="T9"/>
                  </a:cxn>
                  <a:cxn ang="0">
                    <a:pos x="T10" y="T11"/>
                  </a:cxn>
                  <a:cxn ang="0">
                    <a:pos x="T12" y="T13"/>
                  </a:cxn>
                </a:cxnLst>
                <a:rect l="0" t="0" r="r" b="b"/>
                <a:pathLst>
                  <a:path w="47" h="193">
                    <a:moveTo>
                      <a:pt x="13" y="12"/>
                    </a:moveTo>
                    <a:cubicBezTo>
                      <a:pt x="0" y="18"/>
                      <a:pt x="7" y="102"/>
                      <a:pt x="20" y="193"/>
                    </a:cubicBezTo>
                    <a:cubicBezTo>
                      <a:pt x="20" y="193"/>
                      <a:pt x="37" y="69"/>
                      <a:pt x="37" y="69"/>
                    </a:cubicBezTo>
                    <a:cubicBezTo>
                      <a:pt x="16" y="64"/>
                      <a:pt x="16" y="64"/>
                      <a:pt x="16" y="64"/>
                    </a:cubicBezTo>
                    <a:cubicBezTo>
                      <a:pt x="47" y="53"/>
                      <a:pt x="47" y="53"/>
                      <a:pt x="47" y="53"/>
                    </a:cubicBezTo>
                    <a:cubicBezTo>
                      <a:pt x="38" y="0"/>
                      <a:pt x="38" y="0"/>
                      <a:pt x="38" y="0"/>
                    </a:cubicBezTo>
                    <a:lnTo>
                      <a:pt x="13" y="12"/>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30">
                <a:extLst>
                  <a:ext uri="{FF2B5EF4-FFF2-40B4-BE49-F238E27FC236}">
                    <a16:creationId xmlns:a16="http://schemas.microsoft.com/office/drawing/2014/main" id="{9DD3E7C1-54F0-82BE-B30E-2BE854DB39BC}"/>
                  </a:ext>
                </a:extLst>
              </p:cNvPr>
              <p:cNvSpPr>
                <a:spLocks/>
              </p:cNvSpPr>
              <p:nvPr/>
            </p:nvSpPr>
            <p:spPr bwMode="auto">
              <a:xfrm>
                <a:off x="14186495" y="7165739"/>
                <a:ext cx="142471" cy="172641"/>
              </a:xfrm>
              <a:custGeom>
                <a:avLst/>
                <a:gdLst>
                  <a:gd name="T0" fmla="*/ 59 w 61"/>
                  <a:gd name="T1" fmla="*/ 36 h 73"/>
                  <a:gd name="T2" fmla="*/ 55 w 61"/>
                  <a:gd name="T3" fmla="*/ 33 h 73"/>
                  <a:gd name="T4" fmla="*/ 55 w 61"/>
                  <a:gd name="T5" fmla="*/ 22 h 73"/>
                  <a:gd name="T6" fmla="*/ 51 w 61"/>
                  <a:gd name="T7" fmla="*/ 15 h 73"/>
                  <a:gd name="T8" fmla="*/ 36 w 61"/>
                  <a:gd name="T9" fmla="*/ 5 h 73"/>
                  <a:gd name="T10" fmla="*/ 9 w 61"/>
                  <a:gd name="T11" fmla="*/ 15 h 73"/>
                  <a:gd name="T12" fmla="*/ 9 w 61"/>
                  <a:gd name="T13" fmla="*/ 15 h 73"/>
                  <a:gd name="T14" fmla="*/ 8 w 61"/>
                  <a:gd name="T15" fmla="*/ 17 h 73"/>
                  <a:gd name="T16" fmla="*/ 1 w 61"/>
                  <a:gd name="T17" fmla="*/ 46 h 73"/>
                  <a:gd name="T18" fmla="*/ 5 w 61"/>
                  <a:gd name="T19" fmla="*/ 72 h 73"/>
                  <a:gd name="T20" fmla="*/ 37 w 61"/>
                  <a:gd name="T21" fmla="*/ 66 h 73"/>
                  <a:gd name="T22" fmla="*/ 45 w 61"/>
                  <a:gd name="T23" fmla="*/ 51 h 73"/>
                  <a:gd name="T24" fmla="*/ 56 w 61"/>
                  <a:gd name="T25" fmla="*/ 47 h 73"/>
                  <a:gd name="T26" fmla="*/ 59 w 61"/>
                  <a:gd name="T27"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3">
                    <a:moveTo>
                      <a:pt x="59" y="36"/>
                    </a:moveTo>
                    <a:cubicBezTo>
                      <a:pt x="59" y="35"/>
                      <a:pt x="57" y="34"/>
                      <a:pt x="55" y="33"/>
                    </a:cubicBezTo>
                    <a:cubicBezTo>
                      <a:pt x="56" y="29"/>
                      <a:pt x="57" y="25"/>
                      <a:pt x="55" y="22"/>
                    </a:cubicBezTo>
                    <a:cubicBezTo>
                      <a:pt x="54" y="19"/>
                      <a:pt x="53" y="17"/>
                      <a:pt x="51" y="15"/>
                    </a:cubicBezTo>
                    <a:cubicBezTo>
                      <a:pt x="49" y="10"/>
                      <a:pt x="45" y="8"/>
                      <a:pt x="36" y="5"/>
                    </a:cubicBezTo>
                    <a:cubicBezTo>
                      <a:pt x="23" y="0"/>
                      <a:pt x="9" y="6"/>
                      <a:pt x="9" y="15"/>
                    </a:cubicBezTo>
                    <a:cubicBezTo>
                      <a:pt x="9" y="15"/>
                      <a:pt x="9" y="15"/>
                      <a:pt x="9" y="15"/>
                    </a:cubicBezTo>
                    <a:cubicBezTo>
                      <a:pt x="9" y="15"/>
                      <a:pt x="8" y="16"/>
                      <a:pt x="8" y="17"/>
                    </a:cubicBezTo>
                    <a:cubicBezTo>
                      <a:pt x="7" y="21"/>
                      <a:pt x="0" y="36"/>
                      <a:pt x="1" y="46"/>
                    </a:cubicBezTo>
                    <a:cubicBezTo>
                      <a:pt x="1" y="55"/>
                      <a:pt x="4" y="66"/>
                      <a:pt x="5" y="72"/>
                    </a:cubicBezTo>
                    <a:cubicBezTo>
                      <a:pt x="5" y="72"/>
                      <a:pt x="37" y="73"/>
                      <a:pt x="37" y="66"/>
                    </a:cubicBezTo>
                    <a:cubicBezTo>
                      <a:pt x="38" y="60"/>
                      <a:pt x="41" y="55"/>
                      <a:pt x="45" y="51"/>
                    </a:cubicBezTo>
                    <a:cubicBezTo>
                      <a:pt x="50" y="50"/>
                      <a:pt x="54" y="48"/>
                      <a:pt x="56" y="47"/>
                    </a:cubicBezTo>
                    <a:cubicBezTo>
                      <a:pt x="61" y="43"/>
                      <a:pt x="61" y="40"/>
                      <a:pt x="59" y="36"/>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31">
                <a:extLst>
                  <a:ext uri="{FF2B5EF4-FFF2-40B4-BE49-F238E27FC236}">
                    <a16:creationId xmlns:a16="http://schemas.microsoft.com/office/drawing/2014/main" id="{AEF856A5-824F-928B-A523-175461640723}"/>
                  </a:ext>
                </a:extLst>
              </p:cNvPr>
              <p:cNvSpPr>
                <a:spLocks/>
              </p:cNvSpPr>
              <p:nvPr/>
            </p:nvSpPr>
            <p:spPr bwMode="auto">
              <a:xfrm>
                <a:off x="14188170" y="7314914"/>
                <a:ext cx="92187" cy="48608"/>
              </a:xfrm>
              <a:custGeom>
                <a:avLst/>
                <a:gdLst>
                  <a:gd name="T0" fmla="*/ 55 w 55"/>
                  <a:gd name="T1" fmla="*/ 28 h 29"/>
                  <a:gd name="T2" fmla="*/ 55 w 55"/>
                  <a:gd name="T3" fmla="*/ 0 h 29"/>
                  <a:gd name="T4" fmla="*/ 0 w 55"/>
                  <a:gd name="T5" fmla="*/ 4 h 29"/>
                  <a:gd name="T6" fmla="*/ 3 w 55"/>
                  <a:gd name="T7" fmla="*/ 29 h 29"/>
                  <a:gd name="T8" fmla="*/ 55 w 55"/>
                  <a:gd name="T9" fmla="*/ 28 h 29"/>
                </a:gdLst>
                <a:ahLst/>
                <a:cxnLst>
                  <a:cxn ang="0">
                    <a:pos x="T0" y="T1"/>
                  </a:cxn>
                  <a:cxn ang="0">
                    <a:pos x="T2" y="T3"/>
                  </a:cxn>
                  <a:cxn ang="0">
                    <a:pos x="T4" y="T5"/>
                  </a:cxn>
                  <a:cxn ang="0">
                    <a:pos x="T6" y="T7"/>
                  </a:cxn>
                  <a:cxn ang="0">
                    <a:pos x="T8" y="T9"/>
                  </a:cxn>
                </a:cxnLst>
                <a:rect l="0" t="0" r="r" b="b"/>
                <a:pathLst>
                  <a:path w="55" h="29">
                    <a:moveTo>
                      <a:pt x="55" y="28"/>
                    </a:moveTo>
                    <a:lnTo>
                      <a:pt x="55" y="0"/>
                    </a:lnTo>
                    <a:lnTo>
                      <a:pt x="0" y="4"/>
                    </a:lnTo>
                    <a:lnTo>
                      <a:pt x="3" y="29"/>
                    </a:lnTo>
                    <a:lnTo>
                      <a:pt x="55"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32">
                <a:extLst>
                  <a:ext uri="{FF2B5EF4-FFF2-40B4-BE49-F238E27FC236}">
                    <a16:creationId xmlns:a16="http://schemas.microsoft.com/office/drawing/2014/main" id="{C8F66DE7-7222-33AF-9C7F-67656ABFCF69}"/>
                  </a:ext>
                </a:extLst>
              </p:cNvPr>
              <p:cNvSpPr>
                <a:spLocks/>
              </p:cNvSpPr>
              <p:nvPr/>
            </p:nvSpPr>
            <p:spPr bwMode="auto">
              <a:xfrm>
                <a:off x="14186495" y="7323295"/>
                <a:ext cx="407298" cy="963771"/>
              </a:xfrm>
              <a:custGeom>
                <a:avLst/>
                <a:gdLst>
                  <a:gd name="T0" fmla="*/ 174 w 174"/>
                  <a:gd name="T1" fmla="*/ 133 h 411"/>
                  <a:gd name="T2" fmla="*/ 41 w 174"/>
                  <a:gd name="T3" fmla="*/ 0 h 411"/>
                  <a:gd name="T4" fmla="*/ 0 w 174"/>
                  <a:gd name="T5" fmla="*/ 3 h 411"/>
                  <a:gd name="T6" fmla="*/ 118 w 174"/>
                  <a:gd name="T7" fmla="*/ 210 h 411"/>
                  <a:gd name="T8" fmla="*/ 75 w 174"/>
                  <a:gd name="T9" fmla="*/ 407 h 411"/>
                  <a:gd name="T10" fmla="*/ 116 w 174"/>
                  <a:gd name="T11" fmla="*/ 411 h 411"/>
                  <a:gd name="T12" fmla="*/ 174 w 174"/>
                  <a:gd name="T13" fmla="*/ 133 h 411"/>
                </a:gdLst>
                <a:ahLst/>
                <a:cxnLst>
                  <a:cxn ang="0">
                    <a:pos x="T0" y="T1"/>
                  </a:cxn>
                  <a:cxn ang="0">
                    <a:pos x="T2" y="T3"/>
                  </a:cxn>
                  <a:cxn ang="0">
                    <a:pos x="T4" y="T5"/>
                  </a:cxn>
                  <a:cxn ang="0">
                    <a:pos x="T6" y="T7"/>
                  </a:cxn>
                  <a:cxn ang="0">
                    <a:pos x="T8" y="T9"/>
                  </a:cxn>
                  <a:cxn ang="0">
                    <a:pos x="T10" y="T11"/>
                  </a:cxn>
                  <a:cxn ang="0">
                    <a:pos x="T12" y="T13"/>
                  </a:cxn>
                </a:cxnLst>
                <a:rect l="0" t="0" r="r" b="b"/>
                <a:pathLst>
                  <a:path w="174" h="411">
                    <a:moveTo>
                      <a:pt x="174" y="133"/>
                    </a:moveTo>
                    <a:cubicBezTo>
                      <a:pt x="130" y="125"/>
                      <a:pt x="68" y="169"/>
                      <a:pt x="41" y="0"/>
                    </a:cubicBezTo>
                    <a:cubicBezTo>
                      <a:pt x="0" y="3"/>
                      <a:pt x="0" y="3"/>
                      <a:pt x="0" y="3"/>
                    </a:cubicBezTo>
                    <a:cubicBezTo>
                      <a:pt x="17" y="177"/>
                      <a:pt x="53" y="179"/>
                      <a:pt x="118" y="210"/>
                    </a:cubicBezTo>
                    <a:cubicBezTo>
                      <a:pt x="75" y="407"/>
                      <a:pt x="75" y="407"/>
                      <a:pt x="75" y="407"/>
                    </a:cubicBezTo>
                    <a:cubicBezTo>
                      <a:pt x="116" y="411"/>
                      <a:pt x="116" y="411"/>
                      <a:pt x="116" y="411"/>
                    </a:cubicBezTo>
                    <a:lnTo>
                      <a:pt x="174" y="13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3">
                <a:extLst>
                  <a:ext uri="{FF2B5EF4-FFF2-40B4-BE49-F238E27FC236}">
                    <a16:creationId xmlns:a16="http://schemas.microsoft.com/office/drawing/2014/main" id="{F8F0C2EB-E3E6-7317-97FE-9CFA4C44C015}"/>
                  </a:ext>
                </a:extLst>
              </p:cNvPr>
              <p:cNvSpPr>
                <a:spLocks/>
              </p:cNvSpPr>
              <p:nvPr/>
            </p:nvSpPr>
            <p:spPr bwMode="auto">
              <a:xfrm>
                <a:off x="14494901" y="7626672"/>
                <a:ext cx="100567" cy="420707"/>
              </a:xfrm>
              <a:custGeom>
                <a:avLst/>
                <a:gdLst>
                  <a:gd name="T0" fmla="*/ 48 w 60"/>
                  <a:gd name="T1" fmla="*/ 0 h 251"/>
                  <a:gd name="T2" fmla="*/ 48 w 60"/>
                  <a:gd name="T3" fmla="*/ 0 h 251"/>
                  <a:gd name="T4" fmla="*/ 0 w 60"/>
                  <a:gd name="T5" fmla="*/ 65 h 251"/>
                  <a:gd name="T6" fmla="*/ 32 w 60"/>
                  <a:gd name="T7" fmla="*/ 77 h 251"/>
                  <a:gd name="T8" fmla="*/ 7 w 60"/>
                  <a:gd name="T9" fmla="*/ 81 h 251"/>
                  <a:gd name="T10" fmla="*/ 9 w 60"/>
                  <a:gd name="T11" fmla="*/ 251 h 251"/>
                  <a:gd name="T12" fmla="*/ 60 w 60"/>
                  <a:gd name="T13" fmla="*/ 4 h 251"/>
                  <a:gd name="T14" fmla="*/ 48 w 60"/>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1">
                    <a:moveTo>
                      <a:pt x="48" y="0"/>
                    </a:moveTo>
                    <a:lnTo>
                      <a:pt x="48" y="0"/>
                    </a:lnTo>
                    <a:lnTo>
                      <a:pt x="0" y="65"/>
                    </a:lnTo>
                    <a:lnTo>
                      <a:pt x="32" y="77"/>
                    </a:lnTo>
                    <a:lnTo>
                      <a:pt x="7" y="81"/>
                    </a:lnTo>
                    <a:lnTo>
                      <a:pt x="9" y="251"/>
                    </a:lnTo>
                    <a:lnTo>
                      <a:pt x="60" y="4"/>
                    </a:lnTo>
                    <a:lnTo>
                      <a:pt x="48" y="0"/>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4">
                <a:extLst>
                  <a:ext uri="{FF2B5EF4-FFF2-40B4-BE49-F238E27FC236}">
                    <a16:creationId xmlns:a16="http://schemas.microsoft.com/office/drawing/2014/main" id="{00976CCB-477F-05D5-5F10-CD84DF1CBB22}"/>
                  </a:ext>
                </a:extLst>
              </p:cNvPr>
              <p:cNvSpPr>
                <a:spLocks/>
              </p:cNvSpPr>
              <p:nvPr/>
            </p:nvSpPr>
            <p:spPr bwMode="auto">
              <a:xfrm>
                <a:off x="14580383" y="7633377"/>
                <a:ext cx="36875" cy="72074"/>
              </a:xfrm>
              <a:custGeom>
                <a:avLst/>
                <a:gdLst>
                  <a:gd name="T0" fmla="*/ 16 w 16"/>
                  <a:gd name="T1" fmla="*/ 5 h 31"/>
                  <a:gd name="T2" fmla="*/ 14 w 16"/>
                  <a:gd name="T3" fmla="*/ 0 h 31"/>
                  <a:gd name="T4" fmla="*/ 0 w 16"/>
                  <a:gd name="T5" fmla="*/ 15 h 31"/>
                  <a:gd name="T6" fmla="*/ 13 w 16"/>
                  <a:gd name="T7" fmla="*/ 30 h 31"/>
                  <a:gd name="T8" fmla="*/ 16 w 16"/>
                  <a:gd name="T9" fmla="*/ 5 h 31"/>
                </a:gdLst>
                <a:ahLst/>
                <a:cxnLst>
                  <a:cxn ang="0">
                    <a:pos x="T0" y="T1"/>
                  </a:cxn>
                  <a:cxn ang="0">
                    <a:pos x="T2" y="T3"/>
                  </a:cxn>
                  <a:cxn ang="0">
                    <a:pos x="T4" y="T5"/>
                  </a:cxn>
                  <a:cxn ang="0">
                    <a:pos x="T6" y="T7"/>
                  </a:cxn>
                  <a:cxn ang="0">
                    <a:pos x="T8" y="T9"/>
                  </a:cxn>
                </a:cxnLst>
                <a:rect l="0" t="0" r="r" b="b"/>
                <a:pathLst>
                  <a:path w="16" h="31">
                    <a:moveTo>
                      <a:pt x="16" y="5"/>
                    </a:moveTo>
                    <a:cubicBezTo>
                      <a:pt x="14" y="0"/>
                      <a:pt x="14" y="0"/>
                      <a:pt x="14" y="0"/>
                    </a:cubicBezTo>
                    <a:cubicBezTo>
                      <a:pt x="13" y="0"/>
                      <a:pt x="0" y="15"/>
                      <a:pt x="0" y="15"/>
                    </a:cubicBezTo>
                    <a:cubicBezTo>
                      <a:pt x="0" y="15"/>
                      <a:pt x="12" y="31"/>
                      <a:pt x="13" y="30"/>
                    </a:cubicBezTo>
                    <a:lnTo>
                      <a:pt x="16" y="5"/>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5">
                <a:extLst>
                  <a:ext uri="{FF2B5EF4-FFF2-40B4-BE49-F238E27FC236}">
                    <a16:creationId xmlns:a16="http://schemas.microsoft.com/office/drawing/2014/main" id="{79B6ACDF-CD4E-6558-6847-EA2B8559CEED}"/>
                  </a:ext>
                </a:extLst>
              </p:cNvPr>
              <p:cNvSpPr>
                <a:spLocks/>
              </p:cNvSpPr>
              <p:nvPr/>
            </p:nvSpPr>
            <p:spPr bwMode="auto">
              <a:xfrm>
                <a:off x="14513338" y="7700422"/>
                <a:ext cx="122357" cy="586643"/>
              </a:xfrm>
              <a:custGeom>
                <a:avLst/>
                <a:gdLst>
                  <a:gd name="T0" fmla="*/ 73 w 73"/>
                  <a:gd name="T1" fmla="*/ 2 h 350"/>
                  <a:gd name="T2" fmla="*/ 55 w 73"/>
                  <a:gd name="T3" fmla="*/ 0 h 350"/>
                  <a:gd name="T4" fmla="*/ 0 w 73"/>
                  <a:gd name="T5" fmla="*/ 290 h 350"/>
                  <a:gd name="T6" fmla="*/ 19 w 73"/>
                  <a:gd name="T7" fmla="*/ 350 h 350"/>
                  <a:gd name="T8" fmla="*/ 61 w 73"/>
                  <a:gd name="T9" fmla="*/ 291 h 350"/>
                  <a:gd name="T10" fmla="*/ 73 w 73"/>
                  <a:gd name="T11" fmla="*/ 2 h 350"/>
                </a:gdLst>
                <a:ahLst/>
                <a:cxnLst>
                  <a:cxn ang="0">
                    <a:pos x="T0" y="T1"/>
                  </a:cxn>
                  <a:cxn ang="0">
                    <a:pos x="T2" y="T3"/>
                  </a:cxn>
                  <a:cxn ang="0">
                    <a:pos x="T4" y="T5"/>
                  </a:cxn>
                  <a:cxn ang="0">
                    <a:pos x="T6" y="T7"/>
                  </a:cxn>
                  <a:cxn ang="0">
                    <a:pos x="T8" y="T9"/>
                  </a:cxn>
                  <a:cxn ang="0">
                    <a:pos x="T10" y="T11"/>
                  </a:cxn>
                </a:cxnLst>
                <a:rect l="0" t="0" r="r" b="b"/>
                <a:pathLst>
                  <a:path w="73" h="350">
                    <a:moveTo>
                      <a:pt x="73" y="2"/>
                    </a:moveTo>
                    <a:lnTo>
                      <a:pt x="55" y="0"/>
                    </a:lnTo>
                    <a:lnTo>
                      <a:pt x="0" y="290"/>
                    </a:lnTo>
                    <a:lnTo>
                      <a:pt x="19" y="350"/>
                    </a:lnTo>
                    <a:lnTo>
                      <a:pt x="61" y="291"/>
                    </a:lnTo>
                    <a:lnTo>
                      <a:pt x="73"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236">
                <a:extLst>
                  <a:ext uri="{FF2B5EF4-FFF2-40B4-BE49-F238E27FC236}">
                    <a16:creationId xmlns:a16="http://schemas.microsoft.com/office/drawing/2014/main" id="{D088DD89-FFFD-3270-3912-6FE45E40586E}"/>
                  </a:ext>
                </a:extLst>
              </p:cNvPr>
              <p:cNvSpPr>
                <a:spLocks/>
              </p:cNvSpPr>
              <p:nvPr/>
            </p:nvSpPr>
            <p:spPr bwMode="auto">
              <a:xfrm>
                <a:off x="14603849" y="7640081"/>
                <a:ext cx="68722" cy="72074"/>
              </a:xfrm>
              <a:custGeom>
                <a:avLst/>
                <a:gdLst>
                  <a:gd name="T0" fmla="*/ 30 w 30"/>
                  <a:gd name="T1" fmla="*/ 8 h 31"/>
                  <a:gd name="T2" fmla="*/ 1 w 30"/>
                  <a:gd name="T3" fmla="*/ 0 h 31"/>
                  <a:gd name="T4" fmla="*/ 0 w 30"/>
                  <a:gd name="T5" fmla="*/ 28 h 31"/>
                  <a:gd name="T6" fmla="*/ 14 w 30"/>
                  <a:gd name="T7" fmla="*/ 31 h 31"/>
                  <a:gd name="T8" fmla="*/ 30 w 30"/>
                  <a:gd name="T9" fmla="*/ 8 h 31"/>
                </a:gdLst>
                <a:ahLst/>
                <a:cxnLst>
                  <a:cxn ang="0">
                    <a:pos x="T0" y="T1"/>
                  </a:cxn>
                  <a:cxn ang="0">
                    <a:pos x="T2" y="T3"/>
                  </a:cxn>
                  <a:cxn ang="0">
                    <a:pos x="T4" y="T5"/>
                  </a:cxn>
                  <a:cxn ang="0">
                    <a:pos x="T6" y="T7"/>
                  </a:cxn>
                  <a:cxn ang="0">
                    <a:pos x="T8" y="T9"/>
                  </a:cxn>
                </a:cxnLst>
                <a:rect l="0" t="0" r="r" b="b"/>
                <a:pathLst>
                  <a:path w="30" h="31">
                    <a:moveTo>
                      <a:pt x="30" y="8"/>
                    </a:moveTo>
                    <a:cubicBezTo>
                      <a:pt x="28" y="7"/>
                      <a:pt x="1" y="0"/>
                      <a:pt x="1" y="0"/>
                    </a:cubicBezTo>
                    <a:cubicBezTo>
                      <a:pt x="0" y="28"/>
                      <a:pt x="0" y="28"/>
                      <a:pt x="0" y="28"/>
                    </a:cubicBezTo>
                    <a:cubicBezTo>
                      <a:pt x="14" y="31"/>
                      <a:pt x="14" y="31"/>
                      <a:pt x="14" y="31"/>
                    </a:cubicBezTo>
                    <a:lnTo>
                      <a:pt x="30"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237">
                <a:extLst>
                  <a:ext uri="{FF2B5EF4-FFF2-40B4-BE49-F238E27FC236}">
                    <a16:creationId xmlns:a16="http://schemas.microsoft.com/office/drawing/2014/main" id="{2E9CA48E-46EF-7EEE-6CFE-16C41EA3A273}"/>
                  </a:ext>
                </a:extLst>
              </p:cNvPr>
              <p:cNvSpPr>
                <a:spLocks/>
              </p:cNvSpPr>
              <p:nvPr/>
            </p:nvSpPr>
            <p:spPr bwMode="auto">
              <a:xfrm>
                <a:off x="14575355" y="7603207"/>
                <a:ext cx="41904" cy="102244"/>
              </a:xfrm>
              <a:custGeom>
                <a:avLst/>
                <a:gdLst>
                  <a:gd name="T0" fmla="*/ 25 w 25"/>
                  <a:gd name="T1" fmla="*/ 23 h 61"/>
                  <a:gd name="T2" fmla="*/ 0 w 25"/>
                  <a:gd name="T3" fmla="*/ 61 h 61"/>
                  <a:gd name="T4" fmla="*/ 0 w 25"/>
                  <a:gd name="T5" fmla="*/ 9 h 61"/>
                  <a:gd name="T6" fmla="*/ 18 w 25"/>
                  <a:gd name="T7" fmla="*/ 0 h 61"/>
                  <a:gd name="T8" fmla="*/ 25 w 25"/>
                  <a:gd name="T9" fmla="*/ 23 h 61"/>
                </a:gdLst>
                <a:ahLst/>
                <a:cxnLst>
                  <a:cxn ang="0">
                    <a:pos x="T0" y="T1"/>
                  </a:cxn>
                  <a:cxn ang="0">
                    <a:pos x="T2" y="T3"/>
                  </a:cxn>
                  <a:cxn ang="0">
                    <a:pos x="T4" y="T5"/>
                  </a:cxn>
                  <a:cxn ang="0">
                    <a:pos x="T6" y="T7"/>
                  </a:cxn>
                  <a:cxn ang="0">
                    <a:pos x="T8" y="T9"/>
                  </a:cxn>
                </a:cxnLst>
                <a:rect l="0" t="0" r="r" b="b"/>
                <a:pathLst>
                  <a:path w="25" h="61">
                    <a:moveTo>
                      <a:pt x="25" y="23"/>
                    </a:moveTo>
                    <a:lnTo>
                      <a:pt x="0" y="61"/>
                    </a:lnTo>
                    <a:lnTo>
                      <a:pt x="0" y="9"/>
                    </a:lnTo>
                    <a:lnTo>
                      <a:pt x="18" y="0"/>
                    </a:lnTo>
                    <a:lnTo>
                      <a:pt x="25" y="23"/>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8">
                <a:extLst>
                  <a:ext uri="{FF2B5EF4-FFF2-40B4-BE49-F238E27FC236}">
                    <a16:creationId xmlns:a16="http://schemas.microsoft.com/office/drawing/2014/main" id="{A487C120-4287-50A1-BCEF-FFE29628CCBD}"/>
                  </a:ext>
                </a:extLst>
              </p:cNvPr>
              <p:cNvSpPr>
                <a:spLocks/>
              </p:cNvSpPr>
              <p:nvPr/>
            </p:nvSpPr>
            <p:spPr bwMode="auto">
              <a:xfrm>
                <a:off x="14652457" y="7616616"/>
                <a:ext cx="145823" cy="115653"/>
              </a:xfrm>
              <a:custGeom>
                <a:avLst/>
                <a:gdLst>
                  <a:gd name="T0" fmla="*/ 87 w 87"/>
                  <a:gd name="T1" fmla="*/ 22 h 69"/>
                  <a:gd name="T2" fmla="*/ 74 w 87"/>
                  <a:gd name="T3" fmla="*/ 0 h 69"/>
                  <a:gd name="T4" fmla="*/ 0 w 87"/>
                  <a:gd name="T5" fmla="*/ 22 h 69"/>
                  <a:gd name="T6" fmla="*/ 18 w 87"/>
                  <a:gd name="T7" fmla="*/ 69 h 69"/>
                  <a:gd name="T8" fmla="*/ 87 w 87"/>
                  <a:gd name="T9" fmla="*/ 22 h 69"/>
                </a:gdLst>
                <a:ahLst/>
                <a:cxnLst>
                  <a:cxn ang="0">
                    <a:pos x="T0" y="T1"/>
                  </a:cxn>
                  <a:cxn ang="0">
                    <a:pos x="T2" y="T3"/>
                  </a:cxn>
                  <a:cxn ang="0">
                    <a:pos x="T4" y="T5"/>
                  </a:cxn>
                  <a:cxn ang="0">
                    <a:pos x="T6" y="T7"/>
                  </a:cxn>
                  <a:cxn ang="0">
                    <a:pos x="T8" y="T9"/>
                  </a:cxn>
                </a:cxnLst>
                <a:rect l="0" t="0" r="r" b="b"/>
                <a:pathLst>
                  <a:path w="87" h="69">
                    <a:moveTo>
                      <a:pt x="87" y="22"/>
                    </a:moveTo>
                    <a:lnTo>
                      <a:pt x="74" y="0"/>
                    </a:lnTo>
                    <a:lnTo>
                      <a:pt x="0" y="22"/>
                    </a:lnTo>
                    <a:lnTo>
                      <a:pt x="18" y="69"/>
                    </a:lnTo>
                    <a:lnTo>
                      <a:pt x="87" y="22"/>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9">
                <a:extLst>
                  <a:ext uri="{FF2B5EF4-FFF2-40B4-BE49-F238E27FC236}">
                    <a16:creationId xmlns:a16="http://schemas.microsoft.com/office/drawing/2014/main" id="{59842AA5-5E13-EE55-55BD-49D0711805BF}"/>
                  </a:ext>
                </a:extLst>
              </p:cNvPr>
              <p:cNvSpPr>
                <a:spLocks/>
              </p:cNvSpPr>
              <p:nvPr/>
            </p:nvSpPr>
            <p:spPr bwMode="auto">
              <a:xfrm>
                <a:off x="14746319" y="7309886"/>
                <a:ext cx="164260" cy="293322"/>
              </a:xfrm>
              <a:custGeom>
                <a:avLst/>
                <a:gdLst>
                  <a:gd name="T0" fmla="*/ 0 w 70"/>
                  <a:gd name="T1" fmla="*/ 17 h 125"/>
                  <a:gd name="T2" fmla="*/ 7 w 70"/>
                  <a:gd name="T3" fmla="*/ 10 h 125"/>
                  <a:gd name="T4" fmla="*/ 69 w 70"/>
                  <a:gd name="T5" fmla="*/ 56 h 125"/>
                  <a:gd name="T6" fmla="*/ 57 w 70"/>
                  <a:gd name="T7" fmla="*/ 105 h 125"/>
                  <a:gd name="T8" fmla="*/ 17 w 70"/>
                  <a:gd name="T9" fmla="*/ 125 h 125"/>
                  <a:gd name="T10" fmla="*/ 18 w 70"/>
                  <a:gd name="T11" fmla="*/ 109 h 125"/>
                  <a:gd name="T12" fmla="*/ 31 w 70"/>
                  <a:gd name="T13" fmla="*/ 96 h 125"/>
                  <a:gd name="T14" fmla="*/ 44 w 70"/>
                  <a:gd name="T15" fmla="*/ 92 h 125"/>
                  <a:gd name="T16" fmla="*/ 49 w 70"/>
                  <a:gd name="T17" fmla="*/ 79 h 125"/>
                  <a:gd name="T18" fmla="*/ 39 w 70"/>
                  <a:gd name="T19" fmla="*/ 74 h 125"/>
                  <a:gd name="T20" fmla="*/ 24 w 70"/>
                  <a:gd name="T21" fmla="*/ 83 h 125"/>
                  <a:gd name="T22" fmla="*/ 19 w 70"/>
                  <a:gd name="T23" fmla="*/ 80 h 125"/>
                  <a:gd name="T24" fmla="*/ 39 w 70"/>
                  <a:gd name="T25" fmla="*/ 20 h 125"/>
                  <a:gd name="T26" fmla="*/ 0 w 70"/>
                  <a:gd name="T27"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25">
                    <a:moveTo>
                      <a:pt x="0" y="17"/>
                    </a:moveTo>
                    <a:cubicBezTo>
                      <a:pt x="0" y="14"/>
                      <a:pt x="3" y="12"/>
                      <a:pt x="7" y="10"/>
                    </a:cubicBezTo>
                    <a:cubicBezTo>
                      <a:pt x="32" y="0"/>
                      <a:pt x="67" y="31"/>
                      <a:pt x="69" y="56"/>
                    </a:cubicBezTo>
                    <a:cubicBezTo>
                      <a:pt x="70" y="73"/>
                      <a:pt x="69" y="96"/>
                      <a:pt x="57" y="105"/>
                    </a:cubicBezTo>
                    <a:cubicBezTo>
                      <a:pt x="44" y="114"/>
                      <a:pt x="17" y="125"/>
                      <a:pt x="17" y="125"/>
                    </a:cubicBezTo>
                    <a:cubicBezTo>
                      <a:pt x="17" y="125"/>
                      <a:pt x="18" y="110"/>
                      <a:pt x="18" y="109"/>
                    </a:cubicBezTo>
                    <a:cubicBezTo>
                      <a:pt x="19" y="107"/>
                      <a:pt x="31" y="96"/>
                      <a:pt x="31" y="96"/>
                    </a:cubicBezTo>
                    <a:cubicBezTo>
                      <a:pt x="31" y="96"/>
                      <a:pt x="37" y="97"/>
                      <a:pt x="44" y="92"/>
                    </a:cubicBezTo>
                    <a:cubicBezTo>
                      <a:pt x="50" y="88"/>
                      <a:pt x="52" y="85"/>
                      <a:pt x="49" y="79"/>
                    </a:cubicBezTo>
                    <a:cubicBezTo>
                      <a:pt x="46" y="74"/>
                      <a:pt x="43" y="74"/>
                      <a:pt x="39" y="74"/>
                    </a:cubicBezTo>
                    <a:cubicBezTo>
                      <a:pt x="35" y="75"/>
                      <a:pt x="24" y="84"/>
                      <a:pt x="24" y="83"/>
                    </a:cubicBezTo>
                    <a:cubicBezTo>
                      <a:pt x="23" y="82"/>
                      <a:pt x="19" y="80"/>
                      <a:pt x="19" y="80"/>
                    </a:cubicBezTo>
                    <a:cubicBezTo>
                      <a:pt x="34" y="70"/>
                      <a:pt x="62" y="34"/>
                      <a:pt x="39" y="20"/>
                    </a:cubicBezTo>
                    <a:cubicBezTo>
                      <a:pt x="17" y="6"/>
                      <a:pt x="0" y="17"/>
                      <a:pt x="0" y="17"/>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240">
                <a:extLst>
                  <a:ext uri="{FF2B5EF4-FFF2-40B4-BE49-F238E27FC236}">
                    <a16:creationId xmlns:a16="http://schemas.microsoft.com/office/drawing/2014/main" id="{324FB6A1-AD70-812F-A39C-345EB567DD72}"/>
                  </a:ext>
                </a:extLst>
              </p:cNvPr>
              <p:cNvSpPr>
                <a:spLocks/>
              </p:cNvSpPr>
              <p:nvPr/>
            </p:nvSpPr>
            <p:spPr bwMode="auto">
              <a:xfrm>
                <a:off x="15088248" y="7205966"/>
                <a:ext cx="170964" cy="115653"/>
              </a:xfrm>
              <a:custGeom>
                <a:avLst/>
                <a:gdLst>
                  <a:gd name="T0" fmla="*/ 65 w 73"/>
                  <a:gd name="T1" fmla="*/ 25 h 49"/>
                  <a:gd name="T2" fmla="*/ 57 w 73"/>
                  <a:gd name="T3" fmla="*/ 9 h 49"/>
                  <a:gd name="T4" fmla="*/ 56 w 73"/>
                  <a:gd name="T5" fmla="*/ 9 h 49"/>
                  <a:gd name="T6" fmla="*/ 56 w 73"/>
                  <a:gd name="T7" fmla="*/ 9 h 49"/>
                  <a:gd name="T8" fmla="*/ 32 w 73"/>
                  <a:gd name="T9" fmla="*/ 12 h 49"/>
                  <a:gd name="T10" fmla="*/ 11 w 73"/>
                  <a:gd name="T11" fmla="*/ 24 h 49"/>
                  <a:gd name="T12" fmla="*/ 11 w 73"/>
                  <a:gd name="T13" fmla="*/ 24 h 49"/>
                  <a:gd name="T14" fmla="*/ 11 w 73"/>
                  <a:gd name="T15" fmla="*/ 24 h 49"/>
                  <a:gd name="T16" fmla="*/ 13 w 73"/>
                  <a:gd name="T17" fmla="*/ 47 h 49"/>
                  <a:gd name="T18" fmla="*/ 6 w 73"/>
                  <a:gd name="T19" fmla="*/ 49 h 49"/>
                  <a:gd name="T20" fmla="*/ 4 w 73"/>
                  <a:gd name="T21" fmla="*/ 22 h 49"/>
                  <a:gd name="T22" fmla="*/ 4 w 73"/>
                  <a:gd name="T23" fmla="*/ 22 h 49"/>
                  <a:gd name="T24" fmla="*/ 5 w 73"/>
                  <a:gd name="T25" fmla="*/ 20 h 49"/>
                  <a:gd name="T26" fmla="*/ 30 w 73"/>
                  <a:gd name="T27" fmla="*/ 5 h 49"/>
                  <a:gd name="T28" fmla="*/ 58 w 73"/>
                  <a:gd name="T29" fmla="*/ 2 h 49"/>
                  <a:gd name="T30" fmla="*/ 58 w 73"/>
                  <a:gd name="T31" fmla="*/ 2 h 49"/>
                  <a:gd name="T32" fmla="*/ 61 w 73"/>
                  <a:gd name="T33" fmla="*/ 3 h 49"/>
                  <a:gd name="T34" fmla="*/ 73 w 73"/>
                  <a:gd name="T35" fmla="*/ 24 h 49"/>
                  <a:gd name="T36" fmla="*/ 65 w 73"/>
                  <a:gd name="T3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49">
                    <a:moveTo>
                      <a:pt x="65" y="25"/>
                    </a:moveTo>
                    <a:cubicBezTo>
                      <a:pt x="65" y="25"/>
                      <a:pt x="63" y="14"/>
                      <a:pt x="57" y="9"/>
                    </a:cubicBezTo>
                    <a:cubicBezTo>
                      <a:pt x="57" y="9"/>
                      <a:pt x="56" y="9"/>
                      <a:pt x="56" y="9"/>
                    </a:cubicBezTo>
                    <a:cubicBezTo>
                      <a:pt x="56" y="9"/>
                      <a:pt x="56" y="9"/>
                      <a:pt x="56" y="9"/>
                    </a:cubicBezTo>
                    <a:cubicBezTo>
                      <a:pt x="50" y="7"/>
                      <a:pt x="45" y="8"/>
                      <a:pt x="32" y="12"/>
                    </a:cubicBezTo>
                    <a:cubicBezTo>
                      <a:pt x="20" y="16"/>
                      <a:pt x="14" y="19"/>
                      <a:pt x="11" y="24"/>
                    </a:cubicBezTo>
                    <a:cubicBezTo>
                      <a:pt x="11" y="24"/>
                      <a:pt x="11" y="24"/>
                      <a:pt x="11" y="24"/>
                    </a:cubicBezTo>
                    <a:cubicBezTo>
                      <a:pt x="11" y="24"/>
                      <a:pt x="11" y="24"/>
                      <a:pt x="11" y="24"/>
                    </a:cubicBezTo>
                    <a:cubicBezTo>
                      <a:pt x="7" y="34"/>
                      <a:pt x="13" y="46"/>
                      <a:pt x="13" y="47"/>
                    </a:cubicBezTo>
                    <a:cubicBezTo>
                      <a:pt x="6" y="49"/>
                      <a:pt x="6" y="49"/>
                      <a:pt x="6" y="49"/>
                    </a:cubicBezTo>
                    <a:cubicBezTo>
                      <a:pt x="6" y="49"/>
                      <a:pt x="0" y="35"/>
                      <a:pt x="4" y="22"/>
                    </a:cubicBezTo>
                    <a:cubicBezTo>
                      <a:pt x="4" y="22"/>
                      <a:pt x="4" y="22"/>
                      <a:pt x="4" y="22"/>
                    </a:cubicBezTo>
                    <a:cubicBezTo>
                      <a:pt x="4" y="21"/>
                      <a:pt x="4" y="20"/>
                      <a:pt x="5" y="20"/>
                    </a:cubicBezTo>
                    <a:cubicBezTo>
                      <a:pt x="9" y="13"/>
                      <a:pt x="16" y="9"/>
                      <a:pt x="30" y="5"/>
                    </a:cubicBezTo>
                    <a:cubicBezTo>
                      <a:pt x="44" y="0"/>
                      <a:pt x="51" y="0"/>
                      <a:pt x="58" y="2"/>
                    </a:cubicBezTo>
                    <a:cubicBezTo>
                      <a:pt x="58" y="2"/>
                      <a:pt x="58" y="2"/>
                      <a:pt x="58" y="2"/>
                    </a:cubicBezTo>
                    <a:cubicBezTo>
                      <a:pt x="59" y="2"/>
                      <a:pt x="60" y="3"/>
                      <a:pt x="61" y="3"/>
                    </a:cubicBezTo>
                    <a:cubicBezTo>
                      <a:pt x="70" y="9"/>
                      <a:pt x="73" y="23"/>
                      <a:pt x="73" y="24"/>
                    </a:cubicBezTo>
                    <a:lnTo>
                      <a:pt x="65" y="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241">
                <a:extLst>
                  <a:ext uri="{FF2B5EF4-FFF2-40B4-BE49-F238E27FC236}">
                    <a16:creationId xmlns:a16="http://schemas.microsoft.com/office/drawing/2014/main" id="{07168788-A76E-BF9C-CB66-594DE8CD9622}"/>
                  </a:ext>
                </a:extLst>
              </p:cNvPr>
              <p:cNvSpPr>
                <a:spLocks/>
              </p:cNvSpPr>
              <p:nvPr/>
            </p:nvSpPr>
            <p:spPr bwMode="auto">
              <a:xfrm>
                <a:off x="14949130" y="7185853"/>
                <a:ext cx="591672" cy="519598"/>
              </a:xfrm>
              <a:custGeom>
                <a:avLst/>
                <a:gdLst>
                  <a:gd name="T0" fmla="*/ 0 w 353"/>
                  <a:gd name="T1" fmla="*/ 105 h 310"/>
                  <a:gd name="T2" fmla="*/ 275 w 353"/>
                  <a:gd name="T3" fmla="*/ 0 h 310"/>
                  <a:gd name="T4" fmla="*/ 353 w 353"/>
                  <a:gd name="T5" fmla="*/ 205 h 310"/>
                  <a:gd name="T6" fmla="*/ 79 w 353"/>
                  <a:gd name="T7" fmla="*/ 310 h 310"/>
                  <a:gd name="T8" fmla="*/ 0 w 353"/>
                  <a:gd name="T9" fmla="*/ 105 h 310"/>
                </a:gdLst>
                <a:ahLst/>
                <a:cxnLst>
                  <a:cxn ang="0">
                    <a:pos x="T0" y="T1"/>
                  </a:cxn>
                  <a:cxn ang="0">
                    <a:pos x="T2" y="T3"/>
                  </a:cxn>
                  <a:cxn ang="0">
                    <a:pos x="T4" y="T5"/>
                  </a:cxn>
                  <a:cxn ang="0">
                    <a:pos x="T6" y="T7"/>
                  </a:cxn>
                  <a:cxn ang="0">
                    <a:pos x="T8" y="T9"/>
                  </a:cxn>
                </a:cxnLst>
                <a:rect l="0" t="0" r="r" b="b"/>
                <a:pathLst>
                  <a:path w="353" h="310">
                    <a:moveTo>
                      <a:pt x="0" y="105"/>
                    </a:moveTo>
                    <a:lnTo>
                      <a:pt x="275" y="0"/>
                    </a:lnTo>
                    <a:lnTo>
                      <a:pt x="353" y="205"/>
                    </a:lnTo>
                    <a:lnTo>
                      <a:pt x="79" y="310"/>
                    </a:lnTo>
                    <a:lnTo>
                      <a:pt x="0" y="105"/>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242">
                <a:extLst>
                  <a:ext uri="{FF2B5EF4-FFF2-40B4-BE49-F238E27FC236}">
                    <a16:creationId xmlns:a16="http://schemas.microsoft.com/office/drawing/2014/main" id="{769C01EF-309B-0E46-0435-8188CC6E6EC2}"/>
                  </a:ext>
                </a:extLst>
              </p:cNvPr>
              <p:cNvSpPr>
                <a:spLocks/>
              </p:cNvSpPr>
              <p:nvPr/>
            </p:nvSpPr>
            <p:spPr bwMode="auto">
              <a:xfrm>
                <a:off x="14940750" y="7177472"/>
                <a:ext cx="527979" cy="321816"/>
              </a:xfrm>
              <a:custGeom>
                <a:avLst/>
                <a:gdLst>
                  <a:gd name="T0" fmla="*/ 0 w 225"/>
                  <a:gd name="T1" fmla="*/ 77 h 137"/>
                  <a:gd name="T2" fmla="*/ 22 w 225"/>
                  <a:gd name="T3" fmla="*/ 137 h 137"/>
                  <a:gd name="T4" fmla="*/ 128 w 225"/>
                  <a:gd name="T5" fmla="*/ 130 h 137"/>
                  <a:gd name="T6" fmla="*/ 149 w 225"/>
                  <a:gd name="T7" fmla="*/ 122 h 137"/>
                  <a:gd name="T8" fmla="*/ 225 w 225"/>
                  <a:gd name="T9" fmla="*/ 49 h 137"/>
                  <a:gd name="T10" fmla="*/ 203 w 225"/>
                  <a:gd name="T11" fmla="*/ 0 h 137"/>
                  <a:gd name="T12" fmla="*/ 0 w 225"/>
                  <a:gd name="T13" fmla="*/ 77 h 137"/>
                </a:gdLst>
                <a:ahLst/>
                <a:cxnLst>
                  <a:cxn ang="0">
                    <a:pos x="T0" y="T1"/>
                  </a:cxn>
                  <a:cxn ang="0">
                    <a:pos x="T2" y="T3"/>
                  </a:cxn>
                  <a:cxn ang="0">
                    <a:pos x="T4" y="T5"/>
                  </a:cxn>
                  <a:cxn ang="0">
                    <a:pos x="T6" y="T7"/>
                  </a:cxn>
                  <a:cxn ang="0">
                    <a:pos x="T8" y="T9"/>
                  </a:cxn>
                  <a:cxn ang="0">
                    <a:pos x="T10" y="T11"/>
                  </a:cxn>
                  <a:cxn ang="0">
                    <a:pos x="T12" y="T13"/>
                  </a:cxn>
                </a:cxnLst>
                <a:rect l="0" t="0" r="r" b="b"/>
                <a:pathLst>
                  <a:path w="225" h="137">
                    <a:moveTo>
                      <a:pt x="0" y="77"/>
                    </a:moveTo>
                    <a:cubicBezTo>
                      <a:pt x="22" y="137"/>
                      <a:pt x="22" y="137"/>
                      <a:pt x="22" y="137"/>
                    </a:cubicBezTo>
                    <a:cubicBezTo>
                      <a:pt x="128" y="130"/>
                      <a:pt x="128" y="130"/>
                      <a:pt x="128" y="130"/>
                    </a:cubicBezTo>
                    <a:cubicBezTo>
                      <a:pt x="149" y="122"/>
                      <a:pt x="149" y="122"/>
                      <a:pt x="149" y="122"/>
                    </a:cubicBezTo>
                    <a:cubicBezTo>
                      <a:pt x="225" y="49"/>
                      <a:pt x="225" y="49"/>
                      <a:pt x="225" y="49"/>
                    </a:cubicBezTo>
                    <a:cubicBezTo>
                      <a:pt x="203" y="0"/>
                      <a:pt x="203" y="0"/>
                      <a:pt x="203" y="0"/>
                    </a:cubicBezTo>
                    <a:cubicBezTo>
                      <a:pt x="137" y="22"/>
                      <a:pt x="66" y="51"/>
                      <a:pt x="0" y="7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9" name="Gruppieren 3169">
              <a:extLst>
                <a:ext uri="{FF2B5EF4-FFF2-40B4-BE49-F238E27FC236}">
                  <a16:creationId xmlns:a16="http://schemas.microsoft.com/office/drawing/2014/main" id="{6FA6EAA0-DCE1-FF0C-46D8-A7FDB2943E70}"/>
                </a:ext>
              </a:extLst>
            </p:cNvPr>
            <p:cNvGrpSpPr/>
            <p:nvPr/>
          </p:nvGrpSpPr>
          <p:grpSpPr>
            <a:xfrm>
              <a:off x="9036073" y="6044698"/>
              <a:ext cx="3469574" cy="3809827"/>
              <a:chOff x="8630289" y="5954857"/>
              <a:chExt cx="3469574" cy="3809827"/>
            </a:xfrm>
          </p:grpSpPr>
          <p:sp>
            <p:nvSpPr>
              <p:cNvPr id="126" name="Freeform 153">
                <a:extLst>
                  <a:ext uri="{FF2B5EF4-FFF2-40B4-BE49-F238E27FC236}">
                    <a16:creationId xmlns:a16="http://schemas.microsoft.com/office/drawing/2014/main" id="{4F35436A-E968-1A4F-1579-5CD5C0C3D423}"/>
                  </a:ext>
                </a:extLst>
              </p:cNvPr>
              <p:cNvSpPr>
                <a:spLocks/>
              </p:cNvSpPr>
              <p:nvPr/>
            </p:nvSpPr>
            <p:spPr bwMode="auto">
              <a:xfrm>
                <a:off x="9097926" y="6601840"/>
                <a:ext cx="1724731" cy="348633"/>
              </a:xfrm>
              <a:custGeom>
                <a:avLst/>
                <a:gdLst>
                  <a:gd name="T0" fmla="*/ 338 w 736"/>
                  <a:gd name="T1" fmla="*/ 0 h 149"/>
                  <a:gd name="T2" fmla="*/ 395 w 736"/>
                  <a:gd name="T3" fmla="*/ 28 h 149"/>
                  <a:gd name="T4" fmla="*/ 422 w 736"/>
                  <a:gd name="T5" fmla="*/ 23 h 149"/>
                  <a:gd name="T6" fmla="*/ 482 w 736"/>
                  <a:gd name="T7" fmla="*/ 61 h 149"/>
                  <a:gd name="T8" fmla="*/ 537 w 736"/>
                  <a:gd name="T9" fmla="*/ 30 h 149"/>
                  <a:gd name="T10" fmla="*/ 594 w 736"/>
                  <a:gd name="T11" fmla="*/ 63 h 149"/>
                  <a:gd name="T12" fmla="*/ 594 w 736"/>
                  <a:gd name="T13" fmla="*/ 63 h 149"/>
                  <a:gd name="T14" fmla="*/ 641 w 736"/>
                  <a:gd name="T15" fmla="*/ 87 h 149"/>
                  <a:gd name="T16" fmla="*/ 668 w 736"/>
                  <a:gd name="T17" fmla="*/ 82 h 149"/>
                  <a:gd name="T18" fmla="*/ 736 w 736"/>
                  <a:gd name="T19" fmla="*/ 149 h 149"/>
                  <a:gd name="T20" fmla="*/ 736 w 736"/>
                  <a:gd name="T21" fmla="*/ 149 h 149"/>
                  <a:gd name="T22" fmla="*/ 0 w 736"/>
                  <a:gd name="T23" fmla="*/ 149 h 149"/>
                  <a:gd name="T24" fmla="*/ 5 w 736"/>
                  <a:gd name="T25" fmla="*/ 145 h 149"/>
                  <a:gd name="T26" fmla="*/ 3 w 736"/>
                  <a:gd name="T27" fmla="*/ 129 h 149"/>
                  <a:gd name="T28" fmla="*/ 57 w 736"/>
                  <a:gd name="T29" fmla="*/ 71 h 149"/>
                  <a:gd name="T30" fmla="*/ 96 w 736"/>
                  <a:gd name="T31" fmla="*/ 89 h 149"/>
                  <a:gd name="T32" fmla="*/ 131 w 736"/>
                  <a:gd name="T33" fmla="*/ 75 h 149"/>
                  <a:gd name="T34" fmla="*/ 171 w 736"/>
                  <a:gd name="T35" fmla="*/ 95 h 149"/>
                  <a:gd name="T36" fmla="*/ 171 w 736"/>
                  <a:gd name="T37" fmla="*/ 94 h 149"/>
                  <a:gd name="T38" fmla="*/ 220 w 736"/>
                  <a:gd name="T39" fmla="*/ 36 h 149"/>
                  <a:gd name="T40" fmla="*/ 263 w 736"/>
                  <a:gd name="T41" fmla="*/ 66 h 149"/>
                  <a:gd name="T42" fmla="*/ 338 w 736"/>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6" h="149">
                    <a:moveTo>
                      <a:pt x="338" y="0"/>
                    </a:moveTo>
                    <a:cubicBezTo>
                      <a:pt x="361" y="0"/>
                      <a:pt x="381" y="11"/>
                      <a:pt x="395" y="28"/>
                    </a:cubicBezTo>
                    <a:cubicBezTo>
                      <a:pt x="403" y="25"/>
                      <a:pt x="412" y="23"/>
                      <a:pt x="422" y="23"/>
                    </a:cubicBezTo>
                    <a:cubicBezTo>
                      <a:pt x="448" y="23"/>
                      <a:pt x="471" y="38"/>
                      <a:pt x="482" y="61"/>
                    </a:cubicBezTo>
                    <a:cubicBezTo>
                      <a:pt x="494" y="42"/>
                      <a:pt x="514" y="30"/>
                      <a:pt x="537" y="30"/>
                    </a:cubicBezTo>
                    <a:cubicBezTo>
                      <a:pt x="561" y="30"/>
                      <a:pt x="582" y="43"/>
                      <a:pt x="594" y="63"/>
                    </a:cubicBezTo>
                    <a:cubicBezTo>
                      <a:pt x="594" y="63"/>
                      <a:pt x="594" y="63"/>
                      <a:pt x="594" y="63"/>
                    </a:cubicBezTo>
                    <a:cubicBezTo>
                      <a:pt x="613" y="63"/>
                      <a:pt x="631" y="73"/>
                      <a:pt x="641" y="87"/>
                    </a:cubicBezTo>
                    <a:cubicBezTo>
                      <a:pt x="650" y="84"/>
                      <a:pt x="658" y="82"/>
                      <a:pt x="668" y="82"/>
                    </a:cubicBezTo>
                    <a:cubicBezTo>
                      <a:pt x="706" y="82"/>
                      <a:pt x="736" y="112"/>
                      <a:pt x="736" y="149"/>
                    </a:cubicBezTo>
                    <a:cubicBezTo>
                      <a:pt x="736" y="149"/>
                      <a:pt x="736" y="149"/>
                      <a:pt x="736" y="149"/>
                    </a:cubicBezTo>
                    <a:cubicBezTo>
                      <a:pt x="0" y="149"/>
                      <a:pt x="0" y="149"/>
                      <a:pt x="0" y="149"/>
                    </a:cubicBezTo>
                    <a:cubicBezTo>
                      <a:pt x="1" y="148"/>
                      <a:pt x="3" y="147"/>
                      <a:pt x="5" y="145"/>
                    </a:cubicBezTo>
                    <a:cubicBezTo>
                      <a:pt x="4" y="140"/>
                      <a:pt x="3" y="135"/>
                      <a:pt x="3" y="129"/>
                    </a:cubicBezTo>
                    <a:cubicBezTo>
                      <a:pt x="3" y="97"/>
                      <a:pt x="27" y="71"/>
                      <a:pt x="57" y="71"/>
                    </a:cubicBezTo>
                    <a:cubicBezTo>
                      <a:pt x="73" y="71"/>
                      <a:pt x="87" y="78"/>
                      <a:pt x="96" y="89"/>
                    </a:cubicBezTo>
                    <a:cubicBezTo>
                      <a:pt x="106" y="81"/>
                      <a:pt x="118" y="75"/>
                      <a:pt x="131" y="75"/>
                    </a:cubicBezTo>
                    <a:cubicBezTo>
                      <a:pt x="147" y="75"/>
                      <a:pt x="161" y="83"/>
                      <a:pt x="171" y="95"/>
                    </a:cubicBezTo>
                    <a:cubicBezTo>
                      <a:pt x="171" y="94"/>
                      <a:pt x="171" y="94"/>
                      <a:pt x="171" y="94"/>
                    </a:cubicBezTo>
                    <a:cubicBezTo>
                      <a:pt x="171" y="62"/>
                      <a:pt x="193" y="36"/>
                      <a:pt x="220" y="36"/>
                    </a:cubicBezTo>
                    <a:cubicBezTo>
                      <a:pt x="239" y="36"/>
                      <a:pt x="255" y="48"/>
                      <a:pt x="263" y="66"/>
                    </a:cubicBezTo>
                    <a:cubicBezTo>
                      <a:pt x="270" y="29"/>
                      <a:pt x="301" y="0"/>
                      <a:pt x="338" y="0"/>
                    </a:cubicBezTo>
                    <a:close/>
                  </a:path>
                </a:pathLst>
              </a:custGeom>
              <a:solidFill>
                <a:srgbClr val="0289AE">
                  <a:alpha val="1058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59">
                <a:extLst>
                  <a:ext uri="{FF2B5EF4-FFF2-40B4-BE49-F238E27FC236}">
                    <a16:creationId xmlns:a16="http://schemas.microsoft.com/office/drawing/2014/main" id="{95660DDF-F057-FE50-EEC8-87520F8CDB0A}"/>
                  </a:ext>
                </a:extLst>
              </p:cNvPr>
              <p:cNvSpPr>
                <a:spLocks/>
              </p:cNvSpPr>
              <p:nvPr/>
            </p:nvSpPr>
            <p:spPr bwMode="auto">
              <a:xfrm>
                <a:off x="10740526" y="7061098"/>
                <a:ext cx="177669" cy="95540"/>
              </a:xfrm>
              <a:custGeom>
                <a:avLst/>
                <a:gdLst>
                  <a:gd name="T0" fmla="*/ 64 w 76"/>
                  <a:gd name="T1" fmla="*/ 39 h 41"/>
                  <a:gd name="T2" fmla="*/ 65 w 76"/>
                  <a:gd name="T3" fmla="*/ 21 h 41"/>
                  <a:gd name="T4" fmla="*/ 64 w 76"/>
                  <a:gd name="T5" fmla="*/ 20 h 41"/>
                  <a:gd name="T6" fmla="*/ 64 w 76"/>
                  <a:gd name="T7" fmla="*/ 20 h 41"/>
                  <a:gd name="T8" fmla="*/ 42 w 76"/>
                  <a:gd name="T9" fmla="*/ 11 h 41"/>
                  <a:gd name="T10" fmla="*/ 18 w 76"/>
                  <a:gd name="T11" fmla="*/ 10 h 41"/>
                  <a:gd name="T12" fmla="*/ 17 w 76"/>
                  <a:gd name="T13" fmla="*/ 10 h 41"/>
                  <a:gd name="T14" fmla="*/ 17 w 76"/>
                  <a:gd name="T15" fmla="*/ 10 h 41"/>
                  <a:gd name="T16" fmla="*/ 8 w 76"/>
                  <a:gd name="T17" fmla="*/ 30 h 41"/>
                  <a:gd name="T18" fmla="*/ 0 w 76"/>
                  <a:gd name="T19" fmla="*/ 30 h 41"/>
                  <a:gd name="T20" fmla="*/ 12 w 76"/>
                  <a:gd name="T21" fmla="*/ 5 h 41"/>
                  <a:gd name="T22" fmla="*/ 12 w 76"/>
                  <a:gd name="T23" fmla="*/ 5 h 41"/>
                  <a:gd name="T24" fmla="*/ 15 w 76"/>
                  <a:gd name="T25" fmla="*/ 3 h 41"/>
                  <a:gd name="T26" fmla="*/ 44 w 76"/>
                  <a:gd name="T27" fmla="*/ 3 h 41"/>
                  <a:gd name="T28" fmla="*/ 70 w 76"/>
                  <a:gd name="T29" fmla="*/ 16 h 41"/>
                  <a:gd name="T30" fmla="*/ 70 w 76"/>
                  <a:gd name="T31" fmla="*/ 15 h 41"/>
                  <a:gd name="T32" fmla="*/ 71 w 76"/>
                  <a:gd name="T33" fmla="*/ 18 h 41"/>
                  <a:gd name="T34" fmla="*/ 71 w 76"/>
                  <a:gd name="T35" fmla="*/ 41 h 41"/>
                  <a:gd name="T36" fmla="*/ 64 w 76"/>
                  <a:gd name="T3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41">
                    <a:moveTo>
                      <a:pt x="64" y="39"/>
                    </a:moveTo>
                    <a:cubicBezTo>
                      <a:pt x="64" y="39"/>
                      <a:pt x="68" y="28"/>
                      <a:pt x="65" y="21"/>
                    </a:cubicBezTo>
                    <a:cubicBezTo>
                      <a:pt x="64" y="21"/>
                      <a:pt x="64" y="21"/>
                      <a:pt x="64" y="20"/>
                    </a:cubicBezTo>
                    <a:cubicBezTo>
                      <a:pt x="64" y="20"/>
                      <a:pt x="64" y="20"/>
                      <a:pt x="64" y="20"/>
                    </a:cubicBezTo>
                    <a:cubicBezTo>
                      <a:pt x="60" y="16"/>
                      <a:pt x="55" y="14"/>
                      <a:pt x="42" y="11"/>
                    </a:cubicBezTo>
                    <a:cubicBezTo>
                      <a:pt x="29" y="8"/>
                      <a:pt x="23" y="8"/>
                      <a:pt x="18" y="10"/>
                    </a:cubicBezTo>
                    <a:cubicBezTo>
                      <a:pt x="18" y="10"/>
                      <a:pt x="17" y="10"/>
                      <a:pt x="17" y="10"/>
                    </a:cubicBezTo>
                    <a:cubicBezTo>
                      <a:pt x="17" y="10"/>
                      <a:pt x="17" y="10"/>
                      <a:pt x="17" y="10"/>
                    </a:cubicBezTo>
                    <a:cubicBezTo>
                      <a:pt x="9" y="17"/>
                      <a:pt x="8" y="30"/>
                      <a:pt x="8" y="30"/>
                    </a:cubicBezTo>
                    <a:cubicBezTo>
                      <a:pt x="0" y="30"/>
                      <a:pt x="0" y="30"/>
                      <a:pt x="0" y="30"/>
                    </a:cubicBezTo>
                    <a:cubicBezTo>
                      <a:pt x="0" y="29"/>
                      <a:pt x="2" y="14"/>
                      <a:pt x="12" y="5"/>
                    </a:cubicBezTo>
                    <a:cubicBezTo>
                      <a:pt x="12" y="5"/>
                      <a:pt x="12" y="5"/>
                      <a:pt x="12" y="5"/>
                    </a:cubicBezTo>
                    <a:cubicBezTo>
                      <a:pt x="13" y="4"/>
                      <a:pt x="14" y="4"/>
                      <a:pt x="15" y="3"/>
                    </a:cubicBezTo>
                    <a:cubicBezTo>
                      <a:pt x="21" y="0"/>
                      <a:pt x="30" y="0"/>
                      <a:pt x="44" y="3"/>
                    </a:cubicBezTo>
                    <a:cubicBezTo>
                      <a:pt x="58" y="7"/>
                      <a:pt x="65" y="10"/>
                      <a:pt x="70" y="16"/>
                    </a:cubicBezTo>
                    <a:cubicBezTo>
                      <a:pt x="70" y="15"/>
                      <a:pt x="70" y="15"/>
                      <a:pt x="70" y="15"/>
                    </a:cubicBezTo>
                    <a:cubicBezTo>
                      <a:pt x="70" y="16"/>
                      <a:pt x="71" y="17"/>
                      <a:pt x="71" y="18"/>
                    </a:cubicBezTo>
                    <a:cubicBezTo>
                      <a:pt x="76" y="28"/>
                      <a:pt x="71" y="41"/>
                      <a:pt x="71" y="41"/>
                    </a:cubicBezTo>
                    <a:lnTo>
                      <a:pt x="64" y="3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63">
                <a:extLst>
                  <a:ext uri="{FF2B5EF4-FFF2-40B4-BE49-F238E27FC236}">
                    <a16:creationId xmlns:a16="http://schemas.microsoft.com/office/drawing/2014/main" id="{5BDB88BE-EA4C-7341-96CB-205916DA6E62}"/>
                  </a:ext>
                </a:extLst>
              </p:cNvPr>
              <p:cNvSpPr>
                <a:spLocks/>
              </p:cNvSpPr>
              <p:nvPr/>
            </p:nvSpPr>
            <p:spPr bwMode="auto">
              <a:xfrm>
                <a:off x="11018763" y="6978967"/>
                <a:ext cx="1081100" cy="1221894"/>
              </a:xfrm>
              <a:custGeom>
                <a:avLst/>
                <a:gdLst>
                  <a:gd name="T0" fmla="*/ 249 w 461"/>
                  <a:gd name="T1" fmla="*/ 26 h 521"/>
                  <a:gd name="T2" fmla="*/ 415 w 461"/>
                  <a:gd name="T3" fmla="*/ 108 h 521"/>
                  <a:gd name="T4" fmla="*/ 331 w 461"/>
                  <a:gd name="T5" fmla="*/ 266 h 521"/>
                  <a:gd name="T6" fmla="*/ 397 w 461"/>
                  <a:gd name="T7" fmla="*/ 292 h 521"/>
                  <a:gd name="T8" fmla="*/ 299 w 461"/>
                  <a:gd name="T9" fmla="*/ 291 h 521"/>
                  <a:gd name="T10" fmla="*/ 298 w 461"/>
                  <a:gd name="T11" fmla="*/ 288 h 521"/>
                  <a:gd name="T12" fmla="*/ 285 w 461"/>
                  <a:gd name="T13" fmla="*/ 290 h 521"/>
                  <a:gd name="T14" fmla="*/ 342 w 461"/>
                  <a:gd name="T15" fmla="*/ 97 h 521"/>
                  <a:gd name="T16" fmla="*/ 203 w 461"/>
                  <a:gd name="T17" fmla="*/ 109 h 521"/>
                  <a:gd name="T18" fmla="*/ 88 w 461"/>
                  <a:gd name="T19" fmla="*/ 452 h 521"/>
                  <a:gd name="T20" fmla="*/ 76 w 461"/>
                  <a:gd name="T21" fmla="*/ 462 h 521"/>
                  <a:gd name="T22" fmla="*/ 3 w 461"/>
                  <a:gd name="T23" fmla="*/ 518 h 521"/>
                  <a:gd name="T24" fmla="*/ 38 w 461"/>
                  <a:gd name="T25" fmla="*/ 440 h 521"/>
                  <a:gd name="T26" fmla="*/ 120 w 461"/>
                  <a:gd name="T27" fmla="*/ 17 h 521"/>
                  <a:gd name="T28" fmla="*/ 249 w 461"/>
                  <a:gd name="T29" fmla="*/ 2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521">
                    <a:moveTo>
                      <a:pt x="249" y="26"/>
                    </a:moveTo>
                    <a:cubicBezTo>
                      <a:pt x="305" y="37"/>
                      <a:pt x="461" y="0"/>
                      <a:pt x="415" y="108"/>
                    </a:cubicBezTo>
                    <a:cubicBezTo>
                      <a:pt x="385" y="178"/>
                      <a:pt x="359" y="215"/>
                      <a:pt x="331" y="266"/>
                    </a:cubicBezTo>
                    <a:cubicBezTo>
                      <a:pt x="349" y="273"/>
                      <a:pt x="401" y="291"/>
                      <a:pt x="397" y="292"/>
                    </a:cubicBezTo>
                    <a:cubicBezTo>
                      <a:pt x="390" y="295"/>
                      <a:pt x="300" y="297"/>
                      <a:pt x="299" y="291"/>
                    </a:cubicBezTo>
                    <a:cubicBezTo>
                      <a:pt x="299" y="291"/>
                      <a:pt x="300" y="297"/>
                      <a:pt x="298" y="288"/>
                    </a:cubicBezTo>
                    <a:cubicBezTo>
                      <a:pt x="285" y="290"/>
                      <a:pt x="285" y="290"/>
                      <a:pt x="285" y="290"/>
                    </a:cubicBezTo>
                    <a:cubicBezTo>
                      <a:pt x="266" y="250"/>
                      <a:pt x="368" y="99"/>
                      <a:pt x="342" y="97"/>
                    </a:cubicBezTo>
                    <a:cubicBezTo>
                      <a:pt x="282" y="93"/>
                      <a:pt x="210" y="110"/>
                      <a:pt x="203" y="109"/>
                    </a:cubicBezTo>
                    <a:cubicBezTo>
                      <a:pt x="198" y="109"/>
                      <a:pt x="156" y="224"/>
                      <a:pt x="88" y="452"/>
                    </a:cubicBezTo>
                    <a:cubicBezTo>
                      <a:pt x="76" y="462"/>
                      <a:pt x="76" y="462"/>
                      <a:pt x="76" y="462"/>
                    </a:cubicBezTo>
                    <a:cubicBezTo>
                      <a:pt x="75" y="469"/>
                      <a:pt x="13" y="521"/>
                      <a:pt x="3" y="518"/>
                    </a:cubicBezTo>
                    <a:cubicBezTo>
                      <a:pt x="0" y="517"/>
                      <a:pt x="25" y="459"/>
                      <a:pt x="38" y="440"/>
                    </a:cubicBezTo>
                    <a:cubicBezTo>
                      <a:pt x="86" y="230"/>
                      <a:pt x="103" y="126"/>
                      <a:pt x="120" y="17"/>
                    </a:cubicBezTo>
                    <a:lnTo>
                      <a:pt x="249" y="2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64">
                <a:extLst>
                  <a:ext uri="{FF2B5EF4-FFF2-40B4-BE49-F238E27FC236}">
                    <a16:creationId xmlns:a16="http://schemas.microsoft.com/office/drawing/2014/main" id="{DF26CBE3-AB58-172A-EA4F-D15337E5DA18}"/>
                  </a:ext>
                </a:extLst>
              </p:cNvPr>
              <p:cNvSpPr>
                <a:spLocks/>
              </p:cNvSpPr>
              <p:nvPr/>
            </p:nvSpPr>
            <p:spPr bwMode="auto">
              <a:xfrm>
                <a:off x="11291971" y="7030928"/>
                <a:ext cx="338577" cy="82131"/>
              </a:xfrm>
              <a:custGeom>
                <a:avLst/>
                <a:gdLst>
                  <a:gd name="T0" fmla="*/ 3 w 145"/>
                  <a:gd name="T1" fmla="*/ 10 h 35"/>
                  <a:gd name="T2" fmla="*/ 88 w 145"/>
                  <a:gd name="T3" fmla="*/ 12 h 35"/>
                  <a:gd name="T4" fmla="*/ 143 w 145"/>
                  <a:gd name="T5" fmla="*/ 0 h 35"/>
                  <a:gd name="T6" fmla="*/ 141 w 145"/>
                  <a:gd name="T7" fmla="*/ 20 h 35"/>
                  <a:gd name="T8" fmla="*/ 75 w 145"/>
                  <a:gd name="T9" fmla="*/ 35 h 35"/>
                  <a:gd name="T10" fmla="*/ 0 w 145"/>
                  <a:gd name="T11" fmla="*/ 28 h 35"/>
                  <a:gd name="T12" fmla="*/ 3 w 145"/>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145" h="35">
                    <a:moveTo>
                      <a:pt x="3" y="10"/>
                    </a:moveTo>
                    <a:cubicBezTo>
                      <a:pt x="9" y="11"/>
                      <a:pt x="57" y="16"/>
                      <a:pt x="88" y="12"/>
                    </a:cubicBezTo>
                    <a:cubicBezTo>
                      <a:pt x="119" y="9"/>
                      <a:pt x="143" y="0"/>
                      <a:pt x="143" y="0"/>
                    </a:cubicBezTo>
                    <a:cubicBezTo>
                      <a:pt x="143" y="0"/>
                      <a:pt x="145" y="19"/>
                      <a:pt x="141" y="20"/>
                    </a:cubicBezTo>
                    <a:cubicBezTo>
                      <a:pt x="136" y="21"/>
                      <a:pt x="127" y="35"/>
                      <a:pt x="75" y="35"/>
                    </a:cubicBezTo>
                    <a:cubicBezTo>
                      <a:pt x="22" y="35"/>
                      <a:pt x="0" y="28"/>
                      <a:pt x="0" y="28"/>
                    </a:cubicBezTo>
                    <a:lnTo>
                      <a:pt x="3" y="10"/>
                    </a:lnTo>
                    <a:close/>
                  </a:path>
                </a:pathLst>
              </a:custGeom>
              <a:solidFill>
                <a:srgbClr val="92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65">
                <a:extLst>
                  <a:ext uri="{FF2B5EF4-FFF2-40B4-BE49-F238E27FC236}">
                    <a16:creationId xmlns:a16="http://schemas.microsoft.com/office/drawing/2014/main" id="{85AA0914-2600-4554-EFA2-F40B1F5A6322}"/>
                  </a:ext>
                </a:extLst>
              </p:cNvPr>
              <p:cNvSpPr>
                <a:spLocks/>
              </p:cNvSpPr>
              <p:nvPr/>
            </p:nvSpPr>
            <p:spPr bwMode="auto">
              <a:xfrm>
                <a:off x="11270181" y="6385620"/>
                <a:ext cx="357015" cy="734142"/>
              </a:xfrm>
              <a:custGeom>
                <a:avLst/>
                <a:gdLst>
                  <a:gd name="T0" fmla="*/ 87 w 152"/>
                  <a:gd name="T1" fmla="*/ 0 h 313"/>
                  <a:gd name="T2" fmla="*/ 101 w 152"/>
                  <a:gd name="T3" fmla="*/ 17 h 313"/>
                  <a:gd name="T4" fmla="*/ 152 w 152"/>
                  <a:gd name="T5" fmla="*/ 281 h 313"/>
                  <a:gd name="T6" fmla="*/ 0 w 152"/>
                  <a:gd name="T7" fmla="*/ 293 h 313"/>
                  <a:gd name="T8" fmla="*/ 4 w 152"/>
                  <a:gd name="T9" fmla="*/ 18 h 313"/>
                  <a:gd name="T10" fmla="*/ 32 w 152"/>
                  <a:gd name="T11" fmla="*/ 14 h 313"/>
                  <a:gd name="T12" fmla="*/ 87 w 152"/>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52" h="313">
                    <a:moveTo>
                      <a:pt x="87" y="0"/>
                    </a:moveTo>
                    <a:cubicBezTo>
                      <a:pt x="93" y="9"/>
                      <a:pt x="101" y="17"/>
                      <a:pt x="101" y="17"/>
                    </a:cubicBezTo>
                    <a:cubicBezTo>
                      <a:pt x="148" y="25"/>
                      <a:pt x="148" y="237"/>
                      <a:pt x="152" y="281"/>
                    </a:cubicBezTo>
                    <a:cubicBezTo>
                      <a:pt x="141" y="313"/>
                      <a:pt x="18" y="302"/>
                      <a:pt x="0" y="293"/>
                    </a:cubicBezTo>
                    <a:cubicBezTo>
                      <a:pt x="11" y="196"/>
                      <a:pt x="27" y="112"/>
                      <a:pt x="4" y="18"/>
                    </a:cubicBezTo>
                    <a:cubicBezTo>
                      <a:pt x="21" y="16"/>
                      <a:pt x="32" y="14"/>
                      <a:pt x="32" y="14"/>
                    </a:cubicBezTo>
                    <a:cubicBezTo>
                      <a:pt x="87" y="0"/>
                      <a:pt x="87" y="0"/>
                      <a:pt x="87" y="0"/>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66">
                <a:extLst>
                  <a:ext uri="{FF2B5EF4-FFF2-40B4-BE49-F238E27FC236}">
                    <a16:creationId xmlns:a16="http://schemas.microsoft.com/office/drawing/2014/main" id="{5D7CCAD0-B4B2-743B-2331-0D2C839826F0}"/>
                  </a:ext>
                </a:extLst>
              </p:cNvPr>
              <p:cNvSpPr>
                <a:spLocks/>
              </p:cNvSpPr>
              <p:nvPr/>
            </p:nvSpPr>
            <p:spPr bwMode="auto">
              <a:xfrm>
                <a:off x="11305380" y="6373888"/>
                <a:ext cx="194430" cy="48608"/>
              </a:xfrm>
              <a:custGeom>
                <a:avLst/>
                <a:gdLst>
                  <a:gd name="T0" fmla="*/ 4 w 116"/>
                  <a:gd name="T1" fmla="*/ 29 h 29"/>
                  <a:gd name="T2" fmla="*/ 0 w 116"/>
                  <a:gd name="T3" fmla="*/ 8 h 29"/>
                  <a:gd name="T4" fmla="*/ 102 w 116"/>
                  <a:gd name="T5" fmla="*/ 0 h 29"/>
                  <a:gd name="T6" fmla="*/ 116 w 116"/>
                  <a:gd name="T7" fmla="*/ 27 h 29"/>
                  <a:gd name="T8" fmla="*/ 4 w 116"/>
                  <a:gd name="T9" fmla="*/ 29 h 29"/>
                </a:gdLst>
                <a:ahLst/>
                <a:cxnLst>
                  <a:cxn ang="0">
                    <a:pos x="T0" y="T1"/>
                  </a:cxn>
                  <a:cxn ang="0">
                    <a:pos x="T2" y="T3"/>
                  </a:cxn>
                  <a:cxn ang="0">
                    <a:pos x="T4" y="T5"/>
                  </a:cxn>
                  <a:cxn ang="0">
                    <a:pos x="T6" y="T7"/>
                  </a:cxn>
                  <a:cxn ang="0">
                    <a:pos x="T8" y="T9"/>
                  </a:cxn>
                </a:cxnLst>
                <a:rect l="0" t="0" r="r" b="b"/>
                <a:pathLst>
                  <a:path w="116" h="29">
                    <a:moveTo>
                      <a:pt x="4" y="29"/>
                    </a:moveTo>
                    <a:lnTo>
                      <a:pt x="0" y="8"/>
                    </a:lnTo>
                    <a:lnTo>
                      <a:pt x="102" y="0"/>
                    </a:lnTo>
                    <a:lnTo>
                      <a:pt x="116" y="27"/>
                    </a:lnTo>
                    <a:lnTo>
                      <a:pt x="4" y="29"/>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67">
                <a:extLst>
                  <a:ext uri="{FF2B5EF4-FFF2-40B4-BE49-F238E27FC236}">
                    <a16:creationId xmlns:a16="http://schemas.microsoft.com/office/drawing/2014/main" id="{E77450E7-3EF3-7DE6-A58D-F38241FDE578}"/>
                  </a:ext>
                </a:extLst>
              </p:cNvPr>
              <p:cNvSpPr>
                <a:spLocks/>
              </p:cNvSpPr>
              <p:nvPr/>
            </p:nvSpPr>
            <p:spPr bwMode="auto">
              <a:xfrm>
                <a:off x="11151177" y="6092299"/>
                <a:ext cx="336901" cy="370424"/>
              </a:xfrm>
              <a:custGeom>
                <a:avLst/>
                <a:gdLst>
                  <a:gd name="T0" fmla="*/ 20 w 144"/>
                  <a:gd name="T1" fmla="*/ 35 h 158"/>
                  <a:gd name="T2" fmla="*/ 76 w 144"/>
                  <a:gd name="T3" fmla="*/ 6 h 158"/>
                  <a:gd name="T4" fmla="*/ 89 w 144"/>
                  <a:gd name="T5" fmla="*/ 17 h 158"/>
                  <a:gd name="T6" fmla="*/ 116 w 144"/>
                  <a:gd name="T7" fmla="*/ 16 h 158"/>
                  <a:gd name="T8" fmla="*/ 119 w 144"/>
                  <a:gd name="T9" fmla="*/ 29 h 158"/>
                  <a:gd name="T10" fmla="*/ 139 w 144"/>
                  <a:gd name="T11" fmla="*/ 60 h 158"/>
                  <a:gd name="T12" fmla="*/ 125 w 144"/>
                  <a:gd name="T13" fmla="*/ 105 h 158"/>
                  <a:gd name="T14" fmla="*/ 138 w 144"/>
                  <a:gd name="T15" fmla="*/ 122 h 158"/>
                  <a:gd name="T16" fmla="*/ 138 w 144"/>
                  <a:gd name="T17" fmla="*/ 122 h 158"/>
                  <a:gd name="T18" fmla="*/ 134 w 144"/>
                  <a:gd name="T19" fmla="*/ 158 h 158"/>
                  <a:gd name="T20" fmla="*/ 69 w 144"/>
                  <a:gd name="T21" fmla="*/ 138 h 158"/>
                  <a:gd name="T22" fmla="*/ 67 w 144"/>
                  <a:gd name="T23" fmla="*/ 121 h 158"/>
                  <a:gd name="T24" fmla="*/ 58 w 144"/>
                  <a:gd name="T25" fmla="*/ 112 h 158"/>
                  <a:gd name="T26" fmla="*/ 20 w 144"/>
                  <a:gd name="T27" fmla="*/ 3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58">
                    <a:moveTo>
                      <a:pt x="20" y="35"/>
                    </a:moveTo>
                    <a:cubicBezTo>
                      <a:pt x="37" y="5"/>
                      <a:pt x="44" y="0"/>
                      <a:pt x="76" y="6"/>
                    </a:cubicBezTo>
                    <a:cubicBezTo>
                      <a:pt x="78" y="6"/>
                      <a:pt x="87" y="17"/>
                      <a:pt x="89" y="17"/>
                    </a:cubicBezTo>
                    <a:cubicBezTo>
                      <a:pt x="96" y="17"/>
                      <a:pt x="104" y="16"/>
                      <a:pt x="116" y="16"/>
                    </a:cubicBezTo>
                    <a:cubicBezTo>
                      <a:pt x="119" y="29"/>
                      <a:pt x="119" y="29"/>
                      <a:pt x="119" y="29"/>
                    </a:cubicBezTo>
                    <a:cubicBezTo>
                      <a:pt x="119" y="29"/>
                      <a:pt x="135" y="51"/>
                      <a:pt x="139" y="60"/>
                    </a:cubicBezTo>
                    <a:cubicBezTo>
                      <a:pt x="144" y="68"/>
                      <a:pt x="123" y="97"/>
                      <a:pt x="125" y="105"/>
                    </a:cubicBezTo>
                    <a:cubicBezTo>
                      <a:pt x="127" y="114"/>
                      <a:pt x="135" y="118"/>
                      <a:pt x="138" y="122"/>
                    </a:cubicBezTo>
                    <a:cubicBezTo>
                      <a:pt x="138" y="122"/>
                      <a:pt x="138" y="122"/>
                      <a:pt x="138" y="122"/>
                    </a:cubicBezTo>
                    <a:cubicBezTo>
                      <a:pt x="134" y="158"/>
                      <a:pt x="134" y="158"/>
                      <a:pt x="134" y="158"/>
                    </a:cubicBezTo>
                    <a:cubicBezTo>
                      <a:pt x="134" y="158"/>
                      <a:pt x="66" y="142"/>
                      <a:pt x="69" y="138"/>
                    </a:cubicBezTo>
                    <a:cubicBezTo>
                      <a:pt x="71" y="135"/>
                      <a:pt x="67" y="121"/>
                      <a:pt x="67" y="121"/>
                    </a:cubicBezTo>
                    <a:cubicBezTo>
                      <a:pt x="62" y="113"/>
                      <a:pt x="62" y="113"/>
                      <a:pt x="58" y="112"/>
                    </a:cubicBezTo>
                    <a:cubicBezTo>
                      <a:pt x="21" y="105"/>
                      <a:pt x="0" y="69"/>
                      <a:pt x="20" y="35"/>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68">
                <a:extLst>
                  <a:ext uri="{FF2B5EF4-FFF2-40B4-BE49-F238E27FC236}">
                    <a16:creationId xmlns:a16="http://schemas.microsoft.com/office/drawing/2014/main" id="{AABAF442-828A-3F3C-4A47-56305001058D}"/>
                  </a:ext>
                </a:extLst>
              </p:cNvPr>
              <p:cNvSpPr>
                <a:spLocks/>
              </p:cNvSpPr>
              <p:nvPr/>
            </p:nvSpPr>
            <p:spPr bwMode="auto">
              <a:xfrm>
                <a:off x="11265153" y="6233093"/>
                <a:ext cx="222925" cy="217896"/>
              </a:xfrm>
              <a:custGeom>
                <a:avLst/>
                <a:gdLst>
                  <a:gd name="T0" fmla="*/ 90 w 95"/>
                  <a:gd name="T1" fmla="*/ 0 h 93"/>
                  <a:gd name="T2" fmla="*/ 76 w 95"/>
                  <a:gd name="T3" fmla="*/ 45 h 93"/>
                  <a:gd name="T4" fmla="*/ 89 w 95"/>
                  <a:gd name="T5" fmla="*/ 62 h 93"/>
                  <a:gd name="T6" fmla="*/ 89 w 95"/>
                  <a:gd name="T7" fmla="*/ 62 h 93"/>
                  <a:gd name="T8" fmla="*/ 86 w 95"/>
                  <a:gd name="T9" fmla="*/ 88 h 93"/>
                  <a:gd name="T10" fmla="*/ 59 w 95"/>
                  <a:gd name="T11" fmla="*/ 91 h 93"/>
                  <a:gd name="T12" fmla="*/ 58 w 95"/>
                  <a:gd name="T13" fmla="*/ 91 h 93"/>
                  <a:gd name="T14" fmla="*/ 20 w 95"/>
                  <a:gd name="T15" fmla="*/ 74 h 93"/>
                  <a:gd name="T16" fmla="*/ 19 w 95"/>
                  <a:gd name="T17" fmla="*/ 64 h 93"/>
                  <a:gd name="T18" fmla="*/ 11 w 95"/>
                  <a:gd name="T19" fmla="*/ 53 h 93"/>
                  <a:gd name="T20" fmla="*/ 13 w 95"/>
                  <a:gd name="T21" fmla="*/ 45 h 93"/>
                  <a:gd name="T22" fmla="*/ 0 w 95"/>
                  <a:gd name="T23" fmla="*/ 28 h 93"/>
                  <a:gd name="T24" fmla="*/ 6 w 95"/>
                  <a:gd name="T25" fmla="*/ 23 h 93"/>
                  <a:gd name="T26" fmla="*/ 20 w 95"/>
                  <a:gd name="T27" fmla="*/ 32 h 93"/>
                  <a:gd name="T28" fmla="*/ 90 w 9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93">
                    <a:moveTo>
                      <a:pt x="90" y="0"/>
                    </a:moveTo>
                    <a:cubicBezTo>
                      <a:pt x="95" y="8"/>
                      <a:pt x="74" y="37"/>
                      <a:pt x="76" y="45"/>
                    </a:cubicBezTo>
                    <a:cubicBezTo>
                      <a:pt x="78" y="54"/>
                      <a:pt x="86" y="58"/>
                      <a:pt x="89" y="62"/>
                    </a:cubicBezTo>
                    <a:cubicBezTo>
                      <a:pt x="89" y="62"/>
                      <a:pt x="89" y="62"/>
                      <a:pt x="89" y="62"/>
                    </a:cubicBezTo>
                    <a:cubicBezTo>
                      <a:pt x="86" y="88"/>
                      <a:pt x="86" y="88"/>
                      <a:pt x="86" y="88"/>
                    </a:cubicBezTo>
                    <a:cubicBezTo>
                      <a:pt x="75" y="91"/>
                      <a:pt x="64" y="93"/>
                      <a:pt x="59" y="91"/>
                    </a:cubicBezTo>
                    <a:cubicBezTo>
                      <a:pt x="58" y="91"/>
                      <a:pt x="58" y="91"/>
                      <a:pt x="58" y="91"/>
                    </a:cubicBezTo>
                    <a:cubicBezTo>
                      <a:pt x="51" y="89"/>
                      <a:pt x="33" y="81"/>
                      <a:pt x="20" y="74"/>
                    </a:cubicBezTo>
                    <a:cubicBezTo>
                      <a:pt x="20" y="70"/>
                      <a:pt x="19" y="64"/>
                      <a:pt x="19" y="64"/>
                    </a:cubicBezTo>
                    <a:cubicBezTo>
                      <a:pt x="17" y="62"/>
                      <a:pt x="16" y="54"/>
                      <a:pt x="11" y="53"/>
                    </a:cubicBezTo>
                    <a:cubicBezTo>
                      <a:pt x="12" y="50"/>
                      <a:pt x="13" y="47"/>
                      <a:pt x="13" y="45"/>
                    </a:cubicBezTo>
                    <a:cubicBezTo>
                      <a:pt x="14" y="43"/>
                      <a:pt x="0" y="28"/>
                      <a:pt x="0" y="28"/>
                    </a:cubicBezTo>
                    <a:cubicBezTo>
                      <a:pt x="0" y="28"/>
                      <a:pt x="6" y="28"/>
                      <a:pt x="6" y="23"/>
                    </a:cubicBezTo>
                    <a:cubicBezTo>
                      <a:pt x="10" y="26"/>
                      <a:pt x="16" y="32"/>
                      <a:pt x="20" y="32"/>
                    </a:cubicBezTo>
                    <a:cubicBezTo>
                      <a:pt x="45" y="35"/>
                      <a:pt x="76" y="2"/>
                      <a:pt x="90"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69">
                <a:extLst>
                  <a:ext uri="{FF2B5EF4-FFF2-40B4-BE49-F238E27FC236}">
                    <a16:creationId xmlns:a16="http://schemas.microsoft.com/office/drawing/2014/main" id="{CCF5374E-723B-DFC8-3321-62603A51F794}"/>
                  </a:ext>
                </a:extLst>
              </p:cNvPr>
              <p:cNvSpPr>
                <a:spLocks/>
              </p:cNvSpPr>
              <p:nvPr/>
            </p:nvSpPr>
            <p:spPr bwMode="auto">
              <a:xfrm>
                <a:off x="11350635" y="6409086"/>
                <a:ext cx="97215" cy="67045"/>
              </a:xfrm>
              <a:custGeom>
                <a:avLst/>
                <a:gdLst>
                  <a:gd name="T0" fmla="*/ 0 w 42"/>
                  <a:gd name="T1" fmla="*/ 21 h 29"/>
                  <a:gd name="T2" fmla="*/ 9 w 42"/>
                  <a:gd name="T3" fmla="*/ 0 h 29"/>
                  <a:gd name="T4" fmla="*/ 34 w 42"/>
                  <a:gd name="T5" fmla="*/ 7 h 29"/>
                  <a:gd name="T6" fmla="*/ 41 w 42"/>
                  <a:gd name="T7" fmla="*/ 29 h 29"/>
                  <a:gd name="T8" fmla="*/ 0 w 42"/>
                  <a:gd name="T9" fmla="*/ 21 h 29"/>
                </a:gdLst>
                <a:ahLst/>
                <a:cxnLst>
                  <a:cxn ang="0">
                    <a:pos x="T0" y="T1"/>
                  </a:cxn>
                  <a:cxn ang="0">
                    <a:pos x="T2" y="T3"/>
                  </a:cxn>
                  <a:cxn ang="0">
                    <a:pos x="T4" y="T5"/>
                  </a:cxn>
                  <a:cxn ang="0">
                    <a:pos x="T6" y="T7"/>
                  </a:cxn>
                  <a:cxn ang="0">
                    <a:pos x="T8" y="T9"/>
                  </a:cxn>
                </a:cxnLst>
                <a:rect l="0" t="0" r="r" b="b"/>
                <a:pathLst>
                  <a:path w="42" h="29">
                    <a:moveTo>
                      <a:pt x="0" y="21"/>
                    </a:moveTo>
                    <a:cubicBezTo>
                      <a:pt x="3" y="14"/>
                      <a:pt x="6" y="8"/>
                      <a:pt x="9" y="0"/>
                    </a:cubicBezTo>
                    <a:cubicBezTo>
                      <a:pt x="17" y="3"/>
                      <a:pt x="32" y="7"/>
                      <a:pt x="34" y="7"/>
                    </a:cubicBezTo>
                    <a:cubicBezTo>
                      <a:pt x="34" y="7"/>
                      <a:pt x="42" y="29"/>
                      <a:pt x="41" y="29"/>
                    </a:cubicBezTo>
                    <a:lnTo>
                      <a:pt x="0" y="21"/>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70">
                <a:extLst>
                  <a:ext uri="{FF2B5EF4-FFF2-40B4-BE49-F238E27FC236}">
                    <a16:creationId xmlns:a16="http://schemas.microsoft.com/office/drawing/2014/main" id="{E71D1C7F-0FA8-1B42-3D39-0F4A44F143FD}"/>
                  </a:ext>
                </a:extLst>
              </p:cNvPr>
              <p:cNvSpPr>
                <a:spLocks/>
              </p:cNvSpPr>
              <p:nvPr/>
            </p:nvSpPr>
            <p:spPr bwMode="auto">
              <a:xfrm>
                <a:off x="11176318" y="6427523"/>
                <a:ext cx="253095" cy="764312"/>
              </a:xfrm>
              <a:custGeom>
                <a:avLst/>
                <a:gdLst>
                  <a:gd name="T0" fmla="*/ 83 w 108"/>
                  <a:gd name="T1" fmla="*/ 8 h 326"/>
                  <a:gd name="T2" fmla="*/ 57 w 108"/>
                  <a:gd name="T3" fmla="*/ 326 h 326"/>
                  <a:gd name="T4" fmla="*/ 0 w 108"/>
                  <a:gd name="T5" fmla="*/ 304 h 326"/>
                  <a:gd name="T6" fmla="*/ 24 w 108"/>
                  <a:gd name="T7" fmla="*/ 74 h 326"/>
                  <a:gd name="T8" fmla="*/ 44 w 108"/>
                  <a:gd name="T9" fmla="*/ 0 h 326"/>
                  <a:gd name="T10" fmla="*/ 47 w 108"/>
                  <a:gd name="T11" fmla="*/ 0 h 326"/>
                  <a:gd name="T12" fmla="*/ 83 w 108"/>
                  <a:gd name="T13" fmla="*/ 8 h 326"/>
                </a:gdLst>
                <a:ahLst/>
                <a:cxnLst>
                  <a:cxn ang="0">
                    <a:pos x="T0" y="T1"/>
                  </a:cxn>
                  <a:cxn ang="0">
                    <a:pos x="T2" y="T3"/>
                  </a:cxn>
                  <a:cxn ang="0">
                    <a:pos x="T4" y="T5"/>
                  </a:cxn>
                  <a:cxn ang="0">
                    <a:pos x="T6" y="T7"/>
                  </a:cxn>
                  <a:cxn ang="0">
                    <a:pos x="T8" y="T9"/>
                  </a:cxn>
                  <a:cxn ang="0">
                    <a:pos x="T10" y="T11"/>
                  </a:cxn>
                  <a:cxn ang="0">
                    <a:pos x="T12" y="T13"/>
                  </a:cxn>
                </a:cxnLst>
                <a:rect l="0" t="0" r="r" b="b"/>
                <a:pathLst>
                  <a:path w="108" h="326">
                    <a:moveTo>
                      <a:pt x="83" y="8"/>
                    </a:moveTo>
                    <a:cubicBezTo>
                      <a:pt x="108" y="14"/>
                      <a:pt x="57" y="326"/>
                      <a:pt x="57" y="326"/>
                    </a:cubicBezTo>
                    <a:cubicBezTo>
                      <a:pt x="52" y="320"/>
                      <a:pt x="22" y="318"/>
                      <a:pt x="0" y="304"/>
                    </a:cubicBezTo>
                    <a:cubicBezTo>
                      <a:pt x="24" y="74"/>
                      <a:pt x="24" y="74"/>
                      <a:pt x="24" y="74"/>
                    </a:cubicBezTo>
                    <a:cubicBezTo>
                      <a:pt x="44" y="0"/>
                      <a:pt x="44" y="0"/>
                      <a:pt x="44" y="0"/>
                    </a:cubicBezTo>
                    <a:cubicBezTo>
                      <a:pt x="45" y="0"/>
                      <a:pt x="46" y="0"/>
                      <a:pt x="47" y="0"/>
                    </a:cubicBezTo>
                    <a:lnTo>
                      <a:pt x="83" y="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71">
                <a:extLst>
                  <a:ext uri="{FF2B5EF4-FFF2-40B4-BE49-F238E27FC236}">
                    <a16:creationId xmlns:a16="http://schemas.microsoft.com/office/drawing/2014/main" id="{72DA284E-9AF9-DF54-647F-C79192F9A222}"/>
                  </a:ext>
                </a:extLst>
              </p:cNvPr>
              <p:cNvSpPr>
                <a:spLocks/>
              </p:cNvSpPr>
              <p:nvPr/>
            </p:nvSpPr>
            <p:spPr bwMode="auto">
              <a:xfrm>
                <a:off x="10777401" y="6955502"/>
                <a:ext cx="145823" cy="164260"/>
              </a:xfrm>
              <a:custGeom>
                <a:avLst/>
                <a:gdLst>
                  <a:gd name="T0" fmla="*/ 40 w 62"/>
                  <a:gd name="T1" fmla="*/ 0 h 70"/>
                  <a:gd name="T2" fmla="*/ 50 w 62"/>
                  <a:gd name="T3" fmla="*/ 19 h 70"/>
                  <a:gd name="T4" fmla="*/ 52 w 62"/>
                  <a:gd name="T5" fmla="*/ 33 h 70"/>
                  <a:gd name="T6" fmla="*/ 60 w 62"/>
                  <a:gd name="T7" fmla="*/ 42 h 70"/>
                  <a:gd name="T8" fmla="*/ 54 w 62"/>
                  <a:gd name="T9" fmla="*/ 58 h 70"/>
                  <a:gd name="T10" fmla="*/ 49 w 62"/>
                  <a:gd name="T11" fmla="*/ 59 h 70"/>
                  <a:gd name="T12" fmla="*/ 43 w 62"/>
                  <a:gd name="T13" fmla="*/ 66 h 70"/>
                  <a:gd name="T14" fmla="*/ 35 w 62"/>
                  <a:gd name="T15" fmla="*/ 66 h 70"/>
                  <a:gd name="T16" fmla="*/ 27 w 62"/>
                  <a:gd name="T17" fmla="*/ 69 h 70"/>
                  <a:gd name="T18" fmla="*/ 5 w 62"/>
                  <a:gd name="T19" fmla="*/ 59 h 70"/>
                  <a:gd name="T20" fmla="*/ 4 w 62"/>
                  <a:gd name="T21" fmla="*/ 33 h 70"/>
                  <a:gd name="T22" fmla="*/ 16 w 62"/>
                  <a:gd name="T23" fmla="*/ 9 h 70"/>
                  <a:gd name="T24" fmla="*/ 40 w 6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40" y="0"/>
                    </a:moveTo>
                    <a:cubicBezTo>
                      <a:pt x="42" y="5"/>
                      <a:pt x="46" y="10"/>
                      <a:pt x="50" y="19"/>
                    </a:cubicBezTo>
                    <a:cubicBezTo>
                      <a:pt x="51" y="22"/>
                      <a:pt x="52" y="28"/>
                      <a:pt x="52" y="33"/>
                    </a:cubicBezTo>
                    <a:cubicBezTo>
                      <a:pt x="54" y="35"/>
                      <a:pt x="58" y="38"/>
                      <a:pt x="60" y="42"/>
                    </a:cubicBezTo>
                    <a:cubicBezTo>
                      <a:pt x="62" y="46"/>
                      <a:pt x="57" y="56"/>
                      <a:pt x="54" y="58"/>
                    </a:cubicBezTo>
                    <a:cubicBezTo>
                      <a:pt x="53" y="59"/>
                      <a:pt x="51" y="59"/>
                      <a:pt x="49" y="59"/>
                    </a:cubicBezTo>
                    <a:cubicBezTo>
                      <a:pt x="47" y="62"/>
                      <a:pt x="45" y="65"/>
                      <a:pt x="43" y="66"/>
                    </a:cubicBezTo>
                    <a:cubicBezTo>
                      <a:pt x="42" y="67"/>
                      <a:pt x="38" y="67"/>
                      <a:pt x="35" y="66"/>
                    </a:cubicBezTo>
                    <a:cubicBezTo>
                      <a:pt x="33" y="70"/>
                      <a:pt x="31" y="69"/>
                      <a:pt x="27" y="69"/>
                    </a:cubicBezTo>
                    <a:cubicBezTo>
                      <a:pt x="21" y="68"/>
                      <a:pt x="9" y="63"/>
                      <a:pt x="5" y="59"/>
                    </a:cubicBezTo>
                    <a:cubicBezTo>
                      <a:pt x="0" y="52"/>
                      <a:pt x="1" y="41"/>
                      <a:pt x="4" y="33"/>
                    </a:cubicBezTo>
                    <a:cubicBezTo>
                      <a:pt x="7" y="26"/>
                      <a:pt x="11" y="14"/>
                      <a:pt x="16" y="9"/>
                    </a:cubicBezTo>
                    <a:cubicBezTo>
                      <a:pt x="21" y="5"/>
                      <a:pt x="40" y="0"/>
                      <a:pt x="40"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72">
                <a:extLst>
                  <a:ext uri="{FF2B5EF4-FFF2-40B4-BE49-F238E27FC236}">
                    <a16:creationId xmlns:a16="http://schemas.microsoft.com/office/drawing/2014/main" id="{ECA7DA2B-681F-9A27-CC1A-571039BABECC}"/>
                  </a:ext>
                </a:extLst>
              </p:cNvPr>
              <p:cNvSpPr>
                <a:spLocks/>
              </p:cNvSpPr>
              <p:nvPr/>
            </p:nvSpPr>
            <p:spPr bwMode="auto">
              <a:xfrm>
                <a:off x="10804219" y="6948797"/>
                <a:ext cx="100567" cy="55313"/>
              </a:xfrm>
              <a:custGeom>
                <a:avLst/>
                <a:gdLst>
                  <a:gd name="T0" fmla="*/ 42 w 43"/>
                  <a:gd name="T1" fmla="*/ 11 h 24"/>
                  <a:gd name="T2" fmla="*/ 43 w 43"/>
                  <a:gd name="T3" fmla="*/ 14 h 24"/>
                  <a:gd name="T4" fmla="*/ 41 w 43"/>
                  <a:gd name="T5" fmla="*/ 24 h 24"/>
                  <a:gd name="T6" fmla="*/ 1 w 43"/>
                  <a:gd name="T7" fmla="*/ 15 h 24"/>
                  <a:gd name="T8" fmla="*/ 5 w 43"/>
                  <a:gd name="T9" fmla="*/ 0 h 24"/>
                  <a:gd name="T10" fmla="*/ 42 w 43"/>
                  <a:gd name="T11" fmla="*/ 11 h 24"/>
                </a:gdLst>
                <a:ahLst/>
                <a:cxnLst>
                  <a:cxn ang="0">
                    <a:pos x="T0" y="T1"/>
                  </a:cxn>
                  <a:cxn ang="0">
                    <a:pos x="T2" y="T3"/>
                  </a:cxn>
                  <a:cxn ang="0">
                    <a:pos x="T4" y="T5"/>
                  </a:cxn>
                  <a:cxn ang="0">
                    <a:pos x="T6" y="T7"/>
                  </a:cxn>
                  <a:cxn ang="0">
                    <a:pos x="T8" y="T9"/>
                  </a:cxn>
                  <a:cxn ang="0">
                    <a:pos x="T10" y="T11"/>
                  </a:cxn>
                </a:cxnLst>
                <a:rect l="0" t="0" r="r" b="b"/>
                <a:pathLst>
                  <a:path w="43" h="24">
                    <a:moveTo>
                      <a:pt x="42" y="11"/>
                    </a:moveTo>
                    <a:cubicBezTo>
                      <a:pt x="42" y="11"/>
                      <a:pt x="43" y="14"/>
                      <a:pt x="43" y="14"/>
                    </a:cubicBezTo>
                    <a:cubicBezTo>
                      <a:pt x="41" y="24"/>
                      <a:pt x="41" y="24"/>
                      <a:pt x="41" y="24"/>
                    </a:cubicBezTo>
                    <a:cubicBezTo>
                      <a:pt x="41" y="24"/>
                      <a:pt x="0" y="15"/>
                      <a:pt x="1" y="15"/>
                    </a:cubicBezTo>
                    <a:cubicBezTo>
                      <a:pt x="2" y="16"/>
                      <a:pt x="5" y="0"/>
                      <a:pt x="5" y="0"/>
                    </a:cubicBezTo>
                    <a:lnTo>
                      <a:pt x="4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73">
                <a:extLst>
                  <a:ext uri="{FF2B5EF4-FFF2-40B4-BE49-F238E27FC236}">
                    <a16:creationId xmlns:a16="http://schemas.microsoft.com/office/drawing/2014/main" id="{2A3093E3-960E-EB81-DFB7-CC675D113E72}"/>
                  </a:ext>
                </a:extLst>
              </p:cNvPr>
              <p:cNvSpPr>
                <a:spLocks/>
              </p:cNvSpPr>
              <p:nvPr/>
            </p:nvSpPr>
            <p:spPr bwMode="auto">
              <a:xfrm>
                <a:off x="10799191" y="6427523"/>
                <a:ext cx="481048" cy="564854"/>
              </a:xfrm>
              <a:custGeom>
                <a:avLst/>
                <a:gdLst>
                  <a:gd name="T0" fmla="*/ 205 w 205"/>
                  <a:gd name="T1" fmla="*/ 0 h 241"/>
                  <a:gd name="T2" fmla="*/ 0 w 205"/>
                  <a:gd name="T3" fmla="*/ 232 h 241"/>
                  <a:gd name="T4" fmla="*/ 44 w 205"/>
                  <a:gd name="T5" fmla="*/ 241 h 241"/>
                  <a:gd name="T6" fmla="*/ 195 w 205"/>
                  <a:gd name="T7" fmla="*/ 79 h 241"/>
                  <a:gd name="T8" fmla="*/ 205 w 205"/>
                  <a:gd name="T9" fmla="*/ 0 h 241"/>
                </a:gdLst>
                <a:ahLst/>
                <a:cxnLst>
                  <a:cxn ang="0">
                    <a:pos x="T0" y="T1"/>
                  </a:cxn>
                  <a:cxn ang="0">
                    <a:pos x="T2" y="T3"/>
                  </a:cxn>
                  <a:cxn ang="0">
                    <a:pos x="T4" y="T5"/>
                  </a:cxn>
                  <a:cxn ang="0">
                    <a:pos x="T6" y="T7"/>
                  </a:cxn>
                  <a:cxn ang="0">
                    <a:pos x="T8" y="T9"/>
                  </a:cxn>
                </a:cxnLst>
                <a:rect l="0" t="0" r="r" b="b"/>
                <a:pathLst>
                  <a:path w="205" h="241">
                    <a:moveTo>
                      <a:pt x="205" y="0"/>
                    </a:moveTo>
                    <a:cubicBezTo>
                      <a:pt x="149" y="15"/>
                      <a:pt x="21" y="77"/>
                      <a:pt x="0" y="232"/>
                    </a:cubicBezTo>
                    <a:cubicBezTo>
                      <a:pt x="16" y="233"/>
                      <a:pt x="29" y="238"/>
                      <a:pt x="44" y="241"/>
                    </a:cubicBezTo>
                    <a:cubicBezTo>
                      <a:pt x="66" y="127"/>
                      <a:pt x="132" y="72"/>
                      <a:pt x="195" y="79"/>
                    </a:cubicBezTo>
                    <a:lnTo>
                      <a:pt x="205"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74">
                <a:extLst>
                  <a:ext uri="{FF2B5EF4-FFF2-40B4-BE49-F238E27FC236}">
                    <a16:creationId xmlns:a16="http://schemas.microsoft.com/office/drawing/2014/main" id="{35748A8A-36D6-8A45-B67E-6F922392D19F}"/>
                  </a:ext>
                </a:extLst>
              </p:cNvPr>
              <p:cNvSpPr>
                <a:spLocks/>
              </p:cNvSpPr>
              <p:nvPr/>
            </p:nvSpPr>
            <p:spPr bwMode="auto">
              <a:xfrm>
                <a:off x="11293647" y="6419142"/>
                <a:ext cx="110624" cy="450877"/>
              </a:xfrm>
              <a:custGeom>
                <a:avLst/>
                <a:gdLst>
                  <a:gd name="T0" fmla="*/ 33 w 47"/>
                  <a:gd name="T1" fmla="*/ 12 h 193"/>
                  <a:gd name="T2" fmla="*/ 27 w 47"/>
                  <a:gd name="T3" fmla="*/ 193 h 193"/>
                  <a:gd name="T4" fmla="*/ 10 w 47"/>
                  <a:gd name="T5" fmla="*/ 69 h 193"/>
                  <a:gd name="T6" fmla="*/ 31 w 47"/>
                  <a:gd name="T7" fmla="*/ 64 h 193"/>
                  <a:gd name="T8" fmla="*/ 0 w 47"/>
                  <a:gd name="T9" fmla="*/ 53 h 193"/>
                  <a:gd name="T10" fmla="*/ 8 w 47"/>
                  <a:gd name="T11" fmla="*/ 0 h 193"/>
                  <a:gd name="T12" fmla="*/ 33 w 47"/>
                  <a:gd name="T13" fmla="*/ 12 h 193"/>
                </a:gdLst>
                <a:ahLst/>
                <a:cxnLst>
                  <a:cxn ang="0">
                    <a:pos x="T0" y="T1"/>
                  </a:cxn>
                  <a:cxn ang="0">
                    <a:pos x="T2" y="T3"/>
                  </a:cxn>
                  <a:cxn ang="0">
                    <a:pos x="T4" y="T5"/>
                  </a:cxn>
                  <a:cxn ang="0">
                    <a:pos x="T6" y="T7"/>
                  </a:cxn>
                  <a:cxn ang="0">
                    <a:pos x="T8" y="T9"/>
                  </a:cxn>
                  <a:cxn ang="0">
                    <a:pos x="T10" y="T11"/>
                  </a:cxn>
                  <a:cxn ang="0">
                    <a:pos x="T12" y="T13"/>
                  </a:cxn>
                </a:cxnLst>
                <a:rect l="0" t="0" r="r" b="b"/>
                <a:pathLst>
                  <a:path w="47" h="193">
                    <a:moveTo>
                      <a:pt x="33" y="12"/>
                    </a:moveTo>
                    <a:cubicBezTo>
                      <a:pt x="47" y="19"/>
                      <a:pt x="39" y="102"/>
                      <a:pt x="27" y="193"/>
                    </a:cubicBezTo>
                    <a:cubicBezTo>
                      <a:pt x="27" y="193"/>
                      <a:pt x="10" y="69"/>
                      <a:pt x="10" y="69"/>
                    </a:cubicBezTo>
                    <a:cubicBezTo>
                      <a:pt x="31" y="64"/>
                      <a:pt x="31" y="64"/>
                      <a:pt x="31" y="64"/>
                    </a:cubicBezTo>
                    <a:cubicBezTo>
                      <a:pt x="0" y="53"/>
                      <a:pt x="0" y="53"/>
                      <a:pt x="0" y="53"/>
                    </a:cubicBezTo>
                    <a:cubicBezTo>
                      <a:pt x="8" y="0"/>
                      <a:pt x="8" y="0"/>
                      <a:pt x="8" y="0"/>
                    </a:cubicBezTo>
                    <a:lnTo>
                      <a:pt x="33" y="12"/>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75">
                <a:extLst>
                  <a:ext uri="{FF2B5EF4-FFF2-40B4-BE49-F238E27FC236}">
                    <a16:creationId xmlns:a16="http://schemas.microsoft.com/office/drawing/2014/main" id="{56726422-B88D-8579-6FD3-E624A22F14D7}"/>
                  </a:ext>
                </a:extLst>
              </p:cNvPr>
              <p:cNvSpPr>
                <a:spLocks/>
              </p:cNvSpPr>
              <p:nvPr/>
            </p:nvSpPr>
            <p:spPr bwMode="auto">
              <a:xfrm>
                <a:off x="11759609" y="5954857"/>
                <a:ext cx="135766" cy="154203"/>
              </a:xfrm>
              <a:custGeom>
                <a:avLst/>
                <a:gdLst>
                  <a:gd name="T0" fmla="*/ 54 w 58"/>
                  <a:gd name="T1" fmla="*/ 65 h 66"/>
                  <a:gd name="T2" fmla="*/ 58 w 58"/>
                  <a:gd name="T3" fmla="*/ 39 h 66"/>
                  <a:gd name="T4" fmla="*/ 51 w 58"/>
                  <a:gd name="T5" fmla="*/ 10 h 66"/>
                  <a:gd name="T6" fmla="*/ 26 w 58"/>
                  <a:gd name="T7" fmla="*/ 1 h 66"/>
                  <a:gd name="T8" fmla="*/ 3 w 58"/>
                  <a:gd name="T9" fmla="*/ 15 h 66"/>
                  <a:gd name="T10" fmla="*/ 10 w 58"/>
                  <a:gd name="T11" fmla="*/ 39 h 66"/>
                  <a:gd name="T12" fmla="*/ 21 w 58"/>
                  <a:gd name="T13" fmla="*/ 59 h 66"/>
                  <a:gd name="T14" fmla="*/ 54 w 58"/>
                  <a:gd name="T15" fmla="*/ 6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54" y="65"/>
                    </a:moveTo>
                    <a:cubicBezTo>
                      <a:pt x="54" y="59"/>
                      <a:pt x="58" y="48"/>
                      <a:pt x="58" y="39"/>
                    </a:cubicBezTo>
                    <a:cubicBezTo>
                      <a:pt x="58" y="29"/>
                      <a:pt x="51" y="14"/>
                      <a:pt x="51" y="10"/>
                    </a:cubicBezTo>
                    <a:cubicBezTo>
                      <a:pt x="50" y="6"/>
                      <a:pt x="39" y="0"/>
                      <a:pt x="26" y="1"/>
                    </a:cubicBezTo>
                    <a:cubicBezTo>
                      <a:pt x="13" y="1"/>
                      <a:pt x="6" y="7"/>
                      <a:pt x="3" y="15"/>
                    </a:cubicBezTo>
                    <a:cubicBezTo>
                      <a:pt x="0" y="22"/>
                      <a:pt x="4" y="33"/>
                      <a:pt x="10" y="39"/>
                    </a:cubicBezTo>
                    <a:cubicBezTo>
                      <a:pt x="15" y="46"/>
                      <a:pt x="21" y="52"/>
                      <a:pt x="21" y="59"/>
                    </a:cubicBezTo>
                    <a:cubicBezTo>
                      <a:pt x="22" y="66"/>
                      <a:pt x="54" y="65"/>
                      <a:pt x="54" y="65"/>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77">
                <a:extLst>
                  <a:ext uri="{FF2B5EF4-FFF2-40B4-BE49-F238E27FC236}">
                    <a16:creationId xmlns:a16="http://schemas.microsoft.com/office/drawing/2014/main" id="{65F9EED0-8FCA-BD12-48D0-36CCDDAE9CE8}"/>
                  </a:ext>
                </a:extLst>
              </p:cNvPr>
              <p:cNvSpPr>
                <a:spLocks/>
              </p:cNvSpPr>
              <p:nvPr/>
            </p:nvSpPr>
            <p:spPr bwMode="auto">
              <a:xfrm>
                <a:off x="11491429" y="6093975"/>
                <a:ext cx="407298" cy="963771"/>
              </a:xfrm>
              <a:custGeom>
                <a:avLst/>
                <a:gdLst>
                  <a:gd name="T0" fmla="*/ 0 w 174"/>
                  <a:gd name="T1" fmla="*/ 133 h 411"/>
                  <a:gd name="T2" fmla="*/ 132 w 174"/>
                  <a:gd name="T3" fmla="*/ 0 h 411"/>
                  <a:gd name="T4" fmla="*/ 174 w 174"/>
                  <a:gd name="T5" fmla="*/ 4 h 411"/>
                  <a:gd name="T6" fmla="*/ 55 w 174"/>
                  <a:gd name="T7" fmla="*/ 210 h 411"/>
                  <a:gd name="T8" fmla="*/ 99 w 174"/>
                  <a:gd name="T9" fmla="*/ 407 h 411"/>
                  <a:gd name="T10" fmla="*/ 57 w 174"/>
                  <a:gd name="T11" fmla="*/ 411 h 411"/>
                  <a:gd name="T12" fmla="*/ 0 w 174"/>
                  <a:gd name="T13" fmla="*/ 133 h 411"/>
                </a:gdLst>
                <a:ahLst/>
                <a:cxnLst>
                  <a:cxn ang="0">
                    <a:pos x="T0" y="T1"/>
                  </a:cxn>
                  <a:cxn ang="0">
                    <a:pos x="T2" y="T3"/>
                  </a:cxn>
                  <a:cxn ang="0">
                    <a:pos x="T4" y="T5"/>
                  </a:cxn>
                  <a:cxn ang="0">
                    <a:pos x="T6" y="T7"/>
                  </a:cxn>
                  <a:cxn ang="0">
                    <a:pos x="T8" y="T9"/>
                  </a:cxn>
                  <a:cxn ang="0">
                    <a:pos x="T10" y="T11"/>
                  </a:cxn>
                  <a:cxn ang="0">
                    <a:pos x="T12" y="T13"/>
                  </a:cxn>
                </a:cxnLst>
                <a:rect l="0" t="0" r="r" b="b"/>
                <a:pathLst>
                  <a:path w="174" h="411">
                    <a:moveTo>
                      <a:pt x="0" y="133"/>
                    </a:moveTo>
                    <a:cubicBezTo>
                      <a:pt x="43" y="125"/>
                      <a:pt x="106" y="169"/>
                      <a:pt x="132" y="0"/>
                    </a:cubicBezTo>
                    <a:cubicBezTo>
                      <a:pt x="174" y="4"/>
                      <a:pt x="174" y="4"/>
                      <a:pt x="174" y="4"/>
                    </a:cubicBezTo>
                    <a:cubicBezTo>
                      <a:pt x="157" y="177"/>
                      <a:pt x="120" y="180"/>
                      <a:pt x="55" y="210"/>
                    </a:cubicBezTo>
                    <a:cubicBezTo>
                      <a:pt x="99" y="407"/>
                      <a:pt x="99" y="407"/>
                      <a:pt x="99" y="407"/>
                    </a:cubicBezTo>
                    <a:cubicBezTo>
                      <a:pt x="57" y="411"/>
                      <a:pt x="57" y="411"/>
                      <a:pt x="57" y="411"/>
                    </a:cubicBezTo>
                    <a:lnTo>
                      <a:pt x="0" y="13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78">
                <a:extLst>
                  <a:ext uri="{FF2B5EF4-FFF2-40B4-BE49-F238E27FC236}">
                    <a16:creationId xmlns:a16="http://schemas.microsoft.com/office/drawing/2014/main" id="{4AB70222-552F-7E90-82D6-22DDB4B22387}"/>
                  </a:ext>
                </a:extLst>
              </p:cNvPr>
              <p:cNvSpPr>
                <a:spLocks/>
              </p:cNvSpPr>
              <p:nvPr/>
            </p:nvSpPr>
            <p:spPr bwMode="auto">
              <a:xfrm>
                <a:off x="11486401" y="6397353"/>
                <a:ext cx="102244" cy="424060"/>
              </a:xfrm>
              <a:custGeom>
                <a:avLst/>
                <a:gdLst>
                  <a:gd name="T0" fmla="*/ 14 w 61"/>
                  <a:gd name="T1" fmla="*/ 0 h 253"/>
                  <a:gd name="T2" fmla="*/ 14 w 61"/>
                  <a:gd name="T3" fmla="*/ 0 h 253"/>
                  <a:gd name="T4" fmla="*/ 61 w 61"/>
                  <a:gd name="T5" fmla="*/ 66 h 253"/>
                  <a:gd name="T6" fmla="*/ 29 w 61"/>
                  <a:gd name="T7" fmla="*/ 77 h 253"/>
                  <a:gd name="T8" fmla="*/ 54 w 61"/>
                  <a:gd name="T9" fmla="*/ 81 h 253"/>
                  <a:gd name="T10" fmla="*/ 53 w 61"/>
                  <a:gd name="T11" fmla="*/ 253 h 253"/>
                  <a:gd name="T12" fmla="*/ 0 w 61"/>
                  <a:gd name="T13" fmla="*/ 4 h 253"/>
                  <a:gd name="T14" fmla="*/ 14 w 61"/>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3">
                    <a:moveTo>
                      <a:pt x="14" y="0"/>
                    </a:moveTo>
                    <a:lnTo>
                      <a:pt x="14" y="0"/>
                    </a:lnTo>
                    <a:lnTo>
                      <a:pt x="61" y="66"/>
                    </a:lnTo>
                    <a:lnTo>
                      <a:pt x="29" y="77"/>
                    </a:lnTo>
                    <a:lnTo>
                      <a:pt x="54" y="81"/>
                    </a:lnTo>
                    <a:lnTo>
                      <a:pt x="53" y="253"/>
                    </a:lnTo>
                    <a:lnTo>
                      <a:pt x="0" y="4"/>
                    </a:lnTo>
                    <a:lnTo>
                      <a:pt x="14" y="0"/>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79">
                <a:extLst>
                  <a:ext uri="{FF2B5EF4-FFF2-40B4-BE49-F238E27FC236}">
                    <a16:creationId xmlns:a16="http://schemas.microsoft.com/office/drawing/2014/main" id="{17FA8424-01A3-2085-9ECD-2055E071DA20}"/>
                  </a:ext>
                </a:extLst>
              </p:cNvPr>
              <p:cNvSpPr>
                <a:spLocks/>
              </p:cNvSpPr>
              <p:nvPr/>
            </p:nvSpPr>
            <p:spPr bwMode="auto">
              <a:xfrm>
                <a:off x="11467963" y="6404058"/>
                <a:ext cx="35199" cy="72074"/>
              </a:xfrm>
              <a:custGeom>
                <a:avLst/>
                <a:gdLst>
                  <a:gd name="T0" fmla="*/ 0 w 15"/>
                  <a:gd name="T1" fmla="*/ 5 h 31"/>
                  <a:gd name="T2" fmla="*/ 2 w 15"/>
                  <a:gd name="T3" fmla="*/ 1 h 31"/>
                  <a:gd name="T4" fmla="*/ 15 w 15"/>
                  <a:gd name="T5" fmla="*/ 15 h 31"/>
                  <a:gd name="T6" fmla="*/ 3 w 15"/>
                  <a:gd name="T7" fmla="*/ 30 h 31"/>
                  <a:gd name="T8" fmla="*/ 0 w 15"/>
                  <a:gd name="T9" fmla="*/ 5 h 31"/>
                </a:gdLst>
                <a:ahLst/>
                <a:cxnLst>
                  <a:cxn ang="0">
                    <a:pos x="T0" y="T1"/>
                  </a:cxn>
                  <a:cxn ang="0">
                    <a:pos x="T2" y="T3"/>
                  </a:cxn>
                  <a:cxn ang="0">
                    <a:pos x="T4" y="T5"/>
                  </a:cxn>
                  <a:cxn ang="0">
                    <a:pos x="T6" y="T7"/>
                  </a:cxn>
                  <a:cxn ang="0">
                    <a:pos x="T8" y="T9"/>
                  </a:cxn>
                </a:cxnLst>
                <a:rect l="0" t="0" r="r" b="b"/>
                <a:pathLst>
                  <a:path w="15" h="31">
                    <a:moveTo>
                      <a:pt x="0" y="5"/>
                    </a:moveTo>
                    <a:cubicBezTo>
                      <a:pt x="2" y="1"/>
                      <a:pt x="2" y="1"/>
                      <a:pt x="2" y="1"/>
                    </a:cubicBezTo>
                    <a:cubicBezTo>
                      <a:pt x="2" y="0"/>
                      <a:pt x="15" y="15"/>
                      <a:pt x="15" y="15"/>
                    </a:cubicBezTo>
                    <a:cubicBezTo>
                      <a:pt x="15" y="15"/>
                      <a:pt x="3" y="31"/>
                      <a:pt x="3" y="30"/>
                    </a:cubicBezTo>
                    <a:lnTo>
                      <a:pt x="0" y="5"/>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0">
                <a:extLst>
                  <a:ext uri="{FF2B5EF4-FFF2-40B4-BE49-F238E27FC236}">
                    <a16:creationId xmlns:a16="http://schemas.microsoft.com/office/drawing/2014/main" id="{06EDDDB1-2D01-31CD-31CE-1C33255652E8}"/>
                  </a:ext>
                </a:extLst>
              </p:cNvPr>
              <p:cNvSpPr>
                <a:spLocks/>
              </p:cNvSpPr>
              <p:nvPr/>
            </p:nvSpPr>
            <p:spPr bwMode="auto">
              <a:xfrm>
                <a:off x="11446174" y="6472778"/>
                <a:ext cx="124033" cy="584967"/>
              </a:xfrm>
              <a:custGeom>
                <a:avLst/>
                <a:gdLst>
                  <a:gd name="T0" fmla="*/ 0 w 74"/>
                  <a:gd name="T1" fmla="*/ 1 h 349"/>
                  <a:gd name="T2" fmla="*/ 20 w 74"/>
                  <a:gd name="T3" fmla="*/ 0 h 349"/>
                  <a:gd name="T4" fmla="*/ 74 w 74"/>
                  <a:gd name="T5" fmla="*/ 289 h 349"/>
                  <a:gd name="T6" fmla="*/ 54 w 74"/>
                  <a:gd name="T7" fmla="*/ 349 h 349"/>
                  <a:gd name="T8" fmla="*/ 14 w 74"/>
                  <a:gd name="T9" fmla="*/ 291 h 349"/>
                  <a:gd name="T10" fmla="*/ 0 w 74"/>
                  <a:gd name="T11" fmla="*/ 1 h 349"/>
                </a:gdLst>
                <a:ahLst/>
                <a:cxnLst>
                  <a:cxn ang="0">
                    <a:pos x="T0" y="T1"/>
                  </a:cxn>
                  <a:cxn ang="0">
                    <a:pos x="T2" y="T3"/>
                  </a:cxn>
                  <a:cxn ang="0">
                    <a:pos x="T4" y="T5"/>
                  </a:cxn>
                  <a:cxn ang="0">
                    <a:pos x="T6" y="T7"/>
                  </a:cxn>
                  <a:cxn ang="0">
                    <a:pos x="T8" y="T9"/>
                  </a:cxn>
                  <a:cxn ang="0">
                    <a:pos x="T10" y="T11"/>
                  </a:cxn>
                </a:cxnLst>
                <a:rect l="0" t="0" r="r" b="b"/>
                <a:pathLst>
                  <a:path w="74" h="349">
                    <a:moveTo>
                      <a:pt x="0" y="1"/>
                    </a:moveTo>
                    <a:lnTo>
                      <a:pt x="20" y="0"/>
                    </a:lnTo>
                    <a:lnTo>
                      <a:pt x="74" y="289"/>
                    </a:lnTo>
                    <a:lnTo>
                      <a:pt x="54" y="349"/>
                    </a:lnTo>
                    <a:lnTo>
                      <a:pt x="14" y="291"/>
                    </a:lnTo>
                    <a:lnTo>
                      <a:pt x="0"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81">
                <a:extLst>
                  <a:ext uri="{FF2B5EF4-FFF2-40B4-BE49-F238E27FC236}">
                    <a16:creationId xmlns:a16="http://schemas.microsoft.com/office/drawing/2014/main" id="{2BF33431-3BF9-9A1C-BF0D-753C54C51326}"/>
                  </a:ext>
                </a:extLst>
              </p:cNvPr>
              <p:cNvSpPr>
                <a:spLocks/>
              </p:cNvSpPr>
              <p:nvPr/>
            </p:nvSpPr>
            <p:spPr bwMode="auto">
              <a:xfrm>
                <a:off x="11410975" y="6414114"/>
                <a:ext cx="68722" cy="70397"/>
              </a:xfrm>
              <a:custGeom>
                <a:avLst/>
                <a:gdLst>
                  <a:gd name="T0" fmla="*/ 0 w 29"/>
                  <a:gd name="T1" fmla="*/ 7 h 30"/>
                  <a:gd name="T2" fmla="*/ 29 w 29"/>
                  <a:gd name="T3" fmla="*/ 0 h 30"/>
                  <a:gd name="T4" fmla="*/ 29 w 29"/>
                  <a:gd name="T5" fmla="*/ 27 h 30"/>
                  <a:gd name="T6" fmla="*/ 15 w 29"/>
                  <a:gd name="T7" fmla="*/ 30 h 30"/>
                  <a:gd name="T8" fmla="*/ 0 w 29"/>
                  <a:gd name="T9" fmla="*/ 7 h 30"/>
                </a:gdLst>
                <a:ahLst/>
                <a:cxnLst>
                  <a:cxn ang="0">
                    <a:pos x="T0" y="T1"/>
                  </a:cxn>
                  <a:cxn ang="0">
                    <a:pos x="T2" y="T3"/>
                  </a:cxn>
                  <a:cxn ang="0">
                    <a:pos x="T4" y="T5"/>
                  </a:cxn>
                  <a:cxn ang="0">
                    <a:pos x="T6" y="T7"/>
                  </a:cxn>
                  <a:cxn ang="0">
                    <a:pos x="T8" y="T9"/>
                  </a:cxn>
                </a:cxnLst>
                <a:rect l="0" t="0" r="r" b="b"/>
                <a:pathLst>
                  <a:path w="29" h="30">
                    <a:moveTo>
                      <a:pt x="0" y="7"/>
                    </a:moveTo>
                    <a:cubicBezTo>
                      <a:pt x="1" y="7"/>
                      <a:pt x="29" y="0"/>
                      <a:pt x="29" y="0"/>
                    </a:cubicBezTo>
                    <a:cubicBezTo>
                      <a:pt x="29" y="27"/>
                      <a:pt x="29" y="27"/>
                      <a:pt x="29" y="27"/>
                    </a:cubicBezTo>
                    <a:cubicBezTo>
                      <a:pt x="15" y="30"/>
                      <a:pt x="15" y="30"/>
                      <a:pt x="15" y="30"/>
                    </a:cubicBezTo>
                    <a:lnTo>
                      <a:pt x="0" y="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82">
                <a:extLst>
                  <a:ext uri="{FF2B5EF4-FFF2-40B4-BE49-F238E27FC236}">
                    <a16:creationId xmlns:a16="http://schemas.microsoft.com/office/drawing/2014/main" id="{E7696EBC-6EC4-582E-8CDA-F822FA531898}"/>
                  </a:ext>
                </a:extLst>
              </p:cNvPr>
              <p:cNvSpPr>
                <a:spLocks/>
              </p:cNvSpPr>
              <p:nvPr/>
            </p:nvSpPr>
            <p:spPr bwMode="auto">
              <a:xfrm>
                <a:off x="11464611" y="6373888"/>
                <a:ext cx="45256" cy="102244"/>
              </a:xfrm>
              <a:custGeom>
                <a:avLst/>
                <a:gdLst>
                  <a:gd name="T0" fmla="*/ 0 w 27"/>
                  <a:gd name="T1" fmla="*/ 24 h 61"/>
                  <a:gd name="T2" fmla="*/ 27 w 27"/>
                  <a:gd name="T3" fmla="*/ 61 h 61"/>
                  <a:gd name="T4" fmla="*/ 27 w 27"/>
                  <a:gd name="T5" fmla="*/ 10 h 61"/>
                  <a:gd name="T6" fmla="*/ 7 w 27"/>
                  <a:gd name="T7" fmla="*/ 0 h 61"/>
                  <a:gd name="T8" fmla="*/ 0 w 27"/>
                  <a:gd name="T9" fmla="*/ 24 h 61"/>
                </a:gdLst>
                <a:ahLst/>
                <a:cxnLst>
                  <a:cxn ang="0">
                    <a:pos x="T0" y="T1"/>
                  </a:cxn>
                  <a:cxn ang="0">
                    <a:pos x="T2" y="T3"/>
                  </a:cxn>
                  <a:cxn ang="0">
                    <a:pos x="T4" y="T5"/>
                  </a:cxn>
                  <a:cxn ang="0">
                    <a:pos x="T6" y="T7"/>
                  </a:cxn>
                  <a:cxn ang="0">
                    <a:pos x="T8" y="T9"/>
                  </a:cxn>
                </a:cxnLst>
                <a:rect l="0" t="0" r="r" b="b"/>
                <a:pathLst>
                  <a:path w="27" h="61">
                    <a:moveTo>
                      <a:pt x="0" y="24"/>
                    </a:moveTo>
                    <a:lnTo>
                      <a:pt x="27" y="61"/>
                    </a:lnTo>
                    <a:lnTo>
                      <a:pt x="27" y="10"/>
                    </a:lnTo>
                    <a:lnTo>
                      <a:pt x="7" y="0"/>
                    </a:lnTo>
                    <a:lnTo>
                      <a:pt x="0" y="2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83">
                <a:extLst>
                  <a:ext uri="{FF2B5EF4-FFF2-40B4-BE49-F238E27FC236}">
                    <a16:creationId xmlns:a16="http://schemas.microsoft.com/office/drawing/2014/main" id="{5AD3ED69-B9C1-7893-EBA1-65358B1FE82C}"/>
                  </a:ext>
                </a:extLst>
              </p:cNvPr>
              <p:cNvSpPr>
                <a:spLocks/>
              </p:cNvSpPr>
              <p:nvPr/>
            </p:nvSpPr>
            <p:spPr bwMode="auto">
              <a:xfrm>
                <a:off x="11286942" y="6387296"/>
                <a:ext cx="142471" cy="115653"/>
              </a:xfrm>
              <a:custGeom>
                <a:avLst/>
                <a:gdLst>
                  <a:gd name="T0" fmla="*/ 0 w 85"/>
                  <a:gd name="T1" fmla="*/ 24 h 69"/>
                  <a:gd name="T2" fmla="*/ 11 w 85"/>
                  <a:gd name="T3" fmla="*/ 0 h 69"/>
                  <a:gd name="T4" fmla="*/ 85 w 85"/>
                  <a:gd name="T5" fmla="*/ 23 h 69"/>
                  <a:gd name="T6" fmla="*/ 67 w 85"/>
                  <a:gd name="T7" fmla="*/ 69 h 69"/>
                  <a:gd name="T8" fmla="*/ 0 w 85"/>
                  <a:gd name="T9" fmla="*/ 24 h 69"/>
                </a:gdLst>
                <a:ahLst/>
                <a:cxnLst>
                  <a:cxn ang="0">
                    <a:pos x="T0" y="T1"/>
                  </a:cxn>
                  <a:cxn ang="0">
                    <a:pos x="T2" y="T3"/>
                  </a:cxn>
                  <a:cxn ang="0">
                    <a:pos x="T4" y="T5"/>
                  </a:cxn>
                  <a:cxn ang="0">
                    <a:pos x="T6" y="T7"/>
                  </a:cxn>
                  <a:cxn ang="0">
                    <a:pos x="T8" y="T9"/>
                  </a:cxn>
                </a:cxnLst>
                <a:rect l="0" t="0" r="r" b="b"/>
                <a:pathLst>
                  <a:path w="85" h="69">
                    <a:moveTo>
                      <a:pt x="0" y="24"/>
                    </a:moveTo>
                    <a:lnTo>
                      <a:pt x="11" y="0"/>
                    </a:lnTo>
                    <a:lnTo>
                      <a:pt x="85" y="23"/>
                    </a:lnTo>
                    <a:lnTo>
                      <a:pt x="67" y="69"/>
                    </a:lnTo>
                    <a:lnTo>
                      <a:pt x="0" y="2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84">
                <a:extLst>
                  <a:ext uri="{FF2B5EF4-FFF2-40B4-BE49-F238E27FC236}">
                    <a16:creationId xmlns:a16="http://schemas.microsoft.com/office/drawing/2014/main" id="{D5093418-CBC1-CD44-B317-EABC2E003D91}"/>
                  </a:ext>
                </a:extLst>
              </p:cNvPr>
              <p:cNvSpPr>
                <a:spLocks/>
              </p:cNvSpPr>
              <p:nvPr/>
            </p:nvSpPr>
            <p:spPr bwMode="auto">
              <a:xfrm>
                <a:off x="11171290" y="6080566"/>
                <a:ext cx="164260" cy="293322"/>
              </a:xfrm>
              <a:custGeom>
                <a:avLst/>
                <a:gdLst>
                  <a:gd name="T0" fmla="*/ 70 w 70"/>
                  <a:gd name="T1" fmla="*/ 17 h 125"/>
                  <a:gd name="T2" fmla="*/ 63 w 70"/>
                  <a:gd name="T3" fmla="*/ 10 h 125"/>
                  <a:gd name="T4" fmla="*/ 2 w 70"/>
                  <a:gd name="T5" fmla="*/ 56 h 125"/>
                  <a:gd name="T6" fmla="*/ 14 w 70"/>
                  <a:gd name="T7" fmla="*/ 105 h 125"/>
                  <a:gd name="T8" fmla="*/ 54 w 70"/>
                  <a:gd name="T9" fmla="*/ 125 h 125"/>
                  <a:gd name="T10" fmla="*/ 52 w 70"/>
                  <a:gd name="T11" fmla="*/ 109 h 125"/>
                  <a:gd name="T12" fmla="*/ 40 w 70"/>
                  <a:gd name="T13" fmla="*/ 97 h 125"/>
                  <a:gd name="T14" fmla="*/ 27 w 70"/>
                  <a:gd name="T15" fmla="*/ 93 h 125"/>
                  <a:gd name="T16" fmla="*/ 22 w 70"/>
                  <a:gd name="T17" fmla="*/ 79 h 125"/>
                  <a:gd name="T18" fmla="*/ 32 w 70"/>
                  <a:gd name="T19" fmla="*/ 75 h 125"/>
                  <a:gd name="T20" fmla="*/ 47 w 70"/>
                  <a:gd name="T21" fmla="*/ 83 h 125"/>
                  <a:gd name="T22" fmla="*/ 51 w 70"/>
                  <a:gd name="T23" fmla="*/ 80 h 125"/>
                  <a:gd name="T24" fmla="*/ 31 w 70"/>
                  <a:gd name="T25" fmla="*/ 20 h 125"/>
                  <a:gd name="T26" fmla="*/ 70 w 70"/>
                  <a:gd name="T27"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25">
                    <a:moveTo>
                      <a:pt x="70" y="17"/>
                    </a:moveTo>
                    <a:cubicBezTo>
                      <a:pt x="70" y="14"/>
                      <a:pt x="67" y="12"/>
                      <a:pt x="63" y="10"/>
                    </a:cubicBezTo>
                    <a:cubicBezTo>
                      <a:pt x="39" y="0"/>
                      <a:pt x="4" y="31"/>
                      <a:pt x="2" y="56"/>
                    </a:cubicBezTo>
                    <a:cubicBezTo>
                      <a:pt x="0" y="73"/>
                      <a:pt x="1" y="97"/>
                      <a:pt x="14" y="105"/>
                    </a:cubicBezTo>
                    <a:cubicBezTo>
                      <a:pt x="27" y="114"/>
                      <a:pt x="54" y="125"/>
                      <a:pt x="54" y="125"/>
                    </a:cubicBezTo>
                    <a:cubicBezTo>
                      <a:pt x="54" y="125"/>
                      <a:pt x="53" y="110"/>
                      <a:pt x="52" y="109"/>
                    </a:cubicBezTo>
                    <a:cubicBezTo>
                      <a:pt x="52" y="107"/>
                      <a:pt x="40" y="97"/>
                      <a:pt x="40" y="97"/>
                    </a:cubicBezTo>
                    <a:cubicBezTo>
                      <a:pt x="40" y="97"/>
                      <a:pt x="33" y="97"/>
                      <a:pt x="27" y="93"/>
                    </a:cubicBezTo>
                    <a:cubicBezTo>
                      <a:pt x="20" y="88"/>
                      <a:pt x="19" y="85"/>
                      <a:pt x="22" y="79"/>
                    </a:cubicBezTo>
                    <a:cubicBezTo>
                      <a:pt x="25" y="74"/>
                      <a:pt x="28" y="74"/>
                      <a:pt x="32" y="75"/>
                    </a:cubicBezTo>
                    <a:cubicBezTo>
                      <a:pt x="36" y="75"/>
                      <a:pt x="46" y="84"/>
                      <a:pt x="47" y="83"/>
                    </a:cubicBezTo>
                    <a:cubicBezTo>
                      <a:pt x="48" y="82"/>
                      <a:pt x="51" y="80"/>
                      <a:pt x="51" y="80"/>
                    </a:cubicBezTo>
                    <a:cubicBezTo>
                      <a:pt x="36" y="70"/>
                      <a:pt x="9" y="34"/>
                      <a:pt x="31" y="20"/>
                    </a:cubicBezTo>
                    <a:cubicBezTo>
                      <a:pt x="53" y="6"/>
                      <a:pt x="70" y="17"/>
                      <a:pt x="70" y="17"/>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96">
                <a:extLst>
                  <a:ext uri="{FF2B5EF4-FFF2-40B4-BE49-F238E27FC236}">
                    <a16:creationId xmlns:a16="http://schemas.microsoft.com/office/drawing/2014/main" id="{E046E7B5-B808-9090-9E99-7307FCEB9BC4}"/>
                  </a:ext>
                </a:extLst>
              </p:cNvPr>
              <p:cNvSpPr>
                <a:spLocks/>
              </p:cNvSpPr>
              <p:nvPr/>
            </p:nvSpPr>
            <p:spPr bwMode="auto">
              <a:xfrm>
                <a:off x="9609144" y="7932681"/>
                <a:ext cx="1079423" cy="1221894"/>
              </a:xfrm>
              <a:custGeom>
                <a:avLst/>
                <a:gdLst>
                  <a:gd name="T0" fmla="*/ 249 w 461"/>
                  <a:gd name="T1" fmla="*/ 25 h 521"/>
                  <a:gd name="T2" fmla="*/ 415 w 461"/>
                  <a:gd name="T3" fmla="*/ 108 h 521"/>
                  <a:gd name="T4" fmla="*/ 331 w 461"/>
                  <a:gd name="T5" fmla="*/ 266 h 521"/>
                  <a:gd name="T6" fmla="*/ 397 w 461"/>
                  <a:gd name="T7" fmla="*/ 292 h 521"/>
                  <a:gd name="T8" fmla="*/ 299 w 461"/>
                  <a:gd name="T9" fmla="*/ 291 h 521"/>
                  <a:gd name="T10" fmla="*/ 298 w 461"/>
                  <a:gd name="T11" fmla="*/ 288 h 521"/>
                  <a:gd name="T12" fmla="*/ 285 w 461"/>
                  <a:gd name="T13" fmla="*/ 290 h 521"/>
                  <a:gd name="T14" fmla="*/ 342 w 461"/>
                  <a:gd name="T15" fmla="*/ 97 h 521"/>
                  <a:gd name="T16" fmla="*/ 203 w 461"/>
                  <a:gd name="T17" fmla="*/ 109 h 521"/>
                  <a:gd name="T18" fmla="*/ 88 w 461"/>
                  <a:gd name="T19" fmla="*/ 452 h 521"/>
                  <a:gd name="T20" fmla="*/ 76 w 461"/>
                  <a:gd name="T21" fmla="*/ 462 h 521"/>
                  <a:gd name="T22" fmla="*/ 4 w 461"/>
                  <a:gd name="T23" fmla="*/ 518 h 521"/>
                  <a:gd name="T24" fmla="*/ 38 w 461"/>
                  <a:gd name="T25" fmla="*/ 440 h 521"/>
                  <a:gd name="T26" fmla="*/ 120 w 461"/>
                  <a:gd name="T27" fmla="*/ 17 h 521"/>
                  <a:gd name="T28" fmla="*/ 249 w 461"/>
                  <a:gd name="T29" fmla="*/ 2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521">
                    <a:moveTo>
                      <a:pt x="249" y="25"/>
                    </a:moveTo>
                    <a:cubicBezTo>
                      <a:pt x="305" y="36"/>
                      <a:pt x="461" y="0"/>
                      <a:pt x="415" y="108"/>
                    </a:cubicBezTo>
                    <a:cubicBezTo>
                      <a:pt x="385" y="178"/>
                      <a:pt x="359" y="215"/>
                      <a:pt x="331" y="266"/>
                    </a:cubicBezTo>
                    <a:cubicBezTo>
                      <a:pt x="349" y="273"/>
                      <a:pt x="401" y="291"/>
                      <a:pt x="397" y="292"/>
                    </a:cubicBezTo>
                    <a:cubicBezTo>
                      <a:pt x="390" y="295"/>
                      <a:pt x="300" y="297"/>
                      <a:pt x="299" y="291"/>
                    </a:cubicBezTo>
                    <a:cubicBezTo>
                      <a:pt x="299" y="291"/>
                      <a:pt x="300" y="297"/>
                      <a:pt x="298" y="288"/>
                    </a:cubicBezTo>
                    <a:cubicBezTo>
                      <a:pt x="285" y="290"/>
                      <a:pt x="285" y="290"/>
                      <a:pt x="285" y="290"/>
                    </a:cubicBezTo>
                    <a:cubicBezTo>
                      <a:pt x="266" y="250"/>
                      <a:pt x="368" y="99"/>
                      <a:pt x="342" y="97"/>
                    </a:cubicBezTo>
                    <a:cubicBezTo>
                      <a:pt x="282" y="93"/>
                      <a:pt x="210" y="110"/>
                      <a:pt x="203" y="109"/>
                    </a:cubicBezTo>
                    <a:cubicBezTo>
                      <a:pt x="198" y="109"/>
                      <a:pt x="156" y="224"/>
                      <a:pt x="88" y="452"/>
                    </a:cubicBezTo>
                    <a:cubicBezTo>
                      <a:pt x="76" y="462"/>
                      <a:pt x="76" y="462"/>
                      <a:pt x="76" y="462"/>
                    </a:cubicBezTo>
                    <a:cubicBezTo>
                      <a:pt x="75" y="469"/>
                      <a:pt x="13" y="521"/>
                      <a:pt x="4" y="518"/>
                    </a:cubicBezTo>
                    <a:cubicBezTo>
                      <a:pt x="0" y="517"/>
                      <a:pt x="25" y="459"/>
                      <a:pt x="38" y="440"/>
                    </a:cubicBezTo>
                    <a:cubicBezTo>
                      <a:pt x="86" y="229"/>
                      <a:pt x="103" y="125"/>
                      <a:pt x="120" y="17"/>
                    </a:cubicBezTo>
                    <a:lnTo>
                      <a:pt x="249" y="25"/>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97">
                <a:extLst>
                  <a:ext uri="{FF2B5EF4-FFF2-40B4-BE49-F238E27FC236}">
                    <a16:creationId xmlns:a16="http://schemas.microsoft.com/office/drawing/2014/main" id="{A47DB241-3801-D753-6AC3-6E4570F81D7D}"/>
                  </a:ext>
                </a:extLst>
              </p:cNvPr>
              <p:cNvSpPr>
                <a:spLocks/>
              </p:cNvSpPr>
              <p:nvPr/>
            </p:nvSpPr>
            <p:spPr bwMode="auto">
              <a:xfrm>
                <a:off x="9882352" y="7984641"/>
                <a:ext cx="338577" cy="82131"/>
              </a:xfrm>
              <a:custGeom>
                <a:avLst/>
                <a:gdLst>
                  <a:gd name="T0" fmla="*/ 2 w 144"/>
                  <a:gd name="T1" fmla="*/ 10 h 35"/>
                  <a:gd name="T2" fmla="*/ 87 w 144"/>
                  <a:gd name="T3" fmla="*/ 12 h 35"/>
                  <a:gd name="T4" fmla="*/ 142 w 144"/>
                  <a:gd name="T5" fmla="*/ 0 h 35"/>
                  <a:gd name="T6" fmla="*/ 140 w 144"/>
                  <a:gd name="T7" fmla="*/ 20 h 35"/>
                  <a:gd name="T8" fmla="*/ 74 w 144"/>
                  <a:gd name="T9" fmla="*/ 35 h 35"/>
                  <a:gd name="T10" fmla="*/ 0 w 144"/>
                  <a:gd name="T11" fmla="*/ 28 h 35"/>
                  <a:gd name="T12" fmla="*/ 2 w 144"/>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144" h="35">
                    <a:moveTo>
                      <a:pt x="2" y="10"/>
                    </a:moveTo>
                    <a:cubicBezTo>
                      <a:pt x="8" y="11"/>
                      <a:pt x="56" y="16"/>
                      <a:pt x="87" y="12"/>
                    </a:cubicBezTo>
                    <a:cubicBezTo>
                      <a:pt x="119" y="9"/>
                      <a:pt x="142" y="0"/>
                      <a:pt x="142" y="0"/>
                    </a:cubicBezTo>
                    <a:cubicBezTo>
                      <a:pt x="142" y="0"/>
                      <a:pt x="144" y="19"/>
                      <a:pt x="140" y="20"/>
                    </a:cubicBezTo>
                    <a:cubicBezTo>
                      <a:pt x="135" y="21"/>
                      <a:pt x="126" y="35"/>
                      <a:pt x="74" y="35"/>
                    </a:cubicBezTo>
                    <a:cubicBezTo>
                      <a:pt x="21" y="34"/>
                      <a:pt x="0" y="28"/>
                      <a:pt x="0" y="28"/>
                    </a:cubicBezTo>
                    <a:lnTo>
                      <a:pt x="2" y="10"/>
                    </a:lnTo>
                    <a:close/>
                  </a:path>
                </a:pathLst>
              </a:custGeom>
              <a:solidFill>
                <a:srgbClr val="92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98">
                <a:extLst>
                  <a:ext uri="{FF2B5EF4-FFF2-40B4-BE49-F238E27FC236}">
                    <a16:creationId xmlns:a16="http://schemas.microsoft.com/office/drawing/2014/main" id="{D2AA6CA1-6C46-10D7-3A95-440FC363BA18}"/>
                  </a:ext>
                </a:extLst>
              </p:cNvPr>
              <p:cNvSpPr>
                <a:spLocks/>
              </p:cNvSpPr>
              <p:nvPr/>
            </p:nvSpPr>
            <p:spPr bwMode="auto">
              <a:xfrm>
                <a:off x="9858886" y="7339334"/>
                <a:ext cx="357015" cy="734142"/>
              </a:xfrm>
              <a:custGeom>
                <a:avLst/>
                <a:gdLst>
                  <a:gd name="T0" fmla="*/ 87 w 152"/>
                  <a:gd name="T1" fmla="*/ 0 h 313"/>
                  <a:gd name="T2" fmla="*/ 101 w 152"/>
                  <a:gd name="T3" fmla="*/ 17 h 313"/>
                  <a:gd name="T4" fmla="*/ 152 w 152"/>
                  <a:gd name="T5" fmla="*/ 280 h 313"/>
                  <a:gd name="T6" fmla="*/ 0 w 152"/>
                  <a:gd name="T7" fmla="*/ 293 h 313"/>
                  <a:gd name="T8" fmla="*/ 4 w 152"/>
                  <a:gd name="T9" fmla="*/ 18 h 313"/>
                  <a:gd name="T10" fmla="*/ 32 w 152"/>
                  <a:gd name="T11" fmla="*/ 14 h 313"/>
                  <a:gd name="T12" fmla="*/ 87 w 152"/>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52" h="313">
                    <a:moveTo>
                      <a:pt x="87" y="0"/>
                    </a:moveTo>
                    <a:cubicBezTo>
                      <a:pt x="93" y="9"/>
                      <a:pt x="101" y="17"/>
                      <a:pt x="101" y="17"/>
                    </a:cubicBezTo>
                    <a:cubicBezTo>
                      <a:pt x="148" y="25"/>
                      <a:pt x="148" y="236"/>
                      <a:pt x="152" y="280"/>
                    </a:cubicBezTo>
                    <a:cubicBezTo>
                      <a:pt x="141" y="313"/>
                      <a:pt x="18" y="302"/>
                      <a:pt x="0" y="293"/>
                    </a:cubicBezTo>
                    <a:cubicBezTo>
                      <a:pt x="11" y="196"/>
                      <a:pt x="27" y="112"/>
                      <a:pt x="4" y="18"/>
                    </a:cubicBezTo>
                    <a:cubicBezTo>
                      <a:pt x="21" y="16"/>
                      <a:pt x="32" y="14"/>
                      <a:pt x="32" y="14"/>
                    </a:cubicBezTo>
                    <a:cubicBezTo>
                      <a:pt x="87" y="0"/>
                      <a:pt x="87" y="0"/>
                      <a:pt x="87" y="0"/>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9">
                <a:extLst>
                  <a:ext uri="{FF2B5EF4-FFF2-40B4-BE49-F238E27FC236}">
                    <a16:creationId xmlns:a16="http://schemas.microsoft.com/office/drawing/2014/main" id="{09E0D047-20C5-FB14-BDDE-FB423A6F3F47}"/>
                  </a:ext>
                </a:extLst>
              </p:cNvPr>
              <p:cNvSpPr>
                <a:spLocks/>
              </p:cNvSpPr>
              <p:nvPr/>
            </p:nvSpPr>
            <p:spPr bwMode="auto">
              <a:xfrm>
                <a:off x="9894085" y="7327601"/>
                <a:ext cx="194430" cy="50284"/>
              </a:xfrm>
              <a:custGeom>
                <a:avLst/>
                <a:gdLst>
                  <a:gd name="T0" fmla="*/ 4 w 116"/>
                  <a:gd name="T1" fmla="*/ 30 h 30"/>
                  <a:gd name="T2" fmla="*/ 0 w 116"/>
                  <a:gd name="T3" fmla="*/ 9 h 30"/>
                  <a:gd name="T4" fmla="*/ 104 w 116"/>
                  <a:gd name="T5" fmla="*/ 0 h 30"/>
                  <a:gd name="T6" fmla="*/ 116 w 116"/>
                  <a:gd name="T7" fmla="*/ 27 h 30"/>
                  <a:gd name="T8" fmla="*/ 4 w 116"/>
                  <a:gd name="T9" fmla="*/ 30 h 30"/>
                </a:gdLst>
                <a:ahLst/>
                <a:cxnLst>
                  <a:cxn ang="0">
                    <a:pos x="T0" y="T1"/>
                  </a:cxn>
                  <a:cxn ang="0">
                    <a:pos x="T2" y="T3"/>
                  </a:cxn>
                  <a:cxn ang="0">
                    <a:pos x="T4" y="T5"/>
                  </a:cxn>
                  <a:cxn ang="0">
                    <a:pos x="T6" y="T7"/>
                  </a:cxn>
                  <a:cxn ang="0">
                    <a:pos x="T8" y="T9"/>
                  </a:cxn>
                </a:cxnLst>
                <a:rect l="0" t="0" r="r" b="b"/>
                <a:pathLst>
                  <a:path w="116" h="30">
                    <a:moveTo>
                      <a:pt x="4" y="30"/>
                    </a:moveTo>
                    <a:lnTo>
                      <a:pt x="0" y="9"/>
                    </a:lnTo>
                    <a:lnTo>
                      <a:pt x="104" y="0"/>
                    </a:lnTo>
                    <a:lnTo>
                      <a:pt x="116" y="27"/>
                    </a:lnTo>
                    <a:lnTo>
                      <a:pt x="4" y="30"/>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0">
                <a:extLst>
                  <a:ext uri="{FF2B5EF4-FFF2-40B4-BE49-F238E27FC236}">
                    <a16:creationId xmlns:a16="http://schemas.microsoft.com/office/drawing/2014/main" id="{5B0E8334-5BD5-9663-9B08-88306997D963}"/>
                  </a:ext>
                </a:extLst>
              </p:cNvPr>
              <p:cNvSpPr>
                <a:spLocks/>
              </p:cNvSpPr>
              <p:nvPr/>
            </p:nvSpPr>
            <p:spPr bwMode="auto">
              <a:xfrm>
                <a:off x="9739882" y="7046012"/>
                <a:ext cx="336901" cy="368747"/>
              </a:xfrm>
              <a:custGeom>
                <a:avLst/>
                <a:gdLst>
                  <a:gd name="T0" fmla="*/ 20 w 144"/>
                  <a:gd name="T1" fmla="*/ 35 h 157"/>
                  <a:gd name="T2" fmla="*/ 76 w 144"/>
                  <a:gd name="T3" fmla="*/ 6 h 157"/>
                  <a:gd name="T4" fmla="*/ 89 w 144"/>
                  <a:gd name="T5" fmla="*/ 17 h 157"/>
                  <a:gd name="T6" fmla="*/ 116 w 144"/>
                  <a:gd name="T7" fmla="*/ 15 h 157"/>
                  <a:gd name="T8" fmla="*/ 119 w 144"/>
                  <a:gd name="T9" fmla="*/ 29 h 157"/>
                  <a:gd name="T10" fmla="*/ 139 w 144"/>
                  <a:gd name="T11" fmla="*/ 59 h 157"/>
                  <a:gd name="T12" fmla="*/ 125 w 144"/>
                  <a:gd name="T13" fmla="*/ 105 h 157"/>
                  <a:gd name="T14" fmla="*/ 138 w 144"/>
                  <a:gd name="T15" fmla="*/ 122 h 157"/>
                  <a:gd name="T16" fmla="*/ 138 w 144"/>
                  <a:gd name="T17" fmla="*/ 122 h 157"/>
                  <a:gd name="T18" fmla="*/ 134 w 144"/>
                  <a:gd name="T19" fmla="*/ 157 h 157"/>
                  <a:gd name="T20" fmla="*/ 69 w 144"/>
                  <a:gd name="T21" fmla="*/ 138 h 157"/>
                  <a:gd name="T22" fmla="*/ 67 w 144"/>
                  <a:gd name="T23" fmla="*/ 121 h 157"/>
                  <a:gd name="T24" fmla="*/ 59 w 144"/>
                  <a:gd name="T25" fmla="*/ 112 h 157"/>
                  <a:gd name="T26" fmla="*/ 20 w 144"/>
                  <a:gd name="T27" fmla="*/ 3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57">
                    <a:moveTo>
                      <a:pt x="20" y="35"/>
                    </a:moveTo>
                    <a:cubicBezTo>
                      <a:pt x="37" y="5"/>
                      <a:pt x="44" y="0"/>
                      <a:pt x="76" y="6"/>
                    </a:cubicBezTo>
                    <a:cubicBezTo>
                      <a:pt x="78" y="6"/>
                      <a:pt x="87" y="17"/>
                      <a:pt x="89" y="17"/>
                    </a:cubicBezTo>
                    <a:cubicBezTo>
                      <a:pt x="96" y="17"/>
                      <a:pt x="104" y="16"/>
                      <a:pt x="116" y="15"/>
                    </a:cubicBezTo>
                    <a:cubicBezTo>
                      <a:pt x="119" y="29"/>
                      <a:pt x="119" y="29"/>
                      <a:pt x="119" y="29"/>
                    </a:cubicBezTo>
                    <a:cubicBezTo>
                      <a:pt x="119" y="29"/>
                      <a:pt x="135" y="51"/>
                      <a:pt x="139" y="59"/>
                    </a:cubicBezTo>
                    <a:cubicBezTo>
                      <a:pt x="144" y="68"/>
                      <a:pt x="123" y="96"/>
                      <a:pt x="125" y="105"/>
                    </a:cubicBezTo>
                    <a:cubicBezTo>
                      <a:pt x="127" y="114"/>
                      <a:pt x="135" y="118"/>
                      <a:pt x="138" y="122"/>
                    </a:cubicBezTo>
                    <a:cubicBezTo>
                      <a:pt x="138" y="122"/>
                      <a:pt x="138" y="122"/>
                      <a:pt x="138" y="122"/>
                    </a:cubicBezTo>
                    <a:cubicBezTo>
                      <a:pt x="134" y="157"/>
                      <a:pt x="134" y="157"/>
                      <a:pt x="134" y="157"/>
                    </a:cubicBezTo>
                    <a:cubicBezTo>
                      <a:pt x="134" y="157"/>
                      <a:pt x="66" y="142"/>
                      <a:pt x="69" y="138"/>
                    </a:cubicBezTo>
                    <a:cubicBezTo>
                      <a:pt x="71" y="135"/>
                      <a:pt x="67" y="121"/>
                      <a:pt x="67" y="121"/>
                    </a:cubicBezTo>
                    <a:cubicBezTo>
                      <a:pt x="62" y="113"/>
                      <a:pt x="62" y="112"/>
                      <a:pt x="59" y="112"/>
                    </a:cubicBezTo>
                    <a:cubicBezTo>
                      <a:pt x="21" y="105"/>
                      <a:pt x="0" y="69"/>
                      <a:pt x="20" y="35"/>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01">
                <a:extLst>
                  <a:ext uri="{FF2B5EF4-FFF2-40B4-BE49-F238E27FC236}">
                    <a16:creationId xmlns:a16="http://schemas.microsoft.com/office/drawing/2014/main" id="{D211034B-8FF2-90E1-BF45-5D711BE081B8}"/>
                  </a:ext>
                </a:extLst>
              </p:cNvPr>
              <p:cNvSpPr>
                <a:spLocks/>
              </p:cNvSpPr>
              <p:nvPr/>
            </p:nvSpPr>
            <p:spPr bwMode="auto">
              <a:xfrm>
                <a:off x="9853858" y="7185131"/>
                <a:ext cx="222925" cy="217896"/>
              </a:xfrm>
              <a:custGeom>
                <a:avLst/>
                <a:gdLst>
                  <a:gd name="T0" fmla="*/ 90 w 95"/>
                  <a:gd name="T1" fmla="*/ 0 h 93"/>
                  <a:gd name="T2" fmla="*/ 76 w 95"/>
                  <a:gd name="T3" fmla="*/ 46 h 93"/>
                  <a:gd name="T4" fmla="*/ 89 w 95"/>
                  <a:gd name="T5" fmla="*/ 63 h 93"/>
                  <a:gd name="T6" fmla="*/ 89 w 95"/>
                  <a:gd name="T7" fmla="*/ 63 h 93"/>
                  <a:gd name="T8" fmla="*/ 86 w 95"/>
                  <a:gd name="T9" fmla="*/ 89 h 93"/>
                  <a:gd name="T10" fmla="*/ 59 w 95"/>
                  <a:gd name="T11" fmla="*/ 92 h 93"/>
                  <a:gd name="T12" fmla="*/ 58 w 95"/>
                  <a:gd name="T13" fmla="*/ 92 h 93"/>
                  <a:gd name="T14" fmla="*/ 20 w 95"/>
                  <a:gd name="T15" fmla="*/ 75 h 93"/>
                  <a:gd name="T16" fmla="*/ 19 w 95"/>
                  <a:gd name="T17" fmla="*/ 65 h 93"/>
                  <a:gd name="T18" fmla="*/ 11 w 95"/>
                  <a:gd name="T19" fmla="*/ 54 h 93"/>
                  <a:gd name="T20" fmla="*/ 14 w 95"/>
                  <a:gd name="T21" fmla="*/ 46 h 93"/>
                  <a:gd name="T22" fmla="*/ 0 w 95"/>
                  <a:gd name="T23" fmla="*/ 29 h 93"/>
                  <a:gd name="T24" fmla="*/ 6 w 95"/>
                  <a:gd name="T25" fmla="*/ 24 h 93"/>
                  <a:gd name="T26" fmla="*/ 20 w 95"/>
                  <a:gd name="T27" fmla="*/ 33 h 93"/>
                  <a:gd name="T28" fmla="*/ 90 w 9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93">
                    <a:moveTo>
                      <a:pt x="90" y="0"/>
                    </a:moveTo>
                    <a:cubicBezTo>
                      <a:pt x="95" y="9"/>
                      <a:pt x="74" y="37"/>
                      <a:pt x="76" y="46"/>
                    </a:cubicBezTo>
                    <a:cubicBezTo>
                      <a:pt x="78" y="55"/>
                      <a:pt x="86" y="59"/>
                      <a:pt x="89" y="63"/>
                    </a:cubicBezTo>
                    <a:cubicBezTo>
                      <a:pt x="89" y="63"/>
                      <a:pt x="89" y="63"/>
                      <a:pt x="89" y="63"/>
                    </a:cubicBezTo>
                    <a:cubicBezTo>
                      <a:pt x="86" y="89"/>
                      <a:pt x="86" y="89"/>
                      <a:pt x="86" y="89"/>
                    </a:cubicBezTo>
                    <a:cubicBezTo>
                      <a:pt x="75" y="92"/>
                      <a:pt x="64" y="93"/>
                      <a:pt x="59" y="92"/>
                    </a:cubicBezTo>
                    <a:cubicBezTo>
                      <a:pt x="58" y="92"/>
                      <a:pt x="58" y="92"/>
                      <a:pt x="58" y="92"/>
                    </a:cubicBezTo>
                    <a:cubicBezTo>
                      <a:pt x="51" y="90"/>
                      <a:pt x="33" y="82"/>
                      <a:pt x="20" y="75"/>
                    </a:cubicBezTo>
                    <a:cubicBezTo>
                      <a:pt x="20" y="71"/>
                      <a:pt x="19" y="65"/>
                      <a:pt x="19" y="65"/>
                    </a:cubicBezTo>
                    <a:cubicBezTo>
                      <a:pt x="17" y="63"/>
                      <a:pt x="16" y="55"/>
                      <a:pt x="11" y="54"/>
                    </a:cubicBezTo>
                    <a:cubicBezTo>
                      <a:pt x="12" y="50"/>
                      <a:pt x="13" y="48"/>
                      <a:pt x="14" y="46"/>
                    </a:cubicBezTo>
                    <a:cubicBezTo>
                      <a:pt x="14" y="44"/>
                      <a:pt x="0" y="29"/>
                      <a:pt x="0" y="29"/>
                    </a:cubicBezTo>
                    <a:cubicBezTo>
                      <a:pt x="0" y="29"/>
                      <a:pt x="6" y="29"/>
                      <a:pt x="6" y="24"/>
                    </a:cubicBezTo>
                    <a:cubicBezTo>
                      <a:pt x="10" y="27"/>
                      <a:pt x="16" y="32"/>
                      <a:pt x="20" y="33"/>
                    </a:cubicBezTo>
                    <a:cubicBezTo>
                      <a:pt x="45" y="36"/>
                      <a:pt x="76" y="3"/>
                      <a:pt x="90"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02">
                <a:extLst>
                  <a:ext uri="{FF2B5EF4-FFF2-40B4-BE49-F238E27FC236}">
                    <a16:creationId xmlns:a16="http://schemas.microsoft.com/office/drawing/2014/main" id="{56B15313-63D8-9D6A-E68C-78973DF5D881}"/>
                  </a:ext>
                </a:extLst>
              </p:cNvPr>
              <p:cNvSpPr>
                <a:spLocks/>
              </p:cNvSpPr>
              <p:nvPr/>
            </p:nvSpPr>
            <p:spPr bwMode="auto">
              <a:xfrm>
                <a:off x="9939340" y="7362800"/>
                <a:ext cx="97215" cy="68722"/>
              </a:xfrm>
              <a:custGeom>
                <a:avLst/>
                <a:gdLst>
                  <a:gd name="T0" fmla="*/ 0 w 42"/>
                  <a:gd name="T1" fmla="*/ 21 h 29"/>
                  <a:gd name="T2" fmla="*/ 9 w 42"/>
                  <a:gd name="T3" fmla="*/ 0 h 29"/>
                  <a:gd name="T4" fmla="*/ 34 w 42"/>
                  <a:gd name="T5" fmla="*/ 7 h 29"/>
                  <a:gd name="T6" fmla="*/ 41 w 42"/>
                  <a:gd name="T7" fmla="*/ 29 h 29"/>
                  <a:gd name="T8" fmla="*/ 0 w 42"/>
                  <a:gd name="T9" fmla="*/ 21 h 29"/>
                </a:gdLst>
                <a:ahLst/>
                <a:cxnLst>
                  <a:cxn ang="0">
                    <a:pos x="T0" y="T1"/>
                  </a:cxn>
                  <a:cxn ang="0">
                    <a:pos x="T2" y="T3"/>
                  </a:cxn>
                  <a:cxn ang="0">
                    <a:pos x="T4" y="T5"/>
                  </a:cxn>
                  <a:cxn ang="0">
                    <a:pos x="T6" y="T7"/>
                  </a:cxn>
                  <a:cxn ang="0">
                    <a:pos x="T8" y="T9"/>
                  </a:cxn>
                </a:cxnLst>
                <a:rect l="0" t="0" r="r" b="b"/>
                <a:pathLst>
                  <a:path w="42" h="29">
                    <a:moveTo>
                      <a:pt x="0" y="21"/>
                    </a:moveTo>
                    <a:cubicBezTo>
                      <a:pt x="3" y="14"/>
                      <a:pt x="6" y="7"/>
                      <a:pt x="9" y="0"/>
                    </a:cubicBezTo>
                    <a:cubicBezTo>
                      <a:pt x="17" y="3"/>
                      <a:pt x="32" y="7"/>
                      <a:pt x="34" y="7"/>
                    </a:cubicBezTo>
                    <a:cubicBezTo>
                      <a:pt x="34" y="7"/>
                      <a:pt x="42" y="29"/>
                      <a:pt x="41" y="29"/>
                    </a:cubicBezTo>
                    <a:lnTo>
                      <a:pt x="0" y="21"/>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03">
                <a:extLst>
                  <a:ext uri="{FF2B5EF4-FFF2-40B4-BE49-F238E27FC236}">
                    <a16:creationId xmlns:a16="http://schemas.microsoft.com/office/drawing/2014/main" id="{E099D3ED-C443-CF6E-EA8B-F8C2A41AB1AB}"/>
                  </a:ext>
                </a:extLst>
              </p:cNvPr>
              <p:cNvSpPr>
                <a:spLocks/>
              </p:cNvSpPr>
              <p:nvPr/>
            </p:nvSpPr>
            <p:spPr bwMode="auto">
              <a:xfrm>
                <a:off x="9765023" y="7379561"/>
                <a:ext cx="253095" cy="765989"/>
              </a:xfrm>
              <a:custGeom>
                <a:avLst/>
                <a:gdLst>
                  <a:gd name="T0" fmla="*/ 83 w 108"/>
                  <a:gd name="T1" fmla="*/ 9 h 327"/>
                  <a:gd name="T2" fmla="*/ 57 w 108"/>
                  <a:gd name="T3" fmla="*/ 327 h 327"/>
                  <a:gd name="T4" fmla="*/ 0 w 108"/>
                  <a:gd name="T5" fmla="*/ 305 h 327"/>
                  <a:gd name="T6" fmla="*/ 24 w 108"/>
                  <a:gd name="T7" fmla="*/ 75 h 327"/>
                  <a:gd name="T8" fmla="*/ 44 w 108"/>
                  <a:gd name="T9" fmla="*/ 1 h 327"/>
                  <a:gd name="T10" fmla="*/ 47 w 108"/>
                  <a:gd name="T11" fmla="*/ 0 h 327"/>
                  <a:gd name="T12" fmla="*/ 83 w 108"/>
                  <a:gd name="T13" fmla="*/ 9 h 327"/>
                </a:gdLst>
                <a:ahLst/>
                <a:cxnLst>
                  <a:cxn ang="0">
                    <a:pos x="T0" y="T1"/>
                  </a:cxn>
                  <a:cxn ang="0">
                    <a:pos x="T2" y="T3"/>
                  </a:cxn>
                  <a:cxn ang="0">
                    <a:pos x="T4" y="T5"/>
                  </a:cxn>
                  <a:cxn ang="0">
                    <a:pos x="T6" y="T7"/>
                  </a:cxn>
                  <a:cxn ang="0">
                    <a:pos x="T8" y="T9"/>
                  </a:cxn>
                  <a:cxn ang="0">
                    <a:pos x="T10" y="T11"/>
                  </a:cxn>
                  <a:cxn ang="0">
                    <a:pos x="T12" y="T13"/>
                  </a:cxn>
                </a:cxnLst>
                <a:rect l="0" t="0" r="r" b="b"/>
                <a:pathLst>
                  <a:path w="108" h="327">
                    <a:moveTo>
                      <a:pt x="83" y="9"/>
                    </a:moveTo>
                    <a:cubicBezTo>
                      <a:pt x="108" y="15"/>
                      <a:pt x="57" y="327"/>
                      <a:pt x="57" y="327"/>
                    </a:cubicBezTo>
                    <a:cubicBezTo>
                      <a:pt x="52" y="321"/>
                      <a:pt x="22" y="318"/>
                      <a:pt x="0" y="305"/>
                    </a:cubicBezTo>
                    <a:cubicBezTo>
                      <a:pt x="24" y="75"/>
                      <a:pt x="24" y="75"/>
                      <a:pt x="24" y="75"/>
                    </a:cubicBezTo>
                    <a:cubicBezTo>
                      <a:pt x="44" y="1"/>
                      <a:pt x="44" y="1"/>
                      <a:pt x="44" y="1"/>
                    </a:cubicBezTo>
                    <a:cubicBezTo>
                      <a:pt x="45" y="1"/>
                      <a:pt x="46" y="1"/>
                      <a:pt x="47" y="0"/>
                    </a:cubicBezTo>
                    <a:lnTo>
                      <a:pt x="83" y="9"/>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04">
                <a:extLst>
                  <a:ext uri="{FF2B5EF4-FFF2-40B4-BE49-F238E27FC236}">
                    <a16:creationId xmlns:a16="http://schemas.microsoft.com/office/drawing/2014/main" id="{2242A302-826D-347D-46C4-8457A302C040}"/>
                  </a:ext>
                </a:extLst>
              </p:cNvPr>
              <p:cNvSpPr>
                <a:spLocks/>
              </p:cNvSpPr>
              <p:nvPr/>
            </p:nvSpPr>
            <p:spPr bwMode="auto">
              <a:xfrm>
                <a:off x="9413037" y="6885104"/>
                <a:ext cx="145823" cy="160908"/>
              </a:xfrm>
              <a:custGeom>
                <a:avLst/>
                <a:gdLst>
                  <a:gd name="T0" fmla="*/ 40 w 62"/>
                  <a:gd name="T1" fmla="*/ 69 h 69"/>
                  <a:gd name="T2" fmla="*/ 50 w 62"/>
                  <a:gd name="T3" fmla="*/ 51 h 69"/>
                  <a:gd name="T4" fmla="*/ 52 w 62"/>
                  <a:gd name="T5" fmla="*/ 36 h 69"/>
                  <a:gd name="T6" fmla="*/ 60 w 62"/>
                  <a:gd name="T7" fmla="*/ 28 h 69"/>
                  <a:gd name="T8" fmla="*/ 54 w 62"/>
                  <a:gd name="T9" fmla="*/ 12 h 69"/>
                  <a:gd name="T10" fmla="*/ 49 w 62"/>
                  <a:gd name="T11" fmla="*/ 10 h 69"/>
                  <a:gd name="T12" fmla="*/ 43 w 62"/>
                  <a:gd name="T13" fmla="*/ 3 h 69"/>
                  <a:gd name="T14" fmla="*/ 35 w 62"/>
                  <a:gd name="T15" fmla="*/ 3 h 69"/>
                  <a:gd name="T16" fmla="*/ 27 w 62"/>
                  <a:gd name="T17" fmla="*/ 1 h 69"/>
                  <a:gd name="T18" fmla="*/ 5 w 62"/>
                  <a:gd name="T19" fmla="*/ 11 h 69"/>
                  <a:gd name="T20" fmla="*/ 4 w 62"/>
                  <a:gd name="T21" fmla="*/ 36 h 69"/>
                  <a:gd name="T22" fmla="*/ 16 w 62"/>
                  <a:gd name="T23" fmla="*/ 60 h 69"/>
                  <a:gd name="T24" fmla="*/ 40 w 62"/>
                  <a:gd name="T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9">
                    <a:moveTo>
                      <a:pt x="40" y="69"/>
                    </a:moveTo>
                    <a:cubicBezTo>
                      <a:pt x="42" y="64"/>
                      <a:pt x="46" y="60"/>
                      <a:pt x="50" y="51"/>
                    </a:cubicBezTo>
                    <a:cubicBezTo>
                      <a:pt x="51" y="47"/>
                      <a:pt x="52" y="41"/>
                      <a:pt x="52" y="36"/>
                    </a:cubicBezTo>
                    <a:cubicBezTo>
                      <a:pt x="55" y="35"/>
                      <a:pt x="58" y="31"/>
                      <a:pt x="60" y="28"/>
                    </a:cubicBezTo>
                    <a:cubicBezTo>
                      <a:pt x="62" y="24"/>
                      <a:pt x="57" y="14"/>
                      <a:pt x="54" y="12"/>
                    </a:cubicBezTo>
                    <a:cubicBezTo>
                      <a:pt x="53" y="11"/>
                      <a:pt x="51" y="10"/>
                      <a:pt x="49" y="10"/>
                    </a:cubicBezTo>
                    <a:cubicBezTo>
                      <a:pt x="47" y="7"/>
                      <a:pt x="45" y="5"/>
                      <a:pt x="43" y="3"/>
                    </a:cubicBezTo>
                    <a:cubicBezTo>
                      <a:pt x="42" y="2"/>
                      <a:pt x="38" y="3"/>
                      <a:pt x="35" y="3"/>
                    </a:cubicBezTo>
                    <a:cubicBezTo>
                      <a:pt x="33" y="0"/>
                      <a:pt x="31" y="0"/>
                      <a:pt x="27" y="1"/>
                    </a:cubicBezTo>
                    <a:cubicBezTo>
                      <a:pt x="21" y="2"/>
                      <a:pt x="9" y="6"/>
                      <a:pt x="5" y="11"/>
                    </a:cubicBezTo>
                    <a:cubicBezTo>
                      <a:pt x="0" y="17"/>
                      <a:pt x="1" y="28"/>
                      <a:pt x="4" y="36"/>
                    </a:cubicBezTo>
                    <a:cubicBezTo>
                      <a:pt x="7" y="44"/>
                      <a:pt x="11" y="56"/>
                      <a:pt x="16" y="60"/>
                    </a:cubicBezTo>
                    <a:cubicBezTo>
                      <a:pt x="21" y="65"/>
                      <a:pt x="40" y="69"/>
                      <a:pt x="40" y="69"/>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05">
                <a:extLst>
                  <a:ext uri="{FF2B5EF4-FFF2-40B4-BE49-F238E27FC236}">
                    <a16:creationId xmlns:a16="http://schemas.microsoft.com/office/drawing/2014/main" id="{D21152E2-17AD-69CD-3E4F-385B45E5A32A}"/>
                  </a:ext>
                </a:extLst>
              </p:cNvPr>
              <p:cNvSpPr>
                <a:spLocks/>
              </p:cNvSpPr>
              <p:nvPr/>
            </p:nvSpPr>
            <p:spPr bwMode="auto">
              <a:xfrm>
                <a:off x="9444884" y="7007462"/>
                <a:ext cx="100567" cy="58665"/>
              </a:xfrm>
              <a:custGeom>
                <a:avLst/>
                <a:gdLst>
                  <a:gd name="T0" fmla="*/ 42 w 43"/>
                  <a:gd name="T1" fmla="*/ 14 h 25"/>
                  <a:gd name="T2" fmla="*/ 43 w 43"/>
                  <a:gd name="T3" fmla="*/ 10 h 25"/>
                  <a:gd name="T4" fmla="*/ 41 w 43"/>
                  <a:gd name="T5" fmla="*/ 0 h 25"/>
                  <a:gd name="T6" fmla="*/ 1 w 43"/>
                  <a:gd name="T7" fmla="*/ 9 h 25"/>
                  <a:gd name="T8" fmla="*/ 5 w 43"/>
                  <a:gd name="T9" fmla="*/ 25 h 25"/>
                  <a:gd name="T10" fmla="*/ 42 w 43"/>
                  <a:gd name="T11" fmla="*/ 14 h 25"/>
                </a:gdLst>
                <a:ahLst/>
                <a:cxnLst>
                  <a:cxn ang="0">
                    <a:pos x="T0" y="T1"/>
                  </a:cxn>
                  <a:cxn ang="0">
                    <a:pos x="T2" y="T3"/>
                  </a:cxn>
                  <a:cxn ang="0">
                    <a:pos x="T4" y="T5"/>
                  </a:cxn>
                  <a:cxn ang="0">
                    <a:pos x="T6" y="T7"/>
                  </a:cxn>
                  <a:cxn ang="0">
                    <a:pos x="T8" y="T9"/>
                  </a:cxn>
                  <a:cxn ang="0">
                    <a:pos x="T10" y="T11"/>
                  </a:cxn>
                </a:cxnLst>
                <a:rect l="0" t="0" r="r" b="b"/>
                <a:pathLst>
                  <a:path w="43" h="25">
                    <a:moveTo>
                      <a:pt x="42" y="14"/>
                    </a:moveTo>
                    <a:cubicBezTo>
                      <a:pt x="42" y="13"/>
                      <a:pt x="43" y="10"/>
                      <a:pt x="43" y="10"/>
                    </a:cubicBezTo>
                    <a:cubicBezTo>
                      <a:pt x="41" y="0"/>
                      <a:pt x="41" y="0"/>
                      <a:pt x="41" y="0"/>
                    </a:cubicBezTo>
                    <a:cubicBezTo>
                      <a:pt x="41" y="0"/>
                      <a:pt x="0" y="10"/>
                      <a:pt x="1" y="9"/>
                    </a:cubicBezTo>
                    <a:cubicBezTo>
                      <a:pt x="2" y="9"/>
                      <a:pt x="5" y="25"/>
                      <a:pt x="5" y="25"/>
                    </a:cubicBezTo>
                    <a:lnTo>
                      <a:pt x="4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06">
                <a:extLst>
                  <a:ext uri="{FF2B5EF4-FFF2-40B4-BE49-F238E27FC236}">
                    <a16:creationId xmlns:a16="http://schemas.microsoft.com/office/drawing/2014/main" id="{9674BBD7-75C1-CAD8-5053-3A3E17C35ECF}"/>
                  </a:ext>
                </a:extLst>
              </p:cNvPr>
              <p:cNvSpPr>
                <a:spLocks/>
              </p:cNvSpPr>
              <p:nvPr/>
            </p:nvSpPr>
            <p:spPr bwMode="auto">
              <a:xfrm>
                <a:off x="9444884" y="7022546"/>
                <a:ext cx="476019" cy="556473"/>
              </a:xfrm>
              <a:custGeom>
                <a:avLst/>
                <a:gdLst>
                  <a:gd name="T0" fmla="*/ 203 w 203"/>
                  <a:gd name="T1" fmla="*/ 237 h 237"/>
                  <a:gd name="T2" fmla="*/ 0 w 203"/>
                  <a:gd name="T3" fmla="*/ 10 h 237"/>
                  <a:gd name="T4" fmla="*/ 44 w 203"/>
                  <a:gd name="T5" fmla="*/ 0 h 237"/>
                  <a:gd name="T6" fmla="*/ 195 w 203"/>
                  <a:gd name="T7" fmla="*/ 162 h 237"/>
                  <a:gd name="T8" fmla="*/ 203 w 203"/>
                  <a:gd name="T9" fmla="*/ 237 h 237"/>
                </a:gdLst>
                <a:ahLst/>
                <a:cxnLst>
                  <a:cxn ang="0">
                    <a:pos x="T0" y="T1"/>
                  </a:cxn>
                  <a:cxn ang="0">
                    <a:pos x="T2" y="T3"/>
                  </a:cxn>
                  <a:cxn ang="0">
                    <a:pos x="T4" y="T5"/>
                  </a:cxn>
                  <a:cxn ang="0">
                    <a:pos x="T6" y="T7"/>
                  </a:cxn>
                  <a:cxn ang="0">
                    <a:pos x="T8" y="T9"/>
                  </a:cxn>
                </a:cxnLst>
                <a:rect l="0" t="0" r="r" b="b"/>
                <a:pathLst>
                  <a:path w="203" h="237">
                    <a:moveTo>
                      <a:pt x="203" y="237"/>
                    </a:moveTo>
                    <a:cubicBezTo>
                      <a:pt x="148" y="222"/>
                      <a:pt x="21" y="165"/>
                      <a:pt x="0" y="10"/>
                    </a:cubicBezTo>
                    <a:cubicBezTo>
                      <a:pt x="16" y="9"/>
                      <a:pt x="29" y="3"/>
                      <a:pt x="44" y="0"/>
                    </a:cubicBezTo>
                    <a:cubicBezTo>
                      <a:pt x="66" y="114"/>
                      <a:pt x="132" y="170"/>
                      <a:pt x="195" y="162"/>
                    </a:cubicBezTo>
                    <a:lnTo>
                      <a:pt x="203" y="237"/>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07">
                <a:extLst>
                  <a:ext uri="{FF2B5EF4-FFF2-40B4-BE49-F238E27FC236}">
                    <a16:creationId xmlns:a16="http://schemas.microsoft.com/office/drawing/2014/main" id="{329C4E82-EF6F-ECD1-535D-BE68638B3E99}"/>
                  </a:ext>
                </a:extLst>
              </p:cNvPr>
              <p:cNvSpPr>
                <a:spLocks/>
              </p:cNvSpPr>
              <p:nvPr/>
            </p:nvSpPr>
            <p:spPr bwMode="auto">
              <a:xfrm>
                <a:off x="9882352" y="7372857"/>
                <a:ext cx="110624" cy="452553"/>
              </a:xfrm>
              <a:custGeom>
                <a:avLst/>
                <a:gdLst>
                  <a:gd name="T0" fmla="*/ 33 w 47"/>
                  <a:gd name="T1" fmla="*/ 12 h 193"/>
                  <a:gd name="T2" fmla="*/ 27 w 47"/>
                  <a:gd name="T3" fmla="*/ 193 h 193"/>
                  <a:gd name="T4" fmla="*/ 10 w 47"/>
                  <a:gd name="T5" fmla="*/ 69 h 193"/>
                  <a:gd name="T6" fmla="*/ 31 w 47"/>
                  <a:gd name="T7" fmla="*/ 64 h 193"/>
                  <a:gd name="T8" fmla="*/ 0 w 47"/>
                  <a:gd name="T9" fmla="*/ 53 h 193"/>
                  <a:gd name="T10" fmla="*/ 8 w 47"/>
                  <a:gd name="T11" fmla="*/ 0 h 193"/>
                  <a:gd name="T12" fmla="*/ 33 w 47"/>
                  <a:gd name="T13" fmla="*/ 12 h 193"/>
                </a:gdLst>
                <a:ahLst/>
                <a:cxnLst>
                  <a:cxn ang="0">
                    <a:pos x="T0" y="T1"/>
                  </a:cxn>
                  <a:cxn ang="0">
                    <a:pos x="T2" y="T3"/>
                  </a:cxn>
                  <a:cxn ang="0">
                    <a:pos x="T4" y="T5"/>
                  </a:cxn>
                  <a:cxn ang="0">
                    <a:pos x="T6" y="T7"/>
                  </a:cxn>
                  <a:cxn ang="0">
                    <a:pos x="T8" y="T9"/>
                  </a:cxn>
                  <a:cxn ang="0">
                    <a:pos x="T10" y="T11"/>
                  </a:cxn>
                  <a:cxn ang="0">
                    <a:pos x="T12" y="T13"/>
                  </a:cxn>
                </a:cxnLst>
                <a:rect l="0" t="0" r="r" b="b"/>
                <a:pathLst>
                  <a:path w="47" h="193">
                    <a:moveTo>
                      <a:pt x="33" y="12"/>
                    </a:moveTo>
                    <a:cubicBezTo>
                      <a:pt x="47" y="19"/>
                      <a:pt x="39" y="102"/>
                      <a:pt x="27" y="193"/>
                    </a:cubicBezTo>
                    <a:cubicBezTo>
                      <a:pt x="27" y="193"/>
                      <a:pt x="10" y="69"/>
                      <a:pt x="10" y="69"/>
                    </a:cubicBezTo>
                    <a:cubicBezTo>
                      <a:pt x="31" y="64"/>
                      <a:pt x="31" y="64"/>
                      <a:pt x="31" y="64"/>
                    </a:cubicBezTo>
                    <a:cubicBezTo>
                      <a:pt x="0" y="53"/>
                      <a:pt x="0" y="53"/>
                      <a:pt x="0" y="53"/>
                    </a:cubicBezTo>
                    <a:cubicBezTo>
                      <a:pt x="8" y="0"/>
                      <a:pt x="8" y="0"/>
                      <a:pt x="8" y="0"/>
                    </a:cubicBezTo>
                    <a:lnTo>
                      <a:pt x="33" y="12"/>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08">
                <a:extLst>
                  <a:ext uri="{FF2B5EF4-FFF2-40B4-BE49-F238E27FC236}">
                    <a16:creationId xmlns:a16="http://schemas.microsoft.com/office/drawing/2014/main" id="{556D95FA-1EFD-E8EB-F7C4-DFBF300C5555}"/>
                  </a:ext>
                </a:extLst>
              </p:cNvPr>
              <p:cNvSpPr>
                <a:spLocks/>
              </p:cNvSpPr>
              <p:nvPr/>
            </p:nvSpPr>
            <p:spPr bwMode="auto">
              <a:xfrm>
                <a:off x="10344961" y="6891809"/>
                <a:ext cx="140794" cy="170965"/>
              </a:xfrm>
              <a:custGeom>
                <a:avLst/>
                <a:gdLst>
                  <a:gd name="T0" fmla="*/ 53 w 60"/>
                  <a:gd name="T1" fmla="*/ 17 h 73"/>
                  <a:gd name="T2" fmla="*/ 51 w 60"/>
                  <a:gd name="T3" fmla="*/ 15 h 73"/>
                  <a:gd name="T4" fmla="*/ 51 w 60"/>
                  <a:gd name="T5" fmla="*/ 15 h 73"/>
                  <a:gd name="T6" fmla="*/ 24 w 60"/>
                  <a:gd name="T7" fmla="*/ 5 h 73"/>
                  <a:gd name="T8" fmla="*/ 9 w 60"/>
                  <a:gd name="T9" fmla="*/ 15 h 73"/>
                  <a:gd name="T10" fmla="*/ 5 w 60"/>
                  <a:gd name="T11" fmla="*/ 22 h 73"/>
                  <a:gd name="T12" fmla="*/ 5 w 60"/>
                  <a:gd name="T13" fmla="*/ 33 h 73"/>
                  <a:gd name="T14" fmla="*/ 1 w 60"/>
                  <a:gd name="T15" fmla="*/ 36 h 73"/>
                  <a:gd name="T16" fmla="*/ 4 w 60"/>
                  <a:gd name="T17" fmla="*/ 47 h 73"/>
                  <a:gd name="T18" fmla="*/ 16 w 60"/>
                  <a:gd name="T19" fmla="*/ 51 h 73"/>
                  <a:gd name="T20" fmla="*/ 23 w 60"/>
                  <a:gd name="T21" fmla="*/ 66 h 73"/>
                  <a:gd name="T22" fmla="*/ 56 w 60"/>
                  <a:gd name="T23" fmla="*/ 72 h 73"/>
                  <a:gd name="T24" fmla="*/ 60 w 60"/>
                  <a:gd name="T25" fmla="*/ 46 h 73"/>
                  <a:gd name="T26" fmla="*/ 53 w 60"/>
                  <a:gd name="T27"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73">
                    <a:moveTo>
                      <a:pt x="53" y="17"/>
                    </a:moveTo>
                    <a:cubicBezTo>
                      <a:pt x="52" y="16"/>
                      <a:pt x="51" y="15"/>
                      <a:pt x="51" y="15"/>
                    </a:cubicBezTo>
                    <a:cubicBezTo>
                      <a:pt x="51" y="15"/>
                      <a:pt x="51" y="15"/>
                      <a:pt x="51" y="15"/>
                    </a:cubicBezTo>
                    <a:cubicBezTo>
                      <a:pt x="51" y="6"/>
                      <a:pt x="37" y="0"/>
                      <a:pt x="24" y="5"/>
                    </a:cubicBezTo>
                    <a:cubicBezTo>
                      <a:pt x="16" y="8"/>
                      <a:pt x="11" y="10"/>
                      <a:pt x="9" y="15"/>
                    </a:cubicBezTo>
                    <a:cubicBezTo>
                      <a:pt x="8" y="17"/>
                      <a:pt x="6" y="19"/>
                      <a:pt x="5" y="22"/>
                    </a:cubicBezTo>
                    <a:cubicBezTo>
                      <a:pt x="4" y="25"/>
                      <a:pt x="4" y="29"/>
                      <a:pt x="5" y="33"/>
                    </a:cubicBezTo>
                    <a:cubicBezTo>
                      <a:pt x="3" y="34"/>
                      <a:pt x="2" y="35"/>
                      <a:pt x="1" y="36"/>
                    </a:cubicBezTo>
                    <a:cubicBezTo>
                      <a:pt x="0" y="40"/>
                      <a:pt x="0" y="43"/>
                      <a:pt x="4" y="47"/>
                    </a:cubicBezTo>
                    <a:cubicBezTo>
                      <a:pt x="7" y="48"/>
                      <a:pt x="11" y="50"/>
                      <a:pt x="16" y="51"/>
                    </a:cubicBezTo>
                    <a:cubicBezTo>
                      <a:pt x="20" y="55"/>
                      <a:pt x="23" y="60"/>
                      <a:pt x="23" y="66"/>
                    </a:cubicBezTo>
                    <a:cubicBezTo>
                      <a:pt x="24" y="73"/>
                      <a:pt x="56" y="72"/>
                      <a:pt x="56" y="72"/>
                    </a:cubicBezTo>
                    <a:cubicBezTo>
                      <a:pt x="56" y="66"/>
                      <a:pt x="60" y="55"/>
                      <a:pt x="60" y="46"/>
                    </a:cubicBezTo>
                    <a:cubicBezTo>
                      <a:pt x="60" y="36"/>
                      <a:pt x="53" y="21"/>
                      <a:pt x="53" y="17"/>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09">
                <a:extLst>
                  <a:ext uri="{FF2B5EF4-FFF2-40B4-BE49-F238E27FC236}">
                    <a16:creationId xmlns:a16="http://schemas.microsoft.com/office/drawing/2014/main" id="{9F756BBE-49D5-A5EA-8D7D-6903FE1C6FA1}"/>
                  </a:ext>
                </a:extLst>
              </p:cNvPr>
              <p:cNvSpPr>
                <a:spLocks/>
              </p:cNvSpPr>
              <p:nvPr/>
            </p:nvSpPr>
            <p:spPr bwMode="auto">
              <a:xfrm>
                <a:off x="10393569" y="7039308"/>
                <a:ext cx="92187" cy="50284"/>
              </a:xfrm>
              <a:custGeom>
                <a:avLst/>
                <a:gdLst>
                  <a:gd name="T0" fmla="*/ 0 w 55"/>
                  <a:gd name="T1" fmla="*/ 28 h 30"/>
                  <a:gd name="T2" fmla="*/ 0 w 55"/>
                  <a:gd name="T3" fmla="*/ 0 h 30"/>
                  <a:gd name="T4" fmla="*/ 55 w 55"/>
                  <a:gd name="T5" fmla="*/ 4 h 30"/>
                  <a:gd name="T6" fmla="*/ 50 w 55"/>
                  <a:gd name="T7" fmla="*/ 30 h 30"/>
                  <a:gd name="T8" fmla="*/ 0 w 55"/>
                  <a:gd name="T9" fmla="*/ 28 h 30"/>
                </a:gdLst>
                <a:ahLst/>
                <a:cxnLst>
                  <a:cxn ang="0">
                    <a:pos x="T0" y="T1"/>
                  </a:cxn>
                  <a:cxn ang="0">
                    <a:pos x="T2" y="T3"/>
                  </a:cxn>
                  <a:cxn ang="0">
                    <a:pos x="T4" y="T5"/>
                  </a:cxn>
                  <a:cxn ang="0">
                    <a:pos x="T6" y="T7"/>
                  </a:cxn>
                  <a:cxn ang="0">
                    <a:pos x="T8" y="T9"/>
                  </a:cxn>
                </a:cxnLst>
                <a:rect l="0" t="0" r="r" b="b"/>
                <a:pathLst>
                  <a:path w="55" h="30">
                    <a:moveTo>
                      <a:pt x="0" y="28"/>
                    </a:moveTo>
                    <a:lnTo>
                      <a:pt x="0" y="0"/>
                    </a:lnTo>
                    <a:lnTo>
                      <a:pt x="55" y="4"/>
                    </a:lnTo>
                    <a:lnTo>
                      <a:pt x="50" y="30"/>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10">
                <a:extLst>
                  <a:ext uri="{FF2B5EF4-FFF2-40B4-BE49-F238E27FC236}">
                    <a16:creationId xmlns:a16="http://schemas.microsoft.com/office/drawing/2014/main" id="{B93DE4E5-4E2E-8732-EED8-9118AE748500}"/>
                  </a:ext>
                </a:extLst>
              </p:cNvPr>
              <p:cNvSpPr>
                <a:spLocks/>
              </p:cNvSpPr>
              <p:nvPr/>
            </p:nvSpPr>
            <p:spPr bwMode="auto">
              <a:xfrm>
                <a:off x="10080134" y="7049364"/>
                <a:ext cx="407298" cy="963771"/>
              </a:xfrm>
              <a:custGeom>
                <a:avLst/>
                <a:gdLst>
                  <a:gd name="T0" fmla="*/ 0 w 174"/>
                  <a:gd name="T1" fmla="*/ 133 h 411"/>
                  <a:gd name="T2" fmla="*/ 133 w 174"/>
                  <a:gd name="T3" fmla="*/ 0 h 411"/>
                  <a:gd name="T4" fmla="*/ 174 w 174"/>
                  <a:gd name="T5" fmla="*/ 4 h 411"/>
                  <a:gd name="T6" fmla="*/ 55 w 174"/>
                  <a:gd name="T7" fmla="*/ 210 h 411"/>
                  <a:gd name="T8" fmla="*/ 99 w 174"/>
                  <a:gd name="T9" fmla="*/ 407 h 411"/>
                  <a:gd name="T10" fmla="*/ 57 w 174"/>
                  <a:gd name="T11" fmla="*/ 411 h 411"/>
                  <a:gd name="T12" fmla="*/ 0 w 174"/>
                  <a:gd name="T13" fmla="*/ 133 h 411"/>
                </a:gdLst>
                <a:ahLst/>
                <a:cxnLst>
                  <a:cxn ang="0">
                    <a:pos x="T0" y="T1"/>
                  </a:cxn>
                  <a:cxn ang="0">
                    <a:pos x="T2" y="T3"/>
                  </a:cxn>
                  <a:cxn ang="0">
                    <a:pos x="T4" y="T5"/>
                  </a:cxn>
                  <a:cxn ang="0">
                    <a:pos x="T6" y="T7"/>
                  </a:cxn>
                  <a:cxn ang="0">
                    <a:pos x="T8" y="T9"/>
                  </a:cxn>
                  <a:cxn ang="0">
                    <a:pos x="T10" y="T11"/>
                  </a:cxn>
                  <a:cxn ang="0">
                    <a:pos x="T12" y="T13"/>
                  </a:cxn>
                </a:cxnLst>
                <a:rect l="0" t="0" r="r" b="b"/>
                <a:pathLst>
                  <a:path w="174" h="411">
                    <a:moveTo>
                      <a:pt x="0" y="133"/>
                    </a:moveTo>
                    <a:cubicBezTo>
                      <a:pt x="43" y="125"/>
                      <a:pt x="106" y="169"/>
                      <a:pt x="133" y="0"/>
                    </a:cubicBezTo>
                    <a:cubicBezTo>
                      <a:pt x="174" y="4"/>
                      <a:pt x="174" y="4"/>
                      <a:pt x="174" y="4"/>
                    </a:cubicBezTo>
                    <a:cubicBezTo>
                      <a:pt x="157" y="177"/>
                      <a:pt x="120" y="180"/>
                      <a:pt x="55" y="210"/>
                    </a:cubicBezTo>
                    <a:cubicBezTo>
                      <a:pt x="99" y="407"/>
                      <a:pt x="99" y="407"/>
                      <a:pt x="99" y="407"/>
                    </a:cubicBezTo>
                    <a:cubicBezTo>
                      <a:pt x="57" y="411"/>
                      <a:pt x="57" y="411"/>
                      <a:pt x="57" y="411"/>
                    </a:cubicBezTo>
                    <a:lnTo>
                      <a:pt x="0" y="133"/>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11">
                <a:extLst>
                  <a:ext uri="{FF2B5EF4-FFF2-40B4-BE49-F238E27FC236}">
                    <a16:creationId xmlns:a16="http://schemas.microsoft.com/office/drawing/2014/main" id="{907688BE-F949-2CAC-E7CF-33D881175207}"/>
                  </a:ext>
                </a:extLst>
              </p:cNvPr>
              <p:cNvSpPr>
                <a:spLocks/>
              </p:cNvSpPr>
              <p:nvPr/>
            </p:nvSpPr>
            <p:spPr bwMode="auto">
              <a:xfrm>
                <a:off x="10076782" y="7351066"/>
                <a:ext cx="100567" cy="424060"/>
              </a:xfrm>
              <a:custGeom>
                <a:avLst/>
                <a:gdLst>
                  <a:gd name="T0" fmla="*/ 13 w 60"/>
                  <a:gd name="T1" fmla="*/ 0 h 253"/>
                  <a:gd name="T2" fmla="*/ 13 w 60"/>
                  <a:gd name="T3" fmla="*/ 0 h 253"/>
                  <a:gd name="T4" fmla="*/ 60 w 60"/>
                  <a:gd name="T5" fmla="*/ 66 h 253"/>
                  <a:gd name="T6" fmla="*/ 28 w 60"/>
                  <a:gd name="T7" fmla="*/ 77 h 253"/>
                  <a:gd name="T8" fmla="*/ 53 w 60"/>
                  <a:gd name="T9" fmla="*/ 81 h 253"/>
                  <a:gd name="T10" fmla="*/ 52 w 60"/>
                  <a:gd name="T11" fmla="*/ 253 h 253"/>
                  <a:gd name="T12" fmla="*/ 0 w 60"/>
                  <a:gd name="T13" fmla="*/ 4 h 253"/>
                  <a:gd name="T14" fmla="*/ 13 w 6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3">
                    <a:moveTo>
                      <a:pt x="13" y="0"/>
                    </a:moveTo>
                    <a:lnTo>
                      <a:pt x="13" y="0"/>
                    </a:lnTo>
                    <a:lnTo>
                      <a:pt x="60" y="66"/>
                    </a:lnTo>
                    <a:lnTo>
                      <a:pt x="28" y="77"/>
                    </a:lnTo>
                    <a:lnTo>
                      <a:pt x="53" y="81"/>
                    </a:lnTo>
                    <a:lnTo>
                      <a:pt x="52" y="253"/>
                    </a:lnTo>
                    <a:lnTo>
                      <a:pt x="0" y="4"/>
                    </a:lnTo>
                    <a:lnTo>
                      <a:pt x="13" y="0"/>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12">
                <a:extLst>
                  <a:ext uri="{FF2B5EF4-FFF2-40B4-BE49-F238E27FC236}">
                    <a16:creationId xmlns:a16="http://schemas.microsoft.com/office/drawing/2014/main" id="{744C8F68-0C6C-C5D0-2247-49E8C3FD44F0}"/>
                  </a:ext>
                </a:extLst>
              </p:cNvPr>
              <p:cNvSpPr>
                <a:spLocks/>
              </p:cNvSpPr>
              <p:nvPr/>
            </p:nvSpPr>
            <p:spPr bwMode="auto">
              <a:xfrm>
                <a:off x="10056668" y="7357771"/>
                <a:ext cx="35199" cy="73749"/>
              </a:xfrm>
              <a:custGeom>
                <a:avLst/>
                <a:gdLst>
                  <a:gd name="T0" fmla="*/ 0 w 15"/>
                  <a:gd name="T1" fmla="*/ 5 h 31"/>
                  <a:gd name="T2" fmla="*/ 2 w 15"/>
                  <a:gd name="T3" fmla="*/ 0 h 31"/>
                  <a:gd name="T4" fmla="*/ 15 w 15"/>
                  <a:gd name="T5" fmla="*/ 15 h 31"/>
                  <a:gd name="T6" fmla="*/ 3 w 15"/>
                  <a:gd name="T7" fmla="*/ 30 h 31"/>
                  <a:gd name="T8" fmla="*/ 0 w 15"/>
                  <a:gd name="T9" fmla="*/ 5 h 31"/>
                </a:gdLst>
                <a:ahLst/>
                <a:cxnLst>
                  <a:cxn ang="0">
                    <a:pos x="T0" y="T1"/>
                  </a:cxn>
                  <a:cxn ang="0">
                    <a:pos x="T2" y="T3"/>
                  </a:cxn>
                  <a:cxn ang="0">
                    <a:pos x="T4" y="T5"/>
                  </a:cxn>
                  <a:cxn ang="0">
                    <a:pos x="T6" y="T7"/>
                  </a:cxn>
                  <a:cxn ang="0">
                    <a:pos x="T8" y="T9"/>
                  </a:cxn>
                </a:cxnLst>
                <a:rect l="0" t="0" r="r" b="b"/>
                <a:pathLst>
                  <a:path w="15" h="31">
                    <a:moveTo>
                      <a:pt x="0" y="5"/>
                    </a:moveTo>
                    <a:cubicBezTo>
                      <a:pt x="2" y="0"/>
                      <a:pt x="2" y="0"/>
                      <a:pt x="2" y="0"/>
                    </a:cubicBezTo>
                    <a:cubicBezTo>
                      <a:pt x="2" y="0"/>
                      <a:pt x="15" y="15"/>
                      <a:pt x="15" y="15"/>
                    </a:cubicBezTo>
                    <a:cubicBezTo>
                      <a:pt x="15" y="15"/>
                      <a:pt x="3" y="31"/>
                      <a:pt x="3" y="30"/>
                    </a:cubicBezTo>
                    <a:lnTo>
                      <a:pt x="0" y="5"/>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13">
                <a:extLst>
                  <a:ext uri="{FF2B5EF4-FFF2-40B4-BE49-F238E27FC236}">
                    <a16:creationId xmlns:a16="http://schemas.microsoft.com/office/drawing/2014/main" id="{2BECE8CB-7284-B8C5-6AFC-CAA5B1ADE3AF}"/>
                  </a:ext>
                </a:extLst>
              </p:cNvPr>
              <p:cNvSpPr>
                <a:spLocks/>
              </p:cNvSpPr>
              <p:nvPr/>
            </p:nvSpPr>
            <p:spPr bwMode="auto">
              <a:xfrm>
                <a:off x="10034879" y="7426492"/>
                <a:ext cx="124033" cy="586643"/>
              </a:xfrm>
              <a:custGeom>
                <a:avLst/>
                <a:gdLst>
                  <a:gd name="T0" fmla="*/ 0 w 74"/>
                  <a:gd name="T1" fmla="*/ 1 h 350"/>
                  <a:gd name="T2" fmla="*/ 20 w 74"/>
                  <a:gd name="T3" fmla="*/ 0 h 350"/>
                  <a:gd name="T4" fmla="*/ 74 w 74"/>
                  <a:gd name="T5" fmla="*/ 290 h 350"/>
                  <a:gd name="T6" fmla="*/ 55 w 74"/>
                  <a:gd name="T7" fmla="*/ 350 h 350"/>
                  <a:gd name="T8" fmla="*/ 14 w 74"/>
                  <a:gd name="T9" fmla="*/ 291 h 350"/>
                  <a:gd name="T10" fmla="*/ 0 w 74"/>
                  <a:gd name="T11" fmla="*/ 1 h 350"/>
                </a:gdLst>
                <a:ahLst/>
                <a:cxnLst>
                  <a:cxn ang="0">
                    <a:pos x="T0" y="T1"/>
                  </a:cxn>
                  <a:cxn ang="0">
                    <a:pos x="T2" y="T3"/>
                  </a:cxn>
                  <a:cxn ang="0">
                    <a:pos x="T4" y="T5"/>
                  </a:cxn>
                  <a:cxn ang="0">
                    <a:pos x="T6" y="T7"/>
                  </a:cxn>
                  <a:cxn ang="0">
                    <a:pos x="T8" y="T9"/>
                  </a:cxn>
                  <a:cxn ang="0">
                    <a:pos x="T10" y="T11"/>
                  </a:cxn>
                </a:cxnLst>
                <a:rect l="0" t="0" r="r" b="b"/>
                <a:pathLst>
                  <a:path w="74" h="350">
                    <a:moveTo>
                      <a:pt x="0" y="1"/>
                    </a:moveTo>
                    <a:lnTo>
                      <a:pt x="20" y="0"/>
                    </a:lnTo>
                    <a:lnTo>
                      <a:pt x="74" y="290"/>
                    </a:lnTo>
                    <a:lnTo>
                      <a:pt x="55" y="350"/>
                    </a:lnTo>
                    <a:lnTo>
                      <a:pt x="14" y="291"/>
                    </a:lnTo>
                    <a:lnTo>
                      <a:pt x="0"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214">
                <a:extLst>
                  <a:ext uri="{FF2B5EF4-FFF2-40B4-BE49-F238E27FC236}">
                    <a16:creationId xmlns:a16="http://schemas.microsoft.com/office/drawing/2014/main" id="{F873F68B-72AB-86F2-2F22-CF7182768554}"/>
                  </a:ext>
                </a:extLst>
              </p:cNvPr>
              <p:cNvSpPr>
                <a:spLocks/>
              </p:cNvSpPr>
              <p:nvPr/>
            </p:nvSpPr>
            <p:spPr bwMode="auto">
              <a:xfrm>
                <a:off x="9999680" y="7366152"/>
                <a:ext cx="68722" cy="72074"/>
              </a:xfrm>
              <a:custGeom>
                <a:avLst/>
                <a:gdLst>
                  <a:gd name="T0" fmla="*/ 0 w 29"/>
                  <a:gd name="T1" fmla="*/ 8 h 31"/>
                  <a:gd name="T2" fmla="*/ 29 w 29"/>
                  <a:gd name="T3" fmla="*/ 0 h 31"/>
                  <a:gd name="T4" fmla="*/ 29 w 29"/>
                  <a:gd name="T5" fmla="*/ 28 h 31"/>
                  <a:gd name="T6" fmla="*/ 15 w 29"/>
                  <a:gd name="T7" fmla="*/ 31 h 31"/>
                  <a:gd name="T8" fmla="*/ 0 w 29"/>
                  <a:gd name="T9" fmla="*/ 8 h 31"/>
                </a:gdLst>
                <a:ahLst/>
                <a:cxnLst>
                  <a:cxn ang="0">
                    <a:pos x="T0" y="T1"/>
                  </a:cxn>
                  <a:cxn ang="0">
                    <a:pos x="T2" y="T3"/>
                  </a:cxn>
                  <a:cxn ang="0">
                    <a:pos x="T4" y="T5"/>
                  </a:cxn>
                  <a:cxn ang="0">
                    <a:pos x="T6" y="T7"/>
                  </a:cxn>
                  <a:cxn ang="0">
                    <a:pos x="T8" y="T9"/>
                  </a:cxn>
                </a:cxnLst>
                <a:rect l="0" t="0" r="r" b="b"/>
                <a:pathLst>
                  <a:path w="29" h="31">
                    <a:moveTo>
                      <a:pt x="0" y="8"/>
                    </a:moveTo>
                    <a:cubicBezTo>
                      <a:pt x="1" y="7"/>
                      <a:pt x="29" y="0"/>
                      <a:pt x="29" y="0"/>
                    </a:cubicBezTo>
                    <a:cubicBezTo>
                      <a:pt x="29" y="28"/>
                      <a:pt x="29" y="28"/>
                      <a:pt x="29" y="28"/>
                    </a:cubicBezTo>
                    <a:cubicBezTo>
                      <a:pt x="15" y="31"/>
                      <a:pt x="15" y="31"/>
                      <a:pt x="15" y="31"/>
                    </a:cubicBezTo>
                    <a:lnTo>
                      <a:pt x="0" y="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15">
                <a:extLst>
                  <a:ext uri="{FF2B5EF4-FFF2-40B4-BE49-F238E27FC236}">
                    <a16:creationId xmlns:a16="http://schemas.microsoft.com/office/drawing/2014/main" id="{D05D7DD0-E6BD-CBFA-C9C9-81203987D365}"/>
                  </a:ext>
                </a:extLst>
              </p:cNvPr>
              <p:cNvSpPr>
                <a:spLocks/>
              </p:cNvSpPr>
              <p:nvPr/>
            </p:nvSpPr>
            <p:spPr bwMode="auto">
              <a:xfrm>
                <a:off x="10053316" y="7327601"/>
                <a:ext cx="45256" cy="103920"/>
              </a:xfrm>
              <a:custGeom>
                <a:avLst/>
                <a:gdLst>
                  <a:gd name="T0" fmla="*/ 0 w 27"/>
                  <a:gd name="T1" fmla="*/ 24 h 62"/>
                  <a:gd name="T2" fmla="*/ 27 w 27"/>
                  <a:gd name="T3" fmla="*/ 62 h 62"/>
                  <a:gd name="T4" fmla="*/ 27 w 27"/>
                  <a:gd name="T5" fmla="*/ 10 h 62"/>
                  <a:gd name="T6" fmla="*/ 9 w 27"/>
                  <a:gd name="T7" fmla="*/ 0 h 62"/>
                  <a:gd name="T8" fmla="*/ 0 w 27"/>
                  <a:gd name="T9" fmla="*/ 24 h 62"/>
                </a:gdLst>
                <a:ahLst/>
                <a:cxnLst>
                  <a:cxn ang="0">
                    <a:pos x="T0" y="T1"/>
                  </a:cxn>
                  <a:cxn ang="0">
                    <a:pos x="T2" y="T3"/>
                  </a:cxn>
                  <a:cxn ang="0">
                    <a:pos x="T4" y="T5"/>
                  </a:cxn>
                  <a:cxn ang="0">
                    <a:pos x="T6" y="T7"/>
                  </a:cxn>
                  <a:cxn ang="0">
                    <a:pos x="T8" y="T9"/>
                  </a:cxn>
                </a:cxnLst>
                <a:rect l="0" t="0" r="r" b="b"/>
                <a:pathLst>
                  <a:path w="27" h="62">
                    <a:moveTo>
                      <a:pt x="0" y="24"/>
                    </a:moveTo>
                    <a:lnTo>
                      <a:pt x="27" y="62"/>
                    </a:lnTo>
                    <a:lnTo>
                      <a:pt x="27" y="10"/>
                    </a:lnTo>
                    <a:lnTo>
                      <a:pt x="9" y="0"/>
                    </a:lnTo>
                    <a:lnTo>
                      <a:pt x="0" y="2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216">
                <a:extLst>
                  <a:ext uri="{FF2B5EF4-FFF2-40B4-BE49-F238E27FC236}">
                    <a16:creationId xmlns:a16="http://schemas.microsoft.com/office/drawing/2014/main" id="{5368889A-F1C5-EB8B-6ED7-71F25DB8D140}"/>
                  </a:ext>
                </a:extLst>
              </p:cNvPr>
              <p:cNvSpPr>
                <a:spLocks/>
              </p:cNvSpPr>
              <p:nvPr/>
            </p:nvSpPr>
            <p:spPr bwMode="auto">
              <a:xfrm>
                <a:off x="9875647" y="7342686"/>
                <a:ext cx="142471" cy="113976"/>
              </a:xfrm>
              <a:custGeom>
                <a:avLst/>
                <a:gdLst>
                  <a:gd name="T0" fmla="*/ 0 w 85"/>
                  <a:gd name="T1" fmla="*/ 22 h 68"/>
                  <a:gd name="T2" fmla="*/ 11 w 85"/>
                  <a:gd name="T3" fmla="*/ 0 h 68"/>
                  <a:gd name="T4" fmla="*/ 85 w 85"/>
                  <a:gd name="T5" fmla="*/ 22 h 68"/>
                  <a:gd name="T6" fmla="*/ 67 w 85"/>
                  <a:gd name="T7" fmla="*/ 68 h 68"/>
                  <a:gd name="T8" fmla="*/ 0 w 85"/>
                  <a:gd name="T9" fmla="*/ 22 h 68"/>
                </a:gdLst>
                <a:ahLst/>
                <a:cxnLst>
                  <a:cxn ang="0">
                    <a:pos x="T0" y="T1"/>
                  </a:cxn>
                  <a:cxn ang="0">
                    <a:pos x="T2" y="T3"/>
                  </a:cxn>
                  <a:cxn ang="0">
                    <a:pos x="T4" y="T5"/>
                  </a:cxn>
                  <a:cxn ang="0">
                    <a:pos x="T6" y="T7"/>
                  </a:cxn>
                  <a:cxn ang="0">
                    <a:pos x="T8" y="T9"/>
                  </a:cxn>
                </a:cxnLst>
                <a:rect l="0" t="0" r="r" b="b"/>
                <a:pathLst>
                  <a:path w="85" h="68">
                    <a:moveTo>
                      <a:pt x="0" y="22"/>
                    </a:moveTo>
                    <a:lnTo>
                      <a:pt x="11" y="0"/>
                    </a:lnTo>
                    <a:lnTo>
                      <a:pt x="85" y="22"/>
                    </a:lnTo>
                    <a:lnTo>
                      <a:pt x="67" y="68"/>
                    </a:lnTo>
                    <a:lnTo>
                      <a:pt x="0" y="22"/>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217">
                <a:extLst>
                  <a:ext uri="{FF2B5EF4-FFF2-40B4-BE49-F238E27FC236}">
                    <a16:creationId xmlns:a16="http://schemas.microsoft.com/office/drawing/2014/main" id="{3B58D2EC-776C-CD3E-2921-FA39E00E9388}"/>
                  </a:ext>
                </a:extLst>
              </p:cNvPr>
              <p:cNvSpPr>
                <a:spLocks/>
              </p:cNvSpPr>
              <p:nvPr/>
            </p:nvSpPr>
            <p:spPr bwMode="auto">
              <a:xfrm>
                <a:off x="9759995" y="7034280"/>
                <a:ext cx="164260" cy="293322"/>
              </a:xfrm>
              <a:custGeom>
                <a:avLst/>
                <a:gdLst>
                  <a:gd name="T0" fmla="*/ 70 w 70"/>
                  <a:gd name="T1" fmla="*/ 17 h 125"/>
                  <a:gd name="T2" fmla="*/ 63 w 70"/>
                  <a:gd name="T3" fmla="*/ 10 h 125"/>
                  <a:gd name="T4" fmla="*/ 2 w 70"/>
                  <a:gd name="T5" fmla="*/ 56 h 125"/>
                  <a:gd name="T6" fmla="*/ 14 w 70"/>
                  <a:gd name="T7" fmla="*/ 105 h 125"/>
                  <a:gd name="T8" fmla="*/ 54 w 70"/>
                  <a:gd name="T9" fmla="*/ 125 h 125"/>
                  <a:gd name="T10" fmla="*/ 52 w 70"/>
                  <a:gd name="T11" fmla="*/ 109 h 125"/>
                  <a:gd name="T12" fmla="*/ 40 w 70"/>
                  <a:gd name="T13" fmla="*/ 96 h 125"/>
                  <a:gd name="T14" fmla="*/ 27 w 70"/>
                  <a:gd name="T15" fmla="*/ 92 h 125"/>
                  <a:gd name="T16" fmla="*/ 22 w 70"/>
                  <a:gd name="T17" fmla="*/ 79 h 125"/>
                  <a:gd name="T18" fmla="*/ 32 w 70"/>
                  <a:gd name="T19" fmla="*/ 74 h 125"/>
                  <a:gd name="T20" fmla="*/ 47 w 70"/>
                  <a:gd name="T21" fmla="*/ 83 h 125"/>
                  <a:gd name="T22" fmla="*/ 51 w 70"/>
                  <a:gd name="T23" fmla="*/ 80 h 125"/>
                  <a:gd name="T24" fmla="*/ 31 w 70"/>
                  <a:gd name="T25" fmla="*/ 20 h 125"/>
                  <a:gd name="T26" fmla="*/ 70 w 70"/>
                  <a:gd name="T27"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25">
                    <a:moveTo>
                      <a:pt x="70" y="17"/>
                    </a:moveTo>
                    <a:cubicBezTo>
                      <a:pt x="70" y="14"/>
                      <a:pt x="67" y="12"/>
                      <a:pt x="63" y="10"/>
                    </a:cubicBezTo>
                    <a:cubicBezTo>
                      <a:pt x="39" y="0"/>
                      <a:pt x="4" y="31"/>
                      <a:pt x="2" y="56"/>
                    </a:cubicBezTo>
                    <a:cubicBezTo>
                      <a:pt x="0" y="73"/>
                      <a:pt x="1" y="96"/>
                      <a:pt x="14" y="105"/>
                    </a:cubicBezTo>
                    <a:cubicBezTo>
                      <a:pt x="27" y="114"/>
                      <a:pt x="54" y="125"/>
                      <a:pt x="54" y="125"/>
                    </a:cubicBezTo>
                    <a:cubicBezTo>
                      <a:pt x="54" y="125"/>
                      <a:pt x="53" y="110"/>
                      <a:pt x="52" y="109"/>
                    </a:cubicBezTo>
                    <a:cubicBezTo>
                      <a:pt x="52" y="107"/>
                      <a:pt x="40" y="96"/>
                      <a:pt x="40" y="96"/>
                    </a:cubicBezTo>
                    <a:cubicBezTo>
                      <a:pt x="40" y="96"/>
                      <a:pt x="33" y="97"/>
                      <a:pt x="27" y="92"/>
                    </a:cubicBezTo>
                    <a:cubicBezTo>
                      <a:pt x="20" y="88"/>
                      <a:pt x="19" y="85"/>
                      <a:pt x="22" y="79"/>
                    </a:cubicBezTo>
                    <a:cubicBezTo>
                      <a:pt x="25" y="74"/>
                      <a:pt x="28" y="74"/>
                      <a:pt x="32" y="74"/>
                    </a:cubicBezTo>
                    <a:cubicBezTo>
                      <a:pt x="36" y="75"/>
                      <a:pt x="46" y="84"/>
                      <a:pt x="47" y="83"/>
                    </a:cubicBezTo>
                    <a:cubicBezTo>
                      <a:pt x="48" y="82"/>
                      <a:pt x="51" y="80"/>
                      <a:pt x="51" y="80"/>
                    </a:cubicBezTo>
                    <a:cubicBezTo>
                      <a:pt x="36" y="70"/>
                      <a:pt x="9" y="34"/>
                      <a:pt x="31" y="20"/>
                    </a:cubicBezTo>
                    <a:cubicBezTo>
                      <a:pt x="53" y="6"/>
                      <a:pt x="70" y="17"/>
                      <a:pt x="70" y="1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243">
                <a:extLst>
                  <a:ext uri="{FF2B5EF4-FFF2-40B4-BE49-F238E27FC236}">
                    <a16:creationId xmlns:a16="http://schemas.microsoft.com/office/drawing/2014/main" id="{F80848E1-EFB5-0BAE-49F8-EDDF837B4049}"/>
                  </a:ext>
                </a:extLst>
              </p:cNvPr>
              <p:cNvSpPr>
                <a:spLocks/>
              </p:cNvSpPr>
              <p:nvPr/>
            </p:nvSpPr>
            <p:spPr bwMode="auto">
              <a:xfrm>
                <a:off x="8688952" y="8542790"/>
                <a:ext cx="1081100" cy="1221894"/>
              </a:xfrm>
              <a:custGeom>
                <a:avLst/>
                <a:gdLst>
                  <a:gd name="T0" fmla="*/ 249 w 461"/>
                  <a:gd name="T1" fmla="*/ 26 h 521"/>
                  <a:gd name="T2" fmla="*/ 414 w 461"/>
                  <a:gd name="T3" fmla="*/ 108 h 521"/>
                  <a:gd name="T4" fmla="*/ 330 w 461"/>
                  <a:gd name="T5" fmla="*/ 266 h 521"/>
                  <a:gd name="T6" fmla="*/ 397 w 461"/>
                  <a:gd name="T7" fmla="*/ 293 h 521"/>
                  <a:gd name="T8" fmla="*/ 299 w 461"/>
                  <a:gd name="T9" fmla="*/ 291 h 521"/>
                  <a:gd name="T10" fmla="*/ 298 w 461"/>
                  <a:gd name="T11" fmla="*/ 288 h 521"/>
                  <a:gd name="T12" fmla="*/ 285 w 461"/>
                  <a:gd name="T13" fmla="*/ 290 h 521"/>
                  <a:gd name="T14" fmla="*/ 342 w 461"/>
                  <a:gd name="T15" fmla="*/ 98 h 521"/>
                  <a:gd name="T16" fmla="*/ 203 w 461"/>
                  <a:gd name="T17" fmla="*/ 110 h 521"/>
                  <a:gd name="T18" fmla="*/ 87 w 461"/>
                  <a:gd name="T19" fmla="*/ 452 h 521"/>
                  <a:gd name="T20" fmla="*/ 76 w 461"/>
                  <a:gd name="T21" fmla="*/ 462 h 521"/>
                  <a:gd name="T22" fmla="*/ 3 w 461"/>
                  <a:gd name="T23" fmla="*/ 518 h 521"/>
                  <a:gd name="T24" fmla="*/ 37 w 461"/>
                  <a:gd name="T25" fmla="*/ 440 h 521"/>
                  <a:gd name="T26" fmla="*/ 120 w 461"/>
                  <a:gd name="T27" fmla="*/ 17 h 521"/>
                  <a:gd name="T28" fmla="*/ 249 w 461"/>
                  <a:gd name="T29" fmla="*/ 2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521">
                    <a:moveTo>
                      <a:pt x="249" y="26"/>
                    </a:moveTo>
                    <a:cubicBezTo>
                      <a:pt x="304" y="37"/>
                      <a:pt x="461" y="0"/>
                      <a:pt x="414" y="108"/>
                    </a:cubicBezTo>
                    <a:cubicBezTo>
                      <a:pt x="385" y="178"/>
                      <a:pt x="359" y="215"/>
                      <a:pt x="330" y="266"/>
                    </a:cubicBezTo>
                    <a:cubicBezTo>
                      <a:pt x="348" y="273"/>
                      <a:pt x="401" y="291"/>
                      <a:pt x="397" y="293"/>
                    </a:cubicBezTo>
                    <a:cubicBezTo>
                      <a:pt x="389" y="295"/>
                      <a:pt x="300" y="297"/>
                      <a:pt x="299" y="291"/>
                    </a:cubicBezTo>
                    <a:cubicBezTo>
                      <a:pt x="299" y="291"/>
                      <a:pt x="300" y="297"/>
                      <a:pt x="298" y="288"/>
                    </a:cubicBezTo>
                    <a:cubicBezTo>
                      <a:pt x="285" y="290"/>
                      <a:pt x="285" y="290"/>
                      <a:pt x="285" y="290"/>
                    </a:cubicBezTo>
                    <a:cubicBezTo>
                      <a:pt x="266" y="250"/>
                      <a:pt x="368" y="99"/>
                      <a:pt x="342" y="98"/>
                    </a:cubicBezTo>
                    <a:cubicBezTo>
                      <a:pt x="282" y="93"/>
                      <a:pt x="210" y="110"/>
                      <a:pt x="203" y="110"/>
                    </a:cubicBezTo>
                    <a:cubicBezTo>
                      <a:pt x="198" y="109"/>
                      <a:pt x="156" y="224"/>
                      <a:pt x="87" y="452"/>
                    </a:cubicBezTo>
                    <a:cubicBezTo>
                      <a:pt x="76" y="462"/>
                      <a:pt x="76" y="462"/>
                      <a:pt x="76" y="462"/>
                    </a:cubicBezTo>
                    <a:cubicBezTo>
                      <a:pt x="75" y="469"/>
                      <a:pt x="13" y="521"/>
                      <a:pt x="3" y="518"/>
                    </a:cubicBezTo>
                    <a:cubicBezTo>
                      <a:pt x="0" y="517"/>
                      <a:pt x="25" y="459"/>
                      <a:pt x="37" y="440"/>
                    </a:cubicBezTo>
                    <a:cubicBezTo>
                      <a:pt x="85" y="230"/>
                      <a:pt x="103" y="126"/>
                      <a:pt x="120" y="17"/>
                    </a:cubicBezTo>
                    <a:lnTo>
                      <a:pt x="249" y="26"/>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244">
                <a:extLst>
                  <a:ext uri="{FF2B5EF4-FFF2-40B4-BE49-F238E27FC236}">
                    <a16:creationId xmlns:a16="http://schemas.microsoft.com/office/drawing/2014/main" id="{8BA87224-73A1-454F-8DC9-1E94ECBED15C}"/>
                  </a:ext>
                </a:extLst>
              </p:cNvPr>
              <p:cNvSpPr>
                <a:spLocks/>
              </p:cNvSpPr>
              <p:nvPr/>
            </p:nvSpPr>
            <p:spPr bwMode="auto">
              <a:xfrm>
                <a:off x="8962161" y="8594749"/>
                <a:ext cx="338577" cy="82131"/>
              </a:xfrm>
              <a:custGeom>
                <a:avLst/>
                <a:gdLst>
                  <a:gd name="T0" fmla="*/ 3 w 145"/>
                  <a:gd name="T1" fmla="*/ 10 h 35"/>
                  <a:gd name="T2" fmla="*/ 88 w 145"/>
                  <a:gd name="T3" fmla="*/ 13 h 35"/>
                  <a:gd name="T4" fmla="*/ 142 w 145"/>
                  <a:gd name="T5" fmla="*/ 0 h 35"/>
                  <a:gd name="T6" fmla="*/ 141 w 145"/>
                  <a:gd name="T7" fmla="*/ 20 h 35"/>
                  <a:gd name="T8" fmla="*/ 75 w 145"/>
                  <a:gd name="T9" fmla="*/ 35 h 35"/>
                  <a:gd name="T10" fmla="*/ 0 w 145"/>
                  <a:gd name="T11" fmla="*/ 29 h 35"/>
                  <a:gd name="T12" fmla="*/ 3 w 145"/>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145" h="35">
                    <a:moveTo>
                      <a:pt x="3" y="10"/>
                    </a:moveTo>
                    <a:cubicBezTo>
                      <a:pt x="8" y="11"/>
                      <a:pt x="57" y="16"/>
                      <a:pt x="88" y="13"/>
                    </a:cubicBezTo>
                    <a:cubicBezTo>
                      <a:pt x="119" y="9"/>
                      <a:pt x="142" y="0"/>
                      <a:pt x="142" y="0"/>
                    </a:cubicBezTo>
                    <a:cubicBezTo>
                      <a:pt x="142" y="0"/>
                      <a:pt x="145" y="19"/>
                      <a:pt x="141" y="20"/>
                    </a:cubicBezTo>
                    <a:cubicBezTo>
                      <a:pt x="136" y="21"/>
                      <a:pt x="127" y="35"/>
                      <a:pt x="75" y="35"/>
                    </a:cubicBezTo>
                    <a:cubicBezTo>
                      <a:pt x="22" y="35"/>
                      <a:pt x="0" y="29"/>
                      <a:pt x="0" y="29"/>
                    </a:cubicBezTo>
                    <a:lnTo>
                      <a:pt x="3" y="10"/>
                    </a:lnTo>
                    <a:close/>
                  </a:path>
                </a:pathLst>
              </a:custGeom>
              <a:solidFill>
                <a:srgbClr val="92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45">
                <a:extLst>
                  <a:ext uri="{FF2B5EF4-FFF2-40B4-BE49-F238E27FC236}">
                    <a16:creationId xmlns:a16="http://schemas.microsoft.com/office/drawing/2014/main" id="{B656FEA8-2CEB-0D2F-3CE2-30A744F360A5}"/>
                  </a:ext>
                </a:extLst>
              </p:cNvPr>
              <p:cNvSpPr>
                <a:spLocks/>
              </p:cNvSpPr>
              <p:nvPr/>
            </p:nvSpPr>
            <p:spPr bwMode="auto">
              <a:xfrm>
                <a:off x="8940371" y="7949443"/>
                <a:ext cx="357015" cy="734142"/>
              </a:xfrm>
              <a:custGeom>
                <a:avLst/>
                <a:gdLst>
                  <a:gd name="T0" fmla="*/ 87 w 152"/>
                  <a:gd name="T1" fmla="*/ 0 h 313"/>
                  <a:gd name="T2" fmla="*/ 101 w 152"/>
                  <a:gd name="T3" fmla="*/ 17 h 313"/>
                  <a:gd name="T4" fmla="*/ 152 w 152"/>
                  <a:gd name="T5" fmla="*/ 281 h 313"/>
                  <a:gd name="T6" fmla="*/ 0 w 152"/>
                  <a:gd name="T7" fmla="*/ 293 h 313"/>
                  <a:gd name="T8" fmla="*/ 4 w 152"/>
                  <a:gd name="T9" fmla="*/ 18 h 313"/>
                  <a:gd name="T10" fmla="*/ 32 w 152"/>
                  <a:gd name="T11" fmla="*/ 14 h 313"/>
                  <a:gd name="T12" fmla="*/ 87 w 152"/>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52" h="313">
                    <a:moveTo>
                      <a:pt x="87" y="0"/>
                    </a:moveTo>
                    <a:cubicBezTo>
                      <a:pt x="93" y="10"/>
                      <a:pt x="101" y="17"/>
                      <a:pt x="101" y="17"/>
                    </a:cubicBezTo>
                    <a:cubicBezTo>
                      <a:pt x="148" y="25"/>
                      <a:pt x="148" y="237"/>
                      <a:pt x="152" y="281"/>
                    </a:cubicBezTo>
                    <a:cubicBezTo>
                      <a:pt x="140" y="313"/>
                      <a:pt x="18" y="302"/>
                      <a:pt x="0" y="293"/>
                    </a:cubicBezTo>
                    <a:cubicBezTo>
                      <a:pt x="11" y="196"/>
                      <a:pt x="27" y="112"/>
                      <a:pt x="4" y="18"/>
                    </a:cubicBezTo>
                    <a:cubicBezTo>
                      <a:pt x="21" y="16"/>
                      <a:pt x="32" y="14"/>
                      <a:pt x="32" y="14"/>
                    </a:cubicBezTo>
                    <a:cubicBezTo>
                      <a:pt x="87" y="0"/>
                      <a:pt x="87" y="0"/>
                      <a:pt x="87" y="0"/>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246">
                <a:extLst>
                  <a:ext uri="{FF2B5EF4-FFF2-40B4-BE49-F238E27FC236}">
                    <a16:creationId xmlns:a16="http://schemas.microsoft.com/office/drawing/2014/main" id="{67BECDB5-973B-6A9E-7338-ABAF04B45CF9}"/>
                  </a:ext>
                </a:extLst>
              </p:cNvPr>
              <p:cNvSpPr>
                <a:spLocks/>
              </p:cNvSpPr>
              <p:nvPr/>
            </p:nvSpPr>
            <p:spPr bwMode="auto">
              <a:xfrm>
                <a:off x="8975570" y="7937709"/>
                <a:ext cx="194430" cy="48608"/>
              </a:xfrm>
              <a:custGeom>
                <a:avLst/>
                <a:gdLst>
                  <a:gd name="T0" fmla="*/ 4 w 116"/>
                  <a:gd name="T1" fmla="*/ 29 h 29"/>
                  <a:gd name="T2" fmla="*/ 0 w 116"/>
                  <a:gd name="T3" fmla="*/ 8 h 29"/>
                  <a:gd name="T4" fmla="*/ 102 w 116"/>
                  <a:gd name="T5" fmla="*/ 0 h 29"/>
                  <a:gd name="T6" fmla="*/ 116 w 116"/>
                  <a:gd name="T7" fmla="*/ 27 h 29"/>
                  <a:gd name="T8" fmla="*/ 4 w 116"/>
                  <a:gd name="T9" fmla="*/ 29 h 29"/>
                </a:gdLst>
                <a:ahLst/>
                <a:cxnLst>
                  <a:cxn ang="0">
                    <a:pos x="T0" y="T1"/>
                  </a:cxn>
                  <a:cxn ang="0">
                    <a:pos x="T2" y="T3"/>
                  </a:cxn>
                  <a:cxn ang="0">
                    <a:pos x="T4" y="T5"/>
                  </a:cxn>
                  <a:cxn ang="0">
                    <a:pos x="T6" y="T7"/>
                  </a:cxn>
                  <a:cxn ang="0">
                    <a:pos x="T8" y="T9"/>
                  </a:cxn>
                </a:cxnLst>
                <a:rect l="0" t="0" r="r" b="b"/>
                <a:pathLst>
                  <a:path w="116" h="29">
                    <a:moveTo>
                      <a:pt x="4" y="29"/>
                    </a:moveTo>
                    <a:lnTo>
                      <a:pt x="0" y="8"/>
                    </a:lnTo>
                    <a:lnTo>
                      <a:pt x="102" y="0"/>
                    </a:lnTo>
                    <a:lnTo>
                      <a:pt x="116" y="27"/>
                    </a:lnTo>
                    <a:lnTo>
                      <a:pt x="4" y="29"/>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247">
                <a:extLst>
                  <a:ext uri="{FF2B5EF4-FFF2-40B4-BE49-F238E27FC236}">
                    <a16:creationId xmlns:a16="http://schemas.microsoft.com/office/drawing/2014/main" id="{95D7B191-475F-FBCE-B80B-A693B9C55921}"/>
                  </a:ext>
                </a:extLst>
              </p:cNvPr>
              <p:cNvSpPr>
                <a:spLocks/>
              </p:cNvSpPr>
              <p:nvPr/>
            </p:nvSpPr>
            <p:spPr bwMode="auto">
              <a:xfrm>
                <a:off x="8821367" y="7656121"/>
                <a:ext cx="335225" cy="370424"/>
              </a:xfrm>
              <a:custGeom>
                <a:avLst/>
                <a:gdLst>
                  <a:gd name="T0" fmla="*/ 20 w 143"/>
                  <a:gd name="T1" fmla="*/ 35 h 158"/>
                  <a:gd name="T2" fmla="*/ 76 w 143"/>
                  <a:gd name="T3" fmla="*/ 6 h 158"/>
                  <a:gd name="T4" fmla="*/ 89 w 143"/>
                  <a:gd name="T5" fmla="*/ 17 h 158"/>
                  <a:gd name="T6" fmla="*/ 116 w 143"/>
                  <a:gd name="T7" fmla="*/ 16 h 158"/>
                  <a:gd name="T8" fmla="*/ 119 w 143"/>
                  <a:gd name="T9" fmla="*/ 30 h 158"/>
                  <a:gd name="T10" fmla="*/ 139 w 143"/>
                  <a:gd name="T11" fmla="*/ 60 h 158"/>
                  <a:gd name="T12" fmla="*/ 125 w 143"/>
                  <a:gd name="T13" fmla="*/ 105 h 158"/>
                  <a:gd name="T14" fmla="*/ 138 w 143"/>
                  <a:gd name="T15" fmla="*/ 122 h 158"/>
                  <a:gd name="T16" fmla="*/ 138 w 143"/>
                  <a:gd name="T17" fmla="*/ 122 h 158"/>
                  <a:gd name="T18" fmla="*/ 134 w 143"/>
                  <a:gd name="T19" fmla="*/ 158 h 158"/>
                  <a:gd name="T20" fmla="*/ 69 w 143"/>
                  <a:gd name="T21" fmla="*/ 138 h 158"/>
                  <a:gd name="T22" fmla="*/ 66 w 143"/>
                  <a:gd name="T23" fmla="*/ 121 h 158"/>
                  <a:gd name="T24" fmla="*/ 58 w 143"/>
                  <a:gd name="T25" fmla="*/ 112 h 158"/>
                  <a:gd name="T26" fmla="*/ 20 w 143"/>
                  <a:gd name="T27" fmla="*/ 3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58">
                    <a:moveTo>
                      <a:pt x="20" y="35"/>
                    </a:moveTo>
                    <a:cubicBezTo>
                      <a:pt x="37" y="6"/>
                      <a:pt x="44" y="0"/>
                      <a:pt x="76" y="6"/>
                    </a:cubicBezTo>
                    <a:cubicBezTo>
                      <a:pt x="78" y="6"/>
                      <a:pt x="86" y="17"/>
                      <a:pt x="89" y="17"/>
                    </a:cubicBezTo>
                    <a:cubicBezTo>
                      <a:pt x="96" y="17"/>
                      <a:pt x="104" y="16"/>
                      <a:pt x="116" y="16"/>
                    </a:cubicBezTo>
                    <a:cubicBezTo>
                      <a:pt x="119" y="30"/>
                      <a:pt x="119" y="30"/>
                      <a:pt x="119" y="30"/>
                    </a:cubicBezTo>
                    <a:cubicBezTo>
                      <a:pt x="119" y="30"/>
                      <a:pt x="135" y="51"/>
                      <a:pt x="139" y="60"/>
                    </a:cubicBezTo>
                    <a:cubicBezTo>
                      <a:pt x="143" y="68"/>
                      <a:pt x="123" y="97"/>
                      <a:pt x="125" y="105"/>
                    </a:cubicBezTo>
                    <a:cubicBezTo>
                      <a:pt x="127" y="114"/>
                      <a:pt x="135" y="118"/>
                      <a:pt x="138" y="122"/>
                    </a:cubicBezTo>
                    <a:cubicBezTo>
                      <a:pt x="138" y="122"/>
                      <a:pt x="138" y="122"/>
                      <a:pt x="138" y="122"/>
                    </a:cubicBezTo>
                    <a:cubicBezTo>
                      <a:pt x="134" y="158"/>
                      <a:pt x="134" y="158"/>
                      <a:pt x="134" y="158"/>
                    </a:cubicBezTo>
                    <a:cubicBezTo>
                      <a:pt x="134" y="158"/>
                      <a:pt x="66" y="142"/>
                      <a:pt x="69" y="138"/>
                    </a:cubicBezTo>
                    <a:cubicBezTo>
                      <a:pt x="70" y="135"/>
                      <a:pt x="66" y="121"/>
                      <a:pt x="66" y="121"/>
                    </a:cubicBezTo>
                    <a:cubicBezTo>
                      <a:pt x="62" y="113"/>
                      <a:pt x="62" y="113"/>
                      <a:pt x="58" y="112"/>
                    </a:cubicBezTo>
                    <a:cubicBezTo>
                      <a:pt x="21" y="105"/>
                      <a:pt x="0" y="69"/>
                      <a:pt x="20" y="35"/>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48">
                <a:extLst>
                  <a:ext uri="{FF2B5EF4-FFF2-40B4-BE49-F238E27FC236}">
                    <a16:creationId xmlns:a16="http://schemas.microsoft.com/office/drawing/2014/main" id="{3266D1BA-32C2-C563-09A0-234A63A48B2E}"/>
                  </a:ext>
                </a:extLst>
              </p:cNvPr>
              <p:cNvSpPr>
                <a:spLocks/>
              </p:cNvSpPr>
              <p:nvPr/>
            </p:nvSpPr>
            <p:spPr bwMode="auto">
              <a:xfrm>
                <a:off x="8935343" y="7796915"/>
                <a:ext cx="221248" cy="217896"/>
              </a:xfrm>
              <a:custGeom>
                <a:avLst/>
                <a:gdLst>
                  <a:gd name="T0" fmla="*/ 90 w 94"/>
                  <a:gd name="T1" fmla="*/ 0 h 93"/>
                  <a:gd name="T2" fmla="*/ 76 w 94"/>
                  <a:gd name="T3" fmla="*/ 45 h 93"/>
                  <a:gd name="T4" fmla="*/ 89 w 94"/>
                  <a:gd name="T5" fmla="*/ 62 h 93"/>
                  <a:gd name="T6" fmla="*/ 89 w 94"/>
                  <a:gd name="T7" fmla="*/ 62 h 93"/>
                  <a:gd name="T8" fmla="*/ 86 w 94"/>
                  <a:gd name="T9" fmla="*/ 88 h 93"/>
                  <a:gd name="T10" fmla="*/ 58 w 94"/>
                  <a:gd name="T11" fmla="*/ 91 h 93"/>
                  <a:gd name="T12" fmla="*/ 58 w 94"/>
                  <a:gd name="T13" fmla="*/ 91 h 93"/>
                  <a:gd name="T14" fmla="*/ 20 w 94"/>
                  <a:gd name="T15" fmla="*/ 75 h 93"/>
                  <a:gd name="T16" fmla="*/ 19 w 94"/>
                  <a:gd name="T17" fmla="*/ 64 h 93"/>
                  <a:gd name="T18" fmla="*/ 11 w 94"/>
                  <a:gd name="T19" fmla="*/ 53 h 93"/>
                  <a:gd name="T20" fmla="*/ 13 w 94"/>
                  <a:gd name="T21" fmla="*/ 45 h 93"/>
                  <a:gd name="T22" fmla="*/ 0 w 94"/>
                  <a:gd name="T23" fmla="*/ 28 h 93"/>
                  <a:gd name="T24" fmla="*/ 6 w 94"/>
                  <a:gd name="T25" fmla="*/ 23 h 93"/>
                  <a:gd name="T26" fmla="*/ 20 w 94"/>
                  <a:gd name="T27" fmla="*/ 32 h 93"/>
                  <a:gd name="T28" fmla="*/ 90 w 94"/>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93">
                    <a:moveTo>
                      <a:pt x="90" y="0"/>
                    </a:moveTo>
                    <a:cubicBezTo>
                      <a:pt x="94" y="8"/>
                      <a:pt x="74" y="37"/>
                      <a:pt x="76" y="45"/>
                    </a:cubicBezTo>
                    <a:cubicBezTo>
                      <a:pt x="78" y="54"/>
                      <a:pt x="86" y="58"/>
                      <a:pt x="89" y="62"/>
                    </a:cubicBezTo>
                    <a:cubicBezTo>
                      <a:pt x="89" y="62"/>
                      <a:pt x="89" y="62"/>
                      <a:pt x="89" y="62"/>
                    </a:cubicBezTo>
                    <a:cubicBezTo>
                      <a:pt x="86" y="88"/>
                      <a:pt x="86" y="88"/>
                      <a:pt x="86" y="88"/>
                    </a:cubicBezTo>
                    <a:cubicBezTo>
                      <a:pt x="75" y="91"/>
                      <a:pt x="64" y="93"/>
                      <a:pt x="58" y="91"/>
                    </a:cubicBezTo>
                    <a:cubicBezTo>
                      <a:pt x="58" y="91"/>
                      <a:pt x="58" y="91"/>
                      <a:pt x="58" y="91"/>
                    </a:cubicBezTo>
                    <a:cubicBezTo>
                      <a:pt x="50" y="89"/>
                      <a:pt x="32" y="81"/>
                      <a:pt x="20" y="75"/>
                    </a:cubicBezTo>
                    <a:cubicBezTo>
                      <a:pt x="20" y="70"/>
                      <a:pt x="19" y="64"/>
                      <a:pt x="19" y="64"/>
                    </a:cubicBezTo>
                    <a:cubicBezTo>
                      <a:pt x="17" y="62"/>
                      <a:pt x="16" y="54"/>
                      <a:pt x="11" y="53"/>
                    </a:cubicBezTo>
                    <a:cubicBezTo>
                      <a:pt x="12" y="50"/>
                      <a:pt x="13" y="48"/>
                      <a:pt x="13" y="45"/>
                    </a:cubicBezTo>
                    <a:cubicBezTo>
                      <a:pt x="14" y="43"/>
                      <a:pt x="0" y="28"/>
                      <a:pt x="0" y="28"/>
                    </a:cubicBezTo>
                    <a:cubicBezTo>
                      <a:pt x="0" y="28"/>
                      <a:pt x="6" y="28"/>
                      <a:pt x="6" y="23"/>
                    </a:cubicBezTo>
                    <a:cubicBezTo>
                      <a:pt x="10" y="27"/>
                      <a:pt x="16" y="32"/>
                      <a:pt x="20" y="32"/>
                    </a:cubicBezTo>
                    <a:cubicBezTo>
                      <a:pt x="44" y="35"/>
                      <a:pt x="76" y="2"/>
                      <a:pt x="90"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9">
                <a:extLst>
                  <a:ext uri="{FF2B5EF4-FFF2-40B4-BE49-F238E27FC236}">
                    <a16:creationId xmlns:a16="http://schemas.microsoft.com/office/drawing/2014/main" id="{05230BDB-C034-3DF1-16DB-26E2FD5ADEBE}"/>
                  </a:ext>
                </a:extLst>
              </p:cNvPr>
              <p:cNvSpPr>
                <a:spLocks/>
              </p:cNvSpPr>
              <p:nvPr/>
            </p:nvSpPr>
            <p:spPr bwMode="auto">
              <a:xfrm>
                <a:off x="9020825" y="7972908"/>
                <a:ext cx="97215" cy="67045"/>
              </a:xfrm>
              <a:custGeom>
                <a:avLst/>
                <a:gdLst>
                  <a:gd name="T0" fmla="*/ 0 w 42"/>
                  <a:gd name="T1" fmla="*/ 21 h 29"/>
                  <a:gd name="T2" fmla="*/ 8 w 42"/>
                  <a:gd name="T3" fmla="*/ 0 h 29"/>
                  <a:gd name="T4" fmla="*/ 34 w 42"/>
                  <a:gd name="T5" fmla="*/ 7 h 29"/>
                  <a:gd name="T6" fmla="*/ 41 w 42"/>
                  <a:gd name="T7" fmla="*/ 29 h 29"/>
                  <a:gd name="T8" fmla="*/ 0 w 42"/>
                  <a:gd name="T9" fmla="*/ 21 h 29"/>
                </a:gdLst>
                <a:ahLst/>
                <a:cxnLst>
                  <a:cxn ang="0">
                    <a:pos x="T0" y="T1"/>
                  </a:cxn>
                  <a:cxn ang="0">
                    <a:pos x="T2" y="T3"/>
                  </a:cxn>
                  <a:cxn ang="0">
                    <a:pos x="T4" y="T5"/>
                  </a:cxn>
                  <a:cxn ang="0">
                    <a:pos x="T6" y="T7"/>
                  </a:cxn>
                  <a:cxn ang="0">
                    <a:pos x="T8" y="T9"/>
                  </a:cxn>
                </a:cxnLst>
                <a:rect l="0" t="0" r="r" b="b"/>
                <a:pathLst>
                  <a:path w="42" h="29">
                    <a:moveTo>
                      <a:pt x="0" y="21"/>
                    </a:moveTo>
                    <a:cubicBezTo>
                      <a:pt x="3" y="14"/>
                      <a:pt x="6" y="8"/>
                      <a:pt x="8" y="0"/>
                    </a:cubicBezTo>
                    <a:cubicBezTo>
                      <a:pt x="17" y="3"/>
                      <a:pt x="31" y="8"/>
                      <a:pt x="34" y="7"/>
                    </a:cubicBezTo>
                    <a:cubicBezTo>
                      <a:pt x="34" y="7"/>
                      <a:pt x="42" y="29"/>
                      <a:pt x="41" y="29"/>
                    </a:cubicBezTo>
                    <a:lnTo>
                      <a:pt x="0" y="21"/>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0">
                <a:extLst>
                  <a:ext uri="{FF2B5EF4-FFF2-40B4-BE49-F238E27FC236}">
                    <a16:creationId xmlns:a16="http://schemas.microsoft.com/office/drawing/2014/main" id="{926FAECA-59B2-0B63-2DE4-2B0483C232CA}"/>
                  </a:ext>
                </a:extLst>
              </p:cNvPr>
              <p:cNvSpPr>
                <a:spLocks/>
              </p:cNvSpPr>
              <p:nvPr/>
            </p:nvSpPr>
            <p:spPr bwMode="auto">
              <a:xfrm>
                <a:off x="8844832" y="7991345"/>
                <a:ext cx="254771" cy="764312"/>
              </a:xfrm>
              <a:custGeom>
                <a:avLst/>
                <a:gdLst>
                  <a:gd name="T0" fmla="*/ 84 w 109"/>
                  <a:gd name="T1" fmla="*/ 8 h 326"/>
                  <a:gd name="T2" fmla="*/ 58 w 109"/>
                  <a:gd name="T3" fmla="*/ 326 h 326"/>
                  <a:gd name="T4" fmla="*/ 0 w 109"/>
                  <a:gd name="T5" fmla="*/ 304 h 326"/>
                  <a:gd name="T6" fmla="*/ 24 w 109"/>
                  <a:gd name="T7" fmla="*/ 74 h 326"/>
                  <a:gd name="T8" fmla="*/ 45 w 109"/>
                  <a:gd name="T9" fmla="*/ 0 h 326"/>
                  <a:gd name="T10" fmla="*/ 48 w 109"/>
                  <a:gd name="T11" fmla="*/ 0 h 326"/>
                  <a:gd name="T12" fmla="*/ 84 w 109"/>
                  <a:gd name="T13" fmla="*/ 8 h 326"/>
                </a:gdLst>
                <a:ahLst/>
                <a:cxnLst>
                  <a:cxn ang="0">
                    <a:pos x="T0" y="T1"/>
                  </a:cxn>
                  <a:cxn ang="0">
                    <a:pos x="T2" y="T3"/>
                  </a:cxn>
                  <a:cxn ang="0">
                    <a:pos x="T4" y="T5"/>
                  </a:cxn>
                  <a:cxn ang="0">
                    <a:pos x="T6" y="T7"/>
                  </a:cxn>
                  <a:cxn ang="0">
                    <a:pos x="T8" y="T9"/>
                  </a:cxn>
                  <a:cxn ang="0">
                    <a:pos x="T10" y="T11"/>
                  </a:cxn>
                  <a:cxn ang="0">
                    <a:pos x="T12" y="T13"/>
                  </a:cxn>
                </a:cxnLst>
                <a:rect l="0" t="0" r="r" b="b"/>
                <a:pathLst>
                  <a:path w="109" h="326">
                    <a:moveTo>
                      <a:pt x="84" y="8"/>
                    </a:moveTo>
                    <a:cubicBezTo>
                      <a:pt x="109" y="14"/>
                      <a:pt x="58" y="326"/>
                      <a:pt x="58" y="326"/>
                    </a:cubicBezTo>
                    <a:cubicBezTo>
                      <a:pt x="53" y="320"/>
                      <a:pt x="23" y="318"/>
                      <a:pt x="0" y="304"/>
                    </a:cubicBezTo>
                    <a:cubicBezTo>
                      <a:pt x="24" y="74"/>
                      <a:pt x="24" y="74"/>
                      <a:pt x="24" y="74"/>
                    </a:cubicBezTo>
                    <a:cubicBezTo>
                      <a:pt x="45" y="0"/>
                      <a:pt x="45" y="0"/>
                      <a:pt x="45" y="0"/>
                    </a:cubicBezTo>
                    <a:cubicBezTo>
                      <a:pt x="46" y="0"/>
                      <a:pt x="47" y="0"/>
                      <a:pt x="48" y="0"/>
                    </a:cubicBezTo>
                    <a:lnTo>
                      <a:pt x="84" y="8"/>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51">
                <a:extLst>
                  <a:ext uri="{FF2B5EF4-FFF2-40B4-BE49-F238E27FC236}">
                    <a16:creationId xmlns:a16="http://schemas.microsoft.com/office/drawing/2014/main" id="{1807555A-DA8C-4358-A42B-43ABB9112B03}"/>
                  </a:ext>
                </a:extLst>
              </p:cNvPr>
              <p:cNvSpPr>
                <a:spLocks/>
              </p:cNvSpPr>
              <p:nvPr/>
            </p:nvSpPr>
            <p:spPr bwMode="auto">
              <a:xfrm>
                <a:off x="8630289" y="7315868"/>
                <a:ext cx="144147" cy="162584"/>
              </a:xfrm>
              <a:custGeom>
                <a:avLst/>
                <a:gdLst>
                  <a:gd name="T0" fmla="*/ 39 w 61"/>
                  <a:gd name="T1" fmla="*/ 69 h 69"/>
                  <a:gd name="T2" fmla="*/ 49 w 61"/>
                  <a:gd name="T3" fmla="*/ 51 h 69"/>
                  <a:gd name="T4" fmla="*/ 51 w 61"/>
                  <a:gd name="T5" fmla="*/ 36 h 69"/>
                  <a:gd name="T6" fmla="*/ 59 w 61"/>
                  <a:gd name="T7" fmla="*/ 28 h 69"/>
                  <a:gd name="T8" fmla="*/ 54 w 61"/>
                  <a:gd name="T9" fmla="*/ 11 h 69"/>
                  <a:gd name="T10" fmla="*/ 48 w 61"/>
                  <a:gd name="T11" fmla="*/ 10 h 69"/>
                  <a:gd name="T12" fmla="*/ 43 w 61"/>
                  <a:gd name="T13" fmla="*/ 3 h 69"/>
                  <a:gd name="T14" fmla="*/ 35 w 61"/>
                  <a:gd name="T15" fmla="*/ 3 h 69"/>
                  <a:gd name="T16" fmla="*/ 26 w 61"/>
                  <a:gd name="T17" fmla="*/ 1 h 69"/>
                  <a:gd name="T18" fmla="*/ 5 w 61"/>
                  <a:gd name="T19" fmla="*/ 11 h 69"/>
                  <a:gd name="T20" fmla="*/ 3 w 61"/>
                  <a:gd name="T21" fmla="*/ 36 h 69"/>
                  <a:gd name="T22" fmla="*/ 16 w 61"/>
                  <a:gd name="T23" fmla="*/ 60 h 69"/>
                  <a:gd name="T24" fmla="*/ 39 w 61"/>
                  <a:gd name="T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9">
                    <a:moveTo>
                      <a:pt x="39" y="69"/>
                    </a:moveTo>
                    <a:cubicBezTo>
                      <a:pt x="42" y="64"/>
                      <a:pt x="46" y="60"/>
                      <a:pt x="49" y="51"/>
                    </a:cubicBezTo>
                    <a:cubicBezTo>
                      <a:pt x="50" y="47"/>
                      <a:pt x="51" y="41"/>
                      <a:pt x="51" y="36"/>
                    </a:cubicBezTo>
                    <a:cubicBezTo>
                      <a:pt x="54" y="35"/>
                      <a:pt x="58" y="31"/>
                      <a:pt x="59" y="28"/>
                    </a:cubicBezTo>
                    <a:cubicBezTo>
                      <a:pt x="61" y="23"/>
                      <a:pt x="56" y="14"/>
                      <a:pt x="54" y="11"/>
                    </a:cubicBezTo>
                    <a:cubicBezTo>
                      <a:pt x="53" y="11"/>
                      <a:pt x="51" y="10"/>
                      <a:pt x="48" y="10"/>
                    </a:cubicBezTo>
                    <a:cubicBezTo>
                      <a:pt x="47" y="7"/>
                      <a:pt x="45" y="5"/>
                      <a:pt x="43" y="3"/>
                    </a:cubicBezTo>
                    <a:cubicBezTo>
                      <a:pt x="41" y="2"/>
                      <a:pt x="38" y="3"/>
                      <a:pt x="35" y="3"/>
                    </a:cubicBezTo>
                    <a:cubicBezTo>
                      <a:pt x="32" y="0"/>
                      <a:pt x="31" y="0"/>
                      <a:pt x="26" y="1"/>
                    </a:cubicBezTo>
                    <a:cubicBezTo>
                      <a:pt x="20" y="2"/>
                      <a:pt x="9" y="6"/>
                      <a:pt x="5" y="11"/>
                    </a:cubicBezTo>
                    <a:cubicBezTo>
                      <a:pt x="0" y="17"/>
                      <a:pt x="0" y="28"/>
                      <a:pt x="3" y="36"/>
                    </a:cubicBezTo>
                    <a:cubicBezTo>
                      <a:pt x="6" y="44"/>
                      <a:pt x="11" y="56"/>
                      <a:pt x="16" y="60"/>
                    </a:cubicBezTo>
                    <a:cubicBezTo>
                      <a:pt x="20" y="64"/>
                      <a:pt x="39" y="69"/>
                      <a:pt x="39" y="69"/>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52">
                <a:extLst>
                  <a:ext uri="{FF2B5EF4-FFF2-40B4-BE49-F238E27FC236}">
                    <a16:creationId xmlns:a16="http://schemas.microsoft.com/office/drawing/2014/main" id="{776BF7C0-2785-E96F-96AB-326C8295D473}"/>
                  </a:ext>
                </a:extLst>
              </p:cNvPr>
              <p:cNvSpPr>
                <a:spLocks/>
              </p:cNvSpPr>
              <p:nvPr/>
            </p:nvSpPr>
            <p:spPr bwMode="auto">
              <a:xfrm>
                <a:off x="8653754" y="7419788"/>
                <a:ext cx="100567" cy="58665"/>
              </a:xfrm>
              <a:custGeom>
                <a:avLst/>
                <a:gdLst>
                  <a:gd name="T0" fmla="*/ 42 w 43"/>
                  <a:gd name="T1" fmla="*/ 14 h 25"/>
                  <a:gd name="T2" fmla="*/ 43 w 43"/>
                  <a:gd name="T3" fmla="*/ 10 h 25"/>
                  <a:gd name="T4" fmla="*/ 41 w 43"/>
                  <a:gd name="T5" fmla="*/ 0 h 25"/>
                  <a:gd name="T6" fmla="*/ 1 w 43"/>
                  <a:gd name="T7" fmla="*/ 9 h 25"/>
                  <a:gd name="T8" fmla="*/ 5 w 43"/>
                  <a:gd name="T9" fmla="*/ 25 h 25"/>
                  <a:gd name="T10" fmla="*/ 42 w 43"/>
                  <a:gd name="T11" fmla="*/ 14 h 25"/>
                </a:gdLst>
                <a:ahLst/>
                <a:cxnLst>
                  <a:cxn ang="0">
                    <a:pos x="T0" y="T1"/>
                  </a:cxn>
                  <a:cxn ang="0">
                    <a:pos x="T2" y="T3"/>
                  </a:cxn>
                  <a:cxn ang="0">
                    <a:pos x="T4" y="T5"/>
                  </a:cxn>
                  <a:cxn ang="0">
                    <a:pos x="T6" y="T7"/>
                  </a:cxn>
                  <a:cxn ang="0">
                    <a:pos x="T8" y="T9"/>
                  </a:cxn>
                  <a:cxn ang="0">
                    <a:pos x="T10" y="T11"/>
                  </a:cxn>
                </a:cxnLst>
                <a:rect l="0" t="0" r="r" b="b"/>
                <a:pathLst>
                  <a:path w="43" h="25">
                    <a:moveTo>
                      <a:pt x="42" y="14"/>
                    </a:moveTo>
                    <a:cubicBezTo>
                      <a:pt x="42" y="13"/>
                      <a:pt x="43" y="10"/>
                      <a:pt x="43" y="10"/>
                    </a:cubicBezTo>
                    <a:cubicBezTo>
                      <a:pt x="41" y="0"/>
                      <a:pt x="41" y="0"/>
                      <a:pt x="41" y="0"/>
                    </a:cubicBezTo>
                    <a:cubicBezTo>
                      <a:pt x="41" y="0"/>
                      <a:pt x="0" y="10"/>
                      <a:pt x="1" y="9"/>
                    </a:cubicBezTo>
                    <a:cubicBezTo>
                      <a:pt x="2" y="8"/>
                      <a:pt x="5" y="25"/>
                      <a:pt x="5" y="25"/>
                    </a:cubicBezTo>
                    <a:lnTo>
                      <a:pt x="4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53">
                <a:extLst>
                  <a:ext uri="{FF2B5EF4-FFF2-40B4-BE49-F238E27FC236}">
                    <a16:creationId xmlns:a16="http://schemas.microsoft.com/office/drawing/2014/main" id="{4FA8F217-FAEF-1856-2B0D-1A59733143C3}"/>
                  </a:ext>
                </a:extLst>
              </p:cNvPr>
              <p:cNvSpPr>
                <a:spLocks/>
              </p:cNvSpPr>
              <p:nvPr/>
            </p:nvSpPr>
            <p:spPr bwMode="auto">
              <a:xfrm>
                <a:off x="8963836" y="7982965"/>
                <a:ext cx="110624" cy="450877"/>
              </a:xfrm>
              <a:custGeom>
                <a:avLst/>
                <a:gdLst>
                  <a:gd name="T0" fmla="*/ 33 w 47"/>
                  <a:gd name="T1" fmla="*/ 12 h 193"/>
                  <a:gd name="T2" fmla="*/ 27 w 47"/>
                  <a:gd name="T3" fmla="*/ 193 h 193"/>
                  <a:gd name="T4" fmla="*/ 10 w 47"/>
                  <a:gd name="T5" fmla="*/ 69 h 193"/>
                  <a:gd name="T6" fmla="*/ 30 w 47"/>
                  <a:gd name="T7" fmla="*/ 64 h 193"/>
                  <a:gd name="T8" fmla="*/ 0 w 47"/>
                  <a:gd name="T9" fmla="*/ 53 h 193"/>
                  <a:gd name="T10" fmla="*/ 8 w 47"/>
                  <a:gd name="T11" fmla="*/ 0 h 193"/>
                  <a:gd name="T12" fmla="*/ 33 w 47"/>
                  <a:gd name="T13" fmla="*/ 12 h 193"/>
                </a:gdLst>
                <a:ahLst/>
                <a:cxnLst>
                  <a:cxn ang="0">
                    <a:pos x="T0" y="T1"/>
                  </a:cxn>
                  <a:cxn ang="0">
                    <a:pos x="T2" y="T3"/>
                  </a:cxn>
                  <a:cxn ang="0">
                    <a:pos x="T4" y="T5"/>
                  </a:cxn>
                  <a:cxn ang="0">
                    <a:pos x="T6" y="T7"/>
                  </a:cxn>
                  <a:cxn ang="0">
                    <a:pos x="T8" y="T9"/>
                  </a:cxn>
                  <a:cxn ang="0">
                    <a:pos x="T10" y="T11"/>
                  </a:cxn>
                  <a:cxn ang="0">
                    <a:pos x="T12" y="T13"/>
                  </a:cxn>
                </a:cxnLst>
                <a:rect l="0" t="0" r="r" b="b"/>
                <a:pathLst>
                  <a:path w="47" h="193">
                    <a:moveTo>
                      <a:pt x="33" y="12"/>
                    </a:moveTo>
                    <a:cubicBezTo>
                      <a:pt x="47" y="19"/>
                      <a:pt x="39" y="102"/>
                      <a:pt x="27" y="193"/>
                    </a:cubicBezTo>
                    <a:cubicBezTo>
                      <a:pt x="27" y="193"/>
                      <a:pt x="10" y="69"/>
                      <a:pt x="10" y="69"/>
                    </a:cubicBezTo>
                    <a:cubicBezTo>
                      <a:pt x="30" y="64"/>
                      <a:pt x="30" y="64"/>
                      <a:pt x="30" y="64"/>
                    </a:cubicBezTo>
                    <a:cubicBezTo>
                      <a:pt x="0" y="53"/>
                      <a:pt x="0" y="53"/>
                      <a:pt x="0" y="53"/>
                    </a:cubicBezTo>
                    <a:cubicBezTo>
                      <a:pt x="8" y="0"/>
                      <a:pt x="8" y="0"/>
                      <a:pt x="8" y="0"/>
                    </a:cubicBezTo>
                    <a:lnTo>
                      <a:pt x="33" y="12"/>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54">
                <a:extLst>
                  <a:ext uri="{FF2B5EF4-FFF2-40B4-BE49-F238E27FC236}">
                    <a16:creationId xmlns:a16="http://schemas.microsoft.com/office/drawing/2014/main" id="{87B37A31-4295-2AAE-2108-70FCAB2980CC}"/>
                  </a:ext>
                </a:extLst>
              </p:cNvPr>
              <p:cNvSpPr>
                <a:spLocks/>
              </p:cNvSpPr>
              <p:nvPr/>
            </p:nvSpPr>
            <p:spPr bwMode="auto">
              <a:xfrm>
                <a:off x="9470025" y="8521000"/>
                <a:ext cx="127385" cy="145823"/>
              </a:xfrm>
              <a:custGeom>
                <a:avLst/>
                <a:gdLst>
                  <a:gd name="T0" fmla="*/ 19 w 54"/>
                  <a:gd name="T1" fmla="*/ 0 h 62"/>
                  <a:gd name="T2" fmla="*/ 11 w 54"/>
                  <a:gd name="T3" fmla="*/ 17 h 62"/>
                  <a:gd name="T4" fmla="*/ 9 w 54"/>
                  <a:gd name="T5" fmla="*/ 29 h 62"/>
                  <a:gd name="T6" fmla="*/ 2 w 54"/>
                  <a:gd name="T7" fmla="*/ 37 h 62"/>
                  <a:gd name="T8" fmla="*/ 7 w 54"/>
                  <a:gd name="T9" fmla="*/ 51 h 62"/>
                  <a:gd name="T10" fmla="*/ 12 w 54"/>
                  <a:gd name="T11" fmla="*/ 52 h 62"/>
                  <a:gd name="T12" fmla="*/ 16 w 54"/>
                  <a:gd name="T13" fmla="*/ 58 h 62"/>
                  <a:gd name="T14" fmla="*/ 24 w 54"/>
                  <a:gd name="T15" fmla="*/ 58 h 62"/>
                  <a:gd name="T16" fmla="*/ 31 w 54"/>
                  <a:gd name="T17" fmla="*/ 61 h 62"/>
                  <a:gd name="T18" fmla="*/ 50 w 54"/>
                  <a:gd name="T19" fmla="*/ 52 h 62"/>
                  <a:gd name="T20" fmla="*/ 51 w 54"/>
                  <a:gd name="T21" fmla="*/ 30 h 62"/>
                  <a:gd name="T22" fmla="*/ 40 w 54"/>
                  <a:gd name="T23" fmla="*/ 9 h 62"/>
                  <a:gd name="T24" fmla="*/ 19 w 54"/>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2">
                    <a:moveTo>
                      <a:pt x="19" y="0"/>
                    </a:moveTo>
                    <a:cubicBezTo>
                      <a:pt x="17" y="5"/>
                      <a:pt x="14" y="9"/>
                      <a:pt x="11" y="17"/>
                    </a:cubicBezTo>
                    <a:cubicBezTo>
                      <a:pt x="10" y="20"/>
                      <a:pt x="9" y="25"/>
                      <a:pt x="9" y="29"/>
                    </a:cubicBezTo>
                    <a:cubicBezTo>
                      <a:pt x="7" y="31"/>
                      <a:pt x="3" y="34"/>
                      <a:pt x="2" y="37"/>
                    </a:cubicBezTo>
                    <a:cubicBezTo>
                      <a:pt x="0" y="41"/>
                      <a:pt x="5" y="49"/>
                      <a:pt x="7" y="51"/>
                    </a:cubicBezTo>
                    <a:cubicBezTo>
                      <a:pt x="8" y="52"/>
                      <a:pt x="10" y="52"/>
                      <a:pt x="12" y="52"/>
                    </a:cubicBezTo>
                    <a:cubicBezTo>
                      <a:pt x="13" y="55"/>
                      <a:pt x="15" y="57"/>
                      <a:pt x="16" y="58"/>
                    </a:cubicBezTo>
                    <a:cubicBezTo>
                      <a:pt x="18" y="59"/>
                      <a:pt x="21" y="59"/>
                      <a:pt x="24" y="58"/>
                    </a:cubicBezTo>
                    <a:cubicBezTo>
                      <a:pt x="26" y="62"/>
                      <a:pt x="27" y="61"/>
                      <a:pt x="31" y="61"/>
                    </a:cubicBezTo>
                    <a:cubicBezTo>
                      <a:pt x="36" y="60"/>
                      <a:pt x="46" y="56"/>
                      <a:pt x="50" y="52"/>
                    </a:cubicBezTo>
                    <a:cubicBezTo>
                      <a:pt x="54" y="46"/>
                      <a:pt x="54" y="37"/>
                      <a:pt x="51" y="30"/>
                    </a:cubicBezTo>
                    <a:cubicBezTo>
                      <a:pt x="49" y="23"/>
                      <a:pt x="45" y="12"/>
                      <a:pt x="40" y="9"/>
                    </a:cubicBezTo>
                    <a:cubicBezTo>
                      <a:pt x="36" y="5"/>
                      <a:pt x="19" y="0"/>
                      <a:pt x="19" y="0"/>
                    </a:cubicBezTo>
                    <a:close/>
                  </a:path>
                </a:pathLst>
              </a:custGeom>
              <a:solidFill>
                <a:srgbClr val="E0AF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55">
                <a:extLst>
                  <a:ext uri="{FF2B5EF4-FFF2-40B4-BE49-F238E27FC236}">
                    <a16:creationId xmlns:a16="http://schemas.microsoft.com/office/drawing/2014/main" id="{73A8494D-F5AD-5421-D1D2-0A9911744BDD}"/>
                  </a:ext>
                </a:extLst>
              </p:cNvPr>
              <p:cNvSpPr>
                <a:spLocks/>
              </p:cNvSpPr>
              <p:nvPr/>
            </p:nvSpPr>
            <p:spPr bwMode="auto">
              <a:xfrm>
                <a:off x="9486787" y="8514295"/>
                <a:ext cx="88835" cy="51960"/>
              </a:xfrm>
              <a:custGeom>
                <a:avLst/>
                <a:gdLst>
                  <a:gd name="T0" fmla="*/ 1 w 38"/>
                  <a:gd name="T1" fmla="*/ 10 h 22"/>
                  <a:gd name="T2" fmla="*/ 0 w 38"/>
                  <a:gd name="T3" fmla="*/ 13 h 22"/>
                  <a:gd name="T4" fmla="*/ 2 w 38"/>
                  <a:gd name="T5" fmla="*/ 22 h 22"/>
                  <a:gd name="T6" fmla="*/ 37 w 38"/>
                  <a:gd name="T7" fmla="*/ 14 h 22"/>
                  <a:gd name="T8" fmla="*/ 33 w 38"/>
                  <a:gd name="T9" fmla="*/ 0 h 22"/>
                  <a:gd name="T10" fmla="*/ 1 w 38"/>
                  <a:gd name="T11" fmla="*/ 10 h 22"/>
                </a:gdLst>
                <a:ahLst/>
                <a:cxnLst>
                  <a:cxn ang="0">
                    <a:pos x="T0" y="T1"/>
                  </a:cxn>
                  <a:cxn ang="0">
                    <a:pos x="T2" y="T3"/>
                  </a:cxn>
                  <a:cxn ang="0">
                    <a:pos x="T4" y="T5"/>
                  </a:cxn>
                  <a:cxn ang="0">
                    <a:pos x="T6" y="T7"/>
                  </a:cxn>
                  <a:cxn ang="0">
                    <a:pos x="T8" y="T9"/>
                  </a:cxn>
                  <a:cxn ang="0">
                    <a:pos x="T10" y="T11"/>
                  </a:cxn>
                </a:cxnLst>
                <a:rect l="0" t="0" r="r" b="b"/>
                <a:pathLst>
                  <a:path w="38" h="22">
                    <a:moveTo>
                      <a:pt x="1" y="10"/>
                    </a:moveTo>
                    <a:cubicBezTo>
                      <a:pt x="1" y="11"/>
                      <a:pt x="0" y="13"/>
                      <a:pt x="0" y="13"/>
                    </a:cubicBezTo>
                    <a:cubicBezTo>
                      <a:pt x="2" y="22"/>
                      <a:pt x="2" y="22"/>
                      <a:pt x="2" y="22"/>
                    </a:cubicBezTo>
                    <a:cubicBezTo>
                      <a:pt x="2" y="22"/>
                      <a:pt x="38" y="14"/>
                      <a:pt x="37" y="14"/>
                    </a:cubicBezTo>
                    <a:cubicBezTo>
                      <a:pt x="36" y="15"/>
                      <a:pt x="33" y="0"/>
                      <a:pt x="33" y="0"/>
                    </a:cubicBezTo>
                    <a:lnTo>
                      <a:pt x="1"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56">
                <a:extLst>
                  <a:ext uri="{FF2B5EF4-FFF2-40B4-BE49-F238E27FC236}">
                    <a16:creationId xmlns:a16="http://schemas.microsoft.com/office/drawing/2014/main" id="{2DF4A09B-ED28-7D3E-B5BB-0CB999A4FFC5}"/>
                  </a:ext>
                </a:extLst>
              </p:cNvPr>
              <p:cNvSpPr>
                <a:spLocks/>
              </p:cNvSpPr>
              <p:nvPr/>
            </p:nvSpPr>
            <p:spPr bwMode="auto">
              <a:xfrm>
                <a:off x="9158267" y="7961175"/>
                <a:ext cx="417355" cy="660392"/>
              </a:xfrm>
              <a:custGeom>
                <a:avLst/>
                <a:gdLst>
                  <a:gd name="T0" fmla="*/ 0 w 178"/>
                  <a:gd name="T1" fmla="*/ 4 h 282"/>
                  <a:gd name="T2" fmla="*/ 42 w 178"/>
                  <a:gd name="T3" fmla="*/ 4 h 282"/>
                  <a:gd name="T4" fmla="*/ 178 w 178"/>
                  <a:gd name="T5" fmla="*/ 246 h 282"/>
                  <a:gd name="T6" fmla="*/ 140 w 178"/>
                  <a:gd name="T7" fmla="*/ 252 h 282"/>
                  <a:gd name="T8" fmla="*/ 56 w 178"/>
                  <a:gd name="T9" fmla="*/ 81 h 282"/>
                  <a:gd name="T10" fmla="*/ 100 w 178"/>
                  <a:gd name="T11" fmla="*/ 278 h 282"/>
                  <a:gd name="T12" fmla="*/ 58 w 178"/>
                  <a:gd name="T13" fmla="*/ 282 h 282"/>
                  <a:gd name="T14" fmla="*/ 0 w 178"/>
                  <a:gd name="T15" fmla="*/ 4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82">
                    <a:moveTo>
                      <a:pt x="0" y="4"/>
                    </a:moveTo>
                    <a:cubicBezTo>
                      <a:pt x="9" y="3"/>
                      <a:pt x="34" y="0"/>
                      <a:pt x="42" y="4"/>
                    </a:cubicBezTo>
                    <a:cubicBezTo>
                      <a:pt x="117" y="46"/>
                      <a:pt x="160" y="181"/>
                      <a:pt x="178" y="246"/>
                    </a:cubicBezTo>
                    <a:cubicBezTo>
                      <a:pt x="140" y="252"/>
                      <a:pt x="140" y="252"/>
                      <a:pt x="140" y="252"/>
                    </a:cubicBezTo>
                    <a:cubicBezTo>
                      <a:pt x="121" y="213"/>
                      <a:pt x="98" y="113"/>
                      <a:pt x="56" y="81"/>
                    </a:cubicBezTo>
                    <a:cubicBezTo>
                      <a:pt x="100" y="278"/>
                      <a:pt x="100" y="278"/>
                      <a:pt x="100" y="278"/>
                    </a:cubicBezTo>
                    <a:cubicBezTo>
                      <a:pt x="58" y="282"/>
                      <a:pt x="58" y="282"/>
                      <a:pt x="58" y="282"/>
                    </a:cubicBezTo>
                    <a:lnTo>
                      <a:pt x="0" y="4"/>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57">
                <a:extLst>
                  <a:ext uri="{FF2B5EF4-FFF2-40B4-BE49-F238E27FC236}">
                    <a16:creationId xmlns:a16="http://schemas.microsoft.com/office/drawing/2014/main" id="{AA7346BE-F5CA-408B-A440-AD0C4BF4357C}"/>
                  </a:ext>
                </a:extLst>
              </p:cNvPr>
              <p:cNvSpPr>
                <a:spLocks/>
              </p:cNvSpPr>
              <p:nvPr/>
            </p:nvSpPr>
            <p:spPr bwMode="auto">
              <a:xfrm>
                <a:off x="9156591" y="7961175"/>
                <a:ext cx="102244" cy="424060"/>
              </a:xfrm>
              <a:custGeom>
                <a:avLst/>
                <a:gdLst>
                  <a:gd name="T0" fmla="*/ 14 w 61"/>
                  <a:gd name="T1" fmla="*/ 0 h 253"/>
                  <a:gd name="T2" fmla="*/ 14 w 61"/>
                  <a:gd name="T3" fmla="*/ 0 h 253"/>
                  <a:gd name="T4" fmla="*/ 61 w 61"/>
                  <a:gd name="T5" fmla="*/ 66 h 253"/>
                  <a:gd name="T6" fmla="*/ 29 w 61"/>
                  <a:gd name="T7" fmla="*/ 77 h 253"/>
                  <a:gd name="T8" fmla="*/ 53 w 61"/>
                  <a:gd name="T9" fmla="*/ 81 h 253"/>
                  <a:gd name="T10" fmla="*/ 53 w 61"/>
                  <a:gd name="T11" fmla="*/ 253 h 253"/>
                  <a:gd name="T12" fmla="*/ 0 w 61"/>
                  <a:gd name="T13" fmla="*/ 4 h 253"/>
                  <a:gd name="T14" fmla="*/ 14 w 61"/>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3">
                    <a:moveTo>
                      <a:pt x="14" y="0"/>
                    </a:moveTo>
                    <a:lnTo>
                      <a:pt x="14" y="0"/>
                    </a:lnTo>
                    <a:lnTo>
                      <a:pt x="61" y="66"/>
                    </a:lnTo>
                    <a:lnTo>
                      <a:pt x="29" y="77"/>
                    </a:lnTo>
                    <a:lnTo>
                      <a:pt x="53" y="81"/>
                    </a:lnTo>
                    <a:lnTo>
                      <a:pt x="53" y="253"/>
                    </a:lnTo>
                    <a:lnTo>
                      <a:pt x="0" y="4"/>
                    </a:lnTo>
                    <a:lnTo>
                      <a:pt x="14" y="0"/>
                    </a:ln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58">
                <a:extLst>
                  <a:ext uri="{FF2B5EF4-FFF2-40B4-BE49-F238E27FC236}">
                    <a16:creationId xmlns:a16="http://schemas.microsoft.com/office/drawing/2014/main" id="{502870BF-6C01-F893-47B0-352376F314D9}"/>
                  </a:ext>
                </a:extLst>
              </p:cNvPr>
              <p:cNvSpPr>
                <a:spLocks/>
              </p:cNvSpPr>
              <p:nvPr/>
            </p:nvSpPr>
            <p:spPr bwMode="auto">
              <a:xfrm>
                <a:off x="9136478" y="7967880"/>
                <a:ext cx="35199" cy="72074"/>
              </a:xfrm>
              <a:custGeom>
                <a:avLst/>
                <a:gdLst>
                  <a:gd name="T0" fmla="*/ 0 w 15"/>
                  <a:gd name="T1" fmla="*/ 5 h 31"/>
                  <a:gd name="T2" fmla="*/ 2 w 15"/>
                  <a:gd name="T3" fmla="*/ 1 h 31"/>
                  <a:gd name="T4" fmla="*/ 15 w 15"/>
                  <a:gd name="T5" fmla="*/ 15 h 31"/>
                  <a:gd name="T6" fmla="*/ 3 w 15"/>
                  <a:gd name="T7" fmla="*/ 30 h 31"/>
                  <a:gd name="T8" fmla="*/ 0 w 15"/>
                  <a:gd name="T9" fmla="*/ 5 h 31"/>
                </a:gdLst>
                <a:ahLst/>
                <a:cxnLst>
                  <a:cxn ang="0">
                    <a:pos x="T0" y="T1"/>
                  </a:cxn>
                  <a:cxn ang="0">
                    <a:pos x="T2" y="T3"/>
                  </a:cxn>
                  <a:cxn ang="0">
                    <a:pos x="T4" y="T5"/>
                  </a:cxn>
                  <a:cxn ang="0">
                    <a:pos x="T6" y="T7"/>
                  </a:cxn>
                  <a:cxn ang="0">
                    <a:pos x="T8" y="T9"/>
                  </a:cxn>
                </a:cxnLst>
                <a:rect l="0" t="0" r="r" b="b"/>
                <a:pathLst>
                  <a:path w="15" h="31">
                    <a:moveTo>
                      <a:pt x="0" y="5"/>
                    </a:moveTo>
                    <a:cubicBezTo>
                      <a:pt x="2" y="1"/>
                      <a:pt x="2" y="1"/>
                      <a:pt x="2" y="1"/>
                    </a:cubicBezTo>
                    <a:cubicBezTo>
                      <a:pt x="2" y="0"/>
                      <a:pt x="15" y="15"/>
                      <a:pt x="15" y="15"/>
                    </a:cubicBezTo>
                    <a:cubicBezTo>
                      <a:pt x="15" y="15"/>
                      <a:pt x="3" y="31"/>
                      <a:pt x="3" y="30"/>
                    </a:cubicBezTo>
                    <a:lnTo>
                      <a:pt x="0" y="5"/>
                    </a:lnTo>
                    <a:close/>
                  </a:path>
                </a:pathLst>
              </a:custGeom>
              <a:solidFill>
                <a:srgbClr val="A6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59">
                <a:extLst>
                  <a:ext uri="{FF2B5EF4-FFF2-40B4-BE49-F238E27FC236}">
                    <a16:creationId xmlns:a16="http://schemas.microsoft.com/office/drawing/2014/main" id="{4289459E-4D8B-ED70-96E0-BC86A22F56E4}"/>
                  </a:ext>
                </a:extLst>
              </p:cNvPr>
              <p:cNvSpPr>
                <a:spLocks/>
              </p:cNvSpPr>
              <p:nvPr/>
            </p:nvSpPr>
            <p:spPr bwMode="auto">
              <a:xfrm>
                <a:off x="9116364" y="8036601"/>
                <a:ext cx="124033" cy="584967"/>
              </a:xfrm>
              <a:custGeom>
                <a:avLst/>
                <a:gdLst>
                  <a:gd name="T0" fmla="*/ 0 w 74"/>
                  <a:gd name="T1" fmla="*/ 1 h 349"/>
                  <a:gd name="T2" fmla="*/ 18 w 74"/>
                  <a:gd name="T3" fmla="*/ 0 h 349"/>
                  <a:gd name="T4" fmla="*/ 74 w 74"/>
                  <a:gd name="T5" fmla="*/ 289 h 349"/>
                  <a:gd name="T6" fmla="*/ 54 w 74"/>
                  <a:gd name="T7" fmla="*/ 349 h 349"/>
                  <a:gd name="T8" fmla="*/ 14 w 74"/>
                  <a:gd name="T9" fmla="*/ 291 h 349"/>
                  <a:gd name="T10" fmla="*/ 0 w 74"/>
                  <a:gd name="T11" fmla="*/ 1 h 349"/>
                </a:gdLst>
                <a:ahLst/>
                <a:cxnLst>
                  <a:cxn ang="0">
                    <a:pos x="T0" y="T1"/>
                  </a:cxn>
                  <a:cxn ang="0">
                    <a:pos x="T2" y="T3"/>
                  </a:cxn>
                  <a:cxn ang="0">
                    <a:pos x="T4" y="T5"/>
                  </a:cxn>
                  <a:cxn ang="0">
                    <a:pos x="T6" y="T7"/>
                  </a:cxn>
                  <a:cxn ang="0">
                    <a:pos x="T8" y="T9"/>
                  </a:cxn>
                  <a:cxn ang="0">
                    <a:pos x="T10" y="T11"/>
                  </a:cxn>
                </a:cxnLst>
                <a:rect l="0" t="0" r="r" b="b"/>
                <a:pathLst>
                  <a:path w="74" h="349">
                    <a:moveTo>
                      <a:pt x="0" y="1"/>
                    </a:moveTo>
                    <a:lnTo>
                      <a:pt x="18" y="0"/>
                    </a:lnTo>
                    <a:lnTo>
                      <a:pt x="74" y="289"/>
                    </a:lnTo>
                    <a:lnTo>
                      <a:pt x="54" y="349"/>
                    </a:lnTo>
                    <a:lnTo>
                      <a:pt x="14" y="29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260">
                <a:extLst>
                  <a:ext uri="{FF2B5EF4-FFF2-40B4-BE49-F238E27FC236}">
                    <a16:creationId xmlns:a16="http://schemas.microsoft.com/office/drawing/2014/main" id="{6C7944E4-60D6-9051-2704-41CF602CF134}"/>
                  </a:ext>
                </a:extLst>
              </p:cNvPr>
              <p:cNvSpPr>
                <a:spLocks/>
              </p:cNvSpPr>
              <p:nvPr/>
            </p:nvSpPr>
            <p:spPr bwMode="auto">
              <a:xfrm>
                <a:off x="9081165" y="7977936"/>
                <a:ext cx="67045" cy="70397"/>
              </a:xfrm>
              <a:custGeom>
                <a:avLst/>
                <a:gdLst>
                  <a:gd name="T0" fmla="*/ 0 w 29"/>
                  <a:gd name="T1" fmla="*/ 7 h 30"/>
                  <a:gd name="T2" fmla="*/ 29 w 29"/>
                  <a:gd name="T3" fmla="*/ 0 h 30"/>
                  <a:gd name="T4" fmla="*/ 29 w 29"/>
                  <a:gd name="T5" fmla="*/ 27 h 30"/>
                  <a:gd name="T6" fmla="*/ 15 w 29"/>
                  <a:gd name="T7" fmla="*/ 30 h 30"/>
                  <a:gd name="T8" fmla="*/ 0 w 29"/>
                  <a:gd name="T9" fmla="*/ 7 h 30"/>
                </a:gdLst>
                <a:ahLst/>
                <a:cxnLst>
                  <a:cxn ang="0">
                    <a:pos x="T0" y="T1"/>
                  </a:cxn>
                  <a:cxn ang="0">
                    <a:pos x="T2" y="T3"/>
                  </a:cxn>
                  <a:cxn ang="0">
                    <a:pos x="T4" y="T5"/>
                  </a:cxn>
                  <a:cxn ang="0">
                    <a:pos x="T6" y="T7"/>
                  </a:cxn>
                  <a:cxn ang="0">
                    <a:pos x="T8" y="T9"/>
                  </a:cxn>
                </a:cxnLst>
                <a:rect l="0" t="0" r="r" b="b"/>
                <a:pathLst>
                  <a:path w="29" h="30">
                    <a:moveTo>
                      <a:pt x="0" y="7"/>
                    </a:moveTo>
                    <a:cubicBezTo>
                      <a:pt x="1" y="7"/>
                      <a:pt x="29" y="0"/>
                      <a:pt x="29" y="0"/>
                    </a:cubicBezTo>
                    <a:cubicBezTo>
                      <a:pt x="29" y="27"/>
                      <a:pt x="29" y="27"/>
                      <a:pt x="29" y="27"/>
                    </a:cubicBezTo>
                    <a:cubicBezTo>
                      <a:pt x="15" y="30"/>
                      <a:pt x="15" y="30"/>
                      <a:pt x="15" y="30"/>
                    </a:cubicBezTo>
                    <a:lnTo>
                      <a:pt x="0"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261">
                <a:extLst>
                  <a:ext uri="{FF2B5EF4-FFF2-40B4-BE49-F238E27FC236}">
                    <a16:creationId xmlns:a16="http://schemas.microsoft.com/office/drawing/2014/main" id="{A54EB550-A4D0-2093-DEF6-A017A4F710D6}"/>
                  </a:ext>
                </a:extLst>
              </p:cNvPr>
              <p:cNvSpPr>
                <a:spLocks/>
              </p:cNvSpPr>
              <p:nvPr/>
            </p:nvSpPr>
            <p:spPr bwMode="auto">
              <a:xfrm>
                <a:off x="9134801" y="7937709"/>
                <a:ext cx="45256" cy="102244"/>
              </a:xfrm>
              <a:custGeom>
                <a:avLst/>
                <a:gdLst>
                  <a:gd name="T0" fmla="*/ 0 w 27"/>
                  <a:gd name="T1" fmla="*/ 25 h 61"/>
                  <a:gd name="T2" fmla="*/ 27 w 27"/>
                  <a:gd name="T3" fmla="*/ 61 h 61"/>
                  <a:gd name="T4" fmla="*/ 27 w 27"/>
                  <a:gd name="T5" fmla="*/ 10 h 61"/>
                  <a:gd name="T6" fmla="*/ 7 w 27"/>
                  <a:gd name="T7" fmla="*/ 0 h 61"/>
                  <a:gd name="T8" fmla="*/ 0 w 27"/>
                  <a:gd name="T9" fmla="*/ 25 h 61"/>
                </a:gdLst>
                <a:ahLst/>
                <a:cxnLst>
                  <a:cxn ang="0">
                    <a:pos x="T0" y="T1"/>
                  </a:cxn>
                  <a:cxn ang="0">
                    <a:pos x="T2" y="T3"/>
                  </a:cxn>
                  <a:cxn ang="0">
                    <a:pos x="T4" y="T5"/>
                  </a:cxn>
                  <a:cxn ang="0">
                    <a:pos x="T6" y="T7"/>
                  </a:cxn>
                  <a:cxn ang="0">
                    <a:pos x="T8" y="T9"/>
                  </a:cxn>
                </a:cxnLst>
                <a:rect l="0" t="0" r="r" b="b"/>
                <a:pathLst>
                  <a:path w="27" h="61">
                    <a:moveTo>
                      <a:pt x="0" y="25"/>
                    </a:moveTo>
                    <a:lnTo>
                      <a:pt x="27" y="61"/>
                    </a:lnTo>
                    <a:lnTo>
                      <a:pt x="27" y="10"/>
                    </a:lnTo>
                    <a:lnTo>
                      <a:pt x="7" y="0"/>
                    </a:lnTo>
                    <a:lnTo>
                      <a:pt x="0" y="25"/>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62">
                <a:extLst>
                  <a:ext uri="{FF2B5EF4-FFF2-40B4-BE49-F238E27FC236}">
                    <a16:creationId xmlns:a16="http://schemas.microsoft.com/office/drawing/2014/main" id="{02C4C064-7474-01B7-8F07-2DDE97F46A7A}"/>
                  </a:ext>
                </a:extLst>
              </p:cNvPr>
              <p:cNvSpPr>
                <a:spLocks/>
              </p:cNvSpPr>
              <p:nvPr/>
            </p:nvSpPr>
            <p:spPr bwMode="auto">
              <a:xfrm>
                <a:off x="8957132" y="7951118"/>
                <a:ext cx="142471" cy="115653"/>
              </a:xfrm>
              <a:custGeom>
                <a:avLst/>
                <a:gdLst>
                  <a:gd name="T0" fmla="*/ 0 w 85"/>
                  <a:gd name="T1" fmla="*/ 24 h 69"/>
                  <a:gd name="T2" fmla="*/ 11 w 85"/>
                  <a:gd name="T3" fmla="*/ 0 h 69"/>
                  <a:gd name="T4" fmla="*/ 85 w 85"/>
                  <a:gd name="T5" fmla="*/ 23 h 69"/>
                  <a:gd name="T6" fmla="*/ 67 w 85"/>
                  <a:gd name="T7" fmla="*/ 69 h 69"/>
                  <a:gd name="T8" fmla="*/ 0 w 85"/>
                  <a:gd name="T9" fmla="*/ 24 h 69"/>
                </a:gdLst>
                <a:ahLst/>
                <a:cxnLst>
                  <a:cxn ang="0">
                    <a:pos x="T0" y="T1"/>
                  </a:cxn>
                  <a:cxn ang="0">
                    <a:pos x="T2" y="T3"/>
                  </a:cxn>
                  <a:cxn ang="0">
                    <a:pos x="T4" y="T5"/>
                  </a:cxn>
                  <a:cxn ang="0">
                    <a:pos x="T6" y="T7"/>
                  </a:cxn>
                  <a:cxn ang="0">
                    <a:pos x="T8" y="T9"/>
                  </a:cxn>
                </a:cxnLst>
                <a:rect l="0" t="0" r="r" b="b"/>
                <a:pathLst>
                  <a:path w="85" h="69">
                    <a:moveTo>
                      <a:pt x="0" y="24"/>
                    </a:moveTo>
                    <a:lnTo>
                      <a:pt x="11" y="0"/>
                    </a:lnTo>
                    <a:lnTo>
                      <a:pt x="85" y="23"/>
                    </a:lnTo>
                    <a:lnTo>
                      <a:pt x="67" y="69"/>
                    </a:lnTo>
                    <a:lnTo>
                      <a:pt x="0" y="2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63">
                <a:extLst>
                  <a:ext uri="{FF2B5EF4-FFF2-40B4-BE49-F238E27FC236}">
                    <a16:creationId xmlns:a16="http://schemas.microsoft.com/office/drawing/2014/main" id="{26C81A50-6410-6B0D-D202-A407D5574E4D}"/>
                  </a:ext>
                </a:extLst>
              </p:cNvPr>
              <p:cNvSpPr>
                <a:spLocks/>
              </p:cNvSpPr>
              <p:nvPr/>
            </p:nvSpPr>
            <p:spPr bwMode="auto">
              <a:xfrm>
                <a:off x="8841480" y="7644388"/>
                <a:ext cx="164260" cy="293322"/>
              </a:xfrm>
              <a:custGeom>
                <a:avLst/>
                <a:gdLst>
                  <a:gd name="T0" fmla="*/ 70 w 70"/>
                  <a:gd name="T1" fmla="*/ 17 h 125"/>
                  <a:gd name="T2" fmla="*/ 63 w 70"/>
                  <a:gd name="T3" fmla="*/ 10 h 125"/>
                  <a:gd name="T4" fmla="*/ 1 w 70"/>
                  <a:gd name="T5" fmla="*/ 56 h 125"/>
                  <a:gd name="T6" fmla="*/ 14 w 70"/>
                  <a:gd name="T7" fmla="*/ 105 h 125"/>
                  <a:gd name="T8" fmla="*/ 53 w 70"/>
                  <a:gd name="T9" fmla="*/ 125 h 125"/>
                  <a:gd name="T10" fmla="*/ 52 w 70"/>
                  <a:gd name="T11" fmla="*/ 109 h 125"/>
                  <a:gd name="T12" fmla="*/ 40 w 70"/>
                  <a:gd name="T13" fmla="*/ 97 h 125"/>
                  <a:gd name="T14" fmla="*/ 27 w 70"/>
                  <a:gd name="T15" fmla="*/ 93 h 125"/>
                  <a:gd name="T16" fmla="*/ 21 w 70"/>
                  <a:gd name="T17" fmla="*/ 79 h 125"/>
                  <a:gd name="T18" fmla="*/ 32 w 70"/>
                  <a:gd name="T19" fmla="*/ 75 h 125"/>
                  <a:gd name="T20" fmla="*/ 47 w 70"/>
                  <a:gd name="T21" fmla="*/ 83 h 125"/>
                  <a:gd name="T22" fmla="*/ 51 w 70"/>
                  <a:gd name="T23" fmla="*/ 80 h 125"/>
                  <a:gd name="T24" fmla="*/ 31 w 70"/>
                  <a:gd name="T25" fmla="*/ 20 h 125"/>
                  <a:gd name="T26" fmla="*/ 70 w 70"/>
                  <a:gd name="T27"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25">
                    <a:moveTo>
                      <a:pt x="70" y="17"/>
                    </a:moveTo>
                    <a:cubicBezTo>
                      <a:pt x="70" y="14"/>
                      <a:pt x="67" y="12"/>
                      <a:pt x="63" y="10"/>
                    </a:cubicBezTo>
                    <a:cubicBezTo>
                      <a:pt x="38" y="0"/>
                      <a:pt x="3" y="31"/>
                      <a:pt x="1" y="56"/>
                    </a:cubicBezTo>
                    <a:cubicBezTo>
                      <a:pt x="0" y="73"/>
                      <a:pt x="1" y="97"/>
                      <a:pt x="14" y="105"/>
                    </a:cubicBezTo>
                    <a:cubicBezTo>
                      <a:pt x="27" y="114"/>
                      <a:pt x="53" y="125"/>
                      <a:pt x="53" y="125"/>
                    </a:cubicBezTo>
                    <a:cubicBezTo>
                      <a:pt x="53" y="125"/>
                      <a:pt x="53" y="110"/>
                      <a:pt x="52" y="109"/>
                    </a:cubicBezTo>
                    <a:cubicBezTo>
                      <a:pt x="52" y="108"/>
                      <a:pt x="40" y="97"/>
                      <a:pt x="40" y="97"/>
                    </a:cubicBezTo>
                    <a:cubicBezTo>
                      <a:pt x="40" y="97"/>
                      <a:pt x="33" y="97"/>
                      <a:pt x="27" y="93"/>
                    </a:cubicBezTo>
                    <a:cubicBezTo>
                      <a:pt x="20" y="88"/>
                      <a:pt x="18" y="85"/>
                      <a:pt x="21" y="79"/>
                    </a:cubicBezTo>
                    <a:cubicBezTo>
                      <a:pt x="24" y="74"/>
                      <a:pt x="28" y="74"/>
                      <a:pt x="32" y="75"/>
                    </a:cubicBezTo>
                    <a:cubicBezTo>
                      <a:pt x="36" y="75"/>
                      <a:pt x="46" y="84"/>
                      <a:pt x="47" y="83"/>
                    </a:cubicBezTo>
                    <a:cubicBezTo>
                      <a:pt x="48" y="82"/>
                      <a:pt x="51" y="80"/>
                      <a:pt x="51" y="80"/>
                    </a:cubicBezTo>
                    <a:cubicBezTo>
                      <a:pt x="36" y="70"/>
                      <a:pt x="9" y="34"/>
                      <a:pt x="31" y="20"/>
                    </a:cubicBezTo>
                    <a:cubicBezTo>
                      <a:pt x="53" y="6"/>
                      <a:pt x="70" y="17"/>
                      <a:pt x="70" y="17"/>
                    </a:cubicBezTo>
                    <a:close/>
                  </a:path>
                </a:pathLst>
              </a:custGeom>
              <a:solidFill>
                <a:srgbClr val="37D2CE"/>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264">
                <a:extLst>
                  <a:ext uri="{FF2B5EF4-FFF2-40B4-BE49-F238E27FC236}">
                    <a16:creationId xmlns:a16="http://schemas.microsoft.com/office/drawing/2014/main" id="{DB539FA8-7919-C7BB-C684-A161D6F6B0C6}"/>
                  </a:ext>
                </a:extLst>
              </p:cNvPr>
              <p:cNvSpPr>
                <a:spLocks/>
              </p:cNvSpPr>
              <p:nvPr/>
            </p:nvSpPr>
            <p:spPr bwMode="auto">
              <a:xfrm>
                <a:off x="8658782" y="7433197"/>
                <a:ext cx="300026" cy="814596"/>
              </a:xfrm>
              <a:custGeom>
                <a:avLst/>
                <a:gdLst>
                  <a:gd name="T0" fmla="*/ 100 w 128"/>
                  <a:gd name="T1" fmla="*/ 347 h 347"/>
                  <a:gd name="T2" fmla="*/ 0 w 128"/>
                  <a:gd name="T3" fmla="*/ 10 h 347"/>
                  <a:gd name="T4" fmla="*/ 43 w 128"/>
                  <a:gd name="T5" fmla="*/ 0 h 347"/>
                  <a:gd name="T6" fmla="*/ 128 w 128"/>
                  <a:gd name="T7" fmla="*/ 257 h 347"/>
                  <a:gd name="T8" fmla="*/ 100 w 128"/>
                  <a:gd name="T9" fmla="*/ 347 h 347"/>
                </a:gdLst>
                <a:ahLst/>
                <a:cxnLst>
                  <a:cxn ang="0">
                    <a:pos x="T0" y="T1"/>
                  </a:cxn>
                  <a:cxn ang="0">
                    <a:pos x="T2" y="T3"/>
                  </a:cxn>
                  <a:cxn ang="0">
                    <a:pos x="T4" y="T5"/>
                  </a:cxn>
                  <a:cxn ang="0">
                    <a:pos x="T6" y="T7"/>
                  </a:cxn>
                  <a:cxn ang="0">
                    <a:pos x="T8" y="T9"/>
                  </a:cxn>
                </a:cxnLst>
                <a:rect l="0" t="0" r="r" b="b"/>
                <a:pathLst>
                  <a:path w="128" h="347">
                    <a:moveTo>
                      <a:pt x="100" y="347"/>
                    </a:moveTo>
                    <a:cubicBezTo>
                      <a:pt x="64" y="297"/>
                      <a:pt x="30" y="166"/>
                      <a:pt x="0" y="10"/>
                    </a:cubicBezTo>
                    <a:cubicBezTo>
                      <a:pt x="15" y="9"/>
                      <a:pt x="28" y="3"/>
                      <a:pt x="43" y="0"/>
                    </a:cubicBezTo>
                    <a:cubicBezTo>
                      <a:pt x="66" y="114"/>
                      <a:pt x="81" y="202"/>
                      <a:pt x="128" y="257"/>
                    </a:cubicBezTo>
                    <a:lnTo>
                      <a:pt x="100" y="347"/>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1" name="Oval 191">
              <a:extLst>
                <a:ext uri="{FF2B5EF4-FFF2-40B4-BE49-F238E27FC236}">
                  <a16:creationId xmlns:a16="http://schemas.microsoft.com/office/drawing/2014/main" id="{A2482C65-1974-F2F9-E30B-E96F1947A267}"/>
                </a:ext>
              </a:extLst>
            </p:cNvPr>
            <p:cNvSpPr>
              <a:spLocks noChangeArrowheads="1"/>
            </p:cNvSpPr>
            <p:nvPr/>
          </p:nvSpPr>
          <p:spPr bwMode="auto">
            <a:xfrm>
              <a:off x="12575761" y="4323300"/>
              <a:ext cx="65369" cy="60340"/>
            </a:xfrm>
            <a:prstGeom prst="ellipse">
              <a:avLst/>
            </a:pr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TextBox 20">
              <a:extLst>
                <a:ext uri="{FF2B5EF4-FFF2-40B4-BE49-F238E27FC236}">
                  <a16:creationId xmlns:a16="http://schemas.microsoft.com/office/drawing/2014/main" id="{9561D57B-2A29-7D1B-E46A-C479EDB8FC3E}"/>
                </a:ext>
              </a:extLst>
            </p:cNvPr>
            <p:cNvSpPr txBox="1"/>
            <p:nvPr/>
          </p:nvSpPr>
          <p:spPr>
            <a:xfrm rot="21287148">
              <a:off x="11394218" y="4683753"/>
              <a:ext cx="184730" cy="707886"/>
            </a:xfrm>
            <a:prstGeom prst="rect">
              <a:avLst/>
            </a:prstGeom>
            <a:noFill/>
          </p:spPr>
          <p:txBody>
            <a:bodyPr wrap="none" rtlCol="0">
              <a:spAutoFit/>
            </a:bodyPr>
            <a:lstStyle/>
            <a:p>
              <a:pPr algn="ctr"/>
              <a:endParaRPr lang="en-US" sz="4000" b="1" dirty="0">
                <a:solidFill>
                  <a:schemeClr val="bg1"/>
                </a:solidFill>
                <a:latin typeface="+mj-lt"/>
              </a:endParaRPr>
            </a:p>
          </p:txBody>
        </p:sp>
      </p:grpSp>
      <p:grpSp>
        <p:nvGrpSpPr>
          <p:cNvPr id="275" name="Group 274">
            <a:extLst>
              <a:ext uri="{FF2B5EF4-FFF2-40B4-BE49-F238E27FC236}">
                <a16:creationId xmlns:a16="http://schemas.microsoft.com/office/drawing/2014/main" id="{A8CD8E38-8D61-8EFB-8432-9449CF6F8AE8}"/>
              </a:ext>
            </a:extLst>
          </p:cNvPr>
          <p:cNvGrpSpPr/>
          <p:nvPr/>
        </p:nvGrpSpPr>
        <p:grpSpPr>
          <a:xfrm>
            <a:off x="-35675" y="3280811"/>
            <a:ext cx="1448894" cy="883507"/>
            <a:chOff x="0" y="582317"/>
            <a:chExt cx="1448894" cy="883507"/>
          </a:xfrm>
          <a:solidFill>
            <a:srgbClr val="0289AE"/>
          </a:solidFill>
        </p:grpSpPr>
        <p:cxnSp>
          <p:nvCxnSpPr>
            <p:cNvPr id="276" name="Straight Connector 33">
              <a:extLst>
                <a:ext uri="{FF2B5EF4-FFF2-40B4-BE49-F238E27FC236}">
                  <a16:creationId xmlns:a16="http://schemas.microsoft.com/office/drawing/2014/main" id="{21C5928A-51D2-9EF7-C669-8F8A713F6766}"/>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F7A012B4-78CD-C0B2-BF86-DE0C834A4012}"/>
                </a:ext>
              </a:extLst>
            </p:cNvPr>
            <p:cNvGrpSpPr/>
            <p:nvPr/>
          </p:nvGrpSpPr>
          <p:grpSpPr>
            <a:xfrm>
              <a:off x="708799" y="582317"/>
              <a:ext cx="740095" cy="883507"/>
              <a:chOff x="4051865" y="5165558"/>
              <a:chExt cx="946855" cy="1130331"/>
            </a:xfrm>
            <a:grpFill/>
          </p:grpSpPr>
          <p:sp>
            <p:nvSpPr>
              <p:cNvPr id="278" name="Oval 16">
                <a:extLst>
                  <a:ext uri="{FF2B5EF4-FFF2-40B4-BE49-F238E27FC236}">
                    <a16:creationId xmlns:a16="http://schemas.microsoft.com/office/drawing/2014/main" id="{E43310A6-6AA7-D6BA-3435-E0FA6C3139F7}"/>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79" name="TextBox 26">
                <a:extLst>
                  <a:ext uri="{FF2B5EF4-FFF2-40B4-BE49-F238E27FC236}">
                    <a16:creationId xmlns:a16="http://schemas.microsoft.com/office/drawing/2014/main" id="{9F032F43-FB73-AEF0-26A7-AD75E1B923C6}"/>
                  </a:ext>
                </a:extLst>
              </p:cNvPr>
              <p:cNvSpPr txBox="1"/>
              <p:nvPr/>
            </p:nvSpPr>
            <p:spPr bwMode="auto">
              <a:xfrm>
                <a:off x="4066676" y="5206813"/>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280" name="Group 279">
            <a:extLst>
              <a:ext uri="{FF2B5EF4-FFF2-40B4-BE49-F238E27FC236}">
                <a16:creationId xmlns:a16="http://schemas.microsoft.com/office/drawing/2014/main" id="{999482C9-2548-2EDD-BBFC-7A9B2627CFAD}"/>
              </a:ext>
            </a:extLst>
          </p:cNvPr>
          <p:cNvGrpSpPr/>
          <p:nvPr/>
        </p:nvGrpSpPr>
        <p:grpSpPr>
          <a:xfrm>
            <a:off x="-35675" y="4979888"/>
            <a:ext cx="1448894" cy="883507"/>
            <a:chOff x="0" y="582317"/>
            <a:chExt cx="1448894" cy="883507"/>
          </a:xfrm>
          <a:solidFill>
            <a:srgbClr val="0289AE"/>
          </a:solidFill>
        </p:grpSpPr>
        <p:cxnSp>
          <p:nvCxnSpPr>
            <p:cNvPr id="281" name="Straight Connector 33">
              <a:extLst>
                <a:ext uri="{FF2B5EF4-FFF2-40B4-BE49-F238E27FC236}">
                  <a16:creationId xmlns:a16="http://schemas.microsoft.com/office/drawing/2014/main" id="{BF18DEF8-42D9-1C5F-7990-D60BFB748DD7}"/>
                </a:ext>
              </a:extLst>
            </p:cNvPr>
            <p:cNvCxnSpPr>
              <a:cxnSpLocks/>
            </p:cNvCxnSpPr>
            <p:nvPr/>
          </p:nvCxnSpPr>
          <p:spPr>
            <a:xfrm>
              <a:off x="0" y="951782"/>
              <a:ext cx="1320800" cy="0"/>
            </a:xfrm>
            <a:prstGeom prst="line">
              <a:avLst/>
            </a:prstGeom>
            <a:grpFill/>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282" name="Group 281">
              <a:extLst>
                <a:ext uri="{FF2B5EF4-FFF2-40B4-BE49-F238E27FC236}">
                  <a16:creationId xmlns:a16="http://schemas.microsoft.com/office/drawing/2014/main" id="{10C2F766-D2DB-8246-AFAD-CAAAF3315CD7}"/>
                </a:ext>
              </a:extLst>
            </p:cNvPr>
            <p:cNvGrpSpPr/>
            <p:nvPr/>
          </p:nvGrpSpPr>
          <p:grpSpPr>
            <a:xfrm>
              <a:off x="708799" y="582317"/>
              <a:ext cx="740095" cy="883507"/>
              <a:chOff x="4051865" y="5165558"/>
              <a:chExt cx="946855" cy="1130331"/>
            </a:xfrm>
            <a:grpFill/>
          </p:grpSpPr>
          <p:sp>
            <p:nvSpPr>
              <p:cNvPr id="283" name="Oval 16">
                <a:extLst>
                  <a:ext uri="{FF2B5EF4-FFF2-40B4-BE49-F238E27FC236}">
                    <a16:creationId xmlns:a16="http://schemas.microsoft.com/office/drawing/2014/main" id="{331B6804-3D97-9874-DE98-772EE704BD80}"/>
                  </a:ext>
                </a:extLst>
              </p:cNvPr>
              <p:cNvSpPr/>
              <p:nvPr/>
            </p:nvSpPr>
            <p:spPr>
              <a:xfrm>
                <a:off x="4051865" y="5165558"/>
                <a:ext cx="946855" cy="868299"/>
              </a:xfrm>
              <a:prstGeom prst="ellipse">
                <a:avLst/>
              </a:prstGeom>
              <a:grpFill/>
              <a:ln>
                <a:solidFill>
                  <a:srgbClr val="0289A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84" name="TextBox 26">
                <a:extLst>
                  <a:ext uri="{FF2B5EF4-FFF2-40B4-BE49-F238E27FC236}">
                    <a16:creationId xmlns:a16="http://schemas.microsoft.com/office/drawing/2014/main" id="{1F3D1488-95CA-EC4C-2854-FA76C7F64131}"/>
                  </a:ext>
                </a:extLst>
              </p:cNvPr>
              <p:cNvSpPr txBox="1"/>
              <p:nvPr/>
            </p:nvSpPr>
            <p:spPr bwMode="auto">
              <a:xfrm>
                <a:off x="4066676" y="5206813"/>
                <a:ext cx="909265" cy="1089076"/>
              </a:xfrm>
              <a:prstGeom prst="rect">
                <a:avLst/>
              </a:prstGeom>
              <a:noFill/>
              <a:ln>
                <a:noFill/>
              </a:ln>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285" name="Text Placeholder 11">
            <a:extLst>
              <a:ext uri="{FF2B5EF4-FFF2-40B4-BE49-F238E27FC236}">
                <a16:creationId xmlns:a16="http://schemas.microsoft.com/office/drawing/2014/main" id="{20A80B17-507D-0100-B05B-273F26D17F3B}"/>
              </a:ext>
            </a:extLst>
          </p:cNvPr>
          <p:cNvSpPr txBox="1">
            <a:spLocks/>
          </p:cNvSpPr>
          <p:nvPr/>
        </p:nvSpPr>
        <p:spPr>
          <a:xfrm>
            <a:off x="429114" y="318496"/>
            <a:ext cx="102478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Running a 5-Minute Green Team Briefing</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86" name="Straight Connector 285">
            <a:extLst>
              <a:ext uri="{FF2B5EF4-FFF2-40B4-BE49-F238E27FC236}">
                <a16:creationId xmlns:a16="http://schemas.microsoft.com/office/drawing/2014/main" id="{7BC9A2E4-A149-D373-9A8C-FD1DB5B972AE}"/>
              </a:ext>
            </a:extLst>
          </p:cNvPr>
          <p:cNvCxnSpPr>
            <a:cxnSpLocks/>
          </p:cNvCxnSpPr>
          <p:nvPr/>
        </p:nvCxnSpPr>
        <p:spPr>
          <a:xfrm>
            <a:off x="0" y="1057062"/>
            <a:ext cx="875403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87" name="Rounded Rectangle 286">
            <a:extLst>
              <a:ext uri="{FF2B5EF4-FFF2-40B4-BE49-F238E27FC236}">
                <a16:creationId xmlns:a16="http://schemas.microsoft.com/office/drawing/2014/main" id="{74B6D6CE-CA68-4A76-7077-ABF5A005A5B1}"/>
              </a:ext>
            </a:extLst>
          </p:cNvPr>
          <p:cNvSpPr/>
          <p:nvPr/>
        </p:nvSpPr>
        <p:spPr>
          <a:xfrm>
            <a:off x="7083941" y="5906623"/>
            <a:ext cx="4212723"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88" name="TextBox 287">
            <a:extLst>
              <a:ext uri="{FF2B5EF4-FFF2-40B4-BE49-F238E27FC236}">
                <a16:creationId xmlns:a16="http://schemas.microsoft.com/office/drawing/2014/main" id="{8F5B6BB9-0446-26D3-43AC-F53373884EDA}"/>
              </a:ext>
            </a:extLst>
          </p:cNvPr>
          <p:cNvSpPr txBox="1"/>
          <p:nvPr/>
        </p:nvSpPr>
        <p:spPr>
          <a:xfrm>
            <a:off x="7209941" y="5969901"/>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89" name="TextBox 288">
            <a:extLst>
              <a:ext uri="{FF2B5EF4-FFF2-40B4-BE49-F238E27FC236}">
                <a16:creationId xmlns:a16="http://schemas.microsoft.com/office/drawing/2014/main" id="{37666B57-77C3-82B0-D5A2-DCE4A81C6AD8}"/>
              </a:ext>
            </a:extLst>
          </p:cNvPr>
          <p:cNvSpPr txBox="1"/>
          <p:nvPr/>
        </p:nvSpPr>
        <p:spPr>
          <a:xfrm>
            <a:off x="7965942" y="5969901"/>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90" name="TextBox 289">
            <a:extLst>
              <a:ext uri="{FF2B5EF4-FFF2-40B4-BE49-F238E27FC236}">
                <a16:creationId xmlns:a16="http://schemas.microsoft.com/office/drawing/2014/main" id="{BF23248F-CC2A-2796-A00E-C28408181D07}"/>
              </a:ext>
            </a:extLst>
          </p:cNvPr>
          <p:cNvSpPr txBox="1"/>
          <p:nvPr/>
        </p:nvSpPr>
        <p:spPr>
          <a:xfrm>
            <a:off x="8559941" y="5969901"/>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100349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CA1B-F8F6-322D-36A8-0DF8B56DE5F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6561DBD-11CB-25B5-F3BF-4F6C5183B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6791" y="2940186"/>
            <a:ext cx="5437988" cy="4122198"/>
          </a:xfrm>
          <a:prstGeom prst="rect">
            <a:avLst/>
          </a:prstGeom>
        </p:spPr>
      </p:pic>
      <p:sp>
        <p:nvSpPr>
          <p:cNvPr id="2" name="Text Placeholder 11">
            <a:extLst>
              <a:ext uri="{FF2B5EF4-FFF2-40B4-BE49-F238E27FC236}">
                <a16:creationId xmlns:a16="http://schemas.microsoft.com/office/drawing/2014/main" id="{F9E7B294-FE17-42B5-B2C6-F476D5DC5891}"/>
              </a:ext>
            </a:extLst>
          </p:cNvPr>
          <p:cNvSpPr txBox="1">
            <a:spLocks/>
          </p:cNvSpPr>
          <p:nvPr/>
        </p:nvSpPr>
        <p:spPr>
          <a:xfrm>
            <a:off x="429115"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Reflection and Discussion</a:t>
            </a:r>
          </a:p>
          <a:p>
            <a:pPr marL="0" indent="0">
              <a:lnSpc>
                <a:spcPts val="3520"/>
              </a:lnSpc>
              <a:spcBef>
                <a:spcPts val="0"/>
              </a:spcBef>
              <a:buNone/>
            </a:pPr>
            <a:r>
              <a:rPr lang="en-US" sz="3400" b="1" dirty="0">
                <a:solidFill>
                  <a:srgbClr val="262626"/>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CA545D9B-88F7-91A3-CE6F-798E927FD5F4}"/>
              </a:ext>
            </a:extLst>
          </p:cNvPr>
          <p:cNvCxnSpPr>
            <a:cxnSpLocks/>
          </p:cNvCxnSpPr>
          <p:nvPr/>
        </p:nvCxnSpPr>
        <p:spPr>
          <a:xfrm>
            <a:off x="0" y="1275808"/>
            <a:ext cx="684063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6DDB8E2F-904B-487A-0873-DFB8DC545C81}"/>
              </a:ext>
            </a:extLst>
          </p:cNvPr>
          <p:cNvSpPr/>
          <p:nvPr/>
        </p:nvSpPr>
        <p:spPr>
          <a:xfrm flipH="1">
            <a:off x="508029" y="1684742"/>
            <a:ext cx="7085950" cy="4093428"/>
          </a:xfrm>
          <a:prstGeom prst="rect">
            <a:avLst/>
          </a:prstGeom>
        </p:spPr>
        <p:txBody>
          <a:bodyPr wrap="square">
            <a:spAutoFit/>
          </a:bodyPr>
          <a:lstStyle/>
          <a:p>
            <a:pPr>
              <a:buClr>
                <a:srgbClr val="62A844"/>
              </a:buClr>
            </a:pPr>
            <a:r>
              <a:rPr lang="en-US" sz="2000" b="1" dirty="0">
                <a:solidFill>
                  <a:srgbClr val="0289AE"/>
                </a:solidFill>
              </a:rPr>
              <a:t>In small groups, discuss:</a:t>
            </a:r>
          </a:p>
          <a:p>
            <a:pPr marL="285750" indent="-285750">
              <a:buClr>
                <a:srgbClr val="62A844"/>
              </a:buClr>
              <a:buFont typeface="Arial" panose="020B0604020202020204" pitchFamily="34" charset="0"/>
              <a:buChar char="•"/>
            </a:pPr>
            <a:r>
              <a:rPr lang="en-US" dirty="0">
                <a:solidFill>
                  <a:srgbClr val="262626"/>
                </a:solidFill>
              </a:rPr>
              <a:t>Which sustainable </a:t>
            </a:r>
            <a:r>
              <a:rPr lang="en-US" dirty="0" err="1">
                <a:solidFill>
                  <a:srgbClr val="262626"/>
                </a:solidFill>
              </a:rPr>
              <a:t>behaviour</a:t>
            </a:r>
            <a:r>
              <a:rPr lang="en-US" dirty="0">
                <a:solidFill>
                  <a:srgbClr val="262626"/>
                </a:solidFill>
              </a:rPr>
              <a:t> already feels normal in your workplace?</a:t>
            </a:r>
          </a:p>
          <a:p>
            <a:pPr marL="285750" indent="-285750">
              <a:buClr>
                <a:srgbClr val="62A844"/>
              </a:buClr>
              <a:buFont typeface="Arial" panose="020B0604020202020204" pitchFamily="34" charset="0"/>
              <a:buChar char="•"/>
            </a:pPr>
            <a:r>
              <a:rPr lang="en-US" dirty="0">
                <a:solidFill>
                  <a:srgbClr val="262626"/>
                </a:solidFill>
              </a:rPr>
              <a:t>Which one still depends on one motivated person?</a:t>
            </a:r>
          </a:p>
          <a:p>
            <a:pPr marL="285750" indent="-285750">
              <a:buClr>
                <a:srgbClr val="62A844"/>
              </a:buClr>
              <a:buFont typeface="Arial" panose="020B0604020202020204" pitchFamily="34" charset="0"/>
              <a:buChar char="•"/>
            </a:pPr>
            <a:r>
              <a:rPr lang="en-US" dirty="0">
                <a:solidFill>
                  <a:srgbClr val="262626"/>
                </a:solidFill>
              </a:rPr>
              <a:t>Where do staff feel tension between speed, service and sustainability?</a:t>
            </a:r>
          </a:p>
          <a:p>
            <a:pPr>
              <a:buClr>
                <a:srgbClr val="62A844"/>
              </a:buClr>
            </a:pPr>
            <a:endParaRPr lang="en-US" b="1" dirty="0">
              <a:solidFill>
                <a:srgbClr val="262626"/>
              </a:solidFill>
            </a:endParaRPr>
          </a:p>
          <a:p>
            <a:pPr>
              <a:buClr>
                <a:srgbClr val="62A844"/>
              </a:buClr>
            </a:pPr>
            <a:r>
              <a:rPr lang="en-US" sz="2000" b="1" dirty="0">
                <a:solidFill>
                  <a:srgbClr val="0289AE"/>
                </a:solidFill>
              </a:rPr>
              <a:t>Activity: Write three team norms</a:t>
            </a:r>
            <a:br>
              <a:rPr lang="en-US" dirty="0">
                <a:solidFill>
                  <a:srgbClr val="262626"/>
                </a:solidFill>
              </a:rPr>
            </a:br>
            <a:r>
              <a:rPr lang="en-US" dirty="0">
                <a:solidFill>
                  <a:srgbClr val="262626"/>
                </a:solidFill>
              </a:rPr>
              <a:t>Examples:</a:t>
            </a:r>
          </a:p>
          <a:p>
            <a:pPr marL="285750" indent="-285750">
              <a:buClr>
                <a:srgbClr val="62A844"/>
              </a:buClr>
              <a:buFont typeface="Arial" panose="020B0604020202020204" pitchFamily="34" charset="0"/>
              <a:buChar char="•"/>
            </a:pPr>
            <a:r>
              <a:rPr lang="en-US" dirty="0">
                <a:solidFill>
                  <a:srgbClr val="262626"/>
                </a:solidFill>
              </a:rPr>
              <a:t>“We report leaks immediately.”</a:t>
            </a:r>
          </a:p>
          <a:p>
            <a:pPr marL="285750" indent="-285750">
              <a:buClr>
                <a:srgbClr val="62A844"/>
              </a:buClr>
              <a:buFont typeface="Arial" panose="020B0604020202020204" pitchFamily="34" charset="0"/>
              <a:buChar char="•"/>
            </a:pPr>
            <a:r>
              <a:rPr lang="en-US" dirty="0">
                <a:solidFill>
                  <a:srgbClr val="262626"/>
                </a:solidFill>
              </a:rPr>
              <a:t>“We avoid overproduction where possible.”</a:t>
            </a:r>
          </a:p>
          <a:p>
            <a:pPr marL="285750" indent="-285750">
              <a:buClr>
                <a:srgbClr val="62A844"/>
              </a:buClr>
              <a:buFont typeface="Arial" panose="020B0604020202020204" pitchFamily="34" charset="0"/>
              <a:buChar char="•"/>
            </a:pPr>
            <a:r>
              <a:rPr lang="en-US" dirty="0">
                <a:solidFill>
                  <a:srgbClr val="262626"/>
                </a:solidFill>
              </a:rPr>
              <a:t>“We leave spaces ready for the next shift.”</a:t>
            </a:r>
          </a:p>
          <a:p>
            <a:pPr>
              <a:buClr>
                <a:srgbClr val="62A844"/>
              </a:buClr>
            </a:pPr>
            <a:endParaRPr lang="en-US" sz="2000" b="1" dirty="0">
              <a:solidFill>
                <a:srgbClr val="0289AE"/>
              </a:solidFill>
            </a:endParaRPr>
          </a:p>
          <a:p>
            <a:pPr>
              <a:buClr>
                <a:srgbClr val="62A844"/>
              </a:buClr>
            </a:pPr>
            <a:r>
              <a:rPr lang="en-US" sz="2000" b="1" dirty="0">
                <a:solidFill>
                  <a:srgbClr val="0289AE"/>
                </a:solidFill>
              </a:rPr>
              <a:t>Output:</a:t>
            </a:r>
          </a:p>
          <a:p>
            <a:pPr marL="285750" indent="-285750">
              <a:buClr>
                <a:srgbClr val="62A844"/>
              </a:buClr>
              <a:buFont typeface="Arial" panose="020B0604020202020204" pitchFamily="34" charset="0"/>
              <a:buChar char="•"/>
            </a:pPr>
            <a:r>
              <a:rPr lang="en-US" dirty="0">
                <a:solidFill>
                  <a:srgbClr val="262626"/>
                </a:solidFill>
              </a:rPr>
              <a:t>Agree one team norm you would introduce first. </a:t>
            </a:r>
            <a:br>
              <a:rPr lang="en-US" dirty="0">
                <a:solidFill>
                  <a:srgbClr val="262626"/>
                </a:solidFill>
              </a:rPr>
            </a:br>
            <a:r>
              <a:rPr lang="en-US" dirty="0">
                <a:solidFill>
                  <a:srgbClr val="262626"/>
                </a:solidFill>
              </a:rPr>
              <a:t>Follow up!</a:t>
            </a:r>
          </a:p>
        </p:txBody>
      </p:sp>
    </p:spTree>
    <p:extLst>
      <p:ext uri="{BB962C8B-B14F-4D97-AF65-F5344CB8AC3E}">
        <p14:creationId xmlns:p14="http://schemas.microsoft.com/office/powerpoint/2010/main" val="1406111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12AC-34A3-7726-1DA3-58DBE24506D7}"/>
            </a:ext>
          </a:extLst>
        </p:cNvPr>
        <p:cNvGrpSpPr/>
        <p:nvPr/>
      </p:nvGrpSpPr>
      <p:grpSpPr>
        <a:xfrm>
          <a:off x="0" y="0"/>
          <a:ext cx="0" cy="0"/>
          <a:chOff x="0" y="0"/>
          <a:chExt cx="0" cy="0"/>
        </a:xfrm>
      </p:grpSpPr>
      <p:sp>
        <p:nvSpPr>
          <p:cNvPr id="107" name="Rectangle 30">
            <a:extLst>
              <a:ext uri="{FF2B5EF4-FFF2-40B4-BE49-F238E27FC236}">
                <a16:creationId xmlns:a16="http://schemas.microsoft.com/office/drawing/2014/main" id="{8296ECA6-3C09-EDE2-34FB-9EDE4C8052AB}"/>
              </a:ext>
            </a:extLst>
          </p:cNvPr>
          <p:cNvSpPr/>
          <p:nvPr/>
        </p:nvSpPr>
        <p:spPr>
          <a:xfrm flipH="1">
            <a:off x="688773" y="1388001"/>
            <a:ext cx="2699981"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Sustainable operations depend on people as much as procedures.</a:t>
            </a:r>
          </a:p>
          <a:p>
            <a:pPr>
              <a:lnSpc>
                <a:spcPts val="2100"/>
              </a:lnSpc>
            </a:pPr>
            <a:endParaRPr lang="en-US" sz="2000" dirty="0">
              <a:solidFill>
                <a:srgbClr val="262626"/>
              </a:solidFill>
              <a:cs typeface="Segoe UI Light" panose="020B0502040204020203" pitchFamily="34" charset="0"/>
            </a:endParaRPr>
          </a:p>
        </p:txBody>
      </p:sp>
      <p:sp>
        <p:nvSpPr>
          <p:cNvPr id="108" name="Rectangle 30">
            <a:extLst>
              <a:ext uri="{FF2B5EF4-FFF2-40B4-BE49-F238E27FC236}">
                <a16:creationId xmlns:a16="http://schemas.microsoft.com/office/drawing/2014/main" id="{BFB284E8-9917-7E54-B672-75FD4959C7F9}"/>
              </a:ext>
            </a:extLst>
          </p:cNvPr>
          <p:cNvSpPr/>
          <p:nvPr/>
        </p:nvSpPr>
        <p:spPr>
          <a:xfrm flipH="1">
            <a:off x="688774" y="3517419"/>
            <a:ext cx="2648623"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Habits improve when routines are simple, visible and reinforced.</a:t>
            </a:r>
          </a:p>
          <a:p>
            <a:pPr>
              <a:lnSpc>
                <a:spcPts val="2100"/>
              </a:lnSpc>
            </a:pPr>
            <a:endParaRPr lang="en-US" sz="2000" dirty="0">
              <a:solidFill>
                <a:srgbClr val="262626"/>
              </a:solidFill>
              <a:cs typeface="Segoe UI Light" panose="020B0502040204020203" pitchFamily="34" charset="0"/>
            </a:endParaRPr>
          </a:p>
        </p:txBody>
      </p:sp>
      <p:sp>
        <p:nvSpPr>
          <p:cNvPr id="109" name="Rectangle 30">
            <a:extLst>
              <a:ext uri="{FF2B5EF4-FFF2-40B4-BE49-F238E27FC236}">
                <a16:creationId xmlns:a16="http://schemas.microsoft.com/office/drawing/2014/main" id="{2BD42125-1835-92FD-1859-F3B554C59121}"/>
              </a:ext>
            </a:extLst>
          </p:cNvPr>
          <p:cNvSpPr/>
          <p:nvPr/>
        </p:nvSpPr>
        <p:spPr>
          <a:xfrm flipH="1">
            <a:off x="688771" y="5644988"/>
            <a:ext cx="3381629" cy="1169936"/>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Managers build culture through consistency, not occasional messaging.</a:t>
            </a:r>
          </a:p>
          <a:p>
            <a:pPr>
              <a:lnSpc>
                <a:spcPts val="2100"/>
              </a:lnSpc>
            </a:pPr>
            <a:endParaRPr lang="en-US" sz="2000" dirty="0">
              <a:solidFill>
                <a:srgbClr val="262626"/>
              </a:solidFill>
              <a:cs typeface="Segoe UI Light" panose="020B0502040204020203" pitchFamily="34" charset="0"/>
            </a:endParaRPr>
          </a:p>
        </p:txBody>
      </p:sp>
      <p:grpSp>
        <p:nvGrpSpPr>
          <p:cNvPr id="106" name="Group 105">
            <a:extLst>
              <a:ext uri="{FF2B5EF4-FFF2-40B4-BE49-F238E27FC236}">
                <a16:creationId xmlns:a16="http://schemas.microsoft.com/office/drawing/2014/main" id="{39933306-BB13-BC15-7BD3-80BD6794140B}"/>
              </a:ext>
            </a:extLst>
          </p:cNvPr>
          <p:cNvGrpSpPr/>
          <p:nvPr/>
        </p:nvGrpSpPr>
        <p:grpSpPr>
          <a:xfrm>
            <a:off x="3168800" y="665344"/>
            <a:ext cx="5998548" cy="8797370"/>
            <a:chOff x="3368999" y="665344"/>
            <a:chExt cx="5998548" cy="8797370"/>
          </a:xfrm>
        </p:grpSpPr>
        <p:sp>
          <p:nvSpPr>
            <p:cNvPr id="3" name="Freeform 5">
              <a:extLst>
                <a:ext uri="{FF2B5EF4-FFF2-40B4-BE49-F238E27FC236}">
                  <a16:creationId xmlns:a16="http://schemas.microsoft.com/office/drawing/2014/main" id="{10A0F0B3-2818-4696-7933-5ED4AEB6A225}"/>
                </a:ext>
              </a:extLst>
            </p:cNvPr>
            <p:cNvSpPr>
              <a:spLocks/>
            </p:cNvSpPr>
            <p:nvPr/>
          </p:nvSpPr>
          <p:spPr bwMode="auto">
            <a:xfrm>
              <a:off x="5311215" y="3801936"/>
              <a:ext cx="930604" cy="1363306"/>
            </a:xfrm>
            <a:custGeom>
              <a:avLst/>
              <a:gdLst>
                <a:gd name="T0" fmla="*/ 351 w 351"/>
                <a:gd name="T1" fmla="*/ 514 h 514"/>
                <a:gd name="T2" fmla="*/ 351 w 351"/>
                <a:gd name="T3" fmla="*/ 316 h 514"/>
                <a:gd name="T4" fmla="*/ 286 w 351"/>
                <a:gd name="T5" fmla="*/ 257 h 514"/>
                <a:gd name="T6" fmla="*/ 66 w 351"/>
                <a:gd name="T7" fmla="*/ 257 h 514"/>
                <a:gd name="T8" fmla="*/ 0 w 351"/>
                <a:gd name="T9" fmla="*/ 199 h 514"/>
                <a:gd name="T10" fmla="*/ 0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351" y="514"/>
                  </a:moveTo>
                  <a:cubicBezTo>
                    <a:pt x="351" y="316"/>
                    <a:pt x="351" y="316"/>
                    <a:pt x="351" y="316"/>
                  </a:cubicBezTo>
                  <a:cubicBezTo>
                    <a:pt x="351" y="283"/>
                    <a:pt x="322" y="257"/>
                    <a:pt x="286" y="257"/>
                  </a:cubicBezTo>
                  <a:cubicBezTo>
                    <a:pt x="66" y="257"/>
                    <a:pt x="66" y="257"/>
                    <a:pt x="66" y="257"/>
                  </a:cubicBezTo>
                  <a:cubicBezTo>
                    <a:pt x="30" y="257"/>
                    <a:pt x="0" y="231"/>
                    <a:pt x="0" y="199"/>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F2A6E6FB-4EDB-872F-F78F-DA3CB1B91090}"/>
                </a:ext>
              </a:extLst>
            </p:cNvPr>
            <p:cNvSpPr>
              <a:spLocks/>
            </p:cNvSpPr>
            <p:nvPr/>
          </p:nvSpPr>
          <p:spPr bwMode="auto">
            <a:xfrm>
              <a:off x="6419642" y="3801937"/>
              <a:ext cx="930604" cy="1363306"/>
            </a:xfrm>
            <a:custGeom>
              <a:avLst/>
              <a:gdLst>
                <a:gd name="T0" fmla="*/ 0 w 351"/>
                <a:gd name="T1" fmla="*/ 514 h 514"/>
                <a:gd name="T2" fmla="*/ 0 w 351"/>
                <a:gd name="T3" fmla="*/ 316 h 514"/>
                <a:gd name="T4" fmla="*/ 65 w 351"/>
                <a:gd name="T5" fmla="*/ 257 h 514"/>
                <a:gd name="T6" fmla="*/ 285 w 351"/>
                <a:gd name="T7" fmla="*/ 257 h 514"/>
                <a:gd name="T8" fmla="*/ 351 w 351"/>
                <a:gd name="T9" fmla="*/ 199 h 514"/>
                <a:gd name="T10" fmla="*/ 351 w 351"/>
                <a:gd name="T11" fmla="*/ 0 h 514"/>
              </a:gdLst>
              <a:ahLst/>
              <a:cxnLst>
                <a:cxn ang="0">
                  <a:pos x="T0" y="T1"/>
                </a:cxn>
                <a:cxn ang="0">
                  <a:pos x="T2" y="T3"/>
                </a:cxn>
                <a:cxn ang="0">
                  <a:pos x="T4" y="T5"/>
                </a:cxn>
                <a:cxn ang="0">
                  <a:pos x="T6" y="T7"/>
                </a:cxn>
                <a:cxn ang="0">
                  <a:pos x="T8" y="T9"/>
                </a:cxn>
                <a:cxn ang="0">
                  <a:pos x="T10" y="T11"/>
                </a:cxn>
              </a:cxnLst>
              <a:rect l="0" t="0" r="r" b="b"/>
              <a:pathLst>
                <a:path w="351" h="514">
                  <a:moveTo>
                    <a:pt x="0" y="514"/>
                  </a:moveTo>
                  <a:cubicBezTo>
                    <a:pt x="0" y="316"/>
                    <a:pt x="0" y="316"/>
                    <a:pt x="0" y="316"/>
                  </a:cubicBezTo>
                  <a:cubicBezTo>
                    <a:pt x="0" y="283"/>
                    <a:pt x="29" y="257"/>
                    <a:pt x="65" y="257"/>
                  </a:cubicBezTo>
                  <a:cubicBezTo>
                    <a:pt x="285" y="257"/>
                    <a:pt x="285" y="257"/>
                    <a:pt x="285" y="257"/>
                  </a:cubicBezTo>
                  <a:cubicBezTo>
                    <a:pt x="321" y="257"/>
                    <a:pt x="351" y="231"/>
                    <a:pt x="351" y="199"/>
                  </a:cubicBezTo>
                  <a:cubicBezTo>
                    <a:pt x="351" y="0"/>
                    <a:pt x="351" y="0"/>
                    <a:pt x="351"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697525D4-E83F-23F9-2F2D-4E670273B096}"/>
                </a:ext>
              </a:extLst>
            </p:cNvPr>
            <p:cNvSpPr>
              <a:spLocks/>
            </p:cNvSpPr>
            <p:nvPr/>
          </p:nvSpPr>
          <p:spPr bwMode="auto">
            <a:xfrm>
              <a:off x="4026943" y="2405042"/>
              <a:ext cx="624355" cy="910845"/>
            </a:xfrm>
            <a:custGeom>
              <a:avLst/>
              <a:gdLst>
                <a:gd name="T0" fmla="*/ 235 w 235"/>
                <a:gd name="T1" fmla="*/ 344 h 344"/>
                <a:gd name="T2" fmla="*/ 235 w 235"/>
                <a:gd name="T3" fmla="*/ 211 h 344"/>
                <a:gd name="T4" fmla="*/ 191 w 235"/>
                <a:gd name="T5" fmla="*/ 172 h 344"/>
                <a:gd name="T6" fmla="*/ 44 w 235"/>
                <a:gd name="T7" fmla="*/ 172 h 344"/>
                <a:gd name="T8" fmla="*/ 0 w 235"/>
                <a:gd name="T9" fmla="*/ 133 h 344"/>
                <a:gd name="T10" fmla="*/ 0 w 235"/>
                <a:gd name="T11" fmla="*/ 0 h 344"/>
              </a:gdLst>
              <a:ahLst/>
              <a:cxnLst>
                <a:cxn ang="0">
                  <a:pos x="T0" y="T1"/>
                </a:cxn>
                <a:cxn ang="0">
                  <a:pos x="T2" y="T3"/>
                </a:cxn>
                <a:cxn ang="0">
                  <a:pos x="T4" y="T5"/>
                </a:cxn>
                <a:cxn ang="0">
                  <a:pos x="T6" y="T7"/>
                </a:cxn>
                <a:cxn ang="0">
                  <a:pos x="T8" y="T9"/>
                </a:cxn>
                <a:cxn ang="0">
                  <a:pos x="T10" y="T11"/>
                </a:cxn>
              </a:cxnLst>
              <a:rect l="0" t="0" r="r" b="b"/>
              <a:pathLst>
                <a:path w="235" h="344">
                  <a:moveTo>
                    <a:pt x="235" y="344"/>
                  </a:moveTo>
                  <a:cubicBezTo>
                    <a:pt x="235" y="211"/>
                    <a:pt x="235" y="211"/>
                    <a:pt x="235" y="211"/>
                  </a:cubicBezTo>
                  <a:cubicBezTo>
                    <a:pt x="235" y="189"/>
                    <a:pt x="215" y="172"/>
                    <a:pt x="191" y="172"/>
                  </a:cubicBezTo>
                  <a:cubicBezTo>
                    <a:pt x="44" y="172"/>
                    <a:pt x="44" y="172"/>
                    <a:pt x="44" y="172"/>
                  </a:cubicBezTo>
                  <a:cubicBezTo>
                    <a:pt x="20" y="172"/>
                    <a:pt x="0" y="154"/>
                    <a:pt x="0" y="133"/>
                  </a:cubicBezTo>
                  <a:cubicBezTo>
                    <a:pt x="0" y="0"/>
                    <a:pt x="0" y="0"/>
                    <a:pt x="0"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7E5D10F3-3B8B-36ED-35A7-D5FA7968B456}"/>
                </a:ext>
              </a:extLst>
            </p:cNvPr>
            <p:cNvSpPr>
              <a:spLocks/>
            </p:cNvSpPr>
            <p:nvPr/>
          </p:nvSpPr>
          <p:spPr bwMode="auto">
            <a:xfrm>
              <a:off x="8166251" y="2974076"/>
              <a:ext cx="620403" cy="912823"/>
            </a:xfrm>
            <a:custGeom>
              <a:avLst/>
              <a:gdLst>
                <a:gd name="T0" fmla="*/ 0 w 234"/>
                <a:gd name="T1" fmla="*/ 344 h 344"/>
                <a:gd name="T2" fmla="*/ 0 w 234"/>
                <a:gd name="T3" fmla="*/ 211 h 344"/>
                <a:gd name="T4" fmla="*/ 43 w 234"/>
                <a:gd name="T5" fmla="*/ 172 h 344"/>
                <a:gd name="T6" fmla="*/ 191 w 234"/>
                <a:gd name="T7" fmla="*/ 172 h 344"/>
                <a:gd name="T8" fmla="*/ 234 w 234"/>
                <a:gd name="T9" fmla="*/ 133 h 344"/>
                <a:gd name="T10" fmla="*/ 234 w 234"/>
                <a:gd name="T11" fmla="*/ 0 h 344"/>
              </a:gdLst>
              <a:ahLst/>
              <a:cxnLst>
                <a:cxn ang="0">
                  <a:pos x="T0" y="T1"/>
                </a:cxn>
                <a:cxn ang="0">
                  <a:pos x="T2" y="T3"/>
                </a:cxn>
                <a:cxn ang="0">
                  <a:pos x="T4" y="T5"/>
                </a:cxn>
                <a:cxn ang="0">
                  <a:pos x="T6" y="T7"/>
                </a:cxn>
                <a:cxn ang="0">
                  <a:pos x="T8" y="T9"/>
                </a:cxn>
                <a:cxn ang="0">
                  <a:pos x="T10" y="T11"/>
                </a:cxn>
              </a:cxnLst>
              <a:rect l="0" t="0" r="r" b="b"/>
              <a:pathLst>
                <a:path w="234" h="344">
                  <a:moveTo>
                    <a:pt x="0" y="344"/>
                  </a:moveTo>
                  <a:cubicBezTo>
                    <a:pt x="0" y="211"/>
                    <a:pt x="0" y="211"/>
                    <a:pt x="0" y="211"/>
                  </a:cubicBezTo>
                  <a:cubicBezTo>
                    <a:pt x="0" y="190"/>
                    <a:pt x="19" y="172"/>
                    <a:pt x="43" y="172"/>
                  </a:cubicBezTo>
                  <a:cubicBezTo>
                    <a:pt x="191" y="172"/>
                    <a:pt x="191" y="172"/>
                    <a:pt x="191" y="172"/>
                  </a:cubicBezTo>
                  <a:cubicBezTo>
                    <a:pt x="215" y="172"/>
                    <a:pt x="234" y="154"/>
                    <a:pt x="234" y="133"/>
                  </a:cubicBezTo>
                  <a:cubicBezTo>
                    <a:pt x="234" y="0"/>
                    <a:pt x="234" y="0"/>
                    <a:pt x="234"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8BECE34D-DBCD-074A-BD11-0D64A19528BD}"/>
                </a:ext>
              </a:extLst>
            </p:cNvPr>
            <p:cNvSpPr>
              <a:spLocks/>
            </p:cNvSpPr>
            <p:nvPr/>
          </p:nvSpPr>
          <p:spPr bwMode="auto">
            <a:xfrm>
              <a:off x="7022262" y="1128670"/>
              <a:ext cx="622377" cy="910845"/>
            </a:xfrm>
            <a:custGeom>
              <a:avLst/>
              <a:gdLst>
                <a:gd name="T0" fmla="*/ 0 w 235"/>
                <a:gd name="T1" fmla="*/ 343 h 343"/>
                <a:gd name="T2" fmla="*/ 0 w 235"/>
                <a:gd name="T3" fmla="*/ 210 h 343"/>
                <a:gd name="T4" fmla="*/ 44 w 235"/>
                <a:gd name="T5" fmla="*/ 171 h 343"/>
                <a:gd name="T6" fmla="*/ 191 w 235"/>
                <a:gd name="T7" fmla="*/ 171 h 343"/>
                <a:gd name="T8" fmla="*/ 235 w 235"/>
                <a:gd name="T9" fmla="*/ 132 h 343"/>
                <a:gd name="T10" fmla="*/ 235 w 235"/>
                <a:gd name="T11" fmla="*/ 0 h 343"/>
              </a:gdLst>
              <a:ahLst/>
              <a:cxnLst>
                <a:cxn ang="0">
                  <a:pos x="T0" y="T1"/>
                </a:cxn>
                <a:cxn ang="0">
                  <a:pos x="T2" y="T3"/>
                </a:cxn>
                <a:cxn ang="0">
                  <a:pos x="T4" y="T5"/>
                </a:cxn>
                <a:cxn ang="0">
                  <a:pos x="T6" y="T7"/>
                </a:cxn>
                <a:cxn ang="0">
                  <a:pos x="T8" y="T9"/>
                </a:cxn>
                <a:cxn ang="0">
                  <a:pos x="T10" y="T11"/>
                </a:cxn>
              </a:cxnLst>
              <a:rect l="0" t="0" r="r" b="b"/>
              <a:pathLst>
                <a:path w="235" h="343">
                  <a:moveTo>
                    <a:pt x="0" y="343"/>
                  </a:moveTo>
                  <a:cubicBezTo>
                    <a:pt x="0" y="210"/>
                    <a:pt x="0" y="210"/>
                    <a:pt x="0" y="210"/>
                  </a:cubicBezTo>
                  <a:cubicBezTo>
                    <a:pt x="0" y="189"/>
                    <a:pt x="20" y="171"/>
                    <a:pt x="44" y="171"/>
                  </a:cubicBezTo>
                  <a:cubicBezTo>
                    <a:pt x="191" y="171"/>
                    <a:pt x="191" y="171"/>
                    <a:pt x="191" y="171"/>
                  </a:cubicBezTo>
                  <a:cubicBezTo>
                    <a:pt x="215" y="171"/>
                    <a:pt x="235" y="154"/>
                    <a:pt x="235" y="132"/>
                  </a:cubicBezTo>
                  <a:cubicBezTo>
                    <a:pt x="235" y="0"/>
                    <a:pt x="235" y="0"/>
                    <a:pt x="235" y="0"/>
                  </a:cubicBezTo>
                </a:path>
              </a:pathLst>
            </a:custGeom>
            <a:noFill/>
            <a:ln w="41275" cap="flat">
              <a:solidFill>
                <a:srgbClr val="06677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a:extLst>
                <a:ext uri="{FF2B5EF4-FFF2-40B4-BE49-F238E27FC236}">
                  <a16:creationId xmlns:a16="http://schemas.microsoft.com/office/drawing/2014/main" id="{57C21DE4-0DD1-CC9E-F230-FDB3583A88B1}"/>
                </a:ext>
              </a:extLst>
            </p:cNvPr>
            <p:cNvSpPr>
              <a:spLocks noChangeShapeType="1"/>
            </p:cNvSpPr>
            <p:nvPr/>
          </p:nvSpPr>
          <p:spPr bwMode="auto">
            <a:xfrm>
              <a:off x="6332707" y="3517419"/>
              <a:ext cx="0" cy="2305765"/>
            </a:xfrm>
            <a:prstGeom prst="line">
              <a:avLst/>
            </a:prstGeom>
            <a:noFill/>
            <a:ln w="41275" cap="flat">
              <a:solidFill>
                <a:srgbClr val="06677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ACDCEFE3-4B4F-8E40-E320-D8F93DEB8483}"/>
                </a:ext>
              </a:extLst>
            </p:cNvPr>
            <p:cNvSpPr>
              <a:spLocks/>
            </p:cNvSpPr>
            <p:nvPr/>
          </p:nvSpPr>
          <p:spPr bwMode="auto">
            <a:xfrm>
              <a:off x="5034603" y="1391452"/>
              <a:ext cx="2594231" cy="1641895"/>
            </a:xfrm>
            <a:custGeom>
              <a:avLst/>
              <a:gdLst>
                <a:gd name="T0" fmla="*/ 781 w 978"/>
                <a:gd name="T1" fmla="*/ 619 h 619"/>
                <a:gd name="T2" fmla="*/ 978 w 978"/>
                <a:gd name="T3" fmla="*/ 422 h 619"/>
                <a:gd name="T4" fmla="*/ 781 w 978"/>
                <a:gd name="T5" fmla="*/ 225 h 619"/>
                <a:gd name="T6" fmla="*/ 764 w 978"/>
                <a:gd name="T7" fmla="*/ 226 h 619"/>
                <a:gd name="T8" fmla="*/ 498 w 978"/>
                <a:gd name="T9" fmla="*/ 0 h 619"/>
                <a:gd name="T10" fmla="*/ 231 w 978"/>
                <a:gd name="T11" fmla="*/ 228 h 619"/>
                <a:gd name="T12" fmla="*/ 197 w 978"/>
                <a:gd name="T13" fmla="*/ 225 h 619"/>
                <a:gd name="T14" fmla="*/ 0 w 978"/>
                <a:gd name="T15" fmla="*/ 422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2"/>
                  </a:cubicBezTo>
                  <a:cubicBezTo>
                    <a:pt x="978" y="313"/>
                    <a:pt x="890" y="225"/>
                    <a:pt x="781" y="225"/>
                  </a:cubicBezTo>
                  <a:cubicBezTo>
                    <a:pt x="775" y="225"/>
                    <a:pt x="770" y="226"/>
                    <a:pt x="764" y="226"/>
                  </a:cubicBezTo>
                  <a:cubicBezTo>
                    <a:pt x="743" y="98"/>
                    <a:pt x="632" y="0"/>
                    <a:pt x="498" y="0"/>
                  </a:cubicBezTo>
                  <a:cubicBezTo>
                    <a:pt x="363" y="0"/>
                    <a:pt x="251" y="99"/>
                    <a:pt x="231" y="228"/>
                  </a:cubicBezTo>
                  <a:cubicBezTo>
                    <a:pt x="220" y="226"/>
                    <a:pt x="208" y="225"/>
                    <a:pt x="197" y="225"/>
                  </a:cubicBezTo>
                  <a:cubicBezTo>
                    <a:pt x="88" y="225"/>
                    <a:pt x="0" y="313"/>
                    <a:pt x="0" y="422"/>
                  </a:cubicBezTo>
                  <a:cubicBezTo>
                    <a:pt x="0" y="531"/>
                    <a:pt x="88" y="619"/>
                    <a:pt x="197" y="619"/>
                  </a:cubicBezTo>
                  <a:lnTo>
                    <a:pt x="781" y="619"/>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0370E7BA-119C-98A4-D5F4-FEDB48AE698F}"/>
                </a:ext>
              </a:extLst>
            </p:cNvPr>
            <p:cNvSpPr>
              <a:spLocks/>
            </p:cNvSpPr>
            <p:nvPr/>
          </p:nvSpPr>
          <p:spPr bwMode="auto">
            <a:xfrm>
              <a:off x="5809120"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8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6" y="226"/>
                    <a:pt x="770" y="226"/>
                    <a:pt x="764" y="227"/>
                  </a:cubicBezTo>
                  <a:cubicBezTo>
                    <a:pt x="743" y="98"/>
                    <a:pt x="632" y="0"/>
                    <a:pt x="498" y="0"/>
                  </a:cubicBezTo>
                  <a:cubicBezTo>
                    <a:pt x="363" y="0"/>
                    <a:pt x="251" y="99"/>
                    <a:pt x="231" y="229"/>
                  </a:cubicBezTo>
                  <a:cubicBezTo>
                    <a:pt x="220" y="227"/>
                    <a:pt x="209"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a:extLst>
                <a:ext uri="{FF2B5EF4-FFF2-40B4-BE49-F238E27FC236}">
                  <a16:creationId xmlns:a16="http://schemas.microsoft.com/office/drawing/2014/main" id="{D504B86D-31CE-F38B-E385-CFB373AE1766}"/>
                </a:ext>
              </a:extLst>
            </p:cNvPr>
            <p:cNvSpPr>
              <a:spLocks/>
            </p:cNvSpPr>
            <p:nvPr/>
          </p:nvSpPr>
          <p:spPr bwMode="auto">
            <a:xfrm>
              <a:off x="4260089" y="2434677"/>
              <a:ext cx="2594231" cy="1639916"/>
            </a:xfrm>
            <a:custGeom>
              <a:avLst/>
              <a:gdLst>
                <a:gd name="T0" fmla="*/ 781 w 978"/>
                <a:gd name="T1" fmla="*/ 619 h 619"/>
                <a:gd name="T2" fmla="*/ 978 w 978"/>
                <a:gd name="T3" fmla="*/ 423 h 619"/>
                <a:gd name="T4" fmla="*/ 781 w 978"/>
                <a:gd name="T5" fmla="*/ 226 h 619"/>
                <a:gd name="T6" fmla="*/ 764 w 978"/>
                <a:gd name="T7" fmla="*/ 227 h 619"/>
                <a:gd name="T8" fmla="*/ 497 w 978"/>
                <a:gd name="T9" fmla="*/ 0 h 619"/>
                <a:gd name="T10" fmla="*/ 231 w 978"/>
                <a:gd name="T11" fmla="*/ 229 h 619"/>
                <a:gd name="T12" fmla="*/ 197 w 978"/>
                <a:gd name="T13" fmla="*/ 226 h 619"/>
                <a:gd name="T14" fmla="*/ 0 w 978"/>
                <a:gd name="T15" fmla="*/ 423 h 619"/>
                <a:gd name="T16" fmla="*/ 197 w 978"/>
                <a:gd name="T17" fmla="*/ 619 h 619"/>
                <a:gd name="T18" fmla="*/ 781 w 978"/>
                <a:gd name="T1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619">
                  <a:moveTo>
                    <a:pt x="781" y="619"/>
                  </a:moveTo>
                  <a:cubicBezTo>
                    <a:pt x="890" y="619"/>
                    <a:pt x="978" y="531"/>
                    <a:pt x="978" y="423"/>
                  </a:cubicBezTo>
                  <a:cubicBezTo>
                    <a:pt x="978" y="314"/>
                    <a:pt x="890" y="226"/>
                    <a:pt x="781" y="226"/>
                  </a:cubicBezTo>
                  <a:cubicBezTo>
                    <a:pt x="775" y="226"/>
                    <a:pt x="770" y="226"/>
                    <a:pt x="764" y="227"/>
                  </a:cubicBezTo>
                  <a:cubicBezTo>
                    <a:pt x="743" y="98"/>
                    <a:pt x="632" y="0"/>
                    <a:pt x="497" y="0"/>
                  </a:cubicBezTo>
                  <a:cubicBezTo>
                    <a:pt x="362" y="0"/>
                    <a:pt x="251" y="99"/>
                    <a:pt x="231" y="229"/>
                  </a:cubicBezTo>
                  <a:cubicBezTo>
                    <a:pt x="220" y="227"/>
                    <a:pt x="208" y="226"/>
                    <a:pt x="197" y="226"/>
                  </a:cubicBezTo>
                  <a:cubicBezTo>
                    <a:pt x="88" y="226"/>
                    <a:pt x="0" y="314"/>
                    <a:pt x="0" y="423"/>
                  </a:cubicBezTo>
                  <a:cubicBezTo>
                    <a:pt x="0" y="531"/>
                    <a:pt x="88" y="619"/>
                    <a:pt x="197" y="619"/>
                  </a:cubicBezTo>
                  <a:lnTo>
                    <a:pt x="781" y="619"/>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5">
              <a:extLst>
                <a:ext uri="{FF2B5EF4-FFF2-40B4-BE49-F238E27FC236}">
                  <a16:creationId xmlns:a16="http://schemas.microsoft.com/office/drawing/2014/main" id="{7F76AF63-E950-46C2-3B87-EFDB9E0F475B}"/>
                </a:ext>
              </a:extLst>
            </p:cNvPr>
            <p:cNvSpPr>
              <a:spLocks noChangeArrowheads="1"/>
            </p:cNvSpPr>
            <p:nvPr/>
          </p:nvSpPr>
          <p:spPr bwMode="auto">
            <a:xfrm>
              <a:off x="5795287" y="3005686"/>
              <a:ext cx="1072862" cy="1068912"/>
            </a:xfrm>
            <a:prstGeom prst="ellipse">
              <a:avLst/>
            </a:prstGeom>
            <a:solidFill>
              <a:srgbClr val="0667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B40AFE68-7936-7A2F-72A8-6137F1DAADCC}"/>
                </a:ext>
              </a:extLst>
            </p:cNvPr>
            <p:cNvSpPr>
              <a:spLocks/>
            </p:cNvSpPr>
            <p:nvPr/>
          </p:nvSpPr>
          <p:spPr bwMode="auto">
            <a:xfrm>
              <a:off x="8280849" y="2335890"/>
              <a:ext cx="1013589" cy="638184"/>
            </a:xfrm>
            <a:custGeom>
              <a:avLst/>
              <a:gdLst>
                <a:gd name="T0" fmla="*/ 305 w 382"/>
                <a:gd name="T1" fmla="*/ 241 h 241"/>
                <a:gd name="T2" fmla="*/ 382 w 382"/>
                <a:gd name="T3" fmla="*/ 164 h 241"/>
                <a:gd name="T4" fmla="*/ 305 w 382"/>
                <a:gd name="T5" fmla="*/ 88 h 241"/>
                <a:gd name="T6" fmla="*/ 299 w 382"/>
                <a:gd name="T7" fmla="*/ 88 h 241"/>
                <a:gd name="T8" fmla="*/ 195 w 382"/>
                <a:gd name="T9" fmla="*/ 0 h 241"/>
                <a:gd name="T10" fmla="*/ 90 w 382"/>
                <a:gd name="T11" fmla="*/ 89 h 241"/>
                <a:gd name="T12" fmla="*/ 77 w 382"/>
                <a:gd name="T13" fmla="*/ 88 h 241"/>
                <a:gd name="T14" fmla="*/ 0 w 382"/>
                <a:gd name="T15" fmla="*/ 164 h 241"/>
                <a:gd name="T16" fmla="*/ 77 w 382"/>
                <a:gd name="T17" fmla="*/ 241 h 241"/>
                <a:gd name="T18" fmla="*/ 305 w 38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1">
                  <a:moveTo>
                    <a:pt x="305" y="241"/>
                  </a:moveTo>
                  <a:cubicBezTo>
                    <a:pt x="348" y="241"/>
                    <a:pt x="382" y="207"/>
                    <a:pt x="382" y="164"/>
                  </a:cubicBezTo>
                  <a:cubicBezTo>
                    <a:pt x="382" y="122"/>
                    <a:pt x="348" y="88"/>
                    <a:pt x="305" y="88"/>
                  </a:cubicBezTo>
                  <a:cubicBezTo>
                    <a:pt x="303" y="88"/>
                    <a:pt x="301" y="88"/>
                    <a:pt x="299" y="88"/>
                  </a:cubicBezTo>
                  <a:cubicBezTo>
                    <a:pt x="290" y="38"/>
                    <a:pt x="247" y="0"/>
                    <a:pt x="195" y="0"/>
                  </a:cubicBezTo>
                  <a:cubicBezTo>
                    <a:pt x="142" y="0"/>
                    <a:pt x="98" y="38"/>
                    <a:pt x="90" y="89"/>
                  </a:cubicBezTo>
                  <a:cubicBezTo>
                    <a:pt x="86" y="88"/>
                    <a:pt x="82" y="88"/>
                    <a:pt x="77" y="88"/>
                  </a:cubicBezTo>
                  <a:cubicBezTo>
                    <a:pt x="35" y="88"/>
                    <a:pt x="0" y="122"/>
                    <a:pt x="0" y="164"/>
                  </a:cubicBezTo>
                  <a:cubicBezTo>
                    <a:pt x="0" y="207"/>
                    <a:pt x="35" y="241"/>
                    <a:pt x="77" y="241"/>
                  </a:cubicBezTo>
                  <a:lnTo>
                    <a:pt x="305"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880BF850-CFC6-C36C-0DAE-A9A8EFE76274}"/>
                </a:ext>
              </a:extLst>
            </p:cNvPr>
            <p:cNvSpPr>
              <a:spLocks/>
            </p:cNvSpPr>
            <p:nvPr/>
          </p:nvSpPr>
          <p:spPr bwMode="auto">
            <a:xfrm>
              <a:off x="3523111" y="1996050"/>
              <a:ext cx="1011613" cy="640161"/>
            </a:xfrm>
            <a:custGeom>
              <a:avLst/>
              <a:gdLst>
                <a:gd name="T0" fmla="*/ 304 w 381"/>
                <a:gd name="T1" fmla="*/ 241 h 241"/>
                <a:gd name="T2" fmla="*/ 381 w 381"/>
                <a:gd name="T3" fmla="*/ 165 h 241"/>
                <a:gd name="T4" fmla="*/ 304 w 381"/>
                <a:gd name="T5" fmla="*/ 88 h 241"/>
                <a:gd name="T6" fmla="*/ 298 w 381"/>
                <a:gd name="T7" fmla="*/ 88 h 241"/>
                <a:gd name="T8" fmla="*/ 194 w 381"/>
                <a:gd name="T9" fmla="*/ 0 h 241"/>
                <a:gd name="T10" fmla="*/ 90 w 381"/>
                <a:gd name="T11" fmla="*/ 89 h 241"/>
                <a:gd name="T12" fmla="*/ 76 w 381"/>
                <a:gd name="T13" fmla="*/ 88 h 241"/>
                <a:gd name="T14" fmla="*/ 0 w 381"/>
                <a:gd name="T15" fmla="*/ 165 h 241"/>
                <a:gd name="T16" fmla="*/ 76 w 381"/>
                <a:gd name="T17" fmla="*/ 241 h 241"/>
                <a:gd name="T18" fmla="*/ 304 w 381"/>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241">
                  <a:moveTo>
                    <a:pt x="304" y="241"/>
                  </a:moveTo>
                  <a:cubicBezTo>
                    <a:pt x="347" y="241"/>
                    <a:pt x="381" y="207"/>
                    <a:pt x="381" y="165"/>
                  </a:cubicBezTo>
                  <a:cubicBezTo>
                    <a:pt x="381" y="122"/>
                    <a:pt x="347" y="88"/>
                    <a:pt x="304" y="88"/>
                  </a:cubicBezTo>
                  <a:cubicBezTo>
                    <a:pt x="302" y="88"/>
                    <a:pt x="300" y="88"/>
                    <a:pt x="298" y="88"/>
                  </a:cubicBezTo>
                  <a:cubicBezTo>
                    <a:pt x="290" y="38"/>
                    <a:pt x="246" y="0"/>
                    <a:pt x="194" y="0"/>
                  </a:cubicBezTo>
                  <a:cubicBezTo>
                    <a:pt x="141" y="0"/>
                    <a:pt x="97" y="38"/>
                    <a:pt x="90" y="89"/>
                  </a:cubicBezTo>
                  <a:cubicBezTo>
                    <a:pt x="85" y="88"/>
                    <a:pt x="81" y="88"/>
                    <a:pt x="76" y="88"/>
                  </a:cubicBezTo>
                  <a:cubicBezTo>
                    <a:pt x="34" y="88"/>
                    <a:pt x="0" y="122"/>
                    <a:pt x="0" y="165"/>
                  </a:cubicBezTo>
                  <a:cubicBezTo>
                    <a:pt x="0" y="207"/>
                    <a:pt x="34" y="241"/>
                    <a:pt x="76" y="241"/>
                  </a:cubicBezTo>
                  <a:lnTo>
                    <a:pt x="304" y="241"/>
                  </a:lnTo>
                  <a:close/>
                </a:path>
              </a:pathLst>
            </a:cu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FADF4A60-C44F-1830-58CC-E83B35F5B46B}"/>
                </a:ext>
              </a:extLst>
            </p:cNvPr>
            <p:cNvSpPr>
              <a:spLocks/>
            </p:cNvSpPr>
            <p:nvPr/>
          </p:nvSpPr>
          <p:spPr bwMode="auto">
            <a:xfrm>
              <a:off x="7138837" y="739436"/>
              <a:ext cx="1011613" cy="642137"/>
            </a:xfrm>
            <a:custGeom>
              <a:avLst/>
              <a:gdLst>
                <a:gd name="T0" fmla="*/ 305 w 382"/>
                <a:gd name="T1" fmla="*/ 242 h 242"/>
                <a:gd name="T2" fmla="*/ 382 w 382"/>
                <a:gd name="T3" fmla="*/ 165 h 242"/>
                <a:gd name="T4" fmla="*/ 305 w 382"/>
                <a:gd name="T5" fmla="*/ 88 h 242"/>
                <a:gd name="T6" fmla="*/ 298 w 382"/>
                <a:gd name="T7" fmla="*/ 88 h 242"/>
                <a:gd name="T8" fmla="*/ 194 w 382"/>
                <a:gd name="T9" fmla="*/ 0 h 242"/>
                <a:gd name="T10" fmla="*/ 90 w 382"/>
                <a:gd name="T11" fmla="*/ 89 h 242"/>
                <a:gd name="T12" fmla="*/ 77 w 382"/>
                <a:gd name="T13" fmla="*/ 88 h 242"/>
                <a:gd name="T14" fmla="*/ 0 w 382"/>
                <a:gd name="T15" fmla="*/ 165 h 242"/>
                <a:gd name="T16" fmla="*/ 77 w 382"/>
                <a:gd name="T17" fmla="*/ 242 h 242"/>
                <a:gd name="T18" fmla="*/ 305 w 382"/>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42">
                  <a:moveTo>
                    <a:pt x="305" y="242"/>
                  </a:moveTo>
                  <a:cubicBezTo>
                    <a:pt x="347" y="242"/>
                    <a:pt x="382" y="207"/>
                    <a:pt x="382" y="165"/>
                  </a:cubicBezTo>
                  <a:cubicBezTo>
                    <a:pt x="382" y="122"/>
                    <a:pt x="347" y="88"/>
                    <a:pt x="305" y="88"/>
                  </a:cubicBezTo>
                  <a:cubicBezTo>
                    <a:pt x="303" y="88"/>
                    <a:pt x="300" y="88"/>
                    <a:pt x="298" y="88"/>
                  </a:cubicBezTo>
                  <a:cubicBezTo>
                    <a:pt x="290" y="38"/>
                    <a:pt x="247" y="0"/>
                    <a:pt x="194" y="0"/>
                  </a:cubicBezTo>
                  <a:cubicBezTo>
                    <a:pt x="142" y="0"/>
                    <a:pt x="98" y="39"/>
                    <a:pt x="90" y="89"/>
                  </a:cubicBezTo>
                  <a:cubicBezTo>
                    <a:pt x="86" y="88"/>
                    <a:pt x="81" y="88"/>
                    <a:pt x="77" y="88"/>
                  </a:cubicBezTo>
                  <a:cubicBezTo>
                    <a:pt x="34" y="88"/>
                    <a:pt x="0" y="122"/>
                    <a:pt x="0" y="165"/>
                  </a:cubicBezTo>
                  <a:cubicBezTo>
                    <a:pt x="0" y="207"/>
                    <a:pt x="34" y="242"/>
                    <a:pt x="77" y="242"/>
                  </a:cubicBezTo>
                  <a:lnTo>
                    <a:pt x="305" y="242"/>
                  </a:lnTo>
                  <a:close/>
                </a:path>
              </a:pathLst>
            </a:cu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9">
              <a:extLst>
                <a:ext uri="{FF2B5EF4-FFF2-40B4-BE49-F238E27FC236}">
                  <a16:creationId xmlns:a16="http://schemas.microsoft.com/office/drawing/2014/main" id="{7AE4450D-ABE5-E9F0-BC9F-9F05B5C2409A}"/>
                </a:ext>
              </a:extLst>
            </p:cNvPr>
            <p:cNvSpPr>
              <a:spLocks noChangeArrowheads="1"/>
            </p:cNvSpPr>
            <p:nvPr/>
          </p:nvSpPr>
          <p:spPr bwMode="auto">
            <a:xfrm>
              <a:off x="4617710" y="1061493"/>
              <a:ext cx="507781" cy="507781"/>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30">
              <a:extLst>
                <a:ext uri="{FF2B5EF4-FFF2-40B4-BE49-F238E27FC236}">
                  <a16:creationId xmlns:a16="http://schemas.microsoft.com/office/drawing/2014/main" id="{BF8206F2-516D-8631-D812-CFB34D9876CB}"/>
                </a:ext>
              </a:extLst>
            </p:cNvPr>
            <p:cNvSpPr>
              <a:spLocks noChangeArrowheads="1"/>
            </p:cNvSpPr>
            <p:nvPr/>
          </p:nvSpPr>
          <p:spPr bwMode="auto">
            <a:xfrm>
              <a:off x="8859766" y="3475927"/>
              <a:ext cx="507781" cy="509758"/>
            </a:xfrm>
            <a:prstGeom prst="ellipse">
              <a:avLst/>
            </a:prstGeom>
            <a:solidFill>
              <a:srgbClr val="EAB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31">
              <a:extLst>
                <a:ext uri="{FF2B5EF4-FFF2-40B4-BE49-F238E27FC236}">
                  <a16:creationId xmlns:a16="http://schemas.microsoft.com/office/drawing/2014/main" id="{2060FE59-0999-B710-FA0E-81AD48F1DE14}"/>
                </a:ext>
              </a:extLst>
            </p:cNvPr>
            <p:cNvSpPr>
              <a:spLocks noChangeArrowheads="1"/>
            </p:cNvSpPr>
            <p:nvPr/>
          </p:nvSpPr>
          <p:spPr bwMode="auto">
            <a:xfrm>
              <a:off x="8403351" y="665344"/>
              <a:ext cx="509758" cy="507781"/>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32">
              <a:extLst>
                <a:ext uri="{FF2B5EF4-FFF2-40B4-BE49-F238E27FC236}">
                  <a16:creationId xmlns:a16="http://schemas.microsoft.com/office/drawing/2014/main" id="{F1AF4798-BAE0-D7BB-3F07-6628867D1B4E}"/>
                </a:ext>
              </a:extLst>
            </p:cNvPr>
            <p:cNvSpPr>
              <a:spLocks noChangeArrowheads="1"/>
            </p:cNvSpPr>
            <p:nvPr/>
          </p:nvSpPr>
          <p:spPr bwMode="auto">
            <a:xfrm>
              <a:off x="3368999" y="3590525"/>
              <a:ext cx="509758" cy="507781"/>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33">
              <a:extLst>
                <a:ext uri="{FF2B5EF4-FFF2-40B4-BE49-F238E27FC236}">
                  <a16:creationId xmlns:a16="http://schemas.microsoft.com/office/drawing/2014/main" id="{9AC10386-9471-004B-B9CA-4A3B5951A167}"/>
                </a:ext>
              </a:extLst>
            </p:cNvPr>
            <p:cNvSpPr>
              <a:spLocks noChangeArrowheads="1"/>
            </p:cNvSpPr>
            <p:nvPr/>
          </p:nvSpPr>
          <p:spPr bwMode="auto">
            <a:xfrm>
              <a:off x="8174160" y="1806372"/>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4">
              <a:extLst>
                <a:ext uri="{FF2B5EF4-FFF2-40B4-BE49-F238E27FC236}">
                  <a16:creationId xmlns:a16="http://schemas.microsoft.com/office/drawing/2014/main" id="{AB846EA7-572C-48A7-5010-5BA9F4C1C160}"/>
                </a:ext>
              </a:extLst>
            </p:cNvPr>
            <p:cNvSpPr>
              <a:spLocks noChangeArrowheads="1"/>
            </p:cNvSpPr>
            <p:nvPr/>
          </p:nvSpPr>
          <p:spPr bwMode="auto">
            <a:xfrm>
              <a:off x="5698475" y="707824"/>
              <a:ext cx="375403" cy="377379"/>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5">
              <a:extLst>
                <a:ext uri="{FF2B5EF4-FFF2-40B4-BE49-F238E27FC236}">
                  <a16:creationId xmlns:a16="http://schemas.microsoft.com/office/drawing/2014/main" id="{43A32A00-DB86-F9FE-DE9B-7B98A9185DFC}"/>
                </a:ext>
              </a:extLst>
            </p:cNvPr>
            <p:cNvSpPr>
              <a:spLocks noChangeArrowheads="1"/>
            </p:cNvSpPr>
            <p:nvPr/>
          </p:nvSpPr>
          <p:spPr bwMode="auto">
            <a:xfrm>
              <a:off x="3554727" y="1101010"/>
              <a:ext cx="377378"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6">
              <a:extLst>
                <a:ext uri="{FF2B5EF4-FFF2-40B4-BE49-F238E27FC236}">
                  <a16:creationId xmlns:a16="http://schemas.microsoft.com/office/drawing/2014/main" id="{3AA4C240-5506-113C-77F7-94B2871A5894}"/>
                </a:ext>
              </a:extLst>
            </p:cNvPr>
            <p:cNvSpPr>
              <a:spLocks noChangeArrowheads="1"/>
            </p:cNvSpPr>
            <p:nvPr/>
          </p:nvSpPr>
          <p:spPr bwMode="auto">
            <a:xfrm>
              <a:off x="4256137" y="4444072"/>
              <a:ext cx="375403" cy="375403"/>
            </a:xfrm>
            <a:prstGeom prst="ellipse">
              <a:avLst/>
            </a:prstGeom>
            <a:solidFill>
              <a:srgbClr val="3D8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37">
              <a:extLst>
                <a:ext uri="{FF2B5EF4-FFF2-40B4-BE49-F238E27FC236}">
                  <a16:creationId xmlns:a16="http://schemas.microsoft.com/office/drawing/2014/main" id="{5E3179BE-F3E1-EA5F-2A6F-222879CFD71A}"/>
                </a:ext>
              </a:extLst>
            </p:cNvPr>
            <p:cNvSpPr>
              <a:spLocks noChangeArrowheads="1"/>
            </p:cNvSpPr>
            <p:nvPr/>
          </p:nvSpPr>
          <p:spPr bwMode="auto">
            <a:xfrm>
              <a:off x="7956820" y="4444072"/>
              <a:ext cx="377378" cy="375403"/>
            </a:xfrm>
            <a:prstGeom prst="ellipse">
              <a:avLst/>
            </a:prstGeom>
            <a:solidFill>
              <a:srgbClr val="62A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68AB7F89-A9DF-BDE2-94B6-4DAC6BE51B6A}"/>
                </a:ext>
              </a:extLst>
            </p:cNvPr>
            <p:cNvSpPr>
              <a:spLocks noEditPoints="1"/>
            </p:cNvSpPr>
            <p:nvPr/>
          </p:nvSpPr>
          <p:spPr bwMode="auto">
            <a:xfrm>
              <a:off x="4779726" y="3064958"/>
              <a:ext cx="444557" cy="335888"/>
            </a:xfrm>
            <a:custGeom>
              <a:avLst/>
              <a:gdLst>
                <a:gd name="T0" fmla="*/ 151 w 167"/>
                <a:gd name="T1" fmla="*/ 22 h 127"/>
                <a:gd name="T2" fmla="*/ 110 w 167"/>
                <a:gd name="T3" fmla="*/ 0 h 127"/>
                <a:gd name="T4" fmla="*/ 110 w 167"/>
                <a:gd name="T5" fmla="*/ 15 h 127"/>
                <a:gd name="T6" fmla="*/ 139 w 167"/>
                <a:gd name="T7" fmla="*/ 30 h 127"/>
                <a:gd name="T8" fmla="*/ 129 w 167"/>
                <a:gd name="T9" fmla="*/ 79 h 127"/>
                <a:gd name="T10" fmla="*/ 110 w 167"/>
                <a:gd name="T11" fmla="*/ 85 h 127"/>
                <a:gd name="T12" fmla="*/ 110 w 167"/>
                <a:gd name="T13" fmla="*/ 100 h 127"/>
                <a:gd name="T14" fmla="*/ 137 w 167"/>
                <a:gd name="T15" fmla="*/ 91 h 127"/>
                <a:gd name="T16" fmla="*/ 151 w 167"/>
                <a:gd name="T17" fmla="*/ 22 h 127"/>
                <a:gd name="T18" fmla="*/ 110 w 167"/>
                <a:gd name="T19" fmla="*/ 0 h 127"/>
                <a:gd name="T20" fmla="*/ 82 w 167"/>
                <a:gd name="T21" fmla="*/ 8 h 127"/>
                <a:gd name="T22" fmla="*/ 65 w 167"/>
                <a:gd name="T23" fmla="*/ 72 h 127"/>
                <a:gd name="T24" fmla="*/ 57 w 167"/>
                <a:gd name="T25" fmla="*/ 77 h 127"/>
                <a:gd name="T26" fmla="*/ 57 w 167"/>
                <a:gd name="T27" fmla="*/ 76 h 127"/>
                <a:gd name="T28" fmla="*/ 57 w 167"/>
                <a:gd name="T29" fmla="*/ 76 h 127"/>
                <a:gd name="T30" fmla="*/ 57 w 167"/>
                <a:gd name="T31" fmla="*/ 76 h 127"/>
                <a:gd name="T32" fmla="*/ 57 w 167"/>
                <a:gd name="T33" fmla="*/ 76 h 127"/>
                <a:gd name="T34" fmla="*/ 47 w 167"/>
                <a:gd name="T35" fmla="*/ 78 h 127"/>
                <a:gd name="T36" fmla="*/ 7 w 167"/>
                <a:gd name="T37" fmla="*/ 105 h 127"/>
                <a:gd name="T38" fmla="*/ 3 w 167"/>
                <a:gd name="T39" fmla="*/ 121 h 127"/>
                <a:gd name="T40" fmla="*/ 19 w 167"/>
                <a:gd name="T41" fmla="*/ 124 h 127"/>
                <a:gd name="T42" fmla="*/ 60 w 167"/>
                <a:gd name="T43" fmla="*/ 97 h 127"/>
                <a:gd name="T44" fmla="*/ 65 w 167"/>
                <a:gd name="T45" fmla="*/ 88 h 127"/>
                <a:gd name="T46" fmla="*/ 65 w 167"/>
                <a:gd name="T47" fmla="*/ 88 h 127"/>
                <a:gd name="T48" fmla="*/ 65 w 167"/>
                <a:gd name="T49" fmla="*/ 88 h 127"/>
                <a:gd name="T50" fmla="*/ 72 w 167"/>
                <a:gd name="T51" fmla="*/ 83 h 127"/>
                <a:gd name="T52" fmla="*/ 110 w 167"/>
                <a:gd name="T53" fmla="*/ 100 h 127"/>
                <a:gd name="T54" fmla="*/ 110 w 167"/>
                <a:gd name="T55" fmla="*/ 85 h 127"/>
                <a:gd name="T56" fmla="*/ 81 w 167"/>
                <a:gd name="T57" fmla="*/ 69 h 127"/>
                <a:gd name="T58" fmla="*/ 81 w 167"/>
                <a:gd name="T59" fmla="*/ 69 h 127"/>
                <a:gd name="T60" fmla="*/ 90 w 167"/>
                <a:gd name="T61" fmla="*/ 21 h 127"/>
                <a:gd name="T62" fmla="*/ 110 w 167"/>
                <a:gd name="T63" fmla="*/ 15 h 127"/>
                <a:gd name="T64" fmla="*/ 110 w 167"/>
                <a:gd name="T6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27">
                  <a:moveTo>
                    <a:pt x="151" y="22"/>
                  </a:moveTo>
                  <a:cubicBezTo>
                    <a:pt x="142" y="8"/>
                    <a:pt x="126" y="0"/>
                    <a:pt x="110" y="0"/>
                  </a:cubicBezTo>
                  <a:cubicBezTo>
                    <a:pt x="110" y="15"/>
                    <a:pt x="110" y="15"/>
                    <a:pt x="110" y="15"/>
                  </a:cubicBezTo>
                  <a:cubicBezTo>
                    <a:pt x="121" y="15"/>
                    <a:pt x="132" y="20"/>
                    <a:pt x="139" y="30"/>
                  </a:cubicBezTo>
                  <a:cubicBezTo>
                    <a:pt x="150" y="47"/>
                    <a:pt x="145" y="68"/>
                    <a:pt x="129" y="79"/>
                  </a:cubicBezTo>
                  <a:cubicBezTo>
                    <a:pt x="123" y="83"/>
                    <a:pt x="116" y="85"/>
                    <a:pt x="110" y="85"/>
                  </a:cubicBezTo>
                  <a:cubicBezTo>
                    <a:pt x="110" y="100"/>
                    <a:pt x="110" y="100"/>
                    <a:pt x="110" y="100"/>
                  </a:cubicBezTo>
                  <a:cubicBezTo>
                    <a:pt x="119" y="100"/>
                    <a:pt x="129" y="97"/>
                    <a:pt x="137" y="91"/>
                  </a:cubicBezTo>
                  <a:cubicBezTo>
                    <a:pt x="160" y="76"/>
                    <a:pt x="167" y="45"/>
                    <a:pt x="151" y="22"/>
                  </a:cubicBezTo>
                  <a:close/>
                  <a:moveTo>
                    <a:pt x="110" y="0"/>
                  </a:moveTo>
                  <a:cubicBezTo>
                    <a:pt x="100" y="0"/>
                    <a:pt x="91" y="3"/>
                    <a:pt x="82" y="8"/>
                  </a:cubicBezTo>
                  <a:cubicBezTo>
                    <a:pt x="61" y="22"/>
                    <a:pt x="54" y="50"/>
                    <a:pt x="65" y="72"/>
                  </a:cubicBezTo>
                  <a:cubicBezTo>
                    <a:pt x="57" y="77"/>
                    <a:pt x="57" y="77"/>
                    <a:pt x="57" y="77"/>
                  </a:cubicBezTo>
                  <a:cubicBezTo>
                    <a:pt x="57" y="76"/>
                    <a:pt x="57" y="76"/>
                    <a:pt x="57" y="76"/>
                  </a:cubicBezTo>
                  <a:cubicBezTo>
                    <a:pt x="57" y="76"/>
                    <a:pt x="57" y="76"/>
                    <a:pt x="57" y="76"/>
                  </a:cubicBezTo>
                  <a:cubicBezTo>
                    <a:pt x="57" y="76"/>
                    <a:pt x="57" y="76"/>
                    <a:pt x="57" y="76"/>
                  </a:cubicBezTo>
                  <a:cubicBezTo>
                    <a:pt x="57" y="76"/>
                    <a:pt x="57" y="76"/>
                    <a:pt x="57" y="76"/>
                  </a:cubicBezTo>
                  <a:cubicBezTo>
                    <a:pt x="54" y="75"/>
                    <a:pt x="50" y="76"/>
                    <a:pt x="47" y="78"/>
                  </a:cubicBezTo>
                  <a:cubicBezTo>
                    <a:pt x="7" y="105"/>
                    <a:pt x="7" y="105"/>
                    <a:pt x="7" y="105"/>
                  </a:cubicBezTo>
                  <a:cubicBezTo>
                    <a:pt x="1" y="108"/>
                    <a:pt x="0" y="115"/>
                    <a:pt x="3" y="121"/>
                  </a:cubicBezTo>
                  <a:cubicBezTo>
                    <a:pt x="7" y="126"/>
                    <a:pt x="14" y="127"/>
                    <a:pt x="19" y="124"/>
                  </a:cubicBezTo>
                  <a:cubicBezTo>
                    <a:pt x="60" y="97"/>
                    <a:pt x="60" y="97"/>
                    <a:pt x="60" y="97"/>
                  </a:cubicBezTo>
                  <a:cubicBezTo>
                    <a:pt x="63" y="95"/>
                    <a:pt x="65" y="92"/>
                    <a:pt x="65" y="88"/>
                  </a:cubicBezTo>
                  <a:cubicBezTo>
                    <a:pt x="65" y="88"/>
                    <a:pt x="65" y="88"/>
                    <a:pt x="65" y="88"/>
                  </a:cubicBezTo>
                  <a:cubicBezTo>
                    <a:pt x="65" y="88"/>
                    <a:pt x="65" y="88"/>
                    <a:pt x="65" y="88"/>
                  </a:cubicBezTo>
                  <a:cubicBezTo>
                    <a:pt x="72" y="83"/>
                    <a:pt x="72" y="83"/>
                    <a:pt x="72" y="83"/>
                  </a:cubicBezTo>
                  <a:cubicBezTo>
                    <a:pt x="82" y="94"/>
                    <a:pt x="96" y="100"/>
                    <a:pt x="110" y="100"/>
                  </a:cubicBezTo>
                  <a:cubicBezTo>
                    <a:pt x="110" y="85"/>
                    <a:pt x="110" y="85"/>
                    <a:pt x="110" y="85"/>
                  </a:cubicBezTo>
                  <a:cubicBezTo>
                    <a:pt x="98" y="85"/>
                    <a:pt x="87" y="79"/>
                    <a:pt x="81" y="69"/>
                  </a:cubicBezTo>
                  <a:cubicBezTo>
                    <a:pt x="81" y="69"/>
                    <a:pt x="81" y="69"/>
                    <a:pt x="81" y="69"/>
                  </a:cubicBezTo>
                  <a:cubicBezTo>
                    <a:pt x="70" y="53"/>
                    <a:pt x="74" y="31"/>
                    <a:pt x="90" y="21"/>
                  </a:cubicBezTo>
                  <a:cubicBezTo>
                    <a:pt x="96" y="17"/>
                    <a:pt x="103" y="15"/>
                    <a:pt x="110" y="15"/>
                  </a:cubicBezTo>
                  <a:lnTo>
                    <a:pt x="1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39">
              <a:extLst>
                <a:ext uri="{FF2B5EF4-FFF2-40B4-BE49-F238E27FC236}">
                  <a16:creationId xmlns:a16="http://schemas.microsoft.com/office/drawing/2014/main" id="{9046218B-E7E4-CE32-59E9-CF1AB40C5B4A}"/>
                </a:ext>
              </a:extLst>
            </p:cNvPr>
            <p:cNvSpPr>
              <a:spLocks noChangeArrowheads="1"/>
            </p:cNvSpPr>
            <p:nvPr/>
          </p:nvSpPr>
          <p:spPr bwMode="auto">
            <a:xfrm>
              <a:off x="8972385" y="3738711"/>
              <a:ext cx="132379" cy="132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DD73F947-A1EB-44FD-9F76-5175E858220D}"/>
                </a:ext>
              </a:extLst>
            </p:cNvPr>
            <p:cNvSpPr>
              <a:spLocks noEditPoints="1"/>
            </p:cNvSpPr>
            <p:nvPr/>
          </p:nvSpPr>
          <p:spPr bwMode="auto">
            <a:xfrm>
              <a:off x="9039562" y="3554960"/>
              <a:ext cx="248952" cy="248952"/>
            </a:xfrm>
            <a:custGeom>
              <a:avLst/>
              <a:gdLst>
                <a:gd name="T0" fmla="*/ 30 w 94"/>
                <a:gd name="T1" fmla="*/ 64 h 94"/>
                <a:gd name="T2" fmla="*/ 42 w 94"/>
                <a:gd name="T3" fmla="*/ 94 h 94"/>
                <a:gd name="T4" fmla="*/ 59 w 94"/>
                <a:gd name="T5" fmla="*/ 94 h 94"/>
                <a:gd name="T6" fmla="*/ 30 w 94"/>
                <a:gd name="T7" fmla="*/ 42 h 94"/>
                <a:gd name="T8" fmla="*/ 30 w 94"/>
                <a:gd name="T9" fmla="*/ 64 h 94"/>
                <a:gd name="T10" fmla="*/ 30 w 94"/>
                <a:gd name="T11" fmla="*/ 23 h 94"/>
                <a:gd name="T12" fmla="*/ 30 w 94"/>
                <a:gd name="T13" fmla="*/ 5 h 94"/>
                <a:gd name="T14" fmla="*/ 94 w 94"/>
                <a:gd name="T15" fmla="*/ 94 h 94"/>
                <a:gd name="T16" fmla="*/ 77 w 94"/>
                <a:gd name="T17" fmla="*/ 94 h 94"/>
                <a:gd name="T18" fmla="*/ 30 w 94"/>
                <a:gd name="T19" fmla="*/ 23 h 94"/>
                <a:gd name="T20" fmla="*/ 0 w 94"/>
                <a:gd name="T21" fmla="*/ 51 h 94"/>
                <a:gd name="T22" fmla="*/ 30 w 94"/>
                <a:gd name="T23" fmla="*/ 64 h 94"/>
                <a:gd name="T24" fmla="*/ 30 w 94"/>
                <a:gd name="T25" fmla="*/ 42 h 94"/>
                <a:gd name="T26" fmla="*/ 0 w 94"/>
                <a:gd name="T27" fmla="*/ 35 h 94"/>
                <a:gd name="T28" fmla="*/ 0 w 94"/>
                <a:gd name="T29" fmla="*/ 51 h 94"/>
                <a:gd name="T30" fmla="*/ 30 w 94"/>
                <a:gd name="T31" fmla="*/ 5 h 94"/>
                <a:gd name="T32" fmla="*/ 30 w 94"/>
                <a:gd name="T33" fmla="*/ 23 h 94"/>
                <a:gd name="T34" fmla="*/ 0 w 94"/>
                <a:gd name="T35" fmla="*/ 17 h 94"/>
                <a:gd name="T36" fmla="*/ 0 w 94"/>
                <a:gd name="T37" fmla="*/ 0 h 94"/>
                <a:gd name="T38" fmla="*/ 30 w 94"/>
                <a:gd name="T3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0" y="64"/>
                  </a:moveTo>
                  <a:cubicBezTo>
                    <a:pt x="38" y="71"/>
                    <a:pt x="42" y="82"/>
                    <a:pt x="42" y="94"/>
                  </a:cubicBezTo>
                  <a:cubicBezTo>
                    <a:pt x="59" y="94"/>
                    <a:pt x="59" y="94"/>
                    <a:pt x="59" y="94"/>
                  </a:cubicBezTo>
                  <a:cubicBezTo>
                    <a:pt x="59" y="72"/>
                    <a:pt x="47" y="53"/>
                    <a:pt x="30" y="42"/>
                  </a:cubicBezTo>
                  <a:cubicBezTo>
                    <a:pt x="30" y="64"/>
                    <a:pt x="30" y="64"/>
                    <a:pt x="30" y="64"/>
                  </a:cubicBezTo>
                  <a:close/>
                  <a:moveTo>
                    <a:pt x="30" y="23"/>
                  </a:moveTo>
                  <a:cubicBezTo>
                    <a:pt x="30" y="5"/>
                    <a:pt x="30" y="5"/>
                    <a:pt x="30" y="5"/>
                  </a:cubicBezTo>
                  <a:cubicBezTo>
                    <a:pt x="67" y="18"/>
                    <a:pt x="94" y="53"/>
                    <a:pt x="94" y="94"/>
                  </a:cubicBezTo>
                  <a:cubicBezTo>
                    <a:pt x="77" y="94"/>
                    <a:pt x="77" y="94"/>
                    <a:pt x="77" y="94"/>
                  </a:cubicBezTo>
                  <a:cubicBezTo>
                    <a:pt x="77" y="62"/>
                    <a:pt x="57" y="34"/>
                    <a:pt x="30" y="23"/>
                  </a:cubicBezTo>
                  <a:close/>
                  <a:moveTo>
                    <a:pt x="0" y="51"/>
                  </a:moveTo>
                  <a:cubicBezTo>
                    <a:pt x="11" y="51"/>
                    <a:pt x="22" y="56"/>
                    <a:pt x="30" y="64"/>
                  </a:cubicBezTo>
                  <a:cubicBezTo>
                    <a:pt x="30" y="42"/>
                    <a:pt x="30" y="42"/>
                    <a:pt x="30" y="42"/>
                  </a:cubicBezTo>
                  <a:cubicBezTo>
                    <a:pt x="21" y="37"/>
                    <a:pt x="11" y="35"/>
                    <a:pt x="0" y="35"/>
                  </a:cubicBezTo>
                  <a:cubicBezTo>
                    <a:pt x="0" y="51"/>
                    <a:pt x="0" y="51"/>
                    <a:pt x="0" y="51"/>
                  </a:cubicBezTo>
                  <a:close/>
                  <a:moveTo>
                    <a:pt x="30" y="5"/>
                  </a:moveTo>
                  <a:cubicBezTo>
                    <a:pt x="30" y="23"/>
                    <a:pt x="30" y="23"/>
                    <a:pt x="30" y="23"/>
                  </a:cubicBezTo>
                  <a:cubicBezTo>
                    <a:pt x="20" y="19"/>
                    <a:pt x="10" y="17"/>
                    <a:pt x="0" y="17"/>
                  </a:cubicBezTo>
                  <a:cubicBezTo>
                    <a:pt x="0" y="0"/>
                    <a:pt x="0" y="0"/>
                    <a:pt x="0" y="0"/>
                  </a:cubicBezTo>
                  <a:cubicBezTo>
                    <a:pt x="10" y="0"/>
                    <a:pt x="20" y="2"/>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3CE144E5-8934-10D6-EBD7-E6041D7BAC50}"/>
                </a:ext>
              </a:extLst>
            </p:cNvPr>
            <p:cNvSpPr>
              <a:spLocks noEditPoints="1"/>
            </p:cNvSpPr>
            <p:nvPr/>
          </p:nvSpPr>
          <p:spPr bwMode="auto">
            <a:xfrm>
              <a:off x="5846661" y="1753025"/>
              <a:ext cx="367500" cy="367500"/>
            </a:xfrm>
            <a:custGeom>
              <a:avLst/>
              <a:gdLst>
                <a:gd name="T0" fmla="*/ 69 w 139"/>
                <a:gd name="T1" fmla="*/ 10 h 139"/>
                <a:gd name="T2" fmla="*/ 76 w 139"/>
                <a:gd name="T3" fmla="*/ 10 h 139"/>
                <a:gd name="T4" fmla="*/ 79 w 139"/>
                <a:gd name="T5" fmla="*/ 0 h 139"/>
                <a:gd name="T6" fmla="*/ 100 w 139"/>
                <a:gd name="T7" fmla="*/ 6 h 139"/>
                <a:gd name="T8" fmla="*/ 97 w 139"/>
                <a:gd name="T9" fmla="*/ 16 h 139"/>
                <a:gd name="T10" fmla="*/ 116 w 139"/>
                <a:gd name="T11" fmla="*/ 32 h 139"/>
                <a:gd name="T12" fmla="*/ 125 w 139"/>
                <a:gd name="T13" fmla="*/ 27 h 139"/>
                <a:gd name="T14" fmla="*/ 136 w 139"/>
                <a:gd name="T15" fmla="*/ 47 h 139"/>
                <a:gd name="T16" fmla="*/ 127 w 139"/>
                <a:gd name="T17" fmla="*/ 52 h 139"/>
                <a:gd name="T18" fmla="*/ 129 w 139"/>
                <a:gd name="T19" fmla="*/ 76 h 139"/>
                <a:gd name="T20" fmla="*/ 139 w 139"/>
                <a:gd name="T21" fmla="*/ 79 h 139"/>
                <a:gd name="T22" fmla="*/ 133 w 139"/>
                <a:gd name="T23" fmla="*/ 100 h 139"/>
                <a:gd name="T24" fmla="*/ 123 w 139"/>
                <a:gd name="T25" fmla="*/ 97 h 139"/>
                <a:gd name="T26" fmla="*/ 107 w 139"/>
                <a:gd name="T27" fmla="*/ 117 h 139"/>
                <a:gd name="T28" fmla="*/ 112 w 139"/>
                <a:gd name="T29" fmla="*/ 126 h 139"/>
                <a:gd name="T30" fmla="*/ 92 w 139"/>
                <a:gd name="T31" fmla="*/ 136 h 139"/>
                <a:gd name="T32" fmla="*/ 87 w 139"/>
                <a:gd name="T33" fmla="*/ 127 h 139"/>
                <a:gd name="T34" fmla="*/ 69 w 139"/>
                <a:gd name="T35" fmla="*/ 130 h 139"/>
                <a:gd name="T36" fmla="*/ 69 w 139"/>
                <a:gd name="T37" fmla="*/ 110 h 139"/>
                <a:gd name="T38" fmla="*/ 108 w 139"/>
                <a:gd name="T39" fmla="*/ 81 h 139"/>
                <a:gd name="T40" fmla="*/ 81 w 139"/>
                <a:gd name="T41" fmla="*/ 31 h 139"/>
                <a:gd name="T42" fmla="*/ 69 w 139"/>
                <a:gd name="T43" fmla="*/ 29 h 139"/>
                <a:gd name="T44" fmla="*/ 69 w 139"/>
                <a:gd name="T45" fmla="*/ 10 h 139"/>
                <a:gd name="T46" fmla="*/ 32 w 139"/>
                <a:gd name="T47" fmla="*/ 23 h 139"/>
                <a:gd name="T48" fmla="*/ 27 w 139"/>
                <a:gd name="T49" fmla="*/ 14 h 139"/>
                <a:gd name="T50" fmla="*/ 46 w 139"/>
                <a:gd name="T51" fmla="*/ 3 h 139"/>
                <a:gd name="T52" fmla="*/ 51 w 139"/>
                <a:gd name="T53" fmla="*/ 12 h 139"/>
                <a:gd name="T54" fmla="*/ 69 w 139"/>
                <a:gd name="T55" fmla="*/ 10 h 139"/>
                <a:gd name="T56" fmla="*/ 69 w 139"/>
                <a:gd name="T57" fmla="*/ 29 h 139"/>
                <a:gd name="T58" fmla="*/ 31 w 139"/>
                <a:gd name="T59" fmla="*/ 58 h 139"/>
                <a:gd name="T60" fmla="*/ 58 w 139"/>
                <a:gd name="T61" fmla="*/ 108 h 139"/>
                <a:gd name="T62" fmla="*/ 58 w 139"/>
                <a:gd name="T63" fmla="*/ 108 h 139"/>
                <a:gd name="T64" fmla="*/ 69 w 139"/>
                <a:gd name="T65" fmla="*/ 110 h 139"/>
                <a:gd name="T66" fmla="*/ 69 w 139"/>
                <a:gd name="T67" fmla="*/ 130 h 139"/>
                <a:gd name="T68" fmla="*/ 63 w 139"/>
                <a:gd name="T69" fmla="*/ 129 h 139"/>
                <a:gd name="T70" fmla="*/ 60 w 139"/>
                <a:gd name="T71" fmla="*/ 139 h 139"/>
                <a:gd name="T72" fmla="*/ 39 w 139"/>
                <a:gd name="T73" fmla="*/ 133 h 139"/>
                <a:gd name="T74" fmla="*/ 42 w 139"/>
                <a:gd name="T75" fmla="*/ 123 h 139"/>
                <a:gd name="T76" fmla="*/ 22 w 139"/>
                <a:gd name="T77" fmla="*/ 107 h 139"/>
                <a:gd name="T78" fmla="*/ 13 w 139"/>
                <a:gd name="T79" fmla="*/ 112 h 139"/>
                <a:gd name="T80" fmla="*/ 3 w 139"/>
                <a:gd name="T81" fmla="*/ 93 h 139"/>
                <a:gd name="T82" fmla="*/ 12 w 139"/>
                <a:gd name="T83" fmla="*/ 88 h 139"/>
                <a:gd name="T84" fmla="*/ 10 w 139"/>
                <a:gd name="T85" fmla="*/ 63 h 139"/>
                <a:gd name="T86" fmla="*/ 0 w 139"/>
                <a:gd name="T87" fmla="*/ 60 h 139"/>
                <a:gd name="T88" fmla="*/ 6 w 139"/>
                <a:gd name="T89" fmla="*/ 39 h 139"/>
                <a:gd name="T90" fmla="*/ 16 w 139"/>
                <a:gd name="T91" fmla="*/ 42 h 139"/>
                <a:gd name="T92" fmla="*/ 32 w 139"/>
                <a:gd name="T9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39">
                  <a:moveTo>
                    <a:pt x="69" y="10"/>
                  </a:moveTo>
                  <a:cubicBezTo>
                    <a:pt x="71" y="10"/>
                    <a:pt x="74" y="10"/>
                    <a:pt x="76" y="10"/>
                  </a:cubicBezTo>
                  <a:cubicBezTo>
                    <a:pt x="79" y="0"/>
                    <a:pt x="79" y="0"/>
                    <a:pt x="79" y="0"/>
                  </a:cubicBezTo>
                  <a:cubicBezTo>
                    <a:pt x="100" y="6"/>
                    <a:pt x="100" y="6"/>
                    <a:pt x="100" y="6"/>
                  </a:cubicBezTo>
                  <a:cubicBezTo>
                    <a:pt x="97" y="16"/>
                    <a:pt x="97" y="16"/>
                    <a:pt x="97" y="16"/>
                  </a:cubicBezTo>
                  <a:cubicBezTo>
                    <a:pt x="105" y="20"/>
                    <a:pt x="111" y="26"/>
                    <a:pt x="116" y="32"/>
                  </a:cubicBezTo>
                  <a:cubicBezTo>
                    <a:pt x="125" y="27"/>
                    <a:pt x="125" y="27"/>
                    <a:pt x="125" y="27"/>
                  </a:cubicBezTo>
                  <a:cubicBezTo>
                    <a:pt x="136" y="47"/>
                    <a:pt x="136" y="47"/>
                    <a:pt x="136" y="47"/>
                  </a:cubicBezTo>
                  <a:cubicBezTo>
                    <a:pt x="127" y="52"/>
                    <a:pt x="127" y="52"/>
                    <a:pt x="127" y="52"/>
                  </a:cubicBezTo>
                  <a:cubicBezTo>
                    <a:pt x="129" y="59"/>
                    <a:pt x="130" y="68"/>
                    <a:pt x="129" y="76"/>
                  </a:cubicBezTo>
                  <a:cubicBezTo>
                    <a:pt x="139" y="79"/>
                    <a:pt x="139" y="79"/>
                    <a:pt x="139" y="79"/>
                  </a:cubicBezTo>
                  <a:cubicBezTo>
                    <a:pt x="133" y="100"/>
                    <a:pt x="133" y="100"/>
                    <a:pt x="133" y="100"/>
                  </a:cubicBezTo>
                  <a:cubicBezTo>
                    <a:pt x="123" y="97"/>
                    <a:pt x="123" y="97"/>
                    <a:pt x="123" y="97"/>
                  </a:cubicBezTo>
                  <a:cubicBezTo>
                    <a:pt x="119" y="105"/>
                    <a:pt x="113" y="112"/>
                    <a:pt x="107" y="117"/>
                  </a:cubicBezTo>
                  <a:cubicBezTo>
                    <a:pt x="112" y="126"/>
                    <a:pt x="112" y="126"/>
                    <a:pt x="112" y="126"/>
                  </a:cubicBezTo>
                  <a:cubicBezTo>
                    <a:pt x="92" y="136"/>
                    <a:pt x="92" y="136"/>
                    <a:pt x="92" y="136"/>
                  </a:cubicBezTo>
                  <a:cubicBezTo>
                    <a:pt x="87" y="127"/>
                    <a:pt x="87" y="127"/>
                    <a:pt x="87" y="127"/>
                  </a:cubicBezTo>
                  <a:cubicBezTo>
                    <a:pt x="82" y="129"/>
                    <a:pt x="76" y="130"/>
                    <a:pt x="69" y="130"/>
                  </a:cubicBezTo>
                  <a:cubicBezTo>
                    <a:pt x="69" y="110"/>
                    <a:pt x="69" y="110"/>
                    <a:pt x="69" y="110"/>
                  </a:cubicBezTo>
                  <a:cubicBezTo>
                    <a:pt x="87" y="110"/>
                    <a:pt x="103" y="99"/>
                    <a:pt x="108" y="81"/>
                  </a:cubicBezTo>
                  <a:cubicBezTo>
                    <a:pt x="114" y="60"/>
                    <a:pt x="102" y="38"/>
                    <a:pt x="81" y="31"/>
                  </a:cubicBezTo>
                  <a:cubicBezTo>
                    <a:pt x="77" y="30"/>
                    <a:pt x="73" y="29"/>
                    <a:pt x="69" y="29"/>
                  </a:cubicBezTo>
                  <a:lnTo>
                    <a:pt x="69" y="10"/>
                  </a:lnTo>
                  <a:close/>
                  <a:moveTo>
                    <a:pt x="32" y="23"/>
                  </a:moveTo>
                  <a:cubicBezTo>
                    <a:pt x="27" y="14"/>
                    <a:pt x="27" y="14"/>
                    <a:pt x="27" y="14"/>
                  </a:cubicBezTo>
                  <a:cubicBezTo>
                    <a:pt x="46" y="3"/>
                    <a:pt x="46" y="3"/>
                    <a:pt x="46" y="3"/>
                  </a:cubicBezTo>
                  <a:cubicBezTo>
                    <a:pt x="51" y="12"/>
                    <a:pt x="51" y="12"/>
                    <a:pt x="51" y="12"/>
                  </a:cubicBezTo>
                  <a:cubicBezTo>
                    <a:pt x="57" y="11"/>
                    <a:pt x="63" y="10"/>
                    <a:pt x="69" y="10"/>
                  </a:cubicBezTo>
                  <a:cubicBezTo>
                    <a:pt x="69" y="29"/>
                    <a:pt x="69" y="29"/>
                    <a:pt x="69" y="29"/>
                  </a:cubicBezTo>
                  <a:cubicBezTo>
                    <a:pt x="52" y="29"/>
                    <a:pt x="36" y="41"/>
                    <a:pt x="31" y="58"/>
                  </a:cubicBezTo>
                  <a:cubicBezTo>
                    <a:pt x="24" y="79"/>
                    <a:pt x="36" y="102"/>
                    <a:pt x="58" y="108"/>
                  </a:cubicBezTo>
                  <a:cubicBezTo>
                    <a:pt x="58" y="108"/>
                    <a:pt x="58" y="108"/>
                    <a:pt x="58" y="108"/>
                  </a:cubicBezTo>
                  <a:cubicBezTo>
                    <a:pt x="61" y="109"/>
                    <a:pt x="65" y="110"/>
                    <a:pt x="69" y="110"/>
                  </a:cubicBezTo>
                  <a:cubicBezTo>
                    <a:pt x="69" y="130"/>
                    <a:pt x="69" y="130"/>
                    <a:pt x="69" y="130"/>
                  </a:cubicBezTo>
                  <a:cubicBezTo>
                    <a:pt x="67" y="130"/>
                    <a:pt x="65" y="130"/>
                    <a:pt x="63" y="129"/>
                  </a:cubicBezTo>
                  <a:cubicBezTo>
                    <a:pt x="60" y="139"/>
                    <a:pt x="60" y="139"/>
                    <a:pt x="60" y="139"/>
                  </a:cubicBezTo>
                  <a:cubicBezTo>
                    <a:pt x="39" y="133"/>
                    <a:pt x="39" y="133"/>
                    <a:pt x="39" y="133"/>
                  </a:cubicBezTo>
                  <a:cubicBezTo>
                    <a:pt x="42" y="123"/>
                    <a:pt x="42" y="123"/>
                    <a:pt x="42" y="123"/>
                  </a:cubicBezTo>
                  <a:cubicBezTo>
                    <a:pt x="34" y="119"/>
                    <a:pt x="27" y="114"/>
                    <a:pt x="22" y="107"/>
                  </a:cubicBezTo>
                  <a:cubicBezTo>
                    <a:pt x="13" y="112"/>
                    <a:pt x="13" y="112"/>
                    <a:pt x="13" y="112"/>
                  </a:cubicBezTo>
                  <a:cubicBezTo>
                    <a:pt x="3" y="93"/>
                    <a:pt x="3" y="93"/>
                    <a:pt x="3" y="93"/>
                  </a:cubicBezTo>
                  <a:cubicBezTo>
                    <a:pt x="12" y="88"/>
                    <a:pt x="12" y="88"/>
                    <a:pt x="12" y="88"/>
                  </a:cubicBezTo>
                  <a:cubicBezTo>
                    <a:pt x="10" y="80"/>
                    <a:pt x="9" y="72"/>
                    <a:pt x="10" y="63"/>
                  </a:cubicBezTo>
                  <a:cubicBezTo>
                    <a:pt x="0" y="60"/>
                    <a:pt x="0" y="60"/>
                    <a:pt x="0" y="60"/>
                  </a:cubicBezTo>
                  <a:cubicBezTo>
                    <a:pt x="6" y="39"/>
                    <a:pt x="6" y="39"/>
                    <a:pt x="6" y="39"/>
                  </a:cubicBezTo>
                  <a:cubicBezTo>
                    <a:pt x="16" y="42"/>
                    <a:pt x="16" y="42"/>
                    <a:pt x="16" y="42"/>
                  </a:cubicBezTo>
                  <a:cubicBezTo>
                    <a:pt x="20" y="34"/>
                    <a:pt x="25" y="28"/>
                    <a:pt x="32"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C7996145-F18E-C377-84C0-85295EA42BA1}"/>
                </a:ext>
              </a:extLst>
            </p:cNvPr>
            <p:cNvSpPr>
              <a:spLocks/>
            </p:cNvSpPr>
            <p:nvPr/>
          </p:nvSpPr>
          <p:spPr bwMode="auto">
            <a:xfrm>
              <a:off x="6109443" y="2260805"/>
              <a:ext cx="389234" cy="375403"/>
            </a:xfrm>
            <a:custGeom>
              <a:avLst/>
              <a:gdLst>
                <a:gd name="T0" fmla="*/ 74 w 147"/>
                <a:gd name="T1" fmla="*/ 0 h 141"/>
                <a:gd name="T2" fmla="*/ 147 w 147"/>
                <a:gd name="T3" fmla="*/ 63 h 141"/>
                <a:gd name="T4" fmla="*/ 117 w 147"/>
                <a:gd name="T5" fmla="*/ 115 h 141"/>
                <a:gd name="T6" fmla="*/ 128 w 147"/>
                <a:gd name="T7" fmla="*/ 141 h 141"/>
                <a:gd name="T8" fmla="*/ 102 w 147"/>
                <a:gd name="T9" fmla="*/ 122 h 141"/>
                <a:gd name="T10" fmla="*/ 74 w 147"/>
                <a:gd name="T11" fmla="*/ 127 h 141"/>
                <a:gd name="T12" fmla="*/ 0 w 147"/>
                <a:gd name="T13" fmla="*/ 63 h 141"/>
                <a:gd name="T14" fmla="*/ 74 w 147"/>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1">
                  <a:moveTo>
                    <a:pt x="74" y="0"/>
                  </a:moveTo>
                  <a:cubicBezTo>
                    <a:pt x="114" y="0"/>
                    <a:pt x="147" y="28"/>
                    <a:pt x="147" y="63"/>
                  </a:cubicBezTo>
                  <a:cubicBezTo>
                    <a:pt x="147" y="84"/>
                    <a:pt x="135" y="103"/>
                    <a:pt x="117" y="115"/>
                  </a:cubicBezTo>
                  <a:cubicBezTo>
                    <a:pt x="128" y="141"/>
                    <a:pt x="128" y="141"/>
                    <a:pt x="128" y="141"/>
                  </a:cubicBezTo>
                  <a:cubicBezTo>
                    <a:pt x="102" y="122"/>
                    <a:pt x="102" y="122"/>
                    <a:pt x="102" y="122"/>
                  </a:cubicBezTo>
                  <a:cubicBezTo>
                    <a:pt x="93" y="125"/>
                    <a:pt x="84" y="127"/>
                    <a:pt x="74" y="127"/>
                  </a:cubicBezTo>
                  <a:cubicBezTo>
                    <a:pt x="33" y="127"/>
                    <a:pt x="0" y="98"/>
                    <a:pt x="0" y="63"/>
                  </a:cubicBezTo>
                  <a:cubicBezTo>
                    <a:pt x="0" y="28"/>
                    <a:pt x="33" y="0"/>
                    <a:pt x="7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3">
              <a:extLst>
                <a:ext uri="{FF2B5EF4-FFF2-40B4-BE49-F238E27FC236}">
                  <a16:creationId xmlns:a16="http://schemas.microsoft.com/office/drawing/2014/main" id="{BE7D3137-BA8D-B066-46AD-33303DAB9A9E}"/>
                </a:ext>
              </a:extLst>
            </p:cNvPr>
            <p:cNvSpPr>
              <a:spLocks noChangeArrowheads="1"/>
            </p:cNvSpPr>
            <p:nvPr/>
          </p:nvSpPr>
          <p:spPr bwMode="auto">
            <a:xfrm>
              <a:off x="6364322" y="2407017"/>
              <a:ext cx="51371"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44">
              <a:extLst>
                <a:ext uri="{FF2B5EF4-FFF2-40B4-BE49-F238E27FC236}">
                  <a16:creationId xmlns:a16="http://schemas.microsoft.com/office/drawing/2014/main" id="{8EE73040-BAC3-152F-EB45-D043178B6692}"/>
                </a:ext>
              </a:extLst>
            </p:cNvPr>
            <p:cNvSpPr>
              <a:spLocks noChangeArrowheads="1"/>
            </p:cNvSpPr>
            <p:nvPr/>
          </p:nvSpPr>
          <p:spPr bwMode="auto">
            <a:xfrm>
              <a:off x="627936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5">
              <a:extLst>
                <a:ext uri="{FF2B5EF4-FFF2-40B4-BE49-F238E27FC236}">
                  <a16:creationId xmlns:a16="http://schemas.microsoft.com/office/drawing/2014/main" id="{8D7FE67E-AA7F-F9E8-B45B-466B0DB50AC3}"/>
                </a:ext>
              </a:extLst>
            </p:cNvPr>
            <p:cNvSpPr>
              <a:spLocks noChangeArrowheads="1"/>
            </p:cNvSpPr>
            <p:nvPr/>
          </p:nvSpPr>
          <p:spPr bwMode="auto">
            <a:xfrm>
              <a:off x="6190452" y="2407017"/>
              <a:ext cx="53346" cy="5137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4B5E350F-DC70-B4B6-BA78-8BE8521DDE88}"/>
                </a:ext>
              </a:extLst>
            </p:cNvPr>
            <p:cNvSpPr>
              <a:spLocks/>
            </p:cNvSpPr>
            <p:nvPr/>
          </p:nvSpPr>
          <p:spPr bwMode="auto">
            <a:xfrm>
              <a:off x="4799483" y="1185969"/>
              <a:ext cx="217338" cy="258831"/>
            </a:xfrm>
            <a:custGeom>
              <a:avLst/>
              <a:gdLst>
                <a:gd name="T0" fmla="*/ 0 w 110"/>
                <a:gd name="T1" fmla="*/ 0 h 131"/>
                <a:gd name="T2" fmla="*/ 110 w 110"/>
                <a:gd name="T3" fmla="*/ 65 h 131"/>
                <a:gd name="T4" fmla="*/ 0 w 110"/>
                <a:gd name="T5" fmla="*/ 131 h 131"/>
                <a:gd name="T6" fmla="*/ 0 w 110"/>
                <a:gd name="T7" fmla="*/ 0 h 131"/>
              </a:gdLst>
              <a:ahLst/>
              <a:cxnLst>
                <a:cxn ang="0">
                  <a:pos x="T0" y="T1"/>
                </a:cxn>
                <a:cxn ang="0">
                  <a:pos x="T2" y="T3"/>
                </a:cxn>
                <a:cxn ang="0">
                  <a:pos x="T4" y="T5"/>
                </a:cxn>
                <a:cxn ang="0">
                  <a:pos x="T6" y="T7"/>
                </a:cxn>
              </a:cxnLst>
              <a:rect l="0" t="0" r="r" b="b"/>
              <a:pathLst>
                <a:path w="110" h="131">
                  <a:moveTo>
                    <a:pt x="0" y="0"/>
                  </a:moveTo>
                  <a:lnTo>
                    <a:pt x="110" y="65"/>
                  </a:lnTo>
                  <a:lnTo>
                    <a:pt x="0" y="13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82EE6FCB-E84B-7045-173F-31BB22909FAE}"/>
                </a:ext>
              </a:extLst>
            </p:cNvPr>
            <p:cNvSpPr>
              <a:spLocks/>
            </p:cNvSpPr>
            <p:nvPr/>
          </p:nvSpPr>
          <p:spPr bwMode="auto">
            <a:xfrm>
              <a:off x="6158837" y="3547057"/>
              <a:ext cx="177823" cy="146209"/>
            </a:xfrm>
            <a:custGeom>
              <a:avLst/>
              <a:gdLst>
                <a:gd name="T0" fmla="*/ 0 w 90"/>
                <a:gd name="T1" fmla="*/ 66 h 74"/>
                <a:gd name="T2" fmla="*/ 84 w 90"/>
                <a:gd name="T3" fmla="*/ 0 h 74"/>
                <a:gd name="T4" fmla="*/ 90 w 90"/>
                <a:gd name="T5" fmla="*/ 8 h 74"/>
                <a:gd name="T6" fmla="*/ 7 w 90"/>
                <a:gd name="T7" fmla="*/ 74 h 74"/>
                <a:gd name="T8" fmla="*/ 0 w 90"/>
                <a:gd name="T9" fmla="*/ 66 h 74"/>
              </a:gdLst>
              <a:ahLst/>
              <a:cxnLst>
                <a:cxn ang="0">
                  <a:pos x="T0" y="T1"/>
                </a:cxn>
                <a:cxn ang="0">
                  <a:pos x="T2" y="T3"/>
                </a:cxn>
                <a:cxn ang="0">
                  <a:pos x="T4" y="T5"/>
                </a:cxn>
                <a:cxn ang="0">
                  <a:pos x="T6" y="T7"/>
                </a:cxn>
                <a:cxn ang="0">
                  <a:pos x="T8" y="T9"/>
                </a:cxn>
              </a:cxnLst>
              <a:rect l="0" t="0" r="r" b="b"/>
              <a:pathLst>
                <a:path w="90" h="74">
                  <a:moveTo>
                    <a:pt x="0" y="66"/>
                  </a:moveTo>
                  <a:lnTo>
                    <a:pt x="84" y="0"/>
                  </a:lnTo>
                  <a:lnTo>
                    <a:pt x="90" y="8"/>
                  </a:lnTo>
                  <a:lnTo>
                    <a:pt x="7" y="74"/>
                  </a:lnTo>
                  <a:lnTo>
                    <a:pt x="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FDBB9418-0196-0E50-D58A-3113084F6CF1}"/>
                </a:ext>
              </a:extLst>
            </p:cNvPr>
            <p:cNvSpPr>
              <a:spLocks/>
            </p:cNvSpPr>
            <p:nvPr/>
          </p:nvSpPr>
          <p:spPr bwMode="auto">
            <a:xfrm>
              <a:off x="6324805" y="3547057"/>
              <a:ext cx="179798" cy="146209"/>
            </a:xfrm>
            <a:custGeom>
              <a:avLst/>
              <a:gdLst>
                <a:gd name="T0" fmla="*/ 84 w 91"/>
                <a:gd name="T1" fmla="*/ 74 h 74"/>
                <a:gd name="T2" fmla="*/ 0 w 91"/>
                <a:gd name="T3" fmla="*/ 8 h 74"/>
                <a:gd name="T4" fmla="*/ 6 w 91"/>
                <a:gd name="T5" fmla="*/ 0 h 74"/>
                <a:gd name="T6" fmla="*/ 91 w 91"/>
                <a:gd name="T7" fmla="*/ 66 h 74"/>
                <a:gd name="T8" fmla="*/ 84 w 91"/>
                <a:gd name="T9" fmla="*/ 74 h 74"/>
              </a:gdLst>
              <a:ahLst/>
              <a:cxnLst>
                <a:cxn ang="0">
                  <a:pos x="T0" y="T1"/>
                </a:cxn>
                <a:cxn ang="0">
                  <a:pos x="T2" y="T3"/>
                </a:cxn>
                <a:cxn ang="0">
                  <a:pos x="T4" y="T5"/>
                </a:cxn>
                <a:cxn ang="0">
                  <a:pos x="T6" y="T7"/>
                </a:cxn>
                <a:cxn ang="0">
                  <a:pos x="T8" y="T9"/>
                </a:cxn>
              </a:cxnLst>
              <a:rect l="0" t="0" r="r" b="b"/>
              <a:pathLst>
                <a:path w="91" h="74">
                  <a:moveTo>
                    <a:pt x="84" y="74"/>
                  </a:moveTo>
                  <a:lnTo>
                    <a:pt x="0" y="8"/>
                  </a:lnTo>
                  <a:lnTo>
                    <a:pt x="6" y="0"/>
                  </a:lnTo>
                  <a:lnTo>
                    <a:pt x="91" y="66"/>
                  </a:lnTo>
                  <a:lnTo>
                    <a:pt x="8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9">
              <a:extLst>
                <a:ext uri="{FF2B5EF4-FFF2-40B4-BE49-F238E27FC236}">
                  <a16:creationId xmlns:a16="http://schemas.microsoft.com/office/drawing/2014/main" id="{3BC72596-F049-9632-987F-9315D20C3868}"/>
                </a:ext>
              </a:extLst>
            </p:cNvPr>
            <p:cNvSpPr>
              <a:spLocks noChangeArrowheads="1"/>
            </p:cNvSpPr>
            <p:nvPr/>
          </p:nvSpPr>
          <p:spPr bwMode="auto">
            <a:xfrm>
              <a:off x="6320854" y="3343548"/>
              <a:ext cx="21734" cy="2114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3B8A17F8-A8FB-C74C-CE80-152AC832556E}"/>
                </a:ext>
              </a:extLst>
            </p:cNvPr>
            <p:cNvSpPr>
              <a:spLocks/>
            </p:cNvSpPr>
            <p:nvPr/>
          </p:nvSpPr>
          <p:spPr bwMode="auto">
            <a:xfrm>
              <a:off x="6243798" y="3256613"/>
              <a:ext cx="175846" cy="173871"/>
            </a:xfrm>
            <a:custGeom>
              <a:avLst/>
              <a:gdLst>
                <a:gd name="T0" fmla="*/ 45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5" y="48"/>
                    <a:pt x="63" y="56"/>
                    <a:pt x="66" y="66"/>
                  </a:cubicBezTo>
                  <a:cubicBezTo>
                    <a:pt x="0" y="66"/>
                    <a:pt x="0" y="66"/>
                    <a:pt x="0" y="66"/>
                  </a:cubicBezTo>
                  <a:cubicBezTo>
                    <a:pt x="3" y="56"/>
                    <a:pt x="11" y="48"/>
                    <a:pt x="21" y="44"/>
                  </a:cubicBezTo>
                  <a:cubicBezTo>
                    <a:pt x="16" y="40"/>
                    <a:pt x="13" y="33"/>
                    <a:pt x="13" y="24"/>
                  </a:cubicBezTo>
                  <a:cubicBezTo>
                    <a:pt x="13" y="11"/>
                    <a:pt x="22" y="0"/>
                    <a:pt x="33" y="0"/>
                  </a:cubicBezTo>
                  <a:cubicBezTo>
                    <a:pt x="44" y="0"/>
                    <a:pt x="53" y="11"/>
                    <a:pt x="53" y="24"/>
                  </a:cubicBezTo>
                  <a:cubicBezTo>
                    <a:pt x="53" y="33"/>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CFF3CA1E-2F90-8835-B6D5-A8A3F4B42B48}"/>
                </a:ext>
              </a:extLst>
            </p:cNvPr>
            <p:cNvSpPr>
              <a:spLocks/>
            </p:cNvSpPr>
            <p:nvPr/>
          </p:nvSpPr>
          <p:spPr bwMode="auto">
            <a:xfrm>
              <a:off x="6077830" y="3562860"/>
              <a:ext cx="173871" cy="175846"/>
            </a:xfrm>
            <a:custGeom>
              <a:avLst/>
              <a:gdLst>
                <a:gd name="T0" fmla="*/ 44 w 66"/>
                <a:gd name="T1" fmla="*/ 44 h 66"/>
                <a:gd name="T2" fmla="*/ 66 w 66"/>
                <a:gd name="T3" fmla="*/ 66 h 66"/>
                <a:gd name="T4" fmla="*/ 0 w 66"/>
                <a:gd name="T5" fmla="*/ 66 h 66"/>
                <a:gd name="T6" fmla="*/ 21 w 66"/>
                <a:gd name="T7" fmla="*/ 44 h 66"/>
                <a:gd name="T8" fmla="*/ 13 w 66"/>
                <a:gd name="T9" fmla="*/ 24 h 66"/>
                <a:gd name="T10" fmla="*/ 33 w 66"/>
                <a:gd name="T11" fmla="*/ 0 h 66"/>
                <a:gd name="T12" fmla="*/ 53 w 66"/>
                <a:gd name="T13" fmla="*/ 24 h 66"/>
                <a:gd name="T14" fmla="*/ 44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4" y="44"/>
                  </a:moveTo>
                  <a:cubicBezTo>
                    <a:pt x="55" y="48"/>
                    <a:pt x="63" y="56"/>
                    <a:pt x="66" y="66"/>
                  </a:cubicBezTo>
                  <a:cubicBezTo>
                    <a:pt x="0" y="66"/>
                    <a:pt x="0" y="66"/>
                    <a:pt x="0" y="66"/>
                  </a:cubicBezTo>
                  <a:cubicBezTo>
                    <a:pt x="2" y="56"/>
                    <a:pt x="10" y="48"/>
                    <a:pt x="21" y="44"/>
                  </a:cubicBezTo>
                  <a:cubicBezTo>
                    <a:pt x="16" y="40"/>
                    <a:pt x="13" y="32"/>
                    <a:pt x="13" y="24"/>
                  </a:cubicBezTo>
                  <a:cubicBezTo>
                    <a:pt x="13" y="11"/>
                    <a:pt x="22" y="0"/>
                    <a:pt x="33" y="0"/>
                  </a:cubicBezTo>
                  <a:cubicBezTo>
                    <a:pt x="44" y="0"/>
                    <a:pt x="53" y="11"/>
                    <a:pt x="53" y="24"/>
                  </a:cubicBezTo>
                  <a:cubicBezTo>
                    <a:pt x="53" y="32"/>
                    <a:pt x="49" y="40"/>
                    <a:pt x="44"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2E8A0503-0B8B-A123-2F17-E5D03925A090}"/>
                </a:ext>
              </a:extLst>
            </p:cNvPr>
            <p:cNvSpPr>
              <a:spLocks/>
            </p:cNvSpPr>
            <p:nvPr/>
          </p:nvSpPr>
          <p:spPr bwMode="auto">
            <a:xfrm>
              <a:off x="6411741" y="3562860"/>
              <a:ext cx="173871" cy="175846"/>
            </a:xfrm>
            <a:custGeom>
              <a:avLst/>
              <a:gdLst>
                <a:gd name="T0" fmla="*/ 45 w 66"/>
                <a:gd name="T1" fmla="*/ 44 h 66"/>
                <a:gd name="T2" fmla="*/ 66 w 66"/>
                <a:gd name="T3" fmla="*/ 66 h 66"/>
                <a:gd name="T4" fmla="*/ 0 w 66"/>
                <a:gd name="T5" fmla="*/ 66 h 66"/>
                <a:gd name="T6" fmla="*/ 22 w 66"/>
                <a:gd name="T7" fmla="*/ 44 h 66"/>
                <a:gd name="T8" fmla="*/ 13 w 66"/>
                <a:gd name="T9" fmla="*/ 24 h 66"/>
                <a:gd name="T10" fmla="*/ 33 w 66"/>
                <a:gd name="T11" fmla="*/ 0 h 66"/>
                <a:gd name="T12" fmla="*/ 53 w 66"/>
                <a:gd name="T13" fmla="*/ 24 h 66"/>
                <a:gd name="T14" fmla="*/ 45 w 66"/>
                <a:gd name="T15" fmla="*/ 4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6">
                  <a:moveTo>
                    <a:pt x="45" y="44"/>
                  </a:moveTo>
                  <a:cubicBezTo>
                    <a:pt x="56" y="48"/>
                    <a:pt x="64" y="56"/>
                    <a:pt x="66" y="66"/>
                  </a:cubicBezTo>
                  <a:cubicBezTo>
                    <a:pt x="0" y="66"/>
                    <a:pt x="0" y="66"/>
                    <a:pt x="0" y="66"/>
                  </a:cubicBezTo>
                  <a:cubicBezTo>
                    <a:pt x="3" y="56"/>
                    <a:pt x="11" y="48"/>
                    <a:pt x="22" y="44"/>
                  </a:cubicBezTo>
                  <a:cubicBezTo>
                    <a:pt x="17" y="40"/>
                    <a:pt x="13" y="32"/>
                    <a:pt x="13" y="24"/>
                  </a:cubicBezTo>
                  <a:cubicBezTo>
                    <a:pt x="13" y="11"/>
                    <a:pt x="22" y="0"/>
                    <a:pt x="33" y="0"/>
                  </a:cubicBezTo>
                  <a:cubicBezTo>
                    <a:pt x="44" y="0"/>
                    <a:pt x="53" y="11"/>
                    <a:pt x="53" y="24"/>
                  </a:cubicBezTo>
                  <a:cubicBezTo>
                    <a:pt x="53" y="32"/>
                    <a:pt x="50" y="40"/>
                    <a:pt x="45"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3">
              <a:extLst>
                <a:ext uri="{FF2B5EF4-FFF2-40B4-BE49-F238E27FC236}">
                  <a16:creationId xmlns:a16="http://schemas.microsoft.com/office/drawing/2014/main" id="{7F95CEB1-E2B9-7FC5-1C21-B48B44BF953C}"/>
                </a:ext>
              </a:extLst>
            </p:cNvPr>
            <p:cNvSpPr>
              <a:spLocks noChangeArrowheads="1"/>
            </p:cNvSpPr>
            <p:nvPr/>
          </p:nvSpPr>
          <p:spPr bwMode="auto">
            <a:xfrm>
              <a:off x="6279362" y="3499637"/>
              <a:ext cx="104718" cy="1086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EA066B01-5987-3FAD-9C3B-785529E53484}"/>
                </a:ext>
              </a:extLst>
            </p:cNvPr>
            <p:cNvSpPr>
              <a:spLocks/>
            </p:cNvSpPr>
            <p:nvPr/>
          </p:nvSpPr>
          <p:spPr bwMode="auto">
            <a:xfrm>
              <a:off x="7559683" y="3215122"/>
              <a:ext cx="217338" cy="252903"/>
            </a:xfrm>
            <a:custGeom>
              <a:avLst/>
              <a:gdLst>
                <a:gd name="T0" fmla="*/ 0 w 110"/>
                <a:gd name="T1" fmla="*/ 21 h 128"/>
                <a:gd name="T2" fmla="*/ 24 w 110"/>
                <a:gd name="T3" fmla="*/ 0 h 128"/>
                <a:gd name="T4" fmla="*/ 110 w 110"/>
                <a:gd name="T5" fmla="*/ 108 h 128"/>
                <a:gd name="T6" fmla="*/ 86 w 110"/>
                <a:gd name="T7" fmla="*/ 128 h 128"/>
                <a:gd name="T8" fmla="*/ 0 w 110"/>
                <a:gd name="T9" fmla="*/ 21 h 128"/>
              </a:gdLst>
              <a:ahLst/>
              <a:cxnLst>
                <a:cxn ang="0">
                  <a:pos x="T0" y="T1"/>
                </a:cxn>
                <a:cxn ang="0">
                  <a:pos x="T2" y="T3"/>
                </a:cxn>
                <a:cxn ang="0">
                  <a:pos x="T4" y="T5"/>
                </a:cxn>
                <a:cxn ang="0">
                  <a:pos x="T6" y="T7"/>
                </a:cxn>
                <a:cxn ang="0">
                  <a:pos x="T8" y="T9"/>
                </a:cxn>
              </a:cxnLst>
              <a:rect l="0" t="0" r="r" b="b"/>
              <a:pathLst>
                <a:path w="110" h="128">
                  <a:moveTo>
                    <a:pt x="0" y="21"/>
                  </a:moveTo>
                  <a:lnTo>
                    <a:pt x="24" y="0"/>
                  </a:lnTo>
                  <a:lnTo>
                    <a:pt x="110" y="108"/>
                  </a:lnTo>
                  <a:lnTo>
                    <a:pt x="86" y="128"/>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B0DF7904-E4D1-FF42-C8DD-00CCC1D7A009}"/>
                </a:ext>
              </a:extLst>
            </p:cNvPr>
            <p:cNvSpPr>
              <a:spLocks/>
            </p:cNvSpPr>
            <p:nvPr/>
          </p:nvSpPr>
          <p:spPr bwMode="auto">
            <a:xfrm>
              <a:off x="7575491" y="3234879"/>
              <a:ext cx="185726" cy="215363"/>
            </a:xfrm>
            <a:custGeom>
              <a:avLst/>
              <a:gdLst>
                <a:gd name="T0" fmla="*/ 0 w 94"/>
                <a:gd name="T1" fmla="*/ 12 h 109"/>
                <a:gd name="T2" fmla="*/ 79 w 94"/>
                <a:gd name="T3" fmla="*/ 109 h 109"/>
                <a:gd name="T4" fmla="*/ 94 w 94"/>
                <a:gd name="T5" fmla="*/ 96 h 109"/>
                <a:gd name="T6" fmla="*/ 16 w 94"/>
                <a:gd name="T7" fmla="*/ 0 h 109"/>
                <a:gd name="T8" fmla="*/ 0 w 94"/>
                <a:gd name="T9" fmla="*/ 12 h 109"/>
              </a:gdLst>
              <a:ahLst/>
              <a:cxnLst>
                <a:cxn ang="0">
                  <a:pos x="T0" y="T1"/>
                </a:cxn>
                <a:cxn ang="0">
                  <a:pos x="T2" y="T3"/>
                </a:cxn>
                <a:cxn ang="0">
                  <a:pos x="T4" y="T5"/>
                </a:cxn>
                <a:cxn ang="0">
                  <a:pos x="T6" y="T7"/>
                </a:cxn>
                <a:cxn ang="0">
                  <a:pos x="T8" y="T9"/>
                </a:cxn>
              </a:cxnLst>
              <a:rect l="0" t="0" r="r" b="b"/>
              <a:pathLst>
                <a:path w="94" h="109">
                  <a:moveTo>
                    <a:pt x="0" y="12"/>
                  </a:moveTo>
                  <a:lnTo>
                    <a:pt x="79" y="109"/>
                  </a:lnTo>
                  <a:lnTo>
                    <a:pt x="94" y="96"/>
                  </a:lnTo>
                  <a:lnTo>
                    <a:pt x="16"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C609BBE0-E674-F54E-D960-01A643090783}"/>
                </a:ext>
              </a:extLst>
            </p:cNvPr>
            <p:cNvSpPr>
              <a:spLocks/>
            </p:cNvSpPr>
            <p:nvPr/>
          </p:nvSpPr>
          <p:spPr bwMode="auto">
            <a:xfrm>
              <a:off x="7490529" y="3140042"/>
              <a:ext cx="163992" cy="163992"/>
            </a:xfrm>
            <a:custGeom>
              <a:avLst/>
              <a:gdLst>
                <a:gd name="T0" fmla="*/ 26 w 62"/>
                <a:gd name="T1" fmla="*/ 1 h 62"/>
                <a:gd name="T2" fmla="*/ 52 w 62"/>
                <a:gd name="T3" fmla="*/ 12 h 62"/>
                <a:gd name="T4" fmla="*/ 47 w 62"/>
                <a:gd name="T5" fmla="*/ 52 h 62"/>
                <a:gd name="T6" fmla="*/ 7 w 62"/>
                <a:gd name="T7" fmla="*/ 47 h 62"/>
                <a:gd name="T8" fmla="*/ 3 w 62"/>
                <a:gd name="T9" fmla="*/ 20 h 62"/>
                <a:gd name="T10" fmla="*/ 13 w 62"/>
                <a:gd name="T11" fmla="*/ 33 h 62"/>
                <a:gd name="T12" fmla="*/ 18 w 62"/>
                <a:gd name="T13" fmla="*/ 39 h 62"/>
                <a:gd name="T14" fmla="*/ 27 w 62"/>
                <a:gd name="T15" fmla="*/ 38 h 62"/>
                <a:gd name="T16" fmla="*/ 35 w 62"/>
                <a:gd name="T17" fmla="*/ 37 h 62"/>
                <a:gd name="T18" fmla="*/ 38 w 62"/>
                <a:gd name="T19" fmla="*/ 29 h 62"/>
                <a:gd name="T20" fmla="*/ 41 w 62"/>
                <a:gd name="T21" fmla="*/ 21 h 62"/>
                <a:gd name="T22" fmla="*/ 36 w 62"/>
                <a:gd name="T23" fmla="*/ 14 h 62"/>
                <a:gd name="T24" fmla="*/ 26 w 62"/>
                <a:gd name="T2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26" y="1"/>
                  </a:moveTo>
                  <a:cubicBezTo>
                    <a:pt x="35" y="0"/>
                    <a:pt x="45" y="4"/>
                    <a:pt x="52" y="12"/>
                  </a:cubicBezTo>
                  <a:cubicBezTo>
                    <a:pt x="62" y="24"/>
                    <a:pt x="60" y="42"/>
                    <a:pt x="47" y="52"/>
                  </a:cubicBezTo>
                  <a:cubicBezTo>
                    <a:pt x="35" y="62"/>
                    <a:pt x="17" y="60"/>
                    <a:pt x="7" y="47"/>
                  </a:cubicBezTo>
                  <a:cubicBezTo>
                    <a:pt x="1" y="39"/>
                    <a:pt x="0" y="29"/>
                    <a:pt x="3" y="20"/>
                  </a:cubicBezTo>
                  <a:cubicBezTo>
                    <a:pt x="13" y="33"/>
                    <a:pt x="13" y="33"/>
                    <a:pt x="13" y="33"/>
                  </a:cubicBezTo>
                  <a:cubicBezTo>
                    <a:pt x="18" y="39"/>
                    <a:pt x="18" y="39"/>
                    <a:pt x="18" y="39"/>
                  </a:cubicBezTo>
                  <a:cubicBezTo>
                    <a:pt x="27" y="38"/>
                    <a:pt x="27" y="38"/>
                    <a:pt x="27" y="38"/>
                  </a:cubicBezTo>
                  <a:cubicBezTo>
                    <a:pt x="35" y="37"/>
                    <a:pt x="35" y="37"/>
                    <a:pt x="35" y="37"/>
                  </a:cubicBezTo>
                  <a:cubicBezTo>
                    <a:pt x="38" y="29"/>
                    <a:pt x="38" y="29"/>
                    <a:pt x="38" y="29"/>
                  </a:cubicBezTo>
                  <a:cubicBezTo>
                    <a:pt x="41" y="21"/>
                    <a:pt x="41" y="21"/>
                    <a:pt x="41" y="21"/>
                  </a:cubicBezTo>
                  <a:cubicBezTo>
                    <a:pt x="36" y="14"/>
                    <a:pt x="36" y="14"/>
                    <a:pt x="36" y="14"/>
                  </a:cubicBezTo>
                  <a:lnTo>
                    <a:pt x="2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B0611169-8FFF-600B-DD9A-92140E68C8EC}"/>
                </a:ext>
              </a:extLst>
            </p:cNvPr>
            <p:cNvSpPr>
              <a:spLocks/>
            </p:cNvSpPr>
            <p:nvPr/>
          </p:nvSpPr>
          <p:spPr bwMode="auto">
            <a:xfrm>
              <a:off x="7684160" y="3381089"/>
              <a:ext cx="163992" cy="163992"/>
            </a:xfrm>
            <a:custGeom>
              <a:avLst/>
              <a:gdLst>
                <a:gd name="T0" fmla="*/ 59 w 62"/>
                <a:gd name="T1" fmla="*/ 42 h 62"/>
                <a:gd name="T2" fmla="*/ 54 w 62"/>
                <a:gd name="T3" fmla="*/ 15 h 62"/>
                <a:gd name="T4" fmla="*/ 14 w 62"/>
                <a:gd name="T5" fmla="*/ 10 h 62"/>
                <a:gd name="T6" fmla="*/ 10 w 62"/>
                <a:gd name="T7" fmla="*/ 50 h 62"/>
                <a:gd name="T8" fmla="*/ 35 w 62"/>
                <a:gd name="T9" fmla="*/ 61 h 62"/>
                <a:gd name="T10" fmla="*/ 25 w 62"/>
                <a:gd name="T11" fmla="*/ 48 h 62"/>
                <a:gd name="T12" fmla="*/ 20 w 62"/>
                <a:gd name="T13" fmla="*/ 41 h 62"/>
                <a:gd name="T14" fmla="*/ 23 w 62"/>
                <a:gd name="T15" fmla="*/ 33 h 62"/>
                <a:gd name="T16" fmla="*/ 26 w 62"/>
                <a:gd name="T17" fmla="*/ 25 h 62"/>
                <a:gd name="T18" fmla="*/ 35 w 62"/>
                <a:gd name="T19" fmla="*/ 24 h 62"/>
                <a:gd name="T20" fmla="*/ 43 w 62"/>
                <a:gd name="T21" fmla="*/ 23 h 62"/>
                <a:gd name="T22" fmla="*/ 48 w 62"/>
                <a:gd name="T23" fmla="*/ 29 h 62"/>
                <a:gd name="T24" fmla="*/ 59 w 62"/>
                <a:gd name="T25"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59" y="42"/>
                  </a:moveTo>
                  <a:cubicBezTo>
                    <a:pt x="62" y="33"/>
                    <a:pt x="60" y="23"/>
                    <a:pt x="54" y="15"/>
                  </a:cubicBezTo>
                  <a:cubicBezTo>
                    <a:pt x="44" y="2"/>
                    <a:pt x="26" y="0"/>
                    <a:pt x="14" y="10"/>
                  </a:cubicBezTo>
                  <a:cubicBezTo>
                    <a:pt x="2" y="20"/>
                    <a:pt x="0" y="38"/>
                    <a:pt x="10" y="50"/>
                  </a:cubicBezTo>
                  <a:cubicBezTo>
                    <a:pt x="16" y="58"/>
                    <a:pt x="26" y="62"/>
                    <a:pt x="35" y="61"/>
                  </a:cubicBezTo>
                  <a:cubicBezTo>
                    <a:pt x="25" y="48"/>
                    <a:pt x="25" y="48"/>
                    <a:pt x="25" y="48"/>
                  </a:cubicBezTo>
                  <a:cubicBezTo>
                    <a:pt x="20" y="41"/>
                    <a:pt x="20" y="41"/>
                    <a:pt x="20" y="41"/>
                  </a:cubicBezTo>
                  <a:cubicBezTo>
                    <a:pt x="23" y="33"/>
                    <a:pt x="23" y="33"/>
                    <a:pt x="23" y="33"/>
                  </a:cubicBezTo>
                  <a:cubicBezTo>
                    <a:pt x="26" y="25"/>
                    <a:pt x="26" y="25"/>
                    <a:pt x="26" y="25"/>
                  </a:cubicBezTo>
                  <a:cubicBezTo>
                    <a:pt x="35" y="24"/>
                    <a:pt x="35" y="24"/>
                    <a:pt x="35" y="24"/>
                  </a:cubicBezTo>
                  <a:cubicBezTo>
                    <a:pt x="43" y="23"/>
                    <a:pt x="43" y="23"/>
                    <a:pt x="43" y="23"/>
                  </a:cubicBezTo>
                  <a:cubicBezTo>
                    <a:pt x="48" y="29"/>
                    <a:pt x="48" y="29"/>
                    <a:pt x="48" y="29"/>
                  </a:cubicBezTo>
                  <a:lnTo>
                    <a:pt x="59"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DFD88203-7509-8BBD-6D2C-F7549B5702F1}"/>
                </a:ext>
              </a:extLst>
            </p:cNvPr>
            <p:cNvSpPr>
              <a:spLocks/>
            </p:cNvSpPr>
            <p:nvPr/>
          </p:nvSpPr>
          <p:spPr bwMode="auto">
            <a:xfrm>
              <a:off x="7697991" y="3392943"/>
              <a:ext cx="134355" cy="132379"/>
            </a:xfrm>
            <a:custGeom>
              <a:avLst/>
              <a:gdLst>
                <a:gd name="T0" fmla="*/ 51 w 51"/>
                <a:gd name="T1" fmla="*/ 26 h 50"/>
                <a:gd name="T2" fmla="*/ 45 w 51"/>
                <a:gd name="T3" fmla="*/ 12 h 50"/>
                <a:gd name="T4" fmla="*/ 12 w 51"/>
                <a:gd name="T5" fmla="*/ 9 h 50"/>
                <a:gd name="T6" fmla="*/ 8 w 51"/>
                <a:gd name="T7" fmla="*/ 42 h 50"/>
                <a:gd name="T8" fmla="*/ 20 w 51"/>
                <a:gd name="T9" fmla="*/ 50 h 50"/>
                <a:gd name="T10" fmla="*/ 10 w 51"/>
                <a:gd name="T11" fmla="*/ 37 h 50"/>
                <a:gd name="T12" fmla="*/ 18 w 51"/>
                <a:gd name="T13" fmla="*/ 16 h 50"/>
                <a:gd name="T14" fmla="*/ 40 w 51"/>
                <a:gd name="T15" fmla="*/ 13 h 50"/>
                <a:gd name="T16" fmla="*/ 51 w 51"/>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51" y="26"/>
                  </a:moveTo>
                  <a:cubicBezTo>
                    <a:pt x="50" y="21"/>
                    <a:pt x="49" y="16"/>
                    <a:pt x="45" y="12"/>
                  </a:cubicBezTo>
                  <a:cubicBezTo>
                    <a:pt x="37" y="2"/>
                    <a:pt x="22" y="0"/>
                    <a:pt x="12" y="9"/>
                  </a:cubicBezTo>
                  <a:cubicBezTo>
                    <a:pt x="2" y="17"/>
                    <a:pt x="0" y="32"/>
                    <a:pt x="8" y="42"/>
                  </a:cubicBezTo>
                  <a:cubicBezTo>
                    <a:pt x="11" y="46"/>
                    <a:pt x="16" y="49"/>
                    <a:pt x="20" y="50"/>
                  </a:cubicBezTo>
                  <a:cubicBezTo>
                    <a:pt x="10" y="37"/>
                    <a:pt x="10" y="37"/>
                    <a:pt x="10" y="37"/>
                  </a:cubicBezTo>
                  <a:cubicBezTo>
                    <a:pt x="18" y="16"/>
                    <a:pt x="18" y="16"/>
                    <a:pt x="18" y="16"/>
                  </a:cubicBezTo>
                  <a:cubicBezTo>
                    <a:pt x="40" y="13"/>
                    <a:pt x="40" y="13"/>
                    <a:pt x="40" y="13"/>
                  </a:cubicBezTo>
                  <a:lnTo>
                    <a:pt x="5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8AFDDB5E-E6EB-9DF9-2A4D-0D15F2338DEF}"/>
                </a:ext>
              </a:extLst>
            </p:cNvPr>
            <p:cNvSpPr>
              <a:spLocks/>
            </p:cNvSpPr>
            <p:nvPr/>
          </p:nvSpPr>
          <p:spPr bwMode="auto">
            <a:xfrm>
              <a:off x="7506337" y="3155847"/>
              <a:ext cx="132379" cy="132379"/>
            </a:xfrm>
            <a:custGeom>
              <a:avLst/>
              <a:gdLst>
                <a:gd name="T0" fmla="*/ 0 w 50"/>
                <a:gd name="T1" fmla="*/ 25 h 50"/>
                <a:gd name="T2" fmla="*/ 5 w 50"/>
                <a:gd name="T3" fmla="*/ 38 h 50"/>
                <a:gd name="T4" fmla="*/ 38 w 50"/>
                <a:gd name="T5" fmla="*/ 42 h 50"/>
                <a:gd name="T6" fmla="*/ 42 w 50"/>
                <a:gd name="T7" fmla="*/ 9 h 50"/>
                <a:gd name="T8" fmla="*/ 30 w 50"/>
                <a:gd name="T9" fmla="*/ 0 h 50"/>
                <a:gd name="T10" fmla="*/ 40 w 50"/>
                <a:gd name="T11" fmla="*/ 14 h 50"/>
                <a:gd name="T12" fmla="*/ 32 w 50"/>
                <a:gd name="T13" fmla="*/ 35 h 50"/>
                <a:gd name="T14" fmla="*/ 10 w 50"/>
                <a:gd name="T15" fmla="*/ 38 h 50"/>
                <a:gd name="T16" fmla="*/ 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0" y="25"/>
                  </a:moveTo>
                  <a:cubicBezTo>
                    <a:pt x="0" y="30"/>
                    <a:pt x="2" y="34"/>
                    <a:pt x="5" y="38"/>
                  </a:cubicBezTo>
                  <a:cubicBezTo>
                    <a:pt x="13" y="49"/>
                    <a:pt x="28" y="50"/>
                    <a:pt x="38" y="42"/>
                  </a:cubicBezTo>
                  <a:cubicBezTo>
                    <a:pt x="49" y="34"/>
                    <a:pt x="50" y="19"/>
                    <a:pt x="42" y="9"/>
                  </a:cubicBezTo>
                  <a:cubicBezTo>
                    <a:pt x="39" y="5"/>
                    <a:pt x="35" y="2"/>
                    <a:pt x="30" y="0"/>
                  </a:cubicBezTo>
                  <a:cubicBezTo>
                    <a:pt x="40" y="14"/>
                    <a:pt x="40" y="14"/>
                    <a:pt x="40" y="14"/>
                  </a:cubicBezTo>
                  <a:cubicBezTo>
                    <a:pt x="32" y="35"/>
                    <a:pt x="32" y="35"/>
                    <a:pt x="32" y="35"/>
                  </a:cubicBezTo>
                  <a:cubicBezTo>
                    <a:pt x="10" y="38"/>
                    <a:pt x="10" y="38"/>
                    <a:pt x="10" y="38"/>
                  </a:cubicBezTo>
                  <a:lnTo>
                    <a:pt x="0"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B7A2FEB7-FD99-F600-5846-EC6F2270A572}"/>
                </a:ext>
              </a:extLst>
            </p:cNvPr>
            <p:cNvSpPr>
              <a:spLocks/>
            </p:cNvSpPr>
            <p:nvPr/>
          </p:nvSpPr>
          <p:spPr bwMode="auto">
            <a:xfrm>
              <a:off x="8535732" y="805623"/>
              <a:ext cx="245000" cy="227217"/>
            </a:xfrm>
            <a:custGeom>
              <a:avLst/>
              <a:gdLst>
                <a:gd name="T0" fmla="*/ 16 w 92"/>
                <a:gd name="T1" fmla="*/ 86 h 86"/>
                <a:gd name="T2" fmla="*/ 31 w 92"/>
                <a:gd name="T3" fmla="*/ 71 h 86"/>
                <a:gd name="T4" fmla="*/ 31 w 92"/>
                <a:gd name="T5" fmla="*/ 71 h 86"/>
                <a:gd name="T6" fmla="*/ 31 w 92"/>
                <a:gd name="T7" fmla="*/ 20 h 86"/>
                <a:gd name="T8" fmla="*/ 82 w 92"/>
                <a:gd name="T9" fmla="*/ 20 h 86"/>
                <a:gd name="T10" fmla="*/ 82 w 92"/>
                <a:gd name="T11" fmla="*/ 56 h 86"/>
                <a:gd name="T12" fmla="*/ 76 w 92"/>
                <a:gd name="T13" fmla="*/ 55 h 86"/>
                <a:gd name="T14" fmla="*/ 60 w 92"/>
                <a:gd name="T15" fmla="*/ 71 h 86"/>
                <a:gd name="T16" fmla="*/ 76 w 92"/>
                <a:gd name="T17" fmla="*/ 86 h 86"/>
                <a:gd name="T18" fmla="*/ 92 w 92"/>
                <a:gd name="T19" fmla="*/ 71 h 86"/>
                <a:gd name="T20" fmla="*/ 92 w 92"/>
                <a:gd name="T21" fmla="*/ 71 h 86"/>
                <a:gd name="T22" fmla="*/ 92 w 92"/>
                <a:gd name="T23" fmla="*/ 71 h 86"/>
                <a:gd name="T24" fmla="*/ 92 w 92"/>
                <a:gd name="T25" fmla="*/ 20 h 86"/>
                <a:gd name="T26" fmla="*/ 92 w 92"/>
                <a:gd name="T27" fmla="*/ 0 h 86"/>
                <a:gd name="T28" fmla="*/ 82 w 92"/>
                <a:gd name="T29" fmla="*/ 0 h 86"/>
                <a:gd name="T30" fmla="*/ 31 w 92"/>
                <a:gd name="T31" fmla="*/ 0 h 86"/>
                <a:gd name="T32" fmla="*/ 21 w 92"/>
                <a:gd name="T33" fmla="*/ 0 h 86"/>
                <a:gd name="T34" fmla="*/ 21 w 92"/>
                <a:gd name="T35" fmla="*/ 20 h 86"/>
                <a:gd name="T36" fmla="*/ 21 w 92"/>
                <a:gd name="T37" fmla="*/ 56 h 86"/>
                <a:gd name="T38" fmla="*/ 16 w 92"/>
                <a:gd name="T39" fmla="*/ 55 h 86"/>
                <a:gd name="T40" fmla="*/ 0 w 92"/>
                <a:gd name="T41" fmla="*/ 71 h 86"/>
                <a:gd name="T42" fmla="*/ 16 w 92"/>
                <a:gd name="T4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86">
                  <a:moveTo>
                    <a:pt x="16" y="86"/>
                  </a:moveTo>
                  <a:cubicBezTo>
                    <a:pt x="24" y="86"/>
                    <a:pt x="31" y="79"/>
                    <a:pt x="31" y="71"/>
                  </a:cubicBezTo>
                  <a:cubicBezTo>
                    <a:pt x="31" y="71"/>
                    <a:pt x="31" y="71"/>
                    <a:pt x="31" y="71"/>
                  </a:cubicBezTo>
                  <a:cubicBezTo>
                    <a:pt x="31" y="20"/>
                    <a:pt x="31" y="20"/>
                    <a:pt x="31" y="20"/>
                  </a:cubicBezTo>
                  <a:cubicBezTo>
                    <a:pt x="82" y="20"/>
                    <a:pt x="82" y="20"/>
                    <a:pt x="82" y="20"/>
                  </a:cubicBezTo>
                  <a:cubicBezTo>
                    <a:pt x="82" y="56"/>
                    <a:pt x="82" y="56"/>
                    <a:pt x="82" y="56"/>
                  </a:cubicBezTo>
                  <a:cubicBezTo>
                    <a:pt x="80" y="55"/>
                    <a:pt x="78" y="55"/>
                    <a:pt x="76" y="55"/>
                  </a:cubicBezTo>
                  <a:cubicBezTo>
                    <a:pt x="67" y="55"/>
                    <a:pt x="60" y="62"/>
                    <a:pt x="60" y="71"/>
                  </a:cubicBezTo>
                  <a:cubicBezTo>
                    <a:pt x="60" y="79"/>
                    <a:pt x="67" y="86"/>
                    <a:pt x="76" y="86"/>
                  </a:cubicBezTo>
                  <a:cubicBezTo>
                    <a:pt x="85" y="86"/>
                    <a:pt x="92" y="79"/>
                    <a:pt x="92" y="71"/>
                  </a:cubicBezTo>
                  <a:cubicBezTo>
                    <a:pt x="92" y="71"/>
                    <a:pt x="92" y="71"/>
                    <a:pt x="92" y="71"/>
                  </a:cubicBezTo>
                  <a:cubicBezTo>
                    <a:pt x="92" y="71"/>
                    <a:pt x="92" y="71"/>
                    <a:pt x="92" y="71"/>
                  </a:cubicBezTo>
                  <a:cubicBezTo>
                    <a:pt x="92" y="20"/>
                    <a:pt x="92" y="20"/>
                    <a:pt x="92" y="20"/>
                  </a:cubicBezTo>
                  <a:cubicBezTo>
                    <a:pt x="92" y="0"/>
                    <a:pt x="92" y="0"/>
                    <a:pt x="92" y="0"/>
                  </a:cubicBezTo>
                  <a:cubicBezTo>
                    <a:pt x="82" y="0"/>
                    <a:pt x="82" y="0"/>
                    <a:pt x="82" y="0"/>
                  </a:cubicBezTo>
                  <a:cubicBezTo>
                    <a:pt x="31" y="0"/>
                    <a:pt x="31" y="0"/>
                    <a:pt x="31" y="0"/>
                  </a:cubicBezTo>
                  <a:cubicBezTo>
                    <a:pt x="21" y="0"/>
                    <a:pt x="21" y="0"/>
                    <a:pt x="21" y="0"/>
                  </a:cubicBezTo>
                  <a:cubicBezTo>
                    <a:pt x="21" y="20"/>
                    <a:pt x="21" y="20"/>
                    <a:pt x="21" y="20"/>
                  </a:cubicBezTo>
                  <a:cubicBezTo>
                    <a:pt x="21" y="56"/>
                    <a:pt x="21" y="56"/>
                    <a:pt x="21" y="56"/>
                  </a:cubicBezTo>
                  <a:cubicBezTo>
                    <a:pt x="20" y="55"/>
                    <a:pt x="18" y="55"/>
                    <a:pt x="16" y="55"/>
                  </a:cubicBezTo>
                  <a:cubicBezTo>
                    <a:pt x="7" y="55"/>
                    <a:pt x="0" y="62"/>
                    <a:pt x="0" y="71"/>
                  </a:cubicBezTo>
                  <a:cubicBezTo>
                    <a:pt x="0" y="79"/>
                    <a:pt x="7" y="86"/>
                    <a:pt x="16"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DF411A7B-C900-251D-8712-C77626221DD8}"/>
                </a:ext>
              </a:extLst>
            </p:cNvPr>
            <p:cNvSpPr>
              <a:spLocks/>
            </p:cNvSpPr>
            <p:nvPr/>
          </p:nvSpPr>
          <p:spPr bwMode="auto">
            <a:xfrm>
              <a:off x="3625856" y="1185969"/>
              <a:ext cx="231169" cy="171894"/>
            </a:xfrm>
            <a:custGeom>
              <a:avLst/>
              <a:gdLst>
                <a:gd name="T0" fmla="*/ 44 w 87"/>
                <a:gd name="T1" fmla="*/ 0 h 65"/>
                <a:gd name="T2" fmla="*/ 0 w 87"/>
                <a:gd name="T3" fmla="*/ 43 h 65"/>
                <a:gd name="T4" fmla="*/ 5 w 87"/>
                <a:gd name="T5" fmla="*/ 64 h 65"/>
                <a:gd name="T6" fmla="*/ 5 w 87"/>
                <a:gd name="T7" fmla="*/ 53 h 65"/>
                <a:gd name="T8" fmla="*/ 7 w 87"/>
                <a:gd name="T9" fmla="*/ 47 h 65"/>
                <a:gd name="T10" fmla="*/ 7 w 87"/>
                <a:gd name="T11" fmla="*/ 43 h 65"/>
                <a:gd name="T12" fmla="*/ 44 w 87"/>
                <a:gd name="T13" fmla="*/ 7 h 65"/>
                <a:gd name="T14" fmla="*/ 80 w 87"/>
                <a:gd name="T15" fmla="*/ 43 h 65"/>
                <a:gd name="T16" fmla="*/ 80 w 87"/>
                <a:gd name="T17" fmla="*/ 47 h 65"/>
                <a:gd name="T18" fmla="*/ 82 w 87"/>
                <a:gd name="T19" fmla="*/ 53 h 65"/>
                <a:gd name="T20" fmla="*/ 82 w 87"/>
                <a:gd name="T21" fmla="*/ 65 h 65"/>
                <a:gd name="T22" fmla="*/ 87 w 87"/>
                <a:gd name="T23" fmla="*/ 43 h 65"/>
                <a:gd name="T24" fmla="*/ 44 w 87"/>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5">
                  <a:moveTo>
                    <a:pt x="44" y="0"/>
                  </a:moveTo>
                  <a:cubicBezTo>
                    <a:pt x="20" y="0"/>
                    <a:pt x="0" y="19"/>
                    <a:pt x="0" y="43"/>
                  </a:cubicBezTo>
                  <a:cubicBezTo>
                    <a:pt x="0" y="51"/>
                    <a:pt x="2" y="58"/>
                    <a:pt x="5" y="64"/>
                  </a:cubicBezTo>
                  <a:cubicBezTo>
                    <a:pt x="5" y="53"/>
                    <a:pt x="5" y="53"/>
                    <a:pt x="5" y="53"/>
                  </a:cubicBezTo>
                  <a:cubicBezTo>
                    <a:pt x="5" y="51"/>
                    <a:pt x="6" y="49"/>
                    <a:pt x="7" y="47"/>
                  </a:cubicBezTo>
                  <a:cubicBezTo>
                    <a:pt x="7" y="46"/>
                    <a:pt x="7" y="45"/>
                    <a:pt x="7" y="43"/>
                  </a:cubicBezTo>
                  <a:cubicBezTo>
                    <a:pt x="7" y="23"/>
                    <a:pt x="24" y="7"/>
                    <a:pt x="44" y="7"/>
                  </a:cubicBezTo>
                  <a:cubicBezTo>
                    <a:pt x="64" y="7"/>
                    <a:pt x="80" y="23"/>
                    <a:pt x="80" y="43"/>
                  </a:cubicBezTo>
                  <a:cubicBezTo>
                    <a:pt x="80" y="45"/>
                    <a:pt x="80" y="46"/>
                    <a:pt x="80" y="47"/>
                  </a:cubicBezTo>
                  <a:cubicBezTo>
                    <a:pt x="81" y="49"/>
                    <a:pt x="82" y="51"/>
                    <a:pt x="82" y="53"/>
                  </a:cubicBezTo>
                  <a:cubicBezTo>
                    <a:pt x="82" y="65"/>
                    <a:pt x="82" y="65"/>
                    <a:pt x="82" y="65"/>
                  </a:cubicBezTo>
                  <a:cubicBezTo>
                    <a:pt x="85" y="58"/>
                    <a:pt x="87" y="51"/>
                    <a:pt x="87" y="43"/>
                  </a:cubicBezTo>
                  <a:cubicBezTo>
                    <a:pt x="87" y="19"/>
                    <a:pt x="68" y="0"/>
                    <a:pt x="4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19AD5A30-489A-059B-D6C7-426F78ADC906}"/>
                </a:ext>
              </a:extLst>
            </p:cNvPr>
            <p:cNvSpPr>
              <a:spLocks/>
            </p:cNvSpPr>
            <p:nvPr/>
          </p:nvSpPr>
          <p:spPr bwMode="auto">
            <a:xfrm>
              <a:off x="3647590" y="1302541"/>
              <a:ext cx="51371" cy="88911"/>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7"/>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90FC1F47-6DB4-1A6C-1731-3B6DC078132A}"/>
                </a:ext>
              </a:extLst>
            </p:cNvPr>
            <p:cNvSpPr>
              <a:spLocks/>
            </p:cNvSpPr>
            <p:nvPr/>
          </p:nvSpPr>
          <p:spPr bwMode="auto">
            <a:xfrm>
              <a:off x="3785895" y="1302541"/>
              <a:ext cx="51371" cy="88911"/>
            </a:xfrm>
            <a:custGeom>
              <a:avLst/>
              <a:gdLst>
                <a:gd name="T0" fmla="*/ 19 w 19"/>
                <a:gd name="T1" fmla="*/ 25 h 34"/>
                <a:gd name="T2" fmla="*/ 19 w 19"/>
                <a:gd name="T3" fmla="*/ 20 h 34"/>
                <a:gd name="T4" fmla="*/ 19 w 19"/>
                <a:gd name="T5" fmla="*/ 9 h 34"/>
                <a:gd name="T6" fmla="*/ 19 w 19"/>
                <a:gd name="T7" fmla="*/ 8 h 34"/>
                <a:gd name="T8" fmla="*/ 6 w 19"/>
                <a:gd name="T9" fmla="*/ 0 h 34"/>
                <a:gd name="T10" fmla="*/ 0 w 19"/>
                <a:gd name="T11" fmla="*/ 0 h 34"/>
                <a:gd name="T12" fmla="*/ 0 w 19"/>
                <a:gd name="T13" fmla="*/ 34 h 34"/>
                <a:gd name="T14" fmla="*/ 6 w 19"/>
                <a:gd name="T15" fmla="*/ 34 h 34"/>
                <a:gd name="T16" fmla="*/ 19 w 19"/>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9" y="25"/>
                  </a:moveTo>
                  <a:cubicBezTo>
                    <a:pt x="19" y="20"/>
                    <a:pt x="19" y="20"/>
                    <a:pt x="19" y="20"/>
                  </a:cubicBezTo>
                  <a:cubicBezTo>
                    <a:pt x="19" y="9"/>
                    <a:pt x="19" y="9"/>
                    <a:pt x="19" y="9"/>
                  </a:cubicBezTo>
                  <a:cubicBezTo>
                    <a:pt x="19" y="8"/>
                    <a:pt x="19" y="8"/>
                    <a:pt x="19" y="8"/>
                  </a:cubicBezTo>
                  <a:cubicBezTo>
                    <a:pt x="18" y="3"/>
                    <a:pt x="13" y="0"/>
                    <a:pt x="6" y="0"/>
                  </a:cubicBezTo>
                  <a:cubicBezTo>
                    <a:pt x="0" y="0"/>
                    <a:pt x="0" y="0"/>
                    <a:pt x="0" y="0"/>
                  </a:cubicBezTo>
                  <a:cubicBezTo>
                    <a:pt x="0" y="34"/>
                    <a:pt x="0" y="34"/>
                    <a:pt x="0" y="34"/>
                  </a:cubicBezTo>
                  <a:cubicBezTo>
                    <a:pt x="6" y="34"/>
                    <a:pt x="6" y="34"/>
                    <a:pt x="6" y="34"/>
                  </a:cubicBezTo>
                  <a:cubicBezTo>
                    <a:pt x="13" y="34"/>
                    <a:pt x="19" y="30"/>
                    <a:pt x="1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7A12296E-7634-B795-6CBA-4F6C6CD750D0}"/>
                </a:ext>
              </a:extLst>
            </p:cNvPr>
            <p:cNvSpPr>
              <a:spLocks/>
            </p:cNvSpPr>
            <p:nvPr/>
          </p:nvSpPr>
          <p:spPr bwMode="auto">
            <a:xfrm>
              <a:off x="3493478" y="3703144"/>
              <a:ext cx="260806" cy="260806"/>
            </a:xfrm>
            <a:custGeom>
              <a:avLst/>
              <a:gdLst>
                <a:gd name="T0" fmla="*/ 72 w 132"/>
                <a:gd name="T1" fmla="*/ 51 h 132"/>
                <a:gd name="T2" fmla="*/ 72 w 132"/>
                <a:gd name="T3" fmla="*/ 41 h 132"/>
                <a:gd name="T4" fmla="*/ 97 w 132"/>
                <a:gd name="T5" fmla="*/ 41 h 132"/>
                <a:gd name="T6" fmla="*/ 97 w 132"/>
                <a:gd name="T7" fmla="*/ 0 h 132"/>
                <a:gd name="T8" fmla="*/ 35 w 132"/>
                <a:gd name="T9" fmla="*/ 0 h 132"/>
                <a:gd name="T10" fmla="*/ 35 w 132"/>
                <a:gd name="T11" fmla="*/ 41 h 132"/>
                <a:gd name="T12" fmla="*/ 61 w 132"/>
                <a:gd name="T13" fmla="*/ 41 h 132"/>
                <a:gd name="T14" fmla="*/ 61 w 132"/>
                <a:gd name="T15" fmla="*/ 51 h 132"/>
                <a:gd name="T16" fmla="*/ 26 w 132"/>
                <a:gd name="T17" fmla="*/ 51 h 132"/>
                <a:gd name="T18" fmla="*/ 26 w 132"/>
                <a:gd name="T19" fmla="*/ 46 h 132"/>
                <a:gd name="T20" fmla="*/ 11 w 132"/>
                <a:gd name="T21" fmla="*/ 46 h 132"/>
                <a:gd name="T22" fmla="*/ 11 w 132"/>
                <a:gd name="T23" fmla="*/ 51 h 132"/>
                <a:gd name="T24" fmla="*/ 0 w 132"/>
                <a:gd name="T25" fmla="*/ 51 h 132"/>
                <a:gd name="T26" fmla="*/ 0 w 132"/>
                <a:gd name="T27" fmla="*/ 132 h 132"/>
                <a:gd name="T28" fmla="*/ 132 w 132"/>
                <a:gd name="T29" fmla="*/ 132 h 132"/>
                <a:gd name="T30" fmla="*/ 132 w 132"/>
                <a:gd name="T31" fmla="*/ 51 h 132"/>
                <a:gd name="T32" fmla="*/ 72 w 132"/>
                <a:gd name="T33" fmla="*/ 5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2">
                  <a:moveTo>
                    <a:pt x="72" y="51"/>
                  </a:moveTo>
                  <a:lnTo>
                    <a:pt x="72" y="41"/>
                  </a:lnTo>
                  <a:lnTo>
                    <a:pt x="97" y="41"/>
                  </a:lnTo>
                  <a:lnTo>
                    <a:pt x="97" y="0"/>
                  </a:lnTo>
                  <a:lnTo>
                    <a:pt x="35" y="0"/>
                  </a:lnTo>
                  <a:lnTo>
                    <a:pt x="35" y="41"/>
                  </a:lnTo>
                  <a:lnTo>
                    <a:pt x="61" y="41"/>
                  </a:lnTo>
                  <a:lnTo>
                    <a:pt x="61" y="51"/>
                  </a:lnTo>
                  <a:lnTo>
                    <a:pt x="26" y="51"/>
                  </a:lnTo>
                  <a:lnTo>
                    <a:pt x="26" y="46"/>
                  </a:lnTo>
                  <a:lnTo>
                    <a:pt x="11" y="46"/>
                  </a:lnTo>
                  <a:lnTo>
                    <a:pt x="11" y="51"/>
                  </a:lnTo>
                  <a:lnTo>
                    <a:pt x="0" y="51"/>
                  </a:lnTo>
                  <a:lnTo>
                    <a:pt x="0" y="132"/>
                  </a:lnTo>
                  <a:lnTo>
                    <a:pt x="132" y="132"/>
                  </a:lnTo>
                  <a:lnTo>
                    <a:pt x="132" y="51"/>
                  </a:lnTo>
                  <a:lnTo>
                    <a:pt x="72"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56CAECE2-DB49-B260-235A-A7BD8E48E2DF}"/>
                </a:ext>
              </a:extLst>
            </p:cNvPr>
            <p:cNvSpPr>
              <a:spLocks/>
            </p:cNvSpPr>
            <p:nvPr/>
          </p:nvSpPr>
          <p:spPr bwMode="auto">
            <a:xfrm>
              <a:off x="3702912" y="3823669"/>
              <a:ext cx="29637" cy="9879"/>
            </a:xfrm>
            <a:custGeom>
              <a:avLst/>
              <a:gdLst>
                <a:gd name="T0" fmla="*/ 15 w 15"/>
                <a:gd name="T1" fmla="*/ 5 h 5"/>
                <a:gd name="T2" fmla="*/ 15 w 15"/>
                <a:gd name="T3" fmla="*/ 5 h 5"/>
                <a:gd name="T4" fmla="*/ 0 w 15"/>
                <a:gd name="T5" fmla="*/ 5 h 5"/>
                <a:gd name="T6" fmla="*/ 0 w 15"/>
                <a:gd name="T7" fmla="*/ 0 h 5"/>
                <a:gd name="T8" fmla="*/ 15 w 15"/>
                <a:gd name="T9" fmla="*/ 0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15" y="5"/>
                  </a:moveTo>
                  <a:lnTo>
                    <a:pt x="15" y="5"/>
                  </a:lnTo>
                  <a:lnTo>
                    <a:pt x="0" y="5"/>
                  </a:lnTo>
                  <a:lnTo>
                    <a:pt x="0" y="0"/>
                  </a:lnTo>
                  <a:lnTo>
                    <a:pt x="15" y="0"/>
                  </a:lnTo>
                  <a:lnTo>
                    <a:pt x="15" y="5"/>
                  </a:lnTo>
                  <a:close/>
                </a:path>
              </a:pathLst>
            </a:custGeom>
            <a:solidFill>
              <a:srgbClr val="DA89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7">
              <a:extLst>
                <a:ext uri="{FF2B5EF4-FFF2-40B4-BE49-F238E27FC236}">
                  <a16:creationId xmlns:a16="http://schemas.microsoft.com/office/drawing/2014/main" id="{636E3AD3-D43A-C87D-9889-7482865A7CD6}"/>
                </a:ext>
              </a:extLst>
            </p:cNvPr>
            <p:cNvSpPr>
              <a:spLocks/>
            </p:cNvSpPr>
            <p:nvPr/>
          </p:nvSpPr>
          <p:spPr bwMode="auto">
            <a:xfrm>
              <a:off x="3574484" y="3833546"/>
              <a:ext cx="100766" cy="100766"/>
            </a:xfrm>
            <a:custGeom>
              <a:avLst/>
              <a:gdLst>
                <a:gd name="T0" fmla="*/ 19 w 38"/>
                <a:gd name="T1" fmla="*/ 38 h 38"/>
                <a:gd name="T2" fmla="*/ 19 w 38"/>
                <a:gd name="T3" fmla="*/ 38 h 38"/>
                <a:gd name="T4" fmla="*/ 0 w 38"/>
                <a:gd name="T5" fmla="*/ 19 h 38"/>
                <a:gd name="T6" fmla="*/ 19 w 38"/>
                <a:gd name="T7" fmla="*/ 0 h 38"/>
                <a:gd name="T8" fmla="*/ 38 w 38"/>
                <a:gd name="T9" fmla="*/ 19 h 38"/>
                <a:gd name="T10" fmla="*/ 19 w 38"/>
                <a:gd name="T11" fmla="*/ 38 h 38"/>
              </a:gdLst>
              <a:ahLst/>
              <a:cxnLst>
                <a:cxn ang="0">
                  <a:pos x="T0" y="T1"/>
                </a:cxn>
                <a:cxn ang="0">
                  <a:pos x="T2" y="T3"/>
                </a:cxn>
                <a:cxn ang="0">
                  <a:pos x="T4" y="T5"/>
                </a:cxn>
                <a:cxn ang="0">
                  <a:pos x="T6" y="T7"/>
                </a:cxn>
                <a:cxn ang="0">
                  <a:pos x="T8" y="T9"/>
                </a:cxn>
                <a:cxn ang="0">
                  <a:pos x="T10" y="T11"/>
                </a:cxn>
              </a:cxnLst>
              <a:rect l="0" t="0" r="r" b="b"/>
              <a:pathLst>
                <a:path w="38" h="38">
                  <a:moveTo>
                    <a:pt x="19" y="38"/>
                  </a:moveTo>
                  <a:cubicBezTo>
                    <a:pt x="19" y="38"/>
                    <a:pt x="19" y="38"/>
                    <a:pt x="19" y="38"/>
                  </a:cubicBezTo>
                  <a:cubicBezTo>
                    <a:pt x="9" y="38"/>
                    <a:pt x="0" y="29"/>
                    <a:pt x="0" y="19"/>
                  </a:cubicBezTo>
                  <a:cubicBezTo>
                    <a:pt x="0" y="9"/>
                    <a:pt x="9" y="0"/>
                    <a:pt x="19" y="0"/>
                  </a:cubicBezTo>
                  <a:cubicBezTo>
                    <a:pt x="29" y="0"/>
                    <a:pt x="38" y="9"/>
                    <a:pt x="38" y="19"/>
                  </a:cubicBezTo>
                  <a:cubicBezTo>
                    <a:pt x="38" y="29"/>
                    <a:pt x="29" y="38"/>
                    <a:pt x="19" y="38"/>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55C6A90C-B119-A5A1-4D56-76F911FECB83}"/>
                </a:ext>
              </a:extLst>
            </p:cNvPr>
            <p:cNvSpPr>
              <a:spLocks/>
            </p:cNvSpPr>
            <p:nvPr/>
          </p:nvSpPr>
          <p:spPr bwMode="auto">
            <a:xfrm>
              <a:off x="3578436" y="3716975"/>
              <a:ext cx="90888" cy="55323"/>
            </a:xfrm>
            <a:custGeom>
              <a:avLst/>
              <a:gdLst>
                <a:gd name="T0" fmla="*/ 0 w 46"/>
                <a:gd name="T1" fmla="*/ 28 h 28"/>
                <a:gd name="T2" fmla="*/ 0 w 46"/>
                <a:gd name="T3" fmla="*/ 28 h 28"/>
                <a:gd name="T4" fmla="*/ 0 w 46"/>
                <a:gd name="T5" fmla="*/ 0 h 28"/>
                <a:gd name="T6" fmla="*/ 46 w 46"/>
                <a:gd name="T7" fmla="*/ 0 h 28"/>
                <a:gd name="T8" fmla="*/ 46 w 46"/>
                <a:gd name="T9" fmla="*/ 28 h 28"/>
                <a:gd name="T10" fmla="*/ 0 w 46"/>
                <a:gd name="T11" fmla="*/ 28 h 28"/>
              </a:gdLst>
              <a:ahLst/>
              <a:cxnLst>
                <a:cxn ang="0">
                  <a:pos x="T0" y="T1"/>
                </a:cxn>
                <a:cxn ang="0">
                  <a:pos x="T2" y="T3"/>
                </a:cxn>
                <a:cxn ang="0">
                  <a:pos x="T4" y="T5"/>
                </a:cxn>
                <a:cxn ang="0">
                  <a:pos x="T6" y="T7"/>
                </a:cxn>
                <a:cxn ang="0">
                  <a:pos x="T8" y="T9"/>
                </a:cxn>
                <a:cxn ang="0">
                  <a:pos x="T10" y="T11"/>
                </a:cxn>
              </a:cxnLst>
              <a:rect l="0" t="0" r="r" b="b"/>
              <a:pathLst>
                <a:path w="46" h="28">
                  <a:moveTo>
                    <a:pt x="0" y="28"/>
                  </a:moveTo>
                  <a:lnTo>
                    <a:pt x="0" y="28"/>
                  </a:lnTo>
                  <a:lnTo>
                    <a:pt x="0" y="0"/>
                  </a:lnTo>
                  <a:lnTo>
                    <a:pt x="46" y="0"/>
                  </a:lnTo>
                  <a:lnTo>
                    <a:pt x="46" y="28"/>
                  </a:lnTo>
                  <a:lnTo>
                    <a:pt x="0" y="2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9">
              <a:extLst>
                <a:ext uri="{FF2B5EF4-FFF2-40B4-BE49-F238E27FC236}">
                  <a16:creationId xmlns:a16="http://schemas.microsoft.com/office/drawing/2014/main" id="{D9A67F25-4FEE-E85E-A4BF-0213B16DC577}"/>
                </a:ext>
              </a:extLst>
            </p:cNvPr>
            <p:cNvSpPr>
              <a:spLocks noEditPoints="1"/>
            </p:cNvSpPr>
            <p:nvPr/>
          </p:nvSpPr>
          <p:spPr bwMode="auto">
            <a:xfrm>
              <a:off x="7318636" y="3624111"/>
              <a:ext cx="333911" cy="163992"/>
            </a:xfrm>
            <a:custGeom>
              <a:avLst/>
              <a:gdLst>
                <a:gd name="T0" fmla="*/ 108 w 126"/>
                <a:gd name="T1" fmla="*/ 44 h 62"/>
                <a:gd name="T2" fmla="*/ 126 w 126"/>
                <a:gd name="T3" fmla="*/ 22 h 62"/>
                <a:gd name="T4" fmla="*/ 108 w 126"/>
                <a:gd name="T5" fmla="*/ 0 h 62"/>
                <a:gd name="T6" fmla="*/ 108 w 126"/>
                <a:gd name="T7" fmla="*/ 10 h 62"/>
                <a:gd name="T8" fmla="*/ 116 w 126"/>
                <a:gd name="T9" fmla="*/ 22 h 62"/>
                <a:gd name="T10" fmla="*/ 108 w 126"/>
                <a:gd name="T11" fmla="*/ 34 h 62"/>
                <a:gd name="T12" fmla="*/ 108 w 126"/>
                <a:gd name="T13" fmla="*/ 44 h 62"/>
                <a:gd name="T14" fmla="*/ 53 w 126"/>
                <a:gd name="T15" fmla="*/ 62 h 62"/>
                <a:gd name="T16" fmla="*/ 94 w 126"/>
                <a:gd name="T17" fmla="*/ 42 h 62"/>
                <a:gd name="T18" fmla="*/ 104 w 126"/>
                <a:gd name="T19" fmla="*/ 44 h 62"/>
                <a:gd name="T20" fmla="*/ 108 w 126"/>
                <a:gd name="T21" fmla="*/ 44 h 62"/>
                <a:gd name="T22" fmla="*/ 108 w 126"/>
                <a:gd name="T23" fmla="*/ 34 h 62"/>
                <a:gd name="T24" fmla="*/ 104 w 126"/>
                <a:gd name="T25" fmla="*/ 35 h 62"/>
                <a:gd name="T26" fmla="*/ 100 w 126"/>
                <a:gd name="T27" fmla="*/ 34 h 62"/>
                <a:gd name="T28" fmla="*/ 106 w 126"/>
                <a:gd name="T29" fmla="*/ 10 h 62"/>
                <a:gd name="T30" fmla="*/ 106 w 126"/>
                <a:gd name="T31" fmla="*/ 10 h 62"/>
                <a:gd name="T32" fmla="*/ 106 w 126"/>
                <a:gd name="T33" fmla="*/ 10 h 62"/>
                <a:gd name="T34" fmla="*/ 108 w 126"/>
                <a:gd name="T35" fmla="*/ 10 h 62"/>
                <a:gd name="T36" fmla="*/ 108 w 126"/>
                <a:gd name="T37" fmla="*/ 0 h 62"/>
                <a:gd name="T38" fmla="*/ 105 w 126"/>
                <a:gd name="T39" fmla="*/ 0 h 62"/>
                <a:gd name="T40" fmla="*/ 105 w 126"/>
                <a:gd name="T41" fmla="*/ 0 h 62"/>
                <a:gd name="T42" fmla="*/ 1 w 126"/>
                <a:gd name="T43" fmla="*/ 0 h 62"/>
                <a:gd name="T44" fmla="*/ 0 w 126"/>
                <a:gd name="T45" fmla="*/ 10 h 62"/>
                <a:gd name="T46" fmla="*/ 53 w 126"/>
                <a:gd name="T4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2">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7"/>
                    <a:pt x="113" y="32"/>
                    <a:pt x="108" y="34"/>
                  </a:cubicBezTo>
                  <a:lnTo>
                    <a:pt x="108" y="44"/>
                  </a:lnTo>
                  <a:close/>
                  <a:moveTo>
                    <a:pt x="53" y="62"/>
                  </a:moveTo>
                  <a:cubicBezTo>
                    <a:pt x="70" y="62"/>
                    <a:pt x="85" y="54"/>
                    <a:pt x="94" y="42"/>
                  </a:cubicBezTo>
                  <a:cubicBezTo>
                    <a:pt x="97" y="44"/>
                    <a:pt x="100" y="44"/>
                    <a:pt x="104" y="44"/>
                  </a:cubicBezTo>
                  <a:cubicBezTo>
                    <a:pt x="105" y="44"/>
                    <a:pt x="107" y="44"/>
                    <a:pt x="108" y="44"/>
                  </a:cubicBezTo>
                  <a:cubicBezTo>
                    <a:pt x="108" y="34"/>
                    <a:pt x="108" y="34"/>
                    <a:pt x="108" y="34"/>
                  </a:cubicBezTo>
                  <a:cubicBezTo>
                    <a:pt x="107" y="34"/>
                    <a:pt x="105" y="35"/>
                    <a:pt x="104" y="35"/>
                  </a:cubicBezTo>
                  <a:cubicBezTo>
                    <a:pt x="102" y="35"/>
                    <a:pt x="101" y="34"/>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1" y="0"/>
                    <a:pt x="1" y="0"/>
                    <a:pt x="1" y="0"/>
                  </a:cubicBezTo>
                  <a:cubicBezTo>
                    <a:pt x="1" y="3"/>
                    <a:pt x="0" y="6"/>
                    <a:pt x="0" y="10"/>
                  </a:cubicBezTo>
                  <a:cubicBezTo>
                    <a:pt x="0" y="39"/>
                    <a:pt x="24" y="62"/>
                    <a:pt x="53"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
              <a:extLst>
                <a:ext uri="{FF2B5EF4-FFF2-40B4-BE49-F238E27FC236}">
                  <a16:creationId xmlns:a16="http://schemas.microsoft.com/office/drawing/2014/main" id="{CD638165-210F-F21D-2DE4-32C708F0728D}"/>
                </a:ext>
              </a:extLst>
            </p:cNvPr>
            <p:cNvSpPr>
              <a:spLocks noChangeArrowheads="1"/>
            </p:cNvSpPr>
            <p:nvPr/>
          </p:nvSpPr>
          <p:spPr bwMode="auto">
            <a:xfrm>
              <a:off x="7318636" y="3803912"/>
              <a:ext cx="302298"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8F9C7F1F-FE84-0E5B-1ACF-09ABBA4B30B8}"/>
                </a:ext>
              </a:extLst>
            </p:cNvPr>
            <p:cNvSpPr>
              <a:spLocks/>
            </p:cNvSpPr>
            <p:nvPr/>
          </p:nvSpPr>
          <p:spPr bwMode="auto">
            <a:xfrm>
              <a:off x="7387789" y="3475927"/>
              <a:ext cx="55323" cy="1383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756CC43B-72D6-FE0B-29B8-025CD9ECF298}"/>
                </a:ext>
              </a:extLst>
            </p:cNvPr>
            <p:cNvSpPr>
              <a:spLocks/>
            </p:cNvSpPr>
            <p:nvPr/>
          </p:nvSpPr>
          <p:spPr bwMode="auto">
            <a:xfrm>
              <a:off x="7466820" y="3475927"/>
              <a:ext cx="53346" cy="1383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0AEB57CA-B1AB-533B-CB96-A3F7D86EDEC9}"/>
                </a:ext>
              </a:extLst>
            </p:cNvPr>
            <p:cNvSpPr>
              <a:spLocks/>
            </p:cNvSpPr>
            <p:nvPr/>
          </p:nvSpPr>
          <p:spPr bwMode="auto">
            <a:xfrm>
              <a:off x="7709846" y="919235"/>
              <a:ext cx="136331" cy="138308"/>
            </a:xfrm>
            <a:custGeom>
              <a:avLst/>
              <a:gdLst>
                <a:gd name="T0" fmla="*/ 11 w 51"/>
                <a:gd name="T1" fmla="*/ 48 h 52"/>
                <a:gd name="T2" fmla="*/ 25 w 51"/>
                <a:gd name="T3" fmla="*/ 52 h 52"/>
                <a:gd name="T4" fmla="*/ 51 w 51"/>
                <a:gd name="T5" fmla="*/ 26 h 52"/>
                <a:gd name="T6" fmla="*/ 25 w 51"/>
                <a:gd name="T7" fmla="*/ 0 h 52"/>
                <a:gd name="T8" fmla="*/ 0 w 51"/>
                <a:gd name="T9" fmla="*/ 22 h 52"/>
                <a:gd name="T10" fmla="*/ 25 w 51"/>
                <a:gd name="T11" fmla="*/ 22 h 52"/>
                <a:gd name="T12" fmla="*/ 34 w 51"/>
                <a:gd name="T13" fmla="*/ 22 h 52"/>
                <a:gd name="T14" fmla="*/ 28 w 51"/>
                <a:gd name="T15" fmla="*/ 29 h 52"/>
                <a:gd name="T16" fmla="*/ 11 w 51"/>
                <a:gd name="T1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11" y="48"/>
                  </a:moveTo>
                  <a:cubicBezTo>
                    <a:pt x="15" y="50"/>
                    <a:pt x="20" y="52"/>
                    <a:pt x="25" y="52"/>
                  </a:cubicBezTo>
                  <a:cubicBezTo>
                    <a:pt x="39" y="52"/>
                    <a:pt x="51" y="40"/>
                    <a:pt x="51" y="26"/>
                  </a:cubicBezTo>
                  <a:cubicBezTo>
                    <a:pt x="51" y="12"/>
                    <a:pt x="39" y="0"/>
                    <a:pt x="25" y="0"/>
                  </a:cubicBezTo>
                  <a:cubicBezTo>
                    <a:pt x="12" y="0"/>
                    <a:pt x="2" y="10"/>
                    <a:pt x="0" y="22"/>
                  </a:cubicBezTo>
                  <a:cubicBezTo>
                    <a:pt x="25" y="22"/>
                    <a:pt x="25" y="22"/>
                    <a:pt x="25" y="22"/>
                  </a:cubicBezTo>
                  <a:cubicBezTo>
                    <a:pt x="34" y="22"/>
                    <a:pt x="34" y="22"/>
                    <a:pt x="34" y="22"/>
                  </a:cubicBezTo>
                  <a:cubicBezTo>
                    <a:pt x="28" y="29"/>
                    <a:pt x="28" y="29"/>
                    <a:pt x="28" y="29"/>
                  </a:cubicBezTo>
                  <a:lnTo>
                    <a:pt x="11"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a:extLst>
                <a:ext uri="{FF2B5EF4-FFF2-40B4-BE49-F238E27FC236}">
                  <a16:creationId xmlns:a16="http://schemas.microsoft.com/office/drawing/2014/main" id="{C68654C1-EBF0-649C-43E5-D96AD7C15D6B}"/>
                </a:ext>
              </a:extLst>
            </p:cNvPr>
            <p:cNvSpPr>
              <a:spLocks/>
            </p:cNvSpPr>
            <p:nvPr/>
          </p:nvSpPr>
          <p:spPr bwMode="auto">
            <a:xfrm>
              <a:off x="7496458" y="988389"/>
              <a:ext cx="280565" cy="264758"/>
            </a:xfrm>
            <a:custGeom>
              <a:avLst/>
              <a:gdLst>
                <a:gd name="T0" fmla="*/ 47 w 106"/>
                <a:gd name="T1" fmla="*/ 54 h 100"/>
                <a:gd name="T2" fmla="*/ 47 w 106"/>
                <a:gd name="T3" fmla="*/ 56 h 100"/>
                <a:gd name="T4" fmla="*/ 47 w 106"/>
                <a:gd name="T5" fmla="*/ 59 h 100"/>
                <a:gd name="T6" fmla="*/ 47 w 106"/>
                <a:gd name="T7" fmla="*/ 91 h 100"/>
                <a:gd name="T8" fmla="*/ 35 w 106"/>
                <a:gd name="T9" fmla="*/ 100 h 100"/>
                <a:gd name="T10" fmla="*/ 70 w 106"/>
                <a:gd name="T11" fmla="*/ 100 h 100"/>
                <a:gd name="T12" fmla="*/ 59 w 106"/>
                <a:gd name="T13" fmla="*/ 91 h 100"/>
                <a:gd name="T14" fmla="*/ 59 w 106"/>
                <a:gd name="T15" fmla="*/ 59 h 100"/>
                <a:gd name="T16" fmla="*/ 59 w 106"/>
                <a:gd name="T17" fmla="*/ 56 h 100"/>
                <a:gd name="T18" fmla="*/ 59 w 106"/>
                <a:gd name="T19" fmla="*/ 54 h 100"/>
                <a:gd name="T20" fmla="*/ 89 w 106"/>
                <a:gd name="T21" fmla="*/ 19 h 100"/>
                <a:gd name="T22" fmla="*/ 106 w 106"/>
                <a:gd name="T23" fmla="*/ 0 h 100"/>
                <a:gd name="T24" fmla="*/ 80 w 106"/>
                <a:gd name="T25" fmla="*/ 0 h 100"/>
                <a:gd name="T26" fmla="*/ 0 w 106"/>
                <a:gd name="T27" fmla="*/ 0 h 100"/>
                <a:gd name="T28" fmla="*/ 47 w 106"/>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7" y="54"/>
                  </a:moveTo>
                  <a:cubicBezTo>
                    <a:pt x="47" y="56"/>
                    <a:pt x="47" y="56"/>
                    <a:pt x="47" y="56"/>
                  </a:cubicBezTo>
                  <a:cubicBezTo>
                    <a:pt x="47" y="59"/>
                    <a:pt x="47" y="59"/>
                    <a:pt x="47" y="59"/>
                  </a:cubicBezTo>
                  <a:cubicBezTo>
                    <a:pt x="47" y="91"/>
                    <a:pt x="47" y="91"/>
                    <a:pt x="47" y="91"/>
                  </a:cubicBezTo>
                  <a:cubicBezTo>
                    <a:pt x="40" y="92"/>
                    <a:pt x="35" y="96"/>
                    <a:pt x="35" y="100"/>
                  </a:cubicBezTo>
                  <a:cubicBezTo>
                    <a:pt x="70" y="100"/>
                    <a:pt x="70" y="100"/>
                    <a:pt x="70" y="100"/>
                  </a:cubicBezTo>
                  <a:cubicBezTo>
                    <a:pt x="70" y="96"/>
                    <a:pt x="65" y="93"/>
                    <a:pt x="59" y="91"/>
                  </a:cubicBezTo>
                  <a:cubicBezTo>
                    <a:pt x="59" y="59"/>
                    <a:pt x="59" y="59"/>
                    <a:pt x="59" y="59"/>
                  </a:cubicBezTo>
                  <a:cubicBezTo>
                    <a:pt x="59" y="56"/>
                    <a:pt x="59" y="56"/>
                    <a:pt x="59" y="56"/>
                  </a:cubicBezTo>
                  <a:cubicBezTo>
                    <a:pt x="59" y="54"/>
                    <a:pt x="59" y="54"/>
                    <a:pt x="59" y="54"/>
                  </a:cubicBezTo>
                  <a:cubicBezTo>
                    <a:pt x="89" y="19"/>
                    <a:pt x="89" y="19"/>
                    <a:pt x="89" y="19"/>
                  </a:cubicBezTo>
                  <a:cubicBezTo>
                    <a:pt x="106" y="0"/>
                    <a:pt x="106" y="0"/>
                    <a:pt x="106" y="0"/>
                  </a:cubicBezTo>
                  <a:cubicBezTo>
                    <a:pt x="80" y="0"/>
                    <a:pt x="80" y="0"/>
                    <a:pt x="80" y="0"/>
                  </a:cubicBezTo>
                  <a:cubicBezTo>
                    <a:pt x="0" y="0"/>
                    <a:pt x="0" y="0"/>
                    <a:pt x="0" y="0"/>
                  </a:cubicBezTo>
                  <a:lnTo>
                    <a:pt x="47"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
              <a:extLst>
                <a:ext uri="{FF2B5EF4-FFF2-40B4-BE49-F238E27FC236}">
                  <a16:creationId xmlns:a16="http://schemas.microsoft.com/office/drawing/2014/main" id="{55A788CB-ECFD-8409-4264-4EA114655611}"/>
                </a:ext>
              </a:extLst>
            </p:cNvPr>
            <p:cNvSpPr>
              <a:spLocks noEditPoints="1"/>
            </p:cNvSpPr>
            <p:nvPr/>
          </p:nvSpPr>
          <p:spPr bwMode="auto">
            <a:xfrm>
              <a:off x="3760211" y="2284517"/>
              <a:ext cx="515684" cy="53346"/>
            </a:xfrm>
            <a:custGeom>
              <a:avLst/>
              <a:gdLst>
                <a:gd name="T0" fmla="*/ 171 w 195"/>
                <a:gd name="T1" fmla="*/ 20 h 20"/>
                <a:gd name="T2" fmla="*/ 177 w 195"/>
                <a:gd name="T3" fmla="*/ 20 h 20"/>
                <a:gd name="T4" fmla="*/ 177 w 195"/>
                <a:gd name="T5" fmla="*/ 0 h 20"/>
                <a:gd name="T6" fmla="*/ 171 w 195"/>
                <a:gd name="T7" fmla="*/ 0 h 20"/>
                <a:gd name="T8" fmla="*/ 171 w 195"/>
                <a:gd name="T9" fmla="*/ 2 h 20"/>
                <a:gd name="T10" fmla="*/ 179 w 195"/>
                <a:gd name="T11" fmla="*/ 10 h 20"/>
                <a:gd name="T12" fmla="*/ 171 w 195"/>
                <a:gd name="T13" fmla="*/ 18 h 20"/>
                <a:gd name="T14" fmla="*/ 171 w 195"/>
                <a:gd name="T15" fmla="*/ 20 h 20"/>
                <a:gd name="T16" fmla="*/ 25 w 195"/>
                <a:gd name="T17" fmla="*/ 20 h 20"/>
                <a:gd name="T18" fmla="*/ 171 w 195"/>
                <a:gd name="T19" fmla="*/ 20 h 20"/>
                <a:gd name="T20" fmla="*/ 171 w 195"/>
                <a:gd name="T21" fmla="*/ 18 h 20"/>
                <a:gd name="T22" fmla="*/ 162 w 195"/>
                <a:gd name="T23" fmla="*/ 10 h 20"/>
                <a:gd name="T24" fmla="*/ 171 w 195"/>
                <a:gd name="T25" fmla="*/ 2 h 20"/>
                <a:gd name="T26" fmla="*/ 171 w 195"/>
                <a:gd name="T27" fmla="*/ 0 h 20"/>
                <a:gd name="T28" fmla="*/ 25 w 195"/>
                <a:gd name="T29" fmla="*/ 0 h 20"/>
                <a:gd name="T30" fmla="*/ 25 w 195"/>
                <a:gd name="T31" fmla="*/ 2 h 20"/>
                <a:gd name="T32" fmla="*/ 33 w 195"/>
                <a:gd name="T33" fmla="*/ 10 h 20"/>
                <a:gd name="T34" fmla="*/ 25 w 195"/>
                <a:gd name="T35" fmla="*/ 18 h 20"/>
                <a:gd name="T36" fmla="*/ 25 w 195"/>
                <a:gd name="T37" fmla="*/ 20 h 20"/>
                <a:gd name="T38" fmla="*/ 19 w 195"/>
                <a:gd name="T39" fmla="*/ 20 h 20"/>
                <a:gd name="T40" fmla="*/ 25 w 195"/>
                <a:gd name="T41" fmla="*/ 20 h 20"/>
                <a:gd name="T42" fmla="*/ 25 w 195"/>
                <a:gd name="T43" fmla="*/ 18 h 20"/>
                <a:gd name="T44" fmla="*/ 16 w 195"/>
                <a:gd name="T45" fmla="*/ 10 h 20"/>
                <a:gd name="T46" fmla="*/ 25 w 195"/>
                <a:gd name="T47" fmla="*/ 2 h 20"/>
                <a:gd name="T48" fmla="*/ 25 w 195"/>
                <a:gd name="T49" fmla="*/ 0 h 20"/>
                <a:gd name="T50" fmla="*/ 19 w 195"/>
                <a:gd name="T51" fmla="*/ 0 h 20"/>
                <a:gd name="T52" fmla="*/ 19 w 19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20">
                  <a:moveTo>
                    <a:pt x="171" y="20"/>
                  </a:moveTo>
                  <a:cubicBezTo>
                    <a:pt x="177" y="20"/>
                    <a:pt x="177" y="20"/>
                    <a:pt x="177" y="20"/>
                  </a:cubicBezTo>
                  <a:cubicBezTo>
                    <a:pt x="194" y="20"/>
                    <a:pt x="195" y="0"/>
                    <a:pt x="177" y="0"/>
                  </a:cubicBezTo>
                  <a:cubicBezTo>
                    <a:pt x="171" y="0"/>
                    <a:pt x="171" y="0"/>
                    <a:pt x="171" y="0"/>
                  </a:cubicBezTo>
                  <a:cubicBezTo>
                    <a:pt x="171" y="2"/>
                    <a:pt x="171" y="2"/>
                    <a:pt x="171" y="2"/>
                  </a:cubicBezTo>
                  <a:cubicBezTo>
                    <a:pt x="175" y="2"/>
                    <a:pt x="179" y="5"/>
                    <a:pt x="179" y="10"/>
                  </a:cubicBezTo>
                  <a:cubicBezTo>
                    <a:pt x="179" y="15"/>
                    <a:pt x="175" y="18"/>
                    <a:pt x="171" y="18"/>
                  </a:cubicBezTo>
                  <a:lnTo>
                    <a:pt x="171" y="20"/>
                  </a:lnTo>
                  <a:close/>
                  <a:moveTo>
                    <a:pt x="25" y="20"/>
                  </a:moveTo>
                  <a:cubicBezTo>
                    <a:pt x="171" y="20"/>
                    <a:pt x="171" y="20"/>
                    <a:pt x="171" y="20"/>
                  </a:cubicBezTo>
                  <a:cubicBezTo>
                    <a:pt x="171" y="18"/>
                    <a:pt x="171" y="18"/>
                    <a:pt x="171" y="18"/>
                  </a:cubicBezTo>
                  <a:cubicBezTo>
                    <a:pt x="166" y="18"/>
                    <a:pt x="162" y="15"/>
                    <a:pt x="162" y="10"/>
                  </a:cubicBezTo>
                  <a:cubicBezTo>
                    <a:pt x="162" y="5"/>
                    <a:pt x="166" y="2"/>
                    <a:pt x="171" y="2"/>
                  </a:cubicBezTo>
                  <a:cubicBezTo>
                    <a:pt x="171" y="0"/>
                    <a:pt x="171" y="0"/>
                    <a:pt x="171" y="0"/>
                  </a:cubicBezTo>
                  <a:cubicBezTo>
                    <a:pt x="122" y="0"/>
                    <a:pt x="73" y="0"/>
                    <a:pt x="25" y="0"/>
                  </a:cubicBezTo>
                  <a:cubicBezTo>
                    <a:pt x="25" y="2"/>
                    <a:pt x="25" y="2"/>
                    <a:pt x="25" y="2"/>
                  </a:cubicBezTo>
                  <a:cubicBezTo>
                    <a:pt x="29" y="2"/>
                    <a:pt x="33" y="5"/>
                    <a:pt x="33" y="10"/>
                  </a:cubicBezTo>
                  <a:cubicBezTo>
                    <a:pt x="33" y="15"/>
                    <a:pt x="29" y="18"/>
                    <a:pt x="25" y="18"/>
                  </a:cubicBezTo>
                  <a:lnTo>
                    <a:pt x="25" y="20"/>
                  </a:lnTo>
                  <a:close/>
                  <a:moveTo>
                    <a:pt x="19" y="20"/>
                  </a:moveTo>
                  <a:cubicBezTo>
                    <a:pt x="25" y="20"/>
                    <a:pt x="25" y="20"/>
                    <a:pt x="25" y="20"/>
                  </a:cubicBezTo>
                  <a:cubicBezTo>
                    <a:pt x="25" y="18"/>
                    <a:pt x="25" y="18"/>
                    <a:pt x="25" y="18"/>
                  </a:cubicBezTo>
                  <a:cubicBezTo>
                    <a:pt x="20" y="18"/>
                    <a:pt x="16" y="15"/>
                    <a:pt x="16" y="10"/>
                  </a:cubicBezTo>
                  <a:cubicBezTo>
                    <a:pt x="16" y="5"/>
                    <a:pt x="20" y="2"/>
                    <a:pt x="25" y="2"/>
                  </a:cubicBezTo>
                  <a:cubicBezTo>
                    <a:pt x="25" y="0"/>
                    <a:pt x="25" y="0"/>
                    <a:pt x="25" y="0"/>
                  </a:cubicBezTo>
                  <a:cubicBezTo>
                    <a:pt x="19" y="0"/>
                    <a:pt x="19" y="0"/>
                    <a:pt x="19" y="0"/>
                  </a:cubicBezTo>
                  <a:cubicBezTo>
                    <a:pt x="0" y="0"/>
                    <a:pt x="1" y="20"/>
                    <a:pt x="1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75">
              <a:extLst>
                <a:ext uri="{FF2B5EF4-FFF2-40B4-BE49-F238E27FC236}">
                  <a16:creationId xmlns:a16="http://schemas.microsoft.com/office/drawing/2014/main" id="{E8337C3C-BC97-CF62-D973-242B1DDEED6A}"/>
                </a:ext>
              </a:extLst>
            </p:cNvPr>
            <p:cNvSpPr>
              <a:spLocks noChangeArrowheads="1"/>
            </p:cNvSpPr>
            <p:nvPr/>
          </p:nvSpPr>
          <p:spPr bwMode="auto">
            <a:xfrm>
              <a:off x="4024968"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7">
              <a:extLst>
                <a:ext uri="{FF2B5EF4-FFF2-40B4-BE49-F238E27FC236}">
                  <a16:creationId xmlns:a16="http://schemas.microsoft.com/office/drawing/2014/main" id="{ED726AE1-310F-835D-7449-C9B358A52187}"/>
                </a:ext>
              </a:extLst>
            </p:cNvPr>
            <p:cNvSpPr>
              <a:spLocks/>
            </p:cNvSpPr>
            <p:nvPr/>
          </p:nvSpPr>
          <p:spPr bwMode="auto">
            <a:xfrm>
              <a:off x="4050655" y="2132379"/>
              <a:ext cx="171894" cy="189677"/>
            </a:xfrm>
            <a:custGeom>
              <a:avLst/>
              <a:gdLst>
                <a:gd name="T0" fmla="*/ 64 w 65"/>
                <a:gd name="T1" fmla="*/ 66 h 72"/>
                <a:gd name="T2" fmla="*/ 6 w 65"/>
                <a:gd name="T3" fmla="*/ 2 h 72"/>
                <a:gd name="T4" fmla="*/ 1 w 65"/>
                <a:gd name="T5" fmla="*/ 1 h 72"/>
                <a:gd name="T6" fmla="*/ 1 w 65"/>
                <a:gd name="T7" fmla="*/ 1 h 72"/>
                <a:gd name="T8" fmla="*/ 1 w 65"/>
                <a:gd name="T9" fmla="*/ 6 h 72"/>
                <a:gd name="T10" fmla="*/ 58 w 65"/>
                <a:gd name="T11" fmla="*/ 71 h 72"/>
                <a:gd name="T12" fmla="*/ 64 w 65"/>
                <a:gd name="T13" fmla="*/ 71 h 72"/>
                <a:gd name="T14" fmla="*/ 64 w 65"/>
                <a:gd name="T15" fmla="*/ 71 h 72"/>
                <a:gd name="T16" fmla="*/ 64 w 65"/>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2">
                  <a:moveTo>
                    <a:pt x="64" y="66"/>
                  </a:moveTo>
                  <a:cubicBezTo>
                    <a:pt x="6" y="2"/>
                    <a:pt x="6" y="2"/>
                    <a:pt x="6" y="2"/>
                  </a:cubicBezTo>
                  <a:cubicBezTo>
                    <a:pt x="5" y="0"/>
                    <a:pt x="3" y="0"/>
                    <a:pt x="1" y="1"/>
                  </a:cubicBezTo>
                  <a:cubicBezTo>
                    <a:pt x="1" y="1"/>
                    <a:pt x="1" y="1"/>
                    <a:pt x="1" y="1"/>
                  </a:cubicBezTo>
                  <a:cubicBezTo>
                    <a:pt x="0" y="3"/>
                    <a:pt x="0" y="5"/>
                    <a:pt x="1" y="6"/>
                  </a:cubicBezTo>
                  <a:cubicBezTo>
                    <a:pt x="58" y="71"/>
                    <a:pt x="58" y="71"/>
                    <a:pt x="58" y="71"/>
                  </a:cubicBezTo>
                  <a:cubicBezTo>
                    <a:pt x="60" y="72"/>
                    <a:pt x="62" y="72"/>
                    <a:pt x="64" y="71"/>
                  </a:cubicBezTo>
                  <a:cubicBezTo>
                    <a:pt x="64" y="71"/>
                    <a:pt x="64" y="71"/>
                    <a:pt x="64" y="71"/>
                  </a:cubicBezTo>
                  <a:cubicBezTo>
                    <a:pt x="65" y="70"/>
                    <a:pt x="65" y="67"/>
                    <a:pt x="64"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77">
              <a:extLst>
                <a:ext uri="{FF2B5EF4-FFF2-40B4-BE49-F238E27FC236}">
                  <a16:creationId xmlns:a16="http://schemas.microsoft.com/office/drawing/2014/main" id="{8A8E1294-1021-B18F-0951-DCC93FBCB65C}"/>
                </a:ext>
              </a:extLst>
            </p:cNvPr>
            <p:cNvSpPr>
              <a:spLocks noChangeArrowheads="1"/>
            </p:cNvSpPr>
            <p:nvPr/>
          </p:nvSpPr>
          <p:spPr bwMode="auto">
            <a:xfrm>
              <a:off x="3965694" y="2102742"/>
              <a:ext cx="45443" cy="454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822DA6C8-5DFD-EBA7-2FDC-06F667EA42D0}"/>
                </a:ext>
              </a:extLst>
            </p:cNvPr>
            <p:cNvSpPr>
              <a:spLocks/>
            </p:cNvSpPr>
            <p:nvPr/>
          </p:nvSpPr>
          <p:spPr bwMode="auto">
            <a:xfrm>
              <a:off x="3811581" y="2116573"/>
              <a:ext cx="189677" cy="205483"/>
            </a:xfrm>
            <a:custGeom>
              <a:avLst/>
              <a:gdLst>
                <a:gd name="T0" fmla="*/ 1 w 71"/>
                <a:gd name="T1" fmla="*/ 72 h 78"/>
                <a:gd name="T2" fmla="*/ 64 w 71"/>
                <a:gd name="T3" fmla="*/ 2 h 78"/>
                <a:gd name="T4" fmla="*/ 69 w 71"/>
                <a:gd name="T5" fmla="*/ 1 h 78"/>
                <a:gd name="T6" fmla="*/ 69 w 71"/>
                <a:gd name="T7" fmla="*/ 1 h 78"/>
                <a:gd name="T8" fmla="*/ 69 w 71"/>
                <a:gd name="T9" fmla="*/ 7 h 78"/>
                <a:gd name="T10" fmla="*/ 7 w 71"/>
                <a:gd name="T11" fmla="*/ 77 h 78"/>
                <a:gd name="T12" fmla="*/ 2 w 71"/>
                <a:gd name="T13" fmla="*/ 77 h 78"/>
                <a:gd name="T14" fmla="*/ 2 w 71"/>
                <a:gd name="T15" fmla="*/ 77 h 78"/>
                <a:gd name="T16" fmla="*/ 1 w 71"/>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8">
                  <a:moveTo>
                    <a:pt x="1" y="72"/>
                  </a:moveTo>
                  <a:cubicBezTo>
                    <a:pt x="64" y="2"/>
                    <a:pt x="64" y="2"/>
                    <a:pt x="64" y="2"/>
                  </a:cubicBezTo>
                  <a:cubicBezTo>
                    <a:pt x="65" y="0"/>
                    <a:pt x="68" y="0"/>
                    <a:pt x="69" y="1"/>
                  </a:cubicBezTo>
                  <a:cubicBezTo>
                    <a:pt x="69" y="1"/>
                    <a:pt x="69" y="1"/>
                    <a:pt x="69" y="1"/>
                  </a:cubicBezTo>
                  <a:cubicBezTo>
                    <a:pt x="71" y="3"/>
                    <a:pt x="71" y="5"/>
                    <a:pt x="69" y="7"/>
                  </a:cubicBezTo>
                  <a:cubicBezTo>
                    <a:pt x="7" y="77"/>
                    <a:pt x="7" y="77"/>
                    <a:pt x="7" y="77"/>
                  </a:cubicBezTo>
                  <a:cubicBezTo>
                    <a:pt x="5" y="78"/>
                    <a:pt x="3" y="78"/>
                    <a:pt x="2" y="77"/>
                  </a:cubicBezTo>
                  <a:cubicBezTo>
                    <a:pt x="2" y="77"/>
                    <a:pt x="2" y="77"/>
                    <a:pt x="2" y="77"/>
                  </a:cubicBezTo>
                  <a:cubicBezTo>
                    <a:pt x="0" y="76"/>
                    <a:pt x="0" y="73"/>
                    <a:pt x="1" y="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
              <a:extLst>
                <a:ext uri="{FF2B5EF4-FFF2-40B4-BE49-F238E27FC236}">
                  <a16:creationId xmlns:a16="http://schemas.microsoft.com/office/drawing/2014/main" id="{06C5C121-C179-7D86-5C60-25564F6B7B1E}"/>
                </a:ext>
              </a:extLst>
            </p:cNvPr>
            <p:cNvSpPr>
              <a:spLocks noEditPoints="1"/>
            </p:cNvSpPr>
            <p:nvPr/>
          </p:nvSpPr>
          <p:spPr bwMode="auto">
            <a:xfrm>
              <a:off x="3811581" y="2353669"/>
              <a:ext cx="414920" cy="162015"/>
            </a:xfrm>
            <a:custGeom>
              <a:avLst/>
              <a:gdLst>
                <a:gd name="T0" fmla="*/ 156 w 156"/>
                <a:gd name="T1" fmla="*/ 0 h 61"/>
                <a:gd name="T2" fmla="*/ 127 w 156"/>
                <a:gd name="T3" fmla="*/ 61 h 61"/>
                <a:gd name="T4" fmla="*/ 126 w 156"/>
                <a:gd name="T5" fmla="*/ 48 h 61"/>
                <a:gd name="T6" fmla="*/ 132 w 156"/>
                <a:gd name="T7" fmla="*/ 27 h 61"/>
                <a:gd name="T8" fmla="*/ 129 w 156"/>
                <a:gd name="T9" fmla="*/ 6 h 61"/>
                <a:gd name="T10" fmla="*/ 126 w 156"/>
                <a:gd name="T11" fmla="*/ 6 h 61"/>
                <a:gd name="T12" fmla="*/ 102 w 156"/>
                <a:gd name="T13" fmla="*/ 0 h 61"/>
                <a:gd name="T14" fmla="*/ 126 w 156"/>
                <a:gd name="T15" fmla="*/ 6 h 61"/>
                <a:gd name="T16" fmla="*/ 120 w 156"/>
                <a:gd name="T17" fmla="*/ 27 h 61"/>
                <a:gd name="T18" fmla="*/ 123 w 156"/>
                <a:gd name="T19" fmla="*/ 48 h 61"/>
                <a:gd name="T20" fmla="*/ 126 w 156"/>
                <a:gd name="T21" fmla="*/ 48 h 61"/>
                <a:gd name="T22" fmla="*/ 102 w 156"/>
                <a:gd name="T23" fmla="*/ 61 h 61"/>
                <a:gd name="T24" fmla="*/ 107 w 156"/>
                <a:gd name="T25" fmla="*/ 42 h 61"/>
                <a:gd name="T26" fmla="*/ 109 w 156"/>
                <a:gd name="T27" fmla="*/ 12 h 61"/>
                <a:gd name="T28" fmla="*/ 103 w 156"/>
                <a:gd name="T29" fmla="*/ 6 h 61"/>
                <a:gd name="T30" fmla="*/ 102 w 156"/>
                <a:gd name="T31" fmla="*/ 0 h 61"/>
                <a:gd name="T32" fmla="*/ 102 w 156"/>
                <a:gd name="T33" fmla="*/ 0 h 61"/>
                <a:gd name="T34" fmla="*/ 96 w 156"/>
                <a:gd name="T35" fmla="*/ 12 h 61"/>
                <a:gd name="T36" fmla="*/ 95 w 156"/>
                <a:gd name="T37" fmla="*/ 42 h 61"/>
                <a:gd name="T38" fmla="*/ 100 w 156"/>
                <a:gd name="T39" fmla="*/ 48 h 61"/>
                <a:gd name="T40" fmla="*/ 102 w 156"/>
                <a:gd name="T41" fmla="*/ 61 h 61"/>
                <a:gd name="T42" fmla="*/ 78 w 156"/>
                <a:gd name="T43" fmla="*/ 48 h 61"/>
                <a:gd name="T44" fmla="*/ 84 w 156"/>
                <a:gd name="T45" fmla="*/ 27 h 61"/>
                <a:gd name="T46" fmla="*/ 78 w 156"/>
                <a:gd name="T47" fmla="*/ 6 h 61"/>
                <a:gd name="T48" fmla="*/ 78 w 156"/>
                <a:gd name="T49" fmla="*/ 6 h 61"/>
                <a:gd name="T50" fmla="*/ 53 w 156"/>
                <a:gd name="T51" fmla="*/ 0 h 61"/>
                <a:gd name="T52" fmla="*/ 78 w 156"/>
                <a:gd name="T53" fmla="*/ 6 h 61"/>
                <a:gd name="T54" fmla="*/ 71 w 156"/>
                <a:gd name="T55" fmla="*/ 27 h 61"/>
                <a:gd name="T56" fmla="*/ 78 w 156"/>
                <a:gd name="T57" fmla="*/ 48 h 61"/>
                <a:gd name="T58" fmla="*/ 78 w 156"/>
                <a:gd name="T59" fmla="*/ 48 h 61"/>
                <a:gd name="T60" fmla="*/ 53 w 156"/>
                <a:gd name="T61" fmla="*/ 61 h 61"/>
                <a:gd name="T62" fmla="*/ 55 w 156"/>
                <a:gd name="T63" fmla="*/ 48 h 61"/>
                <a:gd name="T64" fmla="*/ 60 w 156"/>
                <a:gd name="T65" fmla="*/ 42 h 61"/>
                <a:gd name="T66" fmla="*/ 59 w 156"/>
                <a:gd name="T67" fmla="*/ 12 h 61"/>
                <a:gd name="T68" fmla="*/ 53 w 156"/>
                <a:gd name="T69" fmla="*/ 0 h 61"/>
                <a:gd name="T70" fmla="*/ 53 w 156"/>
                <a:gd name="T71" fmla="*/ 0 h 61"/>
                <a:gd name="T72" fmla="*/ 52 w 156"/>
                <a:gd name="T73" fmla="*/ 6 h 61"/>
                <a:gd name="T74" fmla="*/ 46 w 156"/>
                <a:gd name="T75" fmla="*/ 12 h 61"/>
                <a:gd name="T76" fmla="*/ 48 w 156"/>
                <a:gd name="T77" fmla="*/ 42 h 61"/>
                <a:gd name="T78" fmla="*/ 53 w 156"/>
                <a:gd name="T79" fmla="*/ 61 h 61"/>
                <a:gd name="T80" fmla="*/ 29 w 156"/>
                <a:gd name="T81" fmla="*/ 48 h 61"/>
                <a:gd name="T82" fmla="*/ 32 w 156"/>
                <a:gd name="T83" fmla="*/ 48 h 61"/>
                <a:gd name="T84" fmla="*/ 36 w 156"/>
                <a:gd name="T85" fmla="*/ 27 h 61"/>
                <a:gd name="T86" fmla="*/ 29 w 156"/>
                <a:gd name="T87" fmla="*/ 6 h 61"/>
                <a:gd name="T88" fmla="*/ 28 w 156"/>
                <a:gd name="T89" fmla="*/ 61 h 61"/>
                <a:gd name="T90" fmla="*/ 0 w 156"/>
                <a:gd name="T91" fmla="*/ 0 h 61"/>
                <a:gd name="T92" fmla="*/ 29 w 156"/>
                <a:gd name="T93" fmla="*/ 6 h 61"/>
                <a:gd name="T94" fmla="*/ 27 w 156"/>
                <a:gd name="T95" fmla="*/ 6 h 61"/>
                <a:gd name="T96" fmla="*/ 23 w 156"/>
                <a:gd name="T97" fmla="*/ 27 h 61"/>
                <a:gd name="T98" fmla="*/ 29 w 156"/>
                <a:gd name="T99" fmla="*/ 48 h 61"/>
                <a:gd name="T100" fmla="*/ 28 w 156"/>
                <a:gd name="T10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61">
                  <a:moveTo>
                    <a:pt x="126" y="0"/>
                  </a:moveTo>
                  <a:cubicBezTo>
                    <a:pt x="156" y="0"/>
                    <a:pt x="156" y="0"/>
                    <a:pt x="156" y="0"/>
                  </a:cubicBezTo>
                  <a:cubicBezTo>
                    <a:pt x="148" y="44"/>
                    <a:pt x="148" y="44"/>
                    <a:pt x="148" y="44"/>
                  </a:cubicBezTo>
                  <a:cubicBezTo>
                    <a:pt x="146" y="54"/>
                    <a:pt x="142" y="61"/>
                    <a:pt x="127" y="61"/>
                  </a:cubicBezTo>
                  <a:cubicBezTo>
                    <a:pt x="126" y="61"/>
                    <a:pt x="126" y="61"/>
                    <a:pt x="126" y="61"/>
                  </a:cubicBezTo>
                  <a:cubicBezTo>
                    <a:pt x="126" y="48"/>
                    <a:pt x="126" y="48"/>
                    <a:pt x="126" y="48"/>
                  </a:cubicBezTo>
                  <a:cubicBezTo>
                    <a:pt x="128" y="47"/>
                    <a:pt x="130" y="45"/>
                    <a:pt x="130" y="42"/>
                  </a:cubicBezTo>
                  <a:cubicBezTo>
                    <a:pt x="131" y="37"/>
                    <a:pt x="132" y="32"/>
                    <a:pt x="132" y="27"/>
                  </a:cubicBezTo>
                  <a:cubicBezTo>
                    <a:pt x="133" y="22"/>
                    <a:pt x="134" y="17"/>
                    <a:pt x="134" y="12"/>
                  </a:cubicBezTo>
                  <a:cubicBezTo>
                    <a:pt x="135" y="9"/>
                    <a:pt x="132" y="6"/>
                    <a:pt x="129" y="6"/>
                  </a:cubicBezTo>
                  <a:cubicBezTo>
                    <a:pt x="129" y="6"/>
                    <a:pt x="129" y="6"/>
                    <a:pt x="129" y="6"/>
                  </a:cubicBezTo>
                  <a:cubicBezTo>
                    <a:pt x="128" y="6"/>
                    <a:pt x="127" y="6"/>
                    <a:pt x="126" y="6"/>
                  </a:cubicBezTo>
                  <a:lnTo>
                    <a:pt x="126" y="0"/>
                  </a:lnTo>
                  <a:close/>
                  <a:moveTo>
                    <a:pt x="102" y="0"/>
                  </a:moveTo>
                  <a:cubicBezTo>
                    <a:pt x="126" y="0"/>
                    <a:pt x="126" y="0"/>
                    <a:pt x="126" y="0"/>
                  </a:cubicBezTo>
                  <a:cubicBezTo>
                    <a:pt x="126" y="6"/>
                    <a:pt x="126" y="6"/>
                    <a:pt x="126" y="6"/>
                  </a:cubicBezTo>
                  <a:cubicBezTo>
                    <a:pt x="124" y="7"/>
                    <a:pt x="121" y="9"/>
                    <a:pt x="121" y="12"/>
                  </a:cubicBezTo>
                  <a:cubicBezTo>
                    <a:pt x="121" y="17"/>
                    <a:pt x="120" y="22"/>
                    <a:pt x="120" y="27"/>
                  </a:cubicBezTo>
                  <a:cubicBezTo>
                    <a:pt x="119" y="32"/>
                    <a:pt x="119" y="37"/>
                    <a:pt x="118" y="42"/>
                  </a:cubicBezTo>
                  <a:cubicBezTo>
                    <a:pt x="118" y="46"/>
                    <a:pt x="120" y="48"/>
                    <a:pt x="123" y="48"/>
                  </a:cubicBezTo>
                  <a:cubicBezTo>
                    <a:pt x="123" y="48"/>
                    <a:pt x="123" y="48"/>
                    <a:pt x="123" y="48"/>
                  </a:cubicBezTo>
                  <a:cubicBezTo>
                    <a:pt x="124" y="48"/>
                    <a:pt x="125" y="48"/>
                    <a:pt x="126" y="48"/>
                  </a:cubicBezTo>
                  <a:cubicBezTo>
                    <a:pt x="126" y="61"/>
                    <a:pt x="126" y="61"/>
                    <a:pt x="126" y="61"/>
                  </a:cubicBezTo>
                  <a:cubicBezTo>
                    <a:pt x="102" y="61"/>
                    <a:pt x="102" y="61"/>
                    <a:pt x="102" y="61"/>
                  </a:cubicBezTo>
                  <a:cubicBezTo>
                    <a:pt x="102" y="48"/>
                    <a:pt x="102" y="48"/>
                    <a:pt x="102" y="48"/>
                  </a:cubicBezTo>
                  <a:cubicBezTo>
                    <a:pt x="105" y="48"/>
                    <a:pt x="107" y="45"/>
                    <a:pt x="107" y="42"/>
                  </a:cubicBezTo>
                  <a:cubicBezTo>
                    <a:pt x="107" y="37"/>
                    <a:pt x="108" y="32"/>
                    <a:pt x="108" y="27"/>
                  </a:cubicBezTo>
                  <a:cubicBezTo>
                    <a:pt x="109" y="22"/>
                    <a:pt x="109" y="17"/>
                    <a:pt x="109" y="12"/>
                  </a:cubicBezTo>
                  <a:cubicBezTo>
                    <a:pt x="110" y="9"/>
                    <a:pt x="107" y="6"/>
                    <a:pt x="103" y="6"/>
                  </a:cubicBezTo>
                  <a:cubicBezTo>
                    <a:pt x="103" y="6"/>
                    <a:pt x="103" y="6"/>
                    <a:pt x="103" y="6"/>
                  </a:cubicBezTo>
                  <a:cubicBezTo>
                    <a:pt x="103" y="6"/>
                    <a:pt x="102" y="6"/>
                    <a:pt x="102" y="6"/>
                  </a:cubicBezTo>
                  <a:lnTo>
                    <a:pt x="102" y="0"/>
                  </a:lnTo>
                  <a:close/>
                  <a:moveTo>
                    <a:pt x="78" y="0"/>
                  </a:moveTo>
                  <a:cubicBezTo>
                    <a:pt x="102" y="0"/>
                    <a:pt x="102" y="0"/>
                    <a:pt x="102" y="0"/>
                  </a:cubicBezTo>
                  <a:cubicBezTo>
                    <a:pt x="102" y="6"/>
                    <a:pt x="102" y="6"/>
                    <a:pt x="102" y="6"/>
                  </a:cubicBezTo>
                  <a:cubicBezTo>
                    <a:pt x="99" y="6"/>
                    <a:pt x="96" y="9"/>
                    <a:pt x="96" y="12"/>
                  </a:cubicBezTo>
                  <a:cubicBezTo>
                    <a:pt x="96" y="17"/>
                    <a:pt x="96" y="22"/>
                    <a:pt x="95" y="27"/>
                  </a:cubicBezTo>
                  <a:cubicBezTo>
                    <a:pt x="95" y="32"/>
                    <a:pt x="95" y="37"/>
                    <a:pt x="95" y="42"/>
                  </a:cubicBezTo>
                  <a:cubicBezTo>
                    <a:pt x="95" y="46"/>
                    <a:pt x="97" y="48"/>
                    <a:pt x="100" y="48"/>
                  </a:cubicBezTo>
                  <a:cubicBezTo>
                    <a:pt x="100" y="48"/>
                    <a:pt x="100" y="48"/>
                    <a:pt x="100" y="48"/>
                  </a:cubicBezTo>
                  <a:cubicBezTo>
                    <a:pt x="101" y="48"/>
                    <a:pt x="102" y="48"/>
                    <a:pt x="102" y="48"/>
                  </a:cubicBezTo>
                  <a:cubicBezTo>
                    <a:pt x="102" y="61"/>
                    <a:pt x="102" y="61"/>
                    <a:pt x="102" y="61"/>
                  </a:cubicBezTo>
                  <a:cubicBezTo>
                    <a:pt x="78" y="61"/>
                    <a:pt x="78" y="61"/>
                    <a:pt x="78" y="61"/>
                  </a:cubicBezTo>
                  <a:cubicBezTo>
                    <a:pt x="78" y="48"/>
                    <a:pt x="78" y="48"/>
                    <a:pt x="78" y="48"/>
                  </a:cubicBezTo>
                  <a:cubicBezTo>
                    <a:pt x="81" y="48"/>
                    <a:pt x="84" y="46"/>
                    <a:pt x="84" y="42"/>
                  </a:cubicBezTo>
                  <a:cubicBezTo>
                    <a:pt x="84" y="37"/>
                    <a:pt x="84" y="32"/>
                    <a:pt x="84" y="27"/>
                  </a:cubicBezTo>
                  <a:cubicBezTo>
                    <a:pt x="84" y="22"/>
                    <a:pt x="84" y="17"/>
                    <a:pt x="84" y="12"/>
                  </a:cubicBezTo>
                  <a:cubicBezTo>
                    <a:pt x="84" y="9"/>
                    <a:pt x="81" y="6"/>
                    <a:pt x="78" y="6"/>
                  </a:cubicBezTo>
                  <a:cubicBezTo>
                    <a:pt x="78" y="6"/>
                    <a:pt x="78" y="6"/>
                    <a:pt x="78" y="6"/>
                  </a:cubicBezTo>
                  <a:cubicBezTo>
                    <a:pt x="78" y="6"/>
                    <a:pt x="78" y="6"/>
                    <a:pt x="78" y="6"/>
                  </a:cubicBezTo>
                  <a:lnTo>
                    <a:pt x="78" y="0"/>
                  </a:lnTo>
                  <a:close/>
                  <a:moveTo>
                    <a:pt x="53" y="0"/>
                  </a:moveTo>
                  <a:cubicBezTo>
                    <a:pt x="78" y="0"/>
                    <a:pt x="78" y="0"/>
                    <a:pt x="78" y="0"/>
                  </a:cubicBezTo>
                  <a:cubicBezTo>
                    <a:pt x="78" y="6"/>
                    <a:pt x="78" y="6"/>
                    <a:pt x="78" y="6"/>
                  </a:cubicBezTo>
                  <a:cubicBezTo>
                    <a:pt x="74" y="6"/>
                    <a:pt x="71" y="9"/>
                    <a:pt x="71" y="12"/>
                  </a:cubicBezTo>
                  <a:cubicBezTo>
                    <a:pt x="71" y="17"/>
                    <a:pt x="71" y="22"/>
                    <a:pt x="71" y="27"/>
                  </a:cubicBezTo>
                  <a:cubicBezTo>
                    <a:pt x="71" y="32"/>
                    <a:pt x="71" y="37"/>
                    <a:pt x="71" y="42"/>
                  </a:cubicBezTo>
                  <a:cubicBezTo>
                    <a:pt x="72" y="46"/>
                    <a:pt x="74" y="48"/>
                    <a:pt x="78" y="48"/>
                  </a:cubicBezTo>
                  <a:cubicBezTo>
                    <a:pt x="78" y="48"/>
                    <a:pt x="78" y="48"/>
                    <a:pt x="78" y="48"/>
                  </a:cubicBezTo>
                  <a:cubicBezTo>
                    <a:pt x="78" y="48"/>
                    <a:pt x="78" y="48"/>
                    <a:pt x="78" y="48"/>
                  </a:cubicBezTo>
                  <a:cubicBezTo>
                    <a:pt x="78" y="61"/>
                    <a:pt x="78" y="61"/>
                    <a:pt x="78" y="61"/>
                  </a:cubicBezTo>
                  <a:cubicBezTo>
                    <a:pt x="53" y="61"/>
                    <a:pt x="53" y="61"/>
                    <a:pt x="53" y="61"/>
                  </a:cubicBezTo>
                  <a:cubicBezTo>
                    <a:pt x="53" y="48"/>
                    <a:pt x="53" y="48"/>
                    <a:pt x="53" y="48"/>
                  </a:cubicBezTo>
                  <a:cubicBezTo>
                    <a:pt x="54" y="48"/>
                    <a:pt x="54" y="48"/>
                    <a:pt x="55" y="48"/>
                  </a:cubicBezTo>
                  <a:cubicBezTo>
                    <a:pt x="55" y="48"/>
                    <a:pt x="55" y="48"/>
                    <a:pt x="55" y="48"/>
                  </a:cubicBezTo>
                  <a:cubicBezTo>
                    <a:pt x="58" y="48"/>
                    <a:pt x="61" y="46"/>
                    <a:pt x="60" y="42"/>
                  </a:cubicBezTo>
                  <a:cubicBezTo>
                    <a:pt x="60" y="37"/>
                    <a:pt x="60" y="32"/>
                    <a:pt x="60" y="27"/>
                  </a:cubicBezTo>
                  <a:cubicBezTo>
                    <a:pt x="60" y="22"/>
                    <a:pt x="59" y="17"/>
                    <a:pt x="59" y="12"/>
                  </a:cubicBezTo>
                  <a:cubicBezTo>
                    <a:pt x="59" y="9"/>
                    <a:pt x="56" y="6"/>
                    <a:pt x="53" y="6"/>
                  </a:cubicBezTo>
                  <a:lnTo>
                    <a:pt x="53" y="0"/>
                  </a:lnTo>
                  <a:close/>
                  <a:moveTo>
                    <a:pt x="29" y="0"/>
                  </a:moveTo>
                  <a:cubicBezTo>
                    <a:pt x="53" y="0"/>
                    <a:pt x="53" y="0"/>
                    <a:pt x="53" y="0"/>
                  </a:cubicBezTo>
                  <a:cubicBezTo>
                    <a:pt x="53" y="6"/>
                    <a:pt x="53" y="6"/>
                    <a:pt x="53" y="6"/>
                  </a:cubicBezTo>
                  <a:cubicBezTo>
                    <a:pt x="53" y="6"/>
                    <a:pt x="52" y="6"/>
                    <a:pt x="52" y="6"/>
                  </a:cubicBezTo>
                  <a:cubicBezTo>
                    <a:pt x="52" y="6"/>
                    <a:pt x="52" y="6"/>
                    <a:pt x="52" y="6"/>
                  </a:cubicBezTo>
                  <a:cubicBezTo>
                    <a:pt x="48" y="6"/>
                    <a:pt x="46" y="9"/>
                    <a:pt x="46" y="12"/>
                  </a:cubicBezTo>
                  <a:cubicBezTo>
                    <a:pt x="46" y="17"/>
                    <a:pt x="47" y="22"/>
                    <a:pt x="47" y="27"/>
                  </a:cubicBezTo>
                  <a:cubicBezTo>
                    <a:pt x="47" y="32"/>
                    <a:pt x="48" y="37"/>
                    <a:pt x="48" y="42"/>
                  </a:cubicBezTo>
                  <a:cubicBezTo>
                    <a:pt x="48" y="45"/>
                    <a:pt x="50" y="48"/>
                    <a:pt x="53" y="48"/>
                  </a:cubicBezTo>
                  <a:cubicBezTo>
                    <a:pt x="53" y="61"/>
                    <a:pt x="53" y="61"/>
                    <a:pt x="53" y="61"/>
                  </a:cubicBezTo>
                  <a:cubicBezTo>
                    <a:pt x="29" y="61"/>
                    <a:pt x="29" y="61"/>
                    <a:pt x="29" y="61"/>
                  </a:cubicBezTo>
                  <a:cubicBezTo>
                    <a:pt x="29" y="48"/>
                    <a:pt x="29" y="48"/>
                    <a:pt x="29" y="48"/>
                  </a:cubicBezTo>
                  <a:cubicBezTo>
                    <a:pt x="30" y="48"/>
                    <a:pt x="31" y="48"/>
                    <a:pt x="32" y="48"/>
                  </a:cubicBezTo>
                  <a:cubicBezTo>
                    <a:pt x="32" y="48"/>
                    <a:pt x="32" y="48"/>
                    <a:pt x="32" y="48"/>
                  </a:cubicBezTo>
                  <a:cubicBezTo>
                    <a:pt x="35" y="48"/>
                    <a:pt x="38" y="46"/>
                    <a:pt x="37" y="42"/>
                  </a:cubicBezTo>
                  <a:cubicBezTo>
                    <a:pt x="37" y="37"/>
                    <a:pt x="36" y="32"/>
                    <a:pt x="36" y="27"/>
                  </a:cubicBezTo>
                  <a:cubicBezTo>
                    <a:pt x="35" y="22"/>
                    <a:pt x="34" y="17"/>
                    <a:pt x="34" y="12"/>
                  </a:cubicBezTo>
                  <a:cubicBezTo>
                    <a:pt x="34" y="9"/>
                    <a:pt x="32" y="7"/>
                    <a:pt x="29" y="6"/>
                  </a:cubicBezTo>
                  <a:lnTo>
                    <a:pt x="29" y="0"/>
                  </a:lnTo>
                  <a:close/>
                  <a:moveTo>
                    <a:pt x="28" y="61"/>
                  </a:moveTo>
                  <a:cubicBezTo>
                    <a:pt x="14" y="61"/>
                    <a:pt x="9" y="54"/>
                    <a:pt x="7" y="44"/>
                  </a:cubicBezTo>
                  <a:cubicBezTo>
                    <a:pt x="0" y="0"/>
                    <a:pt x="0" y="0"/>
                    <a:pt x="0" y="0"/>
                  </a:cubicBezTo>
                  <a:cubicBezTo>
                    <a:pt x="29" y="0"/>
                    <a:pt x="29" y="0"/>
                    <a:pt x="29" y="0"/>
                  </a:cubicBezTo>
                  <a:cubicBezTo>
                    <a:pt x="29" y="6"/>
                    <a:pt x="29" y="6"/>
                    <a:pt x="29" y="6"/>
                  </a:cubicBezTo>
                  <a:cubicBezTo>
                    <a:pt x="28" y="6"/>
                    <a:pt x="27" y="6"/>
                    <a:pt x="27" y="6"/>
                  </a:cubicBezTo>
                  <a:cubicBezTo>
                    <a:pt x="27" y="6"/>
                    <a:pt x="27" y="6"/>
                    <a:pt x="27" y="6"/>
                  </a:cubicBezTo>
                  <a:cubicBezTo>
                    <a:pt x="23" y="6"/>
                    <a:pt x="20" y="9"/>
                    <a:pt x="21" y="12"/>
                  </a:cubicBezTo>
                  <a:cubicBezTo>
                    <a:pt x="21" y="17"/>
                    <a:pt x="22" y="22"/>
                    <a:pt x="23" y="27"/>
                  </a:cubicBezTo>
                  <a:cubicBezTo>
                    <a:pt x="24" y="32"/>
                    <a:pt x="24" y="37"/>
                    <a:pt x="25" y="42"/>
                  </a:cubicBezTo>
                  <a:cubicBezTo>
                    <a:pt x="25" y="45"/>
                    <a:pt x="27" y="47"/>
                    <a:pt x="29" y="48"/>
                  </a:cubicBezTo>
                  <a:cubicBezTo>
                    <a:pt x="29" y="61"/>
                    <a:pt x="29" y="61"/>
                    <a:pt x="29" y="61"/>
                  </a:cubicBezTo>
                  <a:lnTo>
                    <a:pt x="28"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1">
              <a:extLst>
                <a:ext uri="{FF2B5EF4-FFF2-40B4-BE49-F238E27FC236}">
                  <a16:creationId xmlns:a16="http://schemas.microsoft.com/office/drawing/2014/main" id="{02D3233E-7698-B7A7-F38D-BEFB5AA8CD85}"/>
                </a:ext>
              </a:extLst>
            </p:cNvPr>
            <p:cNvSpPr>
              <a:spLocks/>
            </p:cNvSpPr>
            <p:nvPr/>
          </p:nvSpPr>
          <p:spPr bwMode="auto">
            <a:xfrm>
              <a:off x="6992627" y="3207217"/>
              <a:ext cx="239072" cy="359597"/>
            </a:xfrm>
            <a:custGeom>
              <a:avLst/>
              <a:gdLst>
                <a:gd name="T0" fmla="*/ 45 w 90"/>
                <a:gd name="T1" fmla="*/ 135 h 135"/>
                <a:gd name="T2" fmla="*/ 6 w 90"/>
                <a:gd name="T3" fmla="*/ 68 h 135"/>
                <a:gd name="T4" fmla="*/ 0 w 90"/>
                <a:gd name="T5" fmla="*/ 45 h 135"/>
                <a:gd name="T6" fmla="*/ 45 w 90"/>
                <a:gd name="T7" fmla="*/ 0 h 135"/>
                <a:gd name="T8" fmla="*/ 90 w 90"/>
                <a:gd name="T9" fmla="*/ 45 h 135"/>
                <a:gd name="T10" fmla="*/ 84 w 90"/>
                <a:gd name="T11" fmla="*/ 68 h 135"/>
                <a:gd name="T12" fmla="*/ 45 w 90"/>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90" h="135">
                  <a:moveTo>
                    <a:pt x="45" y="135"/>
                  </a:moveTo>
                  <a:cubicBezTo>
                    <a:pt x="6" y="68"/>
                    <a:pt x="6" y="68"/>
                    <a:pt x="6" y="68"/>
                  </a:cubicBezTo>
                  <a:cubicBezTo>
                    <a:pt x="3" y="61"/>
                    <a:pt x="0" y="53"/>
                    <a:pt x="0" y="45"/>
                  </a:cubicBezTo>
                  <a:cubicBezTo>
                    <a:pt x="0" y="20"/>
                    <a:pt x="20" y="0"/>
                    <a:pt x="45" y="0"/>
                  </a:cubicBezTo>
                  <a:cubicBezTo>
                    <a:pt x="70" y="0"/>
                    <a:pt x="90" y="20"/>
                    <a:pt x="90" y="45"/>
                  </a:cubicBezTo>
                  <a:cubicBezTo>
                    <a:pt x="90" y="53"/>
                    <a:pt x="88" y="61"/>
                    <a:pt x="84" y="68"/>
                  </a:cubicBezTo>
                  <a:lnTo>
                    <a:pt x="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1">
              <a:extLst>
                <a:ext uri="{FF2B5EF4-FFF2-40B4-BE49-F238E27FC236}">
                  <a16:creationId xmlns:a16="http://schemas.microsoft.com/office/drawing/2014/main" id="{35A35EF9-EB93-3F50-6BD1-BD3C998F880B}"/>
                </a:ext>
              </a:extLst>
            </p:cNvPr>
            <p:cNvSpPr>
              <a:spLocks noChangeArrowheads="1"/>
            </p:cNvSpPr>
            <p:nvPr/>
          </p:nvSpPr>
          <p:spPr bwMode="auto">
            <a:xfrm>
              <a:off x="7026216" y="3242782"/>
              <a:ext cx="169920" cy="169920"/>
            </a:xfrm>
            <a:prstGeom prst="ellipse">
              <a:avLst/>
            </a:prstGeom>
            <a:solidFill>
              <a:srgbClr val="0289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3">
              <a:extLst>
                <a:ext uri="{FF2B5EF4-FFF2-40B4-BE49-F238E27FC236}">
                  <a16:creationId xmlns:a16="http://schemas.microsoft.com/office/drawing/2014/main" id="{90E11D81-A5A0-30A9-34C1-83B0E6900255}"/>
                </a:ext>
              </a:extLst>
            </p:cNvPr>
            <p:cNvSpPr>
              <a:spLocks/>
            </p:cNvSpPr>
            <p:nvPr/>
          </p:nvSpPr>
          <p:spPr bwMode="auto">
            <a:xfrm>
              <a:off x="5445572" y="2776489"/>
              <a:ext cx="333911" cy="84959"/>
            </a:xfrm>
            <a:custGeom>
              <a:avLst/>
              <a:gdLst>
                <a:gd name="T0" fmla="*/ 110 w 169"/>
                <a:gd name="T1" fmla="*/ 23 h 43"/>
                <a:gd name="T2" fmla="*/ 59 w 169"/>
                <a:gd name="T3" fmla="*/ 23 h 43"/>
                <a:gd name="T4" fmla="*/ 59 w 169"/>
                <a:gd name="T5" fmla="*/ 0 h 43"/>
                <a:gd name="T6" fmla="*/ 0 w 169"/>
                <a:gd name="T7" fmla="*/ 0 h 43"/>
                <a:gd name="T8" fmla="*/ 0 w 169"/>
                <a:gd name="T9" fmla="*/ 43 h 43"/>
                <a:gd name="T10" fmla="*/ 169 w 169"/>
                <a:gd name="T11" fmla="*/ 43 h 43"/>
                <a:gd name="T12" fmla="*/ 169 w 169"/>
                <a:gd name="T13" fmla="*/ 0 h 43"/>
                <a:gd name="T14" fmla="*/ 110 w 169"/>
                <a:gd name="T15" fmla="*/ 0 h 43"/>
                <a:gd name="T16" fmla="*/ 110 w 169"/>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3">
                  <a:moveTo>
                    <a:pt x="110" y="23"/>
                  </a:moveTo>
                  <a:lnTo>
                    <a:pt x="59" y="23"/>
                  </a:lnTo>
                  <a:lnTo>
                    <a:pt x="59" y="0"/>
                  </a:lnTo>
                  <a:lnTo>
                    <a:pt x="0" y="0"/>
                  </a:lnTo>
                  <a:lnTo>
                    <a:pt x="0" y="43"/>
                  </a:lnTo>
                  <a:lnTo>
                    <a:pt x="169" y="43"/>
                  </a:lnTo>
                  <a:lnTo>
                    <a:pt x="169" y="0"/>
                  </a:lnTo>
                  <a:lnTo>
                    <a:pt x="110" y="0"/>
                  </a:lnTo>
                  <a:lnTo>
                    <a:pt x="11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83">
              <a:extLst>
                <a:ext uri="{FF2B5EF4-FFF2-40B4-BE49-F238E27FC236}">
                  <a16:creationId xmlns:a16="http://schemas.microsoft.com/office/drawing/2014/main" id="{93654476-9DC2-FFAC-C74A-BC4CA9A3F64D}"/>
                </a:ext>
              </a:extLst>
            </p:cNvPr>
            <p:cNvSpPr>
              <a:spLocks noChangeArrowheads="1"/>
            </p:cNvSpPr>
            <p:nvPr/>
          </p:nvSpPr>
          <p:spPr bwMode="auto">
            <a:xfrm>
              <a:off x="5581902" y="2776489"/>
              <a:ext cx="63225" cy="237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D5D36805-5141-D180-3FE4-7A9E4271869C}"/>
                </a:ext>
              </a:extLst>
            </p:cNvPr>
            <p:cNvSpPr>
              <a:spLocks noEditPoints="1"/>
            </p:cNvSpPr>
            <p:nvPr/>
          </p:nvSpPr>
          <p:spPr bwMode="auto">
            <a:xfrm>
              <a:off x="5445572" y="2582864"/>
              <a:ext cx="333911" cy="173871"/>
            </a:xfrm>
            <a:custGeom>
              <a:avLst/>
              <a:gdLst>
                <a:gd name="T0" fmla="*/ 126 w 169"/>
                <a:gd name="T1" fmla="*/ 0 h 88"/>
                <a:gd name="T2" fmla="*/ 85 w 169"/>
                <a:gd name="T3" fmla="*/ 0 h 88"/>
                <a:gd name="T4" fmla="*/ 85 w 169"/>
                <a:gd name="T5" fmla="*/ 15 h 88"/>
                <a:gd name="T6" fmla="*/ 112 w 169"/>
                <a:gd name="T7" fmla="*/ 15 h 88"/>
                <a:gd name="T8" fmla="*/ 112 w 169"/>
                <a:gd name="T9" fmla="*/ 32 h 88"/>
                <a:gd name="T10" fmla="*/ 85 w 169"/>
                <a:gd name="T11" fmla="*/ 32 h 88"/>
                <a:gd name="T12" fmla="*/ 85 w 169"/>
                <a:gd name="T13" fmla="*/ 88 h 88"/>
                <a:gd name="T14" fmla="*/ 110 w 169"/>
                <a:gd name="T15" fmla="*/ 88 h 88"/>
                <a:gd name="T16" fmla="*/ 169 w 169"/>
                <a:gd name="T17" fmla="*/ 88 h 88"/>
                <a:gd name="T18" fmla="*/ 169 w 169"/>
                <a:gd name="T19" fmla="*/ 32 h 88"/>
                <a:gd name="T20" fmla="*/ 126 w 169"/>
                <a:gd name="T21" fmla="*/ 32 h 88"/>
                <a:gd name="T22" fmla="*/ 126 w 169"/>
                <a:gd name="T23" fmla="*/ 0 h 88"/>
                <a:gd name="T24" fmla="*/ 85 w 169"/>
                <a:gd name="T25" fmla="*/ 0 h 88"/>
                <a:gd name="T26" fmla="*/ 43 w 169"/>
                <a:gd name="T27" fmla="*/ 0 h 88"/>
                <a:gd name="T28" fmla="*/ 43 w 169"/>
                <a:gd name="T29" fmla="*/ 32 h 88"/>
                <a:gd name="T30" fmla="*/ 0 w 169"/>
                <a:gd name="T31" fmla="*/ 32 h 88"/>
                <a:gd name="T32" fmla="*/ 0 w 169"/>
                <a:gd name="T33" fmla="*/ 88 h 88"/>
                <a:gd name="T34" fmla="*/ 59 w 169"/>
                <a:gd name="T35" fmla="*/ 88 h 88"/>
                <a:gd name="T36" fmla="*/ 85 w 169"/>
                <a:gd name="T37" fmla="*/ 88 h 88"/>
                <a:gd name="T38" fmla="*/ 85 w 169"/>
                <a:gd name="T39" fmla="*/ 32 h 88"/>
                <a:gd name="T40" fmla="*/ 58 w 169"/>
                <a:gd name="T41" fmla="*/ 32 h 88"/>
                <a:gd name="T42" fmla="*/ 58 w 169"/>
                <a:gd name="T43" fmla="*/ 32 h 88"/>
                <a:gd name="T44" fmla="*/ 58 w 169"/>
                <a:gd name="T45" fmla="*/ 15 h 88"/>
                <a:gd name="T46" fmla="*/ 85 w 169"/>
                <a:gd name="T47" fmla="*/ 15 h 88"/>
                <a:gd name="T48" fmla="*/ 85 w 16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88">
                  <a:moveTo>
                    <a:pt x="126" y="0"/>
                  </a:moveTo>
                  <a:lnTo>
                    <a:pt x="85" y="0"/>
                  </a:lnTo>
                  <a:lnTo>
                    <a:pt x="85" y="15"/>
                  </a:lnTo>
                  <a:lnTo>
                    <a:pt x="112" y="15"/>
                  </a:lnTo>
                  <a:lnTo>
                    <a:pt x="112" y="32"/>
                  </a:lnTo>
                  <a:lnTo>
                    <a:pt x="85" y="32"/>
                  </a:lnTo>
                  <a:lnTo>
                    <a:pt x="85" y="88"/>
                  </a:lnTo>
                  <a:lnTo>
                    <a:pt x="110" y="88"/>
                  </a:lnTo>
                  <a:lnTo>
                    <a:pt x="169" y="88"/>
                  </a:lnTo>
                  <a:lnTo>
                    <a:pt x="169" y="32"/>
                  </a:lnTo>
                  <a:lnTo>
                    <a:pt x="126" y="32"/>
                  </a:lnTo>
                  <a:lnTo>
                    <a:pt x="126" y="0"/>
                  </a:lnTo>
                  <a:close/>
                  <a:moveTo>
                    <a:pt x="85" y="0"/>
                  </a:moveTo>
                  <a:lnTo>
                    <a:pt x="43" y="0"/>
                  </a:lnTo>
                  <a:lnTo>
                    <a:pt x="43" y="32"/>
                  </a:lnTo>
                  <a:lnTo>
                    <a:pt x="0" y="32"/>
                  </a:lnTo>
                  <a:lnTo>
                    <a:pt x="0" y="88"/>
                  </a:lnTo>
                  <a:lnTo>
                    <a:pt x="59" y="88"/>
                  </a:lnTo>
                  <a:lnTo>
                    <a:pt x="85" y="88"/>
                  </a:lnTo>
                  <a:lnTo>
                    <a:pt x="85" y="32"/>
                  </a:lnTo>
                  <a:lnTo>
                    <a:pt x="58" y="32"/>
                  </a:lnTo>
                  <a:lnTo>
                    <a:pt x="58" y="32"/>
                  </a:lnTo>
                  <a:lnTo>
                    <a:pt x="58" y="15"/>
                  </a:lnTo>
                  <a:lnTo>
                    <a:pt x="85" y="15"/>
                  </a:lnTo>
                  <a:lnTo>
                    <a:pt x="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5">
              <a:extLst>
                <a:ext uri="{FF2B5EF4-FFF2-40B4-BE49-F238E27FC236}">
                  <a16:creationId xmlns:a16="http://schemas.microsoft.com/office/drawing/2014/main" id="{72BC456A-D156-257F-45B7-0534C1ED0C43}"/>
                </a:ext>
              </a:extLst>
            </p:cNvPr>
            <p:cNvSpPr>
              <a:spLocks noChangeArrowheads="1"/>
            </p:cNvSpPr>
            <p:nvPr/>
          </p:nvSpPr>
          <p:spPr bwMode="auto">
            <a:xfrm>
              <a:off x="6846417" y="2667823"/>
              <a:ext cx="339838" cy="355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F63CD388-75F3-1D92-F192-2AB95AEF31EC}"/>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close/>
                  <a:moveTo>
                    <a:pt x="0" y="70"/>
                  </a:moveTo>
                  <a:lnTo>
                    <a:pt x="146" y="70"/>
                  </a:lnTo>
                  <a:lnTo>
                    <a:pt x="146" y="59"/>
                  </a:lnTo>
                  <a:lnTo>
                    <a:pt x="134" y="47"/>
                  </a:lnTo>
                  <a:lnTo>
                    <a:pt x="146" y="33"/>
                  </a:lnTo>
                  <a:lnTo>
                    <a:pt x="146" y="0"/>
                  </a:lnTo>
                  <a:lnTo>
                    <a:pt x="0" y="0"/>
                  </a:lnTo>
                  <a:lnTo>
                    <a:pt x="0" y="70"/>
                  </a:lnTo>
                  <a:lnTo>
                    <a:pt x="0" y="70"/>
                  </a:lnTo>
                  <a:close/>
                  <a:moveTo>
                    <a:pt x="146" y="33"/>
                  </a:moveTo>
                  <a:lnTo>
                    <a:pt x="146"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8FC32B21-748D-1880-3976-490930E26230}"/>
                </a:ext>
              </a:extLst>
            </p:cNvPr>
            <p:cNvSpPr>
              <a:spLocks noEditPoints="1"/>
            </p:cNvSpPr>
            <p:nvPr/>
          </p:nvSpPr>
          <p:spPr bwMode="auto">
            <a:xfrm>
              <a:off x="6846417" y="2746856"/>
              <a:ext cx="339838" cy="138308"/>
            </a:xfrm>
            <a:custGeom>
              <a:avLst/>
              <a:gdLst>
                <a:gd name="T0" fmla="*/ 146 w 172"/>
                <a:gd name="T1" fmla="*/ 70 h 70"/>
                <a:gd name="T2" fmla="*/ 172 w 172"/>
                <a:gd name="T3" fmla="*/ 70 h 70"/>
                <a:gd name="T4" fmla="*/ 172 w 172"/>
                <a:gd name="T5" fmla="*/ 0 h 70"/>
                <a:gd name="T6" fmla="*/ 146 w 172"/>
                <a:gd name="T7" fmla="*/ 0 h 70"/>
                <a:gd name="T8" fmla="*/ 146 w 172"/>
                <a:gd name="T9" fmla="*/ 33 h 70"/>
                <a:gd name="T10" fmla="*/ 146 w 172"/>
                <a:gd name="T11" fmla="*/ 33 h 70"/>
                <a:gd name="T12" fmla="*/ 160 w 172"/>
                <a:gd name="T13" fmla="*/ 47 h 70"/>
                <a:gd name="T14" fmla="*/ 146 w 172"/>
                <a:gd name="T15" fmla="*/ 59 h 70"/>
                <a:gd name="T16" fmla="*/ 146 w 172"/>
                <a:gd name="T17" fmla="*/ 70 h 70"/>
                <a:gd name="T18" fmla="*/ 0 w 172"/>
                <a:gd name="T19" fmla="*/ 70 h 70"/>
                <a:gd name="T20" fmla="*/ 146 w 172"/>
                <a:gd name="T21" fmla="*/ 70 h 70"/>
                <a:gd name="T22" fmla="*/ 146 w 172"/>
                <a:gd name="T23" fmla="*/ 59 h 70"/>
                <a:gd name="T24" fmla="*/ 134 w 172"/>
                <a:gd name="T25" fmla="*/ 47 h 70"/>
                <a:gd name="T26" fmla="*/ 146 w 172"/>
                <a:gd name="T27" fmla="*/ 33 h 70"/>
                <a:gd name="T28" fmla="*/ 146 w 172"/>
                <a:gd name="T29" fmla="*/ 0 h 70"/>
                <a:gd name="T30" fmla="*/ 0 w 172"/>
                <a:gd name="T31" fmla="*/ 0 h 70"/>
                <a:gd name="T32" fmla="*/ 0 w 172"/>
                <a:gd name="T33" fmla="*/ 70 h 70"/>
                <a:gd name="T34" fmla="*/ 0 w 172"/>
                <a:gd name="T35" fmla="*/ 70 h 70"/>
                <a:gd name="T36" fmla="*/ 146 w 172"/>
                <a:gd name="T37" fmla="*/ 33 h 70"/>
                <a:gd name="T38" fmla="*/ 146 w 172"/>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70">
                  <a:moveTo>
                    <a:pt x="146" y="70"/>
                  </a:moveTo>
                  <a:lnTo>
                    <a:pt x="172" y="70"/>
                  </a:lnTo>
                  <a:lnTo>
                    <a:pt x="172" y="0"/>
                  </a:lnTo>
                  <a:lnTo>
                    <a:pt x="146" y="0"/>
                  </a:lnTo>
                  <a:lnTo>
                    <a:pt x="146" y="33"/>
                  </a:lnTo>
                  <a:lnTo>
                    <a:pt x="146" y="33"/>
                  </a:lnTo>
                  <a:lnTo>
                    <a:pt x="160" y="47"/>
                  </a:lnTo>
                  <a:lnTo>
                    <a:pt x="146" y="59"/>
                  </a:lnTo>
                  <a:lnTo>
                    <a:pt x="146" y="70"/>
                  </a:lnTo>
                  <a:moveTo>
                    <a:pt x="0" y="70"/>
                  </a:moveTo>
                  <a:lnTo>
                    <a:pt x="146" y="70"/>
                  </a:lnTo>
                  <a:lnTo>
                    <a:pt x="146" y="59"/>
                  </a:lnTo>
                  <a:lnTo>
                    <a:pt x="134" y="47"/>
                  </a:lnTo>
                  <a:lnTo>
                    <a:pt x="146" y="33"/>
                  </a:lnTo>
                  <a:lnTo>
                    <a:pt x="146" y="0"/>
                  </a:lnTo>
                  <a:lnTo>
                    <a:pt x="0" y="0"/>
                  </a:lnTo>
                  <a:lnTo>
                    <a:pt x="0" y="70"/>
                  </a:lnTo>
                  <a:lnTo>
                    <a:pt x="0" y="70"/>
                  </a:lnTo>
                  <a:moveTo>
                    <a:pt x="146" y="33"/>
                  </a:moveTo>
                  <a:lnTo>
                    <a:pt x="146" y="3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5BAC6C5C-F452-130E-FEBD-29AA7599B386}"/>
                </a:ext>
              </a:extLst>
            </p:cNvPr>
            <p:cNvSpPr>
              <a:spLocks/>
            </p:cNvSpPr>
            <p:nvPr/>
          </p:nvSpPr>
          <p:spPr bwMode="auto">
            <a:xfrm>
              <a:off x="8583150" y="2491976"/>
              <a:ext cx="448509" cy="403065"/>
            </a:xfrm>
            <a:custGeom>
              <a:avLst/>
              <a:gdLst>
                <a:gd name="T0" fmla="*/ 166 w 169"/>
                <a:gd name="T1" fmla="*/ 43 h 152"/>
                <a:gd name="T2" fmla="*/ 127 w 169"/>
                <a:gd name="T3" fmla="*/ 39 h 152"/>
                <a:gd name="T4" fmla="*/ 104 w 169"/>
                <a:gd name="T5" fmla="*/ 48 h 152"/>
                <a:gd name="T6" fmla="*/ 58 w 169"/>
                <a:gd name="T7" fmla="*/ 0 h 152"/>
                <a:gd name="T8" fmla="*/ 42 w 169"/>
                <a:gd name="T9" fmla="*/ 6 h 152"/>
                <a:gd name="T10" fmla="*/ 75 w 169"/>
                <a:gd name="T11" fmla="*/ 59 h 152"/>
                <a:gd name="T12" fmla="*/ 43 w 169"/>
                <a:gd name="T13" fmla="*/ 71 h 152"/>
                <a:gd name="T14" fmla="*/ 16 w 169"/>
                <a:gd name="T15" fmla="*/ 54 h 152"/>
                <a:gd name="T16" fmla="*/ 0 w 169"/>
                <a:gd name="T17" fmla="*/ 60 h 152"/>
                <a:gd name="T18" fmla="*/ 30 w 169"/>
                <a:gd name="T19" fmla="*/ 95 h 152"/>
                <a:gd name="T20" fmla="*/ 31 w 169"/>
                <a:gd name="T21" fmla="*/ 140 h 152"/>
                <a:gd name="T22" fmla="*/ 47 w 169"/>
                <a:gd name="T23" fmla="*/ 134 h 152"/>
                <a:gd name="T24" fmla="*/ 55 w 169"/>
                <a:gd name="T25" fmla="*/ 104 h 152"/>
                <a:gd name="T26" fmla="*/ 87 w 169"/>
                <a:gd name="T27" fmla="*/ 92 h 152"/>
                <a:gd name="T28" fmla="*/ 98 w 169"/>
                <a:gd name="T29" fmla="*/ 152 h 152"/>
                <a:gd name="T30" fmla="*/ 114 w 169"/>
                <a:gd name="T31" fmla="*/ 146 h 152"/>
                <a:gd name="T32" fmla="*/ 117 w 169"/>
                <a:gd name="T33" fmla="*/ 81 h 152"/>
                <a:gd name="T34" fmla="*/ 139 w 169"/>
                <a:gd name="T35" fmla="*/ 72 h 152"/>
                <a:gd name="T36" fmla="*/ 166 w 169"/>
                <a:gd name="T37"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52">
                  <a:moveTo>
                    <a:pt x="166" y="43"/>
                  </a:moveTo>
                  <a:cubicBezTo>
                    <a:pt x="162" y="34"/>
                    <a:pt x="136" y="36"/>
                    <a:pt x="127" y="39"/>
                  </a:cubicBezTo>
                  <a:cubicBezTo>
                    <a:pt x="104" y="48"/>
                    <a:pt x="104" y="48"/>
                    <a:pt x="104" y="48"/>
                  </a:cubicBezTo>
                  <a:cubicBezTo>
                    <a:pt x="58" y="0"/>
                    <a:pt x="58" y="0"/>
                    <a:pt x="58" y="0"/>
                  </a:cubicBezTo>
                  <a:cubicBezTo>
                    <a:pt x="42" y="6"/>
                    <a:pt x="42" y="6"/>
                    <a:pt x="42" y="6"/>
                  </a:cubicBezTo>
                  <a:cubicBezTo>
                    <a:pt x="75" y="59"/>
                    <a:pt x="75" y="59"/>
                    <a:pt x="75" y="59"/>
                  </a:cubicBezTo>
                  <a:cubicBezTo>
                    <a:pt x="43" y="71"/>
                    <a:pt x="43" y="71"/>
                    <a:pt x="43" y="71"/>
                  </a:cubicBezTo>
                  <a:cubicBezTo>
                    <a:pt x="16" y="54"/>
                    <a:pt x="16" y="54"/>
                    <a:pt x="16" y="54"/>
                  </a:cubicBezTo>
                  <a:cubicBezTo>
                    <a:pt x="0" y="60"/>
                    <a:pt x="0" y="60"/>
                    <a:pt x="0" y="60"/>
                  </a:cubicBezTo>
                  <a:cubicBezTo>
                    <a:pt x="30" y="95"/>
                    <a:pt x="30" y="95"/>
                    <a:pt x="30" y="95"/>
                  </a:cubicBezTo>
                  <a:cubicBezTo>
                    <a:pt x="31" y="140"/>
                    <a:pt x="31" y="140"/>
                    <a:pt x="31" y="140"/>
                  </a:cubicBezTo>
                  <a:cubicBezTo>
                    <a:pt x="47" y="134"/>
                    <a:pt x="47" y="134"/>
                    <a:pt x="47" y="134"/>
                  </a:cubicBezTo>
                  <a:cubicBezTo>
                    <a:pt x="55" y="104"/>
                    <a:pt x="55" y="104"/>
                    <a:pt x="55" y="104"/>
                  </a:cubicBezTo>
                  <a:cubicBezTo>
                    <a:pt x="87" y="92"/>
                    <a:pt x="87" y="92"/>
                    <a:pt x="87" y="92"/>
                  </a:cubicBezTo>
                  <a:cubicBezTo>
                    <a:pt x="98" y="152"/>
                    <a:pt x="98" y="152"/>
                    <a:pt x="98" y="152"/>
                  </a:cubicBezTo>
                  <a:cubicBezTo>
                    <a:pt x="114" y="146"/>
                    <a:pt x="114" y="146"/>
                    <a:pt x="114" y="146"/>
                  </a:cubicBezTo>
                  <a:cubicBezTo>
                    <a:pt x="117" y="81"/>
                    <a:pt x="117" y="81"/>
                    <a:pt x="117" y="81"/>
                  </a:cubicBezTo>
                  <a:cubicBezTo>
                    <a:pt x="139" y="72"/>
                    <a:pt x="139" y="72"/>
                    <a:pt x="139" y="72"/>
                  </a:cubicBezTo>
                  <a:cubicBezTo>
                    <a:pt x="148" y="68"/>
                    <a:pt x="169" y="52"/>
                    <a:pt x="166"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D683BFD0-8C1D-91C8-906F-34AF88881FBC}"/>
                </a:ext>
              </a:extLst>
            </p:cNvPr>
            <p:cNvSpPr>
              <a:spLocks/>
            </p:cNvSpPr>
            <p:nvPr/>
          </p:nvSpPr>
          <p:spPr bwMode="auto">
            <a:xfrm>
              <a:off x="6484845" y="1689799"/>
              <a:ext cx="235121" cy="466291"/>
            </a:xfrm>
            <a:custGeom>
              <a:avLst/>
              <a:gdLst>
                <a:gd name="T0" fmla="*/ 18 w 88"/>
                <a:gd name="T1" fmla="*/ 0 h 176"/>
                <a:gd name="T2" fmla="*/ 70 w 88"/>
                <a:gd name="T3" fmla="*/ 0 h 176"/>
                <a:gd name="T4" fmla="*/ 88 w 88"/>
                <a:gd name="T5" fmla="*/ 18 h 176"/>
                <a:gd name="T6" fmla="*/ 88 w 88"/>
                <a:gd name="T7" fmla="*/ 158 h 176"/>
                <a:gd name="T8" fmla="*/ 70 w 88"/>
                <a:gd name="T9" fmla="*/ 176 h 176"/>
                <a:gd name="T10" fmla="*/ 18 w 88"/>
                <a:gd name="T11" fmla="*/ 176 h 176"/>
                <a:gd name="T12" fmla="*/ 0 w 88"/>
                <a:gd name="T13" fmla="*/ 158 h 176"/>
                <a:gd name="T14" fmla="*/ 0 w 88"/>
                <a:gd name="T15" fmla="*/ 18 h 176"/>
                <a:gd name="T16" fmla="*/ 18 w 88"/>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76">
                  <a:moveTo>
                    <a:pt x="18" y="0"/>
                  </a:moveTo>
                  <a:cubicBezTo>
                    <a:pt x="70" y="0"/>
                    <a:pt x="70" y="0"/>
                    <a:pt x="70" y="0"/>
                  </a:cubicBezTo>
                  <a:cubicBezTo>
                    <a:pt x="80" y="0"/>
                    <a:pt x="88" y="8"/>
                    <a:pt x="88" y="18"/>
                  </a:cubicBezTo>
                  <a:cubicBezTo>
                    <a:pt x="88" y="158"/>
                    <a:pt x="88" y="158"/>
                    <a:pt x="88" y="158"/>
                  </a:cubicBezTo>
                  <a:cubicBezTo>
                    <a:pt x="88" y="168"/>
                    <a:pt x="80" y="176"/>
                    <a:pt x="70" y="176"/>
                  </a:cubicBezTo>
                  <a:cubicBezTo>
                    <a:pt x="18" y="176"/>
                    <a:pt x="18" y="176"/>
                    <a:pt x="18" y="176"/>
                  </a:cubicBezTo>
                  <a:cubicBezTo>
                    <a:pt x="8" y="176"/>
                    <a:pt x="0" y="168"/>
                    <a:pt x="0" y="158"/>
                  </a:cubicBezTo>
                  <a:cubicBezTo>
                    <a:pt x="0" y="18"/>
                    <a:pt x="0" y="18"/>
                    <a:pt x="0" y="18"/>
                  </a:cubicBezTo>
                  <a:cubicBezTo>
                    <a:pt x="0" y="8"/>
                    <a:pt x="8" y="0"/>
                    <a:pt x="1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90">
              <a:extLst>
                <a:ext uri="{FF2B5EF4-FFF2-40B4-BE49-F238E27FC236}">
                  <a16:creationId xmlns:a16="http://schemas.microsoft.com/office/drawing/2014/main" id="{4920C5E2-0C5A-1E9A-CB60-765091E450FB}"/>
                </a:ext>
              </a:extLst>
            </p:cNvPr>
            <p:cNvSpPr>
              <a:spLocks noChangeArrowheads="1"/>
            </p:cNvSpPr>
            <p:nvPr/>
          </p:nvSpPr>
          <p:spPr bwMode="auto">
            <a:xfrm>
              <a:off x="6512506" y="1739195"/>
              <a:ext cx="181775" cy="349717"/>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BB57F78A-605A-26FD-12B4-8094BA56229E}"/>
                </a:ext>
              </a:extLst>
            </p:cNvPr>
            <p:cNvSpPr>
              <a:spLocks/>
            </p:cNvSpPr>
            <p:nvPr/>
          </p:nvSpPr>
          <p:spPr bwMode="auto">
            <a:xfrm>
              <a:off x="6553999" y="1707582"/>
              <a:ext cx="98790" cy="7903"/>
            </a:xfrm>
            <a:custGeom>
              <a:avLst/>
              <a:gdLst>
                <a:gd name="T0" fmla="*/ 1 w 37"/>
                <a:gd name="T1" fmla="*/ 3 h 3"/>
                <a:gd name="T2" fmla="*/ 35 w 37"/>
                <a:gd name="T3" fmla="*/ 3 h 3"/>
                <a:gd name="T4" fmla="*/ 37 w 37"/>
                <a:gd name="T5" fmla="*/ 1 h 3"/>
                <a:gd name="T6" fmla="*/ 37 w 37"/>
                <a:gd name="T7" fmla="*/ 1 h 3"/>
                <a:gd name="T8" fmla="*/ 35 w 37"/>
                <a:gd name="T9" fmla="*/ 0 h 3"/>
                <a:gd name="T10" fmla="*/ 1 w 37"/>
                <a:gd name="T11" fmla="*/ 0 h 3"/>
                <a:gd name="T12" fmla="*/ 0 w 37"/>
                <a:gd name="T13" fmla="*/ 1 h 3"/>
                <a:gd name="T14" fmla="*/ 0 w 37"/>
                <a:gd name="T15" fmla="*/ 1 h 3"/>
                <a:gd name="T16" fmla="*/ 1 w 3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
                  <a:moveTo>
                    <a:pt x="1" y="3"/>
                  </a:moveTo>
                  <a:cubicBezTo>
                    <a:pt x="35" y="3"/>
                    <a:pt x="35" y="3"/>
                    <a:pt x="35" y="3"/>
                  </a:cubicBezTo>
                  <a:cubicBezTo>
                    <a:pt x="36" y="3"/>
                    <a:pt x="37" y="2"/>
                    <a:pt x="37" y="1"/>
                  </a:cubicBezTo>
                  <a:cubicBezTo>
                    <a:pt x="37" y="1"/>
                    <a:pt x="37" y="1"/>
                    <a:pt x="37" y="1"/>
                  </a:cubicBezTo>
                  <a:cubicBezTo>
                    <a:pt x="37" y="0"/>
                    <a:pt x="36" y="0"/>
                    <a:pt x="35" y="0"/>
                  </a:cubicBezTo>
                  <a:cubicBezTo>
                    <a:pt x="1" y="0"/>
                    <a:pt x="1" y="0"/>
                    <a:pt x="1" y="0"/>
                  </a:cubicBezTo>
                  <a:cubicBezTo>
                    <a:pt x="0" y="0"/>
                    <a:pt x="0" y="0"/>
                    <a:pt x="0" y="1"/>
                  </a:cubicBezTo>
                  <a:cubicBezTo>
                    <a:pt x="0" y="1"/>
                    <a:pt x="0" y="1"/>
                    <a:pt x="0" y="1"/>
                  </a:cubicBezTo>
                  <a:cubicBezTo>
                    <a:pt x="0" y="2"/>
                    <a:pt x="0" y="3"/>
                    <a:pt x="1" y="3"/>
                  </a:cubicBezTo>
                  <a:close/>
                </a:path>
              </a:pathLst>
            </a:custGeom>
            <a:solidFill>
              <a:srgbClr val="E5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884732D5-0A6C-0995-06C5-C13B7207C103}"/>
                </a:ext>
              </a:extLst>
            </p:cNvPr>
            <p:cNvSpPr>
              <a:spLocks/>
            </p:cNvSpPr>
            <p:nvPr/>
          </p:nvSpPr>
          <p:spPr bwMode="auto">
            <a:xfrm>
              <a:off x="6520410" y="2116573"/>
              <a:ext cx="163992" cy="11855"/>
            </a:xfrm>
            <a:custGeom>
              <a:avLst/>
              <a:gdLst>
                <a:gd name="T0" fmla="*/ 3 w 62"/>
                <a:gd name="T1" fmla="*/ 5 h 5"/>
                <a:gd name="T2" fmla="*/ 60 w 62"/>
                <a:gd name="T3" fmla="*/ 5 h 5"/>
                <a:gd name="T4" fmla="*/ 62 w 62"/>
                <a:gd name="T5" fmla="*/ 3 h 5"/>
                <a:gd name="T6" fmla="*/ 62 w 62"/>
                <a:gd name="T7" fmla="*/ 3 h 5"/>
                <a:gd name="T8" fmla="*/ 60 w 62"/>
                <a:gd name="T9" fmla="*/ 0 h 5"/>
                <a:gd name="T10" fmla="*/ 3 w 62"/>
                <a:gd name="T11" fmla="*/ 0 h 5"/>
                <a:gd name="T12" fmla="*/ 0 w 62"/>
                <a:gd name="T13" fmla="*/ 3 h 5"/>
                <a:gd name="T14" fmla="*/ 0 w 62"/>
                <a:gd name="T15" fmla="*/ 3 h 5"/>
                <a:gd name="T16" fmla="*/ 3 w 6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
                  <a:moveTo>
                    <a:pt x="3" y="5"/>
                  </a:moveTo>
                  <a:cubicBezTo>
                    <a:pt x="60" y="5"/>
                    <a:pt x="60" y="5"/>
                    <a:pt x="60" y="5"/>
                  </a:cubicBezTo>
                  <a:cubicBezTo>
                    <a:pt x="61" y="5"/>
                    <a:pt x="62" y="4"/>
                    <a:pt x="62" y="3"/>
                  </a:cubicBezTo>
                  <a:cubicBezTo>
                    <a:pt x="62" y="3"/>
                    <a:pt x="62" y="3"/>
                    <a:pt x="62" y="3"/>
                  </a:cubicBezTo>
                  <a:cubicBezTo>
                    <a:pt x="62" y="1"/>
                    <a:pt x="61" y="0"/>
                    <a:pt x="60" y="0"/>
                  </a:cubicBezTo>
                  <a:cubicBezTo>
                    <a:pt x="3" y="0"/>
                    <a:pt x="3" y="0"/>
                    <a:pt x="3" y="0"/>
                  </a:cubicBezTo>
                  <a:cubicBezTo>
                    <a:pt x="1" y="0"/>
                    <a:pt x="0" y="1"/>
                    <a:pt x="0" y="3"/>
                  </a:cubicBezTo>
                  <a:cubicBezTo>
                    <a:pt x="0" y="3"/>
                    <a:pt x="0" y="3"/>
                    <a:pt x="0" y="3"/>
                  </a:cubicBezTo>
                  <a:cubicBezTo>
                    <a:pt x="0" y="4"/>
                    <a:pt x="1" y="5"/>
                    <a:pt x="3" y="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3">
              <a:extLst>
                <a:ext uri="{FF2B5EF4-FFF2-40B4-BE49-F238E27FC236}">
                  <a16:creationId xmlns:a16="http://schemas.microsoft.com/office/drawing/2014/main" id="{9347B48F-D06D-32D3-181A-37E7E82B5B32}"/>
                </a:ext>
              </a:extLst>
            </p:cNvPr>
            <p:cNvSpPr>
              <a:spLocks noChangeArrowheads="1"/>
            </p:cNvSpPr>
            <p:nvPr/>
          </p:nvSpPr>
          <p:spPr bwMode="auto">
            <a:xfrm>
              <a:off x="6575733" y="2096816"/>
              <a:ext cx="53346" cy="5334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4">
              <a:extLst>
                <a:ext uri="{FF2B5EF4-FFF2-40B4-BE49-F238E27FC236}">
                  <a16:creationId xmlns:a16="http://schemas.microsoft.com/office/drawing/2014/main" id="{E72B0234-B79A-C61E-59E3-DD66BCE00224}"/>
                </a:ext>
              </a:extLst>
            </p:cNvPr>
            <p:cNvSpPr>
              <a:spLocks noChangeArrowheads="1"/>
            </p:cNvSpPr>
            <p:nvPr/>
          </p:nvSpPr>
          <p:spPr bwMode="auto">
            <a:xfrm>
              <a:off x="6583636" y="2104719"/>
              <a:ext cx="37541" cy="37541"/>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81705689-9BC1-CA36-2E17-DC871E47AB7C}"/>
                </a:ext>
              </a:extLst>
            </p:cNvPr>
            <p:cNvSpPr>
              <a:spLocks/>
            </p:cNvSpPr>
            <p:nvPr/>
          </p:nvSpPr>
          <p:spPr bwMode="auto">
            <a:xfrm>
              <a:off x="5779484" y="834276"/>
              <a:ext cx="61249" cy="122500"/>
            </a:xfrm>
            <a:custGeom>
              <a:avLst/>
              <a:gdLst>
                <a:gd name="T0" fmla="*/ 0 w 31"/>
                <a:gd name="T1" fmla="*/ 62 h 62"/>
                <a:gd name="T2" fmla="*/ 31 w 31"/>
                <a:gd name="T3" fmla="*/ 25 h 62"/>
                <a:gd name="T4" fmla="*/ 0 w 31"/>
                <a:gd name="T5" fmla="*/ 0 h 62"/>
                <a:gd name="T6" fmla="*/ 0 w 31"/>
                <a:gd name="T7" fmla="*/ 62 h 62"/>
              </a:gdLst>
              <a:ahLst/>
              <a:cxnLst>
                <a:cxn ang="0">
                  <a:pos x="T0" y="T1"/>
                </a:cxn>
                <a:cxn ang="0">
                  <a:pos x="T2" y="T3"/>
                </a:cxn>
                <a:cxn ang="0">
                  <a:pos x="T4" y="T5"/>
                </a:cxn>
                <a:cxn ang="0">
                  <a:pos x="T6" y="T7"/>
                </a:cxn>
              </a:cxnLst>
              <a:rect l="0" t="0" r="r" b="b"/>
              <a:pathLst>
                <a:path w="31" h="62">
                  <a:moveTo>
                    <a:pt x="0" y="62"/>
                  </a:moveTo>
                  <a:lnTo>
                    <a:pt x="31" y="25"/>
                  </a:lnTo>
                  <a:lnTo>
                    <a:pt x="0" y="0"/>
                  </a:lnTo>
                  <a:lnTo>
                    <a:pt x="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7">
              <a:extLst>
                <a:ext uri="{FF2B5EF4-FFF2-40B4-BE49-F238E27FC236}">
                  <a16:creationId xmlns:a16="http://schemas.microsoft.com/office/drawing/2014/main" id="{85B08ED7-A685-54E0-A769-8849523CEA85}"/>
                </a:ext>
              </a:extLst>
            </p:cNvPr>
            <p:cNvSpPr>
              <a:spLocks/>
            </p:cNvSpPr>
            <p:nvPr/>
          </p:nvSpPr>
          <p:spPr bwMode="auto">
            <a:xfrm>
              <a:off x="5929644" y="834276"/>
              <a:ext cx="59275" cy="122500"/>
            </a:xfrm>
            <a:custGeom>
              <a:avLst/>
              <a:gdLst>
                <a:gd name="T0" fmla="*/ 30 w 30"/>
                <a:gd name="T1" fmla="*/ 62 h 62"/>
                <a:gd name="T2" fmla="*/ 30 w 30"/>
                <a:gd name="T3" fmla="*/ 0 h 62"/>
                <a:gd name="T4" fmla="*/ 0 w 30"/>
                <a:gd name="T5" fmla="*/ 25 h 62"/>
                <a:gd name="T6" fmla="*/ 30 w 30"/>
                <a:gd name="T7" fmla="*/ 62 h 62"/>
              </a:gdLst>
              <a:ahLst/>
              <a:cxnLst>
                <a:cxn ang="0">
                  <a:pos x="T0" y="T1"/>
                </a:cxn>
                <a:cxn ang="0">
                  <a:pos x="T2" y="T3"/>
                </a:cxn>
                <a:cxn ang="0">
                  <a:pos x="T4" y="T5"/>
                </a:cxn>
                <a:cxn ang="0">
                  <a:pos x="T6" y="T7"/>
                </a:cxn>
              </a:cxnLst>
              <a:rect l="0" t="0" r="r" b="b"/>
              <a:pathLst>
                <a:path w="30" h="62">
                  <a:moveTo>
                    <a:pt x="30" y="62"/>
                  </a:moveTo>
                  <a:lnTo>
                    <a:pt x="30" y="0"/>
                  </a:lnTo>
                  <a:lnTo>
                    <a:pt x="0" y="25"/>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7">
              <a:extLst>
                <a:ext uri="{FF2B5EF4-FFF2-40B4-BE49-F238E27FC236}">
                  <a16:creationId xmlns:a16="http://schemas.microsoft.com/office/drawing/2014/main" id="{E2F47B03-A047-4A1D-4C15-20436F482237}"/>
                </a:ext>
              </a:extLst>
            </p:cNvPr>
            <p:cNvSpPr>
              <a:spLocks noChangeArrowheads="1"/>
            </p:cNvSpPr>
            <p:nvPr/>
          </p:nvSpPr>
          <p:spPr bwMode="auto">
            <a:xfrm>
              <a:off x="5988919"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98">
              <a:extLst>
                <a:ext uri="{FF2B5EF4-FFF2-40B4-BE49-F238E27FC236}">
                  <a16:creationId xmlns:a16="http://schemas.microsoft.com/office/drawing/2014/main" id="{F45FE3D0-6AF0-1FBC-5BB6-25670EE4A7AD}"/>
                </a:ext>
              </a:extLst>
            </p:cNvPr>
            <p:cNvSpPr>
              <a:spLocks noChangeArrowheads="1"/>
            </p:cNvSpPr>
            <p:nvPr/>
          </p:nvSpPr>
          <p:spPr bwMode="auto">
            <a:xfrm>
              <a:off x="5779484" y="962703"/>
              <a:ext cx="1976" cy="19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0">
              <a:extLst>
                <a:ext uri="{FF2B5EF4-FFF2-40B4-BE49-F238E27FC236}">
                  <a16:creationId xmlns:a16="http://schemas.microsoft.com/office/drawing/2014/main" id="{E95E7E0E-C8CB-9833-705C-6168EEE976BD}"/>
                </a:ext>
              </a:extLst>
            </p:cNvPr>
            <p:cNvSpPr>
              <a:spLocks/>
            </p:cNvSpPr>
            <p:nvPr/>
          </p:nvSpPr>
          <p:spPr bwMode="auto">
            <a:xfrm>
              <a:off x="5783435" y="887623"/>
              <a:ext cx="203509" cy="75080"/>
            </a:xfrm>
            <a:custGeom>
              <a:avLst/>
              <a:gdLst>
                <a:gd name="T0" fmla="*/ 103 w 103"/>
                <a:gd name="T1" fmla="*/ 38 h 38"/>
                <a:gd name="T2" fmla="*/ 103 w 103"/>
                <a:gd name="T3" fmla="*/ 38 h 38"/>
                <a:gd name="T4" fmla="*/ 71 w 103"/>
                <a:gd name="T5" fmla="*/ 0 h 38"/>
                <a:gd name="T6" fmla="*/ 52 w 103"/>
                <a:gd name="T7" fmla="*/ 15 h 38"/>
                <a:gd name="T8" fmla="*/ 32 w 103"/>
                <a:gd name="T9" fmla="*/ 0 h 38"/>
                <a:gd name="T10" fmla="*/ 1 w 103"/>
                <a:gd name="T11" fmla="*/ 38 h 38"/>
                <a:gd name="T12" fmla="*/ 0 w 103"/>
                <a:gd name="T13" fmla="*/ 38 h 38"/>
                <a:gd name="T14" fmla="*/ 103 w 10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
                  <a:moveTo>
                    <a:pt x="103" y="38"/>
                  </a:moveTo>
                  <a:lnTo>
                    <a:pt x="103" y="38"/>
                  </a:lnTo>
                  <a:lnTo>
                    <a:pt x="71" y="0"/>
                  </a:lnTo>
                  <a:lnTo>
                    <a:pt x="52" y="15"/>
                  </a:lnTo>
                  <a:lnTo>
                    <a:pt x="32" y="0"/>
                  </a:lnTo>
                  <a:lnTo>
                    <a:pt x="1" y="38"/>
                  </a:lnTo>
                  <a:lnTo>
                    <a:pt x="0" y="38"/>
                  </a:lnTo>
                  <a:lnTo>
                    <a:pt x="103"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1">
              <a:extLst>
                <a:ext uri="{FF2B5EF4-FFF2-40B4-BE49-F238E27FC236}">
                  <a16:creationId xmlns:a16="http://schemas.microsoft.com/office/drawing/2014/main" id="{5904B1A4-EC7E-2356-39D9-76D2E32CB069}"/>
                </a:ext>
              </a:extLst>
            </p:cNvPr>
            <p:cNvSpPr>
              <a:spLocks/>
            </p:cNvSpPr>
            <p:nvPr/>
          </p:nvSpPr>
          <p:spPr bwMode="auto">
            <a:xfrm>
              <a:off x="5785410" y="830324"/>
              <a:ext cx="199557" cy="79032"/>
            </a:xfrm>
            <a:custGeom>
              <a:avLst/>
              <a:gdLst>
                <a:gd name="T0" fmla="*/ 31 w 101"/>
                <a:gd name="T1" fmla="*/ 24 h 40"/>
                <a:gd name="T2" fmla="*/ 32 w 101"/>
                <a:gd name="T3" fmla="*/ 25 h 40"/>
                <a:gd name="T4" fmla="*/ 34 w 101"/>
                <a:gd name="T5" fmla="*/ 27 h 40"/>
                <a:gd name="T6" fmla="*/ 51 w 101"/>
                <a:gd name="T7" fmla="*/ 40 h 40"/>
                <a:gd name="T8" fmla="*/ 69 w 101"/>
                <a:gd name="T9" fmla="*/ 27 h 40"/>
                <a:gd name="T10" fmla="*/ 70 w 101"/>
                <a:gd name="T11" fmla="*/ 25 h 40"/>
                <a:gd name="T12" fmla="*/ 71 w 101"/>
                <a:gd name="T13" fmla="*/ 24 h 40"/>
                <a:gd name="T14" fmla="*/ 101 w 101"/>
                <a:gd name="T15" fmla="*/ 0 h 40"/>
                <a:gd name="T16" fmla="*/ 0 w 101"/>
                <a:gd name="T17" fmla="*/ 0 h 40"/>
                <a:gd name="T18" fmla="*/ 31 w 10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
                  <a:moveTo>
                    <a:pt x="31" y="24"/>
                  </a:moveTo>
                  <a:lnTo>
                    <a:pt x="32" y="25"/>
                  </a:lnTo>
                  <a:lnTo>
                    <a:pt x="34" y="27"/>
                  </a:lnTo>
                  <a:lnTo>
                    <a:pt x="51" y="40"/>
                  </a:lnTo>
                  <a:lnTo>
                    <a:pt x="69" y="27"/>
                  </a:lnTo>
                  <a:lnTo>
                    <a:pt x="70" y="25"/>
                  </a:lnTo>
                  <a:lnTo>
                    <a:pt x="71" y="24"/>
                  </a:lnTo>
                  <a:lnTo>
                    <a:pt x="101" y="0"/>
                  </a:lnTo>
                  <a:lnTo>
                    <a:pt x="0" y="0"/>
                  </a:lnTo>
                  <a:lnTo>
                    <a:pt x="31"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a:extLst>
                <a:ext uri="{FF2B5EF4-FFF2-40B4-BE49-F238E27FC236}">
                  <a16:creationId xmlns:a16="http://schemas.microsoft.com/office/drawing/2014/main" id="{0B8BCA28-82BC-880B-9A0B-26D60F08959D}"/>
                </a:ext>
              </a:extLst>
            </p:cNvPr>
            <p:cNvSpPr>
              <a:spLocks/>
            </p:cNvSpPr>
            <p:nvPr/>
          </p:nvSpPr>
          <p:spPr bwMode="auto">
            <a:xfrm>
              <a:off x="8041781" y="4509274"/>
              <a:ext cx="88911" cy="248952"/>
            </a:xfrm>
            <a:custGeom>
              <a:avLst/>
              <a:gdLst>
                <a:gd name="T0" fmla="*/ 4 w 33"/>
                <a:gd name="T1" fmla="*/ 11 h 94"/>
                <a:gd name="T2" fmla="*/ 1 w 33"/>
                <a:gd name="T3" fmla="*/ 23 h 94"/>
                <a:gd name="T4" fmla="*/ 3 w 33"/>
                <a:gd name="T5" fmla="*/ 32 h 94"/>
                <a:gd name="T6" fmla="*/ 12 w 33"/>
                <a:gd name="T7" fmla="*/ 43 h 94"/>
                <a:gd name="T8" fmla="*/ 12 w 33"/>
                <a:gd name="T9" fmla="*/ 94 h 94"/>
                <a:gd name="T10" fmla="*/ 21 w 33"/>
                <a:gd name="T11" fmla="*/ 94 h 94"/>
                <a:gd name="T12" fmla="*/ 21 w 33"/>
                <a:gd name="T13" fmla="*/ 43 h 94"/>
                <a:gd name="T14" fmla="*/ 30 w 33"/>
                <a:gd name="T15" fmla="*/ 32 h 94"/>
                <a:gd name="T16" fmla="*/ 33 w 33"/>
                <a:gd name="T17" fmla="*/ 23 h 94"/>
                <a:gd name="T18" fmla="*/ 29 w 33"/>
                <a:gd name="T19" fmla="*/ 11 h 94"/>
                <a:gd name="T20" fmla="*/ 22 w 33"/>
                <a:gd name="T21" fmla="*/ 0 h 94"/>
                <a:gd name="T22" fmla="*/ 25 w 33"/>
                <a:gd name="T23" fmla="*/ 22 h 94"/>
                <a:gd name="T24" fmla="*/ 22 w 33"/>
                <a:gd name="T25" fmla="*/ 22 h 94"/>
                <a:gd name="T26" fmla="*/ 19 w 33"/>
                <a:gd name="T27" fmla="*/ 0 h 94"/>
                <a:gd name="T28" fmla="*/ 17 w 33"/>
                <a:gd name="T29" fmla="*/ 0 h 94"/>
                <a:gd name="T30" fmla="*/ 15 w 33"/>
                <a:gd name="T31" fmla="*/ 0 h 94"/>
                <a:gd name="T32" fmla="*/ 12 w 33"/>
                <a:gd name="T33" fmla="*/ 22 h 94"/>
                <a:gd name="T34" fmla="*/ 9 w 33"/>
                <a:gd name="T35" fmla="*/ 22 h 94"/>
                <a:gd name="T36" fmla="*/ 12 w 33"/>
                <a:gd name="T37" fmla="*/ 0 h 94"/>
                <a:gd name="T38" fmla="*/ 4 w 33"/>
                <a:gd name="T3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4">
                  <a:moveTo>
                    <a:pt x="4" y="11"/>
                  </a:moveTo>
                  <a:cubicBezTo>
                    <a:pt x="3" y="15"/>
                    <a:pt x="1" y="18"/>
                    <a:pt x="1" y="23"/>
                  </a:cubicBezTo>
                  <a:cubicBezTo>
                    <a:pt x="0" y="26"/>
                    <a:pt x="1" y="29"/>
                    <a:pt x="3" y="32"/>
                  </a:cubicBezTo>
                  <a:cubicBezTo>
                    <a:pt x="5" y="36"/>
                    <a:pt x="8" y="40"/>
                    <a:pt x="12" y="43"/>
                  </a:cubicBezTo>
                  <a:cubicBezTo>
                    <a:pt x="12" y="94"/>
                    <a:pt x="12" y="94"/>
                    <a:pt x="12" y="94"/>
                  </a:cubicBezTo>
                  <a:cubicBezTo>
                    <a:pt x="21" y="94"/>
                    <a:pt x="21" y="94"/>
                    <a:pt x="21" y="94"/>
                  </a:cubicBezTo>
                  <a:cubicBezTo>
                    <a:pt x="21" y="43"/>
                    <a:pt x="21" y="43"/>
                    <a:pt x="21" y="43"/>
                  </a:cubicBezTo>
                  <a:cubicBezTo>
                    <a:pt x="25" y="41"/>
                    <a:pt x="29" y="36"/>
                    <a:pt x="30" y="32"/>
                  </a:cubicBezTo>
                  <a:cubicBezTo>
                    <a:pt x="32" y="29"/>
                    <a:pt x="33" y="26"/>
                    <a:pt x="33" y="23"/>
                  </a:cubicBezTo>
                  <a:cubicBezTo>
                    <a:pt x="32" y="18"/>
                    <a:pt x="31" y="15"/>
                    <a:pt x="29" y="11"/>
                  </a:cubicBezTo>
                  <a:cubicBezTo>
                    <a:pt x="28" y="8"/>
                    <a:pt x="26" y="0"/>
                    <a:pt x="22" y="0"/>
                  </a:cubicBezTo>
                  <a:cubicBezTo>
                    <a:pt x="25" y="22"/>
                    <a:pt x="25" y="22"/>
                    <a:pt x="25" y="22"/>
                  </a:cubicBezTo>
                  <a:cubicBezTo>
                    <a:pt x="22" y="22"/>
                    <a:pt x="22" y="22"/>
                    <a:pt x="22" y="22"/>
                  </a:cubicBezTo>
                  <a:cubicBezTo>
                    <a:pt x="19" y="0"/>
                    <a:pt x="19" y="0"/>
                    <a:pt x="19" y="0"/>
                  </a:cubicBezTo>
                  <a:cubicBezTo>
                    <a:pt x="17" y="0"/>
                    <a:pt x="17" y="0"/>
                    <a:pt x="17" y="0"/>
                  </a:cubicBezTo>
                  <a:cubicBezTo>
                    <a:pt x="15" y="0"/>
                    <a:pt x="15" y="0"/>
                    <a:pt x="15" y="0"/>
                  </a:cubicBezTo>
                  <a:cubicBezTo>
                    <a:pt x="12" y="22"/>
                    <a:pt x="12" y="22"/>
                    <a:pt x="12" y="22"/>
                  </a:cubicBezTo>
                  <a:cubicBezTo>
                    <a:pt x="9" y="22"/>
                    <a:pt x="9" y="22"/>
                    <a:pt x="9" y="22"/>
                  </a:cubicBezTo>
                  <a:cubicBezTo>
                    <a:pt x="12" y="0"/>
                    <a:pt x="12" y="0"/>
                    <a:pt x="12" y="0"/>
                  </a:cubicBezTo>
                  <a:cubicBezTo>
                    <a:pt x="8" y="0"/>
                    <a:pt x="5" y="8"/>
                    <a:pt x="4"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068D2F0B-874F-050F-8D48-460D19CF3D74}"/>
                </a:ext>
              </a:extLst>
            </p:cNvPr>
            <p:cNvSpPr>
              <a:spLocks/>
            </p:cNvSpPr>
            <p:nvPr/>
          </p:nvSpPr>
          <p:spPr bwMode="auto">
            <a:xfrm>
              <a:off x="8156376" y="4505321"/>
              <a:ext cx="92863" cy="252903"/>
            </a:xfrm>
            <a:custGeom>
              <a:avLst/>
              <a:gdLst>
                <a:gd name="T0" fmla="*/ 22 w 35"/>
                <a:gd name="T1" fmla="*/ 96 h 96"/>
                <a:gd name="T2" fmla="*/ 22 w 35"/>
                <a:gd name="T3" fmla="*/ 46 h 96"/>
                <a:gd name="T4" fmla="*/ 35 w 35"/>
                <a:gd name="T5" fmla="*/ 25 h 96"/>
                <a:gd name="T6" fmla="*/ 18 w 35"/>
                <a:gd name="T7" fmla="*/ 0 h 96"/>
                <a:gd name="T8" fmla="*/ 0 w 35"/>
                <a:gd name="T9" fmla="*/ 25 h 96"/>
                <a:gd name="T10" fmla="*/ 13 w 35"/>
                <a:gd name="T11" fmla="*/ 45 h 96"/>
                <a:gd name="T12" fmla="*/ 13 w 35"/>
                <a:gd name="T13" fmla="*/ 96 h 96"/>
                <a:gd name="T14" fmla="*/ 22 w 35"/>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96">
                  <a:moveTo>
                    <a:pt x="22" y="96"/>
                  </a:moveTo>
                  <a:cubicBezTo>
                    <a:pt x="22" y="46"/>
                    <a:pt x="22" y="46"/>
                    <a:pt x="22" y="46"/>
                  </a:cubicBezTo>
                  <a:cubicBezTo>
                    <a:pt x="29" y="43"/>
                    <a:pt x="35" y="35"/>
                    <a:pt x="35" y="25"/>
                  </a:cubicBezTo>
                  <a:cubicBezTo>
                    <a:pt x="35" y="14"/>
                    <a:pt x="27" y="0"/>
                    <a:pt x="18" y="0"/>
                  </a:cubicBezTo>
                  <a:cubicBezTo>
                    <a:pt x="8" y="0"/>
                    <a:pt x="0" y="14"/>
                    <a:pt x="0" y="25"/>
                  </a:cubicBezTo>
                  <a:cubicBezTo>
                    <a:pt x="0" y="35"/>
                    <a:pt x="6" y="43"/>
                    <a:pt x="13" y="45"/>
                  </a:cubicBezTo>
                  <a:cubicBezTo>
                    <a:pt x="13" y="96"/>
                    <a:pt x="13" y="96"/>
                    <a:pt x="13" y="96"/>
                  </a:cubicBezTo>
                  <a:lnTo>
                    <a:pt x="22"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41456230-ABBC-16FD-C8EC-76683EB51CC5}"/>
                </a:ext>
              </a:extLst>
            </p:cNvPr>
            <p:cNvSpPr>
              <a:spLocks noEditPoints="1"/>
            </p:cNvSpPr>
            <p:nvPr/>
          </p:nvSpPr>
          <p:spPr bwMode="auto">
            <a:xfrm>
              <a:off x="4848880" y="3485806"/>
              <a:ext cx="175846" cy="369477"/>
            </a:xfrm>
            <a:custGeom>
              <a:avLst/>
              <a:gdLst>
                <a:gd name="T0" fmla="*/ 33 w 66"/>
                <a:gd name="T1" fmla="*/ 119 h 139"/>
                <a:gd name="T2" fmla="*/ 65 w 66"/>
                <a:gd name="T3" fmla="*/ 135 h 139"/>
                <a:gd name="T4" fmla="*/ 66 w 66"/>
                <a:gd name="T5" fmla="*/ 134 h 139"/>
                <a:gd name="T6" fmla="*/ 66 w 66"/>
                <a:gd name="T7" fmla="*/ 30 h 139"/>
                <a:gd name="T8" fmla="*/ 65 w 66"/>
                <a:gd name="T9" fmla="*/ 14 h 139"/>
                <a:gd name="T10" fmla="*/ 33 w 66"/>
                <a:gd name="T11" fmla="*/ 0 h 139"/>
                <a:gd name="T12" fmla="*/ 33 w 66"/>
                <a:gd name="T13" fmla="*/ 18 h 139"/>
                <a:gd name="T14" fmla="*/ 56 w 66"/>
                <a:gd name="T15" fmla="*/ 23 h 139"/>
                <a:gd name="T16" fmla="*/ 57 w 66"/>
                <a:gd name="T17" fmla="*/ 25 h 139"/>
                <a:gd name="T18" fmla="*/ 55 w 66"/>
                <a:gd name="T19" fmla="*/ 26 h 139"/>
                <a:gd name="T20" fmla="*/ 54 w 66"/>
                <a:gd name="T21" fmla="*/ 26 h 139"/>
                <a:gd name="T22" fmla="*/ 50 w 66"/>
                <a:gd name="T23" fmla="*/ 24 h 139"/>
                <a:gd name="T24" fmla="*/ 33 w 66"/>
                <a:gd name="T25" fmla="*/ 22 h 139"/>
                <a:gd name="T26" fmla="*/ 33 w 66"/>
                <a:gd name="T27" fmla="*/ 37 h 139"/>
                <a:gd name="T28" fmla="*/ 56 w 66"/>
                <a:gd name="T29" fmla="*/ 41 h 139"/>
                <a:gd name="T30" fmla="*/ 57 w 66"/>
                <a:gd name="T31" fmla="*/ 44 h 139"/>
                <a:gd name="T32" fmla="*/ 55 w 66"/>
                <a:gd name="T33" fmla="*/ 45 h 139"/>
                <a:gd name="T34" fmla="*/ 54 w 66"/>
                <a:gd name="T35" fmla="*/ 45 h 139"/>
                <a:gd name="T36" fmla="*/ 50 w 66"/>
                <a:gd name="T37" fmla="*/ 43 h 139"/>
                <a:gd name="T38" fmla="*/ 33 w 66"/>
                <a:gd name="T39" fmla="*/ 41 h 139"/>
                <a:gd name="T40" fmla="*/ 33 w 66"/>
                <a:gd name="T41" fmla="*/ 56 h 139"/>
                <a:gd name="T42" fmla="*/ 56 w 66"/>
                <a:gd name="T43" fmla="*/ 60 h 139"/>
                <a:gd name="T44" fmla="*/ 57 w 66"/>
                <a:gd name="T45" fmla="*/ 62 h 139"/>
                <a:gd name="T46" fmla="*/ 55 w 66"/>
                <a:gd name="T47" fmla="*/ 64 h 139"/>
                <a:gd name="T48" fmla="*/ 54 w 66"/>
                <a:gd name="T49" fmla="*/ 63 h 139"/>
                <a:gd name="T50" fmla="*/ 50 w 66"/>
                <a:gd name="T51" fmla="*/ 62 h 139"/>
                <a:gd name="T52" fmla="*/ 33 w 66"/>
                <a:gd name="T53" fmla="*/ 60 h 139"/>
                <a:gd name="T54" fmla="*/ 33 w 66"/>
                <a:gd name="T55" fmla="*/ 119 h 139"/>
                <a:gd name="T56" fmla="*/ 1 w 66"/>
                <a:gd name="T57" fmla="*/ 135 h 139"/>
                <a:gd name="T58" fmla="*/ 33 w 66"/>
                <a:gd name="T59" fmla="*/ 119 h 139"/>
                <a:gd name="T60" fmla="*/ 33 w 66"/>
                <a:gd name="T61" fmla="*/ 60 h 139"/>
                <a:gd name="T62" fmla="*/ 17 w 66"/>
                <a:gd name="T63" fmla="*/ 62 h 139"/>
                <a:gd name="T64" fmla="*/ 12 w 66"/>
                <a:gd name="T65" fmla="*/ 63 h 139"/>
                <a:gd name="T66" fmla="*/ 10 w 66"/>
                <a:gd name="T67" fmla="*/ 62 h 139"/>
                <a:gd name="T68" fmla="*/ 11 w 66"/>
                <a:gd name="T69" fmla="*/ 60 h 139"/>
                <a:gd name="T70" fmla="*/ 11 w 66"/>
                <a:gd name="T71" fmla="*/ 60 h 139"/>
                <a:gd name="T72" fmla="*/ 33 w 66"/>
                <a:gd name="T73" fmla="*/ 56 h 139"/>
                <a:gd name="T74" fmla="*/ 33 w 66"/>
                <a:gd name="T75" fmla="*/ 41 h 139"/>
                <a:gd name="T76" fmla="*/ 17 w 66"/>
                <a:gd name="T77" fmla="*/ 43 h 139"/>
                <a:gd name="T78" fmla="*/ 12 w 66"/>
                <a:gd name="T79" fmla="*/ 45 h 139"/>
                <a:gd name="T80" fmla="*/ 10 w 66"/>
                <a:gd name="T81" fmla="*/ 44 h 139"/>
                <a:gd name="T82" fmla="*/ 11 w 66"/>
                <a:gd name="T83" fmla="*/ 41 h 139"/>
                <a:gd name="T84" fmla="*/ 11 w 66"/>
                <a:gd name="T85" fmla="*/ 41 h 139"/>
                <a:gd name="T86" fmla="*/ 33 w 66"/>
                <a:gd name="T87" fmla="*/ 37 h 139"/>
                <a:gd name="T88" fmla="*/ 33 w 66"/>
                <a:gd name="T89" fmla="*/ 22 h 139"/>
                <a:gd name="T90" fmla="*/ 17 w 66"/>
                <a:gd name="T91" fmla="*/ 24 h 139"/>
                <a:gd name="T92" fmla="*/ 12 w 66"/>
                <a:gd name="T93" fmla="*/ 26 h 139"/>
                <a:gd name="T94" fmla="*/ 10 w 66"/>
                <a:gd name="T95" fmla="*/ 25 h 139"/>
                <a:gd name="T96" fmla="*/ 11 w 66"/>
                <a:gd name="T97" fmla="*/ 23 h 139"/>
                <a:gd name="T98" fmla="*/ 11 w 66"/>
                <a:gd name="T99" fmla="*/ 23 h 139"/>
                <a:gd name="T100" fmla="*/ 33 w 66"/>
                <a:gd name="T101" fmla="*/ 18 h 139"/>
                <a:gd name="T102" fmla="*/ 33 w 66"/>
                <a:gd name="T103" fmla="*/ 0 h 139"/>
                <a:gd name="T104" fmla="*/ 2 w 66"/>
                <a:gd name="T105" fmla="*/ 14 h 139"/>
                <a:gd name="T106" fmla="*/ 0 w 66"/>
                <a:gd name="T107" fmla="*/ 30 h 139"/>
                <a:gd name="T108" fmla="*/ 0 w 66"/>
                <a:gd name="T109" fmla="*/ 134 h 139"/>
                <a:gd name="T110" fmla="*/ 1 w 66"/>
                <a:gd name="T111"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39">
                  <a:moveTo>
                    <a:pt x="33" y="119"/>
                  </a:moveTo>
                  <a:cubicBezTo>
                    <a:pt x="49" y="119"/>
                    <a:pt x="61" y="123"/>
                    <a:pt x="65" y="135"/>
                  </a:cubicBez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6" y="63"/>
                    <a:pt x="56" y="64"/>
                    <a:pt x="55" y="64"/>
                  </a:cubicBezTo>
                  <a:cubicBezTo>
                    <a:pt x="55" y="64"/>
                    <a:pt x="54" y="64"/>
                    <a:pt x="54" y="63"/>
                  </a:cubicBezTo>
                  <a:cubicBezTo>
                    <a:pt x="53" y="63"/>
                    <a:pt x="51" y="62"/>
                    <a:pt x="50" y="62"/>
                  </a:cubicBezTo>
                  <a:cubicBezTo>
                    <a:pt x="45" y="60"/>
                    <a:pt x="40" y="60"/>
                    <a:pt x="33" y="60"/>
                  </a:cubicBezTo>
                  <a:lnTo>
                    <a:pt x="33" y="119"/>
                  </a:lnTo>
                  <a:close/>
                  <a:moveTo>
                    <a:pt x="1" y="135"/>
                  </a:moveTo>
                  <a:cubicBezTo>
                    <a:pt x="5" y="123"/>
                    <a:pt x="18" y="119"/>
                    <a:pt x="33" y="119"/>
                  </a:cubicBezTo>
                  <a:cubicBezTo>
                    <a:pt x="33" y="60"/>
                    <a:pt x="33" y="60"/>
                    <a:pt x="33" y="60"/>
                  </a:cubicBezTo>
                  <a:cubicBezTo>
                    <a:pt x="27" y="60"/>
                    <a:pt x="21" y="60"/>
                    <a:pt x="17" y="62"/>
                  </a:cubicBezTo>
                  <a:cubicBezTo>
                    <a:pt x="15" y="62"/>
                    <a:pt x="14" y="63"/>
                    <a:pt x="12" y="63"/>
                  </a:cubicBezTo>
                  <a:cubicBezTo>
                    <a:pt x="11" y="64"/>
                    <a:pt x="10" y="63"/>
                    <a:pt x="10" y="62"/>
                  </a:cubicBezTo>
                  <a:cubicBezTo>
                    <a:pt x="9" y="62"/>
                    <a:pt x="10" y="60"/>
                    <a:pt x="11" y="60"/>
                  </a:cubicBezTo>
                  <a:cubicBezTo>
                    <a:pt x="11" y="60"/>
                    <a:pt x="11" y="60"/>
                    <a:pt x="11" y="60"/>
                  </a:cubicBezTo>
                  <a:cubicBezTo>
                    <a:pt x="16" y="57"/>
                    <a:pt x="24" y="56"/>
                    <a:pt x="33" y="56"/>
                  </a:cubicBezTo>
                  <a:cubicBezTo>
                    <a:pt x="33" y="41"/>
                    <a:pt x="33" y="41"/>
                    <a:pt x="33" y="41"/>
                  </a:cubicBezTo>
                  <a:cubicBezTo>
                    <a:pt x="27" y="41"/>
                    <a:pt x="21" y="42"/>
                    <a:pt x="17" y="43"/>
                  </a:cubicBezTo>
                  <a:cubicBezTo>
                    <a:pt x="15" y="43"/>
                    <a:pt x="14" y="44"/>
                    <a:pt x="12" y="45"/>
                  </a:cubicBezTo>
                  <a:cubicBezTo>
                    <a:pt x="11" y="45"/>
                    <a:pt x="10" y="45"/>
                    <a:pt x="10" y="44"/>
                  </a:cubicBezTo>
                  <a:cubicBezTo>
                    <a:pt x="9" y="43"/>
                    <a:pt x="10" y="42"/>
                    <a:pt x="11" y="41"/>
                  </a:cubicBezTo>
                  <a:cubicBezTo>
                    <a:pt x="11" y="41"/>
                    <a:pt x="11" y="41"/>
                    <a:pt x="11" y="41"/>
                  </a:cubicBezTo>
                  <a:cubicBezTo>
                    <a:pt x="16" y="38"/>
                    <a:pt x="24" y="37"/>
                    <a:pt x="33" y="37"/>
                  </a:cubicBezTo>
                  <a:cubicBezTo>
                    <a:pt x="33" y="22"/>
                    <a:pt x="33" y="22"/>
                    <a:pt x="33" y="22"/>
                  </a:cubicBezTo>
                  <a:cubicBezTo>
                    <a:pt x="27" y="22"/>
                    <a:pt x="21" y="23"/>
                    <a:pt x="17" y="24"/>
                  </a:cubicBezTo>
                  <a:cubicBezTo>
                    <a:pt x="15" y="25"/>
                    <a:pt x="14" y="25"/>
                    <a:pt x="12" y="26"/>
                  </a:cubicBezTo>
                  <a:cubicBezTo>
                    <a:pt x="11" y="26"/>
                    <a:pt x="10" y="26"/>
                    <a:pt x="10" y="25"/>
                  </a:cubicBezTo>
                  <a:cubicBezTo>
                    <a:pt x="9" y="24"/>
                    <a:pt x="10" y="23"/>
                    <a:pt x="11" y="23"/>
                  </a:cubicBezTo>
                  <a:cubicBezTo>
                    <a:pt x="11" y="23"/>
                    <a:pt x="11" y="23"/>
                    <a:pt x="11" y="23"/>
                  </a:cubicBezTo>
                  <a:cubicBezTo>
                    <a:pt x="16" y="20"/>
                    <a:pt x="24" y="18"/>
                    <a:pt x="33" y="18"/>
                  </a:cubicBezTo>
                  <a:cubicBezTo>
                    <a:pt x="33" y="0"/>
                    <a:pt x="33" y="0"/>
                    <a:pt x="33" y="0"/>
                  </a:cubicBezTo>
                  <a:cubicBezTo>
                    <a:pt x="18" y="0"/>
                    <a:pt x="6" y="3"/>
                    <a:pt x="2" y="14"/>
                  </a:cubicBezTo>
                  <a:cubicBezTo>
                    <a:pt x="0" y="18"/>
                    <a:pt x="0" y="25"/>
                    <a:pt x="0" y="30"/>
                  </a:cubicBezTo>
                  <a:cubicBezTo>
                    <a:pt x="0" y="51"/>
                    <a:pt x="0" y="113"/>
                    <a:pt x="0" y="134"/>
                  </a:cubicBezTo>
                  <a:cubicBezTo>
                    <a:pt x="0" y="139"/>
                    <a:pt x="0" y="139"/>
                    <a:pt x="1" y="1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5">
              <a:extLst>
                <a:ext uri="{FF2B5EF4-FFF2-40B4-BE49-F238E27FC236}">
                  <a16:creationId xmlns:a16="http://schemas.microsoft.com/office/drawing/2014/main" id="{36FC6404-1F49-7580-6201-E74FD0A5F7A9}"/>
                </a:ext>
              </a:extLst>
            </p:cNvPr>
            <p:cNvSpPr>
              <a:spLocks noEditPoints="1"/>
            </p:cNvSpPr>
            <p:nvPr/>
          </p:nvSpPr>
          <p:spPr bwMode="auto">
            <a:xfrm>
              <a:off x="5040532" y="3485806"/>
              <a:ext cx="173871" cy="369477"/>
            </a:xfrm>
            <a:custGeom>
              <a:avLst/>
              <a:gdLst>
                <a:gd name="T0" fmla="*/ 66 w 66"/>
                <a:gd name="T1" fmla="*/ 134 h 139"/>
                <a:gd name="T2" fmla="*/ 65 w 66"/>
                <a:gd name="T3" fmla="*/ 14 h 139"/>
                <a:gd name="T4" fmla="*/ 33 w 66"/>
                <a:gd name="T5" fmla="*/ 18 h 139"/>
                <a:gd name="T6" fmla="*/ 57 w 66"/>
                <a:gd name="T7" fmla="*/ 25 h 139"/>
                <a:gd name="T8" fmla="*/ 55 w 66"/>
                <a:gd name="T9" fmla="*/ 26 h 139"/>
                <a:gd name="T10" fmla="*/ 50 w 66"/>
                <a:gd name="T11" fmla="*/ 24 h 139"/>
                <a:gd name="T12" fmla="*/ 33 w 66"/>
                <a:gd name="T13" fmla="*/ 37 h 139"/>
                <a:gd name="T14" fmla="*/ 57 w 66"/>
                <a:gd name="T15" fmla="*/ 44 h 139"/>
                <a:gd name="T16" fmla="*/ 55 w 66"/>
                <a:gd name="T17" fmla="*/ 45 h 139"/>
                <a:gd name="T18" fmla="*/ 50 w 66"/>
                <a:gd name="T19" fmla="*/ 43 h 139"/>
                <a:gd name="T20" fmla="*/ 33 w 66"/>
                <a:gd name="T21" fmla="*/ 56 h 139"/>
                <a:gd name="T22" fmla="*/ 57 w 66"/>
                <a:gd name="T23" fmla="*/ 62 h 139"/>
                <a:gd name="T24" fmla="*/ 55 w 66"/>
                <a:gd name="T25" fmla="*/ 64 h 139"/>
                <a:gd name="T26" fmla="*/ 50 w 66"/>
                <a:gd name="T27" fmla="*/ 62 h 139"/>
                <a:gd name="T28" fmla="*/ 33 w 66"/>
                <a:gd name="T29" fmla="*/ 119 h 139"/>
                <a:gd name="T30" fmla="*/ 65 w 66"/>
                <a:gd name="T31" fmla="*/ 135 h 139"/>
                <a:gd name="T32" fmla="*/ 33 w 66"/>
                <a:gd name="T33" fmla="*/ 0 h 139"/>
                <a:gd name="T34" fmla="*/ 0 w 66"/>
                <a:gd name="T35" fmla="*/ 30 h 139"/>
                <a:gd name="T36" fmla="*/ 1 w 66"/>
                <a:gd name="T37" fmla="*/ 135 h 139"/>
                <a:gd name="T38" fmla="*/ 33 w 66"/>
                <a:gd name="T39" fmla="*/ 60 h 139"/>
                <a:gd name="T40" fmla="*/ 17 w 66"/>
                <a:gd name="T41" fmla="*/ 62 h 139"/>
                <a:gd name="T42" fmla="*/ 10 w 66"/>
                <a:gd name="T43" fmla="*/ 62 h 139"/>
                <a:gd name="T44" fmla="*/ 33 w 66"/>
                <a:gd name="T45" fmla="*/ 56 h 139"/>
                <a:gd name="T46" fmla="*/ 33 w 66"/>
                <a:gd name="T47" fmla="*/ 41 h 139"/>
                <a:gd name="T48" fmla="*/ 17 w 66"/>
                <a:gd name="T49" fmla="*/ 43 h 139"/>
                <a:gd name="T50" fmla="*/ 10 w 66"/>
                <a:gd name="T51" fmla="*/ 44 h 139"/>
                <a:gd name="T52" fmla="*/ 33 w 66"/>
                <a:gd name="T53" fmla="*/ 37 h 139"/>
                <a:gd name="T54" fmla="*/ 33 w 66"/>
                <a:gd name="T55" fmla="*/ 22 h 139"/>
                <a:gd name="T56" fmla="*/ 17 w 66"/>
                <a:gd name="T57" fmla="*/ 24 h 139"/>
                <a:gd name="T58" fmla="*/ 10 w 66"/>
                <a:gd name="T59" fmla="*/ 25 h 139"/>
                <a:gd name="T60" fmla="*/ 33 w 66"/>
                <a:gd name="T61" fmla="*/ 18 h 139"/>
                <a:gd name="T62" fmla="*/ 33 w 66"/>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39">
                  <a:moveTo>
                    <a:pt x="65" y="135"/>
                  </a:moveTo>
                  <a:cubicBezTo>
                    <a:pt x="66" y="139"/>
                    <a:pt x="66" y="139"/>
                    <a:pt x="66" y="134"/>
                  </a:cubicBezTo>
                  <a:cubicBezTo>
                    <a:pt x="66" y="113"/>
                    <a:pt x="66" y="51"/>
                    <a:pt x="66" y="30"/>
                  </a:cubicBezTo>
                  <a:cubicBezTo>
                    <a:pt x="66" y="25"/>
                    <a:pt x="66" y="18"/>
                    <a:pt x="65" y="14"/>
                  </a:cubicBezTo>
                  <a:cubicBezTo>
                    <a:pt x="61" y="3"/>
                    <a:pt x="48" y="0"/>
                    <a:pt x="33" y="0"/>
                  </a:cubicBezTo>
                  <a:cubicBezTo>
                    <a:pt x="33" y="18"/>
                    <a:pt x="33" y="18"/>
                    <a:pt x="33" y="18"/>
                  </a:cubicBezTo>
                  <a:cubicBezTo>
                    <a:pt x="43" y="18"/>
                    <a:pt x="50" y="20"/>
                    <a:pt x="56" y="23"/>
                  </a:cubicBezTo>
                  <a:cubicBezTo>
                    <a:pt x="57" y="23"/>
                    <a:pt x="57" y="24"/>
                    <a:pt x="57" y="25"/>
                  </a:cubicBezTo>
                  <a:cubicBezTo>
                    <a:pt x="57" y="25"/>
                    <a:pt x="57" y="25"/>
                    <a:pt x="57" y="25"/>
                  </a:cubicBezTo>
                  <a:cubicBezTo>
                    <a:pt x="56" y="26"/>
                    <a:pt x="56" y="26"/>
                    <a:pt x="55" y="26"/>
                  </a:cubicBezTo>
                  <a:cubicBezTo>
                    <a:pt x="55" y="26"/>
                    <a:pt x="54" y="26"/>
                    <a:pt x="54" y="26"/>
                  </a:cubicBezTo>
                  <a:cubicBezTo>
                    <a:pt x="53" y="25"/>
                    <a:pt x="51" y="25"/>
                    <a:pt x="50" y="24"/>
                  </a:cubicBezTo>
                  <a:cubicBezTo>
                    <a:pt x="45" y="23"/>
                    <a:pt x="40" y="22"/>
                    <a:pt x="33" y="22"/>
                  </a:cubicBezTo>
                  <a:cubicBezTo>
                    <a:pt x="33" y="37"/>
                    <a:pt x="33" y="37"/>
                    <a:pt x="33" y="37"/>
                  </a:cubicBezTo>
                  <a:cubicBezTo>
                    <a:pt x="43" y="37"/>
                    <a:pt x="50" y="38"/>
                    <a:pt x="56" y="41"/>
                  </a:cubicBezTo>
                  <a:cubicBezTo>
                    <a:pt x="57" y="42"/>
                    <a:pt x="57" y="43"/>
                    <a:pt x="57" y="44"/>
                  </a:cubicBezTo>
                  <a:cubicBezTo>
                    <a:pt x="57" y="44"/>
                    <a:pt x="57" y="44"/>
                    <a:pt x="57" y="44"/>
                  </a:cubicBezTo>
                  <a:cubicBezTo>
                    <a:pt x="56" y="44"/>
                    <a:pt x="56" y="45"/>
                    <a:pt x="55" y="45"/>
                  </a:cubicBezTo>
                  <a:cubicBezTo>
                    <a:pt x="55" y="45"/>
                    <a:pt x="54" y="45"/>
                    <a:pt x="54" y="45"/>
                  </a:cubicBezTo>
                  <a:cubicBezTo>
                    <a:pt x="53" y="44"/>
                    <a:pt x="51" y="43"/>
                    <a:pt x="50" y="43"/>
                  </a:cubicBezTo>
                  <a:cubicBezTo>
                    <a:pt x="45" y="42"/>
                    <a:pt x="40" y="41"/>
                    <a:pt x="33" y="41"/>
                  </a:cubicBezTo>
                  <a:cubicBezTo>
                    <a:pt x="33" y="56"/>
                    <a:pt x="33" y="56"/>
                    <a:pt x="33" y="56"/>
                  </a:cubicBezTo>
                  <a:cubicBezTo>
                    <a:pt x="43" y="56"/>
                    <a:pt x="50" y="57"/>
                    <a:pt x="56" y="60"/>
                  </a:cubicBezTo>
                  <a:cubicBezTo>
                    <a:pt x="57" y="60"/>
                    <a:pt x="57" y="62"/>
                    <a:pt x="57" y="62"/>
                  </a:cubicBezTo>
                  <a:cubicBezTo>
                    <a:pt x="57" y="62"/>
                    <a:pt x="57" y="62"/>
                    <a:pt x="57" y="62"/>
                  </a:cubicBezTo>
                  <a:cubicBezTo>
                    <a:pt x="56" y="63"/>
                    <a:pt x="56" y="64"/>
                    <a:pt x="55" y="64"/>
                  </a:cubicBezTo>
                  <a:cubicBezTo>
                    <a:pt x="55" y="64"/>
                    <a:pt x="54" y="64"/>
                    <a:pt x="54" y="63"/>
                  </a:cubicBezTo>
                  <a:cubicBezTo>
                    <a:pt x="53" y="63"/>
                    <a:pt x="51" y="62"/>
                    <a:pt x="50" y="62"/>
                  </a:cubicBezTo>
                  <a:cubicBezTo>
                    <a:pt x="45" y="60"/>
                    <a:pt x="40" y="60"/>
                    <a:pt x="33" y="60"/>
                  </a:cubicBezTo>
                  <a:cubicBezTo>
                    <a:pt x="33" y="119"/>
                    <a:pt x="33" y="119"/>
                    <a:pt x="33" y="119"/>
                  </a:cubicBezTo>
                  <a:cubicBezTo>
                    <a:pt x="33" y="119"/>
                    <a:pt x="33" y="119"/>
                    <a:pt x="33" y="119"/>
                  </a:cubicBezTo>
                  <a:cubicBezTo>
                    <a:pt x="48" y="119"/>
                    <a:pt x="61" y="123"/>
                    <a:pt x="65" y="135"/>
                  </a:cubicBezTo>
                  <a:close/>
                  <a:moveTo>
                    <a:pt x="33" y="0"/>
                  </a:moveTo>
                  <a:cubicBezTo>
                    <a:pt x="33" y="0"/>
                    <a:pt x="33" y="0"/>
                    <a:pt x="33" y="0"/>
                  </a:cubicBezTo>
                  <a:cubicBezTo>
                    <a:pt x="18" y="0"/>
                    <a:pt x="5" y="3"/>
                    <a:pt x="2" y="14"/>
                  </a:cubicBezTo>
                  <a:cubicBezTo>
                    <a:pt x="0" y="18"/>
                    <a:pt x="0" y="25"/>
                    <a:pt x="0" y="30"/>
                  </a:cubicBezTo>
                  <a:cubicBezTo>
                    <a:pt x="0" y="51"/>
                    <a:pt x="0" y="113"/>
                    <a:pt x="0" y="134"/>
                  </a:cubicBezTo>
                  <a:cubicBezTo>
                    <a:pt x="0" y="139"/>
                    <a:pt x="0" y="139"/>
                    <a:pt x="1" y="135"/>
                  </a:cubicBezTo>
                  <a:cubicBezTo>
                    <a:pt x="5" y="123"/>
                    <a:pt x="18" y="119"/>
                    <a:pt x="33" y="119"/>
                  </a:cubicBezTo>
                  <a:cubicBezTo>
                    <a:pt x="33" y="60"/>
                    <a:pt x="33" y="60"/>
                    <a:pt x="33" y="60"/>
                  </a:cubicBezTo>
                  <a:cubicBezTo>
                    <a:pt x="33" y="60"/>
                    <a:pt x="33" y="60"/>
                    <a:pt x="33" y="60"/>
                  </a:cubicBezTo>
                  <a:cubicBezTo>
                    <a:pt x="26" y="60"/>
                    <a:pt x="21" y="60"/>
                    <a:pt x="17" y="62"/>
                  </a:cubicBezTo>
                  <a:cubicBezTo>
                    <a:pt x="15" y="62"/>
                    <a:pt x="14" y="63"/>
                    <a:pt x="12" y="63"/>
                  </a:cubicBezTo>
                  <a:cubicBezTo>
                    <a:pt x="11" y="64"/>
                    <a:pt x="10" y="63"/>
                    <a:pt x="10" y="62"/>
                  </a:cubicBezTo>
                  <a:cubicBezTo>
                    <a:pt x="9" y="62"/>
                    <a:pt x="10" y="60"/>
                    <a:pt x="10" y="60"/>
                  </a:cubicBezTo>
                  <a:cubicBezTo>
                    <a:pt x="16" y="57"/>
                    <a:pt x="23" y="56"/>
                    <a:pt x="33" y="56"/>
                  </a:cubicBezTo>
                  <a:cubicBezTo>
                    <a:pt x="33" y="56"/>
                    <a:pt x="33" y="56"/>
                    <a:pt x="33" y="56"/>
                  </a:cubicBezTo>
                  <a:cubicBezTo>
                    <a:pt x="33" y="41"/>
                    <a:pt x="33" y="41"/>
                    <a:pt x="33" y="41"/>
                  </a:cubicBezTo>
                  <a:cubicBezTo>
                    <a:pt x="33" y="41"/>
                    <a:pt x="33" y="41"/>
                    <a:pt x="33" y="41"/>
                  </a:cubicBezTo>
                  <a:cubicBezTo>
                    <a:pt x="26" y="41"/>
                    <a:pt x="21" y="42"/>
                    <a:pt x="17" y="43"/>
                  </a:cubicBezTo>
                  <a:cubicBezTo>
                    <a:pt x="15" y="43"/>
                    <a:pt x="14" y="44"/>
                    <a:pt x="12" y="45"/>
                  </a:cubicBezTo>
                  <a:cubicBezTo>
                    <a:pt x="11" y="45"/>
                    <a:pt x="10" y="45"/>
                    <a:pt x="10" y="44"/>
                  </a:cubicBezTo>
                  <a:cubicBezTo>
                    <a:pt x="9" y="43"/>
                    <a:pt x="10" y="42"/>
                    <a:pt x="10" y="41"/>
                  </a:cubicBezTo>
                  <a:cubicBezTo>
                    <a:pt x="16" y="38"/>
                    <a:pt x="23" y="37"/>
                    <a:pt x="33" y="37"/>
                  </a:cubicBezTo>
                  <a:cubicBezTo>
                    <a:pt x="33" y="37"/>
                    <a:pt x="33" y="37"/>
                    <a:pt x="33" y="37"/>
                  </a:cubicBezTo>
                  <a:cubicBezTo>
                    <a:pt x="33" y="22"/>
                    <a:pt x="33" y="22"/>
                    <a:pt x="33" y="22"/>
                  </a:cubicBezTo>
                  <a:cubicBezTo>
                    <a:pt x="33" y="22"/>
                    <a:pt x="33" y="22"/>
                    <a:pt x="33" y="22"/>
                  </a:cubicBezTo>
                  <a:cubicBezTo>
                    <a:pt x="26" y="22"/>
                    <a:pt x="21" y="23"/>
                    <a:pt x="17" y="24"/>
                  </a:cubicBezTo>
                  <a:cubicBezTo>
                    <a:pt x="15" y="25"/>
                    <a:pt x="14" y="25"/>
                    <a:pt x="12" y="26"/>
                  </a:cubicBezTo>
                  <a:cubicBezTo>
                    <a:pt x="11" y="26"/>
                    <a:pt x="10" y="26"/>
                    <a:pt x="10" y="25"/>
                  </a:cubicBezTo>
                  <a:cubicBezTo>
                    <a:pt x="9" y="24"/>
                    <a:pt x="10" y="23"/>
                    <a:pt x="10" y="23"/>
                  </a:cubicBezTo>
                  <a:cubicBezTo>
                    <a:pt x="16" y="20"/>
                    <a:pt x="23" y="18"/>
                    <a:pt x="33" y="18"/>
                  </a:cubicBezTo>
                  <a:cubicBezTo>
                    <a:pt x="33" y="18"/>
                    <a:pt x="33" y="18"/>
                    <a:pt x="33" y="18"/>
                  </a:cubicBez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6">
              <a:extLst>
                <a:ext uri="{FF2B5EF4-FFF2-40B4-BE49-F238E27FC236}">
                  <a16:creationId xmlns:a16="http://schemas.microsoft.com/office/drawing/2014/main" id="{4204A405-286B-3E62-DBE8-BAB4EECF1759}"/>
                </a:ext>
              </a:extLst>
            </p:cNvPr>
            <p:cNvSpPr>
              <a:spLocks noEditPoints="1"/>
            </p:cNvSpPr>
            <p:nvPr/>
          </p:nvSpPr>
          <p:spPr bwMode="auto">
            <a:xfrm>
              <a:off x="4305533" y="4493464"/>
              <a:ext cx="272660" cy="272660"/>
            </a:xfrm>
            <a:custGeom>
              <a:avLst/>
              <a:gdLst>
                <a:gd name="T0" fmla="*/ 78 w 103"/>
                <a:gd name="T1" fmla="*/ 96 h 103"/>
                <a:gd name="T2" fmla="*/ 97 w 103"/>
                <a:gd name="T3" fmla="*/ 77 h 103"/>
                <a:gd name="T4" fmla="*/ 102 w 103"/>
                <a:gd name="T5" fmla="*/ 62 h 103"/>
                <a:gd name="T6" fmla="*/ 102 w 103"/>
                <a:gd name="T7" fmla="*/ 41 h 103"/>
                <a:gd name="T8" fmla="*/ 97 w 103"/>
                <a:gd name="T9" fmla="*/ 26 h 103"/>
                <a:gd name="T10" fmla="*/ 78 w 103"/>
                <a:gd name="T11" fmla="*/ 7 h 103"/>
                <a:gd name="T12" fmla="*/ 71 w 103"/>
                <a:gd name="T13" fmla="*/ 4 h 103"/>
                <a:gd name="T14" fmla="*/ 55 w 103"/>
                <a:gd name="T15" fmla="*/ 0 h 103"/>
                <a:gd name="T16" fmla="*/ 58 w 103"/>
                <a:gd name="T17" fmla="*/ 5 h 103"/>
                <a:gd name="T18" fmla="*/ 64 w 103"/>
                <a:gd name="T19" fmla="*/ 6 h 103"/>
                <a:gd name="T20" fmla="*/ 70 w 103"/>
                <a:gd name="T21" fmla="*/ 7 h 103"/>
                <a:gd name="T22" fmla="*/ 68 w 103"/>
                <a:gd name="T23" fmla="*/ 8 h 103"/>
                <a:gd name="T24" fmla="*/ 60 w 103"/>
                <a:gd name="T25" fmla="*/ 11 h 103"/>
                <a:gd name="T26" fmla="*/ 61 w 103"/>
                <a:gd name="T27" fmla="*/ 17 h 103"/>
                <a:gd name="T28" fmla="*/ 66 w 103"/>
                <a:gd name="T29" fmla="*/ 20 h 103"/>
                <a:gd name="T30" fmla="*/ 73 w 103"/>
                <a:gd name="T31" fmla="*/ 11 h 103"/>
                <a:gd name="T32" fmla="*/ 79 w 103"/>
                <a:gd name="T33" fmla="*/ 12 h 103"/>
                <a:gd name="T34" fmla="*/ 83 w 103"/>
                <a:gd name="T35" fmla="*/ 14 h 103"/>
                <a:gd name="T36" fmla="*/ 85 w 103"/>
                <a:gd name="T37" fmla="*/ 22 h 103"/>
                <a:gd name="T38" fmla="*/ 84 w 103"/>
                <a:gd name="T39" fmla="*/ 25 h 103"/>
                <a:gd name="T40" fmla="*/ 81 w 103"/>
                <a:gd name="T41" fmla="*/ 22 h 103"/>
                <a:gd name="T42" fmla="*/ 75 w 103"/>
                <a:gd name="T43" fmla="*/ 23 h 103"/>
                <a:gd name="T44" fmla="*/ 79 w 103"/>
                <a:gd name="T45" fmla="*/ 26 h 103"/>
                <a:gd name="T46" fmla="*/ 68 w 103"/>
                <a:gd name="T47" fmla="*/ 30 h 103"/>
                <a:gd name="T48" fmla="*/ 63 w 103"/>
                <a:gd name="T49" fmla="*/ 34 h 103"/>
                <a:gd name="T50" fmla="*/ 56 w 103"/>
                <a:gd name="T51" fmla="*/ 40 h 103"/>
                <a:gd name="T52" fmla="*/ 60 w 103"/>
                <a:gd name="T53" fmla="*/ 61 h 103"/>
                <a:gd name="T54" fmla="*/ 66 w 103"/>
                <a:gd name="T55" fmla="*/ 63 h 103"/>
                <a:gd name="T56" fmla="*/ 71 w 103"/>
                <a:gd name="T57" fmla="*/ 65 h 103"/>
                <a:gd name="T58" fmla="*/ 81 w 103"/>
                <a:gd name="T59" fmla="*/ 70 h 103"/>
                <a:gd name="T60" fmla="*/ 86 w 103"/>
                <a:gd name="T61" fmla="*/ 75 h 103"/>
                <a:gd name="T62" fmla="*/ 93 w 103"/>
                <a:gd name="T63" fmla="*/ 77 h 103"/>
                <a:gd name="T64" fmla="*/ 59 w 103"/>
                <a:gd name="T65" fmla="*/ 90 h 103"/>
                <a:gd name="T66" fmla="*/ 1 w 103"/>
                <a:gd name="T67" fmla="*/ 44 h 103"/>
                <a:gd name="T68" fmla="*/ 2 w 103"/>
                <a:gd name="T69" fmla="*/ 65 h 103"/>
                <a:gd name="T70" fmla="*/ 11 w 103"/>
                <a:gd name="T71" fmla="*/ 84 h 103"/>
                <a:gd name="T72" fmla="*/ 33 w 103"/>
                <a:gd name="T73" fmla="*/ 100 h 103"/>
                <a:gd name="T74" fmla="*/ 53 w 103"/>
                <a:gd name="T75" fmla="*/ 82 h 103"/>
                <a:gd name="T76" fmla="*/ 51 w 103"/>
                <a:gd name="T77" fmla="*/ 74 h 103"/>
                <a:gd name="T78" fmla="*/ 54 w 103"/>
                <a:gd name="T79" fmla="*/ 66 h 103"/>
                <a:gd name="T80" fmla="*/ 47 w 103"/>
                <a:gd name="T81" fmla="*/ 64 h 103"/>
                <a:gd name="T82" fmla="*/ 41 w 103"/>
                <a:gd name="T83" fmla="*/ 59 h 103"/>
                <a:gd name="T84" fmla="*/ 30 w 103"/>
                <a:gd name="T85" fmla="*/ 55 h 103"/>
                <a:gd name="T86" fmla="*/ 25 w 103"/>
                <a:gd name="T87" fmla="*/ 46 h 103"/>
                <a:gd name="T88" fmla="*/ 23 w 103"/>
                <a:gd name="T89" fmla="*/ 45 h 103"/>
                <a:gd name="T90" fmla="*/ 23 w 103"/>
                <a:gd name="T91" fmla="*/ 47 h 103"/>
                <a:gd name="T92" fmla="*/ 19 w 103"/>
                <a:gd name="T93" fmla="*/ 39 h 103"/>
                <a:gd name="T94" fmla="*/ 19 w 103"/>
                <a:gd name="T95" fmla="*/ 30 h 103"/>
                <a:gd name="T96" fmla="*/ 23 w 103"/>
                <a:gd name="T97" fmla="*/ 21 h 103"/>
                <a:gd name="T98" fmla="*/ 22 w 103"/>
                <a:gd name="T99" fmla="*/ 15 h 103"/>
                <a:gd name="T100" fmla="*/ 47 w 103"/>
                <a:gd name="T101" fmla="*/ 4 h 103"/>
                <a:gd name="T102" fmla="*/ 55 w 103"/>
                <a:gd name="T103" fmla="*/ 0 h 103"/>
                <a:gd name="T104" fmla="*/ 32 w 103"/>
                <a:gd name="T105" fmla="*/ 4 h 103"/>
                <a:gd name="T106" fmla="*/ 15 w 103"/>
                <a:gd name="T107" fmla="*/ 15 h 103"/>
                <a:gd name="T108" fmla="*/ 4 w 103"/>
                <a:gd name="T109" fmla="*/ 33 h 103"/>
                <a:gd name="T110" fmla="*/ 55 w 103"/>
                <a:gd name="T111" fmla="*/ 65 h 103"/>
                <a:gd name="T112" fmla="*/ 48 w 103"/>
                <a:gd name="T113" fmla="*/ 57 h 103"/>
                <a:gd name="T114" fmla="*/ 46 w 103"/>
                <a:gd name="T115" fmla="*/ 53 h 103"/>
                <a:gd name="T116" fmla="*/ 37 w 103"/>
                <a:gd name="T117" fmla="*/ 54 h 103"/>
                <a:gd name="T118" fmla="*/ 42 w 103"/>
                <a:gd name="T119" fmla="*/ 43 h 103"/>
                <a:gd name="T120" fmla="*/ 51 w 103"/>
                <a:gd name="T121" fmla="*/ 43 h 103"/>
                <a:gd name="T122" fmla="*/ 54 w 103"/>
                <a:gd name="T123"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3">
                  <a:moveTo>
                    <a:pt x="55" y="103"/>
                  </a:moveTo>
                  <a:cubicBezTo>
                    <a:pt x="58" y="103"/>
                    <a:pt x="61" y="103"/>
                    <a:pt x="63" y="102"/>
                  </a:cubicBezTo>
                  <a:cubicBezTo>
                    <a:pt x="65" y="102"/>
                    <a:pt x="67" y="101"/>
                    <a:pt x="68" y="101"/>
                  </a:cubicBezTo>
                  <a:cubicBezTo>
                    <a:pt x="69" y="100"/>
                    <a:pt x="70" y="100"/>
                    <a:pt x="71" y="100"/>
                  </a:cubicBezTo>
                  <a:cubicBezTo>
                    <a:pt x="72" y="99"/>
                    <a:pt x="74" y="98"/>
                    <a:pt x="75" y="98"/>
                  </a:cubicBezTo>
                  <a:cubicBezTo>
                    <a:pt x="76" y="97"/>
                    <a:pt x="77" y="97"/>
                    <a:pt x="78" y="96"/>
                  </a:cubicBezTo>
                  <a:cubicBezTo>
                    <a:pt x="81" y="95"/>
                    <a:pt x="84" y="92"/>
                    <a:pt x="87" y="90"/>
                  </a:cubicBezTo>
                  <a:cubicBezTo>
                    <a:pt x="87" y="89"/>
                    <a:pt x="88" y="89"/>
                    <a:pt x="88" y="88"/>
                  </a:cubicBezTo>
                  <a:cubicBezTo>
                    <a:pt x="89" y="88"/>
                    <a:pt x="89" y="87"/>
                    <a:pt x="90" y="86"/>
                  </a:cubicBezTo>
                  <a:cubicBezTo>
                    <a:pt x="91" y="86"/>
                    <a:pt x="92" y="85"/>
                    <a:pt x="92" y="84"/>
                  </a:cubicBezTo>
                  <a:cubicBezTo>
                    <a:pt x="94" y="82"/>
                    <a:pt x="95" y="80"/>
                    <a:pt x="96" y="79"/>
                  </a:cubicBezTo>
                  <a:cubicBezTo>
                    <a:pt x="96" y="78"/>
                    <a:pt x="96" y="78"/>
                    <a:pt x="97" y="77"/>
                  </a:cubicBezTo>
                  <a:cubicBezTo>
                    <a:pt x="97" y="77"/>
                    <a:pt x="97" y="76"/>
                    <a:pt x="98" y="75"/>
                  </a:cubicBezTo>
                  <a:cubicBezTo>
                    <a:pt x="98" y="75"/>
                    <a:pt x="98" y="75"/>
                    <a:pt x="98" y="74"/>
                  </a:cubicBezTo>
                  <a:cubicBezTo>
                    <a:pt x="99" y="73"/>
                    <a:pt x="99" y="73"/>
                    <a:pt x="99" y="72"/>
                  </a:cubicBezTo>
                  <a:cubicBezTo>
                    <a:pt x="100" y="71"/>
                    <a:pt x="100" y="70"/>
                    <a:pt x="100" y="70"/>
                  </a:cubicBezTo>
                  <a:cubicBezTo>
                    <a:pt x="101" y="68"/>
                    <a:pt x="101" y="66"/>
                    <a:pt x="102" y="65"/>
                  </a:cubicBezTo>
                  <a:cubicBezTo>
                    <a:pt x="102" y="64"/>
                    <a:pt x="102" y="63"/>
                    <a:pt x="102" y="62"/>
                  </a:cubicBezTo>
                  <a:cubicBezTo>
                    <a:pt x="103" y="61"/>
                    <a:pt x="103" y="61"/>
                    <a:pt x="103" y="60"/>
                  </a:cubicBezTo>
                  <a:cubicBezTo>
                    <a:pt x="103" y="59"/>
                    <a:pt x="103" y="58"/>
                    <a:pt x="103" y="57"/>
                  </a:cubicBezTo>
                  <a:cubicBezTo>
                    <a:pt x="103" y="55"/>
                    <a:pt x="103" y="54"/>
                    <a:pt x="103" y="52"/>
                  </a:cubicBezTo>
                  <a:cubicBezTo>
                    <a:pt x="103" y="50"/>
                    <a:pt x="103" y="48"/>
                    <a:pt x="103" y="47"/>
                  </a:cubicBezTo>
                  <a:cubicBezTo>
                    <a:pt x="103" y="46"/>
                    <a:pt x="103" y="45"/>
                    <a:pt x="103" y="44"/>
                  </a:cubicBezTo>
                  <a:cubicBezTo>
                    <a:pt x="103" y="43"/>
                    <a:pt x="103" y="42"/>
                    <a:pt x="102" y="41"/>
                  </a:cubicBezTo>
                  <a:cubicBezTo>
                    <a:pt x="102" y="41"/>
                    <a:pt x="102" y="40"/>
                    <a:pt x="102" y="39"/>
                  </a:cubicBezTo>
                  <a:cubicBezTo>
                    <a:pt x="101" y="37"/>
                    <a:pt x="101" y="36"/>
                    <a:pt x="100" y="34"/>
                  </a:cubicBezTo>
                  <a:cubicBezTo>
                    <a:pt x="100" y="34"/>
                    <a:pt x="100" y="33"/>
                    <a:pt x="100" y="33"/>
                  </a:cubicBezTo>
                  <a:cubicBezTo>
                    <a:pt x="99" y="32"/>
                    <a:pt x="99" y="31"/>
                    <a:pt x="98" y="29"/>
                  </a:cubicBezTo>
                  <a:cubicBezTo>
                    <a:pt x="98" y="29"/>
                    <a:pt x="98" y="29"/>
                    <a:pt x="98" y="28"/>
                  </a:cubicBezTo>
                  <a:cubicBezTo>
                    <a:pt x="97" y="28"/>
                    <a:pt x="97" y="27"/>
                    <a:pt x="97" y="26"/>
                  </a:cubicBezTo>
                  <a:cubicBezTo>
                    <a:pt x="95" y="24"/>
                    <a:pt x="94" y="22"/>
                    <a:pt x="92" y="20"/>
                  </a:cubicBezTo>
                  <a:cubicBezTo>
                    <a:pt x="92" y="19"/>
                    <a:pt x="91" y="18"/>
                    <a:pt x="90" y="17"/>
                  </a:cubicBezTo>
                  <a:cubicBezTo>
                    <a:pt x="89" y="17"/>
                    <a:pt x="89" y="16"/>
                    <a:pt x="88" y="15"/>
                  </a:cubicBezTo>
                  <a:cubicBezTo>
                    <a:pt x="88" y="15"/>
                    <a:pt x="87" y="14"/>
                    <a:pt x="87" y="14"/>
                  </a:cubicBezTo>
                  <a:cubicBezTo>
                    <a:pt x="85" y="13"/>
                    <a:pt x="84" y="12"/>
                    <a:pt x="83" y="11"/>
                  </a:cubicBezTo>
                  <a:cubicBezTo>
                    <a:pt x="81" y="9"/>
                    <a:pt x="79" y="8"/>
                    <a:pt x="78" y="7"/>
                  </a:cubicBezTo>
                  <a:cubicBezTo>
                    <a:pt x="77" y="7"/>
                    <a:pt x="76" y="6"/>
                    <a:pt x="75" y="6"/>
                  </a:cubicBezTo>
                  <a:cubicBezTo>
                    <a:pt x="75" y="6"/>
                    <a:pt x="75" y="6"/>
                    <a:pt x="74" y="5"/>
                  </a:cubicBezTo>
                  <a:cubicBezTo>
                    <a:pt x="74" y="5"/>
                    <a:pt x="74" y="5"/>
                    <a:pt x="73" y="5"/>
                  </a:cubicBezTo>
                  <a:cubicBezTo>
                    <a:pt x="73" y="5"/>
                    <a:pt x="73" y="5"/>
                    <a:pt x="73" y="5"/>
                  </a:cubicBezTo>
                  <a:cubicBezTo>
                    <a:pt x="72" y="4"/>
                    <a:pt x="71" y="4"/>
                    <a:pt x="71" y="4"/>
                  </a:cubicBezTo>
                  <a:cubicBezTo>
                    <a:pt x="71" y="4"/>
                    <a:pt x="71" y="4"/>
                    <a:pt x="71" y="4"/>
                  </a:cubicBezTo>
                  <a:cubicBezTo>
                    <a:pt x="70" y="4"/>
                    <a:pt x="69" y="3"/>
                    <a:pt x="69" y="3"/>
                  </a:cubicBezTo>
                  <a:cubicBezTo>
                    <a:pt x="69" y="3"/>
                    <a:pt x="69" y="3"/>
                    <a:pt x="68" y="3"/>
                  </a:cubicBezTo>
                  <a:cubicBezTo>
                    <a:pt x="67" y="2"/>
                    <a:pt x="65" y="2"/>
                    <a:pt x="64" y="2"/>
                  </a:cubicBezTo>
                  <a:cubicBezTo>
                    <a:pt x="63" y="2"/>
                    <a:pt x="63" y="1"/>
                    <a:pt x="62" y="1"/>
                  </a:cubicBezTo>
                  <a:cubicBezTo>
                    <a:pt x="62" y="1"/>
                    <a:pt x="62" y="1"/>
                    <a:pt x="61" y="1"/>
                  </a:cubicBezTo>
                  <a:cubicBezTo>
                    <a:pt x="59" y="1"/>
                    <a:pt x="57" y="1"/>
                    <a:pt x="55" y="0"/>
                  </a:cubicBezTo>
                  <a:cubicBezTo>
                    <a:pt x="55" y="3"/>
                    <a:pt x="55" y="3"/>
                    <a:pt x="55" y="3"/>
                  </a:cubicBezTo>
                  <a:cubicBezTo>
                    <a:pt x="58" y="3"/>
                    <a:pt x="60" y="4"/>
                    <a:pt x="62" y="4"/>
                  </a:cubicBezTo>
                  <a:cubicBezTo>
                    <a:pt x="62" y="4"/>
                    <a:pt x="61" y="4"/>
                    <a:pt x="61" y="4"/>
                  </a:cubicBezTo>
                  <a:cubicBezTo>
                    <a:pt x="60" y="5"/>
                    <a:pt x="60" y="5"/>
                    <a:pt x="60" y="5"/>
                  </a:cubicBezTo>
                  <a:cubicBezTo>
                    <a:pt x="59" y="5"/>
                    <a:pt x="58" y="5"/>
                    <a:pt x="57" y="5"/>
                  </a:cubicBezTo>
                  <a:cubicBezTo>
                    <a:pt x="57" y="5"/>
                    <a:pt x="58" y="5"/>
                    <a:pt x="58" y="5"/>
                  </a:cubicBezTo>
                  <a:cubicBezTo>
                    <a:pt x="59" y="6"/>
                    <a:pt x="59" y="6"/>
                    <a:pt x="60" y="6"/>
                  </a:cubicBezTo>
                  <a:cubicBezTo>
                    <a:pt x="61" y="6"/>
                    <a:pt x="62" y="6"/>
                    <a:pt x="62" y="6"/>
                  </a:cubicBezTo>
                  <a:cubicBezTo>
                    <a:pt x="62" y="5"/>
                    <a:pt x="62" y="5"/>
                    <a:pt x="63" y="5"/>
                  </a:cubicBezTo>
                  <a:cubicBezTo>
                    <a:pt x="63" y="5"/>
                    <a:pt x="63" y="4"/>
                    <a:pt x="63" y="4"/>
                  </a:cubicBezTo>
                  <a:cubicBezTo>
                    <a:pt x="64" y="4"/>
                    <a:pt x="64" y="5"/>
                    <a:pt x="65" y="5"/>
                  </a:cubicBezTo>
                  <a:cubicBezTo>
                    <a:pt x="65" y="5"/>
                    <a:pt x="64" y="5"/>
                    <a:pt x="64" y="6"/>
                  </a:cubicBezTo>
                  <a:cubicBezTo>
                    <a:pt x="64" y="6"/>
                    <a:pt x="65" y="5"/>
                    <a:pt x="66" y="5"/>
                  </a:cubicBezTo>
                  <a:cubicBezTo>
                    <a:pt x="66" y="5"/>
                    <a:pt x="66" y="5"/>
                    <a:pt x="66" y="5"/>
                  </a:cubicBezTo>
                  <a:cubicBezTo>
                    <a:pt x="67" y="5"/>
                    <a:pt x="68" y="6"/>
                    <a:pt x="68" y="6"/>
                  </a:cubicBezTo>
                  <a:cubicBezTo>
                    <a:pt x="69" y="6"/>
                    <a:pt x="71" y="7"/>
                    <a:pt x="72" y="7"/>
                  </a:cubicBezTo>
                  <a:cubicBezTo>
                    <a:pt x="71" y="7"/>
                    <a:pt x="71" y="7"/>
                    <a:pt x="71" y="7"/>
                  </a:cubicBezTo>
                  <a:cubicBezTo>
                    <a:pt x="71" y="7"/>
                    <a:pt x="70" y="7"/>
                    <a:pt x="70" y="7"/>
                  </a:cubicBezTo>
                  <a:cubicBezTo>
                    <a:pt x="70" y="8"/>
                    <a:pt x="70" y="8"/>
                    <a:pt x="71" y="8"/>
                  </a:cubicBezTo>
                  <a:cubicBezTo>
                    <a:pt x="71" y="8"/>
                    <a:pt x="72" y="9"/>
                    <a:pt x="72" y="9"/>
                  </a:cubicBezTo>
                  <a:cubicBezTo>
                    <a:pt x="72" y="10"/>
                    <a:pt x="71" y="9"/>
                    <a:pt x="70" y="9"/>
                  </a:cubicBezTo>
                  <a:cubicBezTo>
                    <a:pt x="69" y="9"/>
                    <a:pt x="68" y="11"/>
                    <a:pt x="68" y="10"/>
                  </a:cubicBezTo>
                  <a:cubicBezTo>
                    <a:pt x="68" y="9"/>
                    <a:pt x="68" y="9"/>
                    <a:pt x="69" y="8"/>
                  </a:cubicBezTo>
                  <a:cubicBezTo>
                    <a:pt x="68" y="8"/>
                    <a:pt x="68" y="8"/>
                    <a:pt x="68" y="8"/>
                  </a:cubicBezTo>
                  <a:cubicBezTo>
                    <a:pt x="68" y="8"/>
                    <a:pt x="68" y="9"/>
                    <a:pt x="67" y="9"/>
                  </a:cubicBezTo>
                  <a:cubicBezTo>
                    <a:pt x="67" y="9"/>
                    <a:pt x="67" y="9"/>
                    <a:pt x="66" y="9"/>
                  </a:cubicBezTo>
                  <a:cubicBezTo>
                    <a:pt x="66" y="9"/>
                    <a:pt x="65" y="9"/>
                    <a:pt x="65" y="9"/>
                  </a:cubicBezTo>
                  <a:cubicBezTo>
                    <a:pt x="64" y="10"/>
                    <a:pt x="64" y="10"/>
                    <a:pt x="63" y="10"/>
                  </a:cubicBezTo>
                  <a:cubicBezTo>
                    <a:pt x="63" y="10"/>
                    <a:pt x="63" y="10"/>
                    <a:pt x="62" y="10"/>
                  </a:cubicBezTo>
                  <a:cubicBezTo>
                    <a:pt x="62" y="11"/>
                    <a:pt x="61" y="11"/>
                    <a:pt x="60" y="11"/>
                  </a:cubicBezTo>
                  <a:cubicBezTo>
                    <a:pt x="60" y="12"/>
                    <a:pt x="59" y="12"/>
                    <a:pt x="58" y="13"/>
                  </a:cubicBezTo>
                  <a:cubicBezTo>
                    <a:pt x="58" y="13"/>
                    <a:pt x="57" y="13"/>
                    <a:pt x="57" y="14"/>
                  </a:cubicBezTo>
                  <a:cubicBezTo>
                    <a:pt x="57" y="14"/>
                    <a:pt x="58" y="14"/>
                    <a:pt x="58" y="14"/>
                  </a:cubicBezTo>
                  <a:cubicBezTo>
                    <a:pt x="58" y="15"/>
                    <a:pt x="58" y="15"/>
                    <a:pt x="58" y="15"/>
                  </a:cubicBezTo>
                  <a:cubicBezTo>
                    <a:pt x="58" y="16"/>
                    <a:pt x="59" y="15"/>
                    <a:pt x="59" y="16"/>
                  </a:cubicBezTo>
                  <a:cubicBezTo>
                    <a:pt x="60" y="16"/>
                    <a:pt x="61" y="16"/>
                    <a:pt x="61" y="17"/>
                  </a:cubicBezTo>
                  <a:cubicBezTo>
                    <a:pt x="62" y="17"/>
                    <a:pt x="62" y="17"/>
                    <a:pt x="63" y="17"/>
                  </a:cubicBezTo>
                  <a:cubicBezTo>
                    <a:pt x="64" y="17"/>
                    <a:pt x="65" y="17"/>
                    <a:pt x="65" y="18"/>
                  </a:cubicBezTo>
                  <a:cubicBezTo>
                    <a:pt x="65" y="18"/>
                    <a:pt x="64" y="19"/>
                    <a:pt x="64" y="19"/>
                  </a:cubicBezTo>
                  <a:cubicBezTo>
                    <a:pt x="64" y="19"/>
                    <a:pt x="64" y="20"/>
                    <a:pt x="64" y="20"/>
                  </a:cubicBezTo>
                  <a:cubicBezTo>
                    <a:pt x="64" y="21"/>
                    <a:pt x="64" y="21"/>
                    <a:pt x="65" y="21"/>
                  </a:cubicBezTo>
                  <a:cubicBezTo>
                    <a:pt x="65" y="21"/>
                    <a:pt x="66" y="21"/>
                    <a:pt x="66" y="20"/>
                  </a:cubicBezTo>
                  <a:cubicBezTo>
                    <a:pt x="66" y="19"/>
                    <a:pt x="66" y="19"/>
                    <a:pt x="67" y="18"/>
                  </a:cubicBezTo>
                  <a:cubicBezTo>
                    <a:pt x="69" y="18"/>
                    <a:pt x="72" y="17"/>
                    <a:pt x="71" y="14"/>
                  </a:cubicBezTo>
                  <a:cubicBezTo>
                    <a:pt x="71" y="14"/>
                    <a:pt x="71" y="14"/>
                    <a:pt x="71" y="13"/>
                  </a:cubicBezTo>
                  <a:cubicBezTo>
                    <a:pt x="71" y="13"/>
                    <a:pt x="72" y="13"/>
                    <a:pt x="72" y="12"/>
                  </a:cubicBezTo>
                  <a:cubicBezTo>
                    <a:pt x="72" y="12"/>
                    <a:pt x="72" y="12"/>
                    <a:pt x="73" y="11"/>
                  </a:cubicBezTo>
                  <a:cubicBezTo>
                    <a:pt x="73" y="11"/>
                    <a:pt x="73" y="11"/>
                    <a:pt x="73" y="11"/>
                  </a:cubicBezTo>
                  <a:cubicBezTo>
                    <a:pt x="73" y="10"/>
                    <a:pt x="73" y="10"/>
                    <a:pt x="73" y="10"/>
                  </a:cubicBezTo>
                  <a:cubicBezTo>
                    <a:pt x="74" y="10"/>
                    <a:pt x="74" y="10"/>
                    <a:pt x="74" y="11"/>
                  </a:cubicBezTo>
                  <a:cubicBezTo>
                    <a:pt x="75" y="11"/>
                    <a:pt x="75" y="11"/>
                    <a:pt x="76" y="11"/>
                  </a:cubicBezTo>
                  <a:cubicBezTo>
                    <a:pt x="76" y="11"/>
                    <a:pt x="76" y="11"/>
                    <a:pt x="76" y="11"/>
                  </a:cubicBezTo>
                  <a:cubicBezTo>
                    <a:pt x="77" y="11"/>
                    <a:pt x="77" y="11"/>
                    <a:pt x="78" y="12"/>
                  </a:cubicBezTo>
                  <a:cubicBezTo>
                    <a:pt x="78" y="12"/>
                    <a:pt x="78" y="12"/>
                    <a:pt x="79" y="12"/>
                  </a:cubicBezTo>
                  <a:cubicBezTo>
                    <a:pt x="78" y="13"/>
                    <a:pt x="78" y="13"/>
                    <a:pt x="78" y="13"/>
                  </a:cubicBezTo>
                  <a:cubicBezTo>
                    <a:pt x="78" y="13"/>
                    <a:pt x="78" y="13"/>
                    <a:pt x="78" y="13"/>
                  </a:cubicBezTo>
                  <a:cubicBezTo>
                    <a:pt x="78" y="14"/>
                    <a:pt x="79" y="14"/>
                    <a:pt x="79" y="14"/>
                  </a:cubicBezTo>
                  <a:cubicBezTo>
                    <a:pt x="79" y="14"/>
                    <a:pt x="80" y="14"/>
                    <a:pt x="80" y="14"/>
                  </a:cubicBezTo>
                  <a:cubicBezTo>
                    <a:pt x="81" y="14"/>
                    <a:pt x="81" y="13"/>
                    <a:pt x="82" y="13"/>
                  </a:cubicBezTo>
                  <a:cubicBezTo>
                    <a:pt x="82" y="14"/>
                    <a:pt x="83" y="14"/>
                    <a:pt x="83" y="14"/>
                  </a:cubicBezTo>
                  <a:cubicBezTo>
                    <a:pt x="83" y="15"/>
                    <a:pt x="83" y="15"/>
                    <a:pt x="83" y="15"/>
                  </a:cubicBezTo>
                  <a:cubicBezTo>
                    <a:pt x="83" y="16"/>
                    <a:pt x="83" y="16"/>
                    <a:pt x="83" y="17"/>
                  </a:cubicBezTo>
                  <a:cubicBezTo>
                    <a:pt x="83" y="18"/>
                    <a:pt x="84" y="17"/>
                    <a:pt x="85" y="18"/>
                  </a:cubicBezTo>
                  <a:cubicBezTo>
                    <a:pt x="85" y="18"/>
                    <a:pt x="85" y="18"/>
                    <a:pt x="85" y="19"/>
                  </a:cubicBezTo>
                  <a:cubicBezTo>
                    <a:pt x="86" y="19"/>
                    <a:pt x="86" y="19"/>
                    <a:pt x="86" y="19"/>
                  </a:cubicBezTo>
                  <a:cubicBezTo>
                    <a:pt x="86" y="20"/>
                    <a:pt x="85" y="20"/>
                    <a:pt x="85" y="22"/>
                  </a:cubicBezTo>
                  <a:cubicBezTo>
                    <a:pt x="85" y="22"/>
                    <a:pt x="85" y="22"/>
                    <a:pt x="85" y="22"/>
                  </a:cubicBezTo>
                  <a:cubicBezTo>
                    <a:pt x="85" y="23"/>
                    <a:pt x="86" y="23"/>
                    <a:pt x="86" y="23"/>
                  </a:cubicBezTo>
                  <a:cubicBezTo>
                    <a:pt x="86" y="24"/>
                    <a:pt x="86" y="24"/>
                    <a:pt x="86" y="24"/>
                  </a:cubicBezTo>
                  <a:cubicBezTo>
                    <a:pt x="87" y="25"/>
                    <a:pt x="87" y="26"/>
                    <a:pt x="86" y="26"/>
                  </a:cubicBezTo>
                  <a:cubicBezTo>
                    <a:pt x="85" y="26"/>
                    <a:pt x="85" y="25"/>
                    <a:pt x="85" y="25"/>
                  </a:cubicBezTo>
                  <a:cubicBezTo>
                    <a:pt x="84" y="25"/>
                    <a:pt x="84" y="25"/>
                    <a:pt x="84" y="25"/>
                  </a:cubicBezTo>
                  <a:cubicBezTo>
                    <a:pt x="84" y="25"/>
                    <a:pt x="83" y="25"/>
                    <a:pt x="83" y="25"/>
                  </a:cubicBezTo>
                  <a:cubicBezTo>
                    <a:pt x="82" y="25"/>
                    <a:pt x="81" y="25"/>
                    <a:pt x="81" y="25"/>
                  </a:cubicBezTo>
                  <a:cubicBezTo>
                    <a:pt x="82" y="24"/>
                    <a:pt x="83" y="23"/>
                    <a:pt x="83" y="22"/>
                  </a:cubicBezTo>
                  <a:cubicBezTo>
                    <a:pt x="84" y="22"/>
                    <a:pt x="84" y="22"/>
                    <a:pt x="84" y="21"/>
                  </a:cubicBezTo>
                  <a:cubicBezTo>
                    <a:pt x="84" y="21"/>
                    <a:pt x="83" y="21"/>
                    <a:pt x="83" y="22"/>
                  </a:cubicBezTo>
                  <a:cubicBezTo>
                    <a:pt x="82" y="22"/>
                    <a:pt x="82" y="22"/>
                    <a:pt x="81" y="22"/>
                  </a:cubicBezTo>
                  <a:cubicBezTo>
                    <a:pt x="80" y="22"/>
                    <a:pt x="79" y="22"/>
                    <a:pt x="78" y="23"/>
                  </a:cubicBezTo>
                  <a:cubicBezTo>
                    <a:pt x="78" y="23"/>
                    <a:pt x="79" y="23"/>
                    <a:pt x="79" y="23"/>
                  </a:cubicBezTo>
                  <a:cubicBezTo>
                    <a:pt x="79" y="24"/>
                    <a:pt x="78" y="24"/>
                    <a:pt x="78" y="23"/>
                  </a:cubicBezTo>
                  <a:cubicBezTo>
                    <a:pt x="78" y="23"/>
                    <a:pt x="78" y="23"/>
                    <a:pt x="78" y="23"/>
                  </a:cubicBezTo>
                  <a:cubicBezTo>
                    <a:pt x="77" y="22"/>
                    <a:pt x="76" y="22"/>
                    <a:pt x="76" y="22"/>
                  </a:cubicBezTo>
                  <a:cubicBezTo>
                    <a:pt x="75" y="22"/>
                    <a:pt x="75" y="23"/>
                    <a:pt x="75" y="23"/>
                  </a:cubicBezTo>
                  <a:cubicBezTo>
                    <a:pt x="75" y="24"/>
                    <a:pt x="77" y="23"/>
                    <a:pt x="77" y="24"/>
                  </a:cubicBezTo>
                  <a:cubicBezTo>
                    <a:pt x="76" y="24"/>
                    <a:pt x="75" y="25"/>
                    <a:pt x="76" y="26"/>
                  </a:cubicBezTo>
                  <a:cubicBezTo>
                    <a:pt x="76" y="26"/>
                    <a:pt x="76" y="27"/>
                    <a:pt x="76" y="27"/>
                  </a:cubicBezTo>
                  <a:cubicBezTo>
                    <a:pt x="77" y="27"/>
                    <a:pt x="77" y="26"/>
                    <a:pt x="77" y="26"/>
                  </a:cubicBezTo>
                  <a:cubicBezTo>
                    <a:pt x="77" y="26"/>
                    <a:pt x="77" y="27"/>
                    <a:pt x="78" y="27"/>
                  </a:cubicBezTo>
                  <a:cubicBezTo>
                    <a:pt x="78" y="27"/>
                    <a:pt x="79" y="26"/>
                    <a:pt x="79" y="26"/>
                  </a:cubicBezTo>
                  <a:cubicBezTo>
                    <a:pt x="80" y="27"/>
                    <a:pt x="79" y="27"/>
                    <a:pt x="78" y="27"/>
                  </a:cubicBezTo>
                  <a:cubicBezTo>
                    <a:pt x="77" y="28"/>
                    <a:pt x="76" y="28"/>
                    <a:pt x="75" y="28"/>
                  </a:cubicBezTo>
                  <a:cubicBezTo>
                    <a:pt x="75" y="28"/>
                    <a:pt x="73" y="30"/>
                    <a:pt x="73" y="29"/>
                  </a:cubicBezTo>
                  <a:cubicBezTo>
                    <a:pt x="73" y="28"/>
                    <a:pt x="74" y="28"/>
                    <a:pt x="74" y="28"/>
                  </a:cubicBezTo>
                  <a:cubicBezTo>
                    <a:pt x="73" y="27"/>
                    <a:pt x="72" y="28"/>
                    <a:pt x="72" y="28"/>
                  </a:cubicBezTo>
                  <a:cubicBezTo>
                    <a:pt x="70" y="29"/>
                    <a:pt x="69" y="29"/>
                    <a:pt x="68" y="30"/>
                  </a:cubicBezTo>
                  <a:cubicBezTo>
                    <a:pt x="68" y="30"/>
                    <a:pt x="68" y="31"/>
                    <a:pt x="68" y="31"/>
                  </a:cubicBezTo>
                  <a:cubicBezTo>
                    <a:pt x="68" y="31"/>
                    <a:pt x="67" y="31"/>
                    <a:pt x="67" y="31"/>
                  </a:cubicBezTo>
                  <a:cubicBezTo>
                    <a:pt x="66" y="31"/>
                    <a:pt x="66" y="32"/>
                    <a:pt x="66" y="32"/>
                  </a:cubicBezTo>
                  <a:cubicBezTo>
                    <a:pt x="65" y="32"/>
                    <a:pt x="65" y="32"/>
                    <a:pt x="65" y="32"/>
                  </a:cubicBezTo>
                  <a:cubicBezTo>
                    <a:pt x="64" y="32"/>
                    <a:pt x="64" y="33"/>
                    <a:pt x="64" y="33"/>
                  </a:cubicBezTo>
                  <a:cubicBezTo>
                    <a:pt x="64" y="33"/>
                    <a:pt x="63" y="34"/>
                    <a:pt x="63" y="34"/>
                  </a:cubicBezTo>
                  <a:cubicBezTo>
                    <a:pt x="63" y="34"/>
                    <a:pt x="63" y="35"/>
                    <a:pt x="62" y="35"/>
                  </a:cubicBezTo>
                  <a:cubicBezTo>
                    <a:pt x="62" y="35"/>
                    <a:pt x="62" y="35"/>
                    <a:pt x="61" y="35"/>
                  </a:cubicBezTo>
                  <a:cubicBezTo>
                    <a:pt x="61" y="35"/>
                    <a:pt x="61" y="36"/>
                    <a:pt x="61" y="37"/>
                  </a:cubicBezTo>
                  <a:cubicBezTo>
                    <a:pt x="61" y="38"/>
                    <a:pt x="60" y="38"/>
                    <a:pt x="59" y="38"/>
                  </a:cubicBezTo>
                  <a:cubicBezTo>
                    <a:pt x="58" y="39"/>
                    <a:pt x="58" y="39"/>
                    <a:pt x="58" y="39"/>
                  </a:cubicBezTo>
                  <a:cubicBezTo>
                    <a:pt x="57" y="39"/>
                    <a:pt x="57" y="40"/>
                    <a:pt x="56" y="40"/>
                  </a:cubicBezTo>
                  <a:cubicBezTo>
                    <a:pt x="56" y="40"/>
                    <a:pt x="56" y="40"/>
                    <a:pt x="55" y="41"/>
                  </a:cubicBezTo>
                  <a:cubicBezTo>
                    <a:pt x="55" y="65"/>
                    <a:pt x="55" y="65"/>
                    <a:pt x="55" y="65"/>
                  </a:cubicBezTo>
                  <a:cubicBezTo>
                    <a:pt x="56" y="64"/>
                    <a:pt x="56" y="64"/>
                    <a:pt x="56" y="64"/>
                  </a:cubicBezTo>
                  <a:cubicBezTo>
                    <a:pt x="56" y="63"/>
                    <a:pt x="57" y="63"/>
                    <a:pt x="57" y="62"/>
                  </a:cubicBezTo>
                  <a:cubicBezTo>
                    <a:pt x="58" y="62"/>
                    <a:pt x="58" y="62"/>
                    <a:pt x="59" y="62"/>
                  </a:cubicBezTo>
                  <a:cubicBezTo>
                    <a:pt x="59" y="62"/>
                    <a:pt x="60" y="62"/>
                    <a:pt x="60" y="61"/>
                  </a:cubicBezTo>
                  <a:cubicBezTo>
                    <a:pt x="60" y="61"/>
                    <a:pt x="60" y="61"/>
                    <a:pt x="61" y="61"/>
                  </a:cubicBezTo>
                  <a:cubicBezTo>
                    <a:pt x="61" y="62"/>
                    <a:pt x="60" y="62"/>
                    <a:pt x="61" y="62"/>
                  </a:cubicBezTo>
                  <a:cubicBezTo>
                    <a:pt x="61" y="63"/>
                    <a:pt x="62" y="61"/>
                    <a:pt x="62" y="61"/>
                  </a:cubicBezTo>
                  <a:cubicBezTo>
                    <a:pt x="62" y="61"/>
                    <a:pt x="63" y="62"/>
                    <a:pt x="63" y="62"/>
                  </a:cubicBezTo>
                  <a:cubicBezTo>
                    <a:pt x="64" y="62"/>
                    <a:pt x="64" y="63"/>
                    <a:pt x="64" y="63"/>
                  </a:cubicBezTo>
                  <a:cubicBezTo>
                    <a:pt x="65" y="63"/>
                    <a:pt x="65" y="63"/>
                    <a:pt x="66" y="63"/>
                  </a:cubicBezTo>
                  <a:cubicBezTo>
                    <a:pt x="66" y="63"/>
                    <a:pt x="67" y="63"/>
                    <a:pt x="67" y="63"/>
                  </a:cubicBezTo>
                  <a:cubicBezTo>
                    <a:pt x="67" y="63"/>
                    <a:pt x="68" y="63"/>
                    <a:pt x="68" y="63"/>
                  </a:cubicBezTo>
                  <a:cubicBezTo>
                    <a:pt x="69" y="62"/>
                    <a:pt x="70" y="63"/>
                    <a:pt x="70" y="63"/>
                  </a:cubicBezTo>
                  <a:cubicBezTo>
                    <a:pt x="70" y="63"/>
                    <a:pt x="70" y="63"/>
                    <a:pt x="71" y="63"/>
                  </a:cubicBezTo>
                  <a:cubicBezTo>
                    <a:pt x="71" y="63"/>
                    <a:pt x="71" y="64"/>
                    <a:pt x="71" y="64"/>
                  </a:cubicBezTo>
                  <a:cubicBezTo>
                    <a:pt x="71" y="64"/>
                    <a:pt x="71" y="65"/>
                    <a:pt x="71" y="65"/>
                  </a:cubicBezTo>
                  <a:cubicBezTo>
                    <a:pt x="72" y="65"/>
                    <a:pt x="72" y="65"/>
                    <a:pt x="73" y="65"/>
                  </a:cubicBezTo>
                  <a:cubicBezTo>
                    <a:pt x="73" y="65"/>
                    <a:pt x="73" y="66"/>
                    <a:pt x="74" y="66"/>
                  </a:cubicBezTo>
                  <a:cubicBezTo>
                    <a:pt x="74" y="67"/>
                    <a:pt x="75" y="68"/>
                    <a:pt x="76" y="68"/>
                  </a:cubicBezTo>
                  <a:cubicBezTo>
                    <a:pt x="76" y="68"/>
                    <a:pt x="77" y="67"/>
                    <a:pt x="77" y="67"/>
                  </a:cubicBezTo>
                  <a:cubicBezTo>
                    <a:pt x="78" y="68"/>
                    <a:pt x="79" y="68"/>
                    <a:pt x="80" y="69"/>
                  </a:cubicBezTo>
                  <a:cubicBezTo>
                    <a:pt x="80" y="69"/>
                    <a:pt x="81" y="69"/>
                    <a:pt x="81" y="70"/>
                  </a:cubicBezTo>
                  <a:cubicBezTo>
                    <a:pt x="81" y="70"/>
                    <a:pt x="81" y="70"/>
                    <a:pt x="81" y="71"/>
                  </a:cubicBezTo>
                  <a:cubicBezTo>
                    <a:pt x="81" y="71"/>
                    <a:pt x="82" y="72"/>
                    <a:pt x="82" y="73"/>
                  </a:cubicBezTo>
                  <a:cubicBezTo>
                    <a:pt x="82" y="73"/>
                    <a:pt x="82" y="73"/>
                    <a:pt x="83" y="74"/>
                  </a:cubicBezTo>
                  <a:cubicBezTo>
                    <a:pt x="83" y="74"/>
                    <a:pt x="83" y="74"/>
                    <a:pt x="84" y="74"/>
                  </a:cubicBezTo>
                  <a:cubicBezTo>
                    <a:pt x="84" y="74"/>
                    <a:pt x="84" y="74"/>
                    <a:pt x="84" y="74"/>
                  </a:cubicBezTo>
                  <a:cubicBezTo>
                    <a:pt x="85" y="74"/>
                    <a:pt x="86" y="75"/>
                    <a:pt x="86" y="75"/>
                  </a:cubicBezTo>
                  <a:cubicBezTo>
                    <a:pt x="86" y="75"/>
                    <a:pt x="87" y="75"/>
                    <a:pt x="87" y="75"/>
                  </a:cubicBezTo>
                  <a:cubicBezTo>
                    <a:pt x="87" y="75"/>
                    <a:pt x="87" y="76"/>
                    <a:pt x="88" y="76"/>
                  </a:cubicBezTo>
                  <a:cubicBezTo>
                    <a:pt x="88" y="76"/>
                    <a:pt x="88" y="76"/>
                    <a:pt x="89" y="76"/>
                  </a:cubicBezTo>
                  <a:cubicBezTo>
                    <a:pt x="89" y="76"/>
                    <a:pt x="90" y="77"/>
                    <a:pt x="91" y="77"/>
                  </a:cubicBezTo>
                  <a:cubicBezTo>
                    <a:pt x="91" y="77"/>
                    <a:pt x="91" y="76"/>
                    <a:pt x="92" y="76"/>
                  </a:cubicBezTo>
                  <a:cubicBezTo>
                    <a:pt x="92" y="77"/>
                    <a:pt x="93" y="77"/>
                    <a:pt x="93" y="77"/>
                  </a:cubicBezTo>
                  <a:cubicBezTo>
                    <a:pt x="87" y="88"/>
                    <a:pt x="76" y="96"/>
                    <a:pt x="63" y="99"/>
                  </a:cubicBezTo>
                  <a:cubicBezTo>
                    <a:pt x="63" y="99"/>
                    <a:pt x="63" y="98"/>
                    <a:pt x="63" y="98"/>
                  </a:cubicBezTo>
                  <a:cubicBezTo>
                    <a:pt x="63" y="97"/>
                    <a:pt x="63" y="96"/>
                    <a:pt x="63" y="95"/>
                  </a:cubicBezTo>
                  <a:cubicBezTo>
                    <a:pt x="63" y="94"/>
                    <a:pt x="63" y="93"/>
                    <a:pt x="63" y="93"/>
                  </a:cubicBezTo>
                  <a:cubicBezTo>
                    <a:pt x="62" y="92"/>
                    <a:pt x="61" y="91"/>
                    <a:pt x="60" y="91"/>
                  </a:cubicBezTo>
                  <a:cubicBezTo>
                    <a:pt x="60" y="91"/>
                    <a:pt x="60" y="91"/>
                    <a:pt x="59" y="90"/>
                  </a:cubicBezTo>
                  <a:cubicBezTo>
                    <a:pt x="58" y="90"/>
                    <a:pt x="57" y="89"/>
                    <a:pt x="56" y="88"/>
                  </a:cubicBezTo>
                  <a:cubicBezTo>
                    <a:pt x="56" y="88"/>
                    <a:pt x="56" y="88"/>
                    <a:pt x="56" y="87"/>
                  </a:cubicBezTo>
                  <a:cubicBezTo>
                    <a:pt x="56" y="87"/>
                    <a:pt x="56" y="87"/>
                    <a:pt x="55" y="87"/>
                  </a:cubicBezTo>
                  <a:lnTo>
                    <a:pt x="55" y="103"/>
                  </a:lnTo>
                  <a:close/>
                  <a:moveTo>
                    <a:pt x="1" y="41"/>
                  </a:moveTo>
                  <a:cubicBezTo>
                    <a:pt x="1" y="42"/>
                    <a:pt x="1" y="43"/>
                    <a:pt x="1" y="44"/>
                  </a:cubicBezTo>
                  <a:cubicBezTo>
                    <a:pt x="1" y="45"/>
                    <a:pt x="1" y="46"/>
                    <a:pt x="1" y="47"/>
                  </a:cubicBezTo>
                  <a:cubicBezTo>
                    <a:pt x="0" y="48"/>
                    <a:pt x="0" y="50"/>
                    <a:pt x="0" y="52"/>
                  </a:cubicBezTo>
                  <a:cubicBezTo>
                    <a:pt x="0" y="54"/>
                    <a:pt x="0" y="55"/>
                    <a:pt x="1" y="57"/>
                  </a:cubicBezTo>
                  <a:cubicBezTo>
                    <a:pt x="1" y="58"/>
                    <a:pt x="1" y="59"/>
                    <a:pt x="1" y="60"/>
                  </a:cubicBezTo>
                  <a:cubicBezTo>
                    <a:pt x="1" y="61"/>
                    <a:pt x="1" y="61"/>
                    <a:pt x="1" y="62"/>
                  </a:cubicBezTo>
                  <a:cubicBezTo>
                    <a:pt x="2" y="63"/>
                    <a:pt x="2" y="64"/>
                    <a:pt x="2" y="65"/>
                  </a:cubicBezTo>
                  <a:cubicBezTo>
                    <a:pt x="2" y="66"/>
                    <a:pt x="3" y="68"/>
                    <a:pt x="4" y="70"/>
                  </a:cubicBezTo>
                  <a:cubicBezTo>
                    <a:pt x="4" y="70"/>
                    <a:pt x="4" y="71"/>
                    <a:pt x="4" y="72"/>
                  </a:cubicBezTo>
                  <a:cubicBezTo>
                    <a:pt x="5" y="73"/>
                    <a:pt x="5" y="73"/>
                    <a:pt x="5" y="74"/>
                  </a:cubicBezTo>
                  <a:cubicBezTo>
                    <a:pt x="6" y="75"/>
                    <a:pt x="6" y="75"/>
                    <a:pt x="6" y="75"/>
                  </a:cubicBezTo>
                  <a:cubicBezTo>
                    <a:pt x="6" y="76"/>
                    <a:pt x="7" y="77"/>
                    <a:pt x="7" y="77"/>
                  </a:cubicBezTo>
                  <a:cubicBezTo>
                    <a:pt x="8" y="80"/>
                    <a:pt x="10" y="82"/>
                    <a:pt x="11" y="84"/>
                  </a:cubicBezTo>
                  <a:cubicBezTo>
                    <a:pt x="12" y="85"/>
                    <a:pt x="13" y="86"/>
                    <a:pt x="14" y="86"/>
                  </a:cubicBezTo>
                  <a:cubicBezTo>
                    <a:pt x="14" y="87"/>
                    <a:pt x="15" y="88"/>
                    <a:pt x="15" y="88"/>
                  </a:cubicBezTo>
                  <a:cubicBezTo>
                    <a:pt x="16" y="89"/>
                    <a:pt x="17" y="89"/>
                    <a:pt x="17" y="90"/>
                  </a:cubicBezTo>
                  <a:cubicBezTo>
                    <a:pt x="20" y="92"/>
                    <a:pt x="23" y="95"/>
                    <a:pt x="26" y="96"/>
                  </a:cubicBezTo>
                  <a:cubicBezTo>
                    <a:pt x="27" y="97"/>
                    <a:pt x="28" y="97"/>
                    <a:pt x="28" y="98"/>
                  </a:cubicBezTo>
                  <a:cubicBezTo>
                    <a:pt x="30" y="98"/>
                    <a:pt x="31" y="99"/>
                    <a:pt x="33" y="100"/>
                  </a:cubicBezTo>
                  <a:cubicBezTo>
                    <a:pt x="34" y="100"/>
                    <a:pt x="35" y="100"/>
                    <a:pt x="35" y="101"/>
                  </a:cubicBezTo>
                  <a:cubicBezTo>
                    <a:pt x="41" y="102"/>
                    <a:pt x="46" y="103"/>
                    <a:pt x="52" y="103"/>
                  </a:cubicBezTo>
                  <a:cubicBezTo>
                    <a:pt x="53" y="103"/>
                    <a:pt x="54" y="103"/>
                    <a:pt x="55" y="103"/>
                  </a:cubicBezTo>
                  <a:cubicBezTo>
                    <a:pt x="55" y="87"/>
                    <a:pt x="55" y="87"/>
                    <a:pt x="55" y="87"/>
                  </a:cubicBezTo>
                  <a:cubicBezTo>
                    <a:pt x="55" y="86"/>
                    <a:pt x="55" y="86"/>
                    <a:pt x="55" y="86"/>
                  </a:cubicBezTo>
                  <a:cubicBezTo>
                    <a:pt x="54" y="85"/>
                    <a:pt x="54" y="83"/>
                    <a:pt x="53" y="82"/>
                  </a:cubicBezTo>
                  <a:cubicBezTo>
                    <a:pt x="53" y="82"/>
                    <a:pt x="52" y="81"/>
                    <a:pt x="52" y="81"/>
                  </a:cubicBezTo>
                  <a:cubicBezTo>
                    <a:pt x="52" y="80"/>
                    <a:pt x="51" y="80"/>
                    <a:pt x="51" y="80"/>
                  </a:cubicBezTo>
                  <a:cubicBezTo>
                    <a:pt x="51" y="79"/>
                    <a:pt x="50" y="79"/>
                    <a:pt x="50" y="78"/>
                  </a:cubicBezTo>
                  <a:cubicBezTo>
                    <a:pt x="50" y="78"/>
                    <a:pt x="51" y="77"/>
                    <a:pt x="51" y="77"/>
                  </a:cubicBezTo>
                  <a:cubicBezTo>
                    <a:pt x="51" y="76"/>
                    <a:pt x="51" y="76"/>
                    <a:pt x="51" y="76"/>
                  </a:cubicBezTo>
                  <a:cubicBezTo>
                    <a:pt x="51" y="75"/>
                    <a:pt x="51" y="74"/>
                    <a:pt x="51" y="74"/>
                  </a:cubicBezTo>
                  <a:cubicBezTo>
                    <a:pt x="51" y="73"/>
                    <a:pt x="52" y="73"/>
                    <a:pt x="52" y="73"/>
                  </a:cubicBezTo>
                  <a:cubicBezTo>
                    <a:pt x="52" y="73"/>
                    <a:pt x="52" y="73"/>
                    <a:pt x="53" y="72"/>
                  </a:cubicBezTo>
                  <a:cubicBezTo>
                    <a:pt x="53" y="72"/>
                    <a:pt x="53" y="72"/>
                    <a:pt x="53" y="71"/>
                  </a:cubicBezTo>
                  <a:cubicBezTo>
                    <a:pt x="53" y="71"/>
                    <a:pt x="54" y="71"/>
                    <a:pt x="54" y="70"/>
                  </a:cubicBezTo>
                  <a:cubicBezTo>
                    <a:pt x="54" y="70"/>
                    <a:pt x="54" y="68"/>
                    <a:pt x="54" y="67"/>
                  </a:cubicBezTo>
                  <a:cubicBezTo>
                    <a:pt x="54" y="67"/>
                    <a:pt x="54" y="66"/>
                    <a:pt x="54" y="66"/>
                  </a:cubicBezTo>
                  <a:cubicBezTo>
                    <a:pt x="53" y="65"/>
                    <a:pt x="53" y="64"/>
                    <a:pt x="53" y="64"/>
                  </a:cubicBezTo>
                  <a:cubicBezTo>
                    <a:pt x="52" y="64"/>
                    <a:pt x="52" y="65"/>
                    <a:pt x="52" y="65"/>
                  </a:cubicBezTo>
                  <a:cubicBezTo>
                    <a:pt x="52" y="66"/>
                    <a:pt x="52" y="66"/>
                    <a:pt x="51" y="66"/>
                  </a:cubicBezTo>
                  <a:cubicBezTo>
                    <a:pt x="51" y="66"/>
                    <a:pt x="50" y="66"/>
                    <a:pt x="50" y="65"/>
                  </a:cubicBezTo>
                  <a:cubicBezTo>
                    <a:pt x="49" y="65"/>
                    <a:pt x="49" y="65"/>
                    <a:pt x="49" y="65"/>
                  </a:cubicBezTo>
                  <a:cubicBezTo>
                    <a:pt x="48" y="65"/>
                    <a:pt x="48" y="64"/>
                    <a:pt x="47" y="64"/>
                  </a:cubicBezTo>
                  <a:cubicBezTo>
                    <a:pt x="47" y="64"/>
                    <a:pt x="47" y="64"/>
                    <a:pt x="46" y="63"/>
                  </a:cubicBezTo>
                  <a:cubicBezTo>
                    <a:pt x="46" y="63"/>
                    <a:pt x="46" y="63"/>
                    <a:pt x="46" y="62"/>
                  </a:cubicBezTo>
                  <a:cubicBezTo>
                    <a:pt x="46" y="62"/>
                    <a:pt x="45" y="60"/>
                    <a:pt x="44" y="60"/>
                  </a:cubicBezTo>
                  <a:cubicBezTo>
                    <a:pt x="44" y="60"/>
                    <a:pt x="43" y="60"/>
                    <a:pt x="43" y="60"/>
                  </a:cubicBezTo>
                  <a:cubicBezTo>
                    <a:pt x="42" y="60"/>
                    <a:pt x="42" y="60"/>
                    <a:pt x="42" y="60"/>
                  </a:cubicBezTo>
                  <a:cubicBezTo>
                    <a:pt x="41" y="59"/>
                    <a:pt x="41" y="59"/>
                    <a:pt x="41" y="59"/>
                  </a:cubicBezTo>
                  <a:cubicBezTo>
                    <a:pt x="40" y="59"/>
                    <a:pt x="39" y="57"/>
                    <a:pt x="38" y="57"/>
                  </a:cubicBezTo>
                  <a:cubicBezTo>
                    <a:pt x="37" y="57"/>
                    <a:pt x="37" y="58"/>
                    <a:pt x="36" y="58"/>
                  </a:cubicBezTo>
                  <a:cubicBezTo>
                    <a:pt x="36" y="58"/>
                    <a:pt x="35" y="57"/>
                    <a:pt x="34" y="57"/>
                  </a:cubicBezTo>
                  <a:cubicBezTo>
                    <a:pt x="33" y="57"/>
                    <a:pt x="33" y="56"/>
                    <a:pt x="32" y="56"/>
                  </a:cubicBezTo>
                  <a:cubicBezTo>
                    <a:pt x="32" y="56"/>
                    <a:pt x="31" y="55"/>
                    <a:pt x="31" y="55"/>
                  </a:cubicBezTo>
                  <a:cubicBezTo>
                    <a:pt x="31" y="55"/>
                    <a:pt x="30" y="55"/>
                    <a:pt x="30" y="55"/>
                  </a:cubicBezTo>
                  <a:cubicBezTo>
                    <a:pt x="30" y="55"/>
                    <a:pt x="29" y="54"/>
                    <a:pt x="29" y="54"/>
                  </a:cubicBezTo>
                  <a:cubicBezTo>
                    <a:pt x="28" y="54"/>
                    <a:pt x="28" y="53"/>
                    <a:pt x="28" y="53"/>
                  </a:cubicBezTo>
                  <a:cubicBezTo>
                    <a:pt x="28" y="53"/>
                    <a:pt x="28" y="52"/>
                    <a:pt x="28" y="52"/>
                  </a:cubicBezTo>
                  <a:cubicBezTo>
                    <a:pt x="28" y="51"/>
                    <a:pt x="28" y="50"/>
                    <a:pt x="27" y="49"/>
                  </a:cubicBezTo>
                  <a:cubicBezTo>
                    <a:pt x="26" y="48"/>
                    <a:pt x="26" y="48"/>
                    <a:pt x="25" y="47"/>
                  </a:cubicBezTo>
                  <a:cubicBezTo>
                    <a:pt x="25" y="47"/>
                    <a:pt x="25" y="47"/>
                    <a:pt x="25" y="46"/>
                  </a:cubicBezTo>
                  <a:cubicBezTo>
                    <a:pt x="25" y="46"/>
                    <a:pt x="25" y="46"/>
                    <a:pt x="24" y="45"/>
                  </a:cubicBezTo>
                  <a:cubicBezTo>
                    <a:pt x="24" y="45"/>
                    <a:pt x="23" y="44"/>
                    <a:pt x="23" y="44"/>
                  </a:cubicBezTo>
                  <a:cubicBezTo>
                    <a:pt x="23" y="43"/>
                    <a:pt x="24" y="42"/>
                    <a:pt x="23" y="42"/>
                  </a:cubicBezTo>
                  <a:cubicBezTo>
                    <a:pt x="23" y="41"/>
                    <a:pt x="22" y="41"/>
                    <a:pt x="22" y="43"/>
                  </a:cubicBezTo>
                  <a:cubicBezTo>
                    <a:pt x="22" y="43"/>
                    <a:pt x="22" y="44"/>
                    <a:pt x="23" y="44"/>
                  </a:cubicBezTo>
                  <a:cubicBezTo>
                    <a:pt x="23" y="44"/>
                    <a:pt x="23" y="45"/>
                    <a:pt x="23" y="45"/>
                  </a:cubicBezTo>
                  <a:cubicBezTo>
                    <a:pt x="23" y="46"/>
                    <a:pt x="23" y="46"/>
                    <a:pt x="24" y="46"/>
                  </a:cubicBezTo>
                  <a:cubicBezTo>
                    <a:pt x="24" y="47"/>
                    <a:pt x="24" y="48"/>
                    <a:pt x="24" y="48"/>
                  </a:cubicBezTo>
                  <a:cubicBezTo>
                    <a:pt x="24" y="49"/>
                    <a:pt x="25" y="49"/>
                    <a:pt x="24" y="50"/>
                  </a:cubicBezTo>
                  <a:cubicBezTo>
                    <a:pt x="24" y="50"/>
                    <a:pt x="24" y="49"/>
                    <a:pt x="23" y="49"/>
                  </a:cubicBezTo>
                  <a:cubicBezTo>
                    <a:pt x="23" y="49"/>
                    <a:pt x="23" y="49"/>
                    <a:pt x="22" y="48"/>
                  </a:cubicBezTo>
                  <a:cubicBezTo>
                    <a:pt x="22" y="48"/>
                    <a:pt x="23" y="47"/>
                    <a:pt x="23" y="47"/>
                  </a:cubicBezTo>
                  <a:cubicBezTo>
                    <a:pt x="22" y="46"/>
                    <a:pt x="21" y="46"/>
                    <a:pt x="21" y="45"/>
                  </a:cubicBezTo>
                  <a:cubicBezTo>
                    <a:pt x="21" y="45"/>
                    <a:pt x="21" y="45"/>
                    <a:pt x="21" y="44"/>
                  </a:cubicBezTo>
                  <a:cubicBezTo>
                    <a:pt x="21" y="44"/>
                    <a:pt x="21" y="43"/>
                    <a:pt x="21" y="43"/>
                  </a:cubicBezTo>
                  <a:cubicBezTo>
                    <a:pt x="20" y="43"/>
                    <a:pt x="20" y="42"/>
                    <a:pt x="20" y="41"/>
                  </a:cubicBezTo>
                  <a:cubicBezTo>
                    <a:pt x="20" y="41"/>
                    <a:pt x="20" y="40"/>
                    <a:pt x="20" y="40"/>
                  </a:cubicBezTo>
                  <a:cubicBezTo>
                    <a:pt x="20" y="39"/>
                    <a:pt x="20" y="39"/>
                    <a:pt x="19" y="39"/>
                  </a:cubicBezTo>
                  <a:cubicBezTo>
                    <a:pt x="19" y="38"/>
                    <a:pt x="18" y="38"/>
                    <a:pt x="18" y="38"/>
                  </a:cubicBezTo>
                  <a:cubicBezTo>
                    <a:pt x="18" y="38"/>
                    <a:pt x="18" y="37"/>
                    <a:pt x="18" y="37"/>
                  </a:cubicBezTo>
                  <a:cubicBezTo>
                    <a:pt x="18" y="36"/>
                    <a:pt x="18" y="35"/>
                    <a:pt x="18" y="34"/>
                  </a:cubicBezTo>
                  <a:cubicBezTo>
                    <a:pt x="18" y="34"/>
                    <a:pt x="18" y="33"/>
                    <a:pt x="18" y="32"/>
                  </a:cubicBezTo>
                  <a:cubicBezTo>
                    <a:pt x="18" y="32"/>
                    <a:pt x="18" y="32"/>
                    <a:pt x="19" y="31"/>
                  </a:cubicBezTo>
                  <a:cubicBezTo>
                    <a:pt x="19" y="31"/>
                    <a:pt x="19" y="30"/>
                    <a:pt x="19" y="30"/>
                  </a:cubicBezTo>
                  <a:cubicBezTo>
                    <a:pt x="20" y="29"/>
                    <a:pt x="20" y="28"/>
                    <a:pt x="21" y="28"/>
                  </a:cubicBezTo>
                  <a:cubicBezTo>
                    <a:pt x="22" y="27"/>
                    <a:pt x="22" y="26"/>
                    <a:pt x="23" y="25"/>
                  </a:cubicBezTo>
                  <a:cubicBezTo>
                    <a:pt x="23" y="25"/>
                    <a:pt x="23" y="24"/>
                    <a:pt x="23" y="24"/>
                  </a:cubicBezTo>
                  <a:cubicBezTo>
                    <a:pt x="23" y="23"/>
                    <a:pt x="22" y="23"/>
                    <a:pt x="22" y="22"/>
                  </a:cubicBezTo>
                  <a:cubicBezTo>
                    <a:pt x="22" y="22"/>
                    <a:pt x="23" y="22"/>
                    <a:pt x="23" y="22"/>
                  </a:cubicBezTo>
                  <a:cubicBezTo>
                    <a:pt x="23" y="21"/>
                    <a:pt x="23" y="21"/>
                    <a:pt x="23" y="21"/>
                  </a:cubicBezTo>
                  <a:cubicBezTo>
                    <a:pt x="23" y="20"/>
                    <a:pt x="23" y="19"/>
                    <a:pt x="23" y="19"/>
                  </a:cubicBezTo>
                  <a:cubicBezTo>
                    <a:pt x="23" y="18"/>
                    <a:pt x="24" y="18"/>
                    <a:pt x="23" y="18"/>
                  </a:cubicBezTo>
                  <a:cubicBezTo>
                    <a:pt x="23" y="17"/>
                    <a:pt x="22" y="18"/>
                    <a:pt x="22" y="18"/>
                  </a:cubicBezTo>
                  <a:cubicBezTo>
                    <a:pt x="21" y="17"/>
                    <a:pt x="22" y="17"/>
                    <a:pt x="22" y="16"/>
                  </a:cubicBezTo>
                  <a:cubicBezTo>
                    <a:pt x="22" y="16"/>
                    <a:pt x="22" y="16"/>
                    <a:pt x="22" y="16"/>
                  </a:cubicBezTo>
                  <a:cubicBezTo>
                    <a:pt x="22" y="15"/>
                    <a:pt x="22" y="15"/>
                    <a:pt x="22" y="15"/>
                  </a:cubicBezTo>
                  <a:cubicBezTo>
                    <a:pt x="22" y="15"/>
                    <a:pt x="22" y="14"/>
                    <a:pt x="22" y="14"/>
                  </a:cubicBezTo>
                  <a:cubicBezTo>
                    <a:pt x="28" y="9"/>
                    <a:pt x="35" y="5"/>
                    <a:pt x="43" y="4"/>
                  </a:cubicBezTo>
                  <a:cubicBezTo>
                    <a:pt x="43" y="4"/>
                    <a:pt x="43" y="4"/>
                    <a:pt x="43" y="4"/>
                  </a:cubicBezTo>
                  <a:cubicBezTo>
                    <a:pt x="43" y="4"/>
                    <a:pt x="43" y="4"/>
                    <a:pt x="44" y="4"/>
                  </a:cubicBezTo>
                  <a:cubicBezTo>
                    <a:pt x="44" y="4"/>
                    <a:pt x="45" y="4"/>
                    <a:pt x="45" y="4"/>
                  </a:cubicBezTo>
                  <a:cubicBezTo>
                    <a:pt x="46" y="4"/>
                    <a:pt x="46" y="4"/>
                    <a:pt x="47" y="4"/>
                  </a:cubicBezTo>
                  <a:cubicBezTo>
                    <a:pt x="48" y="4"/>
                    <a:pt x="49" y="5"/>
                    <a:pt x="50" y="5"/>
                  </a:cubicBezTo>
                  <a:cubicBezTo>
                    <a:pt x="50" y="5"/>
                    <a:pt x="50" y="4"/>
                    <a:pt x="50" y="4"/>
                  </a:cubicBezTo>
                  <a:cubicBezTo>
                    <a:pt x="50" y="4"/>
                    <a:pt x="51" y="3"/>
                    <a:pt x="51" y="3"/>
                  </a:cubicBezTo>
                  <a:cubicBezTo>
                    <a:pt x="51" y="3"/>
                    <a:pt x="52" y="3"/>
                    <a:pt x="52" y="3"/>
                  </a:cubicBezTo>
                  <a:cubicBezTo>
                    <a:pt x="53" y="3"/>
                    <a:pt x="54" y="3"/>
                    <a:pt x="55" y="3"/>
                  </a:cubicBezTo>
                  <a:cubicBezTo>
                    <a:pt x="55" y="0"/>
                    <a:pt x="55" y="0"/>
                    <a:pt x="55" y="0"/>
                  </a:cubicBezTo>
                  <a:cubicBezTo>
                    <a:pt x="55" y="0"/>
                    <a:pt x="54" y="0"/>
                    <a:pt x="53" y="0"/>
                  </a:cubicBezTo>
                  <a:cubicBezTo>
                    <a:pt x="53" y="0"/>
                    <a:pt x="52" y="0"/>
                    <a:pt x="52" y="0"/>
                  </a:cubicBezTo>
                  <a:cubicBezTo>
                    <a:pt x="51" y="0"/>
                    <a:pt x="51" y="0"/>
                    <a:pt x="50" y="0"/>
                  </a:cubicBezTo>
                  <a:cubicBezTo>
                    <a:pt x="45" y="0"/>
                    <a:pt x="40" y="1"/>
                    <a:pt x="35" y="3"/>
                  </a:cubicBezTo>
                  <a:cubicBezTo>
                    <a:pt x="35" y="3"/>
                    <a:pt x="34" y="4"/>
                    <a:pt x="33" y="4"/>
                  </a:cubicBezTo>
                  <a:cubicBezTo>
                    <a:pt x="33" y="4"/>
                    <a:pt x="33" y="4"/>
                    <a:pt x="32" y="4"/>
                  </a:cubicBezTo>
                  <a:cubicBezTo>
                    <a:pt x="32" y="4"/>
                    <a:pt x="31" y="5"/>
                    <a:pt x="31" y="5"/>
                  </a:cubicBezTo>
                  <a:cubicBezTo>
                    <a:pt x="30" y="5"/>
                    <a:pt x="29" y="6"/>
                    <a:pt x="28" y="6"/>
                  </a:cubicBezTo>
                  <a:cubicBezTo>
                    <a:pt x="28" y="6"/>
                    <a:pt x="27" y="7"/>
                    <a:pt x="26" y="7"/>
                  </a:cubicBezTo>
                  <a:cubicBezTo>
                    <a:pt x="23" y="9"/>
                    <a:pt x="21" y="11"/>
                    <a:pt x="18" y="13"/>
                  </a:cubicBezTo>
                  <a:cubicBezTo>
                    <a:pt x="18" y="13"/>
                    <a:pt x="18" y="13"/>
                    <a:pt x="17" y="14"/>
                  </a:cubicBezTo>
                  <a:cubicBezTo>
                    <a:pt x="17" y="14"/>
                    <a:pt x="16" y="15"/>
                    <a:pt x="15" y="15"/>
                  </a:cubicBezTo>
                  <a:cubicBezTo>
                    <a:pt x="15" y="16"/>
                    <a:pt x="14" y="17"/>
                    <a:pt x="14" y="17"/>
                  </a:cubicBezTo>
                  <a:cubicBezTo>
                    <a:pt x="13" y="18"/>
                    <a:pt x="12" y="19"/>
                    <a:pt x="11" y="20"/>
                  </a:cubicBezTo>
                  <a:cubicBezTo>
                    <a:pt x="10" y="22"/>
                    <a:pt x="8" y="24"/>
                    <a:pt x="7" y="26"/>
                  </a:cubicBezTo>
                  <a:cubicBezTo>
                    <a:pt x="7" y="27"/>
                    <a:pt x="6" y="28"/>
                    <a:pt x="6" y="28"/>
                  </a:cubicBezTo>
                  <a:cubicBezTo>
                    <a:pt x="6" y="29"/>
                    <a:pt x="6" y="29"/>
                    <a:pt x="5" y="29"/>
                  </a:cubicBezTo>
                  <a:cubicBezTo>
                    <a:pt x="5" y="31"/>
                    <a:pt x="4" y="32"/>
                    <a:pt x="4" y="33"/>
                  </a:cubicBezTo>
                  <a:cubicBezTo>
                    <a:pt x="4" y="33"/>
                    <a:pt x="4" y="34"/>
                    <a:pt x="4" y="34"/>
                  </a:cubicBezTo>
                  <a:cubicBezTo>
                    <a:pt x="3" y="36"/>
                    <a:pt x="2" y="37"/>
                    <a:pt x="2" y="39"/>
                  </a:cubicBezTo>
                  <a:cubicBezTo>
                    <a:pt x="2" y="40"/>
                    <a:pt x="2" y="41"/>
                    <a:pt x="1" y="41"/>
                  </a:cubicBezTo>
                  <a:close/>
                  <a:moveTo>
                    <a:pt x="55" y="41"/>
                  </a:moveTo>
                  <a:cubicBezTo>
                    <a:pt x="55" y="65"/>
                    <a:pt x="55" y="65"/>
                    <a:pt x="55" y="65"/>
                  </a:cubicBezTo>
                  <a:cubicBezTo>
                    <a:pt x="55" y="65"/>
                    <a:pt x="55" y="65"/>
                    <a:pt x="55" y="65"/>
                  </a:cubicBezTo>
                  <a:cubicBezTo>
                    <a:pt x="54" y="65"/>
                    <a:pt x="54" y="64"/>
                    <a:pt x="54" y="64"/>
                  </a:cubicBezTo>
                  <a:cubicBezTo>
                    <a:pt x="52" y="63"/>
                    <a:pt x="52" y="65"/>
                    <a:pt x="51" y="65"/>
                  </a:cubicBezTo>
                  <a:cubicBezTo>
                    <a:pt x="50" y="65"/>
                    <a:pt x="48" y="63"/>
                    <a:pt x="48" y="62"/>
                  </a:cubicBezTo>
                  <a:cubicBezTo>
                    <a:pt x="48" y="61"/>
                    <a:pt x="49" y="61"/>
                    <a:pt x="49" y="60"/>
                  </a:cubicBezTo>
                  <a:cubicBezTo>
                    <a:pt x="49" y="59"/>
                    <a:pt x="49" y="59"/>
                    <a:pt x="49" y="59"/>
                  </a:cubicBezTo>
                  <a:cubicBezTo>
                    <a:pt x="49" y="58"/>
                    <a:pt x="48" y="57"/>
                    <a:pt x="48" y="57"/>
                  </a:cubicBezTo>
                  <a:cubicBezTo>
                    <a:pt x="47" y="57"/>
                    <a:pt x="45" y="58"/>
                    <a:pt x="44" y="57"/>
                  </a:cubicBezTo>
                  <a:cubicBezTo>
                    <a:pt x="44" y="57"/>
                    <a:pt x="44" y="57"/>
                    <a:pt x="45" y="56"/>
                  </a:cubicBezTo>
                  <a:cubicBezTo>
                    <a:pt x="45" y="56"/>
                    <a:pt x="45" y="56"/>
                    <a:pt x="45" y="56"/>
                  </a:cubicBezTo>
                  <a:cubicBezTo>
                    <a:pt x="45" y="55"/>
                    <a:pt x="45" y="55"/>
                    <a:pt x="45" y="55"/>
                  </a:cubicBezTo>
                  <a:cubicBezTo>
                    <a:pt x="46" y="54"/>
                    <a:pt x="46" y="54"/>
                    <a:pt x="46" y="53"/>
                  </a:cubicBezTo>
                  <a:cubicBezTo>
                    <a:pt x="46" y="53"/>
                    <a:pt x="46" y="53"/>
                    <a:pt x="46" y="53"/>
                  </a:cubicBezTo>
                  <a:cubicBezTo>
                    <a:pt x="46" y="52"/>
                    <a:pt x="46" y="52"/>
                    <a:pt x="46" y="52"/>
                  </a:cubicBezTo>
                  <a:cubicBezTo>
                    <a:pt x="45" y="52"/>
                    <a:pt x="44" y="52"/>
                    <a:pt x="44" y="52"/>
                  </a:cubicBezTo>
                  <a:cubicBezTo>
                    <a:pt x="42" y="52"/>
                    <a:pt x="43" y="54"/>
                    <a:pt x="42" y="54"/>
                  </a:cubicBezTo>
                  <a:cubicBezTo>
                    <a:pt x="41" y="55"/>
                    <a:pt x="41" y="55"/>
                    <a:pt x="40" y="55"/>
                  </a:cubicBezTo>
                  <a:cubicBezTo>
                    <a:pt x="40" y="55"/>
                    <a:pt x="39" y="55"/>
                    <a:pt x="39" y="55"/>
                  </a:cubicBezTo>
                  <a:cubicBezTo>
                    <a:pt x="38" y="55"/>
                    <a:pt x="37" y="54"/>
                    <a:pt x="37" y="54"/>
                  </a:cubicBezTo>
                  <a:cubicBezTo>
                    <a:pt x="37" y="54"/>
                    <a:pt x="36" y="52"/>
                    <a:pt x="36" y="52"/>
                  </a:cubicBezTo>
                  <a:cubicBezTo>
                    <a:pt x="36" y="51"/>
                    <a:pt x="36" y="49"/>
                    <a:pt x="37" y="48"/>
                  </a:cubicBezTo>
                  <a:cubicBezTo>
                    <a:pt x="37" y="48"/>
                    <a:pt x="37" y="48"/>
                    <a:pt x="37" y="47"/>
                  </a:cubicBezTo>
                  <a:cubicBezTo>
                    <a:pt x="38" y="47"/>
                    <a:pt x="37" y="46"/>
                    <a:pt x="38" y="46"/>
                  </a:cubicBezTo>
                  <a:cubicBezTo>
                    <a:pt x="38" y="45"/>
                    <a:pt x="39" y="45"/>
                    <a:pt x="39" y="44"/>
                  </a:cubicBezTo>
                  <a:cubicBezTo>
                    <a:pt x="40" y="44"/>
                    <a:pt x="41" y="43"/>
                    <a:pt x="42" y="43"/>
                  </a:cubicBezTo>
                  <a:cubicBezTo>
                    <a:pt x="42" y="43"/>
                    <a:pt x="43" y="43"/>
                    <a:pt x="44" y="43"/>
                  </a:cubicBezTo>
                  <a:cubicBezTo>
                    <a:pt x="44" y="43"/>
                    <a:pt x="44" y="44"/>
                    <a:pt x="45" y="44"/>
                  </a:cubicBezTo>
                  <a:cubicBezTo>
                    <a:pt x="46" y="44"/>
                    <a:pt x="46" y="43"/>
                    <a:pt x="47" y="43"/>
                  </a:cubicBezTo>
                  <a:cubicBezTo>
                    <a:pt x="48" y="43"/>
                    <a:pt x="48" y="42"/>
                    <a:pt x="49" y="43"/>
                  </a:cubicBezTo>
                  <a:cubicBezTo>
                    <a:pt x="49" y="43"/>
                    <a:pt x="50" y="43"/>
                    <a:pt x="50" y="43"/>
                  </a:cubicBezTo>
                  <a:cubicBezTo>
                    <a:pt x="51" y="43"/>
                    <a:pt x="51" y="43"/>
                    <a:pt x="51" y="43"/>
                  </a:cubicBezTo>
                  <a:cubicBezTo>
                    <a:pt x="52" y="43"/>
                    <a:pt x="52" y="44"/>
                    <a:pt x="52" y="44"/>
                  </a:cubicBezTo>
                  <a:cubicBezTo>
                    <a:pt x="52" y="45"/>
                    <a:pt x="52" y="45"/>
                    <a:pt x="52" y="46"/>
                  </a:cubicBezTo>
                  <a:cubicBezTo>
                    <a:pt x="52" y="46"/>
                    <a:pt x="53" y="46"/>
                    <a:pt x="54" y="46"/>
                  </a:cubicBezTo>
                  <a:cubicBezTo>
                    <a:pt x="55" y="46"/>
                    <a:pt x="54" y="45"/>
                    <a:pt x="54" y="45"/>
                  </a:cubicBezTo>
                  <a:cubicBezTo>
                    <a:pt x="54" y="45"/>
                    <a:pt x="54" y="44"/>
                    <a:pt x="54" y="44"/>
                  </a:cubicBezTo>
                  <a:cubicBezTo>
                    <a:pt x="54" y="44"/>
                    <a:pt x="54" y="43"/>
                    <a:pt x="54" y="43"/>
                  </a:cubicBezTo>
                  <a:cubicBezTo>
                    <a:pt x="54" y="42"/>
                    <a:pt x="55" y="41"/>
                    <a:pt x="55"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7">
              <a:extLst>
                <a:ext uri="{FF2B5EF4-FFF2-40B4-BE49-F238E27FC236}">
                  <a16:creationId xmlns:a16="http://schemas.microsoft.com/office/drawing/2014/main" id="{2BF543D9-F9A1-B9A7-8DAB-73844DE4815F}"/>
                </a:ext>
              </a:extLst>
            </p:cNvPr>
            <p:cNvSpPr>
              <a:spLocks noEditPoints="1"/>
            </p:cNvSpPr>
            <p:nvPr/>
          </p:nvSpPr>
          <p:spPr bwMode="auto">
            <a:xfrm>
              <a:off x="8267021" y="1918993"/>
              <a:ext cx="191654" cy="152137"/>
            </a:xfrm>
            <a:custGeom>
              <a:avLst/>
              <a:gdLst>
                <a:gd name="T0" fmla="*/ 64 w 72"/>
                <a:gd name="T1" fmla="*/ 13 h 57"/>
                <a:gd name="T2" fmla="*/ 58 w 72"/>
                <a:gd name="T3" fmla="*/ 13 h 57"/>
                <a:gd name="T4" fmla="*/ 58 w 72"/>
                <a:gd name="T5" fmla="*/ 16 h 57"/>
                <a:gd name="T6" fmla="*/ 65 w 72"/>
                <a:gd name="T7" fmla="*/ 32 h 57"/>
                <a:gd name="T8" fmla="*/ 65 w 72"/>
                <a:gd name="T9" fmla="*/ 39 h 57"/>
                <a:gd name="T10" fmla="*/ 58 w 72"/>
                <a:gd name="T11" fmla="*/ 57 h 57"/>
                <a:gd name="T12" fmla="*/ 72 w 72"/>
                <a:gd name="T13" fmla="*/ 53 h 57"/>
                <a:gd name="T14" fmla="*/ 72 w 72"/>
                <a:gd name="T15" fmla="*/ 20 h 57"/>
                <a:gd name="T16" fmla="*/ 58 w 72"/>
                <a:gd name="T17" fmla="*/ 0 h 57"/>
                <a:gd name="T18" fmla="*/ 36 w 72"/>
                <a:gd name="T19" fmla="*/ 4 h 57"/>
                <a:gd name="T20" fmla="*/ 58 w 72"/>
                <a:gd name="T21" fmla="*/ 13 h 57"/>
                <a:gd name="T22" fmla="*/ 36 w 72"/>
                <a:gd name="T23" fmla="*/ 45 h 57"/>
                <a:gd name="T24" fmla="*/ 55 w 72"/>
                <a:gd name="T25" fmla="*/ 53 h 57"/>
                <a:gd name="T26" fmla="*/ 58 w 72"/>
                <a:gd name="T27" fmla="*/ 57 h 57"/>
                <a:gd name="T28" fmla="*/ 51 w 72"/>
                <a:gd name="T29" fmla="*/ 39 h 57"/>
                <a:gd name="T30" fmla="*/ 58 w 72"/>
                <a:gd name="T31" fmla="*/ 32 h 57"/>
                <a:gd name="T32" fmla="*/ 36 w 72"/>
                <a:gd name="T33" fmla="*/ 16 h 57"/>
                <a:gd name="T34" fmla="*/ 36 w 72"/>
                <a:gd name="T35" fmla="*/ 0 h 57"/>
                <a:gd name="T36" fmla="*/ 13 w 72"/>
                <a:gd name="T37" fmla="*/ 0 h 57"/>
                <a:gd name="T38" fmla="*/ 18 w 72"/>
                <a:gd name="T39" fmla="*/ 4 h 57"/>
                <a:gd name="T40" fmla="*/ 36 w 72"/>
                <a:gd name="T41" fmla="*/ 4 h 57"/>
                <a:gd name="T42" fmla="*/ 13 w 72"/>
                <a:gd name="T43" fmla="*/ 57 h 57"/>
                <a:gd name="T44" fmla="*/ 17 w 72"/>
                <a:gd name="T45" fmla="*/ 53 h 57"/>
                <a:gd name="T46" fmla="*/ 36 w 72"/>
                <a:gd name="T47" fmla="*/ 45 h 57"/>
                <a:gd name="T48" fmla="*/ 13 w 72"/>
                <a:gd name="T49" fmla="*/ 16 h 57"/>
                <a:gd name="T50" fmla="*/ 21 w 72"/>
                <a:gd name="T51" fmla="*/ 32 h 57"/>
                <a:gd name="T52" fmla="*/ 21 w 72"/>
                <a:gd name="T53" fmla="*/ 39 h 57"/>
                <a:gd name="T54" fmla="*/ 13 w 72"/>
                <a:gd name="T55" fmla="*/ 57 h 57"/>
                <a:gd name="T56" fmla="*/ 7 w 72"/>
                <a:gd name="T57" fmla="*/ 13 h 57"/>
                <a:gd name="T58" fmla="*/ 0 w 72"/>
                <a:gd name="T59" fmla="*/ 43 h 57"/>
                <a:gd name="T60" fmla="*/ 0 w 72"/>
                <a:gd name="T61" fmla="*/ 53 h 57"/>
                <a:gd name="T62" fmla="*/ 13 w 72"/>
                <a:gd name="T63" fmla="*/ 57 h 57"/>
                <a:gd name="T64" fmla="*/ 6 w 72"/>
                <a:gd name="T65" fmla="*/ 39 h 57"/>
                <a:gd name="T66" fmla="*/ 13 w 72"/>
                <a:gd name="T67" fmla="*/ 32 h 57"/>
                <a:gd name="T68" fmla="*/ 12 w 72"/>
                <a:gd name="T69" fmla="*/ 16 h 57"/>
                <a:gd name="T70" fmla="*/ 13 w 72"/>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7">
                  <a:moveTo>
                    <a:pt x="72" y="20"/>
                  </a:moveTo>
                  <a:cubicBezTo>
                    <a:pt x="64" y="13"/>
                    <a:pt x="64" y="13"/>
                    <a:pt x="64" y="13"/>
                  </a:cubicBezTo>
                  <a:cubicBezTo>
                    <a:pt x="58" y="0"/>
                    <a:pt x="58" y="0"/>
                    <a:pt x="58" y="0"/>
                  </a:cubicBezTo>
                  <a:cubicBezTo>
                    <a:pt x="58" y="13"/>
                    <a:pt x="58" y="13"/>
                    <a:pt x="58" y="13"/>
                  </a:cubicBezTo>
                  <a:cubicBezTo>
                    <a:pt x="60" y="16"/>
                    <a:pt x="60" y="16"/>
                    <a:pt x="60" y="16"/>
                  </a:cubicBezTo>
                  <a:cubicBezTo>
                    <a:pt x="58" y="16"/>
                    <a:pt x="58" y="16"/>
                    <a:pt x="58" y="16"/>
                  </a:cubicBezTo>
                  <a:cubicBezTo>
                    <a:pt x="58" y="32"/>
                    <a:pt x="58" y="32"/>
                    <a:pt x="58" y="32"/>
                  </a:cubicBezTo>
                  <a:cubicBezTo>
                    <a:pt x="65" y="32"/>
                    <a:pt x="65" y="32"/>
                    <a:pt x="65" y="32"/>
                  </a:cubicBezTo>
                  <a:cubicBezTo>
                    <a:pt x="65" y="39"/>
                    <a:pt x="65" y="39"/>
                    <a:pt x="65" y="39"/>
                  </a:cubicBezTo>
                  <a:cubicBezTo>
                    <a:pt x="65" y="39"/>
                    <a:pt x="65" y="39"/>
                    <a:pt x="65" y="39"/>
                  </a:cubicBezTo>
                  <a:cubicBezTo>
                    <a:pt x="58" y="39"/>
                    <a:pt x="58" y="39"/>
                    <a:pt x="58" y="39"/>
                  </a:cubicBezTo>
                  <a:cubicBezTo>
                    <a:pt x="58" y="57"/>
                    <a:pt x="58" y="57"/>
                    <a:pt x="58" y="57"/>
                  </a:cubicBezTo>
                  <a:cubicBezTo>
                    <a:pt x="68" y="57"/>
                    <a:pt x="68" y="57"/>
                    <a:pt x="68" y="57"/>
                  </a:cubicBezTo>
                  <a:cubicBezTo>
                    <a:pt x="70" y="57"/>
                    <a:pt x="72" y="55"/>
                    <a:pt x="72" y="53"/>
                  </a:cubicBezTo>
                  <a:cubicBezTo>
                    <a:pt x="72" y="45"/>
                    <a:pt x="72" y="45"/>
                    <a:pt x="72" y="45"/>
                  </a:cubicBezTo>
                  <a:lnTo>
                    <a:pt x="72" y="20"/>
                  </a:lnTo>
                  <a:close/>
                  <a:moveTo>
                    <a:pt x="58" y="0"/>
                  </a:moveTo>
                  <a:cubicBezTo>
                    <a:pt x="58" y="0"/>
                    <a:pt x="58" y="0"/>
                    <a:pt x="58" y="0"/>
                  </a:cubicBezTo>
                  <a:cubicBezTo>
                    <a:pt x="36" y="0"/>
                    <a:pt x="36" y="0"/>
                    <a:pt x="36" y="0"/>
                  </a:cubicBezTo>
                  <a:cubicBezTo>
                    <a:pt x="36" y="4"/>
                    <a:pt x="36" y="4"/>
                    <a:pt x="36" y="4"/>
                  </a:cubicBezTo>
                  <a:cubicBezTo>
                    <a:pt x="54" y="4"/>
                    <a:pt x="54" y="4"/>
                    <a:pt x="54" y="4"/>
                  </a:cubicBezTo>
                  <a:cubicBezTo>
                    <a:pt x="58" y="13"/>
                    <a:pt x="58" y="13"/>
                    <a:pt x="58" y="13"/>
                  </a:cubicBezTo>
                  <a:cubicBezTo>
                    <a:pt x="58" y="0"/>
                    <a:pt x="58" y="0"/>
                    <a:pt x="58" y="0"/>
                  </a:cubicBezTo>
                  <a:close/>
                  <a:moveTo>
                    <a:pt x="36" y="45"/>
                  </a:moveTo>
                  <a:cubicBezTo>
                    <a:pt x="55" y="45"/>
                    <a:pt x="55" y="45"/>
                    <a:pt x="55" y="45"/>
                  </a:cubicBezTo>
                  <a:cubicBezTo>
                    <a:pt x="55" y="53"/>
                    <a:pt x="55" y="53"/>
                    <a:pt x="55" y="53"/>
                  </a:cubicBezTo>
                  <a:cubicBezTo>
                    <a:pt x="55" y="55"/>
                    <a:pt x="56" y="57"/>
                    <a:pt x="58" y="57"/>
                  </a:cubicBezTo>
                  <a:cubicBezTo>
                    <a:pt x="58" y="57"/>
                    <a:pt x="58" y="57"/>
                    <a:pt x="58" y="57"/>
                  </a:cubicBezTo>
                  <a:cubicBezTo>
                    <a:pt x="58" y="39"/>
                    <a:pt x="58" y="39"/>
                    <a:pt x="58" y="39"/>
                  </a:cubicBezTo>
                  <a:cubicBezTo>
                    <a:pt x="51" y="39"/>
                    <a:pt x="51" y="39"/>
                    <a:pt x="51" y="39"/>
                  </a:cubicBezTo>
                  <a:cubicBezTo>
                    <a:pt x="51" y="32"/>
                    <a:pt x="51" y="32"/>
                    <a:pt x="51" y="32"/>
                  </a:cubicBezTo>
                  <a:cubicBezTo>
                    <a:pt x="58" y="32"/>
                    <a:pt x="58" y="32"/>
                    <a:pt x="58" y="32"/>
                  </a:cubicBezTo>
                  <a:cubicBezTo>
                    <a:pt x="58" y="16"/>
                    <a:pt x="58" y="16"/>
                    <a:pt x="58" y="16"/>
                  </a:cubicBezTo>
                  <a:cubicBezTo>
                    <a:pt x="36" y="16"/>
                    <a:pt x="36" y="16"/>
                    <a:pt x="36" y="16"/>
                  </a:cubicBezTo>
                  <a:lnTo>
                    <a:pt x="36" y="45"/>
                  </a:lnTo>
                  <a:close/>
                  <a:moveTo>
                    <a:pt x="36" y="0"/>
                  </a:moveTo>
                  <a:cubicBezTo>
                    <a:pt x="14" y="0"/>
                    <a:pt x="14" y="0"/>
                    <a:pt x="14" y="0"/>
                  </a:cubicBezTo>
                  <a:cubicBezTo>
                    <a:pt x="13" y="0"/>
                    <a:pt x="13" y="0"/>
                    <a:pt x="13" y="0"/>
                  </a:cubicBezTo>
                  <a:cubicBezTo>
                    <a:pt x="13" y="13"/>
                    <a:pt x="13" y="13"/>
                    <a:pt x="13" y="13"/>
                  </a:cubicBezTo>
                  <a:cubicBezTo>
                    <a:pt x="18" y="4"/>
                    <a:pt x="18" y="4"/>
                    <a:pt x="18" y="4"/>
                  </a:cubicBezTo>
                  <a:cubicBezTo>
                    <a:pt x="18" y="4"/>
                    <a:pt x="18" y="4"/>
                    <a:pt x="18" y="4"/>
                  </a:cubicBezTo>
                  <a:cubicBezTo>
                    <a:pt x="36" y="4"/>
                    <a:pt x="36" y="4"/>
                    <a:pt x="36" y="4"/>
                  </a:cubicBezTo>
                  <a:cubicBezTo>
                    <a:pt x="36" y="0"/>
                    <a:pt x="36" y="0"/>
                    <a:pt x="36" y="0"/>
                  </a:cubicBezTo>
                  <a:close/>
                  <a:moveTo>
                    <a:pt x="13" y="57"/>
                  </a:moveTo>
                  <a:cubicBezTo>
                    <a:pt x="14" y="57"/>
                    <a:pt x="14" y="57"/>
                    <a:pt x="14" y="57"/>
                  </a:cubicBezTo>
                  <a:cubicBezTo>
                    <a:pt x="15" y="57"/>
                    <a:pt x="17" y="55"/>
                    <a:pt x="17" y="53"/>
                  </a:cubicBezTo>
                  <a:cubicBezTo>
                    <a:pt x="17" y="45"/>
                    <a:pt x="17" y="45"/>
                    <a:pt x="17" y="45"/>
                  </a:cubicBezTo>
                  <a:cubicBezTo>
                    <a:pt x="36" y="45"/>
                    <a:pt x="36" y="45"/>
                    <a:pt x="36" y="45"/>
                  </a:cubicBezTo>
                  <a:cubicBezTo>
                    <a:pt x="36" y="16"/>
                    <a:pt x="36" y="16"/>
                    <a:pt x="36" y="16"/>
                  </a:cubicBezTo>
                  <a:cubicBezTo>
                    <a:pt x="13" y="16"/>
                    <a:pt x="13" y="16"/>
                    <a:pt x="13" y="16"/>
                  </a:cubicBezTo>
                  <a:cubicBezTo>
                    <a:pt x="13" y="32"/>
                    <a:pt x="13" y="32"/>
                    <a:pt x="13" y="32"/>
                  </a:cubicBezTo>
                  <a:cubicBezTo>
                    <a:pt x="21" y="32"/>
                    <a:pt x="21" y="32"/>
                    <a:pt x="21" y="32"/>
                  </a:cubicBezTo>
                  <a:cubicBezTo>
                    <a:pt x="21" y="39"/>
                    <a:pt x="21" y="39"/>
                    <a:pt x="21" y="39"/>
                  </a:cubicBezTo>
                  <a:cubicBezTo>
                    <a:pt x="21" y="39"/>
                    <a:pt x="21" y="39"/>
                    <a:pt x="21" y="39"/>
                  </a:cubicBezTo>
                  <a:cubicBezTo>
                    <a:pt x="13" y="39"/>
                    <a:pt x="13" y="39"/>
                    <a:pt x="13" y="39"/>
                  </a:cubicBezTo>
                  <a:lnTo>
                    <a:pt x="13" y="57"/>
                  </a:lnTo>
                  <a:close/>
                  <a:moveTo>
                    <a:pt x="13" y="0"/>
                  </a:moveTo>
                  <a:cubicBezTo>
                    <a:pt x="7" y="13"/>
                    <a:pt x="7" y="13"/>
                    <a:pt x="7" y="13"/>
                  </a:cubicBezTo>
                  <a:cubicBezTo>
                    <a:pt x="0" y="20"/>
                    <a:pt x="0" y="20"/>
                    <a:pt x="0" y="20"/>
                  </a:cubicBezTo>
                  <a:cubicBezTo>
                    <a:pt x="0" y="43"/>
                    <a:pt x="0" y="43"/>
                    <a:pt x="0" y="43"/>
                  </a:cubicBezTo>
                  <a:cubicBezTo>
                    <a:pt x="0" y="45"/>
                    <a:pt x="0" y="45"/>
                    <a:pt x="0" y="45"/>
                  </a:cubicBezTo>
                  <a:cubicBezTo>
                    <a:pt x="0" y="53"/>
                    <a:pt x="0" y="53"/>
                    <a:pt x="0" y="53"/>
                  </a:cubicBezTo>
                  <a:cubicBezTo>
                    <a:pt x="0" y="55"/>
                    <a:pt x="1" y="57"/>
                    <a:pt x="3" y="57"/>
                  </a:cubicBezTo>
                  <a:cubicBezTo>
                    <a:pt x="13" y="57"/>
                    <a:pt x="13" y="57"/>
                    <a:pt x="13" y="57"/>
                  </a:cubicBezTo>
                  <a:cubicBezTo>
                    <a:pt x="13" y="39"/>
                    <a:pt x="13" y="39"/>
                    <a:pt x="13" y="39"/>
                  </a:cubicBezTo>
                  <a:cubicBezTo>
                    <a:pt x="6" y="39"/>
                    <a:pt x="6" y="39"/>
                    <a:pt x="6" y="39"/>
                  </a:cubicBezTo>
                  <a:cubicBezTo>
                    <a:pt x="6" y="32"/>
                    <a:pt x="6" y="32"/>
                    <a:pt x="6" y="32"/>
                  </a:cubicBezTo>
                  <a:cubicBezTo>
                    <a:pt x="13" y="32"/>
                    <a:pt x="13" y="32"/>
                    <a:pt x="13" y="32"/>
                  </a:cubicBezTo>
                  <a:cubicBezTo>
                    <a:pt x="13" y="16"/>
                    <a:pt x="13" y="16"/>
                    <a:pt x="13" y="16"/>
                  </a:cubicBezTo>
                  <a:cubicBezTo>
                    <a:pt x="12" y="16"/>
                    <a:pt x="12" y="16"/>
                    <a:pt x="12" y="16"/>
                  </a:cubicBezTo>
                  <a:cubicBezTo>
                    <a:pt x="13" y="13"/>
                    <a:pt x="13" y="13"/>
                    <a:pt x="13" y="13"/>
                  </a:cubicBez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6" name="Group 165">
              <a:extLst>
                <a:ext uri="{FF2B5EF4-FFF2-40B4-BE49-F238E27FC236}">
                  <a16:creationId xmlns:a16="http://schemas.microsoft.com/office/drawing/2014/main" id="{71864256-797E-6860-E74B-AD968FB124DA}"/>
                </a:ext>
              </a:extLst>
            </p:cNvPr>
            <p:cNvGrpSpPr/>
            <p:nvPr/>
          </p:nvGrpSpPr>
          <p:grpSpPr>
            <a:xfrm>
              <a:off x="4807386" y="4855038"/>
              <a:ext cx="2845161" cy="4607676"/>
              <a:chOff x="5111659" y="4855036"/>
              <a:chExt cx="2414432" cy="3910120"/>
            </a:xfrm>
          </p:grpSpPr>
          <p:sp>
            <p:nvSpPr>
              <p:cNvPr id="97" name="Freeform 101">
                <a:extLst>
                  <a:ext uri="{FF2B5EF4-FFF2-40B4-BE49-F238E27FC236}">
                    <a16:creationId xmlns:a16="http://schemas.microsoft.com/office/drawing/2014/main" id="{CA42C181-A9E4-79A0-3C3D-D9FD8264624C}"/>
                  </a:ext>
                </a:extLst>
              </p:cNvPr>
              <p:cNvSpPr>
                <a:spLocks/>
              </p:cNvSpPr>
              <p:nvPr/>
            </p:nvSpPr>
            <p:spPr bwMode="auto">
              <a:xfrm>
                <a:off x="5165008" y="4941973"/>
                <a:ext cx="1444314" cy="1956048"/>
              </a:xfrm>
              <a:custGeom>
                <a:avLst/>
                <a:gdLst>
                  <a:gd name="T0" fmla="*/ 41 w 545"/>
                  <a:gd name="T1" fmla="*/ 22 h 738"/>
                  <a:gd name="T2" fmla="*/ 41 w 545"/>
                  <a:gd name="T3" fmla="*/ 22 h 738"/>
                  <a:gd name="T4" fmla="*/ 22 w 545"/>
                  <a:gd name="T5" fmla="*/ 121 h 738"/>
                  <a:gd name="T6" fmla="*/ 405 w 545"/>
                  <a:gd name="T7" fmla="*/ 697 h 738"/>
                  <a:gd name="T8" fmla="*/ 504 w 545"/>
                  <a:gd name="T9" fmla="*/ 716 h 738"/>
                  <a:gd name="T10" fmla="*/ 504 w 545"/>
                  <a:gd name="T11" fmla="*/ 716 h 738"/>
                  <a:gd name="T12" fmla="*/ 523 w 545"/>
                  <a:gd name="T13" fmla="*/ 617 h 738"/>
                  <a:gd name="T14" fmla="*/ 140 w 545"/>
                  <a:gd name="T15" fmla="*/ 41 h 738"/>
                  <a:gd name="T16" fmla="*/ 41 w 545"/>
                  <a:gd name="T17" fmla="*/ 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38">
                    <a:moveTo>
                      <a:pt x="41" y="22"/>
                    </a:moveTo>
                    <a:cubicBezTo>
                      <a:pt x="41" y="22"/>
                      <a:pt x="41" y="22"/>
                      <a:pt x="41" y="22"/>
                    </a:cubicBezTo>
                    <a:cubicBezTo>
                      <a:pt x="8" y="44"/>
                      <a:pt x="0" y="89"/>
                      <a:pt x="22" y="121"/>
                    </a:cubicBezTo>
                    <a:cubicBezTo>
                      <a:pt x="405" y="697"/>
                      <a:pt x="405" y="697"/>
                      <a:pt x="405" y="697"/>
                    </a:cubicBezTo>
                    <a:cubicBezTo>
                      <a:pt x="427" y="730"/>
                      <a:pt x="472" y="738"/>
                      <a:pt x="504" y="716"/>
                    </a:cubicBezTo>
                    <a:cubicBezTo>
                      <a:pt x="504" y="716"/>
                      <a:pt x="504" y="716"/>
                      <a:pt x="504" y="716"/>
                    </a:cubicBezTo>
                    <a:cubicBezTo>
                      <a:pt x="537" y="694"/>
                      <a:pt x="545" y="650"/>
                      <a:pt x="523" y="617"/>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E5FFD408-6B20-A776-0218-41CAA758387E}"/>
                  </a:ext>
                </a:extLst>
              </p:cNvPr>
              <p:cNvSpPr>
                <a:spLocks/>
              </p:cNvSpPr>
              <p:nvPr/>
            </p:nvSpPr>
            <p:spPr bwMode="auto">
              <a:xfrm>
                <a:off x="5573993" y="4855036"/>
                <a:ext cx="1596450" cy="3147456"/>
              </a:xfrm>
              <a:custGeom>
                <a:avLst/>
                <a:gdLst>
                  <a:gd name="T0" fmla="*/ 478 w 602"/>
                  <a:gd name="T1" fmla="*/ 0 h 1187"/>
                  <a:gd name="T2" fmla="*/ 124 w 602"/>
                  <a:gd name="T3" fmla="*/ 0 h 1187"/>
                  <a:gd name="T4" fmla="*/ 0 w 602"/>
                  <a:gd name="T5" fmla="*/ 124 h 1187"/>
                  <a:gd name="T6" fmla="*/ 0 w 602"/>
                  <a:gd name="T7" fmla="*/ 1062 h 1187"/>
                  <a:gd name="T8" fmla="*/ 124 w 602"/>
                  <a:gd name="T9" fmla="*/ 1187 h 1187"/>
                  <a:gd name="T10" fmla="*/ 478 w 602"/>
                  <a:gd name="T11" fmla="*/ 1187 h 1187"/>
                  <a:gd name="T12" fmla="*/ 602 w 602"/>
                  <a:gd name="T13" fmla="*/ 1062 h 1187"/>
                  <a:gd name="T14" fmla="*/ 602 w 602"/>
                  <a:gd name="T15" fmla="*/ 124 h 1187"/>
                  <a:gd name="T16" fmla="*/ 478 w 602"/>
                  <a:gd name="T17"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187">
                    <a:moveTo>
                      <a:pt x="478" y="0"/>
                    </a:moveTo>
                    <a:cubicBezTo>
                      <a:pt x="124" y="0"/>
                      <a:pt x="124" y="0"/>
                      <a:pt x="124" y="0"/>
                    </a:cubicBezTo>
                    <a:cubicBezTo>
                      <a:pt x="56" y="0"/>
                      <a:pt x="0" y="56"/>
                      <a:pt x="0" y="124"/>
                    </a:cubicBezTo>
                    <a:cubicBezTo>
                      <a:pt x="0" y="1062"/>
                      <a:pt x="0" y="1062"/>
                      <a:pt x="0" y="1062"/>
                    </a:cubicBezTo>
                    <a:cubicBezTo>
                      <a:pt x="0" y="1131"/>
                      <a:pt x="56" y="1187"/>
                      <a:pt x="124" y="1187"/>
                    </a:cubicBezTo>
                    <a:cubicBezTo>
                      <a:pt x="478" y="1187"/>
                      <a:pt x="478" y="1187"/>
                      <a:pt x="478" y="1187"/>
                    </a:cubicBezTo>
                    <a:cubicBezTo>
                      <a:pt x="546" y="1187"/>
                      <a:pt x="602" y="1131"/>
                      <a:pt x="602" y="1062"/>
                    </a:cubicBezTo>
                    <a:cubicBezTo>
                      <a:pt x="602" y="124"/>
                      <a:pt x="602" y="124"/>
                      <a:pt x="602" y="124"/>
                    </a:cubicBezTo>
                    <a:cubicBezTo>
                      <a:pt x="602" y="56"/>
                      <a:pt x="546" y="0"/>
                      <a:pt x="478" y="0"/>
                    </a:cubicBezTo>
                    <a:close/>
                  </a:path>
                </a:pathLst>
              </a:custGeom>
              <a:solidFill>
                <a:srgbClr val="06677F"/>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8">
                <a:extLst>
                  <a:ext uri="{FF2B5EF4-FFF2-40B4-BE49-F238E27FC236}">
                    <a16:creationId xmlns:a16="http://schemas.microsoft.com/office/drawing/2014/main" id="{868B3733-99F0-27EA-78DE-F0B6726DDC6E}"/>
                  </a:ext>
                </a:extLst>
              </p:cNvPr>
              <p:cNvSpPr>
                <a:spLocks/>
              </p:cNvSpPr>
              <p:nvPr/>
            </p:nvSpPr>
            <p:spPr bwMode="auto">
              <a:xfrm>
                <a:off x="5287505" y="6344794"/>
                <a:ext cx="1481853" cy="2017297"/>
              </a:xfrm>
              <a:custGeom>
                <a:avLst/>
                <a:gdLst>
                  <a:gd name="T0" fmla="*/ 41 w 559"/>
                  <a:gd name="T1" fmla="*/ 22 h 761"/>
                  <a:gd name="T2" fmla="*/ 41 w 559"/>
                  <a:gd name="T3" fmla="*/ 22 h 761"/>
                  <a:gd name="T4" fmla="*/ 22 w 559"/>
                  <a:gd name="T5" fmla="*/ 122 h 761"/>
                  <a:gd name="T6" fmla="*/ 419 w 559"/>
                  <a:gd name="T7" fmla="*/ 720 h 761"/>
                  <a:gd name="T8" fmla="*/ 518 w 559"/>
                  <a:gd name="T9" fmla="*/ 739 h 761"/>
                  <a:gd name="T10" fmla="*/ 518 w 559"/>
                  <a:gd name="T11" fmla="*/ 739 h 761"/>
                  <a:gd name="T12" fmla="*/ 537 w 559"/>
                  <a:gd name="T13" fmla="*/ 640 h 761"/>
                  <a:gd name="T14" fmla="*/ 140 w 559"/>
                  <a:gd name="T15" fmla="*/ 41 h 761"/>
                  <a:gd name="T16" fmla="*/ 41 w 559"/>
                  <a:gd name="T17" fmla="*/ 2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761">
                    <a:moveTo>
                      <a:pt x="41" y="22"/>
                    </a:moveTo>
                    <a:cubicBezTo>
                      <a:pt x="41" y="22"/>
                      <a:pt x="41" y="22"/>
                      <a:pt x="41" y="22"/>
                    </a:cubicBezTo>
                    <a:cubicBezTo>
                      <a:pt x="8" y="45"/>
                      <a:pt x="0" y="89"/>
                      <a:pt x="22" y="122"/>
                    </a:cubicBezTo>
                    <a:cubicBezTo>
                      <a:pt x="419" y="720"/>
                      <a:pt x="419" y="720"/>
                      <a:pt x="419" y="720"/>
                    </a:cubicBezTo>
                    <a:cubicBezTo>
                      <a:pt x="441" y="753"/>
                      <a:pt x="486" y="761"/>
                      <a:pt x="518" y="739"/>
                    </a:cubicBezTo>
                    <a:cubicBezTo>
                      <a:pt x="518" y="739"/>
                      <a:pt x="518" y="739"/>
                      <a:pt x="518" y="739"/>
                    </a:cubicBezTo>
                    <a:cubicBezTo>
                      <a:pt x="551" y="717"/>
                      <a:pt x="559" y="672"/>
                      <a:pt x="537" y="640"/>
                    </a:cubicBezTo>
                    <a:cubicBezTo>
                      <a:pt x="140" y="41"/>
                      <a:pt x="140" y="41"/>
                      <a:pt x="140" y="41"/>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9">
                <a:extLst>
                  <a:ext uri="{FF2B5EF4-FFF2-40B4-BE49-F238E27FC236}">
                    <a16:creationId xmlns:a16="http://schemas.microsoft.com/office/drawing/2014/main" id="{18EE4B9C-5C50-D731-2753-FD82AD4595F5}"/>
                  </a:ext>
                </a:extLst>
              </p:cNvPr>
              <p:cNvSpPr>
                <a:spLocks/>
              </p:cNvSpPr>
              <p:nvPr/>
            </p:nvSpPr>
            <p:spPr bwMode="auto">
              <a:xfrm>
                <a:off x="5714278" y="7222052"/>
                <a:ext cx="1556934" cy="1543104"/>
              </a:xfrm>
              <a:custGeom>
                <a:avLst/>
                <a:gdLst>
                  <a:gd name="T0" fmla="*/ 258 w 788"/>
                  <a:gd name="T1" fmla="*/ 781 h 781"/>
                  <a:gd name="T2" fmla="*/ 258 w 788"/>
                  <a:gd name="T3" fmla="*/ 589 h 781"/>
                  <a:gd name="T4" fmla="*/ 0 w 788"/>
                  <a:gd name="T5" fmla="*/ 0 h 781"/>
                  <a:gd name="T6" fmla="*/ 788 w 788"/>
                  <a:gd name="T7" fmla="*/ 0 h 781"/>
                  <a:gd name="T8" fmla="*/ 788 w 788"/>
                  <a:gd name="T9" fmla="*/ 781 h 781"/>
                  <a:gd name="T10" fmla="*/ 258 w 788"/>
                  <a:gd name="T11" fmla="*/ 781 h 781"/>
                </a:gdLst>
                <a:ahLst/>
                <a:cxnLst>
                  <a:cxn ang="0">
                    <a:pos x="T0" y="T1"/>
                  </a:cxn>
                  <a:cxn ang="0">
                    <a:pos x="T2" y="T3"/>
                  </a:cxn>
                  <a:cxn ang="0">
                    <a:pos x="T4" y="T5"/>
                  </a:cxn>
                  <a:cxn ang="0">
                    <a:pos x="T6" y="T7"/>
                  </a:cxn>
                  <a:cxn ang="0">
                    <a:pos x="T8" y="T9"/>
                  </a:cxn>
                  <a:cxn ang="0">
                    <a:pos x="T10" y="T11"/>
                  </a:cxn>
                </a:cxnLst>
                <a:rect l="0" t="0" r="r" b="b"/>
                <a:pathLst>
                  <a:path w="788" h="781">
                    <a:moveTo>
                      <a:pt x="258" y="781"/>
                    </a:moveTo>
                    <a:lnTo>
                      <a:pt x="258" y="589"/>
                    </a:lnTo>
                    <a:lnTo>
                      <a:pt x="0" y="0"/>
                    </a:lnTo>
                    <a:lnTo>
                      <a:pt x="788" y="0"/>
                    </a:lnTo>
                    <a:lnTo>
                      <a:pt x="788" y="781"/>
                    </a:lnTo>
                    <a:lnTo>
                      <a:pt x="258" y="781"/>
                    </a:ln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0">
                <a:extLst>
                  <a:ext uri="{FF2B5EF4-FFF2-40B4-BE49-F238E27FC236}">
                    <a16:creationId xmlns:a16="http://schemas.microsoft.com/office/drawing/2014/main" id="{20646788-A9D0-ACDB-41C1-653B616685ED}"/>
                  </a:ext>
                </a:extLst>
              </p:cNvPr>
              <p:cNvSpPr>
                <a:spLocks/>
              </p:cNvSpPr>
              <p:nvPr/>
            </p:nvSpPr>
            <p:spPr bwMode="auto">
              <a:xfrm>
                <a:off x="5212425" y="6901972"/>
                <a:ext cx="1464071" cy="1863184"/>
              </a:xfrm>
              <a:custGeom>
                <a:avLst/>
                <a:gdLst>
                  <a:gd name="T0" fmla="*/ 40 w 552"/>
                  <a:gd name="T1" fmla="*/ 22 h 703"/>
                  <a:gd name="T2" fmla="*/ 40 w 552"/>
                  <a:gd name="T3" fmla="*/ 22 h 703"/>
                  <a:gd name="T4" fmla="*/ 21 w 552"/>
                  <a:gd name="T5" fmla="*/ 121 h 703"/>
                  <a:gd name="T6" fmla="*/ 407 w 552"/>
                  <a:gd name="T7" fmla="*/ 703 h 703"/>
                  <a:gd name="T8" fmla="*/ 544 w 552"/>
                  <a:gd name="T9" fmla="*/ 703 h 703"/>
                  <a:gd name="T10" fmla="*/ 536 w 552"/>
                  <a:gd name="T11" fmla="*/ 639 h 703"/>
                  <a:gd name="T12" fmla="*/ 139 w 552"/>
                  <a:gd name="T13" fmla="*/ 41 h 703"/>
                  <a:gd name="T14" fmla="*/ 40 w 552"/>
                  <a:gd name="T15" fmla="*/ 22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703">
                    <a:moveTo>
                      <a:pt x="40" y="22"/>
                    </a:moveTo>
                    <a:cubicBezTo>
                      <a:pt x="40" y="22"/>
                      <a:pt x="40" y="22"/>
                      <a:pt x="40" y="22"/>
                    </a:cubicBezTo>
                    <a:cubicBezTo>
                      <a:pt x="8" y="44"/>
                      <a:pt x="0" y="88"/>
                      <a:pt x="21" y="121"/>
                    </a:cubicBezTo>
                    <a:cubicBezTo>
                      <a:pt x="407" y="703"/>
                      <a:pt x="407" y="703"/>
                      <a:pt x="407" y="703"/>
                    </a:cubicBezTo>
                    <a:cubicBezTo>
                      <a:pt x="544" y="703"/>
                      <a:pt x="544" y="703"/>
                      <a:pt x="544" y="703"/>
                    </a:cubicBezTo>
                    <a:cubicBezTo>
                      <a:pt x="552" y="682"/>
                      <a:pt x="549" y="659"/>
                      <a:pt x="536" y="639"/>
                    </a:cubicBezTo>
                    <a:cubicBezTo>
                      <a:pt x="139" y="41"/>
                      <a:pt x="139" y="41"/>
                      <a:pt x="139" y="41"/>
                    </a:cubicBezTo>
                    <a:cubicBezTo>
                      <a:pt x="118" y="8"/>
                      <a:pt x="72" y="0"/>
                      <a:pt x="40"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CC6AD587-CC60-9F1A-4505-2871CC4BBB74}"/>
                  </a:ext>
                </a:extLst>
              </p:cNvPr>
              <p:cNvSpPr>
                <a:spLocks/>
              </p:cNvSpPr>
              <p:nvPr/>
            </p:nvSpPr>
            <p:spPr bwMode="auto">
              <a:xfrm>
                <a:off x="5714278" y="5117819"/>
                <a:ext cx="1315885" cy="2592256"/>
              </a:xfrm>
              <a:custGeom>
                <a:avLst/>
                <a:gdLst>
                  <a:gd name="T0" fmla="*/ 494 w 496"/>
                  <a:gd name="T1" fmla="*/ 0 h 978"/>
                  <a:gd name="T2" fmla="*/ 2 w 496"/>
                  <a:gd name="T3" fmla="*/ 0 h 978"/>
                  <a:gd name="T4" fmla="*/ 0 w 496"/>
                  <a:gd name="T5" fmla="*/ 2 h 978"/>
                  <a:gd name="T6" fmla="*/ 0 w 496"/>
                  <a:gd name="T7" fmla="*/ 976 h 978"/>
                  <a:gd name="T8" fmla="*/ 2 w 496"/>
                  <a:gd name="T9" fmla="*/ 978 h 978"/>
                  <a:gd name="T10" fmla="*/ 494 w 496"/>
                  <a:gd name="T11" fmla="*/ 978 h 978"/>
                  <a:gd name="T12" fmla="*/ 496 w 496"/>
                  <a:gd name="T13" fmla="*/ 976 h 978"/>
                  <a:gd name="T14" fmla="*/ 496 w 496"/>
                  <a:gd name="T15" fmla="*/ 2 h 978"/>
                  <a:gd name="T16" fmla="*/ 494 w 496"/>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978">
                    <a:moveTo>
                      <a:pt x="494" y="0"/>
                    </a:moveTo>
                    <a:cubicBezTo>
                      <a:pt x="2" y="0"/>
                      <a:pt x="2" y="0"/>
                      <a:pt x="2" y="0"/>
                    </a:cubicBezTo>
                    <a:cubicBezTo>
                      <a:pt x="1" y="0"/>
                      <a:pt x="0" y="1"/>
                      <a:pt x="0" y="2"/>
                    </a:cubicBezTo>
                    <a:cubicBezTo>
                      <a:pt x="0" y="976"/>
                      <a:pt x="0" y="976"/>
                      <a:pt x="0" y="976"/>
                    </a:cubicBezTo>
                    <a:cubicBezTo>
                      <a:pt x="0" y="977"/>
                      <a:pt x="1" y="978"/>
                      <a:pt x="2" y="978"/>
                    </a:cubicBezTo>
                    <a:cubicBezTo>
                      <a:pt x="494" y="978"/>
                      <a:pt x="494" y="978"/>
                      <a:pt x="494" y="978"/>
                    </a:cubicBezTo>
                    <a:cubicBezTo>
                      <a:pt x="495" y="978"/>
                      <a:pt x="496" y="977"/>
                      <a:pt x="496" y="976"/>
                    </a:cubicBezTo>
                    <a:cubicBezTo>
                      <a:pt x="496" y="2"/>
                      <a:pt x="496" y="2"/>
                      <a:pt x="496" y="2"/>
                    </a:cubicBezTo>
                    <a:cubicBezTo>
                      <a:pt x="496" y="1"/>
                      <a:pt x="495" y="0"/>
                      <a:pt x="494"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000" dirty="0"/>
              </a:p>
            </p:txBody>
          </p:sp>
          <p:sp>
            <p:nvSpPr>
              <p:cNvPr id="101" name="Oval 11">
                <a:extLst>
                  <a:ext uri="{FF2B5EF4-FFF2-40B4-BE49-F238E27FC236}">
                    <a16:creationId xmlns:a16="http://schemas.microsoft.com/office/drawing/2014/main" id="{C61DB59D-92F3-B1F8-0BB5-42ED909DDC4A}"/>
                  </a:ext>
                </a:extLst>
              </p:cNvPr>
              <p:cNvSpPr>
                <a:spLocks noChangeArrowheads="1"/>
              </p:cNvSpPr>
              <p:nvPr/>
            </p:nvSpPr>
            <p:spPr bwMode="auto">
              <a:xfrm>
                <a:off x="6289238" y="7771327"/>
                <a:ext cx="162015" cy="162015"/>
              </a:xfrm>
              <a:prstGeom prst="ellipse">
                <a:avLst/>
              </a:pr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2D5CA2FF-82DE-1CED-4900-92CAEA915A34}"/>
                  </a:ext>
                </a:extLst>
              </p:cNvPr>
              <p:cNvSpPr>
                <a:spLocks/>
              </p:cNvSpPr>
              <p:nvPr/>
            </p:nvSpPr>
            <p:spPr bwMode="auto">
              <a:xfrm>
                <a:off x="6105488" y="4965683"/>
                <a:ext cx="531492" cy="47420"/>
              </a:xfrm>
              <a:custGeom>
                <a:avLst/>
                <a:gdLst>
                  <a:gd name="T0" fmla="*/ 191 w 200"/>
                  <a:gd name="T1" fmla="*/ 0 h 18"/>
                  <a:gd name="T2" fmla="*/ 9 w 200"/>
                  <a:gd name="T3" fmla="*/ 0 h 18"/>
                  <a:gd name="T4" fmla="*/ 0 w 200"/>
                  <a:gd name="T5" fmla="*/ 9 h 18"/>
                  <a:gd name="T6" fmla="*/ 0 w 200"/>
                  <a:gd name="T7" fmla="*/ 9 h 18"/>
                  <a:gd name="T8" fmla="*/ 9 w 200"/>
                  <a:gd name="T9" fmla="*/ 18 h 18"/>
                  <a:gd name="T10" fmla="*/ 191 w 200"/>
                  <a:gd name="T11" fmla="*/ 18 h 18"/>
                  <a:gd name="T12" fmla="*/ 200 w 200"/>
                  <a:gd name="T13" fmla="*/ 9 h 18"/>
                  <a:gd name="T14" fmla="*/ 200 w 200"/>
                  <a:gd name="T15" fmla="*/ 9 h 18"/>
                  <a:gd name="T16" fmla="*/ 191 w 20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8">
                    <a:moveTo>
                      <a:pt x="191" y="0"/>
                    </a:moveTo>
                    <a:cubicBezTo>
                      <a:pt x="9" y="0"/>
                      <a:pt x="9" y="0"/>
                      <a:pt x="9" y="0"/>
                    </a:cubicBezTo>
                    <a:cubicBezTo>
                      <a:pt x="4" y="0"/>
                      <a:pt x="0" y="4"/>
                      <a:pt x="0" y="9"/>
                    </a:cubicBezTo>
                    <a:cubicBezTo>
                      <a:pt x="0" y="9"/>
                      <a:pt x="0" y="9"/>
                      <a:pt x="0" y="9"/>
                    </a:cubicBezTo>
                    <a:cubicBezTo>
                      <a:pt x="0" y="14"/>
                      <a:pt x="4" y="18"/>
                      <a:pt x="9" y="18"/>
                    </a:cubicBezTo>
                    <a:cubicBezTo>
                      <a:pt x="191" y="18"/>
                      <a:pt x="191" y="18"/>
                      <a:pt x="191" y="18"/>
                    </a:cubicBezTo>
                    <a:cubicBezTo>
                      <a:pt x="196" y="18"/>
                      <a:pt x="200" y="14"/>
                      <a:pt x="200" y="9"/>
                    </a:cubicBezTo>
                    <a:cubicBezTo>
                      <a:pt x="200" y="9"/>
                      <a:pt x="200" y="9"/>
                      <a:pt x="200" y="9"/>
                    </a:cubicBezTo>
                    <a:cubicBezTo>
                      <a:pt x="200" y="4"/>
                      <a:pt x="196" y="0"/>
                      <a:pt x="191" y="0"/>
                    </a:cubicBez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6CDDECBB-D381-BEE3-678A-1DBE8523F1DE}"/>
                  </a:ext>
                </a:extLst>
              </p:cNvPr>
              <p:cNvSpPr>
                <a:spLocks/>
              </p:cNvSpPr>
              <p:nvPr/>
            </p:nvSpPr>
            <p:spPr bwMode="auto">
              <a:xfrm>
                <a:off x="5178836" y="6249956"/>
                <a:ext cx="598669" cy="679678"/>
              </a:xfrm>
              <a:custGeom>
                <a:avLst/>
                <a:gdLst>
                  <a:gd name="T0" fmla="*/ 41 w 226"/>
                  <a:gd name="T1" fmla="*/ 23 h 257"/>
                  <a:gd name="T2" fmla="*/ 41 w 226"/>
                  <a:gd name="T3" fmla="*/ 23 h 257"/>
                  <a:gd name="T4" fmla="*/ 22 w 226"/>
                  <a:gd name="T5" fmla="*/ 122 h 257"/>
                  <a:gd name="T6" fmla="*/ 86 w 226"/>
                  <a:gd name="T7" fmla="*/ 216 h 257"/>
                  <a:gd name="T8" fmla="*/ 185 w 226"/>
                  <a:gd name="T9" fmla="*/ 235 h 257"/>
                  <a:gd name="T10" fmla="*/ 185 w 226"/>
                  <a:gd name="T11" fmla="*/ 235 h 257"/>
                  <a:gd name="T12" fmla="*/ 204 w 226"/>
                  <a:gd name="T13" fmla="*/ 135 h 257"/>
                  <a:gd name="T14" fmla="*/ 140 w 226"/>
                  <a:gd name="T15" fmla="*/ 41 h 257"/>
                  <a:gd name="T16" fmla="*/ 41 w 226"/>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7">
                    <a:moveTo>
                      <a:pt x="41" y="23"/>
                    </a:moveTo>
                    <a:cubicBezTo>
                      <a:pt x="41" y="23"/>
                      <a:pt x="41" y="23"/>
                      <a:pt x="41" y="23"/>
                    </a:cubicBezTo>
                    <a:cubicBezTo>
                      <a:pt x="8" y="45"/>
                      <a:pt x="0" y="89"/>
                      <a:pt x="22" y="122"/>
                    </a:cubicBezTo>
                    <a:cubicBezTo>
                      <a:pt x="86" y="216"/>
                      <a:pt x="86" y="216"/>
                      <a:pt x="86" y="216"/>
                    </a:cubicBezTo>
                    <a:cubicBezTo>
                      <a:pt x="108" y="248"/>
                      <a:pt x="153" y="257"/>
                      <a:pt x="185" y="235"/>
                    </a:cubicBezTo>
                    <a:cubicBezTo>
                      <a:pt x="185" y="235"/>
                      <a:pt x="185" y="235"/>
                      <a:pt x="185" y="235"/>
                    </a:cubicBezTo>
                    <a:cubicBezTo>
                      <a:pt x="218" y="213"/>
                      <a:pt x="226" y="168"/>
                      <a:pt x="204" y="135"/>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2E903BC5-C7C7-D30F-87A4-4B883AED5574}"/>
                  </a:ext>
                </a:extLst>
              </p:cNvPr>
              <p:cNvSpPr>
                <a:spLocks/>
              </p:cNvSpPr>
              <p:nvPr/>
            </p:nvSpPr>
            <p:spPr bwMode="auto">
              <a:xfrm>
                <a:off x="5111659" y="6753786"/>
                <a:ext cx="628305" cy="723145"/>
              </a:xfrm>
              <a:custGeom>
                <a:avLst/>
                <a:gdLst>
                  <a:gd name="T0" fmla="*/ 41 w 237"/>
                  <a:gd name="T1" fmla="*/ 23 h 273"/>
                  <a:gd name="T2" fmla="*/ 41 w 237"/>
                  <a:gd name="T3" fmla="*/ 23 h 273"/>
                  <a:gd name="T4" fmla="*/ 22 w 237"/>
                  <a:gd name="T5" fmla="*/ 122 h 273"/>
                  <a:gd name="T6" fmla="*/ 97 w 237"/>
                  <a:gd name="T7" fmla="*/ 232 h 273"/>
                  <a:gd name="T8" fmla="*/ 196 w 237"/>
                  <a:gd name="T9" fmla="*/ 251 h 273"/>
                  <a:gd name="T10" fmla="*/ 196 w 237"/>
                  <a:gd name="T11" fmla="*/ 251 h 273"/>
                  <a:gd name="T12" fmla="*/ 215 w 237"/>
                  <a:gd name="T13" fmla="*/ 152 h 273"/>
                  <a:gd name="T14" fmla="*/ 140 w 237"/>
                  <a:gd name="T15" fmla="*/ 41 h 273"/>
                  <a:gd name="T16" fmla="*/ 41 w 237"/>
                  <a:gd name="T17"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73">
                    <a:moveTo>
                      <a:pt x="41" y="23"/>
                    </a:moveTo>
                    <a:cubicBezTo>
                      <a:pt x="41" y="23"/>
                      <a:pt x="41" y="23"/>
                      <a:pt x="41" y="23"/>
                    </a:cubicBezTo>
                    <a:cubicBezTo>
                      <a:pt x="8" y="45"/>
                      <a:pt x="0" y="89"/>
                      <a:pt x="22" y="122"/>
                    </a:cubicBezTo>
                    <a:cubicBezTo>
                      <a:pt x="97" y="232"/>
                      <a:pt x="97" y="232"/>
                      <a:pt x="97" y="232"/>
                    </a:cubicBezTo>
                    <a:cubicBezTo>
                      <a:pt x="119" y="265"/>
                      <a:pt x="163" y="273"/>
                      <a:pt x="196" y="251"/>
                    </a:cubicBezTo>
                    <a:cubicBezTo>
                      <a:pt x="196" y="251"/>
                      <a:pt x="196" y="251"/>
                      <a:pt x="196" y="251"/>
                    </a:cubicBezTo>
                    <a:cubicBezTo>
                      <a:pt x="228" y="229"/>
                      <a:pt x="237" y="184"/>
                      <a:pt x="215" y="152"/>
                    </a:cubicBezTo>
                    <a:cubicBezTo>
                      <a:pt x="140" y="41"/>
                      <a:pt x="140" y="41"/>
                      <a:pt x="140" y="41"/>
                    </a:cubicBezTo>
                    <a:cubicBezTo>
                      <a:pt x="118" y="9"/>
                      <a:pt x="73" y="0"/>
                      <a:pt x="41" y="23"/>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CE6E4AD0-7E6C-539C-540E-7E0664C736E5}"/>
                  </a:ext>
                </a:extLst>
              </p:cNvPr>
              <p:cNvSpPr>
                <a:spLocks/>
              </p:cNvSpPr>
              <p:nvPr/>
            </p:nvSpPr>
            <p:spPr bwMode="auto">
              <a:xfrm>
                <a:off x="5234159" y="5722417"/>
                <a:ext cx="598669" cy="677701"/>
              </a:xfrm>
              <a:custGeom>
                <a:avLst/>
                <a:gdLst>
                  <a:gd name="T0" fmla="*/ 41 w 226"/>
                  <a:gd name="T1" fmla="*/ 22 h 256"/>
                  <a:gd name="T2" fmla="*/ 41 w 226"/>
                  <a:gd name="T3" fmla="*/ 22 h 256"/>
                  <a:gd name="T4" fmla="*/ 22 w 226"/>
                  <a:gd name="T5" fmla="*/ 121 h 256"/>
                  <a:gd name="T6" fmla="*/ 86 w 226"/>
                  <a:gd name="T7" fmla="*/ 215 h 256"/>
                  <a:gd name="T8" fmla="*/ 185 w 226"/>
                  <a:gd name="T9" fmla="*/ 234 h 256"/>
                  <a:gd name="T10" fmla="*/ 185 w 226"/>
                  <a:gd name="T11" fmla="*/ 234 h 256"/>
                  <a:gd name="T12" fmla="*/ 204 w 226"/>
                  <a:gd name="T13" fmla="*/ 134 h 256"/>
                  <a:gd name="T14" fmla="*/ 140 w 226"/>
                  <a:gd name="T15" fmla="*/ 40 h 256"/>
                  <a:gd name="T16" fmla="*/ 41 w 226"/>
                  <a:gd name="T17"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6">
                    <a:moveTo>
                      <a:pt x="41" y="22"/>
                    </a:moveTo>
                    <a:cubicBezTo>
                      <a:pt x="41" y="22"/>
                      <a:pt x="41" y="22"/>
                      <a:pt x="41" y="22"/>
                    </a:cubicBezTo>
                    <a:cubicBezTo>
                      <a:pt x="8" y="44"/>
                      <a:pt x="0" y="88"/>
                      <a:pt x="22" y="121"/>
                    </a:cubicBezTo>
                    <a:cubicBezTo>
                      <a:pt x="86" y="215"/>
                      <a:pt x="86" y="215"/>
                      <a:pt x="86" y="215"/>
                    </a:cubicBezTo>
                    <a:cubicBezTo>
                      <a:pt x="108" y="247"/>
                      <a:pt x="153" y="256"/>
                      <a:pt x="185" y="234"/>
                    </a:cubicBezTo>
                    <a:cubicBezTo>
                      <a:pt x="185" y="234"/>
                      <a:pt x="185" y="234"/>
                      <a:pt x="185" y="234"/>
                    </a:cubicBezTo>
                    <a:cubicBezTo>
                      <a:pt x="217" y="212"/>
                      <a:pt x="226" y="167"/>
                      <a:pt x="204" y="134"/>
                    </a:cubicBezTo>
                    <a:cubicBezTo>
                      <a:pt x="140" y="40"/>
                      <a:pt x="140" y="40"/>
                      <a:pt x="140" y="40"/>
                    </a:cubicBezTo>
                    <a:cubicBezTo>
                      <a:pt x="118" y="8"/>
                      <a:pt x="73" y="0"/>
                      <a:pt x="41" y="2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CAFC422D-4C54-D6B0-0661-F4DA0E8CC6D1}"/>
                  </a:ext>
                </a:extLst>
              </p:cNvPr>
              <p:cNvSpPr>
                <a:spLocks/>
              </p:cNvSpPr>
              <p:nvPr/>
            </p:nvSpPr>
            <p:spPr bwMode="auto">
              <a:xfrm>
                <a:off x="7008431" y="6575965"/>
                <a:ext cx="517660" cy="1807862"/>
              </a:xfrm>
              <a:custGeom>
                <a:avLst/>
                <a:gdLst>
                  <a:gd name="T0" fmla="*/ 51 w 195"/>
                  <a:gd name="T1" fmla="*/ 682 h 682"/>
                  <a:gd name="T2" fmla="*/ 0 w 195"/>
                  <a:gd name="T3" fmla="*/ 682 h 682"/>
                  <a:gd name="T4" fmla="*/ 6 w 195"/>
                  <a:gd name="T5" fmla="*/ 620 h 682"/>
                  <a:gd name="T6" fmla="*/ 49 w 195"/>
                  <a:gd name="T7" fmla="*/ 119 h 682"/>
                  <a:gd name="T8" fmla="*/ 195 w 195"/>
                  <a:gd name="T9" fmla="*/ 0 h 682"/>
                  <a:gd name="T10" fmla="*/ 144 w 195"/>
                  <a:gd name="T11" fmla="*/ 592 h 682"/>
                  <a:gd name="T12" fmla="*/ 51 w 195"/>
                  <a:gd name="T13" fmla="*/ 682 h 682"/>
                </a:gdLst>
                <a:ahLst/>
                <a:cxnLst>
                  <a:cxn ang="0">
                    <a:pos x="T0" y="T1"/>
                  </a:cxn>
                  <a:cxn ang="0">
                    <a:pos x="T2" y="T3"/>
                  </a:cxn>
                  <a:cxn ang="0">
                    <a:pos x="T4" y="T5"/>
                  </a:cxn>
                  <a:cxn ang="0">
                    <a:pos x="T6" y="T7"/>
                  </a:cxn>
                  <a:cxn ang="0">
                    <a:pos x="T8" y="T9"/>
                  </a:cxn>
                  <a:cxn ang="0">
                    <a:pos x="T10" y="T11"/>
                  </a:cxn>
                  <a:cxn ang="0">
                    <a:pos x="T12" y="T13"/>
                  </a:cxn>
                </a:cxnLst>
                <a:rect l="0" t="0" r="r" b="b"/>
                <a:pathLst>
                  <a:path w="195" h="682">
                    <a:moveTo>
                      <a:pt x="51" y="682"/>
                    </a:moveTo>
                    <a:cubicBezTo>
                      <a:pt x="0" y="682"/>
                      <a:pt x="0" y="682"/>
                      <a:pt x="0" y="682"/>
                    </a:cubicBezTo>
                    <a:cubicBezTo>
                      <a:pt x="6" y="620"/>
                      <a:pt x="6" y="620"/>
                      <a:pt x="6" y="620"/>
                    </a:cubicBezTo>
                    <a:cubicBezTo>
                      <a:pt x="49" y="119"/>
                      <a:pt x="49" y="119"/>
                      <a:pt x="49" y="119"/>
                    </a:cubicBezTo>
                    <a:cubicBezTo>
                      <a:pt x="58" y="14"/>
                      <a:pt x="129" y="0"/>
                      <a:pt x="195" y="0"/>
                    </a:cubicBezTo>
                    <a:cubicBezTo>
                      <a:pt x="144" y="592"/>
                      <a:pt x="144" y="592"/>
                      <a:pt x="144" y="592"/>
                    </a:cubicBezTo>
                    <a:cubicBezTo>
                      <a:pt x="139" y="642"/>
                      <a:pt x="98" y="682"/>
                      <a:pt x="51" y="682"/>
                    </a:cubicBezTo>
                    <a:close/>
                  </a:path>
                </a:pathLst>
              </a:custGeom>
              <a:solidFill>
                <a:srgbClr val="ECBB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ACA711B9-8B97-9E41-2AC4-CCDE3F40530C}"/>
                  </a:ext>
                </a:extLst>
              </p:cNvPr>
              <p:cNvSpPr txBox="1"/>
              <p:nvPr/>
            </p:nvSpPr>
            <p:spPr>
              <a:xfrm>
                <a:off x="5535304" y="5227737"/>
                <a:ext cx="1687068" cy="634891"/>
              </a:xfrm>
              <a:prstGeom prst="rect">
                <a:avLst/>
              </a:prstGeom>
              <a:noFill/>
            </p:spPr>
            <p:txBody>
              <a:bodyPr wrap="square">
                <a:spAutoFit/>
              </a:bodyPr>
              <a:lstStyle/>
              <a:p>
                <a:pPr algn="ctr">
                  <a:lnSpc>
                    <a:spcPts val="2480"/>
                  </a:lnSpc>
                </a:pPr>
                <a:r>
                  <a:rPr lang="en-US" sz="2800" b="1" dirty="0">
                    <a:solidFill>
                      <a:srgbClr val="0289AE"/>
                    </a:solidFill>
                  </a:rPr>
                  <a:t>Key </a:t>
                </a:r>
                <a:r>
                  <a:rPr lang="en-US" sz="2800" b="1" dirty="0" err="1">
                    <a:solidFill>
                      <a:srgbClr val="0289AE"/>
                    </a:solidFill>
                  </a:rPr>
                  <a:t>Takeways</a:t>
                </a:r>
                <a:endParaRPr lang="en-US" sz="2800" b="1" dirty="0">
                  <a:solidFill>
                    <a:srgbClr val="0289AE"/>
                  </a:solidFill>
                </a:endParaRPr>
              </a:p>
            </p:txBody>
          </p:sp>
        </p:grpSp>
      </p:grpSp>
      <p:grpSp>
        <p:nvGrpSpPr>
          <p:cNvPr id="127" name="Group 126">
            <a:extLst>
              <a:ext uri="{FF2B5EF4-FFF2-40B4-BE49-F238E27FC236}">
                <a16:creationId xmlns:a16="http://schemas.microsoft.com/office/drawing/2014/main" id="{CEC86FDA-C944-F816-D99C-DCDB47F5A772}"/>
              </a:ext>
            </a:extLst>
          </p:cNvPr>
          <p:cNvGrpSpPr/>
          <p:nvPr/>
        </p:nvGrpSpPr>
        <p:grpSpPr>
          <a:xfrm>
            <a:off x="0" y="582317"/>
            <a:ext cx="1448894" cy="883507"/>
            <a:chOff x="0" y="582317"/>
            <a:chExt cx="1448894" cy="883507"/>
          </a:xfrm>
        </p:grpSpPr>
        <p:cxnSp>
          <p:nvCxnSpPr>
            <p:cNvPr id="120" name="Straight Connector 33">
              <a:extLst>
                <a:ext uri="{FF2B5EF4-FFF2-40B4-BE49-F238E27FC236}">
                  <a16:creationId xmlns:a16="http://schemas.microsoft.com/office/drawing/2014/main" id="{3569F226-CCDA-39C6-26E2-A945D7220889}"/>
                </a:ext>
              </a:extLst>
            </p:cNvPr>
            <p:cNvCxnSpPr>
              <a:cxnSpLocks/>
            </p:cNvCxnSpPr>
            <p:nvPr/>
          </p:nvCxnSpPr>
          <p:spPr>
            <a:xfrm>
              <a:off x="0" y="951782"/>
              <a:ext cx="13208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39E8C324-DF22-7B9F-A6AF-7DA91ECAACBA}"/>
                </a:ext>
              </a:extLst>
            </p:cNvPr>
            <p:cNvGrpSpPr/>
            <p:nvPr/>
          </p:nvGrpSpPr>
          <p:grpSpPr>
            <a:xfrm>
              <a:off x="708799" y="582317"/>
              <a:ext cx="740095" cy="883507"/>
              <a:chOff x="4051865" y="5165558"/>
              <a:chExt cx="946855" cy="1130331"/>
            </a:xfrm>
          </p:grpSpPr>
          <p:sp>
            <p:nvSpPr>
              <p:cNvPr id="124" name="Oval 16">
                <a:extLst>
                  <a:ext uri="{FF2B5EF4-FFF2-40B4-BE49-F238E27FC236}">
                    <a16:creationId xmlns:a16="http://schemas.microsoft.com/office/drawing/2014/main" id="{2D16ED1A-AF21-9A72-4D13-5C351E0DD2AE}"/>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5" name="TextBox 26">
                <a:extLst>
                  <a:ext uri="{FF2B5EF4-FFF2-40B4-BE49-F238E27FC236}">
                    <a16:creationId xmlns:a16="http://schemas.microsoft.com/office/drawing/2014/main" id="{FA5EA210-702B-4117-6B12-B0B6BCA704D5}"/>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grpSp>
        <p:nvGrpSpPr>
          <p:cNvPr id="128" name="Group 127">
            <a:extLst>
              <a:ext uri="{FF2B5EF4-FFF2-40B4-BE49-F238E27FC236}">
                <a16:creationId xmlns:a16="http://schemas.microsoft.com/office/drawing/2014/main" id="{99798E66-96A2-C08F-9F95-25700436E0EA}"/>
              </a:ext>
            </a:extLst>
          </p:cNvPr>
          <p:cNvGrpSpPr/>
          <p:nvPr/>
        </p:nvGrpSpPr>
        <p:grpSpPr>
          <a:xfrm>
            <a:off x="0" y="2799311"/>
            <a:ext cx="1448894" cy="870102"/>
            <a:chOff x="0" y="582324"/>
            <a:chExt cx="1448894" cy="870102"/>
          </a:xfrm>
        </p:grpSpPr>
        <p:cxnSp>
          <p:nvCxnSpPr>
            <p:cNvPr id="129" name="Straight Connector 33">
              <a:extLst>
                <a:ext uri="{FF2B5EF4-FFF2-40B4-BE49-F238E27FC236}">
                  <a16:creationId xmlns:a16="http://schemas.microsoft.com/office/drawing/2014/main" id="{A3D2A346-C875-81D2-21C7-390E17A3B7A1}"/>
                </a:ext>
              </a:extLst>
            </p:cNvPr>
            <p:cNvCxnSpPr>
              <a:cxnSpLocks/>
            </p:cNvCxnSpPr>
            <p:nvPr/>
          </p:nvCxnSpPr>
          <p:spPr>
            <a:xfrm>
              <a:off x="0" y="951782"/>
              <a:ext cx="1320800" cy="0"/>
            </a:xfrm>
            <a:prstGeom prst="line">
              <a:avLst/>
            </a:prstGeom>
            <a:ln w="25400">
              <a:solidFill>
                <a:srgbClr val="06677F"/>
              </a:solidFill>
              <a:prstDash val="sysDot"/>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BE069E01-F22C-B1E8-3FD7-91971C1CC770}"/>
                </a:ext>
              </a:extLst>
            </p:cNvPr>
            <p:cNvGrpSpPr/>
            <p:nvPr/>
          </p:nvGrpSpPr>
          <p:grpSpPr>
            <a:xfrm>
              <a:off x="708799" y="582324"/>
              <a:ext cx="740095" cy="870102"/>
              <a:chOff x="4051865" y="5165558"/>
              <a:chExt cx="946855" cy="1113179"/>
            </a:xfrm>
          </p:grpSpPr>
          <p:sp>
            <p:nvSpPr>
              <p:cNvPr id="131" name="Oval 16">
                <a:extLst>
                  <a:ext uri="{FF2B5EF4-FFF2-40B4-BE49-F238E27FC236}">
                    <a16:creationId xmlns:a16="http://schemas.microsoft.com/office/drawing/2014/main" id="{A657035D-3148-207C-C0AA-04F8F91E9CF8}"/>
                  </a:ext>
                </a:extLst>
              </p:cNvPr>
              <p:cNvSpPr/>
              <p:nvPr/>
            </p:nvSpPr>
            <p:spPr>
              <a:xfrm>
                <a:off x="4051865" y="5165558"/>
                <a:ext cx="946855" cy="868299"/>
              </a:xfrm>
              <a:prstGeom prst="ellipse">
                <a:avLst/>
              </a:prstGeom>
              <a:solidFill>
                <a:srgbClr val="066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2" name="TextBox 26">
                <a:extLst>
                  <a:ext uri="{FF2B5EF4-FFF2-40B4-BE49-F238E27FC236}">
                    <a16:creationId xmlns:a16="http://schemas.microsoft.com/office/drawing/2014/main" id="{52191CA7-2BB2-903C-39DC-6C36F0A26E6C}"/>
                  </a:ext>
                </a:extLst>
              </p:cNvPr>
              <p:cNvSpPr txBox="1"/>
              <p:nvPr/>
            </p:nvSpPr>
            <p:spPr bwMode="auto">
              <a:xfrm>
                <a:off x="4055862" y="518966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133" name="Group 132">
            <a:extLst>
              <a:ext uri="{FF2B5EF4-FFF2-40B4-BE49-F238E27FC236}">
                <a16:creationId xmlns:a16="http://schemas.microsoft.com/office/drawing/2014/main" id="{8198624B-B469-C68E-606F-511904085BF6}"/>
              </a:ext>
            </a:extLst>
          </p:cNvPr>
          <p:cNvGrpSpPr/>
          <p:nvPr/>
        </p:nvGrpSpPr>
        <p:grpSpPr>
          <a:xfrm>
            <a:off x="0" y="4866211"/>
            <a:ext cx="1448895" cy="869802"/>
            <a:chOff x="0" y="582318"/>
            <a:chExt cx="1448895" cy="869802"/>
          </a:xfrm>
        </p:grpSpPr>
        <p:cxnSp>
          <p:nvCxnSpPr>
            <p:cNvPr id="134" name="Straight Connector 33">
              <a:extLst>
                <a:ext uri="{FF2B5EF4-FFF2-40B4-BE49-F238E27FC236}">
                  <a16:creationId xmlns:a16="http://schemas.microsoft.com/office/drawing/2014/main" id="{A3F400B8-9F90-00B2-A6B6-CD8CF50F8B37}"/>
                </a:ext>
              </a:extLst>
            </p:cNvPr>
            <p:cNvCxnSpPr>
              <a:cxnSpLocks/>
            </p:cNvCxnSpPr>
            <p:nvPr/>
          </p:nvCxnSpPr>
          <p:spPr>
            <a:xfrm>
              <a:off x="0" y="951782"/>
              <a:ext cx="1320800" cy="0"/>
            </a:xfrm>
            <a:prstGeom prst="line">
              <a:avLst/>
            </a:prstGeom>
            <a:ln w="25400">
              <a:solidFill>
                <a:srgbClr val="3D8241"/>
              </a:solidFill>
              <a:prstDash val="sysDot"/>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EBBC5DCC-ED44-532B-4AA7-9F01FEAA89C4}"/>
                </a:ext>
              </a:extLst>
            </p:cNvPr>
            <p:cNvGrpSpPr/>
            <p:nvPr/>
          </p:nvGrpSpPr>
          <p:grpSpPr>
            <a:xfrm>
              <a:off x="700348" y="582318"/>
              <a:ext cx="748547" cy="869802"/>
              <a:chOff x="4041052" y="5165558"/>
              <a:chExt cx="957668" cy="1112797"/>
            </a:xfrm>
          </p:grpSpPr>
          <p:sp>
            <p:nvSpPr>
              <p:cNvPr id="136" name="Oval 16">
                <a:extLst>
                  <a:ext uri="{FF2B5EF4-FFF2-40B4-BE49-F238E27FC236}">
                    <a16:creationId xmlns:a16="http://schemas.microsoft.com/office/drawing/2014/main" id="{1337D795-A4F3-7E86-3162-8881B531ED21}"/>
                  </a:ext>
                </a:extLst>
              </p:cNvPr>
              <p:cNvSpPr/>
              <p:nvPr/>
            </p:nvSpPr>
            <p:spPr>
              <a:xfrm>
                <a:off x="4051865" y="5165558"/>
                <a:ext cx="946855" cy="868299"/>
              </a:xfrm>
              <a:prstGeom prst="ellipse">
                <a:avLst/>
              </a:prstGeom>
              <a:solidFill>
                <a:srgbClr val="3D82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7" name="TextBox 26">
                <a:extLst>
                  <a:ext uri="{FF2B5EF4-FFF2-40B4-BE49-F238E27FC236}">
                    <a16:creationId xmlns:a16="http://schemas.microsoft.com/office/drawing/2014/main" id="{D6171D89-28D1-FC8B-AE74-B09B0EA5120C}"/>
                  </a:ext>
                </a:extLst>
              </p:cNvPr>
              <p:cNvSpPr txBox="1"/>
              <p:nvPr/>
            </p:nvSpPr>
            <p:spPr bwMode="auto">
              <a:xfrm>
                <a:off x="4041052" y="5189281"/>
                <a:ext cx="909266" cy="1089074"/>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sp>
        <p:nvSpPr>
          <p:cNvPr id="150" name="Rectangle 30">
            <a:extLst>
              <a:ext uri="{FF2B5EF4-FFF2-40B4-BE49-F238E27FC236}">
                <a16:creationId xmlns:a16="http://schemas.microsoft.com/office/drawing/2014/main" id="{4AE2A715-A046-8577-16BA-671FB4F4F017}"/>
              </a:ext>
            </a:extLst>
          </p:cNvPr>
          <p:cNvSpPr/>
          <p:nvPr/>
        </p:nvSpPr>
        <p:spPr>
          <a:xfrm flipH="1">
            <a:off x="8666131" y="1405843"/>
            <a:ext cx="2837094" cy="1169936"/>
          </a:xfrm>
          <a:prstGeom prst="rect">
            <a:avLst/>
          </a:prstGeom>
        </p:spPr>
        <p:txBody>
          <a:bodyPr wrap="square">
            <a:spAutoFit/>
          </a:bodyPr>
          <a:lstStyle/>
          <a:p>
            <a:pPr algn="r">
              <a:lnSpc>
                <a:spcPts val="2100"/>
              </a:lnSpc>
            </a:pPr>
            <a:r>
              <a:rPr lang="en-US" sz="2000" dirty="0">
                <a:solidFill>
                  <a:srgbClr val="262626"/>
                </a:solidFill>
                <a:cs typeface="Segoe UI Light" panose="020B0502040204020203" pitchFamily="34" charset="0"/>
              </a:rPr>
              <a:t>Positive team norms make good practice more stable under pressure.</a:t>
            </a:r>
          </a:p>
          <a:p>
            <a:pPr algn="r">
              <a:lnSpc>
                <a:spcPts val="2100"/>
              </a:lnSpc>
            </a:pPr>
            <a:endParaRPr lang="en-US" sz="2000" dirty="0">
              <a:solidFill>
                <a:srgbClr val="262626"/>
              </a:solidFill>
              <a:cs typeface="Segoe UI Light" panose="020B0502040204020203" pitchFamily="34" charset="0"/>
            </a:endParaRPr>
          </a:p>
        </p:txBody>
      </p:sp>
      <p:grpSp>
        <p:nvGrpSpPr>
          <p:cNvPr id="152" name="Group 151">
            <a:extLst>
              <a:ext uri="{FF2B5EF4-FFF2-40B4-BE49-F238E27FC236}">
                <a16:creationId xmlns:a16="http://schemas.microsoft.com/office/drawing/2014/main" id="{43BA7F57-AAF6-3596-4A40-6DB772F8ED24}"/>
              </a:ext>
            </a:extLst>
          </p:cNvPr>
          <p:cNvGrpSpPr/>
          <p:nvPr/>
        </p:nvGrpSpPr>
        <p:grpSpPr>
          <a:xfrm>
            <a:off x="10752228" y="582319"/>
            <a:ext cx="1501995" cy="883506"/>
            <a:chOff x="708799" y="582319"/>
            <a:chExt cx="1501995" cy="883506"/>
          </a:xfrm>
        </p:grpSpPr>
        <p:cxnSp>
          <p:nvCxnSpPr>
            <p:cNvPr id="153" name="Straight Connector 33">
              <a:extLst>
                <a:ext uri="{FF2B5EF4-FFF2-40B4-BE49-F238E27FC236}">
                  <a16:creationId xmlns:a16="http://schemas.microsoft.com/office/drawing/2014/main" id="{7A3BAE18-82DA-FAB3-92AE-5DBD3E6CBCF1}"/>
                </a:ext>
              </a:extLst>
            </p:cNvPr>
            <p:cNvCxnSpPr>
              <a:cxnSpLocks/>
            </p:cNvCxnSpPr>
            <p:nvPr/>
          </p:nvCxnSpPr>
          <p:spPr>
            <a:xfrm flipH="1">
              <a:off x="1320800" y="951782"/>
              <a:ext cx="88999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17201D8E-FFB1-0640-D4FF-45B4246A075C}"/>
                </a:ext>
              </a:extLst>
            </p:cNvPr>
            <p:cNvGrpSpPr/>
            <p:nvPr/>
          </p:nvGrpSpPr>
          <p:grpSpPr>
            <a:xfrm>
              <a:off x="708799" y="582319"/>
              <a:ext cx="740095" cy="883506"/>
              <a:chOff x="4051865" y="5165558"/>
              <a:chExt cx="946855" cy="1130329"/>
            </a:xfrm>
          </p:grpSpPr>
          <p:sp>
            <p:nvSpPr>
              <p:cNvPr id="155" name="Oval 16">
                <a:extLst>
                  <a:ext uri="{FF2B5EF4-FFF2-40B4-BE49-F238E27FC236}">
                    <a16:creationId xmlns:a16="http://schemas.microsoft.com/office/drawing/2014/main" id="{B69D85B3-1200-AFEC-52A2-13BC2EDA39D2}"/>
                  </a:ext>
                </a:extLst>
              </p:cNvPr>
              <p:cNvSpPr/>
              <p:nvPr/>
            </p:nvSpPr>
            <p:spPr>
              <a:xfrm>
                <a:off x="4051865" y="5165558"/>
                <a:ext cx="946855" cy="868299"/>
              </a:xfrm>
              <a:prstGeom prst="ellipse">
                <a:avLst/>
              </a:prstGeom>
              <a:solidFill>
                <a:srgbClr val="028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56" name="TextBox 26">
                <a:extLst>
                  <a:ext uri="{FF2B5EF4-FFF2-40B4-BE49-F238E27FC236}">
                    <a16:creationId xmlns:a16="http://schemas.microsoft.com/office/drawing/2014/main" id="{6C60412D-1EAB-A90E-7E77-CE3B141C5918}"/>
                  </a:ext>
                </a:extLst>
              </p:cNvPr>
              <p:cNvSpPr txBox="1"/>
              <p:nvPr/>
            </p:nvSpPr>
            <p:spPr bwMode="auto">
              <a:xfrm>
                <a:off x="4066676" y="5206811"/>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sp>
        <p:nvSpPr>
          <p:cNvPr id="2" name="TextBox 28">
            <a:extLst>
              <a:ext uri="{FF2B5EF4-FFF2-40B4-BE49-F238E27FC236}">
                <a16:creationId xmlns:a16="http://schemas.microsoft.com/office/drawing/2014/main" id="{3A5A78BA-47B4-372F-223E-CCDABC6CFC46}"/>
              </a:ext>
            </a:extLst>
          </p:cNvPr>
          <p:cNvSpPr txBox="1"/>
          <p:nvPr/>
        </p:nvSpPr>
        <p:spPr>
          <a:xfrm>
            <a:off x="8535732" y="4885528"/>
            <a:ext cx="2868284" cy="900631"/>
          </a:xfrm>
          <a:prstGeom prst="rect">
            <a:avLst/>
          </a:prstGeom>
          <a:noFill/>
        </p:spPr>
        <p:txBody>
          <a:bodyPr wrap="square">
            <a:spAutoFit/>
          </a:bodyPr>
          <a:lstStyle/>
          <a:p>
            <a:pPr algn="r">
              <a:lnSpc>
                <a:spcPts val="2100"/>
              </a:lnSpc>
            </a:pPr>
            <a:r>
              <a:rPr lang="en-US" sz="2000" b="1" dirty="0">
                <a:solidFill>
                  <a:srgbClr val="62A844"/>
                </a:solidFill>
              </a:rPr>
              <a:t>Shared responsibility is part of professional hospitality identity</a:t>
            </a:r>
          </a:p>
        </p:txBody>
      </p:sp>
    </p:spTree>
    <p:extLst>
      <p:ext uri="{BB962C8B-B14F-4D97-AF65-F5344CB8AC3E}">
        <p14:creationId xmlns:p14="http://schemas.microsoft.com/office/powerpoint/2010/main" val="3370290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1431-8F40-CCC9-A010-7B9B50975FB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C7366BF-67E5-4325-2EF4-45B1C5B8770E}"/>
              </a:ext>
            </a:extLst>
          </p:cNvPr>
          <p:cNvSpPr>
            <a:spLocks noGrp="1"/>
          </p:cNvSpPr>
          <p:nvPr>
            <p:ph type="body" sz="quarter" idx="16"/>
          </p:nvPr>
        </p:nvSpPr>
        <p:spPr>
          <a:xfrm>
            <a:off x="4223369" y="1073150"/>
            <a:ext cx="7786494" cy="4711700"/>
          </a:xfrm>
        </p:spPr>
        <p:txBody>
          <a:bodyPr>
            <a:normAutofit/>
          </a:bodyPr>
          <a:lstStyle/>
          <a:p>
            <a:pPr fontAlgn="t">
              <a:lnSpc>
                <a:spcPts val="4960"/>
              </a:lnSpc>
              <a:spcBef>
                <a:spcPts val="0"/>
              </a:spcBef>
            </a:pPr>
            <a:r>
              <a:rPr lang="en-IE" b="1" dirty="0"/>
              <a:t>Applied Practice: Redesigning One Daily Routine</a:t>
            </a:r>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From concept to action in a real hospitality workflow.                  To apply the module by auditing one routine,                  identifying hotspots, proposing improvements,                        and presenting the operational and                            environmental case for change.</a:t>
            </a:r>
          </a:p>
          <a:p>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204C9DCD-D956-5DD8-9735-60D953DE5933}"/>
              </a:ext>
            </a:extLst>
          </p:cNvPr>
          <p:cNvSpPr>
            <a:spLocks noGrp="1"/>
          </p:cNvSpPr>
          <p:nvPr>
            <p:ph type="body" sz="quarter" idx="17"/>
          </p:nvPr>
        </p:nvSpPr>
        <p:spPr>
          <a:xfrm>
            <a:off x="660160" y="1634387"/>
            <a:ext cx="2066906" cy="582221"/>
          </a:xfrm>
        </p:spPr>
        <p:txBody>
          <a:bodyPr/>
          <a:lstStyle/>
          <a:p>
            <a:r>
              <a:rPr lang="en-US" sz="12000" b="1" dirty="0">
                <a:cs typeface="Times New Roman" panose="02020603050405020304" pitchFamily="18" charset="0"/>
              </a:rPr>
              <a:t>05</a:t>
            </a:r>
          </a:p>
        </p:txBody>
      </p:sp>
    </p:spTree>
    <p:extLst>
      <p:ext uri="{BB962C8B-B14F-4D97-AF65-F5344CB8AC3E}">
        <p14:creationId xmlns:p14="http://schemas.microsoft.com/office/powerpoint/2010/main" val="46357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3597-17A7-6EFA-9463-E305EF5FF41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C8951C5-80D3-8EF5-559E-3B8C6E6C21B3}"/>
              </a:ext>
            </a:extLst>
          </p:cNvPr>
          <p:cNvSpPr/>
          <p:nvPr/>
        </p:nvSpPr>
        <p:spPr>
          <a:xfrm flipH="1" flipV="1">
            <a:off x="0" y="0"/>
            <a:ext cx="12185500" cy="13428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8129A0DF-DA4E-4610-D9D3-4699A070C6EE}"/>
              </a:ext>
            </a:extLst>
          </p:cNvPr>
          <p:cNvSpPr txBox="1">
            <a:spLocks/>
          </p:cNvSpPr>
          <p:nvPr/>
        </p:nvSpPr>
        <p:spPr>
          <a:xfrm>
            <a:off x="579276" y="1788748"/>
            <a:ext cx="2735424"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0289AE"/>
                </a:solidFill>
              </a:rPr>
              <a:t>By the end of this module, you will be able to:</a:t>
            </a:r>
          </a:p>
        </p:txBody>
      </p:sp>
      <p:sp>
        <p:nvSpPr>
          <p:cNvPr id="14" name="Graphic 4">
            <a:extLst>
              <a:ext uri="{FF2B5EF4-FFF2-40B4-BE49-F238E27FC236}">
                <a16:creationId xmlns:a16="http://schemas.microsoft.com/office/drawing/2014/main" id="{2F5F693F-1D36-7999-3A79-2FB84E8BEA9A}"/>
              </a:ext>
            </a:extLst>
          </p:cNvPr>
          <p:cNvSpPr/>
          <p:nvPr/>
        </p:nvSpPr>
        <p:spPr>
          <a:xfrm rot="5400000">
            <a:off x="1314218" y="5015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1A8D13BD-4CEA-01D7-B9B1-5B109881C65E}"/>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328384"/>
            <a:ext cx="3531079" cy="1671210"/>
          </a:xfrm>
          <a:prstGeom prst="rect">
            <a:avLst/>
          </a:prstGeom>
        </p:spPr>
      </p:pic>
      <p:sp>
        <p:nvSpPr>
          <p:cNvPr id="16" name="Text Placeholder 11">
            <a:extLst>
              <a:ext uri="{FF2B5EF4-FFF2-40B4-BE49-F238E27FC236}">
                <a16:creationId xmlns:a16="http://schemas.microsoft.com/office/drawing/2014/main" id="{B44ED0CF-8901-584D-D8B6-323F9E11B180}"/>
              </a:ext>
            </a:extLst>
          </p:cNvPr>
          <p:cNvSpPr txBox="1">
            <a:spLocks/>
          </p:cNvSpPr>
          <p:nvPr/>
        </p:nvSpPr>
        <p:spPr>
          <a:xfrm>
            <a:off x="579276" y="507221"/>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Learning Objectives</a:t>
            </a:r>
          </a:p>
        </p:txBody>
      </p:sp>
      <p:sp>
        <p:nvSpPr>
          <p:cNvPr id="17" name="Text Placeholder 2">
            <a:extLst>
              <a:ext uri="{FF2B5EF4-FFF2-40B4-BE49-F238E27FC236}">
                <a16:creationId xmlns:a16="http://schemas.microsoft.com/office/drawing/2014/main" id="{E8664189-7583-9064-A80F-0D293C5970EC}"/>
              </a:ext>
            </a:extLst>
          </p:cNvPr>
          <p:cNvSpPr txBox="1">
            <a:spLocks/>
          </p:cNvSpPr>
          <p:nvPr/>
        </p:nvSpPr>
        <p:spPr>
          <a:xfrm>
            <a:off x="4152900" y="1788748"/>
            <a:ext cx="7581900"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Clr>
                <a:srgbClr val="62A844"/>
              </a:buClr>
            </a:pPr>
            <a:r>
              <a:rPr lang="en-US" sz="2200" dirty="0">
                <a:solidFill>
                  <a:srgbClr val="262626"/>
                </a:solidFill>
              </a:rPr>
              <a:t>Explain what sustainable daily operations mean in a hospitality context</a:t>
            </a:r>
          </a:p>
          <a:p>
            <a:pPr marL="342900" indent="-342900">
              <a:spcBef>
                <a:spcPts val="400"/>
              </a:spcBef>
              <a:buClr>
                <a:srgbClr val="62A844"/>
              </a:buClr>
            </a:pPr>
            <a:r>
              <a:rPr lang="en-US" sz="2200" dirty="0" err="1">
                <a:solidFill>
                  <a:srgbClr val="262626"/>
                </a:solidFill>
              </a:rPr>
              <a:t>Recognise</a:t>
            </a:r>
            <a:r>
              <a:rPr lang="en-US" sz="2200" dirty="0">
                <a:solidFill>
                  <a:srgbClr val="262626"/>
                </a:solidFill>
              </a:rPr>
              <a:t> how energy, water, waste and sourcing decisions appear in everyday work</a:t>
            </a:r>
          </a:p>
          <a:p>
            <a:pPr marL="342900" indent="-342900">
              <a:spcBef>
                <a:spcPts val="400"/>
              </a:spcBef>
              <a:buClr>
                <a:srgbClr val="62A844"/>
              </a:buClr>
            </a:pPr>
            <a:r>
              <a:rPr lang="en-US" sz="2200" dirty="0">
                <a:solidFill>
                  <a:srgbClr val="262626"/>
                </a:solidFill>
              </a:rPr>
              <a:t>Identify sustainable actions relevant to </a:t>
            </a:r>
            <a:r>
              <a:rPr lang="en-US" sz="2200" dirty="0" err="1">
                <a:solidFill>
                  <a:srgbClr val="262626"/>
                </a:solidFill>
              </a:rPr>
              <a:t>e.G.</a:t>
            </a:r>
            <a:r>
              <a:rPr lang="en-US" sz="2200" dirty="0">
                <a:solidFill>
                  <a:srgbClr val="262626"/>
                </a:solidFill>
              </a:rPr>
              <a:t> Front office, housekeeping and kitchen operations</a:t>
            </a:r>
          </a:p>
          <a:p>
            <a:pPr marL="342900" indent="-342900">
              <a:spcBef>
                <a:spcPts val="400"/>
              </a:spcBef>
              <a:buClr>
                <a:srgbClr val="62A844"/>
              </a:buClr>
            </a:pPr>
            <a:r>
              <a:rPr lang="en-US" sz="2200" dirty="0">
                <a:solidFill>
                  <a:srgbClr val="262626"/>
                </a:solidFill>
              </a:rPr>
              <a:t>Apply principles of energy efficiency, water conservation, ethical sourcing and carbon awareness in routine decisions</a:t>
            </a:r>
          </a:p>
          <a:p>
            <a:pPr marL="342900" indent="-342900">
              <a:spcBef>
                <a:spcPts val="400"/>
              </a:spcBef>
              <a:buClr>
                <a:srgbClr val="62A844"/>
              </a:buClr>
            </a:pPr>
            <a:r>
              <a:rPr lang="en-US" sz="2200" dirty="0">
                <a:solidFill>
                  <a:srgbClr val="262626"/>
                </a:solidFill>
              </a:rPr>
              <a:t>Design a staff shift routine with sustainability checkpoints such as energy shut-off, recycling and waste monitoring</a:t>
            </a:r>
          </a:p>
          <a:p>
            <a:pPr marL="342900" indent="-342900">
              <a:spcBef>
                <a:spcPts val="400"/>
              </a:spcBef>
              <a:buClr>
                <a:srgbClr val="62A844"/>
              </a:buClr>
            </a:pPr>
            <a:r>
              <a:rPr lang="en-US" sz="2200" dirty="0">
                <a:solidFill>
                  <a:srgbClr val="262626"/>
                </a:solidFill>
              </a:rPr>
              <a:t>Evaluate the short- and long-term environmental impact of daily operational routines</a:t>
            </a:r>
          </a:p>
          <a:p>
            <a:pPr marL="342900" indent="-342900">
              <a:spcBef>
                <a:spcPts val="400"/>
              </a:spcBef>
              <a:buClr>
                <a:srgbClr val="62A844"/>
              </a:buClr>
            </a:pPr>
            <a:r>
              <a:rPr lang="en-US" sz="2200" dirty="0">
                <a:solidFill>
                  <a:srgbClr val="262626"/>
                </a:solidFill>
              </a:rPr>
              <a:t>Recommend one realistic improvement for a hospitality workflow or department</a:t>
            </a:r>
          </a:p>
          <a:p>
            <a:pPr marL="342900" indent="-342900">
              <a:spcBef>
                <a:spcPts val="400"/>
              </a:spcBef>
              <a:buClr>
                <a:srgbClr val="62A844"/>
              </a:buClr>
            </a:pPr>
            <a:endParaRPr lang="en-US" sz="2200" dirty="0">
              <a:solidFill>
                <a:srgbClr val="262626"/>
              </a:solidFill>
            </a:endParaRPr>
          </a:p>
          <a:p>
            <a:pPr marL="342900" indent="-342900">
              <a:spcBef>
                <a:spcPts val="400"/>
              </a:spcBef>
              <a:buClr>
                <a:srgbClr val="62A844"/>
              </a:buClr>
            </a:pPr>
            <a:endParaRPr lang="en-US" sz="2200" dirty="0">
              <a:solidFill>
                <a:srgbClr val="262626"/>
              </a:solidFill>
            </a:endParaRPr>
          </a:p>
          <a:p>
            <a:pPr marL="342900" indent="-342900">
              <a:spcBef>
                <a:spcPts val="400"/>
              </a:spcBef>
              <a:buClr>
                <a:srgbClr val="62A844"/>
              </a:buClr>
            </a:pPr>
            <a:endParaRPr lang="en-US" sz="2200" dirty="0">
              <a:solidFill>
                <a:srgbClr val="262626"/>
              </a:solidFill>
            </a:endParaRPr>
          </a:p>
          <a:p>
            <a:pPr>
              <a:spcBef>
                <a:spcPts val="400"/>
              </a:spcBef>
            </a:pPr>
            <a:endParaRPr lang="en-US" sz="2200" dirty="0">
              <a:solidFill>
                <a:srgbClr val="262626"/>
              </a:solidFill>
            </a:endParaRPr>
          </a:p>
        </p:txBody>
      </p:sp>
      <p:sp>
        <p:nvSpPr>
          <p:cNvPr id="2" name="Freeform 1">
            <a:extLst>
              <a:ext uri="{FF2B5EF4-FFF2-40B4-BE49-F238E27FC236}">
                <a16:creationId xmlns:a16="http://schemas.microsoft.com/office/drawing/2014/main" id="{A2578FAE-62D8-717E-B68E-0FECCA34D4E3}"/>
              </a:ext>
            </a:extLst>
          </p:cNvPr>
          <p:cNvSpPr/>
          <p:nvPr/>
        </p:nvSpPr>
        <p:spPr>
          <a:xfrm>
            <a:off x="2592099" y="2772712"/>
            <a:ext cx="1154401" cy="656288"/>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62A844"/>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110821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0B739-AC58-2591-750C-E9AE3B2DA44B}"/>
            </a:ext>
          </a:extLst>
        </p:cNvPr>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D8CC6AEC-B884-1048-660C-7D19537278D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54" imgH="456" progId="TCLayout.ActiveDocument.1">
                  <p:embed/>
                </p:oleObj>
              </mc:Choice>
              <mc:Fallback>
                <p:oleObj name="think-cell Folie" r:id="rId3" imgW="454" imgH="456" progId="TCLayout.ActiveDocument.1">
                  <p:embed/>
                  <p:pic>
                    <p:nvPicPr>
                      <p:cNvPr id="34" name="think-cell data - do not delete" hidden="1">
                        <a:extLst>
                          <a:ext uri="{FF2B5EF4-FFF2-40B4-BE49-F238E27FC236}">
                            <a16:creationId xmlns:a16="http://schemas.microsoft.com/office/drawing/2014/main" id="{EBE5AE9C-A9C2-0ED5-6ED6-20C4D0CAC4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6" name="Picture 115">
            <a:extLst>
              <a:ext uri="{FF2B5EF4-FFF2-40B4-BE49-F238E27FC236}">
                <a16:creationId xmlns:a16="http://schemas.microsoft.com/office/drawing/2014/main" id="{B88BF7C2-C237-7263-08DC-5F35F1B70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603" y="4782531"/>
            <a:ext cx="4226356" cy="4226356"/>
          </a:xfrm>
          <a:prstGeom prst="rect">
            <a:avLst/>
          </a:prstGeom>
        </p:spPr>
      </p:pic>
      <p:sp>
        <p:nvSpPr>
          <p:cNvPr id="170" name="Freeform 80">
            <a:extLst>
              <a:ext uri="{FF2B5EF4-FFF2-40B4-BE49-F238E27FC236}">
                <a16:creationId xmlns:a16="http://schemas.microsoft.com/office/drawing/2014/main" id="{E331C621-5D27-673E-032A-CEBF1A4149D7}"/>
              </a:ext>
            </a:extLst>
          </p:cNvPr>
          <p:cNvSpPr>
            <a:spLocks/>
          </p:cNvSpPr>
          <p:nvPr/>
        </p:nvSpPr>
        <p:spPr bwMode="auto">
          <a:xfrm>
            <a:off x="-384427" y="4404281"/>
            <a:ext cx="61474" cy="61474"/>
          </a:xfrm>
          <a:custGeom>
            <a:avLst/>
            <a:gdLst>
              <a:gd name="T0" fmla="*/ 134 w 134"/>
              <a:gd name="T1" fmla="*/ 73 h 134"/>
              <a:gd name="T2" fmla="*/ 131 w 134"/>
              <a:gd name="T3" fmla="*/ 86 h 134"/>
              <a:gd name="T4" fmla="*/ 125 w 134"/>
              <a:gd name="T5" fmla="*/ 98 h 134"/>
              <a:gd name="T6" fmla="*/ 119 w 134"/>
              <a:gd name="T7" fmla="*/ 109 h 134"/>
              <a:gd name="T8" fmla="*/ 109 w 134"/>
              <a:gd name="T9" fmla="*/ 119 h 134"/>
              <a:gd name="T10" fmla="*/ 99 w 134"/>
              <a:gd name="T11" fmla="*/ 125 h 134"/>
              <a:gd name="T12" fmla="*/ 86 w 134"/>
              <a:gd name="T13" fmla="*/ 130 h 134"/>
              <a:gd name="T14" fmla="*/ 73 w 134"/>
              <a:gd name="T15" fmla="*/ 133 h 134"/>
              <a:gd name="T16" fmla="*/ 60 w 134"/>
              <a:gd name="T17" fmla="*/ 133 h 134"/>
              <a:gd name="T18" fmla="*/ 48 w 134"/>
              <a:gd name="T19" fmla="*/ 130 h 134"/>
              <a:gd name="T20" fmla="*/ 36 w 134"/>
              <a:gd name="T21" fmla="*/ 125 h 134"/>
              <a:gd name="T22" fmla="*/ 25 w 134"/>
              <a:gd name="T23" fmla="*/ 119 h 134"/>
              <a:gd name="T24" fmla="*/ 15 w 134"/>
              <a:gd name="T25" fmla="*/ 109 h 134"/>
              <a:gd name="T26" fmla="*/ 9 w 134"/>
              <a:gd name="T27" fmla="*/ 98 h 134"/>
              <a:gd name="T28" fmla="*/ 3 w 134"/>
              <a:gd name="T29" fmla="*/ 86 h 134"/>
              <a:gd name="T30" fmla="*/ 1 w 134"/>
              <a:gd name="T31" fmla="*/ 73 h 134"/>
              <a:gd name="T32" fmla="*/ 1 w 134"/>
              <a:gd name="T33" fmla="*/ 60 h 134"/>
              <a:gd name="T34" fmla="*/ 3 w 134"/>
              <a:gd name="T35" fmla="*/ 47 h 134"/>
              <a:gd name="T36" fmla="*/ 9 w 134"/>
              <a:gd name="T37" fmla="*/ 34 h 134"/>
              <a:gd name="T38" fmla="*/ 15 w 134"/>
              <a:gd name="T39" fmla="*/ 25 h 134"/>
              <a:gd name="T40" fmla="*/ 25 w 134"/>
              <a:gd name="T41" fmla="*/ 15 h 134"/>
              <a:gd name="T42" fmla="*/ 36 w 134"/>
              <a:gd name="T43" fmla="*/ 8 h 134"/>
              <a:gd name="T44" fmla="*/ 48 w 134"/>
              <a:gd name="T45" fmla="*/ 3 h 134"/>
              <a:gd name="T46" fmla="*/ 60 w 134"/>
              <a:gd name="T47" fmla="*/ 0 h 134"/>
              <a:gd name="T48" fmla="*/ 73 w 134"/>
              <a:gd name="T49" fmla="*/ 0 h 134"/>
              <a:gd name="T50" fmla="*/ 86 w 134"/>
              <a:gd name="T51" fmla="*/ 3 h 134"/>
              <a:gd name="T52" fmla="*/ 99 w 134"/>
              <a:gd name="T53" fmla="*/ 8 h 134"/>
              <a:gd name="T54" fmla="*/ 109 w 134"/>
              <a:gd name="T55" fmla="*/ 15 h 134"/>
              <a:gd name="T56" fmla="*/ 119 w 134"/>
              <a:gd name="T57" fmla="*/ 25 h 134"/>
              <a:gd name="T58" fmla="*/ 125 w 134"/>
              <a:gd name="T59" fmla="*/ 34 h 134"/>
              <a:gd name="T60" fmla="*/ 131 w 134"/>
              <a:gd name="T61" fmla="*/ 47 h 134"/>
              <a:gd name="T62" fmla="*/ 134 w 134"/>
              <a:gd name="T63"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34">
                <a:moveTo>
                  <a:pt x="134" y="67"/>
                </a:moveTo>
                <a:lnTo>
                  <a:pt x="134" y="73"/>
                </a:lnTo>
                <a:lnTo>
                  <a:pt x="133" y="80"/>
                </a:lnTo>
                <a:lnTo>
                  <a:pt x="131" y="86"/>
                </a:lnTo>
                <a:lnTo>
                  <a:pt x="129" y="93"/>
                </a:lnTo>
                <a:lnTo>
                  <a:pt x="125" y="98"/>
                </a:lnTo>
                <a:lnTo>
                  <a:pt x="122" y="105"/>
                </a:lnTo>
                <a:lnTo>
                  <a:pt x="119" y="109"/>
                </a:lnTo>
                <a:lnTo>
                  <a:pt x="114" y="114"/>
                </a:lnTo>
                <a:lnTo>
                  <a:pt x="109" y="119"/>
                </a:lnTo>
                <a:lnTo>
                  <a:pt x="105" y="122"/>
                </a:lnTo>
                <a:lnTo>
                  <a:pt x="99" y="125"/>
                </a:lnTo>
                <a:lnTo>
                  <a:pt x="93" y="128"/>
                </a:lnTo>
                <a:lnTo>
                  <a:pt x="86" y="130"/>
                </a:lnTo>
                <a:lnTo>
                  <a:pt x="81" y="133"/>
                </a:lnTo>
                <a:lnTo>
                  <a:pt x="73" y="133"/>
                </a:lnTo>
                <a:lnTo>
                  <a:pt x="67" y="134"/>
                </a:lnTo>
                <a:lnTo>
                  <a:pt x="60" y="133"/>
                </a:lnTo>
                <a:lnTo>
                  <a:pt x="54" y="133"/>
                </a:lnTo>
                <a:lnTo>
                  <a:pt x="48" y="130"/>
                </a:lnTo>
                <a:lnTo>
                  <a:pt x="41" y="128"/>
                </a:lnTo>
                <a:lnTo>
                  <a:pt x="36" y="125"/>
                </a:lnTo>
                <a:lnTo>
                  <a:pt x="29" y="122"/>
                </a:lnTo>
                <a:lnTo>
                  <a:pt x="25" y="119"/>
                </a:lnTo>
                <a:lnTo>
                  <a:pt x="19" y="114"/>
                </a:lnTo>
                <a:lnTo>
                  <a:pt x="15" y="109"/>
                </a:lnTo>
                <a:lnTo>
                  <a:pt x="12" y="105"/>
                </a:lnTo>
                <a:lnTo>
                  <a:pt x="9" y="98"/>
                </a:lnTo>
                <a:lnTo>
                  <a:pt x="5" y="93"/>
                </a:lnTo>
                <a:lnTo>
                  <a:pt x="3" y="86"/>
                </a:lnTo>
                <a:lnTo>
                  <a:pt x="1" y="80"/>
                </a:lnTo>
                <a:lnTo>
                  <a:pt x="1" y="73"/>
                </a:lnTo>
                <a:lnTo>
                  <a:pt x="0" y="67"/>
                </a:lnTo>
                <a:lnTo>
                  <a:pt x="1" y="60"/>
                </a:lnTo>
                <a:lnTo>
                  <a:pt x="1" y="53"/>
                </a:lnTo>
                <a:lnTo>
                  <a:pt x="3" y="47"/>
                </a:lnTo>
                <a:lnTo>
                  <a:pt x="5" y="41"/>
                </a:lnTo>
                <a:lnTo>
                  <a:pt x="9" y="34"/>
                </a:lnTo>
                <a:lnTo>
                  <a:pt x="12" y="29"/>
                </a:lnTo>
                <a:lnTo>
                  <a:pt x="15" y="25"/>
                </a:lnTo>
                <a:lnTo>
                  <a:pt x="19" y="19"/>
                </a:lnTo>
                <a:lnTo>
                  <a:pt x="25" y="15"/>
                </a:lnTo>
                <a:lnTo>
                  <a:pt x="29" y="12"/>
                </a:lnTo>
                <a:lnTo>
                  <a:pt x="36" y="8"/>
                </a:lnTo>
                <a:lnTo>
                  <a:pt x="41" y="5"/>
                </a:lnTo>
                <a:lnTo>
                  <a:pt x="48" y="3"/>
                </a:lnTo>
                <a:lnTo>
                  <a:pt x="54" y="1"/>
                </a:lnTo>
                <a:lnTo>
                  <a:pt x="60" y="0"/>
                </a:lnTo>
                <a:lnTo>
                  <a:pt x="67" y="0"/>
                </a:lnTo>
                <a:lnTo>
                  <a:pt x="73" y="0"/>
                </a:lnTo>
                <a:lnTo>
                  <a:pt x="81" y="1"/>
                </a:lnTo>
                <a:lnTo>
                  <a:pt x="86" y="3"/>
                </a:lnTo>
                <a:lnTo>
                  <a:pt x="93" y="5"/>
                </a:lnTo>
                <a:lnTo>
                  <a:pt x="99" y="8"/>
                </a:lnTo>
                <a:lnTo>
                  <a:pt x="105" y="12"/>
                </a:lnTo>
                <a:lnTo>
                  <a:pt x="109" y="15"/>
                </a:lnTo>
                <a:lnTo>
                  <a:pt x="114" y="19"/>
                </a:lnTo>
                <a:lnTo>
                  <a:pt x="119" y="25"/>
                </a:lnTo>
                <a:lnTo>
                  <a:pt x="122" y="29"/>
                </a:lnTo>
                <a:lnTo>
                  <a:pt x="125" y="34"/>
                </a:lnTo>
                <a:lnTo>
                  <a:pt x="129" y="41"/>
                </a:lnTo>
                <a:lnTo>
                  <a:pt x="131" y="47"/>
                </a:lnTo>
                <a:lnTo>
                  <a:pt x="133" y="53"/>
                </a:lnTo>
                <a:lnTo>
                  <a:pt x="134" y="60"/>
                </a:lnTo>
                <a:lnTo>
                  <a:pt x="134" y="67"/>
                </a:lnTo>
                <a:close/>
              </a:path>
            </a:pathLst>
          </a:custGeom>
          <a:gradFill>
            <a:gsLst>
              <a:gs pos="0">
                <a:schemeClr val="accent4">
                  <a:alpha val="0"/>
                </a:schemeClr>
              </a:gs>
              <a:gs pos="100000">
                <a:schemeClr val="accent4">
                  <a:lumMod val="75000"/>
                </a:schemeClr>
              </a:gs>
            </a:gsLst>
            <a:lin ang="4800000" scaled="0"/>
          </a:gradFill>
          <a:ln>
            <a:noFill/>
          </a:ln>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2" name="TextBox 28">
            <a:extLst>
              <a:ext uri="{FF2B5EF4-FFF2-40B4-BE49-F238E27FC236}">
                <a16:creationId xmlns:a16="http://schemas.microsoft.com/office/drawing/2014/main" id="{1BC29EA2-9F51-F520-ED2F-E4421ECBAA10}"/>
              </a:ext>
            </a:extLst>
          </p:cNvPr>
          <p:cNvSpPr txBox="1"/>
          <p:nvPr/>
        </p:nvSpPr>
        <p:spPr>
          <a:xfrm>
            <a:off x="567178" y="1431453"/>
            <a:ext cx="4163067" cy="2677656"/>
          </a:xfrm>
          <a:prstGeom prst="rect">
            <a:avLst/>
          </a:prstGeom>
          <a:noFill/>
        </p:spPr>
        <p:txBody>
          <a:bodyPr wrap="square">
            <a:spAutoFit/>
          </a:bodyPr>
          <a:lstStyle/>
          <a:p>
            <a:r>
              <a:rPr lang="en-US" sz="2000" b="1" dirty="0">
                <a:solidFill>
                  <a:srgbClr val="0289AE"/>
                </a:solidFill>
                <a:latin typeface="Calibri" panose="020F0502020204030204" pitchFamily="34" charset="0"/>
                <a:cs typeface="Calibri" panose="020F0502020204030204" pitchFamily="34" charset="0"/>
              </a:rPr>
              <a:t>Choose one daily routine from your workplace or a case scenario:</a:t>
            </a:r>
          </a:p>
          <a:p>
            <a:endParaRPr lang="en-US" sz="2000" b="1" dirty="0">
              <a:solidFill>
                <a:srgbClr val="0289AE"/>
              </a:solidFill>
              <a:latin typeface="Calibri" panose="020F0502020204030204" pitchFamily="34" charset="0"/>
              <a:cs typeface="Calibri" panose="020F0502020204030204" pitchFamily="34" charset="0"/>
            </a:endParaRP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guest room turnover</a:t>
            </a: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breakfast buffet close-down</a:t>
            </a: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prep and storage</a:t>
            </a: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end-of-shift cleaning</a:t>
            </a: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front desk guest information</a:t>
            </a:r>
          </a:p>
          <a:p>
            <a:pPr marL="342900" indent="-342900">
              <a:buClr>
                <a:srgbClr val="62A844"/>
              </a:buClr>
              <a:buFont typeface="Arial" panose="020B0604020202020204" pitchFamily="34" charset="0"/>
              <a:buChar char="•"/>
            </a:pPr>
            <a:r>
              <a:rPr lang="en-US" dirty="0">
                <a:solidFill>
                  <a:srgbClr val="262626"/>
                </a:solidFill>
                <a:latin typeface="Calibri" panose="020F0502020204030204" pitchFamily="34" charset="0"/>
                <a:cs typeface="Calibri" panose="020F0502020204030204" pitchFamily="34" charset="0"/>
              </a:rPr>
              <a:t>waste station management</a:t>
            </a:r>
          </a:p>
        </p:txBody>
      </p:sp>
      <p:sp>
        <p:nvSpPr>
          <p:cNvPr id="4" name="Text Placeholder 11">
            <a:extLst>
              <a:ext uri="{FF2B5EF4-FFF2-40B4-BE49-F238E27FC236}">
                <a16:creationId xmlns:a16="http://schemas.microsoft.com/office/drawing/2014/main" id="{576F597B-1709-C9BB-2583-4DD5D74CE8F8}"/>
              </a:ext>
            </a:extLst>
          </p:cNvPr>
          <p:cNvSpPr txBox="1">
            <a:spLocks/>
          </p:cNvSpPr>
          <p:nvPr/>
        </p:nvSpPr>
        <p:spPr>
          <a:xfrm>
            <a:off x="567179"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How to Audit the Routine</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FEE29898-F751-47F0-E11D-CB0A0FDCDC9D}"/>
              </a:ext>
            </a:extLst>
          </p:cNvPr>
          <p:cNvCxnSpPr>
            <a:cxnSpLocks/>
          </p:cNvCxnSpPr>
          <p:nvPr/>
        </p:nvCxnSpPr>
        <p:spPr>
          <a:xfrm>
            <a:off x="0" y="1181006"/>
            <a:ext cx="54229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1" name="Rectangle 367">
            <a:extLst>
              <a:ext uri="{FF2B5EF4-FFF2-40B4-BE49-F238E27FC236}">
                <a16:creationId xmlns:a16="http://schemas.microsoft.com/office/drawing/2014/main" id="{5C10CC2B-120F-3AC9-CAE5-EB1743D0322A}"/>
              </a:ext>
            </a:extLst>
          </p:cNvPr>
          <p:cNvSpPr/>
          <p:nvPr/>
        </p:nvSpPr>
        <p:spPr>
          <a:xfrm flipH="1">
            <a:off x="7857961" y="733135"/>
            <a:ext cx="2794928" cy="461665"/>
          </a:xfrm>
          <a:prstGeom prst="rect">
            <a:avLst/>
          </a:prstGeom>
        </p:spPr>
        <p:txBody>
          <a:bodyPr wrap="square">
            <a:spAutoFit/>
          </a:bodyPr>
          <a:lstStyle/>
          <a:p>
            <a:r>
              <a:rPr lang="de-DE" sz="2400" b="1" dirty="0" err="1">
                <a:solidFill>
                  <a:srgbClr val="0289AE"/>
                </a:solidFill>
              </a:rPr>
              <a:t>Your</a:t>
            </a:r>
            <a:r>
              <a:rPr lang="de-DE" sz="2400" b="1" dirty="0">
                <a:solidFill>
                  <a:srgbClr val="0289AE"/>
                </a:solidFill>
              </a:rPr>
              <a:t> </a:t>
            </a:r>
            <a:r>
              <a:rPr lang="de-DE" sz="2400" b="1" dirty="0" err="1">
                <a:solidFill>
                  <a:srgbClr val="0289AE"/>
                </a:solidFill>
              </a:rPr>
              <a:t>Tastks</a:t>
            </a:r>
            <a:r>
              <a:rPr lang="de-DE" sz="2400" b="1" dirty="0">
                <a:solidFill>
                  <a:srgbClr val="0289AE"/>
                </a:solidFill>
              </a:rPr>
              <a:t>:</a:t>
            </a:r>
            <a:endParaRPr lang="en-US" sz="2400" b="1" dirty="0">
              <a:solidFill>
                <a:srgbClr val="0289AE"/>
              </a:solidFill>
              <a:latin typeface="+mj-lt"/>
              <a:cs typeface="Segoe UI" panose="020B0502040204020203" pitchFamily="34" charset="0"/>
            </a:endParaRPr>
          </a:p>
        </p:txBody>
      </p:sp>
      <p:sp>
        <p:nvSpPr>
          <p:cNvPr id="52" name="Freeform 51">
            <a:extLst>
              <a:ext uri="{FF2B5EF4-FFF2-40B4-BE49-F238E27FC236}">
                <a16:creationId xmlns:a16="http://schemas.microsoft.com/office/drawing/2014/main" id="{F2DAE311-4306-12C3-23EF-A5F126160515}"/>
              </a:ext>
            </a:extLst>
          </p:cNvPr>
          <p:cNvSpPr/>
          <p:nvPr/>
        </p:nvSpPr>
        <p:spPr>
          <a:xfrm rot="15325054" flipH="1">
            <a:off x="9473058" y="1075486"/>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162" name="Rectangle 30">
            <a:extLst>
              <a:ext uri="{FF2B5EF4-FFF2-40B4-BE49-F238E27FC236}">
                <a16:creationId xmlns:a16="http://schemas.microsoft.com/office/drawing/2014/main" id="{D0BBABA4-5D0E-0975-36B3-5F5A611BAC47}"/>
              </a:ext>
            </a:extLst>
          </p:cNvPr>
          <p:cNvSpPr/>
          <p:nvPr/>
        </p:nvSpPr>
        <p:spPr>
          <a:xfrm flipH="1">
            <a:off x="8501771" y="1995382"/>
            <a:ext cx="2699981" cy="631327"/>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Map the current routine</a:t>
            </a:r>
          </a:p>
          <a:p>
            <a:pPr>
              <a:lnSpc>
                <a:spcPts val="2100"/>
              </a:lnSpc>
            </a:pPr>
            <a:endParaRPr lang="en-US" sz="2000" dirty="0">
              <a:solidFill>
                <a:srgbClr val="262626"/>
              </a:solidFill>
              <a:cs typeface="Segoe UI Light" panose="020B0502040204020203" pitchFamily="34" charset="0"/>
            </a:endParaRPr>
          </a:p>
        </p:txBody>
      </p:sp>
      <p:sp>
        <p:nvSpPr>
          <p:cNvPr id="163" name="Rectangle 30">
            <a:extLst>
              <a:ext uri="{FF2B5EF4-FFF2-40B4-BE49-F238E27FC236}">
                <a16:creationId xmlns:a16="http://schemas.microsoft.com/office/drawing/2014/main" id="{D2FD151E-4E24-A1FD-8A82-76E69DB71AAA}"/>
              </a:ext>
            </a:extLst>
          </p:cNvPr>
          <p:cNvSpPr/>
          <p:nvPr/>
        </p:nvSpPr>
        <p:spPr>
          <a:xfrm flipH="1">
            <a:off x="8501771" y="3180247"/>
            <a:ext cx="2648623" cy="631327"/>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Identify resource-use and waste hotspots</a:t>
            </a:r>
          </a:p>
        </p:txBody>
      </p:sp>
      <p:sp>
        <p:nvSpPr>
          <p:cNvPr id="164" name="Rectangle 30">
            <a:extLst>
              <a:ext uri="{FF2B5EF4-FFF2-40B4-BE49-F238E27FC236}">
                <a16:creationId xmlns:a16="http://schemas.microsoft.com/office/drawing/2014/main" id="{78FC90CA-38AD-D2EB-4E7C-6C98843B5B6D}"/>
              </a:ext>
            </a:extLst>
          </p:cNvPr>
          <p:cNvSpPr/>
          <p:nvPr/>
        </p:nvSpPr>
        <p:spPr>
          <a:xfrm flipH="1">
            <a:off x="8501771" y="4401662"/>
            <a:ext cx="3381629" cy="631327"/>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Redesign the routine with sustainability checkpoints</a:t>
            </a:r>
          </a:p>
        </p:txBody>
      </p:sp>
      <p:grpSp>
        <p:nvGrpSpPr>
          <p:cNvPr id="165" name="Group 164">
            <a:extLst>
              <a:ext uri="{FF2B5EF4-FFF2-40B4-BE49-F238E27FC236}">
                <a16:creationId xmlns:a16="http://schemas.microsoft.com/office/drawing/2014/main" id="{39F24FCD-C8EF-7F31-C369-39B1D4F85B2E}"/>
              </a:ext>
            </a:extLst>
          </p:cNvPr>
          <p:cNvGrpSpPr/>
          <p:nvPr/>
        </p:nvGrpSpPr>
        <p:grpSpPr>
          <a:xfrm>
            <a:off x="6933061" y="1851444"/>
            <a:ext cx="1506609" cy="883507"/>
            <a:chOff x="-57715" y="582317"/>
            <a:chExt cx="1506609" cy="883507"/>
          </a:xfrm>
        </p:grpSpPr>
        <p:cxnSp>
          <p:nvCxnSpPr>
            <p:cNvPr id="166" name="Straight Connector 33">
              <a:extLst>
                <a:ext uri="{FF2B5EF4-FFF2-40B4-BE49-F238E27FC236}">
                  <a16:creationId xmlns:a16="http://schemas.microsoft.com/office/drawing/2014/main" id="{120F9290-092B-A853-AD84-40565869F8E9}"/>
                </a:ext>
              </a:extLst>
            </p:cNvPr>
            <p:cNvCxnSpPr>
              <a:cxnSpLocks/>
            </p:cNvCxnSpPr>
            <p:nvPr/>
          </p:nvCxnSpPr>
          <p:spPr>
            <a:xfrm>
              <a:off x="-57715" y="951782"/>
              <a:ext cx="1378515"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B052067D-14AF-6A5A-DB4F-E17FC2D3A960}"/>
                </a:ext>
              </a:extLst>
            </p:cNvPr>
            <p:cNvGrpSpPr/>
            <p:nvPr/>
          </p:nvGrpSpPr>
          <p:grpSpPr>
            <a:xfrm>
              <a:off x="708799" y="582317"/>
              <a:ext cx="740095" cy="883507"/>
              <a:chOff x="4051865" y="5165558"/>
              <a:chExt cx="946855" cy="1130331"/>
            </a:xfrm>
          </p:grpSpPr>
          <p:sp>
            <p:nvSpPr>
              <p:cNvPr id="168" name="Oval 16">
                <a:extLst>
                  <a:ext uri="{FF2B5EF4-FFF2-40B4-BE49-F238E27FC236}">
                    <a16:creationId xmlns:a16="http://schemas.microsoft.com/office/drawing/2014/main" id="{A21F2354-2B6C-DCFB-C3D9-648C3847E3CC}"/>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69" name="TextBox 26">
                <a:extLst>
                  <a:ext uri="{FF2B5EF4-FFF2-40B4-BE49-F238E27FC236}">
                    <a16:creationId xmlns:a16="http://schemas.microsoft.com/office/drawing/2014/main" id="{87E010F4-7E0A-AD33-E3EF-CED8C957B4E5}"/>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grpSp>
      </p:grpSp>
      <p:sp>
        <p:nvSpPr>
          <p:cNvPr id="189" name="Rectangle 30">
            <a:extLst>
              <a:ext uri="{FF2B5EF4-FFF2-40B4-BE49-F238E27FC236}">
                <a16:creationId xmlns:a16="http://schemas.microsoft.com/office/drawing/2014/main" id="{F3521D2D-A006-A847-C6CE-FE70B73A1A07}"/>
              </a:ext>
            </a:extLst>
          </p:cNvPr>
          <p:cNvSpPr/>
          <p:nvPr/>
        </p:nvSpPr>
        <p:spPr>
          <a:xfrm flipH="1">
            <a:off x="8501771" y="5656476"/>
            <a:ext cx="3381629" cy="631327"/>
          </a:xfrm>
          <a:prstGeom prst="rect">
            <a:avLst/>
          </a:prstGeom>
        </p:spPr>
        <p:txBody>
          <a:bodyPr wrap="square">
            <a:spAutoFit/>
          </a:bodyPr>
          <a:lstStyle/>
          <a:p>
            <a:pPr>
              <a:lnSpc>
                <a:spcPts val="2100"/>
              </a:lnSpc>
            </a:pPr>
            <a:r>
              <a:rPr lang="en-US" sz="2000" dirty="0">
                <a:solidFill>
                  <a:srgbClr val="262626"/>
                </a:solidFill>
                <a:cs typeface="Segoe UI Light" panose="020B0502040204020203" pitchFamily="34" charset="0"/>
              </a:rPr>
              <a:t>Explain who does what and how success will be measured</a:t>
            </a:r>
          </a:p>
        </p:txBody>
      </p:sp>
      <p:grpSp>
        <p:nvGrpSpPr>
          <p:cNvPr id="248" name="Group 247">
            <a:extLst>
              <a:ext uri="{FF2B5EF4-FFF2-40B4-BE49-F238E27FC236}">
                <a16:creationId xmlns:a16="http://schemas.microsoft.com/office/drawing/2014/main" id="{933635C0-C87A-4EE1-5B44-04C6C95A8BAB}"/>
              </a:ext>
            </a:extLst>
          </p:cNvPr>
          <p:cNvGrpSpPr/>
          <p:nvPr/>
        </p:nvGrpSpPr>
        <p:grpSpPr>
          <a:xfrm>
            <a:off x="6311685" y="3101457"/>
            <a:ext cx="2127985" cy="883507"/>
            <a:chOff x="-679091" y="582317"/>
            <a:chExt cx="2127985" cy="883507"/>
          </a:xfrm>
        </p:grpSpPr>
        <p:cxnSp>
          <p:nvCxnSpPr>
            <p:cNvPr id="249" name="Straight Connector 33">
              <a:extLst>
                <a:ext uri="{FF2B5EF4-FFF2-40B4-BE49-F238E27FC236}">
                  <a16:creationId xmlns:a16="http://schemas.microsoft.com/office/drawing/2014/main" id="{C501BD94-EBDF-54EC-6B4C-1F16ECF55E05}"/>
                </a:ext>
              </a:extLst>
            </p:cNvPr>
            <p:cNvCxnSpPr>
              <a:cxnSpLocks/>
            </p:cNvCxnSpPr>
            <p:nvPr/>
          </p:nvCxnSpPr>
          <p:spPr>
            <a:xfrm>
              <a:off x="-679091" y="951782"/>
              <a:ext cx="1999891"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88EF73B0-3D61-E90A-06BE-CA188A9D7D3C}"/>
                </a:ext>
              </a:extLst>
            </p:cNvPr>
            <p:cNvGrpSpPr/>
            <p:nvPr/>
          </p:nvGrpSpPr>
          <p:grpSpPr>
            <a:xfrm>
              <a:off x="708799" y="582317"/>
              <a:ext cx="740095" cy="883507"/>
              <a:chOff x="4051865" y="5165558"/>
              <a:chExt cx="946855" cy="1130331"/>
            </a:xfrm>
          </p:grpSpPr>
          <p:sp>
            <p:nvSpPr>
              <p:cNvPr id="252" name="Oval 16">
                <a:extLst>
                  <a:ext uri="{FF2B5EF4-FFF2-40B4-BE49-F238E27FC236}">
                    <a16:creationId xmlns:a16="http://schemas.microsoft.com/office/drawing/2014/main" id="{48BBE2A7-10AB-AC0A-CC99-DD92F9A1EE5D}"/>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78" name="TextBox 26">
                <a:extLst>
                  <a:ext uri="{FF2B5EF4-FFF2-40B4-BE49-F238E27FC236}">
                    <a16:creationId xmlns:a16="http://schemas.microsoft.com/office/drawing/2014/main" id="{D74A3DD1-466C-9712-BBE8-BA57556287AC}"/>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grpSp>
      </p:grpSp>
      <p:grpSp>
        <p:nvGrpSpPr>
          <p:cNvPr id="280" name="Group 279">
            <a:extLst>
              <a:ext uri="{FF2B5EF4-FFF2-40B4-BE49-F238E27FC236}">
                <a16:creationId xmlns:a16="http://schemas.microsoft.com/office/drawing/2014/main" id="{476F5AD9-4C45-9412-B035-D10624D09039}"/>
              </a:ext>
            </a:extLst>
          </p:cNvPr>
          <p:cNvGrpSpPr/>
          <p:nvPr/>
        </p:nvGrpSpPr>
        <p:grpSpPr>
          <a:xfrm>
            <a:off x="4617696" y="4351470"/>
            <a:ext cx="3821974" cy="883507"/>
            <a:chOff x="-2373080" y="582317"/>
            <a:chExt cx="3821974" cy="883507"/>
          </a:xfrm>
        </p:grpSpPr>
        <p:cxnSp>
          <p:nvCxnSpPr>
            <p:cNvPr id="306" name="Straight Connector 33">
              <a:extLst>
                <a:ext uri="{FF2B5EF4-FFF2-40B4-BE49-F238E27FC236}">
                  <a16:creationId xmlns:a16="http://schemas.microsoft.com/office/drawing/2014/main" id="{49C8DC31-36E9-7B35-BE8B-D2F103FF50DC}"/>
                </a:ext>
              </a:extLst>
            </p:cNvPr>
            <p:cNvCxnSpPr>
              <a:cxnSpLocks/>
            </p:cNvCxnSpPr>
            <p:nvPr/>
          </p:nvCxnSpPr>
          <p:spPr>
            <a:xfrm>
              <a:off x="-2373080" y="951782"/>
              <a:ext cx="369388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7B39C3A5-D91F-46A0-6B07-E206F30D3898}"/>
                </a:ext>
              </a:extLst>
            </p:cNvPr>
            <p:cNvGrpSpPr/>
            <p:nvPr/>
          </p:nvGrpSpPr>
          <p:grpSpPr>
            <a:xfrm>
              <a:off x="708799" y="582317"/>
              <a:ext cx="740095" cy="883507"/>
              <a:chOff x="4051865" y="5165558"/>
              <a:chExt cx="946855" cy="1130331"/>
            </a:xfrm>
          </p:grpSpPr>
          <p:sp>
            <p:nvSpPr>
              <p:cNvPr id="309" name="Oval 16">
                <a:extLst>
                  <a:ext uri="{FF2B5EF4-FFF2-40B4-BE49-F238E27FC236}">
                    <a16:creationId xmlns:a16="http://schemas.microsoft.com/office/drawing/2014/main" id="{37B795D3-749D-5F55-7F87-D2449849427E}"/>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10" name="TextBox 26">
                <a:extLst>
                  <a:ext uri="{FF2B5EF4-FFF2-40B4-BE49-F238E27FC236}">
                    <a16:creationId xmlns:a16="http://schemas.microsoft.com/office/drawing/2014/main" id="{3B007570-E5D7-9998-5D3C-077844BBA785}"/>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grpSp>
      </p:grpSp>
      <p:grpSp>
        <p:nvGrpSpPr>
          <p:cNvPr id="311" name="Group 310">
            <a:extLst>
              <a:ext uri="{FF2B5EF4-FFF2-40B4-BE49-F238E27FC236}">
                <a16:creationId xmlns:a16="http://schemas.microsoft.com/office/drawing/2014/main" id="{B2EA4C69-B47E-86C2-F0B7-5BE53794E50D}"/>
              </a:ext>
            </a:extLst>
          </p:cNvPr>
          <p:cNvGrpSpPr/>
          <p:nvPr/>
        </p:nvGrpSpPr>
        <p:grpSpPr>
          <a:xfrm>
            <a:off x="3831600" y="5601482"/>
            <a:ext cx="4608070" cy="883507"/>
            <a:chOff x="-3159176" y="582317"/>
            <a:chExt cx="4608070" cy="883507"/>
          </a:xfrm>
        </p:grpSpPr>
        <p:cxnSp>
          <p:nvCxnSpPr>
            <p:cNvPr id="312" name="Straight Connector 33">
              <a:extLst>
                <a:ext uri="{FF2B5EF4-FFF2-40B4-BE49-F238E27FC236}">
                  <a16:creationId xmlns:a16="http://schemas.microsoft.com/office/drawing/2014/main" id="{27B61AC8-B30D-4292-9A5A-B23C0700B09C}"/>
                </a:ext>
              </a:extLst>
            </p:cNvPr>
            <p:cNvCxnSpPr>
              <a:cxnSpLocks/>
            </p:cNvCxnSpPr>
            <p:nvPr/>
          </p:nvCxnSpPr>
          <p:spPr>
            <a:xfrm>
              <a:off x="-3159176" y="951782"/>
              <a:ext cx="4479976"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D7BFE12E-65E3-2F30-EA53-58CC1B723F60}"/>
                </a:ext>
              </a:extLst>
            </p:cNvPr>
            <p:cNvGrpSpPr/>
            <p:nvPr/>
          </p:nvGrpSpPr>
          <p:grpSpPr>
            <a:xfrm>
              <a:off x="708799" y="582317"/>
              <a:ext cx="740095" cy="883507"/>
              <a:chOff x="4051865" y="5165558"/>
              <a:chExt cx="946855" cy="1130331"/>
            </a:xfrm>
          </p:grpSpPr>
          <p:sp>
            <p:nvSpPr>
              <p:cNvPr id="315" name="Oval 16">
                <a:extLst>
                  <a:ext uri="{FF2B5EF4-FFF2-40B4-BE49-F238E27FC236}">
                    <a16:creationId xmlns:a16="http://schemas.microsoft.com/office/drawing/2014/main" id="{082963CA-6835-4A0A-EA69-E31A3423C997}"/>
                  </a:ext>
                </a:extLst>
              </p:cNvPr>
              <p:cNvSpPr/>
              <p:nvPr/>
            </p:nvSpPr>
            <p:spPr>
              <a:xfrm>
                <a:off x="4051865" y="5165558"/>
                <a:ext cx="946855" cy="868299"/>
              </a:xfrm>
              <a:prstGeom prst="ellipse">
                <a:avLst/>
              </a:prstGeom>
              <a:solidFill>
                <a:srgbClr val="62A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316" name="TextBox 26">
                <a:extLst>
                  <a:ext uri="{FF2B5EF4-FFF2-40B4-BE49-F238E27FC236}">
                    <a16:creationId xmlns:a16="http://schemas.microsoft.com/office/drawing/2014/main" id="{481F94B7-6255-860C-E63B-50415F0200EB}"/>
                  </a:ext>
                </a:extLst>
              </p:cNvPr>
              <p:cNvSpPr txBox="1"/>
              <p:nvPr/>
            </p:nvSpPr>
            <p:spPr bwMode="auto">
              <a:xfrm>
                <a:off x="4066676" y="5206813"/>
                <a:ext cx="909265" cy="1089076"/>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grpSp>
      </p:grpSp>
      <p:grpSp>
        <p:nvGrpSpPr>
          <p:cNvPr id="322" name="Gruppieren 32">
            <a:extLst>
              <a:ext uri="{FF2B5EF4-FFF2-40B4-BE49-F238E27FC236}">
                <a16:creationId xmlns:a16="http://schemas.microsoft.com/office/drawing/2014/main" id="{948E0741-0709-C792-5CB1-0E04B36C13E9}"/>
              </a:ext>
            </a:extLst>
          </p:cNvPr>
          <p:cNvGrpSpPr/>
          <p:nvPr/>
        </p:nvGrpSpPr>
        <p:grpSpPr>
          <a:xfrm rot="21424786">
            <a:off x="653283" y="964681"/>
            <a:ext cx="7307373" cy="7623911"/>
            <a:chOff x="5017097" y="2927247"/>
            <a:chExt cx="3693599" cy="3853597"/>
          </a:xfrm>
        </p:grpSpPr>
        <p:sp>
          <p:nvSpPr>
            <p:cNvPr id="323" name="Freeform 5">
              <a:extLst>
                <a:ext uri="{FF2B5EF4-FFF2-40B4-BE49-F238E27FC236}">
                  <a16:creationId xmlns:a16="http://schemas.microsoft.com/office/drawing/2014/main" id="{A17A2AEE-078C-4B3A-BFE5-4CB45F6DE5B7}"/>
                </a:ext>
              </a:extLst>
            </p:cNvPr>
            <p:cNvSpPr>
              <a:spLocks/>
            </p:cNvSpPr>
            <p:nvPr/>
          </p:nvSpPr>
          <p:spPr bwMode="auto">
            <a:xfrm>
              <a:off x="5017097" y="4212130"/>
              <a:ext cx="2421614" cy="2568714"/>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EABB22"/>
                </a:gs>
                <a:gs pos="45000">
                  <a:srgbClr val="EABB22">
                    <a:alpha val="20000"/>
                  </a:srgbClr>
                </a:gs>
              </a:gsLst>
              <a:lin ang="11400000" scaled="0"/>
            </a:gradFill>
            <a:ln>
              <a:noFill/>
            </a:ln>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4" name="Freeform 6">
              <a:extLst>
                <a:ext uri="{FF2B5EF4-FFF2-40B4-BE49-F238E27FC236}">
                  <a16:creationId xmlns:a16="http://schemas.microsoft.com/office/drawing/2014/main" id="{BC47D033-A171-AEEB-7A45-E33D225A4FCD}"/>
                </a:ext>
              </a:extLst>
            </p:cNvPr>
            <p:cNvSpPr>
              <a:spLocks noEditPoints="1"/>
            </p:cNvSpPr>
            <p:nvPr/>
          </p:nvSpPr>
          <p:spPr bwMode="auto">
            <a:xfrm>
              <a:off x="7223406" y="3951185"/>
              <a:ext cx="469305" cy="470297"/>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rgbClr val="EABB22">
                <a:alpha val="5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5" name="Freeform 7">
              <a:extLst>
                <a:ext uri="{FF2B5EF4-FFF2-40B4-BE49-F238E27FC236}">
                  <a16:creationId xmlns:a16="http://schemas.microsoft.com/office/drawing/2014/main" id="{F9CB0969-BE56-D279-F469-8D64A004B73F}"/>
                </a:ext>
              </a:extLst>
            </p:cNvPr>
            <p:cNvSpPr>
              <a:spLocks/>
            </p:cNvSpPr>
            <p:nvPr/>
          </p:nvSpPr>
          <p:spPr bwMode="auto">
            <a:xfrm>
              <a:off x="7361321" y="3976982"/>
              <a:ext cx="305594" cy="303609"/>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rgbClr val="EAB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6" name="Freeform 8">
              <a:extLst>
                <a:ext uri="{FF2B5EF4-FFF2-40B4-BE49-F238E27FC236}">
                  <a16:creationId xmlns:a16="http://schemas.microsoft.com/office/drawing/2014/main" id="{AEF51DC2-AB95-75CA-9DF0-76B03C6E31E6}"/>
                </a:ext>
              </a:extLst>
            </p:cNvPr>
            <p:cNvSpPr>
              <a:spLocks/>
            </p:cNvSpPr>
            <p:nvPr/>
          </p:nvSpPr>
          <p:spPr bwMode="auto">
            <a:xfrm>
              <a:off x="7678821" y="3789459"/>
              <a:ext cx="383977" cy="513953"/>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7" name="Freeform 9">
              <a:extLst>
                <a:ext uri="{FF2B5EF4-FFF2-40B4-BE49-F238E27FC236}">
                  <a16:creationId xmlns:a16="http://schemas.microsoft.com/office/drawing/2014/main" id="{560B57A2-99B3-A98A-D577-7DDCAA541CDA}"/>
                </a:ext>
              </a:extLst>
            </p:cNvPr>
            <p:cNvSpPr>
              <a:spLocks/>
            </p:cNvSpPr>
            <p:nvPr/>
          </p:nvSpPr>
          <p:spPr bwMode="auto">
            <a:xfrm>
              <a:off x="7333540" y="3570185"/>
              <a:ext cx="513953" cy="387946"/>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8" name="Freeform 10">
              <a:extLst>
                <a:ext uri="{FF2B5EF4-FFF2-40B4-BE49-F238E27FC236}">
                  <a16:creationId xmlns:a16="http://schemas.microsoft.com/office/drawing/2014/main" id="{9CB5CDFB-3A8D-0EE3-FC85-D5C5008C21C3}"/>
                </a:ext>
              </a:extLst>
            </p:cNvPr>
            <p:cNvSpPr>
              <a:spLocks/>
            </p:cNvSpPr>
            <p:nvPr/>
          </p:nvSpPr>
          <p:spPr bwMode="auto">
            <a:xfrm>
              <a:off x="7826657" y="3157435"/>
              <a:ext cx="653852" cy="654844"/>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rgbClr val="028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29" name="Freeform 11">
              <a:extLst>
                <a:ext uri="{FF2B5EF4-FFF2-40B4-BE49-F238E27FC236}">
                  <a16:creationId xmlns:a16="http://schemas.microsoft.com/office/drawing/2014/main" id="{957E96E6-1CB9-C724-68BE-0467C45F2624}"/>
                </a:ext>
              </a:extLst>
            </p:cNvPr>
            <p:cNvSpPr>
              <a:spLocks/>
            </p:cNvSpPr>
            <p:nvPr/>
          </p:nvSpPr>
          <p:spPr bwMode="auto">
            <a:xfrm>
              <a:off x="8323743" y="3037380"/>
              <a:ext cx="276821" cy="276821"/>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rgbClr val="028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0" name="Freeform 12">
              <a:extLst>
                <a:ext uri="{FF2B5EF4-FFF2-40B4-BE49-F238E27FC236}">
                  <a16:creationId xmlns:a16="http://schemas.microsoft.com/office/drawing/2014/main" id="{0EB2FCC3-C27F-2FEE-608F-3DC51E636791}"/>
                </a:ext>
              </a:extLst>
            </p:cNvPr>
            <p:cNvSpPr>
              <a:spLocks/>
            </p:cNvSpPr>
            <p:nvPr/>
          </p:nvSpPr>
          <p:spPr bwMode="auto">
            <a:xfrm>
              <a:off x="7467485" y="3483865"/>
              <a:ext cx="684609" cy="688578"/>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rgbClr val="028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1" name="Freeform 13">
              <a:extLst>
                <a:ext uri="{FF2B5EF4-FFF2-40B4-BE49-F238E27FC236}">
                  <a16:creationId xmlns:a16="http://schemas.microsoft.com/office/drawing/2014/main" id="{7DA0CC53-94A4-1207-AC85-495BD7168E00}"/>
                </a:ext>
              </a:extLst>
            </p:cNvPr>
            <p:cNvSpPr>
              <a:spLocks/>
            </p:cNvSpPr>
            <p:nvPr/>
          </p:nvSpPr>
          <p:spPr bwMode="auto">
            <a:xfrm>
              <a:off x="8299931" y="3145528"/>
              <a:ext cx="192484" cy="194469"/>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2" name="Freeform 14">
              <a:extLst>
                <a:ext uri="{FF2B5EF4-FFF2-40B4-BE49-F238E27FC236}">
                  <a16:creationId xmlns:a16="http://schemas.microsoft.com/office/drawing/2014/main" id="{4B217A3F-7440-4A15-7A74-1799EFA9BC5E}"/>
                </a:ext>
              </a:extLst>
            </p:cNvPr>
            <p:cNvSpPr>
              <a:spLocks/>
            </p:cNvSpPr>
            <p:nvPr/>
          </p:nvSpPr>
          <p:spPr bwMode="auto">
            <a:xfrm>
              <a:off x="7804828" y="3465013"/>
              <a:ext cx="369094" cy="369094"/>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3" name="Freeform 15">
              <a:extLst>
                <a:ext uri="{FF2B5EF4-FFF2-40B4-BE49-F238E27FC236}">
                  <a16:creationId xmlns:a16="http://schemas.microsoft.com/office/drawing/2014/main" id="{3883F4AF-CC2F-56AE-FB6F-CF45758255CD}"/>
                </a:ext>
              </a:extLst>
            </p:cNvPr>
            <p:cNvSpPr>
              <a:spLocks/>
            </p:cNvSpPr>
            <p:nvPr/>
          </p:nvSpPr>
          <p:spPr bwMode="auto">
            <a:xfrm>
              <a:off x="7505188" y="3709091"/>
              <a:ext cx="419696" cy="420688"/>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4" name="Freeform 16">
              <a:extLst>
                <a:ext uri="{FF2B5EF4-FFF2-40B4-BE49-F238E27FC236}">
                  <a16:creationId xmlns:a16="http://schemas.microsoft.com/office/drawing/2014/main" id="{E198EE33-51A5-58AD-997D-69381442D88C}"/>
                </a:ext>
              </a:extLst>
            </p:cNvPr>
            <p:cNvSpPr>
              <a:spLocks/>
            </p:cNvSpPr>
            <p:nvPr/>
          </p:nvSpPr>
          <p:spPr bwMode="auto">
            <a:xfrm>
              <a:off x="8532102" y="2927247"/>
              <a:ext cx="178594" cy="178594"/>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5" name="Freeform 17">
              <a:extLst>
                <a:ext uri="{FF2B5EF4-FFF2-40B4-BE49-F238E27FC236}">
                  <a16:creationId xmlns:a16="http://schemas.microsoft.com/office/drawing/2014/main" id="{7DD321AE-2D5C-BD0D-95E0-F0B5CB8600DB}"/>
                </a:ext>
              </a:extLst>
            </p:cNvPr>
            <p:cNvSpPr>
              <a:spLocks/>
            </p:cNvSpPr>
            <p:nvPr/>
          </p:nvSpPr>
          <p:spPr bwMode="auto">
            <a:xfrm>
              <a:off x="8532102" y="2927247"/>
              <a:ext cx="178594" cy="178594"/>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6" name="Freeform 18">
              <a:extLst>
                <a:ext uri="{FF2B5EF4-FFF2-40B4-BE49-F238E27FC236}">
                  <a16:creationId xmlns:a16="http://schemas.microsoft.com/office/drawing/2014/main" id="{219B067D-7FDA-442D-786A-5A47D49CF466}"/>
                </a:ext>
              </a:extLst>
            </p:cNvPr>
            <p:cNvSpPr>
              <a:spLocks/>
            </p:cNvSpPr>
            <p:nvPr/>
          </p:nvSpPr>
          <p:spPr bwMode="auto">
            <a:xfrm>
              <a:off x="8093555" y="3319162"/>
              <a:ext cx="225227" cy="225227"/>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7" name="Freeform 19">
              <a:extLst>
                <a:ext uri="{FF2B5EF4-FFF2-40B4-BE49-F238E27FC236}">
                  <a16:creationId xmlns:a16="http://schemas.microsoft.com/office/drawing/2014/main" id="{FFC6FCAC-08D4-F56F-18E3-14A9DD7C1EE1}"/>
                </a:ext>
              </a:extLst>
            </p:cNvPr>
            <p:cNvSpPr>
              <a:spLocks noEditPoints="1"/>
            </p:cNvSpPr>
            <p:nvPr/>
          </p:nvSpPr>
          <p:spPr bwMode="auto">
            <a:xfrm>
              <a:off x="8093555" y="3319162"/>
              <a:ext cx="225227" cy="225227"/>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8" name="Freeform 20">
              <a:extLst>
                <a:ext uri="{FF2B5EF4-FFF2-40B4-BE49-F238E27FC236}">
                  <a16:creationId xmlns:a16="http://schemas.microsoft.com/office/drawing/2014/main" id="{28F53819-86F6-CD38-FB3D-604B59670196}"/>
                </a:ext>
              </a:extLst>
            </p:cNvPr>
            <p:cNvSpPr>
              <a:spLocks/>
            </p:cNvSpPr>
            <p:nvPr/>
          </p:nvSpPr>
          <p:spPr bwMode="auto">
            <a:xfrm>
              <a:off x="8600563" y="3037381"/>
              <a:ext cx="0" cy="1984"/>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39" name="Freeform 21">
              <a:extLst>
                <a:ext uri="{FF2B5EF4-FFF2-40B4-BE49-F238E27FC236}">
                  <a16:creationId xmlns:a16="http://schemas.microsoft.com/office/drawing/2014/main" id="{D685BF9B-3513-7683-7CE0-5567701A483C}"/>
                </a:ext>
              </a:extLst>
            </p:cNvPr>
            <p:cNvSpPr>
              <a:spLocks noEditPoints="1"/>
            </p:cNvSpPr>
            <p:nvPr/>
          </p:nvSpPr>
          <p:spPr bwMode="auto">
            <a:xfrm>
              <a:off x="7689735" y="3882724"/>
              <a:ext cx="417711" cy="291703"/>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0" name="Freeform 22">
              <a:extLst>
                <a:ext uri="{FF2B5EF4-FFF2-40B4-BE49-F238E27FC236}">
                  <a16:creationId xmlns:a16="http://schemas.microsoft.com/office/drawing/2014/main" id="{9EF22175-BAB1-3314-D284-A9FD4B8C4DBC}"/>
                </a:ext>
              </a:extLst>
            </p:cNvPr>
            <p:cNvSpPr>
              <a:spLocks/>
            </p:cNvSpPr>
            <p:nvPr/>
          </p:nvSpPr>
          <p:spPr bwMode="auto">
            <a:xfrm>
              <a:off x="7678821" y="4167482"/>
              <a:ext cx="10914" cy="4961"/>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1" name="Freeform 23">
              <a:extLst>
                <a:ext uri="{FF2B5EF4-FFF2-40B4-BE49-F238E27FC236}">
                  <a16:creationId xmlns:a16="http://schemas.microsoft.com/office/drawing/2014/main" id="{A610B0F5-BFA9-0EC8-C7B9-46C641422C59}"/>
                </a:ext>
              </a:extLst>
            </p:cNvPr>
            <p:cNvSpPr>
              <a:spLocks/>
            </p:cNvSpPr>
            <p:nvPr/>
          </p:nvSpPr>
          <p:spPr bwMode="auto">
            <a:xfrm>
              <a:off x="7795899" y="3927372"/>
              <a:ext cx="264914" cy="195461"/>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2" name="Freeform 24">
              <a:extLst>
                <a:ext uri="{FF2B5EF4-FFF2-40B4-BE49-F238E27FC236}">
                  <a16:creationId xmlns:a16="http://schemas.microsoft.com/office/drawing/2014/main" id="{026D490B-66E0-94CF-BE6C-547645AFA642}"/>
                </a:ext>
              </a:extLst>
            </p:cNvPr>
            <p:cNvSpPr>
              <a:spLocks/>
            </p:cNvSpPr>
            <p:nvPr/>
          </p:nvSpPr>
          <p:spPr bwMode="auto">
            <a:xfrm>
              <a:off x="8070735" y="3314201"/>
              <a:ext cx="407789" cy="498078"/>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rgbClr val="06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dirty="0">
                <a:latin typeface="Calibri" panose="020F0502020204030204" pitchFamily="34" charset="0"/>
                <a:cs typeface="Calibri" panose="020F0502020204030204" pitchFamily="34" charset="0"/>
              </a:endParaRPr>
            </a:p>
          </p:txBody>
        </p:sp>
        <p:sp>
          <p:nvSpPr>
            <p:cNvPr id="343" name="Freeform 25">
              <a:extLst>
                <a:ext uri="{FF2B5EF4-FFF2-40B4-BE49-F238E27FC236}">
                  <a16:creationId xmlns:a16="http://schemas.microsoft.com/office/drawing/2014/main" id="{6E142A48-157C-D092-878A-AC2D02537736}"/>
                </a:ext>
              </a:extLst>
            </p:cNvPr>
            <p:cNvSpPr>
              <a:spLocks/>
            </p:cNvSpPr>
            <p:nvPr/>
          </p:nvSpPr>
          <p:spPr bwMode="auto">
            <a:xfrm>
              <a:off x="8443797" y="3095919"/>
              <a:ext cx="135930" cy="218281"/>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rgbClr val="06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4" name="Freeform 26">
              <a:extLst>
                <a:ext uri="{FF2B5EF4-FFF2-40B4-BE49-F238E27FC236}">
                  <a16:creationId xmlns:a16="http://schemas.microsoft.com/office/drawing/2014/main" id="{DBB60F79-8DD7-4311-F1AD-E36EC4250290}"/>
                </a:ext>
              </a:extLst>
            </p:cNvPr>
            <p:cNvSpPr>
              <a:spLocks/>
            </p:cNvSpPr>
            <p:nvPr/>
          </p:nvSpPr>
          <p:spPr bwMode="auto">
            <a:xfrm>
              <a:off x="7610360" y="3779537"/>
              <a:ext cx="541734" cy="392906"/>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rgbClr val="066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5" name="Freeform 27">
              <a:extLst>
                <a:ext uri="{FF2B5EF4-FFF2-40B4-BE49-F238E27FC236}">
                  <a16:creationId xmlns:a16="http://schemas.microsoft.com/office/drawing/2014/main" id="{C6C1A48A-E402-67A9-B45E-42B01BF99FCB}"/>
                </a:ext>
              </a:extLst>
            </p:cNvPr>
            <p:cNvSpPr>
              <a:spLocks/>
            </p:cNvSpPr>
            <p:nvPr/>
          </p:nvSpPr>
          <p:spPr bwMode="auto">
            <a:xfrm>
              <a:off x="8428915" y="3291380"/>
              <a:ext cx="61516" cy="48618"/>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6" name="Freeform 28">
              <a:extLst>
                <a:ext uri="{FF2B5EF4-FFF2-40B4-BE49-F238E27FC236}">
                  <a16:creationId xmlns:a16="http://schemas.microsoft.com/office/drawing/2014/main" id="{33BD40C6-B424-D464-1EDC-7F821C5CE631}"/>
                </a:ext>
              </a:extLst>
            </p:cNvPr>
            <p:cNvSpPr>
              <a:spLocks/>
            </p:cNvSpPr>
            <p:nvPr/>
          </p:nvSpPr>
          <p:spPr bwMode="auto">
            <a:xfrm>
              <a:off x="8051884" y="3758700"/>
              <a:ext cx="122039" cy="75406"/>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7" name="Freeform 29">
              <a:extLst>
                <a:ext uri="{FF2B5EF4-FFF2-40B4-BE49-F238E27FC236}">
                  <a16:creationId xmlns:a16="http://schemas.microsoft.com/office/drawing/2014/main" id="{46104E13-3BE7-D035-02B9-17EE54055ACF}"/>
                </a:ext>
              </a:extLst>
            </p:cNvPr>
            <p:cNvSpPr>
              <a:spLocks/>
            </p:cNvSpPr>
            <p:nvPr/>
          </p:nvSpPr>
          <p:spPr bwMode="auto">
            <a:xfrm>
              <a:off x="8565836" y="3042341"/>
              <a:ext cx="32743" cy="55563"/>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348" name="Freeform 30">
              <a:extLst>
                <a:ext uri="{FF2B5EF4-FFF2-40B4-BE49-F238E27FC236}">
                  <a16:creationId xmlns:a16="http://schemas.microsoft.com/office/drawing/2014/main" id="{6148E526-75C3-236D-7039-848FF27552C9}"/>
                </a:ext>
              </a:extLst>
            </p:cNvPr>
            <p:cNvSpPr>
              <a:spLocks/>
            </p:cNvSpPr>
            <p:nvPr/>
          </p:nvSpPr>
          <p:spPr bwMode="auto">
            <a:xfrm>
              <a:off x="8279094" y="3481880"/>
              <a:ext cx="27781" cy="36711"/>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02233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0EBBA-1EE8-00A6-387E-309199AC7E6D}"/>
            </a:ext>
          </a:extLst>
        </p:cNvPr>
        <p:cNvGrpSpPr/>
        <p:nvPr/>
      </p:nvGrpSpPr>
      <p:grpSpPr>
        <a:xfrm>
          <a:off x="0" y="0"/>
          <a:ext cx="0" cy="0"/>
          <a:chOff x="0" y="0"/>
          <a:chExt cx="0" cy="0"/>
        </a:xfrm>
      </p:grpSpPr>
      <p:sp>
        <p:nvSpPr>
          <p:cNvPr id="39" name="Google Shape;252;p20">
            <a:extLst>
              <a:ext uri="{FF2B5EF4-FFF2-40B4-BE49-F238E27FC236}">
                <a16:creationId xmlns:a16="http://schemas.microsoft.com/office/drawing/2014/main" id="{5DF08BDE-7A56-14DA-A4DF-B874B22F9F3B}"/>
              </a:ext>
            </a:extLst>
          </p:cNvPr>
          <p:cNvSpPr/>
          <p:nvPr/>
        </p:nvSpPr>
        <p:spPr>
          <a:xfrm>
            <a:off x="385835" y="2011867"/>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3;p20">
            <a:extLst>
              <a:ext uri="{FF2B5EF4-FFF2-40B4-BE49-F238E27FC236}">
                <a16:creationId xmlns:a16="http://schemas.microsoft.com/office/drawing/2014/main" id="{2CA02751-7204-215E-72BF-ABFE5D5A8F1F}"/>
              </a:ext>
            </a:extLst>
          </p:cNvPr>
          <p:cNvSpPr/>
          <p:nvPr/>
        </p:nvSpPr>
        <p:spPr>
          <a:xfrm>
            <a:off x="2215483" y="4635584"/>
            <a:ext cx="299846" cy="392537"/>
          </a:xfrm>
          <a:custGeom>
            <a:avLst/>
            <a:gdLst/>
            <a:ahLst/>
            <a:cxnLst/>
            <a:rect l="l" t="t" r="r" b="b"/>
            <a:pathLst>
              <a:path w="2329" h="3006" extrusionOk="0">
                <a:moveTo>
                  <a:pt x="1" y="0"/>
                </a:moveTo>
                <a:lnTo>
                  <a:pt x="1" y="3006"/>
                </a:lnTo>
                <a:lnTo>
                  <a:pt x="2329" y="150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p20">
            <a:extLst>
              <a:ext uri="{FF2B5EF4-FFF2-40B4-BE49-F238E27FC236}">
                <a16:creationId xmlns:a16="http://schemas.microsoft.com/office/drawing/2014/main" id="{301778B9-4518-EEBF-6B16-249476485509}"/>
              </a:ext>
            </a:extLst>
          </p:cNvPr>
          <p:cNvSpPr/>
          <p:nvPr/>
        </p:nvSpPr>
        <p:spPr>
          <a:xfrm>
            <a:off x="1337157" y="1714919"/>
            <a:ext cx="731013" cy="741459"/>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5;p20">
            <a:extLst>
              <a:ext uri="{FF2B5EF4-FFF2-40B4-BE49-F238E27FC236}">
                <a16:creationId xmlns:a16="http://schemas.microsoft.com/office/drawing/2014/main" id="{022BFCDA-3BC8-4A8D-8465-525C475FA27F}"/>
              </a:ext>
            </a:extLst>
          </p:cNvPr>
          <p:cNvSpPr/>
          <p:nvPr/>
        </p:nvSpPr>
        <p:spPr>
          <a:xfrm>
            <a:off x="1264352" y="1641270"/>
            <a:ext cx="876623" cy="889149"/>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6;p20">
            <a:extLst>
              <a:ext uri="{FF2B5EF4-FFF2-40B4-BE49-F238E27FC236}">
                <a16:creationId xmlns:a16="http://schemas.microsoft.com/office/drawing/2014/main" id="{F7B4F501-6203-080E-79B7-1DC40932DE30}"/>
              </a:ext>
            </a:extLst>
          </p:cNvPr>
          <p:cNvSpPr/>
          <p:nvPr/>
        </p:nvSpPr>
        <p:spPr>
          <a:xfrm>
            <a:off x="6966864" y="3142866"/>
            <a:ext cx="2633660" cy="2623954"/>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p20">
            <a:extLst>
              <a:ext uri="{FF2B5EF4-FFF2-40B4-BE49-F238E27FC236}">
                <a16:creationId xmlns:a16="http://schemas.microsoft.com/office/drawing/2014/main" id="{303CFB1A-2B71-0A9E-410E-CD7C7CEDA017}"/>
              </a:ext>
            </a:extLst>
          </p:cNvPr>
          <p:cNvSpPr/>
          <p:nvPr/>
        </p:nvSpPr>
        <p:spPr>
          <a:xfrm>
            <a:off x="8792159" y="3020639"/>
            <a:ext cx="299846" cy="392667"/>
          </a:xfrm>
          <a:custGeom>
            <a:avLst/>
            <a:gdLst/>
            <a:ahLst/>
            <a:cxnLst/>
            <a:rect l="l" t="t" r="r" b="b"/>
            <a:pathLst>
              <a:path w="2329" h="3007" extrusionOk="0">
                <a:moveTo>
                  <a:pt x="1" y="1"/>
                </a:moveTo>
                <a:lnTo>
                  <a:pt x="1" y="3006"/>
                </a:lnTo>
                <a:lnTo>
                  <a:pt x="2328" y="1504"/>
                </a:lnTo>
                <a:lnTo>
                  <a:pt x="1" y="1"/>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p20">
            <a:extLst>
              <a:ext uri="{FF2B5EF4-FFF2-40B4-BE49-F238E27FC236}">
                <a16:creationId xmlns:a16="http://schemas.microsoft.com/office/drawing/2014/main" id="{14954800-1DA3-87A1-D812-8E1A9AA40DA3}"/>
              </a:ext>
            </a:extLst>
          </p:cNvPr>
          <p:cNvSpPr/>
          <p:nvPr/>
        </p:nvSpPr>
        <p:spPr>
          <a:xfrm>
            <a:off x="7918121" y="5311945"/>
            <a:ext cx="731141" cy="741589"/>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p20">
            <a:extLst>
              <a:ext uri="{FF2B5EF4-FFF2-40B4-BE49-F238E27FC236}">
                <a16:creationId xmlns:a16="http://schemas.microsoft.com/office/drawing/2014/main" id="{31FD93A8-5579-3BFC-3CCD-EAB8F7DC4626}"/>
              </a:ext>
            </a:extLst>
          </p:cNvPr>
          <p:cNvSpPr/>
          <p:nvPr/>
        </p:nvSpPr>
        <p:spPr>
          <a:xfrm>
            <a:off x="7845316" y="5238165"/>
            <a:ext cx="876752" cy="889019"/>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0;p20">
            <a:extLst>
              <a:ext uri="{FF2B5EF4-FFF2-40B4-BE49-F238E27FC236}">
                <a16:creationId xmlns:a16="http://schemas.microsoft.com/office/drawing/2014/main" id="{134CFEF0-7CC1-6E82-D753-E52907E5A78B}"/>
              </a:ext>
            </a:extLst>
          </p:cNvPr>
          <p:cNvSpPr/>
          <p:nvPr/>
        </p:nvSpPr>
        <p:spPr>
          <a:xfrm>
            <a:off x="2582322" y="3142866"/>
            <a:ext cx="2633813" cy="2623954"/>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1;p20">
            <a:extLst>
              <a:ext uri="{FF2B5EF4-FFF2-40B4-BE49-F238E27FC236}">
                <a16:creationId xmlns:a16="http://schemas.microsoft.com/office/drawing/2014/main" id="{9233DA5F-5792-01D1-6616-23E7966C8CE7}"/>
              </a:ext>
            </a:extLst>
          </p:cNvPr>
          <p:cNvSpPr/>
          <p:nvPr/>
        </p:nvSpPr>
        <p:spPr>
          <a:xfrm>
            <a:off x="4373286" y="3020639"/>
            <a:ext cx="299717" cy="392667"/>
          </a:xfrm>
          <a:custGeom>
            <a:avLst/>
            <a:gdLst/>
            <a:ahLst/>
            <a:cxnLst/>
            <a:rect l="l" t="t" r="r" b="b"/>
            <a:pathLst>
              <a:path w="2328" h="3007" extrusionOk="0">
                <a:moveTo>
                  <a:pt x="1" y="1"/>
                </a:moveTo>
                <a:lnTo>
                  <a:pt x="1" y="3006"/>
                </a:lnTo>
                <a:lnTo>
                  <a:pt x="2328" y="1504"/>
                </a:lnTo>
                <a:lnTo>
                  <a:pt x="1" y="1"/>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2;p20">
            <a:extLst>
              <a:ext uri="{FF2B5EF4-FFF2-40B4-BE49-F238E27FC236}">
                <a16:creationId xmlns:a16="http://schemas.microsoft.com/office/drawing/2014/main" id="{C52A56AC-ED67-C0D6-9587-0A70F01737C7}"/>
              </a:ext>
            </a:extLst>
          </p:cNvPr>
          <p:cNvSpPr/>
          <p:nvPr/>
        </p:nvSpPr>
        <p:spPr>
          <a:xfrm>
            <a:off x="3533720" y="5311945"/>
            <a:ext cx="731013" cy="741589"/>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3;p20">
            <a:extLst>
              <a:ext uri="{FF2B5EF4-FFF2-40B4-BE49-F238E27FC236}">
                <a16:creationId xmlns:a16="http://schemas.microsoft.com/office/drawing/2014/main" id="{9400D26D-EAA8-04C5-7106-16C6A7AFA415}"/>
              </a:ext>
            </a:extLst>
          </p:cNvPr>
          <p:cNvSpPr/>
          <p:nvPr/>
        </p:nvSpPr>
        <p:spPr>
          <a:xfrm>
            <a:off x="3460723" y="5238165"/>
            <a:ext cx="877009" cy="889019"/>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p20">
            <a:extLst>
              <a:ext uri="{FF2B5EF4-FFF2-40B4-BE49-F238E27FC236}">
                <a16:creationId xmlns:a16="http://schemas.microsoft.com/office/drawing/2014/main" id="{CD427EB2-0B17-951B-1820-2739ED0C2270}"/>
              </a:ext>
            </a:extLst>
          </p:cNvPr>
          <p:cNvSpPr/>
          <p:nvPr/>
        </p:nvSpPr>
        <p:spPr>
          <a:xfrm>
            <a:off x="9172352" y="2011867"/>
            <a:ext cx="2633813" cy="2623718"/>
          </a:xfrm>
          <a:custGeom>
            <a:avLst/>
            <a:gdLst/>
            <a:ahLst/>
            <a:cxnLst/>
            <a:rect l="l" t="t" r="r" b="b"/>
            <a:pathLst>
              <a:path w="17245" h="22162" extrusionOk="0">
                <a:moveTo>
                  <a:pt x="2325" y="1"/>
                </a:moveTo>
                <a:cubicBezTo>
                  <a:pt x="1043" y="1"/>
                  <a:pt x="1" y="1042"/>
                  <a:pt x="1" y="2324"/>
                </a:cubicBezTo>
                <a:lnTo>
                  <a:pt x="1" y="19838"/>
                </a:lnTo>
                <a:cubicBezTo>
                  <a:pt x="1" y="21119"/>
                  <a:pt x="1043" y="22162"/>
                  <a:pt x="2325" y="22162"/>
                </a:cubicBezTo>
                <a:lnTo>
                  <a:pt x="12012" y="22162"/>
                </a:lnTo>
                <a:lnTo>
                  <a:pt x="12012" y="21029"/>
                </a:lnTo>
                <a:lnTo>
                  <a:pt x="2325" y="21029"/>
                </a:lnTo>
                <a:cubicBezTo>
                  <a:pt x="1668" y="21029"/>
                  <a:pt x="1134" y="20495"/>
                  <a:pt x="1134" y="19840"/>
                </a:cubicBezTo>
                <a:lnTo>
                  <a:pt x="1134" y="2324"/>
                </a:lnTo>
                <a:cubicBezTo>
                  <a:pt x="1134" y="1668"/>
                  <a:pt x="1668" y="1133"/>
                  <a:pt x="2325" y="1133"/>
                </a:cubicBezTo>
                <a:lnTo>
                  <a:pt x="14921" y="1133"/>
                </a:lnTo>
                <a:cubicBezTo>
                  <a:pt x="15577" y="1133"/>
                  <a:pt x="16111" y="1668"/>
                  <a:pt x="16111" y="2324"/>
                </a:cubicBezTo>
                <a:lnTo>
                  <a:pt x="16111" y="7628"/>
                </a:lnTo>
                <a:lnTo>
                  <a:pt x="17245" y="7628"/>
                </a:lnTo>
                <a:lnTo>
                  <a:pt x="17245" y="2324"/>
                </a:lnTo>
                <a:cubicBezTo>
                  <a:pt x="17245" y="1042"/>
                  <a:pt x="16203" y="1"/>
                  <a:pt x="14921"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p20">
            <a:extLst>
              <a:ext uri="{FF2B5EF4-FFF2-40B4-BE49-F238E27FC236}">
                <a16:creationId xmlns:a16="http://schemas.microsoft.com/office/drawing/2014/main" id="{D60E6D8F-1E6F-B671-B3B9-756D862DBC3A}"/>
              </a:ext>
            </a:extLst>
          </p:cNvPr>
          <p:cNvSpPr/>
          <p:nvPr/>
        </p:nvSpPr>
        <p:spPr>
          <a:xfrm>
            <a:off x="10949833" y="4353869"/>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6;p20">
            <a:extLst>
              <a:ext uri="{FF2B5EF4-FFF2-40B4-BE49-F238E27FC236}">
                <a16:creationId xmlns:a16="http://schemas.microsoft.com/office/drawing/2014/main" id="{2BB0370A-721E-71C2-782C-C7BB63DDB6AD}"/>
              </a:ext>
            </a:extLst>
          </p:cNvPr>
          <p:cNvSpPr/>
          <p:nvPr/>
        </p:nvSpPr>
        <p:spPr>
          <a:xfrm>
            <a:off x="10123687" y="1714919"/>
            <a:ext cx="731141" cy="741459"/>
          </a:xfrm>
          <a:custGeom>
            <a:avLst/>
            <a:gdLst/>
            <a:ahLst/>
            <a:cxnLst/>
            <a:rect l="l" t="t" r="r" b="b"/>
            <a:pathLst>
              <a:path w="5679" h="5678" extrusionOk="0">
                <a:moveTo>
                  <a:pt x="2839" y="1"/>
                </a:moveTo>
                <a:cubicBezTo>
                  <a:pt x="1271" y="1"/>
                  <a:pt x="1" y="1272"/>
                  <a:pt x="1" y="2839"/>
                </a:cubicBezTo>
                <a:cubicBezTo>
                  <a:pt x="1" y="4407"/>
                  <a:pt x="1271" y="5678"/>
                  <a:pt x="2839" y="5678"/>
                </a:cubicBezTo>
                <a:cubicBezTo>
                  <a:pt x="4407" y="5678"/>
                  <a:pt x="5678" y="4407"/>
                  <a:pt x="5678" y="2839"/>
                </a:cubicBezTo>
                <a:cubicBezTo>
                  <a:pt x="5678" y="1272"/>
                  <a:pt x="4407" y="1"/>
                  <a:pt x="2839"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7;p20">
            <a:extLst>
              <a:ext uri="{FF2B5EF4-FFF2-40B4-BE49-F238E27FC236}">
                <a16:creationId xmlns:a16="http://schemas.microsoft.com/office/drawing/2014/main" id="{A0DB2CA0-962D-0915-7C79-822ED55686FD}"/>
              </a:ext>
            </a:extLst>
          </p:cNvPr>
          <p:cNvSpPr/>
          <p:nvPr/>
        </p:nvSpPr>
        <p:spPr>
          <a:xfrm>
            <a:off x="10050881" y="1641270"/>
            <a:ext cx="876752" cy="889149"/>
          </a:xfrm>
          <a:custGeom>
            <a:avLst/>
            <a:gdLst/>
            <a:ahLst/>
            <a:cxnLst/>
            <a:rect l="l" t="t" r="r" b="b"/>
            <a:pathLst>
              <a:path w="6810" h="6809" extrusionOk="0">
                <a:moveTo>
                  <a:pt x="3405" y="1131"/>
                </a:moveTo>
                <a:cubicBezTo>
                  <a:pt x="4658" y="1131"/>
                  <a:pt x="5676" y="2152"/>
                  <a:pt x="5677" y="3403"/>
                </a:cubicBezTo>
                <a:cubicBezTo>
                  <a:pt x="5677" y="4656"/>
                  <a:pt x="4659" y="5676"/>
                  <a:pt x="3405" y="5676"/>
                </a:cubicBezTo>
                <a:cubicBezTo>
                  <a:pt x="2152" y="5676"/>
                  <a:pt x="1133" y="4656"/>
                  <a:pt x="1133" y="3403"/>
                </a:cubicBezTo>
                <a:cubicBezTo>
                  <a:pt x="1133" y="2150"/>
                  <a:pt x="2152" y="1131"/>
                  <a:pt x="3405" y="1131"/>
                </a:cubicBezTo>
                <a:close/>
                <a:moveTo>
                  <a:pt x="3405" y="1"/>
                </a:moveTo>
                <a:cubicBezTo>
                  <a:pt x="1527" y="1"/>
                  <a:pt x="0" y="1527"/>
                  <a:pt x="0" y="3405"/>
                </a:cubicBezTo>
                <a:cubicBezTo>
                  <a:pt x="0" y="5282"/>
                  <a:pt x="1528" y="6809"/>
                  <a:pt x="3405" y="6809"/>
                </a:cubicBezTo>
                <a:cubicBezTo>
                  <a:pt x="5283" y="6809"/>
                  <a:pt x="6810" y="5282"/>
                  <a:pt x="6810" y="3405"/>
                </a:cubicBezTo>
                <a:cubicBezTo>
                  <a:pt x="6810" y="1527"/>
                  <a:pt x="5283" y="1"/>
                  <a:pt x="3405" y="1"/>
                </a:cubicBezTo>
                <a:close/>
              </a:path>
            </a:pathLst>
          </a:custGeom>
          <a:solidFill>
            <a:srgbClr val="EAB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p20">
            <a:extLst>
              <a:ext uri="{FF2B5EF4-FFF2-40B4-BE49-F238E27FC236}">
                <a16:creationId xmlns:a16="http://schemas.microsoft.com/office/drawing/2014/main" id="{3CC61223-3BB9-FC1F-C5EB-60D33B6905D8}"/>
              </a:ext>
            </a:extLst>
          </p:cNvPr>
          <p:cNvSpPr/>
          <p:nvPr/>
        </p:nvSpPr>
        <p:spPr>
          <a:xfrm>
            <a:off x="4774592" y="2011867"/>
            <a:ext cx="2633660" cy="262371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p20">
            <a:extLst>
              <a:ext uri="{FF2B5EF4-FFF2-40B4-BE49-F238E27FC236}">
                <a16:creationId xmlns:a16="http://schemas.microsoft.com/office/drawing/2014/main" id="{4536D372-FC31-1694-9E3D-2B8F0078BDDF}"/>
              </a:ext>
            </a:extLst>
          </p:cNvPr>
          <p:cNvSpPr/>
          <p:nvPr/>
        </p:nvSpPr>
        <p:spPr>
          <a:xfrm>
            <a:off x="6531088" y="4353869"/>
            <a:ext cx="299846" cy="392537"/>
          </a:xfrm>
          <a:custGeom>
            <a:avLst/>
            <a:gdLst/>
            <a:ahLst/>
            <a:cxnLst/>
            <a:rect l="l" t="t" r="r" b="b"/>
            <a:pathLst>
              <a:path w="2329" h="3006" extrusionOk="0">
                <a:moveTo>
                  <a:pt x="1" y="0"/>
                </a:moveTo>
                <a:lnTo>
                  <a:pt x="1" y="3006"/>
                </a:lnTo>
                <a:lnTo>
                  <a:pt x="2328"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0;p20">
            <a:extLst>
              <a:ext uri="{FF2B5EF4-FFF2-40B4-BE49-F238E27FC236}">
                <a16:creationId xmlns:a16="http://schemas.microsoft.com/office/drawing/2014/main" id="{F52E3232-DF90-EEDF-5D83-91F293A94BF9}"/>
              </a:ext>
            </a:extLst>
          </p:cNvPr>
          <p:cNvSpPr/>
          <p:nvPr/>
        </p:nvSpPr>
        <p:spPr>
          <a:xfrm>
            <a:off x="5725914" y="1714919"/>
            <a:ext cx="731013" cy="741459"/>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p20">
            <a:extLst>
              <a:ext uri="{FF2B5EF4-FFF2-40B4-BE49-F238E27FC236}">
                <a16:creationId xmlns:a16="http://schemas.microsoft.com/office/drawing/2014/main" id="{29D2A05A-E52A-7F4A-D03B-FAA91B942E6D}"/>
              </a:ext>
            </a:extLst>
          </p:cNvPr>
          <p:cNvSpPr/>
          <p:nvPr/>
        </p:nvSpPr>
        <p:spPr>
          <a:xfrm>
            <a:off x="5653046" y="1641270"/>
            <a:ext cx="876752" cy="889149"/>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8">
            <a:extLst>
              <a:ext uri="{FF2B5EF4-FFF2-40B4-BE49-F238E27FC236}">
                <a16:creationId xmlns:a16="http://schemas.microsoft.com/office/drawing/2014/main" id="{658AA4CD-3B94-0491-DF6D-D9BD2B8941E2}"/>
              </a:ext>
            </a:extLst>
          </p:cNvPr>
          <p:cNvSpPr txBox="1"/>
          <p:nvPr/>
        </p:nvSpPr>
        <p:spPr>
          <a:xfrm>
            <a:off x="711908" y="2637268"/>
            <a:ext cx="1804387" cy="579646"/>
          </a:xfrm>
          <a:prstGeom prst="rect">
            <a:avLst/>
          </a:prstGeom>
          <a:noFill/>
        </p:spPr>
        <p:txBody>
          <a:bodyPr wrap="square">
            <a:spAutoFit/>
          </a:bodyPr>
          <a:lstStyle/>
          <a:p>
            <a:pPr>
              <a:lnSpc>
                <a:spcPts val="1890"/>
              </a:lnSpc>
            </a:pPr>
            <a:r>
              <a:rPr lang="en-US" dirty="0">
                <a:solidFill>
                  <a:srgbClr val="262626"/>
                </a:solidFill>
              </a:rPr>
              <a:t>Define the routine clearly.</a:t>
            </a:r>
          </a:p>
        </p:txBody>
      </p:sp>
      <p:sp>
        <p:nvSpPr>
          <p:cNvPr id="4" name="TextBox 28">
            <a:extLst>
              <a:ext uri="{FF2B5EF4-FFF2-40B4-BE49-F238E27FC236}">
                <a16:creationId xmlns:a16="http://schemas.microsoft.com/office/drawing/2014/main" id="{B90BC66F-E151-7692-62EF-3C8565015CCE}"/>
              </a:ext>
            </a:extLst>
          </p:cNvPr>
          <p:cNvSpPr txBox="1"/>
          <p:nvPr/>
        </p:nvSpPr>
        <p:spPr>
          <a:xfrm>
            <a:off x="2876668" y="3576586"/>
            <a:ext cx="1889244" cy="1310615"/>
          </a:xfrm>
          <a:prstGeom prst="rect">
            <a:avLst/>
          </a:prstGeom>
          <a:noFill/>
        </p:spPr>
        <p:txBody>
          <a:bodyPr wrap="square">
            <a:spAutoFit/>
          </a:bodyPr>
          <a:lstStyle/>
          <a:p>
            <a:pPr>
              <a:lnSpc>
                <a:spcPts val="1890"/>
              </a:lnSpc>
            </a:pPr>
            <a:r>
              <a:rPr lang="en-US" dirty="0">
                <a:solidFill>
                  <a:srgbClr val="262626"/>
                </a:solidFill>
              </a:rPr>
              <a:t>List the materials, energy, water, time and people involved.</a:t>
            </a:r>
            <a:br>
              <a:rPr lang="en-US" dirty="0">
                <a:solidFill>
                  <a:srgbClr val="262626"/>
                </a:solidFill>
              </a:rPr>
            </a:br>
            <a:endParaRPr lang="en-US" dirty="0">
              <a:solidFill>
                <a:srgbClr val="262626"/>
              </a:solidFill>
            </a:endParaRPr>
          </a:p>
        </p:txBody>
      </p:sp>
      <p:sp>
        <p:nvSpPr>
          <p:cNvPr id="5" name="TextBox 28">
            <a:extLst>
              <a:ext uri="{FF2B5EF4-FFF2-40B4-BE49-F238E27FC236}">
                <a16:creationId xmlns:a16="http://schemas.microsoft.com/office/drawing/2014/main" id="{0BD9F67F-7940-1F2A-DFDD-A7B001F2B4E7}"/>
              </a:ext>
            </a:extLst>
          </p:cNvPr>
          <p:cNvSpPr txBox="1"/>
          <p:nvPr/>
        </p:nvSpPr>
        <p:spPr>
          <a:xfrm>
            <a:off x="5031139" y="2637268"/>
            <a:ext cx="2304405" cy="1066959"/>
          </a:xfrm>
          <a:prstGeom prst="rect">
            <a:avLst/>
          </a:prstGeom>
          <a:noFill/>
        </p:spPr>
        <p:txBody>
          <a:bodyPr wrap="square">
            <a:spAutoFit/>
          </a:bodyPr>
          <a:lstStyle/>
          <a:p>
            <a:pPr>
              <a:lnSpc>
                <a:spcPts val="1890"/>
              </a:lnSpc>
            </a:pPr>
            <a:r>
              <a:rPr lang="en-US" dirty="0">
                <a:solidFill>
                  <a:srgbClr val="262626"/>
                </a:solidFill>
              </a:rPr>
              <a:t>Mark the points where waste, overuse or inconsistency happen.</a:t>
            </a:r>
          </a:p>
        </p:txBody>
      </p:sp>
      <p:sp>
        <p:nvSpPr>
          <p:cNvPr id="6" name="TextBox 28">
            <a:extLst>
              <a:ext uri="{FF2B5EF4-FFF2-40B4-BE49-F238E27FC236}">
                <a16:creationId xmlns:a16="http://schemas.microsoft.com/office/drawing/2014/main" id="{B5AAB799-16EA-8306-1F4D-B497704B295A}"/>
              </a:ext>
            </a:extLst>
          </p:cNvPr>
          <p:cNvSpPr txBox="1"/>
          <p:nvPr/>
        </p:nvSpPr>
        <p:spPr>
          <a:xfrm>
            <a:off x="9428774" y="2637268"/>
            <a:ext cx="2327530" cy="1310615"/>
          </a:xfrm>
          <a:prstGeom prst="rect">
            <a:avLst/>
          </a:prstGeom>
          <a:noFill/>
        </p:spPr>
        <p:txBody>
          <a:bodyPr wrap="square">
            <a:spAutoFit/>
          </a:bodyPr>
          <a:lstStyle/>
          <a:p>
            <a:pPr>
              <a:lnSpc>
                <a:spcPts val="1890"/>
              </a:lnSpc>
            </a:pPr>
            <a:r>
              <a:rPr lang="en-US" b="1" dirty="0">
                <a:solidFill>
                  <a:srgbClr val="262626"/>
                </a:solidFill>
              </a:rPr>
              <a:t>Propose:</a:t>
            </a:r>
          </a:p>
          <a:p>
            <a:pPr marL="285750" indent="-285750">
              <a:lnSpc>
                <a:spcPts val="1890"/>
              </a:lnSpc>
              <a:buClr>
                <a:srgbClr val="EABB22"/>
              </a:buClr>
              <a:buFont typeface="Arial" panose="020B0604020202020204" pitchFamily="34" charset="0"/>
              <a:buChar char="•"/>
            </a:pPr>
            <a:r>
              <a:rPr lang="en-US" dirty="0">
                <a:solidFill>
                  <a:srgbClr val="262626"/>
                </a:solidFill>
              </a:rPr>
              <a:t>one quick win</a:t>
            </a:r>
          </a:p>
          <a:p>
            <a:pPr marL="285750" indent="-285750">
              <a:lnSpc>
                <a:spcPts val="1890"/>
              </a:lnSpc>
              <a:buClr>
                <a:srgbClr val="EABB22"/>
              </a:buClr>
              <a:buFont typeface="Arial" panose="020B0604020202020204" pitchFamily="34" charset="0"/>
              <a:buChar char="•"/>
            </a:pPr>
            <a:r>
              <a:rPr lang="en-US" dirty="0">
                <a:solidFill>
                  <a:srgbClr val="262626"/>
                </a:solidFill>
              </a:rPr>
              <a:t>one process change</a:t>
            </a:r>
          </a:p>
          <a:p>
            <a:pPr marL="285750" indent="-285750">
              <a:lnSpc>
                <a:spcPts val="1890"/>
              </a:lnSpc>
              <a:buClr>
                <a:srgbClr val="EABB22"/>
              </a:buClr>
              <a:buFont typeface="Arial" panose="020B0604020202020204" pitchFamily="34" charset="0"/>
              <a:buChar char="•"/>
            </a:pPr>
            <a:r>
              <a:rPr lang="en-US" dirty="0">
                <a:solidFill>
                  <a:srgbClr val="262626"/>
                </a:solidFill>
              </a:rPr>
              <a:t>one team </a:t>
            </a:r>
            <a:r>
              <a:rPr lang="en-US" dirty="0" err="1">
                <a:solidFill>
                  <a:srgbClr val="262626"/>
                </a:solidFill>
              </a:rPr>
              <a:t>behaviour</a:t>
            </a:r>
            <a:r>
              <a:rPr lang="en-US" dirty="0">
                <a:solidFill>
                  <a:srgbClr val="262626"/>
                </a:solidFill>
              </a:rPr>
              <a:t> </a:t>
            </a:r>
            <a:r>
              <a:rPr lang="en-US" dirty="0" err="1">
                <a:solidFill>
                  <a:srgbClr val="262626"/>
                </a:solidFill>
              </a:rPr>
              <a:t>changez</a:t>
            </a:r>
            <a:endParaRPr lang="en-US" dirty="0">
              <a:solidFill>
                <a:srgbClr val="262626"/>
              </a:solidFill>
            </a:endParaRPr>
          </a:p>
        </p:txBody>
      </p:sp>
      <p:sp>
        <p:nvSpPr>
          <p:cNvPr id="7" name="TextBox 28">
            <a:extLst>
              <a:ext uri="{FF2B5EF4-FFF2-40B4-BE49-F238E27FC236}">
                <a16:creationId xmlns:a16="http://schemas.microsoft.com/office/drawing/2014/main" id="{EF9066F7-E0F2-B895-9D6D-B94B18A8DFAE}"/>
              </a:ext>
            </a:extLst>
          </p:cNvPr>
          <p:cNvSpPr txBox="1"/>
          <p:nvPr/>
        </p:nvSpPr>
        <p:spPr>
          <a:xfrm>
            <a:off x="7247465" y="3576586"/>
            <a:ext cx="1796843" cy="1066959"/>
          </a:xfrm>
          <a:prstGeom prst="rect">
            <a:avLst/>
          </a:prstGeom>
          <a:noFill/>
        </p:spPr>
        <p:txBody>
          <a:bodyPr wrap="square">
            <a:spAutoFit/>
          </a:bodyPr>
          <a:lstStyle/>
          <a:p>
            <a:pPr>
              <a:lnSpc>
                <a:spcPts val="1890"/>
              </a:lnSpc>
            </a:pPr>
            <a:r>
              <a:rPr lang="en-US" dirty="0">
                <a:solidFill>
                  <a:srgbClr val="262626"/>
                </a:solidFill>
              </a:rPr>
              <a:t>Define two indicators to review after implementation.</a:t>
            </a:r>
          </a:p>
        </p:txBody>
      </p:sp>
      <p:sp>
        <p:nvSpPr>
          <p:cNvPr id="8" name="Text Placeholder 11">
            <a:extLst>
              <a:ext uri="{FF2B5EF4-FFF2-40B4-BE49-F238E27FC236}">
                <a16:creationId xmlns:a16="http://schemas.microsoft.com/office/drawing/2014/main" id="{501878A8-B8BA-9862-29D8-AB24C86DA872}"/>
              </a:ext>
            </a:extLst>
          </p:cNvPr>
          <p:cNvSpPr txBox="1">
            <a:spLocks/>
          </p:cNvSpPr>
          <p:nvPr/>
        </p:nvSpPr>
        <p:spPr>
          <a:xfrm>
            <a:off x="567179" y="525832"/>
            <a:ext cx="63189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01. Applied Practice Brief</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4705DA7A-7051-CC24-8240-D695679CF7B7}"/>
              </a:ext>
            </a:extLst>
          </p:cNvPr>
          <p:cNvCxnSpPr>
            <a:cxnSpLocks/>
          </p:cNvCxnSpPr>
          <p:nvPr/>
        </p:nvCxnSpPr>
        <p:spPr>
          <a:xfrm>
            <a:off x="0" y="1181006"/>
            <a:ext cx="54229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0" name="TextBox 26">
            <a:extLst>
              <a:ext uri="{FF2B5EF4-FFF2-40B4-BE49-F238E27FC236}">
                <a16:creationId xmlns:a16="http://schemas.microsoft.com/office/drawing/2014/main" id="{C1DFC7A0-86BD-7B9B-E155-B21FE570CCD0}"/>
              </a:ext>
            </a:extLst>
          </p:cNvPr>
          <p:cNvSpPr txBox="1"/>
          <p:nvPr/>
        </p:nvSpPr>
        <p:spPr bwMode="auto">
          <a:xfrm>
            <a:off x="10123687" y="176298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sp>
        <p:nvSpPr>
          <p:cNvPr id="11" name="TextBox 28">
            <a:extLst>
              <a:ext uri="{FF2B5EF4-FFF2-40B4-BE49-F238E27FC236}">
                <a16:creationId xmlns:a16="http://schemas.microsoft.com/office/drawing/2014/main" id="{10D91D14-7B0E-E047-A33F-2D92E22AD2CC}"/>
              </a:ext>
            </a:extLst>
          </p:cNvPr>
          <p:cNvSpPr txBox="1"/>
          <p:nvPr/>
        </p:nvSpPr>
        <p:spPr>
          <a:xfrm>
            <a:off x="6010618" y="777096"/>
            <a:ext cx="5422900" cy="631327"/>
          </a:xfrm>
          <a:prstGeom prst="rect">
            <a:avLst/>
          </a:prstGeom>
          <a:noFill/>
        </p:spPr>
        <p:txBody>
          <a:bodyPr wrap="square">
            <a:spAutoFit/>
          </a:bodyPr>
          <a:lstStyle/>
          <a:p>
            <a:pPr>
              <a:lnSpc>
                <a:spcPts val="2100"/>
              </a:lnSpc>
            </a:pPr>
            <a:r>
              <a:rPr lang="en-US" sz="2000" b="1" dirty="0">
                <a:solidFill>
                  <a:srgbClr val="62A844"/>
                </a:solidFill>
              </a:rPr>
              <a:t>Helpful question: </a:t>
            </a:r>
            <a:r>
              <a:rPr lang="en-US" sz="2000" dirty="0">
                <a:solidFill>
                  <a:srgbClr val="62A844"/>
                </a:solidFill>
              </a:rPr>
              <a:t>Where does this routine create environmental impact that adds little guest value?</a:t>
            </a:r>
          </a:p>
        </p:txBody>
      </p:sp>
      <p:sp>
        <p:nvSpPr>
          <p:cNvPr id="12" name="Rounded Rectangle 11">
            <a:extLst>
              <a:ext uri="{FF2B5EF4-FFF2-40B4-BE49-F238E27FC236}">
                <a16:creationId xmlns:a16="http://schemas.microsoft.com/office/drawing/2014/main" id="{0F78371E-596A-BE22-A97B-7A1BB1B7C02D}"/>
              </a:ext>
            </a:extLst>
          </p:cNvPr>
          <p:cNvSpPr/>
          <p:nvPr/>
        </p:nvSpPr>
        <p:spPr>
          <a:xfrm>
            <a:off x="425156" y="6249256"/>
            <a:ext cx="4968000"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6018188-EDC8-5F9C-AF22-6BE570211D8B}"/>
              </a:ext>
            </a:extLst>
          </p:cNvPr>
          <p:cNvSpPr txBox="1"/>
          <p:nvPr/>
        </p:nvSpPr>
        <p:spPr>
          <a:xfrm>
            <a:off x="551156" y="6312534"/>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4" name="TextBox 13">
            <a:extLst>
              <a:ext uri="{FF2B5EF4-FFF2-40B4-BE49-F238E27FC236}">
                <a16:creationId xmlns:a16="http://schemas.microsoft.com/office/drawing/2014/main" id="{B5E5CE8B-CF7B-081A-DE7E-FD27B366812A}"/>
              </a:ext>
            </a:extLst>
          </p:cNvPr>
          <p:cNvSpPr txBox="1"/>
          <p:nvPr/>
        </p:nvSpPr>
        <p:spPr>
          <a:xfrm>
            <a:off x="1307157" y="6312534"/>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36E434F-FDBE-AE0C-FF2A-146145581E04}"/>
              </a:ext>
            </a:extLst>
          </p:cNvPr>
          <p:cNvSpPr txBox="1"/>
          <p:nvPr/>
        </p:nvSpPr>
        <p:spPr>
          <a:xfrm>
            <a:off x="1901156" y="6312534"/>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·Circular Economy and Resource Efficiency</a:t>
            </a:r>
          </a:p>
        </p:txBody>
      </p:sp>
      <p:sp>
        <p:nvSpPr>
          <p:cNvPr id="16" name="TextBox 26">
            <a:extLst>
              <a:ext uri="{FF2B5EF4-FFF2-40B4-BE49-F238E27FC236}">
                <a16:creationId xmlns:a16="http://schemas.microsoft.com/office/drawing/2014/main" id="{57C7C639-9D7E-1314-0105-F63088DD098D}"/>
              </a:ext>
            </a:extLst>
          </p:cNvPr>
          <p:cNvSpPr txBox="1"/>
          <p:nvPr/>
        </p:nvSpPr>
        <p:spPr bwMode="auto">
          <a:xfrm>
            <a:off x="7938549" y="5369542"/>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17" name="TextBox 26">
            <a:extLst>
              <a:ext uri="{FF2B5EF4-FFF2-40B4-BE49-F238E27FC236}">
                <a16:creationId xmlns:a16="http://schemas.microsoft.com/office/drawing/2014/main" id="{EC5C7A7B-FEB9-4661-E579-7869AE0E124B}"/>
              </a:ext>
            </a:extLst>
          </p:cNvPr>
          <p:cNvSpPr txBox="1"/>
          <p:nvPr/>
        </p:nvSpPr>
        <p:spPr bwMode="auto">
          <a:xfrm>
            <a:off x="3533720" y="5360030"/>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18" name="TextBox 26">
            <a:extLst>
              <a:ext uri="{FF2B5EF4-FFF2-40B4-BE49-F238E27FC236}">
                <a16:creationId xmlns:a16="http://schemas.microsoft.com/office/drawing/2014/main" id="{38DF4CD8-E848-CF79-69B4-D734EEABF772}"/>
              </a:ext>
            </a:extLst>
          </p:cNvPr>
          <p:cNvSpPr txBox="1"/>
          <p:nvPr/>
        </p:nvSpPr>
        <p:spPr bwMode="auto">
          <a:xfrm>
            <a:off x="1357600" y="176298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19" name="TextBox 26">
            <a:extLst>
              <a:ext uri="{FF2B5EF4-FFF2-40B4-BE49-F238E27FC236}">
                <a16:creationId xmlns:a16="http://schemas.microsoft.com/office/drawing/2014/main" id="{B95A8542-784D-E388-6BE5-1F17914919C7}"/>
              </a:ext>
            </a:extLst>
          </p:cNvPr>
          <p:cNvSpPr txBox="1"/>
          <p:nvPr/>
        </p:nvSpPr>
        <p:spPr bwMode="auto">
          <a:xfrm>
            <a:off x="5736063" y="1762985"/>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Tree>
    <p:extLst>
      <p:ext uri="{BB962C8B-B14F-4D97-AF65-F5344CB8AC3E}">
        <p14:creationId xmlns:p14="http://schemas.microsoft.com/office/powerpoint/2010/main" val="3029454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0B4D-D4FC-C996-96D9-2C3B90A099B8}"/>
            </a:ext>
          </a:extLst>
        </p:cNvPr>
        <p:cNvGrpSpPr/>
        <p:nvPr/>
      </p:nvGrpSpPr>
      <p:grpSpPr>
        <a:xfrm>
          <a:off x="0" y="0"/>
          <a:ext cx="0" cy="0"/>
          <a:chOff x="0" y="0"/>
          <a:chExt cx="0" cy="0"/>
        </a:xfrm>
      </p:grpSpPr>
      <p:sp>
        <p:nvSpPr>
          <p:cNvPr id="8" name="Text Placeholder 11">
            <a:extLst>
              <a:ext uri="{FF2B5EF4-FFF2-40B4-BE49-F238E27FC236}">
                <a16:creationId xmlns:a16="http://schemas.microsoft.com/office/drawing/2014/main" id="{7EE09D0C-6870-D7AE-5BFD-2DCF86599E37}"/>
              </a:ext>
            </a:extLst>
          </p:cNvPr>
          <p:cNvSpPr txBox="1">
            <a:spLocks/>
          </p:cNvSpPr>
          <p:nvPr/>
        </p:nvSpPr>
        <p:spPr>
          <a:xfrm>
            <a:off x="567179" y="525832"/>
            <a:ext cx="7702762"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02. Example: Guest Room Turnover</a:t>
            </a:r>
          </a:p>
        </p:txBody>
      </p:sp>
      <p:cxnSp>
        <p:nvCxnSpPr>
          <p:cNvPr id="9" name="Straight Connector 8">
            <a:extLst>
              <a:ext uri="{FF2B5EF4-FFF2-40B4-BE49-F238E27FC236}">
                <a16:creationId xmlns:a16="http://schemas.microsoft.com/office/drawing/2014/main" id="{534CE063-38D4-4574-880A-99974F498FB0}"/>
              </a:ext>
            </a:extLst>
          </p:cNvPr>
          <p:cNvCxnSpPr>
            <a:cxnSpLocks/>
          </p:cNvCxnSpPr>
          <p:nvPr/>
        </p:nvCxnSpPr>
        <p:spPr>
          <a:xfrm>
            <a:off x="0" y="1181006"/>
            <a:ext cx="7247465"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907F0AB1-59BA-6112-9475-BFAB49F7F41E}"/>
              </a:ext>
            </a:extLst>
          </p:cNvPr>
          <p:cNvCxnSpPr>
            <a:cxnSpLocks/>
          </p:cNvCxnSpPr>
          <p:nvPr/>
        </p:nvCxnSpPr>
        <p:spPr>
          <a:xfrm>
            <a:off x="653917" y="2409047"/>
            <a:ext cx="3959814"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sp>
        <p:nvSpPr>
          <p:cNvPr id="21" name="Freeform 8">
            <a:extLst>
              <a:ext uri="{FF2B5EF4-FFF2-40B4-BE49-F238E27FC236}">
                <a16:creationId xmlns:a16="http://schemas.microsoft.com/office/drawing/2014/main" id="{4AADBC76-51CC-225E-23F2-FC82AD895829}"/>
              </a:ext>
            </a:extLst>
          </p:cNvPr>
          <p:cNvSpPr/>
          <p:nvPr/>
        </p:nvSpPr>
        <p:spPr>
          <a:xfrm rot="1800000">
            <a:off x="4545678" y="1898016"/>
            <a:ext cx="1863970" cy="2682130"/>
          </a:xfrm>
          <a:custGeom>
            <a:avLst/>
            <a:gdLst>
              <a:gd name="connsiteX0" fmla="*/ 1621671 w 1646133"/>
              <a:gd name="connsiteY0" fmla="*/ 0 h 2368677"/>
              <a:gd name="connsiteX1" fmla="*/ 1621922 w 1646133"/>
              <a:gd name="connsiteY1" fmla="*/ 8942 h 2368677"/>
              <a:gd name="connsiteX2" fmla="*/ 1646133 w 1646133"/>
              <a:gd name="connsiteY2" fmla="*/ 871529 h 2368677"/>
              <a:gd name="connsiteX3" fmla="*/ 1241570 w 1646133"/>
              <a:gd name="connsiteY3" fmla="*/ 990702 h 2368677"/>
              <a:gd name="connsiteX4" fmla="*/ 964227 w 1646133"/>
              <a:gd name="connsiteY4" fmla="*/ 2073481 h 2368677"/>
              <a:gd name="connsiteX5" fmla="*/ 483810 w 1646133"/>
              <a:gd name="connsiteY5" fmla="*/ 2368677 h 2368677"/>
              <a:gd name="connsiteX6" fmla="*/ 166230 w 1646133"/>
              <a:gd name="connsiteY6" fmla="*/ 2277717 h 2368677"/>
              <a:gd name="connsiteX7" fmla="*/ 108092 w 1646133"/>
              <a:gd name="connsiteY7" fmla="*/ 2261065 h 2368677"/>
              <a:gd name="connsiteX8" fmla="*/ 74730 w 1646133"/>
              <a:gd name="connsiteY8" fmla="*/ 2169288 h 2368677"/>
              <a:gd name="connsiteX9" fmla="*/ 0 w 1646133"/>
              <a:gd name="connsiteY9" fmla="*/ 1671594 h 2368677"/>
              <a:gd name="connsiteX10" fmla="*/ 1492273 w 1646133"/>
              <a:gd name="connsiteY10" fmla="*/ 6579 h 2368677"/>
              <a:gd name="connsiteX11" fmla="*/ 1621671 w 1646133"/>
              <a:gd name="connsiteY11" fmla="*/ 0 h 23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133" h="2368677">
                <a:moveTo>
                  <a:pt x="1621671" y="0"/>
                </a:moveTo>
                <a:lnTo>
                  <a:pt x="1621922" y="8942"/>
                </a:lnTo>
                <a:cubicBezTo>
                  <a:pt x="1624767" y="110301"/>
                  <a:pt x="1631270" y="341979"/>
                  <a:pt x="1646133" y="871529"/>
                </a:cubicBezTo>
                <a:cubicBezTo>
                  <a:pt x="1507391" y="874279"/>
                  <a:pt x="1368119" y="912943"/>
                  <a:pt x="1241570" y="990702"/>
                </a:cubicBezTo>
                <a:cubicBezTo>
                  <a:pt x="871297" y="1218219"/>
                  <a:pt x="751269" y="1698006"/>
                  <a:pt x="964227" y="2073481"/>
                </a:cubicBezTo>
                <a:lnTo>
                  <a:pt x="483810" y="2368677"/>
                </a:lnTo>
                <a:cubicBezTo>
                  <a:pt x="483810" y="2368677"/>
                  <a:pt x="483810" y="2368677"/>
                  <a:pt x="166230" y="2277717"/>
                </a:cubicBezTo>
                <a:lnTo>
                  <a:pt x="108092" y="2261065"/>
                </a:lnTo>
                <a:lnTo>
                  <a:pt x="74730" y="2169288"/>
                </a:lnTo>
                <a:cubicBezTo>
                  <a:pt x="26164" y="2012067"/>
                  <a:pt x="0" y="1844907"/>
                  <a:pt x="0" y="1671594"/>
                </a:cubicBezTo>
                <a:cubicBezTo>
                  <a:pt x="0" y="805030"/>
                  <a:pt x="654086" y="92287"/>
                  <a:pt x="1492273" y="6579"/>
                </a:cubicBezTo>
                <a:lnTo>
                  <a:pt x="1621671" y="0"/>
                </a:ln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9">
            <a:extLst>
              <a:ext uri="{FF2B5EF4-FFF2-40B4-BE49-F238E27FC236}">
                <a16:creationId xmlns:a16="http://schemas.microsoft.com/office/drawing/2014/main" id="{5419515F-C90B-F40C-36E8-2106BBECD39C}"/>
              </a:ext>
            </a:extLst>
          </p:cNvPr>
          <p:cNvSpPr/>
          <p:nvPr/>
        </p:nvSpPr>
        <p:spPr>
          <a:xfrm rot="1800000">
            <a:off x="6151631" y="2869355"/>
            <a:ext cx="1863926" cy="2778089"/>
          </a:xfrm>
          <a:custGeom>
            <a:avLst/>
            <a:gdLst>
              <a:gd name="connsiteX0" fmla="*/ 293813 w 1646094"/>
              <a:gd name="connsiteY0" fmla="*/ 0 h 2453421"/>
              <a:gd name="connsiteX1" fmla="*/ 318864 w 1646094"/>
              <a:gd name="connsiteY1" fmla="*/ 3849 h 2453421"/>
              <a:gd name="connsiteX2" fmla="*/ 1646094 w 1646094"/>
              <a:gd name="connsiteY2" fmla="*/ 1643502 h 2453421"/>
              <a:gd name="connsiteX3" fmla="*/ 1445472 w 1646094"/>
              <a:gd name="connsiteY3" fmla="*/ 2441266 h 2453421"/>
              <a:gd name="connsiteX4" fmla="*/ 1438138 w 1646094"/>
              <a:gd name="connsiteY4" fmla="*/ 2453421 h 2453421"/>
              <a:gd name="connsiteX5" fmla="*/ 1407011 w 1646094"/>
              <a:gd name="connsiteY5" fmla="*/ 2436515 h 2453421"/>
              <a:gd name="connsiteX6" fmla="*/ 681916 w 1646094"/>
              <a:gd name="connsiteY6" fmla="*/ 2042702 h 2453421"/>
              <a:gd name="connsiteX7" fmla="*/ 667131 w 1646094"/>
              <a:gd name="connsiteY7" fmla="*/ 1225172 h 2453421"/>
              <a:gd name="connsiteX8" fmla="*/ 15543 w 1646094"/>
              <a:gd name="connsiteY8" fmla="*/ 842608 h 2453421"/>
              <a:gd name="connsiteX9" fmla="*/ 0 w 1646094"/>
              <a:gd name="connsiteY9" fmla="*/ 268190 h 2453421"/>
              <a:gd name="connsiteX10" fmla="*/ 239744 w 1646094"/>
              <a:gd name="connsiteY10" fmla="*/ 49354 h 2453421"/>
              <a:gd name="connsiteX11" fmla="*/ 293813 w 1646094"/>
              <a:gd name="connsiteY11" fmla="*/ 0 h 245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094" h="2453421">
                <a:moveTo>
                  <a:pt x="293813" y="0"/>
                </a:moveTo>
                <a:lnTo>
                  <a:pt x="318864" y="3849"/>
                </a:lnTo>
                <a:cubicBezTo>
                  <a:pt x="1076313" y="159911"/>
                  <a:pt x="1646094" y="834709"/>
                  <a:pt x="1646094" y="1643502"/>
                </a:cubicBezTo>
                <a:cubicBezTo>
                  <a:pt x="1646094" y="1932357"/>
                  <a:pt x="1573418" y="2204120"/>
                  <a:pt x="1445472" y="2441266"/>
                </a:cubicBezTo>
                <a:lnTo>
                  <a:pt x="1438138" y="2453421"/>
                </a:lnTo>
                <a:lnTo>
                  <a:pt x="1407011" y="2436515"/>
                </a:lnTo>
                <a:cubicBezTo>
                  <a:pt x="1303426" y="2380256"/>
                  <a:pt x="1096256" y="2267738"/>
                  <a:pt x="681916" y="2042702"/>
                </a:cubicBezTo>
                <a:cubicBezTo>
                  <a:pt x="821432" y="1796829"/>
                  <a:pt x="825872" y="1483514"/>
                  <a:pt x="667131" y="1225172"/>
                </a:cubicBezTo>
                <a:cubicBezTo>
                  <a:pt x="521379" y="987968"/>
                  <a:pt x="274127" y="853571"/>
                  <a:pt x="15543" y="842608"/>
                </a:cubicBezTo>
                <a:cubicBezTo>
                  <a:pt x="15543" y="842608"/>
                  <a:pt x="15543" y="842608"/>
                  <a:pt x="0" y="268190"/>
                </a:cubicBezTo>
                <a:cubicBezTo>
                  <a:pt x="0" y="268190"/>
                  <a:pt x="0" y="268190"/>
                  <a:pt x="239744" y="49354"/>
                </a:cubicBezTo>
                <a:lnTo>
                  <a:pt x="293813" y="0"/>
                </a:ln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10">
            <a:extLst>
              <a:ext uri="{FF2B5EF4-FFF2-40B4-BE49-F238E27FC236}">
                <a16:creationId xmlns:a16="http://schemas.microsoft.com/office/drawing/2014/main" id="{42F66460-A633-A626-DA46-FDB8530B020B}"/>
              </a:ext>
            </a:extLst>
          </p:cNvPr>
          <p:cNvSpPr/>
          <p:nvPr/>
        </p:nvSpPr>
        <p:spPr>
          <a:xfrm rot="1800000">
            <a:off x="3845484" y="4495387"/>
            <a:ext cx="3022937" cy="1391752"/>
          </a:xfrm>
          <a:custGeom>
            <a:avLst/>
            <a:gdLst>
              <a:gd name="connsiteX0" fmla="*/ 729427 w 2669654"/>
              <a:gd name="connsiteY0" fmla="*/ 0 h 1229102"/>
              <a:gd name="connsiteX1" fmla="*/ 1823252 w 2669654"/>
              <a:gd name="connsiteY1" fmla="*/ 245975 h 1229102"/>
              <a:gd name="connsiteX2" fmla="*/ 2075821 w 2669654"/>
              <a:gd name="connsiteY2" fmla="*/ 267 h 1229102"/>
              <a:gd name="connsiteX3" fmla="*/ 2577206 w 2669654"/>
              <a:gd name="connsiteY3" fmla="*/ 272455 h 1229102"/>
              <a:gd name="connsiteX4" fmla="*/ 2655437 w 2669654"/>
              <a:gd name="connsiteY4" fmla="*/ 582800 h 1229102"/>
              <a:gd name="connsiteX5" fmla="*/ 2669654 w 2669654"/>
              <a:gd name="connsiteY5" fmla="*/ 639201 h 1229102"/>
              <a:gd name="connsiteX6" fmla="*/ 2579660 w 2669654"/>
              <a:gd name="connsiteY6" fmla="*/ 738900 h 1229102"/>
              <a:gd name="connsiteX7" fmla="*/ 1404289 w 2669654"/>
              <a:gd name="connsiteY7" fmla="*/ 1229102 h 1229102"/>
              <a:gd name="connsiteX8" fmla="*/ 25945 w 2669654"/>
              <a:gd name="connsiteY8" fmla="*/ 491203 h 1229102"/>
              <a:gd name="connsiteX9" fmla="*/ 0 w 2669654"/>
              <a:gd name="connsiteY9" fmla="*/ 448202 h 1229102"/>
              <a:gd name="connsiteX10" fmla="*/ 28122 w 2669654"/>
              <a:gd name="connsiteY10" fmla="*/ 430923 h 1229102"/>
              <a:gd name="connsiteX11" fmla="*/ 729427 w 2669654"/>
              <a:gd name="connsiteY11" fmla="*/ 0 h 122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654" h="1229102">
                <a:moveTo>
                  <a:pt x="729427" y="0"/>
                </a:moveTo>
                <a:cubicBezTo>
                  <a:pt x="967078" y="363122"/>
                  <a:pt x="1451800" y="474216"/>
                  <a:pt x="1823252" y="245975"/>
                </a:cubicBezTo>
                <a:cubicBezTo>
                  <a:pt x="1927540" y="181894"/>
                  <a:pt x="2012721" y="97227"/>
                  <a:pt x="2075821" y="267"/>
                </a:cubicBezTo>
                <a:cubicBezTo>
                  <a:pt x="2075821" y="267"/>
                  <a:pt x="2075821" y="267"/>
                  <a:pt x="2577206" y="272455"/>
                </a:cubicBezTo>
                <a:cubicBezTo>
                  <a:pt x="2577206" y="272455"/>
                  <a:pt x="2577206" y="272455"/>
                  <a:pt x="2655437" y="582800"/>
                </a:cubicBezTo>
                <a:lnTo>
                  <a:pt x="2669654" y="639201"/>
                </a:lnTo>
                <a:lnTo>
                  <a:pt x="2579660" y="738900"/>
                </a:lnTo>
                <a:cubicBezTo>
                  <a:pt x="2278857" y="1041772"/>
                  <a:pt x="1863300" y="1229102"/>
                  <a:pt x="1404289" y="1229102"/>
                </a:cubicBezTo>
                <a:cubicBezTo>
                  <a:pt x="830525" y="1229102"/>
                  <a:pt x="324659" y="936399"/>
                  <a:pt x="25945" y="491203"/>
                </a:cubicBezTo>
                <a:lnTo>
                  <a:pt x="0" y="448202"/>
                </a:lnTo>
                <a:lnTo>
                  <a:pt x="28122" y="430923"/>
                </a:lnTo>
                <a:cubicBezTo>
                  <a:pt x="128308" y="369362"/>
                  <a:pt x="328681" y="246242"/>
                  <a:pt x="729427" y="0"/>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11">
            <a:extLst>
              <a:ext uri="{FF2B5EF4-FFF2-40B4-BE49-F238E27FC236}">
                <a16:creationId xmlns:a16="http://schemas.microsoft.com/office/drawing/2014/main" id="{45F9F4C1-ABAE-676A-81CD-683D79CE313B}"/>
              </a:ext>
            </a:extLst>
          </p:cNvPr>
          <p:cNvSpPr/>
          <p:nvPr/>
        </p:nvSpPr>
        <p:spPr>
          <a:xfrm rot="19338282">
            <a:off x="4746942" y="3020132"/>
            <a:ext cx="1215785" cy="246221"/>
          </a:xfrm>
          <a:prstGeom prst="rect">
            <a:avLst/>
          </a:prstGeom>
        </p:spPr>
        <p:txBody>
          <a:bodyPr wrap="square" lIns="0" tIns="0" rIns="0" bIns="0" anchor="ctr">
            <a:spAutoFit/>
          </a:bodyPr>
          <a:lstStyle/>
          <a:p>
            <a:pPr algn="ctr"/>
            <a:r>
              <a:rPr lang="de-DE" sz="1600" b="1" dirty="0">
                <a:solidFill>
                  <a:schemeClr val="bg1"/>
                </a:solidFill>
              </a:rPr>
              <a:t>Current </a:t>
            </a:r>
            <a:r>
              <a:rPr lang="de-DE" sz="1600" b="1" dirty="0" err="1">
                <a:solidFill>
                  <a:schemeClr val="bg1"/>
                </a:solidFill>
              </a:rPr>
              <a:t>Issues</a:t>
            </a:r>
            <a:endParaRPr lang="de-DE" sz="1600" b="1" dirty="0">
              <a:solidFill>
                <a:schemeClr val="bg1"/>
              </a:solidFill>
            </a:endParaRPr>
          </a:p>
        </p:txBody>
      </p:sp>
      <p:sp>
        <p:nvSpPr>
          <p:cNvPr id="25" name="Rectangle 12">
            <a:extLst>
              <a:ext uri="{FF2B5EF4-FFF2-40B4-BE49-F238E27FC236}">
                <a16:creationId xmlns:a16="http://schemas.microsoft.com/office/drawing/2014/main" id="{127077F4-059C-F085-BF70-AB1F595F699B}"/>
              </a:ext>
            </a:extLst>
          </p:cNvPr>
          <p:cNvSpPr/>
          <p:nvPr/>
        </p:nvSpPr>
        <p:spPr>
          <a:xfrm rot="5400000">
            <a:off x="6659851" y="3956596"/>
            <a:ext cx="1109711" cy="738664"/>
          </a:xfrm>
          <a:prstGeom prst="rect">
            <a:avLst/>
          </a:prstGeom>
        </p:spPr>
        <p:txBody>
          <a:bodyPr wrap="square" lIns="0" tIns="0" rIns="0" bIns="0" anchor="ctr">
            <a:spAutoFit/>
          </a:bodyPr>
          <a:lstStyle/>
          <a:p>
            <a:pPr algn="ctr"/>
            <a:r>
              <a:rPr lang="de-DE" sz="1600" b="1" dirty="0" err="1">
                <a:solidFill>
                  <a:schemeClr val="bg1"/>
                </a:solidFill>
              </a:rPr>
              <a:t>Nredesigned</a:t>
            </a:r>
            <a:r>
              <a:rPr lang="de-DE" sz="1600" b="1" dirty="0">
                <a:solidFill>
                  <a:schemeClr val="bg1"/>
                </a:solidFill>
              </a:rPr>
              <a:t> Routine</a:t>
            </a:r>
          </a:p>
          <a:p>
            <a:pPr algn="ctr"/>
            <a:endParaRPr lang="en-AU" sz="1600" b="1" dirty="0">
              <a:solidFill>
                <a:schemeClr val="bg1"/>
              </a:solidFill>
            </a:endParaRPr>
          </a:p>
        </p:txBody>
      </p:sp>
      <p:sp>
        <p:nvSpPr>
          <p:cNvPr id="26" name="Rectangle 13">
            <a:extLst>
              <a:ext uri="{FF2B5EF4-FFF2-40B4-BE49-F238E27FC236}">
                <a16:creationId xmlns:a16="http://schemas.microsoft.com/office/drawing/2014/main" id="{CD78EF59-B54E-A923-73F7-C619E6D27CFD}"/>
              </a:ext>
            </a:extLst>
          </p:cNvPr>
          <p:cNvSpPr/>
          <p:nvPr/>
        </p:nvSpPr>
        <p:spPr>
          <a:xfrm rot="2294007">
            <a:off x="4472178" y="4958411"/>
            <a:ext cx="1673937" cy="492443"/>
          </a:xfrm>
          <a:prstGeom prst="rect">
            <a:avLst/>
          </a:prstGeom>
        </p:spPr>
        <p:txBody>
          <a:bodyPr wrap="square" lIns="0" tIns="0" rIns="0" bIns="0" anchor="ctr">
            <a:spAutoFit/>
          </a:bodyPr>
          <a:lstStyle/>
          <a:p>
            <a:pPr algn="ctr"/>
            <a:r>
              <a:rPr lang="de-DE" sz="1600" b="1" dirty="0" err="1">
                <a:solidFill>
                  <a:schemeClr val="bg1"/>
                </a:solidFill>
              </a:rPr>
              <a:t>Expected</a:t>
            </a:r>
            <a:r>
              <a:rPr lang="de-DE" sz="1600" b="1" dirty="0">
                <a:solidFill>
                  <a:schemeClr val="bg1"/>
                </a:solidFill>
              </a:rPr>
              <a:t> Gains</a:t>
            </a:r>
          </a:p>
          <a:p>
            <a:pPr algn="ctr"/>
            <a:endParaRPr lang="en-AU" sz="1600" b="1" dirty="0">
              <a:solidFill>
                <a:schemeClr val="bg1"/>
              </a:solidFill>
            </a:endParaRPr>
          </a:p>
        </p:txBody>
      </p:sp>
      <p:sp>
        <p:nvSpPr>
          <p:cNvPr id="27" name="Oval 15">
            <a:extLst>
              <a:ext uri="{FF2B5EF4-FFF2-40B4-BE49-F238E27FC236}">
                <a16:creationId xmlns:a16="http://schemas.microsoft.com/office/drawing/2014/main" id="{C2A0C57B-9C30-6423-7664-8E8B678C6148}"/>
              </a:ext>
            </a:extLst>
          </p:cNvPr>
          <p:cNvSpPr/>
          <p:nvPr/>
        </p:nvSpPr>
        <p:spPr>
          <a:xfrm>
            <a:off x="4632423" y="2191374"/>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16">
            <a:extLst>
              <a:ext uri="{FF2B5EF4-FFF2-40B4-BE49-F238E27FC236}">
                <a16:creationId xmlns:a16="http://schemas.microsoft.com/office/drawing/2014/main" id="{94EF7F8A-4034-1E68-F896-F4DD32FF7FF3}"/>
              </a:ext>
            </a:extLst>
          </p:cNvPr>
          <p:cNvSpPr/>
          <p:nvPr/>
        </p:nvSpPr>
        <p:spPr>
          <a:xfrm>
            <a:off x="4632423" y="2191374"/>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31">
            <a:extLst>
              <a:ext uri="{FF2B5EF4-FFF2-40B4-BE49-F238E27FC236}">
                <a16:creationId xmlns:a16="http://schemas.microsoft.com/office/drawing/2014/main" id="{D3BC4E11-3DD0-744B-1C81-A51C9A379BC7}"/>
              </a:ext>
            </a:extLst>
          </p:cNvPr>
          <p:cNvSpPr/>
          <p:nvPr/>
        </p:nvSpPr>
        <p:spPr>
          <a:xfrm>
            <a:off x="4011446" y="4466747"/>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32">
            <a:extLst>
              <a:ext uri="{FF2B5EF4-FFF2-40B4-BE49-F238E27FC236}">
                <a16:creationId xmlns:a16="http://schemas.microsoft.com/office/drawing/2014/main" id="{22F8F599-0281-9899-B327-5763EBDCA30B}"/>
              </a:ext>
            </a:extLst>
          </p:cNvPr>
          <p:cNvSpPr/>
          <p:nvPr/>
        </p:nvSpPr>
        <p:spPr>
          <a:xfrm>
            <a:off x="4011446" y="4466747"/>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9">
            <a:extLst>
              <a:ext uri="{FF2B5EF4-FFF2-40B4-BE49-F238E27FC236}">
                <a16:creationId xmlns:a16="http://schemas.microsoft.com/office/drawing/2014/main" id="{671A5A51-18BE-6878-8CC5-84E4041CEC0A}"/>
              </a:ext>
            </a:extLst>
          </p:cNvPr>
          <p:cNvSpPr/>
          <p:nvPr/>
        </p:nvSpPr>
        <p:spPr>
          <a:xfrm>
            <a:off x="5108379" y="3282067"/>
            <a:ext cx="1830362" cy="1830361"/>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3" name="Group 98">
            <a:extLst>
              <a:ext uri="{FF2B5EF4-FFF2-40B4-BE49-F238E27FC236}">
                <a16:creationId xmlns:a16="http://schemas.microsoft.com/office/drawing/2014/main" id="{FF3F5816-392F-C6A1-A1B7-4E19C9288398}"/>
              </a:ext>
            </a:extLst>
          </p:cNvPr>
          <p:cNvGrpSpPr/>
          <p:nvPr/>
        </p:nvGrpSpPr>
        <p:grpSpPr>
          <a:xfrm>
            <a:off x="4823912" y="2338670"/>
            <a:ext cx="369379" cy="457765"/>
            <a:chOff x="557213" y="3224213"/>
            <a:chExt cx="2087562" cy="3016250"/>
          </a:xfrm>
          <a:solidFill>
            <a:srgbClr val="EABB22"/>
          </a:solidFill>
        </p:grpSpPr>
        <p:sp>
          <p:nvSpPr>
            <p:cNvPr id="34" name="Freeform 175">
              <a:extLst>
                <a:ext uri="{FF2B5EF4-FFF2-40B4-BE49-F238E27FC236}">
                  <a16:creationId xmlns:a16="http://schemas.microsoft.com/office/drawing/2014/main" id="{301E6E4F-241E-7805-0A9A-5EB2A2CC97A3}"/>
                </a:ext>
              </a:extLst>
            </p:cNvPr>
            <p:cNvSpPr>
              <a:spLocks noEditPoints="1"/>
            </p:cNvSpPr>
            <p:nvPr/>
          </p:nvSpPr>
          <p:spPr bwMode="auto">
            <a:xfrm>
              <a:off x="557213" y="3224213"/>
              <a:ext cx="2087562" cy="3016250"/>
            </a:xfrm>
            <a:custGeom>
              <a:avLst/>
              <a:gdLst>
                <a:gd name="T0" fmla="*/ 810 w 1315"/>
                <a:gd name="T1" fmla="*/ 104 h 1900"/>
                <a:gd name="T2" fmla="*/ 763 w 1315"/>
                <a:gd name="T3" fmla="*/ 34 h 1900"/>
                <a:gd name="T4" fmla="*/ 686 w 1315"/>
                <a:gd name="T5" fmla="*/ 0 h 1900"/>
                <a:gd name="T6" fmla="*/ 602 w 1315"/>
                <a:gd name="T7" fmla="*/ 7 h 1900"/>
                <a:gd name="T8" fmla="*/ 536 w 1315"/>
                <a:gd name="T9" fmla="*/ 57 h 1900"/>
                <a:gd name="T10" fmla="*/ 497 w 1315"/>
                <a:gd name="T11" fmla="*/ 130 h 1900"/>
                <a:gd name="T12" fmla="*/ 100 w 1315"/>
                <a:gd name="T13" fmla="*/ 142 h 1900"/>
                <a:gd name="T14" fmla="*/ 31 w 1315"/>
                <a:gd name="T15" fmla="*/ 200 h 1900"/>
                <a:gd name="T16" fmla="*/ 0 w 1315"/>
                <a:gd name="T17" fmla="*/ 292 h 1900"/>
                <a:gd name="T18" fmla="*/ 16 w 1315"/>
                <a:gd name="T19" fmla="*/ 1800 h 1900"/>
                <a:gd name="T20" fmla="*/ 73 w 1315"/>
                <a:gd name="T21" fmla="*/ 1869 h 1900"/>
                <a:gd name="T22" fmla="*/ 166 w 1315"/>
                <a:gd name="T23" fmla="*/ 1900 h 1900"/>
                <a:gd name="T24" fmla="*/ 1214 w 1315"/>
                <a:gd name="T25" fmla="*/ 1885 h 1900"/>
                <a:gd name="T26" fmla="*/ 1288 w 1315"/>
                <a:gd name="T27" fmla="*/ 1827 h 1900"/>
                <a:gd name="T28" fmla="*/ 1315 w 1315"/>
                <a:gd name="T29" fmla="*/ 1735 h 1900"/>
                <a:gd name="T30" fmla="*/ 1303 w 1315"/>
                <a:gd name="T31" fmla="*/ 230 h 1900"/>
                <a:gd name="T32" fmla="*/ 1241 w 1315"/>
                <a:gd name="T33" fmla="*/ 157 h 1900"/>
                <a:gd name="T34" fmla="*/ 1153 w 1315"/>
                <a:gd name="T35" fmla="*/ 130 h 1900"/>
                <a:gd name="T36" fmla="*/ 428 w 1315"/>
                <a:gd name="T37" fmla="*/ 211 h 1900"/>
                <a:gd name="T38" fmla="*/ 459 w 1315"/>
                <a:gd name="T39" fmla="*/ 192 h 1900"/>
                <a:gd name="T40" fmla="*/ 548 w 1315"/>
                <a:gd name="T41" fmla="*/ 180 h 1900"/>
                <a:gd name="T42" fmla="*/ 559 w 1315"/>
                <a:gd name="T43" fmla="*/ 142 h 1900"/>
                <a:gd name="T44" fmla="*/ 621 w 1315"/>
                <a:gd name="T45" fmla="*/ 69 h 1900"/>
                <a:gd name="T46" fmla="*/ 679 w 1315"/>
                <a:gd name="T47" fmla="*/ 61 h 1900"/>
                <a:gd name="T48" fmla="*/ 752 w 1315"/>
                <a:gd name="T49" fmla="*/ 123 h 1900"/>
                <a:gd name="T50" fmla="*/ 760 w 1315"/>
                <a:gd name="T51" fmla="*/ 173 h 1900"/>
                <a:gd name="T52" fmla="*/ 790 w 1315"/>
                <a:gd name="T53" fmla="*/ 192 h 1900"/>
                <a:gd name="T54" fmla="*/ 879 w 1315"/>
                <a:gd name="T55" fmla="*/ 204 h 1900"/>
                <a:gd name="T56" fmla="*/ 891 w 1315"/>
                <a:gd name="T57" fmla="*/ 292 h 1900"/>
                <a:gd name="T58" fmla="*/ 868 w 1315"/>
                <a:gd name="T59" fmla="*/ 323 h 1900"/>
                <a:gd name="T60" fmla="*/ 447 w 1315"/>
                <a:gd name="T61" fmla="*/ 323 h 1900"/>
                <a:gd name="T62" fmla="*/ 424 w 1315"/>
                <a:gd name="T63" fmla="*/ 292 h 1900"/>
                <a:gd name="T64" fmla="*/ 424 w 1315"/>
                <a:gd name="T65" fmla="*/ 227 h 1900"/>
                <a:gd name="T66" fmla="*/ 887 w 1315"/>
                <a:gd name="T67" fmla="*/ 384 h 1900"/>
                <a:gd name="T68" fmla="*/ 948 w 1315"/>
                <a:gd name="T69" fmla="*/ 323 h 1900"/>
                <a:gd name="T70" fmla="*/ 197 w 1315"/>
                <a:gd name="T71" fmla="*/ 1704 h 1900"/>
                <a:gd name="T72" fmla="*/ 382 w 1315"/>
                <a:gd name="T73" fmla="*/ 350 h 1900"/>
                <a:gd name="T74" fmla="*/ 459 w 1315"/>
                <a:gd name="T75" fmla="*/ 388 h 1900"/>
                <a:gd name="T76" fmla="*/ 1249 w 1315"/>
                <a:gd name="T77" fmla="*/ 1758 h 1900"/>
                <a:gd name="T78" fmla="*/ 1191 w 1315"/>
                <a:gd name="T79" fmla="*/ 1827 h 1900"/>
                <a:gd name="T80" fmla="*/ 166 w 1315"/>
                <a:gd name="T81" fmla="*/ 1838 h 1900"/>
                <a:gd name="T82" fmla="*/ 93 w 1315"/>
                <a:gd name="T83" fmla="*/ 1808 h 1900"/>
                <a:gd name="T84" fmla="*/ 66 w 1315"/>
                <a:gd name="T85" fmla="*/ 1735 h 1900"/>
                <a:gd name="T86" fmla="*/ 73 w 1315"/>
                <a:gd name="T87" fmla="*/ 254 h 1900"/>
                <a:gd name="T88" fmla="*/ 143 w 1315"/>
                <a:gd name="T89" fmla="*/ 192 h 1900"/>
                <a:gd name="T90" fmla="*/ 363 w 1315"/>
                <a:gd name="T91" fmla="*/ 227 h 1900"/>
                <a:gd name="T92" fmla="*/ 154 w 1315"/>
                <a:gd name="T93" fmla="*/ 265 h 1900"/>
                <a:gd name="T94" fmla="*/ 135 w 1315"/>
                <a:gd name="T95" fmla="*/ 292 h 1900"/>
                <a:gd name="T96" fmla="*/ 143 w 1315"/>
                <a:gd name="T97" fmla="*/ 1758 h 1900"/>
                <a:gd name="T98" fmla="*/ 1153 w 1315"/>
                <a:gd name="T99" fmla="*/ 1765 h 1900"/>
                <a:gd name="T100" fmla="*/ 1180 w 1315"/>
                <a:gd name="T101" fmla="*/ 1750 h 1900"/>
                <a:gd name="T102" fmla="*/ 1180 w 1315"/>
                <a:gd name="T103" fmla="*/ 280 h 1900"/>
                <a:gd name="T104" fmla="*/ 1153 w 1315"/>
                <a:gd name="T105" fmla="*/ 261 h 1900"/>
                <a:gd name="T106" fmla="*/ 945 w 1315"/>
                <a:gd name="T107" fmla="*/ 192 h 1900"/>
                <a:gd name="T108" fmla="*/ 1191 w 1315"/>
                <a:gd name="T109" fmla="*/ 200 h 1900"/>
                <a:gd name="T110" fmla="*/ 1249 w 1315"/>
                <a:gd name="T111" fmla="*/ 273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900">
                  <a:moveTo>
                    <a:pt x="1153" y="130"/>
                  </a:moveTo>
                  <a:lnTo>
                    <a:pt x="817" y="130"/>
                  </a:lnTo>
                  <a:lnTo>
                    <a:pt x="810" y="104"/>
                  </a:lnTo>
                  <a:lnTo>
                    <a:pt x="798" y="77"/>
                  </a:lnTo>
                  <a:lnTo>
                    <a:pt x="783" y="57"/>
                  </a:lnTo>
                  <a:lnTo>
                    <a:pt x="763" y="34"/>
                  </a:lnTo>
                  <a:lnTo>
                    <a:pt x="740" y="19"/>
                  </a:lnTo>
                  <a:lnTo>
                    <a:pt x="713" y="7"/>
                  </a:lnTo>
                  <a:lnTo>
                    <a:pt x="686" y="0"/>
                  </a:lnTo>
                  <a:lnTo>
                    <a:pt x="659" y="0"/>
                  </a:lnTo>
                  <a:lnTo>
                    <a:pt x="629" y="0"/>
                  </a:lnTo>
                  <a:lnTo>
                    <a:pt x="602" y="7"/>
                  </a:lnTo>
                  <a:lnTo>
                    <a:pt x="578" y="19"/>
                  </a:lnTo>
                  <a:lnTo>
                    <a:pt x="555" y="34"/>
                  </a:lnTo>
                  <a:lnTo>
                    <a:pt x="536" y="57"/>
                  </a:lnTo>
                  <a:lnTo>
                    <a:pt x="521" y="77"/>
                  </a:lnTo>
                  <a:lnTo>
                    <a:pt x="505" y="104"/>
                  </a:lnTo>
                  <a:lnTo>
                    <a:pt x="497" y="130"/>
                  </a:lnTo>
                  <a:lnTo>
                    <a:pt x="166" y="130"/>
                  </a:lnTo>
                  <a:lnTo>
                    <a:pt x="131" y="134"/>
                  </a:lnTo>
                  <a:lnTo>
                    <a:pt x="100" y="142"/>
                  </a:lnTo>
                  <a:lnTo>
                    <a:pt x="73" y="157"/>
                  </a:lnTo>
                  <a:lnTo>
                    <a:pt x="50" y="177"/>
                  </a:lnTo>
                  <a:lnTo>
                    <a:pt x="31" y="200"/>
                  </a:lnTo>
                  <a:lnTo>
                    <a:pt x="16" y="230"/>
                  </a:lnTo>
                  <a:lnTo>
                    <a:pt x="4" y="257"/>
                  </a:lnTo>
                  <a:lnTo>
                    <a:pt x="0" y="292"/>
                  </a:lnTo>
                  <a:lnTo>
                    <a:pt x="0" y="1735"/>
                  </a:lnTo>
                  <a:lnTo>
                    <a:pt x="4" y="1769"/>
                  </a:lnTo>
                  <a:lnTo>
                    <a:pt x="16" y="1800"/>
                  </a:lnTo>
                  <a:lnTo>
                    <a:pt x="31" y="1827"/>
                  </a:lnTo>
                  <a:lnTo>
                    <a:pt x="50" y="1850"/>
                  </a:lnTo>
                  <a:lnTo>
                    <a:pt x="73" y="1869"/>
                  </a:lnTo>
                  <a:lnTo>
                    <a:pt x="100" y="1885"/>
                  </a:lnTo>
                  <a:lnTo>
                    <a:pt x="131" y="1896"/>
                  </a:lnTo>
                  <a:lnTo>
                    <a:pt x="166" y="1900"/>
                  </a:lnTo>
                  <a:lnTo>
                    <a:pt x="1153" y="1900"/>
                  </a:lnTo>
                  <a:lnTo>
                    <a:pt x="1184" y="1896"/>
                  </a:lnTo>
                  <a:lnTo>
                    <a:pt x="1214" y="1885"/>
                  </a:lnTo>
                  <a:lnTo>
                    <a:pt x="1241" y="1869"/>
                  </a:lnTo>
                  <a:lnTo>
                    <a:pt x="1265" y="1850"/>
                  </a:lnTo>
                  <a:lnTo>
                    <a:pt x="1288" y="1827"/>
                  </a:lnTo>
                  <a:lnTo>
                    <a:pt x="1303" y="1800"/>
                  </a:lnTo>
                  <a:lnTo>
                    <a:pt x="1311" y="1769"/>
                  </a:lnTo>
                  <a:lnTo>
                    <a:pt x="1315" y="1735"/>
                  </a:lnTo>
                  <a:lnTo>
                    <a:pt x="1315" y="292"/>
                  </a:lnTo>
                  <a:lnTo>
                    <a:pt x="1311" y="257"/>
                  </a:lnTo>
                  <a:lnTo>
                    <a:pt x="1303" y="230"/>
                  </a:lnTo>
                  <a:lnTo>
                    <a:pt x="1288" y="200"/>
                  </a:lnTo>
                  <a:lnTo>
                    <a:pt x="1265" y="177"/>
                  </a:lnTo>
                  <a:lnTo>
                    <a:pt x="1241" y="157"/>
                  </a:lnTo>
                  <a:lnTo>
                    <a:pt x="1214" y="142"/>
                  </a:lnTo>
                  <a:lnTo>
                    <a:pt x="1184" y="134"/>
                  </a:lnTo>
                  <a:lnTo>
                    <a:pt x="1153" y="130"/>
                  </a:lnTo>
                  <a:lnTo>
                    <a:pt x="1153" y="130"/>
                  </a:lnTo>
                  <a:close/>
                  <a:moveTo>
                    <a:pt x="424" y="227"/>
                  </a:moveTo>
                  <a:lnTo>
                    <a:pt x="428" y="211"/>
                  </a:lnTo>
                  <a:lnTo>
                    <a:pt x="436" y="204"/>
                  </a:lnTo>
                  <a:lnTo>
                    <a:pt x="447" y="196"/>
                  </a:lnTo>
                  <a:lnTo>
                    <a:pt x="459" y="192"/>
                  </a:lnTo>
                  <a:lnTo>
                    <a:pt x="528" y="192"/>
                  </a:lnTo>
                  <a:lnTo>
                    <a:pt x="540" y="188"/>
                  </a:lnTo>
                  <a:lnTo>
                    <a:pt x="548" y="180"/>
                  </a:lnTo>
                  <a:lnTo>
                    <a:pt x="555" y="173"/>
                  </a:lnTo>
                  <a:lnTo>
                    <a:pt x="559" y="161"/>
                  </a:lnTo>
                  <a:lnTo>
                    <a:pt x="559" y="142"/>
                  </a:lnTo>
                  <a:lnTo>
                    <a:pt x="567" y="123"/>
                  </a:lnTo>
                  <a:lnTo>
                    <a:pt x="586" y="88"/>
                  </a:lnTo>
                  <a:lnTo>
                    <a:pt x="621" y="69"/>
                  </a:lnTo>
                  <a:lnTo>
                    <a:pt x="636" y="61"/>
                  </a:lnTo>
                  <a:lnTo>
                    <a:pt x="659" y="61"/>
                  </a:lnTo>
                  <a:lnTo>
                    <a:pt x="679" y="61"/>
                  </a:lnTo>
                  <a:lnTo>
                    <a:pt x="698" y="69"/>
                  </a:lnTo>
                  <a:lnTo>
                    <a:pt x="729" y="88"/>
                  </a:lnTo>
                  <a:lnTo>
                    <a:pt x="752" y="123"/>
                  </a:lnTo>
                  <a:lnTo>
                    <a:pt x="756" y="142"/>
                  </a:lnTo>
                  <a:lnTo>
                    <a:pt x="760" y="161"/>
                  </a:lnTo>
                  <a:lnTo>
                    <a:pt x="760" y="173"/>
                  </a:lnTo>
                  <a:lnTo>
                    <a:pt x="767" y="180"/>
                  </a:lnTo>
                  <a:lnTo>
                    <a:pt x="779" y="188"/>
                  </a:lnTo>
                  <a:lnTo>
                    <a:pt x="790" y="192"/>
                  </a:lnTo>
                  <a:lnTo>
                    <a:pt x="856" y="192"/>
                  </a:lnTo>
                  <a:lnTo>
                    <a:pt x="868" y="196"/>
                  </a:lnTo>
                  <a:lnTo>
                    <a:pt x="879" y="204"/>
                  </a:lnTo>
                  <a:lnTo>
                    <a:pt x="887" y="211"/>
                  </a:lnTo>
                  <a:lnTo>
                    <a:pt x="891" y="227"/>
                  </a:lnTo>
                  <a:lnTo>
                    <a:pt x="891" y="292"/>
                  </a:lnTo>
                  <a:lnTo>
                    <a:pt x="887" y="304"/>
                  </a:lnTo>
                  <a:lnTo>
                    <a:pt x="879" y="315"/>
                  </a:lnTo>
                  <a:lnTo>
                    <a:pt x="868" y="323"/>
                  </a:lnTo>
                  <a:lnTo>
                    <a:pt x="856" y="327"/>
                  </a:lnTo>
                  <a:lnTo>
                    <a:pt x="459" y="327"/>
                  </a:lnTo>
                  <a:lnTo>
                    <a:pt x="447" y="323"/>
                  </a:lnTo>
                  <a:lnTo>
                    <a:pt x="436" y="315"/>
                  </a:lnTo>
                  <a:lnTo>
                    <a:pt x="428" y="304"/>
                  </a:lnTo>
                  <a:lnTo>
                    <a:pt x="424" y="292"/>
                  </a:lnTo>
                  <a:lnTo>
                    <a:pt x="424" y="292"/>
                  </a:lnTo>
                  <a:lnTo>
                    <a:pt x="424" y="292"/>
                  </a:lnTo>
                  <a:lnTo>
                    <a:pt x="424" y="227"/>
                  </a:lnTo>
                  <a:close/>
                  <a:moveTo>
                    <a:pt x="459" y="388"/>
                  </a:moveTo>
                  <a:lnTo>
                    <a:pt x="856" y="388"/>
                  </a:lnTo>
                  <a:lnTo>
                    <a:pt x="887" y="384"/>
                  </a:lnTo>
                  <a:lnTo>
                    <a:pt x="914" y="369"/>
                  </a:lnTo>
                  <a:lnTo>
                    <a:pt x="933" y="350"/>
                  </a:lnTo>
                  <a:lnTo>
                    <a:pt x="948" y="323"/>
                  </a:lnTo>
                  <a:lnTo>
                    <a:pt x="1122" y="323"/>
                  </a:lnTo>
                  <a:lnTo>
                    <a:pt x="1122" y="1704"/>
                  </a:lnTo>
                  <a:lnTo>
                    <a:pt x="197" y="1704"/>
                  </a:lnTo>
                  <a:lnTo>
                    <a:pt x="197" y="323"/>
                  </a:lnTo>
                  <a:lnTo>
                    <a:pt x="370" y="323"/>
                  </a:lnTo>
                  <a:lnTo>
                    <a:pt x="382" y="350"/>
                  </a:lnTo>
                  <a:lnTo>
                    <a:pt x="405" y="369"/>
                  </a:lnTo>
                  <a:lnTo>
                    <a:pt x="432" y="384"/>
                  </a:lnTo>
                  <a:lnTo>
                    <a:pt x="459" y="388"/>
                  </a:lnTo>
                  <a:lnTo>
                    <a:pt x="459" y="388"/>
                  </a:lnTo>
                  <a:close/>
                  <a:moveTo>
                    <a:pt x="1253" y="1735"/>
                  </a:moveTo>
                  <a:lnTo>
                    <a:pt x="1249" y="1758"/>
                  </a:lnTo>
                  <a:lnTo>
                    <a:pt x="1245" y="1777"/>
                  </a:lnTo>
                  <a:lnTo>
                    <a:pt x="1222" y="1808"/>
                  </a:lnTo>
                  <a:lnTo>
                    <a:pt x="1191" y="1827"/>
                  </a:lnTo>
                  <a:lnTo>
                    <a:pt x="1172" y="1835"/>
                  </a:lnTo>
                  <a:lnTo>
                    <a:pt x="1153" y="1838"/>
                  </a:lnTo>
                  <a:lnTo>
                    <a:pt x="166" y="1838"/>
                  </a:lnTo>
                  <a:lnTo>
                    <a:pt x="143" y="1835"/>
                  </a:lnTo>
                  <a:lnTo>
                    <a:pt x="127" y="1827"/>
                  </a:lnTo>
                  <a:lnTo>
                    <a:pt x="93" y="1808"/>
                  </a:lnTo>
                  <a:lnTo>
                    <a:pt x="73" y="1777"/>
                  </a:lnTo>
                  <a:lnTo>
                    <a:pt x="66" y="1758"/>
                  </a:lnTo>
                  <a:lnTo>
                    <a:pt x="66" y="1735"/>
                  </a:lnTo>
                  <a:lnTo>
                    <a:pt x="66" y="292"/>
                  </a:lnTo>
                  <a:lnTo>
                    <a:pt x="66" y="273"/>
                  </a:lnTo>
                  <a:lnTo>
                    <a:pt x="73" y="254"/>
                  </a:lnTo>
                  <a:lnTo>
                    <a:pt x="93" y="219"/>
                  </a:lnTo>
                  <a:lnTo>
                    <a:pt x="127" y="200"/>
                  </a:lnTo>
                  <a:lnTo>
                    <a:pt x="143" y="192"/>
                  </a:lnTo>
                  <a:lnTo>
                    <a:pt x="166" y="192"/>
                  </a:lnTo>
                  <a:lnTo>
                    <a:pt x="370" y="192"/>
                  </a:lnTo>
                  <a:lnTo>
                    <a:pt x="363" y="227"/>
                  </a:lnTo>
                  <a:lnTo>
                    <a:pt x="363" y="261"/>
                  </a:lnTo>
                  <a:lnTo>
                    <a:pt x="166" y="261"/>
                  </a:lnTo>
                  <a:lnTo>
                    <a:pt x="154" y="265"/>
                  </a:lnTo>
                  <a:lnTo>
                    <a:pt x="143" y="269"/>
                  </a:lnTo>
                  <a:lnTo>
                    <a:pt x="135" y="280"/>
                  </a:lnTo>
                  <a:lnTo>
                    <a:pt x="135" y="292"/>
                  </a:lnTo>
                  <a:lnTo>
                    <a:pt x="135" y="1735"/>
                  </a:lnTo>
                  <a:lnTo>
                    <a:pt x="135" y="1750"/>
                  </a:lnTo>
                  <a:lnTo>
                    <a:pt x="143" y="1758"/>
                  </a:lnTo>
                  <a:lnTo>
                    <a:pt x="154" y="1765"/>
                  </a:lnTo>
                  <a:lnTo>
                    <a:pt x="166" y="1765"/>
                  </a:lnTo>
                  <a:lnTo>
                    <a:pt x="1153" y="1765"/>
                  </a:lnTo>
                  <a:lnTo>
                    <a:pt x="1164" y="1765"/>
                  </a:lnTo>
                  <a:lnTo>
                    <a:pt x="1172" y="1758"/>
                  </a:lnTo>
                  <a:lnTo>
                    <a:pt x="1180" y="1750"/>
                  </a:lnTo>
                  <a:lnTo>
                    <a:pt x="1184" y="1735"/>
                  </a:lnTo>
                  <a:lnTo>
                    <a:pt x="1184" y="292"/>
                  </a:lnTo>
                  <a:lnTo>
                    <a:pt x="1180" y="280"/>
                  </a:lnTo>
                  <a:lnTo>
                    <a:pt x="1172" y="269"/>
                  </a:lnTo>
                  <a:lnTo>
                    <a:pt x="1164" y="265"/>
                  </a:lnTo>
                  <a:lnTo>
                    <a:pt x="1153" y="261"/>
                  </a:lnTo>
                  <a:lnTo>
                    <a:pt x="952" y="261"/>
                  </a:lnTo>
                  <a:lnTo>
                    <a:pt x="952" y="227"/>
                  </a:lnTo>
                  <a:lnTo>
                    <a:pt x="945" y="192"/>
                  </a:lnTo>
                  <a:lnTo>
                    <a:pt x="1153" y="192"/>
                  </a:lnTo>
                  <a:lnTo>
                    <a:pt x="1172" y="192"/>
                  </a:lnTo>
                  <a:lnTo>
                    <a:pt x="1191" y="200"/>
                  </a:lnTo>
                  <a:lnTo>
                    <a:pt x="1222" y="219"/>
                  </a:lnTo>
                  <a:lnTo>
                    <a:pt x="1245" y="254"/>
                  </a:lnTo>
                  <a:lnTo>
                    <a:pt x="1249" y="273"/>
                  </a:lnTo>
                  <a:lnTo>
                    <a:pt x="1253" y="292"/>
                  </a:lnTo>
                  <a:lnTo>
                    <a:pt x="1253" y="17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76">
              <a:extLst>
                <a:ext uri="{FF2B5EF4-FFF2-40B4-BE49-F238E27FC236}">
                  <a16:creationId xmlns:a16="http://schemas.microsoft.com/office/drawing/2014/main" id="{0B65E366-7A6B-8D03-69E5-473C8DF7530A}"/>
                </a:ext>
              </a:extLst>
            </p:cNvPr>
            <p:cNvSpPr>
              <a:spLocks/>
            </p:cNvSpPr>
            <p:nvPr/>
          </p:nvSpPr>
          <p:spPr bwMode="auto">
            <a:xfrm>
              <a:off x="1555750" y="3430588"/>
              <a:ext cx="96837" cy="147638"/>
            </a:xfrm>
            <a:custGeom>
              <a:avLst/>
              <a:gdLst>
                <a:gd name="T0" fmla="*/ 30 w 61"/>
                <a:gd name="T1" fmla="*/ 93 h 93"/>
                <a:gd name="T2" fmla="*/ 42 w 61"/>
                <a:gd name="T3" fmla="*/ 93 h 93"/>
                <a:gd name="T4" fmla="*/ 50 w 61"/>
                <a:gd name="T5" fmla="*/ 85 h 93"/>
                <a:gd name="T6" fmla="*/ 57 w 61"/>
                <a:gd name="T7" fmla="*/ 74 h 93"/>
                <a:gd name="T8" fmla="*/ 61 w 61"/>
                <a:gd name="T9" fmla="*/ 62 h 93"/>
                <a:gd name="T10" fmla="*/ 61 w 61"/>
                <a:gd name="T11" fmla="*/ 31 h 93"/>
                <a:gd name="T12" fmla="*/ 57 w 61"/>
                <a:gd name="T13" fmla="*/ 20 h 93"/>
                <a:gd name="T14" fmla="*/ 50 w 61"/>
                <a:gd name="T15" fmla="*/ 8 h 93"/>
                <a:gd name="T16" fmla="*/ 42 w 61"/>
                <a:gd name="T17" fmla="*/ 0 h 93"/>
                <a:gd name="T18" fmla="*/ 30 w 61"/>
                <a:gd name="T19" fmla="*/ 0 h 93"/>
                <a:gd name="T20" fmla="*/ 19 w 61"/>
                <a:gd name="T21" fmla="*/ 0 h 93"/>
                <a:gd name="T22" fmla="*/ 7 w 61"/>
                <a:gd name="T23" fmla="*/ 8 h 93"/>
                <a:gd name="T24" fmla="*/ 0 w 61"/>
                <a:gd name="T25" fmla="*/ 20 h 93"/>
                <a:gd name="T26" fmla="*/ 0 w 61"/>
                <a:gd name="T27" fmla="*/ 31 h 93"/>
                <a:gd name="T28" fmla="*/ 0 w 61"/>
                <a:gd name="T29" fmla="*/ 62 h 93"/>
                <a:gd name="T30" fmla="*/ 0 w 61"/>
                <a:gd name="T31" fmla="*/ 74 h 93"/>
                <a:gd name="T32" fmla="*/ 7 w 61"/>
                <a:gd name="T33" fmla="*/ 85 h 93"/>
                <a:gd name="T34" fmla="*/ 19 w 61"/>
                <a:gd name="T35" fmla="*/ 93 h 93"/>
                <a:gd name="T36" fmla="*/ 30 w 61"/>
                <a:gd name="T37" fmla="*/ 93 h 93"/>
                <a:gd name="T38" fmla="*/ 30 w 61"/>
                <a:gd name="T3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3">
                  <a:moveTo>
                    <a:pt x="30" y="93"/>
                  </a:moveTo>
                  <a:lnTo>
                    <a:pt x="42" y="93"/>
                  </a:lnTo>
                  <a:lnTo>
                    <a:pt x="50" y="85"/>
                  </a:lnTo>
                  <a:lnTo>
                    <a:pt x="57" y="74"/>
                  </a:lnTo>
                  <a:lnTo>
                    <a:pt x="61" y="62"/>
                  </a:lnTo>
                  <a:lnTo>
                    <a:pt x="61" y="31"/>
                  </a:lnTo>
                  <a:lnTo>
                    <a:pt x="57" y="20"/>
                  </a:lnTo>
                  <a:lnTo>
                    <a:pt x="50" y="8"/>
                  </a:lnTo>
                  <a:lnTo>
                    <a:pt x="42" y="0"/>
                  </a:lnTo>
                  <a:lnTo>
                    <a:pt x="30" y="0"/>
                  </a:lnTo>
                  <a:lnTo>
                    <a:pt x="19" y="0"/>
                  </a:lnTo>
                  <a:lnTo>
                    <a:pt x="7" y="8"/>
                  </a:lnTo>
                  <a:lnTo>
                    <a:pt x="0" y="20"/>
                  </a:lnTo>
                  <a:lnTo>
                    <a:pt x="0" y="31"/>
                  </a:lnTo>
                  <a:lnTo>
                    <a:pt x="0" y="62"/>
                  </a:lnTo>
                  <a:lnTo>
                    <a:pt x="0" y="74"/>
                  </a:lnTo>
                  <a:lnTo>
                    <a:pt x="7" y="85"/>
                  </a:lnTo>
                  <a:lnTo>
                    <a:pt x="19" y="93"/>
                  </a:lnTo>
                  <a:lnTo>
                    <a:pt x="30" y="93"/>
                  </a:lnTo>
                  <a:lnTo>
                    <a:pt x="3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77">
              <a:extLst>
                <a:ext uri="{FF2B5EF4-FFF2-40B4-BE49-F238E27FC236}">
                  <a16:creationId xmlns:a16="http://schemas.microsoft.com/office/drawing/2014/main" id="{2489A9AA-07E0-439C-472E-CFAFD78A9C75}"/>
                </a:ext>
              </a:extLst>
            </p:cNvPr>
            <p:cNvSpPr>
              <a:spLocks/>
            </p:cNvSpPr>
            <p:nvPr/>
          </p:nvSpPr>
          <p:spPr bwMode="auto">
            <a:xfrm>
              <a:off x="1028700" y="4108450"/>
              <a:ext cx="777875" cy="98425"/>
            </a:xfrm>
            <a:custGeom>
              <a:avLst/>
              <a:gdLst>
                <a:gd name="T0" fmla="*/ 0 w 490"/>
                <a:gd name="T1" fmla="*/ 31 h 62"/>
                <a:gd name="T2" fmla="*/ 4 w 490"/>
                <a:gd name="T3" fmla="*/ 43 h 62"/>
                <a:gd name="T4" fmla="*/ 12 w 490"/>
                <a:gd name="T5" fmla="*/ 50 h 62"/>
                <a:gd name="T6" fmla="*/ 19 w 490"/>
                <a:gd name="T7" fmla="*/ 58 h 62"/>
                <a:gd name="T8" fmla="*/ 31 w 490"/>
                <a:gd name="T9" fmla="*/ 62 h 62"/>
                <a:gd name="T10" fmla="*/ 459 w 490"/>
                <a:gd name="T11" fmla="*/ 62 h 62"/>
                <a:gd name="T12" fmla="*/ 470 w 490"/>
                <a:gd name="T13" fmla="*/ 58 h 62"/>
                <a:gd name="T14" fmla="*/ 482 w 490"/>
                <a:gd name="T15" fmla="*/ 50 h 62"/>
                <a:gd name="T16" fmla="*/ 490 w 490"/>
                <a:gd name="T17" fmla="*/ 43 h 62"/>
                <a:gd name="T18" fmla="*/ 490 w 490"/>
                <a:gd name="T19" fmla="*/ 31 h 62"/>
                <a:gd name="T20" fmla="*/ 490 w 490"/>
                <a:gd name="T21" fmla="*/ 20 h 62"/>
                <a:gd name="T22" fmla="*/ 482 w 490"/>
                <a:gd name="T23" fmla="*/ 8 h 62"/>
                <a:gd name="T24" fmla="*/ 470 w 490"/>
                <a:gd name="T25" fmla="*/ 0 h 62"/>
                <a:gd name="T26" fmla="*/ 459 w 490"/>
                <a:gd name="T27" fmla="*/ 0 h 62"/>
                <a:gd name="T28" fmla="*/ 31 w 490"/>
                <a:gd name="T29" fmla="*/ 0 h 62"/>
                <a:gd name="T30" fmla="*/ 19 w 490"/>
                <a:gd name="T31" fmla="*/ 0 h 62"/>
                <a:gd name="T32" fmla="*/ 12 w 490"/>
                <a:gd name="T33" fmla="*/ 8 h 62"/>
                <a:gd name="T34" fmla="*/ 4 w 490"/>
                <a:gd name="T35" fmla="*/ 20 h 62"/>
                <a:gd name="T36" fmla="*/ 0 w 490"/>
                <a:gd name="T37" fmla="*/ 31 h 62"/>
                <a:gd name="T38" fmla="*/ 0 w 490"/>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0" y="31"/>
                  </a:moveTo>
                  <a:lnTo>
                    <a:pt x="4" y="43"/>
                  </a:lnTo>
                  <a:lnTo>
                    <a:pt x="12" y="50"/>
                  </a:lnTo>
                  <a:lnTo>
                    <a:pt x="19" y="58"/>
                  </a:lnTo>
                  <a:lnTo>
                    <a:pt x="31" y="62"/>
                  </a:lnTo>
                  <a:lnTo>
                    <a:pt x="459" y="62"/>
                  </a:lnTo>
                  <a:lnTo>
                    <a:pt x="470" y="58"/>
                  </a:lnTo>
                  <a:lnTo>
                    <a:pt x="482" y="50"/>
                  </a:lnTo>
                  <a:lnTo>
                    <a:pt x="490" y="43"/>
                  </a:lnTo>
                  <a:lnTo>
                    <a:pt x="490" y="31"/>
                  </a:lnTo>
                  <a:lnTo>
                    <a:pt x="490" y="20"/>
                  </a:lnTo>
                  <a:lnTo>
                    <a:pt x="482" y="8"/>
                  </a:lnTo>
                  <a:lnTo>
                    <a:pt x="470" y="0"/>
                  </a:lnTo>
                  <a:lnTo>
                    <a:pt x="459" y="0"/>
                  </a:lnTo>
                  <a:lnTo>
                    <a:pt x="31" y="0"/>
                  </a:lnTo>
                  <a:lnTo>
                    <a:pt x="19" y="0"/>
                  </a:lnTo>
                  <a:lnTo>
                    <a:pt x="12" y="8"/>
                  </a:lnTo>
                  <a:lnTo>
                    <a:pt x="4" y="20"/>
                  </a:lnTo>
                  <a:lnTo>
                    <a:pt x="0" y="31"/>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78">
              <a:extLst>
                <a:ext uri="{FF2B5EF4-FFF2-40B4-BE49-F238E27FC236}">
                  <a16:creationId xmlns:a16="http://schemas.microsoft.com/office/drawing/2014/main" id="{99CE13F6-D215-CB19-71F5-EDF5F75CF5E7}"/>
                </a:ext>
              </a:extLst>
            </p:cNvPr>
            <p:cNvSpPr>
              <a:spLocks/>
            </p:cNvSpPr>
            <p:nvPr/>
          </p:nvSpPr>
          <p:spPr bwMode="auto">
            <a:xfrm>
              <a:off x="1028700" y="4316413"/>
              <a:ext cx="623887" cy="98425"/>
            </a:xfrm>
            <a:custGeom>
              <a:avLst/>
              <a:gdLst>
                <a:gd name="T0" fmla="*/ 31 w 393"/>
                <a:gd name="T1" fmla="*/ 62 h 62"/>
                <a:gd name="T2" fmla="*/ 362 w 393"/>
                <a:gd name="T3" fmla="*/ 62 h 62"/>
                <a:gd name="T4" fmla="*/ 374 w 393"/>
                <a:gd name="T5" fmla="*/ 58 h 62"/>
                <a:gd name="T6" fmla="*/ 382 w 393"/>
                <a:gd name="T7" fmla="*/ 54 h 62"/>
                <a:gd name="T8" fmla="*/ 389 w 393"/>
                <a:gd name="T9" fmla="*/ 43 h 62"/>
                <a:gd name="T10" fmla="*/ 393 w 393"/>
                <a:gd name="T11" fmla="*/ 31 h 62"/>
                <a:gd name="T12" fmla="*/ 389 w 393"/>
                <a:gd name="T13" fmla="*/ 19 h 62"/>
                <a:gd name="T14" fmla="*/ 382 w 393"/>
                <a:gd name="T15" fmla="*/ 8 h 62"/>
                <a:gd name="T16" fmla="*/ 374 w 393"/>
                <a:gd name="T17" fmla="*/ 4 h 62"/>
                <a:gd name="T18" fmla="*/ 362 w 393"/>
                <a:gd name="T19" fmla="*/ 0 h 62"/>
                <a:gd name="T20" fmla="*/ 31 w 393"/>
                <a:gd name="T21" fmla="*/ 0 h 62"/>
                <a:gd name="T22" fmla="*/ 19 w 393"/>
                <a:gd name="T23" fmla="*/ 4 h 62"/>
                <a:gd name="T24" fmla="*/ 12 w 393"/>
                <a:gd name="T25" fmla="*/ 8 h 62"/>
                <a:gd name="T26" fmla="*/ 4 w 393"/>
                <a:gd name="T27" fmla="*/ 19 h 62"/>
                <a:gd name="T28" fmla="*/ 0 w 393"/>
                <a:gd name="T29" fmla="*/ 31 h 62"/>
                <a:gd name="T30" fmla="*/ 4 w 393"/>
                <a:gd name="T31" fmla="*/ 43 h 62"/>
                <a:gd name="T32" fmla="*/ 12 w 393"/>
                <a:gd name="T33" fmla="*/ 54 h 62"/>
                <a:gd name="T34" fmla="*/ 19 w 393"/>
                <a:gd name="T35" fmla="*/ 58 h 62"/>
                <a:gd name="T36" fmla="*/ 31 w 393"/>
                <a:gd name="T37" fmla="*/ 62 h 62"/>
                <a:gd name="T38" fmla="*/ 31 w 393"/>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2">
                  <a:moveTo>
                    <a:pt x="31" y="62"/>
                  </a:moveTo>
                  <a:lnTo>
                    <a:pt x="362" y="62"/>
                  </a:lnTo>
                  <a:lnTo>
                    <a:pt x="374" y="58"/>
                  </a:lnTo>
                  <a:lnTo>
                    <a:pt x="382" y="54"/>
                  </a:lnTo>
                  <a:lnTo>
                    <a:pt x="389" y="43"/>
                  </a:lnTo>
                  <a:lnTo>
                    <a:pt x="393" y="31"/>
                  </a:lnTo>
                  <a:lnTo>
                    <a:pt x="389" y="19"/>
                  </a:lnTo>
                  <a:lnTo>
                    <a:pt x="382" y="8"/>
                  </a:lnTo>
                  <a:lnTo>
                    <a:pt x="374" y="4"/>
                  </a:lnTo>
                  <a:lnTo>
                    <a:pt x="362" y="0"/>
                  </a:lnTo>
                  <a:lnTo>
                    <a:pt x="31" y="0"/>
                  </a:lnTo>
                  <a:lnTo>
                    <a:pt x="19" y="4"/>
                  </a:lnTo>
                  <a:lnTo>
                    <a:pt x="12" y="8"/>
                  </a:lnTo>
                  <a:lnTo>
                    <a:pt x="4" y="19"/>
                  </a:lnTo>
                  <a:lnTo>
                    <a:pt x="0" y="31"/>
                  </a:lnTo>
                  <a:lnTo>
                    <a:pt x="4" y="43"/>
                  </a:lnTo>
                  <a:lnTo>
                    <a:pt x="12" y="54"/>
                  </a:lnTo>
                  <a:lnTo>
                    <a:pt x="19" y="58"/>
                  </a:lnTo>
                  <a:lnTo>
                    <a:pt x="31" y="62"/>
                  </a:lnTo>
                  <a:lnTo>
                    <a:pt x="31"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79">
              <a:extLst>
                <a:ext uri="{FF2B5EF4-FFF2-40B4-BE49-F238E27FC236}">
                  <a16:creationId xmlns:a16="http://schemas.microsoft.com/office/drawing/2014/main" id="{099DA0B9-513B-B135-F92C-63846A027042}"/>
                </a:ext>
              </a:extLst>
            </p:cNvPr>
            <p:cNvSpPr>
              <a:spLocks/>
            </p:cNvSpPr>
            <p:nvPr/>
          </p:nvSpPr>
          <p:spPr bwMode="auto">
            <a:xfrm>
              <a:off x="1028700" y="4524375"/>
              <a:ext cx="777875" cy="98425"/>
            </a:xfrm>
            <a:custGeom>
              <a:avLst/>
              <a:gdLst>
                <a:gd name="T0" fmla="*/ 459 w 490"/>
                <a:gd name="T1" fmla="*/ 0 h 62"/>
                <a:gd name="T2" fmla="*/ 31 w 490"/>
                <a:gd name="T3" fmla="*/ 0 h 62"/>
                <a:gd name="T4" fmla="*/ 19 w 490"/>
                <a:gd name="T5" fmla="*/ 4 h 62"/>
                <a:gd name="T6" fmla="*/ 12 w 490"/>
                <a:gd name="T7" fmla="*/ 8 h 62"/>
                <a:gd name="T8" fmla="*/ 4 w 490"/>
                <a:gd name="T9" fmla="*/ 19 h 62"/>
                <a:gd name="T10" fmla="*/ 0 w 490"/>
                <a:gd name="T11" fmla="*/ 31 h 62"/>
                <a:gd name="T12" fmla="*/ 4 w 490"/>
                <a:gd name="T13" fmla="*/ 42 h 62"/>
                <a:gd name="T14" fmla="*/ 12 w 490"/>
                <a:gd name="T15" fmla="*/ 54 h 62"/>
                <a:gd name="T16" fmla="*/ 19 w 490"/>
                <a:gd name="T17" fmla="*/ 58 h 62"/>
                <a:gd name="T18" fmla="*/ 31 w 490"/>
                <a:gd name="T19" fmla="*/ 62 h 62"/>
                <a:gd name="T20" fmla="*/ 459 w 490"/>
                <a:gd name="T21" fmla="*/ 62 h 62"/>
                <a:gd name="T22" fmla="*/ 470 w 490"/>
                <a:gd name="T23" fmla="*/ 58 h 62"/>
                <a:gd name="T24" fmla="*/ 482 w 490"/>
                <a:gd name="T25" fmla="*/ 54 h 62"/>
                <a:gd name="T26" fmla="*/ 490 w 490"/>
                <a:gd name="T27" fmla="*/ 42 h 62"/>
                <a:gd name="T28" fmla="*/ 490 w 490"/>
                <a:gd name="T29" fmla="*/ 31 h 62"/>
                <a:gd name="T30" fmla="*/ 490 w 490"/>
                <a:gd name="T31" fmla="*/ 19 h 62"/>
                <a:gd name="T32" fmla="*/ 482 w 490"/>
                <a:gd name="T33" fmla="*/ 8 h 62"/>
                <a:gd name="T34" fmla="*/ 470 w 490"/>
                <a:gd name="T35" fmla="*/ 4 h 62"/>
                <a:gd name="T36" fmla="*/ 459 w 490"/>
                <a:gd name="T37" fmla="*/ 0 h 62"/>
                <a:gd name="T38" fmla="*/ 459 w 490"/>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459" y="0"/>
                  </a:moveTo>
                  <a:lnTo>
                    <a:pt x="31" y="0"/>
                  </a:lnTo>
                  <a:lnTo>
                    <a:pt x="19" y="4"/>
                  </a:lnTo>
                  <a:lnTo>
                    <a:pt x="12" y="8"/>
                  </a:lnTo>
                  <a:lnTo>
                    <a:pt x="4" y="19"/>
                  </a:lnTo>
                  <a:lnTo>
                    <a:pt x="0" y="31"/>
                  </a:lnTo>
                  <a:lnTo>
                    <a:pt x="4" y="42"/>
                  </a:lnTo>
                  <a:lnTo>
                    <a:pt x="12" y="54"/>
                  </a:lnTo>
                  <a:lnTo>
                    <a:pt x="19" y="58"/>
                  </a:lnTo>
                  <a:lnTo>
                    <a:pt x="31" y="62"/>
                  </a:lnTo>
                  <a:lnTo>
                    <a:pt x="459" y="62"/>
                  </a:lnTo>
                  <a:lnTo>
                    <a:pt x="470" y="58"/>
                  </a:lnTo>
                  <a:lnTo>
                    <a:pt x="482" y="54"/>
                  </a:lnTo>
                  <a:lnTo>
                    <a:pt x="490" y="42"/>
                  </a:lnTo>
                  <a:lnTo>
                    <a:pt x="490" y="31"/>
                  </a:lnTo>
                  <a:lnTo>
                    <a:pt x="490" y="19"/>
                  </a:lnTo>
                  <a:lnTo>
                    <a:pt x="482" y="8"/>
                  </a:lnTo>
                  <a:lnTo>
                    <a:pt x="470" y="4"/>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180">
              <a:extLst>
                <a:ext uri="{FF2B5EF4-FFF2-40B4-BE49-F238E27FC236}">
                  <a16:creationId xmlns:a16="http://schemas.microsoft.com/office/drawing/2014/main" id="{F92DE5F8-B392-88CF-BED8-D46002A8164E}"/>
                </a:ext>
              </a:extLst>
            </p:cNvPr>
            <p:cNvSpPr>
              <a:spLocks/>
            </p:cNvSpPr>
            <p:nvPr/>
          </p:nvSpPr>
          <p:spPr bwMode="auto">
            <a:xfrm>
              <a:off x="1028700" y="4732338"/>
              <a:ext cx="623887" cy="96838"/>
            </a:xfrm>
            <a:custGeom>
              <a:avLst/>
              <a:gdLst>
                <a:gd name="T0" fmla="*/ 31 w 393"/>
                <a:gd name="T1" fmla="*/ 61 h 61"/>
                <a:gd name="T2" fmla="*/ 362 w 393"/>
                <a:gd name="T3" fmla="*/ 61 h 61"/>
                <a:gd name="T4" fmla="*/ 374 w 393"/>
                <a:gd name="T5" fmla="*/ 61 h 61"/>
                <a:gd name="T6" fmla="*/ 382 w 393"/>
                <a:gd name="T7" fmla="*/ 54 h 61"/>
                <a:gd name="T8" fmla="*/ 389 w 393"/>
                <a:gd name="T9" fmla="*/ 42 h 61"/>
                <a:gd name="T10" fmla="*/ 393 w 393"/>
                <a:gd name="T11" fmla="*/ 31 h 61"/>
                <a:gd name="T12" fmla="*/ 389 w 393"/>
                <a:gd name="T13" fmla="*/ 19 h 61"/>
                <a:gd name="T14" fmla="*/ 382 w 393"/>
                <a:gd name="T15" fmla="*/ 8 h 61"/>
                <a:gd name="T16" fmla="*/ 374 w 393"/>
                <a:gd name="T17" fmla="*/ 4 h 61"/>
                <a:gd name="T18" fmla="*/ 362 w 393"/>
                <a:gd name="T19" fmla="*/ 0 h 61"/>
                <a:gd name="T20" fmla="*/ 31 w 393"/>
                <a:gd name="T21" fmla="*/ 0 h 61"/>
                <a:gd name="T22" fmla="*/ 19 w 393"/>
                <a:gd name="T23" fmla="*/ 4 h 61"/>
                <a:gd name="T24" fmla="*/ 12 w 393"/>
                <a:gd name="T25" fmla="*/ 8 h 61"/>
                <a:gd name="T26" fmla="*/ 4 w 393"/>
                <a:gd name="T27" fmla="*/ 19 h 61"/>
                <a:gd name="T28" fmla="*/ 0 w 393"/>
                <a:gd name="T29" fmla="*/ 31 h 61"/>
                <a:gd name="T30" fmla="*/ 4 w 393"/>
                <a:gd name="T31" fmla="*/ 42 h 61"/>
                <a:gd name="T32" fmla="*/ 12 w 393"/>
                <a:gd name="T33" fmla="*/ 54 h 61"/>
                <a:gd name="T34" fmla="*/ 19 w 393"/>
                <a:gd name="T35" fmla="*/ 61 h 61"/>
                <a:gd name="T36" fmla="*/ 31 w 393"/>
                <a:gd name="T37" fmla="*/ 61 h 61"/>
                <a:gd name="T38" fmla="*/ 31 w 393"/>
                <a:gd name="T3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1">
                  <a:moveTo>
                    <a:pt x="31" y="61"/>
                  </a:moveTo>
                  <a:lnTo>
                    <a:pt x="362" y="61"/>
                  </a:lnTo>
                  <a:lnTo>
                    <a:pt x="374" y="61"/>
                  </a:lnTo>
                  <a:lnTo>
                    <a:pt x="382" y="54"/>
                  </a:lnTo>
                  <a:lnTo>
                    <a:pt x="389" y="42"/>
                  </a:lnTo>
                  <a:lnTo>
                    <a:pt x="393" y="31"/>
                  </a:lnTo>
                  <a:lnTo>
                    <a:pt x="389" y="19"/>
                  </a:lnTo>
                  <a:lnTo>
                    <a:pt x="382" y="8"/>
                  </a:lnTo>
                  <a:lnTo>
                    <a:pt x="374" y="4"/>
                  </a:lnTo>
                  <a:lnTo>
                    <a:pt x="362" y="0"/>
                  </a:lnTo>
                  <a:lnTo>
                    <a:pt x="31" y="0"/>
                  </a:lnTo>
                  <a:lnTo>
                    <a:pt x="19" y="4"/>
                  </a:lnTo>
                  <a:lnTo>
                    <a:pt x="12" y="8"/>
                  </a:lnTo>
                  <a:lnTo>
                    <a:pt x="4" y="19"/>
                  </a:lnTo>
                  <a:lnTo>
                    <a:pt x="0" y="31"/>
                  </a:lnTo>
                  <a:lnTo>
                    <a:pt x="4" y="42"/>
                  </a:lnTo>
                  <a:lnTo>
                    <a:pt x="12" y="54"/>
                  </a:lnTo>
                  <a:lnTo>
                    <a:pt x="19" y="61"/>
                  </a:lnTo>
                  <a:lnTo>
                    <a:pt x="31" y="61"/>
                  </a:lnTo>
                  <a:lnTo>
                    <a:pt x="3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81">
              <a:extLst>
                <a:ext uri="{FF2B5EF4-FFF2-40B4-BE49-F238E27FC236}">
                  <a16:creationId xmlns:a16="http://schemas.microsoft.com/office/drawing/2014/main" id="{49DBC960-67A7-4CBA-DFD2-2A3A1AA782C5}"/>
                </a:ext>
              </a:extLst>
            </p:cNvPr>
            <p:cNvSpPr>
              <a:spLocks/>
            </p:cNvSpPr>
            <p:nvPr/>
          </p:nvSpPr>
          <p:spPr bwMode="auto">
            <a:xfrm>
              <a:off x="1028700" y="4940300"/>
              <a:ext cx="777875" cy="96838"/>
            </a:xfrm>
            <a:custGeom>
              <a:avLst/>
              <a:gdLst>
                <a:gd name="T0" fmla="*/ 459 w 490"/>
                <a:gd name="T1" fmla="*/ 0 h 61"/>
                <a:gd name="T2" fmla="*/ 31 w 490"/>
                <a:gd name="T3" fmla="*/ 0 h 61"/>
                <a:gd name="T4" fmla="*/ 19 w 490"/>
                <a:gd name="T5" fmla="*/ 3 h 61"/>
                <a:gd name="T6" fmla="*/ 12 w 490"/>
                <a:gd name="T7" fmla="*/ 11 h 61"/>
                <a:gd name="T8" fmla="*/ 4 w 490"/>
                <a:gd name="T9" fmla="*/ 19 h 61"/>
                <a:gd name="T10" fmla="*/ 0 w 490"/>
                <a:gd name="T11" fmla="*/ 30 h 61"/>
                <a:gd name="T12" fmla="*/ 4 w 490"/>
                <a:gd name="T13" fmla="*/ 42 h 61"/>
                <a:gd name="T14" fmla="*/ 12 w 490"/>
                <a:gd name="T15" fmla="*/ 53 h 61"/>
                <a:gd name="T16" fmla="*/ 19 w 490"/>
                <a:gd name="T17" fmla="*/ 61 h 61"/>
                <a:gd name="T18" fmla="*/ 31 w 490"/>
                <a:gd name="T19" fmla="*/ 61 h 61"/>
                <a:gd name="T20" fmla="*/ 459 w 490"/>
                <a:gd name="T21" fmla="*/ 61 h 61"/>
                <a:gd name="T22" fmla="*/ 470 w 490"/>
                <a:gd name="T23" fmla="*/ 61 h 61"/>
                <a:gd name="T24" fmla="*/ 482 w 490"/>
                <a:gd name="T25" fmla="*/ 53 h 61"/>
                <a:gd name="T26" fmla="*/ 490 w 490"/>
                <a:gd name="T27" fmla="*/ 42 h 61"/>
                <a:gd name="T28" fmla="*/ 490 w 490"/>
                <a:gd name="T29" fmla="*/ 30 h 61"/>
                <a:gd name="T30" fmla="*/ 490 w 490"/>
                <a:gd name="T31" fmla="*/ 19 h 61"/>
                <a:gd name="T32" fmla="*/ 482 w 490"/>
                <a:gd name="T33" fmla="*/ 11 h 61"/>
                <a:gd name="T34" fmla="*/ 470 w 490"/>
                <a:gd name="T35" fmla="*/ 3 h 61"/>
                <a:gd name="T36" fmla="*/ 459 w 490"/>
                <a:gd name="T37" fmla="*/ 0 h 61"/>
                <a:gd name="T38" fmla="*/ 459 w 490"/>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1">
                  <a:moveTo>
                    <a:pt x="459" y="0"/>
                  </a:moveTo>
                  <a:lnTo>
                    <a:pt x="31" y="0"/>
                  </a:lnTo>
                  <a:lnTo>
                    <a:pt x="19" y="3"/>
                  </a:lnTo>
                  <a:lnTo>
                    <a:pt x="12" y="11"/>
                  </a:lnTo>
                  <a:lnTo>
                    <a:pt x="4" y="19"/>
                  </a:lnTo>
                  <a:lnTo>
                    <a:pt x="0" y="30"/>
                  </a:lnTo>
                  <a:lnTo>
                    <a:pt x="4" y="42"/>
                  </a:lnTo>
                  <a:lnTo>
                    <a:pt x="12" y="53"/>
                  </a:lnTo>
                  <a:lnTo>
                    <a:pt x="19" y="61"/>
                  </a:lnTo>
                  <a:lnTo>
                    <a:pt x="31" y="61"/>
                  </a:lnTo>
                  <a:lnTo>
                    <a:pt x="459" y="61"/>
                  </a:lnTo>
                  <a:lnTo>
                    <a:pt x="470" y="61"/>
                  </a:lnTo>
                  <a:lnTo>
                    <a:pt x="482" y="53"/>
                  </a:lnTo>
                  <a:lnTo>
                    <a:pt x="490" y="42"/>
                  </a:lnTo>
                  <a:lnTo>
                    <a:pt x="490" y="30"/>
                  </a:lnTo>
                  <a:lnTo>
                    <a:pt x="490" y="19"/>
                  </a:lnTo>
                  <a:lnTo>
                    <a:pt x="482" y="11"/>
                  </a:lnTo>
                  <a:lnTo>
                    <a:pt x="470" y="3"/>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82">
              <a:extLst>
                <a:ext uri="{FF2B5EF4-FFF2-40B4-BE49-F238E27FC236}">
                  <a16:creationId xmlns:a16="http://schemas.microsoft.com/office/drawing/2014/main" id="{45153BA7-353B-EEF1-6D89-AAEC7D02B0F0}"/>
                </a:ext>
              </a:extLst>
            </p:cNvPr>
            <p:cNvSpPr>
              <a:spLocks/>
            </p:cNvSpPr>
            <p:nvPr/>
          </p:nvSpPr>
          <p:spPr bwMode="auto">
            <a:xfrm>
              <a:off x="1028700" y="5146675"/>
              <a:ext cx="623887" cy="98425"/>
            </a:xfrm>
            <a:custGeom>
              <a:avLst/>
              <a:gdLst>
                <a:gd name="T0" fmla="*/ 31 w 393"/>
                <a:gd name="T1" fmla="*/ 62 h 62"/>
                <a:gd name="T2" fmla="*/ 362 w 393"/>
                <a:gd name="T3" fmla="*/ 62 h 62"/>
                <a:gd name="T4" fmla="*/ 374 w 393"/>
                <a:gd name="T5" fmla="*/ 62 h 62"/>
                <a:gd name="T6" fmla="*/ 382 w 393"/>
                <a:gd name="T7" fmla="*/ 54 h 62"/>
                <a:gd name="T8" fmla="*/ 389 w 393"/>
                <a:gd name="T9" fmla="*/ 47 h 62"/>
                <a:gd name="T10" fmla="*/ 393 w 393"/>
                <a:gd name="T11" fmla="*/ 31 h 62"/>
                <a:gd name="T12" fmla="*/ 389 w 393"/>
                <a:gd name="T13" fmla="*/ 20 h 62"/>
                <a:gd name="T14" fmla="*/ 382 w 393"/>
                <a:gd name="T15" fmla="*/ 12 h 62"/>
                <a:gd name="T16" fmla="*/ 374 w 393"/>
                <a:gd name="T17" fmla="*/ 4 h 62"/>
                <a:gd name="T18" fmla="*/ 362 w 393"/>
                <a:gd name="T19" fmla="*/ 0 h 62"/>
                <a:gd name="T20" fmla="*/ 31 w 393"/>
                <a:gd name="T21" fmla="*/ 0 h 62"/>
                <a:gd name="T22" fmla="*/ 19 w 393"/>
                <a:gd name="T23" fmla="*/ 4 h 62"/>
                <a:gd name="T24" fmla="*/ 12 w 393"/>
                <a:gd name="T25" fmla="*/ 12 h 62"/>
                <a:gd name="T26" fmla="*/ 4 w 393"/>
                <a:gd name="T27" fmla="*/ 20 h 62"/>
                <a:gd name="T28" fmla="*/ 0 w 393"/>
                <a:gd name="T29" fmla="*/ 31 h 62"/>
                <a:gd name="T30" fmla="*/ 4 w 393"/>
                <a:gd name="T31" fmla="*/ 47 h 62"/>
                <a:gd name="T32" fmla="*/ 12 w 393"/>
                <a:gd name="T33" fmla="*/ 54 h 62"/>
                <a:gd name="T34" fmla="*/ 19 w 393"/>
                <a:gd name="T35" fmla="*/ 62 h 62"/>
                <a:gd name="T36" fmla="*/ 31 w 393"/>
                <a:gd name="T37" fmla="*/ 62 h 62"/>
                <a:gd name="T38" fmla="*/ 31 w 393"/>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2">
                  <a:moveTo>
                    <a:pt x="31" y="62"/>
                  </a:moveTo>
                  <a:lnTo>
                    <a:pt x="362" y="62"/>
                  </a:lnTo>
                  <a:lnTo>
                    <a:pt x="374" y="62"/>
                  </a:lnTo>
                  <a:lnTo>
                    <a:pt x="382" y="54"/>
                  </a:lnTo>
                  <a:lnTo>
                    <a:pt x="389" y="47"/>
                  </a:lnTo>
                  <a:lnTo>
                    <a:pt x="393" y="31"/>
                  </a:lnTo>
                  <a:lnTo>
                    <a:pt x="389" y="20"/>
                  </a:lnTo>
                  <a:lnTo>
                    <a:pt x="382" y="12"/>
                  </a:lnTo>
                  <a:lnTo>
                    <a:pt x="374" y="4"/>
                  </a:lnTo>
                  <a:lnTo>
                    <a:pt x="362" y="0"/>
                  </a:lnTo>
                  <a:lnTo>
                    <a:pt x="31" y="0"/>
                  </a:lnTo>
                  <a:lnTo>
                    <a:pt x="19" y="4"/>
                  </a:lnTo>
                  <a:lnTo>
                    <a:pt x="12" y="12"/>
                  </a:lnTo>
                  <a:lnTo>
                    <a:pt x="4" y="20"/>
                  </a:lnTo>
                  <a:lnTo>
                    <a:pt x="0" y="31"/>
                  </a:lnTo>
                  <a:lnTo>
                    <a:pt x="4" y="47"/>
                  </a:lnTo>
                  <a:lnTo>
                    <a:pt x="12" y="54"/>
                  </a:lnTo>
                  <a:lnTo>
                    <a:pt x="19" y="62"/>
                  </a:lnTo>
                  <a:lnTo>
                    <a:pt x="31" y="62"/>
                  </a:lnTo>
                  <a:lnTo>
                    <a:pt x="31"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83">
              <a:extLst>
                <a:ext uri="{FF2B5EF4-FFF2-40B4-BE49-F238E27FC236}">
                  <a16:creationId xmlns:a16="http://schemas.microsoft.com/office/drawing/2014/main" id="{F329B5A6-9C80-C68E-B4D5-08EB81E52746}"/>
                </a:ext>
              </a:extLst>
            </p:cNvPr>
            <p:cNvSpPr>
              <a:spLocks/>
            </p:cNvSpPr>
            <p:nvPr/>
          </p:nvSpPr>
          <p:spPr bwMode="auto">
            <a:xfrm>
              <a:off x="1028700" y="5360988"/>
              <a:ext cx="777875" cy="98425"/>
            </a:xfrm>
            <a:custGeom>
              <a:avLst/>
              <a:gdLst>
                <a:gd name="T0" fmla="*/ 459 w 490"/>
                <a:gd name="T1" fmla="*/ 0 h 62"/>
                <a:gd name="T2" fmla="*/ 31 w 490"/>
                <a:gd name="T3" fmla="*/ 0 h 62"/>
                <a:gd name="T4" fmla="*/ 19 w 490"/>
                <a:gd name="T5" fmla="*/ 0 h 62"/>
                <a:gd name="T6" fmla="*/ 12 w 490"/>
                <a:gd name="T7" fmla="*/ 8 h 62"/>
                <a:gd name="T8" fmla="*/ 4 w 490"/>
                <a:gd name="T9" fmla="*/ 15 h 62"/>
                <a:gd name="T10" fmla="*/ 0 w 490"/>
                <a:gd name="T11" fmla="*/ 31 h 62"/>
                <a:gd name="T12" fmla="*/ 4 w 490"/>
                <a:gd name="T13" fmla="*/ 42 h 62"/>
                <a:gd name="T14" fmla="*/ 12 w 490"/>
                <a:gd name="T15" fmla="*/ 50 h 62"/>
                <a:gd name="T16" fmla="*/ 19 w 490"/>
                <a:gd name="T17" fmla="*/ 58 h 62"/>
                <a:gd name="T18" fmla="*/ 31 w 490"/>
                <a:gd name="T19" fmla="*/ 62 h 62"/>
                <a:gd name="T20" fmla="*/ 459 w 490"/>
                <a:gd name="T21" fmla="*/ 62 h 62"/>
                <a:gd name="T22" fmla="*/ 470 w 490"/>
                <a:gd name="T23" fmla="*/ 58 h 62"/>
                <a:gd name="T24" fmla="*/ 482 w 490"/>
                <a:gd name="T25" fmla="*/ 50 h 62"/>
                <a:gd name="T26" fmla="*/ 490 w 490"/>
                <a:gd name="T27" fmla="*/ 42 h 62"/>
                <a:gd name="T28" fmla="*/ 490 w 490"/>
                <a:gd name="T29" fmla="*/ 31 h 62"/>
                <a:gd name="T30" fmla="*/ 490 w 490"/>
                <a:gd name="T31" fmla="*/ 15 h 62"/>
                <a:gd name="T32" fmla="*/ 482 w 490"/>
                <a:gd name="T33" fmla="*/ 8 h 62"/>
                <a:gd name="T34" fmla="*/ 470 w 490"/>
                <a:gd name="T35" fmla="*/ 0 h 62"/>
                <a:gd name="T36" fmla="*/ 459 w 490"/>
                <a:gd name="T37" fmla="*/ 0 h 62"/>
                <a:gd name="T38" fmla="*/ 459 w 490"/>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62">
                  <a:moveTo>
                    <a:pt x="459" y="0"/>
                  </a:moveTo>
                  <a:lnTo>
                    <a:pt x="31" y="0"/>
                  </a:lnTo>
                  <a:lnTo>
                    <a:pt x="19" y="0"/>
                  </a:lnTo>
                  <a:lnTo>
                    <a:pt x="12" y="8"/>
                  </a:lnTo>
                  <a:lnTo>
                    <a:pt x="4" y="15"/>
                  </a:lnTo>
                  <a:lnTo>
                    <a:pt x="0" y="31"/>
                  </a:lnTo>
                  <a:lnTo>
                    <a:pt x="4" y="42"/>
                  </a:lnTo>
                  <a:lnTo>
                    <a:pt x="12" y="50"/>
                  </a:lnTo>
                  <a:lnTo>
                    <a:pt x="19" y="58"/>
                  </a:lnTo>
                  <a:lnTo>
                    <a:pt x="31" y="62"/>
                  </a:lnTo>
                  <a:lnTo>
                    <a:pt x="459" y="62"/>
                  </a:lnTo>
                  <a:lnTo>
                    <a:pt x="470" y="58"/>
                  </a:lnTo>
                  <a:lnTo>
                    <a:pt x="482" y="50"/>
                  </a:lnTo>
                  <a:lnTo>
                    <a:pt x="490" y="42"/>
                  </a:lnTo>
                  <a:lnTo>
                    <a:pt x="490" y="31"/>
                  </a:lnTo>
                  <a:lnTo>
                    <a:pt x="490" y="15"/>
                  </a:lnTo>
                  <a:lnTo>
                    <a:pt x="482" y="8"/>
                  </a:lnTo>
                  <a:lnTo>
                    <a:pt x="470" y="0"/>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84">
              <a:extLst>
                <a:ext uri="{FF2B5EF4-FFF2-40B4-BE49-F238E27FC236}">
                  <a16:creationId xmlns:a16="http://schemas.microsoft.com/office/drawing/2014/main" id="{D0327CED-445F-66A4-2A4A-C3D94ADB0480}"/>
                </a:ext>
              </a:extLst>
            </p:cNvPr>
            <p:cNvSpPr>
              <a:spLocks/>
            </p:cNvSpPr>
            <p:nvPr/>
          </p:nvSpPr>
          <p:spPr bwMode="auto">
            <a:xfrm>
              <a:off x="1028700" y="5568950"/>
              <a:ext cx="623887" cy="96838"/>
            </a:xfrm>
            <a:custGeom>
              <a:avLst/>
              <a:gdLst>
                <a:gd name="T0" fmla="*/ 362 w 393"/>
                <a:gd name="T1" fmla="*/ 0 h 61"/>
                <a:gd name="T2" fmla="*/ 31 w 393"/>
                <a:gd name="T3" fmla="*/ 0 h 61"/>
                <a:gd name="T4" fmla="*/ 19 w 393"/>
                <a:gd name="T5" fmla="*/ 0 h 61"/>
                <a:gd name="T6" fmla="*/ 12 w 393"/>
                <a:gd name="T7" fmla="*/ 8 h 61"/>
                <a:gd name="T8" fmla="*/ 4 w 393"/>
                <a:gd name="T9" fmla="*/ 19 h 61"/>
                <a:gd name="T10" fmla="*/ 0 w 393"/>
                <a:gd name="T11" fmla="*/ 31 h 61"/>
                <a:gd name="T12" fmla="*/ 4 w 393"/>
                <a:gd name="T13" fmla="*/ 42 h 61"/>
                <a:gd name="T14" fmla="*/ 12 w 393"/>
                <a:gd name="T15" fmla="*/ 50 h 61"/>
                <a:gd name="T16" fmla="*/ 19 w 393"/>
                <a:gd name="T17" fmla="*/ 58 h 61"/>
                <a:gd name="T18" fmla="*/ 31 w 393"/>
                <a:gd name="T19" fmla="*/ 61 h 61"/>
                <a:gd name="T20" fmla="*/ 362 w 393"/>
                <a:gd name="T21" fmla="*/ 61 h 61"/>
                <a:gd name="T22" fmla="*/ 374 w 393"/>
                <a:gd name="T23" fmla="*/ 58 h 61"/>
                <a:gd name="T24" fmla="*/ 382 w 393"/>
                <a:gd name="T25" fmla="*/ 50 h 61"/>
                <a:gd name="T26" fmla="*/ 389 w 393"/>
                <a:gd name="T27" fmla="*/ 42 h 61"/>
                <a:gd name="T28" fmla="*/ 393 w 393"/>
                <a:gd name="T29" fmla="*/ 31 h 61"/>
                <a:gd name="T30" fmla="*/ 389 w 393"/>
                <a:gd name="T31" fmla="*/ 19 h 61"/>
                <a:gd name="T32" fmla="*/ 382 w 393"/>
                <a:gd name="T33" fmla="*/ 8 h 61"/>
                <a:gd name="T34" fmla="*/ 374 w 393"/>
                <a:gd name="T35" fmla="*/ 0 h 61"/>
                <a:gd name="T36" fmla="*/ 362 w 393"/>
                <a:gd name="T37" fmla="*/ 0 h 61"/>
                <a:gd name="T38" fmla="*/ 362 w 393"/>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61">
                  <a:moveTo>
                    <a:pt x="362" y="0"/>
                  </a:moveTo>
                  <a:lnTo>
                    <a:pt x="31" y="0"/>
                  </a:lnTo>
                  <a:lnTo>
                    <a:pt x="19" y="0"/>
                  </a:lnTo>
                  <a:lnTo>
                    <a:pt x="12" y="8"/>
                  </a:lnTo>
                  <a:lnTo>
                    <a:pt x="4" y="19"/>
                  </a:lnTo>
                  <a:lnTo>
                    <a:pt x="0" y="31"/>
                  </a:lnTo>
                  <a:lnTo>
                    <a:pt x="4" y="42"/>
                  </a:lnTo>
                  <a:lnTo>
                    <a:pt x="12" y="50"/>
                  </a:lnTo>
                  <a:lnTo>
                    <a:pt x="19" y="58"/>
                  </a:lnTo>
                  <a:lnTo>
                    <a:pt x="31" y="61"/>
                  </a:lnTo>
                  <a:lnTo>
                    <a:pt x="362" y="61"/>
                  </a:lnTo>
                  <a:lnTo>
                    <a:pt x="374" y="58"/>
                  </a:lnTo>
                  <a:lnTo>
                    <a:pt x="382" y="50"/>
                  </a:lnTo>
                  <a:lnTo>
                    <a:pt x="389" y="42"/>
                  </a:lnTo>
                  <a:lnTo>
                    <a:pt x="393" y="31"/>
                  </a:lnTo>
                  <a:lnTo>
                    <a:pt x="389" y="19"/>
                  </a:lnTo>
                  <a:lnTo>
                    <a:pt x="382" y="8"/>
                  </a:lnTo>
                  <a:lnTo>
                    <a:pt x="374" y="0"/>
                  </a:lnTo>
                  <a:lnTo>
                    <a:pt x="362" y="0"/>
                  </a:lnTo>
                  <a:lnTo>
                    <a:pt x="3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185">
              <a:extLst>
                <a:ext uri="{FF2B5EF4-FFF2-40B4-BE49-F238E27FC236}">
                  <a16:creationId xmlns:a16="http://schemas.microsoft.com/office/drawing/2014/main" id="{C6465885-A1AA-66B2-A1B4-1D6D79E57BCC}"/>
                </a:ext>
              </a:extLst>
            </p:cNvPr>
            <p:cNvSpPr>
              <a:spLocks/>
            </p:cNvSpPr>
            <p:nvPr/>
          </p:nvSpPr>
          <p:spPr bwMode="auto">
            <a:xfrm>
              <a:off x="1866900" y="4054475"/>
              <a:ext cx="355600" cy="360363"/>
            </a:xfrm>
            <a:custGeom>
              <a:avLst/>
              <a:gdLst>
                <a:gd name="T0" fmla="*/ 54 w 224"/>
                <a:gd name="T1" fmla="*/ 215 h 227"/>
                <a:gd name="T2" fmla="*/ 62 w 224"/>
                <a:gd name="T3" fmla="*/ 223 h 227"/>
                <a:gd name="T4" fmla="*/ 77 w 224"/>
                <a:gd name="T5" fmla="*/ 227 h 227"/>
                <a:gd name="T6" fmla="*/ 93 w 224"/>
                <a:gd name="T7" fmla="*/ 223 h 227"/>
                <a:gd name="T8" fmla="*/ 104 w 224"/>
                <a:gd name="T9" fmla="*/ 215 h 227"/>
                <a:gd name="T10" fmla="*/ 220 w 224"/>
                <a:gd name="T11" fmla="*/ 50 h 227"/>
                <a:gd name="T12" fmla="*/ 224 w 224"/>
                <a:gd name="T13" fmla="*/ 38 h 227"/>
                <a:gd name="T14" fmla="*/ 224 w 224"/>
                <a:gd name="T15" fmla="*/ 27 h 227"/>
                <a:gd name="T16" fmla="*/ 220 w 224"/>
                <a:gd name="T17" fmla="*/ 15 h 227"/>
                <a:gd name="T18" fmla="*/ 212 w 224"/>
                <a:gd name="T19" fmla="*/ 8 h 227"/>
                <a:gd name="T20" fmla="*/ 201 w 224"/>
                <a:gd name="T21" fmla="*/ 0 h 227"/>
                <a:gd name="T22" fmla="*/ 189 w 224"/>
                <a:gd name="T23" fmla="*/ 0 h 227"/>
                <a:gd name="T24" fmla="*/ 177 w 224"/>
                <a:gd name="T25" fmla="*/ 4 h 227"/>
                <a:gd name="T26" fmla="*/ 170 w 224"/>
                <a:gd name="T27" fmla="*/ 15 h 227"/>
                <a:gd name="T28" fmla="*/ 77 w 224"/>
                <a:gd name="T29" fmla="*/ 142 h 227"/>
                <a:gd name="T30" fmla="*/ 54 w 224"/>
                <a:gd name="T31" fmla="*/ 111 h 227"/>
                <a:gd name="T32" fmla="*/ 46 w 224"/>
                <a:gd name="T33" fmla="*/ 104 h 227"/>
                <a:gd name="T34" fmla="*/ 35 w 224"/>
                <a:gd name="T35" fmla="*/ 100 h 227"/>
                <a:gd name="T36" fmla="*/ 23 w 224"/>
                <a:gd name="T37" fmla="*/ 100 h 227"/>
                <a:gd name="T38" fmla="*/ 12 w 224"/>
                <a:gd name="T39" fmla="*/ 104 h 227"/>
                <a:gd name="T40" fmla="*/ 4 w 224"/>
                <a:gd name="T41" fmla="*/ 115 h 227"/>
                <a:gd name="T42" fmla="*/ 0 w 224"/>
                <a:gd name="T43" fmla="*/ 127 h 227"/>
                <a:gd name="T44" fmla="*/ 0 w 224"/>
                <a:gd name="T45" fmla="*/ 138 h 227"/>
                <a:gd name="T46" fmla="*/ 4 w 224"/>
                <a:gd name="T47" fmla="*/ 146 h 227"/>
                <a:gd name="T48" fmla="*/ 54 w 224"/>
                <a:gd name="T49" fmla="*/ 2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7">
                  <a:moveTo>
                    <a:pt x="54" y="215"/>
                  </a:moveTo>
                  <a:lnTo>
                    <a:pt x="62" y="223"/>
                  </a:lnTo>
                  <a:lnTo>
                    <a:pt x="77" y="227"/>
                  </a:lnTo>
                  <a:lnTo>
                    <a:pt x="93" y="223"/>
                  </a:lnTo>
                  <a:lnTo>
                    <a:pt x="104" y="215"/>
                  </a:lnTo>
                  <a:lnTo>
                    <a:pt x="220" y="50"/>
                  </a:lnTo>
                  <a:lnTo>
                    <a:pt x="224" y="38"/>
                  </a:lnTo>
                  <a:lnTo>
                    <a:pt x="224" y="27"/>
                  </a:lnTo>
                  <a:lnTo>
                    <a:pt x="220" y="15"/>
                  </a:lnTo>
                  <a:lnTo>
                    <a:pt x="212" y="8"/>
                  </a:lnTo>
                  <a:lnTo>
                    <a:pt x="201" y="0"/>
                  </a:lnTo>
                  <a:lnTo>
                    <a:pt x="189" y="0"/>
                  </a:lnTo>
                  <a:lnTo>
                    <a:pt x="177" y="4"/>
                  </a:lnTo>
                  <a:lnTo>
                    <a:pt x="170" y="15"/>
                  </a:lnTo>
                  <a:lnTo>
                    <a:pt x="77" y="142"/>
                  </a:lnTo>
                  <a:lnTo>
                    <a:pt x="54" y="111"/>
                  </a:lnTo>
                  <a:lnTo>
                    <a:pt x="46" y="104"/>
                  </a:lnTo>
                  <a:lnTo>
                    <a:pt x="35" y="100"/>
                  </a:lnTo>
                  <a:lnTo>
                    <a:pt x="23" y="100"/>
                  </a:lnTo>
                  <a:lnTo>
                    <a:pt x="12" y="104"/>
                  </a:lnTo>
                  <a:lnTo>
                    <a:pt x="4" y="115"/>
                  </a:lnTo>
                  <a:lnTo>
                    <a:pt x="0" y="127"/>
                  </a:lnTo>
                  <a:lnTo>
                    <a:pt x="0" y="138"/>
                  </a:lnTo>
                  <a:lnTo>
                    <a:pt x="4" y="146"/>
                  </a:lnTo>
                  <a:lnTo>
                    <a:pt x="5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86">
              <a:extLst>
                <a:ext uri="{FF2B5EF4-FFF2-40B4-BE49-F238E27FC236}">
                  <a16:creationId xmlns:a16="http://schemas.microsoft.com/office/drawing/2014/main" id="{B2558D17-66B2-AED0-2D49-024CBEBEA37D}"/>
                </a:ext>
              </a:extLst>
            </p:cNvPr>
            <p:cNvSpPr>
              <a:spLocks/>
            </p:cNvSpPr>
            <p:nvPr/>
          </p:nvSpPr>
          <p:spPr bwMode="auto">
            <a:xfrm>
              <a:off x="1866900" y="4475163"/>
              <a:ext cx="355600" cy="354013"/>
            </a:xfrm>
            <a:custGeom>
              <a:avLst/>
              <a:gdLst>
                <a:gd name="T0" fmla="*/ 54 w 224"/>
                <a:gd name="T1" fmla="*/ 212 h 223"/>
                <a:gd name="T2" fmla="*/ 62 w 224"/>
                <a:gd name="T3" fmla="*/ 220 h 223"/>
                <a:gd name="T4" fmla="*/ 77 w 224"/>
                <a:gd name="T5" fmla="*/ 223 h 223"/>
                <a:gd name="T6" fmla="*/ 93 w 224"/>
                <a:gd name="T7" fmla="*/ 220 h 223"/>
                <a:gd name="T8" fmla="*/ 104 w 224"/>
                <a:gd name="T9" fmla="*/ 212 h 223"/>
                <a:gd name="T10" fmla="*/ 220 w 224"/>
                <a:gd name="T11" fmla="*/ 46 h 223"/>
                <a:gd name="T12" fmla="*/ 224 w 224"/>
                <a:gd name="T13" fmla="*/ 35 h 223"/>
                <a:gd name="T14" fmla="*/ 224 w 224"/>
                <a:gd name="T15" fmla="*/ 23 h 223"/>
                <a:gd name="T16" fmla="*/ 220 w 224"/>
                <a:gd name="T17" fmla="*/ 12 h 223"/>
                <a:gd name="T18" fmla="*/ 212 w 224"/>
                <a:gd name="T19" fmla="*/ 4 h 223"/>
                <a:gd name="T20" fmla="*/ 201 w 224"/>
                <a:gd name="T21" fmla="*/ 0 h 223"/>
                <a:gd name="T22" fmla="*/ 189 w 224"/>
                <a:gd name="T23" fmla="*/ 0 h 223"/>
                <a:gd name="T24" fmla="*/ 177 w 224"/>
                <a:gd name="T25" fmla="*/ 4 h 223"/>
                <a:gd name="T26" fmla="*/ 170 w 224"/>
                <a:gd name="T27" fmla="*/ 12 h 223"/>
                <a:gd name="T28" fmla="*/ 77 w 224"/>
                <a:gd name="T29" fmla="*/ 139 h 223"/>
                <a:gd name="T30" fmla="*/ 54 w 224"/>
                <a:gd name="T31" fmla="*/ 108 h 223"/>
                <a:gd name="T32" fmla="*/ 46 w 224"/>
                <a:gd name="T33" fmla="*/ 100 h 223"/>
                <a:gd name="T34" fmla="*/ 35 w 224"/>
                <a:gd name="T35" fmla="*/ 96 h 223"/>
                <a:gd name="T36" fmla="*/ 23 w 224"/>
                <a:gd name="T37" fmla="*/ 96 h 223"/>
                <a:gd name="T38" fmla="*/ 12 w 224"/>
                <a:gd name="T39" fmla="*/ 104 h 223"/>
                <a:gd name="T40" fmla="*/ 4 w 224"/>
                <a:gd name="T41" fmla="*/ 112 h 223"/>
                <a:gd name="T42" fmla="*/ 0 w 224"/>
                <a:gd name="T43" fmla="*/ 123 h 223"/>
                <a:gd name="T44" fmla="*/ 0 w 224"/>
                <a:gd name="T45" fmla="*/ 135 h 223"/>
                <a:gd name="T46" fmla="*/ 4 w 224"/>
                <a:gd name="T47" fmla="*/ 146 h 223"/>
                <a:gd name="T48" fmla="*/ 54 w 224"/>
                <a:gd name="T49" fmla="*/ 2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3">
                  <a:moveTo>
                    <a:pt x="54" y="212"/>
                  </a:moveTo>
                  <a:lnTo>
                    <a:pt x="62" y="220"/>
                  </a:lnTo>
                  <a:lnTo>
                    <a:pt x="77" y="223"/>
                  </a:lnTo>
                  <a:lnTo>
                    <a:pt x="93" y="220"/>
                  </a:lnTo>
                  <a:lnTo>
                    <a:pt x="104" y="212"/>
                  </a:lnTo>
                  <a:lnTo>
                    <a:pt x="220" y="46"/>
                  </a:lnTo>
                  <a:lnTo>
                    <a:pt x="224" y="35"/>
                  </a:lnTo>
                  <a:lnTo>
                    <a:pt x="224" y="23"/>
                  </a:lnTo>
                  <a:lnTo>
                    <a:pt x="220" y="12"/>
                  </a:lnTo>
                  <a:lnTo>
                    <a:pt x="212" y="4"/>
                  </a:lnTo>
                  <a:lnTo>
                    <a:pt x="201" y="0"/>
                  </a:lnTo>
                  <a:lnTo>
                    <a:pt x="189" y="0"/>
                  </a:lnTo>
                  <a:lnTo>
                    <a:pt x="177" y="4"/>
                  </a:lnTo>
                  <a:lnTo>
                    <a:pt x="170" y="12"/>
                  </a:lnTo>
                  <a:lnTo>
                    <a:pt x="77" y="139"/>
                  </a:lnTo>
                  <a:lnTo>
                    <a:pt x="54" y="108"/>
                  </a:lnTo>
                  <a:lnTo>
                    <a:pt x="46" y="100"/>
                  </a:lnTo>
                  <a:lnTo>
                    <a:pt x="35" y="96"/>
                  </a:lnTo>
                  <a:lnTo>
                    <a:pt x="23" y="96"/>
                  </a:lnTo>
                  <a:lnTo>
                    <a:pt x="12" y="104"/>
                  </a:lnTo>
                  <a:lnTo>
                    <a:pt x="4" y="112"/>
                  </a:lnTo>
                  <a:lnTo>
                    <a:pt x="0" y="123"/>
                  </a:lnTo>
                  <a:lnTo>
                    <a:pt x="0" y="135"/>
                  </a:lnTo>
                  <a:lnTo>
                    <a:pt x="4" y="146"/>
                  </a:lnTo>
                  <a:lnTo>
                    <a:pt x="5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87">
              <a:extLst>
                <a:ext uri="{FF2B5EF4-FFF2-40B4-BE49-F238E27FC236}">
                  <a16:creationId xmlns:a16="http://schemas.microsoft.com/office/drawing/2014/main" id="{9E10291B-EB98-C007-80B7-D4325894D16E}"/>
                </a:ext>
              </a:extLst>
            </p:cNvPr>
            <p:cNvSpPr>
              <a:spLocks/>
            </p:cNvSpPr>
            <p:nvPr/>
          </p:nvSpPr>
          <p:spPr bwMode="auto">
            <a:xfrm>
              <a:off x="1866900" y="4891088"/>
              <a:ext cx="355600" cy="354013"/>
            </a:xfrm>
            <a:custGeom>
              <a:avLst/>
              <a:gdLst>
                <a:gd name="T0" fmla="*/ 54 w 224"/>
                <a:gd name="T1" fmla="*/ 211 h 223"/>
                <a:gd name="T2" fmla="*/ 62 w 224"/>
                <a:gd name="T3" fmla="*/ 223 h 223"/>
                <a:gd name="T4" fmla="*/ 77 w 224"/>
                <a:gd name="T5" fmla="*/ 223 h 223"/>
                <a:gd name="T6" fmla="*/ 93 w 224"/>
                <a:gd name="T7" fmla="*/ 223 h 223"/>
                <a:gd name="T8" fmla="*/ 104 w 224"/>
                <a:gd name="T9" fmla="*/ 211 h 223"/>
                <a:gd name="T10" fmla="*/ 220 w 224"/>
                <a:gd name="T11" fmla="*/ 46 h 223"/>
                <a:gd name="T12" fmla="*/ 224 w 224"/>
                <a:gd name="T13" fmla="*/ 38 h 223"/>
                <a:gd name="T14" fmla="*/ 224 w 224"/>
                <a:gd name="T15" fmla="*/ 23 h 223"/>
                <a:gd name="T16" fmla="*/ 220 w 224"/>
                <a:gd name="T17" fmla="*/ 15 h 223"/>
                <a:gd name="T18" fmla="*/ 212 w 224"/>
                <a:gd name="T19" fmla="*/ 4 h 223"/>
                <a:gd name="T20" fmla="*/ 201 w 224"/>
                <a:gd name="T21" fmla="*/ 0 h 223"/>
                <a:gd name="T22" fmla="*/ 189 w 224"/>
                <a:gd name="T23" fmla="*/ 0 h 223"/>
                <a:gd name="T24" fmla="*/ 177 w 224"/>
                <a:gd name="T25" fmla="*/ 4 h 223"/>
                <a:gd name="T26" fmla="*/ 170 w 224"/>
                <a:gd name="T27" fmla="*/ 11 h 223"/>
                <a:gd name="T28" fmla="*/ 77 w 224"/>
                <a:gd name="T29" fmla="*/ 142 h 223"/>
                <a:gd name="T30" fmla="*/ 54 w 224"/>
                <a:gd name="T31" fmla="*/ 111 h 223"/>
                <a:gd name="T32" fmla="*/ 46 w 224"/>
                <a:gd name="T33" fmla="*/ 104 h 223"/>
                <a:gd name="T34" fmla="*/ 35 w 224"/>
                <a:gd name="T35" fmla="*/ 96 h 223"/>
                <a:gd name="T36" fmla="*/ 23 w 224"/>
                <a:gd name="T37" fmla="*/ 100 h 223"/>
                <a:gd name="T38" fmla="*/ 12 w 224"/>
                <a:gd name="T39" fmla="*/ 104 h 223"/>
                <a:gd name="T40" fmla="*/ 4 w 224"/>
                <a:gd name="T41" fmla="*/ 111 h 223"/>
                <a:gd name="T42" fmla="*/ 0 w 224"/>
                <a:gd name="T43" fmla="*/ 123 h 223"/>
                <a:gd name="T44" fmla="*/ 0 w 224"/>
                <a:gd name="T45" fmla="*/ 134 h 223"/>
                <a:gd name="T46" fmla="*/ 4 w 224"/>
                <a:gd name="T47" fmla="*/ 146 h 223"/>
                <a:gd name="T48" fmla="*/ 54 w 224"/>
                <a:gd name="T49" fmla="*/ 2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3">
                  <a:moveTo>
                    <a:pt x="54" y="211"/>
                  </a:moveTo>
                  <a:lnTo>
                    <a:pt x="62" y="223"/>
                  </a:lnTo>
                  <a:lnTo>
                    <a:pt x="77" y="223"/>
                  </a:lnTo>
                  <a:lnTo>
                    <a:pt x="93" y="223"/>
                  </a:lnTo>
                  <a:lnTo>
                    <a:pt x="104" y="211"/>
                  </a:lnTo>
                  <a:lnTo>
                    <a:pt x="220" y="46"/>
                  </a:lnTo>
                  <a:lnTo>
                    <a:pt x="224" y="38"/>
                  </a:lnTo>
                  <a:lnTo>
                    <a:pt x="224" y="23"/>
                  </a:lnTo>
                  <a:lnTo>
                    <a:pt x="220" y="15"/>
                  </a:lnTo>
                  <a:lnTo>
                    <a:pt x="212" y="4"/>
                  </a:lnTo>
                  <a:lnTo>
                    <a:pt x="201" y="0"/>
                  </a:lnTo>
                  <a:lnTo>
                    <a:pt x="189" y="0"/>
                  </a:lnTo>
                  <a:lnTo>
                    <a:pt x="177" y="4"/>
                  </a:lnTo>
                  <a:lnTo>
                    <a:pt x="170" y="11"/>
                  </a:lnTo>
                  <a:lnTo>
                    <a:pt x="77" y="142"/>
                  </a:lnTo>
                  <a:lnTo>
                    <a:pt x="54" y="111"/>
                  </a:lnTo>
                  <a:lnTo>
                    <a:pt x="46" y="104"/>
                  </a:lnTo>
                  <a:lnTo>
                    <a:pt x="35" y="96"/>
                  </a:lnTo>
                  <a:lnTo>
                    <a:pt x="23" y="100"/>
                  </a:lnTo>
                  <a:lnTo>
                    <a:pt x="12" y="104"/>
                  </a:lnTo>
                  <a:lnTo>
                    <a:pt x="4" y="111"/>
                  </a:lnTo>
                  <a:lnTo>
                    <a:pt x="0" y="123"/>
                  </a:lnTo>
                  <a:lnTo>
                    <a:pt x="0" y="134"/>
                  </a:lnTo>
                  <a:lnTo>
                    <a:pt x="4" y="146"/>
                  </a:lnTo>
                  <a:lnTo>
                    <a:pt x="54"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88">
              <a:extLst>
                <a:ext uri="{FF2B5EF4-FFF2-40B4-BE49-F238E27FC236}">
                  <a16:creationId xmlns:a16="http://schemas.microsoft.com/office/drawing/2014/main" id="{B98A938B-7E8F-C252-E4BB-4EC8DAD7AE36}"/>
                </a:ext>
              </a:extLst>
            </p:cNvPr>
            <p:cNvSpPr>
              <a:spLocks/>
            </p:cNvSpPr>
            <p:nvPr/>
          </p:nvSpPr>
          <p:spPr bwMode="auto">
            <a:xfrm>
              <a:off x="1866900" y="5305425"/>
              <a:ext cx="355600" cy="360363"/>
            </a:xfrm>
            <a:custGeom>
              <a:avLst/>
              <a:gdLst>
                <a:gd name="T0" fmla="*/ 54 w 224"/>
                <a:gd name="T1" fmla="*/ 212 h 227"/>
                <a:gd name="T2" fmla="*/ 62 w 224"/>
                <a:gd name="T3" fmla="*/ 224 h 227"/>
                <a:gd name="T4" fmla="*/ 77 w 224"/>
                <a:gd name="T5" fmla="*/ 227 h 227"/>
                <a:gd name="T6" fmla="*/ 93 w 224"/>
                <a:gd name="T7" fmla="*/ 224 h 227"/>
                <a:gd name="T8" fmla="*/ 104 w 224"/>
                <a:gd name="T9" fmla="*/ 212 h 227"/>
                <a:gd name="T10" fmla="*/ 220 w 224"/>
                <a:gd name="T11" fmla="*/ 50 h 227"/>
                <a:gd name="T12" fmla="*/ 224 w 224"/>
                <a:gd name="T13" fmla="*/ 39 h 227"/>
                <a:gd name="T14" fmla="*/ 224 w 224"/>
                <a:gd name="T15" fmla="*/ 27 h 227"/>
                <a:gd name="T16" fmla="*/ 220 w 224"/>
                <a:gd name="T17" fmla="*/ 16 h 227"/>
                <a:gd name="T18" fmla="*/ 212 w 224"/>
                <a:gd name="T19" fmla="*/ 8 h 227"/>
                <a:gd name="T20" fmla="*/ 201 w 224"/>
                <a:gd name="T21" fmla="*/ 0 h 227"/>
                <a:gd name="T22" fmla="*/ 189 w 224"/>
                <a:gd name="T23" fmla="*/ 0 h 227"/>
                <a:gd name="T24" fmla="*/ 177 w 224"/>
                <a:gd name="T25" fmla="*/ 4 h 227"/>
                <a:gd name="T26" fmla="*/ 170 w 224"/>
                <a:gd name="T27" fmla="*/ 12 h 227"/>
                <a:gd name="T28" fmla="*/ 77 w 224"/>
                <a:gd name="T29" fmla="*/ 143 h 227"/>
                <a:gd name="T30" fmla="*/ 54 w 224"/>
                <a:gd name="T31" fmla="*/ 112 h 227"/>
                <a:gd name="T32" fmla="*/ 46 w 224"/>
                <a:gd name="T33" fmla="*/ 104 h 227"/>
                <a:gd name="T34" fmla="*/ 35 w 224"/>
                <a:gd name="T35" fmla="*/ 100 h 227"/>
                <a:gd name="T36" fmla="*/ 23 w 224"/>
                <a:gd name="T37" fmla="*/ 100 h 227"/>
                <a:gd name="T38" fmla="*/ 12 w 224"/>
                <a:gd name="T39" fmla="*/ 104 h 227"/>
                <a:gd name="T40" fmla="*/ 4 w 224"/>
                <a:gd name="T41" fmla="*/ 112 h 227"/>
                <a:gd name="T42" fmla="*/ 0 w 224"/>
                <a:gd name="T43" fmla="*/ 124 h 227"/>
                <a:gd name="T44" fmla="*/ 0 w 224"/>
                <a:gd name="T45" fmla="*/ 135 h 227"/>
                <a:gd name="T46" fmla="*/ 4 w 224"/>
                <a:gd name="T47" fmla="*/ 147 h 227"/>
                <a:gd name="T48" fmla="*/ 54 w 224"/>
                <a:gd name="T49" fmla="*/ 2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27">
                  <a:moveTo>
                    <a:pt x="54" y="212"/>
                  </a:moveTo>
                  <a:lnTo>
                    <a:pt x="62" y="224"/>
                  </a:lnTo>
                  <a:lnTo>
                    <a:pt x="77" y="227"/>
                  </a:lnTo>
                  <a:lnTo>
                    <a:pt x="93" y="224"/>
                  </a:lnTo>
                  <a:lnTo>
                    <a:pt x="104" y="212"/>
                  </a:lnTo>
                  <a:lnTo>
                    <a:pt x="220" y="50"/>
                  </a:lnTo>
                  <a:lnTo>
                    <a:pt x="224" y="39"/>
                  </a:lnTo>
                  <a:lnTo>
                    <a:pt x="224" y="27"/>
                  </a:lnTo>
                  <a:lnTo>
                    <a:pt x="220" y="16"/>
                  </a:lnTo>
                  <a:lnTo>
                    <a:pt x="212" y="8"/>
                  </a:lnTo>
                  <a:lnTo>
                    <a:pt x="201" y="0"/>
                  </a:lnTo>
                  <a:lnTo>
                    <a:pt x="189" y="0"/>
                  </a:lnTo>
                  <a:lnTo>
                    <a:pt x="177" y="4"/>
                  </a:lnTo>
                  <a:lnTo>
                    <a:pt x="170" y="12"/>
                  </a:lnTo>
                  <a:lnTo>
                    <a:pt x="77" y="143"/>
                  </a:lnTo>
                  <a:lnTo>
                    <a:pt x="54" y="112"/>
                  </a:lnTo>
                  <a:lnTo>
                    <a:pt x="46" y="104"/>
                  </a:lnTo>
                  <a:lnTo>
                    <a:pt x="35" y="100"/>
                  </a:lnTo>
                  <a:lnTo>
                    <a:pt x="23" y="100"/>
                  </a:lnTo>
                  <a:lnTo>
                    <a:pt x="12" y="104"/>
                  </a:lnTo>
                  <a:lnTo>
                    <a:pt x="4" y="112"/>
                  </a:lnTo>
                  <a:lnTo>
                    <a:pt x="0" y="124"/>
                  </a:lnTo>
                  <a:lnTo>
                    <a:pt x="0" y="135"/>
                  </a:lnTo>
                  <a:lnTo>
                    <a:pt x="4" y="147"/>
                  </a:lnTo>
                  <a:lnTo>
                    <a:pt x="5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3" name="TextBox 37">
            <a:extLst>
              <a:ext uri="{FF2B5EF4-FFF2-40B4-BE49-F238E27FC236}">
                <a16:creationId xmlns:a16="http://schemas.microsoft.com/office/drawing/2014/main" id="{836FE88E-A7EE-8D67-1B2F-EAFCE3A889B6}"/>
              </a:ext>
            </a:extLst>
          </p:cNvPr>
          <p:cNvSpPr txBox="1"/>
          <p:nvPr/>
        </p:nvSpPr>
        <p:spPr>
          <a:xfrm>
            <a:off x="686467" y="2548642"/>
            <a:ext cx="3584032" cy="1631216"/>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EABB22"/>
              </a:buClr>
            </a:pPr>
            <a:r>
              <a:rPr lang="en-US" sz="1800" dirty="0">
                <a:solidFill>
                  <a:srgbClr val="262626"/>
                </a:solidFill>
                <a:latin typeface="+mn-lt"/>
              </a:rPr>
              <a:t>lights and HVAC left on after departure</a:t>
            </a:r>
          </a:p>
          <a:p>
            <a:pPr>
              <a:lnSpc>
                <a:spcPts val="1960"/>
              </a:lnSpc>
              <a:buClr>
                <a:srgbClr val="EABB22"/>
              </a:buClr>
            </a:pPr>
            <a:r>
              <a:rPr lang="en-US" sz="1800" dirty="0">
                <a:solidFill>
                  <a:srgbClr val="262626"/>
                </a:solidFill>
                <a:latin typeface="+mn-lt"/>
              </a:rPr>
              <a:t>partially used amenities discarded</a:t>
            </a:r>
          </a:p>
          <a:p>
            <a:pPr>
              <a:lnSpc>
                <a:spcPts val="1960"/>
              </a:lnSpc>
              <a:buClr>
                <a:srgbClr val="EABB22"/>
              </a:buClr>
            </a:pPr>
            <a:r>
              <a:rPr lang="en-US" sz="1800" dirty="0">
                <a:solidFill>
                  <a:srgbClr val="262626"/>
                </a:solidFill>
                <a:latin typeface="+mn-lt"/>
              </a:rPr>
              <a:t>unnecessary linen replacement</a:t>
            </a:r>
          </a:p>
          <a:p>
            <a:pPr>
              <a:lnSpc>
                <a:spcPts val="1960"/>
              </a:lnSpc>
              <a:buClr>
                <a:srgbClr val="EABB22"/>
              </a:buClr>
            </a:pPr>
            <a:r>
              <a:rPr lang="en-US" sz="1800" dirty="0">
                <a:solidFill>
                  <a:srgbClr val="262626"/>
                </a:solidFill>
                <a:latin typeface="+mn-lt"/>
              </a:rPr>
              <a:t>duplicated cleaning steps</a:t>
            </a:r>
          </a:p>
        </p:txBody>
      </p:sp>
      <p:sp>
        <p:nvSpPr>
          <p:cNvPr id="74" name="TextBox 37">
            <a:extLst>
              <a:ext uri="{FF2B5EF4-FFF2-40B4-BE49-F238E27FC236}">
                <a16:creationId xmlns:a16="http://schemas.microsoft.com/office/drawing/2014/main" id="{0B4B5330-1CCB-1CCF-6991-5700647F9741}"/>
              </a:ext>
            </a:extLst>
          </p:cNvPr>
          <p:cNvSpPr txBox="1"/>
          <p:nvPr/>
        </p:nvSpPr>
        <p:spPr>
          <a:xfrm>
            <a:off x="686467" y="5127575"/>
            <a:ext cx="3660790" cy="1118255"/>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62A844"/>
              </a:buClr>
            </a:pPr>
            <a:r>
              <a:rPr lang="en-US" sz="1800" dirty="0">
                <a:solidFill>
                  <a:srgbClr val="262626"/>
                </a:solidFill>
                <a:latin typeface="+mn-lt"/>
              </a:rPr>
              <a:t>lower energy use</a:t>
            </a:r>
          </a:p>
          <a:p>
            <a:pPr>
              <a:lnSpc>
                <a:spcPts val="1960"/>
              </a:lnSpc>
              <a:buClr>
                <a:srgbClr val="62A844"/>
              </a:buClr>
            </a:pPr>
            <a:r>
              <a:rPr lang="en-US" sz="1800" dirty="0">
                <a:solidFill>
                  <a:srgbClr val="262626"/>
                </a:solidFill>
                <a:latin typeface="+mn-lt"/>
              </a:rPr>
              <a:t>lower amenity waste</a:t>
            </a:r>
          </a:p>
          <a:p>
            <a:pPr>
              <a:lnSpc>
                <a:spcPts val="1960"/>
              </a:lnSpc>
              <a:buClr>
                <a:srgbClr val="62A844"/>
              </a:buClr>
            </a:pPr>
            <a:r>
              <a:rPr lang="en-US" sz="1800" dirty="0">
                <a:solidFill>
                  <a:srgbClr val="262626"/>
                </a:solidFill>
                <a:latin typeface="+mn-lt"/>
              </a:rPr>
              <a:t>more consistent room standards</a:t>
            </a:r>
          </a:p>
          <a:p>
            <a:pPr>
              <a:lnSpc>
                <a:spcPts val="1960"/>
              </a:lnSpc>
              <a:buClr>
                <a:srgbClr val="62A844"/>
              </a:buClr>
            </a:pPr>
            <a:endParaRPr lang="en-US" sz="1800" dirty="0">
              <a:solidFill>
                <a:srgbClr val="262626"/>
              </a:solidFill>
              <a:latin typeface="+mn-lt"/>
            </a:endParaRPr>
          </a:p>
        </p:txBody>
      </p:sp>
      <p:sp>
        <p:nvSpPr>
          <p:cNvPr id="75" name="TextBox 37">
            <a:extLst>
              <a:ext uri="{FF2B5EF4-FFF2-40B4-BE49-F238E27FC236}">
                <a16:creationId xmlns:a16="http://schemas.microsoft.com/office/drawing/2014/main" id="{644062B7-90C0-563F-46B1-7FC30EA79283}"/>
              </a:ext>
            </a:extLst>
          </p:cNvPr>
          <p:cNvSpPr txBox="1"/>
          <p:nvPr/>
        </p:nvSpPr>
        <p:spPr>
          <a:xfrm>
            <a:off x="8469460" y="3464878"/>
            <a:ext cx="3162446" cy="2913618"/>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60"/>
              </a:lnSpc>
              <a:buClr>
                <a:srgbClr val="0289AE"/>
              </a:buClr>
            </a:pPr>
            <a:r>
              <a:rPr lang="en-US" sz="1800" dirty="0">
                <a:solidFill>
                  <a:srgbClr val="262626"/>
                </a:solidFill>
                <a:latin typeface="+mn-lt"/>
              </a:rPr>
              <a:t>entry check for lights, windows and thermostat</a:t>
            </a:r>
          </a:p>
          <a:p>
            <a:pPr>
              <a:lnSpc>
                <a:spcPts val="1960"/>
              </a:lnSpc>
              <a:buClr>
                <a:srgbClr val="0289AE"/>
              </a:buClr>
            </a:pPr>
            <a:r>
              <a:rPr lang="en-US" sz="1800" dirty="0">
                <a:solidFill>
                  <a:srgbClr val="262626"/>
                </a:solidFill>
                <a:latin typeface="+mn-lt"/>
              </a:rPr>
              <a:t>refill or bulk amenity system</a:t>
            </a:r>
          </a:p>
          <a:p>
            <a:pPr>
              <a:lnSpc>
                <a:spcPts val="1960"/>
              </a:lnSpc>
              <a:buClr>
                <a:srgbClr val="0289AE"/>
              </a:buClr>
            </a:pPr>
            <a:r>
              <a:rPr lang="en-US" sz="1800" dirty="0">
                <a:solidFill>
                  <a:srgbClr val="262626"/>
                </a:solidFill>
                <a:latin typeface="+mn-lt"/>
              </a:rPr>
              <a:t>policy-based linen replacement</a:t>
            </a:r>
          </a:p>
          <a:p>
            <a:pPr>
              <a:lnSpc>
                <a:spcPts val="1960"/>
              </a:lnSpc>
              <a:buClr>
                <a:srgbClr val="0289AE"/>
              </a:buClr>
            </a:pPr>
            <a:r>
              <a:rPr lang="en-US" sz="1800" dirty="0" err="1">
                <a:solidFill>
                  <a:srgbClr val="262626"/>
                </a:solidFill>
                <a:latin typeface="+mn-lt"/>
              </a:rPr>
              <a:t>standardised</a:t>
            </a:r>
            <a:r>
              <a:rPr lang="en-US" sz="1800" dirty="0">
                <a:solidFill>
                  <a:srgbClr val="262626"/>
                </a:solidFill>
                <a:latin typeface="+mn-lt"/>
              </a:rPr>
              <a:t> trolley setup to reduce duplicate movement</a:t>
            </a:r>
          </a:p>
          <a:p>
            <a:pPr>
              <a:lnSpc>
                <a:spcPts val="1960"/>
              </a:lnSpc>
              <a:buClr>
                <a:srgbClr val="0289AE"/>
              </a:buClr>
            </a:pPr>
            <a:r>
              <a:rPr lang="en-US" sz="1800" dirty="0">
                <a:solidFill>
                  <a:srgbClr val="262626"/>
                </a:solidFill>
                <a:latin typeface="+mn-lt"/>
              </a:rPr>
              <a:t>final room check for waste separation and shut-off compliance</a:t>
            </a:r>
          </a:p>
          <a:p>
            <a:pPr>
              <a:lnSpc>
                <a:spcPts val="1960"/>
              </a:lnSpc>
              <a:buClr>
                <a:srgbClr val="0289AE"/>
              </a:buClr>
            </a:pPr>
            <a:endParaRPr lang="en-US" sz="1800" dirty="0">
              <a:solidFill>
                <a:srgbClr val="262626"/>
              </a:solidFill>
              <a:latin typeface="+mn-lt"/>
            </a:endParaRPr>
          </a:p>
        </p:txBody>
      </p:sp>
      <p:cxnSp>
        <p:nvCxnSpPr>
          <p:cNvPr id="76" name="Straight Connector 28">
            <a:extLst>
              <a:ext uri="{FF2B5EF4-FFF2-40B4-BE49-F238E27FC236}">
                <a16:creationId xmlns:a16="http://schemas.microsoft.com/office/drawing/2014/main" id="{BEB7E8D8-AD77-22E1-5616-D3172C49BE55}"/>
              </a:ext>
            </a:extLst>
          </p:cNvPr>
          <p:cNvCxnSpPr>
            <a:cxnSpLocks/>
          </p:cNvCxnSpPr>
          <p:nvPr/>
        </p:nvCxnSpPr>
        <p:spPr>
          <a:xfrm>
            <a:off x="8202339" y="3333805"/>
            <a:ext cx="3429567"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77" name="Rectangle 12">
            <a:extLst>
              <a:ext uri="{FF2B5EF4-FFF2-40B4-BE49-F238E27FC236}">
                <a16:creationId xmlns:a16="http://schemas.microsoft.com/office/drawing/2014/main" id="{335129DE-8CE7-F960-BD4F-4BC5868E7117}"/>
              </a:ext>
            </a:extLst>
          </p:cNvPr>
          <p:cNvSpPr/>
          <p:nvPr/>
        </p:nvSpPr>
        <p:spPr>
          <a:xfrm>
            <a:off x="8469458" y="2896214"/>
            <a:ext cx="2955311" cy="738664"/>
          </a:xfrm>
          <a:prstGeom prst="rect">
            <a:avLst/>
          </a:prstGeom>
        </p:spPr>
        <p:txBody>
          <a:bodyPr wrap="square" lIns="0" tIns="0" rIns="0" bIns="0" anchor="t">
            <a:spAutoFit/>
          </a:bodyPr>
          <a:lstStyle/>
          <a:p>
            <a:r>
              <a:rPr lang="de-DE" sz="2400" b="1" dirty="0" err="1">
                <a:solidFill>
                  <a:srgbClr val="0289AE"/>
                </a:solidFill>
              </a:rPr>
              <a:t>Redesigned</a:t>
            </a:r>
            <a:r>
              <a:rPr lang="de-DE" sz="2400" b="1" dirty="0">
                <a:solidFill>
                  <a:srgbClr val="0289AE"/>
                </a:solidFill>
              </a:rPr>
              <a:t> Routine</a:t>
            </a:r>
          </a:p>
          <a:p>
            <a:endParaRPr lang="en-AU" sz="2400" b="1" dirty="0">
              <a:solidFill>
                <a:srgbClr val="0289AE"/>
              </a:solidFill>
            </a:endParaRPr>
          </a:p>
        </p:txBody>
      </p:sp>
      <p:cxnSp>
        <p:nvCxnSpPr>
          <p:cNvPr id="78" name="Straight Connector 28">
            <a:extLst>
              <a:ext uri="{FF2B5EF4-FFF2-40B4-BE49-F238E27FC236}">
                <a16:creationId xmlns:a16="http://schemas.microsoft.com/office/drawing/2014/main" id="{E19CD2D1-F8A4-AE24-8A3F-8BDE1E83ECC2}"/>
              </a:ext>
            </a:extLst>
          </p:cNvPr>
          <p:cNvCxnSpPr>
            <a:cxnSpLocks/>
          </p:cNvCxnSpPr>
          <p:nvPr/>
        </p:nvCxnSpPr>
        <p:spPr>
          <a:xfrm>
            <a:off x="383284" y="4994767"/>
            <a:ext cx="3537051"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9" name="Rectangle 12">
            <a:extLst>
              <a:ext uri="{FF2B5EF4-FFF2-40B4-BE49-F238E27FC236}">
                <a16:creationId xmlns:a16="http://schemas.microsoft.com/office/drawing/2014/main" id="{AB8FB129-CC68-AAA0-7809-19347C4C57C7}"/>
              </a:ext>
            </a:extLst>
          </p:cNvPr>
          <p:cNvSpPr/>
          <p:nvPr/>
        </p:nvSpPr>
        <p:spPr>
          <a:xfrm>
            <a:off x="686466" y="4599004"/>
            <a:ext cx="2917965" cy="738664"/>
          </a:xfrm>
          <a:prstGeom prst="rect">
            <a:avLst/>
          </a:prstGeom>
        </p:spPr>
        <p:txBody>
          <a:bodyPr wrap="square" lIns="0" tIns="0" rIns="0" bIns="0" anchor="t">
            <a:spAutoFit/>
          </a:bodyPr>
          <a:lstStyle/>
          <a:p>
            <a:r>
              <a:rPr lang="de-DE" sz="2400" b="1" dirty="0" err="1">
                <a:solidFill>
                  <a:srgbClr val="62A844"/>
                </a:solidFill>
              </a:rPr>
              <a:t>Expected</a:t>
            </a:r>
            <a:r>
              <a:rPr lang="de-DE" sz="2400" b="1" dirty="0">
                <a:solidFill>
                  <a:srgbClr val="62A844"/>
                </a:solidFill>
              </a:rPr>
              <a:t> Gains</a:t>
            </a:r>
          </a:p>
          <a:p>
            <a:endParaRPr lang="en-AU" sz="2400" b="1" dirty="0">
              <a:solidFill>
                <a:srgbClr val="62A844"/>
              </a:solidFill>
            </a:endParaRPr>
          </a:p>
        </p:txBody>
      </p:sp>
      <p:sp>
        <p:nvSpPr>
          <p:cNvPr id="80" name="Rectangle 79">
            <a:extLst>
              <a:ext uri="{FF2B5EF4-FFF2-40B4-BE49-F238E27FC236}">
                <a16:creationId xmlns:a16="http://schemas.microsoft.com/office/drawing/2014/main" id="{A1ECF7E7-0BBE-D76A-9A61-8D5E1D4C2E04}"/>
              </a:ext>
            </a:extLst>
          </p:cNvPr>
          <p:cNvSpPr/>
          <p:nvPr/>
        </p:nvSpPr>
        <p:spPr>
          <a:xfrm>
            <a:off x="686467" y="1989670"/>
            <a:ext cx="2951616" cy="369332"/>
          </a:xfrm>
          <a:prstGeom prst="rect">
            <a:avLst/>
          </a:prstGeom>
        </p:spPr>
        <p:txBody>
          <a:bodyPr wrap="square" lIns="0" tIns="0" rIns="0" bIns="0" anchor="t">
            <a:spAutoFit/>
          </a:bodyPr>
          <a:lstStyle/>
          <a:p>
            <a:r>
              <a:rPr lang="de-DE" sz="2400" b="1" dirty="0">
                <a:solidFill>
                  <a:srgbClr val="EABB22"/>
                </a:solidFill>
              </a:rPr>
              <a:t>Current </a:t>
            </a:r>
            <a:r>
              <a:rPr lang="de-DE" sz="2400" b="1" dirty="0" err="1">
                <a:solidFill>
                  <a:srgbClr val="EABB22"/>
                </a:solidFill>
              </a:rPr>
              <a:t>Issues</a:t>
            </a:r>
            <a:endParaRPr lang="de-DE" sz="2400" b="1" dirty="0">
              <a:solidFill>
                <a:srgbClr val="EABB22"/>
              </a:solidFill>
            </a:endParaRPr>
          </a:p>
        </p:txBody>
      </p:sp>
      <p:sp>
        <p:nvSpPr>
          <p:cNvPr id="81" name="Oval 23">
            <a:extLst>
              <a:ext uri="{FF2B5EF4-FFF2-40B4-BE49-F238E27FC236}">
                <a16:creationId xmlns:a16="http://schemas.microsoft.com/office/drawing/2014/main" id="{79202423-11BD-2B79-DDAE-1999531E879D}"/>
              </a:ext>
            </a:extLst>
          </p:cNvPr>
          <p:cNvSpPr/>
          <p:nvPr/>
        </p:nvSpPr>
        <p:spPr>
          <a:xfrm>
            <a:off x="7258667" y="2943733"/>
            <a:ext cx="752359" cy="752359"/>
          </a:xfrm>
          <a:prstGeom prst="ellipse">
            <a:avLst/>
          </a:prstGeom>
          <a:solidFill>
            <a:schemeClr val="accent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Oval 24">
            <a:extLst>
              <a:ext uri="{FF2B5EF4-FFF2-40B4-BE49-F238E27FC236}">
                <a16:creationId xmlns:a16="http://schemas.microsoft.com/office/drawing/2014/main" id="{04F71DDD-D190-C176-6B8E-BDB570B8CFE5}"/>
              </a:ext>
            </a:extLst>
          </p:cNvPr>
          <p:cNvSpPr/>
          <p:nvPr/>
        </p:nvSpPr>
        <p:spPr>
          <a:xfrm>
            <a:off x="7258667" y="2943733"/>
            <a:ext cx="752359" cy="752359"/>
          </a:xfrm>
          <a:prstGeom prst="ellipse">
            <a:avLst/>
          </a:prstGeom>
          <a:solidFill>
            <a:schemeClr val="bg1"/>
          </a:solidFill>
          <a:ln w="12700">
            <a:solidFill>
              <a:schemeClr val="bg1"/>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8" name="Graphic 18">
            <a:extLst>
              <a:ext uri="{FF2B5EF4-FFF2-40B4-BE49-F238E27FC236}">
                <a16:creationId xmlns:a16="http://schemas.microsoft.com/office/drawing/2014/main" id="{71BD1D1B-1331-9A3A-92D1-CE8168E8DD1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86902" y="4601282"/>
            <a:ext cx="437283" cy="437283"/>
          </a:xfrm>
          <a:prstGeom prst="rect">
            <a:avLst/>
          </a:prstGeom>
        </p:spPr>
      </p:pic>
      <p:pic>
        <p:nvPicPr>
          <p:cNvPr id="89" name="Graphic 17">
            <a:extLst>
              <a:ext uri="{FF2B5EF4-FFF2-40B4-BE49-F238E27FC236}">
                <a16:creationId xmlns:a16="http://schemas.microsoft.com/office/drawing/2014/main" id="{C94D2991-7B21-64A2-C8E2-B2E71611214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6152" y="3085487"/>
            <a:ext cx="465063" cy="465063"/>
          </a:xfrm>
          <a:prstGeom prst="rect">
            <a:avLst/>
          </a:prstGeom>
        </p:spPr>
      </p:pic>
    </p:spTree>
    <p:extLst>
      <p:ext uri="{BB962C8B-B14F-4D97-AF65-F5344CB8AC3E}">
        <p14:creationId xmlns:p14="http://schemas.microsoft.com/office/powerpoint/2010/main" val="277748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E88D8-F020-D745-9604-F6165473B6B4}"/>
            </a:ext>
          </a:extLst>
        </p:cNvPr>
        <p:cNvGrpSpPr/>
        <p:nvPr/>
      </p:nvGrpSpPr>
      <p:grpSpPr>
        <a:xfrm>
          <a:off x="0" y="0"/>
          <a:ext cx="0" cy="0"/>
          <a:chOff x="0" y="0"/>
          <a:chExt cx="0" cy="0"/>
        </a:xfrm>
      </p:grpSpPr>
      <p:sp>
        <p:nvSpPr>
          <p:cNvPr id="8" name="Text Placeholder 11">
            <a:extLst>
              <a:ext uri="{FF2B5EF4-FFF2-40B4-BE49-F238E27FC236}">
                <a16:creationId xmlns:a16="http://schemas.microsoft.com/office/drawing/2014/main" id="{DC3F5D8C-8EA0-FB50-CBAA-1CFE5F170011}"/>
              </a:ext>
            </a:extLst>
          </p:cNvPr>
          <p:cNvSpPr txBox="1">
            <a:spLocks/>
          </p:cNvSpPr>
          <p:nvPr/>
        </p:nvSpPr>
        <p:spPr>
          <a:xfrm>
            <a:off x="567178" y="525832"/>
            <a:ext cx="1005599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03. Building a Business and Environmental Case</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CEF6A05B-F293-AF52-0118-2D88346C9A8A}"/>
              </a:ext>
            </a:extLst>
          </p:cNvPr>
          <p:cNvCxnSpPr>
            <a:cxnSpLocks/>
          </p:cNvCxnSpPr>
          <p:nvPr/>
        </p:nvCxnSpPr>
        <p:spPr>
          <a:xfrm>
            <a:off x="0" y="1181006"/>
            <a:ext cx="9426388"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grpSp>
        <p:nvGrpSpPr>
          <p:cNvPr id="3" name="Gruppieren 183">
            <a:extLst>
              <a:ext uri="{FF2B5EF4-FFF2-40B4-BE49-F238E27FC236}">
                <a16:creationId xmlns:a16="http://schemas.microsoft.com/office/drawing/2014/main" id="{CF86FF55-F9F1-F523-669B-7140301A7499}"/>
              </a:ext>
            </a:extLst>
          </p:cNvPr>
          <p:cNvGrpSpPr/>
          <p:nvPr/>
        </p:nvGrpSpPr>
        <p:grpSpPr>
          <a:xfrm>
            <a:off x="567178" y="3017552"/>
            <a:ext cx="10178582" cy="1788312"/>
            <a:chOff x="387818" y="2217631"/>
            <a:chExt cx="8368364" cy="1398911"/>
          </a:xfrm>
        </p:grpSpPr>
        <p:sp>
          <p:nvSpPr>
            <p:cNvPr id="4" name="Arc 5">
              <a:extLst>
                <a:ext uri="{FF2B5EF4-FFF2-40B4-BE49-F238E27FC236}">
                  <a16:creationId xmlns:a16="http://schemas.microsoft.com/office/drawing/2014/main" id="{39E05822-7BBA-1D55-E4D6-F7D7694D4775}"/>
                </a:ext>
              </a:extLst>
            </p:cNvPr>
            <p:cNvSpPr/>
            <p:nvPr/>
          </p:nvSpPr>
          <p:spPr>
            <a:xfrm rot="5400000">
              <a:off x="387818"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6">
              <a:extLst>
                <a:ext uri="{FF2B5EF4-FFF2-40B4-BE49-F238E27FC236}">
                  <a16:creationId xmlns:a16="http://schemas.microsoft.com/office/drawing/2014/main" id="{0BF37634-4CBD-A6EF-FA86-07A390321F33}"/>
                </a:ext>
              </a:extLst>
            </p:cNvPr>
            <p:cNvSpPr/>
            <p:nvPr/>
          </p:nvSpPr>
          <p:spPr>
            <a:xfrm rot="16200000">
              <a:off x="1786730"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9">
              <a:extLst>
                <a:ext uri="{FF2B5EF4-FFF2-40B4-BE49-F238E27FC236}">
                  <a16:creationId xmlns:a16="http://schemas.microsoft.com/office/drawing/2014/main" id="{3FD44C45-9620-7B5E-297A-99845B99F652}"/>
                </a:ext>
              </a:extLst>
            </p:cNvPr>
            <p:cNvSpPr/>
            <p:nvPr/>
          </p:nvSpPr>
          <p:spPr>
            <a:xfrm rot="16200000" flipV="1">
              <a:off x="1786731"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10">
              <a:extLst>
                <a:ext uri="{FF2B5EF4-FFF2-40B4-BE49-F238E27FC236}">
                  <a16:creationId xmlns:a16="http://schemas.microsoft.com/office/drawing/2014/main" id="{A471DEDB-1064-4EB4-B65E-7D10F6E22C88}"/>
                </a:ext>
              </a:extLst>
            </p:cNvPr>
            <p:cNvSpPr/>
            <p:nvPr/>
          </p:nvSpPr>
          <p:spPr>
            <a:xfrm rot="5400000" flipV="1">
              <a:off x="3185643"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12">
              <a:extLst>
                <a:ext uri="{FF2B5EF4-FFF2-40B4-BE49-F238E27FC236}">
                  <a16:creationId xmlns:a16="http://schemas.microsoft.com/office/drawing/2014/main" id="{3ABE5DB4-7F8F-BB8C-9CC4-50D23EED60FD}"/>
                </a:ext>
              </a:extLst>
            </p:cNvPr>
            <p:cNvSpPr/>
            <p:nvPr/>
          </p:nvSpPr>
          <p:spPr>
            <a:xfrm rot="5400000">
              <a:off x="3174164"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3">
              <a:extLst>
                <a:ext uri="{FF2B5EF4-FFF2-40B4-BE49-F238E27FC236}">
                  <a16:creationId xmlns:a16="http://schemas.microsoft.com/office/drawing/2014/main" id="{FE58F85D-61FF-745D-6603-CE4408325A34}"/>
                </a:ext>
              </a:extLst>
            </p:cNvPr>
            <p:cNvSpPr/>
            <p:nvPr/>
          </p:nvSpPr>
          <p:spPr>
            <a:xfrm rot="16200000">
              <a:off x="4573076"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23">
              <a:extLst>
                <a:ext uri="{FF2B5EF4-FFF2-40B4-BE49-F238E27FC236}">
                  <a16:creationId xmlns:a16="http://schemas.microsoft.com/office/drawing/2014/main" id="{97ECC2CD-359F-6D7A-BE9D-18FA2A4C7520}"/>
                </a:ext>
              </a:extLst>
            </p:cNvPr>
            <p:cNvSpPr/>
            <p:nvPr/>
          </p:nvSpPr>
          <p:spPr>
            <a:xfrm rot="5400000" flipV="1">
              <a:off x="392123"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24">
              <a:extLst>
                <a:ext uri="{FF2B5EF4-FFF2-40B4-BE49-F238E27FC236}">
                  <a16:creationId xmlns:a16="http://schemas.microsoft.com/office/drawing/2014/main" id="{F4EC029D-3CF4-847A-D664-8EC485A27A94}"/>
                </a:ext>
              </a:extLst>
            </p:cNvPr>
            <p:cNvSpPr/>
            <p:nvPr/>
          </p:nvSpPr>
          <p:spPr>
            <a:xfrm rot="16200000" flipV="1">
              <a:off x="4564468"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28">
              <a:extLst>
                <a:ext uri="{FF2B5EF4-FFF2-40B4-BE49-F238E27FC236}">
                  <a16:creationId xmlns:a16="http://schemas.microsoft.com/office/drawing/2014/main" id="{BD4AE1B7-3CC9-E3C8-C313-57DE2CA6E01F}"/>
                </a:ext>
              </a:extLst>
            </p:cNvPr>
            <p:cNvSpPr/>
            <p:nvPr/>
          </p:nvSpPr>
          <p:spPr>
            <a:xfrm rot="5400000" flipV="1">
              <a:off x="5969836"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30">
              <a:extLst>
                <a:ext uri="{FF2B5EF4-FFF2-40B4-BE49-F238E27FC236}">
                  <a16:creationId xmlns:a16="http://schemas.microsoft.com/office/drawing/2014/main" id="{479D5D35-36AD-E502-0C96-55DF26B1C77C}"/>
                </a:ext>
              </a:extLst>
            </p:cNvPr>
            <p:cNvSpPr/>
            <p:nvPr/>
          </p:nvSpPr>
          <p:spPr>
            <a:xfrm rot="5400000">
              <a:off x="5958358"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31">
              <a:extLst>
                <a:ext uri="{FF2B5EF4-FFF2-40B4-BE49-F238E27FC236}">
                  <a16:creationId xmlns:a16="http://schemas.microsoft.com/office/drawing/2014/main" id="{DED7F8C2-096E-24FB-626A-ED3B53A71CC0}"/>
                </a:ext>
              </a:extLst>
            </p:cNvPr>
            <p:cNvSpPr/>
            <p:nvPr/>
          </p:nvSpPr>
          <p:spPr>
            <a:xfrm rot="16200000">
              <a:off x="7357270"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32">
              <a:extLst>
                <a:ext uri="{FF2B5EF4-FFF2-40B4-BE49-F238E27FC236}">
                  <a16:creationId xmlns:a16="http://schemas.microsoft.com/office/drawing/2014/main" id="{AD4DB169-ED7C-7902-C421-BB2C760020A5}"/>
                </a:ext>
              </a:extLst>
            </p:cNvPr>
            <p:cNvSpPr/>
            <p:nvPr/>
          </p:nvSpPr>
          <p:spPr>
            <a:xfrm rot="16200000" flipV="1">
              <a:off x="7324988" y="2217631"/>
              <a:ext cx="1398911" cy="1398912"/>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Oval 54">
              <a:extLst>
                <a:ext uri="{FF2B5EF4-FFF2-40B4-BE49-F238E27FC236}">
                  <a16:creationId xmlns:a16="http://schemas.microsoft.com/office/drawing/2014/main" id="{398A86E1-D043-D60A-C26A-925C1DFCC099}"/>
                </a:ext>
              </a:extLst>
            </p:cNvPr>
            <p:cNvSpPr/>
            <p:nvPr/>
          </p:nvSpPr>
          <p:spPr>
            <a:xfrm>
              <a:off x="526637" y="2355280"/>
              <a:ext cx="1123618" cy="1123614"/>
            </a:xfrm>
            <a:prstGeom prst="ellipse">
              <a:avLst/>
            </a:prstGeom>
            <a:solidFill>
              <a:srgbClr val="0289AE"/>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grpSp>
          <p:nvGrpSpPr>
            <p:cNvPr id="19" name="Group 36">
              <a:extLst>
                <a:ext uri="{FF2B5EF4-FFF2-40B4-BE49-F238E27FC236}">
                  <a16:creationId xmlns:a16="http://schemas.microsoft.com/office/drawing/2014/main" id="{C6727DC9-3BC6-12F3-48FE-C824A3B0351A}"/>
                </a:ext>
              </a:extLst>
            </p:cNvPr>
            <p:cNvGrpSpPr/>
            <p:nvPr/>
          </p:nvGrpSpPr>
          <p:grpSpPr>
            <a:xfrm>
              <a:off x="1916221" y="2355280"/>
              <a:ext cx="1129884" cy="1123614"/>
              <a:chOff x="932116" y="1340592"/>
              <a:chExt cx="403343" cy="401106"/>
            </a:xfrm>
            <a:solidFill>
              <a:schemeClr val="accent1"/>
            </a:solidFill>
          </p:grpSpPr>
          <p:sp>
            <p:nvSpPr>
              <p:cNvPr id="56" name="Oval 52">
                <a:extLst>
                  <a:ext uri="{FF2B5EF4-FFF2-40B4-BE49-F238E27FC236}">
                    <a16:creationId xmlns:a16="http://schemas.microsoft.com/office/drawing/2014/main" id="{A305A576-43C7-7AB0-FC71-94339B7D991D}"/>
                  </a:ext>
                </a:extLst>
              </p:cNvPr>
              <p:cNvSpPr/>
              <p:nvPr/>
            </p:nvSpPr>
            <p:spPr>
              <a:xfrm>
                <a:off x="932116" y="1340592"/>
                <a:ext cx="401106" cy="401106"/>
              </a:xfrm>
              <a:prstGeom prst="ellipse">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57" name="Donut 92">
                <a:extLst>
                  <a:ext uri="{FF2B5EF4-FFF2-40B4-BE49-F238E27FC236}">
                    <a16:creationId xmlns:a16="http://schemas.microsoft.com/office/drawing/2014/main" id="{9CEFE6E5-9E44-A0EA-7C76-CCDA352903DA}"/>
                  </a:ext>
                </a:extLst>
              </p:cNvPr>
              <p:cNvSpPr/>
              <p:nvPr/>
            </p:nvSpPr>
            <p:spPr>
              <a:xfrm rot="10800000">
                <a:off x="934353" y="1340592"/>
                <a:ext cx="401106" cy="401106"/>
              </a:xfrm>
              <a:prstGeom prst="donut">
                <a:avLst>
                  <a:gd name="adj" fmla="val 9078"/>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grpSp>
        <p:sp>
          <p:nvSpPr>
            <p:cNvPr id="54" name="Oval 50">
              <a:extLst>
                <a:ext uri="{FF2B5EF4-FFF2-40B4-BE49-F238E27FC236}">
                  <a16:creationId xmlns:a16="http://schemas.microsoft.com/office/drawing/2014/main" id="{E208B46A-C2E3-A2C7-C617-3D12FEE4005B}"/>
                </a:ext>
              </a:extLst>
            </p:cNvPr>
            <p:cNvSpPr/>
            <p:nvPr/>
          </p:nvSpPr>
          <p:spPr>
            <a:xfrm>
              <a:off x="3310111" y="2355280"/>
              <a:ext cx="1123618" cy="1123614"/>
            </a:xfrm>
            <a:prstGeom prst="ellipse">
              <a:avLst/>
            </a:prstGeom>
            <a:solidFill>
              <a:srgbClr val="62A844"/>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52" name="Oval 48">
              <a:extLst>
                <a:ext uri="{FF2B5EF4-FFF2-40B4-BE49-F238E27FC236}">
                  <a16:creationId xmlns:a16="http://schemas.microsoft.com/office/drawing/2014/main" id="{FAA6B222-2B99-783B-73BB-332248CC4E09}"/>
                </a:ext>
              </a:extLst>
            </p:cNvPr>
            <p:cNvSpPr/>
            <p:nvPr/>
          </p:nvSpPr>
          <p:spPr>
            <a:xfrm>
              <a:off x="4704001" y="2355280"/>
              <a:ext cx="1123618" cy="1123614"/>
            </a:xfrm>
            <a:prstGeom prst="ellipse">
              <a:avLst/>
            </a:prstGeom>
            <a:solidFill>
              <a:srgbClr val="3D8241"/>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50" name="Oval 46">
              <a:extLst>
                <a:ext uri="{FF2B5EF4-FFF2-40B4-BE49-F238E27FC236}">
                  <a16:creationId xmlns:a16="http://schemas.microsoft.com/office/drawing/2014/main" id="{093DA3F4-FDD7-BC42-B0EB-AE7DD0F37D87}"/>
                </a:ext>
              </a:extLst>
            </p:cNvPr>
            <p:cNvSpPr/>
            <p:nvPr/>
          </p:nvSpPr>
          <p:spPr>
            <a:xfrm>
              <a:off x="6097891" y="2355280"/>
              <a:ext cx="1123618" cy="1123614"/>
            </a:xfrm>
            <a:prstGeom prst="ellipse">
              <a:avLst/>
            </a:prstGeom>
            <a:solidFill>
              <a:srgbClr val="EABB22"/>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48" name="Oval 44">
              <a:extLst>
                <a:ext uri="{FF2B5EF4-FFF2-40B4-BE49-F238E27FC236}">
                  <a16:creationId xmlns:a16="http://schemas.microsoft.com/office/drawing/2014/main" id="{81177228-54DF-7BE7-AD8D-ABF522FA317F}"/>
                </a:ext>
              </a:extLst>
            </p:cNvPr>
            <p:cNvSpPr/>
            <p:nvPr/>
          </p:nvSpPr>
          <p:spPr>
            <a:xfrm>
              <a:off x="7491783" y="2355280"/>
              <a:ext cx="1123618" cy="1123614"/>
            </a:xfrm>
            <a:prstGeom prst="ellipse">
              <a:avLst/>
            </a:prstGeom>
            <a:gradFill flip="none" rotWithShape="1">
              <a:gsLst>
                <a:gs pos="10000">
                  <a:schemeClr val="accent6"/>
                </a:gs>
                <a:gs pos="100000">
                  <a:schemeClr val="accent6">
                    <a:lumMod val="75000"/>
                  </a:schemeClr>
                </a:gs>
              </a:gsLst>
              <a:lin ang="6600000" scaled="0"/>
              <a:tileRect/>
            </a:gra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pic>
          <p:nvPicPr>
            <p:cNvPr id="42" name="Graphic 92">
              <a:extLst>
                <a:ext uri="{FF2B5EF4-FFF2-40B4-BE49-F238E27FC236}">
                  <a16:creationId xmlns:a16="http://schemas.microsoft.com/office/drawing/2014/main" id="{A26DEB6E-F4E2-29B8-F235-53A41E7CF34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8087" y="2653595"/>
              <a:ext cx="526984" cy="526984"/>
            </a:xfrm>
            <a:prstGeom prst="rect">
              <a:avLst/>
            </a:prstGeom>
          </p:spPr>
        </p:pic>
        <p:pic>
          <p:nvPicPr>
            <p:cNvPr id="43" name="Graphic 93">
              <a:extLst>
                <a:ext uri="{FF2B5EF4-FFF2-40B4-BE49-F238E27FC236}">
                  <a16:creationId xmlns:a16="http://schemas.microsoft.com/office/drawing/2014/main" id="{B12239DD-A725-50D6-F048-7EDD48BED16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7671" y="2653595"/>
              <a:ext cx="526984" cy="526984"/>
            </a:xfrm>
            <a:prstGeom prst="rect">
              <a:avLst/>
            </a:prstGeom>
          </p:spPr>
        </p:pic>
        <p:pic>
          <p:nvPicPr>
            <p:cNvPr id="44" name="Graphic 94">
              <a:extLst>
                <a:ext uri="{FF2B5EF4-FFF2-40B4-BE49-F238E27FC236}">
                  <a16:creationId xmlns:a16="http://schemas.microsoft.com/office/drawing/2014/main" id="{A9725BD3-A87B-CC5E-CE94-1BF2FF83BE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1561" y="2653595"/>
              <a:ext cx="526984" cy="526984"/>
            </a:xfrm>
            <a:prstGeom prst="rect">
              <a:avLst/>
            </a:prstGeom>
          </p:spPr>
        </p:pic>
        <p:pic>
          <p:nvPicPr>
            <p:cNvPr id="45" name="Graphic 95">
              <a:extLst>
                <a:ext uri="{FF2B5EF4-FFF2-40B4-BE49-F238E27FC236}">
                  <a16:creationId xmlns:a16="http://schemas.microsoft.com/office/drawing/2014/main" id="{FF91F766-BF34-66BC-23DF-070F5823E4B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4004" y="2632148"/>
              <a:ext cx="569878" cy="569878"/>
            </a:xfrm>
            <a:prstGeom prst="rect">
              <a:avLst/>
            </a:prstGeom>
          </p:spPr>
        </p:pic>
        <p:pic>
          <p:nvPicPr>
            <p:cNvPr id="46" name="Graphic 96">
              <a:extLst>
                <a:ext uri="{FF2B5EF4-FFF2-40B4-BE49-F238E27FC236}">
                  <a16:creationId xmlns:a16="http://schemas.microsoft.com/office/drawing/2014/main" id="{22AB51FA-E34C-DF37-B9BD-44D180D50E8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6776" y="2631030"/>
              <a:ext cx="572114" cy="572114"/>
            </a:xfrm>
            <a:prstGeom prst="rect">
              <a:avLst/>
            </a:prstGeom>
          </p:spPr>
        </p:pic>
        <p:pic>
          <p:nvPicPr>
            <p:cNvPr id="47" name="Graphic 97">
              <a:extLst>
                <a:ext uri="{FF2B5EF4-FFF2-40B4-BE49-F238E27FC236}">
                  <a16:creationId xmlns:a16="http://schemas.microsoft.com/office/drawing/2014/main" id="{BE58F9AB-4E21-1572-5888-BC697CD6B6D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0668" y="2631030"/>
              <a:ext cx="572114" cy="572114"/>
            </a:xfrm>
            <a:prstGeom prst="rect">
              <a:avLst/>
            </a:prstGeom>
          </p:spPr>
        </p:pic>
      </p:grpSp>
      <p:sp>
        <p:nvSpPr>
          <p:cNvPr id="69" name="TextBox 28">
            <a:extLst>
              <a:ext uri="{FF2B5EF4-FFF2-40B4-BE49-F238E27FC236}">
                <a16:creationId xmlns:a16="http://schemas.microsoft.com/office/drawing/2014/main" id="{8FB77642-1E43-62B4-8E87-4D9778606ECF}"/>
              </a:ext>
            </a:extLst>
          </p:cNvPr>
          <p:cNvSpPr txBox="1"/>
          <p:nvPr/>
        </p:nvSpPr>
        <p:spPr>
          <a:xfrm>
            <a:off x="613441" y="1441215"/>
            <a:ext cx="9647099" cy="400110"/>
          </a:xfrm>
          <a:prstGeom prst="rect">
            <a:avLst/>
          </a:prstGeom>
          <a:noFill/>
        </p:spPr>
        <p:txBody>
          <a:bodyPr wrap="square">
            <a:spAutoFit/>
          </a:bodyPr>
          <a:lstStyle/>
          <a:p>
            <a:r>
              <a:rPr lang="en-US" sz="2000" dirty="0">
                <a:solidFill>
                  <a:srgbClr val="262626"/>
                </a:solidFill>
              </a:rPr>
              <a:t>A strong sustainability proposal explains both </a:t>
            </a:r>
            <a:r>
              <a:rPr lang="en-US" sz="2000" b="1" dirty="0">
                <a:solidFill>
                  <a:srgbClr val="262626"/>
                </a:solidFill>
              </a:rPr>
              <a:t>impact</a:t>
            </a:r>
            <a:r>
              <a:rPr lang="en-US" sz="2000" dirty="0">
                <a:solidFill>
                  <a:srgbClr val="262626"/>
                </a:solidFill>
              </a:rPr>
              <a:t> and </a:t>
            </a:r>
            <a:r>
              <a:rPr lang="en-US" sz="2000" b="1" dirty="0">
                <a:solidFill>
                  <a:srgbClr val="262626"/>
                </a:solidFill>
              </a:rPr>
              <a:t>practicality</a:t>
            </a:r>
            <a:endParaRPr lang="en-US" sz="2000" dirty="0">
              <a:solidFill>
                <a:srgbClr val="262626"/>
              </a:solidFill>
            </a:endParaRPr>
          </a:p>
        </p:txBody>
      </p:sp>
      <p:cxnSp>
        <p:nvCxnSpPr>
          <p:cNvPr id="70" name="Straight Connector 57">
            <a:extLst>
              <a:ext uri="{FF2B5EF4-FFF2-40B4-BE49-F238E27FC236}">
                <a16:creationId xmlns:a16="http://schemas.microsoft.com/office/drawing/2014/main" id="{87583F9E-A5D0-6BC1-1E5B-8129C0115C80}"/>
              </a:ext>
            </a:extLst>
          </p:cNvPr>
          <p:cNvCxnSpPr>
            <a:cxnSpLocks/>
          </p:cNvCxnSpPr>
          <p:nvPr/>
        </p:nvCxnSpPr>
        <p:spPr>
          <a:xfrm flipV="1">
            <a:off x="1452369" y="2625617"/>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72" name="Rectangle 64">
            <a:extLst>
              <a:ext uri="{FF2B5EF4-FFF2-40B4-BE49-F238E27FC236}">
                <a16:creationId xmlns:a16="http://schemas.microsoft.com/office/drawing/2014/main" id="{EA154B8F-FD65-7418-3624-4BAE0C287DF6}"/>
              </a:ext>
            </a:extLst>
          </p:cNvPr>
          <p:cNvSpPr/>
          <p:nvPr/>
        </p:nvSpPr>
        <p:spPr>
          <a:xfrm>
            <a:off x="742312" y="2358972"/>
            <a:ext cx="1428724" cy="208070"/>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de-DE" sz="1600" dirty="0">
                <a:solidFill>
                  <a:srgbClr val="262626"/>
                </a:solidFill>
              </a:rPr>
              <a:t>The Problem</a:t>
            </a:r>
            <a:endParaRPr lang="en-US" sz="1600" dirty="0">
              <a:solidFill>
                <a:srgbClr val="262626"/>
              </a:solidFill>
            </a:endParaRPr>
          </a:p>
        </p:txBody>
      </p:sp>
      <p:cxnSp>
        <p:nvCxnSpPr>
          <p:cNvPr id="83" name="Straight Connector 57">
            <a:extLst>
              <a:ext uri="{FF2B5EF4-FFF2-40B4-BE49-F238E27FC236}">
                <a16:creationId xmlns:a16="http://schemas.microsoft.com/office/drawing/2014/main" id="{FA7B1DC8-2923-3367-F018-1F1E3078FD7D}"/>
              </a:ext>
            </a:extLst>
          </p:cNvPr>
          <p:cNvCxnSpPr>
            <a:cxnSpLocks/>
          </p:cNvCxnSpPr>
          <p:nvPr/>
        </p:nvCxnSpPr>
        <p:spPr>
          <a:xfrm flipV="1">
            <a:off x="3081650" y="4629900"/>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85" name="Rectangle 64">
            <a:extLst>
              <a:ext uri="{FF2B5EF4-FFF2-40B4-BE49-F238E27FC236}">
                <a16:creationId xmlns:a16="http://schemas.microsoft.com/office/drawing/2014/main" id="{25F168C7-8370-7545-C045-EB21CE7AA2F4}"/>
              </a:ext>
            </a:extLst>
          </p:cNvPr>
          <p:cNvSpPr/>
          <p:nvPr/>
        </p:nvSpPr>
        <p:spPr>
          <a:xfrm>
            <a:off x="2371593" y="5225713"/>
            <a:ext cx="1428724" cy="4132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de-DE" sz="1600" dirty="0">
                <a:solidFill>
                  <a:srgbClr val="262626"/>
                </a:solidFill>
              </a:rPr>
              <a:t>The </a:t>
            </a:r>
            <a:r>
              <a:rPr lang="de-DE" sz="1600" dirty="0" err="1">
                <a:solidFill>
                  <a:srgbClr val="262626"/>
                </a:solidFill>
              </a:rPr>
              <a:t>Proposed</a:t>
            </a:r>
            <a:r>
              <a:rPr lang="de-DE" sz="1600" dirty="0">
                <a:solidFill>
                  <a:srgbClr val="262626"/>
                </a:solidFill>
              </a:rPr>
              <a:t> Change</a:t>
            </a:r>
            <a:endParaRPr lang="en-US" sz="1600" dirty="0">
              <a:solidFill>
                <a:srgbClr val="262626"/>
              </a:solidFill>
            </a:endParaRPr>
          </a:p>
        </p:txBody>
      </p:sp>
      <p:cxnSp>
        <p:nvCxnSpPr>
          <p:cNvPr id="86" name="Straight Connector 57">
            <a:extLst>
              <a:ext uri="{FF2B5EF4-FFF2-40B4-BE49-F238E27FC236}">
                <a16:creationId xmlns:a16="http://schemas.microsoft.com/office/drawing/2014/main" id="{A122291F-40E0-0C98-2620-7A9A5A30AB3E}"/>
              </a:ext>
            </a:extLst>
          </p:cNvPr>
          <p:cNvCxnSpPr>
            <a:cxnSpLocks/>
          </p:cNvCxnSpPr>
          <p:nvPr/>
        </p:nvCxnSpPr>
        <p:spPr>
          <a:xfrm flipV="1">
            <a:off x="4843445" y="2630429"/>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90" name="Rectangle 64">
            <a:extLst>
              <a:ext uri="{FF2B5EF4-FFF2-40B4-BE49-F238E27FC236}">
                <a16:creationId xmlns:a16="http://schemas.microsoft.com/office/drawing/2014/main" id="{39C91A0C-A4CB-2B92-984E-EA7C3D7A6C3D}"/>
              </a:ext>
            </a:extLst>
          </p:cNvPr>
          <p:cNvSpPr/>
          <p:nvPr/>
        </p:nvSpPr>
        <p:spPr>
          <a:xfrm>
            <a:off x="3823301" y="2220701"/>
            <a:ext cx="2024203" cy="4132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de-DE" sz="1600" dirty="0">
                <a:solidFill>
                  <a:srgbClr val="262626"/>
                </a:solidFill>
              </a:rPr>
              <a:t>The </a:t>
            </a:r>
            <a:r>
              <a:rPr lang="de-DE" sz="1600" dirty="0" err="1">
                <a:solidFill>
                  <a:srgbClr val="262626"/>
                </a:solidFill>
              </a:rPr>
              <a:t>Expected</a:t>
            </a:r>
            <a:r>
              <a:rPr lang="de-DE" sz="1600" dirty="0">
                <a:solidFill>
                  <a:srgbClr val="262626"/>
                </a:solidFill>
              </a:rPr>
              <a:t> Environmental Benefit</a:t>
            </a:r>
            <a:endParaRPr lang="en-US" sz="1600" dirty="0">
              <a:solidFill>
                <a:srgbClr val="262626"/>
              </a:solidFill>
            </a:endParaRPr>
          </a:p>
        </p:txBody>
      </p:sp>
      <p:cxnSp>
        <p:nvCxnSpPr>
          <p:cNvPr id="91" name="Straight Connector 57">
            <a:extLst>
              <a:ext uri="{FF2B5EF4-FFF2-40B4-BE49-F238E27FC236}">
                <a16:creationId xmlns:a16="http://schemas.microsoft.com/office/drawing/2014/main" id="{8C3C94E7-9F9F-7D4F-3103-530186AD74F9}"/>
              </a:ext>
            </a:extLst>
          </p:cNvPr>
          <p:cNvCxnSpPr>
            <a:cxnSpLocks/>
          </p:cNvCxnSpPr>
          <p:nvPr/>
        </p:nvCxnSpPr>
        <p:spPr>
          <a:xfrm flipV="1">
            <a:off x="6521154" y="4629900"/>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93" name="Rectangle 64">
            <a:extLst>
              <a:ext uri="{FF2B5EF4-FFF2-40B4-BE49-F238E27FC236}">
                <a16:creationId xmlns:a16="http://schemas.microsoft.com/office/drawing/2014/main" id="{08954150-2957-D3EF-AAA8-EC52F425A276}"/>
              </a:ext>
            </a:extLst>
          </p:cNvPr>
          <p:cNvSpPr/>
          <p:nvPr/>
        </p:nvSpPr>
        <p:spPr>
          <a:xfrm>
            <a:off x="5661175" y="5225713"/>
            <a:ext cx="1701335" cy="4132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de-DE" sz="1600" dirty="0">
                <a:solidFill>
                  <a:srgbClr val="262626"/>
                </a:solidFill>
              </a:rPr>
              <a:t>The </a:t>
            </a:r>
            <a:r>
              <a:rPr lang="de-DE" sz="1600" dirty="0" err="1">
                <a:solidFill>
                  <a:srgbClr val="262626"/>
                </a:solidFill>
              </a:rPr>
              <a:t>Expected</a:t>
            </a:r>
            <a:r>
              <a:rPr lang="de-DE" sz="1600" dirty="0">
                <a:solidFill>
                  <a:srgbClr val="262626"/>
                </a:solidFill>
              </a:rPr>
              <a:t> Operational Benefit</a:t>
            </a:r>
            <a:endParaRPr lang="en-US" sz="1600" dirty="0">
              <a:solidFill>
                <a:srgbClr val="262626"/>
              </a:solidFill>
            </a:endParaRPr>
          </a:p>
        </p:txBody>
      </p:sp>
      <p:cxnSp>
        <p:nvCxnSpPr>
          <p:cNvPr id="94" name="Straight Connector 57">
            <a:extLst>
              <a:ext uri="{FF2B5EF4-FFF2-40B4-BE49-F238E27FC236}">
                <a16:creationId xmlns:a16="http://schemas.microsoft.com/office/drawing/2014/main" id="{EA3486E2-6BE4-176D-E7BB-1C290AD755BD}"/>
              </a:ext>
            </a:extLst>
          </p:cNvPr>
          <p:cNvCxnSpPr>
            <a:cxnSpLocks/>
          </p:cNvCxnSpPr>
          <p:nvPr/>
        </p:nvCxnSpPr>
        <p:spPr>
          <a:xfrm flipV="1">
            <a:off x="8215184" y="2623238"/>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96" name="Rectangle 64">
            <a:extLst>
              <a:ext uri="{FF2B5EF4-FFF2-40B4-BE49-F238E27FC236}">
                <a16:creationId xmlns:a16="http://schemas.microsoft.com/office/drawing/2014/main" id="{A7A918F3-4DC4-D663-FD26-A4C4C7332046}"/>
              </a:ext>
            </a:extLst>
          </p:cNvPr>
          <p:cNvSpPr/>
          <p:nvPr/>
        </p:nvSpPr>
        <p:spPr>
          <a:xfrm>
            <a:off x="7505127" y="2220701"/>
            <a:ext cx="1428724" cy="4132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de-DE" sz="1600" dirty="0">
                <a:solidFill>
                  <a:srgbClr val="262626"/>
                </a:solidFill>
              </a:rPr>
              <a:t>Likely Staff </a:t>
            </a:r>
            <a:r>
              <a:rPr lang="de-DE" sz="1600" dirty="0" err="1">
                <a:solidFill>
                  <a:srgbClr val="262626"/>
                </a:solidFill>
              </a:rPr>
              <a:t>Barriers</a:t>
            </a:r>
            <a:endParaRPr lang="en-US" sz="1600" dirty="0">
              <a:solidFill>
                <a:srgbClr val="262626"/>
              </a:solidFill>
            </a:endParaRPr>
          </a:p>
        </p:txBody>
      </p:sp>
      <p:cxnSp>
        <p:nvCxnSpPr>
          <p:cNvPr id="97" name="Straight Connector 57">
            <a:extLst>
              <a:ext uri="{FF2B5EF4-FFF2-40B4-BE49-F238E27FC236}">
                <a16:creationId xmlns:a16="http://schemas.microsoft.com/office/drawing/2014/main" id="{E44A4CA6-1B15-7CDE-CB95-07DFF2AFB565}"/>
              </a:ext>
            </a:extLst>
          </p:cNvPr>
          <p:cNvCxnSpPr>
            <a:cxnSpLocks/>
          </p:cNvCxnSpPr>
          <p:nvPr/>
        </p:nvCxnSpPr>
        <p:spPr>
          <a:xfrm flipV="1">
            <a:off x="9924194" y="4629900"/>
            <a:ext cx="0" cy="53432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99" name="Rectangle 64">
            <a:extLst>
              <a:ext uri="{FF2B5EF4-FFF2-40B4-BE49-F238E27FC236}">
                <a16:creationId xmlns:a16="http://schemas.microsoft.com/office/drawing/2014/main" id="{11D1E7CC-89EB-9026-9168-0048C93754B9}"/>
              </a:ext>
            </a:extLst>
          </p:cNvPr>
          <p:cNvSpPr/>
          <p:nvPr/>
        </p:nvSpPr>
        <p:spPr>
          <a:xfrm>
            <a:off x="9214137" y="5225713"/>
            <a:ext cx="1428724" cy="413255"/>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en-US" sz="1600" dirty="0">
                <a:solidFill>
                  <a:srgbClr val="262626"/>
                </a:solidFill>
              </a:rPr>
              <a:t>How The Results Will Be Reviewed</a:t>
            </a:r>
          </a:p>
        </p:txBody>
      </p:sp>
      <p:sp>
        <p:nvSpPr>
          <p:cNvPr id="100" name="Rounded Rectangle 99">
            <a:extLst>
              <a:ext uri="{FF2B5EF4-FFF2-40B4-BE49-F238E27FC236}">
                <a16:creationId xmlns:a16="http://schemas.microsoft.com/office/drawing/2014/main" id="{6B5FB9F7-4986-F76F-CE12-286A75440391}"/>
              </a:ext>
            </a:extLst>
          </p:cNvPr>
          <p:cNvSpPr/>
          <p:nvPr/>
        </p:nvSpPr>
        <p:spPr>
          <a:xfrm>
            <a:off x="567192" y="6081622"/>
            <a:ext cx="421274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D42E14DB-6D1E-203D-86ED-C292357A2749}"/>
              </a:ext>
            </a:extLst>
          </p:cNvPr>
          <p:cNvSpPr txBox="1"/>
          <p:nvPr/>
        </p:nvSpPr>
        <p:spPr>
          <a:xfrm>
            <a:off x="693192" y="614490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02" name="TextBox 101">
            <a:extLst>
              <a:ext uri="{FF2B5EF4-FFF2-40B4-BE49-F238E27FC236}">
                <a16:creationId xmlns:a16="http://schemas.microsoft.com/office/drawing/2014/main" id="{04DE3E28-65FB-23A8-6107-8A6002D97742}"/>
              </a:ext>
            </a:extLst>
          </p:cNvPr>
          <p:cNvSpPr txBox="1"/>
          <p:nvPr/>
        </p:nvSpPr>
        <p:spPr>
          <a:xfrm>
            <a:off x="1449193" y="614490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10FAF79F-446F-F51B-2B5E-250773573CA7}"/>
              </a:ext>
            </a:extLst>
          </p:cNvPr>
          <p:cNvSpPr txBox="1"/>
          <p:nvPr/>
        </p:nvSpPr>
        <p:spPr>
          <a:xfrm>
            <a:off x="2043192" y="6144900"/>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2989821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1B1B7-ECA5-54FD-8FE7-85A8E63769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9DD8360-22F7-99D4-BC80-B58E4528EC38}"/>
              </a:ext>
            </a:extLst>
          </p:cNvPr>
          <p:cNvPicPr>
            <a:picLocks noChangeAspect="1"/>
          </p:cNvPicPr>
          <p:nvPr/>
        </p:nvPicPr>
        <p:blipFill>
          <a:blip r:embed="rId3" cstate="email">
            <a:extLst>
              <a:ext uri="{28A0092B-C50C-407E-A947-70E740481C1C}">
                <a14:useLocalDpi xmlns:a14="http://schemas.microsoft.com/office/drawing/2010/main"/>
              </a:ext>
            </a:extLst>
          </a:blip>
          <a:srcRect r="8044"/>
          <a:stretch>
            <a:fillRect/>
          </a:stretch>
        </p:blipFill>
        <p:spPr>
          <a:xfrm>
            <a:off x="5064199" y="2354727"/>
            <a:ext cx="6483202" cy="3322267"/>
          </a:xfrm>
          <a:prstGeom prst="rect">
            <a:avLst/>
          </a:prstGeom>
        </p:spPr>
      </p:pic>
      <p:graphicFrame>
        <p:nvGraphicFramePr>
          <p:cNvPr id="34" name="think-cell data - do not delete" hidden="1">
            <a:extLst>
              <a:ext uri="{FF2B5EF4-FFF2-40B4-BE49-F238E27FC236}">
                <a16:creationId xmlns:a16="http://schemas.microsoft.com/office/drawing/2014/main" id="{D23543A7-C1B0-AC08-3E9D-DBAA7459859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54" imgH="456" progId="TCLayout.ActiveDocument.1">
                  <p:embed/>
                </p:oleObj>
              </mc:Choice>
              <mc:Fallback>
                <p:oleObj name="think-cell Folie" r:id="rId4" imgW="454" imgH="456" progId="TCLayout.ActiveDocument.1">
                  <p:embed/>
                  <p:pic>
                    <p:nvPicPr>
                      <p:cNvPr id="34" name="think-cell data - do not delete" hidden="1">
                        <a:extLst>
                          <a:ext uri="{FF2B5EF4-FFF2-40B4-BE49-F238E27FC236}">
                            <a16:creationId xmlns:a16="http://schemas.microsoft.com/office/drawing/2014/main" id="{D8CC6AEC-B884-1048-660C-7D19537278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0" name="Freeform 80">
            <a:extLst>
              <a:ext uri="{FF2B5EF4-FFF2-40B4-BE49-F238E27FC236}">
                <a16:creationId xmlns:a16="http://schemas.microsoft.com/office/drawing/2014/main" id="{08FDC5F2-2345-EA10-7058-A499AD4BC09F}"/>
              </a:ext>
            </a:extLst>
          </p:cNvPr>
          <p:cNvSpPr>
            <a:spLocks/>
          </p:cNvSpPr>
          <p:nvPr/>
        </p:nvSpPr>
        <p:spPr bwMode="auto">
          <a:xfrm>
            <a:off x="-384427" y="4404281"/>
            <a:ext cx="61474" cy="61474"/>
          </a:xfrm>
          <a:custGeom>
            <a:avLst/>
            <a:gdLst>
              <a:gd name="T0" fmla="*/ 134 w 134"/>
              <a:gd name="T1" fmla="*/ 73 h 134"/>
              <a:gd name="T2" fmla="*/ 131 w 134"/>
              <a:gd name="T3" fmla="*/ 86 h 134"/>
              <a:gd name="T4" fmla="*/ 125 w 134"/>
              <a:gd name="T5" fmla="*/ 98 h 134"/>
              <a:gd name="T6" fmla="*/ 119 w 134"/>
              <a:gd name="T7" fmla="*/ 109 h 134"/>
              <a:gd name="T8" fmla="*/ 109 w 134"/>
              <a:gd name="T9" fmla="*/ 119 h 134"/>
              <a:gd name="T10" fmla="*/ 99 w 134"/>
              <a:gd name="T11" fmla="*/ 125 h 134"/>
              <a:gd name="T12" fmla="*/ 86 w 134"/>
              <a:gd name="T13" fmla="*/ 130 h 134"/>
              <a:gd name="T14" fmla="*/ 73 w 134"/>
              <a:gd name="T15" fmla="*/ 133 h 134"/>
              <a:gd name="T16" fmla="*/ 60 w 134"/>
              <a:gd name="T17" fmla="*/ 133 h 134"/>
              <a:gd name="T18" fmla="*/ 48 w 134"/>
              <a:gd name="T19" fmla="*/ 130 h 134"/>
              <a:gd name="T20" fmla="*/ 36 w 134"/>
              <a:gd name="T21" fmla="*/ 125 h 134"/>
              <a:gd name="T22" fmla="*/ 25 w 134"/>
              <a:gd name="T23" fmla="*/ 119 h 134"/>
              <a:gd name="T24" fmla="*/ 15 w 134"/>
              <a:gd name="T25" fmla="*/ 109 h 134"/>
              <a:gd name="T26" fmla="*/ 9 w 134"/>
              <a:gd name="T27" fmla="*/ 98 h 134"/>
              <a:gd name="T28" fmla="*/ 3 w 134"/>
              <a:gd name="T29" fmla="*/ 86 h 134"/>
              <a:gd name="T30" fmla="*/ 1 w 134"/>
              <a:gd name="T31" fmla="*/ 73 h 134"/>
              <a:gd name="T32" fmla="*/ 1 w 134"/>
              <a:gd name="T33" fmla="*/ 60 h 134"/>
              <a:gd name="T34" fmla="*/ 3 w 134"/>
              <a:gd name="T35" fmla="*/ 47 h 134"/>
              <a:gd name="T36" fmla="*/ 9 w 134"/>
              <a:gd name="T37" fmla="*/ 34 h 134"/>
              <a:gd name="T38" fmla="*/ 15 w 134"/>
              <a:gd name="T39" fmla="*/ 25 h 134"/>
              <a:gd name="T40" fmla="*/ 25 w 134"/>
              <a:gd name="T41" fmla="*/ 15 h 134"/>
              <a:gd name="T42" fmla="*/ 36 w 134"/>
              <a:gd name="T43" fmla="*/ 8 h 134"/>
              <a:gd name="T44" fmla="*/ 48 w 134"/>
              <a:gd name="T45" fmla="*/ 3 h 134"/>
              <a:gd name="T46" fmla="*/ 60 w 134"/>
              <a:gd name="T47" fmla="*/ 0 h 134"/>
              <a:gd name="T48" fmla="*/ 73 w 134"/>
              <a:gd name="T49" fmla="*/ 0 h 134"/>
              <a:gd name="T50" fmla="*/ 86 w 134"/>
              <a:gd name="T51" fmla="*/ 3 h 134"/>
              <a:gd name="T52" fmla="*/ 99 w 134"/>
              <a:gd name="T53" fmla="*/ 8 h 134"/>
              <a:gd name="T54" fmla="*/ 109 w 134"/>
              <a:gd name="T55" fmla="*/ 15 h 134"/>
              <a:gd name="T56" fmla="*/ 119 w 134"/>
              <a:gd name="T57" fmla="*/ 25 h 134"/>
              <a:gd name="T58" fmla="*/ 125 w 134"/>
              <a:gd name="T59" fmla="*/ 34 h 134"/>
              <a:gd name="T60" fmla="*/ 131 w 134"/>
              <a:gd name="T61" fmla="*/ 47 h 134"/>
              <a:gd name="T62" fmla="*/ 134 w 134"/>
              <a:gd name="T63"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34">
                <a:moveTo>
                  <a:pt x="134" y="67"/>
                </a:moveTo>
                <a:lnTo>
                  <a:pt x="134" y="73"/>
                </a:lnTo>
                <a:lnTo>
                  <a:pt x="133" y="80"/>
                </a:lnTo>
                <a:lnTo>
                  <a:pt x="131" y="86"/>
                </a:lnTo>
                <a:lnTo>
                  <a:pt x="129" y="93"/>
                </a:lnTo>
                <a:lnTo>
                  <a:pt x="125" y="98"/>
                </a:lnTo>
                <a:lnTo>
                  <a:pt x="122" y="105"/>
                </a:lnTo>
                <a:lnTo>
                  <a:pt x="119" y="109"/>
                </a:lnTo>
                <a:lnTo>
                  <a:pt x="114" y="114"/>
                </a:lnTo>
                <a:lnTo>
                  <a:pt x="109" y="119"/>
                </a:lnTo>
                <a:lnTo>
                  <a:pt x="105" y="122"/>
                </a:lnTo>
                <a:lnTo>
                  <a:pt x="99" y="125"/>
                </a:lnTo>
                <a:lnTo>
                  <a:pt x="93" y="128"/>
                </a:lnTo>
                <a:lnTo>
                  <a:pt x="86" y="130"/>
                </a:lnTo>
                <a:lnTo>
                  <a:pt x="81" y="133"/>
                </a:lnTo>
                <a:lnTo>
                  <a:pt x="73" y="133"/>
                </a:lnTo>
                <a:lnTo>
                  <a:pt x="67" y="134"/>
                </a:lnTo>
                <a:lnTo>
                  <a:pt x="60" y="133"/>
                </a:lnTo>
                <a:lnTo>
                  <a:pt x="54" y="133"/>
                </a:lnTo>
                <a:lnTo>
                  <a:pt x="48" y="130"/>
                </a:lnTo>
                <a:lnTo>
                  <a:pt x="41" y="128"/>
                </a:lnTo>
                <a:lnTo>
                  <a:pt x="36" y="125"/>
                </a:lnTo>
                <a:lnTo>
                  <a:pt x="29" y="122"/>
                </a:lnTo>
                <a:lnTo>
                  <a:pt x="25" y="119"/>
                </a:lnTo>
                <a:lnTo>
                  <a:pt x="19" y="114"/>
                </a:lnTo>
                <a:lnTo>
                  <a:pt x="15" y="109"/>
                </a:lnTo>
                <a:lnTo>
                  <a:pt x="12" y="105"/>
                </a:lnTo>
                <a:lnTo>
                  <a:pt x="9" y="98"/>
                </a:lnTo>
                <a:lnTo>
                  <a:pt x="5" y="93"/>
                </a:lnTo>
                <a:lnTo>
                  <a:pt x="3" y="86"/>
                </a:lnTo>
                <a:lnTo>
                  <a:pt x="1" y="80"/>
                </a:lnTo>
                <a:lnTo>
                  <a:pt x="1" y="73"/>
                </a:lnTo>
                <a:lnTo>
                  <a:pt x="0" y="67"/>
                </a:lnTo>
                <a:lnTo>
                  <a:pt x="1" y="60"/>
                </a:lnTo>
                <a:lnTo>
                  <a:pt x="1" y="53"/>
                </a:lnTo>
                <a:lnTo>
                  <a:pt x="3" y="47"/>
                </a:lnTo>
                <a:lnTo>
                  <a:pt x="5" y="41"/>
                </a:lnTo>
                <a:lnTo>
                  <a:pt x="9" y="34"/>
                </a:lnTo>
                <a:lnTo>
                  <a:pt x="12" y="29"/>
                </a:lnTo>
                <a:lnTo>
                  <a:pt x="15" y="25"/>
                </a:lnTo>
                <a:lnTo>
                  <a:pt x="19" y="19"/>
                </a:lnTo>
                <a:lnTo>
                  <a:pt x="25" y="15"/>
                </a:lnTo>
                <a:lnTo>
                  <a:pt x="29" y="12"/>
                </a:lnTo>
                <a:lnTo>
                  <a:pt x="36" y="8"/>
                </a:lnTo>
                <a:lnTo>
                  <a:pt x="41" y="5"/>
                </a:lnTo>
                <a:lnTo>
                  <a:pt x="48" y="3"/>
                </a:lnTo>
                <a:lnTo>
                  <a:pt x="54" y="1"/>
                </a:lnTo>
                <a:lnTo>
                  <a:pt x="60" y="0"/>
                </a:lnTo>
                <a:lnTo>
                  <a:pt x="67" y="0"/>
                </a:lnTo>
                <a:lnTo>
                  <a:pt x="73" y="0"/>
                </a:lnTo>
                <a:lnTo>
                  <a:pt x="81" y="1"/>
                </a:lnTo>
                <a:lnTo>
                  <a:pt x="86" y="3"/>
                </a:lnTo>
                <a:lnTo>
                  <a:pt x="93" y="5"/>
                </a:lnTo>
                <a:lnTo>
                  <a:pt x="99" y="8"/>
                </a:lnTo>
                <a:lnTo>
                  <a:pt x="105" y="12"/>
                </a:lnTo>
                <a:lnTo>
                  <a:pt x="109" y="15"/>
                </a:lnTo>
                <a:lnTo>
                  <a:pt x="114" y="19"/>
                </a:lnTo>
                <a:lnTo>
                  <a:pt x="119" y="25"/>
                </a:lnTo>
                <a:lnTo>
                  <a:pt x="122" y="29"/>
                </a:lnTo>
                <a:lnTo>
                  <a:pt x="125" y="34"/>
                </a:lnTo>
                <a:lnTo>
                  <a:pt x="129" y="41"/>
                </a:lnTo>
                <a:lnTo>
                  <a:pt x="131" y="47"/>
                </a:lnTo>
                <a:lnTo>
                  <a:pt x="133" y="53"/>
                </a:lnTo>
                <a:lnTo>
                  <a:pt x="134" y="60"/>
                </a:lnTo>
                <a:lnTo>
                  <a:pt x="134" y="67"/>
                </a:lnTo>
                <a:close/>
              </a:path>
            </a:pathLst>
          </a:custGeom>
          <a:gradFill>
            <a:gsLst>
              <a:gs pos="0">
                <a:schemeClr val="accent4">
                  <a:alpha val="0"/>
                </a:schemeClr>
              </a:gs>
              <a:gs pos="100000">
                <a:schemeClr val="accent4">
                  <a:lumMod val="75000"/>
                </a:schemeClr>
              </a:gs>
            </a:gsLst>
            <a:lin ang="4800000" scaled="0"/>
          </a:gradFill>
          <a:ln>
            <a:noFill/>
          </a:ln>
        </p:spPr>
        <p:txBody>
          <a:bodyPr vert="horz" wrap="square" lIns="57150" tIns="28575" rIns="57150" bIns="28575" numCol="1" anchor="t" anchorCtr="0" compatLnSpc="1">
            <a:prstTxWarp prst="textNoShape">
              <a:avLst/>
            </a:prstTxWarp>
          </a:bodyPr>
          <a:lstStyle/>
          <a:p>
            <a:endParaRPr lang="en-US" sz="1125">
              <a:latin typeface="Calibri" panose="020F0502020204030204" pitchFamily="34" charset="0"/>
              <a:cs typeface="Calibri" panose="020F0502020204030204" pitchFamily="34" charset="0"/>
            </a:endParaRPr>
          </a:p>
        </p:txBody>
      </p:sp>
      <p:sp>
        <p:nvSpPr>
          <p:cNvPr id="2" name="TextBox 28">
            <a:extLst>
              <a:ext uri="{FF2B5EF4-FFF2-40B4-BE49-F238E27FC236}">
                <a16:creationId xmlns:a16="http://schemas.microsoft.com/office/drawing/2014/main" id="{88E86C21-3C80-DFD4-53E3-BA54122D7688}"/>
              </a:ext>
            </a:extLst>
          </p:cNvPr>
          <p:cNvSpPr txBox="1"/>
          <p:nvPr/>
        </p:nvSpPr>
        <p:spPr>
          <a:xfrm>
            <a:off x="567178" y="1641270"/>
            <a:ext cx="6646422" cy="4647426"/>
          </a:xfrm>
          <a:prstGeom prst="rect">
            <a:avLst/>
          </a:prstGeom>
          <a:noFill/>
        </p:spPr>
        <p:txBody>
          <a:bodyPr wrap="square">
            <a:spAutoFit/>
          </a:bodyPr>
          <a:lstStyle/>
          <a:p>
            <a:pPr>
              <a:buClr>
                <a:srgbClr val="62A844"/>
              </a:buClr>
            </a:pPr>
            <a:r>
              <a:rPr lang="en-US" sz="2000" b="1" dirty="0">
                <a:solidFill>
                  <a:srgbClr val="0289AE"/>
                </a:solidFill>
              </a:rPr>
              <a:t>Assessment task</a:t>
            </a:r>
            <a:br>
              <a:rPr lang="en-US" dirty="0">
                <a:solidFill>
                  <a:srgbClr val="262626"/>
                </a:solidFill>
              </a:rPr>
            </a:br>
            <a:r>
              <a:rPr lang="en-US" dirty="0">
                <a:solidFill>
                  <a:srgbClr val="262626"/>
                </a:solidFill>
              </a:rPr>
              <a:t>Prepare a short </a:t>
            </a:r>
            <a:r>
              <a:rPr lang="en-US" b="1" dirty="0">
                <a:solidFill>
                  <a:srgbClr val="262626"/>
                </a:solidFill>
              </a:rPr>
              <a:t>3–5 slide mini-presentation</a:t>
            </a:r>
            <a:r>
              <a:rPr lang="en-US" dirty="0">
                <a:solidFill>
                  <a:srgbClr val="262626"/>
                </a:solidFill>
              </a:rPr>
              <a:t> or a </a:t>
            </a:r>
            <a:r>
              <a:rPr lang="en-US" b="1" dirty="0">
                <a:solidFill>
                  <a:srgbClr val="262626"/>
                </a:solidFill>
              </a:rPr>
              <a:t>one-page action sheet</a:t>
            </a:r>
            <a:r>
              <a:rPr lang="en-US" dirty="0">
                <a:solidFill>
                  <a:srgbClr val="262626"/>
                </a:solidFill>
              </a:rPr>
              <a:t> showing your redesigned routine.</a:t>
            </a:r>
          </a:p>
          <a:p>
            <a:pPr>
              <a:buClr>
                <a:srgbClr val="62A844"/>
              </a:buClr>
            </a:pPr>
            <a:endParaRPr lang="en-US" dirty="0">
              <a:solidFill>
                <a:srgbClr val="262626"/>
              </a:solidFill>
            </a:endParaRPr>
          </a:p>
          <a:p>
            <a:pPr>
              <a:buClr>
                <a:srgbClr val="62A844"/>
              </a:buClr>
            </a:pPr>
            <a:endParaRPr lang="en-US" dirty="0">
              <a:solidFill>
                <a:srgbClr val="262626"/>
              </a:solidFill>
            </a:endParaRPr>
          </a:p>
          <a:p>
            <a:pPr>
              <a:buClr>
                <a:srgbClr val="62A844"/>
              </a:buClr>
            </a:pPr>
            <a:r>
              <a:rPr lang="en-US" sz="2000" b="1" dirty="0">
                <a:solidFill>
                  <a:srgbClr val="0289AE"/>
                </a:solidFill>
              </a:rPr>
              <a:t>Assessment criteria</a:t>
            </a:r>
            <a:endParaRPr lang="en-US" sz="2000"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clear description of the current routine</a:t>
            </a:r>
          </a:p>
          <a:p>
            <a:pPr marL="285750" indent="-285750">
              <a:buClr>
                <a:srgbClr val="62A844"/>
              </a:buClr>
              <a:buFont typeface="Arial" panose="020B0604020202020204" pitchFamily="34" charset="0"/>
              <a:buChar char="•"/>
            </a:pPr>
            <a:r>
              <a:rPr lang="en-US" dirty="0">
                <a:solidFill>
                  <a:srgbClr val="262626"/>
                </a:solidFill>
              </a:rPr>
              <a:t>accurate identification of sustainability hotspots</a:t>
            </a:r>
          </a:p>
          <a:p>
            <a:pPr marL="285750" indent="-285750">
              <a:buClr>
                <a:srgbClr val="62A844"/>
              </a:buClr>
              <a:buFont typeface="Arial" panose="020B0604020202020204" pitchFamily="34" charset="0"/>
              <a:buChar char="•"/>
            </a:pPr>
            <a:r>
              <a:rPr lang="en-US" dirty="0">
                <a:solidFill>
                  <a:srgbClr val="262626"/>
                </a:solidFill>
              </a:rPr>
              <a:t>realistic and role-appropriate improvements</a:t>
            </a:r>
          </a:p>
          <a:p>
            <a:pPr marL="285750" indent="-285750">
              <a:buClr>
                <a:srgbClr val="62A844"/>
              </a:buClr>
              <a:buFont typeface="Arial" panose="020B0604020202020204" pitchFamily="34" charset="0"/>
              <a:buChar char="•"/>
            </a:pPr>
            <a:r>
              <a:rPr lang="en-US" dirty="0">
                <a:solidFill>
                  <a:srgbClr val="262626"/>
                </a:solidFill>
              </a:rPr>
              <a:t>clear sustainability checkpoints</a:t>
            </a:r>
          </a:p>
          <a:p>
            <a:pPr marL="285750" indent="-285750">
              <a:buClr>
                <a:srgbClr val="62A844"/>
              </a:buClr>
              <a:buFont typeface="Arial" panose="020B0604020202020204" pitchFamily="34" charset="0"/>
              <a:buChar char="•"/>
            </a:pPr>
            <a:r>
              <a:rPr lang="en-US" dirty="0">
                <a:solidFill>
                  <a:srgbClr val="262626"/>
                </a:solidFill>
              </a:rPr>
              <a:t>practical indicators for follow-up</a:t>
            </a:r>
          </a:p>
          <a:p>
            <a:pPr marL="285750" indent="-285750">
              <a:buClr>
                <a:srgbClr val="62A844"/>
              </a:buClr>
              <a:buFont typeface="Arial" panose="020B0604020202020204" pitchFamily="34" charset="0"/>
              <a:buChar char="•"/>
            </a:pPr>
            <a:r>
              <a:rPr lang="en-US" dirty="0">
                <a:solidFill>
                  <a:srgbClr val="262626"/>
                </a:solidFill>
              </a:rPr>
              <a:t>professional communication and feasibility</a:t>
            </a:r>
          </a:p>
          <a:p>
            <a:pPr marL="285750" indent="-285750">
              <a:buClr>
                <a:srgbClr val="62A844"/>
              </a:buClr>
              <a:buFont typeface="Arial" panose="020B0604020202020204" pitchFamily="34" charset="0"/>
              <a:buChar char="•"/>
            </a:pPr>
            <a:endParaRPr lang="en-US" dirty="0">
              <a:solidFill>
                <a:srgbClr val="262626"/>
              </a:solidFill>
            </a:endParaRPr>
          </a:p>
          <a:p>
            <a:pPr marL="285750" indent="-285750">
              <a:buClr>
                <a:srgbClr val="62A844"/>
              </a:buClr>
              <a:buFont typeface="Arial" panose="020B0604020202020204" pitchFamily="34" charset="0"/>
              <a:buChar char="•"/>
            </a:pPr>
            <a:endParaRPr lang="en-US" sz="2000" dirty="0">
              <a:solidFill>
                <a:srgbClr val="0289AE"/>
              </a:solidFill>
            </a:endParaRPr>
          </a:p>
          <a:p>
            <a:pPr>
              <a:buClr>
                <a:srgbClr val="62A844"/>
              </a:buClr>
            </a:pPr>
            <a:r>
              <a:rPr lang="en-US" sz="2000" b="1" dirty="0">
                <a:solidFill>
                  <a:srgbClr val="0289AE"/>
                </a:solidFill>
              </a:rPr>
              <a:t>Optional extension</a:t>
            </a:r>
            <a:br>
              <a:rPr lang="en-US" dirty="0">
                <a:solidFill>
                  <a:srgbClr val="262626"/>
                </a:solidFill>
              </a:rPr>
            </a:br>
            <a:r>
              <a:rPr lang="en-US" dirty="0">
                <a:solidFill>
                  <a:srgbClr val="262626"/>
                </a:solidFill>
              </a:rPr>
              <a:t>Pilot the new routine for one week and report back on early results.</a:t>
            </a:r>
          </a:p>
        </p:txBody>
      </p:sp>
      <p:sp>
        <p:nvSpPr>
          <p:cNvPr id="4" name="Text Placeholder 11">
            <a:extLst>
              <a:ext uri="{FF2B5EF4-FFF2-40B4-BE49-F238E27FC236}">
                <a16:creationId xmlns:a16="http://schemas.microsoft.com/office/drawing/2014/main" id="{33E054FE-F057-BCF0-3819-3F170D372488}"/>
              </a:ext>
            </a:extLst>
          </p:cNvPr>
          <p:cNvSpPr txBox="1">
            <a:spLocks/>
          </p:cNvSpPr>
          <p:nvPr/>
        </p:nvSpPr>
        <p:spPr>
          <a:xfrm>
            <a:off x="567178" y="525832"/>
            <a:ext cx="747192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04. Learner Task and Assessment</a:t>
            </a:r>
          </a:p>
        </p:txBody>
      </p:sp>
      <p:cxnSp>
        <p:nvCxnSpPr>
          <p:cNvPr id="43" name="Straight Connector 42">
            <a:extLst>
              <a:ext uri="{FF2B5EF4-FFF2-40B4-BE49-F238E27FC236}">
                <a16:creationId xmlns:a16="http://schemas.microsoft.com/office/drawing/2014/main" id="{4C0CF979-F1BB-5966-5EB0-F143097311D6}"/>
              </a:ext>
            </a:extLst>
          </p:cNvPr>
          <p:cNvCxnSpPr>
            <a:cxnSpLocks/>
          </p:cNvCxnSpPr>
          <p:nvPr/>
        </p:nvCxnSpPr>
        <p:spPr>
          <a:xfrm>
            <a:off x="0" y="1181006"/>
            <a:ext cx="83058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34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000" y="1584000"/>
            <a:ext cx="10800000" cy="276999"/>
          </a:xfrm>
          <a:prstGeom prst="rect">
            <a:avLst/>
          </a:prstGeom>
          <a:noFill/>
        </p:spPr>
        <p:txBody>
          <a:bodyPr wrap="square" lIns="0" tIns="0" rIns="0" bIns="0" anchor="t">
            <a:spAutoFit/>
          </a:bodyPr>
          <a:lstStyle/>
          <a:p>
            <a:pPr algn="l"/>
            <a:r>
              <a:rPr b="0" i="1" dirty="0">
                <a:solidFill>
                  <a:srgbClr val="262626"/>
                </a:solidFill>
                <a:latin typeface="Calibri" panose="020F0502020204030204" pitchFamily="34" charset="0"/>
                <a:cs typeface="Calibri" panose="020F0502020204030204" pitchFamily="34" charset="0"/>
              </a:rPr>
              <a:t>Every business featured in this module has a full case study. Use the links below to open each one.</a:t>
            </a:r>
          </a:p>
        </p:txBody>
      </p:sp>
      <p:sp>
        <p:nvSpPr>
          <p:cNvPr id="14" name="Rectangle 13"/>
          <p:cNvSpPr/>
          <p:nvPr/>
        </p:nvSpPr>
        <p:spPr>
          <a:xfrm>
            <a:off x="680750" y="2088000"/>
            <a:ext cx="5307250" cy="1283999"/>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15" name="Rectangle 14"/>
          <p:cNvSpPr/>
          <p:nvPr/>
        </p:nvSpPr>
        <p:spPr>
          <a:xfrm>
            <a:off x="556495" y="2073944"/>
            <a:ext cx="144000" cy="1283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16" name="TextBox 15"/>
          <p:cNvSpPr txBox="1"/>
          <p:nvPr/>
        </p:nvSpPr>
        <p:spPr>
          <a:xfrm>
            <a:off x="896750" y="2227665"/>
            <a:ext cx="4980000" cy="492443"/>
          </a:xfrm>
          <a:prstGeom prst="rect">
            <a:avLst/>
          </a:prstGeom>
          <a:noFill/>
        </p:spPr>
        <p:txBody>
          <a:bodyPr wrap="square" lIns="0" tIns="0" rIns="0" bIns="0" anchor="t">
            <a:spAutoFit/>
          </a:bodyPr>
          <a:lstStyle/>
          <a:p>
            <a:r>
              <a:rPr sz="1600" b="1" i="0" dirty="0">
                <a:solidFill>
                  <a:srgbClr val="0289AE"/>
                </a:solidFill>
                <a:latin typeface="Calibri" panose="020F0502020204030204" pitchFamily="34" charset="0"/>
                <a:cs typeface="Calibri" panose="020F0502020204030204" pitchFamily="34" charset="0"/>
              </a:rPr>
              <a:t>Heritage Flavours </a:t>
            </a:r>
            <a:r>
              <a:rPr lang="en-IE" sz="1600" b="1" i="0" dirty="0">
                <a:solidFill>
                  <a:srgbClr val="0289AE"/>
                </a:solidFill>
                <a:latin typeface="Calibri" panose="020F0502020204030204" pitchFamily="34" charset="0"/>
                <a:cs typeface="Calibri" panose="020F0502020204030204" pitchFamily="34" charset="0"/>
              </a:rPr>
              <a:t>- </a:t>
            </a:r>
            <a:r>
              <a:rPr lang="en-IE" sz="1600" i="1" dirty="0">
                <a:solidFill>
                  <a:srgbClr val="262626"/>
                </a:solidFill>
                <a:latin typeface="Calibri" panose="020F0502020204030204" pitchFamily="34" charset="0"/>
                <a:cs typeface="Calibri" panose="020F0502020204030204" pitchFamily="34" charset="0"/>
              </a:rPr>
              <a:t>Bursa, Türkiye</a:t>
            </a:r>
          </a:p>
          <a:p>
            <a:pPr algn="l"/>
            <a:endParaRPr sz="1600" b="1" i="0" dirty="0">
              <a:solidFill>
                <a:srgbClr val="0289AE"/>
              </a:solidFill>
              <a:latin typeface="Calibri" panose="020F0502020204030204" pitchFamily="34" charset="0"/>
              <a:cs typeface="Calibri" panose="020F0502020204030204" pitchFamily="34" charset="0"/>
            </a:endParaRPr>
          </a:p>
        </p:txBody>
      </p:sp>
      <p:sp>
        <p:nvSpPr>
          <p:cNvPr id="18" name="TextBox 17"/>
          <p:cNvSpPr txBox="1"/>
          <p:nvPr/>
        </p:nvSpPr>
        <p:spPr>
          <a:xfrm>
            <a:off x="802160" y="2565911"/>
            <a:ext cx="4980000" cy="166712"/>
          </a:xfrm>
          <a:prstGeom prst="rect">
            <a:avLst/>
          </a:prstGeom>
          <a:noFill/>
        </p:spPr>
        <p:txBody>
          <a:bodyPr wrap="square" lIns="0" tIns="0" rIns="0" bIns="0" anchor="t">
            <a:spAutoFit/>
          </a:bodyPr>
          <a:lstStyle/>
          <a:p>
            <a:pPr algn="l">
              <a:lnSpc>
                <a:spcPts val="1340"/>
              </a:lnSpc>
            </a:pPr>
            <a:r>
              <a:rPr sz="1200" b="0" i="0" dirty="0">
                <a:solidFill>
                  <a:srgbClr val="262626"/>
                </a:solidFill>
                <a:latin typeface="Calibri" panose="020F0502020204030204" pitchFamily="34" charset="0"/>
                <a:cs typeface="Calibri" panose="020F0502020204030204" pitchFamily="34" charset="0"/>
              </a:rPr>
              <a:t>Seasonal menus built on local producers in a restored family home.</a:t>
            </a:r>
          </a:p>
        </p:txBody>
      </p:sp>
      <p:sp>
        <p:nvSpPr>
          <p:cNvPr id="19" name="Rectangle 18"/>
          <p:cNvSpPr/>
          <p:nvPr/>
        </p:nvSpPr>
        <p:spPr>
          <a:xfrm>
            <a:off x="720000" y="3087943"/>
            <a:ext cx="483600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21" name="Rectangle 20"/>
          <p:cNvSpPr/>
          <p:nvPr/>
        </p:nvSpPr>
        <p:spPr>
          <a:xfrm>
            <a:off x="576000" y="3429000"/>
            <a:ext cx="5412000" cy="1283999"/>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22" name="Rectangle 21"/>
          <p:cNvSpPr/>
          <p:nvPr/>
        </p:nvSpPr>
        <p:spPr>
          <a:xfrm>
            <a:off x="576000" y="3429000"/>
            <a:ext cx="144000" cy="1283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23" name="TextBox 22"/>
          <p:cNvSpPr txBox="1"/>
          <p:nvPr/>
        </p:nvSpPr>
        <p:spPr>
          <a:xfrm>
            <a:off x="864000" y="3537000"/>
            <a:ext cx="4980000" cy="246221"/>
          </a:xfrm>
          <a:prstGeom prst="rect">
            <a:avLst/>
          </a:prstGeom>
          <a:noFill/>
        </p:spPr>
        <p:txBody>
          <a:bodyPr wrap="square" lIns="0" tIns="0" rIns="0" bIns="0" anchor="t">
            <a:spAutoFit/>
          </a:bodyPr>
          <a:lstStyle/>
          <a:p>
            <a:r>
              <a:rPr sz="1600" b="1" i="0" dirty="0">
                <a:solidFill>
                  <a:srgbClr val="0289AE"/>
                </a:solidFill>
                <a:latin typeface="Calibri" panose="020F0502020204030204" pitchFamily="34" charset="0"/>
                <a:cs typeface="Calibri" panose="020F0502020204030204" pitchFamily="34" charset="0"/>
              </a:rPr>
              <a:t>Green Restaurant (</a:t>
            </a:r>
            <a:r>
              <a:rPr sz="1600" b="1" i="0" dirty="0" err="1">
                <a:solidFill>
                  <a:srgbClr val="0289AE"/>
                </a:solidFill>
                <a:latin typeface="Calibri" panose="020F0502020204030204" pitchFamily="34" charset="0"/>
                <a:cs typeface="Calibri" panose="020F0502020204030204" pitchFamily="34" charset="0"/>
              </a:rPr>
              <a:t>GreenRes</a:t>
            </a:r>
            <a:r>
              <a:rPr sz="1600" b="1" i="0" dirty="0">
                <a:solidFill>
                  <a:srgbClr val="0289AE"/>
                </a:solidFill>
                <a:latin typeface="Calibri" panose="020F0502020204030204" pitchFamily="34" charset="0"/>
                <a:cs typeface="Calibri" panose="020F0502020204030204" pitchFamily="34" charset="0"/>
              </a:rPr>
              <a:t>)</a:t>
            </a:r>
            <a:r>
              <a:rPr lang="en-IE" sz="1600" b="1" i="0" dirty="0">
                <a:solidFill>
                  <a:srgbClr val="0289AE"/>
                </a:solidFill>
                <a:latin typeface="Calibri" panose="020F0502020204030204" pitchFamily="34" charset="0"/>
                <a:cs typeface="Calibri" panose="020F0502020204030204" pitchFamily="34" charset="0"/>
              </a:rPr>
              <a:t> - </a:t>
            </a:r>
            <a:r>
              <a:rPr lang="en-IE" sz="1600" i="1" dirty="0">
                <a:solidFill>
                  <a:srgbClr val="262626"/>
                </a:solidFill>
                <a:latin typeface="Calibri" panose="020F0502020204030204" pitchFamily="34" charset="0"/>
                <a:cs typeface="Calibri" panose="020F0502020204030204" pitchFamily="34" charset="0"/>
              </a:rPr>
              <a:t>Türkiye </a:t>
            </a:r>
            <a:endParaRPr sz="1600" b="1" i="0" dirty="0">
              <a:solidFill>
                <a:srgbClr val="0289AE"/>
              </a:solidFill>
              <a:latin typeface="Calibri" panose="020F0502020204030204" pitchFamily="34" charset="0"/>
              <a:cs typeface="Calibri" panose="020F0502020204030204" pitchFamily="34" charset="0"/>
            </a:endParaRPr>
          </a:p>
        </p:txBody>
      </p:sp>
      <p:sp>
        <p:nvSpPr>
          <p:cNvPr id="25" name="TextBox 24"/>
          <p:cNvSpPr txBox="1"/>
          <p:nvPr/>
        </p:nvSpPr>
        <p:spPr>
          <a:xfrm>
            <a:off x="864000" y="3831900"/>
            <a:ext cx="4348080" cy="333425"/>
          </a:xfrm>
          <a:prstGeom prst="rect">
            <a:avLst/>
          </a:prstGeom>
          <a:noFill/>
        </p:spPr>
        <p:txBody>
          <a:bodyPr wrap="square" lIns="0" tIns="0" rIns="0" bIns="0" anchor="t">
            <a:spAutoFit/>
          </a:bodyPr>
          <a:lstStyle/>
          <a:p>
            <a:pPr algn="l">
              <a:lnSpc>
                <a:spcPts val="1340"/>
              </a:lnSpc>
            </a:pPr>
            <a:r>
              <a:rPr sz="1200" b="0" i="0" dirty="0">
                <a:solidFill>
                  <a:srgbClr val="262626"/>
                </a:solidFill>
                <a:latin typeface="Calibri" panose="020F0502020204030204" pitchFamily="34" charset="0"/>
                <a:cs typeface="Calibri" panose="020F0502020204030204" pitchFamily="34" charset="0"/>
              </a:rPr>
              <a:t>Environmental engineer-owner threads waste management, local sourcing and digital tools through daily routines.</a:t>
            </a:r>
          </a:p>
        </p:txBody>
      </p:sp>
      <p:sp>
        <p:nvSpPr>
          <p:cNvPr id="26" name="Rectangle 25"/>
          <p:cNvSpPr/>
          <p:nvPr/>
        </p:nvSpPr>
        <p:spPr>
          <a:xfrm>
            <a:off x="864000" y="4335000"/>
            <a:ext cx="483600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35" name="Rectangle 34"/>
          <p:cNvSpPr/>
          <p:nvPr/>
        </p:nvSpPr>
        <p:spPr>
          <a:xfrm>
            <a:off x="576000" y="4803000"/>
            <a:ext cx="5412000" cy="1283999"/>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36" name="Rectangle 35"/>
          <p:cNvSpPr/>
          <p:nvPr/>
        </p:nvSpPr>
        <p:spPr>
          <a:xfrm>
            <a:off x="576000" y="4803000"/>
            <a:ext cx="144000" cy="1283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37" name="TextBox 36"/>
          <p:cNvSpPr txBox="1"/>
          <p:nvPr/>
        </p:nvSpPr>
        <p:spPr>
          <a:xfrm>
            <a:off x="864000" y="4911000"/>
            <a:ext cx="4980000" cy="246221"/>
          </a:xfrm>
          <a:prstGeom prst="rect">
            <a:avLst/>
          </a:prstGeom>
          <a:noFill/>
        </p:spPr>
        <p:txBody>
          <a:bodyPr wrap="square" lIns="0" tIns="0" rIns="0" bIns="0" anchor="t">
            <a:spAutoFit/>
          </a:bodyPr>
          <a:lstStyle/>
          <a:p>
            <a:r>
              <a:rPr sz="1600" b="1" i="0" dirty="0">
                <a:solidFill>
                  <a:srgbClr val="0289AE"/>
                </a:solidFill>
                <a:latin typeface="Calibri" panose="020F0502020204030204" pitchFamily="34" charset="0"/>
                <a:cs typeface="Calibri" panose="020F0502020204030204" pitchFamily="34" charset="0"/>
              </a:rPr>
              <a:t>Hotel Luecke</a:t>
            </a:r>
            <a:r>
              <a:rPr lang="en-IE" sz="1600" b="1" i="0" dirty="0">
                <a:solidFill>
                  <a:srgbClr val="0289AE"/>
                </a:solidFill>
                <a:latin typeface="Calibri" panose="020F0502020204030204" pitchFamily="34" charset="0"/>
                <a:cs typeface="Calibri" panose="020F0502020204030204" pitchFamily="34" charset="0"/>
              </a:rPr>
              <a:t> - </a:t>
            </a:r>
            <a:r>
              <a:rPr lang="en-IE" sz="1600" i="1" dirty="0">
                <a:solidFill>
                  <a:srgbClr val="262626"/>
                </a:solidFill>
                <a:latin typeface="Calibri" panose="020F0502020204030204" pitchFamily="34" charset="0"/>
                <a:cs typeface="Calibri" panose="020F0502020204030204" pitchFamily="34" charset="0"/>
              </a:rPr>
              <a:t>Rheine, Germany (TVW)</a:t>
            </a:r>
          </a:p>
        </p:txBody>
      </p:sp>
      <p:sp>
        <p:nvSpPr>
          <p:cNvPr id="39" name="TextBox 38"/>
          <p:cNvSpPr txBox="1"/>
          <p:nvPr/>
        </p:nvSpPr>
        <p:spPr>
          <a:xfrm>
            <a:off x="864000" y="5205900"/>
            <a:ext cx="4155040" cy="333425"/>
          </a:xfrm>
          <a:prstGeom prst="rect">
            <a:avLst/>
          </a:prstGeom>
          <a:noFill/>
        </p:spPr>
        <p:txBody>
          <a:bodyPr wrap="square" lIns="0" tIns="0" rIns="0" bIns="0" anchor="t">
            <a:spAutoFit/>
          </a:bodyPr>
          <a:lstStyle/>
          <a:p>
            <a:pPr algn="l">
              <a:lnSpc>
                <a:spcPts val="1340"/>
              </a:lnSpc>
            </a:pPr>
            <a:r>
              <a:rPr sz="1200" b="0" i="0" dirty="0">
                <a:solidFill>
                  <a:srgbClr val="262626"/>
                </a:solidFill>
                <a:latin typeface="Calibri" panose="020F0502020204030204" pitchFamily="34" charset="0"/>
                <a:cs typeface="Calibri" panose="020F0502020204030204" pitchFamily="34" charset="0"/>
              </a:rPr>
              <a:t>CHP cascade, PV, single-use plastic reduction; CSR reporting as long-term management.</a:t>
            </a:r>
          </a:p>
        </p:txBody>
      </p:sp>
      <p:sp>
        <p:nvSpPr>
          <p:cNvPr id="40" name="Rectangle 39"/>
          <p:cNvSpPr/>
          <p:nvPr/>
        </p:nvSpPr>
        <p:spPr>
          <a:xfrm>
            <a:off x="864000" y="5709000"/>
            <a:ext cx="483600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43" name="Rectangle 42"/>
          <p:cNvSpPr/>
          <p:nvPr/>
        </p:nvSpPr>
        <p:spPr>
          <a:xfrm>
            <a:off x="6204000" y="4803000"/>
            <a:ext cx="144000" cy="1283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44" name="TextBox 43"/>
          <p:cNvSpPr txBox="1"/>
          <p:nvPr/>
        </p:nvSpPr>
        <p:spPr>
          <a:xfrm>
            <a:off x="6492000" y="4911000"/>
            <a:ext cx="4980000" cy="246221"/>
          </a:xfrm>
          <a:prstGeom prst="rect">
            <a:avLst/>
          </a:prstGeom>
          <a:noFill/>
        </p:spPr>
        <p:txBody>
          <a:bodyPr wrap="square" lIns="0" tIns="0" rIns="0" bIns="0" anchor="t">
            <a:spAutoFit/>
          </a:bodyPr>
          <a:lstStyle/>
          <a:p>
            <a:r>
              <a:rPr sz="1600" b="1" i="0" dirty="0">
                <a:solidFill>
                  <a:srgbClr val="0289AE"/>
                </a:solidFill>
                <a:latin typeface="Calibri" panose="020F0502020204030204" pitchFamily="34" charset="0"/>
                <a:cs typeface="Calibri" panose="020F0502020204030204" pitchFamily="34" charset="0"/>
              </a:rPr>
              <a:t>Casa Verde Bistro</a:t>
            </a:r>
            <a:r>
              <a:rPr lang="en-IE" sz="1600" b="1" i="0" dirty="0">
                <a:solidFill>
                  <a:srgbClr val="0289AE"/>
                </a:solidFill>
                <a:latin typeface="Calibri" panose="020F0502020204030204" pitchFamily="34" charset="0"/>
                <a:cs typeface="Calibri" panose="020F0502020204030204" pitchFamily="34" charset="0"/>
              </a:rPr>
              <a:t> - </a:t>
            </a:r>
            <a:r>
              <a:rPr lang="en-IE" sz="1600" i="1" dirty="0">
                <a:solidFill>
                  <a:srgbClr val="262626"/>
                </a:solidFill>
                <a:latin typeface="Calibri" panose="020F0502020204030204" pitchFamily="34" charset="0"/>
                <a:cs typeface="Calibri" panose="020F0502020204030204" pitchFamily="34" charset="0"/>
              </a:rPr>
              <a:t>Portugal (task)</a:t>
            </a:r>
          </a:p>
        </p:txBody>
      </p:sp>
      <p:sp>
        <p:nvSpPr>
          <p:cNvPr id="46" name="TextBox 45"/>
          <p:cNvSpPr txBox="1"/>
          <p:nvPr/>
        </p:nvSpPr>
        <p:spPr>
          <a:xfrm>
            <a:off x="6492000" y="5205900"/>
            <a:ext cx="4774160" cy="333425"/>
          </a:xfrm>
          <a:prstGeom prst="rect">
            <a:avLst/>
          </a:prstGeom>
          <a:noFill/>
        </p:spPr>
        <p:txBody>
          <a:bodyPr wrap="square" lIns="0" tIns="0" rIns="0" bIns="0" anchor="t">
            <a:spAutoFit/>
          </a:bodyPr>
          <a:lstStyle/>
          <a:p>
            <a:pPr algn="l">
              <a:lnSpc>
                <a:spcPts val="1340"/>
              </a:lnSpc>
            </a:pPr>
            <a:r>
              <a:rPr sz="1200" b="0" i="0" dirty="0">
                <a:solidFill>
                  <a:srgbClr val="262626"/>
                </a:solidFill>
                <a:latin typeface="Calibri" panose="020F0502020204030204" pitchFamily="34" charset="0"/>
                <a:cs typeface="Calibri" panose="020F0502020204030204" pitchFamily="34" charset="0"/>
              </a:rPr>
              <a:t>Applied task: bring sustainability into daily operations at a 46-seat </a:t>
            </a:r>
            <a:r>
              <a:rPr sz="1200" b="0" i="0" dirty="0" err="1">
                <a:solidFill>
                  <a:srgbClr val="262626"/>
                </a:solidFill>
                <a:latin typeface="Calibri" panose="020F0502020204030204" pitchFamily="34" charset="0"/>
                <a:cs typeface="Calibri" panose="020F0502020204030204" pitchFamily="34" charset="0"/>
              </a:rPr>
              <a:t>neighbourhood</a:t>
            </a:r>
            <a:r>
              <a:rPr sz="1200" b="0" i="0" dirty="0">
                <a:solidFill>
                  <a:srgbClr val="262626"/>
                </a:solidFill>
                <a:latin typeface="Calibri" panose="020F0502020204030204" pitchFamily="34" charset="0"/>
                <a:cs typeface="Calibri" panose="020F0502020204030204" pitchFamily="34" charset="0"/>
              </a:rPr>
              <a:t> restaurant.</a:t>
            </a:r>
          </a:p>
        </p:txBody>
      </p:sp>
      <p:sp>
        <p:nvSpPr>
          <p:cNvPr id="47" name="Rectangle 46"/>
          <p:cNvSpPr/>
          <p:nvPr/>
        </p:nvSpPr>
        <p:spPr>
          <a:xfrm>
            <a:off x="6492000" y="5709000"/>
            <a:ext cx="483600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A674710B-0B65-B27F-2774-01DCFEAF97F6}"/>
              </a:ext>
            </a:extLst>
          </p:cNvPr>
          <p:cNvSpPr/>
          <p:nvPr/>
        </p:nvSpPr>
        <p:spPr>
          <a:xfrm flipH="1" flipV="1">
            <a:off x="0" y="0"/>
            <a:ext cx="12185500" cy="13428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53" name="Graphic 4">
            <a:extLst>
              <a:ext uri="{FF2B5EF4-FFF2-40B4-BE49-F238E27FC236}">
                <a16:creationId xmlns:a16="http://schemas.microsoft.com/office/drawing/2014/main" id="{30D998EF-0B55-3BDD-53D1-BC1C903495FF}"/>
              </a:ext>
            </a:extLst>
          </p:cNvPr>
          <p:cNvSpPr/>
          <p:nvPr/>
        </p:nvSpPr>
        <p:spPr>
          <a:xfrm rot="5400000">
            <a:off x="1314218" y="5015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54" name="Graphic 53">
            <a:extLst>
              <a:ext uri="{FF2B5EF4-FFF2-40B4-BE49-F238E27FC236}">
                <a16:creationId xmlns:a16="http://schemas.microsoft.com/office/drawing/2014/main" id="{0D59586C-CFB7-EDB3-5910-12C251C48014}"/>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8660921" y="-328384"/>
            <a:ext cx="3531079" cy="1671210"/>
          </a:xfrm>
          <a:prstGeom prst="rect">
            <a:avLst/>
          </a:prstGeom>
        </p:spPr>
      </p:pic>
      <p:sp>
        <p:nvSpPr>
          <p:cNvPr id="55" name="Text Placeholder 11">
            <a:extLst>
              <a:ext uri="{FF2B5EF4-FFF2-40B4-BE49-F238E27FC236}">
                <a16:creationId xmlns:a16="http://schemas.microsoft.com/office/drawing/2014/main" id="{F7B6976D-DEBF-4A31-EECD-8D0EE7C95798}"/>
              </a:ext>
            </a:extLst>
          </p:cNvPr>
          <p:cNvSpPr txBox="1">
            <a:spLocks/>
          </p:cNvSpPr>
          <p:nvPr/>
        </p:nvSpPr>
        <p:spPr>
          <a:xfrm>
            <a:off x="579276" y="507221"/>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latin typeface="Calibri" panose="020F0502020204030204" pitchFamily="34" charset="0"/>
                <a:cs typeface="Calibri" panose="020F0502020204030204" pitchFamily="34" charset="0"/>
              </a:rPr>
              <a:t>Download the full case studies</a:t>
            </a:r>
          </a:p>
          <a:p>
            <a:pPr marL="0" indent="0">
              <a:buNone/>
            </a:pPr>
            <a:endParaRPr lang="en-US" sz="3600" b="1" dirty="0">
              <a:solidFill>
                <a:schemeClr val="bg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179BC40F-B196-AEAF-D5A4-1BB9E7F619BD}"/>
              </a:ext>
            </a:extLst>
          </p:cNvPr>
          <p:cNvSpPr txBox="1"/>
          <p:nvPr/>
        </p:nvSpPr>
        <p:spPr>
          <a:xfrm>
            <a:off x="720000" y="273776"/>
            <a:ext cx="7920000" cy="215444"/>
          </a:xfrm>
          <a:prstGeom prst="rect">
            <a:avLst/>
          </a:prstGeom>
          <a:noFill/>
        </p:spPr>
        <p:txBody>
          <a:bodyPr wrap="square" lIns="0" tIns="0" rIns="0" bIns="0" anchor="t">
            <a:spAutoFit/>
          </a:bodyPr>
          <a:lstStyle/>
          <a:p>
            <a:pPr algn="l"/>
            <a:r>
              <a:rPr sz="1400" b="1" i="0">
                <a:solidFill>
                  <a:schemeClr val="bg1"/>
                </a:solidFill>
                <a:latin typeface="Calibri" panose="020F0502020204030204" pitchFamily="34" charset="0"/>
                <a:cs typeface="Calibri" panose="020F0502020204030204" pitchFamily="34" charset="0"/>
              </a:rPr>
              <a:t>C1 M1 · Case study pack</a:t>
            </a:r>
          </a:p>
        </p:txBody>
      </p:sp>
      <p:sp>
        <p:nvSpPr>
          <p:cNvPr id="58" name="TextBox 57">
            <a:extLst>
              <a:ext uri="{FF2B5EF4-FFF2-40B4-BE49-F238E27FC236}">
                <a16:creationId xmlns:a16="http://schemas.microsoft.com/office/drawing/2014/main" id="{A7A22A32-7576-79B5-CF18-7DEE597C65F3}"/>
              </a:ext>
            </a:extLst>
          </p:cNvPr>
          <p:cNvSpPr txBox="1"/>
          <p:nvPr/>
        </p:nvSpPr>
        <p:spPr>
          <a:xfrm>
            <a:off x="864000" y="3119721"/>
            <a:ext cx="4692000" cy="200055"/>
          </a:xfrm>
          <a:prstGeom prst="rect">
            <a:avLst/>
          </a:prstGeom>
          <a:noFill/>
        </p:spPr>
        <p:txBody>
          <a:bodyPr wrap="square" lIns="0" tIns="0" rIns="0" bIns="0" anchor="t">
            <a:spAutoFit/>
          </a:bodyPr>
          <a:lstStyle/>
          <a:p>
            <a:pPr algn="l"/>
            <a:r>
              <a:rPr sz="1300" b="1" i="0" dirty="0">
                <a:solidFill>
                  <a:srgbClr val="262626"/>
                </a:solidFill>
                <a:latin typeface="Calibri" panose="020F0502020204030204" pitchFamily="34" charset="0"/>
                <a:cs typeface="Calibri" panose="020F0502020204030204" pitchFamily="34" charset="0"/>
              </a:rPr>
              <a:t>Download the full case study  ·  {{CASE_URL_HERFLA}}</a:t>
            </a:r>
          </a:p>
        </p:txBody>
      </p:sp>
      <p:sp>
        <p:nvSpPr>
          <p:cNvPr id="59" name="TextBox 58">
            <a:extLst>
              <a:ext uri="{FF2B5EF4-FFF2-40B4-BE49-F238E27FC236}">
                <a16:creationId xmlns:a16="http://schemas.microsoft.com/office/drawing/2014/main" id="{F2BF917A-ACE6-2CA8-7D9C-5130519A46BD}"/>
              </a:ext>
            </a:extLst>
          </p:cNvPr>
          <p:cNvSpPr txBox="1"/>
          <p:nvPr/>
        </p:nvSpPr>
        <p:spPr>
          <a:xfrm>
            <a:off x="946160" y="4391320"/>
            <a:ext cx="4692000" cy="200055"/>
          </a:xfrm>
          <a:prstGeom prst="rect">
            <a:avLst/>
          </a:prstGeom>
          <a:noFill/>
        </p:spPr>
        <p:txBody>
          <a:bodyPr wrap="square" lIns="0" tIns="0" rIns="0" bIns="0" anchor="t">
            <a:spAutoFit/>
          </a:bodyPr>
          <a:lstStyle/>
          <a:p>
            <a:pPr algn="l"/>
            <a:r>
              <a:rPr sz="1300" b="1" i="0">
                <a:solidFill>
                  <a:srgbClr val="262626"/>
                </a:solidFill>
                <a:latin typeface="Calibri" panose="020F0502020204030204" pitchFamily="34" charset="0"/>
                <a:cs typeface="Calibri" panose="020F0502020204030204" pitchFamily="34" charset="0"/>
              </a:rPr>
              <a:t>Download the full case study  ·  {{CASE_URL_GREENRES}}</a:t>
            </a:r>
          </a:p>
        </p:txBody>
      </p:sp>
      <p:sp>
        <p:nvSpPr>
          <p:cNvPr id="61" name="TextBox 60">
            <a:extLst>
              <a:ext uri="{FF2B5EF4-FFF2-40B4-BE49-F238E27FC236}">
                <a16:creationId xmlns:a16="http://schemas.microsoft.com/office/drawing/2014/main" id="{B44F868F-FA94-C1E8-27B5-81EBF5FBEDCD}"/>
              </a:ext>
            </a:extLst>
          </p:cNvPr>
          <p:cNvSpPr txBox="1"/>
          <p:nvPr/>
        </p:nvSpPr>
        <p:spPr>
          <a:xfrm>
            <a:off x="946160" y="5765320"/>
            <a:ext cx="4692000" cy="200055"/>
          </a:xfrm>
          <a:prstGeom prst="rect">
            <a:avLst/>
          </a:prstGeom>
          <a:noFill/>
        </p:spPr>
        <p:txBody>
          <a:bodyPr wrap="square" lIns="0" tIns="0" rIns="0" bIns="0" anchor="t">
            <a:spAutoFit/>
          </a:bodyPr>
          <a:lstStyle/>
          <a:p>
            <a:pPr algn="l"/>
            <a:r>
              <a:rPr sz="1300" b="1" i="0" dirty="0">
                <a:solidFill>
                  <a:srgbClr val="262626"/>
                </a:solidFill>
                <a:latin typeface="Calibri" panose="020F0502020204030204" pitchFamily="34" charset="0"/>
                <a:cs typeface="Calibri" panose="020F0502020204030204" pitchFamily="34" charset="0"/>
              </a:rPr>
              <a:t>Download the full case study  ·  {{CASE_URL_LUECKE}}</a:t>
            </a:r>
          </a:p>
        </p:txBody>
      </p:sp>
      <p:sp>
        <p:nvSpPr>
          <p:cNvPr id="62" name="TextBox 61">
            <a:extLst>
              <a:ext uri="{FF2B5EF4-FFF2-40B4-BE49-F238E27FC236}">
                <a16:creationId xmlns:a16="http://schemas.microsoft.com/office/drawing/2014/main" id="{16251A06-2D7D-423D-F8F4-AB38B9175B53}"/>
              </a:ext>
            </a:extLst>
          </p:cNvPr>
          <p:cNvSpPr txBox="1"/>
          <p:nvPr/>
        </p:nvSpPr>
        <p:spPr>
          <a:xfrm>
            <a:off x="6574160" y="5765320"/>
            <a:ext cx="4692000" cy="200055"/>
          </a:xfrm>
          <a:prstGeom prst="rect">
            <a:avLst/>
          </a:prstGeom>
          <a:noFill/>
        </p:spPr>
        <p:txBody>
          <a:bodyPr wrap="square" lIns="0" tIns="0" rIns="0" bIns="0" anchor="t">
            <a:spAutoFit/>
          </a:bodyPr>
          <a:lstStyle/>
          <a:p>
            <a:pPr algn="l"/>
            <a:r>
              <a:rPr sz="1300" b="1" i="0">
                <a:solidFill>
                  <a:srgbClr val="262626"/>
                </a:solidFill>
                <a:latin typeface="Calibri" panose="020F0502020204030204" pitchFamily="34" charset="0"/>
                <a:cs typeface="Calibri" panose="020F0502020204030204" pitchFamily="34" charset="0"/>
              </a:rPr>
              <a:t>Download the full case study  ·  {{CASE_URL_CASAVERDE}}</a:t>
            </a:r>
          </a:p>
        </p:txBody>
      </p:sp>
      <p:pic>
        <p:nvPicPr>
          <p:cNvPr id="3" name="Picture 2" descr="Hands of person eating taco">
            <a:extLst>
              <a:ext uri="{FF2B5EF4-FFF2-40B4-BE49-F238E27FC236}">
                <a16:creationId xmlns:a16="http://schemas.microsoft.com/office/drawing/2014/main" id="{B32C1C75-8E06-9497-7BA6-103A5F9D3E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5621" y="2002550"/>
            <a:ext cx="4348758" cy="252152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3F5366-F7F9-CB65-EFAB-9436949AC54B}"/>
              </a:ext>
            </a:extLst>
          </p:cNvPr>
          <p:cNvSpPr txBox="1"/>
          <p:nvPr/>
        </p:nvSpPr>
        <p:spPr>
          <a:xfrm>
            <a:off x="5683169" y="787874"/>
            <a:ext cx="6024421" cy="3657411"/>
          </a:xfrm>
          <a:prstGeom prst="rect">
            <a:avLst/>
          </a:prstGeom>
          <a:noFill/>
        </p:spPr>
        <p:txBody>
          <a:bodyPr wrap="square" rtlCol="0">
            <a:spAutoFit/>
          </a:bodyPr>
          <a:lstStyle/>
          <a:p>
            <a:pPr algn="ctr"/>
            <a:r>
              <a:rPr lang="en-US" sz="3600" b="1" dirty="0">
                <a:solidFill>
                  <a:schemeClr val="bg1"/>
                </a:solidFill>
                <a:cs typeface="Times New Roman" panose="02020603050405020304" pitchFamily="18" charset="0"/>
              </a:rPr>
              <a:t>Thank You for Engaging </a:t>
            </a:r>
          </a:p>
          <a:p>
            <a:pPr algn="ctr"/>
            <a:endParaRPr lang="en-US" sz="2200" b="1" dirty="0">
              <a:solidFill>
                <a:schemeClr val="bg1"/>
              </a:solidFill>
              <a:cs typeface="Times New Roman" panose="02020603050405020304" pitchFamily="18" charset="0"/>
            </a:endParaRPr>
          </a:p>
          <a:p>
            <a:pPr algn="ctr"/>
            <a:endParaRPr lang="en-US" sz="2200" b="1" dirty="0">
              <a:solidFill>
                <a:schemeClr val="bg1"/>
              </a:solidFill>
              <a:cs typeface="Times New Roman" panose="02020603050405020304" pitchFamily="18" charset="0"/>
            </a:endParaRPr>
          </a:p>
          <a:p>
            <a:pPr algn="ctr">
              <a:lnSpc>
                <a:spcPts val="2580"/>
              </a:lnSpc>
            </a:pPr>
            <a:r>
              <a:rPr lang="en-US" sz="2400" dirty="0">
                <a:solidFill>
                  <a:schemeClr val="bg1"/>
                </a:solidFill>
                <a:cs typeface="Times New Roman" panose="02020603050405020304" pitchFamily="18" charset="0"/>
              </a:rPr>
              <a:t>We hope this module has enriched your knowledge and sharpened your practice.</a:t>
            </a:r>
            <a:br>
              <a:rPr lang="en-US" sz="2400" dirty="0">
                <a:solidFill>
                  <a:schemeClr val="bg1"/>
                </a:solidFill>
                <a:cs typeface="Times New Roman" panose="02020603050405020304" pitchFamily="18" charset="0"/>
              </a:rPr>
            </a:br>
            <a:r>
              <a:rPr lang="en-US" sz="2400" dirty="0">
                <a:solidFill>
                  <a:schemeClr val="bg1"/>
                </a:solidFill>
                <a:cs typeface="Times New Roman" panose="02020603050405020304" pitchFamily="18" charset="0"/>
              </a:rPr>
              <a:t>Thank you for your commitment to hospitality that is intelligent, sustainable, and human </a:t>
            </a:r>
            <a:r>
              <a:rPr lang="en-US" sz="2400" dirty="0" err="1">
                <a:solidFill>
                  <a:schemeClr val="bg1"/>
                </a:solidFill>
                <a:cs typeface="Times New Roman" panose="02020603050405020304" pitchFamily="18" charset="0"/>
              </a:rPr>
              <a:t>centred</a:t>
            </a:r>
            <a:r>
              <a:rPr lang="en-US" sz="2400" dirty="0">
                <a:solidFill>
                  <a:schemeClr val="bg1"/>
                </a:solidFill>
                <a:cs typeface="Times New Roman" panose="02020603050405020304" pitchFamily="18" charset="0"/>
              </a:rPr>
              <a:t>.  Carry these insights into your work, lead with ethics and empathy, and let technology serve people with care.</a:t>
            </a:r>
            <a:endParaRPr lang="en-GB" sz="2400" dirty="0">
              <a:solidFill>
                <a:schemeClr val="bg1"/>
              </a:solidFill>
              <a:cs typeface="Times New Roman" panose="02020603050405020304" pitchFamily="18" charset="0"/>
            </a:endParaRPr>
          </a:p>
        </p:txBody>
      </p:sp>
      <p:pic>
        <p:nvPicPr>
          <p:cNvPr id="10" name="Picture 9">
            <a:extLst>
              <a:ext uri="{FF2B5EF4-FFF2-40B4-BE49-F238E27FC236}">
                <a16:creationId xmlns:a16="http://schemas.microsoft.com/office/drawing/2014/main" id="{3F48199E-AB42-2BE6-083E-CED89758D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37" y="627673"/>
            <a:ext cx="4125188" cy="2499202"/>
          </a:xfrm>
          <a:prstGeom prst="rect">
            <a:avLst/>
          </a:prstGeom>
        </p:spPr>
      </p:pic>
      <p:pic>
        <p:nvPicPr>
          <p:cNvPr id="11" name="Picture 10">
            <a:extLst>
              <a:ext uri="{FF2B5EF4-FFF2-40B4-BE49-F238E27FC236}">
                <a16:creationId xmlns:a16="http://schemas.microsoft.com/office/drawing/2014/main" id="{34416DB7-F888-9CB1-E2B1-2B5B4B9AE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214" y="5846608"/>
            <a:ext cx="6024421" cy="606937"/>
          </a:xfrm>
          <a:prstGeom prst="rect">
            <a:avLst/>
          </a:prstGeom>
        </p:spPr>
      </p:pic>
      <p:sp>
        <p:nvSpPr>
          <p:cNvPr id="13" name="Text Placeholder 2">
            <a:extLst>
              <a:ext uri="{FF2B5EF4-FFF2-40B4-BE49-F238E27FC236}">
                <a16:creationId xmlns:a16="http://schemas.microsoft.com/office/drawing/2014/main" id="{C250D63B-60D5-992F-A81F-18121CBAE278}"/>
              </a:ext>
            </a:extLst>
          </p:cNvPr>
          <p:cNvSpPr txBox="1">
            <a:spLocks/>
          </p:cNvSpPr>
          <p:nvPr/>
        </p:nvSpPr>
        <p:spPr>
          <a:xfrm flipH="1">
            <a:off x="-71237" y="4675239"/>
            <a:ext cx="5754406"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Tree>
    <p:extLst>
      <p:ext uri="{BB962C8B-B14F-4D97-AF65-F5344CB8AC3E}">
        <p14:creationId xmlns:p14="http://schemas.microsoft.com/office/powerpoint/2010/main" val="7781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07FBA8BB-3A2A-D5A2-6B6E-E238D3C19ECC}"/>
              </a:ext>
            </a:extLst>
          </p:cNvPr>
          <p:cNvSpPr txBox="1"/>
          <p:nvPr/>
        </p:nvSpPr>
        <p:spPr>
          <a:xfrm>
            <a:off x="540000" y="1568474"/>
            <a:ext cx="10800000" cy="307777"/>
          </a:xfrm>
          <a:prstGeom prst="rect">
            <a:avLst/>
          </a:prstGeom>
          <a:noFill/>
        </p:spPr>
        <p:txBody>
          <a:bodyPr wrap="square" lIns="0" tIns="0" rIns="0" bIns="0" anchor="t">
            <a:spAutoFit/>
          </a:bodyPr>
          <a:lstStyle/>
          <a:p>
            <a:pPr algn="l"/>
            <a:r>
              <a:rPr sz="2000" b="0" i="1" dirty="0">
                <a:solidFill>
                  <a:srgbClr val="262626"/>
                </a:solidFill>
                <a:latin typeface="Calibri"/>
              </a:rPr>
              <a:t>Seven terms used across the </a:t>
            </a:r>
            <a:r>
              <a:rPr sz="2000" b="0" i="1" dirty="0" err="1">
                <a:solidFill>
                  <a:srgbClr val="262626"/>
                </a:solidFill>
                <a:latin typeface="Calibri"/>
              </a:rPr>
              <a:t>programme</a:t>
            </a:r>
            <a:r>
              <a:rPr sz="2000" b="0" i="1" dirty="0">
                <a:solidFill>
                  <a:srgbClr val="262626"/>
                </a:solidFill>
                <a:latin typeface="Calibri"/>
              </a:rPr>
              <a:t>. Same definitions in every module.</a:t>
            </a:r>
          </a:p>
        </p:txBody>
      </p:sp>
      <p:sp>
        <p:nvSpPr>
          <p:cNvPr id="44" name="Rectangle 43">
            <a:extLst>
              <a:ext uri="{FF2B5EF4-FFF2-40B4-BE49-F238E27FC236}">
                <a16:creationId xmlns:a16="http://schemas.microsoft.com/office/drawing/2014/main" id="{6919B249-1F8C-F1AC-6E92-F4203127C8B1}"/>
              </a:ext>
            </a:extLst>
          </p:cNvPr>
          <p:cNvSpPr/>
          <p:nvPr/>
        </p:nvSpPr>
        <p:spPr>
          <a:xfrm>
            <a:off x="468000" y="2020529"/>
            <a:ext cx="10908000" cy="427148"/>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2862810D-576D-EEFE-56DB-96E19BDB5988}"/>
              </a:ext>
            </a:extLst>
          </p:cNvPr>
          <p:cNvSpPr/>
          <p:nvPr/>
        </p:nvSpPr>
        <p:spPr>
          <a:xfrm>
            <a:off x="468000" y="2447676"/>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8D37495D-8960-81BB-BF6C-7C80E8467DEA}"/>
              </a:ext>
            </a:extLst>
          </p:cNvPr>
          <p:cNvSpPr txBox="1"/>
          <p:nvPr/>
        </p:nvSpPr>
        <p:spPr>
          <a:xfrm>
            <a:off x="540000" y="2576565"/>
            <a:ext cx="1476000" cy="246221"/>
          </a:xfrm>
          <a:prstGeom prst="rect">
            <a:avLst/>
          </a:prstGeom>
          <a:noFill/>
        </p:spPr>
        <p:txBody>
          <a:bodyPr wrap="square" lIns="0" tIns="0" rIns="0" bIns="0" anchor="ctr">
            <a:spAutoFit/>
          </a:bodyPr>
          <a:lstStyle/>
          <a:p>
            <a:pPr algn="l"/>
            <a:r>
              <a:rPr sz="1600" b="1" i="0" dirty="0">
                <a:solidFill>
                  <a:srgbClr val="62A844"/>
                </a:solidFill>
                <a:latin typeface="Calibri" panose="020F0502020204030204" pitchFamily="34" charset="0"/>
                <a:cs typeface="Calibri" panose="020F0502020204030204" pitchFamily="34" charset="0"/>
              </a:rPr>
              <a:t>Greenwashing</a:t>
            </a:r>
          </a:p>
        </p:txBody>
      </p:sp>
      <p:sp>
        <p:nvSpPr>
          <p:cNvPr id="50" name="TextBox 49">
            <a:extLst>
              <a:ext uri="{FF2B5EF4-FFF2-40B4-BE49-F238E27FC236}">
                <a16:creationId xmlns:a16="http://schemas.microsoft.com/office/drawing/2014/main" id="{3E863F19-DF01-9E78-8985-7CBD5A7B8C64}"/>
              </a:ext>
            </a:extLst>
          </p:cNvPr>
          <p:cNvSpPr txBox="1"/>
          <p:nvPr/>
        </p:nvSpPr>
        <p:spPr>
          <a:xfrm>
            <a:off x="2232000" y="2507316"/>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Making sustainability claims that are exaggerated, unverifiable, or unsupported – intentionally or by omission.</a:t>
            </a:r>
          </a:p>
        </p:txBody>
      </p:sp>
      <p:sp>
        <p:nvSpPr>
          <p:cNvPr id="51" name="TextBox 50">
            <a:extLst>
              <a:ext uri="{FF2B5EF4-FFF2-40B4-BE49-F238E27FC236}">
                <a16:creationId xmlns:a16="http://schemas.microsoft.com/office/drawing/2014/main" id="{B78BA18F-975B-7FBA-A8E0-076DAC5F441F}"/>
              </a:ext>
            </a:extLst>
          </p:cNvPr>
          <p:cNvSpPr txBox="1"/>
          <p:nvPr/>
        </p:nvSpPr>
        <p:spPr>
          <a:xfrm>
            <a:off x="9774900" y="2591954"/>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M2</a:t>
            </a:r>
          </a:p>
        </p:txBody>
      </p:sp>
      <p:sp>
        <p:nvSpPr>
          <p:cNvPr id="52" name="TextBox 51">
            <a:extLst>
              <a:ext uri="{FF2B5EF4-FFF2-40B4-BE49-F238E27FC236}">
                <a16:creationId xmlns:a16="http://schemas.microsoft.com/office/drawing/2014/main" id="{ABF3863A-FF99-8A1F-B187-32D1E505F2AF}"/>
              </a:ext>
            </a:extLst>
          </p:cNvPr>
          <p:cNvSpPr txBox="1"/>
          <p:nvPr/>
        </p:nvSpPr>
        <p:spPr>
          <a:xfrm>
            <a:off x="540000" y="3080564"/>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ESG</a:t>
            </a:r>
          </a:p>
        </p:txBody>
      </p:sp>
      <p:sp>
        <p:nvSpPr>
          <p:cNvPr id="53" name="TextBox 52">
            <a:extLst>
              <a:ext uri="{FF2B5EF4-FFF2-40B4-BE49-F238E27FC236}">
                <a16:creationId xmlns:a16="http://schemas.microsoft.com/office/drawing/2014/main" id="{D357BDF8-51BE-4B56-0657-B9F127E518B8}"/>
              </a:ext>
            </a:extLst>
          </p:cNvPr>
          <p:cNvSpPr txBox="1"/>
          <p:nvPr/>
        </p:nvSpPr>
        <p:spPr>
          <a:xfrm>
            <a:off x="2232000" y="3011314"/>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Environmental, Social &amp; Governance – the three pillars used to assess a business's non-financial performance and its broader impact.</a:t>
            </a:r>
          </a:p>
        </p:txBody>
      </p:sp>
      <p:sp>
        <p:nvSpPr>
          <p:cNvPr id="54" name="TextBox 53">
            <a:extLst>
              <a:ext uri="{FF2B5EF4-FFF2-40B4-BE49-F238E27FC236}">
                <a16:creationId xmlns:a16="http://schemas.microsoft.com/office/drawing/2014/main" id="{80A952C2-04B0-09E9-BC8D-A2158CDF4607}"/>
              </a:ext>
            </a:extLst>
          </p:cNvPr>
          <p:cNvSpPr txBox="1"/>
          <p:nvPr/>
        </p:nvSpPr>
        <p:spPr>
          <a:xfrm>
            <a:off x="9774900" y="3095953"/>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55" name="Rectangle 54">
            <a:extLst>
              <a:ext uri="{FF2B5EF4-FFF2-40B4-BE49-F238E27FC236}">
                <a16:creationId xmlns:a16="http://schemas.microsoft.com/office/drawing/2014/main" id="{37A1C817-5231-9CEB-B4BC-806DEC3905E8}"/>
              </a:ext>
            </a:extLst>
          </p:cNvPr>
          <p:cNvSpPr/>
          <p:nvPr/>
        </p:nvSpPr>
        <p:spPr>
          <a:xfrm>
            <a:off x="468000" y="3455674"/>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F8A4F40-0AC4-DBE2-F0D4-39A75EBA0C09}"/>
              </a:ext>
            </a:extLst>
          </p:cNvPr>
          <p:cNvSpPr txBox="1"/>
          <p:nvPr/>
        </p:nvSpPr>
        <p:spPr>
          <a:xfrm>
            <a:off x="540000" y="3584563"/>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Nudge</a:t>
            </a:r>
          </a:p>
        </p:txBody>
      </p:sp>
      <p:sp>
        <p:nvSpPr>
          <p:cNvPr id="57" name="TextBox 56">
            <a:extLst>
              <a:ext uri="{FF2B5EF4-FFF2-40B4-BE49-F238E27FC236}">
                <a16:creationId xmlns:a16="http://schemas.microsoft.com/office/drawing/2014/main" id="{23703233-6E94-FA37-101B-9D0B39AAD819}"/>
              </a:ext>
            </a:extLst>
          </p:cNvPr>
          <p:cNvSpPr txBox="1"/>
          <p:nvPr/>
        </p:nvSpPr>
        <p:spPr>
          <a:xfrm>
            <a:off x="2232000" y="3515313"/>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A small change in how a choice is presented (a default, a reminder, the physical set-up) that shifts behaviour while keeping choice open.</a:t>
            </a:r>
          </a:p>
        </p:txBody>
      </p:sp>
      <p:sp>
        <p:nvSpPr>
          <p:cNvPr id="58" name="TextBox 57">
            <a:extLst>
              <a:ext uri="{FF2B5EF4-FFF2-40B4-BE49-F238E27FC236}">
                <a16:creationId xmlns:a16="http://schemas.microsoft.com/office/drawing/2014/main" id="{553D6E73-6195-8D6C-8098-49461CFD902C}"/>
              </a:ext>
            </a:extLst>
          </p:cNvPr>
          <p:cNvSpPr txBox="1"/>
          <p:nvPr/>
        </p:nvSpPr>
        <p:spPr>
          <a:xfrm>
            <a:off x="9774900" y="3599952"/>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M3</a:t>
            </a:r>
          </a:p>
        </p:txBody>
      </p:sp>
      <p:sp>
        <p:nvSpPr>
          <p:cNvPr id="59" name="TextBox 58">
            <a:extLst>
              <a:ext uri="{FF2B5EF4-FFF2-40B4-BE49-F238E27FC236}">
                <a16:creationId xmlns:a16="http://schemas.microsoft.com/office/drawing/2014/main" id="{337B4D55-D10D-6359-0494-0ADB71DE78BC}"/>
              </a:ext>
            </a:extLst>
          </p:cNvPr>
          <p:cNvSpPr txBox="1"/>
          <p:nvPr/>
        </p:nvSpPr>
        <p:spPr>
          <a:xfrm>
            <a:off x="540000" y="4088562"/>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Twin transition</a:t>
            </a:r>
          </a:p>
        </p:txBody>
      </p:sp>
      <p:sp>
        <p:nvSpPr>
          <p:cNvPr id="60" name="TextBox 59">
            <a:extLst>
              <a:ext uri="{FF2B5EF4-FFF2-40B4-BE49-F238E27FC236}">
                <a16:creationId xmlns:a16="http://schemas.microsoft.com/office/drawing/2014/main" id="{F92C47C3-7239-554E-952E-D53C135BFE5E}"/>
              </a:ext>
            </a:extLst>
          </p:cNvPr>
          <p:cNvSpPr txBox="1"/>
          <p:nvPr/>
        </p:nvSpPr>
        <p:spPr>
          <a:xfrm>
            <a:off x="2232000" y="4019313"/>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Advancing digital transformation and the green transition together so that each reinforces the other in SMEs.</a:t>
            </a:r>
          </a:p>
        </p:txBody>
      </p:sp>
      <p:sp>
        <p:nvSpPr>
          <p:cNvPr id="61" name="TextBox 60">
            <a:extLst>
              <a:ext uri="{FF2B5EF4-FFF2-40B4-BE49-F238E27FC236}">
                <a16:creationId xmlns:a16="http://schemas.microsoft.com/office/drawing/2014/main" id="{408C6F8D-EAEA-F45E-D65E-8C43188B7E82}"/>
              </a:ext>
            </a:extLst>
          </p:cNvPr>
          <p:cNvSpPr txBox="1"/>
          <p:nvPr/>
        </p:nvSpPr>
        <p:spPr>
          <a:xfrm>
            <a:off x="9774900" y="4103951"/>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62" name="Rectangle 61">
            <a:extLst>
              <a:ext uri="{FF2B5EF4-FFF2-40B4-BE49-F238E27FC236}">
                <a16:creationId xmlns:a16="http://schemas.microsoft.com/office/drawing/2014/main" id="{1F065190-8AE8-D8B4-0325-03ED0ADE6C2A}"/>
              </a:ext>
            </a:extLst>
          </p:cNvPr>
          <p:cNvSpPr/>
          <p:nvPr/>
        </p:nvSpPr>
        <p:spPr>
          <a:xfrm>
            <a:off x="468000" y="4463672"/>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BADCD283-99DD-2F64-5699-22F0096DD3F4}"/>
              </a:ext>
            </a:extLst>
          </p:cNvPr>
          <p:cNvSpPr txBox="1"/>
          <p:nvPr/>
        </p:nvSpPr>
        <p:spPr>
          <a:xfrm>
            <a:off x="540000" y="4592561"/>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KPI</a:t>
            </a:r>
          </a:p>
        </p:txBody>
      </p:sp>
      <p:sp>
        <p:nvSpPr>
          <p:cNvPr id="64" name="TextBox 63">
            <a:extLst>
              <a:ext uri="{FF2B5EF4-FFF2-40B4-BE49-F238E27FC236}">
                <a16:creationId xmlns:a16="http://schemas.microsoft.com/office/drawing/2014/main" id="{74C72A43-F303-250A-D93E-B009A5C33A4A}"/>
              </a:ext>
            </a:extLst>
          </p:cNvPr>
          <p:cNvSpPr txBox="1"/>
          <p:nvPr/>
        </p:nvSpPr>
        <p:spPr>
          <a:xfrm>
            <a:off x="2232000" y="4523312"/>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Key Performance Indicator – a measurable value that shows how effectively a business is achieving a defined objective.</a:t>
            </a:r>
          </a:p>
        </p:txBody>
      </p:sp>
      <p:sp>
        <p:nvSpPr>
          <p:cNvPr id="65" name="TextBox 64">
            <a:extLst>
              <a:ext uri="{FF2B5EF4-FFF2-40B4-BE49-F238E27FC236}">
                <a16:creationId xmlns:a16="http://schemas.microsoft.com/office/drawing/2014/main" id="{D9B3F70F-34FC-0179-451D-C31062F402E0}"/>
              </a:ext>
            </a:extLst>
          </p:cNvPr>
          <p:cNvSpPr txBox="1"/>
          <p:nvPr/>
        </p:nvSpPr>
        <p:spPr>
          <a:xfrm>
            <a:off x="9774900" y="4607950"/>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C2 M2</a:t>
            </a:r>
          </a:p>
        </p:txBody>
      </p:sp>
      <p:sp>
        <p:nvSpPr>
          <p:cNvPr id="66" name="TextBox 65">
            <a:extLst>
              <a:ext uri="{FF2B5EF4-FFF2-40B4-BE49-F238E27FC236}">
                <a16:creationId xmlns:a16="http://schemas.microsoft.com/office/drawing/2014/main" id="{D22486A3-2885-3FAB-FF85-4F3C4FC1214C}"/>
              </a:ext>
            </a:extLst>
          </p:cNvPr>
          <p:cNvSpPr txBox="1"/>
          <p:nvPr/>
        </p:nvSpPr>
        <p:spPr>
          <a:xfrm>
            <a:off x="540000" y="5096560"/>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Circular economy</a:t>
            </a:r>
          </a:p>
        </p:txBody>
      </p:sp>
      <p:sp>
        <p:nvSpPr>
          <p:cNvPr id="67" name="TextBox 66">
            <a:extLst>
              <a:ext uri="{FF2B5EF4-FFF2-40B4-BE49-F238E27FC236}">
                <a16:creationId xmlns:a16="http://schemas.microsoft.com/office/drawing/2014/main" id="{DFEE83F1-6AA3-82CD-D265-880FD1D49EAE}"/>
              </a:ext>
            </a:extLst>
          </p:cNvPr>
          <p:cNvSpPr txBox="1"/>
          <p:nvPr/>
        </p:nvSpPr>
        <p:spPr>
          <a:xfrm>
            <a:off x="2232000" y="5027310"/>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An approach designed to keep materials and products in use for as long as possible through reducing, reusing, repairing, refurbishing and recycling – so that waste becomes a resource.</a:t>
            </a:r>
          </a:p>
        </p:txBody>
      </p:sp>
      <p:sp>
        <p:nvSpPr>
          <p:cNvPr id="68" name="TextBox 67">
            <a:extLst>
              <a:ext uri="{FF2B5EF4-FFF2-40B4-BE49-F238E27FC236}">
                <a16:creationId xmlns:a16="http://schemas.microsoft.com/office/drawing/2014/main" id="{9B92B941-9A06-4154-563A-4794D05C2593}"/>
              </a:ext>
            </a:extLst>
          </p:cNvPr>
          <p:cNvSpPr txBox="1"/>
          <p:nvPr/>
        </p:nvSpPr>
        <p:spPr>
          <a:xfrm>
            <a:off x="9774900" y="5111949"/>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M2</a:t>
            </a:r>
          </a:p>
        </p:txBody>
      </p:sp>
      <p:sp>
        <p:nvSpPr>
          <p:cNvPr id="69" name="Rectangle 68">
            <a:extLst>
              <a:ext uri="{FF2B5EF4-FFF2-40B4-BE49-F238E27FC236}">
                <a16:creationId xmlns:a16="http://schemas.microsoft.com/office/drawing/2014/main" id="{7E0CDA54-3AEF-95E0-9FA4-46DF41464F28}"/>
              </a:ext>
            </a:extLst>
          </p:cNvPr>
          <p:cNvSpPr/>
          <p:nvPr/>
        </p:nvSpPr>
        <p:spPr>
          <a:xfrm>
            <a:off x="468000" y="5471670"/>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CC72C5E-6EF8-B031-127D-F7C7D428E46E}"/>
              </a:ext>
            </a:extLst>
          </p:cNvPr>
          <p:cNvSpPr txBox="1"/>
          <p:nvPr/>
        </p:nvSpPr>
        <p:spPr>
          <a:xfrm>
            <a:off x="540000" y="5600559"/>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Guest journey</a:t>
            </a:r>
          </a:p>
        </p:txBody>
      </p:sp>
      <p:sp>
        <p:nvSpPr>
          <p:cNvPr id="71" name="TextBox 70">
            <a:extLst>
              <a:ext uri="{FF2B5EF4-FFF2-40B4-BE49-F238E27FC236}">
                <a16:creationId xmlns:a16="http://schemas.microsoft.com/office/drawing/2014/main" id="{38AF8727-F06A-5C3F-68AD-D984D9B703E9}"/>
              </a:ext>
            </a:extLst>
          </p:cNvPr>
          <p:cNvSpPr txBox="1"/>
          <p:nvPr/>
        </p:nvSpPr>
        <p:spPr>
          <a:xfrm>
            <a:off x="2232000" y="5531309"/>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The full sequence of a guest's interactions with a business, from awareness through booking, stay and post-stay engagement – used to design sustainability and digital touchpoints coherently.</a:t>
            </a:r>
          </a:p>
        </p:txBody>
      </p:sp>
      <p:sp>
        <p:nvSpPr>
          <p:cNvPr id="72" name="TextBox 71">
            <a:extLst>
              <a:ext uri="{FF2B5EF4-FFF2-40B4-BE49-F238E27FC236}">
                <a16:creationId xmlns:a16="http://schemas.microsoft.com/office/drawing/2014/main" id="{4A0EAD9D-4B88-B023-1A93-40D24FC6816B}"/>
              </a:ext>
            </a:extLst>
          </p:cNvPr>
          <p:cNvSpPr txBox="1"/>
          <p:nvPr/>
        </p:nvSpPr>
        <p:spPr>
          <a:xfrm>
            <a:off x="9774900" y="5615948"/>
            <a:ext cx="2016000" cy="215444"/>
          </a:xfrm>
          <a:prstGeom prst="rect">
            <a:avLst/>
          </a:prstGeom>
          <a:noFill/>
        </p:spPr>
        <p:txBody>
          <a:bodyPr wrap="square" lIns="0" tIns="0" rIns="0" bIns="0" anchor="ctr">
            <a:spAutoFit/>
          </a:bodyPr>
          <a:lstStyle/>
          <a:p>
            <a:pPr algn="l"/>
            <a:r>
              <a:rPr sz="1400" b="0" i="1" dirty="0">
                <a:solidFill>
                  <a:srgbClr val="555555"/>
                </a:solidFill>
                <a:latin typeface="Calibri" panose="020F0502020204030204" pitchFamily="34" charset="0"/>
                <a:cs typeface="Calibri" panose="020F0502020204030204" pitchFamily="34" charset="0"/>
              </a:rPr>
              <a:t>C1 M3</a:t>
            </a:r>
          </a:p>
        </p:txBody>
      </p:sp>
      <p:sp>
        <p:nvSpPr>
          <p:cNvPr id="79" name="Rectangle 78">
            <a:extLst>
              <a:ext uri="{FF2B5EF4-FFF2-40B4-BE49-F238E27FC236}">
                <a16:creationId xmlns:a16="http://schemas.microsoft.com/office/drawing/2014/main" id="{7D5A05A6-0B57-0EF6-4E29-148FB7F12ECC}"/>
              </a:ext>
            </a:extLst>
          </p:cNvPr>
          <p:cNvSpPr/>
          <p:nvPr/>
        </p:nvSpPr>
        <p:spPr>
          <a:xfrm flipH="1" flipV="1">
            <a:off x="0" y="0"/>
            <a:ext cx="12185500" cy="13428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0" name="Graphic 4">
            <a:extLst>
              <a:ext uri="{FF2B5EF4-FFF2-40B4-BE49-F238E27FC236}">
                <a16:creationId xmlns:a16="http://schemas.microsoft.com/office/drawing/2014/main" id="{BC4B6BB3-D7F5-D822-D851-626C0F52BC76}"/>
              </a:ext>
            </a:extLst>
          </p:cNvPr>
          <p:cNvSpPr/>
          <p:nvPr/>
        </p:nvSpPr>
        <p:spPr>
          <a:xfrm rot="5400000">
            <a:off x="1314218" y="5015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81" name="Graphic 80">
            <a:extLst>
              <a:ext uri="{FF2B5EF4-FFF2-40B4-BE49-F238E27FC236}">
                <a16:creationId xmlns:a16="http://schemas.microsoft.com/office/drawing/2014/main" id="{60EE09C8-1789-41F8-540B-A46D2D5356B4}"/>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328384"/>
            <a:ext cx="3531079" cy="1671210"/>
          </a:xfrm>
          <a:prstGeom prst="rect">
            <a:avLst/>
          </a:prstGeom>
        </p:spPr>
      </p:pic>
      <p:sp>
        <p:nvSpPr>
          <p:cNvPr id="82" name="Text Placeholder 11">
            <a:extLst>
              <a:ext uri="{FF2B5EF4-FFF2-40B4-BE49-F238E27FC236}">
                <a16:creationId xmlns:a16="http://schemas.microsoft.com/office/drawing/2014/main" id="{E686BB53-CC7E-1F96-7824-760E0F18889F}"/>
              </a:ext>
            </a:extLst>
          </p:cNvPr>
          <p:cNvSpPr txBox="1">
            <a:spLocks/>
          </p:cNvSpPr>
          <p:nvPr/>
        </p:nvSpPr>
        <p:spPr>
          <a:xfrm>
            <a:off x="579276" y="507221"/>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Shared Glossary</a:t>
            </a:r>
          </a:p>
        </p:txBody>
      </p:sp>
      <p:sp>
        <p:nvSpPr>
          <p:cNvPr id="83" name="TextBox 82">
            <a:extLst>
              <a:ext uri="{FF2B5EF4-FFF2-40B4-BE49-F238E27FC236}">
                <a16:creationId xmlns:a16="http://schemas.microsoft.com/office/drawing/2014/main" id="{905C3AE5-7030-4A73-3C62-BFDCFEF53C39}"/>
              </a:ext>
            </a:extLst>
          </p:cNvPr>
          <p:cNvSpPr txBox="1"/>
          <p:nvPr/>
        </p:nvSpPr>
        <p:spPr>
          <a:xfrm>
            <a:off x="540000" y="2122367"/>
            <a:ext cx="147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Term</a:t>
            </a:r>
          </a:p>
        </p:txBody>
      </p:sp>
      <p:sp>
        <p:nvSpPr>
          <p:cNvPr id="84" name="TextBox 83">
            <a:extLst>
              <a:ext uri="{FF2B5EF4-FFF2-40B4-BE49-F238E27FC236}">
                <a16:creationId xmlns:a16="http://schemas.microsoft.com/office/drawing/2014/main" id="{F522218D-71C8-CF58-91CE-B7E0DF67D88F}"/>
              </a:ext>
            </a:extLst>
          </p:cNvPr>
          <p:cNvSpPr txBox="1"/>
          <p:nvPr/>
        </p:nvSpPr>
        <p:spPr>
          <a:xfrm>
            <a:off x="2232000" y="2122367"/>
            <a:ext cx="6984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Canonical definition</a:t>
            </a:r>
          </a:p>
        </p:txBody>
      </p:sp>
      <p:sp>
        <p:nvSpPr>
          <p:cNvPr id="85" name="TextBox 84">
            <a:extLst>
              <a:ext uri="{FF2B5EF4-FFF2-40B4-BE49-F238E27FC236}">
                <a16:creationId xmlns:a16="http://schemas.microsoft.com/office/drawing/2014/main" id="{1EC027A6-AFAE-956D-9389-B528CF1E4025}"/>
              </a:ext>
            </a:extLst>
          </p:cNvPr>
          <p:cNvSpPr txBox="1"/>
          <p:nvPr/>
        </p:nvSpPr>
        <p:spPr>
          <a:xfrm>
            <a:off x="9774900" y="2122367"/>
            <a:ext cx="201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Full treatment 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1608004" y="1786741"/>
            <a:ext cx="7891596" cy="689519"/>
          </a:xfrm>
        </p:spPr>
        <p:txBody>
          <a:bodyPr/>
          <a:lstStyle/>
          <a:p>
            <a:r>
              <a:rPr lang="en-US" sz="2400" dirty="0"/>
              <a:t>Why Sustainability Belongs in Daily Operations</a:t>
            </a:r>
            <a:endParaRPr lang="en-US" sz="2400" dirty="0">
              <a:cs typeface="Times New Roman" panose="02020603050405020304" pitchFamily="18" charset="0"/>
            </a:endParaRP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1608004" y="2516115"/>
            <a:ext cx="7891596" cy="689519"/>
          </a:xfrm>
        </p:spPr>
        <p:txBody>
          <a:bodyPr/>
          <a:lstStyle/>
          <a:p>
            <a:r>
              <a:rPr lang="de-DE" sz="2400" dirty="0" err="1"/>
              <a:t>Sustainable</a:t>
            </a:r>
            <a:r>
              <a:rPr lang="de-DE" sz="2400" dirty="0"/>
              <a:t> </a:t>
            </a:r>
            <a:r>
              <a:rPr lang="de-DE" sz="2400" dirty="0" err="1"/>
              <a:t>Routines</a:t>
            </a:r>
            <a:r>
              <a:rPr lang="de-DE" sz="2400" dirty="0"/>
              <a:t> </a:t>
            </a:r>
            <a:r>
              <a:rPr lang="de-DE" sz="2400" dirty="0" err="1"/>
              <a:t>by</a:t>
            </a:r>
            <a:r>
              <a:rPr lang="de-DE" sz="2400" dirty="0"/>
              <a:t> Department</a:t>
            </a:r>
            <a:endParaRPr lang="en-US" sz="2400" dirty="0">
              <a:cs typeface="Times New Roman" panose="02020603050405020304" pitchFamily="18" charset="0"/>
            </a:endParaRP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1608004" y="3210318"/>
            <a:ext cx="7891596" cy="689519"/>
          </a:xfrm>
        </p:spPr>
        <p:txBody>
          <a:bodyPr/>
          <a:lstStyle/>
          <a:p>
            <a:r>
              <a:rPr lang="en-US" sz="2400" dirty="0"/>
              <a:t>Monitoring Resource Use and Everyday Performance</a:t>
            </a:r>
            <a:endParaRPr lang="en-US" sz="2400" dirty="0">
              <a:cs typeface="Times New Roman" panose="02020603050405020304" pitchFamily="18" charset="0"/>
            </a:endParaRP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1608004" y="3922110"/>
            <a:ext cx="7891596" cy="689519"/>
          </a:xfrm>
        </p:spPr>
        <p:txBody>
          <a:bodyPr/>
          <a:lstStyle/>
          <a:p>
            <a:r>
              <a:rPr lang="en-US" sz="2400" dirty="0"/>
              <a:t>Team </a:t>
            </a:r>
            <a:r>
              <a:rPr lang="en-US" sz="2400" dirty="0" err="1"/>
              <a:t>Behaviour</a:t>
            </a:r>
            <a:r>
              <a:rPr lang="en-US" sz="2400" dirty="0"/>
              <a:t>, Responsibility and Culture</a:t>
            </a:r>
            <a:endParaRPr lang="en-US" sz="2400" dirty="0">
              <a:cs typeface="Times New Roman" panose="02020603050405020304" pitchFamily="18" charset="0"/>
            </a:endParaRP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1608004" y="4616963"/>
            <a:ext cx="7891596" cy="689519"/>
          </a:xfrm>
        </p:spPr>
        <p:txBody>
          <a:bodyPr/>
          <a:lstStyle/>
          <a:p>
            <a:r>
              <a:rPr lang="en-US" sz="2400" dirty="0"/>
              <a:t>Applied Practice: Redesigning One Daily Routine</a:t>
            </a:r>
            <a:endParaRPr lang="en-US" sz="2400" dirty="0">
              <a:cs typeface="Times New Roman" panose="02020603050405020304" pitchFamily="18" charset="0"/>
            </a:endParaRP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xfrm>
            <a:off x="539627" y="412706"/>
            <a:ext cx="5041923" cy="720752"/>
          </a:xfrm>
          <a:prstGeom prst="rect">
            <a:avLst/>
          </a:prstGeom>
        </p:spPr>
        <p:txBody>
          <a:bodyPr/>
          <a:lstStyle/>
          <a:p>
            <a:r>
              <a:rPr lang="en-US" sz="4800" b="1" dirty="0">
                <a:cs typeface="Times New Roman" panose="02020603050405020304" pitchFamily="18" charset="0"/>
              </a:rPr>
              <a:t>Contents</a:t>
            </a:r>
          </a:p>
        </p:txBody>
      </p:sp>
      <p:pic>
        <p:nvPicPr>
          <p:cNvPr id="2" name="Graphic 1">
            <a:extLst>
              <a:ext uri="{FF2B5EF4-FFF2-40B4-BE49-F238E27FC236}">
                <a16:creationId xmlns:a16="http://schemas.microsoft.com/office/drawing/2014/main" id="{25532040-0C36-11BE-0F78-554C4020A684}"/>
              </a:ext>
            </a:extLst>
          </p:cNvPr>
          <p:cNvPicPr>
            <a:picLocks noChangeAspect="1"/>
          </p:cNvPicPr>
          <p:nvPr/>
        </p:nvPicPr>
        <p:blipFill>
          <a:blip>
            <a:extLst>
              <a:ext uri="{96DAC541-7B7A-43D3-8B79-37D633B846F1}">
                <asvg:svgBlip xmlns:asvg="http://schemas.microsoft.com/office/drawing/2016/SVG/main" r:embed="rId3"/>
              </a:ext>
            </a:extLst>
          </a:blip>
          <a:srcRect l="32264" t="45368" r="39869" b="39238"/>
          <a:stretch>
            <a:fillRect/>
          </a:stretch>
        </p:blipFill>
        <p:spPr>
          <a:xfrm>
            <a:off x="6583493" y="-1"/>
            <a:ext cx="5602008" cy="4381741"/>
          </a:xfrm>
          <a:prstGeom prst="rect">
            <a:avLst/>
          </a:prstGeom>
        </p:spPr>
      </p:pic>
    </p:spTree>
    <p:extLst>
      <p:ext uri="{BB962C8B-B14F-4D97-AF65-F5344CB8AC3E}">
        <p14:creationId xmlns:p14="http://schemas.microsoft.com/office/powerpoint/2010/main" val="3028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223368" y="1073150"/>
            <a:ext cx="7308471" cy="4711700"/>
          </a:xfrm>
        </p:spPr>
        <p:txBody>
          <a:bodyPr>
            <a:normAutofit fontScale="92500"/>
          </a:bodyPr>
          <a:lstStyle/>
          <a:p>
            <a:pPr fontAlgn="t">
              <a:lnSpc>
                <a:spcPts val="4980"/>
              </a:lnSpc>
              <a:spcBef>
                <a:spcPts val="0"/>
              </a:spcBef>
            </a:pPr>
            <a:r>
              <a:rPr lang="en-US" sz="5200" b="1" dirty="0"/>
              <a:t>Why Sustainability Belongs in Daily Operations</a:t>
            </a:r>
            <a:endParaRPr lang="en-GB" sz="5200" b="1" dirty="0"/>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US" sz="2600" dirty="0"/>
              <a:t>Foundations for practical sustainability in hotels, restaurants and guest services.</a:t>
            </a:r>
            <a:r>
              <a:rPr lang="en-GB" sz="2600" dirty="0">
                <a:cs typeface="Times New Roman" panose="02020603050405020304" pitchFamily="18" charset="0"/>
              </a:rPr>
              <a:t>  </a:t>
            </a:r>
            <a:r>
              <a:rPr lang="en-US" sz="2600" dirty="0"/>
              <a:t>To introduce the operational role of sustainability and examine how daily routines can reduce waste, improve efficiency, strengthen resilience and support responsible hospitality practice.</a:t>
            </a:r>
            <a:endParaRPr lang="en-GB" sz="2600" dirty="0">
              <a:cs typeface="Times New Roman" panose="02020603050405020304" pitchFamily="18" charset="0"/>
            </a:endParaRPr>
          </a:p>
        </p:txBody>
      </p:sp>
      <p:sp>
        <p:nvSpPr>
          <p:cNvPr id="6" name="Text Placeholder 4">
            <a:extLst>
              <a:ext uri="{FF2B5EF4-FFF2-40B4-BE49-F238E27FC236}">
                <a16:creationId xmlns:a16="http://schemas.microsoft.com/office/drawing/2014/main" id="{9E2AC96F-3A22-2B33-BEB7-CD4E9EF78F66}"/>
              </a:ext>
            </a:extLst>
          </p:cNvPr>
          <p:cNvSpPr txBox="1">
            <a:spLocks/>
          </p:cNvSpPr>
          <p:nvPr/>
        </p:nvSpPr>
        <p:spPr>
          <a:xfrm>
            <a:off x="660160" y="1634387"/>
            <a:ext cx="2066906" cy="5822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3000" b="0" i="0" kern="1200">
                <a:solidFill>
                  <a:srgbClr val="0289A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b="1" dirty="0">
                <a:cs typeface="Times New Roman" panose="02020603050405020304" pitchFamily="18" charset="0"/>
              </a:rPr>
              <a:t>01</a:t>
            </a:r>
          </a:p>
        </p:txBody>
      </p:sp>
    </p:spTree>
    <p:extLst>
      <p:ext uri="{BB962C8B-B14F-4D97-AF65-F5344CB8AC3E}">
        <p14:creationId xmlns:p14="http://schemas.microsoft.com/office/powerpoint/2010/main" val="13291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 name="Gruppieren 1064">
            <a:extLst>
              <a:ext uri="{FF2B5EF4-FFF2-40B4-BE49-F238E27FC236}">
                <a16:creationId xmlns:a16="http://schemas.microsoft.com/office/drawing/2014/main" id="{B4416F53-2D2D-222F-A7D1-03814392B2FD}"/>
              </a:ext>
            </a:extLst>
          </p:cNvPr>
          <p:cNvGrpSpPr/>
          <p:nvPr/>
        </p:nvGrpSpPr>
        <p:grpSpPr>
          <a:xfrm>
            <a:off x="495300" y="2059025"/>
            <a:ext cx="10931782" cy="4515474"/>
            <a:chOff x="-94855" y="2376177"/>
            <a:chExt cx="24279934" cy="10265086"/>
          </a:xfrm>
        </p:grpSpPr>
        <p:sp>
          <p:nvSpPr>
            <p:cNvPr id="1031" name="Rectangle 2">
              <a:extLst>
                <a:ext uri="{FF2B5EF4-FFF2-40B4-BE49-F238E27FC236}">
                  <a16:creationId xmlns:a16="http://schemas.microsoft.com/office/drawing/2014/main" id="{55514B1A-44CD-6CE2-30DE-1462D84DDEE7}"/>
                </a:ext>
              </a:extLst>
            </p:cNvPr>
            <p:cNvSpPr/>
            <p:nvPr/>
          </p:nvSpPr>
          <p:spPr>
            <a:xfrm>
              <a:off x="7893050" y="5667375"/>
              <a:ext cx="7318375" cy="990600"/>
            </a:xfrm>
            <a:prstGeom prst="rect">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a:p>
          </p:txBody>
        </p:sp>
        <p:sp>
          <p:nvSpPr>
            <p:cNvPr id="1032" name="Rectangle 3">
              <a:extLst>
                <a:ext uri="{FF2B5EF4-FFF2-40B4-BE49-F238E27FC236}">
                  <a16:creationId xmlns:a16="http://schemas.microsoft.com/office/drawing/2014/main" id="{73B4DBA2-EBEA-9BD0-F0BD-C096045A0A71}"/>
                </a:ext>
              </a:extLst>
            </p:cNvPr>
            <p:cNvSpPr/>
            <p:nvPr/>
          </p:nvSpPr>
          <p:spPr>
            <a:xfrm>
              <a:off x="7893050" y="7058025"/>
              <a:ext cx="7318375" cy="990600"/>
            </a:xfrm>
            <a:prstGeom prst="rect">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33" name="Rectangle 4">
              <a:extLst>
                <a:ext uri="{FF2B5EF4-FFF2-40B4-BE49-F238E27FC236}">
                  <a16:creationId xmlns:a16="http://schemas.microsoft.com/office/drawing/2014/main" id="{C7E7F3ED-17B1-6B12-A92E-3F925A668E05}"/>
                </a:ext>
              </a:extLst>
            </p:cNvPr>
            <p:cNvSpPr/>
            <p:nvPr/>
          </p:nvSpPr>
          <p:spPr>
            <a:xfrm>
              <a:off x="7893050" y="8447088"/>
              <a:ext cx="6048375" cy="990600"/>
            </a:xfrm>
            <a:prstGeom prst="rect">
              <a:avLst/>
            </a:pr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34" name="Rectangle 6">
              <a:extLst>
                <a:ext uri="{FF2B5EF4-FFF2-40B4-BE49-F238E27FC236}">
                  <a16:creationId xmlns:a16="http://schemas.microsoft.com/office/drawing/2014/main" id="{360377DC-7AD5-BFB6-DC85-DEFBE791B2A1}"/>
                </a:ext>
              </a:extLst>
            </p:cNvPr>
            <p:cNvSpPr/>
            <p:nvPr/>
          </p:nvSpPr>
          <p:spPr>
            <a:xfrm>
              <a:off x="6246330" y="4278313"/>
              <a:ext cx="1646720" cy="2382837"/>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 name="connsiteX0" fmla="*/ 9148 w 3370261"/>
                <a:gd name="connsiteY0" fmla="*/ 0 h 4184800"/>
                <a:gd name="connsiteX1" fmla="*/ 3370261 w 3370261"/>
                <a:gd name="connsiteY1" fmla="*/ 3194200 h 4184800"/>
                <a:gd name="connsiteX2" fmla="*/ 3370261 w 3370261"/>
                <a:gd name="connsiteY2" fmla="*/ 4184800 h 4184800"/>
                <a:gd name="connsiteX3" fmla="*/ 0 w 3370261"/>
                <a:gd name="connsiteY3" fmla="*/ 3759829 h 4184800"/>
                <a:gd name="connsiteX4" fmla="*/ 9148 w 3370261"/>
                <a:gd name="connsiteY4" fmla="*/ 0 h 4184800"/>
                <a:gd name="connsiteX0" fmla="*/ 603 w 3374416"/>
                <a:gd name="connsiteY0" fmla="*/ 0 h 2413150"/>
                <a:gd name="connsiteX1" fmla="*/ 3374416 w 3374416"/>
                <a:gd name="connsiteY1" fmla="*/ 1422550 h 2413150"/>
                <a:gd name="connsiteX2" fmla="*/ 3374416 w 3374416"/>
                <a:gd name="connsiteY2" fmla="*/ 2413150 h 2413150"/>
                <a:gd name="connsiteX3" fmla="*/ 4155 w 3374416"/>
                <a:gd name="connsiteY3" fmla="*/ 1988179 h 2413150"/>
                <a:gd name="connsiteX4" fmla="*/ 603 w 3374416"/>
                <a:gd name="connsiteY4" fmla="*/ 0 h 2413150"/>
                <a:gd name="connsiteX0" fmla="*/ 270 w 3374083"/>
                <a:gd name="connsiteY0" fmla="*/ 0 h 2413150"/>
                <a:gd name="connsiteX1" fmla="*/ 3374083 w 3374083"/>
                <a:gd name="connsiteY1" fmla="*/ 1422550 h 2413150"/>
                <a:gd name="connsiteX2" fmla="*/ 3374083 w 3374083"/>
                <a:gd name="connsiteY2" fmla="*/ 2413150 h 2413150"/>
                <a:gd name="connsiteX3" fmla="*/ 18110 w 3374083"/>
                <a:gd name="connsiteY3" fmla="*/ 1992941 h 2413150"/>
                <a:gd name="connsiteX4" fmla="*/ 270 w 3374083"/>
                <a:gd name="connsiteY4" fmla="*/ 0 h 2413150"/>
                <a:gd name="connsiteX0" fmla="*/ 604 w 3360130"/>
                <a:gd name="connsiteY0" fmla="*/ 0 h 2375050"/>
                <a:gd name="connsiteX1" fmla="*/ 3360130 w 3360130"/>
                <a:gd name="connsiteY1" fmla="*/ 1384450 h 2375050"/>
                <a:gd name="connsiteX2" fmla="*/ 3360130 w 3360130"/>
                <a:gd name="connsiteY2" fmla="*/ 2375050 h 2375050"/>
                <a:gd name="connsiteX3" fmla="*/ 4157 w 3360130"/>
                <a:gd name="connsiteY3" fmla="*/ 1954841 h 2375050"/>
                <a:gd name="connsiteX4" fmla="*/ 604 w 3360130"/>
                <a:gd name="connsiteY4" fmla="*/ 0 h 2375050"/>
                <a:gd name="connsiteX0" fmla="*/ 763 w 3360289"/>
                <a:gd name="connsiteY0" fmla="*/ 0 h 2375050"/>
                <a:gd name="connsiteX1" fmla="*/ 3360289 w 3360289"/>
                <a:gd name="connsiteY1" fmla="*/ 1384450 h 2375050"/>
                <a:gd name="connsiteX2" fmla="*/ 3360289 w 3360289"/>
                <a:gd name="connsiteY2" fmla="*/ 2375050 h 2375050"/>
                <a:gd name="connsiteX3" fmla="*/ 1934 w 3360289"/>
                <a:gd name="connsiteY3" fmla="*/ 1957222 h 2375050"/>
                <a:gd name="connsiteX4" fmla="*/ 763 w 3360289"/>
                <a:gd name="connsiteY4" fmla="*/ 0 h 2375050"/>
                <a:gd name="connsiteX0" fmla="*/ 603 w 3362511"/>
                <a:gd name="connsiteY0" fmla="*/ 0 h 2377431"/>
                <a:gd name="connsiteX1" fmla="*/ 3362511 w 3362511"/>
                <a:gd name="connsiteY1" fmla="*/ 1386831 h 2377431"/>
                <a:gd name="connsiteX2" fmla="*/ 3362511 w 3362511"/>
                <a:gd name="connsiteY2" fmla="*/ 2377431 h 2377431"/>
                <a:gd name="connsiteX3" fmla="*/ 4156 w 3362511"/>
                <a:gd name="connsiteY3" fmla="*/ 1959603 h 2377431"/>
                <a:gd name="connsiteX4" fmla="*/ 603 w 3362511"/>
                <a:gd name="connsiteY4" fmla="*/ 0 h 2377431"/>
                <a:gd name="connsiteX0" fmla="*/ 603 w 3362511"/>
                <a:gd name="connsiteY0" fmla="*/ 0 h 2382194"/>
                <a:gd name="connsiteX1" fmla="*/ 3362511 w 3362511"/>
                <a:gd name="connsiteY1" fmla="*/ 1391594 h 2382194"/>
                <a:gd name="connsiteX2" fmla="*/ 3362511 w 3362511"/>
                <a:gd name="connsiteY2" fmla="*/ 2382194 h 2382194"/>
                <a:gd name="connsiteX3" fmla="*/ 4156 w 3362511"/>
                <a:gd name="connsiteY3" fmla="*/ 1964366 h 2382194"/>
                <a:gd name="connsiteX4" fmla="*/ 603 w 3362511"/>
                <a:gd name="connsiteY4" fmla="*/ 0 h 238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511" h="2382194">
                  <a:moveTo>
                    <a:pt x="603" y="0"/>
                  </a:moveTo>
                  <a:lnTo>
                    <a:pt x="3362511" y="1391594"/>
                  </a:lnTo>
                  <a:lnTo>
                    <a:pt x="3362511" y="2382194"/>
                  </a:lnTo>
                  <a:lnTo>
                    <a:pt x="4156" y="1964366"/>
                  </a:lnTo>
                  <a:cubicBezTo>
                    <a:pt x="7205" y="711090"/>
                    <a:pt x="-2446" y="1253276"/>
                    <a:pt x="603" y="0"/>
                  </a:cubicBezTo>
                  <a:close/>
                </a:path>
              </a:pathLst>
            </a:cu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a:p>
          </p:txBody>
        </p:sp>
        <p:sp>
          <p:nvSpPr>
            <p:cNvPr id="1035" name="Rectangle 6">
              <a:extLst>
                <a:ext uri="{FF2B5EF4-FFF2-40B4-BE49-F238E27FC236}">
                  <a16:creationId xmlns:a16="http://schemas.microsoft.com/office/drawing/2014/main" id="{260F14FB-BB73-BAD7-3526-81AFFB4843CB}"/>
                </a:ext>
              </a:extLst>
            </p:cNvPr>
            <p:cNvSpPr/>
            <p:nvPr/>
          </p:nvSpPr>
          <p:spPr>
            <a:xfrm flipV="1">
              <a:off x="6246330" y="7058024"/>
              <a:ext cx="1646720" cy="2381250"/>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 name="connsiteX0" fmla="*/ 9148 w 3370261"/>
                <a:gd name="connsiteY0" fmla="*/ 0 h 4184800"/>
                <a:gd name="connsiteX1" fmla="*/ 3370261 w 3370261"/>
                <a:gd name="connsiteY1" fmla="*/ 3194200 h 4184800"/>
                <a:gd name="connsiteX2" fmla="*/ 3370261 w 3370261"/>
                <a:gd name="connsiteY2" fmla="*/ 4184800 h 4184800"/>
                <a:gd name="connsiteX3" fmla="*/ 0 w 3370261"/>
                <a:gd name="connsiteY3" fmla="*/ 3759829 h 4184800"/>
                <a:gd name="connsiteX4" fmla="*/ 9148 w 3370261"/>
                <a:gd name="connsiteY4" fmla="*/ 0 h 4184800"/>
                <a:gd name="connsiteX0" fmla="*/ 603 w 3374416"/>
                <a:gd name="connsiteY0" fmla="*/ 0 h 2413150"/>
                <a:gd name="connsiteX1" fmla="*/ 3374416 w 3374416"/>
                <a:gd name="connsiteY1" fmla="*/ 1422550 h 2413150"/>
                <a:gd name="connsiteX2" fmla="*/ 3374416 w 3374416"/>
                <a:gd name="connsiteY2" fmla="*/ 2413150 h 2413150"/>
                <a:gd name="connsiteX3" fmla="*/ 4155 w 3374416"/>
                <a:gd name="connsiteY3" fmla="*/ 1988179 h 2413150"/>
                <a:gd name="connsiteX4" fmla="*/ 603 w 3374416"/>
                <a:gd name="connsiteY4" fmla="*/ 0 h 2413150"/>
                <a:gd name="connsiteX0" fmla="*/ 270 w 3374083"/>
                <a:gd name="connsiteY0" fmla="*/ 0 h 2413150"/>
                <a:gd name="connsiteX1" fmla="*/ 3374083 w 3374083"/>
                <a:gd name="connsiteY1" fmla="*/ 1422550 h 2413150"/>
                <a:gd name="connsiteX2" fmla="*/ 3374083 w 3374083"/>
                <a:gd name="connsiteY2" fmla="*/ 2413150 h 2413150"/>
                <a:gd name="connsiteX3" fmla="*/ 18110 w 3374083"/>
                <a:gd name="connsiteY3" fmla="*/ 1992941 h 2413150"/>
                <a:gd name="connsiteX4" fmla="*/ 270 w 3374083"/>
                <a:gd name="connsiteY4" fmla="*/ 0 h 2413150"/>
                <a:gd name="connsiteX0" fmla="*/ 604 w 3360130"/>
                <a:gd name="connsiteY0" fmla="*/ 0 h 2375050"/>
                <a:gd name="connsiteX1" fmla="*/ 3360130 w 3360130"/>
                <a:gd name="connsiteY1" fmla="*/ 1384450 h 2375050"/>
                <a:gd name="connsiteX2" fmla="*/ 3360130 w 3360130"/>
                <a:gd name="connsiteY2" fmla="*/ 2375050 h 2375050"/>
                <a:gd name="connsiteX3" fmla="*/ 4157 w 3360130"/>
                <a:gd name="connsiteY3" fmla="*/ 1954841 h 2375050"/>
                <a:gd name="connsiteX4" fmla="*/ 604 w 3360130"/>
                <a:gd name="connsiteY4" fmla="*/ 0 h 2375050"/>
                <a:gd name="connsiteX0" fmla="*/ 763 w 3360289"/>
                <a:gd name="connsiteY0" fmla="*/ 0 h 2375050"/>
                <a:gd name="connsiteX1" fmla="*/ 3360289 w 3360289"/>
                <a:gd name="connsiteY1" fmla="*/ 1384450 h 2375050"/>
                <a:gd name="connsiteX2" fmla="*/ 3360289 w 3360289"/>
                <a:gd name="connsiteY2" fmla="*/ 2375050 h 2375050"/>
                <a:gd name="connsiteX3" fmla="*/ 1934 w 3360289"/>
                <a:gd name="connsiteY3" fmla="*/ 1957222 h 2375050"/>
                <a:gd name="connsiteX4" fmla="*/ 763 w 3360289"/>
                <a:gd name="connsiteY4" fmla="*/ 0 h 2375050"/>
                <a:gd name="connsiteX0" fmla="*/ 603 w 3362511"/>
                <a:gd name="connsiteY0" fmla="*/ 0 h 2377431"/>
                <a:gd name="connsiteX1" fmla="*/ 3362511 w 3362511"/>
                <a:gd name="connsiteY1" fmla="*/ 1386831 h 2377431"/>
                <a:gd name="connsiteX2" fmla="*/ 3362511 w 3362511"/>
                <a:gd name="connsiteY2" fmla="*/ 2377431 h 2377431"/>
                <a:gd name="connsiteX3" fmla="*/ 4156 w 3362511"/>
                <a:gd name="connsiteY3" fmla="*/ 1959603 h 2377431"/>
                <a:gd name="connsiteX4" fmla="*/ 603 w 3362511"/>
                <a:gd name="connsiteY4" fmla="*/ 0 h 2377431"/>
                <a:gd name="connsiteX0" fmla="*/ 603 w 3362511"/>
                <a:gd name="connsiteY0" fmla="*/ 0 h 2382194"/>
                <a:gd name="connsiteX1" fmla="*/ 3362511 w 3362511"/>
                <a:gd name="connsiteY1" fmla="*/ 1391594 h 2382194"/>
                <a:gd name="connsiteX2" fmla="*/ 3362511 w 3362511"/>
                <a:gd name="connsiteY2" fmla="*/ 2382194 h 2382194"/>
                <a:gd name="connsiteX3" fmla="*/ 4156 w 3362511"/>
                <a:gd name="connsiteY3" fmla="*/ 1964366 h 2382194"/>
                <a:gd name="connsiteX4" fmla="*/ 603 w 3362511"/>
                <a:gd name="connsiteY4" fmla="*/ 0 h 238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511" h="2382194">
                  <a:moveTo>
                    <a:pt x="603" y="0"/>
                  </a:moveTo>
                  <a:lnTo>
                    <a:pt x="3362511" y="1391594"/>
                  </a:lnTo>
                  <a:lnTo>
                    <a:pt x="3362511" y="2382194"/>
                  </a:lnTo>
                  <a:lnTo>
                    <a:pt x="4156" y="1964366"/>
                  </a:lnTo>
                  <a:cubicBezTo>
                    <a:pt x="7205" y="711090"/>
                    <a:pt x="-2446" y="1253276"/>
                    <a:pt x="603" y="0"/>
                  </a:cubicBezTo>
                  <a:close/>
                </a:path>
              </a:pathLst>
            </a:cu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36" name="Rectangle 6">
              <a:extLst>
                <a:ext uri="{FF2B5EF4-FFF2-40B4-BE49-F238E27FC236}">
                  <a16:creationId xmlns:a16="http://schemas.microsoft.com/office/drawing/2014/main" id="{105279E3-3548-E43C-08DD-B04967EEDE7C}"/>
                </a:ext>
              </a:extLst>
            </p:cNvPr>
            <p:cNvSpPr/>
            <p:nvPr/>
          </p:nvSpPr>
          <p:spPr>
            <a:xfrm flipV="1">
              <a:off x="6247456" y="8456612"/>
              <a:ext cx="1645594" cy="4184651"/>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113" h="4184800">
                  <a:moveTo>
                    <a:pt x="0" y="0"/>
                  </a:moveTo>
                  <a:lnTo>
                    <a:pt x="3361113" y="3194200"/>
                  </a:lnTo>
                  <a:lnTo>
                    <a:pt x="3361113" y="4184800"/>
                  </a:lnTo>
                  <a:lnTo>
                    <a:pt x="3552" y="1962779"/>
                  </a:lnTo>
                  <a:lnTo>
                    <a:pt x="0" y="0"/>
                  </a:lnTo>
                  <a:close/>
                </a:path>
              </a:pathLst>
            </a:custGeom>
            <a:solidFill>
              <a:srgbClr val="066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a:p>
          </p:txBody>
        </p:sp>
        <p:sp>
          <p:nvSpPr>
            <p:cNvPr id="1037" name="Rectangle 49">
              <a:extLst>
                <a:ext uri="{FF2B5EF4-FFF2-40B4-BE49-F238E27FC236}">
                  <a16:creationId xmlns:a16="http://schemas.microsoft.com/office/drawing/2014/main" id="{664DD884-4FF3-3F14-2321-91C400C2E486}"/>
                </a:ext>
              </a:extLst>
            </p:cNvPr>
            <p:cNvSpPr/>
            <p:nvPr/>
          </p:nvSpPr>
          <p:spPr>
            <a:xfrm flipH="1">
              <a:off x="11386034" y="5573403"/>
              <a:ext cx="5043488" cy="990601"/>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38" name="Rectangle 50">
              <a:extLst>
                <a:ext uri="{FF2B5EF4-FFF2-40B4-BE49-F238E27FC236}">
                  <a16:creationId xmlns:a16="http://schemas.microsoft.com/office/drawing/2014/main" id="{B5848344-87F9-795E-2AC2-CA770CEE33E4}"/>
                </a:ext>
              </a:extLst>
            </p:cNvPr>
            <p:cNvSpPr/>
            <p:nvPr/>
          </p:nvSpPr>
          <p:spPr>
            <a:xfrm flipH="1">
              <a:off x="9111146" y="6962466"/>
              <a:ext cx="7318374" cy="990601"/>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39" name="Rectangle 51">
              <a:extLst>
                <a:ext uri="{FF2B5EF4-FFF2-40B4-BE49-F238E27FC236}">
                  <a16:creationId xmlns:a16="http://schemas.microsoft.com/office/drawing/2014/main" id="{DB78A06A-DFAF-B93A-1A3B-532F4478E036}"/>
                </a:ext>
              </a:extLst>
            </p:cNvPr>
            <p:cNvSpPr/>
            <p:nvPr/>
          </p:nvSpPr>
          <p:spPr>
            <a:xfrm flipH="1">
              <a:off x="12804777" y="8353115"/>
              <a:ext cx="3624743" cy="990601"/>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a:p>
          </p:txBody>
        </p:sp>
        <p:sp>
          <p:nvSpPr>
            <p:cNvPr id="1040" name="Rectangle 6">
              <a:extLst>
                <a:ext uri="{FF2B5EF4-FFF2-40B4-BE49-F238E27FC236}">
                  <a16:creationId xmlns:a16="http://schemas.microsoft.com/office/drawing/2014/main" id="{826A5072-C84C-12C7-89B6-59A6E28C5124}"/>
                </a:ext>
              </a:extLst>
            </p:cNvPr>
            <p:cNvSpPr/>
            <p:nvPr/>
          </p:nvSpPr>
          <p:spPr>
            <a:xfrm flipH="1">
              <a:off x="16429522" y="2377764"/>
              <a:ext cx="1447315" cy="4186238"/>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113" h="4184800">
                  <a:moveTo>
                    <a:pt x="0" y="0"/>
                  </a:moveTo>
                  <a:lnTo>
                    <a:pt x="3361113" y="3194200"/>
                  </a:lnTo>
                  <a:lnTo>
                    <a:pt x="3361113" y="4184800"/>
                  </a:lnTo>
                  <a:lnTo>
                    <a:pt x="3552" y="1962779"/>
                  </a:lnTo>
                  <a:lnTo>
                    <a:pt x="0" y="0"/>
                  </a:lnTo>
                  <a:close/>
                </a:path>
              </a:pathLst>
            </a:custGeom>
            <a:solidFill>
              <a:srgbClr val="3D8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1" name="Rectangle 6">
              <a:extLst>
                <a:ext uri="{FF2B5EF4-FFF2-40B4-BE49-F238E27FC236}">
                  <a16:creationId xmlns:a16="http://schemas.microsoft.com/office/drawing/2014/main" id="{928BDD04-5F9B-723C-77F6-532CCE515D37}"/>
                </a:ext>
              </a:extLst>
            </p:cNvPr>
            <p:cNvSpPr/>
            <p:nvPr/>
          </p:nvSpPr>
          <p:spPr>
            <a:xfrm flipH="1">
              <a:off x="16429522" y="5573403"/>
              <a:ext cx="1448305" cy="2382837"/>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 name="connsiteX0" fmla="*/ 9148 w 3370261"/>
                <a:gd name="connsiteY0" fmla="*/ 0 h 4184800"/>
                <a:gd name="connsiteX1" fmla="*/ 3370261 w 3370261"/>
                <a:gd name="connsiteY1" fmla="*/ 3194200 h 4184800"/>
                <a:gd name="connsiteX2" fmla="*/ 3370261 w 3370261"/>
                <a:gd name="connsiteY2" fmla="*/ 4184800 h 4184800"/>
                <a:gd name="connsiteX3" fmla="*/ 0 w 3370261"/>
                <a:gd name="connsiteY3" fmla="*/ 3759829 h 4184800"/>
                <a:gd name="connsiteX4" fmla="*/ 9148 w 3370261"/>
                <a:gd name="connsiteY4" fmla="*/ 0 h 4184800"/>
                <a:gd name="connsiteX0" fmla="*/ 603 w 3374416"/>
                <a:gd name="connsiteY0" fmla="*/ 0 h 2413150"/>
                <a:gd name="connsiteX1" fmla="*/ 3374416 w 3374416"/>
                <a:gd name="connsiteY1" fmla="*/ 1422550 h 2413150"/>
                <a:gd name="connsiteX2" fmla="*/ 3374416 w 3374416"/>
                <a:gd name="connsiteY2" fmla="*/ 2413150 h 2413150"/>
                <a:gd name="connsiteX3" fmla="*/ 4155 w 3374416"/>
                <a:gd name="connsiteY3" fmla="*/ 1988179 h 2413150"/>
                <a:gd name="connsiteX4" fmla="*/ 603 w 3374416"/>
                <a:gd name="connsiteY4" fmla="*/ 0 h 2413150"/>
                <a:gd name="connsiteX0" fmla="*/ 270 w 3374083"/>
                <a:gd name="connsiteY0" fmla="*/ 0 h 2413150"/>
                <a:gd name="connsiteX1" fmla="*/ 3374083 w 3374083"/>
                <a:gd name="connsiteY1" fmla="*/ 1422550 h 2413150"/>
                <a:gd name="connsiteX2" fmla="*/ 3374083 w 3374083"/>
                <a:gd name="connsiteY2" fmla="*/ 2413150 h 2413150"/>
                <a:gd name="connsiteX3" fmla="*/ 18110 w 3374083"/>
                <a:gd name="connsiteY3" fmla="*/ 1992941 h 2413150"/>
                <a:gd name="connsiteX4" fmla="*/ 270 w 3374083"/>
                <a:gd name="connsiteY4" fmla="*/ 0 h 2413150"/>
                <a:gd name="connsiteX0" fmla="*/ 604 w 3360130"/>
                <a:gd name="connsiteY0" fmla="*/ 0 h 2375050"/>
                <a:gd name="connsiteX1" fmla="*/ 3360130 w 3360130"/>
                <a:gd name="connsiteY1" fmla="*/ 1384450 h 2375050"/>
                <a:gd name="connsiteX2" fmla="*/ 3360130 w 3360130"/>
                <a:gd name="connsiteY2" fmla="*/ 2375050 h 2375050"/>
                <a:gd name="connsiteX3" fmla="*/ 4157 w 3360130"/>
                <a:gd name="connsiteY3" fmla="*/ 1954841 h 2375050"/>
                <a:gd name="connsiteX4" fmla="*/ 604 w 3360130"/>
                <a:gd name="connsiteY4" fmla="*/ 0 h 2375050"/>
                <a:gd name="connsiteX0" fmla="*/ 763 w 3360289"/>
                <a:gd name="connsiteY0" fmla="*/ 0 h 2375050"/>
                <a:gd name="connsiteX1" fmla="*/ 3360289 w 3360289"/>
                <a:gd name="connsiteY1" fmla="*/ 1384450 h 2375050"/>
                <a:gd name="connsiteX2" fmla="*/ 3360289 w 3360289"/>
                <a:gd name="connsiteY2" fmla="*/ 2375050 h 2375050"/>
                <a:gd name="connsiteX3" fmla="*/ 1934 w 3360289"/>
                <a:gd name="connsiteY3" fmla="*/ 1957222 h 2375050"/>
                <a:gd name="connsiteX4" fmla="*/ 763 w 3360289"/>
                <a:gd name="connsiteY4" fmla="*/ 0 h 2375050"/>
                <a:gd name="connsiteX0" fmla="*/ 603 w 3362511"/>
                <a:gd name="connsiteY0" fmla="*/ 0 h 2377431"/>
                <a:gd name="connsiteX1" fmla="*/ 3362511 w 3362511"/>
                <a:gd name="connsiteY1" fmla="*/ 1386831 h 2377431"/>
                <a:gd name="connsiteX2" fmla="*/ 3362511 w 3362511"/>
                <a:gd name="connsiteY2" fmla="*/ 2377431 h 2377431"/>
                <a:gd name="connsiteX3" fmla="*/ 4156 w 3362511"/>
                <a:gd name="connsiteY3" fmla="*/ 1959603 h 2377431"/>
                <a:gd name="connsiteX4" fmla="*/ 603 w 3362511"/>
                <a:gd name="connsiteY4" fmla="*/ 0 h 2377431"/>
                <a:gd name="connsiteX0" fmla="*/ 603 w 3362511"/>
                <a:gd name="connsiteY0" fmla="*/ 0 h 2382194"/>
                <a:gd name="connsiteX1" fmla="*/ 3362511 w 3362511"/>
                <a:gd name="connsiteY1" fmla="*/ 1391594 h 2382194"/>
                <a:gd name="connsiteX2" fmla="*/ 3362511 w 3362511"/>
                <a:gd name="connsiteY2" fmla="*/ 2382194 h 2382194"/>
                <a:gd name="connsiteX3" fmla="*/ 4156 w 3362511"/>
                <a:gd name="connsiteY3" fmla="*/ 1964366 h 2382194"/>
                <a:gd name="connsiteX4" fmla="*/ 603 w 3362511"/>
                <a:gd name="connsiteY4" fmla="*/ 0 h 238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511" h="2382194">
                  <a:moveTo>
                    <a:pt x="603" y="0"/>
                  </a:moveTo>
                  <a:lnTo>
                    <a:pt x="3362511" y="1391594"/>
                  </a:lnTo>
                  <a:lnTo>
                    <a:pt x="3362511" y="2382194"/>
                  </a:lnTo>
                  <a:lnTo>
                    <a:pt x="4156" y="1964366"/>
                  </a:lnTo>
                  <a:cubicBezTo>
                    <a:pt x="7205" y="711090"/>
                    <a:pt x="-2446" y="1253276"/>
                    <a:pt x="603" y="0"/>
                  </a:cubicBezTo>
                  <a:close/>
                </a:path>
              </a:pathLst>
            </a:custGeom>
            <a:solidFill>
              <a:srgbClr val="3D8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2" name="Rectangle 6">
              <a:extLst>
                <a:ext uri="{FF2B5EF4-FFF2-40B4-BE49-F238E27FC236}">
                  <a16:creationId xmlns:a16="http://schemas.microsoft.com/office/drawing/2014/main" id="{ABAC398B-3BCB-7396-FCDA-D56D06B652DF}"/>
                </a:ext>
              </a:extLst>
            </p:cNvPr>
            <p:cNvSpPr/>
            <p:nvPr/>
          </p:nvSpPr>
          <p:spPr>
            <a:xfrm flipH="1" flipV="1">
              <a:off x="16429522" y="8353115"/>
              <a:ext cx="1448305" cy="2381250"/>
            </a:xfrm>
            <a:custGeom>
              <a:avLst/>
              <a:gdLst>
                <a:gd name="connsiteX0" fmla="*/ 0 w 3352800"/>
                <a:gd name="connsiteY0" fmla="*/ 0 h 990600"/>
                <a:gd name="connsiteX1" fmla="*/ 3352800 w 3352800"/>
                <a:gd name="connsiteY1" fmla="*/ 0 h 990600"/>
                <a:gd name="connsiteX2" fmla="*/ 3352800 w 3352800"/>
                <a:gd name="connsiteY2" fmla="*/ 990600 h 990600"/>
                <a:gd name="connsiteX3" fmla="*/ 0 w 3352800"/>
                <a:gd name="connsiteY3" fmla="*/ 990600 h 990600"/>
                <a:gd name="connsiteX4" fmla="*/ 0 w 3352800"/>
                <a:gd name="connsiteY4" fmla="*/ 0 h 990600"/>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4113362 h 4113362"/>
                <a:gd name="connsiteX4" fmla="*/ 0 w 3387306"/>
                <a:gd name="connsiteY4" fmla="*/ 0 h 4113362"/>
                <a:gd name="connsiteX0" fmla="*/ 0 w 3387306"/>
                <a:gd name="connsiteY0" fmla="*/ 0 h 4113362"/>
                <a:gd name="connsiteX1" fmla="*/ 3387306 w 3387306"/>
                <a:gd name="connsiteY1" fmla="*/ 3122762 h 4113362"/>
                <a:gd name="connsiteX2" fmla="*/ 3387306 w 3387306"/>
                <a:gd name="connsiteY2" fmla="*/ 4113362 h 4113362"/>
                <a:gd name="connsiteX3" fmla="*/ 34506 w 3387306"/>
                <a:gd name="connsiteY3" fmla="*/ 1853241 h 4113362"/>
                <a:gd name="connsiteX4" fmla="*/ 0 w 3387306"/>
                <a:gd name="connsiteY4" fmla="*/ 0 h 4113362"/>
                <a:gd name="connsiteX0" fmla="*/ 0 w 3373019"/>
                <a:gd name="connsiteY0" fmla="*/ 0 h 4184800"/>
                <a:gd name="connsiteX1" fmla="*/ 3373019 w 3373019"/>
                <a:gd name="connsiteY1" fmla="*/ 3194200 h 4184800"/>
                <a:gd name="connsiteX2" fmla="*/ 3373019 w 3373019"/>
                <a:gd name="connsiteY2" fmla="*/ 4184800 h 4184800"/>
                <a:gd name="connsiteX3" fmla="*/ 20219 w 3373019"/>
                <a:gd name="connsiteY3" fmla="*/ 19246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7 w 3373019"/>
                <a:gd name="connsiteY3" fmla="*/ 1962779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44032 w 3373019"/>
                <a:gd name="connsiteY3" fmla="*/ 1969923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7839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3077 w 3373019"/>
                <a:gd name="connsiteY3" fmla="*/ 1958017 h 4184800"/>
                <a:gd name="connsiteX4" fmla="*/ 0 w 3373019"/>
                <a:gd name="connsiteY4" fmla="*/ 0 h 4184800"/>
                <a:gd name="connsiteX0" fmla="*/ 0 w 3373019"/>
                <a:gd name="connsiteY0" fmla="*/ 0 h 4184800"/>
                <a:gd name="connsiteX1" fmla="*/ 3373019 w 3373019"/>
                <a:gd name="connsiteY1" fmla="*/ 3194200 h 4184800"/>
                <a:gd name="connsiteX2" fmla="*/ 3373019 w 3373019"/>
                <a:gd name="connsiteY2" fmla="*/ 4184800 h 4184800"/>
                <a:gd name="connsiteX3" fmla="*/ 15458 w 3373019"/>
                <a:gd name="connsiteY3" fmla="*/ 1962779 h 4184800"/>
                <a:gd name="connsiteX4" fmla="*/ 0 w 3373019"/>
                <a:gd name="connsiteY4" fmla="*/ 0 h 4184800"/>
                <a:gd name="connsiteX0" fmla="*/ 0 w 3361113"/>
                <a:gd name="connsiteY0" fmla="*/ 0 h 4184800"/>
                <a:gd name="connsiteX1" fmla="*/ 3361113 w 3361113"/>
                <a:gd name="connsiteY1" fmla="*/ 3194200 h 4184800"/>
                <a:gd name="connsiteX2" fmla="*/ 3361113 w 3361113"/>
                <a:gd name="connsiteY2" fmla="*/ 4184800 h 4184800"/>
                <a:gd name="connsiteX3" fmla="*/ 3552 w 3361113"/>
                <a:gd name="connsiteY3" fmla="*/ 1962779 h 4184800"/>
                <a:gd name="connsiteX4" fmla="*/ 0 w 3361113"/>
                <a:gd name="connsiteY4" fmla="*/ 0 h 4184800"/>
                <a:gd name="connsiteX0" fmla="*/ 9148 w 3370261"/>
                <a:gd name="connsiteY0" fmla="*/ 0 h 4184800"/>
                <a:gd name="connsiteX1" fmla="*/ 3370261 w 3370261"/>
                <a:gd name="connsiteY1" fmla="*/ 3194200 h 4184800"/>
                <a:gd name="connsiteX2" fmla="*/ 3370261 w 3370261"/>
                <a:gd name="connsiteY2" fmla="*/ 4184800 h 4184800"/>
                <a:gd name="connsiteX3" fmla="*/ 0 w 3370261"/>
                <a:gd name="connsiteY3" fmla="*/ 3759829 h 4184800"/>
                <a:gd name="connsiteX4" fmla="*/ 9148 w 3370261"/>
                <a:gd name="connsiteY4" fmla="*/ 0 h 4184800"/>
                <a:gd name="connsiteX0" fmla="*/ 603 w 3374416"/>
                <a:gd name="connsiteY0" fmla="*/ 0 h 2413150"/>
                <a:gd name="connsiteX1" fmla="*/ 3374416 w 3374416"/>
                <a:gd name="connsiteY1" fmla="*/ 1422550 h 2413150"/>
                <a:gd name="connsiteX2" fmla="*/ 3374416 w 3374416"/>
                <a:gd name="connsiteY2" fmla="*/ 2413150 h 2413150"/>
                <a:gd name="connsiteX3" fmla="*/ 4155 w 3374416"/>
                <a:gd name="connsiteY3" fmla="*/ 1988179 h 2413150"/>
                <a:gd name="connsiteX4" fmla="*/ 603 w 3374416"/>
                <a:gd name="connsiteY4" fmla="*/ 0 h 2413150"/>
                <a:gd name="connsiteX0" fmla="*/ 270 w 3374083"/>
                <a:gd name="connsiteY0" fmla="*/ 0 h 2413150"/>
                <a:gd name="connsiteX1" fmla="*/ 3374083 w 3374083"/>
                <a:gd name="connsiteY1" fmla="*/ 1422550 h 2413150"/>
                <a:gd name="connsiteX2" fmla="*/ 3374083 w 3374083"/>
                <a:gd name="connsiteY2" fmla="*/ 2413150 h 2413150"/>
                <a:gd name="connsiteX3" fmla="*/ 18110 w 3374083"/>
                <a:gd name="connsiteY3" fmla="*/ 1992941 h 2413150"/>
                <a:gd name="connsiteX4" fmla="*/ 270 w 3374083"/>
                <a:gd name="connsiteY4" fmla="*/ 0 h 2413150"/>
                <a:gd name="connsiteX0" fmla="*/ 604 w 3360130"/>
                <a:gd name="connsiteY0" fmla="*/ 0 h 2375050"/>
                <a:gd name="connsiteX1" fmla="*/ 3360130 w 3360130"/>
                <a:gd name="connsiteY1" fmla="*/ 1384450 h 2375050"/>
                <a:gd name="connsiteX2" fmla="*/ 3360130 w 3360130"/>
                <a:gd name="connsiteY2" fmla="*/ 2375050 h 2375050"/>
                <a:gd name="connsiteX3" fmla="*/ 4157 w 3360130"/>
                <a:gd name="connsiteY3" fmla="*/ 1954841 h 2375050"/>
                <a:gd name="connsiteX4" fmla="*/ 604 w 3360130"/>
                <a:gd name="connsiteY4" fmla="*/ 0 h 2375050"/>
                <a:gd name="connsiteX0" fmla="*/ 763 w 3360289"/>
                <a:gd name="connsiteY0" fmla="*/ 0 h 2375050"/>
                <a:gd name="connsiteX1" fmla="*/ 3360289 w 3360289"/>
                <a:gd name="connsiteY1" fmla="*/ 1384450 h 2375050"/>
                <a:gd name="connsiteX2" fmla="*/ 3360289 w 3360289"/>
                <a:gd name="connsiteY2" fmla="*/ 2375050 h 2375050"/>
                <a:gd name="connsiteX3" fmla="*/ 1934 w 3360289"/>
                <a:gd name="connsiteY3" fmla="*/ 1957222 h 2375050"/>
                <a:gd name="connsiteX4" fmla="*/ 763 w 3360289"/>
                <a:gd name="connsiteY4" fmla="*/ 0 h 2375050"/>
                <a:gd name="connsiteX0" fmla="*/ 603 w 3362511"/>
                <a:gd name="connsiteY0" fmla="*/ 0 h 2377431"/>
                <a:gd name="connsiteX1" fmla="*/ 3362511 w 3362511"/>
                <a:gd name="connsiteY1" fmla="*/ 1386831 h 2377431"/>
                <a:gd name="connsiteX2" fmla="*/ 3362511 w 3362511"/>
                <a:gd name="connsiteY2" fmla="*/ 2377431 h 2377431"/>
                <a:gd name="connsiteX3" fmla="*/ 4156 w 3362511"/>
                <a:gd name="connsiteY3" fmla="*/ 1959603 h 2377431"/>
                <a:gd name="connsiteX4" fmla="*/ 603 w 3362511"/>
                <a:gd name="connsiteY4" fmla="*/ 0 h 2377431"/>
                <a:gd name="connsiteX0" fmla="*/ 603 w 3362511"/>
                <a:gd name="connsiteY0" fmla="*/ 0 h 2382194"/>
                <a:gd name="connsiteX1" fmla="*/ 3362511 w 3362511"/>
                <a:gd name="connsiteY1" fmla="*/ 1391594 h 2382194"/>
                <a:gd name="connsiteX2" fmla="*/ 3362511 w 3362511"/>
                <a:gd name="connsiteY2" fmla="*/ 2382194 h 2382194"/>
                <a:gd name="connsiteX3" fmla="*/ 4156 w 3362511"/>
                <a:gd name="connsiteY3" fmla="*/ 1964366 h 2382194"/>
                <a:gd name="connsiteX4" fmla="*/ 603 w 3362511"/>
                <a:gd name="connsiteY4" fmla="*/ 0 h 238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511" h="2382194">
                  <a:moveTo>
                    <a:pt x="603" y="0"/>
                  </a:moveTo>
                  <a:lnTo>
                    <a:pt x="3362511" y="1391594"/>
                  </a:lnTo>
                  <a:lnTo>
                    <a:pt x="3362511" y="2382194"/>
                  </a:lnTo>
                  <a:lnTo>
                    <a:pt x="4156" y="1964366"/>
                  </a:lnTo>
                  <a:cubicBezTo>
                    <a:pt x="7205" y="711090"/>
                    <a:pt x="-2446" y="1253276"/>
                    <a:pt x="603" y="0"/>
                  </a:cubicBezTo>
                  <a:close/>
                </a:path>
              </a:pathLst>
            </a:custGeom>
            <a:solidFill>
              <a:srgbClr val="3D8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4" name="Freeform: Shape 70">
              <a:extLst>
                <a:ext uri="{FF2B5EF4-FFF2-40B4-BE49-F238E27FC236}">
                  <a16:creationId xmlns:a16="http://schemas.microsoft.com/office/drawing/2014/main" id="{CA96C21D-BE7D-9DB1-BCFC-DA4F9C5C027F}"/>
                </a:ext>
              </a:extLst>
            </p:cNvPr>
            <p:cNvSpPr/>
            <p:nvPr/>
          </p:nvSpPr>
          <p:spPr>
            <a:xfrm>
              <a:off x="-94855" y="10668000"/>
              <a:ext cx="6341669" cy="1966914"/>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a:p>
          </p:txBody>
        </p:sp>
        <p:sp>
          <p:nvSpPr>
            <p:cNvPr id="1045" name="Freeform: Shape 69">
              <a:extLst>
                <a:ext uri="{FF2B5EF4-FFF2-40B4-BE49-F238E27FC236}">
                  <a16:creationId xmlns:a16="http://schemas.microsoft.com/office/drawing/2014/main" id="{B5B35A0F-17CD-DE07-A201-4280B9A5C3D8}"/>
                </a:ext>
              </a:extLst>
            </p:cNvPr>
            <p:cNvSpPr/>
            <p:nvPr/>
          </p:nvSpPr>
          <p:spPr>
            <a:xfrm>
              <a:off x="-94855" y="7472363"/>
              <a:ext cx="6341669" cy="1966911"/>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6" name="Freeform: Shape 68">
              <a:extLst>
                <a:ext uri="{FF2B5EF4-FFF2-40B4-BE49-F238E27FC236}">
                  <a16:creationId xmlns:a16="http://schemas.microsoft.com/office/drawing/2014/main" id="{B212098D-2A49-F34E-D0B6-7B956E42C4D4}"/>
                </a:ext>
              </a:extLst>
            </p:cNvPr>
            <p:cNvSpPr/>
            <p:nvPr/>
          </p:nvSpPr>
          <p:spPr>
            <a:xfrm>
              <a:off x="-94855" y="4276726"/>
              <a:ext cx="6341669" cy="1966914"/>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a:p>
          </p:txBody>
        </p:sp>
        <p:sp>
          <p:nvSpPr>
            <p:cNvPr id="1047" name="Freeform: Shape 74">
              <a:extLst>
                <a:ext uri="{FF2B5EF4-FFF2-40B4-BE49-F238E27FC236}">
                  <a16:creationId xmlns:a16="http://schemas.microsoft.com/office/drawing/2014/main" id="{21406D97-921B-58A5-E527-58194CDFB7E5}"/>
                </a:ext>
              </a:extLst>
            </p:cNvPr>
            <p:cNvSpPr/>
            <p:nvPr/>
          </p:nvSpPr>
          <p:spPr>
            <a:xfrm flipH="1">
              <a:off x="17876837" y="8767453"/>
              <a:ext cx="6308238" cy="1966911"/>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8" name="Freeform: Shape 75">
              <a:extLst>
                <a:ext uri="{FF2B5EF4-FFF2-40B4-BE49-F238E27FC236}">
                  <a16:creationId xmlns:a16="http://schemas.microsoft.com/office/drawing/2014/main" id="{214E7A1F-9BEF-33B3-E53C-341256EB2ABF}"/>
                </a:ext>
              </a:extLst>
            </p:cNvPr>
            <p:cNvSpPr/>
            <p:nvPr/>
          </p:nvSpPr>
          <p:spPr>
            <a:xfrm flipH="1">
              <a:off x="17876837" y="5571814"/>
              <a:ext cx="6308240" cy="1966914"/>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49" name="Freeform: Shape 76">
              <a:extLst>
                <a:ext uri="{FF2B5EF4-FFF2-40B4-BE49-F238E27FC236}">
                  <a16:creationId xmlns:a16="http://schemas.microsoft.com/office/drawing/2014/main" id="{EABDD1D5-ADF6-FAFF-E7A3-C4C6A46A4228}"/>
                </a:ext>
              </a:extLst>
            </p:cNvPr>
            <p:cNvSpPr/>
            <p:nvPr/>
          </p:nvSpPr>
          <p:spPr>
            <a:xfrm flipH="1">
              <a:off x="17876837" y="2376177"/>
              <a:ext cx="6308242" cy="1966911"/>
            </a:xfrm>
            <a:custGeom>
              <a:avLst/>
              <a:gdLst>
                <a:gd name="connsiteX0" fmla="*/ 983550 w 4728956"/>
                <a:gd name="connsiteY0" fmla="*/ 0 h 1967100"/>
                <a:gd name="connsiteX1" fmla="*/ 4728956 w 4728956"/>
                <a:gd name="connsiteY1" fmla="*/ 0 h 1967100"/>
                <a:gd name="connsiteX2" fmla="*/ 4728956 w 4728956"/>
                <a:gd name="connsiteY2" fmla="*/ 1967100 h 1967100"/>
                <a:gd name="connsiteX3" fmla="*/ 983550 w 4728956"/>
                <a:gd name="connsiteY3" fmla="*/ 1967100 h 1967100"/>
                <a:gd name="connsiteX4" fmla="*/ 0 w 4728956"/>
                <a:gd name="connsiteY4" fmla="*/ 983550 h 1967100"/>
                <a:gd name="connsiteX5" fmla="*/ 983550 w 4728956"/>
                <a:gd name="connsiteY5" fmla="*/ 0 h 19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956" h="1967100">
                  <a:moveTo>
                    <a:pt x="983550" y="0"/>
                  </a:moveTo>
                  <a:lnTo>
                    <a:pt x="4728956" y="0"/>
                  </a:lnTo>
                  <a:lnTo>
                    <a:pt x="4728956" y="1967100"/>
                  </a:lnTo>
                  <a:lnTo>
                    <a:pt x="983550" y="1967100"/>
                  </a:lnTo>
                  <a:cubicBezTo>
                    <a:pt x="440350" y="1967100"/>
                    <a:pt x="0" y="1526750"/>
                    <a:pt x="0" y="983550"/>
                  </a:cubicBezTo>
                  <a:cubicBezTo>
                    <a:pt x="0" y="440350"/>
                    <a:pt x="440350" y="0"/>
                    <a:pt x="983550" y="0"/>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a:p>
          </p:txBody>
        </p:sp>
        <p:sp>
          <p:nvSpPr>
            <p:cNvPr id="1050" name="TextBox 79">
              <a:extLst>
                <a:ext uri="{FF2B5EF4-FFF2-40B4-BE49-F238E27FC236}">
                  <a16:creationId xmlns:a16="http://schemas.microsoft.com/office/drawing/2014/main" id="{32699D2D-8FF1-8376-8011-25EE4452156E}"/>
                </a:ext>
              </a:extLst>
            </p:cNvPr>
            <p:cNvSpPr txBox="1"/>
            <p:nvPr/>
          </p:nvSpPr>
          <p:spPr>
            <a:xfrm>
              <a:off x="649816" y="4623281"/>
              <a:ext cx="5269975" cy="1215681"/>
            </a:xfrm>
            <a:prstGeom prst="rect">
              <a:avLst/>
            </a:prstGeom>
            <a:noFill/>
          </p:spPr>
          <p:txBody>
            <a:bodyPr wrap="square" anchor="t">
              <a:spAutoFit/>
            </a:bodyPr>
            <a:lstStyle>
              <a:defPPr>
                <a:defRPr lang="en-US"/>
              </a:defPPr>
              <a:lvl1pPr>
                <a:spcBef>
                  <a:spcPts val="2400"/>
                </a:spcBef>
                <a:defRPr sz="1600"/>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ts val="1720"/>
                </a:lnSpc>
                <a:spcBef>
                  <a:spcPts val="0"/>
                </a:spcBef>
              </a:pPr>
              <a:r>
                <a:rPr lang="en-US" sz="1800" dirty="0">
                  <a:solidFill>
                    <a:schemeClr val="bg1"/>
                  </a:solidFill>
                </a:rPr>
                <a:t>Practical decisions built into normal work</a:t>
              </a:r>
            </a:p>
          </p:txBody>
        </p:sp>
        <p:sp>
          <p:nvSpPr>
            <p:cNvPr id="1051" name="TextBox 80">
              <a:extLst>
                <a:ext uri="{FF2B5EF4-FFF2-40B4-BE49-F238E27FC236}">
                  <a16:creationId xmlns:a16="http://schemas.microsoft.com/office/drawing/2014/main" id="{FD2B65EE-7009-660A-AA17-57CD1D2C9A92}"/>
                </a:ext>
              </a:extLst>
            </p:cNvPr>
            <p:cNvSpPr txBox="1"/>
            <p:nvPr/>
          </p:nvSpPr>
          <p:spPr>
            <a:xfrm>
              <a:off x="649816" y="7608953"/>
              <a:ext cx="5595872" cy="1711282"/>
            </a:xfrm>
            <a:prstGeom prst="rect">
              <a:avLst/>
            </a:prstGeom>
            <a:noFill/>
          </p:spPr>
          <p:txBody>
            <a:bodyPr wrap="square" anchor="t">
              <a:spAutoFit/>
            </a:bodyPr>
            <a:lstStyle>
              <a:defPPr>
                <a:defRPr lang="en-US"/>
              </a:defPPr>
              <a:lvl1pPr>
                <a:spcBef>
                  <a:spcPts val="2400"/>
                </a:spcBef>
                <a:defRPr sz="1600"/>
              </a:lvl1pPr>
            </a:lstStyle>
            <a:p>
              <a:pPr>
                <a:lnSpc>
                  <a:spcPts val="1720"/>
                </a:lnSpc>
                <a:spcBef>
                  <a:spcPts val="0"/>
                </a:spcBef>
              </a:pPr>
              <a:r>
                <a:rPr lang="en-US" sz="1800" dirty="0">
                  <a:solidFill>
                    <a:schemeClr val="bg1"/>
                  </a:solidFill>
                </a:rPr>
                <a:t>Resource-aware ways of delivering service without reducing quality</a:t>
              </a:r>
            </a:p>
          </p:txBody>
        </p:sp>
        <p:sp>
          <p:nvSpPr>
            <p:cNvPr id="1052" name="TextBox 81">
              <a:extLst>
                <a:ext uri="{FF2B5EF4-FFF2-40B4-BE49-F238E27FC236}">
                  <a16:creationId xmlns:a16="http://schemas.microsoft.com/office/drawing/2014/main" id="{2DC374B6-2974-6A11-B52C-D0F65D9C1557}"/>
                </a:ext>
              </a:extLst>
            </p:cNvPr>
            <p:cNvSpPr txBox="1"/>
            <p:nvPr/>
          </p:nvSpPr>
          <p:spPr>
            <a:xfrm>
              <a:off x="649816" y="11131565"/>
              <a:ext cx="5595872" cy="1215681"/>
            </a:xfrm>
            <a:prstGeom prst="rect">
              <a:avLst/>
            </a:prstGeom>
            <a:noFill/>
          </p:spPr>
          <p:txBody>
            <a:bodyPr wrap="square" anchor="t">
              <a:spAutoFit/>
            </a:bodyPr>
            <a:lstStyle>
              <a:defPPr>
                <a:defRPr lang="en-US"/>
              </a:defPPr>
              <a:lvl1pPr>
                <a:spcBef>
                  <a:spcPts val="2400"/>
                </a:spcBef>
                <a:defRPr sz="1600"/>
              </a:lvl1pPr>
            </a:lstStyle>
            <a:p>
              <a:pPr>
                <a:lnSpc>
                  <a:spcPts val="1720"/>
                </a:lnSpc>
                <a:spcBef>
                  <a:spcPts val="0"/>
                </a:spcBef>
              </a:pPr>
              <a:r>
                <a:rPr lang="en-US" sz="1800" dirty="0">
                  <a:solidFill>
                    <a:schemeClr val="bg1"/>
                  </a:solidFill>
                </a:rPr>
                <a:t>Visible in habits, standards and checklists</a:t>
              </a:r>
            </a:p>
          </p:txBody>
        </p:sp>
        <p:sp>
          <p:nvSpPr>
            <p:cNvPr id="1053" name="TextBox 82">
              <a:extLst>
                <a:ext uri="{FF2B5EF4-FFF2-40B4-BE49-F238E27FC236}">
                  <a16:creationId xmlns:a16="http://schemas.microsoft.com/office/drawing/2014/main" id="{EB232903-8C8A-7744-516E-D00ED570A8CC}"/>
                </a:ext>
              </a:extLst>
            </p:cNvPr>
            <p:cNvSpPr txBox="1"/>
            <p:nvPr/>
          </p:nvSpPr>
          <p:spPr>
            <a:xfrm>
              <a:off x="18531033" y="2771952"/>
              <a:ext cx="5329716" cy="1223408"/>
            </a:xfrm>
            <a:prstGeom prst="rect">
              <a:avLst/>
            </a:prstGeom>
            <a:noFill/>
          </p:spPr>
          <p:txBody>
            <a:bodyPr wrap="square" anchor="t">
              <a:spAutoFit/>
            </a:bodyPr>
            <a:lstStyle/>
            <a:p>
              <a:pPr>
                <a:lnSpc>
                  <a:spcPts val="1720"/>
                </a:lnSpc>
                <a:defRPr/>
              </a:pPr>
              <a:r>
                <a:rPr lang="de-DE" dirty="0" err="1">
                  <a:solidFill>
                    <a:schemeClr val="bg1"/>
                  </a:solidFill>
                </a:rPr>
                <a:t>One</a:t>
              </a:r>
              <a:r>
                <a:rPr lang="de-DE" dirty="0">
                  <a:solidFill>
                    <a:schemeClr val="bg1"/>
                  </a:solidFill>
                </a:rPr>
                <a:t>-off </a:t>
              </a:r>
              <a:r>
                <a:rPr lang="de-DE" dirty="0" err="1">
                  <a:solidFill>
                    <a:schemeClr val="bg1"/>
                  </a:solidFill>
                </a:rPr>
                <a:t>symbolic</a:t>
              </a:r>
              <a:r>
                <a:rPr lang="de-DE" dirty="0">
                  <a:solidFill>
                    <a:schemeClr val="bg1"/>
                  </a:solidFill>
                </a:rPr>
                <a:t> </a:t>
              </a:r>
              <a:r>
                <a:rPr lang="de-DE" dirty="0" err="1">
                  <a:solidFill>
                    <a:schemeClr val="bg1"/>
                  </a:solidFill>
                </a:rPr>
                <a:t>actions</a:t>
              </a:r>
              <a:endParaRPr lang="en-US" dirty="0">
                <a:solidFill>
                  <a:schemeClr val="bg1"/>
                </a:solidFill>
                <a:latin typeface="+mn-lt"/>
                <a:ea typeface="Roboto Cn" pitchFamily="2" charset="0"/>
              </a:endParaRPr>
            </a:p>
          </p:txBody>
        </p:sp>
        <p:sp>
          <p:nvSpPr>
            <p:cNvPr id="1054" name="TextBox 83">
              <a:extLst>
                <a:ext uri="{FF2B5EF4-FFF2-40B4-BE49-F238E27FC236}">
                  <a16:creationId xmlns:a16="http://schemas.microsoft.com/office/drawing/2014/main" id="{E611B548-BDF1-0D80-19A9-7ACD93D46116}"/>
                </a:ext>
              </a:extLst>
            </p:cNvPr>
            <p:cNvSpPr txBox="1"/>
            <p:nvPr/>
          </p:nvSpPr>
          <p:spPr>
            <a:xfrm>
              <a:off x="18531036" y="5869677"/>
              <a:ext cx="4426339" cy="1223408"/>
            </a:xfrm>
            <a:prstGeom prst="rect">
              <a:avLst/>
            </a:prstGeom>
            <a:noFill/>
          </p:spPr>
          <p:txBody>
            <a:bodyPr wrap="square" anchor="t">
              <a:spAutoFit/>
            </a:bodyPr>
            <a:lstStyle>
              <a:defPPr>
                <a:defRPr lang="en-US"/>
              </a:defPPr>
              <a:lvl1pPr>
                <a:lnSpc>
                  <a:spcPct val="130000"/>
                </a:lnSpc>
                <a:spcBef>
                  <a:spcPts val="2400"/>
                </a:spcBef>
                <a:defRPr sz="1600"/>
              </a:lvl1pPr>
            </a:lstStyle>
            <a:p>
              <a:pPr>
                <a:lnSpc>
                  <a:spcPts val="1720"/>
                </a:lnSpc>
                <a:spcBef>
                  <a:spcPts val="0"/>
                </a:spcBef>
              </a:pPr>
              <a:r>
                <a:rPr lang="de-DE" sz="1800" dirty="0">
                  <a:solidFill>
                    <a:schemeClr val="bg1"/>
                  </a:solidFill>
                </a:rPr>
                <a:t>Only a </a:t>
              </a:r>
              <a:r>
                <a:rPr lang="de-DE" sz="1800" dirty="0" err="1">
                  <a:solidFill>
                    <a:schemeClr val="bg1"/>
                  </a:solidFill>
                </a:rPr>
                <a:t>manager’s</a:t>
              </a:r>
              <a:r>
                <a:rPr lang="de-DE" sz="1800" dirty="0">
                  <a:solidFill>
                    <a:schemeClr val="bg1"/>
                  </a:solidFill>
                </a:rPr>
                <a:t> </a:t>
              </a:r>
              <a:r>
                <a:rPr lang="de-DE" sz="1800" dirty="0" err="1">
                  <a:solidFill>
                    <a:schemeClr val="bg1"/>
                  </a:solidFill>
                </a:rPr>
                <a:t>responsibility</a:t>
              </a:r>
              <a:endParaRPr lang="en-US" sz="1800" dirty="0">
                <a:solidFill>
                  <a:schemeClr val="bg1"/>
                </a:solidFill>
              </a:endParaRPr>
            </a:p>
          </p:txBody>
        </p:sp>
        <p:sp>
          <p:nvSpPr>
            <p:cNvPr id="1055" name="TextBox 84">
              <a:extLst>
                <a:ext uri="{FF2B5EF4-FFF2-40B4-BE49-F238E27FC236}">
                  <a16:creationId xmlns:a16="http://schemas.microsoft.com/office/drawing/2014/main" id="{5A3EA33A-420A-427E-2159-DA311EF53F56}"/>
                </a:ext>
              </a:extLst>
            </p:cNvPr>
            <p:cNvSpPr txBox="1"/>
            <p:nvPr/>
          </p:nvSpPr>
          <p:spPr>
            <a:xfrm>
              <a:off x="18531036" y="8876632"/>
              <a:ext cx="5420821" cy="1719009"/>
            </a:xfrm>
            <a:prstGeom prst="rect">
              <a:avLst/>
            </a:prstGeom>
            <a:noFill/>
          </p:spPr>
          <p:txBody>
            <a:bodyPr wrap="square" anchor="t">
              <a:spAutoFit/>
            </a:bodyPr>
            <a:lstStyle>
              <a:defPPr>
                <a:defRPr lang="en-US"/>
              </a:defPPr>
              <a:lvl1pPr>
                <a:lnSpc>
                  <a:spcPct val="130000"/>
                </a:lnSpc>
                <a:spcBef>
                  <a:spcPts val="2400"/>
                </a:spcBef>
                <a:defRPr sz="1600"/>
              </a:lvl1pPr>
            </a:lstStyle>
            <a:p>
              <a:pPr>
                <a:lnSpc>
                  <a:spcPts val="1720"/>
                </a:lnSpc>
                <a:spcBef>
                  <a:spcPts val="0"/>
                </a:spcBef>
              </a:pPr>
              <a:r>
                <a:rPr lang="en-US" sz="1800" dirty="0">
                  <a:solidFill>
                    <a:schemeClr val="bg1"/>
                  </a:solidFill>
                </a:rPr>
                <a:t>A trade-off against guest comfort or professionalism</a:t>
              </a:r>
            </a:p>
          </p:txBody>
        </p:sp>
        <p:sp>
          <p:nvSpPr>
            <p:cNvPr id="1056" name="Freeform 89">
              <a:extLst>
                <a:ext uri="{FF2B5EF4-FFF2-40B4-BE49-F238E27FC236}">
                  <a16:creationId xmlns:a16="http://schemas.microsoft.com/office/drawing/2014/main" id="{11C7019A-DEC5-461E-8734-177FA33DABEC}"/>
                </a:ext>
              </a:extLst>
            </p:cNvPr>
            <p:cNvSpPr>
              <a:spLocks noEditPoints="1"/>
            </p:cNvSpPr>
            <p:nvPr/>
          </p:nvSpPr>
          <p:spPr bwMode="auto">
            <a:xfrm>
              <a:off x="11826875" y="5416550"/>
              <a:ext cx="60325" cy="53975"/>
            </a:xfrm>
            <a:custGeom>
              <a:avLst/>
              <a:gdLst>
                <a:gd name="T0" fmla="*/ 61111 w 9"/>
                <a:gd name="T1" fmla="*/ 27084 h 8"/>
                <a:gd name="T2" fmla="*/ 27160 w 9"/>
                <a:gd name="T3" fmla="*/ 54167 h 8"/>
                <a:gd name="T4" fmla="*/ 0 w 9"/>
                <a:gd name="T5" fmla="*/ 27084 h 8"/>
                <a:gd name="T6" fmla="*/ 27160 w 9"/>
                <a:gd name="T7" fmla="*/ 0 h 8"/>
                <a:gd name="T8" fmla="*/ 61111 w 9"/>
                <a:gd name="T9" fmla="*/ 27084 h 8"/>
                <a:gd name="T10" fmla="*/ 61111 w 9"/>
                <a:gd name="T11" fmla="*/ 27084 h 8"/>
                <a:gd name="T12" fmla="*/ 61111 w 9"/>
                <a:gd name="T13" fmla="*/ 27084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8">
                  <a:moveTo>
                    <a:pt x="9" y="4"/>
                  </a:moveTo>
                  <a:cubicBezTo>
                    <a:pt x="9" y="6"/>
                    <a:pt x="7" y="8"/>
                    <a:pt x="4" y="8"/>
                  </a:cubicBezTo>
                  <a:cubicBezTo>
                    <a:pt x="2" y="8"/>
                    <a:pt x="0" y="6"/>
                    <a:pt x="0" y="4"/>
                  </a:cubicBezTo>
                  <a:cubicBezTo>
                    <a:pt x="0" y="2"/>
                    <a:pt x="2" y="0"/>
                    <a:pt x="4" y="0"/>
                  </a:cubicBezTo>
                  <a:cubicBezTo>
                    <a:pt x="7" y="0"/>
                    <a:pt x="9" y="2"/>
                    <a:pt x="9" y="4"/>
                  </a:cubicBezTo>
                  <a:close/>
                  <a:moveTo>
                    <a:pt x="9" y="4"/>
                  </a:moveTo>
                  <a:cubicBezTo>
                    <a:pt x="9" y="4"/>
                    <a:pt x="9" y="4"/>
                    <a:pt x="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sp>
          <p:nvSpPr>
            <p:cNvPr id="1057" name="Freeform 90">
              <a:extLst>
                <a:ext uri="{FF2B5EF4-FFF2-40B4-BE49-F238E27FC236}">
                  <a16:creationId xmlns:a16="http://schemas.microsoft.com/office/drawing/2014/main" id="{470877BF-C889-A5C9-1C75-0358BE29878B}"/>
                </a:ext>
              </a:extLst>
            </p:cNvPr>
            <p:cNvSpPr>
              <a:spLocks noEditPoints="1"/>
            </p:cNvSpPr>
            <p:nvPr/>
          </p:nvSpPr>
          <p:spPr bwMode="auto">
            <a:xfrm>
              <a:off x="11990388" y="5511800"/>
              <a:ext cx="61912" cy="53975"/>
            </a:xfrm>
            <a:custGeom>
              <a:avLst/>
              <a:gdLst>
                <a:gd name="T0" fmla="*/ 61111 w 9"/>
                <a:gd name="T1" fmla="*/ 27084 h 8"/>
                <a:gd name="T2" fmla="*/ 33951 w 9"/>
                <a:gd name="T3" fmla="*/ 54167 h 8"/>
                <a:gd name="T4" fmla="*/ 0 w 9"/>
                <a:gd name="T5" fmla="*/ 27084 h 8"/>
                <a:gd name="T6" fmla="*/ 33951 w 9"/>
                <a:gd name="T7" fmla="*/ 0 h 8"/>
                <a:gd name="T8" fmla="*/ 61111 w 9"/>
                <a:gd name="T9" fmla="*/ 27084 h 8"/>
                <a:gd name="T10" fmla="*/ 61111 w 9"/>
                <a:gd name="T11" fmla="*/ 27084 h 8"/>
                <a:gd name="T12" fmla="*/ 61111 w 9"/>
                <a:gd name="T13" fmla="*/ 27084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8">
                  <a:moveTo>
                    <a:pt x="9" y="4"/>
                  </a:moveTo>
                  <a:cubicBezTo>
                    <a:pt x="9" y="6"/>
                    <a:pt x="7" y="8"/>
                    <a:pt x="5" y="8"/>
                  </a:cubicBezTo>
                  <a:cubicBezTo>
                    <a:pt x="2" y="8"/>
                    <a:pt x="0" y="6"/>
                    <a:pt x="0" y="4"/>
                  </a:cubicBezTo>
                  <a:cubicBezTo>
                    <a:pt x="0" y="2"/>
                    <a:pt x="2" y="0"/>
                    <a:pt x="5" y="0"/>
                  </a:cubicBezTo>
                  <a:cubicBezTo>
                    <a:pt x="7" y="0"/>
                    <a:pt x="9" y="2"/>
                    <a:pt x="9" y="4"/>
                  </a:cubicBezTo>
                  <a:close/>
                  <a:moveTo>
                    <a:pt x="9" y="4"/>
                  </a:moveTo>
                  <a:cubicBezTo>
                    <a:pt x="9" y="4"/>
                    <a:pt x="9" y="4"/>
                    <a:pt x="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sp>
          <p:nvSpPr>
            <p:cNvPr id="1058" name="Freeform 91">
              <a:extLst>
                <a:ext uri="{FF2B5EF4-FFF2-40B4-BE49-F238E27FC236}">
                  <a16:creationId xmlns:a16="http://schemas.microsoft.com/office/drawing/2014/main" id="{06B9BFD0-8622-1C72-4364-745854FB5DAC}"/>
                </a:ext>
              </a:extLst>
            </p:cNvPr>
            <p:cNvSpPr>
              <a:spLocks noEditPoints="1"/>
            </p:cNvSpPr>
            <p:nvPr/>
          </p:nvSpPr>
          <p:spPr bwMode="auto">
            <a:xfrm>
              <a:off x="12152313" y="5335588"/>
              <a:ext cx="61912" cy="53975"/>
            </a:xfrm>
            <a:custGeom>
              <a:avLst/>
              <a:gdLst>
                <a:gd name="T0" fmla="*/ 61111 w 9"/>
                <a:gd name="T1" fmla="*/ 27084 h 8"/>
                <a:gd name="T2" fmla="*/ 33951 w 9"/>
                <a:gd name="T3" fmla="*/ 54167 h 8"/>
                <a:gd name="T4" fmla="*/ 0 w 9"/>
                <a:gd name="T5" fmla="*/ 27084 h 8"/>
                <a:gd name="T6" fmla="*/ 33951 w 9"/>
                <a:gd name="T7" fmla="*/ 0 h 8"/>
                <a:gd name="T8" fmla="*/ 61111 w 9"/>
                <a:gd name="T9" fmla="*/ 27084 h 8"/>
                <a:gd name="T10" fmla="*/ 61111 w 9"/>
                <a:gd name="T11" fmla="*/ 27084 h 8"/>
                <a:gd name="T12" fmla="*/ 61111 w 9"/>
                <a:gd name="T13" fmla="*/ 27084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8">
                  <a:moveTo>
                    <a:pt x="9" y="4"/>
                  </a:moveTo>
                  <a:cubicBezTo>
                    <a:pt x="9" y="6"/>
                    <a:pt x="7" y="8"/>
                    <a:pt x="5" y="8"/>
                  </a:cubicBezTo>
                  <a:cubicBezTo>
                    <a:pt x="2" y="8"/>
                    <a:pt x="0" y="6"/>
                    <a:pt x="0" y="4"/>
                  </a:cubicBezTo>
                  <a:cubicBezTo>
                    <a:pt x="0" y="2"/>
                    <a:pt x="2" y="0"/>
                    <a:pt x="5" y="0"/>
                  </a:cubicBezTo>
                  <a:cubicBezTo>
                    <a:pt x="7" y="0"/>
                    <a:pt x="9" y="2"/>
                    <a:pt x="9" y="4"/>
                  </a:cubicBezTo>
                  <a:close/>
                  <a:moveTo>
                    <a:pt x="9" y="4"/>
                  </a:moveTo>
                  <a:cubicBezTo>
                    <a:pt x="9" y="4"/>
                    <a:pt x="9" y="4"/>
                    <a:pt x="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sp>
          <p:nvSpPr>
            <p:cNvPr id="1059" name="Freeform 92">
              <a:extLst>
                <a:ext uri="{FF2B5EF4-FFF2-40B4-BE49-F238E27FC236}">
                  <a16:creationId xmlns:a16="http://schemas.microsoft.com/office/drawing/2014/main" id="{1F73A7C1-0F95-048D-3C9D-BB76DF13A177}"/>
                </a:ext>
              </a:extLst>
            </p:cNvPr>
            <p:cNvSpPr>
              <a:spLocks noEditPoints="1"/>
            </p:cNvSpPr>
            <p:nvPr/>
          </p:nvSpPr>
          <p:spPr bwMode="auto">
            <a:xfrm>
              <a:off x="12315825" y="5402263"/>
              <a:ext cx="60325" cy="61912"/>
            </a:xfrm>
            <a:custGeom>
              <a:avLst/>
              <a:gdLst>
                <a:gd name="T0" fmla="*/ 61111 w 9"/>
                <a:gd name="T1" fmla="*/ 27160 h 9"/>
                <a:gd name="T2" fmla="*/ 27160 w 9"/>
                <a:gd name="T3" fmla="*/ 61111 h 9"/>
                <a:gd name="T4" fmla="*/ 0 w 9"/>
                <a:gd name="T5" fmla="*/ 27160 h 9"/>
                <a:gd name="T6" fmla="*/ 27160 w 9"/>
                <a:gd name="T7" fmla="*/ 0 h 9"/>
                <a:gd name="T8" fmla="*/ 61111 w 9"/>
                <a:gd name="T9" fmla="*/ 27160 h 9"/>
                <a:gd name="T10" fmla="*/ 61111 w 9"/>
                <a:gd name="T11" fmla="*/ 27160 h 9"/>
                <a:gd name="T12" fmla="*/ 61111 w 9"/>
                <a:gd name="T13" fmla="*/ 2716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4"/>
                  </a:moveTo>
                  <a:cubicBezTo>
                    <a:pt x="9" y="7"/>
                    <a:pt x="7" y="9"/>
                    <a:pt x="4" y="9"/>
                  </a:cubicBezTo>
                  <a:cubicBezTo>
                    <a:pt x="2" y="9"/>
                    <a:pt x="0" y="7"/>
                    <a:pt x="0" y="4"/>
                  </a:cubicBezTo>
                  <a:cubicBezTo>
                    <a:pt x="0" y="2"/>
                    <a:pt x="2" y="0"/>
                    <a:pt x="4" y="0"/>
                  </a:cubicBezTo>
                  <a:cubicBezTo>
                    <a:pt x="7" y="0"/>
                    <a:pt x="9" y="2"/>
                    <a:pt x="9" y="4"/>
                  </a:cubicBezTo>
                  <a:close/>
                  <a:moveTo>
                    <a:pt x="9" y="4"/>
                  </a:moveTo>
                  <a:cubicBezTo>
                    <a:pt x="9" y="4"/>
                    <a:pt x="9" y="4"/>
                    <a:pt x="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sp>
          <p:nvSpPr>
            <p:cNvPr id="1060" name="Freeform 93">
              <a:extLst>
                <a:ext uri="{FF2B5EF4-FFF2-40B4-BE49-F238E27FC236}">
                  <a16:creationId xmlns:a16="http://schemas.microsoft.com/office/drawing/2014/main" id="{7DDC3B8E-92E1-0C9F-FDB7-63926F4F5B76}"/>
                </a:ext>
              </a:extLst>
            </p:cNvPr>
            <p:cNvSpPr>
              <a:spLocks noEditPoints="1"/>
            </p:cNvSpPr>
            <p:nvPr/>
          </p:nvSpPr>
          <p:spPr bwMode="auto">
            <a:xfrm>
              <a:off x="12472988" y="5199063"/>
              <a:ext cx="60325" cy="60325"/>
            </a:xfrm>
            <a:custGeom>
              <a:avLst/>
              <a:gdLst>
                <a:gd name="T0" fmla="*/ 61111 w 9"/>
                <a:gd name="T1" fmla="*/ 27160 h 9"/>
                <a:gd name="T2" fmla="*/ 33951 w 9"/>
                <a:gd name="T3" fmla="*/ 61111 h 9"/>
                <a:gd name="T4" fmla="*/ 0 w 9"/>
                <a:gd name="T5" fmla="*/ 27160 h 9"/>
                <a:gd name="T6" fmla="*/ 33951 w 9"/>
                <a:gd name="T7" fmla="*/ 0 h 9"/>
                <a:gd name="T8" fmla="*/ 61111 w 9"/>
                <a:gd name="T9" fmla="*/ 27160 h 9"/>
                <a:gd name="T10" fmla="*/ 61111 w 9"/>
                <a:gd name="T11" fmla="*/ 27160 h 9"/>
                <a:gd name="T12" fmla="*/ 61111 w 9"/>
                <a:gd name="T13" fmla="*/ 2716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4"/>
                  </a:moveTo>
                  <a:cubicBezTo>
                    <a:pt x="9" y="7"/>
                    <a:pt x="7" y="9"/>
                    <a:pt x="5" y="9"/>
                  </a:cubicBezTo>
                  <a:cubicBezTo>
                    <a:pt x="2" y="9"/>
                    <a:pt x="0" y="7"/>
                    <a:pt x="0" y="4"/>
                  </a:cubicBezTo>
                  <a:cubicBezTo>
                    <a:pt x="0" y="2"/>
                    <a:pt x="2" y="0"/>
                    <a:pt x="5" y="0"/>
                  </a:cubicBezTo>
                  <a:cubicBezTo>
                    <a:pt x="7" y="0"/>
                    <a:pt x="9" y="2"/>
                    <a:pt x="9" y="4"/>
                  </a:cubicBezTo>
                  <a:close/>
                  <a:moveTo>
                    <a:pt x="9" y="4"/>
                  </a:moveTo>
                  <a:cubicBezTo>
                    <a:pt x="9" y="4"/>
                    <a:pt x="9" y="4"/>
                    <a:pt x="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sp>
          <p:nvSpPr>
            <p:cNvPr id="1063" name="Freeform 96">
              <a:extLst>
                <a:ext uri="{FF2B5EF4-FFF2-40B4-BE49-F238E27FC236}">
                  <a16:creationId xmlns:a16="http://schemas.microsoft.com/office/drawing/2014/main" id="{5F5BD087-C50E-80D6-E76E-B83EBB47CCA0}"/>
                </a:ext>
              </a:extLst>
            </p:cNvPr>
            <p:cNvSpPr>
              <a:spLocks noEditPoints="1"/>
            </p:cNvSpPr>
            <p:nvPr/>
          </p:nvSpPr>
          <p:spPr bwMode="auto">
            <a:xfrm>
              <a:off x="12750800" y="5688013"/>
              <a:ext cx="53975" cy="60325"/>
            </a:xfrm>
            <a:custGeom>
              <a:avLst/>
              <a:gdLst>
                <a:gd name="T0" fmla="*/ 54167 w 8"/>
                <a:gd name="T1" fmla="*/ 27160 h 9"/>
                <a:gd name="T2" fmla="*/ 27084 w 8"/>
                <a:gd name="T3" fmla="*/ 61111 h 9"/>
                <a:gd name="T4" fmla="*/ 0 w 8"/>
                <a:gd name="T5" fmla="*/ 27160 h 9"/>
                <a:gd name="T6" fmla="*/ 27084 w 8"/>
                <a:gd name="T7" fmla="*/ 0 h 9"/>
                <a:gd name="T8" fmla="*/ 54167 w 8"/>
                <a:gd name="T9" fmla="*/ 27160 h 9"/>
                <a:gd name="T10" fmla="*/ 54167 w 8"/>
                <a:gd name="T11" fmla="*/ 27160 h 9"/>
                <a:gd name="T12" fmla="*/ 54167 w 8"/>
                <a:gd name="T13" fmla="*/ 2716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9">
                  <a:moveTo>
                    <a:pt x="8" y="4"/>
                  </a:moveTo>
                  <a:cubicBezTo>
                    <a:pt x="8" y="7"/>
                    <a:pt x="7" y="9"/>
                    <a:pt x="4" y="9"/>
                  </a:cubicBezTo>
                  <a:cubicBezTo>
                    <a:pt x="2" y="9"/>
                    <a:pt x="0" y="7"/>
                    <a:pt x="0" y="4"/>
                  </a:cubicBezTo>
                  <a:cubicBezTo>
                    <a:pt x="0" y="2"/>
                    <a:pt x="2" y="0"/>
                    <a:pt x="4" y="0"/>
                  </a:cubicBezTo>
                  <a:cubicBezTo>
                    <a:pt x="7" y="0"/>
                    <a:pt x="8" y="2"/>
                    <a:pt x="8" y="4"/>
                  </a:cubicBezTo>
                  <a:close/>
                  <a:moveTo>
                    <a:pt x="8" y="4"/>
                  </a:moveTo>
                  <a:cubicBezTo>
                    <a:pt x="8" y="4"/>
                    <a:pt x="8" y="4"/>
                    <a:pt x="8"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200"/>
            </a:p>
          </p:txBody>
        </p:sp>
      </p:grpSp>
      <p:sp>
        <p:nvSpPr>
          <p:cNvPr id="1066" name="TextBox 97">
            <a:extLst>
              <a:ext uri="{FF2B5EF4-FFF2-40B4-BE49-F238E27FC236}">
                <a16:creationId xmlns:a16="http://schemas.microsoft.com/office/drawing/2014/main" id="{A011F394-F314-7E70-EB3A-93BE9D77A753}"/>
              </a:ext>
            </a:extLst>
          </p:cNvPr>
          <p:cNvSpPr txBox="1"/>
          <p:nvPr/>
        </p:nvSpPr>
        <p:spPr>
          <a:xfrm>
            <a:off x="759164" y="1894238"/>
            <a:ext cx="2375845" cy="712183"/>
          </a:xfrm>
          <a:prstGeom prst="rect">
            <a:avLst/>
          </a:prstGeom>
          <a:noFill/>
        </p:spPr>
        <p:txBody>
          <a:bodyPr>
            <a:spAutoFit/>
          </a:bodyPr>
          <a:lstStyle/>
          <a:p>
            <a:pPr>
              <a:lnSpc>
                <a:spcPts val="2380"/>
              </a:lnSpc>
              <a:defRPr/>
            </a:pPr>
            <a:r>
              <a:rPr lang="de-DE" sz="2400" b="1" dirty="0" err="1">
                <a:solidFill>
                  <a:srgbClr val="0289AE"/>
                </a:solidFill>
              </a:rPr>
              <a:t>Sustainable</a:t>
            </a:r>
            <a:r>
              <a:rPr lang="de-DE" sz="2400" b="1" dirty="0">
                <a:solidFill>
                  <a:srgbClr val="0289AE"/>
                </a:solidFill>
              </a:rPr>
              <a:t> </a:t>
            </a:r>
            <a:r>
              <a:rPr lang="de-DE" sz="2400" b="1" dirty="0" err="1">
                <a:solidFill>
                  <a:srgbClr val="0289AE"/>
                </a:solidFill>
              </a:rPr>
              <a:t>daily</a:t>
            </a:r>
            <a:r>
              <a:rPr lang="de-DE" sz="2400" b="1" dirty="0">
                <a:solidFill>
                  <a:srgbClr val="0289AE"/>
                </a:solidFill>
              </a:rPr>
              <a:t> </a:t>
            </a:r>
            <a:r>
              <a:rPr lang="de-DE" sz="2400" b="1" dirty="0" err="1">
                <a:solidFill>
                  <a:srgbClr val="0289AE"/>
                </a:solidFill>
              </a:rPr>
              <a:t>operations</a:t>
            </a:r>
            <a:r>
              <a:rPr lang="de-DE" sz="2400" b="1" dirty="0">
                <a:solidFill>
                  <a:srgbClr val="0289AE"/>
                </a:solidFill>
              </a:rPr>
              <a:t> </a:t>
            </a:r>
            <a:r>
              <a:rPr lang="de-DE" sz="2400" b="1" dirty="0" err="1">
                <a:solidFill>
                  <a:srgbClr val="0289AE"/>
                </a:solidFill>
              </a:rPr>
              <a:t>are</a:t>
            </a:r>
            <a:r>
              <a:rPr lang="de-DE" sz="2400" b="1" dirty="0">
                <a:solidFill>
                  <a:srgbClr val="0289AE"/>
                </a:solidFill>
              </a:rPr>
              <a:t>:</a:t>
            </a:r>
            <a:endParaRPr lang="en-US" sz="2400" baseline="30000" dirty="0">
              <a:solidFill>
                <a:srgbClr val="0289AE"/>
              </a:solidFill>
              <a:latin typeface="+mj-lt"/>
              <a:ea typeface="Roboto Cn" pitchFamily="2" charset="0"/>
            </a:endParaRPr>
          </a:p>
        </p:txBody>
      </p:sp>
      <p:sp>
        <p:nvSpPr>
          <p:cNvPr id="1067" name="TextBox 97">
            <a:extLst>
              <a:ext uri="{FF2B5EF4-FFF2-40B4-BE49-F238E27FC236}">
                <a16:creationId xmlns:a16="http://schemas.microsoft.com/office/drawing/2014/main" id="{54C08E75-D174-CFE9-6CD7-E9B773C71B1B}"/>
              </a:ext>
            </a:extLst>
          </p:cNvPr>
          <p:cNvSpPr txBox="1"/>
          <p:nvPr/>
        </p:nvSpPr>
        <p:spPr>
          <a:xfrm>
            <a:off x="8789272" y="942538"/>
            <a:ext cx="2620287" cy="1019959"/>
          </a:xfrm>
          <a:prstGeom prst="rect">
            <a:avLst/>
          </a:prstGeom>
          <a:noFill/>
        </p:spPr>
        <p:txBody>
          <a:bodyPr wrap="square">
            <a:spAutoFit/>
          </a:bodyPr>
          <a:lstStyle/>
          <a:p>
            <a:pPr algn="r">
              <a:lnSpc>
                <a:spcPts val="2380"/>
              </a:lnSpc>
              <a:defRPr/>
            </a:pPr>
            <a:r>
              <a:rPr lang="de-DE" sz="2400" b="1" dirty="0">
                <a:solidFill>
                  <a:srgbClr val="3D8241"/>
                </a:solidFill>
              </a:rPr>
              <a:t>Common </a:t>
            </a:r>
            <a:r>
              <a:rPr lang="de-DE" sz="2400" b="1" dirty="0" err="1">
                <a:solidFill>
                  <a:srgbClr val="3D8241"/>
                </a:solidFill>
              </a:rPr>
              <a:t>misconceptions</a:t>
            </a:r>
            <a:r>
              <a:rPr lang="de-DE" sz="2400" b="1" dirty="0">
                <a:solidFill>
                  <a:srgbClr val="3D8241"/>
                </a:solidFill>
              </a:rPr>
              <a:t> </a:t>
            </a:r>
          </a:p>
          <a:p>
            <a:pPr algn="r">
              <a:lnSpc>
                <a:spcPts val="2380"/>
              </a:lnSpc>
              <a:defRPr/>
            </a:pPr>
            <a:r>
              <a:rPr lang="de-DE" sz="2400" b="1" dirty="0" err="1">
                <a:solidFill>
                  <a:srgbClr val="3D8241"/>
                </a:solidFill>
              </a:rPr>
              <a:t>to</a:t>
            </a:r>
            <a:r>
              <a:rPr lang="de-DE" sz="2400" b="1" dirty="0">
                <a:solidFill>
                  <a:srgbClr val="3D8241"/>
                </a:solidFill>
              </a:rPr>
              <a:t> </a:t>
            </a:r>
            <a:r>
              <a:rPr lang="de-DE" sz="2400" b="1" dirty="0" err="1">
                <a:solidFill>
                  <a:srgbClr val="3D8241"/>
                </a:solidFill>
              </a:rPr>
              <a:t>watch</a:t>
            </a:r>
            <a:r>
              <a:rPr lang="de-DE" sz="2400" b="1" dirty="0">
                <a:solidFill>
                  <a:srgbClr val="3D8241"/>
                </a:solidFill>
              </a:rPr>
              <a:t> </a:t>
            </a:r>
            <a:r>
              <a:rPr lang="de-DE" sz="2400" b="1" dirty="0" err="1">
                <a:solidFill>
                  <a:srgbClr val="3D8241"/>
                </a:solidFill>
              </a:rPr>
              <a:t>for</a:t>
            </a:r>
            <a:endParaRPr lang="en-US" sz="2400" b="1" baseline="30000" dirty="0">
              <a:solidFill>
                <a:srgbClr val="3D8241"/>
              </a:solidFill>
              <a:latin typeface="+mj-lt"/>
              <a:ea typeface="Roboto Cn" pitchFamily="2" charset="0"/>
            </a:endParaRPr>
          </a:p>
        </p:txBody>
      </p:sp>
      <p:sp>
        <p:nvSpPr>
          <p:cNvPr id="9" name="Text Placeholder 11">
            <a:extLst>
              <a:ext uri="{FF2B5EF4-FFF2-40B4-BE49-F238E27FC236}">
                <a16:creationId xmlns:a16="http://schemas.microsoft.com/office/drawing/2014/main" id="{7CEFEBB9-70C5-530F-3B52-FD92E2A9F206}"/>
              </a:ext>
            </a:extLst>
          </p:cNvPr>
          <p:cNvSpPr txBox="1">
            <a:spLocks/>
          </p:cNvSpPr>
          <p:nvPr/>
        </p:nvSpPr>
        <p:spPr>
          <a:xfrm>
            <a:off x="429115" y="354068"/>
            <a:ext cx="615766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What sustainable daily operations look like in practice</a:t>
            </a:r>
          </a:p>
        </p:txBody>
      </p:sp>
      <p:sp>
        <p:nvSpPr>
          <p:cNvPr id="60" name="Freeform 59">
            <a:extLst>
              <a:ext uri="{FF2B5EF4-FFF2-40B4-BE49-F238E27FC236}">
                <a16:creationId xmlns:a16="http://schemas.microsoft.com/office/drawing/2014/main" id="{6289FD3E-4599-C647-302D-5C1652EC174C}"/>
              </a:ext>
            </a:extLst>
          </p:cNvPr>
          <p:cNvSpPr/>
          <p:nvPr/>
        </p:nvSpPr>
        <p:spPr>
          <a:xfrm rot="7513517">
            <a:off x="8583974" y="1070332"/>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62A844"/>
          </a:solidFill>
          <a:ln w="5398" cap="flat">
            <a:noFill/>
            <a:prstDash val="solid"/>
            <a:miter/>
          </a:ln>
        </p:spPr>
        <p:txBody>
          <a:bodyPr rtlCol="0" anchor="ctr"/>
          <a:lstStyle/>
          <a:p>
            <a:endParaRPr lang="en-US"/>
          </a:p>
        </p:txBody>
      </p:sp>
      <p:sp>
        <p:nvSpPr>
          <p:cNvPr id="61" name="Oval 5">
            <a:extLst>
              <a:ext uri="{FF2B5EF4-FFF2-40B4-BE49-F238E27FC236}">
                <a16:creationId xmlns:a16="http://schemas.microsoft.com/office/drawing/2014/main" id="{8A4AFAB5-AD80-3A53-8515-20F90E4DA70A}"/>
              </a:ext>
            </a:extLst>
          </p:cNvPr>
          <p:cNvSpPr/>
          <p:nvPr/>
        </p:nvSpPr>
        <p:spPr>
          <a:xfrm>
            <a:off x="4502038" y="2867224"/>
            <a:ext cx="2961229" cy="2893838"/>
          </a:xfrm>
          <a:prstGeom prst="ellipse">
            <a:avLst/>
          </a:prstGeom>
          <a:solidFill>
            <a:schemeClr val="bg1"/>
          </a:solidFill>
          <a:ln w="127000">
            <a:noFill/>
          </a:ln>
          <a:effectLst>
            <a:outerShdw blurRad="46638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a:p>
        </p:txBody>
      </p:sp>
      <p:sp>
        <p:nvSpPr>
          <p:cNvPr id="62" name="TextBox 97">
            <a:extLst>
              <a:ext uri="{FF2B5EF4-FFF2-40B4-BE49-F238E27FC236}">
                <a16:creationId xmlns:a16="http://schemas.microsoft.com/office/drawing/2014/main" id="{78C87D87-F9AE-16AD-1879-58D065C004F4}"/>
              </a:ext>
            </a:extLst>
          </p:cNvPr>
          <p:cNvSpPr txBox="1"/>
          <p:nvPr/>
        </p:nvSpPr>
        <p:spPr>
          <a:xfrm>
            <a:off x="4776504" y="3582258"/>
            <a:ext cx="2375845" cy="1635512"/>
          </a:xfrm>
          <a:prstGeom prst="rect">
            <a:avLst/>
          </a:prstGeom>
          <a:noFill/>
        </p:spPr>
        <p:txBody>
          <a:bodyPr>
            <a:spAutoFit/>
          </a:bodyPr>
          <a:lstStyle/>
          <a:p>
            <a:pPr algn="ctr">
              <a:lnSpc>
                <a:spcPts val="2380"/>
              </a:lnSpc>
              <a:defRPr/>
            </a:pPr>
            <a:r>
              <a:rPr lang="en-US" sz="2400" dirty="0">
                <a:solidFill>
                  <a:srgbClr val="262626"/>
                </a:solidFill>
              </a:rPr>
              <a:t>Sustainability becomes real in hospitality when it is part of the daily routine.</a:t>
            </a:r>
            <a:endParaRPr lang="en-US" sz="2400" baseline="30000" dirty="0">
              <a:solidFill>
                <a:srgbClr val="262626"/>
              </a:solidFill>
              <a:latin typeface="+mj-lt"/>
              <a:ea typeface="Roboto Cn" pitchFamily="2" charset="0"/>
            </a:endParaRPr>
          </a:p>
        </p:txBody>
      </p:sp>
      <p:sp>
        <p:nvSpPr>
          <p:cNvPr id="63" name="Freeform 62">
            <a:extLst>
              <a:ext uri="{FF2B5EF4-FFF2-40B4-BE49-F238E27FC236}">
                <a16:creationId xmlns:a16="http://schemas.microsoft.com/office/drawing/2014/main" id="{9457E26C-E6A3-8D64-A71A-CF2A5A6460B1}"/>
              </a:ext>
            </a:extLst>
          </p:cNvPr>
          <p:cNvSpPr/>
          <p:nvPr/>
        </p:nvSpPr>
        <p:spPr>
          <a:xfrm rot="14086483" flipH="1">
            <a:off x="3181799" y="2174994"/>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cxnSp>
        <p:nvCxnSpPr>
          <p:cNvPr id="1025" name="Straight Connector 1024">
            <a:extLst>
              <a:ext uri="{FF2B5EF4-FFF2-40B4-BE49-F238E27FC236}">
                <a16:creationId xmlns:a16="http://schemas.microsoft.com/office/drawing/2014/main" id="{9BA6E5BB-ED02-AA73-4A92-7BE55D84A0AB}"/>
              </a:ext>
            </a:extLst>
          </p:cNvPr>
          <p:cNvCxnSpPr>
            <a:cxnSpLocks/>
          </p:cNvCxnSpPr>
          <p:nvPr/>
        </p:nvCxnSpPr>
        <p:spPr>
          <a:xfrm>
            <a:off x="0" y="1389182"/>
            <a:ext cx="681498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63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ing digital -  landscape powerpoint.potx" id="{1D4B4119-D1A6-FE49-944E-44D0450B8D70}" vid="{BE5704CA-28D9-BF4E-9D78-EE5BB389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2737a-dcf8-4a07-819b-0c656bac1781" xsi:nil="true"/>
    <lcf76f155ced4ddcb4097134ff3c332f xmlns="5ef36c65-2ebb-4adf-9d59-815159be37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5D448FF4D9854492C17C5187EF5566" ma:contentTypeVersion="12" ma:contentTypeDescription="Create a new document." ma:contentTypeScope="" ma:versionID="e51c7bef96f5b722fb941898f17a50a1">
  <xsd:schema xmlns:xsd="http://www.w3.org/2001/XMLSchema" xmlns:xs="http://www.w3.org/2001/XMLSchema" xmlns:p="http://schemas.microsoft.com/office/2006/metadata/properties" xmlns:ns2="5ef36c65-2ebb-4adf-9d59-815159be37b0" xmlns:ns3="23b2737a-dcf8-4a07-819b-0c656bac1781" targetNamespace="http://schemas.microsoft.com/office/2006/metadata/properties" ma:root="true" ma:fieldsID="49dd165fdf916d6e7a8350a132dd72fd" ns2:_="" ns3:_="">
    <xsd:import namespace="5ef36c65-2ebb-4adf-9d59-815159be37b0"/>
    <xsd:import namespace="23b2737a-dcf8-4a07-819b-0c656bac17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36c65-2ebb-4adf-9d59-815159be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2737a-dcf8-4a07-819b-0c656bac17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62a160-b759-4121-9b0f-25f399baeb7c}" ma:internalName="TaxCatchAll" ma:showField="CatchAllData" ma:web="23b2737a-dcf8-4a07-819b-0c656ba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23608-AB81-4FD1-84CA-235C34DB5B6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3b2737a-dcf8-4a07-819b-0c656bac1781"/>
    <ds:schemaRef ds:uri="5ef36c65-2ebb-4adf-9d59-815159be37b0"/>
    <ds:schemaRef ds:uri="http://www.w3.org/XML/1998/namespace"/>
    <ds:schemaRef ds:uri="http://purl.org/dc/dcmitype/"/>
  </ds:schemaRefs>
</ds:datastoreItem>
</file>

<file path=customXml/itemProps2.xml><?xml version="1.0" encoding="utf-8"?>
<ds:datastoreItem xmlns:ds="http://schemas.openxmlformats.org/officeDocument/2006/customXml" ds:itemID="{FC32F499-EA4E-4031-8667-E249F7991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36c65-2ebb-4adf-9d59-815159be37b0"/>
    <ds:schemaRef ds:uri="23b2737a-dcf8-4a07-819b-0c656bac1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5A3CB-9CE1-47A4-A161-C5B0DE4BE3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805</TotalTime>
  <Words>4803</Words>
  <Application>Microsoft Office PowerPoint</Application>
  <PresentationFormat>Widescreen</PresentationFormat>
  <Paragraphs>780</Paragraphs>
  <Slides>56</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Century Gothic</vt:lpstr>
      <vt:lpstr>Gill Sans</vt:lpstr>
      <vt:lpstr>Montserrat</vt:lpstr>
      <vt:lpstr>Montserrat Light</vt:lpstr>
      <vt:lpstr>Roboto Cn</vt:lpstr>
      <vt:lpstr>Segoe UI Light</vt:lpstr>
      <vt:lpstr>Times New Roman</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302</cp:revision>
  <dcterms:created xsi:type="dcterms:W3CDTF">2022-05-09T10:29:33Z</dcterms:created>
  <dcterms:modified xsi:type="dcterms:W3CDTF">2026-05-29T10:53:20Z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0x0101007A5D448FF4D9854492C17C5187EF5566</vt:lpwstr>
  </property>
  <property fmtid="{D5CDD505-2E9C-101B-9397-08002B2CF9AE}" pid="3" name="MediaServiceImageTags">
    <vt:lpwstr/>
  </property>
</Properties>
</file>