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4"/>
  </p:notesMasterIdLst>
  <p:handoutMasterIdLst>
    <p:handoutMasterId r:id="rId55"/>
  </p:handoutMasterIdLst>
  <p:sldIdLst>
    <p:sldId id="275" r:id="rId5"/>
    <p:sldId id="678" r:id="rId6"/>
    <p:sldId id="736" r:id="rId7"/>
    <p:sldId id="737" r:id="rId8"/>
    <p:sldId id="738" r:id="rId9"/>
    <p:sldId id="739" r:id="rId10"/>
    <p:sldId id="740" r:id="rId11"/>
    <p:sldId id="741" r:id="rId12"/>
    <p:sldId id="742" r:id="rId13"/>
    <p:sldId id="743" r:id="rId14"/>
    <p:sldId id="744" r:id="rId15"/>
    <p:sldId id="838" r:id="rId16"/>
    <p:sldId id="839" r:id="rId17"/>
    <p:sldId id="841" r:id="rId18"/>
    <p:sldId id="840" r:id="rId19"/>
    <p:sldId id="842" r:id="rId20"/>
    <p:sldId id="843" r:id="rId21"/>
    <p:sldId id="844" r:id="rId22"/>
    <p:sldId id="845" r:id="rId23"/>
    <p:sldId id="846" r:id="rId24"/>
    <p:sldId id="847" r:id="rId25"/>
    <p:sldId id="848" r:id="rId26"/>
    <p:sldId id="849" r:id="rId27"/>
    <p:sldId id="850" r:id="rId28"/>
    <p:sldId id="876" r:id="rId29"/>
    <p:sldId id="852" r:id="rId30"/>
    <p:sldId id="853" r:id="rId31"/>
    <p:sldId id="854" r:id="rId32"/>
    <p:sldId id="855" r:id="rId33"/>
    <p:sldId id="856" r:id="rId34"/>
    <p:sldId id="857" r:id="rId35"/>
    <p:sldId id="858" r:id="rId36"/>
    <p:sldId id="859" r:id="rId37"/>
    <p:sldId id="860" r:id="rId38"/>
    <p:sldId id="861" r:id="rId39"/>
    <p:sldId id="862" r:id="rId40"/>
    <p:sldId id="863" r:id="rId41"/>
    <p:sldId id="864" r:id="rId42"/>
    <p:sldId id="865" r:id="rId43"/>
    <p:sldId id="867" r:id="rId44"/>
    <p:sldId id="868" r:id="rId45"/>
    <p:sldId id="869" r:id="rId46"/>
    <p:sldId id="870" r:id="rId47"/>
    <p:sldId id="871" r:id="rId48"/>
    <p:sldId id="872" r:id="rId49"/>
    <p:sldId id="873" r:id="rId50"/>
    <p:sldId id="874" r:id="rId51"/>
    <p:sldId id="875" r:id="rId52"/>
    <p:sldId id="268" r:id="rId53"/>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3"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2A844"/>
    <a:srgbClr val="0289AE"/>
    <a:srgbClr val="404040"/>
    <a:srgbClr val="EABB22"/>
    <a:srgbClr val="3D8241"/>
    <a:srgbClr val="000000"/>
    <a:srgbClr val="262626"/>
    <a:srgbClr val="76C04B"/>
    <a:srgbClr val="DCA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35C1B-C12C-47E4-902C-16AFEB852B5C}" v="50" dt="2025-10-20T08:36:32.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59" autoAdjust="0"/>
    <p:restoredTop sz="94638"/>
  </p:normalViewPr>
  <p:slideViewPr>
    <p:cSldViewPr snapToGrid="0" snapToObjects="1">
      <p:cViewPr varScale="1">
        <p:scale>
          <a:sx n="73" d="100"/>
          <a:sy n="73" d="100"/>
        </p:scale>
        <p:origin x="2460" y="90"/>
      </p:cViewPr>
      <p:guideLst>
        <p:guide orient="horz" pos="3343"/>
        <p:guide pos="2358"/>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705628407598971E-2"/>
          <c:y val="8.2561432451886449E-2"/>
          <c:w val="0.84236949566314367"/>
          <c:h val="0.88253846494490429"/>
        </c:manualLayout>
      </c:layout>
      <c:barChart>
        <c:barDir val="col"/>
        <c:grouping val="clustered"/>
        <c:varyColors val="1"/>
        <c:ser>
          <c:idx val="0"/>
          <c:order val="0"/>
          <c:tx>
            <c:strRef>
              <c:f>Sheet1!$B$1</c:f>
              <c:strCache>
                <c:ptCount val="1"/>
                <c:pt idx="0">
                  <c:v>Educators</c:v>
                </c:pt>
              </c:strCache>
            </c:strRef>
          </c:tx>
          <c:spPr>
            <a:solidFill>
              <a:srgbClr val="3D8241"/>
            </a:solidFill>
          </c:spPr>
          <c:invertIfNegative val="1"/>
          <c:cat>
            <c:strRef>
              <c:f>Sheet1!$A$2:$A$6</c:f>
              <c:strCache>
                <c:ptCount val="5"/>
                <c:pt idx="0">
                  <c:v>Commitment to Sustainability</c:v>
                </c:pt>
                <c:pt idx="1">
                  <c:v>Barriers to Implementation</c:v>
                </c:pt>
                <c:pt idx="2">
                  <c:v>Importance of Training &amp; Education</c:v>
                </c:pt>
                <c:pt idx="3">
                  <c:v>Role of Policy &amp; Regulation</c:v>
                </c:pt>
                <c:pt idx="4">
                  <c:v>Customer Influence</c:v>
                </c:pt>
              </c:strCache>
            </c:strRef>
          </c:cat>
          <c:val>
            <c:numRef>
              <c:f>Sheet1!$B$2:$B$6</c:f>
              <c:numCache>
                <c:formatCode>General</c:formatCode>
                <c:ptCount val="5"/>
                <c:pt idx="0">
                  <c:v>4</c:v>
                </c:pt>
                <c:pt idx="1">
                  <c:v>3</c:v>
                </c:pt>
                <c:pt idx="2">
                  <c:v>4</c:v>
                </c:pt>
                <c:pt idx="3">
                  <c:v>2</c:v>
                </c:pt>
                <c:pt idx="4">
                  <c:v>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3DEC-5240-B241-8D812A68170E}"/>
            </c:ext>
          </c:extLst>
        </c:ser>
        <c:ser>
          <c:idx val="1"/>
          <c:order val="1"/>
          <c:tx>
            <c:strRef>
              <c:f>Sheet1!$C$1</c:f>
              <c:strCache>
                <c:ptCount val="1"/>
                <c:pt idx="0">
                  <c:v>Experts</c:v>
                </c:pt>
              </c:strCache>
            </c:strRef>
          </c:tx>
          <c:spPr>
            <a:solidFill>
              <a:srgbClr val="62A844"/>
            </a:solidFill>
          </c:spPr>
          <c:invertIfNegative val="1"/>
          <c:cat>
            <c:strRef>
              <c:f>Sheet1!$A$2:$A$6</c:f>
              <c:strCache>
                <c:ptCount val="5"/>
                <c:pt idx="0">
                  <c:v>Commitment to Sustainability</c:v>
                </c:pt>
                <c:pt idx="1">
                  <c:v>Barriers to Implementation</c:v>
                </c:pt>
                <c:pt idx="2">
                  <c:v>Importance of Training &amp; Education</c:v>
                </c:pt>
                <c:pt idx="3">
                  <c:v>Role of Policy &amp; Regulation</c:v>
                </c:pt>
                <c:pt idx="4">
                  <c:v>Customer Influence</c:v>
                </c:pt>
              </c:strCache>
            </c:strRef>
          </c:cat>
          <c:val>
            <c:numRef>
              <c:f>Sheet1!$C$2:$C$6</c:f>
              <c:numCache>
                <c:formatCode>General</c:formatCode>
                <c:ptCount val="5"/>
                <c:pt idx="0">
                  <c:v>5</c:v>
                </c:pt>
                <c:pt idx="1">
                  <c:v>4</c:v>
                </c:pt>
                <c:pt idx="2">
                  <c:v>5</c:v>
                </c:pt>
                <c:pt idx="3">
                  <c:v>4</c:v>
                </c:pt>
                <c:pt idx="4">
                  <c:v>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3DEC-5240-B241-8D812A68170E}"/>
            </c:ext>
          </c:extLst>
        </c:ser>
        <c:ser>
          <c:idx val="2"/>
          <c:order val="2"/>
          <c:tx>
            <c:strRef>
              <c:f>Sheet1!$D$1</c:f>
              <c:strCache>
                <c:ptCount val="1"/>
                <c:pt idx="0">
                  <c:v>Managers</c:v>
                </c:pt>
              </c:strCache>
            </c:strRef>
          </c:tx>
          <c:invertIfNegative val="1"/>
          <c:cat>
            <c:strRef>
              <c:f>Sheet1!$A$2:$A$6</c:f>
              <c:strCache>
                <c:ptCount val="5"/>
                <c:pt idx="0">
                  <c:v>Commitment to Sustainability</c:v>
                </c:pt>
                <c:pt idx="1">
                  <c:v>Barriers to Implementation</c:v>
                </c:pt>
                <c:pt idx="2">
                  <c:v>Importance of Training &amp; Education</c:v>
                </c:pt>
                <c:pt idx="3">
                  <c:v>Role of Policy &amp; Regulation</c:v>
                </c:pt>
                <c:pt idx="4">
                  <c:v>Customer Influence</c:v>
                </c:pt>
              </c:strCache>
            </c:strRef>
          </c:cat>
          <c:val>
            <c:numRef>
              <c:f>Sheet1!$D$2:$D$6</c:f>
              <c:numCache>
                <c:formatCode>General</c:formatCode>
                <c:ptCount val="5"/>
                <c:pt idx="0">
                  <c:v>5</c:v>
                </c:pt>
                <c:pt idx="1">
                  <c:v>4</c:v>
                </c:pt>
                <c:pt idx="2">
                  <c:v>4</c:v>
                </c:pt>
                <c:pt idx="3">
                  <c:v>3</c:v>
                </c:pt>
                <c:pt idx="4">
                  <c:v>5</c:v>
                </c:pt>
              </c:numCache>
            </c:numRef>
          </c:val>
          <c:extLst>
            <c:ext xmlns:c16="http://schemas.microsoft.com/office/drawing/2014/chart" uri="{C3380CC4-5D6E-409C-BE32-E72D297353CC}">
              <c16:uniqueId val="{00000002-3DEC-5240-B241-8D812A68170E}"/>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1"/>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spPr>
            <a:ln>
              <a:solidFill>
                <a:srgbClr val="404040"/>
              </a:solidFill>
            </a:ln>
          </c:spPr>
        </c:majorGridlines>
        <c:numFmt formatCode="General" sourceLinked="1"/>
        <c:majorTickMark val="out"/>
        <c:minorTickMark val="none"/>
        <c:tickLblPos val="nextTo"/>
        <c:txPr>
          <a:bodyPr/>
          <a:lstStyle/>
          <a:p>
            <a:pPr>
              <a:defRPr sz="1100"/>
            </a:pPr>
            <a:endParaRPr lang="es-ES"/>
          </a:p>
        </c:txPr>
        <c:crossAx val="-2068027336"/>
        <c:crosses val="autoZero"/>
        <c:crossBetween val="between"/>
      </c:valAx>
      <c:spPr>
        <a:noFill/>
        <a:ln w="25400">
          <a:noFill/>
        </a:ln>
      </c:spPr>
    </c:plotArea>
    <c:plotVisOnly val="1"/>
    <c:dispBlanksAs val="gap"/>
    <c:showDLblsOverMax val="1"/>
  </c:chart>
  <c:txPr>
    <a:bodyPr/>
    <a:lstStyle/>
    <a:p>
      <a:pPr>
        <a:defRPr sz="1800">
          <a:solidFill>
            <a:srgbClr val="404040"/>
          </a:solidFill>
          <a:latin typeface="Calibri" panose="020F0502020204030204" pitchFamily="34" charset="0"/>
          <a:cs typeface="Calibri" panose="020F0502020204030204" pitchFamily="34" charset="0"/>
        </a:defRPr>
      </a:pPr>
      <a:endParaRPr lang="es-E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10/20/2025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‹Nº›</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10/20/2025</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‹Nº›</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36182" y="5830232"/>
            <a:ext cx="7595857" cy="3768082"/>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62A844"/>
          </a:solidFill>
          <a:ln w="3060" cap="flat">
            <a:noFill/>
            <a:prstDash val="solid"/>
            <a:miter/>
          </a:ln>
        </p:spPr>
        <p:txBody>
          <a:bodyPr rtlCol="0" anchor="ctr"/>
          <a:lstStyle/>
          <a:p>
            <a:endParaRPr lang="en-US"/>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our project</a:t>
            </a:r>
          </a:p>
        </p:txBody>
      </p:sp>
      <p:sp>
        <p:nvSpPr>
          <p:cNvPr id="146" name="Picture Placeholder 62">
            <a:extLst>
              <a:ext uri="{FF2B5EF4-FFF2-40B4-BE49-F238E27FC236}">
                <a16:creationId xmlns:a16="http://schemas.microsoft.com/office/drawing/2014/main" id="{B37FDE9C-FA01-494A-91FD-8E9061912265}"/>
              </a:ext>
            </a:extLst>
          </p:cNvPr>
          <p:cNvSpPr>
            <a:spLocks noGrp="1"/>
          </p:cNvSpPr>
          <p:nvPr>
            <p:ph type="pic" sz="quarter" idx="44" hasCustomPrompt="1"/>
          </p:nvPr>
        </p:nvSpPr>
        <p:spPr>
          <a:xfrm>
            <a:off x="474663" y="2271713"/>
            <a:ext cx="6642100" cy="4338637"/>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3" name="Graphic 2">
            <a:extLst>
              <a:ext uri="{FF2B5EF4-FFF2-40B4-BE49-F238E27FC236}">
                <a16:creationId xmlns:a16="http://schemas.microsoft.com/office/drawing/2014/main" id="{80947BE9-D956-59B8-E769-BDD24FCF3EBC}"/>
              </a:ext>
            </a:extLst>
          </p:cNvPr>
          <p:cNvPicPr>
            <a:picLocks noChangeAspect="1"/>
          </p:cNvPicPr>
          <p:nvPr userDrawn="1"/>
        </p:nvPicPr>
        <p:blipFill>
          <a:blip r:embed="rId2">
            <a:extLst>
              <a:ext uri="{96DAC541-7B7A-43D3-8B79-37D633B846F1}">
                <asvg:svgBlip xmlns:asvg="http://schemas.microsoft.com/office/drawing/2016/SVG/main" r:embed="rId3"/>
              </a:ext>
            </a:extLst>
          </a:blip>
          <a:srcRect l="31584" t="38697" r="39868" b="43173"/>
          <a:stretch/>
        </p:blipFill>
        <p:spPr>
          <a:xfrm>
            <a:off x="4488873" y="6817226"/>
            <a:ext cx="3082678" cy="2771849"/>
          </a:xfrm>
          <a:prstGeom prst="rect">
            <a:avLst/>
          </a:prstGeom>
        </p:spPr>
      </p:pic>
      <p:sp>
        <p:nvSpPr>
          <p:cNvPr id="4" name="Graphic 6">
            <a:extLst>
              <a:ext uri="{FF2B5EF4-FFF2-40B4-BE49-F238E27FC236}">
                <a16:creationId xmlns:a16="http://schemas.microsoft.com/office/drawing/2014/main" id="{6F848770-7CFC-6F9A-A71F-E7B32E971952}"/>
              </a:ext>
            </a:extLst>
          </p:cNvPr>
          <p:cNvSpPr/>
          <p:nvPr userDrawn="1"/>
        </p:nvSpPr>
        <p:spPr>
          <a:xfrm rot="5400000">
            <a:off x="5488300" y="7685488"/>
            <a:ext cx="476911" cy="3665838"/>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289AE"/>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 name="Text Placeholder 32">
            <a:extLst>
              <a:ext uri="{FF2B5EF4-FFF2-40B4-BE49-F238E27FC236}">
                <a16:creationId xmlns:a16="http://schemas.microsoft.com/office/drawing/2014/main" id="{E851F120-EFD0-9D96-E59A-10935BD0FB1D}"/>
              </a:ext>
            </a:extLst>
          </p:cNvPr>
          <p:cNvSpPr>
            <a:spLocks noGrp="1"/>
          </p:cNvSpPr>
          <p:nvPr>
            <p:ph type="body" sz="quarter" idx="42" hasCustomPrompt="1"/>
          </p:nvPr>
        </p:nvSpPr>
        <p:spPr>
          <a:xfrm>
            <a:off x="3893839" y="9273209"/>
            <a:ext cx="3427139"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6" name="Graphic 95">
            <a:extLst>
              <a:ext uri="{FF2B5EF4-FFF2-40B4-BE49-F238E27FC236}">
                <a16:creationId xmlns:a16="http://schemas.microsoft.com/office/drawing/2014/main" id="{4D9842FF-4F9A-2734-F6DD-26B9ECEE0476}"/>
              </a:ext>
            </a:extLst>
          </p:cNvPr>
          <p:cNvGrpSpPr/>
          <p:nvPr userDrawn="1"/>
        </p:nvGrpSpPr>
        <p:grpSpPr>
          <a:xfrm>
            <a:off x="611238" y="9971030"/>
            <a:ext cx="1509109" cy="423922"/>
            <a:chOff x="584588" y="9078286"/>
            <a:chExt cx="1509109" cy="423922"/>
          </a:xfrm>
          <a:solidFill>
            <a:srgbClr val="000000"/>
          </a:solidFill>
        </p:grpSpPr>
        <p:sp>
          <p:nvSpPr>
            <p:cNvPr id="7" name="Freeform 6">
              <a:extLst>
                <a:ext uri="{FF2B5EF4-FFF2-40B4-BE49-F238E27FC236}">
                  <a16:creationId xmlns:a16="http://schemas.microsoft.com/office/drawing/2014/main" id="{C4FADEB4-FE4B-BD26-C0B6-447C8DEC675D}"/>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289AE"/>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487BADA-8590-7A63-B801-DBD9C778469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289AE"/>
              </a:solidFill>
              <a:prstDash val="solid"/>
              <a:miter/>
            </a:ln>
          </p:spPr>
          <p:txBody>
            <a:bodyPr rtlCol="0" anchor="ctr"/>
            <a:lstStyle/>
            <a:p>
              <a:endParaRPr lang="en-US"/>
            </a:p>
          </p:txBody>
        </p:sp>
      </p:grpSp>
      <p:sp>
        <p:nvSpPr>
          <p:cNvPr id="9" name="Text Placeholder 23">
            <a:extLst>
              <a:ext uri="{FF2B5EF4-FFF2-40B4-BE49-F238E27FC236}">
                <a16:creationId xmlns:a16="http://schemas.microsoft.com/office/drawing/2014/main" id="{2F6B8A16-0042-4C17-4ABA-294C390D3907}"/>
              </a:ext>
            </a:extLst>
          </p:cNvPr>
          <p:cNvSpPr>
            <a:spLocks noGrp="1"/>
          </p:cNvSpPr>
          <p:nvPr>
            <p:ph type="body" sz="quarter" idx="17" hasCustomPrompt="1"/>
          </p:nvPr>
        </p:nvSpPr>
        <p:spPr>
          <a:xfrm>
            <a:off x="655568" y="10010293"/>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2025 - 2027</a:t>
            </a:r>
          </a:p>
          <a:p>
            <a:pPr lvl="0"/>
            <a:r>
              <a:rPr lang="en-US" dirty="0"/>
              <a:t>Document Name</a:t>
            </a:r>
          </a:p>
        </p:txBody>
      </p:sp>
      <p:sp>
        <p:nvSpPr>
          <p:cNvPr id="10" name="Text Placeholder 23">
            <a:extLst>
              <a:ext uri="{FF2B5EF4-FFF2-40B4-BE49-F238E27FC236}">
                <a16:creationId xmlns:a16="http://schemas.microsoft.com/office/drawing/2014/main" id="{5E9B6D5E-8D79-78FB-F5CA-B6AD291110BB}"/>
              </a:ext>
            </a:extLst>
          </p:cNvPr>
          <p:cNvSpPr>
            <a:spLocks noGrp="1"/>
          </p:cNvSpPr>
          <p:nvPr>
            <p:ph type="body" sz="quarter" idx="18" hasCustomPrompt="1"/>
          </p:nvPr>
        </p:nvSpPr>
        <p:spPr>
          <a:xfrm>
            <a:off x="2219835" y="10003763"/>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11" name="Picture 10" descr="Co-funded by the European Union logo in png for web usage">
            <a:extLst>
              <a:ext uri="{FF2B5EF4-FFF2-40B4-BE49-F238E27FC236}">
                <a16:creationId xmlns:a16="http://schemas.microsoft.com/office/drawing/2014/main" id="{803009A7-5697-B5E4-378A-A2B90D7B082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07169" y="10063230"/>
            <a:ext cx="1489944" cy="311822"/>
          </a:xfrm>
          <a:prstGeom prst="rect">
            <a:avLst/>
          </a:prstGeom>
          <a:noFill/>
          <a:ln>
            <a:noFill/>
          </a:ln>
        </p:spPr>
      </p:pic>
    </p:spTree>
    <p:extLst>
      <p:ext uri="{BB962C8B-B14F-4D97-AF65-F5344CB8AC3E}">
        <p14:creationId xmlns:p14="http://schemas.microsoft.com/office/powerpoint/2010/main" val="7959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10212780"/>
          </a:xfrm>
          <a:prstGeom prst="rect">
            <a:avLst/>
          </a:prstGeom>
          <a:solidFill>
            <a:srgbClr val="62A8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
        <p:nvSpPr>
          <p:cNvPr id="28" name="Picture Placeholder 34">
            <a:extLst>
              <a:ext uri="{FF2B5EF4-FFF2-40B4-BE49-F238E27FC236}">
                <a16:creationId xmlns:a16="http://schemas.microsoft.com/office/drawing/2014/main" id="{36A06401-592A-EA4A-AE31-4E6B716F2835}"/>
              </a:ext>
            </a:extLst>
          </p:cNvPr>
          <p:cNvSpPr>
            <a:spLocks noGrp="1"/>
          </p:cNvSpPr>
          <p:nvPr>
            <p:ph type="pic" sz="quarter" idx="41"/>
          </p:nvPr>
        </p:nvSpPr>
        <p:spPr>
          <a:xfrm>
            <a:off x="3711247" y="706439"/>
            <a:ext cx="3870325" cy="773188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pic>
        <p:nvPicPr>
          <p:cNvPr id="2" name="Graphic 1">
            <a:extLst>
              <a:ext uri="{FF2B5EF4-FFF2-40B4-BE49-F238E27FC236}">
                <a16:creationId xmlns:a16="http://schemas.microsoft.com/office/drawing/2014/main" id="{8EAD8ABE-7F7C-C431-5700-83341A810438}"/>
              </a:ext>
            </a:extLst>
          </p:cNvPr>
          <p:cNvPicPr>
            <a:picLocks noChangeAspect="1"/>
          </p:cNvPicPr>
          <p:nvPr userDrawn="1"/>
        </p:nvPicPr>
        <p:blipFill>
          <a:blip r:embed="rId2">
            <a:extLst>
              <a:ext uri="{96DAC541-7B7A-43D3-8B79-37D633B846F1}">
                <asvg:svgBlip xmlns:asvg="http://schemas.microsoft.com/office/drawing/2016/SVG/main" r:embed="rId3"/>
              </a:ext>
            </a:extLst>
          </a:blip>
          <a:srcRect l="28087" t="31059" r="39868" b="43173"/>
          <a:stretch/>
        </p:blipFill>
        <p:spPr>
          <a:xfrm>
            <a:off x="691471" y="6780809"/>
            <a:ext cx="3014258" cy="3431741"/>
          </a:xfrm>
          <a:prstGeom prst="rect">
            <a:avLst/>
          </a:prstGeom>
        </p:spPr>
      </p:pic>
    </p:spTree>
    <p:extLst>
      <p:ext uri="{BB962C8B-B14F-4D97-AF65-F5344CB8AC3E}">
        <p14:creationId xmlns:p14="http://schemas.microsoft.com/office/powerpoint/2010/main" val="33222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62A8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4078145" y="1617364"/>
            <a:ext cx="785328" cy="1056987"/>
          </a:xfrm>
          <a:prstGeom prst="rect">
            <a:avLst/>
          </a:prstGeo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87829"/>
            <a:ext cx="4056786" cy="185754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pic>
        <p:nvPicPr>
          <p:cNvPr id="2" name="Graphic 1">
            <a:extLst>
              <a:ext uri="{FF2B5EF4-FFF2-40B4-BE49-F238E27FC236}">
                <a16:creationId xmlns:a16="http://schemas.microsoft.com/office/drawing/2014/main" id="{1B386763-6ACA-571E-0A4E-81A9847B0356}"/>
              </a:ext>
            </a:extLst>
          </p:cNvPr>
          <p:cNvPicPr>
            <a:picLocks noChangeAspect="1"/>
          </p:cNvPicPr>
          <p:nvPr userDrawn="1"/>
        </p:nvPicPr>
        <p:blipFill>
          <a:blip r:embed="rId2">
            <a:extLst>
              <a:ext uri="{96DAC541-7B7A-43D3-8B79-37D633B846F1}">
                <asvg:svgBlip xmlns:asvg="http://schemas.microsoft.com/office/drawing/2016/SVG/main" r:embed="rId3"/>
              </a:ext>
            </a:extLst>
          </a:blip>
          <a:srcRect l="28087" t="31059" r="39868" b="43173"/>
          <a:stretch/>
        </p:blipFill>
        <p:spPr>
          <a:xfrm>
            <a:off x="4096987" y="-1044931"/>
            <a:ext cx="3462688" cy="3942280"/>
          </a:xfrm>
          <a:prstGeom prst="rect">
            <a:avLst/>
          </a:prstGeom>
        </p:spPr>
      </p:pic>
    </p:spTree>
    <p:extLst>
      <p:ext uri="{BB962C8B-B14F-4D97-AF65-F5344CB8AC3E}">
        <p14:creationId xmlns:p14="http://schemas.microsoft.com/office/powerpoint/2010/main" val="2859342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31255" y="323003"/>
            <a:ext cx="7590930" cy="5748356"/>
          </a:xfrm>
          <a:prstGeom prst="rect">
            <a:avLst/>
          </a:prstGeom>
          <a:solidFill>
            <a:srgbClr val="62A8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3412986"/>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0289A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43499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43ECED-D711-0D4D-9A38-701BFB0611D6}"/>
              </a:ext>
            </a:extLst>
          </p:cNvPr>
          <p:cNvSpPr/>
          <p:nvPr userDrawn="1"/>
        </p:nvSpPr>
        <p:spPr>
          <a:xfrm flipV="1">
            <a:off x="-14612" y="-4"/>
            <a:ext cx="7559675" cy="1600203"/>
          </a:xfrm>
          <a:prstGeom prst="rect">
            <a:avLst/>
          </a:prstGeom>
          <a:solidFill>
            <a:srgbClr val="62A8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251943" y="712890"/>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
        <p:nvSpPr>
          <p:cNvPr id="11" name="Graphic 4">
            <a:extLst>
              <a:ext uri="{FF2B5EF4-FFF2-40B4-BE49-F238E27FC236}">
                <a16:creationId xmlns:a16="http://schemas.microsoft.com/office/drawing/2014/main" id="{B13C944A-F9DE-6D49-BB72-C8B62F6B1203}"/>
              </a:ext>
            </a:extLst>
          </p:cNvPr>
          <p:cNvSpPr/>
          <p:nvPr userDrawn="1"/>
        </p:nvSpPr>
        <p:spPr>
          <a:xfrm rot="16200000">
            <a:off x="6101638" y="690768"/>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noFill/>
            <a:prstDash val="solid"/>
            <a:miter/>
          </a:ln>
        </p:spPr>
        <p:txBody>
          <a:bodyPr rtlCol="0" anchor="ctr"/>
          <a:lstStyle/>
          <a:p>
            <a:endParaRPr lang="en-US"/>
          </a:p>
        </p:txBody>
      </p:sp>
    </p:spTree>
    <p:extLst>
      <p:ext uri="{BB962C8B-B14F-4D97-AF65-F5344CB8AC3E}">
        <p14:creationId xmlns:p14="http://schemas.microsoft.com/office/powerpoint/2010/main" val="3666035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
        <p:nvSpPr>
          <p:cNvPr id="2" name="Text Placeholder 32">
            <a:extLst>
              <a:ext uri="{FF2B5EF4-FFF2-40B4-BE49-F238E27FC236}">
                <a16:creationId xmlns:a16="http://schemas.microsoft.com/office/drawing/2014/main" id="{46DBEEED-4C11-5C2E-4609-AA44F65E9A0D}"/>
              </a:ext>
            </a:extLst>
          </p:cNvPr>
          <p:cNvSpPr>
            <a:spLocks noGrp="1"/>
          </p:cNvSpPr>
          <p:nvPr>
            <p:ph type="body" sz="quarter" idx="30" hasCustomPrompt="1"/>
          </p:nvPr>
        </p:nvSpPr>
        <p:spPr>
          <a:xfrm>
            <a:off x="559612" y="712890"/>
            <a:ext cx="6440449" cy="1204857"/>
          </a:xfrm>
          <a:prstGeom prst="rect">
            <a:avLst/>
          </a:prstGeom>
        </p:spPr>
        <p:txBody>
          <a:bodyPr>
            <a:noAutofit/>
          </a:bodyPr>
          <a:lstStyle>
            <a:lvl1pPr marL="0" indent="0" algn="l">
              <a:buNone/>
              <a:defRPr sz="22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Tree>
    <p:extLst>
      <p:ext uri="{BB962C8B-B14F-4D97-AF65-F5344CB8AC3E}">
        <p14:creationId xmlns:p14="http://schemas.microsoft.com/office/powerpoint/2010/main" val="356956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DF7596-4722-5F4C-8FB6-5F0B1F9090FD}"/>
              </a:ext>
            </a:extLst>
          </p:cNvPr>
          <p:cNvSpPr/>
          <p:nvPr userDrawn="1"/>
        </p:nvSpPr>
        <p:spPr>
          <a:xfrm flipV="1">
            <a:off x="0" y="2099867"/>
            <a:ext cx="6918419" cy="7931809"/>
          </a:xfrm>
          <a:prstGeom prst="rect">
            <a:avLst/>
          </a:prstGeom>
          <a:solidFill>
            <a:srgbClr val="62A8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8" name="Graphic 4">
            <a:extLst>
              <a:ext uri="{FF2B5EF4-FFF2-40B4-BE49-F238E27FC236}">
                <a16:creationId xmlns:a16="http://schemas.microsoft.com/office/drawing/2014/main" id="{E6326417-986D-C845-A66A-9AFD38B1339D}"/>
              </a:ext>
            </a:extLst>
          </p:cNvPr>
          <p:cNvSpPr/>
          <p:nvPr userDrawn="1"/>
        </p:nvSpPr>
        <p:spPr>
          <a:xfrm rot="10800000">
            <a:off x="6811618" y="2991410"/>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noFill/>
            <a:prstDash val="solid"/>
            <a:miter/>
          </a:ln>
        </p:spPr>
        <p:txBody>
          <a:bodyPr rtlCol="0" anchor="ctr"/>
          <a:lstStyle/>
          <a:p>
            <a:endParaRPr lang="en-US"/>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432957"/>
            <a:ext cx="6076427" cy="736994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0289A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6626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0" y="4247776"/>
            <a:ext cx="7558639" cy="3388186"/>
          </a:xfrm>
          <a:prstGeom prst="rect">
            <a:avLst/>
          </a:prstGeom>
          <a:gradFill>
            <a:gsLst>
              <a:gs pos="83000">
                <a:srgbClr val="62A844"/>
              </a:gs>
              <a:gs pos="0">
                <a:srgbClr val="0289AE"/>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4" name="Text Placeholder 32">
            <a:extLst>
              <a:ext uri="{FF2B5EF4-FFF2-40B4-BE49-F238E27FC236}">
                <a16:creationId xmlns:a16="http://schemas.microsoft.com/office/drawing/2014/main" id="{7C801656-BA69-7E4B-AAE4-11C00F6A1E4A}"/>
              </a:ext>
            </a:extLst>
          </p:cNvPr>
          <p:cNvSpPr>
            <a:spLocks noGrp="1"/>
          </p:cNvSpPr>
          <p:nvPr>
            <p:ph type="body" sz="quarter" idx="42" hasCustomPrompt="1"/>
          </p:nvPr>
        </p:nvSpPr>
        <p:spPr>
          <a:xfrm>
            <a:off x="565035" y="3656152"/>
            <a:ext cx="3403021" cy="3488902"/>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pic>
        <p:nvPicPr>
          <p:cNvPr id="25" name="Graphic 24">
            <a:extLst>
              <a:ext uri="{FF2B5EF4-FFF2-40B4-BE49-F238E27FC236}">
                <a16:creationId xmlns:a16="http://schemas.microsoft.com/office/drawing/2014/main" id="{16A8075E-1AA2-3ECB-08DD-0790F1FF81E7}"/>
              </a:ext>
            </a:extLst>
          </p:cNvPr>
          <p:cNvPicPr>
            <a:picLocks noChangeAspect="1"/>
          </p:cNvPicPr>
          <p:nvPr userDrawn="1"/>
        </p:nvPicPr>
        <p:blipFill>
          <a:blip r:embed="rId2">
            <a:extLst>
              <a:ext uri="{96DAC541-7B7A-43D3-8B79-37D633B846F1}">
                <asvg:svgBlip xmlns:asvg="http://schemas.microsoft.com/office/drawing/2016/SVG/main" r:embed="rId3"/>
              </a:ext>
            </a:extLst>
          </a:blip>
          <a:srcRect l="31584" t="38697" r="39868" b="43173"/>
          <a:stretch/>
        </p:blipFill>
        <p:spPr>
          <a:xfrm rot="5400000">
            <a:off x="-215009" y="3551747"/>
            <a:ext cx="4304608" cy="3870571"/>
          </a:xfrm>
          <a:prstGeom prst="rect">
            <a:avLst/>
          </a:prstGeom>
        </p:spPr>
      </p:pic>
      <p:sp>
        <p:nvSpPr>
          <p:cNvPr id="26" name="Graphic 6">
            <a:extLst>
              <a:ext uri="{FF2B5EF4-FFF2-40B4-BE49-F238E27FC236}">
                <a16:creationId xmlns:a16="http://schemas.microsoft.com/office/drawing/2014/main" id="{FDDFC85A-161F-8DD8-DD42-A013A4DAF637}"/>
              </a:ext>
            </a:extLst>
          </p:cNvPr>
          <p:cNvSpPr/>
          <p:nvPr userDrawn="1"/>
        </p:nvSpPr>
        <p:spPr>
          <a:xfrm rot="5400000">
            <a:off x="5523888" y="5834556"/>
            <a:ext cx="476911" cy="3590648"/>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289AE"/>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27" name="Text Placeholder 32">
            <a:extLst>
              <a:ext uri="{FF2B5EF4-FFF2-40B4-BE49-F238E27FC236}">
                <a16:creationId xmlns:a16="http://schemas.microsoft.com/office/drawing/2014/main" id="{32203686-9203-1284-2D21-6A9E91F8A69B}"/>
              </a:ext>
            </a:extLst>
          </p:cNvPr>
          <p:cNvSpPr>
            <a:spLocks noGrp="1"/>
          </p:cNvSpPr>
          <p:nvPr>
            <p:ph type="body" sz="quarter" idx="44" hasCustomPrompt="1"/>
          </p:nvPr>
        </p:nvSpPr>
        <p:spPr>
          <a:xfrm>
            <a:off x="3893840" y="7384681"/>
            <a:ext cx="3427139"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pic>
        <p:nvPicPr>
          <p:cNvPr id="2" name="Picture 1" descr="A close-up of a text&#10;&#10;AI-generated content may be incorrect.">
            <a:extLst>
              <a:ext uri="{FF2B5EF4-FFF2-40B4-BE49-F238E27FC236}">
                <a16:creationId xmlns:a16="http://schemas.microsoft.com/office/drawing/2014/main" id="{9DA66EA5-7A35-E444-8F25-B01DB61CFE0C}"/>
              </a:ext>
            </a:extLst>
          </p:cNvPr>
          <p:cNvPicPr>
            <a:picLocks noChangeAspect="1"/>
          </p:cNvPicPr>
          <p:nvPr userDrawn="1"/>
        </p:nvPicPr>
        <p:blipFill>
          <a:blip r:embed="rId4"/>
          <a:stretch>
            <a:fillRect/>
          </a:stretch>
        </p:blipFill>
        <p:spPr>
          <a:xfrm>
            <a:off x="413836" y="9894093"/>
            <a:ext cx="3649996" cy="575194"/>
          </a:xfrm>
          <a:prstGeom prst="rect">
            <a:avLst/>
          </a:prstGeom>
        </p:spPr>
      </p:pic>
      <p:pic>
        <p:nvPicPr>
          <p:cNvPr id="4" name="Picture 3">
            <a:extLst>
              <a:ext uri="{FF2B5EF4-FFF2-40B4-BE49-F238E27FC236}">
                <a16:creationId xmlns:a16="http://schemas.microsoft.com/office/drawing/2014/main" id="{80D68DE2-0076-6B86-66A0-AAC41166C415}"/>
              </a:ext>
            </a:extLst>
          </p:cNvPr>
          <p:cNvPicPr>
            <a:picLocks noChangeAspect="1"/>
          </p:cNvPicPr>
          <p:nvPr userDrawn="1"/>
        </p:nvPicPr>
        <p:blipFill>
          <a:blip r:embed="rId5"/>
          <a:stretch>
            <a:fillRect/>
          </a:stretch>
        </p:blipFill>
        <p:spPr>
          <a:xfrm>
            <a:off x="465889" y="760253"/>
            <a:ext cx="2744282" cy="1662595"/>
          </a:xfrm>
          <a:prstGeom prst="rect">
            <a:avLst/>
          </a:prstGeom>
        </p:spPr>
      </p:pic>
    </p:spTree>
    <p:extLst>
      <p:ext uri="{BB962C8B-B14F-4D97-AF65-F5344CB8AC3E}">
        <p14:creationId xmlns:p14="http://schemas.microsoft.com/office/powerpoint/2010/main" val="358799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elcome/Intro Slide">
    <p:spTree>
      <p:nvGrpSpPr>
        <p:cNvPr id="1" name=""/>
        <p:cNvGrpSpPr/>
        <p:nvPr/>
      </p:nvGrpSpPr>
      <p:grpSpPr>
        <a:xfrm>
          <a:off x="0" y="0"/>
          <a:ext cx="0" cy="0"/>
          <a:chOff x="0" y="0"/>
          <a:chExt cx="0" cy="0"/>
        </a:xfrm>
      </p:grpSpPr>
      <p:sp>
        <p:nvSpPr>
          <p:cNvPr id="38" name="Text Placeholder 32">
            <a:extLst>
              <a:ext uri="{FF2B5EF4-FFF2-40B4-BE49-F238E27FC236}">
                <a16:creationId xmlns:a16="http://schemas.microsoft.com/office/drawing/2014/main" id="{7547E802-876B-7740-8C93-4DA43471BC41}"/>
              </a:ext>
            </a:extLst>
          </p:cNvPr>
          <p:cNvSpPr>
            <a:spLocks noGrp="1"/>
          </p:cNvSpPr>
          <p:nvPr>
            <p:ph type="body" sz="quarter" idx="47" hasCustomPrompt="1"/>
          </p:nvPr>
        </p:nvSpPr>
        <p:spPr>
          <a:xfrm>
            <a:off x="3989549" y="3824058"/>
            <a:ext cx="2785251" cy="743603"/>
          </a:xfrm>
        </p:spPr>
        <p:txBody>
          <a:bodyPr>
            <a:noAutofit/>
          </a:bodyPr>
          <a:lstStyle>
            <a:lvl1pPr marL="0" indent="0" algn="l">
              <a:buNone/>
              <a:defRPr sz="1800" b="1" i="0">
                <a:solidFill>
                  <a:srgbClr val="12726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0" name="Text Placeholder 32">
            <a:extLst>
              <a:ext uri="{FF2B5EF4-FFF2-40B4-BE49-F238E27FC236}">
                <a16:creationId xmlns:a16="http://schemas.microsoft.com/office/drawing/2014/main" id="{5E8100A4-6677-ED40-B24D-22A7219FE433}"/>
              </a:ext>
            </a:extLst>
          </p:cNvPr>
          <p:cNvSpPr>
            <a:spLocks noGrp="1"/>
          </p:cNvSpPr>
          <p:nvPr>
            <p:ph type="body" sz="quarter" idx="48" hasCustomPrompt="1"/>
          </p:nvPr>
        </p:nvSpPr>
        <p:spPr>
          <a:xfrm>
            <a:off x="3997102" y="4342449"/>
            <a:ext cx="2785250" cy="1692670"/>
          </a:xfrm>
        </p:spPr>
        <p:txBody>
          <a:bodyPr numCol="1" spcCol="288000" anchor="t">
            <a:noAutofit/>
          </a:bodyPr>
          <a:lstStyle>
            <a:lvl1pPr marL="0" indent="0" algn="l">
              <a:lnSpc>
                <a:spcPct val="100000"/>
              </a:lnSpc>
              <a:spcBef>
                <a:spcPts val="0"/>
              </a:spcBef>
              <a:buNone/>
              <a:defRPr sz="1100" b="0" i="0">
                <a:solidFill>
                  <a:srgbClr val="12726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2" name="Text Placeholder 32">
            <a:extLst>
              <a:ext uri="{FF2B5EF4-FFF2-40B4-BE49-F238E27FC236}">
                <a16:creationId xmlns:a16="http://schemas.microsoft.com/office/drawing/2014/main" id="{E7B11294-10FD-0B44-A9DA-41BF11D1E85C}"/>
              </a:ext>
            </a:extLst>
          </p:cNvPr>
          <p:cNvSpPr>
            <a:spLocks noGrp="1"/>
          </p:cNvSpPr>
          <p:nvPr>
            <p:ph type="body" sz="quarter" idx="49" hasCustomPrompt="1"/>
          </p:nvPr>
        </p:nvSpPr>
        <p:spPr>
          <a:xfrm>
            <a:off x="3997102" y="6349448"/>
            <a:ext cx="2785251" cy="743603"/>
          </a:xfrm>
        </p:spPr>
        <p:txBody>
          <a:bodyPr>
            <a:noAutofit/>
          </a:bodyPr>
          <a:lstStyle>
            <a:lvl1pPr marL="0" indent="0" algn="l">
              <a:buNone/>
              <a:defRPr sz="1800" b="1" i="0">
                <a:solidFill>
                  <a:srgbClr val="12726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3" name="Text Placeholder 32">
            <a:extLst>
              <a:ext uri="{FF2B5EF4-FFF2-40B4-BE49-F238E27FC236}">
                <a16:creationId xmlns:a16="http://schemas.microsoft.com/office/drawing/2014/main" id="{16C0CD18-D5AA-2240-8921-3F6C4DE2F9F6}"/>
              </a:ext>
            </a:extLst>
          </p:cNvPr>
          <p:cNvSpPr>
            <a:spLocks noGrp="1"/>
          </p:cNvSpPr>
          <p:nvPr>
            <p:ph type="body" sz="quarter" idx="50" hasCustomPrompt="1"/>
          </p:nvPr>
        </p:nvSpPr>
        <p:spPr>
          <a:xfrm>
            <a:off x="4004655" y="6867839"/>
            <a:ext cx="2785250" cy="1692670"/>
          </a:xfrm>
        </p:spPr>
        <p:txBody>
          <a:bodyPr numCol="1" spcCol="288000" anchor="t">
            <a:noAutofit/>
          </a:bodyPr>
          <a:lstStyle>
            <a:lvl1pPr marL="0" indent="0" algn="l">
              <a:lnSpc>
                <a:spcPct val="100000"/>
              </a:lnSpc>
              <a:spcBef>
                <a:spcPts val="0"/>
              </a:spcBef>
              <a:buNone/>
              <a:defRPr sz="1100" b="0" i="0">
                <a:solidFill>
                  <a:srgbClr val="12726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Picture Placeholder 12">
            <a:extLst>
              <a:ext uri="{FF2B5EF4-FFF2-40B4-BE49-F238E27FC236}">
                <a16:creationId xmlns:a16="http://schemas.microsoft.com/office/drawing/2014/main" id="{E06DA11A-3B23-00E1-2694-93FEB1F6532E}"/>
              </a:ext>
            </a:extLst>
          </p:cNvPr>
          <p:cNvSpPr>
            <a:spLocks noGrp="1"/>
          </p:cNvSpPr>
          <p:nvPr>
            <p:ph type="pic" sz="quarter" idx="12"/>
          </p:nvPr>
        </p:nvSpPr>
        <p:spPr>
          <a:xfrm>
            <a:off x="-7552" y="0"/>
            <a:ext cx="3652452" cy="10691813"/>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2" name="Text Placeholder 32">
            <a:extLst>
              <a:ext uri="{FF2B5EF4-FFF2-40B4-BE49-F238E27FC236}">
                <a16:creationId xmlns:a16="http://schemas.microsoft.com/office/drawing/2014/main" id="{767B892E-F86C-3DC2-9931-A03B33680917}"/>
              </a:ext>
            </a:extLst>
          </p:cNvPr>
          <p:cNvSpPr>
            <a:spLocks noGrp="1"/>
          </p:cNvSpPr>
          <p:nvPr>
            <p:ph type="body" sz="quarter" idx="51" hasCustomPrompt="1"/>
          </p:nvPr>
        </p:nvSpPr>
        <p:spPr>
          <a:xfrm>
            <a:off x="4155129" y="570328"/>
            <a:ext cx="3070405" cy="743603"/>
          </a:xfrm>
        </p:spPr>
        <p:txBody>
          <a:bodyPr>
            <a:noAutofit/>
          </a:bodyPr>
          <a:lstStyle>
            <a:lvl1pPr marL="0" indent="0" algn="l">
              <a:buNone/>
              <a:defRPr sz="2900" b="1" i="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5" name="Slide Number Placeholder 5">
            <a:extLst>
              <a:ext uri="{FF2B5EF4-FFF2-40B4-BE49-F238E27FC236}">
                <a16:creationId xmlns:a16="http://schemas.microsoft.com/office/drawing/2014/main" id="{92D3B42E-3A5F-8157-5C07-2D3C6CF528A1}"/>
              </a:ext>
            </a:extLst>
          </p:cNvPr>
          <p:cNvSpPr>
            <a:spLocks noGrp="1"/>
          </p:cNvSpPr>
          <p:nvPr>
            <p:ph type="sldNum" sz="quarter" idx="4"/>
          </p:nvPr>
        </p:nvSpPr>
        <p:spPr>
          <a:xfrm>
            <a:off x="7132189" y="10322192"/>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892466936"/>
      </p:ext>
    </p:extLst>
  </p:cSld>
  <p:clrMapOvr>
    <a:masterClrMapping/>
  </p:clrMapOvr>
  <p:extLst>
    <p:ext uri="{DCECCB84-F9BA-43D5-87BE-67443E8EF086}">
      <p15:sldGuideLst xmlns:p15="http://schemas.microsoft.com/office/powerpoint/2012/main">
        <p15:guide id="1" pos="294">
          <p15:clr>
            <a:srgbClr val="FBAE40"/>
          </p15:clr>
        </p15:guide>
        <p15:guide id="2" pos="444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529700" y="903756"/>
            <a:ext cx="6500273" cy="743603"/>
          </a:xfrm>
        </p:spPr>
        <p:txBody>
          <a:bodyPr>
            <a:noAutofit/>
          </a:bodyPr>
          <a:lstStyle>
            <a:lvl1pPr marL="0" indent="0" algn="l">
              <a:spcBef>
                <a:spcPts val="0"/>
              </a:spcBef>
              <a:buNone/>
              <a:defRPr sz="29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ONE COLUMN</a:t>
            </a:r>
            <a:endParaRPr lang="en-US" dirty="0"/>
          </a:p>
        </p:txBody>
      </p:sp>
      <p:sp>
        <p:nvSpPr>
          <p:cNvPr id="15" name="Text Placeholder 32">
            <a:extLst>
              <a:ext uri="{FF2B5EF4-FFF2-40B4-BE49-F238E27FC236}">
                <a16:creationId xmlns:a16="http://schemas.microsoft.com/office/drawing/2014/main" id="{776A3C61-02DA-0A4C-861E-0689200F4512}"/>
              </a:ext>
            </a:extLst>
          </p:cNvPr>
          <p:cNvSpPr>
            <a:spLocks noGrp="1"/>
          </p:cNvSpPr>
          <p:nvPr>
            <p:ph type="body" sz="quarter" idx="47" hasCustomPrompt="1"/>
          </p:nvPr>
        </p:nvSpPr>
        <p:spPr>
          <a:xfrm>
            <a:off x="522147" y="1905323"/>
            <a:ext cx="6500273" cy="743603"/>
          </a:xfrm>
        </p:spPr>
        <p:txBody>
          <a:bodyPr>
            <a:noAutofit/>
          </a:bodyPr>
          <a:lstStyle>
            <a:lvl1pPr marL="0" indent="0" algn="l">
              <a:spcBef>
                <a:spcPts val="0"/>
              </a:spcBef>
              <a:buNone/>
              <a:defRPr sz="18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529699" y="2906890"/>
            <a:ext cx="6500272" cy="6921424"/>
          </a:xfrm>
        </p:spPr>
        <p:txBody>
          <a:bodyPr numCol="1" spcCol="288000" anchor="t">
            <a:noAutofit/>
          </a:bodyPr>
          <a:lstStyle>
            <a:lvl1pPr marL="0" indent="0" algn="l">
              <a:lnSpc>
                <a:spcPct val="100000"/>
              </a:lnSpc>
              <a:spcBef>
                <a:spcPts val="0"/>
              </a:spcBef>
              <a:buNone/>
              <a:defRPr sz="11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 name="Slide Number Placeholder 5">
            <a:extLst>
              <a:ext uri="{FF2B5EF4-FFF2-40B4-BE49-F238E27FC236}">
                <a16:creationId xmlns:a16="http://schemas.microsoft.com/office/drawing/2014/main" id="{8469D253-12DF-404A-BC60-DE46EBF380D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73326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8230FDA7-6B26-A580-C971-AF5B3BBBCDC0}"/>
              </a:ext>
            </a:extLst>
          </p:cNvPr>
          <p:cNvSpPr/>
          <p:nvPr userDrawn="1"/>
        </p:nvSpPr>
        <p:spPr>
          <a:xfrm rot="10800000">
            <a:off x="3987573" y="2836506"/>
            <a:ext cx="3572102" cy="400922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62A844"/>
          </a:solidFill>
          <a:ln w="2370"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C5BA938D-CD20-0A72-4A23-CF1119BDD34E}"/>
              </a:ext>
            </a:extLst>
          </p:cNvPr>
          <p:cNvSpPr/>
          <p:nvPr userDrawn="1"/>
        </p:nvSpPr>
        <p:spPr>
          <a:xfrm rot="10800000">
            <a:off x="471152" y="6937000"/>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noFill/>
            <a:prstDash val="solid"/>
            <a:miter/>
          </a:ln>
        </p:spPr>
        <p:txBody>
          <a:bodyPr rtlCol="0" anchor="ctr"/>
          <a:lstStyle/>
          <a:p>
            <a:endParaRPr lang="en-US"/>
          </a:p>
        </p:txBody>
      </p:sp>
      <p:sp>
        <p:nvSpPr>
          <p:cNvPr id="15" name="Picture Placeholder 14">
            <a:extLst>
              <a:ext uri="{FF2B5EF4-FFF2-40B4-BE49-F238E27FC236}">
                <a16:creationId xmlns:a16="http://schemas.microsoft.com/office/drawing/2014/main" id="{C0A1E843-9D15-8EDC-9B65-3CA583FB79E0}"/>
              </a:ext>
            </a:extLst>
          </p:cNvPr>
          <p:cNvSpPr>
            <a:spLocks noGrp="1"/>
          </p:cNvSpPr>
          <p:nvPr>
            <p:ph type="pic" sz="quarter" idx="44" hasCustomPrompt="1"/>
          </p:nvPr>
        </p:nvSpPr>
        <p:spPr>
          <a:xfrm>
            <a:off x="578498" y="2439664"/>
            <a:ext cx="6456783" cy="6592368"/>
          </a:xfrm>
          <a:custGeom>
            <a:avLst/>
            <a:gdLst>
              <a:gd name="connsiteX0" fmla="*/ 0 w 6456783"/>
              <a:gd name="connsiteY0" fmla="*/ 0 h 6592368"/>
              <a:gd name="connsiteX1" fmla="*/ 6456783 w 6456783"/>
              <a:gd name="connsiteY1" fmla="*/ 0 h 6592368"/>
              <a:gd name="connsiteX2" fmla="*/ 6456783 w 6456783"/>
              <a:gd name="connsiteY2" fmla="*/ 396834 h 6592368"/>
              <a:gd name="connsiteX3" fmla="*/ 3409076 w 6456783"/>
              <a:gd name="connsiteY3" fmla="*/ 396834 h 6592368"/>
              <a:gd name="connsiteX4" fmla="*/ 3409076 w 6456783"/>
              <a:gd name="connsiteY4" fmla="*/ 4406069 h 6592368"/>
              <a:gd name="connsiteX5" fmla="*/ 6456783 w 6456783"/>
              <a:gd name="connsiteY5" fmla="*/ 4406069 h 6592368"/>
              <a:gd name="connsiteX6" fmla="*/ 6456783 w 6456783"/>
              <a:gd name="connsiteY6" fmla="*/ 6592368 h 6592368"/>
              <a:gd name="connsiteX7" fmla="*/ 0 w 6456783"/>
              <a:gd name="connsiteY7" fmla="*/ 6592368 h 6592368"/>
              <a:gd name="connsiteX8" fmla="*/ 0 w 6456783"/>
              <a:gd name="connsiteY8" fmla="*/ 6182985 h 6592368"/>
              <a:gd name="connsiteX9" fmla="*/ 91658 w 6456783"/>
              <a:gd name="connsiteY9" fmla="*/ 6182985 h 6592368"/>
              <a:gd name="connsiteX10" fmla="*/ 91658 w 6456783"/>
              <a:gd name="connsiteY10" fmla="*/ 4497337 h 6592368"/>
              <a:gd name="connsiteX11" fmla="*/ 0 w 6456783"/>
              <a:gd name="connsiteY11" fmla="*/ 4497337 h 659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6783" h="6592368">
                <a:moveTo>
                  <a:pt x="0" y="0"/>
                </a:moveTo>
                <a:lnTo>
                  <a:pt x="6456783" y="0"/>
                </a:lnTo>
                <a:lnTo>
                  <a:pt x="6456783" y="396834"/>
                </a:lnTo>
                <a:lnTo>
                  <a:pt x="3409076" y="396834"/>
                </a:lnTo>
                <a:lnTo>
                  <a:pt x="3409076" y="4406069"/>
                </a:lnTo>
                <a:lnTo>
                  <a:pt x="6456783" y="4406069"/>
                </a:lnTo>
                <a:lnTo>
                  <a:pt x="6456783" y="6592368"/>
                </a:lnTo>
                <a:lnTo>
                  <a:pt x="0" y="6592368"/>
                </a:lnTo>
                <a:lnTo>
                  <a:pt x="0" y="6182985"/>
                </a:lnTo>
                <a:lnTo>
                  <a:pt x="91658" y="6182985"/>
                </a:lnTo>
                <a:lnTo>
                  <a:pt x="91658" y="4497337"/>
                </a:lnTo>
                <a:lnTo>
                  <a:pt x="0" y="4497337"/>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0" name="Text Placeholder 32">
            <a:extLst>
              <a:ext uri="{FF2B5EF4-FFF2-40B4-BE49-F238E27FC236}">
                <a16:creationId xmlns:a16="http://schemas.microsoft.com/office/drawing/2014/main" id="{0C564F7E-4616-E548-B81C-390A9F5C7740}"/>
              </a:ext>
            </a:extLst>
          </p:cNvPr>
          <p:cNvSpPr>
            <a:spLocks noGrp="1"/>
          </p:cNvSpPr>
          <p:nvPr>
            <p:ph type="body" sz="quarter" idx="11" hasCustomPrompt="1"/>
          </p:nvPr>
        </p:nvSpPr>
        <p:spPr>
          <a:xfrm>
            <a:off x="4166982" y="3812721"/>
            <a:ext cx="2951698" cy="574616"/>
          </a:xfrm>
          <a:prstGeom prst="rect">
            <a:avLst/>
          </a:prstGeom>
        </p:spPr>
        <p:txBody>
          <a:bodyP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21" name="Text Placeholder 32">
            <a:extLst>
              <a:ext uri="{FF2B5EF4-FFF2-40B4-BE49-F238E27FC236}">
                <a16:creationId xmlns:a16="http://schemas.microsoft.com/office/drawing/2014/main" id="{82FF7D0B-8D01-6749-9143-AF9B1238EDB8}"/>
              </a:ext>
            </a:extLst>
          </p:cNvPr>
          <p:cNvSpPr>
            <a:spLocks noGrp="1"/>
          </p:cNvSpPr>
          <p:nvPr>
            <p:ph type="body" sz="quarter" idx="16" hasCustomPrompt="1"/>
          </p:nvPr>
        </p:nvSpPr>
        <p:spPr>
          <a:xfrm>
            <a:off x="4166981" y="4660372"/>
            <a:ext cx="2980605"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grpSp>
        <p:nvGrpSpPr>
          <p:cNvPr id="342" name="Graphic 95">
            <a:extLst>
              <a:ext uri="{FF2B5EF4-FFF2-40B4-BE49-F238E27FC236}">
                <a16:creationId xmlns:a16="http://schemas.microsoft.com/office/drawing/2014/main" id="{78CB6730-FE3C-F64A-90C1-994A839C794C}"/>
              </a:ext>
            </a:extLst>
          </p:cNvPr>
          <p:cNvGrpSpPr/>
          <p:nvPr userDrawn="1"/>
        </p:nvGrpSpPr>
        <p:grpSpPr>
          <a:xfrm>
            <a:off x="707812" y="9460915"/>
            <a:ext cx="1509109" cy="423922"/>
            <a:chOff x="584588" y="9078286"/>
            <a:chExt cx="1509109" cy="423922"/>
          </a:xfrm>
          <a:solidFill>
            <a:srgbClr val="000000"/>
          </a:solidFill>
        </p:grpSpPr>
        <p:sp>
          <p:nvSpPr>
            <p:cNvPr id="343" name="Freeform 342">
              <a:extLst>
                <a:ext uri="{FF2B5EF4-FFF2-40B4-BE49-F238E27FC236}">
                  <a16:creationId xmlns:a16="http://schemas.microsoft.com/office/drawing/2014/main" id="{75C86EF1-E93B-B64C-8AD5-6287810B3402}"/>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289AE"/>
              </a:solid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350B8D3E-74BA-2142-A8F1-F9873C5820B9}"/>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289AE"/>
              </a:solidFill>
              <a:prstDash val="solid"/>
              <a:miter/>
            </a:ln>
          </p:spPr>
          <p:txBody>
            <a:bodyPr rtlCol="0" anchor="ctr"/>
            <a:lstStyle/>
            <a:p>
              <a:endParaRPr lang="en-US"/>
            </a:p>
          </p:txBody>
        </p:sp>
      </p:grpSp>
      <p:sp>
        <p:nvSpPr>
          <p:cNvPr id="345" name="Text Placeholder 23">
            <a:extLst>
              <a:ext uri="{FF2B5EF4-FFF2-40B4-BE49-F238E27FC236}">
                <a16:creationId xmlns:a16="http://schemas.microsoft.com/office/drawing/2014/main" id="{A9A3D5FF-2DEA-B148-BB15-C1284CA3F768}"/>
              </a:ext>
            </a:extLst>
          </p:cNvPr>
          <p:cNvSpPr>
            <a:spLocks noGrp="1"/>
          </p:cNvSpPr>
          <p:nvPr>
            <p:ph type="body" sz="quarter" idx="17" hasCustomPrompt="1"/>
          </p:nvPr>
        </p:nvSpPr>
        <p:spPr>
          <a:xfrm>
            <a:off x="752142" y="9500178"/>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2025 - 2027</a:t>
            </a:r>
          </a:p>
          <a:p>
            <a:pPr lvl="0"/>
            <a:r>
              <a:rPr lang="en-US" dirty="0"/>
              <a:t>Document Name</a:t>
            </a:r>
          </a:p>
        </p:txBody>
      </p:sp>
      <p:sp>
        <p:nvSpPr>
          <p:cNvPr id="346" name="Text Placeholder 23">
            <a:extLst>
              <a:ext uri="{FF2B5EF4-FFF2-40B4-BE49-F238E27FC236}">
                <a16:creationId xmlns:a16="http://schemas.microsoft.com/office/drawing/2014/main" id="{9B400FD6-846E-F34A-B9D5-58B417B72B0A}"/>
              </a:ext>
            </a:extLst>
          </p:cNvPr>
          <p:cNvSpPr>
            <a:spLocks noGrp="1"/>
          </p:cNvSpPr>
          <p:nvPr>
            <p:ph type="body" sz="quarter" idx="18" hasCustomPrompt="1"/>
          </p:nvPr>
        </p:nvSpPr>
        <p:spPr>
          <a:xfrm>
            <a:off x="2316409" y="9493648"/>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3" name="Graphic 2">
            <a:extLst>
              <a:ext uri="{FF2B5EF4-FFF2-40B4-BE49-F238E27FC236}">
                <a16:creationId xmlns:a16="http://schemas.microsoft.com/office/drawing/2014/main" id="{0249E51E-D0F6-22C2-6ACE-C3450037EA4F}"/>
              </a:ext>
            </a:extLst>
          </p:cNvPr>
          <p:cNvPicPr>
            <a:picLocks noChangeAspect="1"/>
          </p:cNvPicPr>
          <p:nvPr userDrawn="1"/>
        </p:nvPicPr>
        <p:blipFill>
          <a:blip r:embed="rId2">
            <a:extLst>
              <a:ext uri="{96DAC541-7B7A-43D3-8B79-37D633B846F1}">
                <asvg:svgBlip xmlns:asvg="http://schemas.microsoft.com/office/drawing/2016/SVG/main" r:embed="rId3"/>
              </a:ext>
            </a:extLst>
          </a:blip>
          <a:srcRect l="31584" t="38697" r="39868" b="43173"/>
          <a:stretch/>
        </p:blipFill>
        <p:spPr>
          <a:xfrm>
            <a:off x="5056094" y="4595780"/>
            <a:ext cx="2503581" cy="2251143"/>
          </a:xfrm>
          <a:prstGeom prst="rect">
            <a:avLst/>
          </a:prstGeom>
        </p:spPr>
      </p:pic>
      <p:pic>
        <p:nvPicPr>
          <p:cNvPr id="5" name="Picture 4" descr="Co-funded by the European Union logo in png for web usage">
            <a:extLst>
              <a:ext uri="{FF2B5EF4-FFF2-40B4-BE49-F238E27FC236}">
                <a16:creationId xmlns:a16="http://schemas.microsoft.com/office/drawing/2014/main" id="{E17092A3-E6E0-FC33-7CEF-95B8EC0963B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2462" y="10131338"/>
            <a:ext cx="1489944" cy="311822"/>
          </a:xfrm>
          <a:prstGeom prst="rect">
            <a:avLst/>
          </a:prstGeom>
          <a:noFill/>
          <a:ln>
            <a:noFill/>
          </a:ln>
        </p:spPr>
      </p:pic>
      <p:sp>
        <p:nvSpPr>
          <p:cNvPr id="8" name="Graphic 6">
            <a:extLst>
              <a:ext uri="{FF2B5EF4-FFF2-40B4-BE49-F238E27FC236}">
                <a16:creationId xmlns:a16="http://schemas.microsoft.com/office/drawing/2014/main" id="{85939347-8CB0-33F7-5C4E-1827991D83C5}"/>
              </a:ext>
            </a:extLst>
          </p:cNvPr>
          <p:cNvSpPr/>
          <p:nvPr userDrawn="1"/>
        </p:nvSpPr>
        <p:spPr>
          <a:xfrm rot="5400000">
            <a:off x="5488301" y="7887196"/>
            <a:ext cx="476911" cy="3665836"/>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289AE"/>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9" name="Text Placeholder 32">
            <a:extLst>
              <a:ext uri="{FF2B5EF4-FFF2-40B4-BE49-F238E27FC236}">
                <a16:creationId xmlns:a16="http://schemas.microsoft.com/office/drawing/2014/main" id="{ECA117B4-05EF-987E-8096-F5A8BC45E00F}"/>
              </a:ext>
            </a:extLst>
          </p:cNvPr>
          <p:cNvSpPr>
            <a:spLocks noGrp="1"/>
          </p:cNvSpPr>
          <p:nvPr>
            <p:ph type="body" sz="quarter" idx="42" hasCustomPrompt="1"/>
          </p:nvPr>
        </p:nvSpPr>
        <p:spPr>
          <a:xfrm>
            <a:off x="3893839" y="9474915"/>
            <a:ext cx="3427139"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Tree>
    <p:extLst>
      <p:ext uri="{BB962C8B-B14F-4D97-AF65-F5344CB8AC3E}">
        <p14:creationId xmlns:p14="http://schemas.microsoft.com/office/powerpoint/2010/main" val="278455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92A70B7-4BF7-8F44-8AF5-5974702C7384}"/>
              </a:ext>
            </a:extLst>
          </p:cNvPr>
          <p:cNvSpPr/>
          <p:nvPr userDrawn="1"/>
        </p:nvSpPr>
        <p:spPr>
          <a:xfrm>
            <a:off x="-1" y="-22715"/>
            <a:ext cx="7559675" cy="2175225"/>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8" name="Graphic 4">
            <a:extLst>
              <a:ext uri="{FF2B5EF4-FFF2-40B4-BE49-F238E27FC236}">
                <a16:creationId xmlns:a16="http://schemas.microsoft.com/office/drawing/2014/main" id="{7045EC92-B290-D94E-8C45-4E74F8B812C4}"/>
              </a:ext>
            </a:extLst>
          </p:cNvPr>
          <p:cNvSpPr/>
          <p:nvPr userDrawn="1"/>
        </p:nvSpPr>
        <p:spPr>
          <a:xfrm rot="5400000">
            <a:off x="1923160" y="1210643"/>
            <a:ext cx="111654" cy="1932187"/>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noFill/>
            <a:prstDash val="solid"/>
            <a:miter/>
          </a:ln>
        </p:spPr>
        <p:txBody>
          <a:bodyPr rtlCol="0" anchor="ctr"/>
          <a:lstStyle/>
          <a:p>
            <a:endParaRPr lang="en-US"/>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1124620" y="3561547"/>
            <a:ext cx="648000" cy="348400"/>
          </a:xfrm>
          <a:prstGeom prst="rect">
            <a:avLst/>
          </a:prstGeom>
        </p:spPr>
        <p:txBody>
          <a:bodyPr anchor="ctr">
            <a:noAutofit/>
          </a:bodyPr>
          <a:lstStyle>
            <a:lvl1pPr marL="0" indent="0" algn="ctr">
              <a:buNone/>
              <a:defRPr sz="20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1907586" y="3561547"/>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1124620" y="4036789"/>
            <a:ext cx="648000" cy="348400"/>
          </a:xfrm>
          <a:prstGeom prst="rect">
            <a:avLst/>
          </a:prstGeom>
        </p:spPr>
        <p:txBody>
          <a:bodyPr anchor="ctr">
            <a:noAutofit/>
          </a:bodyPr>
          <a:lstStyle>
            <a:lvl1pPr marL="0" indent="0" algn="ctr">
              <a:buNone/>
              <a:defRPr sz="20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1907586" y="403678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1124620" y="4537923"/>
            <a:ext cx="648000" cy="348400"/>
          </a:xfrm>
          <a:prstGeom prst="rect">
            <a:avLst/>
          </a:prstGeom>
        </p:spPr>
        <p:txBody>
          <a:bodyPr anchor="ctr">
            <a:noAutofit/>
          </a:bodyPr>
          <a:lstStyle>
            <a:lvl1pPr marL="0" indent="0" algn="ctr">
              <a:buNone/>
              <a:defRPr sz="20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1907586" y="4537923"/>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1124620" y="5038878"/>
            <a:ext cx="648000" cy="348400"/>
          </a:xfrm>
          <a:prstGeom prst="rect">
            <a:avLst/>
          </a:prstGeom>
        </p:spPr>
        <p:txBody>
          <a:bodyPr anchor="ctr">
            <a:noAutofit/>
          </a:bodyPr>
          <a:lstStyle>
            <a:lvl1pPr marL="0" indent="0" algn="ctr">
              <a:buNone/>
              <a:defRPr sz="20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1907586" y="503887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1124620" y="5540668"/>
            <a:ext cx="648000" cy="348400"/>
          </a:xfrm>
          <a:prstGeom prst="rect">
            <a:avLst/>
          </a:prstGeom>
        </p:spPr>
        <p:txBody>
          <a:bodyPr anchor="ctr">
            <a:noAutofit/>
          </a:bodyPr>
          <a:lstStyle>
            <a:lvl1pPr marL="0" indent="0" algn="ctr">
              <a:buNone/>
              <a:defRPr sz="20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1907586" y="554066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1134260" y="6069864"/>
            <a:ext cx="648000" cy="348400"/>
          </a:xfrm>
          <a:prstGeom prst="rect">
            <a:avLst/>
          </a:prstGeom>
        </p:spPr>
        <p:txBody>
          <a:bodyPr anchor="ctr">
            <a:noAutofit/>
          </a:bodyPr>
          <a:lstStyle>
            <a:lvl1pPr marL="0" indent="0" algn="ctr">
              <a:buNone/>
              <a:defRPr sz="20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1917226" y="6069864"/>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1134260" y="6560096"/>
            <a:ext cx="648000" cy="348400"/>
          </a:xfrm>
          <a:prstGeom prst="rect">
            <a:avLst/>
          </a:prstGeom>
        </p:spPr>
        <p:txBody>
          <a:bodyPr anchor="ctr">
            <a:noAutofit/>
          </a:bodyPr>
          <a:lstStyle>
            <a:lvl1pPr marL="0" indent="0" algn="ctr">
              <a:buNone/>
              <a:defRPr sz="20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1917226" y="6560096"/>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25" name="Text Placeholder 32">
            <a:extLst>
              <a:ext uri="{FF2B5EF4-FFF2-40B4-BE49-F238E27FC236}">
                <a16:creationId xmlns:a16="http://schemas.microsoft.com/office/drawing/2014/main" id="{595667C2-CA92-D843-9BA4-3A0CC62BC0A6}"/>
              </a:ext>
            </a:extLst>
          </p:cNvPr>
          <p:cNvSpPr>
            <a:spLocks noGrp="1"/>
          </p:cNvSpPr>
          <p:nvPr>
            <p:ph type="body" sz="quarter" idx="47" hasCustomPrompt="1"/>
          </p:nvPr>
        </p:nvSpPr>
        <p:spPr>
          <a:xfrm>
            <a:off x="1102768" y="855681"/>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29" name="Group 28">
            <a:extLst>
              <a:ext uri="{FF2B5EF4-FFF2-40B4-BE49-F238E27FC236}">
                <a16:creationId xmlns:a16="http://schemas.microsoft.com/office/drawing/2014/main" id="{5EFE6692-3BEC-814A-A23D-54D7DF843B19}"/>
              </a:ext>
            </a:extLst>
          </p:cNvPr>
          <p:cNvGrpSpPr/>
          <p:nvPr userDrawn="1"/>
        </p:nvGrpSpPr>
        <p:grpSpPr>
          <a:xfrm>
            <a:off x="929765" y="3975103"/>
            <a:ext cx="4794141" cy="2506930"/>
            <a:chOff x="195319" y="2097486"/>
            <a:chExt cx="4278713" cy="2506930"/>
          </a:xfrm>
        </p:grpSpPr>
        <p:cxnSp>
          <p:nvCxnSpPr>
            <p:cNvPr id="30" name="Straight Connector 29">
              <a:extLst>
                <a:ext uri="{FF2B5EF4-FFF2-40B4-BE49-F238E27FC236}">
                  <a16:creationId xmlns:a16="http://schemas.microsoft.com/office/drawing/2014/main" id="{6B3E6CA0-C231-3F4F-955E-EC040F42CD46}"/>
                </a:ext>
              </a:extLst>
            </p:cNvPr>
            <p:cNvCxnSpPr>
              <a:cxnSpLocks/>
            </p:cNvCxnSpPr>
            <p:nvPr userDrawn="1"/>
          </p:nvCxnSpPr>
          <p:spPr>
            <a:xfrm flipH="1">
              <a:off x="195319" y="2097486"/>
              <a:ext cx="4278713" cy="0"/>
            </a:xfrm>
            <a:prstGeom prst="line">
              <a:avLst/>
            </a:prstGeom>
            <a:ln w="9525">
              <a:solidFill>
                <a:srgbClr val="62A84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6209FA-FC30-724A-9EA3-D55D1B74FCFB}"/>
                </a:ext>
              </a:extLst>
            </p:cNvPr>
            <p:cNvCxnSpPr>
              <a:cxnSpLocks/>
            </p:cNvCxnSpPr>
            <p:nvPr userDrawn="1"/>
          </p:nvCxnSpPr>
          <p:spPr>
            <a:xfrm flipH="1">
              <a:off x="195319" y="2592736"/>
              <a:ext cx="4278713" cy="0"/>
            </a:xfrm>
            <a:prstGeom prst="line">
              <a:avLst/>
            </a:prstGeom>
            <a:ln w="9525">
              <a:solidFill>
                <a:srgbClr val="62A84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C0D1C8-14EA-BD48-A4C9-9D888135B963}"/>
                </a:ext>
              </a:extLst>
            </p:cNvPr>
            <p:cNvCxnSpPr>
              <a:cxnSpLocks/>
            </p:cNvCxnSpPr>
            <p:nvPr userDrawn="1"/>
          </p:nvCxnSpPr>
          <p:spPr>
            <a:xfrm flipH="1">
              <a:off x="195319" y="3089885"/>
              <a:ext cx="4278713" cy="0"/>
            </a:xfrm>
            <a:prstGeom prst="line">
              <a:avLst/>
            </a:prstGeom>
            <a:ln w="9525">
              <a:solidFill>
                <a:srgbClr val="62A84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6EEDD3-BEE7-C146-8697-616A7AFACA9A}"/>
                </a:ext>
              </a:extLst>
            </p:cNvPr>
            <p:cNvCxnSpPr>
              <a:cxnSpLocks/>
            </p:cNvCxnSpPr>
            <p:nvPr userDrawn="1"/>
          </p:nvCxnSpPr>
          <p:spPr>
            <a:xfrm flipH="1">
              <a:off x="195319" y="3585135"/>
              <a:ext cx="4278713" cy="0"/>
            </a:xfrm>
            <a:prstGeom prst="line">
              <a:avLst/>
            </a:prstGeom>
            <a:ln w="9525">
              <a:solidFill>
                <a:srgbClr val="62A84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8E2E6E-C11B-3443-89B8-D0A11A23DD82}"/>
                </a:ext>
              </a:extLst>
            </p:cNvPr>
            <p:cNvCxnSpPr>
              <a:cxnSpLocks/>
            </p:cNvCxnSpPr>
            <p:nvPr userDrawn="1"/>
          </p:nvCxnSpPr>
          <p:spPr>
            <a:xfrm flipH="1">
              <a:off x="195319" y="4109166"/>
              <a:ext cx="4278713" cy="0"/>
            </a:xfrm>
            <a:prstGeom prst="line">
              <a:avLst/>
            </a:prstGeom>
            <a:ln w="9525">
              <a:solidFill>
                <a:srgbClr val="62A84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91B6CE-0202-A649-967A-962452485218}"/>
                </a:ext>
              </a:extLst>
            </p:cNvPr>
            <p:cNvCxnSpPr>
              <a:cxnSpLocks/>
            </p:cNvCxnSpPr>
            <p:nvPr userDrawn="1"/>
          </p:nvCxnSpPr>
          <p:spPr>
            <a:xfrm flipH="1">
              <a:off x="195319" y="4604416"/>
              <a:ext cx="4278713" cy="0"/>
            </a:xfrm>
            <a:prstGeom prst="line">
              <a:avLst/>
            </a:prstGeom>
            <a:ln w="9525">
              <a:solidFill>
                <a:srgbClr val="62A844"/>
              </a:solidFill>
            </a:ln>
          </p:spPr>
          <p:style>
            <a:lnRef idx="1">
              <a:schemeClr val="accent1"/>
            </a:lnRef>
            <a:fillRef idx="0">
              <a:schemeClr val="accent1"/>
            </a:fillRef>
            <a:effectRef idx="0">
              <a:schemeClr val="accent1"/>
            </a:effectRef>
            <a:fontRef idx="minor">
              <a:schemeClr val="tx1"/>
            </a:fontRef>
          </p:style>
        </p:cxnSp>
      </p:grpSp>
      <p:pic>
        <p:nvPicPr>
          <p:cNvPr id="2" name="Graphic 1">
            <a:extLst>
              <a:ext uri="{FF2B5EF4-FFF2-40B4-BE49-F238E27FC236}">
                <a16:creationId xmlns:a16="http://schemas.microsoft.com/office/drawing/2014/main" id="{9678E592-8565-00D5-566D-B43CCC4C3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31584" t="38697" r="39868" b="43173"/>
          <a:stretch/>
        </p:blipFill>
        <p:spPr>
          <a:xfrm>
            <a:off x="5427023" y="237505"/>
            <a:ext cx="2132652" cy="1917615"/>
          </a:xfrm>
          <a:prstGeom prst="rect">
            <a:avLst/>
          </a:prstGeom>
        </p:spPr>
      </p:pic>
      <p:pic>
        <p:nvPicPr>
          <p:cNvPr id="4" name="Picture 3">
            <a:extLst>
              <a:ext uri="{FF2B5EF4-FFF2-40B4-BE49-F238E27FC236}">
                <a16:creationId xmlns:a16="http://schemas.microsoft.com/office/drawing/2014/main" id="{29B51CC4-CD9E-FC08-96F0-C281AF481F63}"/>
              </a:ext>
            </a:extLst>
          </p:cNvPr>
          <p:cNvPicPr>
            <a:picLocks noChangeAspect="1"/>
          </p:cNvPicPr>
          <p:nvPr userDrawn="1"/>
        </p:nvPicPr>
        <p:blipFill>
          <a:blip r:embed="rId4"/>
          <a:stretch>
            <a:fillRect/>
          </a:stretch>
        </p:blipFill>
        <p:spPr>
          <a:xfrm>
            <a:off x="1220703" y="8772525"/>
            <a:ext cx="4187116" cy="421836"/>
          </a:xfrm>
          <a:prstGeom prst="rect">
            <a:avLst/>
          </a:prstGeom>
        </p:spPr>
      </p:pic>
    </p:spTree>
    <p:extLst>
      <p:ext uri="{BB962C8B-B14F-4D97-AF65-F5344CB8AC3E}">
        <p14:creationId xmlns:p14="http://schemas.microsoft.com/office/powerpoint/2010/main" val="48548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973356"/>
            <a:ext cx="5509099" cy="5814709"/>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49404" y="2470361"/>
            <a:ext cx="1829216" cy="1555732"/>
          </a:xfrm>
          <a:prstGeom prst="rect">
            <a:avLst/>
          </a:prstGeom>
        </p:spPr>
        <p:txBody>
          <a:bodyPr anchor="t">
            <a:noAutofit/>
          </a:bodyPr>
          <a:lstStyle>
            <a:lvl1pPr marL="0" indent="0" algn="l">
              <a:buNone/>
              <a:defRPr sz="7200" b="1" i="0">
                <a:solidFill>
                  <a:srgbClr val="0289A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170993" y="3483706"/>
            <a:ext cx="3486126" cy="2574544"/>
          </a:xfrm>
          <a:prstGeom prst="rect">
            <a:avLst/>
          </a:prstGeom>
        </p:spPr>
        <p:txBody>
          <a:bodyPr anchor="t">
            <a:noAutofit/>
          </a:bodyPr>
          <a:lstStyle>
            <a:lvl1pPr marL="0" indent="0" algn="l">
              <a:lnSpc>
                <a:spcPts val="334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
        <p:nvSpPr>
          <p:cNvPr id="65" name="Freeform 64">
            <a:extLst>
              <a:ext uri="{FF2B5EF4-FFF2-40B4-BE49-F238E27FC236}">
                <a16:creationId xmlns:a16="http://schemas.microsoft.com/office/drawing/2014/main" id="{C0E97728-1EA5-EA41-8AAC-21AA33A5FC2A}"/>
              </a:ext>
            </a:extLst>
          </p:cNvPr>
          <p:cNvSpPr/>
          <p:nvPr userDrawn="1"/>
        </p:nvSpPr>
        <p:spPr>
          <a:xfrm>
            <a:off x="-7386" y="3631442"/>
            <a:ext cx="281305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0289AE"/>
          </a:solidFill>
          <a:ln w="3060" cap="flat">
            <a:noFill/>
            <a:prstDash val="solid"/>
            <a:miter/>
          </a:ln>
        </p:spPr>
        <p:txBody>
          <a:bodyPr rtlCol="0" anchor="ctr"/>
          <a:lstStyle/>
          <a:p>
            <a:endParaRPr lang="en-US"/>
          </a:p>
        </p:txBody>
      </p:sp>
      <p:pic>
        <p:nvPicPr>
          <p:cNvPr id="3" name="Graphic 2">
            <a:extLst>
              <a:ext uri="{FF2B5EF4-FFF2-40B4-BE49-F238E27FC236}">
                <a16:creationId xmlns:a16="http://schemas.microsoft.com/office/drawing/2014/main" id="{4CF929D7-49C5-5D7C-BED8-075A53FD4E23}"/>
              </a:ext>
            </a:extLst>
          </p:cNvPr>
          <p:cNvPicPr>
            <a:picLocks noChangeAspect="1"/>
          </p:cNvPicPr>
          <p:nvPr userDrawn="1"/>
        </p:nvPicPr>
        <p:blipFill>
          <a:blip r:embed="rId2">
            <a:extLst>
              <a:ext uri="{96DAC541-7B7A-43D3-8B79-37D633B846F1}">
                <asvg:svgBlip xmlns:asvg="http://schemas.microsoft.com/office/drawing/2016/SVG/main" r:embed="rId3"/>
              </a:ext>
            </a:extLst>
          </a:blip>
          <a:srcRect l="28087" t="31059" r="39868" b="43173"/>
          <a:stretch/>
        </p:blipFill>
        <p:spPr>
          <a:xfrm>
            <a:off x="3806446" y="3516923"/>
            <a:ext cx="3753229" cy="4273062"/>
          </a:xfrm>
          <a:prstGeom prst="rect">
            <a:avLst/>
          </a:prstGeom>
        </p:spPr>
      </p:pic>
    </p:spTree>
    <p:extLst>
      <p:ext uri="{BB962C8B-B14F-4D97-AF65-F5344CB8AC3E}">
        <p14:creationId xmlns:p14="http://schemas.microsoft.com/office/powerpoint/2010/main" val="239043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16" name="Graphic 6">
            <a:extLst>
              <a:ext uri="{FF2B5EF4-FFF2-40B4-BE49-F238E27FC236}">
                <a16:creationId xmlns:a16="http://schemas.microsoft.com/office/drawing/2014/main" id="{282321D2-BE96-E519-89ED-AE6F0C5D3BD7}"/>
              </a:ext>
            </a:extLst>
          </p:cNvPr>
          <p:cNvSpPr/>
          <p:nvPr userDrawn="1"/>
        </p:nvSpPr>
        <p:spPr>
          <a:xfrm>
            <a:off x="4361732" y="4714240"/>
            <a:ext cx="2854885" cy="4753561"/>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62A844"/>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5" name="Picture Placeholder 14">
            <a:extLst>
              <a:ext uri="{FF2B5EF4-FFF2-40B4-BE49-F238E27FC236}">
                <a16:creationId xmlns:a16="http://schemas.microsoft.com/office/drawing/2014/main" id="{4D89293F-087B-10FA-4880-B4978247A4E3}"/>
              </a:ext>
            </a:extLst>
          </p:cNvPr>
          <p:cNvSpPr>
            <a:spLocks noGrp="1"/>
          </p:cNvSpPr>
          <p:nvPr>
            <p:ph type="pic" sz="quarter" idx="44" hasCustomPrompt="1"/>
          </p:nvPr>
        </p:nvSpPr>
        <p:spPr>
          <a:xfrm>
            <a:off x="0" y="1976839"/>
            <a:ext cx="7575789" cy="3184441"/>
          </a:xfrm>
          <a:custGeom>
            <a:avLst/>
            <a:gdLst>
              <a:gd name="connsiteX0" fmla="*/ 0 w 7575789"/>
              <a:gd name="connsiteY0" fmla="*/ 0 h 3184441"/>
              <a:gd name="connsiteX1" fmla="*/ 7575789 w 7575789"/>
              <a:gd name="connsiteY1" fmla="*/ 0 h 3184441"/>
              <a:gd name="connsiteX2" fmla="*/ 7575789 w 7575789"/>
              <a:gd name="connsiteY2" fmla="*/ 3184441 h 3184441"/>
              <a:gd name="connsiteX3" fmla="*/ 7216621 w 7575789"/>
              <a:gd name="connsiteY3" fmla="*/ 3184441 h 3184441"/>
              <a:gd name="connsiteX4" fmla="*/ 7216621 w 7575789"/>
              <a:gd name="connsiteY4" fmla="*/ 2737401 h 3184441"/>
              <a:gd name="connsiteX5" fmla="*/ 4361732 w 7575789"/>
              <a:gd name="connsiteY5" fmla="*/ 2737401 h 3184441"/>
              <a:gd name="connsiteX6" fmla="*/ 4361732 w 7575789"/>
              <a:gd name="connsiteY6" fmla="*/ 3184441 h 3184441"/>
              <a:gd name="connsiteX7" fmla="*/ 0 w 7575789"/>
              <a:gd name="connsiteY7" fmla="*/ 3184441 h 31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5789" h="3184441">
                <a:moveTo>
                  <a:pt x="0" y="0"/>
                </a:moveTo>
                <a:lnTo>
                  <a:pt x="7575789" y="0"/>
                </a:lnTo>
                <a:lnTo>
                  <a:pt x="7575789" y="3184441"/>
                </a:lnTo>
                <a:lnTo>
                  <a:pt x="7216621" y="3184441"/>
                </a:lnTo>
                <a:lnTo>
                  <a:pt x="7216621" y="2737401"/>
                </a:lnTo>
                <a:lnTo>
                  <a:pt x="4361732" y="2737401"/>
                </a:lnTo>
                <a:lnTo>
                  <a:pt x="4361732" y="3184441"/>
                </a:lnTo>
                <a:lnTo>
                  <a:pt x="0" y="3184441"/>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262626"/>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02.02.26</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535055" y="6235416"/>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622560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535055" y="6751743"/>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674192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535055" y="7235212"/>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22539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535055" y="7722777"/>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771296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535055" y="8251369"/>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5080145" y="824155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535055" y="8743835"/>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5080145" y="873401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0289A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2733745"/>
          </a:xfrm>
          <a:prstGeom prst="rect">
            <a:avLst/>
          </a:prstGeom>
        </p:spPr>
        <p:txBody>
          <a:bodyPr anchor="t">
            <a:noAutofit/>
          </a:bodyPr>
          <a:lstStyle>
            <a:lvl1pPr marL="0" indent="0" algn="l">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386094" y="4948316"/>
            <a:ext cx="2842020" cy="537307"/>
          </a:xfrm>
          <a:prstGeom prst="rect">
            <a:avLst/>
          </a:prstGeom>
        </p:spPr>
        <p:txBody>
          <a:bodyPr>
            <a:noAutofit/>
          </a:bodyPr>
          <a:lstStyle>
            <a:lvl1pPr marL="0" indent="0" algn="ctr">
              <a:lnSpc>
                <a:spcPct val="100000"/>
              </a:lnSpc>
              <a:spcBef>
                <a:spcPts val="0"/>
              </a:spcBef>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 name="Picture 1">
            <a:extLst>
              <a:ext uri="{FF2B5EF4-FFF2-40B4-BE49-F238E27FC236}">
                <a16:creationId xmlns:a16="http://schemas.microsoft.com/office/drawing/2014/main" id="{822F2505-FEA4-50C2-9F02-AFC12AC1B469}"/>
              </a:ext>
            </a:extLst>
          </p:cNvPr>
          <p:cNvPicPr>
            <a:picLocks noChangeAspect="1"/>
          </p:cNvPicPr>
          <p:nvPr userDrawn="1"/>
        </p:nvPicPr>
        <p:blipFill>
          <a:blip r:embed="rId2"/>
          <a:stretch>
            <a:fillRect/>
          </a:stretch>
        </p:blipFill>
        <p:spPr>
          <a:xfrm>
            <a:off x="341055" y="178101"/>
            <a:ext cx="2758405" cy="1671151"/>
          </a:xfrm>
          <a:prstGeom prst="rect">
            <a:avLst/>
          </a:prstGeom>
        </p:spPr>
      </p:pic>
      <p:sp>
        <p:nvSpPr>
          <p:cNvPr id="5" name="Graphic 6">
            <a:extLst>
              <a:ext uri="{FF2B5EF4-FFF2-40B4-BE49-F238E27FC236}">
                <a16:creationId xmlns:a16="http://schemas.microsoft.com/office/drawing/2014/main" id="{C6B622A3-34DF-474E-331C-07C957DD7F0B}"/>
              </a:ext>
            </a:extLst>
          </p:cNvPr>
          <p:cNvSpPr/>
          <p:nvPr userDrawn="1"/>
        </p:nvSpPr>
        <p:spPr>
          <a:xfrm rot="5400000">
            <a:off x="1146591" y="8762755"/>
            <a:ext cx="476911" cy="277009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289AE"/>
          </a:solidFill>
          <a:ln w="2971" cap="flat">
            <a:noFill/>
            <a:prstDash val="solid"/>
            <a:miter/>
          </a:ln>
        </p:spPr>
        <p:txBody>
          <a:bodyPr rtlCol="0" anchor="ctr"/>
          <a:lstStyle/>
          <a:p>
            <a:pPr algn="l"/>
            <a:endParaRPr lang="en-US" sz="1283" b="0" i="0" dirty="0">
              <a:latin typeface="Calibri" panose="020F0502020204030204" pitchFamily="34" charset="0"/>
            </a:endParaRPr>
          </a:p>
        </p:txBody>
      </p:sp>
      <p:sp>
        <p:nvSpPr>
          <p:cNvPr id="6" name="Text Placeholder 32">
            <a:extLst>
              <a:ext uri="{FF2B5EF4-FFF2-40B4-BE49-F238E27FC236}">
                <a16:creationId xmlns:a16="http://schemas.microsoft.com/office/drawing/2014/main" id="{5E6829EC-1E53-C697-84F4-36C03AE990B8}"/>
              </a:ext>
            </a:extLst>
          </p:cNvPr>
          <p:cNvSpPr>
            <a:spLocks noGrp="1"/>
          </p:cNvSpPr>
          <p:nvPr>
            <p:ph type="body" sz="quarter" idx="43" hasCustomPrompt="1"/>
          </p:nvPr>
        </p:nvSpPr>
        <p:spPr>
          <a:xfrm>
            <a:off x="428780" y="9926354"/>
            <a:ext cx="3431969" cy="476907"/>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pic>
        <p:nvPicPr>
          <p:cNvPr id="3" name="Picture 2">
            <a:extLst>
              <a:ext uri="{FF2B5EF4-FFF2-40B4-BE49-F238E27FC236}">
                <a16:creationId xmlns:a16="http://schemas.microsoft.com/office/drawing/2014/main" id="{F453C3E9-6EDD-6067-50D4-C1E14B999145}"/>
              </a:ext>
            </a:extLst>
          </p:cNvPr>
          <p:cNvPicPr>
            <a:picLocks noChangeAspect="1"/>
          </p:cNvPicPr>
          <p:nvPr userDrawn="1"/>
        </p:nvPicPr>
        <p:blipFill>
          <a:blip r:embed="rId3"/>
          <a:stretch>
            <a:fillRect/>
          </a:stretch>
        </p:blipFill>
        <p:spPr>
          <a:xfrm>
            <a:off x="3135228" y="9972675"/>
            <a:ext cx="4187116" cy="421836"/>
          </a:xfrm>
          <a:prstGeom prst="rect">
            <a:avLst/>
          </a:prstGeom>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 name="Graphic 1">
            <a:extLst>
              <a:ext uri="{FF2B5EF4-FFF2-40B4-BE49-F238E27FC236}">
                <a16:creationId xmlns:a16="http://schemas.microsoft.com/office/drawing/2014/main" id="{62094F0F-19C9-F138-1F26-F95161A3B07C}"/>
              </a:ext>
            </a:extLst>
          </p:cNvPr>
          <p:cNvPicPr>
            <a:picLocks noChangeAspect="1"/>
          </p:cNvPicPr>
          <p:nvPr userDrawn="1"/>
        </p:nvPicPr>
        <p:blipFill>
          <a:blip r:embed="rId2">
            <a:extLst>
              <a:ext uri="{96DAC541-7B7A-43D3-8B79-37D633B846F1}">
                <asvg:svgBlip xmlns:asvg="http://schemas.microsoft.com/office/drawing/2016/SVG/main" r:embed="rId3"/>
              </a:ext>
            </a:extLst>
          </a:blip>
          <a:srcRect l="28087" t="31059" r="39868" b="43173"/>
          <a:stretch/>
        </p:blipFill>
        <p:spPr>
          <a:xfrm flipH="1">
            <a:off x="-23750" y="6418751"/>
            <a:ext cx="3753229" cy="4273062"/>
          </a:xfrm>
          <a:prstGeom prst="rect">
            <a:avLst/>
          </a:prstGeom>
        </p:spPr>
      </p:pic>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
        <p:nvSpPr>
          <p:cNvPr id="12" name="Picture Placeholder 52">
            <a:extLst>
              <a:ext uri="{FF2B5EF4-FFF2-40B4-BE49-F238E27FC236}">
                <a16:creationId xmlns:a16="http://schemas.microsoft.com/office/drawing/2014/main" id="{79B37BBF-4F7E-FC49-9369-968208EDA452}"/>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384612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2EB74F8-7504-5043-A98F-4BB8D614AF07}"/>
              </a:ext>
            </a:extLst>
          </p:cNvPr>
          <p:cNvSpPr/>
          <p:nvPr userDrawn="1"/>
        </p:nvSpPr>
        <p:spPr>
          <a:xfrm>
            <a:off x="13749" y="1277646"/>
            <a:ext cx="4174526" cy="3690885"/>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1" name="Picture Placeholder 30">
            <a:extLst>
              <a:ext uri="{FF2B5EF4-FFF2-40B4-BE49-F238E27FC236}">
                <a16:creationId xmlns:a16="http://schemas.microsoft.com/office/drawing/2014/main" id="{3AAA4AAF-3F3F-7542-8530-5290EE77114B}"/>
              </a:ext>
            </a:extLst>
          </p:cNvPr>
          <p:cNvSpPr>
            <a:spLocks noGrp="1"/>
          </p:cNvSpPr>
          <p:nvPr>
            <p:ph type="pic" sz="quarter" idx="41"/>
          </p:nvPr>
        </p:nvSpPr>
        <p:spPr>
          <a:xfrm>
            <a:off x="424347" y="376445"/>
            <a:ext cx="6670451" cy="9583642"/>
          </a:xfrm>
          <a:custGeom>
            <a:avLst/>
            <a:gdLst>
              <a:gd name="connsiteX0" fmla="*/ 0 w 6670451"/>
              <a:gd name="connsiteY0" fmla="*/ 0 h 9583642"/>
              <a:gd name="connsiteX1" fmla="*/ 6667035 w 6670451"/>
              <a:gd name="connsiteY1" fmla="*/ 0 h 9583642"/>
              <a:gd name="connsiteX2" fmla="*/ 6667035 w 6670451"/>
              <a:gd name="connsiteY2" fmla="*/ 3666057 h 9583642"/>
              <a:gd name="connsiteX3" fmla="*/ 6670451 w 6670451"/>
              <a:gd name="connsiteY3" fmla="*/ 3666057 h 9583642"/>
              <a:gd name="connsiteX4" fmla="*/ 6670451 w 6670451"/>
              <a:gd name="connsiteY4" fmla="*/ 9230688 h 9583642"/>
              <a:gd name="connsiteX5" fmla="*/ 6667035 w 6670451"/>
              <a:gd name="connsiteY5" fmla="*/ 9230688 h 9583642"/>
              <a:gd name="connsiteX6" fmla="*/ 6667035 w 6670451"/>
              <a:gd name="connsiteY6" fmla="*/ 9583642 h 9583642"/>
              <a:gd name="connsiteX7" fmla="*/ 0 w 6670451"/>
              <a:gd name="connsiteY7" fmla="*/ 9583642 h 9583642"/>
              <a:gd name="connsiteX8" fmla="*/ 0 w 6670451"/>
              <a:gd name="connsiteY8" fmla="*/ 4592086 h 9583642"/>
              <a:gd name="connsiteX9" fmla="*/ 3763928 w 6670451"/>
              <a:gd name="connsiteY9" fmla="*/ 4592086 h 9583642"/>
              <a:gd name="connsiteX10" fmla="*/ 3763928 w 6670451"/>
              <a:gd name="connsiteY10" fmla="*/ 901201 h 9583642"/>
              <a:gd name="connsiteX11" fmla="*/ 0 w 6670451"/>
              <a:gd name="connsiteY11" fmla="*/ 901201 h 958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70451" h="9583642">
                <a:moveTo>
                  <a:pt x="0" y="0"/>
                </a:moveTo>
                <a:lnTo>
                  <a:pt x="6667035" y="0"/>
                </a:lnTo>
                <a:lnTo>
                  <a:pt x="6667035" y="3666057"/>
                </a:lnTo>
                <a:lnTo>
                  <a:pt x="6670451" y="3666057"/>
                </a:lnTo>
                <a:lnTo>
                  <a:pt x="6670451" y="9230688"/>
                </a:lnTo>
                <a:lnTo>
                  <a:pt x="6667035" y="9230688"/>
                </a:lnTo>
                <a:lnTo>
                  <a:pt x="6667035" y="9583642"/>
                </a:lnTo>
                <a:lnTo>
                  <a:pt x="0" y="9583642"/>
                </a:lnTo>
                <a:lnTo>
                  <a:pt x="0" y="4592086"/>
                </a:lnTo>
                <a:lnTo>
                  <a:pt x="3763928" y="4592086"/>
                </a:lnTo>
                <a:lnTo>
                  <a:pt x="3763928" y="901201"/>
                </a:lnTo>
                <a:lnTo>
                  <a:pt x="0" y="90120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00" name="Slide Number Placeholder 5">
            <a:extLst>
              <a:ext uri="{FF2B5EF4-FFF2-40B4-BE49-F238E27FC236}">
                <a16:creationId xmlns:a16="http://schemas.microsoft.com/office/drawing/2014/main" id="{83960161-A61D-6B4B-A296-0BCF95091095}"/>
              </a:ext>
            </a:extLst>
          </p:cNvPr>
          <p:cNvSpPr>
            <a:spLocks noGrp="1"/>
          </p:cNvSpPr>
          <p:nvPr userDrawn="1">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9052" y="6920402"/>
            <a:ext cx="7149518" cy="3108177"/>
          </a:xfrm>
          <a:prstGeom prst="rect">
            <a:avLst/>
          </a:prstGeom>
          <a:solidFill>
            <a:srgbClr val="62A8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485128" y="4947138"/>
            <a:ext cx="2251185" cy="1725894"/>
          </a:xfrm>
          <a:prstGeom prst="rect">
            <a:avLst/>
          </a:prstGeom>
        </p:spPr>
        <p:txBody>
          <a:bodyPr>
            <a:noAutofit/>
          </a:bodyPr>
          <a:lstStyle>
            <a:lvl1pPr marL="0" indent="0" algn="l">
              <a:buNone/>
              <a:defRPr sz="2200" b="1" i="0">
                <a:solidFill>
                  <a:srgbClr val="0289AE"/>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644057"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2881961" y="4945328"/>
            <a:ext cx="3751180" cy="1725894"/>
          </a:xfrm>
          <a:prstGeom prst="rect">
            <a:avLst/>
          </a:prstGeom>
        </p:spPr>
        <p:txBody>
          <a:bodyPr>
            <a:noAutofit/>
          </a:bodyPr>
          <a:lstStyle>
            <a:lvl1pPr marL="0" indent="0" algn="l">
              <a:buNone/>
              <a:defRPr sz="18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
        <p:nvSpPr>
          <p:cNvPr id="27" name="Picture Placeholder 52">
            <a:extLst>
              <a:ext uri="{FF2B5EF4-FFF2-40B4-BE49-F238E27FC236}">
                <a16:creationId xmlns:a16="http://schemas.microsoft.com/office/drawing/2014/main" id="{5F987C05-E057-D14D-8CAC-5145D1FEEE2A}"/>
              </a:ext>
            </a:extLst>
          </p:cNvPr>
          <p:cNvSpPr>
            <a:spLocks noGrp="1"/>
          </p:cNvSpPr>
          <p:nvPr>
            <p:ph type="pic" sz="quarter" idx="41"/>
          </p:nvPr>
        </p:nvSpPr>
        <p:spPr>
          <a:xfrm>
            <a:off x="0" y="0"/>
            <a:ext cx="7573499" cy="465760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415675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62A8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145896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rot="5400000" flipH="1">
            <a:off x="6788994" y="10283671"/>
            <a:ext cx="224149" cy="0"/>
          </a:xfrm>
          <a:prstGeom prst="line">
            <a:avLst/>
          </a:prstGeom>
          <a:noFill/>
          <a:ln w="9525" cap="flat">
            <a:solidFill>
              <a:srgbClr val="0289AE"/>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6936846" y="10171596"/>
            <a:ext cx="357598" cy="266594"/>
          </a:xfrm>
          <a:prstGeom prst="rect">
            <a:avLst/>
          </a:prstGeom>
        </p:spPr>
        <p:txBody>
          <a:bodyPr vert="horz" lIns="91440" tIns="45720" rIns="91440" bIns="45720" rtlCol="0" anchor="ctr"/>
          <a:lstStyle>
            <a:lvl1pPr algn="ctr">
              <a:defRPr sz="800" b="0" i="0">
                <a:solidFill>
                  <a:srgbClr val="40404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pic>
        <p:nvPicPr>
          <p:cNvPr id="13" name="Picture 12">
            <a:extLst>
              <a:ext uri="{FF2B5EF4-FFF2-40B4-BE49-F238E27FC236}">
                <a16:creationId xmlns:a16="http://schemas.microsoft.com/office/drawing/2014/main" id="{17AD2D7E-EE87-6C5D-0BCE-DCD96B57ED01}"/>
              </a:ext>
            </a:extLst>
          </p:cNvPr>
          <p:cNvPicPr>
            <a:picLocks noChangeAspect="1"/>
          </p:cNvPicPr>
          <p:nvPr userDrawn="1"/>
        </p:nvPicPr>
        <p:blipFill>
          <a:blip r:embed="rId20"/>
          <a:srcRect l="6057" t="73356" r="7135" b="13558"/>
          <a:stretch/>
        </p:blipFill>
        <p:spPr>
          <a:xfrm>
            <a:off x="624072" y="10196311"/>
            <a:ext cx="1764898" cy="161179"/>
          </a:xfrm>
          <a:prstGeom prst="rect">
            <a:avLst/>
          </a:prstGeom>
        </p:spPr>
      </p:pic>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1" r:id="rId3"/>
    <p:sldLayoutId id="2147483692" r:id="rId4"/>
    <p:sldLayoutId id="2147483689" r:id="rId5"/>
    <p:sldLayoutId id="2147483672" r:id="rId6"/>
    <p:sldLayoutId id="2147483684" r:id="rId7"/>
    <p:sldLayoutId id="2147483681" r:id="rId8"/>
    <p:sldLayoutId id="2147483662" r:id="rId9"/>
    <p:sldLayoutId id="2147483682" r:id="rId10"/>
    <p:sldLayoutId id="2147483663" r:id="rId11"/>
    <p:sldLayoutId id="2147483664" r:id="rId12"/>
    <p:sldLayoutId id="2147483693" r:id="rId13"/>
    <p:sldLayoutId id="2147483697" r:id="rId14"/>
    <p:sldLayoutId id="2147483695" r:id="rId15"/>
    <p:sldLayoutId id="2147483665" r:id="rId16"/>
    <p:sldLayoutId id="2147483698" r:id="rId17"/>
    <p:sldLayoutId id="2147483699" r:id="rId18"/>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1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1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2.jpg"/></Relationships>
</file>

<file path=ppt/slides/_rels/slide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6" Type="http://schemas.openxmlformats.org/officeDocument/2006/relationships/hyperlink" Target="https://www.instagram.com/ecosmarthospitality/" TargetMode="External"/><Relationship Id="rId5" Type="http://schemas.openxmlformats.org/officeDocument/2006/relationships/hyperlink" Target="https://www.linkedin.com/company/ecosmart-hospitality-project" TargetMode="External"/><Relationship Id="rId4" Type="http://schemas.openxmlformats.org/officeDocument/2006/relationships/hyperlink" Target="https://ecosmartproject.e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hyperlink" Target="https://publications.jrc.ec.europa.eu/repository/handle/JRC128040"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F78587-55AD-25B2-80A7-28956ACC5A90}"/>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4AD527D4-7D91-C428-9935-8DEB46D7239B}"/>
              </a:ext>
            </a:extLst>
          </p:cNvPr>
          <p:cNvPicPr>
            <a:picLocks noChangeAspect="1"/>
          </p:cNvPicPr>
          <p:nvPr/>
        </p:nvPicPr>
        <p:blipFill>
          <a:blip r:embed="rId2"/>
          <a:stretch>
            <a:fillRect/>
          </a:stretch>
        </p:blipFill>
        <p:spPr>
          <a:xfrm>
            <a:off x="4288638" y="710782"/>
            <a:ext cx="2744282" cy="1662595"/>
          </a:xfrm>
          <a:prstGeom prst="rect">
            <a:avLst/>
          </a:prstGeom>
        </p:spPr>
      </p:pic>
      <p:sp>
        <p:nvSpPr>
          <p:cNvPr id="4" name="Graphic 4">
            <a:extLst>
              <a:ext uri="{FF2B5EF4-FFF2-40B4-BE49-F238E27FC236}">
                <a16:creationId xmlns:a16="http://schemas.microsoft.com/office/drawing/2014/main" id="{B22AF368-4E19-6D81-DAF7-C457EA3C38B0}"/>
              </a:ext>
            </a:extLst>
          </p:cNvPr>
          <p:cNvSpPr/>
          <p:nvPr/>
        </p:nvSpPr>
        <p:spPr>
          <a:xfrm rot="10800000">
            <a:off x="3732823" y="-21294"/>
            <a:ext cx="386317" cy="1073036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62A844"/>
          </a:solidFill>
          <a:ln w="2370" cap="flat">
            <a:noFill/>
            <a:prstDash val="solid"/>
            <a:miter/>
          </a:ln>
        </p:spPr>
        <p:txBody>
          <a:bodyPr rtlCol="0" anchor="ctr"/>
          <a:lstStyle/>
          <a:p>
            <a:endParaRPr lang="en-US"/>
          </a:p>
        </p:txBody>
      </p:sp>
      <p:pic>
        <p:nvPicPr>
          <p:cNvPr id="11" name="Picture 10" descr="Co-funded by the European Union logo in png for web usage">
            <a:extLst>
              <a:ext uri="{FF2B5EF4-FFF2-40B4-BE49-F238E27FC236}">
                <a16:creationId xmlns:a16="http://schemas.microsoft.com/office/drawing/2014/main" id="{789537A1-90FE-62EE-92E1-671C2B1B48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6286" y="9883770"/>
            <a:ext cx="1489944" cy="311822"/>
          </a:xfrm>
          <a:prstGeom prst="rect">
            <a:avLst/>
          </a:prstGeom>
          <a:noFill/>
          <a:ln>
            <a:noFill/>
          </a:ln>
        </p:spPr>
      </p:pic>
      <p:sp>
        <p:nvSpPr>
          <p:cNvPr id="16" name="TextBox 15">
            <a:extLst>
              <a:ext uri="{FF2B5EF4-FFF2-40B4-BE49-F238E27FC236}">
                <a16:creationId xmlns:a16="http://schemas.microsoft.com/office/drawing/2014/main" id="{A3022125-281C-5DB5-80F4-1CB24E206139}"/>
              </a:ext>
            </a:extLst>
          </p:cNvPr>
          <p:cNvSpPr txBox="1"/>
          <p:nvPr/>
        </p:nvSpPr>
        <p:spPr>
          <a:xfrm>
            <a:off x="4288638" y="2373377"/>
            <a:ext cx="3071378" cy="6124754"/>
          </a:xfrm>
          <a:prstGeom prst="rect">
            <a:avLst/>
          </a:prstGeom>
          <a:noFill/>
        </p:spPr>
        <p:txBody>
          <a:bodyPr wrap="square">
            <a:spAutoFit/>
          </a:bodyPr>
          <a:lstStyle/>
          <a:p>
            <a:endParaRPr lang="en-US" sz="3200" b="1" spc="-150" dirty="0">
              <a:solidFill>
                <a:srgbClr val="0289AE"/>
              </a:solidFill>
              <a:latin typeface="Calibri" panose="020F0502020204030204" pitchFamily="34" charset="0"/>
              <a:cs typeface="Calibri" panose="020F0502020204030204" pitchFamily="34" charset="0"/>
            </a:endParaRPr>
          </a:p>
          <a:p>
            <a:r>
              <a:rPr lang="es-ES" sz="3200" b="1" spc="-150" dirty="0">
                <a:solidFill>
                  <a:srgbClr val="0289AE"/>
                </a:solidFill>
                <a:latin typeface="Calibri" panose="020F0502020204030204" pitchFamily="34" charset="0"/>
                <a:cs typeface="Calibri" panose="020F0502020204030204" pitchFamily="34" charset="0"/>
              </a:rPr>
              <a:t>MARCO de Competencias y Currículum Verde y Digital</a:t>
            </a:r>
          </a:p>
          <a:p>
            <a:endParaRPr lang="en-US" sz="3200" b="1" spc="-150" dirty="0">
              <a:solidFill>
                <a:srgbClr val="0289AE"/>
              </a:solidFill>
              <a:latin typeface="Calibri" panose="020F0502020204030204" pitchFamily="34" charset="0"/>
              <a:cs typeface="Calibri" panose="020F0502020204030204" pitchFamily="34" charset="0"/>
            </a:endParaRPr>
          </a:p>
          <a:p>
            <a:r>
              <a:rPr lang="es-ES" sz="2000" spc="-150" dirty="0">
                <a:solidFill>
                  <a:srgbClr val="62A844"/>
                </a:solidFill>
                <a:latin typeface="Calibri" panose="020F0502020204030204" pitchFamily="34" charset="0"/>
                <a:cs typeface="Calibri" panose="020F0502020204030204" pitchFamily="34" charset="0"/>
              </a:rPr>
              <a:t>A través de este Marco y Currículum, buscamos fortalecer la resiliencia del sector hostelero, asegurando su capacidad para resistir futuras crisis económicas mientras contribuye positivamente a los objetivos medioambientales. </a:t>
            </a:r>
          </a:p>
          <a:p>
            <a:endParaRPr lang="en-GB" sz="2000" spc="-150" dirty="0">
              <a:solidFill>
                <a:srgbClr val="62A844"/>
              </a:solidFill>
              <a:latin typeface="Calibri" panose="020F0502020204030204" pitchFamily="34" charset="0"/>
              <a:cs typeface="Calibri" panose="020F0502020204030204" pitchFamily="34" charset="0"/>
            </a:endParaRPr>
          </a:p>
          <a:p>
            <a:r>
              <a:rPr lang="en-US" sz="2000" b="1" spc="-150" dirty="0">
                <a:solidFill>
                  <a:srgbClr val="0289AE"/>
                </a:solidFill>
                <a:latin typeface="Calibri" panose="020F0502020204030204" pitchFamily="34" charset="0"/>
                <a:cs typeface="Calibri" panose="020F0502020204030204" pitchFamily="34" charset="0"/>
              </a:rPr>
              <a:t> </a:t>
            </a:r>
            <a:endParaRPr lang="en-US" sz="3200" b="1" spc="-150" dirty="0">
              <a:solidFill>
                <a:srgbClr val="0289AE"/>
              </a:solidFill>
              <a:latin typeface="Calibri" panose="020F0502020204030204" pitchFamily="34" charset="0"/>
              <a:cs typeface="Calibri" panose="020F0502020204030204" pitchFamily="34" charset="0"/>
            </a:endParaRPr>
          </a:p>
        </p:txBody>
      </p:sp>
      <p:pic>
        <p:nvPicPr>
          <p:cNvPr id="22" name="Picture 21" descr="A close-up of glasses of water on a table&#10;&#10;AI-generated content may be incorrect.">
            <a:extLst>
              <a:ext uri="{FF2B5EF4-FFF2-40B4-BE49-F238E27FC236}">
                <a16:creationId xmlns:a16="http://schemas.microsoft.com/office/drawing/2014/main" id="{FD53DFE3-E2A8-0D2D-A4A3-50829D05C6E4}"/>
              </a:ext>
            </a:extLst>
          </p:cNvPr>
          <p:cNvPicPr>
            <a:picLocks noChangeAspect="1"/>
          </p:cNvPicPr>
          <p:nvPr/>
        </p:nvPicPr>
        <p:blipFill>
          <a:blip r:embed="rId4"/>
          <a:srcRect l="22093" t="-515" r="21472" b="515"/>
          <a:stretch>
            <a:fillRect/>
          </a:stretch>
        </p:blipFill>
        <p:spPr>
          <a:xfrm>
            <a:off x="0" y="-204788"/>
            <a:ext cx="4014787" cy="10913854"/>
          </a:xfrm>
          <a:prstGeom prst="rect">
            <a:avLst/>
          </a:prstGeom>
        </p:spPr>
      </p:pic>
    </p:spTree>
    <p:extLst>
      <p:ext uri="{BB962C8B-B14F-4D97-AF65-F5344CB8AC3E}">
        <p14:creationId xmlns:p14="http://schemas.microsoft.com/office/powerpoint/2010/main" val="2906607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1E02F-B34F-C714-0682-366C5F1A5EE0}"/>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16A06690-9BC6-A39E-8479-FD0CA225B98A}"/>
              </a:ext>
            </a:extLst>
          </p:cNvPr>
          <p:cNvSpPr txBox="1">
            <a:spLocks/>
          </p:cNvSpPr>
          <p:nvPr/>
        </p:nvSpPr>
        <p:spPr>
          <a:xfrm>
            <a:off x="605428" y="1441470"/>
            <a:ext cx="3342686" cy="307506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400" dirty="0">
                <a:solidFill>
                  <a:srgbClr val="404040"/>
                </a:solidFill>
                <a:ea typeface="Calibri" panose="020F0502020204030204" pitchFamily="34" charset="0"/>
                <a:cs typeface="Times New Roman" panose="02020603050405020304" pitchFamily="18" charset="0"/>
              </a:rPr>
              <a:t>El marco </a:t>
            </a:r>
            <a:r>
              <a:rPr lang="es-ES" sz="1400" dirty="0" err="1">
                <a:solidFill>
                  <a:srgbClr val="404040"/>
                </a:solidFill>
                <a:ea typeface="Calibri" panose="020F0502020204030204" pitchFamily="34" charset="0"/>
                <a:cs typeface="Times New Roman" panose="02020603050405020304" pitchFamily="18" charset="0"/>
              </a:rPr>
              <a:t>EntreComp</a:t>
            </a:r>
            <a:r>
              <a:rPr lang="es-ES" sz="1400" dirty="0">
                <a:solidFill>
                  <a:srgbClr val="404040"/>
                </a:solidFill>
                <a:ea typeface="Calibri" panose="020F0502020204030204" pitchFamily="34" charset="0"/>
                <a:cs typeface="Times New Roman" panose="02020603050405020304" pitchFamily="18" charset="0"/>
              </a:rPr>
              <a:t>, o </a:t>
            </a:r>
            <a:r>
              <a:rPr lang="es-ES" sz="1400" b="1" dirty="0">
                <a:solidFill>
                  <a:srgbClr val="404040"/>
                </a:solidFill>
                <a:ea typeface="Calibri" panose="020F0502020204030204" pitchFamily="34" charset="0"/>
                <a:cs typeface="Times New Roman" panose="02020603050405020304" pitchFamily="18" charset="0"/>
              </a:rPr>
              <a:t>Marco Europeo de Competencias Emprendedoras</a:t>
            </a:r>
            <a:r>
              <a:rPr lang="es-ES" sz="1400" dirty="0">
                <a:solidFill>
                  <a:srgbClr val="404040"/>
                </a:solidFill>
                <a:ea typeface="Calibri" panose="020F0502020204030204" pitchFamily="34" charset="0"/>
                <a:cs typeface="Times New Roman" panose="02020603050405020304" pitchFamily="18" charset="0"/>
              </a:rPr>
              <a:t>, fue desarrollado por la Comisión Europea para definir y promover el emprendimiento como una competencia clave para el aprendizaje a lo largo de la vida. Amplía la visión tradicional del emprendimiento más allá de la creación de empresas, destacando una mentalidad y un conjunto de habilidades que permiten convertir las ideas en acción en todos los ámbitos de la vida.</a:t>
            </a:r>
          </a:p>
          <a:p>
            <a:pPr marL="6350" marR="9525" algn="l">
              <a:lnSpc>
                <a:spcPts val="1720"/>
              </a:lnSpc>
            </a:pPr>
            <a:endParaRPr lang="en-IE" sz="1400" dirty="0">
              <a:solidFill>
                <a:srgbClr val="404040"/>
              </a:solidFill>
              <a:ea typeface="Calibri" panose="020F0502020204030204" pitchFamily="34" charset="0"/>
              <a:cs typeface="Times New Roman" panose="02020603050405020304" pitchFamily="18" charset="0"/>
            </a:endParaRPr>
          </a:p>
        </p:txBody>
      </p:sp>
      <p:sp>
        <p:nvSpPr>
          <p:cNvPr id="31" name="Text Placeholder 1">
            <a:extLst>
              <a:ext uri="{FF2B5EF4-FFF2-40B4-BE49-F238E27FC236}">
                <a16:creationId xmlns:a16="http://schemas.microsoft.com/office/drawing/2014/main" id="{1CA4F9C5-D459-D0F5-4065-2C292619369D}"/>
              </a:ext>
            </a:extLst>
          </p:cNvPr>
          <p:cNvSpPr txBox="1">
            <a:spLocks/>
          </p:cNvSpPr>
          <p:nvPr/>
        </p:nvSpPr>
        <p:spPr>
          <a:xfrm>
            <a:off x="585014" y="7428973"/>
            <a:ext cx="6389643" cy="1667402"/>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El marco es flexible y transversal, aplicable en contextos educativos, laborales y cívicos. Fomenta el desarrollo de actitudes emprendedoras como la iniciativa, la resiliencia, la colaboración y la resolución de problemas.  </a:t>
            </a: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En el sector hostelero, </a:t>
            </a:r>
            <a:r>
              <a:rPr lang="es-ES" sz="1100" b="0" dirty="0" err="1">
                <a:solidFill>
                  <a:srgbClr val="404040"/>
                </a:solidFill>
              </a:rPr>
              <a:t>EntreComp</a:t>
            </a:r>
            <a:r>
              <a:rPr lang="es-ES" sz="1100" b="0" dirty="0">
                <a:solidFill>
                  <a:srgbClr val="404040"/>
                </a:solidFill>
              </a:rPr>
              <a:t> es especialmente relevante para capacitar a las pymes y sus empleados a innovar, adaptarse y generar valor en entornos competitivos y exigentes. Aplicar el modelo </a:t>
            </a:r>
            <a:r>
              <a:rPr lang="es-ES" sz="1100" b="0" dirty="0" err="1">
                <a:solidFill>
                  <a:srgbClr val="404040"/>
                </a:solidFill>
              </a:rPr>
              <a:t>EntreComp</a:t>
            </a:r>
            <a:r>
              <a:rPr lang="es-ES" sz="1100" b="0" dirty="0">
                <a:solidFill>
                  <a:srgbClr val="404040"/>
                </a:solidFill>
              </a:rPr>
              <a:t> permite a los profesionales de la hostelería fortalecer su capacidad para liderar el cambio sostenible, gestionar recursos de manera eficiente y aprovechar nuevas oportunidades, factores críticos para la resiliencia y el crecimiento a largo plazo.</a:t>
            </a:r>
          </a:p>
        </p:txBody>
      </p:sp>
      <p:sp>
        <p:nvSpPr>
          <p:cNvPr id="33" name="TextBox 32">
            <a:extLst>
              <a:ext uri="{FF2B5EF4-FFF2-40B4-BE49-F238E27FC236}">
                <a16:creationId xmlns:a16="http://schemas.microsoft.com/office/drawing/2014/main" id="{F96D5D5E-BE96-CE74-54FF-920D789EC715}"/>
              </a:ext>
            </a:extLst>
          </p:cNvPr>
          <p:cNvSpPr txBox="1"/>
          <p:nvPr/>
        </p:nvSpPr>
        <p:spPr>
          <a:xfrm>
            <a:off x="605427" y="1026183"/>
            <a:ext cx="5694789"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0289AE"/>
                </a:solidFill>
                <a:latin typeface="Calibri" panose="020F0502020204030204" pitchFamily="34" charset="0"/>
                <a:cs typeface="Calibri" panose="020F0502020204030204" pitchFamily="34" charset="0"/>
              </a:rPr>
              <a:t>EntreComp</a:t>
            </a:r>
            <a:endParaRPr lang="en-US" sz="2000" b="1" dirty="0">
              <a:solidFill>
                <a:srgbClr val="0289AE"/>
              </a:solidFill>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536438A6-EB9A-1C90-5090-5FEB39F20BD8}"/>
              </a:ext>
            </a:extLst>
          </p:cNvPr>
          <p:cNvCxnSpPr>
            <a:cxnSpLocks/>
          </p:cNvCxnSpPr>
          <p:nvPr/>
        </p:nvCxnSpPr>
        <p:spPr>
          <a:xfrm>
            <a:off x="22750" y="4581051"/>
            <a:ext cx="4040133"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125750B5-98C1-B10A-885A-B006D1D97B62}"/>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10</a:t>
            </a:fld>
            <a:endParaRPr lang="en-US" dirty="0">
              <a:solidFill>
                <a:srgbClr val="262626"/>
              </a:solidFill>
            </a:endParaRPr>
          </a:p>
        </p:txBody>
      </p:sp>
      <p:sp>
        <p:nvSpPr>
          <p:cNvPr id="47" name="Graphic 4">
            <a:extLst>
              <a:ext uri="{FF2B5EF4-FFF2-40B4-BE49-F238E27FC236}">
                <a16:creationId xmlns:a16="http://schemas.microsoft.com/office/drawing/2014/main" id="{861D93FA-33F7-66B5-8114-0F8F394C3453}"/>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5BF206B4-E19E-EFB3-516E-207BFDB4DF16}"/>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2.2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4010CC1D-DDE4-AD6E-5826-4DD636895BB5}"/>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cxnSp>
        <p:nvCxnSpPr>
          <p:cNvPr id="2" name="Straight Connector 1">
            <a:extLst>
              <a:ext uri="{FF2B5EF4-FFF2-40B4-BE49-F238E27FC236}">
                <a16:creationId xmlns:a16="http://schemas.microsoft.com/office/drawing/2014/main" id="{6175D820-4F9F-5028-CDFC-C14AD47310A1}"/>
              </a:ext>
            </a:extLst>
          </p:cNvPr>
          <p:cNvCxnSpPr>
            <a:cxnSpLocks/>
          </p:cNvCxnSpPr>
          <p:nvPr/>
        </p:nvCxnSpPr>
        <p:spPr>
          <a:xfrm>
            <a:off x="4052238" y="4584635"/>
            <a:ext cx="0" cy="172720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 name="Triangle 4">
            <a:extLst>
              <a:ext uri="{FF2B5EF4-FFF2-40B4-BE49-F238E27FC236}">
                <a16:creationId xmlns:a16="http://schemas.microsoft.com/office/drawing/2014/main" id="{6F589031-4B13-3C6E-7FE1-95731412B641}"/>
              </a:ext>
            </a:extLst>
          </p:cNvPr>
          <p:cNvSpPr/>
          <p:nvPr/>
        </p:nvSpPr>
        <p:spPr>
          <a:xfrm rot="5400000">
            <a:off x="3171654" y="448736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D2172B-321D-7724-1A8E-0EC60C66ADB1}"/>
              </a:ext>
            </a:extLst>
          </p:cNvPr>
          <p:cNvSpPr txBox="1"/>
          <p:nvPr/>
        </p:nvSpPr>
        <p:spPr>
          <a:xfrm>
            <a:off x="3759517" y="4898656"/>
            <a:ext cx="4068969" cy="2362185"/>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01</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Ideas y </a:t>
            </a:r>
            <a:r>
              <a:rPr lang="en-US" sz="1600" b="1" dirty="0" err="1">
                <a:solidFill>
                  <a:srgbClr val="404040"/>
                </a:solidFill>
                <a:latin typeface="Calibri" panose="020F0502020204030204" pitchFamily="34" charset="0"/>
                <a:cs typeface="Calibri" panose="020F0502020204030204" pitchFamily="34" charset="0"/>
              </a:rPr>
              <a:t>Oportunidades</a:t>
            </a:r>
            <a:r>
              <a:rPr lang="en-US" sz="1600" b="1" dirty="0">
                <a:solidFill>
                  <a:srgbClr val="404040"/>
                </a:solidFill>
                <a:latin typeface="Calibri" panose="020F0502020204030204" pitchFamily="34" charset="0"/>
                <a:cs typeface="Calibri" panose="020F0502020204030204" pitchFamily="34" charset="0"/>
              </a:rPr>
              <a:t>; </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02</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Recursos</a:t>
            </a:r>
            <a:r>
              <a:rPr lang="en-US" sz="1600" b="1" dirty="0">
                <a:solidFill>
                  <a:srgbClr val="404040"/>
                </a:solidFill>
                <a:latin typeface="Calibri" panose="020F0502020204030204" pitchFamily="34" charset="0"/>
                <a:cs typeface="Calibri" panose="020F0502020204030204" pitchFamily="34" charset="0"/>
              </a:rPr>
              <a:t>; </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03</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Pasar a la </a:t>
            </a:r>
            <a:r>
              <a:rPr lang="en-US" sz="1600" b="1" dirty="0" err="1">
                <a:solidFill>
                  <a:srgbClr val="404040"/>
                </a:solidFill>
                <a:latin typeface="Calibri" panose="020F0502020204030204" pitchFamily="34" charset="0"/>
                <a:cs typeface="Calibri" panose="020F0502020204030204" pitchFamily="34" charset="0"/>
              </a:rPr>
              <a:t>Acción</a:t>
            </a:r>
            <a:r>
              <a:rPr lang="en-US" sz="1600" b="1" dirty="0">
                <a:solidFill>
                  <a:srgbClr val="404040"/>
                </a:solidFill>
                <a:latin typeface="Calibri" panose="020F0502020204030204" pitchFamily="34" charset="0"/>
                <a:cs typeface="Calibri" panose="020F0502020204030204" pitchFamily="34" charset="0"/>
              </a:rPr>
              <a:t> </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150" dirty="0">
              <a:solidFill>
                <a:srgbClr val="40404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400" b="1" i="1" dirty="0">
              <a:solidFill>
                <a:srgbClr val="404040"/>
              </a:solidFill>
              <a:latin typeface="Calibri" panose="020F0502020204030204" pitchFamily="34" charset="0"/>
              <a:cs typeface="Calibri" panose="020F0502020204030204" pitchFamily="34" charset="0"/>
            </a:endParaRPr>
          </a:p>
          <a:p>
            <a:pPr marL="1066800" indent="-635000"/>
            <a:endParaRPr lang="en-US" sz="1400" b="1" i="1" dirty="0">
              <a:solidFill>
                <a:srgbClr val="404040"/>
              </a:solidFill>
              <a:latin typeface="Calibri" panose="020F0502020204030204" pitchFamily="34" charset="0"/>
              <a:cs typeface="Calibri" panose="020F0502020204030204" pitchFamily="34" charset="0"/>
            </a:endParaRPr>
          </a:p>
          <a:p>
            <a:pPr marL="1066800" indent="-635000"/>
            <a:endParaRPr lang="en-US" sz="1200" b="1" i="1" dirty="0">
              <a:solidFill>
                <a:srgbClr val="60BB47"/>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A7D8EA00-9B28-784C-BDD1-661BE059D8CA}"/>
              </a:ext>
            </a:extLst>
          </p:cNvPr>
          <p:cNvSpPr txBox="1"/>
          <p:nvPr/>
        </p:nvSpPr>
        <p:spPr>
          <a:xfrm>
            <a:off x="588460" y="4456939"/>
            <a:ext cx="2507165" cy="710707"/>
          </a:xfrm>
          <a:prstGeom prst="rect">
            <a:avLst/>
          </a:prstGeom>
          <a:noFill/>
          <a:ln>
            <a:noFill/>
          </a:ln>
        </p:spPr>
        <p:txBody>
          <a:bodyPr wrap="square" rtlCol="0">
            <a:spAutoFit/>
          </a:bodyPr>
          <a:lstStyle/>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EntreComp</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está</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estructurada</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en</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tres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áreas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principales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31DFDC43-B182-7FCB-9022-6E4379E2FBCE}"/>
              </a:ext>
            </a:extLst>
          </p:cNvPr>
          <p:cNvCxnSpPr>
            <a:cxnSpLocks/>
          </p:cNvCxnSpPr>
          <p:nvPr/>
        </p:nvCxnSpPr>
        <p:spPr>
          <a:xfrm>
            <a:off x="4042563" y="5245035"/>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3E86E3C-B337-DA57-7C4F-0E8BC7599067}"/>
              </a:ext>
            </a:extLst>
          </p:cNvPr>
          <p:cNvSpPr txBox="1"/>
          <p:nvPr/>
        </p:nvSpPr>
        <p:spPr>
          <a:xfrm>
            <a:off x="605427" y="5144480"/>
            <a:ext cx="2991214" cy="2067233"/>
          </a:xfrm>
          <a:prstGeom prst="rect">
            <a:avLst/>
          </a:prstGeom>
          <a:noFill/>
          <a:ln>
            <a:noFill/>
          </a:ln>
        </p:spPr>
        <p:txBody>
          <a:bodyPr wrap="square" rtlCol="0">
            <a:spAutoFit/>
          </a:bodyPr>
          <a:lstStyle/>
          <a:p>
            <a:pPr>
              <a:lnSpc>
                <a:spcPts val="1380"/>
              </a:lnSpc>
            </a:pPr>
            <a:r>
              <a:rPr lang="es-ES" sz="1250" i="1" dirty="0">
                <a:solidFill>
                  <a:srgbClr val="404040"/>
                </a:solidFill>
                <a:highlight>
                  <a:srgbClr val="FFFFFF"/>
                </a:highlight>
                <a:latin typeface="Calibri" panose="020F0502020204030204" pitchFamily="34" charset="0"/>
                <a:cs typeface="Calibri" panose="020F0502020204030204" pitchFamily="34" charset="0"/>
              </a:rPr>
              <a:t>Estas áreas se subdividen en </a:t>
            </a:r>
            <a:r>
              <a:rPr lang="es-ES" sz="1250" b="1" i="1" dirty="0">
                <a:solidFill>
                  <a:srgbClr val="404040"/>
                </a:solidFill>
                <a:highlight>
                  <a:srgbClr val="FFFFFF"/>
                </a:highlight>
                <a:latin typeface="Calibri" panose="020F0502020204030204" pitchFamily="34" charset="0"/>
                <a:cs typeface="Calibri" panose="020F0502020204030204" pitchFamily="34" charset="0"/>
              </a:rPr>
              <a:t>15 competencias</a:t>
            </a:r>
            <a:r>
              <a:rPr lang="es-ES" sz="1250" i="1" dirty="0">
                <a:solidFill>
                  <a:srgbClr val="404040"/>
                </a:solidFill>
                <a:highlight>
                  <a:srgbClr val="FFFFFF"/>
                </a:highlight>
                <a:latin typeface="Calibri" panose="020F0502020204030204" pitchFamily="34" charset="0"/>
                <a:cs typeface="Calibri" panose="020F0502020204030204" pitchFamily="34" charset="0"/>
              </a:rPr>
              <a:t>, que incluyen creatividad, pensamiento ético y sostenible, movilización de recursos, planificación y aprendizaje a través de la experiencia. En conjunto, describen lo que significa ser emprendedor, ya sea creando una empresa, impulsando la innovación en una organización o resolviendo desafíos sociales y medioambientales.</a:t>
            </a:r>
          </a:p>
          <a:p>
            <a:pPr>
              <a:lnSpc>
                <a:spcPts val="1380"/>
              </a:lnSpc>
            </a:pPr>
            <a:r>
              <a:rPr lang="en-US" sz="1250" i="1" dirty="0">
                <a:solidFill>
                  <a:srgbClr val="404040"/>
                </a:solidFill>
                <a:highlight>
                  <a:srgbClr val="FFFFFF"/>
                </a:highlight>
                <a:latin typeface="Calibri" panose="020F0502020204030204" pitchFamily="34" charset="0"/>
                <a:cs typeface="Calibri" panose="020F0502020204030204" pitchFamily="34" charset="0"/>
              </a:rPr>
              <a:t> </a:t>
            </a:r>
          </a:p>
        </p:txBody>
      </p:sp>
      <p:cxnSp>
        <p:nvCxnSpPr>
          <p:cNvPr id="36" name="Straight Connector 35">
            <a:extLst>
              <a:ext uri="{FF2B5EF4-FFF2-40B4-BE49-F238E27FC236}">
                <a16:creationId xmlns:a16="http://schemas.microsoft.com/office/drawing/2014/main" id="{D30D20AD-8B8D-3242-4FCC-19E6C693D146}"/>
              </a:ext>
            </a:extLst>
          </p:cNvPr>
          <p:cNvCxnSpPr>
            <a:cxnSpLocks/>
          </p:cNvCxnSpPr>
          <p:nvPr/>
        </p:nvCxnSpPr>
        <p:spPr>
          <a:xfrm>
            <a:off x="4042563" y="5732715"/>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0D104D8-F159-9598-D86F-BD9A98BE883B}"/>
              </a:ext>
            </a:extLst>
          </p:cNvPr>
          <p:cNvCxnSpPr>
            <a:cxnSpLocks/>
          </p:cNvCxnSpPr>
          <p:nvPr/>
        </p:nvCxnSpPr>
        <p:spPr>
          <a:xfrm>
            <a:off x="4042563" y="6301675"/>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2AC9730-7A25-B0EC-3614-0B184F9C81FA}"/>
              </a:ext>
            </a:extLst>
          </p:cNvPr>
          <p:cNvPicPr>
            <a:picLocks noChangeAspect="1"/>
          </p:cNvPicPr>
          <p:nvPr/>
        </p:nvPicPr>
        <p:blipFill>
          <a:blip r:embed="rId4"/>
          <a:stretch>
            <a:fillRect/>
          </a:stretch>
        </p:blipFill>
        <p:spPr>
          <a:xfrm>
            <a:off x="3948114" y="1030058"/>
            <a:ext cx="3389635" cy="3377804"/>
          </a:xfrm>
          <a:prstGeom prst="rect">
            <a:avLst/>
          </a:prstGeom>
        </p:spPr>
      </p:pic>
    </p:spTree>
    <p:extLst>
      <p:ext uri="{BB962C8B-B14F-4D97-AF65-F5344CB8AC3E}">
        <p14:creationId xmlns:p14="http://schemas.microsoft.com/office/powerpoint/2010/main" val="100500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131A1-0F8A-01EB-5F09-75BC924A3503}"/>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9510EAC7-F295-C60F-FDD5-59EAD12D667F}"/>
              </a:ext>
            </a:extLst>
          </p:cNvPr>
          <p:cNvSpPr txBox="1">
            <a:spLocks/>
          </p:cNvSpPr>
          <p:nvPr/>
        </p:nvSpPr>
        <p:spPr>
          <a:xfrm>
            <a:off x="615102" y="1530491"/>
            <a:ext cx="3437136"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400" dirty="0">
                <a:solidFill>
                  <a:srgbClr val="404040"/>
                </a:solidFill>
                <a:ea typeface="Calibri" panose="020F0502020204030204" pitchFamily="34" charset="0"/>
                <a:cs typeface="Times New Roman" panose="02020603050405020304" pitchFamily="18" charset="0"/>
              </a:rPr>
              <a:t>El marco </a:t>
            </a:r>
            <a:r>
              <a:rPr lang="es-ES" sz="1400" dirty="0" err="1">
                <a:solidFill>
                  <a:srgbClr val="404040"/>
                </a:solidFill>
                <a:ea typeface="Calibri" panose="020F0502020204030204" pitchFamily="34" charset="0"/>
                <a:cs typeface="Times New Roman" panose="02020603050405020304" pitchFamily="18" charset="0"/>
              </a:rPr>
              <a:t>DigComp</a:t>
            </a:r>
            <a:r>
              <a:rPr lang="es-ES" sz="1400" dirty="0">
                <a:solidFill>
                  <a:srgbClr val="404040"/>
                </a:solidFill>
                <a:ea typeface="Calibri" panose="020F0502020204030204" pitchFamily="34" charset="0"/>
                <a:cs typeface="Times New Roman" panose="02020603050405020304" pitchFamily="18" charset="0"/>
              </a:rPr>
              <a:t>, o</a:t>
            </a:r>
            <a:r>
              <a:rPr lang="es-ES" sz="1400" b="1" dirty="0">
                <a:solidFill>
                  <a:srgbClr val="404040"/>
                </a:solidFill>
                <a:ea typeface="Calibri" panose="020F0502020204030204" pitchFamily="34" charset="0"/>
                <a:cs typeface="Times New Roman" panose="02020603050405020304" pitchFamily="18" charset="0"/>
              </a:rPr>
              <a:t> Marco Europeo de Competencias Digitales para la Ciudadanía</a:t>
            </a:r>
            <a:r>
              <a:rPr lang="es-ES" sz="1400" dirty="0">
                <a:solidFill>
                  <a:srgbClr val="404040"/>
                </a:solidFill>
                <a:ea typeface="Calibri" panose="020F0502020204030204" pitchFamily="34" charset="0"/>
                <a:cs typeface="Times New Roman" panose="02020603050405020304" pitchFamily="18" charset="0"/>
              </a:rPr>
              <a:t>, fue desarrollado por la Comisión Europea para definir los componentes clave de la competencia digital necesarios para el desarrollo personal, social y profesional. Sirve como una referencia común para evaluar y mejorar las habilidades digitales en toda Europa.</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31" name="Text Placeholder 1">
            <a:extLst>
              <a:ext uri="{FF2B5EF4-FFF2-40B4-BE49-F238E27FC236}">
                <a16:creationId xmlns:a16="http://schemas.microsoft.com/office/drawing/2014/main" id="{02F84F0B-CF7C-EB0B-ECAD-38E16ACC2656}"/>
              </a:ext>
            </a:extLst>
          </p:cNvPr>
          <p:cNvSpPr txBox="1">
            <a:spLocks/>
          </p:cNvSpPr>
          <p:nvPr/>
        </p:nvSpPr>
        <p:spPr>
          <a:xfrm>
            <a:off x="554098" y="7643739"/>
            <a:ext cx="6389643" cy="123422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Este marco está diseñado para ser flexible, adaptable y tecnológicamente neutral, lo que lo hace adecuado para todos los niveles de competencia digital y aplicable a diversos sectores y contextos educativos. </a:t>
            </a:r>
            <a:r>
              <a:rPr lang="es-ES" sz="1100" b="0" dirty="0" err="1">
                <a:solidFill>
                  <a:srgbClr val="404040"/>
                </a:solidFill>
              </a:rPr>
              <a:t>DigComp</a:t>
            </a:r>
            <a:r>
              <a:rPr lang="es-ES" sz="1100" b="0" dirty="0">
                <a:solidFill>
                  <a:srgbClr val="404040"/>
                </a:solidFill>
              </a:rPr>
              <a:t> proporciona una base sólida para el desarrollo de programas de formación específicos, el diseño de planes de estudio y la elaboración de políticas relacionadas con la transformación digital. </a:t>
            </a:r>
          </a:p>
          <a:p>
            <a:pPr algn="just">
              <a:lnSpc>
                <a:spcPts val="1120"/>
              </a:lnSpc>
              <a:spcBef>
                <a:spcPts val="0"/>
              </a:spcBef>
            </a:pPr>
            <a:endParaRPr lang="es-E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r>
              <a:rPr lang="es-ES" sz="1100" b="0" dirty="0">
                <a:solidFill>
                  <a:srgbClr val="404040"/>
                </a:solidFill>
              </a:rPr>
              <a:t>En el sector de la hostelería, el marco </a:t>
            </a:r>
            <a:r>
              <a:rPr lang="es-ES" sz="1100" b="0" dirty="0" err="1">
                <a:solidFill>
                  <a:srgbClr val="404040"/>
                </a:solidFill>
              </a:rPr>
              <a:t>DigComp</a:t>
            </a:r>
            <a:r>
              <a:rPr lang="es-ES" sz="1100" b="0" dirty="0">
                <a:solidFill>
                  <a:srgbClr val="404040"/>
                </a:solidFill>
              </a:rPr>
              <a:t> es fundamental para ayudar a las pymes y a sus empleados a aprovechar las herramientas digitales para optimizar operaciones, mejorar la interacción con los clientes, fortalecer las estrategias de marketing y adaptarse a las tendencias digitales. El desarrollo de la competencia digital, permite a los profesionales del sector aumentar su eficiencia, competitividad e innovación, aspectos cruciales para desenvolverse en una economía cada vez más digitalizada y satisfacer las crecientes expectativas de los consumidores.</a:t>
            </a:r>
          </a:p>
          <a:p>
            <a:pPr algn="just">
              <a:lnSpc>
                <a:spcPts val="1120"/>
              </a:lnSpc>
              <a:spcBef>
                <a:spcPts val="0"/>
              </a:spcBef>
            </a:pPr>
            <a:endParaRPr lang="en-US" sz="1100" b="0" dirty="0">
              <a:solidFill>
                <a:srgbClr val="404040"/>
              </a:solidFill>
            </a:endParaRPr>
          </a:p>
        </p:txBody>
      </p:sp>
      <p:sp>
        <p:nvSpPr>
          <p:cNvPr id="33" name="TextBox 32">
            <a:extLst>
              <a:ext uri="{FF2B5EF4-FFF2-40B4-BE49-F238E27FC236}">
                <a16:creationId xmlns:a16="http://schemas.microsoft.com/office/drawing/2014/main" id="{FE52C5A0-B9F6-C24A-EC54-E52A39509412}"/>
              </a:ext>
            </a:extLst>
          </p:cNvPr>
          <p:cNvSpPr txBox="1"/>
          <p:nvPr/>
        </p:nvSpPr>
        <p:spPr>
          <a:xfrm>
            <a:off x="605427" y="1064068"/>
            <a:ext cx="5694789" cy="631327"/>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0289AE"/>
                </a:solidFill>
                <a:latin typeface="Calibri" panose="020F0502020204030204" pitchFamily="34" charset="0"/>
                <a:cs typeface="Calibri" panose="020F0502020204030204" pitchFamily="34" charset="0"/>
              </a:rPr>
              <a:t>DigComp</a:t>
            </a:r>
            <a:endParaRPr lang="en-US" sz="2000" b="1" dirty="0">
              <a:solidFill>
                <a:srgbClr val="0289AE"/>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0289AE"/>
              </a:solidFill>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29DA9D76-9342-C52F-1AE1-F7A7E487B3BA}"/>
              </a:ext>
            </a:extLst>
          </p:cNvPr>
          <p:cNvCxnSpPr>
            <a:cxnSpLocks/>
          </p:cNvCxnSpPr>
          <p:nvPr/>
        </p:nvCxnSpPr>
        <p:spPr>
          <a:xfrm>
            <a:off x="22750" y="4185755"/>
            <a:ext cx="4040133"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A0522129-186F-3D1D-928E-44B76D7A46E1}"/>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11</a:t>
            </a:fld>
            <a:endParaRPr lang="en-US" dirty="0">
              <a:solidFill>
                <a:srgbClr val="262626"/>
              </a:solidFill>
            </a:endParaRPr>
          </a:p>
        </p:txBody>
      </p:sp>
      <p:sp>
        <p:nvSpPr>
          <p:cNvPr id="47" name="Graphic 4">
            <a:extLst>
              <a:ext uri="{FF2B5EF4-FFF2-40B4-BE49-F238E27FC236}">
                <a16:creationId xmlns:a16="http://schemas.microsoft.com/office/drawing/2014/main" id="{8527BF4E-A876-6A22-FCEF-9077E311B914}"/>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6942ED24-797E-921D-6216-DD3AB83A7675}"/>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2.3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C6DA8712-0064-D543-0198-F541A6A83C0F}"/>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cxnSp>
        <p:nvCxnSpPr>
          <p:cNvPr id="2" name="Straight Connector 1">
            <a:extLst>
              <a:ext uri="{FF2B5EF4-FFF2-40B4-BE49-F238E27FC236}">
                <a16:creationId xmlns:a16="http://schemas.microsoft.com/office/drawing/2014/main" id="{F428953A-89FC-1B00-C4D3-56CAC2AD93B2}"/>
              </a:ext>
            </a:extLst>
          </p:cNvPr>
          <p:cNvCxnSpPr>
            <a:cxnSpLocks/>
          </p:cNvCxnSpPr>
          <p:nvPr/>
        </p:nvCxnSpPr>
        <p:spPr>
          <a:xfrm>
            <a:off x="4052238" y="4189339"/>
            <a:ext cx="0" cy="284480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 name="Triangle 4">
            <a:extLst>
              <a:ext uri="{FF2B5EF4-FFF2-40B4-BE49-F238E27FC236}">
                <a16:creationId xmlns:a16="http://schemas.microsoft.com/office/drawing/2014/main" id="{5CDB7F08-9CC5-C873-5D9F-82610E7157DB}"/>
              </a:ext>
            </a:extLst>
          </p:cNvPr>
          <p:cNvSpPr/>
          <p:nvPr/>
        </p:nvSpPr>
        <p:spPr>
          <a:xfrm rot="5400000">
            <a:off x="3171654" y="4092072"/>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9FB4F6C-29DB-079A-737E-6FD3DF78AC3D}"/>
              </a:ext>
            </a:extLst>
          </p:cNvPr>
          <p:cNvSpPr txBox="1"/>
          <p:nvPr/>
        </p:nvSpPr>
        <p:spPr>
          <a:xfrm>
            <a:off x="588460" y="4061643"/>
            <a:ext cx="2378255" cy="710707"/>
          </a:xfrm>
          <a:prstGeom prst="rect">
            <a:avLst/>
          </a:prstGeom>
          <a:noFill/>
          <a:ln>
            <a:noFill/>
          </a:ln>
        </p:spPr>
        <p:txBody>
          <a:bodyPr wrap="square" rtlCol="0">
            <a:spAutoFit/>
          </a:bodyPr>
          <a:lstStyle/>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DigComp</a:t>
            </a:r>
            <a:r>
              <a:rPr lang="en-US" sz="1600" b="1" dirty="0">
                <a:solidFill>
                  <a:srgbClr val="0289AE"/>
                </a:solidFill>
                <a:highlight>
                  <a:srgbClr val="FFFFFF"/>
                </a:highlight>
                <a:latin typeface="Calibri" panose="020F0502020204030204" pitchFamily="34" charset="0"/>
                <a:cs typeface="Calibri" panose="020F0502020204030204" pitchFamily="34" charset="0"/>
              </a:rPr>
              <a:t> se </a:t>
            </a:r>
            <a:r>
              <a:rPr lang="en-US" sz="1600" b="1" dirty="0" err="1">
                <a:solidFill>
                  <a:srgbClr val="0289AE"/>
                </a:solidFill>
                <a:highlight>
                  <a:srgbClr val="FFFFFF"/>
                </a:highlight>
                <a:latin typeface="Calibri" panose="020F0502020204030204" pitchFamily="34" charset="0"/>
                <a:cs typeface="Calibri" panose="020F0502020204030204" pitchFamily="34" charset="0"/>
              </a:rPr>
              <a:t>estructura</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en</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cinco</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áreas</a:t>
            </a:r>
            <a:r>
              <a:rPr lang="en-US" sz="1600" b="1" dirty="0">
                <a:solidFill>
                  <a:srgbClr val="0289AE"/>
                </a:solidFill>
                <a:highlight>
                  <a:srgbClr val="FFFFFF"/>
                </a:highlight>
                <a:latin typeface="Calibri" panose="020F0502020204030204" pitchFamily="34" charset="0"/>
                <a:cs typeface="Calibri" panose="020F0502020204030204" pitchFamily="34" charset="0"/>
              </a:rPr>
              <a:t> clave de </a:t>
            </a:r>
            <a:r>
              <a:rPr lang="en-US" sz="1600" b="1" dirty="0" err="1">
                <a:solidFill>
                  <a:srgbClr val="0289AE"/>
                </a:solidFill>
                <a:highlight>
                  <a:srgbClr val="FFFFFF"/>
                </a:highlight>
                <a:latin typeface="Calibri" panose="020F0502020204030204" pitchFamily="34" charset="0"/>
                <a:cs typeface="Calibri" panose="020F0502020204030204" pitchFamily="34" charset="0"/>
              </a:rPr>
              <a:t>competencia</a:t>
            </a:r>
            <a:r>
              <a:rPr lang="en-US" sz="1600" b="1" dirty="0">
                <a:solidFill>
                  <a:srgbClr val="0289AE"/>
                </a:solidFill>
                <a:highlight>
                  <a:srgbClr val="FFFFFF"/>
                </a:highlight>
                <a:latin typeface="Calibri" panose="020F0502020204030204" pitchFamily="34" charset="0"/>
                <a:cs typeface="Calibri" panose="020F0502020204030204" pitchFamily="34" charset="0"/>
              </a:rPr>
              <a:t>:</a:t>
            </a: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FF77E2B7-27CF-F391-EE0E-1BDE337C5B9C}"/>
              </a:ext>
            </a:extLst>
          </p:cNvPr>
          <p:cNvCxnSpPr>
            <a:cxnSpLocks/>
          </p:cNvCxnSpPr>
          <p:nvPr/>
        </p:nvCxnSpPr>
        <p:spPr>
          <a:xfrm>
            <a:off x="4042563" y="4839579"/>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D24C4EA-AA79-DD4D-7EC2-F6DC737A75DC}"/>
              </a:ext>
            </a:extLst>
          </p:cNvPr>
          <p:cNvSpPr txBox="1"/>
          <p:nvPr/>
        </p:nvSpPr>
        <p:spPr>
          <a:xfrm>
            <a:off x="605427" y="4749184"/>
            <a:ext cx="2991214" cy="1349087"/>
          </a:xfrm>
          <a:prstGeom prst="rect">
            <a:avLst/>
          </a:prstGeom>
          <a:noFill/>
          <a:ln>
            <a:noFill/>
          </a:ln>
        </p:spPr>
        <p:txBody>
          <a:bodyPr wrap="square" rtlCol="0">
            <a:spAutoFit/>
          </a:bodyPr>
          <a:lstStyle/>
          <a:p>
            <a:pPr>
              <a:lnSpc>
                <a:spcPts val="1380"/>
              </a:lnSpc>
            </a:pPr>
            <a:r>
              <a:rPr lang="es-ES" sz="1250" i="1" dirty="0">
                <a:solidFill>
                  <a:srgbClr val="404040"/>
                </a:solidFill>
                <a:highlight>
                  <a:srgbClr val="FFFFFF"/>
                </a:highlight>
                <a:latin typeface="Calibri" panose="020F0502020204030204" pitchFamily="34" charset="0"/>
                <a:cs typeface="Calibri" panose="020F0502020204030204" pitchFamily="34" charset="0"/>
              </a:rPr>
              <a:t>﻿Estas áreas están desglosadas en </a:t>
            </a:r>
            <a:r>
              <a:rPr lang="es-ES" sz="1250" b="1" i="1" dirty="0">
                <a:solidFill>
                  <a:srgbClr val="404040"/>
                </a:solidFill>
                <a:highlight>
                  <a:srgbClr val="FFFFFF"/>
                </a:highlight>
                <a:latin typeface="Calibri" panose="020F0502020204030204" pitchFamily="34" charset="0"/>
                <a:cs typeface="Calibri" panose="020F0502020204030204" pitchFamily="34" charset="0"/>
              </a:rPr>
              <a:t>21 competencias</a:t>
            </a:r>
            <a:r>
              <a:rPr lang="es-ES" sz="1250" i="1" dirty="0">
                <a:solidFill>
                  <a:srgbClr val="404040"/>
                </a:solidFill>
                <a:highlight>
                  <a:srgbClr val="FFFFFF"/>
                </a:highlight>
                <a:latin typeface="Calibri" panose="020F0502020204030204" pitchFamily="34" charset="0"/>
                <a:cs typeface="Calibri" panose="020F0502020204030204" pitchFamily="34" charset="0"/>
              </a:rPr>
              <a:t>, que van desde el uso responsable de herramientas digitales y la evaluación de información online hasta la creación de contenido digital y la garantía de la ciberseguridad.</a:t>
            </a:r>
          </a:p>
          <a:p>
            <a:pPr>
              <a:lnSpc>
                <a:spcPts val="1380"/>
              </a:lnSpc>
            </a:pPr>
            <a:endParaRPr lang="en-US" sz="1250" i="1" dirty="0">
              <a:solidFill>
                <a:srgbClr val="404040"/>
              </a:solidFill>
              <a:highlight>
                <a:srgbClr val="FFFFFF"/>
              </a:highlight>
              <a:latin typeface="Calibri" panose="020F0502020204030204" pitchFamily="34" charset="0"/>
              <a:cs typeface="Calibri" panose="020F0502020204030204" pitchFamily="34" charset="0"/>
            </a:endParaRPr>
          </a:p>
        </p:txBody>
      </p:sp>
      <p:cxnSp>
        <p:nvCxnSpPr>
          <p:cNvPr id="36" name="Straight Connector 35">
            <a:extLst>
              <a:ext uri="{FF2B5EF4-FFF2-40B4-BE49-F238E27FC236}">
                <a16:creationId xmlns:a16="http://schemas.microsoft.com/office/drawing/2014/main" id="{B24EBE38-EA37-B330-58A0-BE8375A7F618}"/>
              </a:ext>
            </a:extLst>
          </p:cNvPr>
          <p:cNvCxnSpPr>
            <a:cxnSpLocks/>
          </p:cNvCxnSpPr>
          <p:nvPr/>
        </p:nvCxnSpPr>
        <p:spPr>
          <a:xfrm>
            <a:off x="4042563" y="5449179"/>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95BE205-B8CF-2DE9-E8CE-0B91326E559E}"/>
              </a:ext>
            </a:extLst>
          </p:cNvPr>
          <p:cNvCxnSpPr>
            <a:cxnSpLocks/>
          </p:cNvCxnSpPr>
          <p:nvPr/>
        </p:nvCxnSpPr>
        <p:spPr>
          <a:xfrm>
            <a:off x="4042563" y="5926699"/>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1250DC8-E80D-CEAC-3DB8-596257A25168}"/>
              </a:ext>
            </a:extLst>
          </p:cNvPr>
          <p:cNvCxnSpPr>
            <a:cxnSpLocks/>
          </p:cNvCxnSpPr>
          <p:nvPr/>
        </p:nvCxnSpPr>
        <p:spPr>
          <a:xfrm>
            <a:off x="4042563" y="7034139"/>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2A25AE-2B9A-8DF7-C07B-FF075D8A6E60}"/>
              </a:ext>
            </a:extLst>
          </p:cNvPr>
          <p:cNvSpPr txBox="1"/>
          <p:nvPr/>
        </p:nvSpPr>
        <p:spPr>
          <a:xfrm>
            <a:off x="3759518" y="4333955"/>
            <a:ext cx="3879530" cy="3185487"/>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01</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Alfabetización</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en</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Información</a:t>
            </a:r>
            <a:r>
              <a:rPr lang="en-US" sz="1600" b="1" dirty="0">
                <a:solidFill>
                  <a:srgbClr val="404040"/>
                </a:solidFill>
                <a:latin typeface="Calibri" panose="020F0502020204030204" pitchFamily="34" charset="0"/>
                <a:cs typeface="Calibri" panose="020F0502020204030204" pitchFamily="34" charset="0"/>
              </a:rPr>
              <a:t> y  </a:t>
            </a:r>
            <a:r>
              <a:rPr lang="en-US" sz="1600" b="1" dirty="0" err="1">
                <a:solidFill>
                  <a:srgbClr val="404040"/>
                </a:solidFill>
                <a:latin typeface="Calibri" panose="020F0502020204030204" pitchFamily="34" charset="0"/>
                <a:cs typeface="Calibri" panose="020F0502020204030204" pitchFamily="34" charset="0"/>
              </a:rPr>
              <a:t>Datos</a:t>
            </a:r>
            <a:r>
              <a:rPr lang="en-US" sz="1600" b="1" dirty="0">
                <a:solidFill>
                  <a:srgbClr val="404040"/>
                </a:solidFill>
                <a:latin typeface="Calibri" panose="020F0502020204030204" pitchFamily="34" charset="0"/>
                <a:cs typeface="Calibri" panose="020F0502020204030204" pitchFamily="34" charset="0"/>
              </a:rPr>
              <a:t>   </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02</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Comunicación</a:t>
            </a:r>
            <a:r>
              <a:rPr lang="en-US" sz="1600" b="1" dirty="0">
                <a:solidFill>
                  <a:srgbClr val="404040"/>
                </a:solidFill>
                <a:latin typeface="Calibri" panose="020F0502020204030204" pitchFamily="34" charset="0"/>
                <a:cs typeface="Calibri" panose="020F0502020204030204" pitchFamily="34" charset="0"/>
              </a:rPr>
              <a:t> y </a:t>
            </a:r>
            <a:r>
              <a:rPr lang="en-US" sz="1600" b="1" dirty="0" err="1">
                <a:solidFill>
                  <a:srgbClr val="404040"/>
                </a:solidFill>
                <a:latin typeface="Calibri" panose="020F0502020204030204" pitchFamily="34" charset="0"/>
                <a:cs typeface="Calibri" panose="020F0502020204030204" pitchFamily="34" charset="0"/>
              </a:rPr>
              <a:t>Colaboración</a:t>
            </a:r>
            <a:endParaRPr lang="en-US" sz="1600" b="1" dirty="0">
              <a:solidFill>
                <a:srgbClr val="404040"/>
              </a:solidFill>
              <a:latin typeface="Calibri" panose="020F0502020204030204" pitchFamily="34" charset="0"/>
              <a:cs typeface="Calibri" panose="020F0502020204030204" pitchFamily="34" charset="0"/>
            </a:endParaRPr>
          </a:p>
          <a:p>
            <a:pPr marL="585788" indent="-576263"/>
            <a:endParaRPr lang="en-US" sz="16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03</a:t>
            </a:r>
            <a:r>
              <a:rPr lang="en-US" sz="18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Creación</a:t>
            </a:r>
            <a:r>
              <a:rPr lang="en-US" sz="1600" b="1" dirty="0">
                <a:solidFill>
                  <a:srgbClr val="404040"/>
                </a:solidFill>
                <a:latin typeface="Calibri" panose="020F0502020204030204" pitchFamily="34" charset="0"/>
                <a:cs typeface="Calibri" panose="020F0502020204030204" pitchFamily="34" charset="0"/>
              </a:rPr>
              <a:t> de </a:t>
            </a:r>
            <a:r>
              <a:rPr lang="en-US" sz="1600" b="1" dirty="0" err="1">
                <a:solidFill>
                  <a:srgbClr val="404040"/>
                </a:solidFill>
                <a:latin typeface="Calibri" panose="020F0502020204030204" pitchFamily="34" charset="0"/>
                <a:cs typeface="Calibri" panose="020F0502020204030204" pitchFamily="34" charset="0"/>
              </a:rPr>
              <a:t>Contenido</a:t>
            </a:r>
            <a:r>
              <a:rPr lang="en-US" sz="1600" b="1" dirty="0">
                <a:solidFill>
                  <a:srgbClr val="404040"/>
                </a:solidFill>
                <a:latin typeface="Calibri" panose="020F0502020204030204" pitchFamily="34" charset="0"/>
                <a:cs typeface="Calibri" panose="020F0502020204030204" pitchFamily="34" charset="0"/>
              </a:rPr>
              <a:t> Digital</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04</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Seguridad</a:t>
            </a:r>
            <a:endParaRPr lang="en-US" sz="1600" b="1" dirty="0">
              <a:solidFill>
                <a:srgbClr val="404040"/>
              </a:solidFill>
              <a:latin typeface="Calibri" panose="020F0502020204030204" pitchFamily="34" charset="0"/>
              <a:cs typeface="Calibri" panose="020F0502020204030204" pitchFamily="34" charset="0"/>
            </a:endParaRP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05</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Resolución</a:t>
            </a:r>
            <a:r>
              <a:rPr lang="en-US" sz="1600" b="1" dirty="0">
                <a:solidFill>
                  <a:srgbClr val="404040"/>
                </a:solidFill>
                <a:latin typeface="Calibri" panose="020F0502020204030204" pitchFamily="34" charset="0"/>
                <a:cs typeface="Calibri" panose="020F0502020204030204" pitchFamily="34" charset="0"/>
              </a:rPr>
              <a:t> de </a:t>
            </a:r>
            <a:r>
              <a:rPr lang="en-US" sz="1600" b="1" dirty="0" err="1">
                <a:solidFill>
                  <a:srgbClr val="404040"/>
                </a:solidFill>
                <a:latin typeface="Calibri" panose="020F0502020204030204" pitchFamily="34" charset="0"/>
                <a:cs typeface="Calibri" panose="020F0502020204030204" pitchFamily="34" charset="0"/>
              </a:rPr>
              <a:t>Problemas</a:t>
            </a:r>
            <a:endParaRPr lang="en-US" sz="1600" b="1" dirty="0">
              <a:solidFill>
                <a:srgbClr val="40404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150" dirty="0">
              <a:solidFill>
                <a:srgbClr val="40404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400" b="1" i="1" dirty="0">
              <a:solidFill>
                <a:srgbClr val="404040"/>
              </a:solidFill>
              <a:latin typeface="Calibri" panose="020F0502020204030204" pitchFamily="34" charset="0"/>
              <a:cs typeface="Calibri" panose="020F0502020204030204" pitchFamily="34" charset="0"/>
            </a:endParaRPr>
          </a:p>
          <a:p>
            <a:pPr marL="1066800" indent="-635000"/>
            <a:endParaRPr lang="en-US" sz="1400" b="1" i="1" dirty="0">
              <a:solidFill>
                <a:srgbClr val="404040"/>
              </a:solidFill>
              <a:latin typeface="Calibri" panose="020F0502020204030204" pitchFamily="34" charset="0"/>
              <a:cs typeface="Calibri" panose="020F0502020204030204" pitchFamily="34" charset="0"/>
            </a:endParaRPr>
          </a:p>
          <a:p>
            <a:pPr marL="1066800" indent="-635000"/>
            <a:endParaRPr lang="en-US" sz="1200" b="1" i="1" dirty="0">
              <a:solidFill>
                <a:srgbClr val="60BB47"/>
              </a:solidFill>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7DD64F7F-3814-4C58-3683-26F0A76EE570}"/>
              </a:ext>
            </a:extLst>
          </p:cNvPr>
          <p:cNvCxnSpPr>
            <a:cxnSpLocks/>
          </p:cNvCxnSpPr>
          <p:nvPr/>
        </p:nvCxnSpPr>
        <p:spPr>
          <a:xfrm>
            <a:off x="4042563" y="6404219"/>
            <a:ext cx="3528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2050" name="Picture 2" descr="Inspiration: DigiComp 2.2 – SDEO Education">
            <a:extLst>
              <a:ext uri="{FF2B5EF4-FFF2-40B4-BE49-F238E27FC236}">
                <a16:creationId xmlns:a16="http://schemas.microsoft.com/office/drawing/2014/main" id="{81FCF4A0-DEEF-BF50-8073-CAA548F77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431" y="1418991"/>
            <a:ext cx="2595065" cy="2416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22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5ECC1-B5FC-FBCC-1AC5-71F47B304130}"/>
            </a:ext>
          </a:extLst>
        </p:cNvPr>
        <p:cNvGrpSpPr/>
        <p:nvPr/>
      </p:nvGrpSpPr>
      <p:grpSpPr>
        <a:xfrm>
          <a:off x="0" y="0"/>
          <a:ext cx="0" cy="0"/>
          <a:chOff x="0" y="0"/>
          <a:chExt cx="0" cy="0"/>
        </a:xfrm>
      </p:grpSpPr>
      <p:pic>
        <p:nvPicPr>
          <p:cNvPr id="47" name="Picture 46">
            <a:extLst>
              <a:ext uri="{FF2B5EF4-FFF2-40B4-BE49-F238E27FC236}">
                <a16:creationId xmlns:a16="http://schemas.microsoft.com/office/drawing/2014/main" id="{AFA77324-1571-A9BE-DADE-FA9EC4EE48ED}"/>
              </a:ext>
            </a:extLst>
          </p:cNvPr>
          <p:cNvPicPr>
            <a:picLocks noChangeAspect="1"/>
          </p:cNvPicPr>
          <p:nvPr/>
        </p:nvPicPr>
        <p:blipFill rotWithShape="1">
          <a:blip r:embed="rId2"/>
          <a:srcRect l="27119" t="8018" r="14569" b="52682"/>
          <a:stretch/>
        </p:blipFill>
        <p:spPr>
          <a:xfrm>
            <a:off x="3790412" y="0"/>
            <a:ext cx="3769263" cy="1693575"/>
          </a:xfrm>
          <a:prstGeom prst="rect">
            <a:avLst/>
          </a:prstGeom>
        </p:spPr>
      </p:pic>
      <p:sp>
        <p:nvSpPr>
          <p:cNvPr id="48" name="Rectangle 47">
            <a:extLst>
              <a:ext uri="{FF2B5EF4-FFF2-40B4-BE49-F238E27FC236}">
                <a16:creationId xmlns:a16="http://schemas.microsoft.com/office/drawing/2014/main" id="{9119C837-5F21-1DB2-7E78-A1B933F23F2A}"/>
              </a:ext>
            </a:extLst>
          </p:cNvPr>
          <p:cNvSpPr/>
          <p:nvPr/>
        </p:nvSpPr>
        <p:spPr>
          <a:xfrm rot="16200000">
            <a:off x="2930786" y="-2950589"/>
            <a:ext cx="1695227" cy="7596406"/>
          </a:xfrm>
          <a:prstGeom prst="rect">
            <a:avLst/>
          </a:prstGeom>
          <a:gradFill>
            <a:gsLst>
              <a:gs pos="98000">
                <a:srgbClr val="62A844">
                  <a:alpha val="41610"/>
                </a:srgbClr>
              </a:gs>
              <a:gs pos="81000">
                <a:srgbClr val="62A844">
                  <a:alpha val="86000"/>
                </a:srgbClr>
              </a:gs>
              <a:gs pos="50000">
                <a:srgbClr val="0289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lide Number Placeholder 5">
            <a:extLst>
              <a:ext uri="{FF2B5EF4-FFF2-40B4-BE49-F238E27FC236}">
                <a16:creationId xmlns:a16="http://schemas.microsoft.com/office/drawing/2014/main" id="{F16343F6-3EAC-554C-30B7-129DDA348C6F}"/>
              </a:ext>
            </a:extLst>
          </p:cNvPr>
          <p:cNvSpPr>
            <a:spLocks noGrp="1"/>
          </p:cNvSpPr>
          <p:nvPr>
            <p:ph type="sldNum" sz="quarter" idx="4"/>
          </p:nvPr>
        </p:nvSpPr>
        <p:spPr>
          <a:xfrm>
            <a:off x="7133971" y="9959945"/>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12</a:t>
            </a:fld>
            <a:endParaRPr lang="en-US" dirty="0">
              <a:solidFill>
                <a:srgbClr val="262626"/>
              </a:solidFill>
            </a:endParaRPr>
          </a:p>
        </p:txBody>
      </p:sp>
      <p:grpSp>
        <p:nvGrpSpPr>
          <p:cNvPr id="13" name="Group 12">
            <a:extLst>
              <a:ext uri="{FF2B5EF4-FFF2-40B4-BE49-F238E27FC236}">
                <a16:creationId xmlns:a16="http://schemas.microsoft.com/office/drawing/2014/main" id="{10937C32-9072-C53B-8541-A506A896CF19}"/>
              </a:ext>
            </a:extLst>
          </p:cNvPr>
          <p:cNvGrpSpPr/>
          <p:nvPr/>
        </p:nvGrpSpPr>
        <p:grpSpPr>
          <a:xfrm>
            <a:off x="1180381" y="1176822"/>
            <a:ext cx="943879" cy="1140053"/>
            <a:chOff x="1561319" y="6085269"/>
            <a:chExt cx="943879" cy="1140053"/>
          </a:xfrm>
        </p:grpSpPr>
        <p:grpSp>
          <p:nvGrpSpPr>
            <p:cNvPr id="20" name="Graphic 15">
              <a:extLst>
                <a:ext uri="{FF2B5EF4-FFF2-40B4-BE49-F238E27FC236}">
                  <a16:creationId xmlns:a16="http://schemas.microsoft.com/office/drawing/2014/main" id="{DCB5AB86-4438-5505-5A46-88BD9375F2BF}"/>
                </a:ext>
              </a:extLst>
            </p:cNvPr>
            <p:cNvGrpSpPr/>
            <p:nvPr/>
          </p:nvGrpSpPr>
          <p:grpSpPr>
            <a:xfrm>
              <a:off x="1979379" y="7117800"/>
              <a:ext cx="107759" cy="107522"/>
              <a:chOff x="1006279" y="7689162"/>
              <a:chExt cx="118191" cy="117931"/>
            </a:xfrm>
          </p:grpSpPr>
          <p:sp>
            <p:nvSpPr>
              <p:cNvPr id="25" name="Freeform 24">
                <a:extLst>
                  <a:ext uri="{FF2B5EF4-FFF2-40B4-BE49-F238E27FC236}">
                    <a16:creationId xmlns:a16="http://schemas.microsoft.com/office/drawing/2014/main" id="{BCD04E12-BFF1-7440-B49C-6C6D63037192}"/>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404040"/>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24114717-6EEC-85D9-847E-19C1CC7E6D5C}"/>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3D8241"/>
              </a:solidFill>
              <a:ln w="2276" cap="flat">
                <a:noFill/>
                <a:prstDash val="solid"/>
                <a:miter/>
              </a:ln>
            </p:spPr>
            <p:txBody>
              <a:bodyPr rtlCol="0" anchor="ctr"/>
              <a:lstStyle/>
              <a:p>
                <a:endParaRPr lang="en-US"/>
              </a:p>
            </p:txBody>
          </p:sp>
        </p:grpSp>
        <p:grpSp>
          <p:nvGrpSpPr>
            <p:cNvPr id="21" name="Graphic 15">
              <a:extLst>
                <a:ext uri="{FF2B5EF4-FFF2-40B4-BE49-F238E27FC236}">
                  <a16:creationId xmlns:a16="http://schemas.microsoft.com/office/drawing/2014/main" id="{48F167BE-C4E9-DAC5-2DE6-5653E1A6439A}"/>
                </a:ext>
              </a:extLst>
            </p:cNvPr>
            <p:cNvGrpSpPr/>
            <p:nvPr/>
          </p:nvGrpSpPr>
          <p:grpSpPr>
            <a:xfrm>
              <a:off x="1561319" y="6085269"/>
              <a:ext cx="943879" cy="834233"/>
              <a:chOff x="547405" y="6570863"/>
              <a:chExt cx="1035254" cy="914993"/>
            </a:xfrm>
          </p:grpSpPr>
          <p:sp>
            <p:nvSpPr>
              <p:cNvPr id="23" name="Freeform 22">
                <a:extLst>
                  <a:ext uri="{FF2B5EF4-FFF2-40B4-BE49-F238E27FC236}">
                    <a16:creationId xmlns:a16="http://schemas.microsoft.com/office/drawing/2014/main" id="{7DDAEC9B-C604-3B0E-C074-AB5E0CB01634}"/>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3D8241"/>
              </a:solidFill>
              <a:ln w="227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3E676AE-3B45-43DD-744D-1DDE7DD40C41}"/>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cxnSp>
          <p:nvCxnSpPr>
            <p:cNvPr id="22" name="Straight Connector 21">
              <a:extLst>
                <a:ext uri="{FF2B5EF4-FFF2-40B4-BE49-F238E27FC236}">
                  <a16:creationId xmlns:a16="http://schemas.microsoft.com/office/drawing/2014/main" id="{F75E8764-E26A-A683-3A59-FB10A856CC4A}"/>
                </a:ext>
              </a:extLst>
            </p:cNvPr>
            <p:cNvCxnSpPr>
              <a:cxnSpLocks/>
            </p:cNvCxnSpPr>
            <p:nvPr/>
          </p:nvCxnSpPr>
          <p:spPr>
            <a:xfrm flipV="1">
              <a:off x="2030934" y="6951251"/>
              <a:ext cx="4649" cy="14067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C5766340-BC1E-8248-A8CC-9116DE1229B7}"/>
              </a:ext>
            </a:extLst>
          </p:cNvPr>
          <p:cNvGrpSpPr/>
          <p:nvPr/>
        </p:nvGrpSpPr>
        <p:grpSpPr>
          <a:xfrm>
            <a:off x="3296825" y="1176822"/>
            <a:ext cx="943879" cy="1140053"/>
            <a:chOff x="1561319" y="6085269"/>
            <a:chExt cx="943879" cy="1140053"/>
          </a:xfrm>
        </p:grpSpPr>
        <p:grpSp>
          <p:nvGrpSpPr>
            <p:cNvPr id="31" name="Graphic 15">
              <a:extLst>
                <a:ext uri="{FF2B5EF4-FFF2-40B4-BE49-F238E27FC236}">
                  <a16:creationId xmlns:a16="http://schemas.microsoft.com/office/drawing/2014/main" id="{FB15B501-AC47-3036-A059-4E5AA9EC3517}"/>
                </a:ext>
              </a:extLst>
            </p:cNvPr>
            <p:cNvGrpSpPr/>
            <p:nvPr/>
          </p:nvGrpSpPr>
          <p:grpSpPr>
            <a:xfrm>
              <a:off x="1979379" y="7117800"/>
              <a:ext cx="107759" cy="107522"/>
              <a:chOff x="1006279" y="7689162"/>
              <a:chExt cx="118191" cy="117931"/>
            </a:xfrm>
          </p:grpSpPr>
          <p:sp>
            <p:nvSpPr>
              <p:cNvPr id="36" name="Freeform 35">
                <a:extLst>
                  <a:ext uri="{FF2B5EF4-FFF2-40B4-BE49-F238E27FC236}">
                    <a16:creationId xmlns:a16="http://schemas.microsoft.com/office/drawing/2014/main" id="{0F90481C-263B-6BD7-CA2F-50AD35F91A81}"/>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404040"/>
                </a:solidFill>
                <a:prstDash val="solid"/>
                <a:round/>
              </a:ln>
            </p:spPr>
            <p:txBody>
              <a:bodyPr rtlCol="0" anchor="ctr"/>
              <a:lstStyle/>
              <a:p>
                <a:endParaRPr lang="en-US"/>
              </a:p>
            </p:txBody>
          </p:sp>
          <p:sp>
            <p:nvSpPr>
              <p:cNvPr id="37" name="Freeform 36">
                <a:extLst>
                  <a:ext uri="{FF2B5EF4-FFF2-40B4-BE49-F238E27FC236}">
                    <a16:creationId xmlns:a16="http://schemas.microsoft.com/office/drawing/2014/main" id="{CB80EB7B-61B3-E0AA-2C9B-264F20DE46B5}"/>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62A844"/>
              </a:solidFill>
              <a:ln w="2276" cap="flat">
                <a:noFill/>
                <a:prstDash val="solid"/>
                <a:miter/>
              </a:ln>
            </p:spPr>
            <p:txBody>
              <a:bodyPr rtlCol="0" anchor="ctr"/>
              <a:lstStyle/>
              <a:p>
                <a:endParaRPr lang="en-US"/>
              </a:p>
            </p:txBody>
          </p:sp>
        </p:grpSp>
        <p:grpSp>
          <p:nvGrpSpPr>
            <p:cNvPr id="32" name="Graphic 15">
              <a:extLst>
                <a:ext uri="{FF2B5EF4-FFF2-40B4-BE49-F238E27FC236}">
                  <a16:creationId xmlns:a16="http://schemas.microsoft.com/office/drawing/2014/main" id="{1E6FF73A-A26A-6527-9B47-808A006ED1E5}"/>
                </a:ext>
              </a:extLst>
            </p:cNvPr>
            <p:cNvGrpSpPr/>
            <p:nvPr/>
          </p:nvGrpSpPr>
          <p:grpSpPr>
            <a:xfrm>
              <a:off x="1561319" y="6085269"/>
              <a:ext cx="943879" cy="834233"/>
              <a:chOff x="547405" y="6570863"/>
              <a:chExt cx="1035254" cy="914993"/>
            </a:xfrm>
          </p:grpSpPr>
          <p:sp>
            <p:nvSpPr>
              <p:cNvPr id="34" name="Freeform 33">
                <a:extLst>
                  <a:ext uri="{FF2B5EF4-FFF2-40B4-BE49-F238E27FC236}">
                    <a16:creationId xmlns:a16="http://schemas.microsoft.com/office/drawing/2014/main" id="{C3D88742-7EA6-619B-4ABD-10837F7F4572}"/>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62A844"/>
              </a:solidFill>
              <a:ln w="227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9537A47-DC84-220D-5DC8-7D71DB4727C1}"/>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cxnSp>
          <p:nvCxnSpPr>
            <p:cNvPr id="33" name="Straight Connector 32">
              <a:extLst>
                <a:ext uri="{FF2B5EF4-FFF2-40B4-BE49-F238E27FC236}">
                  <a16:creationId xmlns:a16="http://schemas.microsoft.com/office/drawing/2014/main" id="{9C3B3D01-D7C1-C4EE-20DA-678327725CFD}"/>
                </a:ext>
              </a:extLst>
            </p:cNvPr>
            <p:cNvCxnSpPr>
              <a:cxnSpLocks/>
            </p:cNvCxnSpPr>
            <p:nvPr/>
          </p:nvCxnSpPr>
          <p:spPr>
            <a:xfrm flipV="1">
              <a:off x="2030934" y="6951251"/>
              <a:ext cx="4649" cy="14067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801FBD9D-4116-26E9-075B-F1D6542A7D46}"/>
              </a:ext>
            </a:extLst>
          </p:cNvPr>
          <p:cNvGrpSpPr/>
          <p:nvPr/>
        </p:nvGrpSpPr>
        <p:grpSpPr>
          <a:xfrm>
            <a:off x="5425596" y="1176822"/>
            <a:ext cx="943879" cy="1140053"/>
            <a:chOff x="1561319" y="6085269"/>
            <a:chExt cx="943879" cy="1140053"/>
          </a:xfrm>
        </p:grpSpPr>
        <p:grpSp>
          <p:nvGrpSpPr>
            <p:cNvPr id="44" name="Graphic 15">
              <a:extLst>
                <a:ext uri="{FF2B5EF4-FFF2-40B4-BE49-F238E27FC236}">
                  <a16:creationId xmlns:a16="http://schemas.microsoft.com/office/drawing/2014/main" id="{357615CC-519F-C34A-3298-F1E5B344E78C}"/>
                </a:ext>
              </a:extLst>
            </p:cNvPr>
            <p:cNvGrpSpPr/>
            <p:nvPr/>
          </p:nvGrpSpPr>
          <p:grpSpPr>
            <a:xfrm>
              <a:off x="1979379" y="7117800"/>
              <a:ext cx="107759" cy="107522"/>
              <a:chOff x="1006279" y="7689162"/>
              <a:chExt cx="118191" cy="117931"/>
            </a:xfrm>
          </p:grpSpPr>
          <p:sp>
            <p:nvSpPr>
              <p:cNvPr id="51" name="Freeform 50">
                <a:extLst>
                  <a:ext uri="{FF2B5EF4-FFF2-40B4-BE49-F238E27FC236}">
                    <a16:creationId xmlns:a16="http://schemas.microsoft.com/office/drawing/2014/main" id="{0216BC3C-6704-EA9A-F086-445D45C135FE}"/>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404040"/>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C62B2902-9247-9676-AD67-10DAA23B0780}"/>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0289AE"/>
              </a:solidFill>
              <a:ln w="2276" cap="flat">
                <a:noFill/>
                <a:prstDash val="solid"/>
                <a:miter/>
              </a:ln>
            </p:spPr>
            <p:txBody>
              <a:bodyPr rtlCol="0" anchor="ctr"/>
              <a:lstStyle/>
              <a:p>
                <a:endParaRPr lang="en-US"/>
              </a:p>
            </p:txBody>
          </p:sp>
        </p:grpSp>
        <p:grpSp>
          <p:nvGrpSpPr>
            <p:cNvPr id="45" name="Graphic 15">
              <a:extLst>
                <a:ext uri="{FF2B5EF4-FFF2-40B4-BE49-F238E27FC236}">
                  <a16:creationId xmlns:a16="http://schemas.microsoft.com/office/drawing/2014/main" id="{F244924D-B0D0-5AA3-0BB4-441444DFCAA9}"/>
                </a:ext>
              </a:extLst>
            </p:cNvPr>
            <p:cNvGrpSpPr/>
            <p:nvPr/>
          </p:nvGrpSpPr>
          <p:grpSpPr>
            <a:xfrm>
              <a:off x="1561319" y="6085269"/>
              <a:ext cx="943879" cy="834233"/>
              <a:chOff x="547405" y="6570863"/>
              <a:chExt cx="1035254" cy="914993"/>
            </a:xfrm>
          </p:grpSpPr>
          <p:sp>
            <p:nvSpPr>
              <p:cNvPr id="49" name="Freeform 48">
                <a:extLst>
                  <a:ext uri="{FF2B5EF4-FFF2-40B4-BE49-F238E27FC236}">
                    <a16:creationId xmlns:a16="http://schemas.microsoft.com/office/drawing/2014/main" id="{F576A2C6-0BCC-598A-858B-C17320575E71}"/>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0289AE"/>
              </a:solidFill>
              <a:ln w="227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257CB1B-9961-EB73-CE8C-990EAF84E827}"/>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cxnSp>
          <p:nvCxnSpPr>
            <p:cNvPr id="46" name="Straight Connector 45">
              <a:extLst>
                <a:ext uri="{FF2B5EF4-FFF2-40B4-BE49-F238E27FC236}">
                  <a16:creationId xmlns:a16="http://schemas.microsoft.com/office/drawing/2014/main" id="{9BDBBDF7-7131-22B4-A61A-2B470A119058}"/>
                </a:ext>
              </a:extLst>
            </p:cNvPr>
            <p:cNvCxnSpPr>
              <a:cxnSpLocks/>
            </p:cNvCxnSpPr>
            <p:nvPr/>
          </p:nvCxnSpPr>
          <p:spPr>
            <a:xfrm flipV="1">
              <a:off x="2030934" y="6951251"/>
              <a:ext cx="4649" cy="14067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D536B5E4-9D57-CA5E-45D4-2CC5C31BB3F5}"/>
              </a:ext>
            </a:extLst>
          </p:cNvPr>
          <p:cNvSpPr txBox="1"/>
          <p:nvPr/>
        </p:nvSpPr>
        <p:spPr>
          <a:xfrm>
            <a:off x="601120" y="3050357"/>
            <a:ext cx="2102400" cy="3857916"/>
          </a:xfrm>
          <a:prstGeom prst="rect">
            <a:avLst/>
          </a:prstGeom>
          <a:noFill/>
        </p:spPr>
        <p:txBody>
          <a:bodyPr wrap="square" rtlCol="0" anchor="t">
            <a:spAutoFit/>
          </a:bodyPr>
          <a:lstStyle/>
          <a:p>
            <a:pPr marL="9525" algn="ctr">
              <a:lnSpc>
                <a:spcPts val="1560"/>
              </a:lnSpc>
              <a:tabLst>
                <a:tab pos="1189038" algn="l"/>
              </a:tabLst>
            </a:pPr>
            <a:r>
              <a:rPr lang="en-US" sz="1650" b="1" dirty="0" err="1">
                <a:solidFill>
                  <a:srgbClr val="3D8241"/>
                </a:solidFill>
                <a:latin typeface="Calibri" panose="020F0502020204030204" pitchFamily="34" charset="0"/>
                <a:cs typeface="Calibri" panose="020F0502020204030204" pitchFamily="34" charset="0"/>
              </a:rPr>
              <a:t>GreenComp</a:t>
            </a:r>
            <a:r>
              <a:rPr lang="en-US" sz="1650" b="1" dirty="0">
                <a:solidFill>
                  <a:srgbClr val="3D8241"/>
                </a:solidFill>
                <a:latin typeface="Calibri" panose="020F0502020204030204" pitchFamily="34" charset="0"/>
                <a:cs typeface="Calibri" panose="020F0502020204030204" pitchFamily="34" charset="0"/>
              </a:rPr>
              <a:t> </a:t>
            </a:r>
          </a:p>
          <a:p>
            <a:pPr marL="9525" algn="ctr">
              <a:tabLst>
                <a:tab pos="1189038" algn="l"/>
              </a:tabLst>
            </a:pPr>
            <a:endParaRPr lang="en-US" sz="1800" b="1"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3D8241"/>
              </a:buClr>
              <a:tabLst>
                <a:tab pos="1189038" algn="l"/>
              </a:tabLst>
            </a:pPr>
            <a:r>
              <a:rPr lang="en-US" sz="1100" b="1" dirty="0">
                <a:solidFill>
                  <a:srgbClr val="3D8241"/>
                </a:solidFill>
                <a:latin typeface="Calibri" panose="020F0502020204030204" pitchFamily="34" charset="0"/>
                <a:cs typeface="Calibri" panose="020F0502020204030204" pitchFamily="34" charset="0"/>
              </a:rPr>
              <a:t>1. </a:t>
            </a:r>
            <a:r>
              <a:rPr lang="en-US" sz="1100" b="1" dirty="0" err="1">
                <a:solidFill>
                  <a:srgbClr val="3D8241"/>
                </a:solidFill>
                <a:latin typeface="Calibri" panose="020F0502020204030204" pitchFamily="34" charset="0"/>
                <a:cs typeface="Calibri" panose="020F0502020204030204" pitchFamily="34" charset="0"/>
              </a:rPr>
              <a:t>Incorporar</a:t>
            </a:r>
            <a:r>
              <a:rPr lang="en-US" sz="1100" b="1" dirty="0">
                <a:solidFill>
                  <a:srgbClr val="3D8241"/>
                </a:solidFill>
                <a:latin typeface="Calibri" panose="020F0502020204030204" pitchFamily="34" charset="0"/>
                <a:cs typeface="Calibri" panose="020F0502020204030204" pitchFamily="34" charset="0"/>
              </a:rPr>
              <a:t> Valores de </a:t>
            </a:r>
            <a:r>
              <a:rPr lang="en-US" sz="1100" b="1" dirty="0" err="1">
                <a:solidFill>
                  <a:srgbClr val="3D8241"/>
                </a:solidFill>
                <a:latin typeface="Calibri" panose="020F0502020204030204" pitchFamily="34" charset="0"/>
                <a:cs typeface="Calibri" panose="020F0502020204030204" pitchFamily="34" charset="0"/>
              </a:rPr>
              <a:t>Sostenibilidad</a:t>
            </a:r>
            <a:r>
              <a:rPr lang="en-US" sz="1100" b="1" dirty="0">
                <a:solidFill>
                  <a:srgbClr val="3D8241"/>
                </a:solidFill>
                <a:latin typeface="Calibri" panose="020F0502020204030204" pitchFamily="34" charset="0"/>
                <a:cs typeface="Calibri" panose="020F0502020204030204" pitchFamily="34" charset="0"/>
              </a:rPr>
              <a:t> </a:t>
            </a:r>
          </a:p>
          <a:p>
            <a:pPr marL="180975" indent="-171450" algn="ctr">
              <a:lnSpc>
                <a:spcPts val="1060"/>
              </a:lnSpc>
              <a:buClr>
                <a:srgbClr val="3D8241"/>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Valorar</a:t>
            </a:r>
            <a:r>
              <a:rPr lang="en-US" sz="1100" dirty="0">
                <a:solidFill>
                  <a:srgbClr val="404040"/>
                </a:solidFill>
                <a:latin typeface="Calibri" panose="020F0502020204030204" pitchFamily="34" charset="0"/>
                <a:cs typeface="Calibri" panose="020F0502020204030204" pitchFamily="34" charset="0"/>
              </a:rPr>
              <a:t> la </a:t>
            </a:r>
            <a:r>
              <a:rPr lang="en-US" sz="1100" dirty="0" err="1">
                <a:solidFill>
                  <a:srgbClr val="404040"/>
                </a:solidFill>
                <a:latin typeface="Calibri" panose="020F0502020204030204" pitchFamily="34" charset="0"/>
                <a:cs typeface="Calibri" panose="020F0502020204030204" pitchFamily="34" charset="0"/>
              </a:rPr>
              <a:t>Sostenibilidad</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3D8241"/>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Apoyar</a:t>
            </a:r>
            <a:r>
              <a:rPr lang="en-US" sz="1100" dirty="0">
                <a:solidFill>
                  <a:srgbClr val="404040"/>
                </a:solidFill>
                <a:latin typeface="Calibri" panose="020F0502020204030204" pitchFamily="34" charset="0"/>
                <a:cs typeface="Calibri" panose="020F0502020204030204" pitchFamily="34" charset="0"/>
              </a:rPr>
              <a:t> la </a:t>
            </a:r>
            <a:r>
              <a:rPr lang="en-US" sz="1100" dirty="0" err="1">
                <a:solidFill>
                  <a:srgbClr val="404040"/>
                </a:solidFill>
                <a:latin typeface="Calibri" panose="020F0502020204030204" pitchFamily="34" charset="0"/>
                <a:cs typeface="Calibri" panose="020F0502020204030204" pitchFamily="34" charset="0"/>
              </a:rPr>
              <a:t>equidad</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3D8241"/>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Promover</a:t>
            </a:r>
            <a:r>
              <a:rPr lang="en-US" sz="1100" dirty="0">
                <a:solidFill>
                  <a:srgbClr val="404040"/>
                </a:solidFill>
                <a:latin typeface="Calibri" panose="020F0502020204030204" pitchFamily="34" charset="0"/>
                <a:cs typeface="Calibri" panose="020F0502020204030204" pitchFamily="34" charset="0"/>
              </a:rPr>
              <a:t> la </a:t>
            </a:r>
            <a:r>
              <a:rPr lang="en-US" sz="1100" dirty="0" err="1">
                <a:solidFill>
                  <a:srgbClr val="404040"/>
                </a:solidFill>
                <a:latin typeface="Calibri" panose="020F0502020204030204" pitchFamily="34" charset="0"/>
                <a:cs typeface="Calibri" panose="020F0502020204030204" pitchFamily="34" charset="0"/>
              </a:rPr>
              <a:t>naturaleza</a:t>
            </a:r>
            <a:endParaRPr lang="en-US" sz="1100" dirty="0">
              <a:solidFill>
                <a:srgbClr val="404040"/>
              </a:solidFill>
              <a:latin typeface="Calibri" panose="020F0502020204030204" pitchFamily="34" charset="0"/>
              <a:cs typeface="Calibri" panose="020F0502020204030204" pitchFamily="34" charset="0"/>
            </a:endParaRPr>
          </a:p>
          <a:p>
            <a:pPr marL="9525" algn="ctr">
              <a:lnSpc>
                <a:spcPts val="360"/>
              </a:lnSpc>
              <a:buClr>
                <a:srgbClr val="3D8241"/>
              </a:buClr>
              <a:tabLst>
                <a:tab pos="1189038" algn="l"/>
              </a:tabLst>
            </a:pPr>
            <a:r>
              <a:rPr lang="en-US" sz="500" dirty="0">
                <a:solidFill>
                  <a:srgbClr val="3D8241"/>
                </a:solidFill>
                <a:latin typeface="Calibri" panose="020F0502020204030204" pitchFamily="34" charset="0"/>
                <a:cs typeface="Calibri" panose="020F0502020204030204" pitchFamily="34" charset="0"/>
              </a:rPr>
              <a:t> …………………..………………………………………………………………….………….</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3D8241"/>
              </a:buClr>
              <a:tabLst>
                <a:tab pos="1189038" algn="l"/>
              </a:tabLst>
            </a:pPr>
            <a:r>
              <a:rPr lang="en-US" sz="1100" b="1" dirty="0">
                <a:solidFill>
                  <a:srgbClr val="3D8241"/>
                </a:solidFill>
                <a:latin typeface="Calibri" panose="020F0502020204030204" pitchFamily="34" charset="0"/>
                <a:cs typeface="Calibri" panose="020F0502020204030204" pitchFamily="34" charset="0"/>
              </a:rPr>
              <a:t>2. </a:t>
            </a:r>
            <a:r>
              <a:rPr lang="en-US" sz="1100" b="1" dirty="0" err="1">
                <a:solidFill>
                  <a:srgbClr val="3D8241"/>
                </a:solidFill>
                <a:latin typeface="Calibri" panose="020F0502020204030204" pitchFamily="34" charset="0"/>
                <a:cs typeface="Calibri" panose="020F0502020204030204" pitchFamily="34" charset="0"/>
              </a:rPr>
              <a:t>Abrazar</a:t>
            </a:r>
            <a:r>
              <a:rPr lang="en-US" sz="1100" b="1" dirty="0">
                <a:solidFill>
                  <a:srgbClr val="3D8241"/>
                </a:solidFill>
                <a:latin typeface="Calibri" panose="020F0502020204030204" pitchFamily="34" charset="0"/>
                <a:cs typeface="Calibri" panose="020F0502020204030204" pitchFamily="34" charset="0"/>
              </a:rPr>
              <a:t> la </a:t>
            </a:r>
            <a:r>
              <a:rPr lang="en-US" sz="1100" b="1" dirty="0" err="1">
                <a:solidFill>
                  <a:srgbClr val="3D8241"/>
                </a:solidFill>
                <a:latin typeface="Calibri" panose="020F0502020204030204" pitchFamily="34" charset="0"/>
                <a:cs typeface="Calibri" panose="020F0502020204030204" pitchFamily="34" charset="0"/>
              </a:rPr>
              <a:t>complejidad</a:t>
            </a:r>
            <a:r>
              <a:rPr lang="en-US" sz="1100" b="1" dirty="0">
                <a:solidFill>
                  <a:srgbClr val="3D8241"/>
                </a:solidFill>
                <a:latin typeface="Calibri" panose="020F0502020204030204" pitchFamily="34" charset="0"/>
                <a:cs typeface="Calibri" panose="020F0502020204030204" pitchFamily="34" charset="0"/>
              </a:rPr>
              <a:t> </a:t>
            </a:r>
            <a:r>
              <a:rPr lang="en-US" sz="1100" b="1" dirty="0" err="1">
                <a:solidFill>
                  <a:srgbClr val="3D8241"/>
                </a:solidFill>
                <a:latin typeface="Calibri" panose="020F0502020204030204" pitchFamily="34" charset="0"/>
                <a:cs typeface="Calibri" panose="020F0502020204030204" pitchFamily="34" charset="0"/>
              </a:rPr>
              <a:t>en</a:t>
            </a:r>
            <a:r>
              <a:rPr lang="en-US" sz="1100" b="1" dirty="0">
                <a:solidFill>
                  <a:srgbClr val="3D8241"/>
                </a:solidFill>
                <a:latin typeface="Calibri" panose="020F0502020204030204" pitchFamily="34" charset="0"/>
                <a:cs typeface="Calibri" panose="020F0502020204030204" pitchFamily="34" charset="0"/>
              </a:rPr>
              <a:t> la </a:t>
            </a:r>
            <a:r>
              <a:rPr lang="en-US" sz="1100" b="1" dirty="0" err="1">
                <a:solidFill>
                  <a:srgbClr val="3D8241"/>
                </a:solidFill>
                <a:latin typeface="Calibri" panose="020F0502020204030204" pitchFamily="34" charset="0"/>
                <a:cs typeface="Calibri" panose="020F0502020204030204" pitchFamily="34" charset="0"/>
              </a:rPr>
              <a:t>sostenibilidad</a:t>
            </a:r>
            <a:endParaRPr lang="en-US" sz="1100" b="1" dirty="0">
              <a:solidFill>
                <a:srgbClr val="3D8241"/>
              </a:solidFill>
              <a:latin typeface="Calibri" panose="020F0502020204030204" pitchFamily="34" charset="0"/>
              <a:cs typeface="Calibri" panose="020F0502020204030204" pitchFamily="34" charset="0"/>
            </a:endParaRPr>
          </a:p>
          <a:p>
            <a:pPr marL="180975" indent="-171450" algn="ctr">
              <a:lnSpc>
                <a:spcPts val="1060"/>
              </a:lnSpc>
              <a:buClr>
                <a:srgbClr val="3D8241"/>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Pensamiento </a:t>
            </a:r>
            <a:r>
              <a:rPr lang="en-US" sz="1100" dirty="0" err="1">
                <a:solidFill>
                  <a:srgbClr val="404040"/>
                </a:solidFill>
                <a:latin typeface="Calibri" panose="020F0502020204030204" pitchFamily="34" charset="0"/>
                <a:cs typeface="Calibri" panose="020F0502020204030204" pitchFamily="34" charset="0"/>
              </a:rPr>
              <a:t>sistémico</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3D8241"/>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Pensamiento </a:t>
            </a:r>
            <a:r>
              <a:rPr lang="en-US" sz="1100" dirty="0" err="1">
                <a:solidFill>
                  <a:srgbClr val="404040"/>
                </a:solidFill>
                <a:latin typeface="Calibri" panose="020F0502020204030204" pitchFamily="34" charset="0"/>
                <a:cs typeface="Calibri" panose="020F0502020204030204" pitchFamily="34" charset="0"/>
              </a:rPr>
              <a:t>crítico</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3D8241"/>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Formulación</a:t>
            </a:r>
            <a:r>
              <a:rPr lang="en-US" sz="1100" dirty="0">
                <a:solidFill>
                  <a:srgbClr val="404040"/>
                </a:solidFill>
                <a:latin typeface="Calibri" panose="020F0502020204030204" pitchFamily="34" charset="0"/>
                <a:cs typeface="Calibri" panose="020F0502020204030204" pitchFamily="34" charset="0"/>
              </a:rPr>
              <a:t> de </a:t>
            </a:r>
            <a:r>
              <a:rPr lang="en-US" sz="1100" dirty="0" err="1">
                <a:solidFill>
                  <a:srgbClr val="404040"/>
                </a:solidFill>
                <a:latin typeface="Calibri" panose="020F0502020204030204" pitchFamily="34" charset="0"/>
                <a:cs typeface="Calibri" panose="020F0502020204030204" pitchFamily="34" charset="0"/>
              </a:rPr>
              <a:t>problemas</a:t>
            </a:r>
            <a:endParaRPr lang="en-US" sz="1100" dirty="0">
              <a:solidFill>
                <a:srgbClr val="404040"/>
              </a:solidFill>
              <a:latin typeface="Calibri" panose="020F0502020204030204" pitchFamily="34" charset="0"/>
              <a:cs typeface="Calibri" panose="020F0502020204030204" pitchFamily="34" charset="0"/>
            </a:endParaRPr>
          </a:p>
          <a:p>
            <a:pPr marL="9525" algn="ctr">
              <a:lnSpc>
                <a:spcPts val="360"/>
              </a:lnSpc>
              <a:buClr>
                <a:srgbClr val="3D8241"/>
              </a:buClr>
              <a:tabLst>
                <a:tab pos="1189038" algn="l"/>
              </a:tabLst>
            </a:pPr>
            <a:r>
              <a:rPr lang="en-US" sz="600" dirty="0">
                <a:solidFill>
                  <a:srgbClr val="3D8241"/>
                </a:solidFill>
                <a:latin typeface="Calibri" panose="020F0502020204030204" pitchFamily="34" charset="0"/>
                <a:cs typeface="Calibri" panose="020F0502020204030204" pitchFamily="34" charset="0"/>
              </a:rPr>
              <a:t> </a:t>
            </a:r>
            <a:r>
              <a:rPr lang="en-US" sz="500" dirty="0">
                <a:solidFill>
                  <a:srgbClr val="3D8241"/>
                </a:solidFill>
                <a:latin typeface="Calibri" panose="020F0502020204030204" pitchFamily="34" charset="0"/>
                <a:cs typeface="Calibri" panose="020F0502020204030204" pitchFamily="34" charset="0"/>
              </a:rPr>
              <a:t>…………………..………………………………………………………………….………….</a:t>
            </a:r>
          </a:p>
          <a:p>
            <a:pPr marL="9525" algn="ctr">
              <a:buClr>
                <a:srgbClr val="3D8241"/>
              </a:buClr>
              <a:tabLst>
                <a:tab pos="1189038" algn="l"/>
              </a:tabLst>
            </a:pPr>
            <a:endParaRPr lang="en-US" sz="4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3D8241"/>
              </a:buClr>
              <a:tabLst>
                <a:tab pos="1189038" algn="l"/>
              </a:tabLst>
            </a:pPr>
            <a:r>
              <a:rPr lang="en-US" sz="1100" b="1" dirty="0">
                <a:solidFill>
                  <a:srgbClr val="3D8241"/>
                </a:solidFill>
                <a:latin typeface="Calibri" panose="020F0502020204030204" pitchFamily="34" charset="0"/>
                <a:cs typeface="Calibri" panose="020F0502020204030204" pitchFamily="34" charset="0"/>
              </a:rPr>
              <a:t>3. </a:t>
            </a:r>
            <a:r>
              <a:rPr lang="en-US" sz="1100" b="1" dirty="0" err="1">
                <a:solidFill>
                  <a:srgbClr val="3D8241"/>
                </a:solidFill>
                <a:latin typeface="Calibri" panose="020F0502020204030204" pitchFamily="34" charset="0"/>
                <a:cs typeface="Calibri" panose="020F0502020204030204" pitchFamily="34" charset="0"/>
              </a:rPr>
              <a:t>Imaginar</a:t>
            </a:r>
            <a:r>
              <a:rPr lang="en-US" sz="1100" b="1" dirty="0">
                <a:solidFill>
                  <a:srgbClr val="3D8241"/>
                </a:solidFill>
                <a:latin typeface="Calibri" panose="020F0502020204030204" pitchFamily="34" charset="0"/>
                <a:cs typeface="Calibri" panose="020F0502020204030204" pitchFamily="34" charset="0"/>
              </a:rPr>
              <a:t> </a:t>
            </a:r>
            <a:r>
              <a:rPr lang="en-US" sz="1100" b="1" dirty="0" err="1">
                <a:solidFill>
                  <a:srgbClr val="3D8241"/>
                </a:solidFill>
                <a:latin typeface="Calibri" panose="020F0502020204030204" pitchFamily="34" charset="0"/>
                <a:cs typeface="Calibri" panose="020F0502020204030204" pitchFamily="34" charset="0"/>
              </a:rPr>
              <a:t>futuros</a:t>
            </a:r>
            <a:r>
              <a:rPr lang="en-US" sz="1100" b="1" dirty="0">
                <a:solidFill>
                  <a:srgbClr val="3D8241"/>
                </a:solidFill>
                <a:latin typeface="Calibri" panose="020F0502020204030204" pitchFamily="34" charset="0"/>
                <a:cs typeface="Calibri" panose="020F0502020204030204" pitchFamily="34" charset="0"/>
              </a:rPr>
              <a:t> </a:t>
            </a:r>
            <a:r>
              <a:rPr lang="en-US" sz="1100" b="1" dirty="0" err="1">
                <a:solidFill>
                  <a:srgbClr val="3D8241"/>
                </a:solidFill>
                <a:latin typeface="Calibri" panose="020F0502020204030204" pitchFamily="34" charset="0"/>
                <a:cs typeface="Calibri" panose="020F0502020204030204" pitchFamily="34" charset="0"/>
              </a:rPr>
              <a:t>sostenibles</a:t>
            </a:r>
            <a:endParaRPr lang="en-US" sz="1100" b="1" dirty="0">
              <a:solidFill>
                <a:srgbClr val="3D8241"/>
              </a:solidFill>
              <a:latin typeface="Calibri" panose="020F0502020204030204" pitchFamily="34" charset="0"/>
              <a:cs typeface="Calibri" panose="020F0502020204030204" pitchFamily="34" charset="0"/>
            </a:endParaRPr>
          </a:p>
          <a:p>
            <a:pPr marL="180975" indent="-171450" algn="ctr">
              <a:lnSpc>
                <a:spcPts val="1060"/>
              </a:lnSpc>
              <a:buClr>
                <a:srgbClr val="3D8241"/>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Alfabetización</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en</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futuros</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3D8241"/>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Adaptabilidad</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3D8241"/>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Pensamiento </a:t>
            </a:r>
            <a:r>
              <a:rPr lang="en-US" sz="1100" dirty="0" err="1">
                <a:solidFill>
                  <a:srgbClr val="404040"/>
                </a:solidFill>
                <a:latin typeface="Calibri" panose="020F0502020204030204" pitchFamily="34" charset="0"/>
                <a:cs typeface="Calibri" panose="020F0502020204030204" pitchFamily="34" charset="0"/>
              </a:rPr>
              <a:t>exploratorio</a:t>
            </a:r>
            <a:r>
              <a:rPr lang="en-US" sz="1100" dirty="0">
                <a:solidFill>
                  <a:srgbClr val="404040"/>
                </a:solidFill>
                <a:latin typeface="Calibri" panose="020F0502020204030204" pitchFamily="34" charset="0"/>
                <a:cs typeface="Calibri" panose="020F0502020204030204" pitchFamily="34" charset="0"/>
              </a:rPr>
              <a:t> </a:t>
            </a:r>
          </a:p>
          <a:p>
            <a:pPr marL="9525" algn="ctr">
              <a:lnSpc>
                <a:spcPts val="360"/>
              </a:lnSpc>
              <a:buClr>
                <a:srgbClr val="3D8241"/>
              </a:buClr>
              <a:tabLst>
                <a:tab pos="1189038" algn="l"/>
              </a:tabLst>
            </a:pPr>
            <a:r>
              <a:rPr lang="en-US" sz="800" dirty="0">
                <a:solidFill>
                  <a:srgbClr val="3D8241"/>
                </a:solidFill>
                <a:latin typeface="Calibri" panose="020F0502020204030204" pitchFamily="34" charset="0"/>
                <a:cs typeface="Calibri" panose="020F0502020204030204" pitchFamily="34" charset="0"/>
              </a:rPr>
              <a:t> </a:t>
            </a:r>
            <a:r>
              <a:rPr lang="en-US" sz="500" dirty="0">
                <a:solidFill>
                  <a:srgbClr val="3D8241"/>
                </a:solidFill>
                <a:latin typeface="Calibri" panose="020F0502020204030204" pitchFamily="34" charset="0"/>
                <a:cs typeface="Calibri" panose="020F0502020204030204" pitchFamily="34" charset="0"/>
              </a:rPr>
              <a:t>…………………..………………………………………………………………….………….</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3D8241"/>
              </a:buClr>
              <a:tabLst>
                <a:tab pos="1189038" algn="l"/>
              </a:tabLst>
            </a:pPr>
            <a:r>
              <a:rPr lang="en-US" sz="1100" b="1" dirty="0">
                <a:solidFill>
                  <a:srgbClr val="3D8241"/>
                </a:solidFill>
                <a:latin typeface="Calibri" panose="020F0502020204030204" pitchFamily="34" charset="0"/>
                <a:cs typeface="Calibri" panose="020F0502020204030204" pitchFamily="34" charset="0"/>
              </a:rPr>
              <a:t>4. </a:t>
            </a:r>
            <a:r>
              <a:rPr lang="en-US" sz="1100" b="1" dirty="0" err="1">
                <a:solidFill>
                  <a:srgbClr val="3D8241"/>
                </a:solidFill>
                <a:latin typeface="Calibri" panose="020F0502020204030204" pitchFamily="34" charset="0"/>
                <a:cs typeface="Calibri" panose="020F0502020204030204" pitchFamily="34" charset="0"/>
              </a:rPr>
              <a:t>Actuar</a:t>
            </a:r>
            <a:r>
              <a:rPr lang="en-US" sz="1100" b="1" dirty="0">
                <a:solidFill>
                  <a:srgbClr val="3D8241"/>
                </a:solidFill>
                <a:latin typeface="Calibri" panose="020F0502020204030204" pitchFamily="34" charset="0"/>
                <a:cs typeface="Calibri" panose="020F0502020204030204" pitchFamily="34" charset="0"/>
              </a:rPr>
              <a:t> </a:t>
            </a:r>
            <a:r>
              <a:rPr lang="en-US" sz="1100" b="1" dirty="0" err="1">
                <a:solidFill>
                  <a:srgbClr val="3D8241"/>
                </a:solidFill>
                <a:latin typeface="Calibri" panose="020F0502020204030204" pitchFamily="34" charset="0"/>
                <a:cs typeface="Calibri" panose="020F0502020204030204" pitchFamily="34" charset="0"/>
              </a:rPr>
              <a:t>por</a:t>
            </a:r>
            <a:r>
              <a:rPr lang="en-US" sz="1100" b="1" dirty="0">
                <a:solidFill>
                  <a:srgbClr val="3D8241"/>
                </a:solidFill>
                <a:latin typeface="Calibri" panose="020F0502020204030204" pitchFamily="34" charset="0"/>
                <a:cs typeface="Calibri" panose="020F0502020204030204" pitchFamily="34" charset="0"/>
              </a:rPr>
              <a:t> la </a:t>
            </a:r>
            <a:r>
              <a:rPr lang="en-US" sz="1100" b="1" dirty="0" err="1">
                <a:solidFill>
                  <a:srgbClr val="3D8241"/>
                </a:solidFill>
                <a:latin typeface="Calibri" panose="020F0502020204030204" pitchFamily="34" charset="0"/>
                <a:cs typeface="Calibri" panose="020F0502020204030204" pitchFamily="34" charset="0"/>
              </a:rPr>
              <a:t>Sostenibilidad</a:t>
            </a:r>
            <a:endParaRPr lang="en-US" sz="1100" b="1" dirty="0">
              <a:solidFill>
                <a:srgbClr val="3D8241"/>
              </a:solidFill>
              <a:latin typeface="Calibri" panose="020F0502020204030204" pitchFamily="34" charset="0"/>
              <a:cs typeface="Calibri" panose="020F0502020204030204" pitchFamily="34" charset="0"/>
            </a:endParaRPr>
          </a:p>
          <a:p>
            <a:pPr marL="180975" indent="-171450" algn="ctr">
              <a:lnSpc>
                <a:spcPts val="1060"/>
              </a:lnSpc>
              <a:buClr>
                <a:srgbClr val="3D8241"/>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Participación</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política</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3D8241"/>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Acción</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colectiva</a:t>
            </a:r>
            <a:r>
              <a:rPr lang="en-US" sz="1100" dirty="0">
                <a:solidFill>
                  <a:srgbClr val="404040"/>
                </a:solidFill>
                <a:latin typeface="Calibri" panose="020F0502020204030204" pitchFamily="34" charset="0"/>
                <a:cs typeface="Calibri" panose="020F0502020204030204" pitchFamily="34" charset="0"/>
              </a:rPr>
              <a:t> </a:t>
            </a:r>
          </a:p>
          <a:p>
            <a:pPr marL="180975" indent="-171450" algn="ctr">
              <a:lnSpc>
                <a:spcPts val="1060"/>
              </a:lnSpc>
              <a:buClr>
                <a:srgbClr val="3D8241"/>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Iniciativa</a:t>
            </a:r>
            <a:r>
              <a:rPr lang="en-US" sz="1100" dirty="0">
                <a:solidFill>
                  <a:srgbClr val="404040"/>
                </a:solidFill>
                <a:latin typeface="Calibri" panose="020F0502020204030204" pitchFamily="34" charset="0"/>
                <a:cs typeface="Calibri" panose="020F0502020204030204" pitchFamily="34" charset="0"/>
              </a:rPr>
              <a:t> individual </a:t>
            </a:r>
          </a:p>
          <a:p>
            <a:pPr marL="9525" algn="ctr">
              <a:lnSpc>
                <a:spcPts val="1060"/>
              </a:lnSpc>
              <a:tabLst>
                <a:tab pos="1189038" algn="l"/>
              </a:tabLst>
            </a:pPr>
            <a:endParaRPr lang="en-US" sz="1100" dirty="0">
              <a:solidFill>
                <a:srgbClr val="404040"/>
              </a:solidFill>
              <a:latin typeface="Calibri" panose="020F0502020204030204" pitchFamily="34" charset="0"/>
              <a:cs typeface="Calibri" panose="020F0502020204030204" pitchFamily="34" charset="0"/>
            </a:endParaRPr>
          </a:p>
          <a:p>
            <a:pPr marL="9525" algn="ctr">
              <a:lnSpc>
                <a:spcPts val="1160"/>
              </a:lnSpc>
              <a:tabLst>
                <a:tab pos="1189038" algn="l"/>
              </a:tabLst>
            </a:pPr>
            <a:endParaRPr lang="en-US" sz="1150" dirty="0">
              <a:solidFill>
                <a:srgbClr val="404040"/>
              </a:solidFill>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4F5E6E60-8AD7-0C17-C672-986D070895D2}"/>
              </a:ext>
            </a:extLst>
          </p:cNvPr>
          <p:cNvSpPr txBox="1"/>
          <p:nvPr/>
        </p:nvSpPr>
        <p:spPr>
          <a:xfrm>
            <a:off x="4931691" y="3107152"/>
            <a:ext cx="1925785" cy="1947136"/>
          </a:xfrm>
          <a:prstGeom prst="rect">
            <a:avLst/>
          </a:prstGeom>
          <a:noFill/>
        </p:spPr>
        <p:txBody>
          <a:bodyPr wrap="square" rtlCol="0" anchor="t">
            <a:spAutoFit/>
          </a:bodyPr>
          <a:lstStyle/>
          <a:p>
            <a:pPr marL="9525" algn="ctr">
              <a:lnSpc>
                <a:spcPts val="1560"/>
              </a:lnSpc>
              <a:tabLst>
                <a:tab pos="1189038" algn="l"/>
              </a:tabLst>
            </a:pPr>
            <a:r>
              <a:rPr lang="en-US" sz="1650" b="1" dirty="0">
                <a:solidFill>
                  <a:schemeClr val="bg1"/>
                </a:solidFill>
                <a:latin typeface="Calibri" panose="020F0502020204030204" pitchFamily="34" charset="0"/>
                <a:cs typeface="Calibri" panose="020F0502020204030204" pitchFamily="34" charset="0"/>
              </a:rPr>
              <a:t>Governance </a:t>
            </a:r>
          </a:p>
          <a:p>
            <a:pPr marL="9525" algn="ctr">
              <a:tabLst>
                <a:tab pos="1189038" algn="l"/>
              </a:tabLst>
            </a:pPr>
            <a:endParaRPr lang="en-US" sz="1800" b="1" dirty="0">
              <a:solidFill>
                <a:schemeClr val="bg1"/>
              </a:solidFill>
              <a:latin typeface="Calibri" panose="020F0502020204030204" pitchFamily="34" charset="0"/>
              <a:cs typeface="Calibri" panose="020F0502020204030204" pitchFamily="34" charset="0"/>
            </a:endParaRP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Ethical standards</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Risk management</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Compliance</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Shareholders’ rights</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Accounting integrity</a:t>
            </a: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Conflict of interest</a:t>
            </a:r>
          </a:p>
          <a:p>
            <a:pPr marL="180975" indent="-171450">
              <a:lnSpc>
                <a:spcPts val="1060"/>
              </a:lnSpc>
              <a:buFont typeface="Arial" panose="020B0604020202020204" pitchFamily="34" charset="0"/>
              <a:buChar char="•"/>
              <a:tabLst>
                <a:tab pos="1189038" algn="l"/>
              </a:tabLst>
            </a:pPr>
            <a:endParaRPr lang="en-US" sz="1100" dirty="0">
              <a:solidFill>
                <a:schemeClr val="bg1"/>
              </a:solidFill>
              <a:latin typeface="Calibri" panose="020F0502020204030204" pitchFamily="34" charset="0"/>
              <a:cs typeface="Calibri" panose="020F0502020204030204" pitchFamily="34" charset="0"/>
            </a:endParaRP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p:txBody>
      </p:sp>
      <p:cxnSp>
        <p:nvCxnSpPr>
          <p:cNvPr id="55" name="Straight Connector 54">
            <a:extLst>
              <a:ext uri="{FF2B5EF4-FFF2-40B4-BE49-F238E27FC236}">
                <a16:creationId xmlns:a16="http://schemas.microsoft.com/office/drawing/2014/main" id="{11353A37-B651-92FA-2785-15913CB17251}"/>
              </a:ext>
            </a:extLst>
          </p:cNvPr>
          <p:cNvCxnSpPr>
            <a:cxnSpLocks/>
          </p:cNvCxnSpPr>
          <p:nvPr/>
        </p:nvCxnSpPr>
        <p:spPr>
          <a:xfrm>
            <a:off x="-105530" y="3481545"/>
            <a:ext cx="753305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DAC7C6DE-CCBA-366F-49CE-3463EF811D81}"/>
              </a:ext>
            </a:extLst>
          </p:cNvPr>
          <p:cNvCxnSpPr>
            <a:cxnSpLocks/>
          </p:cNvCxnSpPr>
          <p:nvPr/>
        </p:nvCxnSpPr>
        <p:spPr>
          <a:xfrm flipV="1">
            <a:off x="2698740" y="2573520"/>
            <a:ext cx="0" cy="7222075"/>
          </a:xfrm>
          <a:prstGeom prst="line">
            <a:avLst/>
          </a:prstGeom>
          <a:ln w="1270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214667E1-CE5A-65F8-5424-993256FE5840}"/>
              </a:ext>
            </a:extLst>
          </p:cNvPr>
          <p:cNvCxnSpPr>
            <a:cxnSpLocks/>
          </p:cNvCxnSpPr>
          <p:nvPr/>
        </p:nvCxnSpPr>
        <p:spPr>
          <a:xfrm flipV="1">
            <a:off x="4835558" y="2573520"/>
            <a:ext cx="0" cy="7222075"/>
          </a:xfrm>
          <a:prstGeom prst="line">
            <a:avLst/>
          </a:prstGeom>
          <a:ln w="1270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496" name="Text Placeholder 16">
            <a:extLst>
              <a:ext uri="{FF2B5EF4-FFF2-40B4-BE49-F238E27FC236}">
                <a16:creationId xmlns:a16="http://schemas.microsoft.com/office/drawing/2014/main" id="{4253D263-277D-821C-D10F-72A57235A9E7}"/>
              </a:ext>
            </a:extLst>
          </p:cNvPr>
          <p:cNvSpPr txBox="1">
            <a:spLocks/>
          </p:cNvSpPr>
          <p:nvPr/>
        </p:nvSpPr>
        <p:spPr>
          <a:xfrm>
            <a:off x="-19805" y="584571"/>
            <a:ext cx="7637265" cy="491378"/>
          </a:xfrm>
          <a:prstGeom prst="rect">
            <a:avLst/>
          </a:prstGeom>
          <a:noFill/>
        </p:spPr>
        <p:txBody>
          <a:bodyPr anchor="t"/>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lnSpc>
                <a:spcPts val="2760"/>
              </a:lnSpc>
              <a:spcBef>
                <a:spcPts val="0"/>
              </a:spcBef>
              <a:buNone/>
            </a:pPr>
            <a:r>
              <a:rPr lang="en-US" sz="2000" b="1" dirty="0">
                <a:solidFill>
                  <a:schemeClr val="bg1"/>
                </a:solidFill>
                <a:latin typeface="Calibri" panose="020F0502020204030204" pitchFamily="34" charset="0"/>
                <a:cs typeface="Calibri" panose="020F0502020204030204" pitchFamily="34" charset="0"/>
              </a:rPr>
              <a:t>The competences in the existing frameworks are as follows:</a:t>
            </a:r>
          </a:p>
          <a:p>
            <a:pPr marL="0" indent="0" algn="ctr">
              <a:lnSpc>
                <a:spcPts val="2760"/>
              </a:lnSpc>
              <a:spcBef>
                <a:spcPts val="0"/>
              </a:spcBef>
              <a:buNone/>
            </a:pPr>
            <a:endParaRPr lang="en-US" sz="2000" b="1" dirty="0">
              <a:solidFill>
                <a:srgbClr val="62A844"/>
              </a:solidFill>
              <a:highlight>
                <a:srgbClr val="FFFFFF"/>
              </a:highlight>
              <a:latin typeface="Calibri" panose="020F0502020204030204" pitchFamily="34" charset="0"/>
              <a:cs typeface="Calibri" panose="020F0502020204030204" pitchFamily="34" charset="0"/>
            </a:endParaRPr>
          </a:p>
        </p:txBody>
      </p:sp>
      <p:grpSp>
        <p:nvGrpSpPr>
          <p:cNvPr id="532" name="Group 531">
            <a:extLst>
              <a:ext uri="{FF2B5EF4-FFF2-40B4-BE49-F238E27FC236}">
                <a16:creationId xmlns:a16="http://schemas.microsoft.com/office/drawing/2014/main" id="{3517408E-167D-0B7D-4DAD-5B386D458BA0}"/>
              </a:ext>
            </a:extLst>
          </p:cNvPr>
          <p:cNvGrpSpPr/>
          <p:nvPr/>
        </p:nvGrpSpPr>
        <p:grpSpPr>
          <a:xfrm>
            <a:off x="1419764" y="1292830"/>
            <a:ext cx="482837" cy="483157"/>
            <a:chOff x="5614841" y="786428"/>
            <a:chExt cx="901130" cy="901727"/>
          </a:xfrm>
          <a:solidFill>
            <a:srgbClr val="404040"/>
          </a:solidFill>
        </p:grpSpPr>
        <p:grpSp>
          <p:nvGrpSpPr>
            <p:cNvPr id="533" name="Graphic 2">
              <a:extLst>
                <a:ext uri="{FF2B5EF4-FFF2-40B4-BE49-F238E27FC236}">
                  <a16:creationId xmlns:a16="http://schemas.microsoft.com/office/drawing/2014/main" id="{5A5CB41D-E207-4100-643A-FE3790676CA2}"/>
                </a:ext>
              </a:extLst>
            </p:cNvPr>
            <p:cNvGrpSpPr/>
            <p:nvPr/>
          </p:nvGrpSpPr>
          <p:grpSpPr>
            <a:xfrm>
              <a:off x="5715019" y="1058540"/>
              <a:ext cx="543506" cy="445337"/>
              <a:chOff x="5715019" y="1058540"/>
              <a:chExt cx="543506" cy="445337"/>
            </a:xfrm>
            <a:grpFill/>
          </p:grpSpPr>
          <p:sp>
            <p:nvSpPr>
              <p:cNvPr id="535" name="Freeform 534">
                <a:extLst>
                  <a:ext uri="{FF2B5EF4-FFF2-40B4-BE49-F238E27FC236}">
                    <a16:creationId xmlns:a16="http://schemas.microsoft.com/office/drawing/2014/main" id="{B836CB18-9DA1-3553-915D-1BC28D6CC107}"/>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3D824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6" name="Freeform 535">
                <a:extLst>
                  <a:ext uri="{FF2B5EF4-FFF2-40B4-BE49-F238E27FC236}">
                    <a16:creationId xmlns:a16="http://schemas.microsoft.com/office/drawing/2014/main" id="{8AA8341A-CAA7-1E6D-FABA-0DDBCF32FDDD}"/>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3D8241"/>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534" name="Freeform 533">
              <a:extLst>
                <a:ext uri="{FF2B5EF4-FFF2-40B4-BE49-F238E27FC236}">
                  <a16:creationId xmlns:a16="http://schemas.microsoft.com/office/drawing/2014/main" id="{9505C1F9-646C-CE47-F3D7-6E9216253A93}"/>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37" name="Group 536">
            <a:extLst>
              <a:ext uri="{FF2B5EF4-FFF2-40B4-BE49-F238E27FC236}">
                <a16:creationId xmlns:a16="http://schemas.microsoft.com/office/drawing/2014/main" id="{46408259-8968-E703-E091-0055E4C4F585}"/>
              </a:ext>
            </a:extLst>
          </p:cNvPr>
          <p:cNvGrpSpPr/>
          <p:nvPr/>
        </p:nvGrpSpPr>
        <p:grpSpPr>
          <a:xfrm>
            <a:off x="3520951" y="1313153"/>
            <a:ext cx="495626" cy="495636"/>
            <a:chOff x="8736336" y="773976"/>
            <a:chExt cx="925001" cy="925018"/>
          </a:xfrm>
          <a:solidFill>
            <a:srgbClr val="404040"/>
          </a:solidFill>
        </p:grpSpPr>
        <p:grpSp>
          <p:nvGrpSpPr>
            <p:cNvPr id="538" name="Graphic 2">
              <a:extLst>
                <a:ext uri="{FF2B5EF4-FFF2-40B4-BE49-F238E27FC236}">
                  <a16:creationId xmlns:a16="http://schemas.microsoft.com/office/drawing/2014/main" id="{4461AD67-C670-3699-86D4-C0B3561AA616}"/>
                </a:ext>
              </a:extLst>
            </p:cNvPr>
            <p:cNvGrpSpPr/>
            <p:nvPr/>
          </p:nvGrpSpPr>
          <p:grpSpPr>
            <a:xfrm>
              <a:off x="8736336" y="773976"/>
              <a:ext cx="925001" cy="925018"/>
              <a:chOff x="8736336" y="773976"/>
              <a:chExt cx="925001" cy="925018"/>
            </a:xfrm>
            <a:grpFill/>
          </p:grpSpPr>
          <p:sp>
            <p:nvSpPr>
              <p:cNvPr id="541" name="Freeform 540">
                <a:extLst>
                  <a:ext uri="{FF2B5EF4-FFF2-40B4-BE49-F238E27FC236}">
                    <a16:creationId xmlns:a16="http://schemas.microsoft.com/office/drawing/2014/main" id="{9A00FB67-5449-8644-A830-E1E2D4D7F8E8}"/>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2" name="Freeform 541">
                <a:extLst>
                  <a:ext uri="{FF2B5EF4-FFF2-40B4-BE49-F238E27FC236}">
                    <a16:creationId xmlns:a16="http://schemas.microsoft.com/office/drawing/2014/main" id="{0875CB6C-E6C7-6F4A-873F-15043AFD28F7}"/>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3" name="Freeform 542">
                <a:extLst>
                  <a:ext uri="{FF2B5EF4-FFF2-40B4-BE49-F238E27FC236}">
                    <a16:creationId xmlns:a16="http://schemas.microsoft.com/office/drawing/2014/main" id="{312C2B71-9F39-510F-D4DD-19800BB09E47}"/>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4" name="Freeform 543">
                <a:extLst>
                  <a:ext uri="{FF2B5EF4-FFF2-40B4-BE49-F238E27FC236}">
                    <a16:creationId xmlns:a16="http://schemas.microsoft.com/office/drawing/2014/main" id="{1A396854-1387-4F70-8E8B-DA33E386F40F}"/>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5" name="Freeform 544">
                <a:extLst>
                  <a:ext uri="{FF2B5EF4-FFF2-40B4-BE49-F238E27FC236}">
                    <a16:creationId xmlns:a16="http://schemas.microsoft.com/office/drawing/2014/main" id="{117DEB15-7EEE-5C8A-0161-15B911E11AB3}"/>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6" name="Freeform 545">
                <a:extLst>
                  <a:ext uri="{FF2B5EF4-FFF2-40B4-BE49-F238E27FC236}">
                    <a16:creationId xmlns:a16="http://schemas.microsoft.com/office/drawing/2014/main" id="{C8CFDCAD-C2EC-DEE1-AD7E-BF931739ED2E}"/>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7" name="Freeform 546">
                <a:extLst>
                  <a:ext uri="{FF2B5EF4-FFF2-40B4-BE49-F238E27FC236}">
                    <a16:creationId xmlns:a16="http://schemas.microsoft.com/office/drawing/2014/main" id="{81B2510C-0C26-77F0-C3ED-334D45D43584}"/>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539" name="Freeform 538">
              <a:extLst>
                <a:ext uri="{FF2B5EF4-FFF2-40B4-BE49-F238E27FC236}">
                  <a16:creationId xmlns:a16="http://schemas.microsoft.com/office/drawing/2014/main" id="{0730FD3E-902E-214F-A87A-E2AD684BA5CB}"/>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62A84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0" name="Freeform 539">
              <a:extLst>
                <a:ext uri="{FF2B5EF4-FFF2-40B4-BE49-F238E27FC236}">
                  <a16:creationId xmlns:a16="http://schemas.microsoft.com/office/drawing/2014/main" id="{5B81E5E2-8220-9015-B92C-F395A4D9F7DF}"/>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62A84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48" name="Group 547">
            <a:extLst>
              <a:ext uri="{FF2B5EF4-FFF2-40B4-BE49-F238E27FC236}">
                <a16:creationId xmlns:a16="http://schemas.microsoft.com/office/drawing/2014/main" id="{28C2CFBC-94F0-25E8-6592-36BCB8B0F7BD}"/>
              </a:ext>
            </a:extLst>
          </p:cNvPr>
          <p:cNvGrpSpPr/>
          <p:nvPr/>
        </p:nvGrpSpPr>
        <p:grpSpPr>
          <a:xfrm>
            <a:off x="5664870" y="1319139"/>
            <a:ext cx="465330" cy="464822"/>
            <a:chOff x="7257599" y="768348"/>
            <a:chExt cx="868457" cy="867509"/>
          </a:xfrm>
          <a:solidFill>
            <a:srgbClr val="404040"/>
          </a:solidFill>
        </p:grpSpPr>
        <p:sp>
          <p:nvSpPr>
            <p:cNvPr id="549" name="Freeform 548">
              <a:extLst>
                <a:ext uri="{FF2B5EF4-FFF2-40B4-BE49-F238E27FC236}">
                  <a16:creationId xmlns:a16="http://schemas.microsoft.com/office/drawing/2014/main" id="{C1111B0E-1E8D-369C-E177-4576A261E381}"/>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0289AE"/>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50" name="Graphic 2">
              <a:extLst>
                <a:ext uri="{FF2B5EF4-FFF2-40B4-BE49-F238E27FC236}">
                  <a16:creationId xmlns:a16="http://schemas.microsoft.com/office/drawing/2014/main" id="{9839A2F6-6A02-2EF1-4175-5867A99313DC}"/>
                </a:ext>
              </a:extLst>
            </p:cNvPr>
            <p:cNvGrpSpPr/>
            <p:nvPr/>
          </p:nvGrpSpPr>
          <p:grpSpPr>
            <a:xfrm>
              <a:off x="7257599" y="768348"/>
              <a:ext cx="868457" cy="867509"/>
              <a:chOff x="7257599" y="768348"/>
              <a:chExt cx="868457" cy="867509"/>
            </a:xfrm>
            <a:grpFill/>
          </p:grpSpPr>
          <p:sp>
            <p:nvSpPr>
              <p:cNvPr id="551" name="Freeform 550">
                <a:extLst>
                  <a:ext uri="{FF2B5EF4-FFF2-40B4-BE49-F238E27FC236}">
                    <a16:creationId xmlns:a16="http://schemas.microsoft.com/office/drawing/2014/main" id="{909C8A94-238D-7E87-09A1-EEEECDE844A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2" name="Freeform 551">
                <a:extLst>
                  <a:ext uri="{FF2B5EF4-FFF2-40B4-BE49-F238E27FC236}">
                    <a16:creationId xmlns:a16="http://schemas.microsoft.com/office/drawing/2014/main" id="{DE6C62C1-0D68-7517-B8C1-1C8AC87908D5}"/>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3" name="Freeform 552">
                <a:extLst>
                  <a:ext uri="{FF2B5EF4-FFF2-40B4-BE49-F238E27FC236}">
                    <a16:creationId xmlns:a16="http://schemas.microsoft.com/office/drawing/2014/main" id="{8A1B3626-ED73-E3F2-C1A3-36B148B4E263}"/>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4" name="Freeform 553">
                <a:extLst>
                  <a:ext uri="{FF2B5EF4-FFF2-40B4-BE49-F238E27FC236}">
                    <a16:creationId xmlns:a16="http://schemas.microsoft.com/office/drawing/2014/main" id="{ECB0E236-F780-0202-752C-31AFD86B9898}"/>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5" name="Freeform 554">
                <a:extLst>
                  <a:ext uri="{FF2B5EF4-FFF2-40B4-BE49-F238E27FC236}">
                    <a16:creationId xmlns:a16="http://schemas.microsoft.com/office/drawing/2014/main" id="{65FE0896-99DF-4A0A-1EF9-47B627AEC334}"/>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563" name="TextBox 562">
            <a:extLst>
              <a:ext uri="{FF2B5EF4-FFF2-40B4-BE49-F238E27FC236}">
                <a16:creationId xmlns:a16="http://schemas.microsoft.com/office/drawing/2014/main" id="{542339A8-5459-5A24-EF3A-9839609ACA37}"/>
              </a:ext>
            </a:extLst>
          </p:cNvPr>
          <p:cNvSpPr txBox="1"/>
          <p:nvPr/>
        </p:nvSpPr>
        <p:spPr>
          <a:xfrm>
            <a:off x="4846335" y="3050357"/>
            <a:ext cx="2102400" cy="4309321"/>
          </a:xfrm>
          <a:prstGeom prst="rect">
            <a:avLst/>
          </a:prstGeom>
          <a:noFill/>
        </p:spPr>
        <p:txBody>
          <a:bodyPr wrap="square" rtlCol="0" anchor="t">
            <a:spAutoFit/>
          </a:bodyPr>
          <a:lstStyle/>
          <a:p>
            <a:pPr marL="9525" algn="ctr">
              <a:lnSpc>
                <a:spcPts val="1560"/>
              </a:lnSpc>
              <a:buClr>
                <a:srgbClr val="0289AE"/>
              </a:buClr>
              <a:tabLst>
                <a:tab pos="1189038" algn="l"/>
              </a:tabLst>
            </a:pPr>
            <a:r>
              <a:rPr lang="en-US" sz="1650" b="1" dirty="0" err="1">
                <a:solidFill>
                  <a:srgbClr val="0289AE"/>
                </a:solidFill>
                <a:latin typeface="Calibri" panose="020F0502020204030204" pitchFamily="34" charset="0"/>
                <a:cs typeface="Calibri" panose="020F0502020204030204" pitchFamily="34" charset="0"/>
              </a:rPr>
              <a:t>EntreComp</a:t>
            </a:r>
            <a:r>
              <a:rPr lang="en-US" sz="1650" b="1" dirty="0">
                <a:solidFill>
                  <a:srgbClr val="0289AE"/>
                </a:solidFill>
                <a:latin typeface="Calibri" panose="020F0502020204030204" pitchFamily="34" charset="0"/>
                <a:cs typeface="Calibri" panose="020F0502020204030204" pitchFamily="34" charset="0"/>
              </a:rPr>
              <a:t> </a:t>
            </a:r>
          </a:p>
          <a:p>
            <a:pPr marL="295275" indent="-285750" algn="ctr">
              <a:buClr>
                <a:srgbClr val="0289AE"/>
              </a:buClr>
              <a:buFont typeface="Arial" panose="020B0604020202020204" pitchFamily="34" charset="0"/>
              <a:buChar char="•"/>
              <a:tabLst>
                <a:tab pos="1189038" algn="l"/>
              </a:tabLst>
            </a:pPr>
            <a:endParaRPr lang="en-US" sz="1800" b="1"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0289AE"/>
              </a:buClr>
              <a:tabLst>
                <a:tab pos="1189038" algn="l"/>
              </a:tabLst>
            </a:pPr>
            <a:r>
              <a:rPr lang="en-US" sz="1100" b="1" dirty="0">
                <a:solidFill>
                  <a:srgbClr val="0289AE"/>
                </a:solidFill>
                <a:latin typeface="Calibri" panose="020F0502020204030204" pitchFamily="34" charset="0"/>
                <a:cs typeface="Calibri" panose="020F0502020204030204" pitchFamily="34" charset="0"/>
              </a:rPr>
              <a:t>1. Ideas y </a:t>
            </a:r>
            <a:r>
              <a:rPr lang="en-US" sz="1100" b="1" dirty="0" err="1">
                <a:solidFill>
                  <a:srgbClr val="0289AE"/>
                </a:solidFill>
                <a:latin typeface="Calibri" panose="020F0502020204030204" pitchFamily="34" charset="0"/>
                <a:cs typeface="Calibri" panose="020F0502020204030204" pitchFamily="34" charset="0"/>
              </a:rPr>
              <a:t>Oportunidades</a:t>
            </a:r>
            <a:endParaRPr lang="en-US" sz="1100" b="1" dirty="0">
              <a:solidFill>
                <a:srgbClr val="0289AE"/>
              </a:solidFill>
              <a:latin typeface="Calibri" panose="020F0502020204030204" pitchFamily="34" charset="0"/>
              <a:cs typeface="Calibri" panose="020F0502020204030204" pitchFamily="34" charset="0"/>
            </a:endParaRPr>
          </a:p>
          <a:p>
            <a:pPr marL="180975" indent="-171450" algn="ctr">
              <a:lnSpc>
                <a:spcPts val="1060"/>
              </a:lnSpc>
              <a:buClr>
                <a:srgbClr val="0289AE"/>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Identificar</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oportunidades</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0289AE"/>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Creatividad</a:t>
            </a:r>
            <a:r>
              <a:rPr lang="en-US" sz="1100" dirty="0">
                <a:solidFill>
                  <a:srgbClr val="404040"/>
                </a:solidFill>
                <a:latin typeface="Calibri" panose="020F0502020204030204" pitchFamily="34" charset="0"/>
                <a:cs typeface="Calibri" panose="020F0502020204030204" pitchFamily="34" charset="0"/>
              </a:rPr>
              <a:t> </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Visión</a:t>
            </a:r>
          </a:p>
          <a:p>
            <a:pPr marL="180975" indent="-171450" algn="ctr">
              <a:lnSpc>
                <a:spcPts val="1060"/>
              </a:lnSpc>
              <a:buClr>
                <a:srgbClr val="0289AE"/>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Valoración</a:t>
            </a:r>
            <a:r>
              <a:rPr lang="en-US" sz="1100" dirty="0">
                <a:solidFill>
                  <a:srgbClr val="404040"/>
                </a:solidFill>
                <a:latin typeface="Calibri" panose="020F0502020204030204" pitchFamily="34" charset="0"/>
                <a:cs typeface="Calibri" panose="020F0502020204030204" pitchFamily="34" charset="0"/>
              </a:rPr>
              <a:t> de ideas</a:t>
            </a:r>
          </a:p>
          <a:p>
            <a:pPr marL="180975" indent="-171450" algn="ctr">
              <a:lnSpc>
                <a:spcPts val="1060"/>
              </a:lnSpc>
              <a:buClr>
                <a:srgbClr val="0289AE"/>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Pensamiento </a:t>
            </a:r>
            <a:r>
              <a:rPr lang="en-US" sz="1100" dirty="0" err="1">
                <a:solidFill>
                  <a:srgbClr val="404040"/>
                </a:solidFill>
                <a:latin typeface="Calibri" panose="020F0502020204030204" pitchFamily="34" charset="0"/>
                <a:cs typeface="Calibri" panose="020F0502020204030204" pitchFamily="34" charset="0"/>
              </a:rPr>
              <a:t>ético</a:t>
            </a:r>
            <a:r>
              <a:rPr lang="en-US" sz="1100" dirty="0">
                <a:solidFill>
                  <a:srgbClr val="404040"/>
                </a:solidFill>
                <a:latin typeface="Calibri" panose="020F0502020204030204" pitchFamily="34" charset="0"/>
                <a:cs typeface="Calibri" panose="020F0502020204030204" pitchFamily="34" charset="0"/>
              </a:rPr>
              <a:t> y </a:t>
            </a:r>
            <a:r>
              <a:rPr lang="en-US" sz="1100" dirty="0" err="1">
                <a:solidFill>
                  <a:srgbClr val="404040"/>
                </a:solidFill>
                <a:latin typeface="Calibri" panose="020F0502020204030204" pitchFamily="34" charset="0"/>
                <a:cs typeface="Calibri" panose="020F0502020204030204" pitchFamily="34" charset="0"/>
              </a:rPr>
              <a:t>sostenible</a:t>
            </a:r>
            <a:endParaRPr lang="en-US" sz="1100" dirty="0">
              <a:solidFill>
                <a:srgbClr val="404040"/>
              </a:solidFill>
              <a:latin typeface="Calibri" panose="020F0502020204030204" pitchFamily="34" charset="0"/>
              <a:cs typeface="Calibri" panose="020F0502020204030204" pitchFamily="34" charset="0"/>
            </a:endParaRPr>
          </a:p>
          <a:p>
            <a:pPr marL="9525" algn="ctr">
              <a:lnSpc>
                <a:spcPts val="360"/>
              </a:lnSpc>
              <a:buClr>
                <a:srgbClr val="3D8241"/>
              </a:buClr>
              <a:tabLst>
                <a:tab pos="1189038" algn="l"/>
              </a:tabLst>
            </a:pPr>
            <a:r>
              <a:rPr lang="en-US" sz="1100" dirty="0">
                <a:solidFill>
                  <a:srgbClr val="0289AE"/>
                </a:solidFill>
                <a:latin typeface="Calibri" panose="020F0502020204030204" pitchFamily="34" charset="0"/>
                <a:cs typeface="Calibri" panose="020F0502020204030204" pitchFamily="34" charset="0"/>
              </a:rPr>
              <a:t> </a:t>
            </a:r>
            <a:r>
              <a:rPr lang="en-US" sz="500" dirty="0">
                <a:solidFill>
                  <a:srgbClr val="0289AE"/>
                </a:solidFill>
                <a:latin typeface="Calibri" panose="020F0502020204030204" pitchFamily="34" charset="0"/>
                <a:cs typeface="Calibri" panose="020F0502020204030204" pitchFamily="34" charset="0"/>
              </a:rPr>
              <a:t>…………………..………………………………………………………………….………….</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0289AE"/>
              </a:buClr>
              <a:tabLst>
                <a:tab pos="1189038" algn="l"/>
              </a:tabLst>
            </a:pPr>
            <a:r>
              <a:rPr lang="en-US" sz="1100" b="1" dirty="0">
                <a:solidFill>
                  <a:srgbClr val="0289AE"/>
                </a:solidFill>
                <a:latin typeface="Calibri" panose="020F0502020204030204" pitchFamily="34" charset="0"/>
                <a:cs typeface="Calibri" panose="020F0502020204030204" pitchFamily="34" charset="0"/>
              </a:rPr>
              <a:t>2. </a:t>
            </a:r>
            <a:r>
              <a:rPr lang="en-US" sz="1100" b="1" dirty="0" err="1">
                <a:solidFill>
                  <a:srgbClr val="0289AE"/>
                </a:solidFill>
                <a:latin typeface="Calibri" panose="020F0502020204030204" pitchFamily="34" charset="0"/>
                <a:cs typeface="Calibri" panose="020F0502020204030204" pitchFamily="34" charset="0"/>
              </a:rPr>
              <a:t>Recursos</a:t>
            </a:r>
            <a:endParaRPr lang="en-US" sz="1100" b="1" dirty="0">
              <a:solidFill>
                <a:srgbClr val="0289AE"/>
              </a:solidFill>
              <a:latin typeface="Calibri" panose="020F0502020204030204" pitchFamily="34" charset="0"/>
              <a:cs typeface="Calibri" panose="020F0502020204030204" pitchFamily="34" charset="0"/>
            </a:endParaRPr>
          </a:p>
          <a:p>
            <a:pPr marL="180975" indent="-171450" algn="ctr">
              <a:lnSpc>
                <a:spcPts val="1060"/>
              </a:lnSpc>
              <a:buClr>
                <a:srgbClr val="0289AE"/>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Autoconciencia</a:t>
            </a:r>
            <a:r>
              <a:rPr lang="en-US" sz="1100" dirty="0">
                <a:solidFill>
                  <a:srgbClr val="404040"/>
                </a:solidFill>
                <a:latin typeface="Calibri" panose="020F0502020204030204" pitchFamily="34" charset="0"/>
                <a:cs typeface="Calibri" panose="020F0502020204030204" pitchFamily="34" charset="0"/>
              </a:rPr>
              <a:t> y </a:t>
            </a:r>
            <a:r>
              <a:rPr lang="en-US" sz="1100" dirty="0" err="1">
                <a:solidFill>
                  <a:srgbClr val="404040"/>
                </a:solidFill>
                <a:latin typeface="Calibri" panose="020F0502020204030204" pitchFamily="34" charset="0"/>
                <a:cs typeface="Calibri" panose="020F0502020204030204" pitchFamily="34" charset="0"/>
              </a:rPr>
              <a:t>autoeficacia</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0289AE"/>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Motivación</a:t>
            </a:r>
            <a:r>
              <a:rPr lang="en-US" sz="1100" dirty="0">
                <a:solidFill>
                  <a:srgbClr val="404040"/>
                </a:solidFill>
                <a:latin typeface="Calibri" panose="020F0502020204030204" pitchFamily="34" charset="0"/>
                <a:cs typeface="Calibri" panose="020F0502020204030204" pitchFamily="34" charset="0"/>
              </a:rPr>
              <a:t> y </a:t>
            </a:r>
            <a:r>
              <a:rPr lang="en-US" sz="1100" dirty="0" err="1">
                <a:solidFill>
                  <a:srgbClr val="404040"/>
                </a:solidFill>
                <a:latin typeface="Calibri" panose="020F0502020204030204" pitchFamily="34" charset="0"/>
                <a:cs typeface="Calibri" panose="020F0502020204030204" pitchFamily="34" charset="0"/>
              </a:rPr>
              <a:t>perseverancia</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0289AE"/>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Movilización</a:t>
            </a:r>
            <a:r>
              <a:rPr lang="en-US" sz="1100" dirty="0">
                <a:solidFill>
                  <a:srgbClr val="404040"/>
                </a:solidFill>
                <a:latin typeface="Calibri" panose="020F0502020204030204" pitchFamily="34" charset="0"/>
                <a:cs typeface="Calibri" panose="020F0502020204030204" pitchFamily="34" charset="0"/>
              </a:rPr>
              <a:t> de </a:t>
            </a:r>
            <a:r>
              <a:rPr lang="en-US" sz="1100" dirty="0" err="1">
                <a:solidFill>
                  <a:srgbClr val="404040"/>
                </a:solidFill>
                <a:latin typeface="Calibri" panose="020F0502020204030204" pitchFamily="34" charset="0"/>
                <a:cs typeface="Calibri" panose="020F0502020204030204" pitchFamily="34" charset="0"/>
              </a:rPr>
              <a:t>recursos</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0289AE"/>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Alfabetización</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financiera</a:t>
            </a:r>
            <a:r>
              <a:rPr lang="en-US" sz="1100" dirty="0">
                <a:solidFill>
                  <a:srgbClr val="404040"/>
                </a:solidFill>
                <a:latin typeface="Calibri" panose="020F0502020204030204" pitchFamily="34" charset="0"/>
                <a:cs typeface="Calibri" panose="020F0502020204030204" pitchFamily="34" charset="0"/>
              </a:rPr>
              <a:t> y </a:t>
            </a:r>
            <a:r>
              <a:rPr lang="en-US" sz="1100" dirty="0" err="1">
                <a:solidFill>
                  <a:srgbClr val="404040"/>
                </a:solidFill>
                <a:latin typeface="Calibri" panose="020F0502020204030204" pitchFamily="34" charset="0"/>
                <a:cs typeface="Calibri" panose="020F0502020204030204" pitchFamily="34" charset="0"/>
              </a:rPr>
              <a:t>económica</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0289AE"/>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Movilización</a:t>
            </a:r>
            <a:r>
              <a:rPr lang="en-US" sz="1100" dirty="0">
                <a:solidFill>
                  <a:srgbClr val="404040"/>
                </a:solidFill>
                <a:latin typeface="Calibri" panose="020F0502020204030204" pitchFamily="34" charset="0"/>
                <a:cs typeface="Calibri" panose="020F0502020204030204" pitchFamily="34" charset="0"/>
              </a:rPr>
              <a:t> de </a:t>
            </a:r>
            <a:r>
              <a:rPr lang="en-US" sz="1100" dirty="0" err="1">
                <a:solidFill>
                  <a:srgbClr val="404040"/>
                </a:solidFill>
                <a:latin typeface="Calibri" panose="020F0502020204030204" pitchFamily="34" charset="0"/>
                <a:cs typeface="Calibri" panose="020F0502020204030204" pitchFamily="34" charset="0"/>
              </a:rPr>
              <a:t>otros</a:t>
            </a:r>
            <a:endParaRPr lang="en-US" sz="1100" dirty="0">
              <a:solidFill>
                <a:srgbClr val="404040"/>
              </a:solidFill>
              <a:latin typeface="Calibri" panose="020F0502020204030204" pitchFamily="34" charset="0"/>
              <a:cs typeface="Calibri" panose="020F0502020204030204" pitchFamily="34" charset="0"/>
            </a:endParaRPr>
          </a:p>
          <a:p>
            <a:pPr marL="9525" algn="ctr">
              <a:lnSpc>
                <a:spcPts val="360"/>
              </a:lnSpc>
              <a:buClr>
                <a:srgbClr val="3D8241"/>
              </a:buClr>
              <a:tabLst>
                <a:tab pos="1189038" algn="l"/>
              </a:tabLst>
            </a:pPr>
            <a:r>
              <a:rPr lang="en-US" sz="3200" dirty="0">
                <a:solidFill>
                  <a:srgbClr val="0289AE"/>
                </a:solidFill>
                <a:latin typeface="Calibri" panose="020F0502020204030204" pitchFamily="34" charset="0"/>
                <a:cs typeface="Calibri" panose="020F0502020204030204" pitchFamily="34" charset="0"/>
              </a:rPr>
              <a:t> </a:t>
            </a:r>
            <a:r>
              <a:rPr lang="en-US" sz="500" dirty="0">
                <a:solidFill>
                  <a:srgbClr val="0289AE"/>
                </a:solidFill>
                <a:latin typeface="Calibri" panose="020F0502020204030204" pitchFamily="34" charset="0"/>
                <a:cs typeface="Calibri" panose="020F0502020204030204" pitchFamily="34" charset="0"/>
              </a:rPr>
              <a:t>…………………..………………………………………………………………….………….</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0289AE"/>
              </a:buClr>
              <a:tabLst>
                <a:tab pos="1189038" algn="l"/>
              </a:tabLst>
            </a:pPr>
            <a:r>
              <a:rPr lang="en-US" sz="1100" b="1" dirty="0">
                <a:solidFill>
                  <a:srgbClr val="0289AE"/>
                </a:solidFill>
                <a:latin typeface="Calibri" panose="020F0502020204030204" pitchFamily="34" charset="0"/>
                <a:cs typeface="Calibri" panose="020F0502020204030204" pitchFamily="34" charset="0"/>
              </a:rPr>
              <a:t>3. Pasar a la </a:t>
            </a:r>
            <a:r>
              <a:rPr lang="en-US" sz="1100" b="1" dirty="0" err="1">
                <a:solidFill>
                  <a:srgbClr val="0289AE"/>
                </a:solidFill>
                <a:latin typeface="Calibri" panose="020F0502020204030204" pitchFamily="34" charset="0"/>
                <a:cs typeface="Calibri" panose="020F0502020204030204" pitchFamily="34" charset="0"/>
              </a:rPr>
              <a:t>Acción</a:t>
            </a:r>
            <a:endParaRPr lang="en-US" sz="1100" b="1" dirty="0">
              <a:solidFill>
                <a:srgbClr val="0289AE"/>
              </a:solidFill>
              <a:latin typeface="Calibri" panose="020F0502020204030204" pitchFamily="34" charset="0"/>
              <a:cs typeface="Calibri" panose="020F0502020204030204" pitchFamily="34" charset="0"/>
            </a:endParaRPr>
          </a:p>
          <a:p>
            <a:pPr marL="180975" indent="-171450" algn="ctr">
              <a:lnSpc>
                <a:spcPts val="1060"/>
              </a:lnSpc>
              <a:buClr>
                <a:srgbClr val="0289AE"/>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Iniciativa</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0289AE"/>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Planificación</a:t>
            </a:r>
            <a:r>
              <a:rPr lang="en-US" sz="1100" dirty="0">
                <a:solidFill>
                  <a:srgbClr val="404040"/>
                </a:solidFill>
                <a:latin typeface="Calibri" panose="020F0502020204030204" pitchFamily="34" charset="0"/>
                <a:cs typeface="Calibri" panose="020F0502020204030204" pitchFamily="34" charset="0"/>
              </a:rPr>
              <a:t> y </a:t>
            </a:r>
            <a:r>
              <a:rPr lang="en-US" sz="1100" dirty="0" err="1">
                <a:solidFill>
                  <a:srgbClr val="404040"/>
                </a:solidFill>
                <a:latin typeface="Calibri" panose="020F0502020204030204" pitchFamily="34" charset="0"/>
                <a:cs typeface="Calibri" panose="020F0502020204030204" pitchFamily="34" charset="0"/>
              </a:rPr>
              <a:t>gestión</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0289AE"/>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Afrontar</a:t>
            </a:r>
            <a:r>
              <a:rPr lang="en-US" sz="1100" dirty="0">
                <a:solidFill>
                  <a:srgbClr val="404040"/>
                </a:solidFill>
                <a:latin typeface="Calibri" panose="020F0502020204030204" pitchFamily="34" charset="0"/>
                <a:cs typeface="Calibri" panose="020F0502020204030204" pitchFamily="34" charset="0"/>
              </a:rPr>
              <a:t> la </a:t>
            </a:r>
            <a:r>
              <a:rPr lang="en-US" sz="1100" dirty="0" err="1">
                <a:solidFill>
                  <a:srgbClr val="404040"/>
                </a:solidFill>
                <a:latin typeface="Calibri" panose="020F0502020204030204" pitchFamily="34" charset="0"/>
                <a:cs typeface="Calibri" panose="020F0502020204030204" pitchFamily="34" charset="0"/>
              </a:rPr>
              <a:t>incertidumbre</a:t>
            </a:r>
            <a:r>
              <a:rPr lang="en-US" sz="1100" dirty="0">
                <a:solidFill>
                  <a:srgbClr val="404040"/>
                </a:solidFill>
                <a:latin typeface="Calibri" panose="020F0502020204030204" pitchFamily="34" charset="0"/>
                <a:cs typeface="Calibri" panose="020F0502020204030204" pitchFamily="34" charset="0"/>
              </a:rPr>
              <a:t>, la </a:t>
            </a:r>
            <a:r>
              <a:rPr lang="en-US" sz="1100" dirty="0" err="1">
                <a:solidFill>
                  <a:srgbClr val="404040"/>
                </a:solidFill>
                <a:latin typeface="Calibri" panose="020F0502020204030204" pitchFamily="34" charset="0"/>
                <a:cs typeface="Calibri" panose="020F0502020204030204" pitchFamily="34" charset="0"/>
              </a:rPr>
              <a:t>ambigüedad</a:t>
            </a:r>
            <a:r>
              <a:rPr lang="en-US" sz="1100" dirty="0">
                <a:solidFill>
                  <a:srgbClr val="404040"/>
                </a:solidFill>
                <a:latin typeface="Calibri" panose="020F0502020204030204" pitchFamily="34" charset="0"/>
                <a:cs typeface="Calibri" panose="020F0502020204030204" pitchFamily="34" charset="0"/>
              </a:rPr>
              <a:t> y </a:t>
            </a:r>
            <a:r>
              <a:rPr lang="en-US" sz="1100" dirty="0" err="1">
                <a:solidFill>
                  <a:srgbClr val="404040"/>
                </a:solidFill>
                <a:latin typeface="Calibri" panose="020F0502020204030204" pitchFamily="34" charset="0"/>
                <a:cs typeface="Calibri" panose="020F0502020204030204" pitchFamily="34" charset="0"/>
              </a:rPr>
              <a:t>el</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riesgo</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0289AE"/>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Trabajo</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colaborativo</a:t>
            </a:r>
            <a:r>
              <a:rPr lang="en-US" sz="1100" dirty="0">
                <a:solidFill>
                  <a:srgbClr val="404040"/>
                </a:solidFill>
                <a:latin typeface="Calibri" panose="020F0502020204030204" pitchFamily="34" charset="0"/>
                <a:cs typeface="Calibri" panose="020F0502020204030204" pitchFamily="34" charset="0"/>
              </a:rPr>
              <a:t> </a:t>
            </a:r>
          </a:p>
          <a:p>
            <a:pPr marL="180975" indent="-171450" algn="ctr">
              <a:lnSpc>
                <a:spcPts val="1060"/>
              </a:lnSpc>
              <a:buClr>
                <a:srgbClr val="0289AE"/>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Aprendizaje</a:t>
            </a:r>
            <a:r>
              <a:rPr lang="en-US" sz="1100" dirty="0">
                <a:solidFill>
                  <a:srgbClr val="404040"/>
                </a:solidFill>
                <a:latin typeface="Calibri" panose="020F0502020204030204" pitchFamily="34" charset="0"/>
                <a:cs typeface="Calibri" panose="020F0502020204030204" pitchFamily="34" charset="0"/>
              </a:rPr>
              <a:t> a </a:t>
            </a:r>
            <a:r>
              <a:rPr lang="en-US" sz="1100" dirty="0" err="1">
                <a:solidFill>
                  <a:srgbClr val="404040"/>
                </a:solidFill>
                <a:latin typeface="Calibri" panose="020F0502020204030204" pitchFamily="34" charset="0"/>
                <a:cs typeface="Calibri" panose="020F0502020204030204" pitchFamily="34" charset="0"/>
              </a:rPr>
              <a:t>través</a:t>
            </a:r>
            <a:r>
              <a:rPr lang="en-US" sz="1100" dirty="0">
                <a:solidFill>
                  <a:srgbClr val="404040"/>
                </a:solidFill>
                <a:latin typeface="Calibri" panose="020F0502020204030204" pitchFamily="34" charset="0"/>
                <a:cs typeface="Calibri" panose="020F0502020204030204" pitchFamily="34" charset="0"/>
              </a:rPr>
              <a:t> de la </a:t>
            </a:r>
            <a:r>
              <a:rPr lang="en-US" sz="1100" dirty="0" err="1">
                <a:solidFill>
                  <a:srgbClr val="404040"/>
                </a:solidFill>
                <a:latin typeface="Calibri" panose="020F0502020204030204" pitchFamily="34" charset="0"/>
                <a:cs typeface="Calibri" panose="020F0502020204030204" pitchFamily="34" charset="0"/>
              </a:rPr>
              <a:t>experiencia</a:t>
            </a:r>
            <a:r>
              <a:rPr lang="en-US" sz="1100" dirty="0">
                <a:solidFill>
                  <a:srgbClr val="404040"/>
                </a:solidFill>
                <a:latin typeface="Calibri" panose="020F0502020204030204" pitchFamily="34" charset="0"/>
                <a:cs typeface="Calibri" panose="020F0502020204030204" pitchFamily="34" charset="0"/>
              </a:rPr>
              <a:t> </a:t>
            </a:r>
          </a:p>
          <a:p>
            <a:pPr marL="180975" indent="-171450" algn="ctr">
              <a:lnSpc>
                <a:spcPts val="1060"/>
              </a:lnSpc>
              <a:buClr>
                <a:srgbClr val="0289AE"/>
              </a:buClr>
              <a:buFont typeface="Arial" panose="020B0604020202020204" pitchFamily="34" charset="0"/>
              <a:buChar char="•"/>
              <a:tabLst>
                <a:tab pos="1189038" algn="l"/>
              </a:tabLst>
            </a:pP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0289AE"/>
              </a:buClr>
              <a:buFont typeface="Arial" panose="020B0604020202020204" pitchFamily="34" charset="0"/>
              <a:buChar char="•"/>
              <a:tabLst>
                <a:tab pos="1189038" algn="l"/>
              </a:tabLst>
            </a:pP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160"/>
              </a:lnSpc>
              <a:buClr>
                <a:srgbClr val="0289AE"/>
              </a:buClr>
              <a:buFont typeface="Arial" panose="020B0604020202020204" pitchFamily="34" charset="0"/>
              <a:buChar char="•"/>
              <a:tabLst>
                <a:tab pos="1189038" algn="l"/>
              </a:tabLst>
            </a:pPr>
            <a:endParaRPr lang="en-US" sz="1150" dirty="0">
              <a:solidFill>
                <a:srgbClr val="404040"/>
              </a:solidFill>
              <a:latin typeface="Calibri" panose="020F0502020204030204" pitchFamily="34" charset="0"/>
              <a:cs typeface="Calibri" panose="020F0502020204030204" pitchFamily="34" charset="0"/>
            </a:endParaRPr>
          </a:p>
        </p:txBody>
      </p:sp>
      <p:cxnSp>
        <p:nvCxnSpPr>
          <p:cNvPr id="569" name="Straight Connector 568">
            <a:extLst>
              <a:ext uri="{FF2B5EF4-FFF2-40B4-BE49-F238E27FC236}">
                <a16:creationId xmlns:a16="http://schemas.microsoft.com/office/drawing/2014/main" id="{77F89268-916F-4C11-DD95-1346C8DCA37C}"/>
              </a:ext>
            </a:extLst>
          </p:cNvPr>
          <p:cNvCxnSpPr>
            <a:cxnSpLocks/>
          </p:cNvCxnSpPr>
          <p:nvPr/>
        </p:nvCxnSpPr>
        <p:spPr>
          <a:xfrm>
            <a:off x="0" y="9795595"/>
            <a:ext cx="753305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72" name="TextBox 571">
            <a:extLst>
              <a:ext uri="{FF2B5EF4-FFF2-40B4-BE49-F238E27FC236}">
                <a16:creationId xmlns:a16="http://schemas.microsoft.com/office/drawing/2014/main" id="{745D14D4-1443-EDB6-5D26-931BA4BCB311}"/>
              </a:ext>
            </a:extLst>
          </p:cNvPr>
          <p:cNvSpPr txBox="1"/>
          <p:nvPr/>
        </p:nvSpPr>
        <p:spPr>
          <a:xfrm>
            <a:off x="2524125" y="3050357"/>
            <a:ext cx="2407565" cy="6338082"/>
          </a:xfrm>
          <a:prstGeom prst="rect">
            <a:avLst/>
          </a:prstGeom>
          <a:noFill/>
        </p:spPr>
        <p:txBody>
          <a:bodyPr wrap="square" rtlCol="0" anchor="t">
            <a:spAutoFit/>
          </a:bodyPr>
          <a:lstStyle/>
          <a:p>
            <a:pPr marL="9525" algn="ctr">
              <a:lnSpc>
                <a:spcPts val="1560"/>
              </a:lnSpc>
              <a:buClr>
                <a:srgbClr val="62A844"/>
              </a:buClr>
              <a:tabLst>
                <a:tab pos="1189038" algn="l"/>
              </a:tabLst>
            </a:pPr>
            <a:r>
              <a:rPr lang="en-US" sz="1650" b="1" dirty="0" err="1">
                <a:solidFill>
                  <a:srgbClr val="62A844"/>
                </a:solidFill>
                <a:latin typeface="Calibri" panose="020F0502020204030204" pitchFamily="34" charset="0"/>
                <a:cs typeface="Calibri" panose="020F0502020204030204" pitchFamily="34" charset="0"/>
              </a:rPr>
              <a:t>DigiComp</a:t>
            </a:r>
            <a:r>
              <a:rPr lang="en-US" sz="1650" b="1" dirty="0">
                <a:solidFill>
                  <a:srgbClr val="3D8241"/>
                </a:solidFill>
                <a:latin typeface="Calibri" panose="020F0502020204030204" pitchFamily="34" charset="0"/>
                <a:cs typeface="Calibri" panose="020F0502020204030204" pitchFamily="34" charset="0"/>
              </a:rPr>
              <a:t> </a:t>
            </a:r>
          </a:p>
          <a:p>
            <a:pPr marL="9525" algn="ctr">
              <a:buClr>
                <a:srgbClr val="62A844"/>
              </a:buClr>
              <a:tabLst>
                <a:tab pos="1189038" algn="l"/>
              </a:tabLst>
            </a:pPr>
            <a:endParaRPr lang="en-US" sz="1800" b="1"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62A844"/>
              </a:buClr>
              <a:tabLst>
                <a:tab pos="1189038" algn="l"/>
              </a:tabLst>
            </a:pPr>
            <a:r>
              <a:rPr lang="en-US" sz="1100" b="1" dirty="0">
                <a:solidFill>
                  <a:srgbClr val="62A844"/>
                </a:solidFill>
                <a:latin typeface="Calibri" panose="020F0502020204030204" pitchFamily="34" charset="0"/>
                <a:cs typeface="Calibri" panose="020F0502020204030204" pitchFamily="34" charset="0"/>
              </a:rPr>
              <a:t>1. </a:t>
            </a:r>
            <a:r>
              <a:rPr lang="en-US" sz="1100" b="1" dirty="0" err="1">
                <a:solidFill>
                  <a:srgbClr val="62A844"/>
                </a:solidFill>
                <a:latin typeface="Calibri" panose="020F0502020204030204" pitchFamily="34" charset="0"/>
                <a:cs typeface="Calibri" panose="020F0502020204030204" pitchFamily="34" charset="0"/>
              </a:rPr>
              <a:t>Alfabetización</a:t>
            </a:r>
            <a:r>
              <a:rPr lang="en-US" sz="1100" b="1" dirty="0">
                <a:solidFill>
                  <a:srgbClr val="62A844"/>
                </a:solidFill>
                <a:latin typeface="Calibri" panose="020F0502020204030204" pitchFamily="34" charset="0"/>
                <a:cs typeface="Calibri" panose="020F0502020204030204" pitchFamily="34" charset="0"/>
              </a:rPr>
              <a:t> </a:t>
            </a:r>
            <a:r>
              <a:rPr lang="en-US" sz="1100" b="1" dirty="0" err="1">
                <a:solidFill>
                  <a:srgbClr val="62A844"/>
                </a:solidFill>
                <a:latin typeface="Calibri" panose="020F0502020204030204" pitchFamily="34" charset="0"/>
                <a:cs typeface="Calibri" panose="020F0502020204030204" pitchFamily="34" charset="0"/>
              </a:rPr>
              <a:t>en</a:t>
            </a:r>
            <a:r>
              <a:rPr lang="en-US" sz="1100" b="1" dirty="0">
                <a:solidFill>
                  <a:srgbClr val="62A844"/>
                </a:solidFill>
                <a:latin typeface="Calibri" panose="020F0502020204030204" pitchFamily="34" charset="0"/>
                <a:cs typeface="Calibri" panose="020F0502020204030204" pitchFamily="34" charset="0"/>
              </a:rPr>
              <a:t> </a:t>
            </a:r>
            <a:r>
              <a:rPr lang="en-US" sz="1100" b="1" dirty="0" err="1">
                <a:solidFill>
                  <a:srgbClr val="62A844"/>
                </a:solidFill>
                <a:latin typeface="Calibri" panose="020F0502020204030204" pitchFamily="34" charset="0"/>
                <a:cs typeface="Calibri" panose="020F0502020204030204" pitchFamily="34" charset="0"/>
              </a:rPr>
              <a:t>información</a:t>
            </a:r>
            <a:r>
              <a:rPr lang="en-US" sz="1100" b="1" dirty="0">
                <a:solidFill>
                  <a:srgbClr val="62A844"/>
                </a:solidFill>
                <a:latin typeface="Calibri" panose="020F0502020204030204" pitchFamily="34" charset="0"/>
                <a:cs typeface="Calibri" panose="020F0502020204030204" pitchFamily="34" charset="0"/>
              </a:rPr>
              <a:t> y </a:t>
            </a:r>
            <a:r>
              <a:rPr lang="en-US" sz="1100" b="1" dirty="0" err="1">
                <a:solidFill>
                  <a:srgbClr val="62A844"/>
                </a:solidFill>
                <a:latin typeface="Calibri" panose="020F0502020204030204" pitchFamily="34" charset="0"/>
                <a:cs typeface="Calibri" panose="020F0502020204030204" pitchFamily="34" charset="0"/>
              </a:rPr>
              <a:t>datos</a:t>
            </a:r>
            <a:endParaRPr lang="en-US" sz="1100" b="1" dirty="0">
              <a:solidFill>
                <a:srgbClr val="62A844"/>
              </a:solidFill>
              <a:latin typeface="Calibri" panose="020F0502020204030204" pitchFamily="34" charset="0"/>
              <a:cs typeface="Calibri" panose="020F0502020204030204" pitchFamily="34" charset="0"/>
            </a:endParaRP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Navegar</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buscar</a:t>
            </a:r>
            <a:r>
              <a:rPr lang="en-US" sz="1100" dirty="0">
                <a:solidFill>
                  <a:srgbClr val="404040"/>
                </a:solidFill>
                <a:latin typeface="Calibri" panose="020F0502020204030204" pitchFamily="34" charset="0"/>
                <a:cs typeface="Calibri" panose="020F0502020204030204" pitchFamily="34" charset="0"/>
              </a:rPr>
              <a:t> y </a:t>
            </a:r>
            <a:r>
              <a:rPr lang="en-US" sz="1100" dirty="0" err="1">
                <a:solidFill>
                  <a:srgbClr val="404040"/>
                </a:solidFill>
                <a:latin typeface="Calibri" panose="020F0502020204030204" pitchFamily="34" charset="0"/>
                <a:cs typeface="Calibri" panose="020F0502020204030204" pitchFamily="34" charset="0"/>
              </a:rPr>
              <a:t>filtrar</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datos</a:t>
            </a:r>
            <a:r>
              <a:rPr lang="en-US" sz="1100" dirty="0">
                <a:solidFill>
                  <a:srgbClr val="404040"/>
                </a:solidFill>
                <a:latin typeface="Calibri" panose="020F0502020204030204" pitchFamily="34" charset="0"/>
                <a:cs typeface="Calibri" panose="020F0502020204030204" pitchFamily="34" charset="0"/>
              </a:rPr>
              <a:t> e , </a:t>
            </a:r>
            <a:r>
              <a:rPr lang="en-US" sz="1100" dirty="0" err="1">
                <a:solidFill>
                  <a:srgbClr val="404040"/>
                </a:solidFill>
                <a:latin typeface="Calibri" panose="020F0502020204030204" pitchFamily="34" charset="0"/>
                <a:cs typeface="Calibri" panose="020F0502020204030204" pitchFamily="34" charset="0"/>
              </a:rPr>
              <a:t>información</a:t>
            </a:r>
            <a:r>
              <a:rPr lang="en-US" sz="1100" dirty="0">
                <a:solidFill>
                  <a:srgbClr val="404040"/>
                </a:solidFill>
                <a:latin typeface="Calibri" panose="020F0502020204030204" pitchFamily="34" charset="0"/>
                <a:cs typeface="Calibri" panose="020F0502020204030204" pitchFamily="34" charset="0"/>
              </a:rPr>
              <a:t> </a:t>
            </a: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Evaluar</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información</a:t>
            </a:r>
            <a:r>
              <a:rPr lang="en-US" sz="1100" dirty="0">
                <a:solidFill>
                  <a:srgbClr val="404040"/>
                </a:solidFill>
                <a:latin typeface="Calibri" panose="020F0502020204030204" pitchFamily="34" charset="0"/>
                <a:cs typeface="Calibri" panose="020F0502020204030204" pitchFamily="34" charset="0"/>
              </a:rPr>
              <a:t> y </a:t>
            </a:r>
            <a:r>
              <a:rPr lang="en-US" sz="1100" dirty="0" err="1">
                <a:solidFill>
                  <a:srgbClr val="404040"/>
                </a:solidFill>
                <a:latin typeface="Calibri" panose="020F0502020204030204" pitchFamily="34" charset="0"/>
                <a:cs typeface="Calibri" panose="020F0502020204030204" pitchFamily="34" charset="0"/>
              </a:rPr>
              <a:t>contenido</a:t>
            </a:r>
            <a:r>
              <a:rPr lang="en-US" sz="1100" dirty="0">
                <a:solidFill>
                  <a:srgbClr val="404040"/>
                </a:solidFill>
                <a:latin typeface="Calibri" panose="020F0502020204030204" pitchFamily="34" charset="0"/>
                <a:cs typeface="Calibri" panose="020F0502020204030204" pitchFamily="34" charset="0"/>
              </a:rPr>
              <a:t> digital</a:t>
            </a: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Gestionar</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datos</a:t>
            </a:r>
            <a:r>
              <a:rPr lang="en-US" sz="1100" dirty="0">
                <a:solidFill>
                  <a:srgbClr val="404040"/>
                </a:solidFill>
                <a:latin typeface="Calibri" panose="020F0502020204030204" pitchFamily="34" charset="0"/>
                <a:cs typeface="Calibri" panose="020F0502020204030204" pitchFamily="34" charset="0"/>
              </a:rPr>
              <a:t> e </a:t>
            </a:r>
            <a:r>
              <a:rPr lang="en-US" sz="1100" dirty="0" err="1">
                <a:solidFill>
                  <a:srgbClr val="404040"/>
                </a:solidFill>
                <a:latin typeface="Calibri" panose="020F0502020204030204" pitchFamily="34" charset="0"/>
                <a:cs typeface="Calibri" panose="020F0502020204030204" pitchFamily="34" charset="0"/>
              </a:rPr>
              <a:t>información</a:t>
            </a:r>
            <a:r>
              <a:rPr lang="en-US" sz="1100" dirty="0">
                <a:solidFill>
                  <a:srgbClr val="404040"/>
                </a:solidFill>
                <a:latin typeface="Calibri" panose="020F0502020204030204" pitchFamily="34" charset="0"/>
                <a:cs typeface="Calibri" panose="020F0502020204030204" pitchFamily="34" charset="0"/>
              </a:rPr>
              <a:t> </a:t>
            </a:r>
          </a:p>
          <a:p>
            <a:pPr marL="9525" algn="ctr">
              <a:lnSpc>
                <a:spcPts val="360"/>
              </a:lnSpc>
              <a:buClr>
                <a:srgbClr val="3D8241"/>
              </a:buClr>
              <a:tabLst>
                <a:tab pos="1189038" algn="l"/>
              </a:tabLst>
            </a:pPr>
            <a:r>
              <a:rPr lang="en-US" sz="800" dirty="0">
                <a:solidFill>
                  <a:srgbClr val="3D8241"/>
                </a:solidFill>
                <a:latin typeface="Calibri" panose="020F0502020204030204" pitchFamily="34" charset="0"/>
                <a:cs typeface="Calibri" panose="020F0502020204030204" pitchFamily="34" charset="0"/>
              </a:rPr>
              <a:t> </a:t>
            </a:r>
            <a:r>
              <a:rPr lang="en-US" sz="500" dirty="0">
                <a:solidFill>
                  <a:srgbClr val="3D8241"/>
                </a:solidFill>
                <a:latin typeface="Calibri" panose="020F0502020204030204" pitchFamily="34" charset="0"/>
                <a:cs typeface="Calibri" panose="020F0502020204030204" pitchFamily="34" charset="0"/>
              </a:rPr>
              <a:t>…………………..………………………………………………………………….………….</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62A844"/>
              </a:buClr>
              <a:tabLst>
                <a:tab pos="1189038" algn="l"/>
              </a:tabLst>
            </a:pPr>
            <a:r>
              <a:rPr lang="en-US" sz="1100" b="1" dirty="0">
                <a:solidFill>
                  <a:srgbClr val="62A844"/>
                </a:solidFill>
                <a:latin typeface="Calibri" panose="020F0502020204030204" pitchFamily="34" charset="0"/>
                <a:cs typeface="Calibri" panose="020F0502020204030204" pitchFamily="34" charset="0"/>
              </a:rPr>
              <a:t>2. </a:t>
            </a:r>
            <a:r>
              <a:rPr lang="en-US" sz="1100" b="1" dirty="0" err="1">
                <a:solidFill>
                  <a:srgbClr val="62A844"/>
                </a:solidFill>
                <a:latin typeface="Calibri" panose="020F0502020204030204" pitchFamily="34" charset="0"/>
                <a:cs typeface="Calibri" panose="020F0502020204030204" pitchFamily="34" charset="0"/>
              </a:rPr>
              <a:t>Comunicación</a:t>
            </a:r>
            <a:r>
              <a:rPr lang="en-US" sz="1100" b="1" dirty="0">
                <a:solidFill>
                  <a:srgbClr val="62A844"/>
                </a:solidFill>
                <a:latin typeface="Calibri" panose="020F0502020204030204" pitchFamily="34" charset="0"/>
                <a:cs typeface="Calibri" panose="020F0502020204030204" pitchFamily="34" charset="0"/>
              </a:rPr>
              <a:t> y </a:t>
            </a:r>
            <a:r>
              <a:rPr lang="en-US" sz="1100" b="1" dirty="0" err="1">
                <a:solidFill>
                  <a:srgbClr val="62A844"/>
                </a:solidFill>
                <a:latin typeface="Calibri" panose="020F0502020204030204" pitchFamily="34" charset="0"/>
                <a:cs typeface="Calibri" panose="020F0502020204030204" pitchFamily="34" charset="0"/>
              </a:rPr>
              <a:t>Colaboración</a:t>
            </a:r>
            <a:endParaRPr lang="en-US" sz="1100" b="1" dirty="0">
              <a:solidFill>
                <a:srgbClr val="62A844"/>
              </a:solidFill>
              <a:latin typeface="Calibri" panose="020F0502020204030204" pitchFamily="34" charset="0"/>
              <a:cs typeface="Calibri" panose="020F0502020204030204" pitchFamily="34" charset="0"/>
            </a:endParaRP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Interactuar</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mediante</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tecnologías</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digitales</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Compartir</a:t>
            </a:r>
            <a:r>
              <a:rPr lang="en-US" sz="1100" dirty="0">
                <a:solidFill>
                  <a:srgbClr val="404040"/>
                </a:solidFill>
                <a:latin typeface="Calibri" panose="020F0502020204030204" pitchFamily="34" charset="0"/>
                <a:cs typeface="Calibri" panose="020F0502020204030204" pitchFamily="34" charset="0"/>
              </a:rPr>
              <a:t> a </a:t>
            </a:r>
            <a:r>
              <a:rPr lang="en-US" sz="1100" dirty="0" err="1">
                <a:solidFill>
                  <a:srgbClr val="404040"/>
                </a:solidFill>
                <a:latin typeface="Calibri" panose="020F0502020204030204" pitchFamily="34" charset="0"/>
                <a:cs typeface="Calibri" panose="020F0502020204030204" pitchFamily="34" charset="0"/>
              </a:rPr>
              <a:t>través</a:t>
            </a:r>
            <a:r>
              <a:rPr lang="en-US" sz="1100" dirty="0">
                <a:solidFill>
                  <a:srgbClr val="404040"/>
                </a:solidFill>
                <a:latin typeface="Calibri" panose="020F0502020204030204" pitchFamily="34" charset="0"/>
                <a:cs typeface="Calibri" panose="020F0502020204030204" pitchFamily="34" charset="0"/>
              </a:rPr>
              <a:t> de </a:t>
            </a:r>
            <a:r>
              <a:rPr lang="en-US" sz="1100" dirty="0" err="1">
                <a:solidFill>
                  <a:srgbClr val="404040"/>
                </a:solidFill>
                <a:latin typeface="Calibri" panose="020F0502020204030204" pitchFamily="34" charset="0"/>
                <a:cs typeface="Calibri" panose="020F0502020204030204" pitchFamily="34" charset="0"/>
              </a:rPr>
              <a:t>tecnologías</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digitales</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Participar</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en</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ciudadanía</a:t>
            </a:r>
            <a:r>
              <a:rPr lang="en-US" sz="1100" dirty="0">
                <a:solidFill>
                  <a:srgbClr val="404040"/>
                </a:solidFill>
                <a:latin typeface="Calibri" panose="020F0502020204030204" pitchFamily="34" charset="0"/>
                <a:cs typeface="Calibri" panose="020F0502020204030204" pitchFamily="34" charset="0"/>
              </a:rPr>
              <a:t> digital</a:t>
            </a: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Colaborar</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en</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entornos</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digitales</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Etiqueta</a:t>
            </a:r>
            <a:r>
              <a:rPr lang="en-US" sz="1100" dirty="0">
                <a:solidFill>
                  <a:srgbClr val="404040"/>
                </a:solidFill>
                <a:latin typeface="Calibri" panose="020F0502020204030204" pitchFamily="34" charset="0"/>
                <a:cs typeface="Calibri" panose="020F0502020204030204" pitchFamily="34" charset="0"/>
              </a:rPr>
              <a:t> digital (</a:t>
            </a:r>
            <a:r>
              <a:rPr lang="en-US" sz="1100" i="1" dirty="0">
                <a:solidFill>
                  <a:srgbClr val="404040"/>
                </a:solidFill>
                <a:latin typeface="Calibri" panose="020F0502020204030204" pitchFamily="34" charset="0"/>
                <a:cs typeface="Calibri" panose="020F0502020204030204" pitchFamily="34" charset="0"/>
              </a:rPr>
              <a:t>netiquette</a:t>
            </a:r>
            <a:r>
              <a:rPr lang="en-US" sz="1100" dirty="0">
                <a:solidFill>
                  <a:srgbClr val="404040"/>
                </a:solidFill>
                <a:latin typeface="Calibri" panose="020F0502020204030204" pitchFamily="34" charset="0"/>
                <a:cs typeface="Calibri" panose="020F0502020204030204" pitchFamily="34" charset="0"/>
              </a:rPr>
              <a:t>)</a:t>
            </a: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Gestión</a:t>
            </a:r>
            <a:r>
              <a:rPr lang="en-US" sz="1100" dirty="0">
                <a:solidFill>
                  <a:srgbClr val="404040"/>
                </a:solidFill>
                <a:latin typeface="Calibri" panose="020F0502020204030204" pitchFamily="34" charset="0"/>
                <a:cs typeface="Calibri" panose="020F0502020204030204" pitchFamily="34" charset="0"/>
              </a:rPr>
              <a:t> de </a:t>
            </a:r>
            <a:r>
              <a:rPr lang="en-US" sz="1100" dirty="0" err="1">
                <a:solidFill>
                  <a:srgbClr val="404040"/>
                </a:solidFill>
                <a:latin typeface="Calibri" panose="020F0502020204030204" pitchFamily="34" charset="0"/>
                <a:cs typeface="Calibri" panose="020F0502020204030204" pitchFamily="34" charset="0"/>
              </a:rPr>
              <a:t>identidad</a:t>
            </a:r>
            <a:r>
              <a:rPr lang="en-US" sz="1100" dirty="0">
                <a:solidFill>
                  <a:srgbClr val="404040"/>
                </a:solidFill>
                <a:latin typeface="Calibri" panose="020F0502020204030204" pitchFamily="34" charset="0"/>
                <a:cs typeface="Calibri" panose="020F0502020204030204" pitchFamily="34" charset="0"/>
              </a:rPr>
              <a:t> digital</a:t>
            </a:r>
          </a:p>
          <a:p>
            <a:pPr marL="9525" algn="ctr">
              <a:lnSpc>
                <a:spcPts val="360"/>
              </a:lnSpc>
              <a:buClr>
                <a:srgbClr val="3D8241"/>
              </a:buClr>
              <a:tabLst>
                <a:tab pos="1189038" algn="l"/>
              </a:tabLst>
            </a:pPr>
            <a:r>
              <a:rPr lang="en-US" sz="1100" dirty="0">
                <a:solidFill>
                  <a:srgbClr val="3D8241"/>
                </a:solidFill>
                <a:latin typeface="Calibri" panose="020F0502020204030204" pitchFamily="34" charset="0"/>
                <a:cs typeface="Calibri" panose="020F0502020204030204" pitchFamily="34" charset="0"/>
              </a:rPr>
              <a:t> </a:t>
            </a:r>
            <a:r>
              <a:rPr lang="en-US" sz="500" dirty="0">
                <a:solidFill>
                  <a:srgbClr val="3D8241"/>
                </a:solidFill>
                <a:latin typeface="Calibri" panose="020F0502020204030204" pitchFamily="34" charset="0"/>
                <a:cs typeface="Calibri" panose="020F0502020204030204" pitchFamily="34" charset="0"/>
              </a:rPr>
              <a:t>…………………..………………………………………………………………….………….</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62A844"/>
              </a:buClr>
              <a:tabLst>
                <a:tab pos="1189038" algn="l"/>
              </a:tabLst>
            </a:pPr>
            <a:r>
              <a:rPr lang="en-US" sz="1100" b="1" dirty="0">
                <a:solidFill>
                  <a:srgbClr val="62A844"/>
                </a:solidFill>
                <a:latin typeface="Calibri" panose="020F0502020204030204" pitchFamily="34" charset="0"/>
                <a:cs typeface="Calibri" panose="020F0502020204030204" pitchFamily="34" charset="0"/>
              </a:rPr>
              <a:t>3. </a:t>
            </a:r>
            <a:r>
              <a:rPr lang="en-US" sz="1100" b="1" dirty="0" err="1">
                <a:solidFill>
                  <a:srgbClr val="62A844"/>
                </a:solidFill>
                <a:latin typeface="Calibri" panose="020F0502020204030204" pitchFamily="34" charset="0"/>
                <a:cs typeface="Calibri" panose="020F0502020204030204" pitchFamily="34" charset="0"/>
              </a:rPr>
              <a:t>Creación</a:t>
            </a:r>
            <a:r>
              <a:rPr lang="en-US" sz="1100" b="1" dirty="0">
                <a:solidFill>
                  <a:srgbClr val="62A844"/>
                </a:solidFill>
                <a:latin typeface="Calibri" panose="020F0502020204030204" pitchFamily="34" charset="0"/>
                <a:cs typeface="Calibri" panose="020F0502020204030204" pitchFamily="34" charset="0"/>
              </a:rPr>
              <a:t> de </a:t>
            </a:r>
            <a:r>
              <a:rPr lang="en-US" sz="1100" b="1" dirty="0" err="1">
                <a:solidFill>
                  <a:srgbClr val="62A844"/>
                </a:solidFill>
                <a:latin typeface="Calibri" panose="020F0502020204030204" pitchFamily="34" charset="0"/>
                <a:cs typeface="Calibri" panose="020F0502020204030204" pitchFamily="34" charset="0"/>
              </a:rPr>
              <a:t>contenido</a:t>
            </a:r>
            <a:r>
              <a:rPr lang="en-US" sz="1100" b="1" dirty="0">
                <a:solidFill>
                  <a:srgbClr val="62A844"/>
                </a:solidFill>
                <a:latin typeface="Calibri" panose="020F0502020204030204" pitchFamily="34" charset="0"/>
                <a:cs typeface="Calibri" panose="020F0502020204030204" pitchFamily="34" charset="0"/>
              </a:rPr>
              <a:t> digital</a:t>
            </a: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Desarrollar</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contenido</a:t>
            </a:r>
            <a:r>
              <a:rPr lang="en-US" sz="1100" dirty="0">
                <a:solidFill>
                  <a:srgbClr val="404040"/>
                </a:solidFill>
                <a:latin typeface="Calibri" panose="020F0502020204030204" pitchFamily="34" charset="0"/>
                <a:cs typeface="Calibri" panose="020F0502020204030204" pitchFamily="34" charset="0"/>
              </a:rPr>
              <a:t> digital</a:t>
            </a: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Integrar</a:t>
            </a:r>
            <a:r>
              <a:rPr lang="en-US" sz="1100" dirty="0">
                <a:solidFill>
                  <a:srgbClr val="404040"/>
                </a:solidFill>
                <a:latin typeface="Calibri" panose="020F0502020204030204" pitchFamily="34" charset="0"/>
                <a:cs typeface="Calibri" panose="020F0502020204030204" pitchFamily="34" charset="0"/>
              </a:rPr>
              <a:t> y </a:t>
            </a:r>
            <a:r>
              <a:rPr lang="en-US" sz="1100" dirty="0" err="1">
                <a:solidFill>
                  <a:srgbClr val="404040"/>
                </a:solidFill>
                <a:latin typeface="Calibri" panose="020F0502020204030204" pitchFamily="34" charset="0"/>
                <a:cs typeface="Calibri" panose="020F0502020204030204" pitchFamily="34" charset="0"/>
              </a:rPr>
              <a:t>reelaborar</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contenido</a:t>
            </a:r>
            <a:r>
              <a:rPr lang="en-US" sz="1100" dirty="0">
                <a:solidFill>
                  <a:srgbClr val="404040"/>
                </a:solidFill>
                <a:latin typeface="Calibri" panose="020F0502020204030204" pitchFamily="34" charset="0"/>
                <a:cs typeface="Calibri" panose="020F0502020204030204" pitchFamily="34" charset="0"/>
              </a:rPr>
              <a:t> digital </a:t>
            </a: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Derechos de </a:t>
            </a:r>
            <a:r>
              <a:rPr lang="en-US" sz="1100" dirty="0" err="1">
                <a:solidFill>
                  <a:srgbClr val="404040"/>
                </a:solidFill>
                <a:latin typeface="Calibri" panose="020F0502020204030204" pitchFamily="34" charset="0"/>
                <a:cs typeface="Calibri" panose="020F0502020204030204" pitchFamily="34" charset="0"/>
              </a:rPr>
              <a:t>autor</a:t>
            </a:r>
            <a:r>
              <a:rPr lang="en-US" sz="1100" dirty="0">
                <a:solidFill>
                  <a:srgbClr val="404040"/>
                </a:solidFill>
                <a:latin typeface="Calibri" panose="020F0502020204030204" pitchFamily="34" charset="0"/>
                <a:cs typeface="Calibri" panose="020F0502020204030204" pitchFamily="34" charset="0"/>
              </a:rPr>
              <a:t> y  </a:t>
            </a:r>
            <a:r>
              <a:rPr lang="en-US" sz="1100" dirty="0" err="1">
                <a:solidFill>
                  <a:srgbClr val="404040"/>
                </a:solidFill>
                <a:latin typeface="Calibri" panose="020F0502020204030204" pitchFamily="34" charset="0"/>
                <a:cs typeface="Calibri" panose="020F0502020204030204" pitchFamily="34" charset="0"/>
              </a:rPr>
              <a:t>licencias</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Programación</a:t>
            </a:r>
            <a:endParaRPr lang="en-US" sz="1100" dirty="0">
              <a:solidFill>
                <a:srgbClr val="404040"/>
              </a:solidFill>
              <a:latin typeface="Calibri" panose="020F0502020204030204" pitchFamily="34" charset="0"/>
              <a:cs typeface="Calibri" panose="020F0502020204030204" pitchFamily="34" charset="0"/>
            </a:endParaRPr>
          </a:p>
          <a:p>
            <a:pPr marL="9525" algn="ctr">
              <a:lnSpc>
                <a:spcPts val="360"/>
              </a:lnSpc>
              <a:buClr>
                <a:srgbClr val="3D8241"/>
              </a:buClr>
              <a:tabLst>
                <a:tab pos="1189038" algn="l"/>
              </a:tabLst>
            </a:pPr>
            <a:r>
              <a:rPr lang="en-US" sz="1100" dirty="0">
                <a:solidFill>
                  <a:srgbClr val="3D8241"/>
                </a:solidFill>
                <a:latin typeface="Calibri" panose="020F0502020204030204" pitchFamily="34" charset="0"/>
                <a:cs typeface="Calibri" panose="020F0502020204030204" pitchFamily="34" charset="0"/>
              </a:rPr>
              <a:t> </a:t>
            </a:r>
            <a:r>
              <a:rPr lang="en-US" sz="500" dirty="0">
                <a:solidFill>
                  <a:srgbClr val="3D8241"/>
                </a:solidFill>
                <a:latin typeface="Calibri" panose="020F0502020204030204" pitchFamily="34" charset="0"/>
                <a:cs typeface="Calibri" panose="020F0502020204030204" pitchFamily="34" charset="0"/>
              </a:rPr>
              <a:t>…………………..………………………………………………………………….………….</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62A844"/>
              </a:buClr>
              <a:tabLst>
                <a:tab pos="1189038" algn="l"/>
              </a:tabLst>
            </a:pPr>
            <a:r>
              <a:rPr lang="en-US" sz="1100" b="1" dirty="0">
                <a:solidFill>
                  <a:srgbClr val="62A844"/>
                </a:solidFill>
                <a:latin typeface="Calibri" panose="020F0502020204030204" pitchFamily="34" charset="0"/>
                <a:cs typeface="Calibri" panose="020F0502020204030204" pitchFamily="34" charset="0"/>
              </a:rPr>
              <a:t>4. </a:t>
            </a:r>
            <a:r>
              <a:rPr lang="en-US" sz="1100" b="1" dirty="0" err="1">
                <a:solidFill>
                  <a:srgbClr val="62A844"/>
                </a:solidFill>
                <a:latin typeface="Calibri" panose="020F0502020204030204" pitchFamily="34" charset="0"/>
                <a:cs typeface="Calibri" panose="020F0502020204030204" pitchFamily="34" charset="0"/>
              </a:rPr>
              <a:t>Seguridad</a:t>
            </a:r>
            <a:endParaRPr lang="en-US" sz="1100" b="1" dirty="0">
              <a:solidFill>
                <a:srgbClr val="62A844"/>
              </a:solidFill>
              <a:latin typeface="Calibri" panose="020F0502020204030204" pitchFamily="34" charset="0"/>
              <a:cs typeface="Calibri" panose="020F0502020204030204" pitchFamily="34" charset="0"/>
            </a:endParaRP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Protección</a:t>
            </a:r>
            <a:r>
              <a:rPr lang="en-US" sz="1100" dirty="0">
                <a:solidFill>
                  <a:srgbClr val="404040"/>
                </a:solidFill>
                <a:latin typeface="Calibri" panose="020F0502020204030204" pitchFamily="34" charset="0"/>
                <a:cs typeface="Calibri" panose="020F0502020204030204" pitchFamily="34" charset="0"/>
              </a:rPr>
              <a:t> de </a:t>
            </a:r>
            <a:r>
              <a:rPr lang="en-US" sz="1100" dirty="0" err="1">
                <a:solidFill>
                  <a:srgbClr val="404040"/>
                </a:solidFill>
                <a:latin typeface="Calibri" panose="020F0502020204030204" pitchFamily="34" charset="0"/>
                <a:cs typeface="Calibri" panose="020F0502020204030204" pitchFamily="34" charset="0"/>
              </a:rPr>
              <a:t>dispositivos</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Protección</a:t>
            </a:r>
            <a:r>
              <a:rPr lang="en-US" sz="1100" dirty="0">
                <a:solidFill>
                  <a:srgbClr val="404040"/>
                </a:solidFill>
                <a:latin typeface="Calibri" panose="020F0502020204030204" pitchFamily="34" charset="0"/>
                <a:cs typeface="Calibri" panose="020F0502020204030204" pitchFamily="34" charset="0"/>
              </a:rPr>
              <a:t> de </a:t>
            </a:r>
            <a:r>
              <a:rPr lang="en-US" sz="1100" dirty="0" err="1">
                <a:solidFill>
                  <a:srgbClr val="404040"/>
                </a:solidFill>
                <a:latin typeface="Calibri" panose="020F0502020204030204" pitchFamily="34" charset="0"/>
                <a:cs typeface="Calibri" panose="020F0502020204030204" pitchFamily="34" charset="0"/>
              </a:rPr>
              <a:t>datos</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personales</a:t>
            </a:r>
            <a:r>
              <a:rPr lang="en-US" sz="1100" dirty="0">
                <a:solidFill>
                  <a:srgbClr val="404040"/>
                </a:solidFill>
                <a:latin typeface="Calibri" panose="020F0502020204030204" pitchFamily="34" charset="0"/>
                <a:cs typeface="Calibri" panose="020F0502020204030204" pitchFamily="34" charset="0"/>
              </a:rPr>
              <a:t> y </a:t>
            </a:r>
            <a:r>
              <a:rPr lang="en-US" sz="1100" dirty="0" err="1">
                <a:solidFill>
                  <a:srgbClr val="404040"/>
                </a:solidFill>
                <a:latin typeface="Calibri" panose="020F0502020204030204" pitchFamily="34" charset="0"/>
                <a:cs typeface="Calibri" panose="020F0502020204030204" pitchFamily="34" charset="0"/>
              </a:rPr>
              <a:t>privacidad</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Protección</a:t>
            </a:r>
            <a:r>
              <a:rPr lang="en-US" sz="1100" dirty="0">
                <a:solidFill>
                  <a:srgbClr val="404040"/>
                </a:solidFill>
                <a:latin typeface="Calibri" panose="020F0502020204030204" pitchFamily="34" charset="0"/>
                <a:cs typeface="Calibri" panose="020F0502020204030204" pitchFamily="34" charset="0"/>
              </a:rPr>
              <a:t> de la </a:t>
            </a:r>
            <a:r>
              <a:rPr lang="en-US" sz="1100" dirty="0" err="1">
                <a:solidFill>
                  <a:srgbClr val="404040"/>
                </a:solidFill>
                <a:latin typeface="Calibri" panose="020F0502020204030204" pitchFamily="34" charset="0"/>
                <a:cs typeface="Calibri" panose="020F0502020204030204" pitchFamily="34" charset="0"/>
              </a:rPr>
              <a:t>salud</a:t>
            </a:r>
            <a:r>
              <a:rPr lang="en-US" sz="1100" dirty="0">
                <a:solidFill>
                  <a:srgbClr val="404040"/>
                </a:solidFill>
                <a:latin typeface="Calibri" panose="020F0502020204030204" pitchFamily="34" charset="0"/>
                <a:cs typeface="Calibri" panose="020F0502020204030204" pitchFamily="34" charset="0"/>
              </a:rPr>
              <a:t> y </a:t>
            </a:r>
            <a:r>
              <a:rPr lang="en-US" sz="1100" dirty="0" err="1">
                <a:solidFill>
                  <a:srgbClr val="404040"/>
                </a:solidFill>
                <a:latin typeface="Calibri" panose="020F0502020204030204" pitchFamily="34" charset="0"/>
                <a:cs typeface="Calibri" panose="020F0502020204030204" pitchFamily="34" charset="0"/>
              </a:rPr>
              <a:t>el</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bienestar</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Protección</a:t>
            </a:r>
            <a:r>
              <a:rPr lang="en-US" sz="1100" dirty="0">
                <a:solidFill>
                  <a:srgbClr val="404040"/>
                </a:solidFill>
                <a:latin typeface="Calibri" panose="020F0502020204030204" pitchFamily="34" charset="0"/>
                <a:cs typeface="Calibri" panose="020F0502020204030204" pitchFamily="34" charset="0"/>
              </a:rPr>
              <a:t> del </a:t>
            </a:r>
            <a:r>
              <a:rPr lang="en-US" sz="1100" dirty="0" err="1">
                <a:solidFill>
                  <a:srgbClr val="404040"/>
                </a:solidFill>
                <a:latin typeface="Calibri" panose="020F0502020204030204" pitchFamily="34" charset="0"/>
                <a:cs typeface="Calibri" panose="020F0502020204030204" pitchFamily="34" charset="0"/>
              </a:rPr>
              <a:t>medioambiente</a:t>
            </a:r>
            <a:endParaRPr lang="en-US" sz="1100" dirty="0">
              <a:solidFill>
                <a:srgbClr val="404040"/>
              </a:solidFill>
              <a:latin typeface="Calibri" panose="020F0502020204030204" pitchFamily="34" charset="0"/>
              <a:cs typeface="Calibri" panose="020F0502020204030204" pitchFamily="34" charset="0"/>
            </a:endParaRPr>
          </a:p>
          <a:p>
            <a:pPr marL="9525" algn="ctr">
              <a:lnSpc>
                <a:spcPts val="360"/>
              </a:lnSpc>
              <a:buClr>
                <a:srgbClr val="3D8241"/>
              </a:buClr>
              <a:tabLst>
                <a:tab pos="1189038" algn="l"/>
              </a:tabLst>
            </a:pPr>
            <a:r>
              <a:rPr lang="en-US" sz="1100" dirty="0">
                <a:solidFill>
                  <a:srgbClr val="3D8241"/>
                </a:solidFill>
                <a:latin typeface="Calibri" panose="020F0502020204030204" pitchFamily="34" charset="0"/>
                <a:cs typeface="Calibri" panose="020F0502020204030204" pitchFamily="34" charset="0"/>
              </a:rPr>
              <a:t> </a:t>
            </a:r>
            <a:r>
              <a:rPr lang="en-US" sz="500" dirty="0">
                <a:solidFill>
                  <a:srgbClr val="3D8241"/>
                </a:solidFill>
                <a:latin typeface="Calibri" panose="020F0502020204030204" pitchFamily="34" charset="0"/>
                <a:cs typeface="Calibri" panose="020F0502020204030204" pitchFamily="34" charset="0"/>
              </a:rPr>
              <a:t>…………………..………………………………………………………………….………….</a:t>
            </a:r>
          </a:p>
          <a:p>
            <a:pPr marL="9525" algn="ctr">
              <a:buClr>
                <a:srgbClr val="3D8241"/>
              </a:buClr>
              <a:tabLst>
                <a:tab pos="1189038" algn="l"/>
              </a:tabLst>
            </a:pPr>
            <a:endParaRPr lang="en-US" sz="300" dirty="0">
              <a:solidFill>
                <a:srgbClr val="404040"/>
              </a:solidFill>
              <a:latin typeface="Calibri" panose="020F0502020204030204" pitchFamily="34" charset="0"/>
              <a:cs typeface="Calibri" panose="020F0502020204030204" pitchFamily="34" charset="0"/>
            </a:endParaRPr>
          </a:p>
          <a:p>
            <a:pPr marL="9525" algn="ctr">
              <a:lnSpc>
                <a:spcPts val="1060"/>
              </a:lnSpc>
              <a:buClr>
                <a:srgbClr val="62A844"/>
              </a:buClr>
              <a:tabLst>
                <a:tab pos="1189038" algn="l"/>
              </a:tabLst>
            </a:pPr>
            <a:r>
              <a:rPr lang="en-US" sz="1100" b="1" dirty="0">
                <a:solidFill>
                  <a:srgbClr val="62A844"/>
                </a:solidFill>
                <a:latin typeface="Calibri" panose="020F0502020204030204" pitchFamily="34" charset="0"/>
                <a:cs typeface="Calibri" panose="020F0502020204030204" pitchFamily="34" charset="0"/>
              </a:rPr>
              <a:t>5. </a:t>
            </a:r>
            <a:r>
              <a:rPr lang="en-US" sz="1100" b="1" dirty="0" err="1">
                <a:solidFill>
                  <a:srgbClr val="62A844"/>
                </a:solidFill>
                <a:latin typeface="Calibri" panose="020F0502020204030204" pitchFamily="34" charset="0"/>
                <a:cs typeface="Calibri" panose="020F0502020204030204" pitchFamily="34" charset="0"/>
              </a:rPr>
              <a:t>Resolución</a:t>
            </a:r>
            <a:r>
              <a:rPr lang="en-US" sz="1100" b="1" dirty="0">
                <a:solidFill>
                  <a:srgbClr val="62A844"/>
                </a:solidFill>
                <a:latin typeface="Calibri" panose="020F0502020204030204" pitchFamily="34" charset="0"/>
                <a:cs typeface="Calibri" panose="020F0502020204030204" pitchFamily="34" charset="0"/>
              </a:rPr>
              <a:t> de </a:t>
            </a:r>
            <a:r>
              <a:rPr lang="en-US" sz="1100" b="1" dirty="0" err="1">
                <a:solidFill>
                  <a:srgbClr val="62A844"/>
                </a:solidFill>
                <a:latin typeface="Calibri" panose="020F0502020204030204" pitchFamily="34" charset="0"/>
                <a:cs typeface="Calibri" panose="020F0502020204030204" pitchFamily="34" charset="0"/>
              </a:rPr>
              <a:t>problemas</a:t>
            </a:r>
            <a:endParaRPr lang="en-US" sz="1100" b="1" dirty="0">
              <a:solidFill>
                <a:srgbClr val="62A844"/>
              </a:solidFill>
              <a:latin typeface="Calibri" panose="020F0502020204030204" pitchFamily="34" charset="0"/>
              <a:cs typeface="Calibri" panose="020F0502020204030204" pitchFamily="34" charset="0"/>
            </a:endParaRP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Resolución</a:t>
            </a:r>
            <a:r>
              <a:rPr lang="en-US" sz="1100" dirty="0">
                <a:solidFill>
                  <a:srgbClr val="404040"/>
                </a:solidFill>
                <a:latin typeface="Calibri" panose="020F0502020204030204" pitchFamily="34" charset="0"/>
                <a:cs typeface="Calibri" panose="020F0502020204030204" pitchFamily="34" charset="0"/>
              </a:rPr>
              <a:t> de </a:t>
            </a:r>
            <a:r>
              <a:rPr lang="en-US" sz="1100" dirty="0" err="1">
                <a:solidFill>
                  <a:srgbClr val="404040"/>
                </a:solidFill>
                <a:latin typeface="Calibri" panose="020F0502020204030204" pitchFamily="34" charset="0"/>
                <a:cs typeface="Calibri" panose="020F0502020204030204" pitchFamily="34" charset="0"/>
              </a:rPr>
              <a:t>problemas</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técnicos</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Identificar</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necesidades</a:t>
            </a:r>
            <a:r>
              <a:rPr lang="en-US" sz="1100" dirty="0">
                <a:solidFill>
                  <a:srgbClr val="404040"/>
                </a:solidFill>
                <a:latin typeface="Calibri" panose="020F0502020204030204" pitchFamily="34" charset="0"/>
                <a:cs typeface="Calibri" panose="020F0502020204030204" pitchFamily="34" charset="0"/>
              </a:rPr>
              <a:t> y </a:t>
            </a:r>
            <a:r>
              <a:rPr lang="en-US" sz="1100" dirty="0" err="1">
                <a:solidFill>
                  <a:srgbClr val="404040"/>
                </a:solidFill>
                <a:latin typeface="Calibri" panose="020F0502020204030204" pitchFamily="34" charset="0"/>
                <a:cs typeface="Calibri" panose="020F0502020204030204" pitchFamily="34" charset="0"/>
              </a:rPr>
              <a:t>respuestas</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tecnológicas</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62A844"/>
              </a:buClr>
              <a:buFont typeface="Arial" panose="020B0604020202020204" pitchFamily="34" charset="0"/>
              <a:buChar char="•"/>
              <a:tabLst>
                <a:tab pos="1189038" algn="l"/>
              </a:tabLst>
            </a:pPr>
            <a:r>
              <a:rPr lang="en-US" sz="1100" dirty="0">
                <a:solidFill>
                  <a:srgbClr val="404040"/>
                </a:solidFill>
                <a:latin typeface="Calibri" panose="020F0502020204030204" pitchFamily="34" charset="0"/>
                <a:cs typeface="Calibri" panose="020F0502020204030204" pitchFamily="34" charset="0"/>
              </a:rPr>
              <a:t>Usar </a:t>
            </a:r>
            <a:r>
              <a:rPr lang="en-US" sz="1100" dirty="0" err="1">
                <a:solidFill>
                  <a:srgbClr val="404040"/>
                </a:solidFill>
                <a:latin typeface="Calibri" panose="020F0502020204030204" pitchFamily="34" charset="0"/>
                <a:cs typeface="Calibri" panose="020F0502020204030204" pitchFamily="34" charset="0"/>
              </a:rPr>
              <a:t>creativamente</a:t>
            </a:r>
            <a:r>
              <a:rPr lang="en-US" sz="1100" dirty="0">
                <a:solidFill>
                  <a:srgbClr val="404040"/>
                </a:solidFill>
                <a:latin typeface="Calibri" panose="020F0502020204030204" pitchFamily="34" charset="0"/>
                <a:cs typeface="Calibri" panose="020F0502020204030204" pitchFamily="34" charset="0"/>
              </a:rPr>
              <a:t> las </a:t>
            </a:r>
            <a:r>
              <a:rPr lang="en-US" sz="1100" dirty="0" err="1">
                <a:solidFill>
                  <a:srgbClr val="404040"/>
                </a:solidFill>
                <a:latin typeface="Calibri" panose="020F0502020204030204" pitchFamily="34" charset="0"/>
                <a:cs typeface="Calibri" panose="020F0502020204030204" pitchFamily="34" charset="0"/>
              </a:rPr>
              <a:t>tecnologías</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digitales</a:t>
            </a: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060"/>
              </a:lnSpc>
              <a:buClr>
                <a:srgbClr val="62A844"/>
              </a:buClr>
              <a:buFont typeface="Arial" panose="020B0604020202020204" pitchFamily="34" charset="0"/>
              <a:buChar char="•"/>
              <a:tabLst>
                <a:tab pos="1189038" algn="l"/>
              </a:tabLst>
            </a:pPr>
            <a:r>
              <a:rPr lang="en-US" sz="1100" dirty="0" err="1">
                <a:solidFill>
                  <a:srgbClr val="404040"/>
                </a:solidFill>
                <a:latin typeface="Calibri" panose="020F0502020204030204" pitchFamily="34" charset="0"/>
                <a:cs typeface="Calibri" panose="020F0502020204030204" pitchFamily="34" charset="0"/>
              </a:rPr>
              <a:t>Identificar</a:t>
            </a:r>
            <a:r>
              <a:rPr lang="en-US" sz="1100" dirty="0">
                <a:solidFill>
                  <a:srgbClr val="404040"/>
                </a:solidFill>
                <a:latin typeface="Calibri" panose="020F0502020204030204" pitchFamily="34" charset="0"/>
                <a:cs typeface="Calibri" panose="020F0502020204030204" pitchFamily="34" charset="0"/>
              </a:rPr>
              <a:t> </a:t>
            </a:r>
            <a:r>
              <a:rPr lang="en-US" sz="1100" dirty="0" err="1">
                <a:solidFill>
                  <a:srgbClr val="404040"/>
                </a:solidFill>
                <a:latin typeface="Calibri" panose="020F0502020204030204" pitchFamily="34" charset="0"/>
                <a:cs typeface="Calibri" panose="020F0502020204030204" pitchFamily="34" charset="0"/>
              </a:rPr>
              <a:t>carencias</a:t>
            </a:r>
            <a:r>
              <a:rPr lang="en-US" sz="1100" dirty="0">
                <a:solidFill>
                  <a:srgbClr val="404040"/>
                </a:solidFill>
                <a:latin typeface="Calibri" panose="020F0502020204030204" pitchFamily="34" charset="0"/>
                <a:cs typeface="Calibri" panose="020F0502020204030204" pitchFamily="34" charset="0"/>
              </a:rPr>
              <a:t> de </a:t>
            </a:r>
            <a:r>
              <a:rPr lang="en-US" sz="1100" dirty="0" err="1">
                <a:solidFill>
                  <a:srgbClr val="404040"/>
                </a:solidFill>
                <a:latin typeface="Calibri" panose="020F0502020204030204" pitchFamily="34" charset="0"/>
                <a:cs typeface="Calibri" panose="020F0502020204030204" pitchFamily="34" charset="0"/>
              </a:rPr>
              <a:t>competencia</a:t>
            </a:r>
            <a:r>
              <a:rPr lang="en-US" sz="1100" dirty="0">
                <a:solidFill>
                  <a:srgbClr val="404040"/>
                </a:solidFill>
                <a:latin typeface="Calibri" panose="020F0502020204030204" pitchFamily="34" charset="0"/>
                <a:cs typeface="Calibri" panose="020F0502020204030204" pitchFamily="34" charset="0"/>
              </a:rPr>
              <a:t> digital</a:t>
            </a:r>
          </a:p>
          <a:p>
            <a:pPr marL="180975" indent="-171450" algn="ctr">
              <a:lnSpc>
                <a:spcPts val="1060"/>
              </a:lnSpc>
              <a:buClr>
                <a:srgbClr val="62A844"/>
              </a:buClr>
              <a:buFont typeface="Arial" panose="020B0604020202020204" pitchFamily="34" charset="0"/>
              <a:buChar char="•"/>
              <a:tabLst>
                <a:tab pos="1189038" algn="l"/>
              </a:tabLst>
            </a:pPr>
            <a:endParaRPr lang="en-US" sz="1100" dirty="0">
              <a:solidFill>
                <a:srgbClr val="404040"/>
              </a:solidFill>
              <a:latin typeface="Calibri" panose="020F0502020204030204" pitchFamily="34" charset="0"/>
              <a:cs typeface="Calibri" panose="020F0502020204030204" pitchFamily="34" charset="0"/>
            </a:endParaRPr>
          </a:p>
          <a:p>
            <a:pPr marL="180975" indent="-171450" algn="ctr">
              <a:lnSpc>
                <a:spcPts val="1160"/>
              </a:lnSpc>
              <a:buClr>
                <a:srgbClr val="62A844"/>
              </a:buClr>
              <a:buFont typeface="Arial" panose="020B0604020202020204" pitchFamily="34" charset="0"/>
              <a:buChar char="•"/>
              <a:tabLst>
                <a:tab pos="1189038" algn="l"/>
              </a:tabLst>
            </a:pPr>
            <a:endParaRPr lang="en-US" sz="1150" dirty="0">
              <a:solidFill>
                <a:srgbClr val="404040"/>
              </a:solidFill>
              <a:latin typeface="Calibri" panose="020F0502020204030204" pitchFamily="34" charset="0"/>
              <a:cs typeface="Calibri" panose="020F0502020204030204" pitchFamily="34" charset="0"/>
            </a:endParaRPr>
          </a:p>
        </p:txBody>
      </p:sp>
      <p:grpSp>
        <p:nvGrpSpPr>
          <p:cNvPr id="581" name="Group 580">
            <a:extLst>
              <a:ext uri="{FF2B5EF4-FFF2-40B4-BE49-F238E27FC236}">
                <a16:creationId xmlns:a16="http://schemas.microsoft.com/office/drawing/2014/main" id="{46E04F35-554D-52C7-559A-79359BEBC438}"/>
              </a:ext>
            </a:extLst>
          </p:cNvPr>
          <p:cNvGrpSpPr>
            <a:grpSpLocks noChangeAspect="1"/>
          </p:cNvGrpSpPr>
          <p:nvPr/>
        </p:nvGrpSpPr>
        <p:grpSpPr>
          <a:xfrm>
            <a:off x="5466918" y="2441440"/>
            <a:ext cx="861234" cy="432000"/>
            <a:chOff x="5431752" y="2441440"/>
            <a:chExt cx="943879" cy="473455"/>
          </a:xfrm>
        </p:grpSpPr>
        <p:sp>
          <p:nvSpPr>
            <p:cNvPr id="575" name="Freeform 574">
              <a:extLst>
                <a:ext uri="{FF2B5EF4-FFF2-40B4-BE49-F238E27FC236}">
                  <a16:creationId xmlns:a16="http://schemas.microsoft.com/office/drawing/2014/main" id="{ED649907-F4D9-8673-A43F-32D13BBBEC10}"/>
                </a:ext>
              </a:extLst>
            </p:cNvPr>
            <p:cNvSpPr/>
            <p:nvPr/>
          </p:nvSpPr>
          <p:spPr>
            <a:xfrm>
              <a:off x="5431752" y="2444448"/>
              <a:ext cx="943879"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0289AE"/>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576" name="Freeform 575">
              <a:extLst>
                <a:ext uri="{FF2B5EF4-FFF2-40B4-BE49-F238E27FC236}">
                  <a16:creationId xmlns:a16="http://schemas.microsoft.com/office/drawing/2014/main" id="{2BFEF259-5785-5781-380A-E9E055B2AFB8}"/>
                </a:ext>
              </a:extLst>
            </p:cNvPr>
            <p:cNvSpPr/>
            <p:nvPr/>
          </p:nvSpPr>
          <p:spPr>
            <a:xfrm>
              <a:off x="5722016" y="2441440"/>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p:spPr>
          <p:txBody>
            <a:bodyPr rtlCol="0" anchor="ctr"/>
            <a:lstStyle/>
            <a:p>
              <a:endParaRPr lang="en-US"/>
            </a:p>
          </p:txBody>
        </p:sp>
      </p:grpSp>
      <p:grpSp>
        <p:nvGrpSpPr>
          <p:cNvPr id="579" name="Group 578">
            <a:extLst>
              <a:ext uri="{FF2B5EF4-FFF2-40B4-BE49-F238E27FC236}">
                <a16:creationId xmlns:a16="http://schemas.microsoft.com/office/drawing/2014/main" id="{8C2DEEF8-A74A-CE82-38A8-BF60DBC513EB}"/>
              </a:ext>
            </a:extLst>
          </p:cNvPr>
          <p:cNvGrpSpPr>
            <a:grpSpLocks noChangeAspect="1"/>
          </p:cNvGrpSpPr>
          <p:nvPr/>
        </p:nvGrpSpPr>
        <p:grpSpPr>
          <a:xfrm>
            <a:off x="1221703" y="2441440"/>
            <a:ext cx="861234" cy="432000"/>
            <a:chOff x="1162194" y="2441440"/>
            <a:chExt cx="943879" cy="473455"/>
          </a:xfrm>
        </p:grpSpPr>
        <p:sp>
          <p:nvSpPr>
            <p:cNvPr id="577" name="Freeform 576">
              <a:extLst>
                <a:ext uri="{FF2B5EF4-FFF2-40B4-BE49-F238E27FC236}">
                  <a16:creationId xmlns:a16="http://schemas.microsoft.com/office/drawing/2014/main" id="{E6751100-AA75-FFBE-48D7-8E4A5E36B0B4}"/>
                </a:ext>
              </a:extLst>
            </p:cNvPr>
            <p:cNvSpPr/>
            <p:nvPr/>
          </p:nvSpPr>
          <p:spPr>
            <a:xfrm>
              <a:off x="1162194" y="2444448"/>
              <a:ext cx="943879"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3D824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578" name="Freeform 577">
              <a:extLst>
                <a:ext uri="{FF2B5EF4-FFF2-40B4-BE49-F238E27FC236}">
                  <a16:creationId xmlns:a16="http://schemas.microsoft.com/office/drawing/2014/main" id="{9DF3C055-0E62-8D0B-D5BD-5015A4232CFD}"/>
                </a:ext>
              </a:extLst>
            </p:cNvPr>
            <p:cNvSpPr/>
            <p:nvPr/>
          </p:nvSpPr>
          <p:spPr>
            <a:xfrm>
              <a:off x="1452458" y="2441440"/>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p:spPr>
          <p:txBody>
            <a:bodyPr rtlCol="0" anchor="ctr"/>
            <a:lstStyle/>
            <a:p>
              <a:endParaRPr lang="en-US"/>
            </a:p>
          </p:txBody>
        </p:sp>
      </p:grpSp>
      <p:grpSp>
        <p:nvGrpSpPr>
          <p:cNvPr id="582" name="Group 581">
            <a:extLst>
              <a:ext uri="{FF2B5EF4-FFF2-40B4-BE49-F238E27FC236}">
                <a16:creationId xmlns:a16="http://schemas.microsoft.com/office/drawing/2014/main" id="{97024C09-B20B-D0FF-2AE7-B15017301566}"/>
              </a:ext>
            </a:extLst>
          </p:cNvPr>
          <p:cNvGrpSpPr>
            <a:grpSpLocks noChangeAspect="1"/>
          </p:cNvGrpSpPr>
          <p:nvPr/>
        </p:nvGrpSpPr>
        <p:grpSpPr>
          <a:xfrm>
            <a:off x="3338147" y="2437237"/>
            <a:ext cx="861234" cy="432000"/>
            <a:chOff x="1162194" y="2441440"/>
            <a:chExt cx="943879" cy="473455"/>
          </a:xfrm>
        </p:grpSpPr>
        <p:sp>
          <p:nvSpPr>
            <p:cNvPr id="583" name="Freeform 582">
              <a:extLst>
                <a:ext uri="{FF2B5EF4-FFF2-40B4-BE49-F238E27FC236}">
                  <a16:creationId xmlns:a16="http://schemas.microsoft.com/office/drawing/2014/main" id="{D286AF36-2AD0-A658-8A44-B3BFC536825A}"/>
                </a:ext>
              </a:extLst>
            </p:cNvPr>
            <p:cNvSpPr/>
            <p:nvPr/>
          </p:nvSpPr>
          <p:spPr>
            <a:xfrm>
              <a:off x="1162194" y="2444448"/>
              <a:ext cx="943879"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62A844"/>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584" name="Freeform 583">
              <a:extLst>
                <a:ext uri="{FF2B5EF4-FFF2-40B4-BE49-F238E27FC236}">
                  <a16:creationId xmlns:a16="http://schemas.microsoft.com/office/drawing/2014/main" id="{BE63A6B8-7D23-87C9-4182-9D7773E135F8}"/>
                </a:ext>
              </a:extLst>
            </p:cNvPr>
            <p:cNvSpPr/>
            <p:nvPr/>
          </p:nvSpPr>
          <p:spPr>
            <a:xfrm>
              <a:off x="1452458" y="2441440"/>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p:spPr>
          <p:txBody>
            <a:bodyPr rtlCol="0" anchor="ctr"/>
            <a:lstStyle/>
            <a:p>
              <a:endParaRPr lang="en-US"/>
            </a:p>
          </p:txBody>
        </p:sp>
      </p:grpSp>
      <p:cxnSp>
        <p:nvCxnSpPr>
          <p:cNvPr id="585" name="Straight Connector 584">
            <a:extLst>
              <a:ext uri="{FF2B5EF4-FFF2-40B4-BE49-F238E27FC236}">
                <a16:creationId xmlns:a16="http://schemas.microsoft.com/office/drawing/2014/main" id="{9265DDF6-6D08-8F47-E827-D78F816B7676}"/>
              </a:ext>
            </a:extLst>
          </p:cNvPr>
          <p:cNvCxnSpPr>
            <a:cxnSpLocks/>
          </p:cNvCxnSpPr>
          <p:nvPr/>
        </p:nvCxnSpPr>
        <p:spPr>
          <a:xfrm>
            <a:off x="-19805" y="2441440"/>
            <a:ext cx="753305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D846DF4-7EAE-E5B0-31E8-3A447E2729CB}"/>
              </a:ext>
            </a:extLst>
          </p:cNvPr>
          <p:cNvSpPr txBox="1"/>
          <p:nvPr/>
        </p:nvSpPr>
        <p:spPr>
          <a:xfrm>
            <a:off x="-19805" y="9843481"/>
            <a:ext cx="7596406" cy="261610"/>
          </a:xfrm>
          <a:prstGeom prst="rect">
            <a:avLst/>
          </a:prstGeom>
          <a:noFill/>
        </p:spPr>
        <p:txBody>
          <a:bodyPr wrap="square">
            <a:spAutoFit/>
          </a:bodyPr>
          <a:lstStyle/>
          <a:p>
            <a:pPr algn="ctr"/>
            <a:r>
              <a:rPr lang="en-IE" sz="1100" b="1"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Table 2. </a:t>
            </a:r>
            <a:r>
              <a:rPr lang="en-IE" sz="1100" b="1" i="1"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GreenComp</a:t>
            </a:r>
            <a:r>
              <a:rPr lang="en-IE" sz="1100" b="1"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b="1" i="1"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DigComp</a:t>
            </a:r>
            <a:r>
              <a:rPr lang="en-IE" sz="1100" b="1"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&amp; </a:t>
            </a:r>
            <a:r>
              <a:rPr lang="en-IE" sz="1100" b="1" i="1"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EntreComp</a:t>
            </a:r>
            <a:r>
              <a:rPr lang="en-IE" sz="1100" b="1"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Competences </a:t>
            </a:r>
            <a:endParaRPr lang="en-US" sz="1100" i="1"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618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611C3-8006-4939-59A5-B5D29A40D88E}"/>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E92466C4-72CD-37BE-6BD6-134E5A296886}"/>
              </a:ext>
            </a:extLst>
          </p:cNvPr>
          <p:cNvSpPr/>
          <p:nvPr/>
        </p:nvSpPr>
        <p:spPr>
          <a:xfrm>
            <a:off x="-4" y="4947920"/>
            <a:ext cx="1665498" cy="510925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62A844"/>
              </a:gs>
              <a:gs pos="0">
                <a:srgbClr val="0289AE"/>
              </a:gs>
            </a:gsLst>
            <a:lin ang="5400000" scaled="0"/>
          </a:gradFill>
          <a:ln w="3060" cap="flat">
            <a:noFill/>
            <a:prstDash val="solid"/>
            <a:miter/>
          </a:ln>
        </p:spPr>
        <p:txBody>
          <a:bodyPr rtlCol="0" anchor="ctr"/>
          <a:lstStyle/>
          <a:p>
            <a:endParaRPr lang="en-US"/>
          </a:p>
        </p:txBody>
      </p:sp>
      <p:sp>
        <p:nvSpPr>
          <p:cNvPr id="19" name="Text Placeholder 2">
            <a:extLst>
              <a:ext uri="{FF2B5EF4-FFF2-40B4-BE49-F238E27FC236}">
                <a16:creationId xmlns:a16="http://schemas.microsoft.com/office/drawing/2014/main" id="{2BC5FBC6-AE1F-C5D0-0DF5-413149E0E8B2}"/>
              </a:ext>
            </a:extLst>
          </p:cNvPr>
          <p:cNvSpPr txBox="1">
            <a:spLocks/>
          </p:cNvSpPr>
          <p:nvPr/>
        </p:nvSpPr>
        <p:spPr>
          <a:xfrm>
            <a:off x="410927" y="643831"/>
            <a:ext cx="5478202"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err="1">
                <a:solidFill>
                  <a:srgbClr val="0289AE"/>
                </a:solidFill>
                <a:latin typeface="Calibri" panose="020F0502020204030204" pitchFamily="34" charset="0"/>
                <a:cs typeface="Calibri" panose="020F0502020204030204" pitchFamily="34" charset="0"/>
              </a:rPr>
              <a:t>Resultados</a:t>
            </a:r>
            <a:r>
              <a:rPr lang="en-US" sz="3200" b="1" dirty="0">
                <a:solidFill>
                  <a:srgbClr val="0289AE"/>
                </a:solidFill>
                <a:latin typeface="Calibri" panose="020F0502020204030204" pitchFamily="34" charset="0"/>
                <a:cs typeface="Calibri" panose="020F0502020204030204" pitchFamily="34" charset="0"/>
              </a:rPr>
              <a:t> clave</a:t>
            </a:r>
            <a:endParaRPr lang="en-US" sz="2800" i="1" dirty="0">
              <a:solidFill>
                <a:srgbClr val="0289AE"/>
              </a:solidFill>
              <a:latin typeface="Calibri" panose="020F0502020204030204" pitchFamily="34" charset="0"/>
              <a:cs typeface="Calibri" panose="020F0502020204030204" pitchFamily="34" charset="0"/>
            </a:endParaRPr>
          </a:p>
        </p:txBody>
      </p:sp>
      <p:sp>
        <p:nvSpPr>
          <p:cNvPr id="54" name="Slide Number Placeholder 5">
            <a:extLst>
              <a:ext uri="{FF2B5EF4-FFF2-40B4-BE49-F238E27FC236}">
                <a16:creationId xmlns:a16="http://schemas.microsoft.com/office/drawing/2014/main" id="{6EAD2B3A-9ED5-CB30-3556-3E9E8A91B4A3}"/>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13</a:t>
            </a:fld>
            <a:endParaRPr lang="en-US" dirty="0">
              <a:solidFill>
                <a:srgbClr val="262626"/>
              </a:solidFill>
            </a:endParaRPr>
          </a:p>
        </p:txBody>
      </p:sp>
      <p:pic>
        <p:nvPicPr>
          <p:cNvPr id="2" name="Picture Placeholder 5">
            <a:extLst>
              <a:ext uri="{FF2B5EF4-FFF2-40B4-BE49-F238E27FC236}">
                <a16:creationId xmlns:a16="http://schemas.microsoft.com/office/drawing/2014/main" id="{5D9422BA-5FEC-1E0E-2EA4-54D14451483B}"/>
              </a:ext>
            </a:extLst>
          </p:cNvPr>
          <p:cNvPicPr>
            <a:picLocks noChangeAspect="1"/>
          </p:cNvPicPr>
          <p:nvPr/>
        </p:nvPicPr>
        <p:blipFill>
          <a:blip r:embed="rId2"/>
          <a:srcRect t="17949" b="17949"/>
          <a:stretch/>
        </p:blipFill>
        <p:spPr>
          <a:xfrm>
            <a:off x="-4" y="1787472"/>
            <a:ext cx="7559675" cy="323485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pic>
        <p:nvPicPr>
          <p:cNvPr id="3" name="Graphic 2">
            <a:extLst>
              <a:ext uri="{FF2B5EF4-FFF2-40B4-BE49-F238E27FC236}">
                <a16:creationId xmlns:a16="http://schemas.microsoft.com/office/drawing/2014/main" id="{B1165A8D-F397-BD85-05DD-81185F17C041}"/>
              </a:ext>
            </a:extLst>
          </p:cNvPr>
          <p:cNvPicPr>
            <a:picLocks noChangeAspect="1"/>
          </p:cNvPicPr>
          <p:nvPr/>
        </p:nvPicPr>
        <p:blipFill>
          <a:blip r:embed="rId3">
            <a:extLst>
              <a:ext uri="{96DAC541-7B7A-43D3-8B79-37D633B846F1}">
                <asvg:svgBlip xmlns:asvg="http://schemas.microsoft.com/office/drawing/2016/SVG/main" r:embed="rId4"/>
              </a:ext>
            </a:extLst>
          </a:blip>
          <a:srcRect l="49952" t="41010" r="28995" b="44546"/>
          <a:stretch/>
        </p:blipFill>
        <p:spPr>
          <a:xfrm>
            <a:off x="4726000" y="1560944"/>
            <a:ext cx="5325749" cy="5173579"/>
          </a:xfrm>
          <a:prstGeom prst="rect">
            <a:avLst/>
          </a:prstGeom>
        </p:spPr>
      </p:pic>
      <p:grpSp>
        <p:nvGrpSpPr>
          <p:cNvPr id="4" name="Group 3">
            <a:extLst>
              <a:ext uri="{FF2B5EF4-FFF2-40B4-BE49-F238E27FC236}">
                <a16:creationId xmlns:a16="http://schemas.microsoft.com/office/drawing/2014/main" id="{C6346088-2488-6F89-1BB9-C11FCFC90A32}"/>
              </a:ext>
            </a:extLst>
          </p:cNvPr>
          <p:cNvGrpSpPr/>
          <p:nvPr/>
        </p:nvGrpSpPr>
        <p:grpSpPr>
          <a:xfrm>
            <a:off x="5713776" y="882367"/>
            <a:ext cx="1402960" cy="1327573"/>
            <a:chOff x="288508" y="643323"/>
            <a:chExt cx="1402960" cy="1327573"/>
          </a:xfrm>
        </p:grpSpPr>
        <p:sp>
          <p:nvSpPr>
            <p:cNvPr id="5" name="Rectangle 4">
              <a:extLst>
                <a:ext uri="{FF2B5EF4-FFF2-40B4-BE49-F238E27FC236}">
                  <a16:creationId xmlns:a16="http://schemas.microsoft.com/office/drawing/2014/main" id="{B32F81A9-FA59-0D66-4BC1-4C50EA4F3AF4}"/>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3BBBAAB4-F899-CC44-9BB5-CC4844D0232A}"/>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03</a:t>
              </a:r>
              <a:endParaRPr lang="en-US" sz="7000" dirty="0">
                <a:solidFill>
                  <a:schemeClr val="bg1"/>
                </a:solidFill>
              </a:endParaRPr>
            </a:p>
          </p:txBody>
        </p:sp>
      </p:grpSp>
      <p:pic>
        <p:nvPicPr>
          <p:cNvPr id="7" name="Graphic 6">
            <a:extLst>
              <a:ext uri="{FF2B5EF4-FFF2-40B4-BE49-F238E27FC236}">
                <a16:creationId xmlns:a16="http://schemas.microsoft.com/office/drawing/2014/main" id="{A3EFEBF5-8517-0C82-18CB-9B8E4FF9E652}"/>
              </a:ext>
            </a:extLst>
          </p:cNvPr>
          <p:cNvPicPr>
            <a:picLocks noChangeAspect="1"/>
          </p:cNvPicPr>
          <p:nvPr/>
        </p:nvPicPr>
        <p:blipFill>
          <a:blip r:embed="rId5">
            <a:extLst>
              <a:ext uri="{96DAC541-7B7A-43D3-8B79-37D633B846F1}">
                <asvg:svgBlip xmlns:asvg="http://schemas.microsoft.com/office/drawing/2016/SVG/main" r:embed="rId6"/>
              </a:ext>
            </a:extLst>
          </a:blip>
          <a:srcRect l="45912" t="31059" r="39868" b="39780"/>
          <a:stretch/>
        </p:blipFill>
        <p:spPr>
          <a:xfrm>
            <a:off x="8392" y="5345906"/>
            <a:ext cx="1665495" cy="4835794"/>
          </a:xfrm>
          <a:prstGeom prst="rect">
            <a:avLst/>
          </a:prstGeom>
        </p:spPr>
      </p:pic>
      <p:sp>
        <p:nvSpPr>
          <p:cNvPr id="10" name="Rectangle 9">
            <a:extLst>
              <a:ext uri="{FF2B5EF4-FFF2-40B4-BE49-F238E27FC236}">
                <a16:creationId xmlns:a16="http://schemas.microsoft.com/office/drawing/2014/main" id="{313A1E11-B6F0-79BD-9E0B-40E152C2B377}"/>
              </a:ext>
            </a:extLst>
          </p:cNvPr>
          <p:cNvSpPr/>
          <p:nvPr/>
        </p:nvSpPr>
        <p:spPr>
          <a:xfrm>
            <a:off x="1379621" y="8447712"/>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9">
            <a:extLst>
              <a:ext uri="{FF2B5EF4-FFF2-40B4-BE49-F238E27FC236}">
                <a16:creationId xmlns:a16="http://schemas.microsoft.com/office/drawing/2014/main" id="{633BD2FD-B10F-3C6E-DC3D-45426A0A1943}"/>
              </a:ext>
            </a:extLst>
          </p:cNvPr>
          <p:cNvSpPr txBox="1">
            <a:spLocks/>
          </p:cNvSpPr>
          <p:nvPr/>
        </p:nvSpPr>
        <p:spPr>
          <a:xfrm>
            <a:off x="1945153" y="5317880"/>
            <a:ext cx="4955343" cy="2767401"/>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El </a:t>
            </a:r>
            <a:r>
              <a:rPr lang="es-ES" sz="1600" b="1" dirty="0">
                <a:solidFill>
                  <a:srgbClr val="404040"/>
                </a:solidFill>
                <a:ea typeface="Calibri" panose="020F0502020204030204" pitchFamily="34" charset="0"/>
                <a:cs typeface="Times New Roman" panose="02020603050405020304" pitchFamily="18" charset="0"/>
              </a:rPr>
              <a:t>Marco de Competencias Verdes y Digitales </a:t>
            </a:r>
            <a:r>
              <a:rPr lang="es-ES" sz="1600" b="1" dirty="0" err="1">
                <a:solidFill>
                  <a:srgbClr val="404040"/>
                </a:solidFill>
                <a:ea typeface="Calibri" panose="020F0502020204030204" pitchFamily="34" charset="0"/>
                <a:cs typeface="Times New Roman" panose="02020603050405020304" pitchFamily="18" charset="0"/>
              </a:rPr>
              <a:t>EcoSmart</a:t>
            </a:r>
            <a:r>
              <a:rPr lang="es-ES" sz="1600" b="1" dirty="0">
                <a:solidFill>
                  <a:srgbClr val="404040"/>
                </a:solidFill>
                <a:ea typeface="Calibri" panose="020F0502020204030204" pitchFamily="34" charset="0"/>
                <a:cs typeface="Times New Roman" panose="02020603050405020304" pitchFamily="18" charset="0"/>
              </a:rPr>
              <a:t> </a:t>
            </a:r>
            <a:r>
              <a:rPr lang="es-ES" sz="1600" dirty="0">
                <a:solidFill>
                  <a:srgbClr val="404040"/>
                </a:solidFill>
                <a:ea typeface="Calibri" panose="020F0502020204030204" pitchFamily="34" charset="0"/>
                <a:cs typeface="Times New Roman" panose="02020603050405020304" pitchFamily="18" charset="0"/>
              </a:rPr>
              <a:t>constituye la base del proyecto.</a:t>
            </a:r>
          </a:p>
          <a:p>
            <a:pPr marL="6350" marR="9525" algn="l">
              <a:lnSpc>
                <a:spcPts val="1720"/>
              </a:lnSpc>
            </a:pPr>
            <a:endParaRPr lang="es-ES"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Todos los recursos </a:t>
            </a:r>
            <a:r>
              <a:rPr lang="es-ES" sz="1600" b="1" dirty="0" err="1">
                <a:solidFill>
                  <a:srgbClr val="404040"/>
                </a:solidFill>
                <a:ea typeface="Calibri" panose="020F0502020204030204" pitchFamily="34" charset="0"/>
                <a:cs typeface="Times New Roman" panose="02020603050405020304" pitchFamily="18" charset="0"/>
              </a:rPr>
              <a:t>EcoSmart</a:t>
            </a:r>
            <a:r>
              <a:rPr lang="es-ES" sz="1600" dirty="0">
                <a:solidFill>
                  <a:srgbClr val="404040"/>
                </a:solidFill>
                <a:ea typeface="Calibri" panose="020F0502020204030204" pitchFamily="34" charset="0"/>
                <a:cs typeface="Times New Roman" panose="02020603050405020304" pitchFamily="18" charset="0"/>
              </a:rPr>
              <a:t> se basan en procesos intensivos de </a:t>
            </a:r>
            <a:r>
              <a:rPr lang="es-ES" sz="1600" dirty="0" err="1">
                <a:solidFill>
                  <a:srgbClr val="404040"/>
                </a:solidFill>
                <a:ea typeface="Calibri" panose="020F0502020204030204" pitchFamily="34" charset="0"/>
                <a:cs typeface="Times New Roman" panose="02020603050405020304" pitchFamily="18" charset="0"/>
              </a:rPr>
              <a:t>co-creación</a:t>
            </a:r>
            <a:r>
              <a:rPr lang="es-ES" sz="1600" dirty="0">
                <a:solidFill>
                  <a:srgbClr val="404040"/>
                </a:solidFill>
                <a:ea typeface="Calibri" panose="020F0502020204030204" pitchFamily="34" charset="0"/>
                <a:cs typeface="Times New Roman" panose="02020603050405020304" pitchFamily="18" charset="0"/>
              </a:rPr>
              <a:t> y la participación de expertos en la construcción del Marco y del currículo. </a:t>
            </a:r>
          </a:p>
          <a:p>
            <a:pPr marL="6350" marR="9525" algn="l">
              <a:lnSpc>
                <a:spcPts val="1720"/>
              </a:lnSpc>
            </a:pPr>
            <a:endParaRPr lang="es-ES"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Esto garantiza su alineación con las necesidades de conocimiento y competencia, así como con los desafíos y riesgos relacionados con la ASG, la sostenibilidad y la digitalización (incluida la IA) en el sector hostelero. </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8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52089-CF61-42F0-A31E-3D25932AE1B1}"/>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360BD761-3F0E-3D98-D2F6-B45ED996B54D}"/>
              </a:ext>
            </a:extLst>
          </p:cNvPr>
          <p:cNvSpPr txBox="1">
            <a:spLocks/>
          </p:cNvSpPr>
          <p:nvPr/>
        </p:nvSpPr>
        <p:spPr>
          <a:xfrm>
            <a:off x="681937" y="1894128"/>
            <a:ext cx="5585823"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Nuestro Marco de </a:t>
            </a:r>
            <a:r>
              <a:rPr lang="en-IE" sz="1600" dirty="0" err="1">
                <a:solidFill>
                  <a:srgbClr val="404040"/>
                </a:solidFill>
                <a:ea typeface="Calibri" panose="020F0502020204030204" pitchFamily="34" charset="0"/>
                <a:cs typeface="Times New Roman" panose="02020603050405020304" pitchFamily="18" charset="0"/>
              </a:rPr>
              <a:t>Competencias</a:t>
            </a:r>
            <a:r>
              <a:rPr lang="en-IE" sz="1600" dirty="0">
                <a:solidFill>
                  <a:srgbClr val="404040"/>
                </a:solidFill>
                <a:ea typeface="Calibri" panose="020F0502020204030204" pitchFamily="34" charset="0"/>
                <a:cs typeface="Times New Roman" panose="02020603050405020304" pitchFamily="18" charset="0"/>
              </a:rPr>
              <a:t> ECOSMART </a:t>
            </a:r>
            <a:r>
              <a:rPr lang="en-IE" sz="1600" dirty="0" err="1">
                <a:solidFill>
                  <a:srgbClr val="404040"/>
                </a:solidFill>
                <a:ea typeface="Calibri" panose="020F0502020204030204" pitchFamily="34" charset="0"/>
                <a:cs typeface="Times New Roman" panose="02020603050405020304" pitchFamily="18" charset="0"/>
              </a:rPr>
              <a:t>abarca</a:t>
            </a:r>
            <a:r>
              <a:rPr lang="en-IE" sz="1600" dirty="0">
                <a:solidFill>
                  <a:srgbClr val="404040"/>
                </a:solidFill>
                <a:ea typeface="Calibri" panose="020F0502020204030204" pitchFamily="34" charset="0"/>
                <a:cs typeface="Times New Roman" panose="02020603050405020304" pitchFamily="18" charset="0"/>
              </a:rPr>
              <a:t> </a:t>
            </a:r>
            <a:r>
              <a:rPr lang="en-IE" sz="1600" b="1" dirty="0" err="1">
                <a:solidFill>
                  <a:srgbClr val="404040"/>
                </a:solidFill>
                <a:ea typeface="Calibri" panose="020F0502020204030204" pitchFamily="34" charset="0"/>
                <a:cs typeface="Times New Roman" panose="02020603050405020304" pitchFamily="18" charset="0"/>
              </a:rPr>
              <a:t>tres</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a:solidFill>
                  <a:srgbClr val="404040"/>
                </a:solidFill>
                <a:ea typeface="Calibri" panose="020F0502020204030204" pitchFamily="34" charset="0"/>
                <a:cs typeface="Times New Roman" panose="02020603050405020304" pitchFamily="18" charset="0"/>
              </a:rPr>
              <a:t>dimensiones</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a:solidFill>
                  <a:srgbClr val="404040"/>
                </a:solidFill>
                <a:ea typeface="Calibri" panose="020F0502020204030204" pitchFamily="34" charset="0"/>
                <a:cs typeface="Times New Roman" panose="02020603050405020304" pitchFamily="18" charset="0"/>
              </a:rPr>
              <a:t>interconectadas</a:t>
            </a:r>
            <a:r>
              <a:rPr lang="en-IE" sz="1600" dirty="0">
                <a:solidFill>
                  <a:srgbClr val="404040"/>
                </a:solidFill>
                <a:ea typeface="Calibri" panose="020F0502020204030204" pitchFamily="34" charset="0"/>
                <a:cs typeface="Times New Roman" panose="02020603050405020304" pitchFamily="18" charset="0"/>
              </a:rPr>
              <a:t>:</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31" name="Text Placeholder 1">
            <a:extLst>
              <a:ext uri="{FF2B5EF4-FFF2-40B4-BE49-F238E27FC236}">
                <a16:creationId xmlns:a16="http://schemas.microsoft.com/office/drawing/2014/main" id="{359375AF-8952-B48F-884D-EF32060B0E9C}"/>
              </a:ext>
            </a:extLst>
          </p:cNvPr>
          <p:cNvSpPr txBox="1">
            <a:spLocks/>
          </p:cNvSpPr>
          <p:nvPr/>
        </p:nvSpPr>
        <p:spPr>
          <a:xfrm>
            <a:off x="1254019" y="3437425"/>
            <a:ext cx="5694789" cy="225820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Un marco integral que describe las competencias digitales y sostenibles esenciales que necesitan las pymes del sector de la hostelería. Este marco servirá como piedra angular para el desarrollo de materiales educativos, garantizando su alineación con las necesidades del sector y los desafíos digitales y medioambientales que enfrentan las pymes. El marco se basará en una amplia investigación y el feedback de expertos en los campos de la tecnología digital, la sostenibilidad y la gestión hotelera, garantizando su relevancia y aplicabilidad.</a:t>
            </a:r>
          </a:p>
          <a:p>
            <a:pPr algn="just">
              <a:lnSpc>
                <a:spcPts val="1120"/>
              </a:lnSpc>
              <a:spcBef>
                <a:spcPts val="0"/>
              </a:spcBef>
            </a:pPr>
            <a:endParaRPr lang="es-ES" sz="1100" b="0" dirty="0">
              <a:solidFill>
                <a:srgbClr val="404040"/>
              </a:solidFill>
            </a:endParaRPr>
          </a:p>
          <a:p>
            <a:pPr algn="just">
              <a:lnSpc>
                <a:spcPts val="1120"/>
              </a:lnSpc>
              <a:spcBef>
                <a:spcPts val="0"/>
              </a:spcBef>
            </a:pPr>
            <a:endParaRPr lang="es-ES" sz="1100" b="0" dirty="0">
              <a:solidFill>
                <a:srgbClr val="404040"/>
              </a:solidFill>
            </a:endParaRP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El marco dotará a las pymes ya los estudiantes de las habilidades esenciales necesarias para un futuro sostenible y competente digitalmente.</a:t>
            </a:r>
          </a:p>
          <a:p>
            <a:pPr algn="just">
              <a:lnSpc>
                <a:spcPts val="1120"/>
              </a:lnSpc>
              <a:spcBef>
                <a:spcPts val="0"/>
              </a:spcBef>
            </a:pPr>
            <a:r>
              <a:rPr lang="es-ES" sz="1100" b="0" dirty="0">
                <a:solidFill>
                  <a:srgbClr val="404040"/>
                </a:solidFill>
              </a:rPr>
              <a:t>Este marco identifica las competencias claves basadas en modelos establecidos de la UE -</a:t>
            </a:r>
            <a:r>
              <a:rPr lang="es-ES" sz="1100" b="0" dirty="0" err="1">
                <a:solidFill>
                  <a:srgbClr val="404040"/>
                </a:solidFill>
              </a:rPr>
              <a:t>GreenComp</a:t>
            </a:r>
            <a:r>
              <a:rPr lang="es-ES" sz="1100" b="0" dirty="0">
                <a:solidFill>
                  <a:srgbClr val="404040"/>
                </a:solidFill>
              </a:rPr>
              <a:t>, </a:t>
            </a:r>
            <a:r>
              <a:rPr lang="es-ES" sz="1100" b="0" dirty="0" err="1">
                <a:solidFill>
                  <a:srgbClr val="404040"/>
                </a:solidFill>
              </a:rPr>
              <a:t>EntreComp</a:t>
            </a:r>
            <a:r>
              <a:rPr lang="es-ES" sz="1100" b="0" dirty="0">
                <a:solidFill>
                  <a:srgbClr val="404040"/>
                </a:solidFill>
              </a:rPr>
              <a:t> y </a:t>
            </a:r>
            <a:r>
              <a:rPr lang="es-ES" sz="1100" b="0" dirty="0" err="1">
                <a:solidFill>
                  <a:srgbClr val="404040"/>
                </a:solidFill>
              </a:rPr>
              <a:t>DigComp</a:t>
            </a:r>
            <a:r>
              <a:rPr lang="es-ES" sz="1100" b="0" dirty="0">
                <a:solidFill>
                  <a:srgbClr val="404040"/>
                </a:solidFill>
              </a:rPr>
              <a:t>— y las adapta al contexto único del sector de la hostelería. Informado tanto por un análisis detallado de necesidades como por la consulta a expertos, el marco ofrece un enfoque holístico para desarrollar la alfabetización digital, la conciencia medioambiental y el pensamiento emprendedor.</a:t>
            </a:r>
          </a:p>
          <a:p>
            <a:pPr algn="just">
              <a:lnSpc>
                <a:spcPts val="1120"/>
              </a:lnSpc>
              <a:spcBef>
                <a:spcPts val="0"/>
              </a:spcBef>
            </a:pPr>
            <a:endParaRPr lang="en-US" sz="1100" b="0" dirty="0">
              <a:solidFill>
                <a:srgbClr val="404040"/>
              </a:solidFill>
            </a:endParaRPr>
          </a:p>
        </p:txBody>
      </p:sp>
      <p:sp>
        <p:nvSpPr>
          <p:cNvPr id="33" name="TextBox 32">
            <a:extLst>
              <a:ext uri="{FF2B5EF4-FFF2-40B4-BE49-F238E27FC236}">
                <a16:creationId xmlns:a16="http://schemas.microsoft.com/office/drawing/2014/main" id="{71028817-6A33-61B9-3264-702D5FE028C6}"/>
              </a:ext>
            </a:extLst>
          </p:cNvPr>
          <p:cNvSpPr txBox="1"/>
          <p:nvPr/>
        </p:nvSpPr>
        <p:spPr>
          <a:xfrm>
            <a:off x="605427" y="1026183"/>
            <a:ext cx="6295069" cy="631327"/>
          </a:xfrm>
          <a:prstGeom prst="rect">
            <a:avLst/>
          </a:prstGeom>
          <a:noFill/>
        </p:spPr>
        <p:txBody>
          <a:bodyPr wrap="square" rtlCol="0" anchor="t">
            <a:spAutoFit/>
          </a:bodyPr>
          <a:lstStyle/>
          <a:p>
            <a:pPr marL="6350" lvl="1">
              <a:lnSpc>
                <a:spcPts val="2100"/>
              </a:lnSpc>
              <a:tabLst>
                <a:tab pos="611188" algn="l"/>
              </a:tabLst>
            </a:pPr>
            <a:r>
              <a:rPr lang="es-ES" sz="2000" b="1" dirty="0">
                <a:solidFill>
                  <a:srgbClr val="0289AE"/>
                </a:solidFill>
                <a:latin typeface="Calibri" panose="020F0502020204030204" pitchFamily="34" charset="0"/>
                <a:cs typeface="Calibri" panose="020F0502020204030204" pitchFamily="34" charset="0"/>
              </a:rPr>
              <a:t>Marco de Competencias Verdes y Digitales para las PYMES Hosteleras</a:t>
            </a:r>
          </a:p>
        </p:txBody>
      </p:sp>
      <p:cxnSp>
        <p:nvCxnSpPr>
          <p:cNvPr id="35" name="Straight Connector 34">
            <a:extLst>
              <a:ext uri="{FF2B5EF4-FFF2-40B4-BE49-F238E27FC236}">
                <a16:creationId xmlns:a16="http://schemas.microsoft.com/office/drawing/2014/main" id="{A96BB50C-C438-5274-3074-2D73BDF00535}"/>
              </a:ext>
            </a:extLst>
          </p:cNvPr>
          <p:cNvCxnSpPr>
            <a:cxnSpLocks/>
          </p:cNvCxnSpPr>
          <p:nvPr/>
        </p:nvCxnSpPr>
        <p:spPr>
          <a:xfrm>
            <a:off x="-13469" y="2080045"/>
            <a:ext cx="695406"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5BF5B0C1-88B9-1598-726F-E9D2740A553A}"/>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14</a:t>
            </a:fld>
            <a:endParaRPr lang="en-US" dirty="0">
              <a:solidFill>
                <a:srgbClr val="262626"/>
              </a:solidFill>
            </a:endParaRPr>
          </a:p>
        </p:txBody>
      </p:sp>
      <p:sp>
        <p:nvSpPr>
          <p:cNvPr id="47" name="Graphic 4">
            <a:extLst>
              <a:ext uri="{FF2B5EF4-FFF2-40B4-BE49-F238E27FC236}">
                <a16:creationId xmlns:a16="http://schemas.microsoft.com/office/drawing/2014/main" id="{2F3E4CA7-7786-AF7C-5697-F258FBDB24C6}"/>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6A19067D-31F1-8409-C07E-813563DD1B1D}"/>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3.1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304DBD41-0EFC-13D8-07A8-5156BC33566F}"/>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cxnSp>
        <p:nvCxnSpPr>
          <p:cNvPr id="2" name="Straight Connector 1">
            <a:extLst>
              <a:ext uri="{FF2B5EF4-FFF2-40B4-BE49-F238E27FC236}">
                <a16:creationId xmlns:a16="http://schemas.microsoft.com/office/drawing/2014/main" id="{635EA911-608E-0047-ED3E-D10BB3AACF7B}"/>
              </a:ext>
            </a:extLst>
          </p:cNvPr>
          <p:cNvCxnSpPr>
            <a:cxnSpLocks/>
          </p:cNvCxnSpPr>
          <p:nvPr/>
        </p:nvCxnSpPr>
        <p:spPr>
          <a:xfrm>
            <a:off x="877734" y="2449286"/>
            <a:ext cx="0" cy="6492695"/>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 name="Triangle 4">
            <a:extLst>
              <a:ext uri="{FF2B5EF4-FFF2-40B4-BE49-F238E27FC236}">
                <a16:creationId xmlns:a16="http://schemas.microsoft.com/office/drawing/2014/main" id="{39B5CF51-8283-5BB2-24C2-11DCDC2546E4}"/>
              </a:ext>
            </a:extLst>
          </p:cNvPr>
          <p:cNvSpPr/>
          <p:nvPr/>
        </p:nvSpPr>
        <p:spPr>
          <a:xfrm rot="10800000">
            <a:off x="769061" y="2504604"/>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3447409-AD91-2739-D989-1D1B8E6C5D18}"/>
              </a:ext>
            </a:extLst>
          </p:cNvPr>
          <p:cNvSpPr txBox="1"/>
          <p:nvPr/>
        </p:nvSpPr>
        <p:spPr>
          <a:xfrm>
            <a:off x="585014" y="3137959"/>
            <a:ext cx="3441650" cy="439031"/>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01</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Marco de </a:t>
            </a:r>
            <a:r>
              <a:rPr lang="en-US" sz="1600" b="1" dirty="0" err="1">
                <a:solidFill>
                  <a:srgbClr val="404040"/>
                </a:solidFill>
                <a:latin typeface="Calibri" panose="020F0502020204030204" pitchFamily="34" charset="0"/>
                <a:cs typeface="Calibri" panose="020F0502020204030204" pitchFamily="34" charset="0"/>
              </a:rPr>
              <a:t>Competencias</a:t>
            </a:r>
            <a:r>
              <a:rPr lang="en-US" sz="1600" b="1" dirty="0">
                <a:solidFill>
                  <a:srgbClr val="404040"/>
                </a:solidFill>
                <a:latin typeface="Calibri" panose="020F0502020204030204" pitchFamily="34" charset="0"/>
                <a:cs typeface="Calibri" panose="020F0502020204030204" pitchFamily="34" charset="0"/>
              </a:rPr>
              <a:t> </a:t>
            </a: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p:txBody>
      </p:sp>
      <p:sp>
        <p:nvSpPr>
          <p:cNvPr id="23" name="Text Placeholder 1">
            <a:extLst>
              <a:ext uri="{FF2B5EF4-FFF2-40B4-BE49-F238E27FC236}">
                <a16:creationId xmlns:a16="http://schemas.microsoft.com/office/drawing/2014/main" id="{96A56B84-FDCE-077A-7369-399DAD0599D9}"/>
              </a:ext>
            </a:extLst>
          </p:cNvPr>
          <p:cNvSpPr txBox="1">
            <a:spLocks/>
          </p:cNvSpPr>
          <p:nvPr/>
        </p:nvSpPr>
        <p:spPr>
          <a:xfrm>
            <a:off x="1254019" y="6274345"/>
            <a:ext cx="5694789" cy="1160881"/>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Un currículum detallado, basado en el Marco de Competencias, diseñado para ser modular y flexible, permitiendo su fácil integración en los programas existentes de formación profesional o como formación independiente. Cubre temas desde la implementación de prácticas empresariales sostenibles hasta el aprovechamiento de herramientas digitales para mejorar la eficiencia operativa y la interacción con los clientes. Incluirá objetivos de aprendizaje, contenido instruccionales y pautas de evaluación, proporcionando a los proveedores de VET un paquete integral para mejorar las competencias de los estudiantes de forma efectiva.</a:t>
            </a:r>
            <a:endParaRPr lang="en-US" sz="1100" b="0" dirty="0">
              <a:solidFill>
                <a:srgbClr val="404040"/>
              </a:solidFill>
            </a:endParaRPr>
          </a:p>
        </p:txBody>
      </p:sp>
      <p:sp>
        <p:nvSpPr>
          <p:cNvPr id="25" name="TextBox 24">
            <a:extLst>
              <a:ext uri="{FF2B5EF4-FFF2-40B4-BE49-F238E27FC236}">
                <a16:creationId xmlns:a16="http://schemas.microsoft.com/office/drawing/2014/main" id="{DB20D803-0C8D-0A4A-39E2-3C9647950C55}"/>
              </a:ext>
            </a:extLst>
          </p:cNvPr>
          <p:cNvSpPr txBox="1"/>
          <p:nvPr/>
        </p:nvSpPr>
        <p:spPr>
          <a:xfrm>
            <a:off x="605427" y="5905556"/>
            <a:ext cx="3441650" cy="439031"/>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02</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Currículum</a:t>
            </a:r>
            <a:r>
              <a:rPr lang="en-US" sz="1600" b="1" dirty="0">
                <a:solidFill>
                  <a:srgbClr val="404040"/>
                </a:solidFill>
                <a:latin typeface="Calibri" panose="020F0502020204030204" pitchFamily="34" charset="0"/>
                <a:cs typeface="Calibri" panose="020F0502020204030204" pitchFamily="34" charset="0"/>
              </a:rPr>
              <a:t> </a:t>
            </a: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p:txBody>
      </p:sp>
      <p:sp>
        <p:nvSpPr>
          <p:cNvPr id="6" name="Graphic 4">
            <a:extLst>
              <a:ext uri="{FF2B5EF4-FFF2-40B4-BE49-F238E27FC236}">
                <a16:creationId xmlns:a16="http://schemas.microsoft.com/office/drawing/2014/main" id="{5E9A123C-9768-8EA6-B44E-5054B07C4833}"/>
              </a:ext>
            </a:extLst>
          </p:cNvPr>
          <p:cNvSpPr/>
          <p:nvPr/>
        </p:nvSpPr>
        <p:spPr>
          <a:xfrm rot="10800000">
            <a:off x="863136" y="7561513"/>
            <a:ext cx="6696538" cy="2104108"/>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AAFC4553-8B6B-5F05-93C0-C6CDA0E73B6F}"/>
              </a:ext>
            </a:extLst>
          </p:cNvPr>
          <p:cNvPicPr>
            <a:picLocks noChangeAspect="1"/>
          </p:cNvPicPr>
          <p:nvPr/>
        </p:nvPicPr>
        <p:blipFill>
          <a:blip r:embed="rId2">
            <a:extLst>
              <a:ext uri="{96DAC541-7B7A-43D3-8B79-37D633B846F1}">
                <asvg:svgBlip xmlns:asvg="http://schemas.microsoft.com/office/drawing/2016/SVG/main" r:embed="rId3"/>
              </a:ext>
            </a:extLst>
          </a:blip>
          <a:srcRect l="26719" t="50000" r="41236" b="37310"/>
          <a:stretch/>
        </p:blipFill>
        <p:spPr>
          <a:xfrm>
            <a:off x="3796771" y="7561521"/>
            <a:ext cx="3753229" cy="2104109"/>
          </a:xfrm>
          <a:prstGeom prst="rect">
            <a:avLst/>
          </a:prstGeom>
        </p:spPr>
      </p:pic>
      <p:sp>
        <p:nvSpPr>
          <p:cNvPr id="9" name="TextBox 8">
            <a:extLst>
              <a:ext uri="{FF2B5EF4-FFF2-40B4-BE49-F238E27FC236}">
                <a16:creationId xmlns:a16="http://schemas.microsoft.com/office/drawing/2014/main" id="{EABB3B37-6535-A9DE-B6DC-EC03D88AED2E}"/>
              </a:ext>
            </a:extLst>
          </p:cNvPr>
          <p:cNvSpPr txBox="1"/>
          <p:nvPr/>
        </p:nvSpPr>
        <p:spPr>
          <a:xfrm>
            <a:off x="1233606" y="7763259"/>
            <a:ext cx="3972835" cy="1761764"/>
          </a:xfrm>
          <a:prstGeom prst="rect">
            <a:avLst/>
          </a:prstGeom>
          <a:noFill/>
        </p:spPr>
        <p:txBody>
          <a:bodyPr wrap="square">
            <a:spAutoFit/>
          </a:bodyPr>
          <a:lstStyle/>
          <a:p>
            <a:pPr>
              <a:lnSpc>
                <a:spcPts val="1320"/>
              </a:lnSpc>
            </a:pPr>
            <a:r>
              <a:rPr lang="es-ES" sz="1300" b="0" i="1" dirty="0">
                <a:solidFill>
                  <a:schemeClr val="bg1"/>
                </a:solidFill>
                <a:latin typeface="Calibri" panose="020F0502020204030204" pitchFamily="34" charset="0"/>
                <a:cs typeface="Calibri" panose="020F0502020204030204" pitchFamily="34" charset="0"/>
              </a:rPr>
              <a:t>El currículum será flexible e integrable, con contenidos modulares que podrán impartirse en formato presencial, híbrido o en línea a ritmo propio. Se enfatiza la adaptabilidad a las demandas futuras del sector e integra la sensibilidad cultural y de género, asegurando la inclusión y la relevancia para diversos grupos de estudiantes. En conjunto, el marco y el currículum apoyan la mejora de competencias de los profesionales de la hostelería y fortalecen la resiliencia del sector.</a:t>
            </a:r>
          </a:p>
          <a:p>
            <a:pPr>
              <a:lnSpc>
                <a:spcPts val="1320"/>
              </a:lnSpc>
            </a:pPr>
            <a:endParaRPr lang="en-US" sz="1300" b="0" i="1" dirty="0">
              <a:solidFill>
                <a:schemeClr val="bg1"/>
              </a:solidFill>
              <a:latin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08DFD65D-C706-F8E2-D565-86F421AF8206}"/>
              </a:ext>
            </a:extLst>
          </p:cNvPr>
          <p:cNvCxnSpPr>
            <a:cxnSpLocks/>
          </p:cNvCxnSpPr>
          <p:nvPr/>
        </p:nvCxnSpPr>
        <p:spPr>
          <a:xfrm>
            <a:off x="885903" y="5648307"/>
            <a:ext cx="666409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531808-6AFF-B2B4-3D4A-23950057E724}"/>
              </a:ext>
            </a:extLst>
          </p:cNvPr>
          <p:cNvCxnSpPr>
            <a:cxnSpLocks/>
          </p:cNvCxnSpPr>
          <p:nvPr/>
        </p:nvCxnSpPr>
        <p:spPr>
          <a:xfrm>
            <a:off x="906088" y="2868123"/>
            <a:ext cx="666409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636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63163-0FA7-AC38-C7B1-B72D59DBE702}"/>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14A826DF-9DED-3EF8-414E-A75BA555DEF3}"/>
              </a:ext>
            </a:extLst>
          </p:cNvPr>
          <p:cNvSpPr txBox="1">
            <a:spLocks/>
          </p:cNvSpPr>
          <p:nvPr/>
        </p:nvSpPr>
        <p:spPr>
          <a:xfrm>
            <a:off x="598794" y="660020"/>
            <a:ext cx="2818257"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El Marco </a:t>
            </a:r>
            <a:r>
              <a:rPr lang="en-IE" sz="1600" dirty="0" err="1">
                <a:solidFill>
                  <a:srgbClr val="404040"/>
                </a:solidFill>
                <a:ea typeface="Calibri" panose="020F0502020204030204" pitchFamily="34" charset="0"/>
                <a:cs typeface="Times New Roman" panose="02020603050405020304" pitchFamily="18" charset="0"/>
              </a:rPr>
              <a:t>incluirá</a:t>
            </a:r>
            <a:r>
              <a:rPr lang="en-IE" sz="1600" dirty="0">
                <a:solidFill>
                  <a:srgbClr val="404040"/>
                </a:solidFill>
                <a:ea typeface="Calibri" panose="020F0502020204030204" pitchFamily="34" charset="0"/>
                <a:cs typeface="Times New Roman" panose="02020603050405020304" pitchFamily="18" charset="0"/>
              </a:rPr>
              <a:t> </a:t>
            </a:r>
            <a:r>
              <a:rPr lang="en-IE" sz="1600" b="1" dirty="0" err="1">
                <a:solidFill>
                  <a:srgbClr val="404040"/>
                </a:solidFill>
                <a:ea typeface="Calibri" panose="020F0502020204030204" pitchFamily="34" charset="0"/>
                <a:cs typeface="Times New Roman" panose="02020603050405020304" pitchFamily="18" charset="0"/>
              </a:rPr>
              <a:t>tres</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a:solidFill>
                  <a:srgbClr val="404040"/>
                </a:solidFill>
                <a:ea typeface="Calibri" panose="020F0502020204030204" pitchFamily="34" charset="0"/>
                <a:cs typeface="Times New Roman" panose="02020603050405020304" pitchFamily="18" charset="0"/>
              </a:rPr>
              <a:t>dimensiones</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a:solidFill>
                  <a:srgbClr val="404040"/>
                </a:solidFill>
                <a:ea typeface="Calibri" panose="020F0502020204030204" pitchFamily="34" charset="0"/>
                <a:cs typeface="Times New Roman" panose="02020603050405020304" pitchFamily="18" charset="0"/>
              </a:rPr>
              <a:t>interconectadas</a:t>
            </a:r>
            <a:r>
              <a:rPr lang="en-IE" sz="1600" b="1" dirty="0">
                <a:solidFill>
                  <a:srgbClr val="404040"/>
                </a:solidFill>
                <a:ea typeface="Calibri" panose="020F0502020204030204" pitchFamily="34" charset="0"/>
                <a:cs typeface="Times New Roman" panose="02020603050405020304" pitchFamily="18" charset="0"/>
              </a:rPr>
              <a:t>:</a:t>
            </a:r>
            <a:endParaRPr lang="en-IE"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58CA5C1B-C078-B5E0-4B84-FF0DC15E114C}"/>
              </a:ext>
            </a:extLst>
          </p:cNvPr>
          <p:cNvCxnSpPr>
            <a:cxnSpLocks/>
          </p:cNvCxnSpPr>
          <p:nvPr/>
        </p:nvCxnSpPr>
        <p:spPr>
          <a:xfrm>
            <a:off x="-20102" y="814770"/>
            <a:ext cx="695406"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7D863BD4-F4A8-6774-49D4-098BA58EFE4F}"/>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15</a:t>
            </a:fld>
            <a:endParaRPr lang="en-US" dirty="0">
              <a:solidFill>
                <a:srgbClr val="262626"/>
              </a:solidFill>
            </a:endParaRPr>
          </a:p>
        </p:txBody>
      </p:sp>
      <p:cxnSp>
        <p:nvCxnSpPr>
          <p:cNvPr id="2" name="Straight Connector 1">
            <a:extLst>
              <a:ext uri="{FF2B5EF4-FFF2-40B4-BE49-F238E27FC236}">
                <a16:creationId xmlns:a16="http://schemas.microsoft.com/office/drawing/2014/main" id="{8FF7160B-B714-8116-4B1D-B7995DC4220C}"/>
              </a:ext>
            </a:extLst>
          </p:cNvPr>
          <p:cNvCxnSpPr>
            <a:cxnSpLocks/>
          </p:cNvCxnSpPr>
          <p:nvPr/>
        </p:nvCxnSpPr>
        <p:spPr>
          <a:xfrm>
            <a:off x="871101" y="1184011"/>
            <a:ext cx="0" cy="3792026"/>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 name="Triangle 4">
            <a:extLst>
              <a:ext uri="{FF2B5EF4-FFF2-40B4-BE49-F238E27FC236}">
                <a16:creationId xmlns:a16="http://schemas.microsoft.com/office/drawing/2014/main" id="{47F13CBE-27E8-3B30-A47B-7935D5AB4FC0}"/>
              </a:ext>
            </a:extLst>
          </p:cNvPr>
          <p:cNvSpPr/>
          <p:nvPr/>
        </p:nvSpPr>
        <p:spPr>
          <a:xfrm rot="10800000">
            <a:off x="762428" y="1404971"/>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BBCD4E56-8C1F-680E-F721-7A6ADEC5D665}"/>
              </a:ext>
            </a:extLst>
          </p:cNvPr>
          <p:cNvCxnSpPr>
            <a:cxnSpLocks/>
          </p:cNvCxnSpPr>
          <p:nvPr/>
        </p:nvCxnSpPr>
        <p:spPr>
          <a:xfrm>
            <a:off x="871101" y="4993345"/>
            <a:ext cx="665335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7" name="Text Placeholder 1">
            <a:extLst>
              <a:ext uri="{FF2B5EF4-FFF2-40B4-BE49-F238E27FC236}">
                <a16:creationId xmlns:a16="http://schemas.microsoft.com/office/drawing/2014/main" id="{076C1366-C94B-BDA5-882F-8DD35508DF71}"/>
              </a:ext>
            </a:extLst>
          </p:cNvPr>
          <p:cNvSpPr txBox="1">
            <a:spLocks/>
          </p:cNvSpPr>
          <p:nvPr/>
        </p:nvSpPr>
        <p:spPr>
          <a:xfrm>
            <a:off x="1205707" y="2453280"/>
            <a:ext cx="5694789" cy="2104111"/>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Los recursos de formación se desarrollarán a partir del currículum y dotarán a los aprendices de las habilidades necesarias para adoptar y aplicar prácticas sostenibles y digitales en el sector hostelero. Estos recursos consistirán en una colección modular de materiales educativos, diseñada para desarrollar competencias en conciencia ASG, sostenibilidad, alfabetización digital y planificación estratégica. Incluirán estudios de casos reales, guías prácticas de implementación y herramientas</a:t>
            </a:r>
          </a:p>
          <a:p>
            <a:pPr algn="just">
              <a:lnSpc>
                <a:spcPts val="1120"/>
              </a:lnSpc>
              <a:spcBef>
                <a:spcPts val="0"/>
              </a:spcBef>
            </a:pPr>
            <a:r>
              <a:rPr lang="es-ES" sz="1100" b="0" dirty="0">
                <a:solidFill>
                  <a:srgbClr val="404040"/>
                </a:solidFill>
              </a:rPr>
              <a:t>complementarias de aprendizaje, todas adaptables a diversos formatos pedagógicos para asegurar la máxima flexibilidad docente. </a:t>
            </a:r>
          </a:p>
          <a:p>
            <a:pPr algn="just">
              <a:lnSpc>
                <a:spcPts val="1120"/>
              </a:lnSpc>
              <a:spcBef>
                <a:spcPts val="0"/>
              </a:spcBef>
            </a:pPr>
            <a:endParaRPr lang="en-US" sz="1100" b="0" dirty="0">
              <a:solidFill>
                <a:srgbClr val="404040"/>
              </a:solidFill>
            </a:endParaRPr>
          </a:p>
          <a:p>
            <a:pPr algn="just">
              <a:lnSpc>
                <a:spcPts val="1120"/>
              </a:lnSpc>
              <a:spcBef>
                <a:spcPts val="0"/>
              </a:spcBef>
            </a:pPr>
            <a:r>
              <a:rPr lang="es-ES" sz="1100" b="0" dirty="0">
                <a:solidFill>
                  <a:srgbClr val="404040"/>
                </a:solidFill>
              </a:rPr>
              <a:t>Un componente central será la Caja de Herramientas (</a:t>
            </a:r>
            <a:r>
              <a:rPr lang="es-ES" sz="1100" b="0" dirty="0" err="1">
                <a:solidFill>
                  <a:srgbClr val="404040"/>
                </a:solidFill>
              </a:rPr>
              <a:t>Toolbox</a:t>
            </a:r>
            <a:r>
              <a:rPr lang="es-ES" sz="1100" b="0" dirty="0">
                <a:solidFill>
                  <a:srgbClr val="404040"/>
                </a:solidFill>
              </a:rPr>
              <a:t>), un conjunto práctico de instrumentos para diseñar e implementar estrategias ASG y de digitalización. También se elaborarán paquetes para  Este kit práctico será un recurso clave para alinear la formación con las demandas actuales y emergentes del mercado laboral.</a:t>
            </a:r>
          </a:p>
          <a:p>
            <a:pPr algn="just">
              <a:lnSpc>
                <a:spcPts val="1120"/>
              </a:lnSpc>
              <a:spcBef>
                <a:spcPts val="0"/>
              </a:spcBef>
            </a:pPr>
            <a:endParaRPr lang="en-US" sz="1100" b="0" dirty="0">
              <a:solidFill>
                <a:srgbClr val="404040"/>
              </a:solidFill>
            </a:endParaRPr>
          </a:p>
          <a:p>
            <a:pPr algn="just">
              <a:lnSpc>
                <a:spcPts val="1120"/>
              </a:lnSpc>
              <a:spcBef>
                <a:spcPts val="0"/>
              </a:spcBef>
            </a:pPr>
            <a:endParaRPr lang="en-US" sz="1100" b="0" dirty="0">
              <a:solidFill>
                <a:srgbClr val="404040"/>
              </a:solidFill>
            </a:endParaRPr>
          </a:p>
        </p:txBody>
      </p:sp>
      <p:sp>
        <p:nvSpPr>
          <p:cNvPr id="38" name="TextBox 37">
            <a:extLst>
              <a:ext uri="{FF2B5EF4-FFF2-40B4-BE49-F238E27FC236}">
                <a16:creationId xmlns:a16="http://schemas.microsoft.com/office/drawing/2014/main" id="{D9BEACBB-D20A-9761-6329-1E2EF94C71F2}"/>
              </a:ext>
            </a:extLst>
          </p:cNvPr>
          <p:cNvSpPr txBox="1"/>
          <p:nvPr/>
        </p:nvSpPr>
        <p:spPr>
          <a:xfrm>
            <a:off x="557115" y="1998808"/>
            <a:ext cx="5593354" cy="631391"/>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03</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Recursos</a:t>
            </a:r>
            <a:r>
              <a:rPr lang="en-US" sz="1600" b="1" dirty="0">
                <a:solidFill>
                  <a:srgbClr val="404040"/>
                </a:solidFill>
                <a:latin typeface="Calibri" panose="020F0502020204030204" pitchFamily="34" charset="0"/>
                <a:cs typeface="Calibri" panose="020F0502020204030204" pitchFamily="34" charset="0"/>
              </a:rPr>
              <a:t> de </a:t>
            </a:r>
            <a:r>
              <a:rPr lang="en-US" sz="1600" b="1" dirty="0" err="1">
                <a:solidFill>
                  <a:srgbClr val="404040"/>
                </a:solidFill>
                <a:latin typeface="Calibri" panose="020F0502020204030204" pitchFamily="34" charset="0"/>
                <a:cs typeface="Calibri" panose="020F0502020204030204" pitchFamily="34" charset="0"/>
              </a:rPr>
              <a:t>Formación</a:t>
            </a:r>
            <a:r>
              <a:rPr lang="en-US" sz="1600" b="1" dirty="0">
                <a:solidFill>
                  <a:srgbClr val="404040"/>
                </a:solidFill>
                <a:latin typeface="Calibri" panose="020F0502020204030204" pitchFamily="34" charset="0"/>
                <a:cs typeface="Calibri" panose="020F0502020204030204" pitchFamily="34" charset="0"/>
              </a:rPr>
              <a:t>, Caja de </a:t>
            </a:r>
            <a:r>
              <a:rPr lang="en-US" sz="1600" b="1" dirty="0" err="1">
                <a:solidFill>
                  <a:srgbClr val="404040"/>
                </a:solidFill>
                <a:latin typeface="Calibri" panose="020F0502020204030204" pitchFamily="34" charset="0"/>
                <a:cs typeface="Calibri" panose="020F0502020204030204" pitchFamily="34" charset="0"/>
              </a:rPr>
              <a:t>Herramientas</a:t>
            </a:r>
            <a:r>
              <a:rPr lang="en-US" sz="1600" b="1" dirty="0">
                <a:solidFill>
                  <a:srgbClr val="404040"/>
                </a:solidFill>
                <a:latin typeface="Calibri" panose="020F0502020204030204" pitchFamily="34" charset="0"/>
                <a:cs typeface="Calibri" panose="020F0502020204030204" pitchFamily="34" charset="0"/>
              </a:rPr>
              <a:t> (Toolbox),   y </a:t>
            </a:r>
            <a:r>
              <a:rPr lang="en-US" sz="1600" b="1" dirty="0" err="1">
                <a:solidFill>
                  <a:srgbClr val="404040"/>
                </a:solidFill>
                <a:latin typeface="Calibri" panose="020F0502020204030204" pitchFamily="34" charset="0"/>
                <a:cs typeface="Calibri" panose="020F0502020204030204" pitchFamily="34" charset="0"/>
              </a:rPr>
              <a:t>Paquetes</a:t>
            </a:r>
            <a:r>
              <a:rPr lang="en-US" sz="1600" b="1" dirty="0">
                <a:solidFill>
                  <a:srgbClr val="404040"/>
                </a:solidFill>
                <a:latin typeface="Calibri" panose="020F0502020204030204" pitchFamily="34" charset="0"/>
                <a:cs typeface="Calibri" panose="020F0502020204030204" pitchFamily="34" charset="0"/>
              </a:rPr>
              <a:t> para VET  </a:t>
            </a: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p:txBody>
      </p:sp>
      <p:sp>
        <p:nvSpPr>
          <p:cNvPr id="41" name="Graphic 4">
            <a:extLst>
              <a:ext uri="{FF2B5EF4-FFF2-40B4-BE49-F238E27FC236}">
                <a16:creationId xmlns:a16="http://schemas.microsoft.com/office/drawing/2014/main" id="{14C3E340-C3E6-F3D7-3E7E-E020F805859C}"/>
              </a:ext>
            </a:extLst>
          </p:cNvPr>
          <p:cNvSpPr/>
          <p:nvPr/>
        </p:nvSpPr>
        <p:spPr>
          <a:xfrm rot="10800000">
            <a:off x="871101" y="4722937"/>
            <a:ext cx="6688574" cy="2540065"/>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0FFF714C-17B5-6962-45B4-942A75F2F85C}"/>
              </a:ext>
            </a:extLst>
          </p:cNvPr>
          <p:cNvPicPr>
            <a:picLocks noChangeAspect="1"/>
          </p:cNvPicPr>
          <p:nvPr/>
        </p:nvPicPr>
        <p:blipFill>
          <a:blip r:embed="rId2">
            <a:extLst>
              <a:ext uri="{96DAC541-7B7A-43D3-8B79-37D633B846F1}">
                <asvg:svgBlip xmlns:asvg="http://schemas.microsoft.com/office/drawing/2016/SVG/main" r:embed="rId3"/>
              </a:ext>
            </a:extLst>
          </a:blip>
          <a:srcRect l="27660" t="47462" r="40295" b="39848"/>
          <a:stretch/>
        </p:blipFill>
        <p:spPr>
          <a:xfrm>
            <a:off x="3811367" y="4722941"/>
            <a:ext cx="3753229" cy="2104109"/>
          </a:xfrm>
          <a:prstGeom prst="rect">
            <a:avLst/>
          </a:prstGeom>
        </p:spPr>
      </p:pic>
      <p:sp>
        <p:nvSpPr>
          <p:cNvPr id="44" name="TextBox 43">
            <a:extLst>
              <a:ext uri="{FF2B5EF4-FFF2-40B4-BE49-F238E27FC236}">
                <a16:creationId xmlns:a16="http://schemas.microsoft.com/office/drawing/2014/main" id="{CD09A3CF-2199-E55E-2116-2B399DD3628D}"/>
              </a:ext>
            </a:extLst>
          </p:cNvPr>
          <p:cNvSpPr txBox="1"/>
          <p:nvPr/>
        </p:nvSpPr>
        <p:spPr>
          <a:xfrm>
            <a:off x="1308903" y="5021653"/>
            <a:ext cx="3753229" cy="1595052"/>
          </a:xfrm>
          <a:prstGeom prst="rect">
            <a:avLst/>
          </a:prstGeom>
          <a:noFill/>
        </p:spPr>
        <p:txBody>
          <a:bodyPr wrap="square">
            <a:spAutoFit/>
          </a:bodyPr>
          <a:lstStyle/>
          <a:p>
            <a:pPr>
              <a:lnSpc>
                <a:spcPts val="1320"/>
              </a:lnSpc>
              <a:spcBef>
                <a:spcPts val="0"/>
              </a:spcBef>
            </a:pPr>
            <a:r>
              <a:rPr lang="es-ES" sz="1300" b="0" i="1" dirty="0">
                <a:solidFill>
                  <a:schemeClr val="bg1"/>
                </a:solidFill>
                <a:latin typeface="Calibri" panose="020F0502020204030204" pitchFamily="34" charset="0"/>
                <a:cs typeface="Calibri" panose="020F0502020204030204" pitchFamily="34" charset="0"/>
              </a:rPr>
              <a:t>Además, los paquetes educativos </a:t>
            </a:r>
            <a:r>
              <a:rPr lang="es-ES" sz="1300" b="0" i="1" dirty="0" err="1">
                <a:solidFill>
                  <a:schemeClr val="bg1"/>
                </a:solidFill>
                <a:latin typeface="Calibri" panose="020F0502020204030204" pitchFamily="34" charset="0"/>
                <a:cs typeface="Calibri" panose="020F0502020204030204" pitchFamily="34" charset="0"/>
              </a:rPr>
              <a:t>personalizdos</a:t>
            </a:r>
            <a:r>
              <a:rPr lang="es-ES" sz="1300" b="0" i="1" dirty="0">
                <a:solidFill>
                  <a:schemeClr val="bg1"/>
                </a:solidFill>
                <a:latin typeface="Calibri" panose="020F0502020204030204" pitchFamily="34" charset="0"/>
                <a:cs typeface="Calibri" panose="020F0502020204030204" pitchFamily="34" charset="0"/>
              </a:rPr>
              <a:t> apoyarán a los instructores VET proporcionando una guía estructurada para incorporar competencias </a:t>
            </a:r>
            <a:r>
              <a:rPr lang="es-ES" sz="1300" i="1" dirty="0">
                <a:solidFill>
                  <a:schemeClr val="bg1"/>
                </a:solidFill>
                <a:latin typeface="Calibri" panose="020F0502020204030204" pitchFamily="34" charset="0"/>
                <a:cs typeface="Calibri" panose="020F0502020204030204" pitchFamily="34" charset="0"/>
              </a:rPr>
              <a:t>A</a:t>
            </a:r>
            <a:r>
              <a:rPr lang="es-ES" sz="1300" b="0" i="1" dirty="0">
                <a:solidFill>
                  <a:schemeClr val="bg1"/>
                </a:solidFill>
                <a:latin typeface="Calibri" panose="020F0502020204030204" pitchFamily="34" charset="0"/>
                <a:cs typeface="Calibri" panose="020F0502020204030204" pitchFamily="34" charset="0"/>
              </a:rPr>
              <a:t>SG y digitales en los currículos ya existentes. Los paquetes sirven como puente </a:t>
            </a:r>
            <a:r>
              <a:rPr lang="es-ES" sz="1300" i="1" dirty="0">
                <a:solidFill>
                  <a:schemeClr val="bg1"/>
                </a:solidFill>
                <a:latin typeface="Calibri" panose="020F0502020204030204" pitchFamily="34" charset="0"/>
                <a:cs typeface="Calibri" panose="020F0502020204030204" pitchFamily="34" charset="0"/>
              </a:rPr>
              <a:t>entre</a:t>
            </a:r>
            <a:r>
              <a:rPr lang="es-ES" sz="1300" b="0" i="1" dirty="0">
                <a:solidFill>
                  <a:schemeClr val="bg1"/>
                </a:solidFill>
                <a:latin typeface="Calibri" panose="020F0502020204030204" pitchFamily="34" charset="0"/>
                <a:cs typeface="Calibri" panose="020F0502020204030204" pitchFamily="34" charset="0"/>
              </a:rPr>
              <a:t> la teoría y la práctica, fomentando las competencias en sostenibilidad y habilidades digitales que se integran de manera eficaz en la enseñanza y el aprendizaje cotidiano.  </a:t>
            </a:r>
          </a:p>
        </p:txBody>
      </p:sp>
      <p:cxnSp>
        <p:nvCxnSpPr>
          <p:cNvPr id="45" name="Straight Connector 44">
            <a:extLst>
              <a:ext uri="{FF2B5EF4-FFF2-40B4-BE49-F238E27FC236}">
                <a16:creationId xmlns:a16="http://schemas.microsoft.com/office/drawing/2014/main" id="{4459F789-D572-3D41-C0F3-18E3023FB7C6}"/>
              </a:ext>
            </a:extLst>
          </p:cNvPr>
          <p:cNvCxnSpPr>
            <a:cxnSpLocks/>
          </p:cNvCxnSpPr>
          <p:nvPr/>
        </p:nvCxnSpPr>
        <p:spPr>
          <a:xfrm>
            <a:off x="895578" y="1701475"/>
            <a:ext cx="666409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27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4E034-3CA3-CDD8-93F7-F6DC233625E9}"/>
            </a:ext>
          </a:extLst>
        </p:cNvPr>
        <p:cNvGrpSpPr/>
        <p:nvPr/>
      </p:nvGrpSpPr>
      <p:grpSpPr>
        <a:xfrm>
          <a:off x="0" y="0"/>
          <a:ext cx="0" cy="0"/>
          <a:chOff x="0" y="0"/>
          <a:chExt cx="0" cy="0"/>
        </a:xfrm>
      </p:grpSpPr>
      <p:pic>
        <p:nvPicPr>
          <p:cNvPr id="8" name="Picture 7" descr="A person smiling at camera&#10;&#10;AI-generated content may be incorrect.">
            <a:extLst>
              <a:ext uri="{FF2B5EF4-FFF2-40B4-BE49-F238E27FC236}">
                <a16:creationId xmlns:a16="http://schemas.microsoft.com/office/drawing/2014/main" id="{C9E460D5-A72A-5E1B-9D05-1B2B7E3A246A}"/>
              </a:ext>
            </a:extLst>
          </p:cNvPr>
          <p:cNvPicPr>
            <a:picLocks noChangeAspect="1"/>
          </p:cNvPicPr>
          <p:nvPr/>
        </p:nvPicPr>
        <p:blipFill>
          <a:blip r:embed="rId2"/>
          <a:srcRect b="18577"/>
          <a:stretch>
            <a:fillRect/>
          </a:stretch>
        </p:blipFill>
        <p:spPr>
          <a:xfrm>
            <a:off x="-4" y="748577"/>
            <a:ext cx="7559675" cy="3449662"/>
          </a:xfrm>
          <a:prstGeom prst="rect">
            <a:avLst/>
          </a:prstGeom>
        </p:spPr>
      </p:pic>
      <p:sp>
        <p:nvSpPr>
          <p:cNvPr id="9" name="Freeform 8">
            <a:extLst>
              <a:ext uri="{FF2B5EF4-FFF2-40B4-BE49-F238E27FC236}">
                <a16:creationId xmlns:a16="http://schemas.microsoft.com/office/drawing/2014/main" id="{238CD296-9D6D-8B0C-860F-3CA68134705B}"/>
              </a:ext>
            </a:extLst>
          </p:cNvPr>
          <p:cNvSpPr/>
          <p:nvPr/>
        </p:nvSpPr>
        <p:spPr>
          <a:xfrm>
            <a:off x="-4" y="3804745"/>
            <a:ext cx="1665498" cy="625242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62A844"/>
              </a:gs>
              <a:gs pos="0">
                <a:srgbClr val="0289AE"/>
              </a:gs>
            </a:gsLst>
            <a:lin ang="5400000" scaled="0"/>
          </a:gradFill>
          <a:ln w="3060" cap="flat">
            <a:noFill/>
            <a:prstDash val="solid"/>
            <a:miter/>
          </a:ln>
        </p:spPr>
        <p:txBody>
          <a:bodyPr rtlCol="0" anchor="ctr"/>
          <a:lstStyle/>
          <a:p>
            <a:endParaRPr lang="en-US"/>
          </a:p>
        </p:txBody>
      </p:sp>
      <p:sp>
        <p:nvSpPr>
          <p:cNvPr id="13" name="Rectangle 12">
            <a:extLst>
              <a:ext uri="{FF2B5EF4-FFF2-40B4-BE49-F238E27FC236}">
                <a16:creationId xmlns:a16="http://schemas.microsoft.com/office/drawing/2014/main" id="{0C7B7C23-43CE-1728-0F9B-0E566D4B28A8}"/>
              </a:ext>
            </a:extLst>
          </p:cNvPr>
          <p:cNvSpPr/>
          <p:nvPr/>
        </p:nvSpPr>
        <p:spPr>
          <a:xfrm>
            <a:off x="1371228" y="7139403"/>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C8CD7A79-269E-66F2-40E5-24A260EF9CCD}"/>
              </a:ext>
            </a:extLst>
          </p:cNvPr>
          <p:cNvSpPr txBox="1">
            <a:spLocks/>
          </p:cNvSpPr>
          <p:nvPr/>
        </p:nvSpPr>
        <p:spPr>
          <a:xfrm>
            <a:off x="100013" y="179028"/>
            <a:ext cx="7510461"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s-ES" sz="3200" b="1" dirty="0">
                <a:solidFill>
                  <a:srgbClr val="0289AE"/>
                </a:solidFill>
                <a:latin typeface="Calibri" panose="020F0502020204030204" pitchFamily="34" charset="0"/>
                <a:cs typeface="Calibri" panose="020F0502020204030204" pitchFamily="34" charset="0"/>
              </a:rPr>
              <a:t>Perfil de Grupos Objetivo y Beneficiarios</a:t>
            </a:r>
            <a:endParaRPr lang="en-US" sz="2800" i="1" dirty="0">
              <a:solidFill>
                <a:srgbClr val="0289AE"/>
              </a:solidFill>
              <a:latin typeface="Calibri" panose="020F0502020204030204" pitchFamily="34" charset="0"/>
              <a:cs typeface="Calibri" panose="020F0502020204030204" pitchFamily="34" charset="0"/>
            </a:endParaRPr>
          </a:p>
        </p:txBody>
      </p:sp>
      <p:sp>
        <p:nvSpPr>
          <p:cNvPr id="54" name="Slide Number Placeholder 5">
            <a:extLst>
              <a:ext uri="{FF2B5EF4-FFF2-40B4-BE49-F238E27FC236}">
                <a16:creationId xmlns:a16="http://schemas.microsoft.com/office/drawing/2014/main" id="{61FDA7E0-3884-180D-AD7A-26FD79C60A41}"/>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16</a:t>
            </a:fld>
            <a:endParaRPr lang="en-US" dirty="0">
              <a:solidFill>
                <a:srgbClr val="262626"/>
              </a:solidFill>
            </a:endParaRPr>
          </a:p>
        </p:txBody>
      </p:sp>
      <p:pic>
        <p:nvPicPr>
          <p:cNvPr id="7" name="Graphic 6">
            <a:extLst>
              <a:ext uri="{FF2B5EF4-FFF2-40B4-BE49-F238E27FC236}">
                <a16:creationId xmlns:a16="http://schemas.microsoft.com/office/drawing/2014/main" id="{C4BE1D20-6DEA-9B5B-3125-521DD3592106}"/>
              </a:ext>
            </a:extLst>
          </p:cNvPr>
          <p:cNvPicPr>
            <a:picLocks noChangeAspect="1"/>
          </p:cNvPicPr>
          <p:nvPr/>
        </p:nvPicPr>
        <p:blipFill>
          <a:blip r:embed="rId3">
            <a:extLst>
              <a:ext uri="{96DAC541-7B7A-43D3-8B79-37D633B846F1}">
                <asvg:svgBlip xmlns:asvg="http://schemas.microsoft.com/office/drawing/2016/SVG/main" r:embed="rId4"/>
              </a:ext>
            </a:extLst>
          </a:blip>
          <a:srcRect l="28087" t="31059" r="39868" b="43173"/>
          <a:stretch/>
        </p:blipFill>
        <p:spPr>
          <a:xfrm>
            <a:off x="-2077574" y="5766277"/>
            <a:ext cx="3753229" cy="4273062"/>
          </a:xfrm>
          <a:prstGeom prst="rect">
            <a:avLst/>
          </a:prstGeom>
        </p:spPr>
      </p:pic>
      <p:sp>
        <p:nvSpPr>
          <p:cNvPr id="10" name="Text Placeholder 8">
            <a:extLst>
              <a:ext uri="{FF2B5EF4-FFF2-40B4-BE49-F238E27FC236}">
                <a16:creationId xmlns:a16="http://schemas.microsoft.com/office/drawing/2014/main" id="{675BF72D-8208-3B1E-20F8-19F6320E1E66}"/>
              </a:ext>
            </a:extLst>
          </p:cNvPr>
          <p:cNvSpPr txBox="1">
            <a:spLocks/>
          </p:cNvSpPr>
          <p:nvPr/>
        </p:nvSpPr>
        <p:spPr>
          <a:xfrm>
            <a:off x="1431494" y="7386877"/>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4.1</a:t>
            </a:r>
          </a:p>
        </p:txBody>
      </p:sp>
      <p:sp>
        <p:nvSpPr>
          <p:cNvPr id="15" name="Text Placeholder 8">
            <a:extLst>
              <a:ext uri="{FF2B5EF4-FFF2-40B4-BE49-F238E27FC236}">
                <a16:creationId xmlns:a16="http://schemas.microsoft.com/office/drawing/2014/main" id="{AC5A3C2E-7168-6879-1131-353734823445}"/>
              </a:ext>
            </a:extLst>
          </p:cNvPr>
          <p:cNvSpPr txBox="1">
            <a:spLocks/>
          </p:cNvSpPr>
          <p:nvPr/>
        </p:nvSpPr>
        <p:spPr>
          <a:xfrm>
            <a:off x="1431494" y="8182473"/>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4.2</a:t>
            </a:r>
          </a:p>
        </p:txBody>
      </p:sp>
      <p:sp>
        <p:nvSpPr>
          <p:cNvPr id="16" name="Text Placeholder 8">
            <a:extLst>
              <a:ext uri="{FF2B5EF4-FFF2-40B4-BE49-F238E27FC236}">
                <a16:creationId xmlns:a16="http://schemas.microsoft.com/office/drawing/2014/main" id="{AE9AADD6-1D03-D86C-AFC1-D321BA2A2FC4}"/>
              </a:ext>
            </a:extLst>
          </p:cNvPr>
          <p:cNvSpPr txBox="1">
            <a:spLocks/>
          </p:cNvSpPr>
          <p:nvPr/>
        </p:nvSpPr>
        <p:spPr>
          <a:xfrm>
            <a:off x="1431494" y="8843197"/>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4.3</a:t>
            </a:r>
          </a:p>
        </p:txBody>
      </p:sp>
      <p:sp>
        <p:nvSpPr>
          <p:cNvPr id="18" name="Text Placeholder 8">
            <a:extLst>
              <a:ext uri="{FF2B5EF4-FFF2-40B4-BE49-F238E27FC236}">
                <a16:creationId xmlns:a16="http://schemas.microsoft.com/office/drawing/2014/main" id="{B551794B-7985-C834-490B-85E246B10046}"/>
              </a:ext>
            </a:extLst>
          </p:cNvPr>
          <p:cNvSpPr txBox="1">
            <a:spLocks/>
          </p:cNvSpPr>
          <p:nvPr/>
        </p:nvSpPr>
        <p:spPr>
          <a:xfrm>
            <a:off x="1431494" y="9556492"/>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4.4</a:t>
            </a:r>
          </a:p>
        </p:txBody>
      </p:sp>
      <p:sp>
        <p:nvSpPr>
          <p:cNvPr id="21" name="Text Placeholder 12">
            <a:extLst>
              <a:ext uri="{FF2B5EF4-FFF2-40B4-BE49-F238E27FC236}">
                <a16:creationId xmlns:a16="http://schemas.microsoft.com/office/drawing/2014/main" id="{E5488136-B9CF-6213-E657-03181B3D3EDF}"/>
              </a:ext>
            </a:extLst>
          </p:cNvPr>
          <p:cNvSpPr txBox="1">
            <a:spLocks/>
          </p:cNvSpPr>
          <p:nvPr/>
        </p:nvSpPr>
        <p:spPr>
          <a:xfrm>
            <a:off x="1980175" y="7391630"/>
            <a:ext cx="4825438" cy="2551606"/>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3951288" algn="l"/>
                <a:tab pos="4791075" algn="l"/>
              </a:tabLst>
            </a:pPr>
            <a:r>
              <a:rPr lang="en-US" sz="1500" b="1" dirty="0">
                <a:solidFill>
                  <a:srgbClr val="404040"/>
                </a:solidFill>
              </a:rPr>
              <a:t>Grupo </a:t>
            </a:r>
            <a:r>
              <a:rPr lang="en-US" sz="1500" b="1" dirty="0" err="1">
                <a:solidFill>
                  <a:srgbClr val="404040"/>
                </a:solidFill>
              </a:rPr>
              <a:t>Objetivo</a:t>
            </a:r>
            <a:r>
              <a:rPr lang="en-US" sz="1500" b="1" dirty="0">
                <a:solidFill>
                  <a:srgbClr val="404040"/>
                </a:solidFill>
              </a:rPr>
              <a:t> Principal-</a:t>
            </a:r>
          </a:p>
          <a:p>
            <a:pPr marL="0" lvl="1" indent="0">
              <a:lnSpc>
                <a:spcPts val="1940"/>
              </a:lnSpc>
              <a:spcBef>
                <a:spcPts val="0"/>
              </a:spcBef>
              <a:buNone/>
              <a:tabLst>
                <a:tab pos="3951288" algn="l"/>
                <a:tab pos="4791075" algn="l"/>
              </a:tabLst>
            </a:pPr>
            <a:r>
              <a:rPr lang="en-US" sz="1500" b="1" dirty="0" err="1">
                <a:solidFill>
                  <a:srgbClr val="404040"/>
                </a:solidFill>
              </a:rPr>
              <a:t>Proveedores</a:t>
            </a:r>
            <a:r>
              <a:rPr lang="en-US" sz="1500" b="1" dirty="0">
                <a:solidFill>
                  <a:srgbClr val="404040"/>
                </a:solidFill>
              </a:rPr>
              <a:t> y </a:t>
            </a:r>
            <a:r>
              <a:rPr lang="en-US" sz="1500" b="1" dirty="0" err="1">
                <a:solidFill>
                  <a:srgbClr val="404040"/>
                </a:solidFill>
              </a:rPr>
              <a:t>Educadores</a:t>
            </a:r>
            <a:r>
              <a:rPr lang="en-US" sz="1500" b="1" dirty="0">
                <a:solidFill>
                  <a:srgbClr val="404040"/>
                </a:solidFill>
              </a:rPr>
              <a:t> VET </a:t>
            </a:r>
            <a:r>
              <a:rPr lang="en-US" sz="1500" dirty="0">
                <a:solidFill>
                  <a:srgbClr val="404040"/>
                </a:solidFill>
              </a:rPr>
              <a:t>	17</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b="1" dirty="0" err="1">
                <a:solidFill>
                  <a:srgbClr val="404040"/>
                </a:solidFill>
              </a:rPr>
              <a:t>Grupos</a:t>
            </a:r>
            <a:r>
              <a:rPr lang="en-US" sz="1500" b="1" dirty="0">
                <a:solidFill>
                  <a:srgbClr val="404040"/>
                </a:solidFill>
              </a:rPr>
              <a:t> </a:t>
            </a:r>
            <a:r>
              <a:rPr lang="en-US" sz="1500" b="1" dirty="0" err="1">
                <a:solidFill>
                  <a:srgbClr val="404040"/>
                </a:solidFill>
              </a:rPr>
              <a:t>Objetivo</a:t>
            </a:r>
            <a:r>
              <a:rPr lang="en-US" sz="1500" b="1" dirty="0">
                <a:solidFill>
                  <a:srgbClr val="404040"/>
                </a:solidFill>
              </a:rPr>
              <a:t> </a:t>
            </a:r>
            <a:r>
              <a:rPr lang="en-US" sz="1500" b="1" dirty="0" err="1">
                <a:solidFill>
                  <a:srgbClr val="404040"/>
                </a:solidFill>
              </a:rPr>
              <a:t>Secundarios</a:t>
            </a:r>
            <a:r>
              <a:rPr lang="en-US" sz="1500" b="1" dirty="0">
                <a:solidFill>
                  <a:srgbClr val="404040"/>
                </a:solidFill>
              </a:rPr>
              <a:t>-</a:t>
            </a:r>
          </a:p>
          <a:p>
            <a:pPr marL="0" lvl="1" indent="0">
              <a:lnSpc>
                <a:spcPts val="1940"/>
              </a:lnSpc>
              <a:spcBef>
                <a:spcPts val="0"/>
              </a:spcBef>
              <a:buNone/>
              <a:tabLst>
                <a:tab pos="3951288" algn="l"/>
                <a:tab pos="4791075" algn="l"/>
              </a:tabLst>
            </a:pPr>
            <a:r>
              <a:rPr lang="es-ES" sz="1500" b="1" dirty="0">
                <a:solidFill>
                  <a:srgbClr val="404040"/>
                </a:solidFill>
              </a:rPr>
              <a:t>Educación Superior y Educación en </a:t>
            </a:r>
          </a:p>
          <a:p>
            <a:pPr marL="0" lvl="1" indent="0">
              <a:lnSpc>
                <a:spcPts val="1940"/>
              </a:lnSpc>
              <a:spcBef>
                <a:spcPts val="0"/>
              </a:spcBef>
              <a:buNone/>
              <a:tabLst>
                <a:tab pos="3951288" algn="l"/>
                <a:tab pos="4791075" algn="l"/>
              </a:tabLst>
            </a:pPr>
            <a:r>
              <a:rPr lang="es-ES" sz="1500" b="1" dirty="0">
                <a:solidFill>
                  <a:srgbClr val="404040"/>
                </a:solidFill>
              </a:rPr>
              <a:t>Emprendimiento </a:t>
            </a:r>
            <a:r>
              <a:rPr lang="en-US" sz="1500" dirty="0">
                <a:solidFill>
                  <a:srgbClr val="404040"/>
                </a:solidFill>
              </a:rPr>
              <a:t>	17</a:t>
            </a:r>
          </a:p>
          <a:p>
            <a:pPr marL="0" lvl="1" indent="0">
              <a:lnSpc>
                <a:spcPts val="1940"/>
              </a:lnSpc>
              <a:spcBef>
                <a:spcPts val="0"/>
              </a:spcBef>
              <a:buNone/>
              <a:tabLst>
                <a:tab pos="3951288" algn="l"/>
                <a:tab pos="4791075" algn="l"/>
              </a:tabLst>
            </a:pPr>
            <a:r>
              <a:rPr lang="en-US" sz="1500" b="1" dirty="0" err="1">
                <a:solidFill>
                  <a:srgbClr val="404040"/>
                </a:solidFill>
              </a:rPr>
              <a:t>Beneficiarios</a:t>
            </a:r>
            <a:r>
              <a:rPr lang="en-US" sz="1500" b="1" dirty="0">
                <a:solidFill>
                  <a:srgbClr val="404040"/>
                </a:solidFill>
              </a:rPr>
              <a:t> </a:t>
            </a:r>
            <a:r>
              <a:rPr lang="en-US" sz="1500" b="1" dirty="0" err="1">
                <a:solidFill>
                  <a:srgbClr val="404040"/>
                </a:solidFill>
              </a:rPr>
              <a:t>Directos</a:t>
            </a:r>
            <a:r>
              <a:rPr lang="en-US" sz="1500" b="1" dirty="0">
                <a:solidFill>
                  <a:srgbClr val="404040"/>
                </a:solidFill>
              </a:rPr>
              <a:t>– </a:t>
            </a:r>
          </a:p>
          <a:p>
            <a:pPr marL="0" lvl="1" indent="0">
              <a:lnSpc>
                <a:spcPts val="1940"/>
              </a:lnSpc>
              <a:spcBef>
                <a:spcPts val="0"/>
              </a:spcBef>
              <a:buNone/>
              <a:tabLst>
                <a:tab pos="3951288" algn="l"/>
                <a:tab pos="4791075" algn="l"/>
              </a:tabLst>
            </a:pPr>
            <a:r>
              <a:rPr lang="en-US" sz="1500" b="1" dirty="0" err="1">
                <a:solidFill>
                  <a:srgbClr val="404040"/>
                </a:solidFill>
              </a:rPr>
              <a:t>Fuerza</a:t>
            </a:r>
            <a:r>
              <a:rPr lang="en-US" sz="1500" b="1" dirty="0">
                <a:solidFill>
                  <a:srgbClr val="404040"/>
                </a:solidFill>
              </a:rPr>
              <a:t> Laboral y PYMES del Sector </a:t>
            </a:r>
            <a:r>
              <a:rPr lang="en-US" sz="1500" b="1" dirty="0" err="1">
                <a:solidFill>
                  <a:srgbClr val="404040"/>
                </a:solidFill>
              </a:rPr>
              <a:t>Hostelero</a:t>
            </a:r>
            <a:r>
              <a:rPr lang="en-US" sz="1500" dirty="0">
                <a:solidFill>
                  <a:srgbClr val="404040"/>
                </a:solidFill>
              </a:rPr>
              <a:t>	18</a:t>
            </a:r>
          </a:p>
          <a:p>
            <a:pPr marL="0" lvl="1" indent="0">
              <a:lnSpc>
                <a:spcPts val="1940"/>
              </a:lnSpc>
              <a:spcBef>
                <a:spcPts val="0"/>
              </a:spcBef>
              <a:buNone/>
              <a:tabLst>
                <a:tab pos="3951288" algn="l"/>
                <a:tab pos="4791075" algn="l"/>
              </a:tabLst>
            </a:pPr>
            <a:endParaRPr lang="en-US" sz="1500" b="1" dirty="0">
              <a:solidFill>
                <a:srgbClr val="404040"/>
              </a:solidFill>
            </a:endParaRPr>
          </a:p>
          <a:p>
            <a:pPr marL="0" lvl="1" indent="0">
              <a:lnSpc>
                <a:spcPts val="1940"/>
              </a:lnSpc>
              <a:spcBef>
                <a:spcPts val="0"/>
              </a:spcBef>
              <a:buNone/>
              <a:tabLst>
                <a:tab pos="3951288" algn="l"/>
                <a:tab pos="4791075" algn="l"/>
              </a:tabLst>
            </a:pPr>
            <a:r>
              <a:rPr lang="en-US" sz="1500" b="1" dirty="0" err="1">
                <a:solidFill>
                  <a:srgbClr val="404040"/>
                </a:solidFill>
              </a:rPr>
              <a:t>Beneficiarios</a:t>
            </a:r>
            <a:r>
              <a:rPr lang="en-US" sz="1500" b="1" dirty="0">
                <a:solidFill>
                  <a:srgbClr val="404040"/>
                </a:solidFill>
              </a:rPr>
              <a:t> </a:t>
            </a:r>
            <a:r>
              <a:rPr lang="en-US" sz="1500" b="1" dirty="0" err="1">
                <a:solidFill>
                  <a:srgbClr val="404040"/>
                </a:solidFill>
              </a:rPr>
              <a:t>Indirectos</a:t>
            </a:r>
            <a:r>
              <a:rPr lang="en-US" sz="1500" dirty="0">
                <a:solidFill>
                  <a:srgbClr val="404040"/>
                </a:solidFill>
              </a:rPr>
              <a:t>	18</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p:txBody>
      </p:sp>
      <p:pic>
        <p:nvPicPr>
          <p:cNvPr id="26" name="Graphic 25">
            <a:extLst>
              <a:ext uri="{FF2B5EF4-FFF2-40B4-BE49-F238E27FC236}">
                <a16:creationId xmlns:a16="http://schemas.microsoft.com/office/drawing/2014/main" id="{A71B6C26-B3F0-AC73-4FAF-7FA8BBF46167}"/>
              </a:ext>
            </a:extLst>
          </p:cNvPr>
          <p:cNvPicPr>
            <a:picLocks noChangeAspect="1"/>
          </p:cNvPicPr>
          <p:nvPr/>
        </p:nvPicPr>
        <p:blipFill>
          <a:blip r:embed="rId5">
            <a:extLst>
              <a:ext uri="{96DAC541-7B7A-43D3-8B79-37D633B846F1}">
                <asvg:svgBlip xmlns:asvg="http://schemas.microsoft.com/office/drawing/2016/SVG/main" r:embed="rId6"/>
              </a:ext>
            </a:extLst>
          </a:blip>
          <a:srcRect l="49952" t="41010" r="28995" b="44546"/>
          <a:stretch/>
        </p:blipFill>
        <p:spPr>
          <a:xfrm>
            <a:off x="4727296" y="1623449"/>
            <a:ext cx="5325749" cy="5173579"/>
          </a:xfrm>
          <a:prstGeom prst="rect">
            <a:avLst/>
          </a:prstGeom>
        </p:spPr>
      </p:pic>
      <p:sp>
        <p:nvSpPr>
          <p:cNvPr id="30" name="Text Placeholder 29">
            <a:extLst>
              <a:ext uri="{FF2B5EF4-FFF2-40B4-BE49-F238E27FC236}">
                <a16:creationId xmlns:a16="http://schemas.microsoft.com/office/drawing/2014/main" id="{79B42C6F-957F-76C0-088E-703260B0B468}"/>
              </a:ext>
            </a:extLst>
          </p:cNvPr>
          <p:cNvSpPr txBox="1">
            <a:spLocks/>
          </p:cNvSpPr>
          <p:nvPr/>
        </p:nvSpPr>
        <p:spPr>
          <a:xfrm>
            <a:off x="1964026" y="4409220"/>
            <a:ext cx="5392811" cy="129963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El Marco </a:t>
            </a:r>
            <a:r>
              <a:rPr lang="es-ES" sz="1600" dirty="0" err="1">
                <a:solidFill>
                  <a:srgbClr val="404040"/>
                </a:solidFill>
                <a:ea typeface="Calibri" panose="020F0502020204030204" pitchFamily="34" charset="0"/>
                <a:cs typeface="Times New Roman" panose="02020603050405020304" pitchFamily="18" charset="0"/>
              </a:rPr>
              <a:t>EcoSmart</a:t>
            </a:r>
            <a:r>
              <a:rPr lang="es-ES" sz="1600" dirty="0">
                <a:solidFill>
                  <a:srgbClr val="404040"/>
                </a:solidFill>
                <a:ea typeface="Calibri" panose="020F0502020204030204" pitchFamily="34" charset="0"/>
                <a:cs typeface="Times New Roman" panose="02020603050405020304" pitchFamily="18" charset="0"/>
              </a:rPr>
              <a:t> es un </a:t>
            </a:r>
            <a:r>
              <a:rPr lang="es-ES" sz="1600" b="1" dirty="0">
                <a:solidFill>
                  <a:srgbClr val="404040"/>
                </a:solidFill>
                <a:ea typeface="Calibri" panose="020F0502020204030204" pitchFamily="34" charset="0"/>
                <a:cs typeface="Times New Roman" panose="02020603050405020304" pitchFamily="18" charset="0"/>
              </a:rPr>
              <a:t>recurso de acceso abierto </a:t>
            </a:r>
            <a:r>
              <a:rPr lang="es-ES" sz="1600" dirty="0">
                <a:solidFill>
                  <a:srgbClr val="404040"/>
                </a:solidFill>
                <a:ea typeface="Calibri" panose="020F0502020204030204" pitchFamily="34" charset="0"/>
                <a:cs typeface="Times New Roman" panose="02020603050405020304" pitchFamily="18" charset="0"/>
              </a:rPr>
              <a:t>diseñado para ser flexible y adaptable a la diversidad de necesidades de aprendizaje de sus audiencias objetivo, con un enfoque principal en habilitar itinerarios</a:t>
            </a:r>
            <a:r>
              <a:rPr lang="es-ES" sz="1600" b="1" dirty="0">
                <a:solidFill>
                  <a:srgbClr val="404040"/>
                </a:solidFill>
                <a:ea typeface="Calibri" panose="020F0502020204030204" pitchFamily="34" charset="0"/>
                <a:cs typeface="Times New Roman" panose="02020603050405020304" pitchFamily="18" charset="0"/>
              </a:rPr>
              <a:t> de aprendizaje personalizados.</a:t>
            </a:r>
          </a:p>
        </p:txBody>
      </p:sp>
      <p:sp>
        <p:nvSpPr>
          <p:cNvPr id="31" name="Text Placeholder 1">
            <a:extLst>
              <a:ext uri="{FF2B5EF4-FFF2-40B4-BE49-F238E27FC236}">
                <a16:creationId xmlns:a16="http://schemas.microsoft.com/office/drawing/2014/main" id="{42BC7DDB-E1A8-0C42-8558-0E73CDEB3D43}"/>
              </a:ext>
            </a:extLst>
          </p:cNvPr>
          <p:cNvSpPr txBox="1">
            <a:spLocks/>
          </p:cNvSpPr>
          <p:nvPr/>
        </p:nvSpPr>
        <p:spPr>
          <a:xfrm>
            <a:off x="1980175" y="5559203"/>
            <a:ext cx="5119995" cy="180807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Reconoce que los alumnos tienen características y necesidades distintos determinados por factores como el contexto socioeconómico, el nivel educativo, las motivaciones para emprender, el tamaño y rendimiento del negocio y las ambiciones de crecimiento.</a:t>
            </a:r>
          </a:p>
          <a:p>
            <a:pPr algn="just">
              <a:lnSpc>
                <a:spcPts val="1120"/>
              </a:lnSpc>
              <a:spcBef>
                <a:spcPts val="0"/>
              </a:spcBef>
            </a:pPr>
            <a:endParaRPr lang="en-US" sz="1100" b="0" dirty="0">
              <a:solidFill>
                <a:srgbClr val="404040"/>
              </a:solidFill>
            </a:endParaRPr>
          </a:p>
          <a:p>
            <a:pPr algn="just">
              <a:lnSpc>
                <a:spcPts val="1120"/>
              </a:lnSpc>
              <a:spcBef>
                <a:spcPts val="0"/>
              </a:spcBef>
            </a:pPr>
            <a:r>
              <a:rPr lang="es-ES" sz="1100" b="0" dirty="0">
                <a:solidFill>
                  <a:srgbClr val="404040"/>
                </a:solidFill>
              </a:rPr>
              <a:t>Este enfoque personalizado garantiza la relevancia y la accesibilidad para una amplia variedad de usuarios.</a:t>
            </a:r>
            <a:endParaRPr lang="en-US" sz="1100" b="0" dirty="0">
              <a:solidFill>
                <a:srgbClr val="404040"/>
              </a:solidFill>
            </a:endParaRPr>
          </a:p>
          <a:p>
            <a:pPr algn="just">
              <a:lnSpc>
                <a:spcPts val="1120"/>
              </a:lnSpc>
              <a:spcBef>
                <a:spcPts val="0"/>
              </a:spcBef>
            </a:pPr>
            <a:endParaRPr lang="es-ES" sz="1100" dirty="0">
              <a:solidFill>
                <a:srgbClr val="404040"/>
              </a:solidFill>
            </a:endParaRPr>
          </a:p>
          <a:p>
            <a:pPr algn="just">
              <a:lnSpc>
                <a:spcPts val="1120"/>
              </a:lnSpc>
              <a:spcBef>
                <a:spcPts val="0"/>
              </a:spcBef>
            </a:pPr>
            <a:r>
              <a:rPr lang="es-ES" sz="1100" dirty="0">
                <a:solidFill>
                  <a:srgbClr val="404040"/>
                </a:solidFill>
              </a:rPr>
              <a:t>La iniciativa </a:t>
            </a:r>
            <a:r>
              <a:rPr lang="es-ES" sz="1100" i="1" dirty="0" err="1">
                <a:solidFill>
                  <a:srgbClr val="404040"/>
                </a:solidFill>
              </a:rPr>
              <a:t>EcoSmart</a:t>
            </a:r>
            <a:r>
              <a:rPr lang="es-ES" sz="1100" i="1" dirty="0">
                <a:solidFill>
                  <a:srgbClr val="404040"/>
                </a:solidFill>
              </a:rPr>
              <a:t> </a:t>
            </a:r>
            <a:r>
              <a:rPr lang="es-ES" sz="1100" i="1" dirty="0" err="1">
                <a:solidFill>
                  <a:srgbClr val="404040"/>
                </a:solidFill>
              </a:rPr>
              <a:t>Hospitality</a:t>
            </a:r>
            <a:r>
              <a:rPr lang="es-ES" sz="1100" i="1" dirty="0">
                <a:solidFill>
                  <a:srgbClr val="404040"/>
                </a:solidFill>
              </a:rPr>
              <a:t> </a:t>
            </a:r>
            <a:r>
              <a:rPr lang="es-ES" sz="1100" dirty="0">
                <a:solidFill>
                  <a:srgbClr val="404040"/>
                </a:solidFill>
              </a:rPr>
              <a:t>está estratégicamente diseñada para involucrar a un amplio espectro de actores, desde instituciones educativas hasta pequeñas y medianas empresas (pymes), con el objetivo de mejorar la competitividad y sostenibilidad del sector hostelero en Europa.</a:t>
            </a:r>
          </a:p>
        </p:txBody>
      </p:sp>
      <p:grpSp>
        <p:nvGrpSpPr>
          <p:cNvPr id="27" name="Group 26">
            <a:extLst>
              <a:ext uri="{FF2B5EF4-FFF2-40B4-BE49-F238E27FC236}">
                <a16:creationId xmlns:a16="http://schemas.microsoft.com/office/drawing/2014/main" id="{CACFE148-D81F-A649-D674-BDB5129920C5}"/>
              </a:ext>
            </a:extLst>
          </p:cNvPr>
          <p:cNvGrpSpPr/>
          <p:nvPr/>
        </p:nvGrpSpPr>
        <p:grpSpPr>
          <a:xfrm>
            <a:off x="5713776" y="882367"/>
            <a:ext cx="1402960" cy="1327573"/>
            <a:chOff x="288508" y="643323"/>
            <a:chExt cx="1402960" cy="1327573"/>
          </a:xfrm>
        </p:grpSpPr>
        <p:sp>
          <p:nvSpPr>
            <p:cNvPr id="28" name="Rectangle 27">
              <a:extLst>
                <a:ext uri="{FF2B5EF4-FFF2-40B4-BE49-F238E27FC236}">
                  <a16:creationId xmlns:a16="http://schemas.microsoft.com/office/drawing/2014/main" id="{FF5E756F-38B3-DCBE-4B7F-64E840AF4657}"/>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32">
              <a:extLst>
                <a:ext uri="{FF2B5EF4-FFF2-40B4-BE49-F238E27FC236}">
                  <a16:creationId xmlns:a16="http://schemas.microsoft.com/office/drawing/2014/main" id="{7B37B8CD-F2EA-4753-AC03-03D7CA8E0F48}"/>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04</a:t>
              </a:r>
              <a:endParaRPr lang="en-US" sz="7000" dirty="0">
                <a:solidFill>
                  <a:schemeClr val="bg1"/>
                </a:solidFill>
              </a:endParaRPr>
            </a:p>
          </p:txBody>
        </p:sp>
      </p:grpSp>
    </p:spTree>
    <p:extLst>
      <p:ext uri="{BB962C8B-B14F-4D97-AF65-F5344CB8AC3E}">
        <p14:creationId xmlns:p14="http://schemas.microsoft.com/office/powerpoint/2010/main" val="792432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5C853-1D78-EBFC-AA62-5BD1B1E35BEB}"/>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9500963B-C1E0-AEF8-B9A0-C9DECA1D88C2}"/>
              </a:ext>
            </a:extLst>
          </p:cNvPr>
          <p:cNvSpPr txBox="1"/>
          <p:nvPr/>
        </p:nvSpPr>
        <p:spPr>
          <a:xfrm>
            <a:off x="585014" y="1006355"/>
            <a:ext cx="5694789" cy="900631"/>
          </a:xfrm>
          <a:prstGeom prst="rect">
            <a:avLst/>
          </a:prstGeom>
          <a:noFill/>
        </p:spPr>
        <p:txBody>
          <a:bodyPr wrap="square" rtlCol="0" anchor="t">
            <a:spAutoFit/>
          </a:bodyPr>
          <a:lstStyle/>
          <a:p>
            <a:pPr marL="6350">
              <a:lnSpc>
                <a:spcPts val="2100"/>
              </a:lnSpc>
              <a:tabLst>
                <a:tab pos="611188" algn="l"/>
              </a:tabLst>
            </a:pPr>
            <a:r>
              <a:rPr lang="en-US" sz="2000" b="1" dirty="0">
                <a:solidFill>
                  <a:srgbClr val="0289AE"/>
                </a:solidFill>
                <a:latin typeface="Calibri" panose="020F0502020204030204" pitchFamily="34" charset="0"/>
                <a:cs typeface="Calibri" panose="020F0502020204030204" pitchFamily="34" charset="0"/>
              </a:rPr>
              <a:t>Grupo </a:t>
            </a:r>
            <a:r>
              <a:rPr lang="en-US" sz="2000" b="1" dirty="0" err="1">
                <a:solidFill>
                  <a:srgbClr val="0289AE"/>
                </a:solidFill>
                <a:latin typeface="Calibri" panose="020F0502020204030204" pitchFamily="34" charset="0"/>
                <a:cs typeface="Calibri" panose="020F0502020204030204" pitchFamily="34" charset="0"/>
              </a:rPr>
              <a:t>objetivo</a:t>
            </a:r>
            <a:r>
              <a:rPr lang="en-US" sz="2000" b="1" dirty="0">
                <a:solidFill>
                  <a:srgbClr val="0289AE"/>
                </a:solidFill>
                <a:latin typeface="Calibri" panose="020F0502020204030204" pitchFamily="34" charset="0"/>
                <a:cs typeface="Calibri" panose="020F0502020204030204" pitchFamily="34" charset="0"/>
              </a:rPr>
              <a:t> principal – </a:t>
            </a:r>
            <a:r>
              <a:rPr lang="en-US" sz="2000" b="1" dirty="0" err="1">
                <a:solidFill>
                  <a:srgbClr val="0289AE"/>
                </a:solidFill>
                <a:latin typeface="Calibri" panose="020F0502020204030204" pitchFamily="34" charset="0"/>
                <a:cs typeface="Calibri" panose="020F0502020204030204" pitchFamily="34" charset="0"/>
              </a:rPr>
              <a:t>Proveedores</a:t>
            </a:r>
            <a:r>
              <a:rPr lang="en-US" sz="2000" b="1" dirty="0">
                <a:solidFill>
                  <a:srgbClr val="0289AE"/>
                </a:solidFill>
                <a:latin typeface="Calibri" panose="020F0502020204030204" pitchFamily="34" charset="0"/>
                <a:cs typeface="Calibri" panose="020F0502020204030204" pitchFamily="34" charset="0"/>
              </a:rPr>
              <a:t> y </a:t>
            </a:r>
            <a:r>
              <a:rPr lang="en-US" sz="2000" b="1" dirty="0" err="1">
                <a:solidFill>
                  <a:srgbClr val="0289AE"/>
                </a:solidFill>
                <a:latin typeface="Calibri" panose="020F0502020204030204" pitchFamily="34" charset="0"/>
                <a:cs typeface="Calibri" panose="020F0502020204030204" pitchFamily="34" charset="0"/>
              </a:rPr>
              <a:t>educadores</a:t>
            </a:r>
            <a:r>
              <a:rPr lang="en-US" sz="2000" b="1" dirty="0">
                <a:solidFill>
                  <a:srgbClr val="0289AE"/>
                </a:solidFill>
                <a:latin typeface="Calibri" panose="020F0502020204030204" pitchFamily="34" charset="0"/>
                <a:cs typeface="Calibri" panose="020F0502020204030204" pitchFamily="34" charset="0"/>
              </a:rPr>
              <a:t> de EFP</a:t>
            </a:r>
          </a:p>
          <a:p>
            <a:pPr marL="6350">
              <a:lnSpc>
                <a:spcPts val="2100"/>
              </a:lnSpc>
              <a:tabLst>
                <a:tab pos="611188" algn="l"/>
              </a:tabLst>
            </a:pPr>
            <a:endParaRPr lang="en-US" sz="2000" b="1" dirty="0">
              <a:solidFill>
                <a:srgbClr val="0289AE"/>
              </a:solidFill>
              <a:latin typeface="Calibri" panose="020F0502020204030204" pitchFamily="34" charset="0"/>
              <a:cs typeface="Calibri" panose="020F0502020204030204" pitchFamily="34" charset="0"/>
            </a:endParaRPr>
          </a:p>
        </p:txBody>
      </p:sp>
      <p:sp>
        <p:nvSpPr>
          <p:cNvPr id="46" name="Slide Number Placeholder 5">
            <a:extLst>
              <a:ext uri="{FF2B5EF4-FFF2-40B4-BE49-F238E27FC236}">
                <a16:creationId xmlns:a16="http://schemas.microsoft.com/office/drawing/2014/main" id="{501ED30B-1D74-8981-D43D-15F8DCE52BF0}"/>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17</a:t>
            </a:fld>
            <a:endParaRPr lang="en-US" dirty="0">
              <a:solidFill>
                <a:srgbClr val="262626"/>
              </a:solidFill>
            </a:endParaRPr>
          </a:p>
        </p:txBody>
      </p:sp>
      <p:sp>
        <p:nvSpPr>
          <p:cNvPr id="47" name="Graphic 4">
            <a:extLst>
              <a:ext uri="{FF2B5EF4-FFF2-40B4-BE49-F238E27FC236}">
                <a16:creationId xmlns:a16="http://schemas.microsoft.com/office/drawing/2014/main" id="{A5A60F55-880B-C940-82C6-685E1F0D937A}"/>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F1250765-6007-0912-C447-A3672D627BE6}"/>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4.1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19E55599-5D0C-EFAA-81ED-BAE89E4CB3C2}"/>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85602228-7B57-43DA-9E1F-9BB59FD64B07}"/>
              </a:ext>
            </a:extLst>
          </p:cNvPr>
          <p:cNvSpPr txBox="1">
            <a:spLocks/>
          </p:cNvSpPr>
          <p:nvPr/>
        </p:nvSpPr>
        <p:spPr>
          <a:xfrm>
            <a:off x="605427" y="1748024"/>
            <a:ext cx="6504986"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Los resultados clave de </a:t>
            </a:r>
            <a:r>
              <a:rPr lang="es-ES" sz="1600" dirty="0" err="1">
                <a:solidFill>
                  <a:srgbClr val="404040"/>
                </a:solidFill>
                <a:ea typeface="Calibri" panose="020F0502020204030204" pitchFamily="34" charset="0"/>
                <a:cs typeface="Times New Roman" panose="02020603050405020304" pitchFamily="18" charset="0"/>
              </a:rPr>
              <a:t>Ecosmart</a:t>
            </a:r>
            <a:r>
              <a:rPr lang="es-ES" sz="1600" dirty="0">
                <a:solidFill>
                  <a:srgbClr val="404040"/>
                </a:solidFill>
                <a:ea typeface="Calibri" panose="020F0502020204030204" pitchFamily="34" charset="0"/>
                <a:cs typeface="Times New Roman" panose="02020603050405020304" pitchFamily="18" charset="0"/>
              </a:rPr>
              <a:t> son principalmente designados </a:t>
            </a:r>
            <a:r>
              <a:rPr lang="es-ES" sz="1600" b="1" dirty="0">
                <a:solidFill>
                  <a:srgbClr val="404040"/>
                </a:solidFill>
                <a:ea typeface="Calibri" panose="020F0502020204030204" pitchFamily="34" charset="0"/>
                <a:cs typeface="Times New Roman" panose="02020603050405020304" pitchFamily="18" charset="0"/>
              </a:rPr>
              <a:t>para organizaciones de EFP, formadores y educadores para el apoyo a las micro, pequeñas y medianas empresas (PYMES) y su fuerza laboral</a:t>
            </a:r>
            <a:r>
              <a:rPr lang="es-ES" sz="1600" dirty="0">
                <a:solidFill>
                  <a:srgbClr val="404040"/>
                </a:solidFill>
                <a:ea typeface="Calibri" panose="020F0502020204030204" pitchFamily="34" charset="0"/>
                <a:cs typeface="Times New Roman" panose="02020603050405020304" pitchFamily="18" charset="0"/>
              </a:rPr>
              <a:t>. Las nuevas herramientas innovadoras a través del sector EFP tienen la capacidad de </a:t>
            </a:r>
            <a:r>
              <a:rPr lang="es-ES" sz="1600" b="1" dirty="0">
                <a:solidFill>
                  <a:srgbClr val="404040"/>
                </a:solidFill>
                <a:ea typeface="Calibri" panose="020F0502020204030204" pitchFamily="34" charset="0"/>
                <a:cs typeface="Times New Roman" panose="02020603050405020304" pitchFamily="18" charset="0"/>
              </a:rPr>
              <a:t>promover la conciencia ASG y la alfabetización sobre el riesgo</a:t>
            </a:r>
          </a:p>
          <a:p>
            <a:pPr marL="6350" marR="9525" algn="l">
              <a:lnSpc>
                <a:spcPts val="1720"/>
              </a:lnSpc>
            </a:pPr>
            <a:r>
              <a:rPr lang="es-ES" sz="1600" b="1" dirty="0">
                <a:solidFill>
                  <a:srgbClr val="404040"/>
                </a:solidFill>
                <a:ea typeface="Calibri" panose="020F0502020204030204" pitchFamily="34" charset="0"/>
                <a:cs typeface="Times New Roman" panose="02020603050405020304" pitchFamily="18" charset="0"/>
              </a:rPr>
              <a:t>ASG, la alfabetización digital e integrar competencias de sostenibilidad dentro de la industria de la hostelería.</a:t>
            </a:r>
          </a:p>
        </p:txBody>
      </p:sp>
      <p:sp>
        <p:nvSpPr>
          <p:cNvPr id="4" name="Text Placeholder 1">
            <a:extLst>
              <a:ext uri="{FF2B5EF4-FFF2-40B4-BE49-F238E27FC236}">
                <a16:creationId xmlns:a16="http://schemas.microsoft.com/office/drawing/2014/main" id="{DD50FEB9-24D5-09C8-05ED-9F35D9D65F43}"/>
              </a:ext>
            </a:extLst>
          </p:cNvPr>
          <p:cNvSpPr txBox="1">
            <a:spLocks/>
          </p:cNvSpPr>
          <p:nvPr/>
        </p:nvSpPr>
        <p:spPr>
          <a:xfrm>
            <a:off x="585014" y="3848395"/>
            <a:ext cx="6389643" cy="107989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Los principales resultados de </a:t>
            </a:r>
            <a:r>
              <a:rPr lang="es-ES" sz="1100" b="0" dirty="0" err="1">
                <a:solidFill>
                  <a:srgbClr val="404040"/>
                </a:solidFill>
              </a:rPr>
              <a:t>EcoSmart</a:t>
            </a:r>
            <a:r>
              <a:rPr lang="es-ES" sz="1100" b="0" dirty="0">
                <a:solidFill>
                  <a:srgbClr val="404040"/>
                </a:solidFill>
              </a:rPr>
              <a:t> están diseñados principalmente para organizaciones de formación profesional (FP), formadores y educadores que apoyan a micro, pequeñas y medianas empresas (pymes) ya su fuerza laboral.</a:t>
            </a:r>
          </a:p>
          <a:p>
            <a:pPr algn="just">
              <a:lnSpc>
                <a:spcPts val="1120"/>
              </a:lnSpc>
              <a:spcBef>
                <a:spcPts val="0"/>
              </a:spcBef>
            </a:pPr>
            <a:endParaRPr lang="en-US" sz="1100" b="0" dirty="0">
              <a:solidFill>
                <a:srgbClr val="404040"/>
              </a:solidFill>
            </a:endParaRPr>
          </a:p>
          <a:p>
            <a:pPr algn="just">
              <a:lnSpc>
                <a:spcPts val="1120"/>
              </a:lnSpc>
              <a:spcBef>
                <a:spcPts val="0"/>
              </a:spcBef>
            </a:pPr>
            <a:r>
              <a:rPr lang="es-ES" sz="1100" b="0" dirty="0">
                <a:solidFill>
                  <a:srgbClr val="404040"/>
                </a:solidFill>
              </a:rPr>
              <a:t>Estas herramientas innovadoras buscan fortalecer la capacidad del sector de formación profesional para promover la conciencia ASG, la alfabetización sobre riesgos ASG, la alfabetización digital y la integración de competencias de sostenibilidad dentro de la industria de hostelería. Al ofrecer apoyo y formación especializada, el proyecto aborda desafíos específicos del sector, cerrando brechas clave de conocimiento y habilidades relacionadas con prácticas ASG, sostenibles y digitales.</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Los recursos están orientados a capacitar a los profesionales de la formación profesional con las herramientas, habilidades y recursos necesarios para preparar a las plantillas actuales y futuras de las pymes para la transición digital y sostenible. Esto incluye la integración de prácticas sostenibles y la preparación tecnológica en las metodologías educativas y los programas formativos.</a:t>
            </a:r>
            <a:endParaRPr lang="en-US" sz="1100" b="0" dirty="0">
              <a:solidFill>
                <a:srgbClr val="404040"/>
              </a:solidFill>
            </a:endParaRPr>
          </a:p>
        </p:txBody>
      </p:sp>
      <p:cxnSp>
        <p:nvCxnSpPr>
          <p:cNvPr id="7" name="Straight Connector 6">
            <a:extLst>
              <a:ext uri="{FF2B5EF4-FFF2-40B4-BE49-F238E27FC236}">
                <a16:creationId xmlns:a16="http://schemas.microsoft.com/office/drawing/2014/main" id="{E6E5CF30-6E02-4E28-87F6-DE9F82F814BE}"/>
              </a:ext>
            </a:extLst>
          </p:cNvPr>
          <p:cNvCxnSpPr>
            <a:cxnSpLocks/>
          </p:cNvCxnSpPr>
          <p:nvPr/>
        </p:nvCxnSpPr>
        <p:spPr>
          <a:xfrm>
            <a:off x="0" y="3575795"/>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E4206F8-9625-6876-A3CE-027C62EDA4B6}"/>
              </a:ext>
            </a:extLst>
          </p:cNvPr>
          <p:cNvSpPr txBox="1"/>
          <p:nvPr/>
        </p:nvSpPr>
        <p:spPr>
          <a:xfrm>
            <a:off x="605429" y="6590804"/>
            <a:ext cx="5694789" cy="631327"/>
          </a:xfrm>
          <a:prstGeom prst="rect">
            <a:avLst/>
          </a:prstGeom>
          <a:noFill/>
        </p:spPr>
        <p:txBody>
          <a:bodyPr wrap="square" rtlCol="0" anchor="t">
            <a:spAutoFit/>
          </a:bodyPr>
          <a:lstStyle/>
          <a:p>
            <a:pPr marL="6350">
              <a:lnSpc>
                <a:spcPts val="2100"/>
              </a:lnSpc>
              <a:tabLst>
                <a:tab pos="611188" algn="l"/>
              </a:tabLst>
            </a:pPr>
            <a:r>
              <a:rPr lang="es-ES" sz="2000" b="1" dirty="0">
                <a:solidFill>
                  <a:srgbClr val="0289AE"/>
                </a:solidFill>
                <a:latin typeface="Calibri" panose="020F0502020204030204" pitchFamily="34" charset="0"/>
                <a:cs typeface="Calibri" panose="020F0502020204030204" pitchFamily="34" charset="0"/>
              </a:rPr>
              <a:t>Grupos Objetivos Secundarios -</a:t>
            </a:r>
          </a:p>
          <a:p>
            <a:pPr marL="6350">
              <a:lnSpc>
                <a:spcPts val="2100"/>
              </a:lnSpc>
              <a:tabLst>
                <a:tab pos="611188" algn="l"/>
              </a:tabLst>
            </a:pPr>
            <a:r>
              <a:rPr lang="es-ES" sz="2000" b="1" dirty="0">
                <a:solidFill>
                  <a:srgbClr val="0289AE"/>
                </a:solidFill>
                <a:latin typeface="Calibri" panose="020F0502020204030204" pitchFamily="34" charset="0"/>
                <a:cs typeface="Calibri" panose="020F0502020204030204" pitchFamily="34" charset="0"/>
              </a:rPr>
              <a:t>Educación Superior y Educación en Emprendimiento </a:t>
            </a:r>
            <a:endParaRPr lang="en-US" sz="2000" b="1" dirty="0">
              <a:solidFill>
                <a:srgbClr val="0289AE"/>
              </a:solidFill>
              <a:latin typeface="Calibri" panose="020F0502020204030204" pitchFamily="34" charset="0"/>
              <a:cs typeface="Calibri" panose="020F0502020204030204" pitchFamily="34" charset="0"/>
            </a:endParaRPr>
          </a:p>
        </p:txBody>
      </p:sp>
      <p:sp>
        <p:nvSpPr>
          <p:cNvPr id="20" name="Graphic 4">
            <a:extLst>
              <a:ext uri="{FF2B5EF4-FFF2-40B4-BE49-F238E27FC236}">
                <a16:creationId xmlns:a16="http://schemas.microsoft.com/office/drawing/2014/main" id="{8AF1C9E7-8EAF-FBD4-FBD3-1A15CA1B568F}"/>
              </a:ext>
            </a:extLst>
          </p:cNvPr>
          <p:cNvSpPr/>
          <p:nvPr/>
        </p:nvSpPr>
        <p:spPr>
          <a:xfrm rot="10800000">
            <a:off x="0" y="5951526"/>
            <a:ext cx="757018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21" name="TextBox 20">
            <a:extLst>
              <a:ext uri="{FF2B5EF4-FFF2-40B4-BE49-F238E27FC236}">
                <a16:creationId xmlns:a16="http://schemas.microsoft.com/office/drawing/2014/main" id="{D64538AF-1DA2-DE69-FDA1-9E7D76B06C6E}"/>
              </a:ext>
            </a:extLst>
          </p:cNvPr>
          <p:cNvSpPr txBox="1"/>
          <p:nvPr/>
        </p:nvSpPr>
        <p:spPr>
          <a:xfrm>
            <a:off x="681939" y="6074100"/>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4.2 </a:t>
            </a:r>
            <a:endParaRPr lang="en-US" sz="2000" b="1" dirty="0">
              <a:solidFill>
                <a:schemeClr val="bg1"/>
              </a:solidFill>
              <a:latin typeface="Calibri" panose="020F0502020204030204" pitchFamily="34" charset="0"/>
              <a:cs typeface="Calibri" panose="020F0502020204030204" pitchFamily="34" charset="0"/>
            </a:endParaRPr>
          </a:p>
        </p:txBody>
      </p:sp>
      <p:pic>
        <p:nvPicPr>
          <p:cNvPr id="22" name="Graphic 21">
            <a:extLst>
              <a:ext uri="{FF2B5EF4-FFF2-40B4-BE49-F238E27FC236}">
                <a16:creationId xmlns:a16="http://schemas.microsoft.com/office/drawing/2014/main" id="{B2144F91-55AF-81BC-9C95-D390A4972EB0}"/>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3" y="5958514"/>
            <a:ext cx="3753229" cy="415500"/>
          </a:xfrm>
          <a:prstGeom prst="rect">
            <a:avLst/>
          </a:prstGeom>
        </p:spPr>
      </p:pic>
      <p:sp>
        <p:nvSpPr>
          <p:cNvPr id="23" name="Text Placeholder 29">
            <a:extLst>
              <a:ext uri="{FF2B5EF4-FFF2-40B4-BE49-F238E27FC236}">
                <a16:creationId xmlns:a16="http://schemas.microsoft.com/office/drawing/2014/main" id="{B7B54907-923E-F01D-9CB0-3577EC11D6DE}"/>
              </a:ext>
            </a:extLst>
          </p:cNvPr>
          <p:cNvSpPr txBox="1">
            <a:spLocks/>
          </p:cNvSpPr>
          <p:nvPr/>
        </p:nvSpPr>
        <p:spPr>
          <a:xfrm>
            <a:off x="605429" y="7399773"/>
            <a:ext cx="650498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Más allá del contexto de VET, los </a:t>
            </a:r>
            <a:r>
              <a:rPr lang="es-ES" sz="1600" b="1" dirty="0">
                <a:solidFill>
                  <a:srgbClr val="404040"/>
                </a:solidFill>
                <a:ea typeface="Calibri" panose="020F0502020204030204" pitchFamily="34" charset="0"/>
                <a:cs typeface="Times New Roman" panose="02020603050405020304" pitchFamily="18" charset="0"/>
              </a:rPr>
              <a:t>recursos de aprendizaje modulares y adaptables son altamente relevantes para las instituciones de educación superior (</a:t>
            </a:r>
            <a:r>
              <a:rPr lang="es-ES" sz="1600" b="1" dirty="0" err="1">
                <a:solidFill>
                  <a:srgbClr val="404040"/>
                </a:solidFill>
                <a:ea typeface="Calibri" panose="020F0502020204030204" pitchFamily="34" charset="0"/>
                <a:cs typeface="Times New Roman" panose="02020603050405020304" pitchFamily="18" charset="0"/>
              </a:rPr>
              <a:t>HEIs</a:t>
            </a:r>
            <a:r>
              <a:rPr lang="es-ES" sz="1600" b="1" dirty="0">
                <a:solidFill>
                  <a:srgbClr val="404040"/>
                </a:solidFill>
                <a:ea typeface="Calibri" panose="020F0502020204030204" pitchFamily="34" charset="0"/>
                <a:cs typeface="Times New Roman" panose="02020603050405020304" pitchFamily="18" charset="0"/>
              </a:rPr>
              <a:t>) y los programas de educación en emprendimiento.  </a:t>
            </a:r>
            <a:endParaRPr lang="en-IE" sz="1600" b="1" dirty="0">
              <a:solidFill>
                <a:srgbClr val="404040"/>
              </a:solidFill>
              <a:ea typeface="Calibri" panose="020F0502020204030204" pitchFamily="34" charset="0"/>
              <a:cs typeface="Times New Roman" panose="02020603050405020304" pitchFamily="18" charset="0"/>
            </a:endParaRPr>
          </a:p>
        </p:txBody>
      </p:sp>
      <p:sp>
        <p:nvSpPr>
          <p:cNvPr id="25" name="Text Placeholder 1">
            <a:extLst>
              <a:ext uri="{FF2B5EF4-FFF2-40B4-BE49-F238E27FC236}">
                <a16:creationId xmlns:a16="http://schemas.microsoft.com/office/drawing/2014/main" id="{54E0E668-2CC2-A92F-B948-1A15AD7D47E5}"/>
              </a:ext>
            </a:extLst>
          </p:cNvPr>
          <p:cNvSpPr txBox="1">
            <a:spLocks/>
          </p:cNvSpPr>
          <p:nvPr/>
        </p:nvSpPr>
        <p:spPr>
          <a:xfrm>
            <a:off x="585014" y="8724918"/>
            <a:ext cx="6389643" cy="729101"/>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Su amplia aplicabilidad favorece la integración de competencias digitales, competencias de sostenibilidad y alfabetización ASG en múltiples niveles educativos y disciplinas. La flexibilidad de los recursos permite a los docentes adoptarlos en su totalidad o como módulos independientes, según las necesidades curriculares y prioridades institucionales. </a:t>
            </a:r>
            <a:endParaRPr lang="en-US" sz="1100" b="0" dirty="0">
              <a:solidFill>
                <a:srgbClr val="404040"/>
              </a:solidFill>
            </a:endParaRPr>
          </a:p>
        </p:txBody>
      </p:sp>
      <p:cxnSp>
        <p:nvCxnSpPr>
          <p:cNvPr id="26" name="Straight Connector 25">
            <a:extLst>
              <a:ext uri="{FF2B5EF4-FFF2-40B4-BE49-F238E27FC236}">
                <a16:creationId xmlns:a16="http://schemas.microsoft.com/office/drawing/2014/main" id="{B0FD706D-07D2-127F-7F5D-1D73B2161F3F}"/>
              </a:ext>
            </a:extLst>
          </p:cNvPr>
          <p:cNvCxnSpPr>
            <a:cxnSpLocks/>
          </p:cNvCxnSpPr>
          <p:nvPr/>
        </p:nvCxnSpPr>
        <p:spPr>
          <a:xfrm>
            <a:off x="0" y="8452318"/>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44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9AE1B-6F98-AB49-D14C-9757ECFAF8E2}"/>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10069ECD-AA1F-14ED-DE89-E15DA1092D2D}"/>
              </a:ext>
            </a:extLst>
          </p:cNvPr>
          <p:cNvSpPr txBox="1"/>
          <p:nvPr/>
        </p:nvSpPr>
        <p:spPr>
          <a:xfrm>
            <a:off x="605427" y="1026183"/>
            <a:ext cx="5694789" cy="631327"/>
          </a:xfrm>
          <a:prstGeom prst="rect">
            <a:avLst/>
          </a:prstGeom>
          <a:noFill/>
        </p:spPr>
        <p:txBody>
          <a:bodyPr wrap="square" rtlCol="0" anchor="t">
            <a:spAutoFit/>
          </a:bodyPr>
          <a:lstStyle/>
          <a:p>
            <a:pPr marL="6350">
              <a:lnSpc>
                <a:spcPts val="2100"/>
              </a:lnSpc>
              <a:tabLst>
                <a:tab pos="611188" algn="l"/>
              </a:tabLst>
            </a:pPr>
            <a:r>
              <a:rPr lang="es-ES" sz="2000" b="1" dirty="0">
                <a:solidFill>
                  <a:srgbClr val="0289AE"/>
                </a:solidFill>
                <a:latin typeface="Calibri" panose="020F0502020204030204" pitchFamily="34" charset="0"/>
                <a:cs typeface="Calibri" panose="020F0502020204030204" pitchFamily="34" charset="0"/>
              </a:rPr>
              <a:t>Beneficiarios Directos– </a:t>
            </a:r>
          </a:p>
          <a:p>
            <a:pPr marL="6350">
              <a:lnSpc>
                <a:spcPts val="2100"/>
              </a:lnSpc>
              <a:tabLst>
                <a:tab pos="611188" algn="l"/>
              </a:tabLst>
            </a:pPr>
            <a:r>
              <a:rPr lang="es-ES" sz="2000" b="1" dirty="0">
                <a:solidFill>
                  <a:srgbClr val="0289AE"/>
                </a:solidFill>
                <a:latin typeface="Calibri" panose="020F0502020204030204" pitchFamily="34" charset="0"/>
                <a:cs typeface="Calibri" panose="020F0502020204030204" pitchFamily="34" charset="0"/>
              </a:rPr>
              <a:t>Fuerza Laboral y PYMES del Sector Hostelero</a:t>
            </a:r>
            <a:endParaRPr lang="en-US" sz="2000" b="1" dirty="0">
              <a:solidFill>
                <a:srgbClr val="0289AE"/>
              </a:solidFill>
              <a:latin typeface="Calibri" panose="020F0502020204030204" pitchFamily="34" charset="0"/>
              <a:cs typeface="Calibri" panose="020F0502020204030204" pitchFamily="34" charset="0"/>
            </a:endParaRPr>
          </a:p>
        </p:txBody>
      </p:sp>
      <p:sp>
        <p:nvSpPr>
          <p:cNvPr id="46" name="Slide Number Placeholder 5">
            <a:extLst>
              <a:ext uri="{FF2B5EF4-FFF2-40B4-BE49-F238E27FC236}">
                <a16:creationId xmlns:a16="http://schemas.microsoft.com/office/drawing/2014/main" id="{F60BC06E-CC42-2360-D59E-CAE1C28E9431}"/>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18</a:t>
            </a:fld>
            <a:endParaRPr lang="en-US" dirty="0">
              <a:solidFill>
                <a:srgbClr val="262626"/>
              </a:solidFill>
            </a:endParaRPr>
          </a:p>
        </p:txBody>
      </p:sp>
      <p:sp>
        <p:nvSpPr>
          <p:cNvPr id="47" name="Graphic 4">
            <a:extLst>
              <a:ext uri="{FF2B5EF4-FFF2-40B4-BE49-F238E27FC236}">
                <a16:creationId xmlns:a16="http://schemas.microsoft.com/office/drawing/2014/main" id="{276E71CF-7399-026C-B81C-0D44DF3A0117}"/>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1BA09480-10D3-90DA-89B0-A92F3D2ECEE2}"/>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4.3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EC92288B-4D85-4B69-F4C2-93CF6B45FA96}"/>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7DDBE8F2-207C-ED9A-4A16-269FC0B1BAF8}"/>
              </a:ext>
            </a:extLst>
          </p:cNvPr>
          <p:cNvSpPr txBox="1">
            <a:spLocks/>
          </p:cNvSpPr>
          <p:nvPr/>
        </p:nvSpPr>
        <p:spPr>
          <a:xfrm>
            <a:off x="605427" y="1748024"/>
            <a:ext cx="6352422"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Las pymes y sus plantillas son beneficiarias clave de los resultados del proyecto, al obtener acceso directo a materiales de formación innovadores y herramientas de apoyo prácticas adaptadas a sus realidades operativas específicas.</a:t>
            </a:r>
            <a:endParaRPr lang="en-IE" sz="1600" dirty="0">
              <a:solidFill>
                <a:srgbClr val="404040"/>
              </a:solidFill>
              <a:ea typeface="Calibri" panose="020F0502020204030204" pitchFamily="34" charset="0"/>
              <a:cs typeface="Times New Roman" panose="02020603050405020304" pitchFamily="18" charset="0"/>
            </a:endParaRPr>
          </a:p>
        </p:txBody>
      </p:sp>
      <p:sp>
        <p:nvSpPr>
          <p:cNvPr id="4" name="Text Placeholder 1">
            <a:extLst>
              <a:ext uri="{FF2B5EF4-FFF2-40B4-BE49-F238E27FC236}">
                <a16:creationId xmlns:a16="http://schemas.microsoft.com/office/drawing/2014/main" id="{C8B14160-868A-1CE6-D137-63BBDA3391E1}"/>
              </a:ext>
            </a:extLst>
          </p:cNvPr>
          <p:cNvSpPr txBox="1">
            <a:spLocks/>
          </p:cNvSpPr>
          <p:nvPr/>
        </p:nvSpPr>
        <p:spPr>
          <a:xfrm>
            <a:off x="585014" y="3201115"/>
            <a:ext cx="6389643" cy="1500881"/>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Los recursos </a:t>
            </a:r>
            <a:r>
              <a:rPr lang="es-ES" sz="1100" b="0" dirty="0" err="1">
                <a:solidFill>
                  <a:srgbClr val="404040"/>
                </a:solidFill>
              </a:rPr>
              <a:t>EcoSmart</a:t>
            </a:r>
            <a:r>
              <a:rPr lang="es-ES" sz="1100" b="0" dirty="0">
                <a:solidFill>
                  <a:srgbClr val="404040"/>
                </a:solidFill>
              </a:rPr>
              <a:t> pueden impartirse a través de proveedores VET o utilizarse de forma independiente para el aprendizaje autodirigido, ofreciendo flexibilidad para distintos estilos y capacidades de aprendizaje.</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El contenido está diseñado para abordar los retos estructurales y las diversas necesidades de conocimiento de las pymes, especialmente en relación con la sostenibilidad, la alfabetización ASG y digital, y el cumplimiento normativo, a fin de reforzar su resiliencia y sostenibilidad.</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Los recursos de conocimiento complementarios ofrecen a las pymes orientación y perspectivas para implementar de manera efectiva estas recomendaciones, contribuyendo a mejorar la preparación ante crisis y la adaptabilidad a largo plazo.</a:t>
            </a:r>
            <a:endParaRPr lang="en-US" sz="1100" b="0" dirty="0">
              <a:solidFill>
                <a:srgbClr val="404040"/>
              </a:solidFill>
            </a:endParaRPr>
          </a:p>
        </p:txBody>
      </p:sp>
      <p:cxnSp>
        <p:nvCxnSpPr>
          <p:cNvPr id="7" name="Straight Connector 6">
            <a:extLst>
              <a:ext uri="{FF2B5EF4-FFF2-40B4-BE49-F238E27FC236}">
                <a16:creationId xmlns:a16="http://schemas.microsoft.com/office/drawing/2014/main" id="{668A9158-DE31-2C81-B791-58D41B6A4695}"/>
              </a:ext>
            </a:extLst>
          </p:cNvPr>
          <p:cNvCxnSpPr>
            <a:cxnSpLocks/>
          </p:cNvCxnSpPr>
          <p:nvPr/>
        </p:nvCxnSpPr>
        <p:spPr>
          <a:xfrm>
            <a:off x="0" y="2928516"/>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42FC71D9-888D-0E70-8C25-1E02D37F897C}"/>
              </a:ext>
            </a:extLst>
          </p:cNvPr>
          <p:cNvSpPr/>
          <p:nvPr/>
        </p:nvSpPr>
        <p:spPr>
          <a:xfrm rot="10800000">
            <a:off x="-10510" y="4916036"/>
            <a:ext cx="757018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21" name="TextBox 20">
            <a:extLst>
              <a:ext uri="{FF2B5EF4-FFF2-40B4-BE49-F238E27FC236}">
                <a16:creationId xmlns:a16="http://schemas.microsoft.com/office/drawing/2014/main" id="{26D49E0A-4936-4088-6DB4-2731C5C6D58E}"/>
              </a:ext>
            </a:extLst>
          </p:cNvPr>
          <p:cNvSpPr txBox="1"/>
          <p:nvPr/>
        </p:nvSpPr>
        <p:spPr>
          <a:xfrm>
            <a:off x="671429" y="5038610"/>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4.4 </a:t>
            </a:r>
            <a:endParaRPr lang="en-US" sz="2000" b="1" dirty="0">
              <a:solidFill>
                <a:schemeClr val="bg1"/>
              </a:solidFill>
              <a:latin typeface="Calibri" panose="020F0502020204030204" pitchFamily="34" charset="0"/>
              <a:cs typeface="Calibri" panose="020F0502020204030204" pitchFamily="34" charset="0"/>
            </a:endParaRPr>
          </a:p>
        </p:txBody>
      </p:sp>
      <p:pic>
        <p:nvPicPr>
          <p:cNvPr id="22" name="Graphic 21">
            <a:extLst>
              <a:ext uri="{FF2B5EF4-FFF2-40B4-BE49-F238E27FC236}">
                <a16:creationId xmlns:a16="http://schemas.microsoft.com/office/drawing/2014/main" id="{9C3F6FB3-9A29-9919-0C41-91A1D8081FE7}"/>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86263" y="4923024"/>
            <a:ext cx="3753229" cy="415500"/>
          </a:xfrm>
          <a:prstGeom prst="rect">
            <a:avLst/>
          </a:prstGeom>
        </p:spPr>
      </p:pic>
      <p:sp>
        <p:nvSpPr>
          <p:cNvPr id="13" name="Text Placeholder 1">
            <a:extLst>
              <a:ext uri="{FF2B5EF4-FFF2-40B4-BE49-F238E27FC236}">
                <a16:creationId xmlns:a16="http://schemas.microsoft.com/office/drawing/2014/main" id="{451DF341-F97C-9F0F-B69B-34311C518E04}"/>
              </a:ext>
            </a:extLst>
          </p:cNvPr>
          <p:cNvSpPr txBox="1">
            <a:spLocks/>
          </p:cNvSpPr>
          <p:nvPr/>
        </p:nvSpPr>
        <p:spPr>
          <a:xfrm>
            <a:off x="3288379" y="6647614"/>
            <a:ext cx="4157367" cy="5898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s-ES" sz="1200" b="0" dirty="0">
                <a:solidFill>
                  <a:srgbClr val="404040"/>
                </a:solidFill>
              </a:rPr>
              <a:t>Los hallazgos pueden orientar la formulación de políticas y contribuir a marcos que apoyen la innovación y la sostenibilidad en la hostelería.</a:t>
            </a:r>
            <a:endParaRPr lang="en-US" sz="1200" b="0" dirty="0">
              <a:solidFill>
                <a:srgbClr val="404040"/>
              </a:solidFill>
            </a:endParaRPr>
          </a:p>
        </p:txBody>
      </p:sp>
      <p:cxnSp>
        <p:nvCxnSpPr>
          <p:cNvPr id="14" name="Straight Connector 13">
            <a:extLst>
              <a:ext uri="{FF2B5EF4-FFF2-40B4-BE49-F238E27FC236}">
                <a16:creationId xmlns:a16="http://schemas.microsoft.com/office/drawing/2014/main" id="{65BE9445-1E6A-648A-BD73-63656E536354}"/>
              </a:ext>
            </a:extLst>
          </p:cNvPr>
          <p:cNvCxnSpPr>
            <a:cxnSpLocks/>
          </p:cNvCxnSpPr>
          <p:nvPr/>
        </p:nvCxnSpPr>
        <p:spPr>
          <a:xfrm>
            <a:off x="-23977" y="5744488"/>
            <a:ext cx="294155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3050B4-54AD-D15D-81F9-85136DFFCE9A}"/>
              </a:ext>
            </a:extLst>
          </p:cNvPr>
          <p:cNvCxnSpPr>
            <a:cxnSpLocks/>
          </p:cNvCxnSpPr>
          <p:nvPr/>
        </p:nvCxnSpPr>
        <p:spPr>
          <a:xfrm>
            <a:off x="2917578" y="5754998"/>
            <a:ext cx="0" cy="4193563"/>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6" name="Triangle 15">
            <a:extLst>
              <a:ext uri="{FF2B5EF4-FFF2-40B4-BE49-F238E27FC236}">
                <a16:creationId xmlns:a16="http://schemas.microsoft.com/office/drawing/2014/main" id="{FABD49D3-D590-944B-CF2B-24102AFB2E93}"/>
              </a:ext>
            </a:extLst>
          </p:cNvPr>
          <p:cNvSpPr/>
          <p:nvPr/>
        </p:nvSpPr>
        <p:spPr>
          <a:xfrm rot="10800000">
            <a:off x="2808905" y="590628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2674115-79A7-F186-10BB-3ED4E92673C7}"/>
              </a:ext>
            </a:extLst>
          </p:cNvPr>
          <p:cNvSpPr txBox="1"/>
          <p:nvPr/>
        </p:nvSpPr>
        <p:spPr>
          <a:xfrm>
            <a:off x="2624858" y="6455563"/>
            <a:ext cx="4697288" cy="439031"/>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01</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s-ES" sz="1600" b="1" dirty="0">
                <a:solidFill>
                  <a:srgbClr val="404040"/>
                </a:solidFill>
                <a:latin typeface="Calibri" panose="020F0502020204030204" pitchFamily="34" charset="0"/>
                <a:cs typeface="Calibri" panose="020F0502020204030204" pitchFamily="34" charset="0"/>
              </a:rPr>
              <a:t>Responsables de política y agentes del sector</a:t>
            </a:r>
            <a:r>
              <a:rPr lang="en-US" sz="1600" b="1" dirty="0">
                <a:solidFill>
                  <a:srgbClr val="404040"/>
                </a:solidFill>
                <a:latin typeface="Calibri" panose="020F0502020204030204" pitchFamily="34" charset="0"/>
                <a:cs typeface="Calibri" panose="020F0502020204030204" pitchFamily="34" charset="0"/>
              </a:rPr>
              <a:t>: </a:t>
            </a: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p:txBody>
      </p:sp>
      <p:sp>
        <p:nvSpPr>
          <p:cNvPr id="27" name="Text Placeholder 1">
            <a:extLst>
              <a:ext uri="{FF2B5EF4-FFF2-40B4-BE49-F238E27FC236}">
                <a16:creationId xmlns:a16="http://schemas.microsoft.com/office/drawing/2014/main" id="{63B8DF24-BB6E-A9ED-209A-3F779D3A8BE1}"/>
              </a:ext>
            </a:extLst>
          </p:cNvPr>
          <p:cNvSpPr txBox="1">
            <a:spLocks/>
          </p:cNvSpPr>
          <p:nvPr/>
        </p:nvSpPr>
        <p:spPr>
          <a:xfrm>
            <a:off x="3245096" y="7618086"/>
            <a:ext cx="3831977" cy="739532"/>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s-ES" sz="1200" b="0" dirty="0">
                <a:solidFill>
                  <a:srgbClr val="404040"/>
                </a:solidFill>
              </a:rPr>
              <a:t>Al promover un sector hostelero más resiliente, sostenible y digitalmente capaz, el proyecto contribuye a objetivos sociales como el crecimiento económico, la protección del medioambiente y la creación de empleo.</a:t>
            </a:r>
            <a:endParaRPr lang="en-US" sz="1200" b="0" dirty="0">
              <a:solidFill>
                <a:srgbClr val="404040"/>
              </a:solidFill>
            </a:endParaRPr>
          </a:p>
        </p:txBody>
      </p:sp>
      <p:sp>
        <p:nvSpPr>
          <p:cNvPr id="28" name="TextBox 27">
            <a:extLst>
              <a:ext uri="{FF2B5EF4-FFF2-40B4-BE49-F238E27FC236}">
                <a16:creationId xmlns:a16="http://schemas.microsoft.com/office/drawing/2014/main" id="{B9B9EDB9-0685-42F6-9149-1DB2378CC88B}"/>
              </a:ext>
            </a:extLst>
          </p:cNvPr>
          <p:cNvSpPr txBox="1"/>
          <p:nvPr/>
        </p:nvSpPr>
        <p:spPr>
          <a:xfrm>
            <a:off x="2596504" y="7322867"/>
            <a:ext cx="4697288" cy="439031"/>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02</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Sociedad </a:t>
            </a:r>
            <a:r>
              <a:rPr lang="en-US" sz="1600" b="1" dirty="0" err="1">
                <a:solidFill>
                  <a:srgbClr val="404040"/>
                </a:solidFill>
                <a:latin typeface="Calibri" panose="020F0502020204030204" pitchFamily="34" charset="0"/>
                <a:cs typeface="Calibri" panose="020F0502020204030204" pitchFamily="34" charset="0"/>
              </a:rPr>
              <a:t>en</a:t>
            </a:r>
            <a:r>
              <a:rPr lang="en-US" sz="1600" b="1" dirty="0">
                <a:solidFill>
                  <a:srgbClr val="404040"/>
                </a:solidFill>
                <a:latin typeface="Calibri" panose="020F0502020204030204" pitchFamily="34" charset="0"/>
                <a:cs typeface="Calibri" panose="020F0502020204030204" pitchFamily="34" charset="0"/>
              </a:rPr>
              <a:t> general: </a:t>
            </a: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676ABB89-A51E-D3B7-A3B1-CB912A565C21}"/>
              </a:ext>
            </a:extLst>
          </p:cNvPr>
          <p:cNvCxnSpPr>
            <a:cxnSpLocks/>
          </p:cNvCxnSpPr>
          <p:nvPr/>
        </p:nvCxnSpPr>
        <p:spPr>
          <a:xfrm>
            <a:off x="2897395" y="8377264"/>
            <a:ext cx="464209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1" name="Text Placeholder 1">
            <a:extLst>
              <a:ext uri="{FF2B5EF4-FFF2-40B4-BE49-F238E27FC236}">
                <a16:creationId xmlns:a16="http://schemas.microsoft.com/office/drawing/2014/main" id="{5DE9647F-F24E-E563-CC2F-71B0C93D0D42}"/>
              </a:ext>
            </a:extLst>
          </p:cNvPr>
          <p:cNvSpPr txBox="1">
            <a:spLocks/>
          </p:cNvSpPr>
          <p:nvPr/>
        </p:nvSpPr>
        <p:spPr>
          <a:xfrm>
            <a:off x="3245097" y="8826706"/>
            <a:ext cx="3684398" cy="1231123"/>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s-ES" sz="1200" b="0" dirty="0">
                <a:solidFill>
                  <a:schemeClr val="tx1"/>
                </a:solidFill>
              </a:rPr>
              <a:t>Los colaboradores adquirirán nuevas estrategias, herramientas y métodos para mejorar la efectividad de sus servicios. Reforzarán sus propias competencias en intercambio de conocimiento y construcción de relaciones estratégicas, y dispondrán de una comprensión clara de cómo sostener y hacer crecer el proyecto a largo plazo.</a:t>
            </a:r>
            <a:endParaRPr lang="en-US" sz="800" b="0" dirty="0">
              <a:solidFill>
                <a:schemeClr val="tx1"/>
              </a:solidFill>
            </a:endParaRPr>
          </a:p>
        </p:txBody>
      </p:sp>
      <p:sp>
        <p:nvSpPr>
          <p:cNvPr id="32" name="TextBox 31">
            <a:extLst>
              <a:ext uri="{FF2B5EF4-FFF2-40B4-BE49-F238E27FC236}">
                <a16:creationId xmlns:a16="http://schemas.microsoft.com/office/drawing/2014/main" id="{D5F91084-35C6-A486-AF55-40F2173BD27B}"/>
              </a:ext>
            </a:extLst>
          </p:cNvPr>
          <p:cNvSpPr txBox="1"/>
          <p:nvPr/>
        </p:nvSpPr>
        <p:spPr>
          <a:xfrm>
            <a:off x="2624858" y="8490316"/>
            <a:ext cx="4697288" cy="439031"/>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03</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Socios</a:t>
            </a:r>
            <a:r>
              <a:rPr lang="en-US" sz="1600" b="1" dirty="0">
                <a:solidFill>
                  <a:srgbClr val="404040"/>
                </a:solidFill>
                <a:latin typeface="Calibri" panose="020F0502020204030204" pitchFamily="34" charset="0"/>
                <a:cs typeface="Calibri" panose="020F0502020204030204" pitchFamily="34" charset="0"/>
              </a:rPr>
              <a:t> del </a:t>
            </a:r>
            <a:r>
              <a:rPr lang="en-US" sz="1600" b="1" dirty="0" err="1">
                <a:solidFill>
                  <a:srgbClr val="404040"/>
                </a:solidFill>
                <a:latin typeface="Calibri" panose="020F0502020204030204" pitchFamily="34" charset="0"/>
                <a:cs typeface="Calibri" panose="020F0502020204030204" pitchFamily="34" charset="0"/>
              </a:rPr>
              <a:t>proyecto</a:t>
            </a:r>
            <a:r>
              <a:rPr lang="en-US" sz="1600" b="1" dirty="0">
                <a:solidFill>
                  <a:srgbClr val="404040"/>
                </a:solidFill>
                <a:latin typeface="Calibri" panose="020F0502020204030204" pitchFamily="34" charset="0"/>
                <a:cs typeface="Calibri" panose="020F0502020204030204" pitchFamily="34" charset="0"/>
              </a:rPr>
              <a:t>: </a:t>
            </a: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2AE51ECD-2112-9847-CE06-83900220CEDC}"/>
              </a:ext>
            </a:extLst>
          </p:cNvPr>
          <p:cNvSpPr txBox="1"/>
          <p:nvPr/>
        </p:nvSpPr>
        <p:spPr>
          <a:xfrm>
            <a:off x="594920" y="5555314"/>
            <a:ext cx="1759398" cy="1169936"/>
          </a:xfrm>
          <a:prstGeom prst="rect">
            <a:avLst/>
          </a:prstGeom>
          <a:noFill/>
        </p:spPr>
        <p:txBody>
          <a:bodyPr wrap="square" rtlCol="0" anchor="t">
            <a:spAutoFit/>
          </a:bodyPr>
          <a:lstStyle/>
          <a:p>
            <a:pPr marL="6350">
              <a:lnSpc>
                <a:spcPts val="2100"/>
              </a:lnSpc>
              <a:tabLst>
                <a:tab pos="611188" algn="l"/>
              </a:tabLst>
            </a:pPr>
            <a:r>
              <a:rPr lang="es-ES" sz="2000" b="1" dirty="0">
                <a:solidFill>
                  <a:srgbClr val="0289AE"/>
                </a:solidFill>
                <a:highlight>
                  <a:srgbClr val="FFFFFF"/>
                </a:highlight>
                <a:latin typeface="Calibri" panose="020F0502020204030204" pitchFamily="34" charset="0"/>
                <a:cs typeface="Calibri" panose="020F0502020204030204" pitchFamily="34" charset="0"/>
              </a:rPr>
              <a:t>Beneficiarios Indirectos</a:t>
            </a:r>
            <a:r>
              <a:rPr lang="en-US" sz="2000" b="1" dirty="0">
                <a:solidFill>
                  <a:srgbClr val="0289AE"/>
                </a:solidFill>
                <a:highlight>
                  <a:srgbClr val="FFFFFF"/>
                </a:highlight>
                <a:latin typeface="Calibri" panose="020F0502020204030204" pitchFamily="34" charset="0"/>
                <a:cs typeface="Calibri" panose="020F0502020204030204" pitchFamily="34" charset="0"/>
              </a:rPr>
              <a:t>:</a:t>
            </a:r>
          </a:p>
          <a:p>
            <a:pPr marL="6350">
              <a:lnSpc>
                <a:spcPts val="2100"/>
              </a:lnSpc>
              <a:tabLst>
                <a:tab pos="611188" algn="l"/>
              </a:tabLst>
            </a:pPr>
            <a:endParaRPr lang="en-US" sz="2000" b="1" dirty="0">
              <a:solidFill>
                <a:srgbClr val="0289AE"/>
              </a:solidFill>
              <a:highlight>
                <a:srgbClr val="FFFFFF"/>
              </a:highlight>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40" name="Straight Connector 39">
            <a:extLst>
              <a:ext uri="{FF2B5EF4-FFF2-40B4-BE49-F238E27FC236}">
                <a16:creationId xmlns:a16="http://schemas.microsoft.com/office/drawing/2014/main" id="{EEABF1AB-D5F9-C98D-CA29-B50E77E00701}"/>
              </a:ext>
            </a:extLst>
          </p:cNvPr>
          <p:cNvCxnSpPr>
            <a:cxnSpLocks/>
          </p:cNvCxnSpPr>
          <p:nvPr/>
        </p:nvCxnSpPr>
        <p:spPr>
          <a:xfrm>
            <a:off x="2897395" y="9948561"/>
            <a:ext cx="464209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8AD0899-727E-A306-68AD-9D6CFEE987FD}"/>
              </a:ext>
            </a:extLst>
          </p:cNvPr>
          <p:cNvCxnSpPr>
            <a:cxnSpLocks/>
          </p:cNvCxnSpPr>
          <p:nvPr/>
        </p:nvCxnSpPr>
        <p:spPr>
          <a:xfrm>
            <a:off x="2897395" y="7184340"/>
            <a:ext cx="464209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61BA375-199D-C636-A756-E34E1232B25F}"/>
              </a:ext>
            </a:extLst>
          </p:cNvPr>
          <p:cNvCxnSpPr>
            <a:cxnSpLocks/>
          </p:cNvCxnSpPr>
          <p:nvPr/>
        </p:nvCxnSpPr>
        <p:spPr>
          <a:xfrm>
            <a:off x="2897395" y="6285705"/>
            <a:ext cx="464209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619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F57EE-97D7-E04F-604E-78107D604D4D}"/>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83A19589-D8A9-E7D9-E71A-72AEC0357136}"/>
              </a:ext>
            </a:extLst>
          </p:cNvPr>
          <p:cNvSpPr/>
          <p:nvPr/>
        </p:nvSpPr>
        <p:spPr>
          <a:xfrm>
            <a:off x="-4" y="4618299"/>
            <a:ext cx="1665498" cy="543887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62A844"/>
              </a:gs>
              <a:gs pos="0">
                <a:srgbClr val="0289AE"/>
              </a:gs>
            </a:gsLst>
            <a:lin ang="5400000" scaled="0"/>
          </a:gradFill>
          <a:ln w="3060" cap="flat">
            <a:noFill/>
            <a:prstDash val="solid"/>
            <a:miter/>
          </a:ln>
        </p:spPr>
        <p:txBody>
          <a:bodyPr rtlCol="0" anchor="ctr"/>
          <a:lstStyle/>
          <a:p>
            <a:endParaRPr lang="en-US"/>
          </a:p>
        </p:txBody>
      </p:sp>
      <p:sp>
        <p:nvSpPr>
          <p:cNvPr id="13" name="Rectangle 12">
            <a:extLst>
              <a:ext uri="{FF2B5EF4-FFF2-40B4-BE49-F238E27FC236}">
                <a16:creationId xmlns:a16="http://schemas.microsoft.com/office/drawing/2014/main" id="{3DAF798C-7802-6750-F1E7-9E8536F3B75E}"/>
              </a:ext>
            </a:extLst>
          </p:cNvPr>
          <p:cNvSpPr/>
          <p:nvPr/>
        </p:nvSpPr>
        <p:spPr>
          <a:xfrm>
            <a:off x="1325888" y="7874844"/>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3A42D989-B66D-2C91-1381-5E232F3230E2}"/>
              </a:ext>
            </a:extLst>
          </p:cNvPr>
          <p:cNvSpPr txBox="1">
            <a:spLocks/>
          </p:cNvSpPr>
          <p:nvPr/>
        </p:nvSpPr>
        <p:spPr>
          <a:xfrm>
            <a:off x="442939" y="539225"/>
            <a:ext cx="5478202"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0289AE"/>
                </a:solidFill>
                <a:latin typeface="Calibri" panose="020F0502020204030204" pitchFamily="34" charset="0"/>
                <a:cs typeface="Calibri" panose="020F0502020204030204" pitchFamily="34" charset="0"/>
              </a:rPr>
              <a:t>Desarrollo </a:t>
            </a:r>
          </a:p>
          <a:p>
            <a:pPr marL="0" indent="0">
              <a:lnSpc>
                <a:spcPts val="3320"/>
              </a:lnSpc>
              <a:spcBef>
                <a:spcPts val="0"/>
              </a:spcBef>
              <a:buNone/>
            </a:pPr>
            <a:r>
              <a:rPr lang="en-US" sz="3200" b="1" dirty="0">
                <a:solidFill>
                  <a:srgbClr val="0289AE"/>
                </a:solidFill>
                <a:latin typeface="Calibri" panose="020F0502020204030204" pitchFamily="34" charset="0"/>
                <a:cs typeface="Calibri" panose="020F0502020204030204" pitchFamily="34" charset="0"/>
              </a:rPr>
              <a:t>del Marco</a:t>
            </a:r>
            <a:endParaRPr lang="en-US" sz="2800" i="1" dirty="0">
              <a:solidFill>
                <a:srgbClr val="0289AE"/>
              </a:solidFill>
              <a:latin typeface="Calibri" panose="020F0502020204030204" pitchFamily="34" charset="0"/>
              <a:cs typeface="Calibri" panose="020F0502020204030204" pitchFamily="34" charset="0"/>
            </a:endParaRPr>
          </a:p>
        </p:txBody>
      </p:sp>
      <p:sp>
        <p:nvSpPr>
          <p:cNvPr id="54" name="Slide Number Placeholder 5">
            <a:extLst>
              <a:ext uri="{FF2B5EF4-FFF2-40B4-BE49-F238E27FC236}">
                <a16:creationId xmlns:a16="http://schemas.microsoft.com/office/drawing/2014/main" id="{064FB2E1-8A5C-F6B4-8F15-1E92CD303E2B}"/>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19</a:t>
            </a:fld>
            <a:endParaRPr lang="en-US" dirty="0">
              <a:solidFill>
                <a:srgbClr val="262626"/>
              </a:solidFill>
            </a:endParaRPr>
          </a:p>
        </p:txBody>
      </p:sp>
      <p:pic>
        <p:nvPicPr>
          <p:cNvPr id="7" name="Graphic 6">
            <a:extLst>
              <a:ext uri="{FF2B5EF4-FFF2-40B4-BE49-F238E27FC236}">
                <a16:creationId xmlns:a16="http://schemas.microsoft.com/office/drawing/2014/main" id="{2522ABCD-2BDB-2E1F-D03A-B2BDB6E3A27C}"/>
              </a:ext>
            </a:extLst>
          </p:cNvPr>
          <p:cNvPicPr>
            <a:picLocks noChangeAspect="1"/>
          </p:cNvPicPr>
          <p:nvPr/>
        </p:nvPicPr>
        <p:blipFill>
          <a:blip r:embed="rId2">
            <a:extLst>
              <a:ext uri="{96DAC541-7B7A-43D3-8B79-37D633B846F1}">
                <asvg:svgBlip xmlns:asvg="http://schemas.microsoft.com/office/drawing/2016/SVG/main" r:embed="rId3"/>
              </a:ext>
            </a:extLst>
          </a:blip>
          <a:srcRect l="28087" t="31059" r="39868" b="43173"/>
          <a:stretch/>
        </p:blipFill>
        <p:spPr>
          <a:xfrm>
            <a:off x="-2077574" y="5766277"/>
            <a:ext cx="3753229" cy="4273062"/>
          </a:xfrm>
          <a:prstGeom prst="rect">
            <a:avLst/>
          </a:prstGeom>
        </p:spPr>
      </p:pic>
      <p:sp>
        <p:nvSpPr>
          <p:cNvPr id="10" name="Text Placeholder 8">
            <a:extLst>
              <a:ext uri="{FF2B5EF4-FFF2-40B4-BE49-F238E27FC236}">
                <a16:creationId xmlns:a16="http://schemas.microsoft.com/office/drawing/2014/main" id="{6D1B965A-2DD7-6288-948B-D5A60DE4C6EC}"/>
              </a:ext>
            </a:extLst>
          </p:cNvPr>
          <p:cNvSpPr txBox="1">
            <a:spLocks/>
          </p:cNvSpPr>
          <p:nvPr/>
        </p:nvSpPr>
        <p:spPr>
          <a:xfrm>
            <a:off x="1386154" y="7882908"/>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5.1</a:t>
            </a:r>
          </a:p>
        </p:txBody>
      </p:sp>
      <p:sp>
        <p:nvSpPr>
          <p:cNvPr id="15" name="Text Placeholder 8">
            <a:extLst>
              <a:ext uri="{FF2B5EF4-FFF2-40B4-BE49-F238E27FC236}">
                <a16:creationId xmlns:a16="http://schemas.microsoft.com/office/drawing/2014/main" id="{482C3CE5-024C-A3A5-19AB-B4162F7ADF3B}"/>
              </a:ext>
            </a:extLst>
          </p:cNvPr>
          <p:cNvSpPr txBox="1">
            <a:spLocks/>
          </p:cNvSpPr>
          <p:nvPr/>
        </p:nvSpPr>
        <p:spPr>
          <a:xfrm>
            <a:off x="1386154" y="8398413"/>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5.2</a:t>
            </a:r>
          </a:p>
        </p:txBody>
      </p:sp>
      <p:sp>
        <p:nvSpPr>
          <p:cNvPr id="21" name="Text Placeholder 12">
            <a:extLst>
              <a:ext uri="{FF2B5EF4-FFF2-40B4-BE49-F238E27FC236}">
                <a16:creationId xmlns:a16="http://schemas.microsoft.com/office/drawing/2014/main" id="{2E765C7F-B6D8-3C60-DC85-DD03D8730EF9}"/>
              </a:ext>
            </a:extLst>
          </p:cNvPr>
          <p:cNvSpPr txBox="1">
            <a:spLocks/>
          </p:cNvSpPr>
          <p:nvPr/>
        </p:nvSpPr>
        <p:spPr>
          <a:xfrm>
            <a:off x="1934835" y="7855066"/>
            <a:ext cx="4706872" cy="2551606"/>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3951288" algn="l"/>
                <a:tab pos="4791075" algn="l"/>
              </a:tabLst>
            </a:pPr>
            <a:r>
              <a:rPr lang="en-US" sz="1500" dirty="0">
                <a:solidFill>
                  <a:srgbClr val="404040"/>
                </a:solidFill>
              </a:rPr>
              <a:t>Marco de </a:t>
            </a:r>
            <a:r>
              <a:rPr lang="en-US" sz="1500" dirty="0" err="1">
                <a:solidFill>
                  <a:srgbClr val="404040"/>
                </a:solidFill>
              </a:rPr>
              <a:t>Competencias</a:t>
            </a:r>
            <a:r>
              <a:rPr lang="en-US" sz="1500" dirty="0">
                <a:solidFill>
                  <a:srgbClr val="404040"/>
                </a:solidFill>
              </a:rPr>
              <a:t>	20</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a:solidFill>
                  <a:srgbClr val="404040"/>
                </a:solidFill>
              </a:rPr>
              <a:t>Desarrollo Curricular	20</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p:txBody>
      </p:sp>
      <p:cxnSp>
        <p:nvCxnSpPr>
          <p:cNvPr id="22" name="Straight Connector 21">
            <a:extLst>
              <a:ext uri="{FF2B5EF4-FFF2-40B4-BE49-F238E27FC236}">
                <a16:creationId xmlns:a16="http://schemas.microsoft.com/office/drawing/2014/main" id="{608E8E7F-4AEF-0FD3-2ED2-BBBB25A2AA1C}"/>
              </a:ext>
            </a:extLst>
          </p:cNvPr>
          <p:cNvCxnSpPr>
            <a:cxnSpLocks/>
          </p:cNvCxnSpPr>
          <p:nvPr/>
        </p:nvCxnSpPr>
        <p:spPr>
          <a:xfrm>
            <a:off x="1960636" y="8286120"/>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25" name="Picture Placeholder 5">
            <a:extLst>
              <a:ext uri="{FF2B5EF4-FFF2-40B4-BE49-F238E27FC236}">
                <a16:creationId xmlns:a16="http://schemas.microsoft.com/office/drawing/2014/main" id="{47E8B0E2-C20A-FDF0-F246-7FB1975D0931}"/>
              </a:ext>
            </a:extLst>
          </p:cNvPr>
          <p:cNvPicPr>
            <a:picLocks noChangeAspect="1"/>
          </p:cNvPicPr>
          <p:nvPr/>
        </p:nvPicPr>
        <p:blipFill>
          <a:blip r:embed="rId4"/>
          <a:srcRect t="20796" b="20796"/>
          <a:stretch/>
        </p:blipFill>
        <p:spPr>
          <a:xfrm>
            <a:off x="-4" y="1787472"/>
            <a:ext cx="7559675" cy="294368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pic>
        <p:nvPicPr>
          <p:cNvPr id="26" name="Graphic 25">
            <a:extLst>
              <a:ext uri="{FF2B5EF4-FFF2-40B4-BE49-F238E27FC236}">
                <a16:creationId xmlns:a16="http://schemas.microsoft.com/office/drawing/2014/main" id="{5BA28876-34F6-22F9-6FCE-40EB8071D377}"/>
              </a:ext>
            </a:extLst>
          </p:cNvPr>
          <p:cNvPicPr>
            <a:picLocks noChangeAspect="1"/>
          </p:cNvPicPr>
          <p:nvPr/>
        </p:nvPicPr>
        <p:blipFill>
          <a:blip r:embed="rId5">
            <a:extLst>
              <a:ext uri="{96DAC541-7B7A-43D3-8B79-37D633B846F1}">
                <asvg:svgBlip xmlns:asvg="http://schemas.microsoft.com/office/drawing/2016/SVG/main" r:embed="rId6"/>
              </a:ext>
            </a:extLst>
          </a:blip>
          <a:srcRect l="49952" t="41010" r="28995" b="44546"/>
          <a:stretch/>
        </p:blipFill>
        <p:spPr>
          <a:xfrm>
            <a:off x="4726000" y="1560944"/>
            <a:ext cx="5325749" cy="5173579"/>
          </a:xfrm>
          <a:prstGeom prst="rect">
            <a:avLst/>
          </a:prstGeom>
        </p:spPr>
      </p:pic>
      <p:grpSp>
        <p:nvGrpSpPr>
          <p:cNvPr id="27" name="Group 26">
            <a:extLst>
              <a:ext uri="{FF2B5EF4-FFF2-40B4-BE49-F238E27FC236}">
                <a16:creationId xmlns:a16="http://schemas.microsoft.com/office/drawing/2014/main" id="{040C6DA4-ADF9-17BC-1161-7F16FC7785E4}"/>
              </a:ext>
            </a:extLst>
          </p:cNvPr>
          <p:cNvGrpSpPr/>
          <p:nvPr/>
        </p:nvGrpSpPr>
        <p:grpSpPr>
          <a:xfrm>
            <a:off x="5713776" y="882367"/>
            <a:ext cx="1402960" cy="1327573"/>
            <a:chOff x="288508" y="643323"/>
            <a:chExt cx="1402960" cy="1327573"/>
          </a:xfrm>
        </p:grpSpPr>
        <p:sp>
          <p:nvSpPr>
            <p:cNvPr id="28" name="Rectangle 27">
              <a:extLst>
                <a:ext uri="{FF2B5EF4-FFF2-40B4-BE49-F238E27FC236}">
                  <a16:creationId xmlns:a16="http://schemas.microsoft.com/office/drawing/2014/main" id="{F5572BE0-A4D1-A0A2-2DE8-B530F18633C2}"/>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32">
              <a:extLst>
                <a:ext uri="{FF2B5EF4-FFF2-40B4-BE49-F238E27FC236}">
                  <a16:creationId xmlns:a16="http://schemas.microsoft.com/office/drawing/2014/main" id="{070D2080-BD77-3ADE-4BB0-A944CFCC4AEF}"/>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05</a:t>
              </a:r>
              <a:endParaRPr lang="en-US" sz="7000" dirty="0">
                <a:solidFill>
                  <a:schemeClr val="bg1"/>
                </a:solidFill>
              </a:endParaRPr>
            </a:p>
          </p:txBody>
        </p:sp>
      </p:grpSp>
      <p:sp>
        <p:nvSpPr>
          <p:cNvPr id="30" name="Text Placeholder 29">
            <a:extLst>
              <a:ext uri="{FF2B5EF4-FFF2-40B4-BE49-F238E27FC236}">
                <a16:creationId xmlns:a16="http://schemas.microsoft.com/office/drawing/2014/main" id="{03A34A6E-2A7D-B526-A80D-42059DBA4941}"/>
              </a:ext>
            </a:extLst>
          </p:cNvPr>
          <p:cNvSpPr txBox="1">
            <a:spLocks/>
          </p:cNvSpPr>
          <p:nvPr/>
        </p:nvSpPr>
        <p:spPr>
          <a:xfrm>
            <a:off x="1934834" y="5213740"/>
            <a:ext cx="5062276" cy="129963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El </a:t>
            </a:r>
            <a:r>
              <a:rPr lang="es-ES" sz="1600" b="1" dirty="0">
                <a:solidFill>
                  <a:srgbClr val="404040"/>
                </a:solidFill>
                <a:ea typeface="Calibri" panose="020F0502020204030204" pitchFamily="34" charset="0"/>
                <a:cs typeface="Times New Roman" panose="02020603050405020304" pitchFamily="18" charset="0"/>
              </a:rPr>
              <a:t>Marco de Competencias Verdes y Digitales </a:t>
            </a:r>
            <a:r>
              <a:rPr lang="es-ES" sz="1600" b="1" dirty="0" err="1">
                <a:solidFill>
                  <a:srgbClr val="404040"/>
                </a:solidFill>
                <a:ea typeface="Calibri" panose="020F0502020204030204" pitchFamily="34" charset="0"/>
                <a:cs typeface="Times New Roman" panose="02020603050405020304" pitchFamily="18" charset="0"/>
              </a:rPr>
              <a:t>EcoSmart</a:t>
            </a:r>
            <a:r>
              <a:rPr lang="es-ES" sz="1600" b="1" dirty="0">
                <a:solidFill>
                  <a:srgbClr val="404040"/>
                </a:solidFill>
                <a:ea typeface="Calibri" panose="020F0502020204030204" pitchFamily="34" charset="0"/>
                <a:cs typeface="Times New Roman" panose="02020603050405020304" pitchFamily="18" charset="0"/>
              </a:rPr>
              <a:t> </a:t>
            </a:r>
            <a:r>
              <a:rPr lang="es-ES" sz="1600" dirty="0">
                <a:solidFill>
                  <a:srgbClr val="404040"/>
                </a:solidFill>
                <a:ea typeface="Calibri" panose="020F0502020204030204" pitchFamily="34" charset="0"/>
                <a:cs typeface="Times New Roman" panose="02020603050405020304" pitchFamily="18" charset="0"/>
              </a:rPr>
              <a:t>se desarrolló mediante un enfoque ascendente (</a:t>
            </a:r>
            <a:r>
              <a:rPr lang="es-ES" sz="1600" i="1" dirty="0">
                <a:solidFill>
                  <a:srgbClr val="404040"/>
                </a:solidFill>
                <a:ea typeface="Calibri" panose="020F0502020204030204" pitchFamily="34" charset="0"/>
                <a:cs typeface="Times New Roman" panose="02020603050405020304" pitchFamily="18" charset="0"/>
              </a:rPr>
              <a:t>bottom-up</a:t>
            </a:r>
            <a:r>
              <a:rPr lang="es-ES" sz="1600" dirty="0">
                <a:solidFill>
                  <a:srgbClr val="404040"/>
                </a:solidFill>
                <a:ea typeface="Calibri" panose="020F0502020204030204" pitchFamily="34" charset="0"/>
                <a:cs typeface="Times New Roman" panose="02020603050405020304" pitchFamily="18" charset="0"/>
              </a:rPr>
              <a:t>) y centrado en el alumnado, poniendo foco en las necesidades reales de pymes y emprendedores del sector hostelero.</a:t>
            </a:r>
            <a:endParaRPr lang="en-IE" sz="1600" b="1" dirty="0">
              <a:solidFill>
                <a:srgbClr val="404040"/>
              </a:solidFill>
              <a:ea typeface="Calibri" panose="020F0502020204030204" pitchFamily="34" charset="0"/>
              <a:cs typeface="Times New Roman" panose="02020603050405020304" pitchFamily="18" charset="0"/>
            </a:endParaRPr>
          </a:p>
        </p:txBody>
      </p:sp>
      <p:sp>
        <p:nvSpPr>
          <p:cNvPr id="31" name="Text Placeholder 1">
            <a:extLst>
              <a:ext uri="{FF2B5EF4-FFF2-40B4-BE49-F238E27FC236}">
                <a16:creationId xmlns:a16="http://schemas.microsoft.com/office/drawing/2014/main" id="{F2E53E82-E2D4-1212-5C1F-BD7D62023C7A}"/>
              </a:ext>
            </a:extLst>
          </p:cNvPr>
          <p:cNvSpPr txBox="1">
            <a:spLocks/>
          </p:cNvSpPr>
          <p:nvPr/>
        </p:nvSpPr>
        <p:spPr>
          <a:xfrm>
            <a:off x="1934835" y="6513234"/>
            <a:ext cx="5062275" cy="703874"/>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El proceso comenzó identificando las habilidades, competencias y herramientas necesarias para enfrentarse a crisis emergentes  </a:t>
            </a:r>
          </a:p>
          <a:p>
            <a:pPr algn="just">
              <a:lnSpc>
                <a:spcPts val="1120"/>
              </a:lnSpc>
              <a:spcBef>
                <a:spcPts val="0"/>
              </a:spcBef>
            </a:pPr>
            <a:r>
              <a:rPr lang="es-ES" sz="1100" b="0" dirty="0">
                <a:solidFill>
                  <a:srgbClr val="404040"/>
                </a:solidFill>
              </a:rPr>
              <a:t>-especialmente aquellas relacionadas con digitalización, sostenibilidad y ASG-. Estas perspectivas fundamentaron la definición de resultados de aprendizaje específicos y guiaron el desarrollo de contenidos educativos orientados.</a:t>
            </a:r>
            <a:endParaRPr lang="en-US" sz="1100" b="0" dirty="0">
              <a:solidFill>
                <a:srgbClr val="404040"/>
              </a:solidFill>
            </a:endParaRPr>
          </a:p>
        </p:txBody>
      </p:sp>
    </p:spTree>
    <p:extLst>
      <p:ext uri="{BB962C8B-B14F-4D97-AF65-F5344CB8AC3E}">
        <p14:creationId xmlns:p14="http://schemas.microsoft.com/office/powerpoint/2010/main" val="3344432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Graphic 111">
            <a:extLst>
              <a:ext uri="{FF2B5EF4-FFF2-40B4-BE49-F238E27FC236}">
                <a16:creationId xmlns:a16="http://schemas.microsoft.com/office/drawing/2014/main" id="{106EE270-ECDC-E71F-0386-3FE89F4406EB}"/>
              </a:ext>
            </a:extLst>
          </p:cNvPr>
          <p:cNvPicPr>
            <a:picLocks noChangeAspect="1"/>
          </p:cNvPicPr>
          <p:nvPr/>
        </p:nvPicPr>
        <p:blipFill>
          <a:blip r:embed="rId2">
            <a:extLst>
              <a:ext uri="{96DAC541-7B7A-43D3-8B79-37D633B846F1}">
                <asvg:svgBlip xmlns:asvg="http://schemas.microsoft.com/office/drawing/2016/SVG/main" r:embed="rId3"/>
              </a:ext>
            </a:extLst>
          </a:blip>
          <a:srcRect l="28087" t="31059" r="30753" b="39430"/>
          <a:stretch/>
        </p:blipFill>
        <p:spPr>
          <a:xfrm>
            <a:off x="-4165692" y="2721186"/>
            <a:ext cx="8477331" cy="8605673"/>
          </a:xfrm>
          <a:prstGeom prst="rect">
            <a:avLst/>
          </a:prstGeom>
        </p:spPr>
      </p:pic>
      <p:grpSp>
        <p:nvGrpSpPr>
          <p:cNvPr id="16" name="Group 15">
            <a:extLst>
              <a:ext uri="{FF2B5EF4-FFF2-40B4-BE49-F238E27FC236}">
                <a16:creationId xmlns:a16="http://schemas.microsoft.com/office/drawing/2014/main" id="{1171CCCB-A511-C023-7E0E-FADA0FF4B698}"/>
              </a:ext>
            </a:extLst>
          </p:cNvPr>
          <p:cNvGrpSpPr/>
          <p:nvPr/>
        </p:nvGrpSpPr>
        <p:grpSpPr>
          <a:xfrm>
            <a:off x="2997206" y="921718"/>
            <a:ext cx="3527471" cy="348400"/>
            <a:chOff x="3300797" y="3284404"/>
            <a:chExt cx="3527471" cy="348400"/>
          </a:xfrm>
        </p:grpSpPr>
        <p:sp>
          <p:nvSpPr>
            <p:cNvPr id="9" name="Rectangle 8">
              <a:extLst>
                <a:ext uri="{FF2B5EF4-FFF2-40B4-BE49-F238E27FC236}">
                  <a16:creationId xmlns:a16="http://schemas.microsoft.com/office/drawing/2014/main" id="{754868A6-B552-93C2-CFA4-A560DBFBD6EE}"/>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500EE8DB-0FB1-8179-F191-EA9923E5FE6E}"/>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15" name="Text Placeholder 8">
              <a:extLst>
                <a:ext uri="{FF2B5EF4-FFF2-40B4-BE49-F238E27FC236}">
                  <a16:creationId xmlns:a16="http://schemas.microsoft.com/office/drawing/2014/main" id="{7367BC3A-0464-9B05-819B-536E508AA760}"/>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01</a:t>
              </a:r>
            </a:p>
          </p:txBody>
        </p:sp>
      </p:grpSp>
      <p:grpSp>
        <p:nvGrpSpPr>
          <p:cNvPr id="17" name="Group 16">
            <a:extLst>
              <a:ext uri="{FF2B5EF4-FFF2-40B4-BE49-F238E27FC236}">
                <a16:creationId xmlns:a16="http://schemas.microsoft.com/office/drawing/2014/main" id="{C328A8AF-AD96-3954-AC74-D7BEE3A6E287}"/>
              </a:ext>
            </a:extLst>
          </p:cNvPr>
          <p:cNvGrpSpPr/>
          <p:nvPr/>
        </p:nvGrpSpPr>
        <p:grpSpPr>
          <a:xfrm>
            <a:off x="2997206" y="1586495"/>
            <a:ext cx="3527471" cy="348400"/>
            <a:chOff x="3300797" y="3284404"/>
            <a:chExt cx="3527471" cy="348400"/>
          </a:xfrm>
        </p:grpSpPr>
        <p:sp>
          <p:nvSpPr>
            <p:cNvPr id="18" name="Rectangle 17">
              <a:extLst>
                <a:ext uri="{FF2B5EF4-FFF2-40B4-BE49-F238E27FC236}">
                  <a16:creationId xmlns:a16="http://schemas.microsoft.com/office/drawing/2014/main" id="{66B99DD0-BD1F-4C50-1A08-F10571BFD532}"/>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7A18794E-C3F0-33BF-28AA-834E44A60C92}"/>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27" name="Text Placeholder 8">
              <a:extLst>
                <a:ext uri="{FF2B5EF4-FFF2-40B4-BE49-F238E27FC236}">
                  <a16:creationId xmlns:a16="http://schemas.microsoft.com/office/drawing/2014/main" id="{E99DCB73-F3A6-9227-8AE6-FD6444C9C2C0}"/>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02</a:t>
              </a:r>
            </a:p>
          </p:txBody>
        </p:sp>
      </p:grpSp>
      <p:grpSp>
        <p:nvGrpSpPr>
          <p:cNvPr id="28" name="Group 27">
            <a:extLst>
              <a:ext uri="{FF2B5EF4-FFF2-40B4-BE49-F238E27FC236}">
                <a16:creationId xmlns:a16="http://schemas.microsoft.com/office/drawing/2014/main" id="{C607FD81-E080-FE8A-9B9D-BA81B33ADC42}"/>
              </a:ext>
            </a:extLst>
          </p:cNvPr>
          <p:cNvGrpSpPr/>
          <p:nvPr/>
        </p:nvGrpSpPr>
        <p:grpSpPr>
          <a:xfrm>
            <a:off x="2997206" y="2189573"/>
            <a:ext cx="3527471" cy="348400"/>
            <a:chOff x="3300797" y="3284404"/>
            <a:chExt cx="3527471" cy="348400"/>
          </a:xfrm>
        </p:grpSpPr>
        <p:sp>
          <p:nvSpPr>
            <p:cNvPr id="29" name="Rectangle 28">
              <a:extLst>
                <a:ext uri="{FF2B5EF4-FFF2-40B4-BE49-F238E27FC236}">
                  <a16:creationId xmlns:a16="http://schemas.microsoft.com/office/drawing/2014/main" id="{9C9576F5-9710-ADF9-1086-6BB223FEE51C}"/>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7229F9B7-57BD-9FF7-52D6-732E86D7483D}"/>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41" name="Text Placeholder 8">
              <a:extLst>
                <a:ext uri="{FF2B5EF4-FFF2-40B4-BE49-F238E27FC236}">
                  <a16:creationId xmlns:a16="http://schemas.microsoft.com/office/drawing/2014/main" id="{B43900F8-F1C9-665E-17A8-8E697C1F106F}"/>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03</a:t>
              </a:r>
            </a:p>
          </p:txBody>
        </p:sp>
      </p:grpSp>
      <p:grpSp>
        <p:nvGrpSpPr>
          <p:cNvPr id="42" name="Group 41">
            <a:extLst>
              <a:ext uri="{FF2B5EF4-FFF2-40B4-BE49-F238E27FC236}">
                <a16:creationId xmlns:a16="http://schemas.microsoft.com/office/drawing/2014/main" id="{84C8B29A-F2F9-D0BF-53F1-EAC5594C499A}"/>
              </a:ext>
            </a:extLst>
          </p:cNvPr>
          <p:cNvGrpSpPr/>
          <p:nvPr/>
        </p:nvGrpSpPr>
        <p:grpSpPr>
          <a:xfrm>
            <a:off x="2997206" y="2912227"/>
            <a:ext cx="3527471" cy="348400"/>
            <a:chOff x="3300797" y="3284404"/>
            <a:chExt cx="3527471" cy="348400"/>
          </a:xfrm>
        </p:grpSpPr>
        <p:sp>
          <p:nvSpPr>
            <p:cNvPr id="44" name="Rectangle 43">
              <a:extLst>
                <a:ext uri="{FF2B5EF4-FFF2-40B4-BE49-F238E27FC236}">
                  <a16:creationId xmlns:a16="http://schemas.microsoft.com/office/drawing/2014/main" id="{B9BAC185-D406-20CB-E2DE-5A54495E39CE}"/>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E20175CD-867B-1D9D-787A-05E46F87BB76}"/>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47" name="Text Placeholder 8">
              <a:extLst>
                <a:ext uri="{FF2B5EF4-FFF2-40B4-BE49-F238E27FC236}">
                  <a16:creationId xmlns:a16="http://schemas.microsoft.com/office/drawing/2014/main" id="{4E7F99D1-7080-66B4-4343-1E74DC03EEFF}"/>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04</a:t>
              </a:r>
            </a:p>
          </p:txBody>
        </p:sp>
      </p:grpSp>
      <p:grpSp>
        <p:nvGrpSpPr>
          <p:cNvPr id="61" name="Group 60">
            <a:extLst>
              <a:ext uri="{FF2B5EF4-FFF2-40B4-BE49-F238E27FC236}">
                <a16:creationId xmlns:a16="http://schemas.microsoft.com/office/drawing/2014/main" id="{42A0A7C4-4C7B-02CF-1FB7-3407FE1EC273}"/>
              </a:ext>
            </a:extLst>
          </p:cNvPr>
          <p:cNvGrpSpPr/>
          <p:nvPr/>
        </p:nvGrpSpPr>
        <p:grpSpPr>
          <a:xfrm>
            <a:off x="2997206" y="3525149"/>
            <a:ext cx="3527471" cy="348400"/>
            <a:chOff x="3300797" y="3284404"/>
            <a:chExt cx="3527471" cy="348400"/>
          </a:xfrm>
        </p:grpSpPr>
        <p:sp>
          <p:nvSpPr>
            <p:cNvPr id="62" name="Rectangle 61">
              <a:extLst>
                <a:ext uri="{FF2B5EF4-FFF2-40B4-BE49-F238E27FC236}">
                  <a16:creationId xmlns:a16="http://schemas.microsoft.com/office/drawing/2014/main" id="{B051E0F3-C262-3B0F-C447-D896032C34BD}"/>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0F248D3C-3911-C67F-6959-B5E772DF4C7C}"/>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65" name="Text Placeholder 8">
              <a:extLst>
                <a:ext uri="{FF2B5EF4-FFF2-40B4-BE49-F238E27FC236}">
                  <a16:creationId xmlns:a16="http://schemas.microsoft.com/office/drawing/2014/main" id="{D58590F1-8B96-E57D-B8F5-E572ECE2A43A}"/>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05</a:t>
              </a:r>
            </a:p>
          </p:txBody>
        </p:sp>
      </p:grpSp>
      <p:grpSp>
        <p:nvGrpSpPr>
          <p:cNvPr id="66" name="Group 65">
            <a:extLst>
              <a:ext uri="{FF2B5EF4-FFF2-40B4-BE49-F238E27FC236}">
                <a16:creationId xmlns:a16="http://schemas.microsoft.com/office/drawing/2014/main" id="{3F328FEA-490E-5252-F8A0-A2D456F9B3DE}"/>
              </a:ext>
            </a:extLst>
          </p:cNvPr>
          <p:cNvGrpSpPr/>
          <p:nvPr/>
        </p:nvGrpSpPr>
        <p:grpSpPr>
          <a:xfrm>
            <a:off x="2997206" y="4155198"/>
            <a:ext cx="3527471" cy="348400"/>
            <a:chOff x="3300797" y="3284404"/>
            <a:chExt cx="3527471" cy="348400"/>
          </a:xfrm>
        </p:grpSpPr>
        <p:sp>
          <p:nvSpPr>
            <p:cNvPr id="67" name="Rectangle 66">
              <a:extLst>
                <a:ext uri="{FF2B5EF4-FFF2-40B4-BE49-F238E27FC236}">
                  <a16:creationId xmlns:a16="http://schemas.microsoft.com/office/drawing/2014/main" id="{21E4E2C5-915E-F3BB-DEAC-26BB9E2B668B}"/>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D5AD3C5C-DFC9-501A-164D-5F0F6A22B781}"/>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70" name="Text Placeholder 8">
              <a:extLst>
                <a:ext uri="{FF2B5EF4-FFF2-40B4-BE49-F238E27FC236}">
                  <a16:creationId xmlns:a16="http://schemas.microsoft.com/office/drawing/2014/main" id="{CC76AACC-CE5F-3286-0097-9CD866AB7465}"/>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06</a:t>
              </a:r>
            </a:p>
          </p:txBody>
        </p:sp>
      </p:grpSp>
      <p:grpSp>
        <p:nvGrpSpPr>
          <p:cNvPr id="71" name="Group 70">
            <a:extLst>
              <a:ext uri="{FF2B5EF4-FFF2-40B4-BE49-F238E27FC236}">
                <a16:creationId xmlns:a16="http://schemas.microsoft.com/office/drawing/2014/main" id="{2366EE5A-8BB4-E3FE-DDE0-8ECD98F9EE27}"/>
              </a:ext>
            </a:extLst>
          </p:cNvPr>
          <p:cNvGrpSpPr/>
          <p:nvPr/>
        </p:nvGrpSpPr>
        <p:grpSpPr>
          <a:xfrm>
            <a:off x="2997206" y="5070790"/>
            <a:ext cx="3527471" cy="348400"/>
            <a:chOff x="3300797" y="3284404"/>
            <a:chExt cx="3527471" cy="348400"/>
          </a:xfrm>
        </p:grpSpPr>
        <p:sp>
          <p:nvSpPr>
            <p:cNvPr id="72" name="Rectangle 71">
              <a:extLst>
                <a:ext uri="{FF2B5EF4-FFF2-40B4-BE49-F238E27FC236}">
                  <a16:creationId xmlns:a16="http://schemas.microsoft.com/office/drawing/2014/main" id="{661918AD-90C9-37C4-0871-9CF18AE9A405}"/>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 name="Straight Connector 73">
              <a:extLst>
                <a:ext uri="{FF2B5EF4-FFF2-40B4-BE49-F238E27FC236}">
                  <a16:creationId xmlns:a16="http://schemas.microsoft.com/office/drawing/2014/main" id="{FE3C461B-A9ED-4D49-C8ED-D6AD63DDEF02}"/>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75" name="Text Placeholder 8">
              <a:extLst>
                <a:ext uri="{FF2B5EF4-FFF2-40B4-BE49-F238E27FC236}">
                  <a16:creationId xmlns:a16="http://schemas.microsoft.com/office/drawing/2014/main" id="{929FFADE-F1F1-7CBC-6132-FAE3A45EC715}"/>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07</a:t>
              </a:r>
            </a:p>
          </p:txBody>
        </p:sp>
      </p:grpSp>
      <p:grpSp>
        <p:nvGrpSpPr>
          <p:cNvPr id="76" name="Group 75">
            <a:extLst>
              <a:ext uri="{FF2B5EF4-FFF2-40B4-BE49-F238E27FC236}">
                <a16:creationId xmlns:a16="http://schemas.microsoft.com/office/drawing/2014/main" id="{94D10532-F139-D79C-6073-F9642EF7D0F3}"/>
              </a:ext>
            </a:extLst>
          </p:cNvPr>
          <p:cNvGrpSpPr/>
          <p:nvPr/>
        </p:nvGrpSpPr>
        <p:grpSpPr>
          <a:xfrm>
            <a:off x="2997206" y="5828164"/>
            <a:ext cx="3527471" cy="348400"/>
            <a:chOff x="3300797" y="3284404"/>
            <a:chExt cx="3527471" cy="348400"/>
          </a:xfrm>
        </p:grpSpPr>
        <p:sp>
          <p:nvSpPr>
            <p:cNvPr id="77" name="Rectangle 76">
              <a:extLst>
                <a:ext uri="{FF2B5EF4-FFF2-40B4-BE49-F238E27FC236}">
                  <a16:creationId xmlns:a16="http://schemas.microsoft.com/office/drawing/2014/main" id="{82313057-2CD1-04B1-9149-815DDB8669A3}"/>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9" name="Straight Connector 78">
              <a:extLst>
                <a:ext uri="{FF2B5EF4-FFF2-40B4-BE49-F238E27FC236}">
                  <a16:creationId xmlns:a16="http://schemas.microsoft.com/office/drawing/2014/main" id="{65946EB2-FF37-6B6E-BCAE-ABD2B32DB31B}"/>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80" name="Text Placeholder 8">
              <a:extLst>
                <a:ext uri="{FF2B5EF4-FFF2-40B4-BE49-F238E27FC236}">
                  <a16:creationId xmlns:a16="http://schemas.microsoft.com/office/drawing/2014/main" id="{5FAC33A8-CD4E-7C4A-DC58-32DF69B84252}"/>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08</a:t>
              </a:r>
            </a:p>
          </p:txBody>
        </p:sp>
      </p:grpSp>
      <p:grpSp>
        <p:nvGrpSpPr>
          <p:cNvPr id="81" name="Group 80">
            <a:extLst>
              <a:ext uri="{FF2B5EF4-FFF2-40B4-BE49-F238E27FC236}">
                <a16:creationId xmlns:a16="http://schemas.microsoft.com/office/drawing/2014/main" id="{A00A466F-262F-9A17-1CFD-FFC0B8299EA4}"/>
              </a:ext>
            </a:extLst>
          </p:cNvPr>
          <p:cNvGrpSpPr/>
          <p:nvPr/>
        </p:nvGrpSpPr>
        <p:grpSpPr>
          <a:xfrm>
            <a:off x="2997206" y="6915814"/>
            <a:ext cx="3527471" cy="348400"/>
            <a:chOff x="3300797" y="3284404"/>
            <a:chExt cx="3527471" cy="348400"/>
          </a:xfrm>
        </p:grpSpPr>
        <p:sp>
          <p:nvSpPr>
            <p:cNvPr id="82" name="Rectangle 81">
              <a:extLst>
                <a:ext uri="{FF2B5EF4-FFF2-40B4-BE49-F238E27FC236}">
                  <a16:creationId xmlns:a16="http://schemas.microsoft.com/office/drawing/2014/main" id="{67BD8C70-68CE-C6EF-831E-0A9C58CB0576}"/>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4" name="Straight Connector 83">
              <a:extLst>
                <a:ext uri="{FF2B5EF4-FFF2-40B4-BE49-F238E27FC236}">
                  <a16:creationId xmlns:a16="http://schemas.microsoft.com/office/drawing/2014/main" id="{5FD148DC-231A-B213-A09F-F0BF75859A2D}"/>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85" name="Text Placeholder 8">
              <a:extLst>
                <a:ext uri="{FF2B5EF4-FFF2-40B4-BE49-F238E27FC236}">
                  <a16:creationId xmlns:a16="http://schemas.microsoft.com/office/drawing/2014/main" id="{2ADD1050-D20D-C45B-DA16-5C904E2C8BE1}"/>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09</a:t>
              </a:r>
            </a:p>
          </p:txBody>
        </p:sp>
      </p:grpSp>
      <p:grpSp>
        <p:nvGrpSpPr>
          <p:cNvPr id="86" name="Group 85">
            <a:extLst>
              <a:ext uri="{FF2B5EF4-FFF2-40B4-BE49-F238E27FC236}">
                <a16:creationId xmlns:a16="http://schemas.microsoft.com/office/drawing/2014/main" id="{1E620F80-42F8-7E90-B034-947629177219}"/>
              </a:ext>
            </a:extLst>
          </p:cNvPr>
          <p:cNvGrpSpPr/>
          <p:nvPr/>
        </p:nvGrpSpPr>
        <p:grpSpPr>
          <a:xfrm>
            <a:off x="2997206" y="7626889"/>
            <a:ext cx="3527471" cy="348400"/>
            <a:chOff x="3300797" y="3284404"/>
            <a:chExt cx="3527471" cy="348400"/>
          </a:xfrm>
        </p:grpSpPr>
        <p:sp>
          <p:nvSpPr>
            <p:cNvPr id="87" name="Rectangle 86">
              <a:extLst>
                <a:ext uri="{FF2B5EF4-FFF2-40B4-BE49-F238E27FC236}">
                  <a16:creationId xmlns:a16="http://schemas.microsoft.com/office/drawing/2014/main" id="{11D88A6D-96D4-BB1C-0716-0CF38ECBEFB4}"/>
                </a:ext>
              </a:extLst>
            </p:cNvPr>
            <p:cNvSpPr/>
            <p:nvPr/>
          </p:nvSpPr>
          <p:spPr>
            <a:xfrm>
              <a:off x="3332570" y="3304370"/>
              <a:ext cx="431548" cy="31350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a:extLst>
                <a:ext uri="{FF2B5EF4-FFF2-40B4-BE49-F238E27FC236}">
                  <a16:creationId xmlns:a16="http://schemas.microsoft.com/office/drawing/2014/main" id="{815A0831-42B6-0B8C-1302-E251C8BF0EB2}"/>
                </a:ext>
              </a:extLst>
            </p:cNvPr>
            <p:cNvCxnSpPr>
              <a:cxnSpLocks/>
            </p:cNvCxnSpPr>
            <p:nvPr/>
          </p:nvCxnSpPr>
          <p:spPr>
            <a:xfrm>
              <a:off x="3624268" y="3560193"/>
              <a:ext cx="3204000" cy="0"/>
            </a:xfrm>
            <a:prstGeom prst="line">
              <a:avLst/>
            </a:prstGeom>
            <a:ln w="12700">
              <a:solidFill>
                <a:srgbClr val="62A844"/>
              </a:solidFill>
              <a:prstDash val="solid"/>
            </a:ln>
          </p:spPr>
          <p:style>
            <a:lnRef idx="1">
              <a:schemeClr val="accent1"/>
            </a:lnRef>
            <a:fillRef idx="0">
              <a:schemeClr val="accent1"/>
            </a:fillRef>
            <a:effectRef idx="0">
              <a:schemeClr val="accent1"/>
            </a:effectRef>
            <a:fontRef idx="minor">
              <a:schemeClr val="tx1"/>
            </a:fontRef>
          </p:style>
        </p:cxnSp>
        <p:sp>
          <p:nvSpPr>
            <p:cNvPr id="90" name="Text Placeholder 8">
              <a:extLst>
                <a:ext uri="{FF2B5EF4-FFF2-40B4-BE49-F238E27FC236}">
                  <a16:creationId xmlns:a16="http://schemas.microsoft.com/office/drawing/2014/main" id="{7C235346-874A-DECC-A7D0-A8C0AF581700}"/>
                </a:ext>
              </a:extLst>
            </p:cNvPr>
            <p:cNvSpPr txBox="1">
              <a:spLocks/>
            </p:cNvSpPr>
            <p:nvPr/>
          </p:nvSpPr>
          <p:spPr>
            <a:xfrm>
              <a:off x="3300797" y="32844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10</a:t>
              </a:r>
            </a:p>
          </p:txBody>
        </p:sp>
      </p:grpSp>
      <p:sp>
        <p:nvSpPr>
          <p:cNvPr id="95" name="Text Placeholder 17">
            <a:extLst>
              <a:ext uri="{FF2B5EF4-FFF2-40B4-BE49-F238E27FC236}">
                <a16:creationId xmlns:a16="http://schemas.microsoft.com/office/drawing/2014/main" id="{40F337EE-ADEF-08E6-D4C7-E80EA185F6AA}"/>
              </a:ext>
            </a:extLst>
          </p:cNvPr>
          <p:cNvSpPr txBox="1">
            <a:spLocks/>
          </p:cNvSpPr>
          <p:nvPr/>
        </p:nvSpPr>
        <p:spPr>
          <a:xfrm>
            <a:off x="3611185" y="839075"/>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ts val="1600"/>
              </a:lnSpc>
              <a:spcBef>
                <a:spcPts val="0"/>
              </a:spcBef>
              <a:tabLst>
                <a:tab pos="2481263" algn="l"/>
                <a:tab pos="4398963" algn="l"/>
                <a:tab pos="5511800" algn="l"/>
              </a:tabLst>
            </a:pPr>
            <a:r>
              <a:rPr lang="en-US" sz="1500" dirty="0" err="1"/>
              <a:t>Sobre</a:t>
            </a:r>
            <a:r>
              <a:rPr lang="en-US" sz="1500" dirty="0"/>
              <a:t> </a:t>
            </a:r>
            <a:r>
              <a:rPr lang="en-US" sz="1500" dirty="0" err="1"/>
              <a:t>el</a:t>
            </a:r>
            <a:r>
              <a:rPr lang="en-US" sz="1500" dirty="0"/>
              <a:t> Marco                         3</a:t>
            </a:r>
          </a:p>
        </p:txBody>
      </p:sp>
      <p:sp>
        <p:nvSpPr>
          <p:cNvPr id="96" name="Text Placeholder 17">
            <a:extLst>
              <a:ext uri="{FF2B5EF4-FFF2-40B4-BE49-F238E27FC236}">
                <a16:creationId xmlns:a16="http://schemas.microsoft.com/office/drawing/2014/main" id="{E91E6C23-E855-E89B-8523-79DE5A69BA90}"/>
              </a:ext>
            </a:extLst>
          </p:cNvPr>
          <p:cNvSpPr txBox="1">
            <a:spLocks/>
          </p:cNvSpPr>
          <p:nvPr/>
        </p:nvSpPr>
        <p:spPr>
          <a:xfrm>
            <a:off x="3611185" y="1503852"/>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133600" algn="l"/>
                <a:tab pos="2481263" algn="l"/>
                <a:tab pos="4398963" algn="l"/>
                <a:tab pos="5511800" algn="l"/>
              </a:tabLst>
            </a:pPr>
            <a:r>
              <a:rPr lang="en-US" sz="1500" dirty="0"/>
              <a:t>Marcos de</a:t>
            </a:r>
          </a:p>
          <a:p>
            <a:pPr>
              <a:lnSpc>
                <a:spcPts val="1600"/>
              </a:lnSpc>
              <a:spcBef>
                <a:spcPts val="0"/>
              </a:spcBef>
              <a:tabLst>
                <a:tab pos="2133600" algn="l"/>
                <a:tab pos="2481263" algn="l"/>
                <a:tab pos="4398963" algn="l"/>
                <a:tab pos="5511800" algn="l"/>
              </a:tabLst>
            </a:pPr>
            <a:r>
              <a:rPr lang="en-US" sz="1500" dirty="0" err="1"/>
              <a:t>Competencias</a:t>
            </a:r>
            <a:r>
              <a:rPr lang="en-US" sz="1500" dirty="0"/>
              <a:t> </a:t>
            </a:r>
            <a:r>
              <a:rPr lang="en-US" sz="1500" dirty="0" err="1"/>
              <a:t>Existentes</a:t>
            </a:r>
            <a:r>
              <a:rPr lang="en-US" sz="1500" dirty="0"/>
              <a:t> 8</a:t>
            </a:r>
          </a:p>
        </p:txBody>
      </p:sp>
      <p:sp>
        <p:nvSpPr>
          <p:cNvPr id="97" name="Text Placeholder 17">
            <a:extLst>
              <a:ext uri="{FF2B5EF4-FFF2-40B4-BE49-F238E27FC236}">
                <a16:creationId xmlns:a16="http://schemas.microsoft.com/office/drawing/2014/main" id="{AD1617CA-7EE5-BE40-4992-A8DDC041A24E}"/>
              </a:ext>
            </a:extLst>
          </p:cNvPr>
          <p:cNvSpPr txBox="1">
            <a:spLocks/>
          </p:cNvSpPr>
          <p:nvPr/>
        </p:nvSpPr>
        <p:spPr>
          <a:xfrm>
            <a:off x="3611185" y="2125936"/>
            <a:ext cx="3423860" cy="301742"/>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481263" algn="l"/>
                <a:tab pos="4398963" algn="l"/>
                <a:tab pos="5511800" algn="l"/>
              </a:tabLst>
            </a:pPr>
            <a:endParaRPr lang="en-US" sz="1500" dirty="0"/>
          </a:p>
          <a:p>
            <a:pPr>
              <a:lnSpc>
                <a:spcPts val="1600"/>
              </a:lnSpc>
              <a:spcBef>
                <a:spcPts val="0"/>
              </a:spcBef>
              <a:tabLst>
                <a:tab pos="2481263" algn="l"/>
                <a:tab pos="4398963" algn="l"/>
                <a:tab pos="5511800" algn="l"/>
              </a:tabLst>
            </a:pPr>
            <a:r>
              <a:rPr lang="en-US" sz="1500" dirty="0"/>
              <a:t>                                                      </a:t>
            </a:r>
          </a:p>
          <a:p>
            <a:pPr>
              <a:lnSpc>
                <a:spcPts val="1600"/>
              </a:lnSpc>
              <a:spcBef>
                <a:spcPts val="0"/>
              </a:spcBef>
              <a:tabLst>
                <a:tab pos="2481263" algn="l"/>
                <a:tab pos="4398963" algn="l"/>
                <a:tab pos="5511800" algn="l"/>
              </a:tabLst>
            </a:pPr>
            <a:endParaRPr lang="en-US" sz="1500" dirty="0"/>
          </a:p>
          <a:p>
            <a:pPr>
              <a:lnSpc>
                <a:spcPts val="1600"/>
              </a:lnSpc>
              <a:spcBef>
                <a:spcPts val="0"/>
              </a:spcBef>
              <a:tabLst>
                <a:tab pos="2481263" algn="l"/>
                <a:tab pos="4398963" algn="l"/>
                <a:tab pos="5511800" algn="l"/>
              </a:tabLst>
            </a:pPr>
            <a:endParaRPr lang="en-US" sz="1500" dirty="0"/>
          </a:p>
          <a:p>
            <a:pPr>
              <a:lnSpc>
                <a:spcPts val="1600"/>
              </a:lnSpc>
              <a:spcBef>
                <a:spcPts val="0"/>
              </a:spcBef>
              <a:tabLst>
                <a:tab pos="2481263" algn="l"/>
                <a:tab pos="4398963" algn="l"/>
                <a:tab pos="5511800" algn="l"/>
              </a:tabLst>
            </a:pPr>
            <a:r>
              <a:rPr lang="en-US" sz="1500" dirty="0" err="1"/>
              <a:t>Resultados</a:t>
            </a:r>
            <a:r>
              <a:rPr lang="en-US" sz="1500" dirty="0"/>
              <a:t> clave	13</a:t>
            </a:r>
          </a:p>
        </p:txBody>
      </p:sp>
      <p:sp>
        <p:nvSpPr>
          <p:cNvPr id="98" name="Text Placeholder 17">
            <a:extLst>
              <a:ext uri="{FF2B5EF4-FFF2-40B4-BE49-F238E27FC236}">
                <a16:creationId xmlns:a16="http://schemas.microsoft.com/office/drawing/2014/main" id="{D42A7D42-1BEF-B55F-C0D3-3F1534EC727B}"/>
              </a:ext>
            </a:extLst>
          </p:cNvPr>
          <p:cNvSpPr txBox="1">
            <a:spLocks/>
          </p:cNvSpPr>
          <p:nvPr/>
        </p:nvSpPr>
        <p:spPr>
          <a:xfrm>
            <a:off x="3611185" y="3016606"/>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481263" algn="l"/>
                <a:tab pos="4398963" algn="l"/>
                <a:tab pos="5511800" algn="l"/>
              </a:tabLst>
            </a:pPr>
            <a:r>
              <a:rPr lang="es-ES" sz="1500" dirty="0"/>
              <a:t>Perfil de los Grupos </a:t>
            </a:r>
          </a:p>
          <a:p>
            <a:pPr>
              <a:lnSpc>
                <a:spcPts val="1600"/>
              </a:lnSpc>
              <a:spcBef>
                <a:spcPts val="0"/>
              </a:spcBef>
              <a:tabLst>
                <a:tab pos="2481263" algn="l"/>
                <a:tab pos="4398963" algn="l"/>
                <a:tab pos="5511800" algn="l"/>
              </a:tabLst>
            </a:pPr>
            <a:r>
              <a:rPr lang="es-ES" sz="1500" dirty="0"/>
              <a:t>Objetivo y Beneficiarios                16</a:t>
            </a:r>
          </a:p>
          <a:p>
            <a:pPr>
              <a:lnSpc>
                <a:spcPts val="1600"/>
              </a:lnSpc>
              <a:spcBef>
                <a:spcPts val="0"/>
              </a:spcBef>
              <a:tabLst>
                <a:tab pos="2481263" algn="l"/>
                <a:tab pos="4398963" algn="l"/>
                <a:tab pos="5511800" algn="l"/>
              </a:tabLst>
            </a:pPr>
            <a:r>
              <a:rPr lang="en-US" sz="1500" dirty="0"/>
              <a:t>	</a:t>
            </a:r>
          </a:p>
        </p:txBody>
      </p:sp>
      <p:sp>
        <p:nvSpPr>
          <p:cNvPr id="99" name="Text Placeholder 17">
            <a:extLst>
              <a:ext uri="{FF2B5EF4-FFF2-40B4-BE49-F238E27FC236}">
                <a16:creationId xmlns:a16="http://schemas.microsoft.com/office/drawing/2014/main" id="{92D463E1-FA7D-7001-B8A3-F5146D26D990}"/>
              </a:ext>
            </a:extLst>
          </p:cNvPr>
          <p:cNvSpPr txBox="1">
            <a:spLocks/>
          </p:cNvSpPr>
          <p:nvPr/>
        </p:nvSpPr>
        <p:spPr>
          <a:xfrm>
            <a:off x="3626972" y="3429003"/>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481263" algn="l"/>
                <a:tab pos="4398963" algn="l"/>
                <a:tab pos="5511800" algn="l"/>
              </a:tabLst>
            </a:pPr>
            <a:endParaRPr lang="en-US" sz="1500" dirty="0"/>
          </a:p>
          <a:p>
            <a:pPr>
              <a:lnSpc>
                <a:spcPts val="1600"/>
              </a:lnSpc>
              <a:spcBef>
                <a:spcPts val="0"/>
              </a:spcBef>
              <a:tabLst>
                <a:tab pos="2481263" algn="l"/>
                <a:tab pos="4398963" algn="l"/>
                <a:tab pos="5511800" algn="l"/>
              </a:tabLst>
            </a:pPr>
            <a:endParaRPr lang="en-US" sz="1500" dirty="0"/>
          </a:p>
          <a:p>
            <a:pPr>
              <a:lnSpc>
                <a:spcPts val="1600"/>
              </a:lnSpc>
              <a:spcBef>
                <a:spcPts val="0"/>
              </a:spcBef>
              <a:tabLst>
                <a:tab pos="2481263" algn="l"/>
                <a:tab pos="4398963" algn="l"/>
                <a:tab pos="5511800" algn="l"/>
              </a:tabLst>
            </a:pPr>
            <a:endParaRPr lang="en-US" sz="1500" dirty="0"/>
          </a:p>
          <a:p>
            <a:pPr>
              <a:lnSpc>
                <a:spcPts val="1600"/>
              </a:lnSpc>
              <a:spcBef>
                <a:spcPts val="0"/>
              </a:spcBef>
              <a:tabLst>
                <a:tab pos="2481263" algn="l"/>
                <a:tab pos="4398963" algn="l"/>
                <a:tab pos="5511800" algn="l"/>
              </a:tabLst>
            </a:pPr>
            <a:r>
              <a:rPr lang="en-US" sz="1500" dirty="0"/>
              <a:t>Desarrollo del Marco                   19</a:t>
            </a:r>
          </a:p>
        </p:txBody>
      </p:sp>
      <p:sp>
        <p:nvSpPr>
          <p:cNvPr id="100" name="Text Placeholder 17">
            <a:extLst>
              <a:ext uri="{FF2B5EF4-FFF2-40B4-BE49-F238E27FC236}">
                <a16:creationId xmlns:a16="http://schemas.microsoft.com/office/drawing/2014/main" id="{C12DE5DA-1600-B4BA-3FA8-168B07DFB217}"/>
              </a:ext>
            </a:extLst>
          </p:cNvPr>
          <p:cNvSpPr txBox="1">
            <a:spLocks/>
          </p:cNvSpPr>
          <p:nvPr/>
        </p:nvSpPr>
        <p:spPr>
          <a:xfrm>
            <a:off x="3611185" y="4072555"/>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133600" algn="l"/>
                <a:tab pos="2481263" algn="l"/>
                <a:tab pos="4398963" algn="l"/>
                <a:tab pos="5511800" algn="l"/>
              </a:tabLst>
            </a:pPr>
            <a:r>
              <a:rPr lang="en-US" sz="1500" dirty="0" err="1"/>
              <a:t>Metodología</a:t>
            </a:r>
            <a:r>
              <a:rPr lang="en-US" sz="1500" dirty="0"/>
              <a:t> de la </a:t>
            </a:r>
            <a:r>
              <a:rPr lang="en-US" sz="1500" dirty="0" err="1"/>
              <a:t>Investigación</a:t>
            </a:r>
            <a:r>
              <a:rPr lang="en-US" sz="1500" dirty="0"/>
              <a:t>		21</a:t>
            </a:r>
          </a:p>
        </p:txBody>
      </p:sp>
      <p:sp>
        <p:nvSpPr>
          <p:cNvPr id="101" name="Text Placeholder 17">
            <a:extLst>
              <a:ext uri="{FF2B5EF4-FFF2-40B4-BE49-F238E27FC236}">
                <a16:creationId xmlns:a16="http://schemas.microsoft.com/office/drawing/2014/main" id="{B2AFA1D1-4D6F-FEA5-6F8F-6149FF36D27C}"/>
              </a:ext>
            </a:extLst>
          </p:cNvPr>
          <p:cNvSpPr txBox="1">
            <a:spLocks/>
          </p:cNvSpPr>
          <p:nvPr/>
        </p:nvSpPr>
        <p:spPr>
          <a:xfrm>
            <a:off x="3611185" y="4988147"/>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481263" algn="l"/>
                <a:tab pos="4398963" algn="l"/>
                <a:tab pos="5511800" algn="l"/>
              </a:tabLst>
            </a:pPr>
            <a:r>
              <a:rPr lang="en-US" sz="1500" dirty="0"/>
              <a:t>Uso de </a:t>
            </a:r>
            <a:r>
              <a:rPr lang="en-US" sz="1500" dirty="0" err="1"/>
              <a:t>Competencias</a:t>
            </a:r>
            <a:r>
              <a:rPr lang="en-US" sz="1500" dirty="0"/>
              <a:t> de la UE</a:t>
            </a:r>
          </a:p>
          <a:p>
            <a:pPr>
              <a:lnSpc>
                <a:spcPts val="1600"/>
              </a:lnSpc>
              <a:spcBef>
                <a:spcPts val="0"/>
              </a:spcBef>
              <a:tabLst>
                <a:tab pos="2481263" algn="l"/>
                <a:tab pos="4398963" algn="l"/>
                <a:tab pos="5511800" algn="l"/>
              </a:tabLst>
            </a:pPr>
            <a:r>
              <a:rPr lang="en-US" sz="1500" dirty="0"/>
              <a:t>Marcos para </a:t>
            </a:r>
            <a:r>
              <a:rPr lang="en-US" sz="1500" dirty="0" err="1"/>
              <a:t>el</a:t>
            </a:r>
            <a:r>
              <a:rPr lang="en-US" sz="1500" dirty="0"/>
              <a:t> </a:t>
            </a:r>
            <a:r>
              <a:rPr lang="en-US" sz="1500" dirty="0" err="1"/>
              <a:t>Análisis</a:t>
            </a:r>
            <a:endParaRPr lang="en-US" sz="1500" dirty="0"/>
          </a:p>
          <a:p>
            <a:pPr>
              <a:lnSpc>
                <a:spcPts val="1600"/>
              </a:lnSpc>
              <a:spcBef>
                <a:spcPts val="0"/>
              </a:spcBef>
              <a:tabLst>
                <a:tab pos="2481263" algn="l"/>
                <a:tab pos="4398963" algn="l"/>
                <a:tab pos="5511800" algn="l"/>
              </a:tabLst>
            </a:pPr>
            <a:r>
              <a:rPr lang="en-US" sz="1500" dirty="0" err="1"/>
              <a:t>Resultados</a:t>
            </a:r>
            <a:r>
              <a:rPr lang="en-US" sz="1500" dirty="0"/>
              <a:t> de la </a:t>
            </a:r>
            <a:r>
              <a:rPr lang="en-US" sz="1500" dirty="0" err="1"/>
              <a:t>Investigación</a:t>
            </a:r>
            <a:r>
              <a:rPr lang="en-US" sz="1500" dirty="0"/>
              <a:t>	37</a:t>
            </a:r>
          </a:p>
        </p:txBody>
      </p:sp>
      <p:sp>
        <p:nvSpPr>
          <p:cNvPr id="102" name="Text Placeholder 17">
            <a:extLst>
              <a:ext uri="{FF2B5EF4-FFF2-40B4-BE49-F238E27FC236}">
                <a16:creationId xmlns:a16="http://schemas.microsoft.com/office/drawing/2014/main" id="{58CE1CE3-B7F9-2887-BC91-74957AA23D05}"/>
              </a:ext>
            </a:extLst>
          </p:cNvPr>
          <p:cNvSpPr txBox="1">
            <a:spLocks/>
          </p:cNvSpPr>
          <p:nvPr/>
        </p:nvSpPr>
        <p:spPr>
          <a:xfrm>
            <a:off x="3611185" y="5745521"/>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527300" algn="l"/>
                <a:tab pos="4398963" algn="l"/>
                <a:tab pos="5511800" algn="l"/>
              </a:tabLst>
            </a:pPr>
            <a:r>
              <a:rPr lang="en-US" sz="1500" dirty="0" err="1"/>
              <a:t>Descripción</a:t>
            </a:r>
            <a:r>
              <a:rPr lang="en-US" sz="1500" dirty="0"/>
              <a:t> del </a:t>
            </a:r>
            <a:r>
              <a:rPr lang="en-US" sz="1500" dirty="0" err="1"/>
              <a:t>Curso</a:t>
            </a:r>
            <a:r>
              <a:rPr lang="en-US" sz="1500" dirty="0"/>
              <a:t> / </a:t>
            </a:r>
          </a:p>
          <a:p>
            <a:pPr>
              <a:lnSpc>
                <a:spcPts val="1600"/>
              </a:lnSpc>
              <a:spcBef>
                <a:spcPts val="0"/>
              </a:spcBef>
              <a:tabLst>
                <a:tab pos="2527300" algn="l"/>
                <a:tab pos="4398963" algn="l"/>
                <a:tab pos="5511800" algn="l"/>
              </a:tabLst>
            </a:pPr>
            <a:r>
              <a:rPr lang="en-US" sz="1500" dirty="0"/>
              <a:t>Plan de </a:t>
            </a:r>
            <a:r>
              <a:rPr lang="en-US" sz="1500" dirty="0" err="1"/>
              <a:t>estudio</a:t>
            </a:r>
            <a:r>
              <a:rPr lang="en-US" sz="1500" dirty="0"/>
              <a:t>	42</a:t>
            </a:r>
          </a:p>
        </p:txBody>
      </p:sp>
      <p:sp>
        <p:nvSpPr>
          <p:cNvPr id="103" name="Text Placeholder 17">
            <a:extLst>
              <a:ext uri="{FF2B5EF4-FFF2-40B4-BE49-F238E27FC236}">
                <a16:creationId xmlns:a16="http://schemas.microsoft.com/office/drawing/2014/main" id="{78AE680F-92CA-5D50-0342-471C02E658BD}"/>
              </a:ext>
            </a:extLst>
          </p:cNvPr>
          <p:cNvSpPr txBox="1">
            <a:spLocks/>
          </p:cNvSpPr>
          <p:nvPr/>
        </p:nvSpPr>
        <p:spPr>
          <a:xfrm>
            <a:off x="3611185" y="6833171"/>
            <a:ext cx="308679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527300" algn="l"/>
                <a:tab pos="4398963" algn="l"/>
                <a:tab pos="5511800" algn="l"/>
              </a:tabLst>
            </a:pPr>
            <a:r>
              <a:rPr lang="en-US" sz="1500" dirty="0" err="1"/>
              <a:t>Competencia</a:t>
            </a:r>
            <a:r>
              <a:rPr lang="en-US" sz="1500" dirty="0"/>
              <a:t> </a:t>
            </a:r>
            <a:r>
              <a:rPr lang="en-US" sz="1500" dirty="0" err="1"/>
              <a:t>Integrada</a:t>
            </a:r>
            <a:endParaRPr lang="en-US" sz="1500" dirty="0"/>
          </a:p>
          <a:p>
            <a:pPr>
              <a:lnSpc>
                <a:spcPts val="1600"/>
              </a:lnSpc>
              <a:spcBef>
                <a:spcPts val="0"/>
              </a:spcBef>
              <a:tabLst>
                <a:tab pos="2527300" algn="l"/>
                <a:tab pos="4398963" algn="l"/>
                <a:tab pos="5511800" algn="l"/>
              </a:tabLst>
            </a:pPr>
            <a:r>
              <a:rPr lang="en-US" sz="1500" dirty="0"/>
              <a:t>Marco y Curriculum para la </a:t>
            </a:r>
            <a:r>
              <a:rPr lang="en-US" sz="1500" dirty="0" err="1"/>
              <a:t>Sostenbilidad</a:t>
            </a:r>
            <a:r>
              <a:rPr lang="en-US" sz="1500" dirty="0"/>
              <a:t> y </a:t>
            </a:r>
            <a:r>
              <a:rPr lang="en-US" sz="1500" dirty="0" err="1"/>
              <a:t>Digitalizacón</a:t>
            </a:r>
            <a:r>
              <a:rPr lang="en-US" sz="1500" dirty="0"/>
              <a:t> </a:t>
            </a:r>
          </a:p>
          <a:p>
            <a:pPr>
              <a:lnSpc>
                <a:spcPts val="1600"/>
              </a:lnSpc>
              <a:spcBef>
                <a:spcPts val="0"/>
              </a:spcBef>
              <a:tabLst>
                <a:tab pos="2527300" algn="l"/>
                <a:tab pos="4398963" algn="l"/>
                <a:tab pos="5511800" algn="l"/>
              </a:tabLst>
            </a:pPr>
            <a:r>
              <a:rPr lang="en-US" sz="1500" dirty="0" err="1"/>
              <a:t>en</a:t>
            </a:r>
            <a:r>
              <a:rPr lang="en-US" sz="1500" dirty="0"/>
              <a:t> </a:t>
            </a:r>
            <a:r>
              <a:rPr lang="en-US" sz="1500" dirty="0" err="1"/>
              <a:t>Hostelería</a:t>
            </a:r>
            <a:r>
              <a:rPr lang="en-US" sz="1500" dirty="0"/>
              <a:t>	44</a:t>
            </a:r>
          </a:p>
        </p:txBody>
      </p:sp>
      <p:sp>
        <p:nvSpPr>
          <p:cNvPr id="104" name="Text Placeholder 17">
            <a:extLst>
              <a:ext uri="{FF2B5EF4-FFF2-40B4-BE49-F238E27FC236}">
                <a16:creationId xmlns:a16="http://schemas.microsoft.com/office/drawing/2014/main" id="{EC77084B-C8DA-185A-8970-B367F3343B1E}"/>
              </a:ext>
            </a:extLst>
          </p:cNvPr>
          <p:cNvSpPr txBox="1">
            <a:spLocks/>
          </p:cNvSpPr>
          <p:nvPr/>
        </p:nvSpPr>
        <p:spPr>
          <a:xfrm>
            <a:off x="3611185" y="7544246"/>
            <a:ext cx="3423860"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133600" algn="l"/>
                <a:tab pos="2481263" algn="l"/>
                <a:tab pos="4398963" algn="l"/>
                <a:tab pos="5511800" algn="l"/>
              </a:tabLst>
            </a:pPr>
            <a:r>
              <a:rPr lang="en-US" sz="1500" dirty="0" err="1"/>
              <a:t>Resumen</a:t>
            </a:r>
            <a:r>
              <a:rPr lang="en-US" sz="1500" dirty="0"/>
              <a:t>		47</a:t>
            </a:r>
          </a:p>
        </p:txBody>
      </p:sp>
      <p:sp>
        <p:nvSpPr>
          <p:cNvPr id="109" name="Text Placeholder 11">
            <a:extLst>
              <a:ext uri="{FF2B5EF4-FFF2-40B4-BE49-F238E27FC236}">
                <a16:creationId xmlns:a16="http://schemas.microsoft.com/office/drawing/2014/main" id="{9E3D2F93-6130-2115-50BF-CF12C3667FC0}"/>
              </a:ext>
            </a:extLst>
          </p:cNvPr>
          <p:cNvSpPr txBox="1">
            <a:spLocks/>
          </p:cNvSpPr>
          <p:nvPr/>
        </p:nvSpPr>
        <p:spPr>
          <a:xfrm rot="16200000">
            <a:off x="-1997367" y="3531069"/>
            <a:ext cx="6725139" cy="1322342"/>
          </a:xfr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8800" dirty="0">
                <a:solidFill>
                  <a:srgbClr val="0289AE"/>
                </a:solidFill>
              </a:rPr>
              <a:t>CONTENIDO</a:t>
            </a:r>
            <a:endParaRPr lang="en-US" sz="8800" dirty="0">
              <a:solidFill>
                <a:srgbClr val="FFFFFF"/>
              </a:solidFill>
            </a:endParaRPr>
          </a:p>
        </p:txBody>
      </p:sp>
      <p:pic>
        <p:nvPicPr>
          <p:cNvPr id="114" name="Picture 113" descr="A close-up of a text&#10;&#10;AI-generated content may be incorrect.">
            <a:extLst>
              <a:ext uri="{FF2B5EF4-FFF2-40B4-BE49-F238E27FC236}">
                <a16:creationId xmlns:a16="http://schemas.microsoft.com/office/drawing/2014/main" id="{5F5DB8E4-267E-C2B9-BF51-A42DB54FE090}"/>
              </a:ext>
            </a:extLst>
          </p:cNvPr>
          <p:cNvPicPr>
            <a:picLocks noChangeAspect="1"/>
          </p:cNvPicPr>
          <p:nvPr/>
        </p:nvPicPr>
        <p:blipFill>
          <a:blip r:embed="rId4"/>
          <a:stretch>
            <a:fillRect/>
          </a:stretch>
        </p:blipFill>
        <p:spPr>
          <a:xfrm>
            <a:off x="2868640" y="9744002"/>
            <a:ext cx="4618061" cy="727749"/>
          </a:xfrm>
          <a:prstGeom prst="rect">
            <a:avLst/>
          </a:prstGeom>
        </p:spPr>
      </p:pic>
      <p:sp>
        <p:nvSpPr>
          <p:cNvPr id="115" name="Slide Number Placeholder 5">
            <a:extLst>
              <a:ext uri="{FF2B5EF4-FFF2-40B4-BE49-F238E27FC236}">
                <a16:creationId xmlns:a16="http://schemas.microsoft.com/office/drawing/2014/main" id="{11A0CB04-DF63-E0A8-DF32-EBA61CE6E863}"/>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2</a:t>
            </a:fld>
            <a:endParaRPr lang="en-US" dirty="0">
              <a:solidFill>
                <a:srgbClr val="262626"/>
              </a:solidFill>
            </a:endParaRPr>
          </a:p>
        </p:txBody>
      </p:sp>
      <p:pic>
        <p:nvPicPr>
          <p:cNvPr id="3" name="Picture 2">
            <a:extLst>
              <a:ext uri="{FF2B5EF4-FFF2-40B4-BE49-F238E27FC236}">
                <a16:creationId xmlns:a16="http://schemas.microsoft.com/office/drawing/2014/main" id="{5527DABE-CC02-0738-6CFD-2F0258A6EB6D}"/>
              </a:ext>
            </a:extLst>
          </p:cNvPr>
          <p:cNvPicPr>
            <a:picLocks noChangeAspect="1"/>
          </p:cNvPicPr>
          <p:nvPr/>
        </p:nvPicPr>
        <p:blipFill>
          <a:blip r:embed="rId5"/>
          <a:stretch>
            <a:fillRect/>
          </a:stretch>
        </p:blipFill>
        <p:spPr>
          <a:xfrm>
            <a:off x="3017635" y="9052263"/>
            <a:ext cx="1047758" cy="619130"/>
          </a:xfrm>
          <a:prstGeom prst="rect">
            <a:avLst/>
          </a:prstGeom>
        </p:spPr>
      </p:pic>
    </p:spTree>
    <p:extLst>
      <p:ext uri="{BB962C8B-B14F-4D97-AF65-F5344CB8AC3E}">
        <p14:creationId xmlns:p14="http://schemas.microsoft.com/office/powerpoint/2010/main" val="2924682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AAF69-95D8-4A80-EA67-DC192FA536EC}"/>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6FF33EC6-DE50-04F3-2624-7E113CF12E86}"/>
              </a:ext>
            </a:extLst>
          </p:cNvPr>
          <p:cNvSpPr txBox="1"/>
          <p:nvPr/>
        </p:nvSpPr>
        <p:spPr>
          <a:xfrm>
            <a:off x="594917" y="1922623"/>
            <a:ext cx="5694789" cy="631327"/>
          </a:xfrm>
          <a:prstGeom prst="rect">
            <a:avLst/>
          </a:prstGeom>
          <a:noFill/>
        </p:spPr>
        <p:txBody>
          <a:bodyPr wrap="square" rtlCol="0" anchor="t">
            <a:spAutoFit/>
          </a:bodyPr>
          <a:lstStyle/>
          <a:p>
            <a:pPr marL="6350">
              <a:lnSpc>
                <a:spcPts val="2100"/>
              </a:lnSpc>
              <a:tabLst>
                <a:tab pos="611188" algn="l"/>
              </a:tabLst>
            </a:pPr>
            <a:r>
              <a:rPr lang="en-US" sz="2000" b="1" dirty="0">
                <a:solidFill>
                  <a:srgbClr val="0289AE"/>
                </a:solidFill>
                <a:latin typeface="Calibri" panose="020F0502020204030204" pitchFamily="34" charset="0"/>
                <a:cs typeface="Calibri" panose="020F0502020204030204" pitchFamily="34" charset="0"/>
              </a:rPr>
              <a:t>Marco de </a:t>
            </a:r>
            <a:r>
              <a:rPr lang="en-US" sz="2000" b="1" dirty="0" err="1">
                <a:solidFill>
                  <a:srgbClr val="0289AE"/>
                </a:solidFill>
                <a:latin typeface="Calibri" panose="020F0502020204030204" pitchFamily="34" charset="0"/>
                <a:cs typeface="Calibri" panose="020F0502020204030204" pitchFamily="34" charset="0"/>
              </a:rPr>
              <a:t>Competencias</a:t>
            </a:r>
            <a:endParaRPr lang="en-US" sz="2000" b="1" dirty="0">
              <a:solidFill>
                <a:srgbClr val="0289AE"/>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0289AE"/>
              </a:solidFill>
              <a:latin typeface="Calibri" panose="020F0502020204030204" pitchFamily="34" charset="0"/>
              <a:cs typeface="Calibri" panose="020F0502020204030204" pitchFamily="34" charset="0"/>
            </a:endParaRPr>
          </a:p>
        </p:txBody>
      </p:sp>
      <p:sp>
        <p:nvSpPr>
          <p:cNvPr id="46" name="Slide Number Placeholder 5">
            <a:extLst>
              <a:ext uri="{FF2B5EF4-FFF2-40B4-BE49-F238E27FC236}">
                <a16:creationId xmlns:a16="http://schemas.microsoft.com/office/drawing/2014/main" id="{55810207-53EA-5E7B-8FA8-4FEB1CFE1951}"/>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20</a:t>
            </a:fld>
            <a:endParaRPr lang="en-US" dirty="0">
              <a:solidFill>
                <a:srgbClr val="262626"/>
              </a:solidFill>
            </a:endParaRPr>
          </a:p>
        </p:txBody>
      </p:sp>
      <p:sp>
        <p:nvSpPr>
          <p:cNvPr id="47" name="Graphic 4">
            <a:extLst>
              <a:ext uri="{FF2B5EF4-FFF2-40B4-BE49-F238E27FC236}">
                <a16:creationId xmlns:a16="http://schemas.microsoft.com/office/drawing/2014/main" id="{8A268908-C910-4D6E-0267-E4350C4B959E}"/>
              </a:ext>
            </a:extLst>
          </p:cNvPr>
          <p:cNvSpPr/>
          <p:nvPr/>
        </p:nvSpPr>
        <p:spPr>
          <a:xfrm rot="10800000">
            <a:off x="-10511" y="128334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2A09F841-C394-50E3-6FD2-3B6B93C25902}"/>
              </a:ext>
            </a:extLst>
          </p:cNvPr>
          <p:cNvSpPr txBox="1"/>
          <p:nvPr/>
        </p:nvSpPr>
        <p:spPr>
          <a:xfrm>
            <a:off x="671427" y="140591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5.1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E471B9BA-5EF2-C313-FC9E-BAD3C2A535C3}"/>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86261" y="1290333"/>
            <a:ext cx="3753229" cy="415500"/>
          </a:xfrm>
          <a:prstGeom prst="rect">
            <a:avLst/>
          </a:prstGeom>
        </p:spPr>
      </p:pic>
      <p:sp>
        <p:nvSpPr>
          <p:cNvPr id="3" name="Text Placeholder 29">
            <a:extLst>
              <a:ext uri="{FF2B5EF4-FFF2-40B4-BE49-F238E27FC236}">
                <a16:creationId xmlns:a16="http://schemas.microsoft.com/office/drawing/2014/main" id="{832916C2-DC30-19B0-F791-FE633F9EC2F9}"/>
              </a:ext>
            </a:extLst>
          </p:cNvPr>
          <p:cNvSpPr txBox="1">
            <a:spLocks/>
          </p:cNvSpPr>
          <p:nvPr/>
        </p:nvSpPr>
        <p:spPr>
          <a:xfrm>
            <a:off x="594916" y="2259927"/>
            <a:ext cx="6606251" cy="673364"/>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b="0" dirty="0">
                <a:solidFill>
                  <a:srgbClr val="404040"/>
                </a:solidFill>
              </a:rPr>
              <a:t>El Marco de Competencias define las habilidades esenciales en ASG, digitalización y sostenibilidad que requieren los profesionales VET y las pymes dentro del sector </a:t>
            </a:r>
            <a:r>
              <a:rPr lang="es-ES" sz="1600" dirty="0">
                <a:solidFill>
                  <a:srgbClr val="404040"/>
                </a:solidFill>
              </a:rPr>
              <a:t>hostelero</a:t>
            </a:r>
            <a:r>
              <a:rPr lang="es-ES" sz="1600" b="0" dirty="0">
                <a:solidFill>
                  <a:srgbClr val="404040"/>
                </a:solidFill>
              </a:rPr>
              <a:t>.</a:t>
            </a:r>
            <a:r>
              <a:rPr lang="en-US" sz="1600" b="0" dirty="0">
                <a:solidFill>
                  <a:srgbClr val="404040"/>
                </a:solidFill>
              </a:rPr>
              <a:t> </a:t>
            </a:r>
            <a:endParaRPr lang="en-IE" sz="1600" dirty="0">
              <a:solidFill>
                <a:srgbClr val="404040"/>
              </a:solidFill>
              <a:ea typeface="Calibri" panose="020F0502020204030204" pitchFamily="34" charset="0"/>
              <a:cs typeface="Times New Roman" panose="02020603050405020304" pitchFamily="18" charset="0"/>
            </a:endParaRPr>
          </a:p>
        </p:txBody>
      </p:sp>
      <p:sp>
        <p:nvSpPr>
          <p:cNvPr id="4" name="Text Placeholder 1">
            <a:extLst>
              <a:ext uri="{FF2B5EF4-FFF2-40B4-BE49-F238E27FC236}">
                <a16:creationId xmlns:a16="http://schemas.microsoft.com/office/drawing/2014/main" id="{73003A40-086A-0E1E-3FFE-7B55AC7903F2}"/>
              </a:ext>
            </a:extLst>
          </p:cNvPr>
          <p:cNvSpPr txBox="1">
            <a:spLocks/>
          </p:cNvSpPr>
          <p:nvPr/>
        </p:nvSpPr>
        <p:spPr>
          <a:xfrm>
            <a:off x="577245" y="3165871"/>
            <a:ext cx="6389643" cy="816285"/>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Basado en investigación dirigida y desarrollado mediante la colaboración de expertos, el marco integra y adapta elementos de marcos europeos clave —</a:t>
            </a:r>
            <a:r>
              <a:rPr lang="es-ES" sz="1100" b="0" dirty="0" err="1">
                <a:solidFill>
                  <a:srgbClr val="404040"/>
                </a:solidFill>
              </a:rPr>
              <a:t>GreenComp</a:t>
            </a:r>
            <a:r>
              <a:rPr lang="es-ES" sz="1100" b="0" dirty="0">
                <a:solidFill>
                  <a:srgbClr val="404040"/>
                </a:solidFill>
              </a:rPr>
              <a:t>, </a:t>
            </a:r>
            <a:r>
              <a:rPr lang="es-ES" sz="1100" b="0" dirty="0" err="1">
                <a:solidFill>
                  <a:srgbClr val="404040"/>
                </a:solidFill>
              </a:rPr>
              <a:t>EntreComp</a:t>
            </a:r>
            <a:r>
              <a:rPr lang="es-ES" sz="1100" b="0" dirty="0">
                <a:solidFill>
                  <a:srgbClr val="404040"/>
                </a:solidFill>
              </a:rPr>
              <a:t> y </a:t>
            </a:r>
            <a:r>
              <a:rPr lang="es-ES" sz="1100" b="0" dirty="0" err="1">
                <a:solidFill>
                  <a:srgbClr val="404040"/>
                </a:solidFill>
              </a:rPr>
              <a:t>DigComp</a:t>
            </a:r>
            <a:r>
              <a:rPr lang="es-ES" sz="1100" b="0" dirty="0">
                <a:solidFill>
                  <a:srgbClr val="404040"/>
                </a:solidFill>
              </a:rPr>
              <a:t>. Este proceso de </a:t>
            </a:r>
            <a:r>
              <a:rPr lang="es-ES" sz="1100" b="0" dirty="0" err="1">
                <a:solidFill>
                  <a:srgbClr val="404040"/>
                </a:solidFill>
              </a:rPr>
              <a:t>co-creación</a:t>
            </a:r>
            <a:r>
              <a:rPr lang="es-ES" sz="1100" b="0" dirty="0">
                <a:solidFill>
                  <a:srgbClr val="404040"/>
                </a:solidFill>
              </a:rPr>
              <a:t> asegura una base completa y pertinente para la formación en ASG, sostenibilidad y digitalización, ajustada a los desafíos específicos del sector y orientada a impulsar resiliencia y sostenibilidad.</a:t>
            </a:r>
            <a:endParaRPr lang="en-US" sz="1100" b="0" dirty="0">
              <a:solidFill>
                <a:srgbClr val="404040"/>
              </a:solidFill>
            </a:endParaRPr>
          </a:p>
        </p:txBody>
      </p:sp>
      <p:cxnSp>
        <p:nvCxnSpPr>
          <p:cNvPr id="7" name="Straight Connector 6">
            <a:extLst>
              <a:ext uri="{FF2B5EF4-FFF2-40B4-BE49-F238E27FC236}">
                <a16:creationId xmlns:a16="http://schemas.microsoft.com/office/drawing/2014/main" id="{9FDB2FA9-424B-BD31-F5C4-BC4AE4CE83D7}"/>
              </a:ext>
            </a:extLst>
          </p:cNvPr>
          <p:cNvCxnSpPr>
            <a:cxnSpLocks/>
          </p:cNvCxnSpPr>
          <p:nvPr/>
        </p:nvCxnSpPr>
        <p:spPr>
          <a:xfrm>
            <a:off x="-7769" y="2968636"/>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4CB63578-AC6D-1482-6AFD-594A156F6E25}"/>
              </a:ext>
            </a:extLst>
          </p:cNvPr>
          <p:cNvSpPr/>
          <p:nvPr/>
        </p:nvSpPr>
        <p:spPr>
          <a:xfrm rot="10800000">
            <a:off x="-10510" y="4352927"/>
            <a:ext cx="757018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21" name="TextBox 20">
            <a:extLst>
              <a:ext uri="{FF2B5EF4-FFF2-40B4-BE49-F238E27FC236}">
                <a16:creationId xmlns:a16="http://schemas.microsoft.com/office/drawing/2014/main" id="{C639D922-F4B5-3E07-46EE-A56C987248E5}"/>
              </a:ext>
            </a:extLst>
          </p:cNvPr>
          <p:cNvSpPr txBox="1"/>
          <p:nvPr/>
        </p:nvSpPr>
        <p:spPr>
          <a:xfrm>
            <a:off x="671429" y="4475501"/>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5.2</a:t>
            </a:r>
            <a:endParaRPr lang="en-US" sz="2000" b="1" dirty="0">
              <a:solidFill>
                <a:schemeClr val="bg1"/>
              </a:solidFill>
              <a:latin typeface="Calibri" panose="020F0502020204030204" pitchFamily="34" charset="0"/>
              <a:cs typeface="Calibri" panose="020F0502020204030204" pitchFamily="34" charset="0"/>
            </a:endParaRPr>
          </a:p>
        </p:txBody>
      </p:sp>
      <p:pic>
        <p:nvPicPr>
          <p:cNvPr id="22" name="Graphic 21">
            <a:extLst>
              <a:ext uri="{FF2B5EF4-FFF2-40B4-BE49-F238E27FC236}">
                <a16:creationId xmlns:a16="http://schemas.microsoft.com/office/drawing/2014/main" id="{29419E67-C28B-F52B-CF6D-8D596A25FD03}"/>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86263" y="4359915"/>
            <a:ext cx="3753229" cy="415500"/>
          </a:xfrm>
          <a:prstGeom prst="rect">
            <a:avLst/>
          </a:prstGeom>
        </p:spPr>
      </p:pic>
      <p:sp>
        <p:nvSpPr>
          <p:cNvPr id="38" name="TextBox 37">
            <a:extLst>
              <a:ext uri="{FF2B5EF4-FFF2-40B4-BE49-F238E27FC236}">
                <a16:creationId xmlns:a16="http://schemas.microsoft.com/office/drawing/2014/main" id="{0223D5AC-8715-BA52-38AC-EECB81380698}"/>
              </a:ext>
            </a:extLst>
          </p:cNvPr>
          <p:cNvSpPr txBox="1"/>
          <p:nvPr/>
        </p:nvSpPr>
        <p:spPr>
          <a:xfrm>
            <a:off x="594919" y="4870183"/>
            <a:ext cx="3191343" cy="362022"/>
          </a:xfrm>
          <a:prstGeom prst="rect">
            <a:avLst/>
          </a:prstGeom>
          <a:noFill/>
        </p:spPr>
        <p:txBody>
          <a:bodyPr wrap="square" rtlCol="0" anchor="t">
            <a:spAutoFit/>
          </a:bodyPr>
          <a:lstStyle/>
          <a:p>
            <a:pPr marL="6350">
              <a:lnSpc>
                <a:spcPts val="2100"/>
              </a:lnSpc>
              <a:tabLst>
                <a:tab pos="611188" algn="l"/>
              </a:tabLst>
            </a:pPr>
            <a:r>
              <a:rPr lang="en-US" sz="2000" b="1" dirty="0">
                <a:solidFill>
                  <a:srgbClr val="0289AE"/>
                </a:solidFill>
                <a:highlight>
                  <a:srgbClr val="FFFFFF"/>
                </a:highlight>
                <a:latin typeface="Calibri" panose="020F0502020204030204" pitchFamily="34" charset="0"/>
                <a:cs typeface="Calibri" panose="020F0502020204030204" pitchFamily="34" charset="0"/>
              </a:rPr>
              <a:t>Desarrollo Curricular</a:t>
            </a:r>
          </a:p>
        </p:txBody>
      </p:sp>
      <p:sp>
        <p:nvSpPr>
          <p:cNvPr id="2" name="Text Placeholder 29">
            <a:extLst>
              <a:ext uri="{FF2B5EF4-FFF2-40B4-BE49-F238E27FC236}">
                <a16:creationId xmlns:a16="http://schemas.microsoft.com/office/drawing/2014/main" id="{0A7DF1E0-DE7E-07AC-404F-184CAB444CCC}"/>
              </a:ext>
            </a:extLst>
          </p:cNvPr>
          <p:cNvSpPr txBox="1">
            <a:spLocks/>
          </p:cNvSpPr>
          <p:nvPr/>
        </p:nvSpPr>
        <p:spPr>
          <a:xfrm>
            <a:off x="593852" y="277916"/>
            <a:ext cx="5928867" cy="129963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El </a:t>
            </a:r>
            <a:r>
              <a:rPr lang="es-ES" sz="1600" b="1" dirty="0">
                <a:solidFill>
                  <a:srgbClr val="404040"/>
                </a:solidFill>
                <a:ea typeface="Calibri" panose="020F0502020204030204" pitchFamily="34" charset="0"/>
                <a:cs typeface="Times New Roman" panose="02020603050405020304" pitchFamily="18" charset="0"/>
              </a:rPr>
              <a:t>Marco y Currículum </a:t>
            </a:r>
            <a:r>
              <a:rPr lang="es-ES" sz="1600" b="1" dirty="0" err="1">
                <a:solidFill>
                  <a:srgbClr val="404040"/>
                </a:solidFill>
                <a:ea typeface="Calibri" panose="020F0502020204030204" pitchFamily="34" charset="0"/>
                <a:cs typeface="Times New Roman" panose="02020603050405020304" pitchFamily="18" charset="0"/>
              </a:rPr>
              <a:t>EcoSmart</a:t>
            </a:r>
            <a:r>
              <a:rPr lang="es-ES" sz="1600" b="1" dirty="0">
                <a:solidFill>
                  <a:srgbClr val="404040"/>
                </a:solidFill>
                <a:ea typeface="Calibri" panose="020F0502020204030204" pitchFamily="34" charset="0"/>
                <a:cs typeface="Times New Roman" panose="02020603050405020304" pitchFamily="18" charset="0"/>
              </a:rPr>
              <a:t> </a:t>
            </a:r>
            <a:r>
              <a:rPr lang="es-ES" sz="1600" dirty="0">
                <a:solidFill>
                  <a:srgbClr val="404040"/>
                </a:solidFill>
                <a:ea typeface="Calibri" panose="020F0502020204030204" pitchFamily="34" charset="0"/>
                <a:cs typeface="Times New Roman" panose="02020603050405020304" pitchFamily="18" charset="0"/>
              </a:rPr>
              <a:t>se estructuran en torno a </a:t>
            </a:r>
            <a:r>
              <a:rPr lang="es-ES" sz="1600" b="1" dirty="0">
                <a:solidFill>
                  <a:srgbClr val="404040"/>
                </a:solidFill>
                <a:ea typeface="Calibri" panose="020F0502020204030204" pitchFamily="34" charset="0"/>
                <a:cs typeface="Times New Roman" panose="02020603050405020304" pitchFamily="18" charset="0"/>
              </a:rPr>
              <a:t>dos componentes principales</a:t>
            </a:r>
            <a:r>
              <a:rPr lang="es-ES" sz="1600" dirty="0">
                <a:solidFill>
                  <a:srgbClr val="404040"/>
                </a:solidFill>
                <a:ea typeface="Calibri" panose="020F0502020204030204" pitchFamily="34" charset="0"/>
                <a:cs typeface="Times New Roman" panose="02020603050405020304" pitchFamily="18" charset="0"/>
              </a:rPr>
              <a:t>, que conforman la base de la estrategia pedagógica y permiten el desarrollo estructurado de los recursos formativos:</a:t>
            </a:r>
            <a:endParaRPr lang="en-IE" sz="1600" dirty="0">
              <a:solidFill>
                <a:srgbClr val="404040"/>
              </a:solidFill>
              <a:ea typeface="Calibri" panose="020F0502020204030204" pitchFamily="34" charset="0"/>
              <a:cs typeface="Times New Roman" panose="02020603050405020304" pitchFamily="18" charset="0"/>
            </a:endParaRPr>
          </a:p>
        </p:txBody>
      </p:sp>
      <p:sp>
        <p:nvSpPr>
          <p:cNvPr id="6" name="Text Placeholder 29">
            <a:extLst>
              <a:ext uri="{FF2B5EF4-FFF2-40B4-BE49-F238E27FC236}">
                <a16:creationId xmlns:a16="http://schemas.microsoft.com/office/drawing/2014/main" id="{AB15032F-FD87-8DB3-3202-BBC8FE960DFA}"/>
              </a:ext>
            </a:extLst>
          </p:cNvPr>
          <p:cNvSpPr txBox="1">
            <a:spLocks/>
          </p:cNvSpPr>
          <p:nvPr/>
        </p:nvSpPr>
        <p:spPr>
          <a:xfrm>
            <a:off x="530187" y="5125264"/>
            <a:ext cx="6785014" cy="123395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b="1" dirty="0">
                <a:solidFill>
                  <a:srgbClr val="404040"/>
                </a:solidFill>
              </a:rPr>
              <a:t>El Marco y el Currículum </a:t>
            </a:r>
            <a:r>
              <a:rPr lang="es-ES" sz="1600" b="1" dirty="0" err="1">
                <a:solidFill>
                  <a:srgbClr val="404040"/>
                </a:solidFill>
              </a:rPr>
              <a:t>EcoSmart</a:t>
            </a:r>
            <a:r>
              <a:rPr lang="es-ES" sz="1600" b="1" dirty="0">
                <a:solidFill>
                  <a:srgbClr val="404040"/>
                </a:solidFill>
              </a:rPr>
              <a:t> </a:t>
            </a:r>
            <a:r>
              <a:rPr lang="es-ES" sz="1600" dirty="0">
                <a:solidFill>
                  <a:srgbClr val="404040"/>
                </a:solidFill>
              </a:rPr>
              <a:t>se</a:t>
            </a:r>
            <a:r>
              <a:rPr lang="es-ES" sz="1600" b="1" dirty="0">
                <a:solidFill>
                  <a:srgbClr val="404040"/>
                </a:solidFill>
              </a:rPr>
              <a:t> </a:t>
            </a:r>
            <a:r>
              <a:rPr lang="es-ES" sz="1600" dirty="0">
                <a:solidFill>
                  <a:srgbClr val="404040"/>
                </a:solidFill>
              </a:rPr>
              <a:t>estructuran en dos componentes centrales, que forman la base de la estrategia pedagógica y permiten el desarrollo estructurado de los recursos formativos. </a:t>
            </a:r>
          </a:p>
          <a:p>
            <a:pPr marL="6350" marR="9525" algn="l">
              <a:lnSpc>
                <a:spcPts val="1720"/>
              </a:lnSpc>
            </a:pPr>
            <a:r>
              <a:rPr lang="es-ES" sz="1600" b="1" dirty="0">
                <a:solidFill>
                  <a:srgbClr val="404040"/>
                </a:solidFill>
              </a:rPr>
              <a:t>El Currículum hace operativo el marco al definir objetivos de aprendizaje, áreas temáticas y contenidos modulares. </a:t>
            </a:r>
            <a:r>
              <a:rPr lang="es-ES" sz="1600" dirty="0">
                <a:solidFill>
                  <a:srgbClr val="404040"/>
                </a:solidFill>
              </a:rPr>
              <a:t>Proporciona al profesorado VET una hoja de ruta clara y flexible para integrar los recursos </a:t>
            </a:r>
            <a:r>
              <a:rPr lang="es-ES" sz="1600" dirty="0" err="1">
                <a:solidFill>
                  <a:srgbClr val="404040"/>
                </a:solidFill>
              </a:rPr>
              <a:t>EcoSmart</a:t>
            </a:r>
            <a:r>
              <a:rPr lang="es-ES" sz="1600" dirty="0">
                <a:solidFill>
                  <a:srgbClr val="404040"/>
                </a:solidFill>
              </a:rPr>
              <a:t> en programas existentes o utilizarlos como materiales independientes.</a:t>
            </a:r>
            <a:endParaRPr lang="en-IE" sz="1600" dirty="0">
              <a:solidFill>
                <a:srgbClr val="404040"/>
              </a:solidFill>
              <a:ea typeface="Calibri" panose="020F0502020204030204" pitchFamily="34" charset="0"/>
              <a:cs typeface="Times New Roman" panose="02020603050405020304" pitchFamily="18" charset="0"/>
            </a:endParaRPr>
          </a:p>
        </p:txBody>
      </p:sp>
      <p:sp>
        <p:nvSpPr>
          <p:cNvPr id="10" name="Text Placeholder 1">
            <a:extLst>
              <a:ext uri="{FF2B5EF4-FFF2-40B4-BE49-F238E27FC236}">
                <a16:creationId xmlns:a16="http://schemas.microsoft.com/office/drawing/2014/main" id="{2B17B070-B927-F665-EF1D-408ED42EEF34}"/>
              </a:ext>
            </a:extLst>
          </p:cNvPr>
          <p:cNvSpPr txBox="1">
            <a:spLocks/>
          </p:cNvSpPr>
          <p:nvPr/>
        </p:nvSpPr>
        <p:spPr>
          <a:xfrm>
            <a:off x="3458901" y="7162684"/>
            <a:ext cx="3216472" cy="5898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ts val="1220"/>
              </a:lnSpc>
              <a:spcBef>
                <a:spcPts val="0"/>
              </a:spcBef>
            </a:pPr>
            <a:r>
              <a:rPr lang="es-ES" sz="1200" b="0" dirty="0">
                <a:solidFill>
                  <a:srgbClr val="404040"/>
                </a:solidFill>
              </a:rPr>
              <a:t>Adaptable a formatos presenciales, híbridos y en línea/autoaprendizaje</a:t>
            </a:r>
            <a:endParaRPr lang="en-US" sz="1200" b="0" dirty="0">
              <a:solidFill>
                <a:srgbClr val="404040"/>
              </a:solidFill>
            </a:endParaRPr>
          </a:p>
        </p:txBody>
      </p:sp>
      <p:cxnSp>
        <p:nvCxnSpPr>
          <p:cNvPr id="11" name="Straight Connector 10">
            <a:extLst>
              <a:ext uri="{FF2B5EF4-FFF2-40B4-BE49-F238E27FC236}">
                <a16:creationId xmlns:a16="http://schemas.microsoft.com/office/drawing/2014/main" id="{781FAC1E-A479-F51A-7ABC-92338F667EFC}"/>
              </a:ext>
            </a:extLst>
          </p:cNvPr>
          <p:cNvCxnSpPr>
            <a:cxnSpLocks/>
          </p:cNvCxnSpPr>
          <p:nvPr/>
        </p:nvCxnSpPr>
        <p:spPr>
          <a:xfrm>
            <a:off x="2572" y="6797326"/>
            <a:ext cx="3115716"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FC93D5-6B41-76F8-6396-B27C66D4E50B}"/>
              </a:ext>
            </a:extLst>
          </p:cNvPr>
          <p:cNvCxnSpPr>
            <a:cxnSpLocks/>
          </p:cNvCxnSpPr>
          <p:nvPr/>
        </p:nvCxnSpPr>
        <p:spPr>
          <a:xfrm>
            <a:off x="3118288" y="6797326"/>
            <a:ext cx="0" cy="3237054"/>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8" name="Triangle 17">
            <a:extLst>
              <a:ext uri="{FF2B5EF4-FFF2-40B4-BE49-F238E27FC236}">
                <a16:creationId xmlns:a16="http://schemas.microsoft.com/office/drawing/2014/main" id="{7AD82B86-BA1F-7D06-85BB-6F1449A99723}"/>
              </a:ext>
            </a:extLst>
          </p:cNvPr>
          <p:cNvSpPr/>
          <p:nvPr/>
        </p:nvSpPr>
        <p:spPr>
          <a:xfrm rot="10800000">
            <a:off x="3009615" y="6861456"/>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005ED48-8CDE-5945-BB7C-6F61464CE525}"/>
              </a:ext>
            </a:extLst>
          </p:cNvPr>
          <p:cNvSpPr txBox="1"/>
          <p:nvPr/>
        </p:nvSpPr>
        <p:spPr>
          <a:xfrm>
            <a:off x="2817397" y="6917082"/>
            <a:ext cx="3802802" cy="304314"/>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01</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Flexible: </a:t>
            </a:r>
          </a:p>
        </p:txBody>
      </p:sp>
      <p:sp>
        <p:nvSpPr>
          <p:cNvPr id="23" name="Text Placeholder 1">
            <a:extLst>
              <a:ext uri="{FF2B5EF4-FFF2-40B4-BE49-F238E27FC236}">
                <a16:creationId xmlns:a16="http://schemas.microsoft.com/office/drawing/2014/main" id="{BA1879D9-47CB-FD84-04F3-685844A979F8}"/>
              </a:ext>
            </a:extLst>
          </p:cNvPr>
          <p:cNvSpPr txBox="1">
            <a:spLocks/>
          </p:cNvSpPr>
          <p:nvPr/>
        </p:nvSpPr>
        <p:spPr>
          <a:xfrm>
            <a:off x="3458900" y="7909486"/>
            <a:ext cx="3507987" cy="42368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ts val="1220"/>
              </a:lnSpc>
              <a:spcBef>
                <a:spcPts val="0"/>
              </a:spcBef>
            </a:pPr>
            <a:r>
              <a:rPr lang="es-ES" sz="1200" b="0" dirty="0">
                <a:solidFill>
                  <a:srgbClr val="404040"/>
                </a:solidFill>
              </a:rPr>
              <a:t>Apto para la impartición completa o integración parcial en la oferta formativa actual.</a:t>
            </a:r>
            <a:endParaRPr lang="en-US" sz="1200" b="0" dirty="0">
              <a:solidFill>
                <a:srgbClr val="404040"/>
              </a:solidFill>
            </a:endParaRPr>
          </a:p>
        </p:txBody>
      </p:sp>
      <p:sp>
        <p:nvSpPr>
          <p:cNvPr id="24" name="TextBox 23">
            <a:extLst>
              <a:ext uri="{FF2B5EF4-FFF2-40B4-BE49-F238E27FC236}">
                <a16:creationId xmlns:a16="http://schemas.microsoft.com/office/drawing/2014/main" id="{305222E4-E385-5FAD-95BD-7FA4FEFEDB56}"/>
              </a:ext>
            </a:extLst>
          </p:cNvPr>
          <p:cNvSpPr txBox="1"/>
          <p:nvPr/>
        </p:nvSpPr>
        <p:spPr>
          <a:xfrm>
            <a:off x="2817397" y="7663884"/>
            <a:ext cx="3802802" cy="304314"/>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02</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Integrable: </a:t>
            </a:r>
          </a:p>
        </p:txBody>
      </p:sp>
      <p:sp>
        <p:nvSpPr>
          <p:cNvPr id="26" name="Text Placeholder 1">
            <a:extLst>
              <a:ext uri="{FF2B5EF4-FFF2-40B4-BE49-F238E27FC236}">
                <a16:creationId xmlns:a16="http://schemas.microsoft.com/office/drawing/2014/main" id="{061770E3-754C-A539-0A31-1B00B80CD095}"/>
              </a:ext>
            </a:extLst>
          </p:cNvPr>
          <p:cNvSpPr txBox="1">
            <a:spLocks/>
          </p:cNvSpPr>
          <p:nvPr/>
        </p:nvSpPr>
        <p:spPr>
          <a:xfrm>
            <a:off x="3458901" y="8699075"/>
            <a:ext cx="4114962" cy="48354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ts val="1220"/>
              </a:lnSpc>
              <a:spcBef>
                <a:spcPts val="0"/>
              </a:spcBef>
            </a:pPr>
            <a:r>
              <a:rPr lang="es-ES" sz="1200" b="0" dirty="0">
                <a:solidFill>
                  <a:srgbClr val="404040"/>
                </a:solidFill>
              </a:rPr>
              <a:t>Diseñado para actualizaciones y ampliaciones a medida que evolucionan las demandas en ASG y digitalización</a:t>
            </a:r>
            <a:endParaRPr lang="en-US" sz="1200" b="0" dirty="0">
              <a:solidFill>
                <a:srgbClr val="404040"/>
              </a:solidFill>
            </a:endParaRPr>
          </a:p>
        </p:txBody>
      </p:sp>
      <p:sp>
        <p:nvSpPr>
          <p:cNvPr id="29" name="TextBox 28">
            <a:extLst>
              <a:ext uri="{FF2B5EF4-FFF2-40B4-BE49-F238E27FC236}">
                <a16:creationId xmlns:a16="http://schemas.microsoft.com/office/drawing/2014/main" id="{10A0ED71-CC62-8DDB-552E-7E9C6667C80D}"/>
              </a:ext>
            </a:extLst>
          </p:cNvPr>
          <p:cNvSpPr txBox="1"/>
          <p:nvPr/>
        </p:nvSpPr>
        <p:spPr>
          <a:xfrm>
            <a:off x="2817397" y="8453473"/>
            <a:ext cx="3802802" cy="304314"/>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03</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Preparado</a:t>
            </a:r>
            <a:r>
              <a:rPr lang="en-US" sz="1600" b="1" dirty="0">
                <a:solidFill>
                  <a:srgbClr val="404040"/>
                </a:solidFill>
                <a:latin typeface="Calibri" panose="020F0502020204030204" pitchFamily="34" charset="0"/>
                <a:cs typeface="Calibri" panose="020F0502020204030204" pitchFamily="34" charset="0"/>
              </a:rPr>
              <a:t> para </a:t>
            </a:r>
            <a:r>
              <a:rPr lang="en-US" sz="1600" b="1" dirty="0" err="1">
                <a:solidFill>
                  <a:srgbClr val="404040"/>
                </a:solidFill>
                <a:latin typeface="Calibri" panose="020F0502020204030204" pitchFamily="34" charset="0"/>
                <a:cs typeface="Calibri" panose="020F0502020204030204" pitchFamily="34" charset="0"/>
              </a:rPr>
              <a:t>el</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futuro</a:t>
            </a:r>
            <a:r>
              <a:rPr lang="en-US" sz="1600" b="1" dirty="0">
                <a:solidFill>
                  <a:srgbClr val="404040"/>
                </a:solidFill>
                <a:latin typeface="Calibri" panose="020F0502020204030204" pitchFamily="34" charset="0"/>
                <a:cs typeface="Calibri" panose="020F0502020204030204" pitchFamily="34" charset="0"/>
              </a:rPr>
              <a:t>: </a:t>
            </a:r>
          </a:p>
        </p:txBody>
      </p:sp>
      <p:cxnSp>
        <p:nvCxnSpPr>
          <p:cNvPr id="39" name="Straight Connector 38">
            <a:extLst>
              <a:ext uri="{FF2B5EF4-FFF2-40B4-BE49-F238E27FC236}">
                <a16:creationId xmlns:a16="http://schemas.microsoft.com/office/drawing/2014/main" id="{D0D8F505-B5CD-65BA-78B1-79A9E9A6F1B4}"/>
              </a:ext>
            </a:extLst>
          </p:cNvPr>
          <p:cNvCxnSpPr>
            <a:cxnSpLocks/>
          </p:cNvCxnSpPr>
          <p:nvPr/>
        </p:nvCxnSpPr>
        <p:spPr>
          <a:xfrm>
            <a:off x="3114995" y="6797326"/>
            <a:ext cx="44588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1" name="Text Placeholder 1">
            <a:extLst>
              <a:ext uri="{FF2B5EF4-FFF2-40B4-BE49-F238E27FC236}">
                <a16:creationId xmlns:a16="http://schemas.microsoft.com/office/drawing/2014/main" id="{F4D19AFB-7617-6E31-A220-CF9C3F378A83}"/>
              </a:ext>
            </a:extLst>
          </p:cNvPr>
          <p:cNvSpPr txBox="1">
            <a:spLocks/>
          </p:cNvSpPr>
          <p:nvPr/>
        </p:nvSpPr>
        <p:spPr>
          <a:xfrm>
            <a:off x="3458901" y="9481303"/>
            <a:ext cx="3742267" cy="1231123"/>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ts val="1220"/>
              </a:lnSpc>
              <a:spcBef>
                <a:spcPts val="0"/>
              </a:spcBef>
            </a:pPr>
            <a:r>
              <a:rPr lang="es-ES" sz="1200" b="0" dirty="0">
                <a:solidFill>
                  <a:srgbClr val="404040"/>
                </a:solidFill>
              </a:rPr>
              <a:t>Desarrollado con atención a la sensibilidad cultural y de género, garantizando relevancia y accesibilidad para todo el alumnado.</a:t>
            </a:r>
            <a:endParaRPr lang="en-US" sz="1200" b="0" dirty="0">
              <a:solidFill>
                <a:srgbClr val="404040"/>
              </a:solidFill>
            </a:endParaRPr>
          </a:p>
        </p:txBody>
      </p:sp>
      <p:sp>
        <p:nvSpPr>
          <p:cNvPr id="44" name="TextBox 43">
            <a:extLst>
              <a:ext uri="{FF2B5EF4-FFF2-40B4-BE49-F238E27FC236}">
                <a16:creationId xmlns:a16="http://schemas.microsoft.com/office/drawing/2014/main" id="{A1F80AAD-BDB2-1D39-5AE5-93F1FCACFECC}"/>
              </a:ext>
            </a:extLst>
          </p:cNvPr>
          <p:cNvSpPr txBox="1"/>
          <p:nvPr/>
        </p:nvSpPr>
        <p:spPr>
          <a:xfrm>
            <a:off x="2817397" y="9235702"/>
            <a:ext cx="3802802" cy="304314"/>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04</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Inclusivo</a:t>
            </a:r>
            <a:r>
              <a:rPr lang="en-US" sz="1600" b="1" dirty="0">
                <a:solidFill>
                  <a:srgbClr val="404040"/>
                </a:solidFill>
                <a:latin typeface="Calibri" panose="020F0502020204030204" pitchFamily="34" charset="0"/>
                <a:cs typeface="Calibri" panose="020F0502020204030204" pitchFamily="34" charset="0"/>
              </a:rPr>
              <a:t>: </a:t>
            </a:r>
          </a:p>
        </p:txBody>
      </p:sp>
      <p:sp>
        <p:nvSpPr>
          <p:cNvPr id="45" name="TextBox 44">
            <a:extLst>
              <a:ext uri="{FF2B5EF4-FFF2-40B4-BE49-F238E27FC236}">
                <a16:creationId xmlns:a16="http://schemas.microsoft.com/office/drawing/2014/main" id="{C43C5626-BDED-814B-A7C6-681C3DF846C8}"/>
              </a:ext>
            </a:extLst>
          </p:cNvPr>
          <p:cNvSpPr txBox="1"/>
          <p:nvPr/>
        </p:nvSpPr>
        <p:spPr>
          <a:xfrm>
            <a:off x="596463" y="6692085"/>
            <a:ext cx="2378255" cy="505523"/>
          </a:xfrm>
          <a:prstGeom prst="rect">
            <a:avLst/>
          </a:prstGeom>
          <a:noFill/>
          <a:ln>
            <a:noFill/>
          </a:ln>
        </p:spPr>
        <p:txBody>
          <a:bodyPr wrap="square" rtlCol="0">
            <a:spAutoFit/>
          </a:bodyPr>
          <a:lstStyle/>
          <a:p>
            <a:pP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El </a:t>
            </a:r>
            <a:r>
              <a:rPr lang="en-US" sz="1600" b="1" dirty="0" err="1">
                <a:solidFill>
                  <a:srgbClr val="0289AE"/>
                </a:solidFill>
                <a:highlight>
                  <a:srgbClr val="FFFFFF"/>
                </a:highlight>
                <a:latin typeface="Calibri" panose="020F0502020204030204" pitchFamily="34" charset="0"/>
                <a:cs typeface="Calibri" panose="020F0502020204030204" pitchFamily="34" charset="0"/>
              </a:rPr>
              <a:t>Currículum</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está</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diseñado</a:t>
            </a:r>
            <a:r>
              <a:rPr lang="en-US" sz="1600" b="1" dirty="0">
                <a:solidFill>
                  <a:srgbClr val="0289AE"/>
                </a:solidFill>
                <a:highlight>
                  <a:srgbClr val="FFFFFF"/>
                </a:highlight>
                <a:latin typeface="Calibri" panose="020F0502020204030204" pitchFamily="34" charset="0"/>
                <a:cs typeface="Calibri" panose="020F0502020204030204" pitchFamily="34" charset="0"/>
              </a:rPr>
              <a:t> para ser: </a:t>
            </a: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63AE8B12-A832-E767-44C4-456FB7E21695}"/>
              </a:ext>
            </a:extLst>
          </p:cNvPr>
          <p:cNvSpPr txBox="1"/>
          <p:nvPr/>
        </p:nvSpPr>
        <p:spPr>
          <a:xfrm>
            <a:off x="555729" y="7320626"/>
            <a:ext cx="2178539" cy="2067233"/>
          </a:xfrm>
          <a:prstGeom prst="rect">
            <a:avLst/>
          </a:prstGeom>
          <a:noFill/>
          <a:ln>
            <a:noFill/>
          </a:ln>
        </p:spPr>
        <p:txBody>
          <a:bodyPr wrap="square" rtlCol="0">
            <a:spAutoFit/>
          </a:bodyPr>
          <a:lstStyle/>
          <a:p>
            <a:pPr>
              <a:lnSpc>
                <a:spcPts val="1380"/>
              </a:lnSpc>
            </a:pPr>
            <a:r>
              <a:rPr lang="es-ES" sz="1250" i="1" dirty="0">
                <a:solidFill>
                  <a:srgbClr val="404040"/>
                </a:solidFill>
                <a:latin typeface="Calibri" panose="020F0502020204030204" pitchFamily="34" charset="0"/>
                <a:cs typeface="Calibri" panose="020F0502020204030204" pitchFamily="34" charset="0"/>
              </a:rPr>
              <a:t>El desarrollo del marco y el currículum se sustenta en actividades de investigación, incluidas revisiones por país (desktop) y entrevistas semiestructuradas, que proporcionan una base de evidencia sólida y una visión directa del sector hostelero para informar el contenido y el diseño.  </a:t>
            </a:r>
            <a:endParaRPr lang="en-US" sz="1250" i="1" dirty="0">
              <a:solidFill>
                <a:srgbClr val="404040"/>
              </a:solidFill>
              <a:latin typeface="Calibri" panose="020F0502020204030204" pitchFamily="34" charset="0"/>
              <a:cs typeface="Calibri" panose="020F0502020204030204" pitchFamily="34" charset="0"/>
            </a:endParaRPr>
          </a:p>
        </p:txBody>
      </p:sp>
      <p:cxnSp>
        <p:nvCxnSpPr>
          <p:cNvPr id="56" name="Straight Connector 55">
            <a:extLst>
              <a:ext uri="{FF2B5EF4-FFF2-40B4-BE49-F238E27FC236}">
                <a16:creationId xmlns:a16="http://schemas.microsoft.com/office/drawing/2014/main" id="{89B13FF4-38B5-7658-DDD0-663A2A7F7BEA}"/>
              </a:ext>
            </a:extLst>
          </p:cNvPr>
          <p:cNvCxnSpPr>
            <a:cxnSpLocks/>
          </p:cNvCxnSpPr>
          <p:nvPr/>
        </p:nvCxnSpPr>
        <p:spPr>
          <a:xfrm>
            <a:off x="3114995" y="7566414"/>
            <a:ext cx="44588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F12A78-290A-ACB1-9C89-616107D0B68A}"/>
              </a:ext>
            </a:extLst>
          </p:cNvPr>
          <p:cNvCxnSpPr>
            <a:cxnSpLocks/>
          </p:cNvCxnSpPr>
          <p:nvPr/>
        </p:nvCxnSpPr>
        <p:spPr>
          <a:xfrm>
            <a:off x="3114995" y="8326083"/>
            <a:ext cx="44588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04505E-30D7-3679-2517-54385690BD80}"/>
              </a:ext>
            </a:extLst>
          </p:cNvPr>
          <p:cNvCxnSpPr>
            <a:cxnSpLocks/>
          </p:cNvCxnSpPr>
          <p:nvPr/>
        </p:nvCxnSpPr>
        <p:spPr>
          <a:xfrm>
            <a:off x="3114995" y="9130613"/>
            <a:ext cx="44588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28BF2DC-5BA3-9D5B-1D9F-F65856CCB432}"/>
              </a:ext>
            </a:extLst>
          </p:cNvPr>
          <p:cNvCxnSpPr>
            <a:cxnSpLocks/>
          </p:cNvCxnSpPr>
          <p:nvPr/>
        </p:nvCxnSpPr>
        <p:spPr>
          <a:xfrm>
            <a:off x="3114995" y="10034380"/>
            <a:ext cx="44588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899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5839C-1804-CCED-7CA9-FCFE8D4AF418}"/>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07962AB2-8345-E3A6-FF16-68940EA8D7B4}"/>
              </a:ext>
            </a:extLst>
          </p:cNvPr>
          <p:cNvSpPr/>
          <p:nvPr/>
        </p:nvSpPr>
        <p:spPr>
          <a:xfrm rot="10800000">
            <a:off x="-4" y="3421929"/>
            <a:ext cx="1665498" cy="6635239"/>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62A844"/>
              </a:gs>
              <a:gs pos="0">
                <a:srgbClr val="0289AE"/>
              </a:gs>
            </a:gsLst>
            <a:lin ang="5400000" scaled="0"/>
          </a:gradFill>
          <a:ln w="3060" cap="flat">
            <a:noFill/>
            <a:prstDash val="solid"/>
            <a:miter/>
          </a:ln>
        </p:spPr>
        <p:txBody>
          <a:bodyPr rtlCol="0" anchor="ctr"/>
          <a:lstStyle/>
          <a:p>
            <a:endParaRPr lang="en-US"/>
          </a:p>
        </p:txBody>
      </p:sp>
      <p:sp>
        <p:nvSpPr>
          <p:cNvPr id="19" name="Text Placeholder 2">
            <a:extLst>
              <a:ext uri="{FF2B5EF4-FFF2-40B4-BE49-F238E27FC236}">
                <a16:creationId xmlns:a16="http://schemas.microsoft.com/office/drawing/2014/main" id="{5D9C5AAD-2A2F-492C-03D7-F2BC48B0841F}"/>
              </a:ext>
            </a:extLst>
          </p:cNvPr>
          <p:cNvSpPr txBox="1">
            <a:spLocks/>
          </p:cNvSpPr>
          <p:nvPr/>
        </p:nvSpPr>
        <p:spPr>
          <a:xfrm>
            <a:off x="442939" y="697548"/>
            <a:ext cx="5478202"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err="1">
                <a:solidFill>
                  <a:srgbClr val="0289AE"/>
                </a:solidFill>
                <a:latin typeface="Calibri" panose="020F0502020204030204" pitchFamily="34" charset="0"/>
                <a:cs typeface="Calibri" panose="020F0502020204030204" pitchFamily="34" charset="0"/>
              </a:rPr>
              <a:t>Metodología</a:t>
            </a:r>
            <a:r>
              <a:rPr lang="en-US" sz="3200" b="1" dirty="0">
                <a:solidFill>
                  <a:srgbClr val="0289AE"/>
                </a:solidFill>
                <a:latin typeface="Calibri" panose="020F0502020204030204" pitchFamily="34" charset="0"/>
                <a:cs typeface="Calibri" panose="020F0502020204030204" pitchFamily="34" charset="0"/>
              </a:rPr>
              <a:t> de la </a:t>
            </a:r>
            <a:r>
              <a:rPr lang="en-US" sz="3200" b="1" dirty="0" err="1">
                <a:solidFill>
                  <a:srgbClr val="0289AE"/>
                </a:solidFill>
                <a:latin typeface="Calibri" panose="020F0502020204030204" pitchFamily="34" charset="0"/>
                <a:cs typeface="Calibri" panose="020F0502020204030204" pitchFamily="34" charset="0"/>
              </a:rPr>
              <a:t>Investigación</a:t>
            </a:r>
            <a:endParaRPr lang="en-US" sz="2800" i="1" dirty="0">
              <a:solidFill>
                <a:srgbClr val="0289AE"/>
              </a:solidFill>
              <a:latin typeface="Calibri" panose="020F0502020204030204" pitchFamily="34" charset="0"/>
              <a:cs typeface="Calibri" panose="020F0502020204030204" pitchFamily="34" charset="0"/>
            </a:endParaRPr>
          </a:p>
        </p:txBody>
      </p:sp>
      <p:sp>
        <p:nvSpPr>
          <p:cNvPr id="54" name="Slide Number Placeholder 5">
            <a:extLst>
              <a:ext uri="{FF2B5EF4-FFF2-40B4-BE49-F238E27FC236}">
                <a16:creationId xmlns:a16="http://schemas.microsoft.com/office/drawing/2014/main" id="{1366E84A-5DDB-B3D8-47B0-CB772770BAAE}"/>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21</a:t>
            </a:fld>
            <a:endParaRPr lang="en-US" dirty="0">
              <a:solidFill>
                <a:srgbClr val="262626"/>
              </a:solidFill>
            </a:endParaRPr>
          </a:p>
        </p:txBody>
      </p:sp>
      <p:pic>
        <p:nvPicPr>
          <p:cNvPr id="7" name="Graphic 6">
            <a:extLst>
              <a:ext uri="{FF2B5EF4-FFF2-40B4-BE49-F238E27FC236}">
                <a16:creationId xmlns:a16="http://schemas.microsoft.com/office/drawing/2014/main" id="{DF074F10-B44B-84B8-3EDD-FBCAA32E8D0D}"/>
              </a:ext>
            </a:extLst>
          </p:cNvPr>
          <p:cNvPicPr>
            <a:picLocks noChangeAspect="1"/>
          </p:cNvPicPr>
          <p:nvPr/>
        </p:nvPicPr>
        <p:blipFill>
          <a:blip r:embed="rId2">
            <a:extLst>
              <a:ext uri="{96DAC541-7B7A-43D3-8B79-37D633B846F1}">
                <asvg:svgBlip xmlns:asvg="http://schemas.microsoft.com/office/drawing/2016/SVG/main" r:embed="rId3"/>
              </a:ext>
            </a:extLst>
          </a:blip>
          <a:srcRect l="28087" t="31059" r="39868" b="43173"/>
          <a:stretch/>
        </p:blipFill>
        <p:spPr>
          <a:xfrm>
            <a:off x="-2077574" y="5766277"/>
            <a:ext cx="3753229" cy="4273062"/>
          </a:xfrm>
          <a:prstGeom prst="rect">
            <a:avLst/>
          </a:prstGeom>
        </p:spPr>
      </p:pic>
      <p:pic>
        <p:nvPicPr>
          <p:cNvPr id="24" name="Picture Placeholder 5">
            <a:extLst>
              <a:ext uri="{FF2B5EF4-FFF2-40B4-BE49-F238E27FC236}">
                <a16:creationId xmlns:a16="http://schemas.microsoft.com/office/drawing/2014/main" id="{AAC91875-2E13-5F31-8A59-570864693E22}"/>
              </a:ext>
            </a:extLst>
          </p:cNvPr>
          <p:cNvPicPr>
            <a:picLocks noChangeAspect="1"/>
          </p:cNvPicPr>
          <p:nvPr/>
        </p:nvPicPr>
        <p:blipFill>
          <a:blip r:embed="rId4"/>
          <a:srcRect t="25844" b="25844"/>
          <a:stretch/>
        </p:blipFill>
        <p:spPr>
          <a:xfrm>
            <a:off x="-4" y="1560944"/>
            <a:ext cx="7559675" cy="2434859"/>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pic>
        <p:nvPicPr>
          <p:cNvPr id="25" name="Graphic 24">
            <a:extLst>
              <a:ext uri="{FF2B5EF4-FFF2-40B4-BE49-F238E27FC236}">
                <a16:creationId xmlns:a16="http://schemas.microsoft.com/office/drawing/2014/main" id="{E26A60DC-E6B5-8269-9A7F-FE3FD05145B9}"/>
              </a:ext>
            </a:extLst>
          </p:cNvPr>
          <p:cNvPicPr>
            <a:picLocks noChangeAspect="1"/>
          </p:cNvPicPr>
          <p:nvPr/>
        </p:nvPicPr>
        <p:blipFill>
          <a:blip r:embed="rId5">
            <a:extLst>
              <a:ext uri="{96DAC541-7B7A-43D3-8B79-37D633B846F1}">
                <asvg:svgBlip xmlns:asvg="http://schemas.microsoft.com/office/drawing/2016/SVG/main" r:embed="rId6"/>
              </a:ext>
            </a:extLst>
          </a:blip>
          <a:srcRect l="49952" t="41010" r="28995" b="44546"/>
          <a:stretch/>
        </p:blipFill>
        <p:spPr>
          <a:xfrm>
            <a:off x="4726000" y="1560944"/>
            <a:ext cx="5325749" cy="5173579"/>
          </a:xfrm>
          <a:prstGeom prst="rect">
            <a:avLst/>
          </a:prstGeom>
        </p:spPr>
      </p:pic>
      <p:grpSp>
        <p:nvGrpSpPr>
          <p:cNvPr id="26" name="Group 25">
            <a:extLst>
              <a:ext uri="{FF2B5EF4-FFF2-40B4-BE49-F238E27FC236}">
                <a16:creationId xmlns:a16="http://schemas.microsoft.com/office/drawing/2014/main" id="{13EAE119-6302-C03D-AB73-2AD84A862FE4}"/>
              </a:ext>
            </a:extLst>
          </p:cNvPr>
          <p:cNvGrpSpPr/>
          <p:nvPr/>
        </p:nvGrpSpPr>
        <p:grpSpPr>
          <a:xfrm>
            <a:off x="5713776" y="882367"/>
            <a:ext cx="1402960" cy="1327573"/>
            <a:chOff x="288508" y="643323"/>
            <a:chExt cx="1402960" cy="1327573"/>
          </a:xfrm>
        </p:grpSpPr>
        <p:sp>
          <p:nvSpPr>
            <p:cNvPr id="27" name="Rectangle 26">
              <a:extLst>
                <a:ext uri="{FF2B5EF4-FFF2-40B4-BE49-F238E27FC236}">
                  <a16:creationId xmlns:a16="http://schemas.microsoft.com/office/drawing/2014/main" id="{CF4F7F84-8D77-CD55-9674-13A9C591C191}"/>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32">
              <a:extLst>
                <a:ext uri="{FF2B5EF4-FFF2-40B4-BE49-F238E27FC236}">
                  <a16:creationId xmlns:a16="http://schemas.microsoft.com/office/drawing/2014/main" id="{4154331B-3622-2832-7612-95F054DCAFE8}"/>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06</a:t>
              </a:r>
              <a:endParaRPr lang="en-US" sz="7000" dirty="0">
                <a:solidFill>
                  <a:schemeClr val="bg1"/>
                </a:solidFill>
              </a:endParaRPr>
            </a:p>
          </p:txBody>
        </p:sp>
      </p:grpSp>
      <p:sp>
        <p:nvSpPr>
          <p:cNvPr id="31" name="Rectangle 30">
            <a:extLst>
              <a:ext uri="{FF2B5EF4-FFF2-40B4-BE49-F238E27FC236}">
                <a16:creationId xmlns:a16="http://schemas.microsoft.com/office/drawing/2014/main" id="{9F953E9A-D4C2-49EC-D77D-F49CEAEB548D}"/>
              </a:ext>
            </a:extLst>
          </p:cNvPr>
          <p:cNvSpPr/>
          <p:nvPr/>
        </p:nvSpPr>
        <p:spPr>
          <a:xfrm>
            <a:off x="1341721" y="6297303"/>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8">
            <a:extLst>
              <a:ext uri="{FF2B5EF4-FFF2-40B4-BE49-F238E27FC236}">
                <a16:creationId xmlns:a16="http://schemas.microsoft.com/office/drawing/2014/main" id="{8FACB2C9-D4C2-43D8-7D4B-9294CACA17C6}"/>
              </a:ext>
            </a:extLst>
          </p:cNvPr>
          <p:cNvSpPr txBox="1">
            <a:spLocks/>
          </p:cNvSpPr>
          <p:nvPr/>
        </p:nvSpPr>
        <p:spPr>
          <a:xfrm>
            <a:off x="1401987" y="6297129"/>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6.1</a:t>
            </a:r>
          </a:p>
        </p:txBody>
      </p:sp>
      <p:sp>
        <p:nvSpPr>
          <p:cNvPr id="33" name="Text Placeholder 8">
            <a:extLst>
              <a:ext uri="{FF2B5EF4-FFF2-40B4-BE49-F238E27FC236}">
                <a16:creationId xmlns:a16="http://schemas.microsoft.com/office/drawing/2014/main" id="{2EFB6E98-A9E3-6694-9555-35FC5A59CC48}"/>
              </a:ext>
            </a:extLst>
          </p:cNvPr>
          <p:cNvSpPr txBox="1">
            <a:spLocks/>
          </p:cNvSpPr>
          <p:nvPr/>
        </p:nvSpPr>
        <p:spPr>
          <a:xfrm>
            <a:off x="1401987" y="6782903"/>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6.2</a:t>
            </a:r>
          </a:p>
        </p:txBody>
      </p:sp>
      <p:sp>
        <p:nvSpPr>
          <p:cNvPr id="34" name="Text Placeholder 8">
            <a:extLst>
              <a:ext uri="{FF2B5EF4-FFF2-40B4-BE49-F238E27FC236}">
                <a16:creationId xmlns:a16="http://schemas.microsoft.com/office/drawing/2014/main" id="{A819D2D0-B9A5-0613-893C-E84BFB3AC0C3}"/>
              </a:ext>
            </a:extLst>
          </p:cNvPr>
          <p:cNvSpPr txBox="1">
            <a:spLocks/>
          </p:cNvSpPr>
          <p:nvPr/>
        </p:nvSpPr>
        <p:spPr>
          <a:xfrm>
            <a:off x="1401987" y="7268677"/>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6.3</a:t>
            </a:r>
          </a:p>
        </p:txBody>
      </p:sp>
      <p:sp>
        <p:nvSpPr>
          <p:cNvPr id="35" name="Text Placeholder 12">
            <a:extLst>
              <a:ext uri="{FF2B5EF4-FFF2-40B4-BE49-F238E27FC236}">
                <a16:creationId xmlns:a16="http://schemas.microsoft.com/office/drawing/2014/main" id="{0FD018C3-A148-0303-9A1E-FC4C266BE7C3}"/>
              </a:ext>
            </a:extLst>
          </p:cNvPr>
          <p:cNvSpPr txBox="1">
            <a:spLocks/>
          </p:cNvSpPr>
          <p:nvPr/>
        </p:nvSpPr>
        <p:spPr>
          <a:xfrm>
            <a:off x="1950668" y="6277524"/>
            <a:ext cx="4392000" cy="3779643"/>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3951288" algn="l"/>
                <a:tab pos="4791075" algn="l"/>
              </a:tabLst>
            </a:pPr>
            <a:r>
              <a:rPr lang="en-US" sz="1500" dirty="0" err="1">
                <a:solidFill>
                  <a:srgbClr val="404040"/>
                </a:solidFill>
              </a:rPr>
              <a:t>Informes</a:t>
            </a:r>
            <a:r>
              <a:rPr lang="en-US" sz="1500" dirty="0">
                <a:solidFill>
                  <a:srgbClr val="404040"/>
                </a:solidFill>
              </a:rPr>
              <a:t> </a:t>
            </a:r>
            <a:r>
              <a:rPr lang="en-US" sz="1500" dirty="0" err="1">
                <a:solidFill>
                  <a:srgbClr val="404040"/>
                </a:solidFill>
              </a:rPr>
              <a:t>por</a:t>
            </a:r>
            <a:r>
              <a:rPr lang="en-US" sz="1500" dirty="0">
                <a:solidFill>
                  <a:srgbClr val="404040"/>
                </a:solidFill>
              </a:rPr>
              <a:t> País	22</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err="1">
                <a:solidFill>
                  <a:srgbClr val="404040"/>
                </a:solidFill>
              </a:rPr>
              <a:t>Entrevistas</a:t>
            </a:r>
            <a:r>
              <a:rPr lang="en-US" sz="1500" dirty="0">
                <a:solidFill>
                  <a:srgbClr val="404040"/>
                </a:solidFill>
              </a:rPr>
              <a:t> </a:t>
            </a:r>
            <a:r>
              <a:rPr lang="en-US" sz="1500" dirty="0" err="1">
                <a:solidFill>
                  <a:srgbClr val="404040"/>
                </a:solidFill>
              </a:rPr>
              <a:t>Semiestructuradas</a:t>
            </a:r>
            <a:r>
              <a:rPr lang="en-US" sz="1500" dirty="0">
                <a:solidFill>
                  <a:srgbClr val="404040"/>
                </a:solidFill>
              </a:rPr>
              <a:t>	23</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s-ES" sz="1500" dirty="0">
                <a:solidFill>
                  <a:srgbClr val="404040"/>
                </a:solidFill>
              </a:rPr>
              <a:t>Sostenibilidad en Hostelería: Análisis de Perspectivas de Directivos, Expertos y Formadores</a:t>
            </a:r>
            <a:r>
              <a:rPr lang="en-US" sz="1500" dirty="0">
                <a:solidFill>
                  <a:srgbClr val="404040"/>
                </a:solidFill>
              </a:rPr>
              <a:t>	25</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err="1">
                <a:solidFill>
                  <a:srgbClr val="404040"/>
                </a:solidFill>
              </a:rPr>
              <a:t>Necesidades</a:t>
            </a:r>
            <a:r>
              <a:rPr lang="en-US" sz="1500" dirty="0">
                <a:solidFill>
                  <a:srgbClr val="404040"/>
                </a:solidFill>
              </a:rPr>
              <a:t> de </a:t>
            </a:r>
            <a:r>
              <a:rPr lang="en-US" sz="1500" dirty="0" err="1">
                <a:solidFill>
                  <a:srgbClr val="404040"/>
                </a:solidFill>
              </a:rPr>
              <a:t>Formación</a:t>
            </a: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err="1">
                <a:solidFill>
                  <a:srgbClr val="404040"/>
                </a:solidFill>
              </a:rPr>
              <a:t>en</a:t>
            </a:r>
            <a:r>
              <a:rPr lang="en-US" sz="1500" dirty="0">
                <a:solidFill>
                  <a:srgbClr val="404040"/>
                </a:solidFill>
              </a:rPr>
              <a:t> </a:t>
            </a:r>
            <a:r>
              <a:rPr lang="en-US" sz="1500" dirty="0" err="1">
                <a:solidFill>
                  <a:srgbClr val="404040"/>
                </a:solidFill>
              </a:rPr>
              <a:t>Sostenibilidad</a:t>
            </a:r>
            <a:r>
              <a:rPr lang="en-US" sz="1500" dirty="0">
                <a:solidFill>
                  <a:srgbClr val="404040"/>
                </a:solidFill>
              </a:rPr>
              <a:t> </a:t>
            </a:r>
            <a:r>
              <a:rPr lang="en-US" sz="1500" dirty="0" err="1">
                <a:solidFill>
                  <a:srgbClr val="404040"/>
                </a:solidFill>
              </a:rPr>
              <a:t>en</a:t>
            </a:r>
            <a:r>
              <a:rPr lang="en-US" sz="1500" dirty="0">
                <a:solidFill>
                  <a:srgbClr val="404040"/>
                </a:solidFill>
              </a:rPr>
              <a:t> el Sector de la </a:t>
            </a:r>
            <a:r>
              <a:rPr lang="en-US" sz="1500" dirty="0" err="1">
                <a:solidFill>
                  <a:srgbClr val="404040"/>
                </a:solidFill>
              </a:rPr>
              <a:t>Hostelería</a:t>
            </a:r>
            <a:r>
              <a:rPr lang="en-US" sz="1500" dirty="0">
                <a:solidFill>
                  <a:srgbClr val="404040"/>
                </a:solidFill>
              </a:rPr>
              <a:t>	28</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err="1">
                <a:solidFill>
                  <a:srgbClr val="404040"/>
                </a:solidFill>
              </a:rPr>
              <a:t>Digitalización</a:t>
            </a:r>
            <a:r>
              <a:rPr lang="en-US" sz="1500" dirty="0">
                <a:solidFill>
                  <a:srgbClr val="404040"/>
                </a:solidFill>
              </a:rPr>
              <a:t> </a:t>
            </a:r>
            <a:r>
              <a:rPr lang="en-US" sz="1500" dirty="0" err="1">
                <a:solidFill>
                  <a:srgbClr val="404040"/>
                </a:solidFill>
              </a:rPr>
              <a:t>en</a:t>
            </a:r>
            <a:r>
              <a:rPr lang="en-US" sz="1500" dirty="0">
                <a:solidFill>
                  <a:srgbClr val="404040"/>
                </a:solidFill>
              </a:rPr>
              <a:t> </a:t>
            </a:r>
            <a:r>
              <a:rPr lang="en-US" sz="1500" dirty="0" err="1">
                <a:solidFill>
                  <a:srgbClr val="404040"/>
                </a:solidFill>
              </a:rPr>
              <a:t>Hostelería</a:t>
            </a:r>
            <a:r>
              <a:rPr lang="en-US" sz="1500" dirty="0">
                <a:solidFill>
                  <a:srgbClr val="404040"/>
                </a:solidFill>
              </a:rPr>
              <a:t>: Un </a:t>
            </a:r>
            <a:r>
              <a:rPr lang="en-US" sz="1500" dirty="0" err="1">
                <a:solidFill>
                  <a:srgbClr val="404040"/>
                </a:solidFill>
              </a:rPr>
              <a:t>Análisis</a:t>
            </a:r>
            <a:r>
              <a:rPr lang="en-US" sz="1500" dirty="0">
                <a:solidFill>
                  <a:srgbClr val="404040"/>
                </a:solidFill>
              </a:rPr>
              <a:t> de </a:t>
            </a:r>
            <a:r>
              <a:rPr lang="en-US" sz="1500" dirty="0" err="1">
                <a:solidFill>
                  <a:srgbClr val="404040"/>
                </a:solidFill>
              </a:rPr>
              <a:t>Perspectivas</a:t>
            </a:r>
            <a:r>
              <a:rPr lang="en-US" sz="1500" dirty="0">
                <a:solidFill>
                  <a:srgbClr val="404040"/>
                </a:solidFill>
              </a:rPr>
              <a:t> de </a:t>
            </a:r>
            <a:r>
              <a:rPr lang="en-US" sz="1500" dirty="0" err="1">
                <a:solidFill>
                  <a:srgbClr val="404040"/>
                </a:solidFill>
              </a:rPr>
              <a:t>Dirección</a:t>
            </a:r>
            <a:r>
              <a:rPr lang="en-US" sz="1500" dirty="0">
                <a:solidFill>
                  <a:srgbClr val="404040"/>
                </a:solidFill>
              </a:rPr>
              <a:t>, </a:t>
            </a:r>
            <a:r>
              <a:rPr lang="en-US" sz="1500" dirty="0" err="1">
                <a:solidFill>
                  <a:srgbClr val="404040"/>
                </a:solidFill>
              </a:rPr>
              <a:t>Expertos</a:t>
            </a:r>
            <a:r>
              <a:rPr lang="en-US" sz="1500" dirty="0">
                <a:solidFill>
                  <a:srgbClr val="404040"/>
                </a:solidFill>
              </a:rPr>
              <a:t> y </a:t>
            </a:r>
            <a:r>
              <a:rPr lang="en-US" sz="1500" dirty="0" err="1">
                <a:solidFill>
                  <a:srgbClr val="404040"/>
                </a:solidFill>
              </a:rPr>
              <a:t>Educadores</a:t>
            </a:r>
            <a:r>
              <a:rPr lang="en-US" sz="1500" dirty="0">
                <a:solidFill>
                  <a:srgbClr val="404040"/>
                </a:solidFill>
              </a:rPr>
              <a:t>	32</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s-ES" sz="1500" dirty="0">
                <a:solidFill>
                  <a:srgbClr val="404040"/>
                </a:solidFill>
              </a:rPr>
              <a:t>Necesidades de Formación en Sostenibilidad</a:t>
            </a:r>
          </a:p>
          <a:p>
            <a:pPr marL="0" lvl="1" indent="0">
              <a:lnSpc>
                <a:spcPts val="1940"/>
              </a:lnSpc>
              <a:spcBef>
                <a:spcPts val="0"/>
              </a:spcBef>
              <a:buNone/>
              <a:tabLst>
                <a:tab pos="3951288" algn="l"/>
                <a:tab pos="4791075" algn="l"/>
              </a:tabLst>
            </a:pPr>
            <a:r>
              <a:rPr lang="es-ES" sz="1500" dirty="0">
                <a:solidFill>
                  <a:srgbClr val="404040"/>
                </a:solidFill>
              </a:rPr>
              <a:t>en el Sector de la Hostelería</a:t>
            </a:r>
            <a:r>
              <a:rPr lang="en-US" sz="1500" dirty="0">
                <a:solidFill>
                  <a:srgbClr val="404040"/>
                </a:solidFill>
              </a:rPr>
              <a:t>	34</a:t>
            </a:r>
          </a:p>
        </p:txBody>
      </p:sp>
      <p:cxnSp>
        <p:nvCxnSpPr>
          <p:cNvPr id="36" name="Straight Connector 35">
            <a:extLst>
              <a:ext uri="{FF2B5EF4-FFF2-40B4-BE49-F238E27FC236}">
                <a16:creationId xmlns:a16="http://schemas.microsoft.com/office/drawing/2014/main" id="{227C2A4F-4200-9E9E-4459-4B1AC8A21AD5}"/>
              </a:ext>
            </a:extLst>
          </p:cNvPr>
          <p:cNvCxnSpPr>
            <a:cxnSpLocks/>
          </p:cNvCxnSpPr>
          <p:nvPr/>
        </p:nvCxnSpPr>
        <p:spPr>
          <a:xfrm>
            <a:off x="1976469" y="6660009"/>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19C8351-182E-BF82-D605-42A7C5CAC57E}"/>
              </a:ext>
            </a:extLst>
          </p:cNvPr>
          <p:cNvCxnSpPr>
            <a:cxnSpLocks/>
          </p:cNvCxnSpPr>
          <p:nvPr/>
        </p:nvCxnSpPr>
        <p:spPr>
          <a:xfrm>
            <a:off x="1976469" y="7157849"/>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C8F9B4-E6AD-40F2-488D-1A6DFD10ABF0}"/>
              </a:ext>
            </a:extLst>
          </p:cNvPr>
          <p:cNvCxnSpPr>
            <a:cxnSpLocks/>
          </p:cNvCxnSpPr>
          <p:nvPr/>
        </p:nvCxnSpPr>
        <p:spPr>
          <a:xfrm>
            <a:off x="1950668" y="7878131"/>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726FF0-823E-293E-70DA-56971BD55B17}"/>
              </a:ext>
            </a:extLst>
          </p:cNvPr>
          <p:cNvCxnSpPr>
            <a:cxnSpLocks/>
          </p:cNvCxnSpPr>
          <p:nvPr/>
        </p:nvCxnSpPr>
        <p:spPr>
          <a:xfrm>
            <a:off x="1773269" y="8522719"/>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1B484E0-3C12-2E84-64EC-4B4293FB1D54}"/>
              </a:ext>
            </a:extLst>
          </p:cNvPr>
          <p:cNvCxnSpPr>
            <a:cxnSpLocks/>
          </p:cNvCxnSpPr>
          <p:nvPr/>
        </p:nvCxnSpPr>
        <p:spPr>
          <a:xfrm>
            <a:off x="1940508" y="9373253"/>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8">
            <a:extLst>
              <a:ext uri="{FF2B5EF4-FFF2-40B4-BE49-F238E27FC236}">
                <a16:creationId xmlns:a16="http://schemas.microsoft.com/office/drawing/2014/main" id="{0F4621E9-4F74-03C4-A1FF-D4F2A7188D47}"/>
              </a:ext>
            </a:extLst>
          </p:cNvPr>
          <p:cNvSpPr txBox="1">
            <a:spLocks/>
          </p:cNvSpPr>
          <p:nvPr/>
        </p:nvSpPr>
        <p:spPr>
          <a:xfrm>
            <a:off x="1401987" y="7971925"/>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6.4</a:t>
            </a:r>
          </a:p>
        </p:txBody>
      </p:sp>
      <p:sp>
        <p:nvSpPr>
          <p:cNvPr id="45" name="Text Placeholder 8">
            <a:extLst>
              <a:ext uri="{FF2B5EF4-FFF2-40B4-BE49-F238E27FC236}">
                <a16:creationId xmlns:a16="http://schemas.microsoft.com/office/drawing/2014/main" id="{C3E8CFE3-2B12-A9FB-DA49-41640A5CE1DF}"/>
              </a:ext>
            </a:extLst>
          </p:cNvPr>
          <p:cNvSpPr txBox="1">
            <a:spLocks/>
          </p:cNvSpPr>
          <p:nvPr/>
        </p:nvSpPr>
        <p:spPr>
          <a:xfrm>
            <a:off x="1401987" y="8675539"/>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6.5</a:t>
            </a:r>
          </a:p>
        </p:txBody>
      </p:sp>
      <p:sp>
        <p:nvSpPr>
          <p:cNvPr id="46" name="Text Placeholder 8">
            <a:extLst>
              <a:ext uri="{FF2B5EF4-FFF2-40B4-BE49-F238E27FC236}">
                <a16:creationId xmlns:a16="http://schemas.microsoft.com/office/drawing/2014/main" id="{0169700D-3BCF-96AE-0651-E7537B6F839B}"/>
              </a:ext>
            </a:extLst>
          </p:cNvPr>
          <p:cNvSpPr txBox="1">
            <a:spLocks/>
          </p:cNvSpPr>
          <p:nvPr/>
        </p:nvSpPr>
        <p:spPr>
          <a:xfrm>
            <a:off x="1401987" y="9375048"/>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6.6</a:t>
            </a:r>
          </a:p>
        </p:txBody>
      </p:sp>
      <p:sp>
        <p:nvSpPr>
          <p:cNvPr id="48" name="Text Placeholder 29">
            <a:extLst>
              <a:ext uri="{FF2B5EF4-FFF2-40B4-BE49-F238E27FC236}">
                <a16:creationId xmlns:a16="http://schemas.microsoft.com/office/drawing/2014/main" id="{CCA8DE43-19B5-42C3-EA29-D0C071FFDBDF}"/>
              </a:ext>
            </a:extLst>
          </p:cNvPr>
          <p:cNvSpPr txBox="1">
            <a:spLocks/>
          </p:cNvSpPr>
          <p:nvPr/>
        </p:nvSpPr>
        <p:spPr>
          <a:xfrm>
            <a:off x="1773269" y="4088199"/>
            <a:ext cx="5786405" cy="2078877"/>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rgbClr val="404040"/>
                </a:solidFill>
                <a:ea typeface="Calibri" panose="020F0502020204030204" pitchFamily="34" charset="0"/>
                <a:cs typeface="Times New Roman" panose="02020603050405020304" pitchFamily="18" charset="0"/>
              </a:rPr>
              <a:t>Las </a:t>
            </a:r>
            <a:r>
              <a:rPr lang="en-IE" sz="1600" dirty="0" err="1">
                <a:solidFill>
                  <a:srgbClr val="404040"/>
                </a:solidFill>
                <a:ea typeface="Calibri" panose="020F0502020204030204" pitchFamily="34" charset="0"/>
                <a:cs typeface="Times New Roman" panose="02020603050405020304" pitchFamily="18" charset="0"/>
              </a:rPr>
              <a:t>actividades</a:t>
            </a:r>
            <a:r>
              <a:rPr lang="en-IE" sz="1600" dirty="0">
                <a:solidFill>
                  <a:srgbClr val="404040"/>
                </a:solidFill>
                <a:ea typeface="Calibri" panose="020F0502020204030204" pitchFamily="34" charset="0"/>
                <a:cs typeface="Times New Roman" panose="02020603050405020304" pitchFamily="18" charset="0"/>
              </a:rPr>
              <a:t> de </a:t>
            </a:r>
            <a:r>
              <a:rPr lang="en-IE" sz="1600" dirty="0" err="1">
                <a:solidFill>
                  <a:srgbClr val="404040"/>
                </a:solidFill>
                <a:ea typeface="Calibri" panose="020F0502020204030204" pitchFamily="34" charset="0"/>
                <a:cs typeface="Times New Roman" panose="02020603050405020304" pitchFamily="18" charset="0"/>
              </a:rPr>
              <a:t>investigación</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realizadas</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en</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EcoSmart</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constituyen</a:t>
            </a:r>
            <a:r>
              <a:rPr lang="en-IE" sz="1600" dirty="0">
                <a:solidFill>
                  <a:srgbClr val="404040"/>
                </a:solidFill>
                <a:ea typeface="Calibri" panose="020F0502020204030204" pitchFamily="34" charset="0"/>
                <a:cs typeface="Times New Roman" panose="02020603050405020304" pitchFamily="18" charset="0"/>
              </a:rPr>
              <a:t> la base para </a:t>
            </a:r>
            <a:r>
              <a:rPr lang="en-IE" sz="1600" dirty="0" err="1">
                <a:solidFill>
                  <a:srgbClr val="404040"/>
                </a:solidFill>
                <a:ea typeface="Calibri" panose="020F0502020204030204" pitchFamily="34" charset="0"/>
                <a:cs typeface="Times New Roman" panose="02020603050405020304" pitchFamily="18" charset="0"/>
              </a:rPr>
              <a:t>el</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desarrollo</a:t>
            </a:r>
            <a:r>
              <a:rPr lang="en-IE" sz="1600" dirty="0">
                <a:solidFill>
                  <a:srgbClr val="404040"/>
                </a:solidFill>
                <a:ea typeface="Calibri" panose="020F0502020204030204" pitchFamily="34" charset="0"/>
                <a:cs typeface="Times New Roman" panose="02020603050405020304" pitchFamily="18" charset="0"/>
              </a:rPr>
              <a:t> del </a:t>
            </a:r>
            <a:r>
              <a:rPr lang="en-IE" sz="1600" dirty="0" err="1">
                <a:solidFill>
                  <a:srgbClr val="404040"/>
                </a:solidFill>
                <a:ea typeface="Calibri" panose="020F0502020204030204" pitchFamily="34" charset="0"/>
                <a:cs typeface="Times New Roman" panose="02020603050405020304" pitchFamily="18" charset="0"/>
              </a:rPr>
              <a:t>marco</a:t>
            </a:r>
            <a:r>
              <a:rPr lang="en-IE" sz="1600" dirty="0">
                <a:solidFill>
                  <a:srgbClr val="404040"/>
                </a:solidFill>
                <a:ea typeface="Calibri" panose="020F0502020204030204" pitchFamily="34" charset="0"/>
                <a:cs typeface="Times New Roman" panose="02020603050405020304" pitchFamily="18" charset="0"/>
              </a:rPr>
              <a:t>. </a:t>
            </a:r>
          </a:p>
          <a:p>
            <a:pPr marL="6350" marR="9525" algn="l">
              <a:lnSpc>
                <a:spcPct val="100000"/>
              </a:lnSpc>
            </a:pPr>
            <a:endParaRPr lang="en-IE" sz="5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en-IE" sz="1600" dirty="0" err="1">
                <a:solidFill>
                  <a:srgbClr val="404040"/>
                </a:solidFill>
                <a:ea typeface="Calibri" panose="020F0502020204030204" pitchFamily="34" charset="0"/>
                <a:cs typeface="Times New Roman" panose="02020603050405020304" pitchFamily="18" charset="0"/>
              </a:rPr>
              <a:t>Estas</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incluyen</a:t>
            </a:r>
            <a:r>
              <a:rPr lang="en-IE" sz="1600" dirty="0">
                <a:solidFill>
                  <a:srgbClr val="404040"/>
                </a:solidFill>
                <a:ea typeface="Calibri" panose="020F0502020204030204" pitchFamily="34" charset="0"/>
                <a:cs typeface="Times New Roman" panose="02020603050405020304" pitchFamily="18" charset="0"/>
              </a:rPr>
              <a:t>:</a:t>
            </a:r>
          </a:p>
          <a:p>
            <a:pPr marL="292100" marR="9525" indent="-285750" algn="l">
              <a:lnSpc>
                <a:spcPts val="1720"/>
              </a:lnSpc>
              <a:buClr>
                <a:srgbClr val="0289AE"/>
              </a:buClr>
              <a:buFont typeface="Arial" panose="020B0604020202020204" pitchFamily="34" charset="0"/>
              <a:buChar char="•"/>
            </a:pPr>
            <a:r>
              <a:rPr lang="en-IE" sz="1600" b="1" dirty="0" err="1">
                <a:solidFill>
                  <a:srgbClr val="404040"/>
                </a:solidFill>
                <a:ea typeface="Calibri" panose="020F0502020204030204" pitchFamily="34" charset="0"/>
                <a:cs typeface="Times New Roman" panose="02020603050405020304" pitchFamily="18" charset="0"/>
              </a:rPr>
              <a:t>Informes</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a:solidFill>
                  <a:srgbClr val="404040"/>
                </a:solidFill>
                <a:ea typeface="Calibri" panose="020F0502020204030204" pitchFamily="34" charset="0"/>
                <a:cs typeface="Times New Roman" panose="02020603050405020304" pitchFamily="18" charset="0"/>
              </a:rPr>
              <a:t>por</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a:solidFill>
                  <a:srgbClr val="404040"/>
                </a:solidFill>
                <a:ea typeface="Calibri" panose="020F0502020204030204" pitchFamily="34" charset="0"/>
                <a:cs typeface="Times New Roman" panose="02020603050405020304" pitchFamily="18" charset="0"/>
              </a:rPr>
              <a:t>país</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a:solidFill>
                  <a:srgbClr val="404040"/>
                </a:solidFill>
                <a:ea typeface="Calibri" panose="020F0502020204030204" pitchFamily="34" charset="0"/>
                <a:cs typeface="Times New Roman" panose="02020603050405020304" pitchFamily="18" charset="0"/>
              </a:rPr>
              <a:t>investigación</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a:solidFill>
                  <a:srgbClr val="404040"/>
                </a:solidFill>
                <a:ea typeface="Calibri" panose="020F0502020204030204" pitchFamily="34" charset="0"/>
                <a:cs typeface="Times New Roman" panose="02020603050405020304" pitchFamily="18" charset="0"/>
              </a:rPr>
              <a:t>secudaria</a:t>
            </a:r>
            <a:r>
              <a:rPr lang="en-IE" sz="1600" b="1" dirty="0">
                <a:solidFill>
                  <a:srgbClr val="404040"/>
                </a:solidFill>
                <a:ea typeface="Calibri" panose="020F0502020204030204" pitchFamily="34" charset="0"/>
                <a:cs typeface="Times New Roman" panose="02020603050405020304" pitchFamily="18" charset="0"/>
              </a:rPr>
              <a:t>)</a:t>
            </a:r>
          </a:p>
          <a:p>
            <a:pPr marL="292100" marR="9525" indent="-285750" algn="l">
              <a:lnSpc>
                <a:spcPts val="1720"/>
              </a:lnSpc>
              <a:buClr>
                <a:srgbClr val="0289AE"/>
              </a:buClr>
              <a:buFont typeface="Arial" panose="020B0604020202020204" pitchFamily="34" charset="0"/>
              <a:buChar char="•"/>
            </a:pPr>
            <a:r>
              <a:rPr lang="en-IE" sz="1600" b="1" dirty="0" err="1">
                <a:solidFill>
                  <a:srgbClr val="404040"/>
                </a:solidFill>
                <a:ea typeface="Calibri" panose="020F0502020204030204" pitchFamily="34" charset="0"/>
                <a:cs typeface="Times New Roman" panose="02020603050405020304" pitchFamily="18" charset="0"/>
              </a:rPr>
              <a:t>Entrevistas</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a:solidFill>
                  <a:srgbClr val="404040"/>
                </a:solidFill>
                <a:ea typeface="Calibri" panose="020F0502020204030204" pitchFamily="34" charset="0"/>
                <a:cs typeface="Times New Roman" panose="02020603050405020304" pitchFamily="18" charset="0"/>
              </a:rPr>
              <a:t>semiestructuradas</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a:solidFill>
                  <a:srgbClr val="404040"/>
                </a:solidFill>
                <a:ea typeface="Calibri" panose="020F0502020204030204" pitchFamily="34" charset="0"/>
                <a:cs typeface="Times New Roman" panose="02020603050405020304" pitchFamily="18" charset="0"/>
              </a:rPr>
              <a:t>investigación</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a:solidFill>
                  <a:srgbClr val="404040"/>
                </a:solidFill>
                <a:ea typeface="Calibri" panose="020F0502020204030204" pitchFamily="34" charset="0"/>
                <a:cs typeface="Times New Roman" panose="02020603050405020304" pitchFamily="18" charset="0"/>
              </a:rPr>
              <a:t>primaria</a:t>
            </a:r>
            <a:r>
              <a:rPr lang="en-IE" sz="1600" b="1" dirty="0">
                <a:solidFill>
                  <a:srgbClr val="404040"/>
                </a:solidFill>
                <a:ea typeface="Calibri" panose="020F0502020204030204" pitchFamily="34" charset="0"/>
                <a:cs typeface="Times New Roman" panose="02020603050405020304" pitchFamily="18" charset="0"/>
              </a:rPr>
              <a:t>)</a:t>
            </a:r>
          </a:p>
          <a:p>
            <a:pPr marL="292100" marR="9525" indent="-285750" algn="l">
              <a:lnSpc>
                <a:spcPts val="1720"/>
              </a:lnSpc>
              <a:buClr>
                <a:srgbClr val="0289AE"/>
              </a:buClr>
              <a:buFont typeface="Arial" panose="020B0604020202020204" pitchFamily="34" charset="0"/>
              <a:buChar char="•"/>
            </a:pPr>
            <a:endParaRPr lang="en-IE" sz="1600" b="1" dirty="0">
              <a:solidFill>
                <a:srgbClr val="404040"/>
              </a:solidFill>
              <a:ea typeface="Calibri" panose="020F0502020204030204" pitchFamily="34" charset="0"/>
              <a:cs typeface="Times New Roman" panose="02020603050405020304" pitchFamily="18" charset="0"/>
            </a:endParaRPr>
          </a:p>
          <a:p>
            <a:pPr marL="6350" marR="9525" algn="l">
              <a:lnSpc>
                <a:spcPts val="1520"/>
              </a:lnSpc>
              <a:buClr>
                <a:srgbClr val="0289AE"/>
              </a:buClr>
            </a:pPr>
            <a:r>
              <a:rPr lang="es-ES" sz="1400" i="1" dirty="0">
                <a:solidFill>
                  <a:srgbClr val="404040"/>
                </a:solidFill>
                <a:ea typeface="Calibri" panose="020F0502020204030204" pitchFamily="34" charset="0"/>
                <a:cs typeface="Times New Roman" panose="02020603050405020304" pitchFamily="18" charset="0"/>
              </a:rPr>
              <a:t>La descripción detallada de las actividades, incluidas las preguntas guía de las entrevistas semiestructuradas, está disponible en el documento </a:t>
            </a:r>
            <a:r>
              <a:rPr lang="es-ES" sz="1400" i="1" dirty="0" err="1">
                <a:solidFill>
                  <a:srgbClr val="404040"/>
                </a:solidFill>
                <a:ea typeface="Calibri" panose="020F0502020204030204" pitchFamily="34" charset="0"/>
                <a:cs typeface="Times New Roman" panose="02020603050405020304" pitchFamily="18" charset="0"/>
              </a:rPr>
              <a:t>EcoSmart</a:t>
            </a:r>
            <a:r>
              <a:rPr lang="es-ES" sz="1400" i="1" dirty="0">
                <a:solidFill>
                  <a:srgbClr val="404040"/>
                </a:solidFill>
                <a:ea typeface="Calibri" panose="020F0502020204030204" pitchFamily="34" charset="0"/>
                <a:cs typeface="Times New Roman" panose="02020603050405020304" pitchFamily="18" charset="0"/>
              </a:rPr>
              <a:t> WP2 </a:t>
            </a:r>
            <a:r>
              <a:rPr lang="es-ES" sz="1400" i="1" dirty="0" err="1">
                <a:solidFill>
                  <a:srgbClr val="404040"/>
                </a:solidFill>
                <a:ea typeface="Calibri" panose="020F0502020204030204" pitchFamily="34" charset="0"/>
                <a:cs typeface="Times New Roman" panose="02020603050405020304" pitchFamily="18" charset="0"/>
              </a:rPr>
              <a:t>Research</a:t>
            </a:r>
            <a:r>
              <a:rPr lang="es-ES" sz="1400" i="1" dirty="0">
                <a:solidFill>
                  <a:srgbClr val="404040"/>
                </a:solidFill>
                <a:ea typeface="Calibri" panose="020F0502020204030204" pitchFamily="34" charset="0"/>
                <a:cs typeface="Times New Roman" panose="02020603050405020304" pitchFamily="18" charset="0"/>
              </a:rPr>
              <a:t> </a:t>
            </a:r>
            <a:r>
              <a:rPr lang="es-ES" sz="1400" i="1" dirty="0" err="1">
                <a:solidFill>
                  <a:srgbClr val="404040"/>
                </a:solidFill>
                <a:ea typeface="Calibri" panose="020F0502020204030204" pitchFamily="34" charset="0"/>
                <a:cs typeface="Times New Roman" panose="02020603050405020304" pitchFamily="18" charset="0"/>
              </a:rPr>
              <a:t>Methodology</a:t>
            </a:r>
            <a:r>
              <a:rPr lang="es-ES" sz="1400" i="1" dirty="0">
                <a:solidFill>
                  <a:srgbClr val="404040"/>
                </a:solidFill>
                <a:ea typeface="Calibri" panose="020F0502020204030204" pitchFamily="34" charset="0"/>
                <a:cs typeface="Times New Roman" panose="02020603050405020304" pitchFamily="18" charset="0"/>
              </a:rPr>
              <a:t>.  </a:t>
            </a:r>
            <a:endParaRPr lang="en-IE" sz="1600" b="1" dirty="0">
              <a:solidFill>
                <a:srgbClr val="40404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3827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74D53-2835-3E88-C835-430AD630F63B}"/>
            </a:ext>
          </a:extLst>
        </p:cNvPr>
        <p:cNvGrpSpPr/>
        <p:nvPr/>
      </p:nvGrpSpPr>
      <p:grpSpPr>
        <a:xfrm>
          <a:off x="0" y="0"/>
          <a:ext cx="0" cy="0"/>
          <a:chOff x="0" y="0"/>
          <a:chExt cx="0" cy="0"/>
        </a:xfrm>
      </p:grpSpPr>
      <p:sp>
        <p:nvSpPr>
          <p:cNvPr id="18" name="Graphic 4">
            <a:extLst>
              <a:ext uri="{FF2B5EF4-FFF2-40B4-BE49-F238E27FC236}">
                <a16:creationId xmlns:a16="http://schemas.microsoft.com/office/drawing/2014/main" id="{9653F8A2-C001-81AB-30A2-ECF257179023}"/>
              </a:ext>
            </a:extLst>
          </p:cNvPr>
          <p:cNvSpPr/>
          <p:nvPr/>
        </p:nvSpPr>
        <p:spPr>
          <a:xfrm rot="10800000">
            <a:off x="-1" y="5377373"/>
            <a:ext cx="3902649"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33" name="TextBox 32">
            <a:extLst>
              <a:ext uri="{FF2B5EF4-FFF2-40B4-BE49-F238E27FC236}">
                <a16:creationId xmlns:a16="http://schemas.microsoft.com/office/drawing/2014/main" id="{2131AE27-487C-620D-59F2-E09EAE6EFABA}"/>
              </a:ext>
            </a:extLst>
          </p:cNvPr>
          <p:cNvSpPr txBox="1"/>
          <p:nvPr/>
        </p:nvSpPr>
        <p:spPr>
          <a:xfrm>
            <a:off x="605427" y="1026183"/>
            <a:ext cx="5694789" cy="631327"/>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0289AE"/>
                </a:solidFill>
                <a:latin typeface="Calibri" panose="020F0502020204030204" pitchFamily="34" charset="0"/>
                <a:cs typeface="Calibri" panose="020F0502020204030204" pitchFamily="34" charset="0"/>
              </a:rPr>
              <a:t>Informes</a:t>
            </a:r>
            <a:r>
              <a:rPr lang="en-US" sz="2000" b="1" dirty="0">
                <a:solidFill>
                  <a:srgbClr val="0289AE"/>
                </a:solidFill>
                <a:latin typeface="Calibri" panose="020F0502020204030204" pitchFamily="34" charset="0"/>
                <a:cs typeface="Calibri" panose="020F0502020204030204" pitchFamily="34" charset="0"/>
              </a:rPr>
              <a:t> de País</a:t>
            </a:r>
          </a:p>
          <a:p>
            <a:pPr marL="6350">
              <a:lnSpc>
                <a:spcPts val="2100"/>
              </a:lnSpc>
              <a:tabLst>
                <a:tab pos="611188" algn="l"/>
              </a:tabLst>
            </a:pPr>
            <a:endParaRPr lang="en-US" sz="2000" b="1" dirty="0">
              <a:solidFill>
                <a:srgbClr val="0289AE"/>
              </a:solidFill>
              <a:latin typeface="Calibri" panose="020F0502020204030204" pitchFamily="34" charset="0"/>
              <a:cs typeface="Calibri" panose="020F0502020204030204" pitchFamily="34" charset="0"/>
            </a:endParaRPr>
          </a:p>
        </p:txBody>
      </p:sp>
      <p:sp>
        <p:nvSpPr>
          <p:cNvPr id="46" name="Slide Number Placeholder 5">
            <a:extLst>
              <a:ext uri="{FF2B5EF4-FFF2-40B4-BE49-F238E27FC236}">
                <a16:creationId xmlns:a16="http://schemas.microsoft.com/office/drawing/2014/main" id="{EB6A9969-47F3-C42E-82DE-2D388713F865}"/>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22</a:t>
            </a:fld>
            <a:endParaRPr lang="en-US" dirty="0">
              <a:solidFill>
                <a:srgbClr val="262626"/>
              </a:solidFill>
            </a:endParaRPr>
          </a:p>
        </p:txBody>
      </p:sp>
      <p:sp>
        <p:nvSpPr>
          <p:cNvPr id="47" name="Graphic 4">
            <a:extLst>
              <a:ext uri="{FF2B5EF4-FFF2-40B4-BE49-F238E27FC236}">
                <a16:creationId xmlns:a16="http://schemas.microsoft.com/office/drawing/2014/main" id="{9BD4504A-782D-5A91-D1E9-62AC1B1A4446}"/>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2F0B4602-9B70-7301-1B26-25BA1B547C60}"/>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6.1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67D2B088-2AEA-3D8F-06D6-649C9A725C37}"/>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AC19F3DA-82B4-695B-9CE1-17FA3A026944}"/>
              </a:ext>
            </a:extLst>
          </p:cNvPr>
          <p:cNvSpPr txBox="1">
            <a:spLocks/>
          </p:cNvSpPr>
          <p:nvPr/>
        </p:nvSpPr>
        <p:spPr>
          <a:xfrm>
            <a:off x="585013" y="1567429"/>
            <a:ext cx="6549211"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Los informes por país tuvieron como objetivo proporcionar </a:t>
            </a:r>
            <a:r>
              <a:rPr lang="es-ES" sz="1600" b="1" dirty="0">
                <a:solidFill>
                  <a:srgbClr val="404040"/>
                </a:solidFill>
                <a:ea typeface="Calibri" panose="020F0502020204030204" pitchFamily="34" charset="0"/>
                <a:cs typeface="Times New Roman" panose="02020603050405020304" pitchFamily="18" charset="0"/>
              </a:rPr>
              <a:t>un análisis exhaustivo del estado de la digitalización y la sostenibilidad en el sector hostelero dentro de cada país participante</a:t>
            </a:r>
            <a:r>
              <a:rPr lang="es-ES" sz="1600" dirty="0">
                <a:solidFill>
                  <a:srgbClr val="404040"/>
                </a:solidFill>
                <a:ea typeface="Calibri" panose="020F0502020204030204" pitchFamily="34" charset="0"/>
                <a:cs typeface="Times New Roman" panose="02020603050405020304" pitchFamily="18" charset="0"/>
              </a:rPr>
              <a:t>. Identificaron las políticas existentes, los programas de formación y las necesidades del sector, aportando información valiosa que informó directamente el desarrollo del Marco de Competencias </a:t>
            </a:r>
            <a:r>
              <a:rPr lang="es-ES" sz="1600" dirty="0" err="1">
                <a:solidFill>
                  <a:srgbClr val="404040"/>
                </a:solidFill>
                <a:ea typeface="Calibri" panose="020F0502020204030204" pitchFamily="34" charset="0"/>
                <a:cs typeface="Times New Roman" panose="02020603050405020304" pitchFamily="18" charset="0"/>
              </a:rPr>
              <a:t>EcoSmart</a:t>
            </a:r>
            <a:r>
              <a:rPr lang="es-ES" sz="1600" dirty="0">
                <a:solidFill>
                  <a:srgbClr val="404040"/>
                </a:solidFill>
                <a:ea typeface="Calibri" panose="020F0502020204030204" pitchFamily="34" charset="0"/>
                <a:cs typeface="Times New Roman" panose="02020603050405020304" pitchFamily="18" charset="0"/>
              </a:rPr>
              <a:t>.</a:t>
            </a:r>
            <a:endParaRPr lang="en-IE" sz="1600" dirty="0">
              <a:solidFill>
                <a:srgbClr val="404040"/>
              </a:solidFill>
              <a:ea typeface="Calibri" panose="020F0502020204030204" pitchFamily="34" charset="0"/>
              <a:cs typeface="Times New Roman" panose="02020603050405020304" pitchFamily="18" charset="0"/>
            </a:endParaRPr>
          </a:p>
        </p:txBody>
      </p:sp>
      <p:sp>
        <p:nvSpPr>
          <p:cNvPr id="4" name="Text Placeholder 1">
            <a:extLst>
              <a:ext uri="{FF2B5EF4-FFF2-40B4-BE49-F238E27FC236}">
                <a16:creationId xmlns:a16="http://schemas.microsoft.com/office/drawing/2014/main" id="{23F7F438-44E6-AB76-4B3C-E26736EE4651}"/>
              </a:ext>
            </a:extLst>
          </p:cNvPr>
          <p:cNvSpPr txBox="1">
            <a:spLocks/>
          </p:cNvSpPr>
          <p:nvPr/>
        </p:nvSpPr>
        <p:spPr>
          <a:xfrm>
            <a:off x="601949" y="3376242"/>
            <a:ext cx="6389643" cy="107989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Al capturar los contextos nacionales, los informes permitieron personalizar el marco para reflejar las condiciones y desafíos específicos a los que se enfrentan pymes y educadores en distintos países.</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La inclusión de ejemplos de buenas prácticas y perspectivas de los grupos de interés enriqueció el marco con ideas prácticas y lo alineó con las realidades del sector, mejorando su relevancia y aplicabilidad en entornos educativos y empresariales.</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Como resultado, los informes por país desempeñaron un papel crucial en la configuración de un marco eficaz, completo y específico, favoreciendo su integración en programas de formación, currículos VET y operaciones de pymes del sector hostelero europeo.</a:t>
            </a:r>
            <a:endParaRPr lang="en-US" sz="1100" b="0" dirty="0">
              <a:solidFill>
                <a:srgbClr val="404040"/>
              </a:solidFill>
            </a:endParaRPr>
          </a:p>
        </p:txBody>
      </p:sp>
      <p:cxnSp>
        <p:nvCxnSpPr>
          <p:cNvPr id="7" name="Straight Connector 6">
            <a:extLst>
              <a:ext uri="{FF2B5EF4-FFF2-40B4-BE49-F238E27FC236}">
                <a16:creationId xmlns:a16="http://schemas.microsoft.com/office/drawing/2014/main" id="{5C9D04CC-8AA8-7EBC-685A-1B95C18401E4}"/>
              </a:ext>
            </a:extLst>
          </p:cNvPr>
          <p:cNvCxnSpPr>
            <a:cxnSpLocks/>
          </p:cNvCxnSpPr>
          <p:nvPr/>
        </p:nvCxnSpPr>
        <p:spPr>
          <a:xfrm>
            <a:off x="0" y="3141171"/>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67EE201-1357-74FD-A8E9-AEDACBFDB495}"/>
              </a:ext>
            </a:extLst>
          </p:cNvPr>
          <p:cNvSpPr txBox="1"/>
          <p:nvPr/>
        </p:nvSpPr>
        <p:spPr>
          <a:xfrm>
            <a:off x="610350" y="5421636"/>
            <a:ext cx="3902650" cy="631327"/>
          </a:xfrm>
          <a:prstGeom prst="rect">
            <a:avLst/>
          </a:prstGeom>
          <a:noFill/>
        </p:spPr>
        <p:txBody>
          <a:bodyPr wrap="square" rtlCol="0" anchor="t">
            <a:spAutoFit/>
          </a:bodyPr>
          <a:lstStyle/>
          <a:p>
            <a:pPr marL="6350">
              <a:lnSpc>
                <a:spcPts val="2100"/>
              </a:lnSpc>
              <a:tabLst>
                <a:tab pos="611188" algn="l"/>
              </a:tabLst>
            </a:pPr>
            <a:r>
              <a:rPr lang="en-US" sz="1800" b="1" dirty="0" err="1">
                <a:solidFill>
                  <a:srgbClr val="FFFFFF"/>
                </a:solidFill>
                <a:latin typeface="Calibri" panose="020F0502020204030204" pitchFamily="34" charset="0"/>
                <a:cs typeface="Calibri" panose="020F0502020204030204" pitchFamily="34" charset="0"/>
              </a:rPr>
              <a:t>Resultados</a:t>
            </a:r>
            <a:r>
              <a:rPr lang="en-US" sz="1800" b="1" dirty="0">
                <a:solidFill>
                  <a:srgbClr val="FFFFFF"/>
                </a:solidFill>
                <a:latin typeface="Calibri" panose="020F0502020204030204" pitchFamily="34" charset="0"/>
                <a:cs typeface="Calibri" panose="020F0502020204030204" pitchFamily="34" charset="0"/>
              </a:rPr>
              <a:t> y </a:t>
            </a:r>
            <a:r>
              <a:rPr lang="en-US" sz="1800" b="1" dirty="0" err="1">
                <a:solidFill>
                  <a:srgbClr val="FFFFFF"/>
                </a:solidFill>
                <a:latin typeface="Calibri" panose="020F0502020204030204" pitchFamily="34" charset="0"/>
                <a:cs typeface="Calibri" panose="020F0502020204030204" pitchFamily="34" charset="0"/>
              </a:rPr>
              <a:t>Recomendaciones</a:t>
            </a:r>
            <a:endParaRPr lang="en-US" sz="1800" b="1" dirty="0">
              <a:solidFill>
                <a:srgbClr val="FFFFFF"/>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1800" b="1"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8" name="Text Placeholder 1">
            <a:extLst>
              <a:ext uri="{FF2B5EF4-FFF2-40B4-BE49-F238E27FC236}">
                <a16:creationId xmlns:a16="http://schemas.microsoft.com/office/drawing/2014/main" id="{8889A7E0-51FC-6A3C-3B95-FA3009A15771}"/>
              </a:ext>
            </a:extLst>
          </p:cNvPr>
          <p:cNvSpPr txBox="1">
            <a:spLocks/>
          </p:cNvSpPr>
          <p:nvPr/>
        </p:nvSpPr>
        <p:spPr>
          <a:xfrm>
            <a:off x="501622" y="5923695"/>
            <a:ext cx="6549210" cy="3113984"/>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Los Informes por País de </a:t>
            </a:r>
            <a:r>
              <a:rPr lang="es-ES" sz="1100" b="0" dirty="0" err="1">
                <a:solidFill>
                  <a:srgbClr val="404040"/>
                </a:solidFill>
              </a:rPr>
              <a:t>EcoSmart</a:t>
            </a:r>
            <a:r>
              <a:rPr lang="es-ES" sz="1100" b="0" dirty="0">
                <a:solidFill>
                  <a:srgbClr val="404040"/>
                </a:solidFill>
              </a:rPr>
              <a:t> destacan  recomendaciones generales para apoyar el desarrollo de un marco de competencias verdes y digitales adaptado a la hostelería. Una prioridad clave es reforzar las competencias digitales y de sostenibilidad de las pymes, que a menudo carecen de capacidad técnica, recursos financieros y conocimiento estratégico para implementar prácticas digitales y verdes efectivas. </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Las iniciativas de formación deben alinearse con marcos europeos como </a:t>
            </a:r>
            <a:r>
              <a:rPr lang="es-ES" sz="1100" b="0" dirty="0" err="1">
                <a:solidFill>
                  <a:srgbClr val="404040"/>
                </a:solidFill>
              </a:rPr>
              <a:t>GreenComp</a:t>
            </a:r>
            <a:r>
              <a:rPr lang="es-ES" sz="1100" b="0" dirty="0">
                <a:solidFill>
                  <a:srgbClr val="404040"/>
                </a:solidFill>
              </a:rPr>
              <a:t>, </a:t>
            </a:r>
            <a:r>
              <a:rPr lang="es-ES" sz="1100" b="0" dirty="0" err="1">
                <a:solidFill>
                  <a:srgbClr val="404040"/>
                </a:solidFill>
              </a:rPr>
              <a:t>DigComp</a:t>
            </a:r>
            <a:r>
              <a:rPr lang="es-ES" sz="1100" b="0" dirty="0">
                <a:solidFill>
                  <a:srgbClr val="404040"/>
                </a:solidFill>
              </a:rPr>
              <a:t> y </a:t>
            </a:r>
            <a:r>
              <a:rPr lang="es-ES" sz="1100" b="0" dirty="0" err="1">
                <a:solidFill>
                  <a:srgbClr val="404040"/>
                </a:solidFill>
              </a:rPr>
              <a:t>EntreComp</a:t>
            </a:r>
            <a:r>
              <a:rPr lang="es-ES" sz="1100" b="0" dirty="0">
                <a:solidFill>
                  <a:srgbClr val="404040"/>
                </a:solidFill>
              </a:rPr>
              <a:t> para garantizar un desarrollo de competencias integral. La creación de recursos de formación flexibles y modulares—adecuados para formación profesional, educación superior y aprendizaje autodirigido—ampliará el acceso y asegurará la pertinencia en diversos contextos educativos y operativos. Es especialmente crítico el perfeccionamiento en áreas como IA, marketing digital, principios de economía circular y cumplimiento ASG.</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Además, es esencial promover una mayor adopción de certificaciones verdes e informes ASG entre las pymes mediante incentivos y sensibilización, para fomentar prácticas empresariales responsables. Los informes subrayan la importancia de la colaboración intersectorial entre responsables políticos, proveedores de formación, agentes del sector, y comunidades locales para garantizar una implementación e impacto exitosos.</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Por último, se necesita desarrollar sistemas robustos de medición y seguimiento del progreso en sostenibilidad y digitalización, que orienten la planificación estratégica y la formulación de políticas, incrementando la resiliencia del sector y su preparación para el futuro.</a:t>
            </a:r>
            <a:endParaRPr lang="en-US" sz="1100" b="0" dirty="0">
              <a:solidFill>
                <a:srgbClr val="404040"/>
              </a:solidFill>
            </a:endParaRPr>
          </a:p>
        </p:txBody>
      </p:sp>
      <p:pic>
        <p:nvPicPr>
          <p:cNvPr id="11" name="Graphic 10">
            <a:extLst>
              <a:ext uri="{FF2B5EF4-FFF2-40B4-BE49-F238E27FC236}">
                <a16:creationId xmlns:a16="http://schemas.microsoft.com/office/drawing/2014/main" id="{869DF53F-665A-3007-D38D-C2A56A20DF32}"/>
              </a:ext>
            </a:extLst>
          </p:cNvPr>
          <p:cNvPicPr>
            <a:picLocks noChangeAspect="1"/>
          </p:cNvPicPr>
          <p:nvPr/>
        </p:nvPicPr>
        <p:blipFill>
          <a:blip r:embed="rId2">
            <a:extLst>
              <a:ext uri="{96DAC541-7B7A-43D3-8B79-37D633B846F1}">
                <asvg:svgBlip xmlns:asvg="http://schemas.microsoft.com/office/drawing/2016/SVG/main" r:embed="rId3"/>
              </a:ext>
            </a:extLst>
          </a:blip>
          <a:srcRect l="27660" t="39575" r="39249" b="39847"/>
          <a:stretch/>
        </p:blipFill>
        <p:spPr>
          <a:xfrm rot="5243772">
            <a:off x="3018728" y="7416043"/>
            <a:ext cx="3875764" cy="3411978"/>
          </a:xfrm>
          <a:prstGeom prst="rect">
            <a:avLst/>
          </a:prstGeom>
        </p:spPr>
      </p:pic>
      <p:sp>
        <p:nvSpPr>
          <p:cNvPr id="12" name="TextBox 11">
            <a:extLst>
              <a:ext uri="{FF2B5EF4-FFF2-40B4-BE49-F238E27FC236}">
                <a16:creationId xmlns:a16="http://schemas.microsoft.com/office/drawing/2014/main" id="{BDB6DDAC-9600-FE3F-59A6-2B3F4FCE6A73}"/>
              </a:ext>
            </a:extLst>
          </p:cNvPr>
          <p:cNvSpPr txBox="1"/>
          <p:nvPr/>
        </p:nvSpPr>
        <p:spPr>
          <a:xfrm>
            <a:off x="664050" y="8951118"/>
            <a:ext cx="3253654" cy="761491"/>
          </a:xfrm>
          <a:prstGeom prst="rect">
            <a:avLst/>
          </a:prstGeom>
          <a:noFill/>
        </p:spPr>
        <p:txBody>
          <a:bodyPr wrap="square">
            <a:spAutoFit/>
          </a:bodyPr>
          <a:lstStyle/>
          <a:p>
            <a:pPr>
              <a:lnSpc>
                <a:spcPts val="1320"/>
              </a:lnSpc>
            </a:pPr>
            <a:r>
              <a:rPr lang="es-ES" sz="1300" b="0" i="1" dirty="0">
                <a:solidFill>
                  <a:srgbClr val="62A844"/>
                </a:solidFill>
                <a:latin typeface="Calibri" panose="020F0502020204030204" pitchFamily="34" charset="0"/>
                <a:cs typeface="Calibri" panose="020F0502020204030204" pitchFamily="34" charset="0"/>
              </a:rPr>
              <a:t>Los resultados completos de los informes por país están disponibles en el informe </a:t>
            </a:r>
            <a:r>
              <a:rPr lang="es-ES" sz="1300" b="1" i="1" dirty="0" err="1">
                <a:solidFill>
                  <a:srgbClr val="62A844"/>
                </a:solidFill>
                <a:latin typeface="Calibri" panose="020F0502020204030204" pitchFamily="34" charset="0"/>
                <a:cs typeface="Calibri" panose="020F0502020204030204" pitchFamily="34" charset="0"/>
              </a:rPr>
              <a:t>EcoSmart</a:t>
            </a:r>
            <a:r>
              <a:rPr lang="es-ES" sz="1300" b="1" i="1" dirty="0">
                <a:solidFill>
                  <a:srgbClr val="62A844"/>
                </a:solidFill>
                <a:latin typeface="Calibri" panose="020F0502020204030204" pitchFamily="34" charset="0"/>
                <a:cs typeface="Calibri" panose="020F0502020204030204" pitchFamily="34" charset="0"/>
              </a:rPr>
              <a:t> WP2   </a:t>
            </a:r>
            <a:r>
              <a:rPr lang="es-ES" sz="1300" b="1" i="1" dirty="0" err="1">
                <a:solidFill>
                  <a:srgbClr val="62A844"/>
                </a:solidFill>
                <a:latin typeface="Calibri" panose="020F0502020204030204" pitchFamily="34" charset="0"/>
                <a:cs typeface="Calibri" panose="020F0502020204030204" pitchFamily="34" charset="0"/>
              </a:rPr>
              <a:t>Report</a:t>
            </a:r>
            <a:r>
              <a:rPr lang="es-ES" sz="1300" b="1" i="1" dirty="0">
                <a:solidFill>
                  <a:srgbClr val="62A844"/>
                </a:solidFill>
                <a:latin typeface="Calibri" panose="020F0502020204030204" pitchFamily="34" charset="0"/>
                <a:cs typeface="Calibri" panose="020F0502020204030204" pitchFamily="34" charset="0"/>
              </a:rPr>
              <a:t> </a:t>
            </a:r>
            <a:r>
              <a:rPr lang="es-ES" sz="1300" b="1" i="1" dirty="0" err="1">
                <a:solidFill>
                  <a:srgbClr val="62A844"/>
                </a:solidFill>
                <a:latin typeface="Calibri" panose="020F0502020204030204" pitchFamily="34" charset="0"/>
                <a:cs typeface="Calibri" panose="020F0502020204030204" pitchFamily="34" charset="0"/>
              </a:rPr>
              <a:t>on</a:t>
            </a:r>
            <a:r>
              <a:rPr lang="es-ES" sz="1300" b="1" i="1" dirty="0">
                <a:solidFill>
                  <a:srgbClr val="62A844"/>
                </a:solidFill>
                <a:latin typeface="Calibri" panose="020F0502020204030204" pitchFamily="34" charset="0"/>
                <a:cs typeface="Calibri" panose="020F0502020204030204" pitchFamily="34" charset="0"/>
              </a:rPr>
              <a:t> </a:t>
            </a:r>
            <a:r>
              <a:rPr lang="es-ES" sz="1300" b="1" i="1" dirty="0" err="1">
                <a:solidFill>
                  <a:srgbClr val="62A844"/>
                </a:solidFill>
                <a:latin typeface="Calibri" panose="020F0502020204030204" pitchFamily="34" charset="0"/>
                <a:cs typeface="Calibri" panose="020F0502020204030204" pitchFamily="34" charset="0"/>
              </a:rPr>
              <a:t>Insights</a:t>
            </a:r>
            <a:r>
              <a:rPr lang="es-ES" sz="1300" b="1" i="1" dirty="0">
                <a:solidFill>
                  <a:srgbClr val="62A844"/>
                </a:solidFill>
                <a:latin typeface="Calibri" panose="020F0502020204030204" pitchFamily="34" charset="0"/>
                <a:cs typeface="Calibri" panose="020F0502020204030204" pitchFamily="34" charset="0"/>
              </a:rPr>
              <a:t> </a:t>
            </a:r>
            <a:r>
              <a:rPr lang="es-ES" sz="1300" b="1" i="1" dirty="0" err="1">
                <a:solidFill>
                  <a:srgbClr val="62A844"/>
                </a:solidFill>
                <a:latin typeface="Calibri" panose="020F0502020204030204" pitchFamily="34" charset="0"/>
                <a:cs typeface="Calibri" panose="020F0502020204030204" pitchFamily="34" charset="0"/>
              </a:rPr>
              <a:t>from</a:t>
            </a:r>
            <a:r>
              <a:rPr lang="es-ES" sz="1300" b="1" i="1" dirty="0">
                <a:solidFill>
                  <a:srgbClr val="62A844"/>
                </a:solidFill>
                <a:latin typeface="Calibri" panose="020F0502020204030204" pitchFamily="34" charset="0"/>
                <a:cs typeface="Calibri" panose="020F0502020204030204" pitchFamily="34" charset="0"/>
              </a:rPr>
              <a:t> </a:t>
            </a:r>
            <a:r>
              <a:rPr lang="es-ES" sz="1300" b="1" i="1" dirty="0" err="1">
                <a:solidFill>
                  <a:srgbClr val="62A844"/>
                </a:solidFill>
                <a:latin typeface="Calibri" panose="020F0502020204030204" pitchFamily="34" charset="0"/>
                <a:cs typeface="Calibri" panose="020F0502020204030204" pitchFamily="34" charset="0"/>
              </a:rPr>
              <a:t>Ireland</a:t>
            </a:r>
            <a:r>
              <a:rPr lang="es-ES" sz="1300" b="1" i="1" dirty="0">
                <a:solidFill>
                  <a:srgbClr val="62A844"/>
                </a:solidFill>
                <a:latin typeface="Calibri" panose="020F0502020204030204" pitchFamily="34" charset="0"/>
                <a:cs typeface="Calibri" panose="020F0502020204030204" pitchFamily="34" charset="0"/>
              </a:rPr>
              <a:t>, </a:t>
            </a:r>
            <a:r>
              <a:rPr lang="es-ES" sz="1300" b="1" i="1" dirty="0" err="1">
                <a:solidFill>
                  <a:srgbClr val="62A844"/>
                </a:solidFill>
                <a:latin typeface="Calibri" panose="020F0502020204030204" pitchFamily="34" charset="0"/>
                <a:cs typeface="Calibri" panose="020F0502020204030204" pitchFamily="34" charset="0"/>
              </a:rPr>
              <a:t>Türkiye</a:t>
            </a:r>
            <a:r>
              <a:rPr lang="es-ES" sz="1300" b="1" i="1" dirty="0">
                <a:solidFill>
                  <a:srgbClr val="62A844"/>
                </a:solidFill>
                <a:latin typeface="Calibri" panose="020F0502020204030204" pitchFamily="34" charset="0"/>
                <a:cs typeface="Calibri" panose="020F0502020204030204" pitchFamily="34" charset="0"/>
              </a:rPr>
              <a:t>, </a:t>
            </a:r>
            <a:r>
              <a:rPr lang="es-ES" sz="1300" b="1" i="1" dirty="0" err="1">
                <a:solidFill>
                  <a:srgbClr val="62A844"/>
                </a:solidFill>
                <a:latin typeface="Calibri" panose="020F0502020204030204" pitchFamily="34" charset="0"/>
                <a:cs typeface="Calibri" panose="020F0502020204030204" pitchFamily="34" charset="0"/>
              </a:rPr>
              <a:t>Spain</a:t>
            </a:r>
            <a:r>
              <a:rPr lang="es-ES" sz="1300" b="1" i="1" dirty="0">
                <a:solidFill>
                  <a:srgbClr val="62A844"/>
                </a:solidFill>
                <a:latin typeface="Calibri" panose="020F0502020204030204" pitchFamily="34" charset="0"/>
                <a:cs typeface="Calibri" panose="020F0502020204030204" pitchFamily="34" charset="0"/>
              </a:rPr>
              <a:t>, </a:t>
            </a:r>
            <a:r>
              <a:rPr lang="es-ES" sz="1300" b="1" i="1" dirty="0" err="1">
                <a:solidFill>
                  <a:srgbClr val="62A844"/>
                </a:solidFill>
                <a:latin typeface="Calibri" panose="020F0502020204030204" pitchFamily="34" charset="0"/>
                <a:cs typeface="Calibri" panose="020F0502020204030204" pitchFamily="34" charset="0"/>
              </a:rPr>
              <a:t>Germany</a:t>
            </a:r>
            <a:r>
              <a:rPr lang="es-ES" sz="1300" b="1" i="1" dirty="0">
                <a:solidFill>
                  <a:srgbClr val="62A844"/>
                </a:solidFill>
                <a:latin typeface="Calibri" panose="020F0502020204030204" pitchFamily="34" charset="0"/>
                <a:cs typeface="Calibri" panose="020F0502020204030204" pitchFamily="34" charset="0"/>
              </a:rPr>
              <a:t> and </a:t>
            </a:r>
            <a:r>
              <a:rPr lang="es-ES" sz="1300" b="1" i="1" dirty="0" err="1">
                <a:solidFill>
                  <a:srgbClr val="62A844"/>
                </a:solidFill>
                <a:latin typeface="Calibri" panose="020F0502020204030204" pitchFamily="34" charset="0"/>
                <a:cs typeface="Calibri" panose="020F0502020204030204" pitchFamily="34" charset="0"/>
              </a:rPr>
              <a:t>Denmark</a:t>
            </a:r>
            <a:r>
              <a:rPr lang="es-ES" sz="1300" b="1" i="1" dirty="0">
                <a:solidFill>
                  <a:srgbClr val="62A844"/>
                </a:solidFill>
                <a:latin typeface="Calibri" panose="020F0502020204030204" pitchFamily="34" charset="0"/>
                <a:cs typeface="Calibri" panose="020F0502020204030204" pitchFamily="34" charset="0"/>
              </a:rPr>
              <a:t>.</a:t>
            </a:r>
            <a:endParaRPr lang="en-US" sz="1300" b="1" i="1" dirty="0">
              <a:solidFill>
                <a:srgbClr val="62A84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8387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DC35A-5F3E-6FDF-A6AE-E839283A3867}"/>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EC87F5A8-7E0E-47DF-E700-5E9B60C3F72E}"/>
              </a:ext>
            </a:extLst>
          </p:cNvPr>
          <p:cNvSpPr txBox="1"/>
          <p:nvPr/>
        </p:nvSpPr>
        <p:spPr>
          <a:xfrm>
            <a:off x="585013" y="1055633"/>
            <a:ext cx="5694789"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0289AE"/>
                </a:solidFill>
                <a:latin typeface="Calibri" panose="020F0502020204030204" pitchFamily="34" charset="0"/>
                <a:cs typeface="Calibri" panose="020F0502020204030204" pitchFamily="34" charset="0"/>
              </a:rPr>
              <a:t>Entrevistas</a:t>
            </a:r>
            <a:r>
              <a:rPr lang="en-US" sz="2000" b="1" dirty="0">
                <a:solidFill>
                  <a:srgbClr val="0289AE"/>
                </a:solidFill>
                <a:latin typeface="Calibri" panose="020F0502020204030204" pitchFamily="34" charset="0"/>
                <a:cs typeface="Calibri" panose="020F0502020204030204" pitchFamily="34" charset="0"/>
              </a:rPr>
              <a:t> </a:t>
            </a:r>
            <a:r>
              <a:rPr lang="en-US" sz="2000" b="1" dirty="0" err="1">
                <a:solidFill>
                  <a:srgbClr val="0289AE"/>
                </a:solidFill>
                <a:latin typeface="Calibri" panose="020F0502020204030204" pitchFamily="34" charset="0"/>
                <a:cs typeface="Calibri" panose="020F0502020204030204" pitchFamily="34" charset="0"/>
              </a:rPr>
              <a:t>Semiestructuradas</a:t>
            </a:r>
            <a:r>
              <a:rPr lang="en-US" sz="2000" b="1" dirty="0">
                <a:solidFill>
                  <a:srgbClr val="0289AE"/>
                </a:solidFill>
                <a:latin typeface="Calibri" panose="020F0502020204030204" pitchFamily="34" charset="0"/>
                <a:cs typeface="Calibri" panose="020F0502020204030204" pitchFamily="34" charset="0"/>
              </a:rPr>
              <a:t> </a:t>
            </a:r>
          </a:p>
        </p:txBody>
      </p:sp>
      <p:sp>
        <p:nvSpPr>
          <p:cNvPr id="46" name="Slide Number Placeholder 5">
            <a:extLst>
              <a:ext uri="{FF2B5EF4-FFF2-40B4-BE49-F238E27FC236}">
                <a16:creationId xmlns:a16="http://schemas.microsoft.com/office/drawing/2014/main" id="{36446A49-11E5-3D6F-AD2A-54C49E7DA4F2}"/>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23</a:t>
            </a:fld>
            <a:endParaRPr lang="en-US" dirty="0">
              <a:solidFill>
                <a:srgbClr val="262626"/>
              </a:solidFill>
            </a:endParaRPr>
          </a:p>
        </p:txBody>
      </p:sp>
      <p:sp>
        <p:nvSpPr>
          <p:cNvPr id="47" name="Graphic 4">
            <a:extLst>
              <a:ext uri="{FF2B5EF4-FFF2-40B4-BE49-F238E27FC236}">
                <a16:creationId xmlns:a16="http://schemas.microsoft.com/office/drawing/2014/main" id="{91E64B47-28AE-E351-7C23-3C428883F1EB}"/>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048FF669-17E0-088E-6208-AB217BF69D56}"/>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6.2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ABE1F829-4588-FB24-E2FE-919DE990A562}"/>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653F24E9-B41E-84A8-B4F1-FDFD69BAB84F}"/>
              </a:ext>
            </a:extLst>
          </p:cNvPr>
          <p:cNvSpPr txBox="1">
            <a:spLocks/>
          </p:cNvSpPr>
          <p:nvPr/>
        </p:nvSpPr>
        <p:spPr>
          <a:xfrm>
            <a:off x="605427" y="1567267"/>
            <a:ext cx="6389642"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Para asegurar que el </a:t>
            </a:r>
            <a:r>
              <a:rPr lang="es-ES" sz="1600" b="1" dirty="0">
                <a:solidFill>
                  <a:srgbClr val="404040"/>
                </a:solidFill>
                <a:ea typeface="Calibri" panose="020F0502020204030204" pitchFamily="34" charset="0"/>
                <a:cs typeface="Times New Roman" panose="02020603050405020304" pitchFamily="18" charset="0"/>
              </a:rPr>
              <a:t>Marco de Competencias Verdes y Digitales </a:t>
            </a:r>
            <a:r>
              <a:rPr lang="es-ES" sz="1600" b="1" dirty="0" err="1">
                <a:solidFill>
                  <a:srgbClr val="404040"/>
                </a:solidFill>
                <a:ea typeface="Calibri" panose="020F0502020204030204" pitchFamily="34" charset="0"/>
                <a:cs typeface="Times New Roman" panose="02020603050405020304" pitchFamily="18" charset="0"/>
              </a:rPr>
              <a:t>EcoSmart</a:t>
            </a:r>
            <a:r>
              <a:rPr lang="es-ES" sz="1600" b="1" dirty="0">
                <a:solidFill>
                  <a:srgbClr val="404040"/>
                </a:solidFill>
                <a:ea typeface="Calibri" panose="020F0502020204030204" pitchFamily="34" charset="0"/>
                <a:cs typeface="Times New Roman" panose="02020603050405020304" pitchFamily="18" charset="0"/>
              </a:rPr>
              <a:t> </a:t>
            </a:r>
            <a:r>
              <a:rPr lang="es-ES" sz="1600" dirty="0">
                <a:solidFill>
                  <a:srgbClr val="404040"/>
                </a:solidFill>
                <a:ea typeface="Calibri" panose="020F0502020204030204" pitchFamily="34" charset="0"/>
                <a:cs typeface="Times New Roman" panose="02020603050405020304" pitchFamily="18" charset="0"/>
              </a:rPr>
              <a:t>esté basado en la realidad del sector de la hostelería, se realizó una serie de </a:t>
            </a:r>
            <a:r>
              <a:rPr lang="es-ES" sz="1600" b="1" dirty="0">
                <a:solidFill>
                  <a:srgbClr val="404040"/>
                </a:solidFill>
                <a:ea typeface="Calibri" panose="020F0502020204030204" pitchFamily="34" charset="0"/>
                <a:cs typeface="Times New Roman" panose="02020603050405020304" pitchFamily="18" charset="0"/>
              </a:rPr>
              <a:t>entrevistas semiestructuradas en los países participantes</a:t>
            </a:r>
            <a:r>
              <a:rPr lang="es-ES" sz="1600" dirty="0">
                <a:solidFill>
                  <a:srgbClr val="404040"/>
                </a:solidFill>
                <a:ea typeface="Calibri" panose="020F0502020204030204" pitchFamily="34" charset="0"/>
                <a:cs typeface="Times New Roman" panose="02020603050405020304" pitchFamily="18" charset="0"/>
              </a:rPr>
              <a:t>.</a:t>
            </a:r>
            <a:endParaRPr lang="en-IE" sz="1600" dirty="0">
              <a:solidFill>
                <a:srgbClr val="404040"/>
              </a:solidFill>
              <a:ea typeface="Calibri" panose="020F0502020204030204" pitchFamily="34" charset="0"/>
              <a:cs typeface="Times New Roman" panose="02020603050405020304" pitchFamily="18" charset="0"/>
            </a:endParaRPr>
          </a:p>
        </p:txBody>
      </p:sp>
      <p:sp>
        <p:nvSpPr>
          <p:cNvPr id="4" name="Text Placeholder 1">
            <a:extLst>
              <a:ext uri="{FF2B5EF4-FFF2-40B4-BE49-F238E27FC236}">
                <a16:creationId xmlns:a16="http://schemas.microsoft.com/office/drawing/2014/main" id="{EF683C44-8D1D-AC31-2DD7-AFEB6307D61D}"/>
              </a:ext>
            </a:extLst>
          </p:cNvPr>
          <p:cNvSpPr txBox="1">
            <a:spLocks/>
          </p:cNvSpPr>
          <p:nvPr/>
        </p:nvSpPr>
        <p:spPr>
          <a:xfrm>
            <a:off x="585014" y="2961468"/>
            <a:ext cx="6389643" cy="593814"/>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Estas entrevistas evaluaron el grado de conocimiento, relevancia y aplicabilidad de los marcos </a:t>
            </a:r>
            <a:r>
              <a:rPr lang="es-ES" sz="1100" b="0" dirty="0" err="1">
                <a:solidFill>
                  <a:srgbClr val="404040"/>
                </a:solidFill>
              </a:rPr>
              <a:t>GreenComp</a:t>
            </a:r>
            <a:r>
              <a:rPr lang="es-ES" sz="1100" b="0" dirty="0">
                <a:solidFill>
                  <a:srgbClr val="404040"/>
                </a:solidFill>
              </a:rPr>
              <a:t>, </a:t>
            </a:r>
            <a:r>
              <a:rPr lang="es-ES" sz="1100" b="0" dirty="0" err="1">
                <a:solidFill>
                  <a:srgbClr val="404040"/>
                </a:solidFill>
              </a:rPr>
              <a:t>DigComp</a:t>
            </a:r>
            <a:r>
              <a:rPr lang="es-ES" sz="1100" b="0" dirty="0">
                <a:solidFill>
                  <a:srgbClr val="404040"/>
                </a:solidFill>
              </a:rPr>
              <a:t> y, en menor medida, </a:t>
            </a:r>
            <a:r>
              <a:rPr lang="es-ES" sz="1100" b="0" dirty="0" err="1">
                <a:solidFill>
                  <a:srgbClr val="404040"/>
                </a:solidFill>
              </a:rPr>
              <a:t>EntreComp</a:t>
            </a:r>
            <a:r>
              <a:rPr lang="es-ES" sz="1100" b="0" dirty="0">
                <a:solidFill>
                  <a:srgbClr val="404040"/>
                </a:solidFill>
              </a:rPr>
              <a:t> en el sector, así como el estado de las competencias digitales y de sostenibilidad a nivel nacional e industrial.</a:t>
            </a:r>
            <a:endParaRPr lang="en-US" sz="1100" b="0" dirty="0">
              <a:solidFill>
                <a:srgbClr val="404040"/>
              </a:solidFill>
            </a:endParaRPr>
          </a:p>
        </p:txBody>
      </p:sp>
      <p:cxnSp>
        <p:nvCxnSpPr>
          <p:cNvPr id="7" name="Straight Connector 6">
            <a:extLst>
              <a:ext uri="{FF2B5EF4-FFF2-40B4-BE49-F238E27FC236}">
                <a16:creationId xmlns:a16="http://schemas.microsoft.com/office/drawing/2014/main" id="{4EC89BFD-6242-F805-C4D8-484369138C09}"/>
              </a:ext>
            </a:extLst>
          </p:cNvPr>
          <p:cNvCxnSpPr>
            <a:cxnSpLocks/>
          </p:cNvCxnSpPr>
          <p:nvPr/>
        </p:nvCxnSpPr>
        <p:spPr>
          <a:xfrm>
            <a:off x="0" y="2747759"/>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1">
            <a:extLst>
              <a:ext uri="{FF2B5EF4-FFF2-40B4-BE49-F238E27FC236}">
                <a16:creationId xmlns:a16="http://schemas.microsoft.com/office/drawing/2014/main" id="{BA9420EA-0632-5D08-7654-DAD4799D9BAD}"/>
              </a:ext>
            </a:extLst>
          </p:cNvPr>
          <p:cNvSpPr txBox="1">
            <a:spLocks/>
          </p:cNvSpPr>
          <p:nvPr/>
        </p:nvSpPr>
        <p:spPr>
          <a:xfrm>
            <a:off x="4092177" y="5121935"/>
            <a:ext cx="2808316" cy="5898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n-US" sz="1200" b="0" dirty="0">
                <a:solidFill>
                  <a:srgbClr val="404040"/>
                </a:solidFill>
              </a:rPr>
              <a:t>(</a:t>
            </a:r>
            <a:r>
              <a:rPr lang="en-US" sz="1200" b="0" dirty="0" err="1">
                <a:solidFill>
                  <a:srgbClr val="404040"/>
                </a:solidFill>
              </a:rPr>
              <a:t>Educadores</a:t>
            </a:r>
            <a:r>
              <a:rPr lang="en-US" sz="1200" b="0" dirty="0">
                <a:solidFill>
                  <a:srgbClr val="404040"/>
                </a:solidFill>
              </a:rPr>
              <a:t>, </a:t>
            </a:r>
            <a:r>
              <a:rPr lang="en-US" sz="1200" b="0" dirty="0" err="1">
                <a:solidFill>
                  <a:srgbClr val="404040"/>
                </a:solidFill>
              </a:rPr>
              <a:t>Académicos</a:t>
            </a:r>
            <a:r>
              <a:rPr lang="en-US" sz="1200" b="0" dirty="0">
                <a:solidFill>
                  <a:srgbClr val="404040"/>
                </a:solidFill>
              </a:rPr>
              <a:t>) </a:t>
            </a:r>
            <a:r>
              <a:rPr lang="en-US" sz="1200" b="0" dirty="0" err="1">
                <a:solidFill>
                  <a:srgbClr val="404040"/>
                </a:solidFill>
              </a:rPr>
              <a:t>especializados</a:t>
            </a:r>
            <a:r>
              <a:rPr lang="en-US" sz="1200" b="0" dirty="0">
                <a:solidFill>
                  <a:srgbClr val="404040"/>
                </a:solidFill>
              </a:rPr>
              <a:t> </a:t>
            </a:r>
            <a:r>
              <a:rPr lang="en-US" sz="1200" b="0" dirty="0" err="1">
                <a:solidFill>
                  <a:srgbClr val="404040"/>
                </a:solidFill>
              </a:rPr>
              <a:t>en</a:t>
            </a:r>
            <a:r>
              <a:rPr lang="en-US" sz="1200" b="0" dirty="0">
                <a:solidFill>
                  <a:srgbClr val="404040"/>
                </a:solidFill>
              </a:rPr>
              <a:t> </a:t>
            </a:r>
            <a:r>
              <a:rPr lang="en-US" sz="1200" b="0" dirty="0" err="1">
                <a:solidFill>
                  <a:srgbClr val="404040"/>
                </a:solidFill>
              </a:rPr>
              <a:t>Sostenibilidad</a:t>
            </a:r>
            <a:r>
              <a:rPr lang="en-US" sz="1200" b="0" dirty="0">
                <a:solidFill>
                  <a:srgbClr val="404040"/>
                </a:solidFill>
              </a:rPr>
              <a:t> y/o </a:t>
            </a:r>
            <a:r>
              <a:rPr lang="en-US" sz="1200" b="0" dirty="0" err="1">
                <a:solidFill>
                  <a:srgbClr val="404040"/>
                </a:solidFill>
              </a:rPr>
              <a:t>Digitalización</a:t>
            </a:r>
            <a:r>
              <a:rPr lang="en-US" sz="1200" b="0" dirty="0">
                <a:solidFill>
                  <a:srgbClr val="404040"/>
                </a:solidFill>
              </a:rPr>
              <a:t>.</a:t>
            </a:r>
          </a:p>
        </p:txBody>
      </p:sp>
      <p:cxnSp>
        <p:nvCxnSpPr>
          <p:cNvPr id="14" name="Straight Connector 13">
            <a:extLst>
              <a:ext uri="{FF2B5EF4-FFF2-40B4-BE49-F238E27FC236}">
                <a16:creationId xmlns:a16="http://schemas.microsoft.com/office/drawing/2014/main" id="{77A1A2CA-7DEC-E27C-CB04-5F2BFDEFB508}"/>
              </a:ext>
            </a:extLst>
          </p:cNvPr>
          <p:cNvCxnSpPr>
            <a:cxnSpLocks/>
          </p:cNvCxnSpPr>
          <p:nvPr/>
        </p:nvCxnSpPr>
        <p:spPr>
          <a:xfrm>
            <a:off x="-23978" y="4179439"/>
            <a:ext cx="376028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8706A72-2AD7-2342-2BC4-F8A8455373DA}"/>
              </a:ext>
            </a:extLst>
          </p:cNvPr>
          <p:cNvCxnSpPr>
            <a:cxnSpLocks/>
          </p:cNvCxnSpPr>
          <p:nvPr/>
        </p:nvCxnSpPr>
        <p:spPr>
          <a:xfrm>
            <a:off x="3736304" y="4189949"/>
            <a:ext cx="0" cy="335174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6" name="Triangle 15">
            <a:extLst>
              <a:ext uri="{FF2B5EF4-FFF2-40B4-BE49-F238E27FC236}">
                <a16:creationId xmlns:a16="http://schemas.microsoft.com/office/drawing/2014/main" id="{A096BE43-4277-4587-A2A6-BC03438637F0}"/>
              </a:ext>
            </a:extLst>
          </p:cNvPr>
          <p:cNvSpPr/>
          <p:nvPr/>
        </p:nvSpPr>
        <p:spPr>
          <a:xfrm rot="10800000">
            <a:off x="3627631" y="4341239"/>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4D05A31-B92D-B03F-A44E-55D404369254}"/>
              </a:ext>
            </a:extLst>
          </p:cNvPr>
          <p:cNvSpPr txBox="1"/>
          <p:nvPr/>
        </p:nvSpPr>
        <p:spPr>
          <a:xfrm>
            <a:off x="3447129" y="4890514"/>
            <a:ext cx="3754039" cy="304314"/>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01</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a:t>
            </a:r>
            <a:r>
              <a:rPr lang="en-IE" sz="1600" b="1" dirty="0" err="1">
                <a:effectLst/>
                <a:latin typeface="Calibri" panose="020F0502020204030204" pitchFamily="34" charset="0"/>
                <a:ea typeface="Calibri" panose="020F0502020204030204" pitchFamily="34" charset="0"/>
                <a:cs typeface="Times New Roman" panose="02020603050405020304" pitchFamily="18" charset="0"/>
              </a:rPr>
              <a:t>Expertos</a:t>
            </a:r>
            <a:r>
              <a:rPr lang="en-IE" sz="1600" b="1" dirty="0">
                <a:effectLst/>
                <a:latin typeface="Calibri" panose="020F0502020204030204" pitchFamily="34" charset="0"/>
                <a:ea typeface="Calibri" panose="020F0502020204030204" pitchFamily="34" charset="0"/>
                <a:cs typeface="Times New Roman" panose="02020603050405020304" pitchFamily="18" charset="0"/>
              </a:rPr>
              <a:t> </a:t>
            </a:r>
            <a:r>
              <a:rPr lang="en-IE" sz="1600" b="1" dirty="0">
                <a:latin typeface="Calibri" panose="020F0502020204030204" pitchFamily="34" charset="0"/>
                <a:ea typeface="Calibri" panose="020F0502020204030204" pitchFamily="34" charset="0"/>
                <a:cs typeface="Times New Roman" panose="02020603050405020304" pitchFamily="18" charset="0"/>
              </a:rPr>
              <a:t>VET</a:t>
            </a:r>
            <a:r>
              <a:rPr lang="en-IE" sz="1600" b="1" dirty="0">
                <a:effectLst/>
                <a:latin typeface="Calibri" panose="020F0502020204030204" pitchFamily="34" charset="0"/>
                <a:ea typeface="Calibri" panose="020F0502020204030204" pitchFamily="34" charset="0"/>
                <a:cs typeface="Times New Roman" panose="02020603050405020304" pitchFamily="18" charset="0"/>
              </a:rPr>
              <a:t>:</a:t>
            </a:r>
            <a:r>
              <a:rPr lang="en-IE"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solidFill>
                <a:srgbClr val="404040"/>
              </a:solidFill>
              <a:latin typeface="Calibri" panose="020F0502020204030204" pitchFamily="34" charset="0"/>
              <a:cs typeface="Calibri" panose="020F0502020204030204" pitchFamily="34" charset="0"/>
            </a:endParaRPr>
          </a:p>
        </p:txBody>
      </p:sp>
      <p:sp>
        <p:nvSpPr>
          <p:cNvPr id="27" name="Text Placeholder 1">
            <a:extLst>
              <a:ext uri="{FF2B5EF4-FFF2-40B4-BE49-F238E27FC236}">
                <a16:creationId xmlns:a16="http://schemas.microsoft.com/office/drawing/2014/main" id="{D6A19D61-1638-190A-D0CA-8AAA8A063472}"/>
              </a:ext>
            </a:extLst>
          </p:cNvPr>
          <p:cNvSpPr txBox="1">
            <a:spLocks/>
          </p:cNvSpPr>
          <p:nvPr/>
        </p:nvSpPr>
        <p:spPr>
          <a:xfrm>
            <a:off x="4063823" y="5913039"/>
            <a:ext cx="2836671" cy="739532"/>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n-US" sz="1200" b="0" dirty="0" err="1">
                <a:solidFill>
                  <a:srgbClr val="404040"/>
                </a:solidFill>
              </a:rPr>
              <a:t>Especialistas</a:t>
            </a:r>
            <a:r>
              <a:rPr lang="en-US" sz="1200" b="0" dirty="0">
                <a:solidFill>
                  <a:srgbClr val="404040"/>
                </a:solidFill>
              </a:rPr>
              <a:t> </a:t>
            </a:r>
            <a:r>
              <a:rPr lang="en-US" sz="1200" b="0" dirty="0" err="1">
                <a:solidFill>
                  <a:srgbClr val="404040"/>
                </a:solidFill>
              </a:rPr>
              <a:t>en</a:t>
            </a:r>
            <a:r>
              <a:rPr lang="en-US" sz="1200" b="0" dirty="0">
                <a:solidFill>
                  <a:srgbClr val="404040"/>
                </a:solidFill>
              </a:rPr>
              <a:t> Skills </a:t>
            </a:r>
            <a:r>
              <a:rPr lang="en-US" sz="1200" b="0" dirty="0" err="1">
                <a:solidFill>
                  <a:srgbClr val="404040"/>
                </a:solidFill>
              </a:rPr>
              <a:t>Digitales</a:t>
            </a:r>
            <a:r>
              <a:rPr lang="en-US" sz="1200" b="0" dirty="0">
                <a:solidFill>
                  <a:srgbClr val="404040"/>
                </a:solidFill>
              </a:rPr>
              <a:t> y de </a:t>
            </a:r>
            <a:r>
              <a:rPr lang="en-US" sz="1200" b="0" dirty="0" err="1">
                <a:solidFill>
                  <a:srgbClr val="404040"/>
                </a:solidFill>
              </a:rPr>
              <a:t>Sostenbilidad</a:t>
            </a:r>
            <a:r>
              <a:rPr lang="en-US" sz="1200" b="0" dirty="0">
                <a:solidFill>
                  <a:srgbClr val="404040"/>
                </a:solidFill>
              </a:rPr>
              <a:t> </a:t>
            </a:r>
            <a:r>
              <a:rPr lang="en-US" sz="1200" b="0" dirty="0" err="1">
                <a:solidFill>
                  <a:srgbClr val="404040"/>
                </a:solidFill>
              </a:rPr>
              <a:t>en</a:t>
            </a:r>
            <a:r>
              <a:rPr lang="en-US" sz="1200" b="0" dirty="0">
                <a:solidFill>
                  <a:srgbClr val="404040"/>
                </a:solidFill>
              </a:rPr>
              <a:t> el Sector de </a:t>
            </a:r>
            <a:r>
              <a:rPr lang="en-US" sz="1200" b="0" dirty="0" err="1">
                <a:solidFill>
                  <a:srgbClr val="404040"/>
                </a:solidFill>
              </a:rPr>
              <a:t>Hostelería</a:t>
            </a:r>
            <a:r>
              <a:rPr lang="en-US" sz="1200" b="0" dirty="0">
                <a:solidFill>
                  <a:srgbClr val="404040"/>
                </a:solidFill>
              </a:rPr>
              <a:t>.</a:t>
            </a:r>
          </a:p>
          <a:p>
            <a:pPr>
              <a:lnSpc>
                <a:spcPts val="1220"/>
              </a:lnSpc>
              <a:spcBef>
                <a:spcPts val="0"/>
              </a:spcBef>
            </a:pPr>
            <a:endParaRPr lang="en-US" sz="1200" b="0" dirty="0">
              <a:solidFill>
                <a:srgbClr val="404040"/>
              </a:solidFill>
            </a:endParaRPr>
          </a:p>
          <a:p>
            <a:pPr>
              <a:lnSpc>
                <a:spcPts val="1220"/>
              </a:lnSpc>
              <a:spcBef>
                <a:spcPts val="0"/>
              </a:spcBef>
            </a:pPr>
            <a:endParaRPr lang="en-US" sz="1200" b="0" dirty="0">
              <a:solidFill>
                <a:srgbClr val="404040"/>
              </a:solidFill>
            </a:endParaRPr>
          </a:p>
        </p:txBody>
      </p:sp>
      <p:sp>
        <p:nvSpPr>
          <p:cNvPr id="28" name="TextBox 27">
            <a:extLst>
              <a:ext uri="{FF2B5EF4-FFF2-40B4-BE49-F238E27FC236}">
                <a16:creationId xmlns:a16="http://schemas.microsoft.com/office/drawing/2014/main" id="{A61D6C07-7AE3-DB32-3255-030411862A08}"/>
              </a:ext>
            </a:extLst>
          </p:cNvPr>
          <p:cNvSpPr txBox="1"/>
          <p:nvPr/>
        </p:nvSpPr>
        <p:spPr>
          <a:xfrm>
            <a:off x="3447129" y="5681618"/>
            <a:ext cx="3754039" cy="304314"/>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02</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Expertos</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en</a:t>
            </a:r>
            <a:r>
              <a:rPr lang="en-US" sz="1600" b="1" dirty="0">
                <a:solidFill>
                  <a:srgbClr val="404040"/>
                </a:solidFill>
                <a:latin typeface="Calibri" panose="020F0502020204030204" pitchFamily="34" charset="0"/>
                <a:cs typeface="Calibri" panose="020F0502020204030204" pitchFamily="34" charset="0"/>
              </a:rPr>
              <a:t> la Materia:</a:t>
            </a:r>
          </a:p>
        </p:txBody>
      </p:sp>
      <p:sp>
        <p:nvSpPr>
          <p:cNvPr id="31" name="Text Placeholder 1">
            <a:extLst>
              <a:ext uri="{FF2B5EF4-FFF2-40B4-BE49-F238E27FC236}">
                <a16:creationId xmlns:a16="http://schemas.microsoft.com/office/drawing/2014/main" id="{C54CA48F-FD64-2D61-C126-A3D62D640BE7}"/>
              </a:ext>
            </a:extLst>
          </p:cNvPr>
          <p:cNvSpPr txBox="1">
            <a:spLocks/>
          </p:cNvSpPr>
          <p:nvPr/>
        </p:nvSpPr>
        <p:spPr>
          <a:xfrm>
            <a:off x="4063823" y="6906455"/>
            <a:ext cx="2836668" cy="1231123"/>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s-ES" sz="1200" b="0" dirty="0">
                <a:solidFill>
                  <a:srgbClr val="404040"/>
                </a:solidFill>
              </a:rPr>
              <a:t>De hoteles y restaurantes, examinando perspectivas sobre sostenibilidad y digitalización</a:t>
            </a:r>
            <a:r>
              <a:rPr lang="en-US" sz="1200" b="0" dirty="0">
                <a:solidFill>
                  <a:srgbClr val="404040"/>
                </a:solidFill>
              </a:rPr>
              <a:t>.</a:t>
            </a:r>
          </a:p>
        </p:txBody>
      </p:sp>
      <p:sp>
        <p:nvSpPr>
          <p:cNvPr id="32" name="TextBox 31">
            <a:extLst>
              <a:ext uri="{FF2B5EF4-FFF2-40B4-BE49-F238E27FC236}">
                <a16:creationId xmlns:a16="http://schemas.microsoft.com/office/drawing/2014/main" id="{A492E5EC-38BA-5E1F-799B-953F64D13FC2}"/>
              </a:ext>
            </a:extLst>
          </p:cNvPr>
          <p:cNvSpPr txBox="1"/>
          <p:nvPr/>
        </p:nvSpPr>
        <p:spPr>
          <a:xfrm>
            <a:off x="3447129" y="6526173"/>
            <a:ext cx="3676683" cy="460704"/>
          </a:xfrm>
          <a:prstGeom prst="rect">
            <a:avLst/>
          </a:prstGeom>
          <a:noFill/>
        </p:spPr>
        <p:txBody>
          <a:bodyPr wrap="square" rtlCol="0">
            <a:spAutoFit/>
          </a:bodyPr>
          <a:lstStyle/>
          <a:p>
            <a:pPr marL="585788" indent="-576263">
              <a:lnSpc>
                <a:spcPts val="14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03</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s-ES" sz="1600" b="1" dirty="0">
                <a:solidFill>
                  <a:srgbClr val="404040"/>
                </a:solidFill>
                <a:latin typeface="Calibri" panose="020F0502020204030204" pitchFamily="34" charset="0"/>
                <a:cs typeface="Calibri" panose="020F0502020204030204" pitchFamily="34" charset="0"/>
              </a:rPr>
              <a:t>Representantes de la Industria de la Hostelería:</a:t>
            </a:r>
            <a:endParaRPr lang="en-US" sz="1600" b="1" dirty="0">
              <a:solidFill>
                <a:srgbClr val="404040"/>
              </a:solidFill>
              <a:latin typeface="Calibri" panose="020F0502020204030204" pitchFamily="34" charset="0"/>
              <a:cs typeface="Calibri" panose="020F0502020204030204" pitchFamily="34" charset="0"/>
            </a:endParaRPr>
          </a:p>
        </p:txBody>
      </p:sp>
      <p:cxnSp>
        <p:nvCxnSpPr>
          <p:cNvPr id="43" name="Straight Connector 42">
            <a:extLst>
              <a:ext uri="{FF2B5EF4-FFF2-40B4-BE49-F238E27FC236}">
                <a16:creationId xmlns:a16="http://schemas.microsoft.com/office/drawing/2014/main" id="{CEF2C006-6F1B-C363-6A34-5E92F7757516}"/>
              </a:ext>
            </a:extLst>
          </p:cNvPr>
          <p:cNvCxnSpPr>
            <a:cxnSpLocks/>
          </p:cNvCxnSpPr>
          <p:nvPr/>
        </p:nvCxnSpPr>
        <p:spPr>
          <a:xfrm>
            <a:off x="3736304" y="4739756"/>
            <a:ext cx="383292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A0487E4-8D4F-7CE8-2DC1-E67D3DC1BF92}"/>
              </a:ext>
            </a:extLst>
          </p:cNvPr>
          <p:cNvSpPr txBox="1"/>
          <p:nvPr/>
        </p:nvSpPr>
        <p:spPr>
          <a:xfrm>
            <a:off x="585014" y="4048783"/>
            <a:ext cx="2569648" cy="1531445"/>
          </a:xfrm>
          <a:prstGeom prst="rect">
            <a:avLst/>
          </a:prstGeom>
          <a:noFill/>
          <a:ln>
            <a:noFill/>
          </a:ln>
        </p:spPr>
        <p:txBody>
          <a:bodyPr wrap="square" rtlCol="0">
            <a:spAutoFit/>
          </a:bodyPr>
          <a:lstStyle/>
          <a:p>
            <a:pPr>
              <a:lnSpc>
                <a:spcPts val="1580"/>
              </a:lnSpc>
            </a:pPr>
            <a:r>
              <a:rPr lang="es-ES" sz="1600" b="1" dirty="0">
                <a:solidFill>
                  <a:srgbClr val="0289AE"/>
                </a:solidFill>
                <a:highlight>
                  <a:srgbClr val="FFFFFF"/>
                </a:highlight>
                <a:latin typeface="Calibri" panose="020F0502020204030204" pitchFamily="34" charset="0"/>
                <a:cs typeface="Calibri" panose="020F0502020204030204" pitchFamily="34" charset="0"/>
              </a:rPr>
              <a:t>En total, se realizaron 27 entrevistas de aproximadamente 40 minutos cada una, dirigidas a un grupo diverso de personas interesadas y expertas, incluyendo:</a:t>
            </a: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25AF28FC-21E2-7E3F-3958-D1CB2C2BC911}"/>
              </a:ext>
            </a:extLst>
          </p:cNvPr>
          <p:cNvCxnSpPr>
            <a:cxnSpLocks/>
          </p:cNvCxnSpPr>
          <p:nvPr/>
        </p:nvCxnSpPr>
        <p:spPr>
          <a:xfrm>
            <a:off x="3727996" y="5526631"/>
            <a:ext cx="383292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2871A8-5E6C-3320-2B1A-74F514748DF2}"/>
              </a:ext>
            </a:extLst>
          </p:cNvPr>
          <p:cNvCxnSpPr>
            <a:cxnSpLocks/>
          </p:cNvCxnSpPr>
          <p:nvPr/>
        </p:nvCxnSpPr>
        <p:spPr>
          <a:xfrm>
            <a:off x="3745088" y="6373297"/>
            <a:ext cx="383292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C1A853-7EDD-9207-8410-5FEC41BB6046}"/>
              </a:ext>
            </a:extLst>
          </p:cNvPr>
          <p:cNvCxnSpPr>
            <a:cxnSpLocks/>
          </p:cNvCxnSpPr>
          <p:nvPr/>
        </p:nvCxnSpPr>
        <p:spPr>
          <a:xfrm>
            <a:off x="3727996" y="7541697"/>
            <a:ext cx="383292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5" name="Text Placeholder 1">
            <a:extLst>
              <a:ext uri="{FF2B5EF4-FFF2-40B4-BE49-F238E27FC236}">
                <a16:creationId xmlns:a16="http://schemas.microsoft.com/office/drawing/2014/main" id="{ACE7DD35-FB17-D26F-044F-E87C8BE6F959}"/>
              </a:ext>
            </a:extLst>
          </p:cNvPr>
          <p:cNvSpPr txBox="1">
            <a:spLocks/>
          </p:cNvSpPr>
          <p:nvPr/>
        </p:nvSpPr>
        <p:spPr>
          <a:xfrm>
            <a:off x="585013" y="8132357"/>
            <a:ext cx="6389643" cy="593814"/>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Los hallazgos obtenidos aportaron perspectivas reales identificaron fortalezas, brechas y desafíos, y generaron recomendaciones prácticas que dieron forma al marco. Este enfoque consultivo y </a:t>
            </a:r>
            <a:r>
              <a:rPr lang="es-ES" sz="1100" b="0" dirty="0" err="1">
                <a:solidFill>
                  <a:srgbClr val="404040"/>
                </a:solidFill>
              </a:rPr>
              <a:t>multifactor</a:t>
            </a:r>
            <a:r>
              <a:rPr lang="es-ES" sz="1100" b="0" dirty="0">
                <a:solidFill>
                  <a:srgbClr val="404040"/>
                </a:solidFill>
              </a:rPr>
              <a:t> asegura que el marco final sea integral, adaptable y alineado con las necesidades evolutivas del sector.</a:t>
            </a:r>
            <a:endParaRPr lang="en-US" sz="1100" b="0" dirty="0">
              <a:solidFill>
                <a:srgbClr val="404040"/>
              </a:solidFill>
            </a:endParaRPr>
          </a:p>
        </p:txBody>
      </p:sp>
    </p:spTree>
    <p:extLst>
      <p:ext uri="{BB962C8B-B14F-4D97-AF65-F5344CB8AC3E}">
        <p14:creationId xmlns:p14="http://schemas.microsoft.com/office/powerpoint/2010/main" val="365472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872CC-9C68-1DC8-2D9C-CB340B685EC4}"/>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916958FB-DFA9-DC1C-C251-FFF1C4FE157C}"/>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24</a:t>
            </a:fld>
            <a:endParaRPr lang="en-US" dirty="0">
              <a:solidFill>
                <a:srgbClr val="262626"/>
              </a:solidFill>
            </a:endParaRPr>
          </a:p>
        </p:txBody>
      </p:sp>
      <p:sp>
        <p:nvSpPr>
          <p:cNvPr id="3" name="Text Placeholder 29">
            <a:extLst>
              <a:ext uri="{FF2B5EF4-FFF2-40B4-BE49-F238E27FC236}">
                <a16:creationId xmlns:a16="http://schemas.microsoft.com/office/drawing/2014/main" id="{50EB69CE-5AFE-6828-4CC5-1A69FB9E50A4}"/>
              </a:ext>
            </a:extLst>
          </p:cNvPr>
          <p:cNvSpPr txBox="1">
            <a:spLocks/>
          </p:cNvSpPr>
          <p:nvPr/>
        </p:nvSpPr>
        <p:spPr>
          <a:xfrm>
            <a:off x="599479" y="1432198"/>
            <a:ext cx="6951000" cy="123395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b="0" dirty="0">
                <a:solidFill>
                  <a:srgbClr val="404040"/>
                </a:solidFill>
              </a:rPr>
              <a:t>Se utilizó un método de muestreo aleatorio para la selección de los participantes.</a:t>
            </a:r>
            <a:endParaRPr lang="en-IE" sz="1600" dirty="0">
              <a:solidFill>
                <a:srgbClr val="404040"/>
              </a:solidFill>
              <a:ea typeface="Calibri" panose="020F0502020204030204" pitchFamily="34" charset="0"/>
              <a:cs typeface="Times New Roman" panose="02020603050405020304" pitchFamily="18" charset="0"/>
            </a:endParaRPr>
          </a:p>
        </p:txBody>
      </p:sp>
      <p:sp>
        <p:nvSpPr>
          <p:cNvPr id="2" name="Text Placeholder 29">
            <a:extLst>
              <a:ext uri="{FF2B5EF4-FFF2-40B4-BE49-F238E27FC236}">
                <a16:creationId xmlns:a16="http://schemas.microsoft.com/office/drawing/2014/main" id="{B46E55DA-9A57-1755-0F07-D67F65D71916}"/>
              </a:ext>
            </a:extLst>
          </p:cNvPr>
          <p:cNvSpPr txBox="1">
            <a:spLocks/>
          </p:cNvSpPr>
          <p:nvPr/>
        </p:nvSpPr>
        <p:spPr>
          <a:xfrm>
            <a:off x="593852" y="363512"/>
            <a:ext cx="5928867" cy="129963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2000" b="1" dirty="0" err="1">
                <a:solidFill>
                  <a:srgbClr val="0289AE"/>
                </a:solidFill>
                <a:ea typeface="Calibri" panose="020F0502020204030204" pitchFamily="34" charset="0"/>
                <a:cs typeface="Times New Roman" panose="02020603050405020304" pitchFamily="18" charset="0"/>
              </a:rPr>
              <a:t>Diseño</a:t>
            </a:r>
            <a:r>
              <a:rPr lang="en-IE" sz="2000" b="1" dirty="0">
                <a:solidFill>
                  <a:srgbClr val="0289AE"/>
                </a:solidFill>
                <a:ea typeface="Calibri" panose="020F0502020204030204" pitchFamily="34" charset="0"/>
                <a:cs typeface="Times New Roman" panose="02020603050405020304" pitchFamily="18" charset="0"/>
              </a:rPr>
              <a:t> y </a:t>
            </a:r>
            <a:r>
              <a:rPr lang="en-IE" sz="2000" b="1" dirty="0" err="1">
                <a:solidFill>
                  <a:srgbClr val="0289AE"/>
                </a:solidFill>
                <a:ea typeface="Calibri" panose="020F0502020204030204" pitchFamily="34" charset="0"/>
                <a:cs typeface="Times New Roman" panose="02020603050405020304" pitchFamily="18" charset="0"/>
              </a:rPr>
              <a:t>Análisis</a:t>
            </a:r>
            <a:r>
              <a:rPr lang="en-IE" sz="2000" b="1" dirty="0">
                <a:solidFill>
                  <a:srgbClr val="0289AE"/>
                </a:solidFill>
                <a:ea typeface="Calibri" panose="020F0502020204030204" pitchFamily="34" charset="0"/>
                <a:cs typeface="Times New Roman" panose="02020603050405020304" pitchFamily="18" charset="0"/>
              </a:rPr>
              <a:t> de la </a:t>
            </a:r>
            <a:r>
              <a:rPr lang="en-IE" sz="2000" b="1" dirty="0" err="1">
                <a:solidFill>
                  <a:srgbClr val="0289AE"/>
                </a:solidFill>
                <a:ea typeface="Calibri" panose="020F0502020204030204" pitchFamily="34" charset="0"/>
                <a:cs typeface="Times New Roman" panose="02020603050405020304" pitchFamily="18" charset="0"/>
              </a:rPr>
              <a:t>Investigación</a:t>
            </a:r>
            <a:endParaRPr lang="en-IE" sz="2000" b="1" dirty="0">
              <a:solidFill>
                <a:srgbClr val="0289AE"/>
              </a:solidFill>
              <a:ea typeface="Calibri" panose="020F0502020204030204" pitchFamily="34" charset="0"/>
              <a:cs typeface="Times New Roman" panose="02020603050405020304" pitchFamily="18" charset="0"/>
            </a:endParaRPr>
          </a:p>
          <a:p>
            <a:pPr marL="6350" marR="9525" algn="l">
              <a:lnSpc>
                <a:spcPts val="1720"/>
              </a:lnSpc>
            </a:pPr>
            <a:endParaRPr lang="en-IE" sz="1600" b="1" dirty="0">
              <a:solidFill>
                <a:srgbClr val="404040"/>
              </a:solidFill>
              <a:ea typeface="Calibri" panose="020F0502020204030204" pitchFamily="34" charset="0"/>
              <a:cs typeface="Times New Roman" panose="02020603050405020304" pitchFamily="18" charset="0"/>
            </a:endParaRPr>
          </a:p>
        </p:txBody>
      </p:sp>
      <p:sp>
        <p:nvSpPr>
          <p:cNvPr id="5" name="Graphic 4">
            <a:extLst>
              <a:ext uri="{FF2B5EF4-FFF2-40B4-BE49-F238E27FC236}">
                <a16:creationId xmlns:a16="http://schemas.microsoft.com/office/drawing/2014/main" id="{3BCAFCA4-F93A-CF57-BC8D-EFE3EB8612DC}"/>
              </a:ext>
            </a:extLst>
          </p:cNvPr>
          <p:cNvSpPr/>
          <p:nvPr/>
        </p:nvSpPr>
        <p:spPr>
          <a:xfrm rot="10800000">
            <a:off x="1160" y="862817"/>
            <a:ext cx="7558514"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7E6463CA-8826-3D6D-FBA2-3389936B4E6D}"/>
              </a:ext>
            </a:extLst>
          </p:cNvPr>
          <p:cNvSpPr txBox="1"/>
          <p:nvPr/>
        </p:nvSpPr>
        <p:spPr>
          <a:xfrm>
            <a:off x="611512" y="907081"/>
            <a:ext cx="4989188" cy="351891"/>
          </a:xfrm>
          <a:prstGeom prst="rect">
            <a:avLst/>
          </a:prstGeom>
          <a:noFill/>
        </p:spPr>
        <p:txBody>
          <a:bodyPr wrap="square" rtlCol="0" anchor="t">
            <a:spAutoFit/>
          </a:bodyPr>
          <a:lstStyle/>
          <a:p>
            <a:pPr marL="6350">
              <a:lnSpc>
                <a:spcPts val="2100"/>
              </a:lnSpc>
              <a:tabLst>
                <a:tab pos="611188" algn="l"/>
              </a:tabLst>
            </a:pPr>
            <a:r>
              <a:rPr lang="es-ES" sz="1700" b="1" dirty="0">
                <a:solidFill>
                  <a:srgbClr val="FFFFFF"/>
                </a:solidFill>
                <a:latin typeface="Calibri" panose="020F0502020204030204" pitchFamily="34" charset="0"/>
                <a:cs typeface="Calibri" panose="020F0502020204030204" pitchFamily="34" charset="0"/>
              </a:rPr>
              <a:t>Resumen de los participantes en las entrevistas</a:t>
            </a:r>
            <a:endParaRPr lang="en-US" sz="1800" b="1" dirty="0">
              <a:solidFill>
                <a:srgbClr val="0289AE"/>
              </a:solidFill>
              <a:highlight>
                <a:srgbClr val="FFFFFF"/>
              </a:highlight>
              <a:latin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A2A5A8AB-3EA3-7A2B-37CA-2712220CE744}"/>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811664" y="862096"/>
            <a:ext cx="3753229" cy="415500"/>
          </a:xfrm>
          <a:prstGeom prst="rect">
            <a:avLst/>
          </a:prstGeom>
        </p:spPr>
      </p:pic>
      <p:sp>
        <p:nvSpPr>
          <p:cNvPr id="14" name="TextBox 13">
            <a:extLst>
              <a:ext uri="{FF2B5EF4-FFF2-40B4-BE49-F238E27FC236}">
                <a16:creationId xmlns:a16="http://schemas.microsoft.com/office/drawing/2014/main" id="{1264F1EC-7E45-4C5B-87F1-D9BDDF24357E}"/>
              </a:ext>
            </a:extLst>
          </p:cNvPr>
          <p:cNvSpPr txBox="1"/>
          <p:nvPr/>
        </p:nvSpPr>
        <p:spPr>
          <a:xfrm>
            <a:off x="-45927" y="1875599"/>
            <a:ext cx="7596406" cy="338554"/>
          </a:xfrm>
          <a:prstGeom prst="rect">
            <a:avLst/>
          </a:prstGeom>
          <a:noFill/>
        </p:spPr>
        <p:txBody>
          <a:bodyPr wrap="square">
            <a:spAutoFit/>
          </a:bodyPr>
          <a:lstStyle/>
          <a:p>
            <a:pPr algn="ctr"/>
            <a:r>
              <a:rPr lang="en-IE" sz="1600" b="1" i="1"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Resumen</a:t>
            </a:r>
            <a:r>
              <a:rPr lang="en-IE" sz="1600" b="1" i="1"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 de </a:t>
            </a:r>
            <a:r>
              <a:rPr lang="en-IE" sz="1600" b="1" i="1"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Participantes</a:t>
            </a:r>
            <a:r>
              <a:rPr lang="en-IE" sz="1600" b="1" i="1"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 - </a:t>
            </a:r>
            <a:r>
              <a:rPr lang="en-IE" sz="1600" b="1" i="1"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Sostenibilidad</a:t>
            </a:r>
            <a:endParaRPr lang="en-IE" sz="1600" b="1" i="1"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7" name="Table 16">
            <a:extLst>
              <a:ext uri="{FF2B5EF4-FFF2-40B4-BE49-F238E27FC236}">
                <a16:creationId xmlns:a16="http://schemas.microsoft.com/office/drawing/2014/main" id="{5AA7D47E-193B-3EDC-F2F9-C3372148E2B2}"/>
              </a:ext>
            </a:extLst>
          </p:cNvPr>
          <p:cNvGraphicFramePr>
            <a:graphicFrameLocks noGrp="1"/>
          </p:cNvGraphicFramePr>
          <p:nvPr>
            <p:extLst>
              <p:ext uri="{D42A27DB-BD31-4B8C-83A1-F6EECF244321}">
                <p14:modId xmlns:p14="http://schemas.microsoft.com/office/powerpoint/2010/main" val="153423868"/>
              </p:ext>
            </p:extLst>
          </p:nvPr>
        </p:nvGraphicFramePr>
        <p:xfrm>
          <a:off x="644265" y="2358383"/>
          <a:ext cx="6229068" cy="923925"/>
        </p:xfrm>
        <a:graphic>
          <a:graphicData uri="http://schemas.openxmlformats.org/drawingml/2006/table">
            <a:tbl>
              <a:tblPr firstRow="1" firstCol="1" bandRow="1">
                <a:tableStyleId>{5C22544A-7EE6-4342-B048-85BDC9FD1C3A}</a:tableStyleId>
              </a:tblPr>
              <a:tblGrid>
                <a:gridCol w="1371371">
                  <a:extLst>
                    <a:ext uri="{9D8B030D-6E8A-4147-A177-3AD203B41FA5}">
                      <a16:colId xmlns:a16="http://schemas.microsoft.com/office/drawing/2014/main" val="2885138020"/>
                    </a:ext>
                  </a:extLst>
                </a:gridCol>
                <a:gridCol w="970981">
                  <a:extLst>
                    <a:ext uri="{9D8B030D-6E8A-4147-A177-3AD203B41FA5}">
                      <a16:colId xmlns:a16="http://schemas.microsoft.com/office/drawing/2014/main" val="2532083249"/>
                    </a:ext>
                  </a:extLst>
                </a:gridCol>
                <a:gridCol w="971679">
                  <a:extLst>
                    <a:ext uri="{9D8B030D-6E8A-4147-A177-3AD203B41FA5}">
                      <a16:colId xmlns:a16="http://schemas.microsoft.com/office/drawing/2014/main" val="3959708181"/>
                    </a:ext>
                  </a:extLst>
                </a:gridCol>
                <a:gridCol w="971679">
                  <a:extLst>
                    <a:ext uri="{9D8B030D-6E8A-4147-A177-3AD203B41FA5}">
                      <a16:colId xmlns:a16="http://schemas.microsoft.com/office/drawing/2014/main" val="2469945248"/>
                    </a:ext>
                  </a:extLst>
                </a:gridCol>
                <a:gridCol w="971679">
                  <a:extLst>
                    <a:ext uri="{9D8B030D-6E8A-4147-A177-3AD203B41FA5}">
                      <a16:colId xmlns:a16="http://schemas.microsoft.com/office/drawing/2014/main" val="3408166868"/>
                    </a:ext>
                  </a:extLst>
                </a:gridCol>
                <a:gridCol w="971679">
                  <a:extLst>
                    <a:ext uri="{9D8B030D-6E8A-4147-A177-3AD203B41FA5}">
                      <a16:colId xmlns:a16="http://schemas.microsoft.com/office/drawing/2014/main" val="1714954691"/>
                    </a:ext>
                  </a:extLst>
                </a:gridCol>
              </a:tblGrid>
              <a:tr h="0">
                <a:tc>
                  <a:txBody>
                    <a:bodyPr/>
                    <a:lstStyle/>
                    <a:p>
                      <a:pPr marR="327660" algn="just">
                        <a:lnSpc>
                          <a:spcPct val="115000"/>
                        </a:lnSpc>
                        <a:spcAft>
                          <a:spcPts val="1200"/>
                        </a:spcAft>
                        <a:buNone/>
                      </a:pPr>
                      <a:r>
                        <a:rPr lang="en-IE" sz="1000">
                          <a:solidFill>
                            <a:srgbClr val="404040"/>
                          </a:solidFill>
                          <a:effectLst/>
                          <a:latin typeface="Calibri" panose="020F0502020204030204" pitchFamily="34" charset="0"/>
                          <a:cs typeface="Calibri" panose="020F0502020204030204" pitchFamily="34" charset="0"/>
                        </a:rPr>
                        <a:t> </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Irlanda</a:t>
                      </a:r>
                      <a:r>
                        <a:rPr lang="en-IE"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España</a:t>
                      </a:r>
                      <a:r>
                        <a:rPr lang="en-IE"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a:t>
                      </a:r>
                      <a:r>
                        <a:rPr lang="en-IE" sz="1200" dirty="0" err="1">
                          <a:solidFill>
                            <a:schemeClr val="bg1"/>
                          </a:solidFill>
                          <a:effectLst/>
                          <a:highlight>
                            <a:srgbClr val="62A844"/>
                          </a:highlight>
                          <a:latin typeface="Calibri" panose="020F0502020204030204" pitchFamily="34" charset="0"/>
                          <a:cs typeface="Calibri" panose="020F0502020204030204" pitchFamily="34" charset="0"/>
                        </a:rPr>
                        <a:t>Turquía</a:t>
                      </a:r>
                      <a:r>
                        <a:rPr lang="en-IE"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4925"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Alemania</a:t>
                      </a:r>
                      <a:r>
                        <a:rPr lang="en-IE"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Total</a:t>
                      </a:r>
                      <a:r>
                        <a:rPr lang="en-IE"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643796"/>
                  </a:ext>
                </a:extLst>
              </a:tr>
              <a:tr h="0">
                <a:tc>
                  <a:txBody>
                    <a:bodyPr/>
                    <a:lstStyle/>
                    <a:p>
                      <a:pPr marR="327660" algn="just">
                        <a:lnSpc>
                          <a:spcPct val="115000"/>
                        </a:lnSpc>
                        <a:spcAft>
                          <a:spcPts val="1200"/>
                        </a:spcAft>
                        <a:buNone/>
                      </a:pPr>
                      <a:r>
                        <a:rPr lang="en-IE" sz="11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Directivos</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3</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2</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9</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847730355"/>
                  </a:ext>
                </a:extLst>
              </a:tr>
              <a:tr h="0">
                <a:tc>
                  <a:txBody>
                    <a:bodyPr/>
                    <a:lstStyle/>
                    <a:p>
                      <a:pPr marR="327660" algn="just">
                        <a:lnSpc>
                          <a:spcPct val="115000"/>
                        </a:lnSpc>
                        <a:spcAft>
                          <a:spcPts val="1200"/>
                        </a:spcAft>
                        <a:buNone/>
                      </a:pPr>
                      <a:r>
                        <a:rPr lang="en-IE" sz="1100" dirty="0" err="1">
                          <a:solidFill>
                            <a:srgbClr val="0289AE"/>
                          </a:solidFill>
                          <a:effectLst/>
                          <a:latin typeface="Calibri" panose="020F0502020204030204" pitchFamily="34" charset="0"/>
                          <a:cs typeface="Calibri" panose="020F0502020204030204" pitchFamily="34" charset="0"/>
                        </a:rPr>
                        <a:t>Expertos</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1</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2</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0</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5</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48199876"/>
                  </a:ext>
                </a:extLst>
              </a:tr>
              <a:tr h="0">
                <a:tc>
                  <a:txBody>
                    <a:bodyPr/>
                    <a:lstStyle/>
                    <a:p>
                      <a:pPr marR="327660" algn="just">
                        <a:lnSpc>
                          <a:spcPct val="115000"/>
                        </a:lnSpc>
                        <a:spcAft>
                          <a:spcPts val="1200"/>
                        </a:spcAft>
                        <a:buNone/>
                      </a:pPr>
                      <a:r>
                        <a:rPr lang="en-IE" sz="1100" dirty="0" err="1">
                          <a:solidFill>
                            <a:srgbClr val="0289AE"/>
                          </a:solidFill>
                          <a:effectLst/>
                          <a:latin typeface="Calibri" panose="020F0502020204030204" pitchFamily="34" charset="0"/>
                          <a:cs typeface="Calibri" panose="020F0502020204030204" pitchFamily="34" charset="0"/>
                        </a:rPr>
                        <a:t>Educadores</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1</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3</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0</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6</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2920521488"/>
                  </a:ext>
                </a:extLst>
              </a:tr>
              <a:tr h="0">
                <a:tc>
                  <a:txBody>
                    <a:bodyPr/>
                    <a:lstStyle/>
                    <a:p>
                      <a:pPr marR="327660" algn="just">
                        <a:lnSpc>
                          <a:spcPct val="115000"/>
                        </a:lnSpc>
                        <a:spcAft>
                          <a:spcPts val="1200"/>
                        </a:spcAft>
                        <a:buNone/>
                      </a:pPr>
                      <a:r>
                        <a:rPr lang="en-IE" sz="1100" dirty="0">
                          <a:solidFill>
                            <a:srgbClr val="0289AE"/>
                          </a:solidFill>
                          <a:effectLst/>
                          <a:latin typeface="Calibri" panose="020F0502020204030204" pitchFamily="34" charset="0"/>
                          <a:cs typeface="Calibri" panose="020F0502020204030204" pitchFamily="34" charset="0"/>
                        </a:rPr>
                        <a:t>TOTAL</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5</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6</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7</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20</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2166449511"/>
                  </a:ext>
                </a:extLst>
              </a:tr>
            </a:tbl>
          </a:graphicData>
        </a:graphic>
      </p:graphicFrame>
      <p:cxnSp>
        <p:nvCxnSpPr>
          <p:cNvPr id="25" name="Straight Connector 24">
            <a:extLst>
              <a:ext uri="{FF2B5EF4-FFF2-40B4-BE49-F238E27FC236}">
                <a16:creationId xmlns:a16="http://schemas.microsoft.com/office/drawing/2014/main" id="{0E1C21D9-4619-B3C0-3EEE-77032AF9644F}"/>
              </a:ext>
            </a:extLst>
          </p:cNvPr>
          <p:cNvCxnSpPr>
            <a:cxnSpLocks/>
          </p:cNvCxnSpPr>
          <p:nvPr/>
        </p:nvCxnSpPr>
        <p:spPr>
          <a:xfrm>
            <a:off x="-9521" y="2559542"/>
            <a:ext cx="7560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D43E055-EDB6-DF66-3623-9F58EE1E3B7F}"/>
              </a:ext>
            </a:extLst>
          </p:cNvPr>
          <p:cNvSpPr txBox="1"/>
          <p:nvPr/>
        </p:nvSpPr>
        <p:spPr>
          <a:xfrm>
            <a:off x="-45927" y="3772540"/>
            <a:ext cx="7596406" cy="584775"/>
          </a:xfrm>
          <a:prstGeom prst="rect">
            <a:avLst/>
          </a:prstGeom>
          <a:noFill/>
        </p:spPr>
        <p:txBody>
          <a:bodyPr wrap="square">
            <a:spAutoFit/>
          </a:bodyPr>
          <a:lstStyle/>
          <a:p>
            <a:pPr algn="ctr"/>
            <a:r>
              <a:rPr lang="en-IE" sz="1600" b="1" i="1"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Resumen</a:t>
            </a:r>
            <a:r>
              <a:rPr lang="en-IE" sz="1600" b="1" i="1"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 de </a:t>
            </a:r>
            <a:r>
              <a:rPr lang="en-IE" sz="1600" b="1" i="1"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Participantes</a:t>
            </a:r>
            <a:r>
              <a:rPr lang="en-IE" sz="1600" b="1" i="1"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 - </a:t>
            </a:r>
            <a:r>
              <a:rPr lang="en-IE" sz="1600" b="1" i="1"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Digitalización</a:t>
            </a:r>
            <a:endParaRPr lang="en-IE" sz="1600" b="1" i="1"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IE" sz="1600" b="1" i="1"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8" name="Table 27">
            <a:extLst>
              <a:ext uri="{FF2B5EF4-FFF2-40B4-BE49-F238E27FC236}">
                <a16:creationId xmlns:a16="http://schemas.microsoft.com/office/drawing/2014/main" id="{92DC3177-3EDD-2CB9-6934-5C5B221FB257}"/>
              </a:ext>
            </a:extLst>
          </p:cNvPr>
          <p:cNvGraphicFramePr>
            <a:graphicFrameLocks noGrp="1"/>
          </p:cNvGraphicFramePr>
          <p:nvPr>
            <p:extLst>
              <p:ext uri="{D42A27DB-BD31-4B8C-83A1-F6EECF244321}">
                <p14:modId xmlns:p14="http://schemas.microsoft.com/office/powerpoint/2010/main" val="3406023740"/>
              </p:ext>
            </p:extLst>
          </p:nvPr>
        </p:nvGraphicFramePr>
        <p:xfrm>
          <a:off x="644265" y="4255324"/>
          <a:ext cx="6229068" cy="923925"/>
        </p:xfrm>
        <a:graphic>
          <a:graphicData uri="http://schemas.openxmlformats.org/drawingml/2006/table">
            <a:tbl>
              <a:tblPr firstRow="1" firstCol="1" bandRow="1">
                <a:tableStyleId>{5C22544A-7EE6-4342-B048-85BDC9FD1C3A}</a:tableStyleId>
              </a:tblPr>
              <a:tblGrid>
                <a:gridCol w="1371371">
                  <a:extLst>
                    <a:ext uri="{9D8B030D-6E8A-4147-A177-3AD203B41FA5}">
                      <a16:colId xmlns:a16="http://schemas.microsoft.com/office/drawing/2014/main" val="2885138020"/>
                    </a:ext>
                  </a:extLst>
                </a:gridCol>
                <a:gridCol w="970981">
                  <a:extLst>
                    <a:ext uri="{9D8B030D-6E8A-4147-A177-3AD203B41FA5}">
                      <a16:colId xmlns:a16="http://schemas.microsoft.com/office/drawing/2014/main" val="2532083249"/>
                    </a:ext>
                  </a:extLst>
                </a:gridCol>
                <a:gridCol w="971679">
                  <a:extLst>
                    <a:ext uri="{9D8B030D-6E8A-4147-A177-3AD203B41FA5}">
                      <a16:colId xmlns:a16="http://schemas.microsoft.com/office/drawing/2014/main" val="3959708181"/>
                    </a:ext>
                  </a:extLst>
                </a:gridCol>
                <a:gridCol w="971679">
                  <a:extLst>
                    <a:ext uri="{9D8B030D-6E8A-4147-A177-3AD203B41FA5}">
                      <a16:colId xmlns:a16="http://schemas.microsoft.com/office/drawing/2014/main" val="2469945248"/>
                    </a:ext>
                  </a:extLst>
                </a:gridCol>
                <a:gridCol w="971679">
                  <a:extLst>
                    <a:ext uri="{9D8B030D-6E8A-4147-A177-3AD203B41FA5}">
                      <a16:colId xmlns:a16="http://schemas.microsoft.com/office/drawing/2014/main" val="3408166868"/>
                    </a:ext>
                  </a:extLst>
                </a:gridCol>
                <a:gridCol w="971679">
                  <a:extLst>
                    <a:ext uri="{9D8B030D-6E8A-4147-A177-3AD203B41FA5}">
                      <a16:colId xmlns:a16="http://schemas.microsoft.com/office/drawing/2014/main" val="1714954691"/>
                    </a:ext>
                  </a:extLst>
                </a:gridCol>
              </a:tblGrid>
              <a:tr h="0">
                <a:tc>
                  <a:txBody>
                    <a:bodyPr/>
                    <a:lstStyle/>
                    <a:p>
                      <a:pPr marR="327660" algn="just">
                        <a:lnSpc>
                          <a:spcPct val="115000"/>
                        </a:lnSpc>
                        <a:spcAft>
                          <a:spcPts val="1200"/>
                        </a:spcAft>
                        <a:buNone/>
                      </a:pPr>
                      <a:r>
                        <a:rPr lang="en-IE" sz="1000">
                          <a:solidFill>
                            <a:srgbClr val="404040"/>
                          </a:solidFill>
                          <a:effectLst/>
                          <a:latin typeface="Calibri" panose="020F0502020204030204" pitchFamily="34" charset="0"/>
                          <a:cs typeface="Calibri" panose="020F0502020204030204" pitchFamily="34" charset="0"/>
                        </a:rPr>
                        <a:t> </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Irlanda  </a:t>
                      </a:r>
                      <a:endParaRPr lang="en-IE" sz="12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España</a:t>
                      </a:r>
                      <a:r>
                        <a:rPr lang="en-IE"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a:t>
                      </a:r>
                      <a:r>
                        <a:rPr lang="en-IE" sz="1200" dirty="0" err="1">
                          <a:solidFill>
                            <a:schemeClr val="bg1"/>
                          </a:solidFill>
                          <a:effectLst/>
                          <a:highlight>
                            <a:srgbClr val="62A844"/>
                          </a:highlight>
                          <a:latin typeface="Calibri" panose="020F0502020204030204" pitchFamily="34" charset="0"/>
                          <a:cs typeface="Calibri" panose="020F0502020204030204" pitchFamily="34" charset="0"/>
                        </a:rPr>
                        <a:t>Turquía</a:t>
                      </a:r>
                      <a:r>
                        <a:rPr lang="en-IE"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4925"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Alemania</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just">
                        <a:lnSpc>
                          <a:spcPct val="115000"/>
                        </a:lnSpc>
                        <a:spcAft>
                          <a:spcPts val="1200"/>
                        </a:spcAft>
                        <a:buNone/>
                      </a:pPr>
                      <a:r>
                        <a:rPr lang="en-IE" sz="1200" dirty="0">
                          <a:solidFill>
                            <a:schemeClr val="bg1"/>
                          </a:solidFill>
                          <a:effectLst/>
                          <a:highlight>
                            <a:srgbClr val="62A844"/>
                          </a:highlight>
                          <a:latin typeface="Calibri" panose="020F0502020204030204" pitchFamily="34" charset="0"/>
                          <a:cs typeface="Calibri" panose="020F0502020204030204" pitchFamily="34" charset="0"/>
                        </a:rPr>
                        <a:t> Total</a:t>
                      </a:r>
                      <a:r>
                        <a:rPr lang="en-IE"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643796"/>
                  </a:ext>
                </a:extLst>
              </a:tr>
              <a:tr h="0">
                <a:tc>
                  <a:txBody>
                    <a:bodyPr/>
                    <a:lstStyle/>
                    <a:p>
                      <a:pPr marR="327660" algn="just">
                        <a:lnSpc>
                          <a:spcPct val="115000"/>
                        </a:lnSpc>
                        <a:spcAft>
                          <a:spcPts val="1200"/>
                        </a:spcAft>
                        <a:buNone/>
                      </a:pPr>
                      <a:r>
                        <a:rPr lang="en-IE" sz="11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Directivos</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7</a:t>
                      </a: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847730355"/>
                  </a:ext>
                </a:extLst>
              </a:tr>
              <a:tr h="0">
                <a:tc>
                  <a:txBody>
                    <a:bodyPr/>
                    <a:lstStyle/>
                    <a:p>
                      <a:pPr marR="327660" algn="just">
                        <a:lnSpc>
                          <a:spcPct val="115000"/>
                        </a:lnSpc>
                        <a:spcAft>
                          <a:spcPts val="1200"/>
                        </a:spcAft>
                        <a:buNone/>
                      </a:pPr>
                      <a:r>
                        <a:rPr lang="en-IE" sz="1100" dirty="0" err="1">
                          <a:solidFill>
                            <a:srgbClr val="0289AE"/>
                          </a:solidFill>
                          <a:effectLst/>
                          <a:latin typeface="Calibri" panose="020F0502020204030204" pitchFamily="34" charset="0"/>
                          <a:cs typeface="Calibri" panose="020F0502020204030204" pitchFamily="34" charset="0"/>
                        </a:rPr>
                        <a:t>Expertos</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1</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2</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0</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5</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48199876"/>
                  </a:ext>
                </a:extLst>
              </a:tr>
              <a:tr h="0">
                <a:tc>
                  <a:txBody>
                    <a:bodyPr/>
                    <a:lstStyle/>
                    <a:p>
                      <a:pPr marR="327660" algn="just">
                        <a:lnSpc>
                          <a:spcPct val="115000"/>
                        </a:lnSpc>
                        <a:spcAft>
                          <a:spcPts val="1200"/>
                        </a:spcAft>
                        <a:buNone/>
                      </a:pPr>
                      <a:r>
                        <a:rPr lang="en-IE" sz="1100" dirty="0" err="1">
                          <a:solidFill>
                            <a:srgbClr val="0289AE"/>
                          </a:solidFill>
                          <a:effectLst/>
                          <a:latin typeface="Calibri" panose="020F0502020204030204" pitchFamily="34" charset="0"/>
                          <a:cs typeface="Calibri" panose="020F0502020204030204" pitchFamily="34" charset="0"/>
                        </a:rPr>
                        <a:t>Educadores</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2</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3</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0</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7</a:t>
                      </a: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2920521488"/>
                  </a:ext>
                </a:extLst>
              </a:tr>
              <a:tr h="0">
                <a:tc>
                  <a:txBody>
                    <a:bodyPr/>
                    <a:lstStyle/>
                    <a:p>
                      <a:pPr marR="327660" algn="just">
                        <a:lnSpc>
                          <a:spcPct val="115000"/>
                        </a:lnSpc>
                        <a:spcAft>
                          <a:spcPts val="1200"/>
                        </a:spcAft>
                        <a:buNone/>
                      </a:pPr>
                      <a:r>
                        <a:rPr lang="en-IE" sz="1100" dirty="0">
                          <a:solidFill>
                            <a:srgbClr val="0289AE"/>
                          </a:solidFill>
                          <a:effectLst/>
                          <a:latin typeface="Calibri" panose="020F0502020204030204" pitchFamily="34" charset="0"/>
                          <a:cs typeface="Calibri" panose="020F0502020204030204" pitchFamily="34" charset="0"/>
                        </a:rPr>
                        <a:t>TOTAL</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cs typeface="Calibri" panose="020F0502020204030204" pitchFamily="34" charset="0"/>
                        </a:rPr>
                        <a:t>4</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6</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7</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a:solidFill>
                            <a:srgbClr val="404040"/>
                          </a:solidFill>
                          <a:effectLst/>
                          <a:latin typeface="Calibri" panose="020F0502020204030204" pitchFamily="34" charset="0"/>
                          <a:cs typeface="Calibri" panose="020F0502020204030204" pitchFamily="34" charset="0"/>
                        </a:rPr>
                        <a:t>2</a:t>
                      </a:r>
                      <a:endParaRPr lang="en-IE" sz="11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gn="r">
                        <a:lnSpc>
                          <a:spcPct val="115000"/>
                        </a:lnSpc>
                        <a:spcAft>
                          <a:spcPts val="1200"/>
                        </a:spcAft>
                        <a:buNone/>
                      </a:pP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19</a:t>
                      </a:r>
                    </a:p>
                  </a:txBody>
                  <a:tcPr marL="68580" marR="68580" marT="0" marB="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2166449511"/>
                  </a:ext>
                </a:extLst>
              </a:tr>
            </a:tbl>
          </a:graphicData>
        </a:graphic>
      </p:graphicFrame>
      <p:cxnSp>
        <p:nvCxnSpPr>
          <p:cNvPr id="30" name="Straight Connector 29">
            <a:extLst>
              <a:ext uri="{FF2B5EF4-FFF2-40B4-BE49-F238E27FC236}">
                <a16:creationId xmlns:a16="http://schemas.microsoft.com/office/drawing/2014/main" id="{88BCF3F7-F951-F21D-4AD8-1900DDE9E597}"/>
              </a:ext>
            </a:extLst>
          </p:cNvPr>
          <p:cNvCxnSpPr>
            <a:cxnSpLocks/>
          </p:cNvCxnSpPr>
          <p:nvPr/>
        </p:nvCxnSpPr>
        <p:spPr>
          <a:xfrm>
            <a:off x="-9521" y="4456483"/>
            <a:ext cx="7560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D99BCE49-9F8E-64B0-3605-AC7B56CCD6E3}"/>
              </a:ext>
            </a:extLst>
          </p:cNvPr>
          <p:cNvSpPr txBox="1">
            <a:spLocks/>
          </p:cNvSpPr>
          <p:nvPr/>
        </p:nvSpPr>
        <p:spPr>
          <a:xfrm>
            <a:off x="509449" y="6308718"/>
            <a:ext cx="6524764" cy="123395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b="0" dirty="0">
                <a:solidFill>
                  <a:srgbClr val="404040"/>
                </a:solidFill>
              </a:rPr>
              <a:t>Los datos de cada entrevista se resumieron por tema y se categorizaron por tipo de </a:t>
            </a:r>
            <a:r>
              <a:rPr lang="es-ES" sz="1600" dirty="0">
                <a:solidFill>
                  <a:srgbClr val="404040"/>
                </a:solidFill>
              </a:rPr>
              <a:t>participante</a:t>
            </a:r>
            <a:r>
              <a:rPr lang="es-ES" sz="1600" b="0" dirty="0">
                <a:solidFill>
                  <a:srgbClr val="404040"/>
                </a:solidFill>
              </a:rPr>
              <a:t> — </a:t>
            </a:r>
            <a:r>
              <a:rPr lang="es-ES" sz="1600" b="1" dirty="0">
                <a:solidFill>
                  <a:srgbClr val="404040"/>
                </a:solidFill>
              </a:rPr>
              <a:t>directivo en el sector, experto, educador VET y por país</a:t>
            </a:r>
            <a:r>
              <a:rPr lang="es-ES" sz="1600" b="0" dirty="0">
                <a:solidFill>
                  <a:srgbClr val="404040"/>
                </a:solidFill>
              </a:rPr>
              <a:t>.</a:t>
            </a:r>
            <a:endParaRPr lang="en-IE" sz="1600" dirty="0">
              <a:solidFill>
                <a:srgbClr val="404040"/>
              </a:solidFill>
              <a:ea typeface="Calibri" panose="020F0502020204030204" pitchFamily="34" charset="0"/>
              <a:cs typeface="Times New Roman" panose="02020603050405020304" pitchFamily="18" charset="0"/>
            </a:endParaRPr>
          </a:p>
        </p:txBody>
      </p:sp>
      <p:sp>
        <p:nvSpPr>
          <p:cNvPr id="32" name="Graphic 4">
            <a:extLst>
              <a:ext uri="{FF2B5EF4-FFF2-40B4-BE49-F238E27FC236}">
                <a16:creationId xmlns:a16="http://schemas.microsoft.com/office/drawing/2014/main" id="{A3892685-D855-D438-A5A5-EAD3470325C7}"/>
              </a:ext>
            </a:extLst>
          </p:cNvPr>
          <p:cNvSpPr/>
          <p:nvPr/>
        </p:nvSpPr>
        <p:spPr>
          <a:xfrm rot="10800000">
            <a:off x="6379" y="5756779"/>
            <a:ext cx="7558514"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34" name="TextBox 33">
            <a:extLst>
              <a:ext uri="{FF2B5EF4-FFF2-40B4-BE49-F238E27FC236}">
                <a16:creationId xmlns:a16="http://schemas.microsoft.com/office/drawing/2014/main" id="{0E6D3A69-7063-2639-7E0B-DD8A529F2DFB}"/>
              </a:ext>
            </a:extLst>
          </p:cNvPr>
          <p:cNvSpPr txBox="1"/>
          <p:nvPr/>
        </p:nvSpPr>
        <p:spPr>
          <a:xfrm>
            <a:off x="525462" y="5820187"/>
            <a:ext cx="3902650" cy="630942"/>
          </a:xfrm>
          <a:prstGeom prst="rect">
            <a:avLst/>
          </a:prstGeom>
          <a:noFill/>
        </p:spPr>
        <p:txBody>
          <a:bodyPr wrap="square" rtlCol="0" anchor="t">
            <a:spAutoFit/>
          </a:bodyPr>
          <a:lstStyle/>
          <a:p>
            <a:pPr marL="6350">
              <a:lnSpc>
                <a:spcPts val="2100"/>
              </a:lnSpc>
              <a:tabLst>
                <a:tab pos="611188" algn="l"/>
              </a:tabLst>
            </a:pPr>
            <a:r>
              <a:rPr lang="en-US" sz="1700" b="1" dirty="0">
                <a:solidFill>
                  <a:srgbClr val="FFFFFF"/>
                </a:solidFill>
                <a:latin typeface="Calibri" panose="020F0502020204030204" pitchFamily="34" charset="0"/>
                <a:cs typeface="Calibri" panose="020F0502020204030204" pitchFamily="34" charset="0"/>
              </a:rPr>
              <a:t>Organización de Datos</a:t>
            </a:r>
          </a:p>
          <a:p>
            <a:pPr marL="6350">
              <a:lnSpc>
                <a:spcPts val="2100"/>
              </a:lnSpc>
              <a:tabLst>
                <a:tab pos="611188" algn="l"/>
              </a:tabLst>
            </a:pPr>
            <a:endParaRPr lang="en-US" sz="1800" b="1" dirty="0">
              <a:solidFill>
                <a:srgbClr val="0289AE"/>
              </a:solidFill>
              <a:highlight>
                <a:srgbClr val="FFFFFF"/>
              </a:highlight>
              <a:latin typeface="Calibri" panose="020F0502020204030204" pitchFamily="34" charset="0"/>
              <a:cs typeface="Calibri" panose="020F0502020204030204" pitchFamily="34" charset="0"/>
            </a:endParaRPr>
          </a:p>
        </p:txBody>
      </p:sp>
      <p:pic>
        <p:nvPicPr>
          <p:cNvPr id="35" name="Graphic 34">
            <a:extLst>
              <a:ext uri="{FF2B5EF4-FFF2-40B4-BE49-F238E27FC236}">
                <a16:creationId xmlns:a16="http://schemas.microsoft.com/office/drawing/2014/main" id="{E3A150AA-5C70-5EA0-429E-3944EC3EC720}"/>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816883" y="5756058"/>
            <a:ext cx="3753229" cy="415500"/>
          </a:xfrm>
          <a:prstGeom prst="rect">
            <a:avLst/>
          </a:prstGeom>
        </p:spPr>
      </p:pic>
      <p:sp>
        <p:nvSpPr>
          <p:cNvPr id="36" name="Text Placeholder 29">
            <a:extLst>
              <a:ext uri="{FF2B5EF4-FFF2-40B4-BE49-F238E27FC236}">
                <a16:creationId xmlns:a16="http://schemas.microsoft.com/office/drawing/2014/main" id="{7CDB050B-65BF-2740-E02A-4D88BEFC390C}"/>
              </a:ext>
            </a:extLst>
          </p:cNvPr>
          <p:cNvSpPr txBox="1">
            <a:spLocks/>
          </p:cNvSpPr>
          <p:nvPr/>
        </p:nvSpPr>
        <p:spPr>
          <a:xfrm>
            <a:off x="604699" y="8126514"/>
            <a:ext cx="6429514" cy="123395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b="0" dirty="0">
                <a:solidFill>
                  <a:srgbClr val="404040"/>
                </a:solidFill>
              </a:rPr>
              <a:t>Se realizó un análisis temático de los datos de las entrevistas para cada uno de los grupos de interés: directivos del sector, expertos y docentes </a:t>
            </a:r>
            <a:r>
              <a:rPr lang="es-ES" sz="1600" dirty="0">
                <a:solidFill>
                  <a:srgbClr val="404040"/>
                </a:solidFill>
              </a:rPr>
              <a:t>VET</a:t>
            </a:r>
            <a:r>
              <a:rPr lang="es-ES" sz="1600" b="0" dirty="0">
                <a:solidFill>
                  <a:srgbClr val="404040"/>
                </a:solidFill>
              </a:rPr>
              <a:t>, abarcando las áreas temáticas de sostenibilidad y digitalización, lo que resultó en seis informes de análisis.</a:t>
            </a:r>
            <a:endParaRPr lang="en-IE" sz="1600" dirty="0">
              <a:solidFill>
                <a:srgbClr val="404040"/>
              </a:solidFill>
              <a:ea typeface="Calibri" panose="020F0502020204030204" pitchFamily="34" charset="0"/>
              <a:cs typeface="Times New Roman" panose="02020603050405020304" pitchFamily="18" charset="0"/>
            </a:endParaRPr>
          </a:p>
        </p:txBody>
      </p:sp>
      <p:sp>
        <p:nvSpPr>
          <p:cNvPr id="37" name="Graphic 4">
            <a:extLst>
              <a:ext uri="{FF2B5EF4-FFF2-40B4-BE49-F238E27FC236}">
                <a16:creationId xmlns:a16="http://schemas.microsoft.com/office/drawing/2014/main" id="{D81DC13D-2F36-9A0C-631A-A95E5AE18F3F}"/>
              </a:ext>
            </a:extLst>
          </p:cNvPr>
          <p:cNvSpPr/>
          <p:nvPr/>
        </p:nvSpPr>
        <p:spPr>
          <a:xfrm rot="10800000">
            <a:off x="6379" y="7557133"/>
            <a:ext cx="7558514"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0" name="TextBox 39">
            <a:extLst>
              <a:ext uri="{FF2B5EF4-FFF2-40B4-BE49-F238E27FC236}">
                <a16:creationId xmlns:a16="http://schemas.microsoft.com/office/drawing/2014/main" id="{5ADCDEE1-DFF3-F8F2-BB4F-E435CC55ADF7}"/>
              </a:ext>
            </a:extLst>
          </p:cNvPr>
          <p:cNvSpPr txBox="1"/>
          <p:nvPr/>
        </p:nvSpPr>
        <p:spPr>
          <a:xfrm>
            <a:off x="616731" y="7601397"/>
            <a:ext cx="3902650" cy="630942"/>
          </a:xfrm>
          <a:prstGeom prst="rect">
            <a:avLst/>
          </a:prstGeom>
          <a:noFill/>
        </p:spPr>
        <p:txBody>
          <a:bodyPr wrap="square" rtlCol="0" anchor="t">
            <a:spAutoFit/>
          </a:bodyPr>
          <a:lstStyle/>
          <a:p>
            <a:pPr marL="6350">
              <a:lnSpc>
                <a:spcPts val="2100"/>
              </a:lnSpc>
              <a:tabLst>
                <a:tab pos="611188" algn="l"/>
              </a:tabLst>
            </a:pPr>
            <a:r>
              <a:rPr lang="en-US" sz="1700" b="1" dirty="0" err="1">
                <a:solidFill>
                  <a:srgbClr val="FFFFFF"/>
                </a:solidFill>
                <a:latin typeface="Calibri" panose="020F0502020204030204" pitchFamily="34" charset="0"/>
                <a:cs typeface="Calibri" panose="020F0502020204030204" pitchFamily="34" charset="0"/>
              </a:rPr>
              <a:t>Análisis</a:t>
            </a:r>
            <a:r>
              <a:rPr lang="en-US" sz="1700" b="1" dirty="0">
                <a:solidFill>
                  <a:srgbClr val="FFFFFF"/>
                </a:solidFill>
                <a:latin typeface="Calibri" panose="020F0502020204030204" pitchFamily="34" charset="0"/>
                <a:cs typeface="Calibri" panose="020F0502020204030204" pitchFamily="34" charset="0"/>
              </a:rPr>
              <a:t> de Datos</a:t>
            </a:r>
          </a:p>
          <a:p>
            <a:pPr marL="6350">
              <a:lnSpc>
                <a:spcPts val="2100"/>
              </a:lnSpc>
              <a:tabLst>
                <a:tab pos="611188" algn="l"/>
              </a:tabLst>
            </a:pPr>
            <a:endParaRPr lang="en-US" sz="1800" b="1" dirty="0">
              <a:solidFill>
                <a:srgbClr val="0289AE"/>
              </a:solidFill>
              <a:highlight>
                <a:srgbClr val="FFFFFF"/>
              </a:highlight>
              <a:latin typeface="Calibri" panose="020F0502020204030204" pitchFamily="34" charset="0"/>
              <a:cs typeface="Calibri" panose="020F0502020204030204" pitchFamily="34" charset="0"/>
            </a:endParaRPr>
          </a:p>
        </p:txBody>
      </p:sp>
      <p:pic>
        <p:nvPicPr>
          <p:cNvPr id="42" name="Graphic 41">
            <a:extLst>
              <a:ext uri="{FF2B5EF4-FFF2-40B4-BE49-F238E27FC236}">
                <a16:creationId xmlns:a16="http://schemas.microsoft.com/office/drawing/2014/main" id="{53ED0C92-7181-A2B9-34A8-EE3C419F166C}"/>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816883" y="7556412"/>
            <a:ext cx="3753229" cy="415500"/>
          </a:xfrm>
          <a:prstGeom prst="rect">
            <a:avLst/>
          </a:prstGeom>
        </p:spPr>
      </p:pic>
      <p:sp>
        <p:nvSpPr>
          <p:cNvPr id="43" name="Text Placeholder 1">
            <a:extLst>
              <a:ext uri="{FF2B5EF4-FFF2-40B4-BE49-F238E27FC236}">
                <a16:creationId xmlns:a16="http://schemas.microsoft.com/office/drawing/2014/main" id="{6CE0969C-E30A-2ED4-B249-5FD61A02FE12}"/>
              </a:ext>
            </a:extLst>
          </p:cNvPr>
          <p:cNvSpPr txBox="1">
            <a:spLocks/>
          </p:cNvSpPr>
          <p:nvPr/>
        </p:nvSpPr>
        <p:spPr>
          <a:xfrm>
            <a:off x="583610" y="9219701"/>
            <a:ext cx="6389643" cy="593814"/>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También se elaboró un análisis de necesidades formativas a partir de los grupos entrevistados: directivos del sector, expertos y docentes VET para cada una de las áreas temáticas: sostenibilidad y digitalización.</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Para cada una de estas áreas, se realizó una síntesis de los informes individuales sobre el análisis temático y el análisis de necesidades formativas. Estos dos informes finales sirvieron de base para el desarrollo del Marco de Competencias.</a:t>
            </a:r>
            <a:endParaRPr lang="en-US" sz="1100" b="0" dirty="0">
              <a:solidFill>
                <a:srgbClr val="404040"/>
              </a:solidFill>
            </a:endParaRPr>
          </a:p>
          <a:p>
            <a:pPr algn="just">
              <a:lnSpc>
                <a:spcPts val="1120"/>
              </a:lnSpc>
              <a:spcBef>
                <a:spcPts val="0"/>
              </a:spcBef>
            </a:pPr>
            <a:endParaRPr lang="en-US" sz="1100" b="0" dirty="0">
              <a:solidFill>
                <a:srgbClr val="404040"/>
              </a:solidFill>
            </a:endParaRPr>
          </a:p>
        </p:txBody>
      </p:sp>
    </p:spTree>
    <p:extLst>
      <p:ext uri="{BB962C8B-B14F-4D97-AF65-F5344CB8AC3E}">
        <p14:creationId xmlns:p14="http://schemas.microsoft.com/office/powerpoint/2010/main" val="1447143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8B3103-2C22-5C47-B0B5-081496269C16}"/>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E764CE08-343F-1766-0BFF-0E69DBB4D409}"/>
              </a:ext>
            </a:extLst>
          </p:cNvPr>
          <p:cNvSpPr txBox="1"/>
          <p:nvPr/>
        </p:nvSpPr>
        <p:spPr>
          <a:xfrm>
            <a:off x="605427" y="1026183"/>
            <a:ext cx="5694789" cy="631327"/>
          </a:xfrm>
          <a:prstGeom prst="rect">
            <a:avLst/>
          </a:prstGeom>
          <a:noFill/>
        </p:spPr>
        <p:txBody>
          <a:bodyPr wrap="square" rtlCol="0" anchor="t">
            <a:spAutoFit/>
          </a:bodyPr>
          <a:lstStyle/>
          <a:p>
            <a:pPr marL="6350">
              <a:lnSpc>
                <a:spcPts val="2100"/>
              </a:lnSpc>
              <a:tabLst>
                <a:tab pos="611188" algn="l"/>
              </a:tabLst>
            </a:pPr>
            <a:r>
              <a:rPr lang="es-ES" sz="2000" b="1" dirty="0">
                <a:solidFill>
                  <a:srgbClr val="0289AE"/>
                </a:solidFill>
                <a:latin typeface="Calibri" panose="020F0502020204030204" pitchFamily="34" charset="0"/>
                <a:cs typeface="Calibri" panose="020F0502020204030204" pitchFamily="34" charset="0"/>
              </a:rPr>
              <a:t>Sostenibilidad en Hostelería: Análisis de Perspectivas de Directivos, Expertos y Educadores</a:t>
            </a:r>
            <a:endParaRPr lang="en-US" sz="2000" b="1" dirty="0">
              <a:solidFill>
                <a:srgbClr val="0289AE"/>
              </a:solidFill>
              <a:latin typeface="Calibri" panose="020F0502020204030204" pitchFamily="34" charset="0"/>
              <a:cs typeface="Calibri" panose="020F0502020204030204" pitchFamily="34" charset="0"/>
            </a:endParaRPr>
          </a:p>
        </p:txBody>
      </p:sp>
      <p:sp>
        <p:nvSpPr>
          <p:cNvPr id="46" name="Slide Number Placeholder 5">
            <a:extLst>
              <a:ext uri="{FF2B5EF4-FFF2-40B4-BE49-F238E27FC236}">
                <a16:creationId xmlns:a16="http://schemas.microsoft.com/office/drawing/2014/main" id="{F029B12F-F5EB-D345-F458-E4C6FB9B4E3D}"/>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25</a:t>
            </a:fld>
            <a:endParaRPr lang="en-US" dirty="0">
              <a:solidFill>
                <a:srgbClr val="262626"/>
              </a:solidFill>
            </a:endParaRPr>
          </a:p>
        </p:txBody>
      </p:sp>
      <p:sp>
        <p:nvSpPr>
          <p:cNvPr id="47" name="Graphic 4">
            <a:extLst>
              <a:ext uri="{FF2B5EF4-FFF2-40B4-BE49-F238E27FC236}">
                <a16:creationId xmlns:a16="http://schemas.microsoft.com/office/drawing/2014/main" id="{98E27542-AFE1-117C-C46D-F52B1A932FDF}"/>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2F047EC9-F390-9DF6-09D8-81771EA30A65}"/>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6.3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40104749-23FE-3358-F32C-E90D20160E18}"/>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BFD65601-C34A-88A1-537C-29CFAB55C2BD}"/>
              </a:ext>
            </a:extLst>
          </p:cNvPr>
          <p:cNvSpPr txBox="1">
            <a:spLocks/>
          </p:cNvSpPr>
          <p:nvPr/>
        </p:nvSpPr>
        <p:spPr>
          <a:xfrm>
            <a:off x="605427" y="2019417"/>
            <a:ext cx="4844397" cy="72834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Este informe sintetiza hallazgos de </a:t>
            </a:r>
            <a:r>
              <a:rPr lang="es-ES" sz="1600" b="1" dirty="0">
                <a:solidFill>
                  <a:srgbClr val="404040"/>
                </a:solidFill>
                <a:ea typeface="Calibri" panose="020F0502020204030204" pitchFamily="34" charset="0"/>
                <a:cs typeface="Times New Roman" panose="02020603050405020304" pitchFamily="18" charset="0"/>
              </a:rPr>
              <a:t>tres informes independientes </a:t>
            </a:r>
            <a:r>
              <a:rPr lang="es-ES" sz="1600" dirty="0">
                <a:solidFill>
                  <a:srgbClr val="404040"/>
                </a:solidFill>
                <a:ea typeface="Calibri" panose="020F0502020204030204" pitchFamily="34" charset="0"/>
                <a:cs typeface="Times New Roman" panose="02020603050405020304" pitchFamily="18" charset="0"/>
              </a:rPr>
              <a:t>sobre sostenibilidad en el sector de la hostelería, basados en las perspectivas de responsables de sostenibilidad en </a:t>
            </a:r>
            <a:r>
              <a:rPr lang="es-ES" sz="1600" b="1" dirty="0">
                <a:solidFill>
                  <a:srgbClr val="404040"/>
                </a:solidFill>
                <a:ea typeface="Calibri" panose="020F0502020204030204" pitchFamily="34" charset="0"/>
                <a:cs typeface="Times New Roman" panose="02020603050405020304" pitchFamily="18" charset="0"/>
              </a:rPr>
              <a:t>hostelería, expertos en sostenibilidad y educadores de sostenibilidad en Irlanda, España y Turquía (incluyendo Alemania en el informe de directivos).</a:t>
            </a:r>
            <a:endParaRPr lang="en-IE" sz="1600" b="1"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Se presentan temas comunes, ideas diferenciales y recomendaciones transversales para ofrecer una visión integral de prácticas, desafíos y oportunidades.</a:t>
            </a:r>
            <a:endParaRPr lang="en-IE"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9A522D2B-7DB2-F6AE-1F3F-20D4A14B5A8B}"/>
              </a:ext>
            </a:extLst>
          </p:cNvPr>
          <p:cNvGraphicFramePr>
            <a:graphicFrameLocks noGrp="1"/>
          </p:cNvGraphicFramePr>
          <p:nvPr>
            <p:extLst>
              <p:ext uri="{D42A27DB-BD31-4B8C-83A1-F6EECF244321}">
                <p14:modId xmlns:p14="http://schemas.microsoft.com/office/powerpoint/2010/main" val="1446302919"/>
              </p:ext>
            </p:extLst>
          </p:nvPr>
        </p:nvGraphicFramePr>
        <p:xfrm>
          <a:off x="642524" y="6790286"/>
          <a:ext cx="6228000" cy="3391325"/>
        </p:xfrm>
        <a:graphic>
          <a:graphicData uri="http://schemas.openxmlformats.org/drawingml/2006/table">
            <a:tbl>
              <a:tblPr firstRow="1" firstCol="1" bandRow="1">
                <a:tableStyleId>{5C22544A-7EE6-4342-B048-85BDC9FD1C3A}</a:tableStyleId>
              </a:tblPr>
              <a:tblGrid>
                <a:gridCol w="1327420">
                  <a:extLst>
                    <a:ext uri="{9D8B030D-6E8A-4147-A177-3AD203B41FA5}">
                      <a16:colId xmlns:a16="http://schemas.microsoft.com/office/drawing/2014/main" val="465429814"/>
                    </a:ext>
                  </a:extLst>
                </a:gridCol>
                <a:gridCol w="1555740">
                  <a:extLst>
                    <a:ext uri="{9D8B030D-6E8A-4147-A177-3AD203B41FA5}">
                      <a16:colId xmlns:a16="http://schemas.microsoft.com/office/drawing/2014/main" val="530537690"/>
                    </a:ext>
                  </a:extLst>
                </a:gridCol>
                <a:gridCol w="1555740">
                  <a:extLst>
                    <a:ext uri="{9D8B030D-6E8A-4147-A177-3AD203B41FA5}">
                      <a16:colId xmlns:a16="http://schemas.microsoft.com/office/drawing/2014/main" val="2252416321"/>
                    </a:ext>
                  </a:extLst>
                </a:gridCol>
                <a:gridCol w="1789100">
                  <a:extLst>
                    <a:ext uri="{9D8B030D-6E8A-4147-A177-3AD203B41FA5}">
                      <a16:colId xmlns:a16="http://schemas.microsoft.com/office/drawing/2014/main" val="1977525423"/>
                    </a:ext>
                  </a:extLst>
                </a:gridCol>
              </a:tblGrid>
              <a:tr h="0">
                <a:tc>
                  <a:txBody>
                    <a:bodyPr/>
                    <a:lstStyle/>
                    <a:p>
                      <a:pPr>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Tema</a:t>
                      </a:r>
                      <a:r>
                        <a:rPr lang="en-IE"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a:t>
                      </a:r>
                      <a:r>
                        <a:rPr lang="en-US" sz="1200" dirty="0" err="1">
                          <a:solidFill>
                            <a:schemeClr val="bg1"/>
                          </a:solidFill>
                          <a:effectLst/>
                          <a:highlight>
                            <a:srgbClr val="62A844"/>
                          </a:highlight>
                          <a:latin typeface="Calibri" panose="020F0502020204030204" pitchFamily="34" charset="0"/>
                          <a:cs typeface="Calibri" panose="020F0502020204030204" pitchFamily="34" charset="0"/>
                        </a:rPr>
                        <a:t>Educadores</a:t>
                      </a:r>
                      <a:r>
                        <a:rPr lang="en-IE"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a:t>
                      </a:r>
                      <a:r>
                        <a:rPr lang="en-US" sz="1200" dirty="0" err="1">
                          <a:solidFill>
                            <a:schemeClr val="bg1"/>
                          </a:solidFill>
                          <a:effectLst/>
                          <a:highlight>
                            <a:srgbClr val="62A844"/>
                          </a:highlight>
                          <a:latin typeface="Calibri" panose="020F0502020204030204" pitchFamily="34" charset="0"/>
                          <a:cs typeface="Calibri" panose="020F0502020204030204" pitchFamily="34" charset="0"/>
                        </a:rPr>
                        <a:t>Expertos</a:t>
                      </a:r>
                      <a:r>
                        <a:rPr lang="en-IE"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a:t>
                      </a:r>
                      <a:r>
                        <a:rPr lang="en-US" sz="1200" dirty="0" err="1">
                          <a:solidFill>
                            <a:schemeClr val="bg1"/>
                          </a:solidFill>
                          <a:effectLst/>
                          <a:highlight>
                            <a:srgbClr val="62A844"/>
                          </a:highlight>
                          <a:latin typeface="Calibri" panose="020F0502020204030204" pitchFamily="34" charset="0"/>
                          <a:cs typeface="Calibri" panose="020F0502020204030204" pitchFamily="34" charset="0"/>
                        </a:rPr>
                        <a:t>Directivos</a:t>
                      </a:r>
                      <a:r>
                        <a:rPr lang="en-IE"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6144882"/>
                  </a:ext>
                </a:extLst>
              </a:tr>
              <a:tr h="0">
                <a:tc>
                  <a:txBody>
                    <a:bodyPr/>
                    <a:lstStyle/>
                    <a:p>
                      <a:pPr>
                        <a:lnSpc>
                          <a:spcPts val="1120"/>
                        </a:lnSpc>
                        <a:buNone/>
                      </a:pPr>
                      <a:r>
                        <a:rPr lang="en-US" sz="1100" dirty="0" err="1">
                          <a:solidFill>
                            <a:srgbClr val="0289AE"/>
                          </a:solidFill>
                          <a:effectLst/>
                          <a:latin typeface="Calibri" panose="020F0502020204030204" pitchFamily="34" charset="0"/>
                          <a:cs typeface="Calibri" panose="020F0502020204030204" pitchFamily="34" charset="0"/>
                        </a:rPr>
                        <a:t>Compromiso</a:t>
                      </a:r>
                      <a:r>
                        <a:rPr lang="en-US" sz="1100" dirty="0">
                          <a:solidFill>
                            <a:srgbClr val="0289AE"/>
                          </a:solidFill>
                          <a:effectLst/>
                          <a:latin typeface="Calibri" panose="020F0502020204030204" pitchFamily="34" charset="0"/>
                          <a:cs typeface="Calibri" panose="020F0502020204030204" pitchFamily="34" charset="0"/>
                        </a:rPr>
                        <a:t> con la  </a:t>
                      </a:r>
                      <a:r>
                        <a:rPr lang="en-US" sz="1100" dirty="0" err="1">
                          <a:solidFill>
                            <a:srgbClr val="0289AE"/>
                          </a:solidFill>
                          <a:effectLst/>
                          <a:latin typeface="Calibri" panose="020F0502020204030204" pitchFamily="34" charset="0"/>
                          <a:cs typeface="Calibri" panose="020F0502020204030204" pitchFamily="34" charset="0"/>
                        </a:rPr>
                        <a:t>Sostenibilidad</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a:solidFill>
                            <a:srgbClr val="404040"/>
                          </a:solidFill>
                          <a:effectLst/>
                          <a:latin typeface="Calibri" panose="020F0502020204030204" pitchFamily="34" charset="0"/>
                          <a:cs typeface="Calibri" panose="020F0502020204030204" pitchFamily="34" charset="0"/>
                        </a:rPr>
                        <a:t>Fuerte </a:t>
                      </a:r>
                      <a:r>
                        <a:rPr lang="en-US" sz="1100" dirty="0" err="1">
                          <a:solidFill>
                            <a:srgbClr val="404040"/>
                          </a:solidFill>
                          <a:effectLst/>
                          <a:latin typeface="Calibri" panose="020F0502020204030204" pitchFamily="34" charset="0"/>
                          <a:cs typeface="Calibri" panose="020F0502020204030204" pitchFamily="34" charset="0"/>
                        </a:rPr>
                        <a:t>compromiso</a:t>
                      </a:r>
                      <a:r>
                        <a:rPr lang="en-US" sz="1100" dirty="0">
                          <a:solidFill>
                            <a:srgbClr val="404040"/>
                          </a:solidFill>
                          <a:effectLst/>
                          <a:latin typeface="Calibri" panose="020F0502020204030204" pitchFamily="34" charset="0"/>
                          <a:cs typeface="Calibri" panose="020F0502020204030204" pitchFamily="34" charset="0"/>
                        </a:rPr>
                        <a:t> individual, </a:t>
                      </a:r>
                      <a:r>
                        <a:rPr lang="en-US" sz="1100" dirty="0" err="1">
                          <a:solidFill>
                            <a:srgbClr val="404040"/>
                          </a:solidFill>
                          <a:effectLst/>
                          <a:latin typeface="Calibri" panose="020F0502020204030204" pitchFamily="34" charset="0"/>
                          <a:cs typeface="Calibri" panose="020F0502020204030204" pitchFamily="34" charset="0"/>
                        </a:rPr>
                        <a:t>pero</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falta</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apoyo</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institucional</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a:solidFill>
                            <a:srgbClr val="404040"/>
                          </a:solidFill>
                          <a:effectLst/>
                          <a:latin typeface="Calibri" panose="020F0502020204030204" pitchFamily="34" charset="0"/>
                          <a:cs typeface="Calibri" panose="020F0502020204030204" pitchFamily="34" charset="0"/>
                        </a:rPr>
                        <a:t>Alta </a:t>
                      </a:r>
                      <a:r>
                        <a:rPr lang="en-US" sz="1100" dirty="0" err="1">
                          <a:solidFill>
                            <a:srgbClr val="404040"/>
                          </a:solidFill>
                          <a:effectLst/>
                          <a:latin typeface="Calibri" panose="020F0502020204030204" pitchFamily="34" charset="0"/>
                          <a:cs typeface="Calibri" panose="020F0502020204030204" pitchFamily="34" charset="0"/>
                        </a:rPr>
                        <a:t>urgencia</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especialmente</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temas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ambientales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err="1">
                          <a:solidFill>
                            <a:srgbClr val="404040"/>
                          </a:solidFill>
                          <a:effectLst/>
                          <a:latin typeface="Calibri" panose="020F0502020204030204" pitchFamily="34" charset="0"/>
                          <a:cs typeface="Calibri" panose="020F0502020204030204" pitchFamily="34" charset="0"/>
                        </a:rPr>
                        <a:t>Compromiso</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operativo</a:t>
                      </a:r>
                      <a:r>
                        <a:rPr lang="en-US" sz="1100" dirty="0">
                          <a:solidFill>
                            <a:srgbClr val="404040"/>
                          </a:solidFill>
                          <a:effectLst/>
                          <a:latin typeface="Calibri" panose="020F0502020204030204" pitchFamily="34" charset="0"/>
                          <a:cs typeface="Calibri" panose="020F0502020204030204" pitchFamily="34" charset="0"/>
                        </a:rPr>
                        <a:t> claro, </a:t>
                      </a:r>
                      <a:r>
                        <a:rPr lang="en-US" sz="1100" dirty="0" err="1">
                          <a:solidFill>
                            <a:srgbClr val="404040"/>
                          </a:solidFill>
                          <a:effectLst/>
                          <a:latin typeface="Calibri" panose="020F0502020204030204" pitchFamily="34" charset="0"/>
                          <a:cs typeface="Calibri" panose="020F0502020204030204" pitchFamily="34" charset="0"/>
                        </a:rPr>
                        <a:t>especialmente</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energía</a:t>
                      </a:r>
                      <a:r>
                        <a:rPr lang="en-US" sz="1100" dirty="0">
                          <a:solidFill>
                            <a:srgbClr val="404040"/>
                          </a:solidFill>
                          <a:effectLst/>
                          <a:latin typeface="Calibri" panose="020F0502020204030204" pitchFamily="34" charset="0"/>
                          <a:cs typeface="Calibri" panose="020F0502020204030204" pitchFamily="34" charset="0"/>
                        </a:rPr>
                        <a:t> y </a:t>
                      </a:r>
                      <a:r>
                        <a:rPr lang="en-US" sz="1100" dirty="0" err="1">
                          <a:solidFill>
                            <a:srgbClr val="404040"/>
                          </a:solidFill>
                          <a:effectLst/>
                          <a:latin typeface="Calibri" panose="020F0502020204030204" pitchFamily="34" charset="0"/>
                          <a:cs typeface="Calibri" panose="020F0502020204030204" pitchFamily="34" charset="0"/>
                        </a:rPr>
                        <a:t>residuos</a:t>
                      </a:r>
                      <a:endParaRPr lang="en-US" sz="1100" dirty="0">
                        <a:solidFill>
                          <a:srgbClr val="404040"/>
                        </a:solidFill>
                        <a:effectLst/>
                        <a:latin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868277326"/>
                  </a:ext>
                </a:extLst>
              </a:tr>
              <a:tr h="0">
                <a:tc>
                  <a:txBody>
                    <a:bodyPr/>
                    <a:lstStyle/>
                    <a:p>
                      <a:pPr>
                        <a:lnSpc>
                          <a:spcPts val="1120"/>
                        </a:lnSpc>
                        <a:buNone/>
                      </a:pPr>
                      <a:r>
                        <a:rPr lang="en-US" sz="1100" dirty="0">
                          <a:solidFill>
                            <a:srgbClr val="0289AE"/>
                          </a:solidFill>
                          <a:effectLst/>
                          <a:latin typeface="Calibri" panose="020F0502020204030204" pitchFamily="34" charset="0"/>
                          <a:cs typeface="Calibri" panose="020F0502020204030204" pitchFamily="34" charset="0"/>
                        </a:rPr>
                        <a:t>Barreras a la </a:t>
                      </a:r>
                      <a:r>
                        <a:rPr lang="en-US" sz="1100" dirty="0" err="1">
                          <a:solidFill>
                            <a:srgbClr val="0289AE"/>
                          </a:solidFill>
                          <a:effectLst/>
                          <a:latin typeface="Calibri" panose="020F0502020204030204" pitchFamily="34" charset="0"/>
                          <a:cs typeface="Calibri" panose="020F0502020204030204" pitchFamily="34" charset="0"/>
                        </a:rPr>
                        <a:t>implementación</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err="1">
                          <a:solidFill>
                            <a:srgbClr val="404040"/>
                          </a:solidFill>
                          <a:effectLst/>
                          <a:latin typeface="Calibri" panose="020F0502020204030204" pitchFamily="34" charset="0"/>
                          <a:cs typeface="Calibri" panose="020F0502020204030204" pitchFamily="34" charset="0"/>
                        </a:rPr>
                        <a:t>Currículos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desactualizados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recursos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limitados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ausencia</a:t>
                      </a:r>
                      <a:r>
                        <a:rPr lang="en-US" sz="1100" dirty="0">
                          <a:solidFill>
                            <a:srgbClr val="404040"/>
                          </a:solidFill>
                          <a:effectLst/>
                          <a:latin typeface="Calibri" panose="020F0502020204030204" pitchFamily="34" charset="0"/>
                          <a:cs typeface="Calibri" panose="020F0502020204030204" pitchFamily="34" charset="0"/>
                        </a:rPr>
                        <a:t> de </a:t>
                      </a:r>
                      <a:r>
                        <a:rPr lang="en-US" sz="1100" dirty="0" err="1">
                          <a:solidFill>
                            <a:srgbClr val="404040"/>
                          </a:solidFill>
                          <a:effectLst/>
                          <a:latin typeface="Calibri" panose="020F0502020204030204" pitchFamily="34" charset="0"/>
                          <a:cs typeface="Calibri" panose="020F0502020204030204" pitchFamily="34" charset="0"/>
                        </a:rPr>
                        <a:t>marcos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Restricciones financieras, incoherencia normativa, resistencia de las pymes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a:solidFill>
                            <a:srgbClr val="404040"/>
                          </a:solidFill>
                          <a:effectLst/>
                          <a:latin typeface="Calibri" panose="020F0502020204030204" pitchFamily="34" charset="0"/>
                          <a:cs typeface="Calibri" panose="020F0502020204030204" pitchFamily="34" charset="0"/>
                        </a:rPr>
                        <a:t>Altos </a:t>
                      </a:r>
                      <a:r>
                        <a:rPr lang="en-US" sz="1100" dirty="0" err="1">
                          <a:solidFill>
                            <a:srgbClr val="404040"/>
                          </a:solidFill>
                          <a:effectLst/>
                          <a:latin typeface="Calibri" panose="020F0502020204030204" pitchFamily="34" charset="0"/>
                          <a:cs typeface="Calibri" panose="020F0502020204030204" pitchFamily="34" charset="0"/>
                        </a:rPr>
                        <a:t>costes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brechas</a:t>
                      </a:r>
                      <a:r>
                        <a:rPr lang="en-US" sz="1100" dirty="0">
                          <a:solidFill>
                            <a:srgbClr val="404040"/>
                          </a:solidFill>
                          <a:effectLst/>
                          <a:latin typeface="Calibri" panose="020F0502020204030204" pitchFamily="34" charset="0"/>
                          <a:cs typeface="Calibri" panose="020F0502020204030204" pitchFamily="34" charset="0"/>
                        </a:rPr>
                        <a:t> de </a:t>
                      </a:r>
                      <a:r>
                        <a:rPr lang="en-US" sz="1100" dirty="0" err="1">
                          <a:solidFill>
                            <a:srgbClr val="404040"/>
                          </a:solidFill>
                          <a:effectLst/>
                          <a:latin typeface="Calibri" panose="020F0502020204030204" pitchFamily="34" charset="0"/>
                          <a:cs typeface="Calibri" panose="020F0502020204030204" pitchFamily="34" charset="0"/>
                        </a:rPr>
                        <a:t>infraestructura</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demanda</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inconsistente</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654563522"/>
                  </a:ext>
                </a:extLst>
              </a:tr>
              <a:tr h="0">
                <a:tc>
                  <a:txBody>
                    <a:bodyPr/>
                    <a:lstStyle/>
                    <a:p>
                      <a:pPr>
                        <a:lnSpc>
                          <a:spcPts val="1120"/>
                        </a:lnSpc>
                        <a:buNone/>
                      </a:pPr>
                      <a:r>
                        <a:rPr lang="en-US" sz="1100" dirty="0" err="1">
                          <a:solidFill>
                            <a:srgbClr val="0289AE"/>
                          </a:solidFill>
                          <a:effectLst/>
                          <a:latin typeface="Calibri" panose="020F0502020204030204" pitchFamily="34" charset="0"/>
                          <a:cs typeface="Calibri" panose="020F0502020204030204" pitchFamily="34" charset="0"/>
                        </a:rPr>
                        <a:t>Importancia</a:t>
                      </a:r>
                      <a:r>
                        <a:rPr lang="en-US" sz="1100" dirty="0">
                          <a:solidFill>
                            <a:srgbClr val="0289AE"/>
                          </a:solidFill>
                          <a:effectLst/>
                          <a:latin typeface="Calibri" panose="020F0502020204030204" pitchFamily="34" charset="0"/>
                          <a:cs typeface="Calibri" panose="020F0502020204030204" pitchFamily="34" charset="0"/>
                        </a:rPr>
                        <a:t> de </a:t>
                      </a:r>
                      <a:r>
                        <a:rPr lang="en-US" sz="1100" dirty="0" err="1">
                          <a:solidFill>
                            <a:srgbClr val="0289AE"/>
                          </a:solidFill>
                          <a:effectLst/>
                          <a:latin typeface="Calibri" panose="020F0502020204030204" pitchFamily="34" charset="0"/>
                          <a:cs typeface="Calibri" panose="020F0502020204030204" pitchFamily="34" charset="0"/>
                        </a:rPr>
                        <a:t>Práctica</a:t>
                      </a:r>
                      <a:r>
                        <a:rPr lang="en-US" sz="1100" dirty="0">
                          <a:solidFill>
                            <a:srgbClr val="0289AE"/>
                          </a:solidFill>
                          <a:effectLst/>
                          <a:latin typeface="Calibri" panose="020F0502020204030204" pitchFamily="34" charset="0"/>
                          <a:cs typeface="Calibri" panose="020F0502020204030204" pitchFamily="34" charset="0"/>
                        </a:rPr>
                        <a:t> y </a:t>
                      </a:r>
                      <a:r>
                        <a:rPr lang="en-US" sz="1100" dirty="0" err="1">
                          <a:solidFill>
                            <a:srgbClr val="0289AE"/>
                          </a:solidFill>
                          <a:effectLst/>
                          <a:latin typeface="Calibri" panose="020F0502020204030204" pitchFamily="34" charset="0"/>
                          <a:cs typeface="Calibri" panose="020F0502020204030204" pitchFamily="34" charset="0"/>
                        </a:rPr>
                        <a:t>Educación</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Énfasis en aprendizaje aplicado, pero fragmentado</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Crítica para estudiantes y profesionales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Formación del personal  esencial, depende del tamaño de la empresa</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062823748"/>
                  </a:ext>
                </a:extLst>
              </a:tr>
              <a:tr h="0">
                <a:tc>
                  <a:txBody>
                    <a:bodyPr/>
                    <a:lstStyle/>
                    <a:p>
                      <a:pPr>
                        <a:lnSpc>
                          <a:spcPts val="1120"/>
                        </a:lnSpc>
                        <a:buNone/>
                      </a:pPr>
                      <a:r>
                        <a:rPr lang="en-US" sz="1100" dirty="0">
                          <a:solidFill>
                            <a:srgbClr val="0289AE"/>
                          </a:solidFill>
                          <a:effectLst/>
                          <a:latin typeface="Calibri" panose="020F0502020204030204" pitchFamily="34" charset="0"/>
                          <a:cs typeface="Calibri" panose="020F0502020204030204" pitchFamily="34" charset="0"/>
                        </a:rPr>
                        <a:t>Rol </a:t>
                      </a:r>
                      <a:r>
                        <a:rPr lang="en-US" sz="1100" dirty="0" err="1">
                          <a:solidFill>
                            <a:srgbClr val="0289AE"/>
                          </a:solidFill>
                          <a:effectLst/>
                          <a:latin typeface="Calibri" panose="020F0502020204030204" pitchFamily="34" charset="0"/>
                          <a:cs typeface="Calibri" panose="020F0502020204030204" pitchFamily="34" charset="0"/>
                        </a:rPr>
                        <a:t>Político</a:t>
                      </a:r>
                      <a:r>
                        <a:rPr lang="en-US" sz="1100" dirty="0">
                          <a:solidFill>
                            <a:srgbClr val="0289AE"/>
                          </a:solidFill>
                          <a:effectLst/>
                          <a:latin typeface="Calibri" panose="020F0502020204030204" pitchFamily="34" charset="0"/>
                          <a:cs typeface="Calibri" panose="020F0502020204030204" pitchFamily="34" charset="0"/>
                        </a:rPr>
                        <a:t> y </a:t>
                      </a:r>
                      <a:r>
                        <a:rPr lang="en-US" sz="1100" dirty="0" err="1">
                          <a:solidFill>
                            <a:srgbClr val="0289AE"/>
                          </a:solidFill>
                          <a:effectLst/>
                          <a:latin typeface="Calibri" panose="020F0502020204030204" pitchFamily="34" charset="0"/>
                          <a:cs typeface="Calibri" panose="020F0502020204030204" pitchFamily="34" charset="0"/>
                        </a:rPr>
                        <a:t>Regulación</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Necesidad</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de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marcos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estructurados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como</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GreenComp</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Abogan por políticas más fuertes y claras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Deseo de incentivos gubernamentales claros y de apoyo.</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242143708"/>
                  </a:ext>
                </a:extLst>
              </a:tr>
              <a:tr h="0">
                <a:tc>
                  <a:txBody>
                    <a:bodyPr/>
                    <a:lstStyle/>
                    <a:p>
                      <a:pPr>
                        <a:lnSpc>
                          <a:spcPts val="1120"/>
                        </a:lnSpc>
                        <a:buNone/>
                      </a:pPr>
                      <a:r>
                        <a:rPr lang="en-US" sz="1100" dirty="0" err="1">
                          <a:solidFill>
                            <a:srgbClr val="0289AE"/>
                          </a:solidFill>
                          <a:effectLst/>
                          <a:latin typeface="Calibri" panose="020F0502020204030204" pitchFamily="34" charset="0"/>
                          <a:cs typeface="Calibri" panose="020F0502020204030204" pitchFamily="34" charset="0"/>
                        </a:rPr>
                        <a:t>Influencia</a:t>
                      </a:r>
                      <a:r>
                        <a:rPr lang="en-US" sz="1100" dirty="0">
                          <a:solidFill>
                            <a:srgbClr val="0289AE"/>
                          </a:solidFill>
                          <a:effectLst/>
                          <a:latin typeface="Calibri" panose="020F0502020204030204" pitchFamily="34" charset="0"/>
                          <a:cs typeface="Calibri" panose="020F0502020204030204" pitchFamily="34" charset="0"/>
                        </a:rPr>
                        <a:t> del </a:t>
                      </a:r>
                      <a:r>
                        <a:rPr lang="en-US" sz="1100" dirty="0" err="1">
                          <a:solidFill>
                            <a:srgbClr val="0289AE"/>
                          </a:solidFill>
                          <a:effectLst/>
                          <a:latin typeface="Calibri" panose="020F0502020204030204" pitchFamily="34" charset="0"/>
                          <a:cs typeface="Calibri" panose="020F0502020204030204" pitchFamily="34" charset="0"/>
                        </a:rPr>
                        <a:t>Cliente</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Percepciones</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estudiantiles</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dispares</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algunos</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ven</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la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sostenibilidad</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irrelevante</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err="1">
                          <a:solidFill>
                            <a:srgbClr val="404040"/>
                          </a:solidFill>
                          <a:effectLst/>
                          <a:latin typeface="Calibri" panose="020F0502020204030204" pitchFamily="34" charset="0"/>
                          <a:cs typeface="Calibri" panose="020F0502020204030204" pitchFamily="34" charset="0"/>
                        </a:rPr>
                        <a:t>Consumidores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inconsistentes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riesgo</a:t>
                      </a:r>
                      <a:r>
                        <a:rPr lang="en-US" sz="1100" dirty="0">
                          <a:solidFill>
                            <a:srgbClr val="404040"/>
                          </a:solidFill>
                          <a:effectLst/>
                          <a:latin typeface="Calibri" panose="020F0502020204030204" pitchFamily="34" charset="0"/>
                          <a:cs typeface="Calibri" panose="020F0502020204030204" pitchFamily="34" charset="0"/>
                        </a:rPr>
                        <a:t> de greenwashing</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Clientes jóvenes / internacionales impulsan innovación verde</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254010541"/>
                  </a:ext>
                </a:extLst>
              </a:tr>
            </a:tbl>
          </a:graphicData>
        </a:graphic>
      </p:graphicFrame>
      <p:cxnSp>
        <p:nvCxnSpPr>
          <p:cNvPr id="11" name="Straight Connector 10">
            <a:extLst>
              <a:ext uri="{FF2B5EF4-FFF2-40B4-BE49-F238E27FC236}">
                <a16:creationId xmlns:a16="http://schemas.microsoft.com/office/drawing/2014/main" id="{1290DCF0-3994-C05E-C29D-045461395DE3}"/>
              </a:ext>
            </a:extLst>
          </p:cNvPr>
          <p:cNvCxnSpPr>
            <a:cxnSpLocks/>
          </p:cNvCxnSpPr>
          <p:nvPr/>
        </p:nvCxnSpPr>
        <p:spPr>
          <a:xfrm>
            <a:off x="642524" y="6972202"/>
            <a:ext cx="648225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1A04CFE0-F43B-8E48-8F4F-F0D568A6812D}"/>
              </a:ext>
            </a:extLst>
          </p:cNvPr>
          <p:cNvPicPr>
            <a:picLocks noChangeAspect="1"/>
          </p:cNvPicPr>
          <p:nvPr/>
        </p:nvPicPr>
        <p:blipFill>
          <a:blip r:embed="rId2">
            <a:extLst>
              <a:ext uri="{96DAC541-7B7A-43D3-8B79-37D633B846F1}">
                <asvg:svgBlip xmlns:asvg="http://schemas.microsoft.com/office/drawing/2016/SVG/main" r:embed="rId3"/>
              </a:ext>
            </a:extLst>
          </a:blip>
          <a:srcRect l="27660" t="39575" r="39249" b="39847"/>
          <a:stretch/>
        </p:blipFill>
        <p:spPr>
          <a:xfrm rot="2200391">
            <a:off x="4396694" y="1622112"/>
            <a:ext cx="3875764" cy="3411978"/>
          </a:xfrm>
          <a:prstGeom prst="rect">
            <a:avLst/>
          </a:prstGeom>
        </p:spPr>
      </p:pic>
      <p:cxnSp>
        <p:nvCxnSpPr>
          <p:cNvPr id="18" name="Straight Connector 17">
            <a:extLst>
              <a:ext uri="{FF2B5EF4-FFF2-40B4-BE49-F238E27FC236}">
                <a16:creationId xmlns:a16="http://schemas.microsoft.com/office/drawing/2014/main" id="{BB5C0162-9C8A-093E-7437-8C2671A6AD36}"/>
              </a:ext>
            </a:extLst>
          </p:cNvPr>
          <p:cNvCxnSpPr>
            <a:cxnSpLocks/>
          </p:cNvCxnSpPr>
          <p:nvPr/>
        </p:nvCxnSpPr>
        <p:spPr>
          <a:xfrm>
            <a:off x="0" y="5906489"/>
            <a:ext cx="712477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373B553-617A-D991-D412-9A88110848B9}"/>
              </a:ext>
            </a:extLst>
          </p:cNvPr>
          <p:cNvSpPr txBox="1"/>
          <p:nvPr/>
        </p:nvSpPr>
        <p:spPr>
          <a:xfrm>
            <a:off x="608992" y="5775833"/>
            <a:ext cx="2026585" cy="710707"/>
          </a:xfrm>
          <a:prstGeom prst="rect">
            <a:avLst/>
          </a:prstGeom>
          <a:noFill/>
          <a:ln>
            <a:noFill/>
          </a:ln>
        </p:spPr>
        <p:txBody>
          <a:bodyPr wrap="square" rtlCol="0">
            <a:spAutoFit/>
          </a:bodyPr>
          <a:lstStyle/>
          <a:p>
            <a:pPr>
              <a:lnSpc>
                <a:spcPts val="1580"/>
              </a:lnSpc>
            </a:pPr>
            <a:r>
              <a:rPr lang="es-ES" sz="1600" b="1" dirty="0">
                <a:solidFill>
                  <a:srgbClr val="0289AE"/>
                </a:solidFill>
                <a:highlight>
                  <a:srgbClr val="FFFFFF"/>
                </a:highlight>
                <a:latin typeface="Calibri" panose="020F0502020204030204" pitchFamily="34" charset="0"/>
                <a:cs typeface="Calibri" panose="020F0502020204030204" pitchFamily="34" charset="0"/>
              </a:rPr>
              <a:t>Temas compartidos por todos los actores</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BD63127A-B543-7DCF-42DC-C5A2CC8303EC}"/>
              </a:ext>
            </a:extLst>
          </p:cNvPr>
          <p:cNvCxnSpPr>
            <a:cxnSpLocks/>
          </p:cNvCxnSpPr>
          <p:nvPr/>
        </p:nvCxnSpPr>
        <p:spPr>
          <a:xfrm>
            <a:off x="7124775" y="5919563"/>
            <a:ext cx="0" cy="105398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 name="Triangle 20">
            <a:extLst>
              <a:ext uri="{FF2B5EF4-FFF2-40B4-BE49-F238E27FC236}">
                <a16:creationId xmlns:a16="http://schemas.microsoft.com/office/drawing/2014/main" id="{7A9970DE-29D3-AB1B-B0DC-6D96C82CD729}"/>
              </a:ext>
            </a:extLst>
          </p:cNvPr>
          <p:cNvSpPr/>
          <p:nvPr/>
        </p:nvSpPr>
        <p:spPr>
          <a:xfrm rot="10800000">
            <a:off x="7016102" y="6070853"/>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823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285A5-6FEB-0BF0-1F25-6BFA00B5F752}"/>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0D3BE0E9-0163-E55C-30CF-A3FA6EC6B565}"/>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26</a:t>
            </a:fld>
            <a:endParaRPr lang="en-US" dirty="0">
              <a:solidFill>
                <a:srgbClr val="262626"/>
              </a:solidFill>
            </a:endParaRPr>
          </a:p>
        </p:txBody>
      </p:sp>
      <p:cxnSp>
        <p:nvCxnSpPr>
          <p:cNvPr id="14" name="Straight Connector 13">
            <a:extLst>
              <a:ext uri="{FF2B5EF4-FFF2-40B4-BE49-F238E27FC236}">
                <a16:creationId xmlns:a16="http://schemas.microsoft.com/office/drawing/2014/main" id="{8988F1C4-B3BC-F0B1-3F66-E8BA8BC5310E}"/>
              </a:ext>
            </a:extLst>
          </p:cNvPr>
          <p:cNvCxnSpPr>
            <a:cxnSpLocks/>
          </p:cNvCxnSpPr>
          <p:nvPr/>
        </p:nvCxnSpPr>
        <p:spPr>
          <a:xfrm>
            <a:off x="-23978" y="540127"/>
            <a:ext cx="277237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C248536-08CA-6D4D-CC79-E2B4EA764BCD}"/>
              </a:ext>
            </a:extLst>
          </p:cNvPr>
          <p:cNvCxnSpPr>
            <a:cxnSpLocks/>
          </p:cNvCxnSpPr>
          <p:nvPr/>
        </p:nvCxnSpPr>
        <p:spPr>
          <a:xfrm>
            <a:off x="2739608" y="552148"/>
            <a:ext cx="0" cy="855214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6" name="Triangle 15">
            <a:extLst>
              <a:ext uri="{FF2B5EF4-FFF2-40B4-BE49-F238E27FC236}">
                <a16:creationId xmlns:a16="http://schemas.microsoft.com/office/drawing/2014/main" id="{72656259-CAF6-DDBA-3697-2AE685A7E0F9}"/>
              </a:ext>
            </a:extLst>
          </p:cNvPr>
          <p:cNvSpPr/>
          <p:nvPr/>
        </p:nvSpPr>
        <p:spPr>
          <a:xfrm rot="10800000">
            <a:off x="2630935" y="70343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28BD0A69-5543-EF5B-1284-7F705FD8EDC3}"/>
              </a:ext>
            </a:extLst>
          </p:cNvPr>
          <p:cNvCxnSpPr>
            <a:cxnSpLocks/>
          </p:cNvCxnSpPr>
          <p:nvPr/>
        </p:nvCxnSpPr>
        <p:spPr>
          <a:xfrm>
            <a:off x="2739608" y="1101955"/>
            <a:ext cx="4820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BE6E269-B56A-C149-6C43-98433FE11DE1}"/>
              </a:ext>
            </a:extLst>
          </p:cNvPr>
          <p:cNvSpPr txBox="1"/>
          <p:nvPr/>
        </p:nvSpPr>
        <p:spPr>
          <a:xfrm>
            <a:off x="585014" y="409471"/>
            <a:ext cx="2569648" cy="505523"/>
          </a:xfrm>
          <a:prstGeom prst="rect">
            <a:avLst/>
          </a:prstGeom>
          <a:noFill/>
          <a:ln>
            <a:noFill/>
          </a:ln>
        </p:spPr>
        <p:txBody>
          <a:bodyPr wrap="square" rtlCol="0">
            <a:spAutoFit/>
          </a:bodyPr>
          <a:lstStyle/>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Perspectivas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únicas</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por</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grupo</a:t>
            </a:r>
            <a:r>
              <a:rPr lang="en-US" sz="1600" b="1" dirty="0">
                <a:solidFill>
                  <a:srgbClr val="0289AE"/>
                </a:solidFill>
                <a:highlight>
                  <a:srgbClr val="FFFFFF"/>
                </a:highlight>
                <a:latin typeface="Calibri" panose="020F0502020204030204" pitchFamily="34" charset="0"/>
                <a:cs typeface="Calibri" panose="020F0502020204030204" pitchFamily="34" charset="0"/>
              </a:rPr>
              <a:t> de </a:t>
            </a:r>
            <a:r>
              <a:rPr lang="en-US" sz="1600" b="1" dirty="0" err="1">
                <a:solidFill>
                  <a:srgbClr val="0289AE"/>
                </a:solidFill>
                <a:highlight>
                  <a:srgbClr val="FFFFFF"/>
                </a:highlight>
                <a:latin typeface="Calibri" panose="020F0502020204030204" pitchFamily="34" charset="0"/>
                <a:cs typeface="Calibri" panose="020F0502020204030204" pitchFamily="34" charset="0"/>
              </a:rPr>
              <a:t>interés</a:t>
            </a: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9" name="Text Placeholder 1">
            <a:extLst>
              <a:ext uri="{FF2B5EF4-FFF2-40B4-BE49-F238E27FC236}">
                <a16:creationId xmlns:a16="http://schemas.microsoft.com/office/drawing/2014/main" id="{63CB1BB1-734A-40EE-6147-AA32FE573D8A}"/>
              </a:ext>
            </a:extLst>
          </p:cNvPr>
          <p:cNvSpPr txBox="1">
            <a:spLocks/>
          </p:cNvSpPr>
          <p:nvPr/>
        </p:nvSpPr>
        <p:spPr>
          <a:xfrm>
            <a:off x="3095480" y="1574751"/>
            <a:ext cx="3805016" cy="252093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nSpc>
                <a:spcPts val="1220"/>
              </a:lnSpc>
              <a:spcBef>
                <a:spcPts val="0"/>
              </a:spcBef>
              <a:buClr>
                <a:srgbClr val="62A844"/>
              </a:buClr>
              <a:buFont typeface="Arial" panose="020B0604020202020204" pitchFamily="34" charset="0"/>
              <a:buChar char="•"/>
            </a:pPr>
            <a:r>
              <a:rPr lang="es-ES" sz="1200" dirty="0">
                <a:solidFill>
                  <a:srgbClr val="404040"/>
                </a:solidFill>
              </a:rPr>
              <a:t>Desafíos: </a:t>
            </a:r>
            <a:r>
              <a:rPr lang="es-ES" sz="1200" b="0" dirty="0">
                <a:solidFill>
                  <a:srgbClr val="404040"/>
                </a:solidFill>
              </a:rPr>
              <a:t>Falta de integración sistémica de la sostenibilidad y dependencia de iniciativa individual.</a:t>
            </a:r>
          </a:p>
          <a:p>
            <a:pPr marL="171450" indent="-171450">
              <a:lnSpc>
                <a:spcPts val="1220"/>
              </a:lnSpc>
              <a:spcBef>
                <a:spcPts val="0"/>
              </a:spcBef>
              <a:buClr>
                <a:srgbClr val="62A844"/>
              </a:buClr>
              <a:buFont typeface="Arial" panose="020B0604020202020204" pitchFamily="34" charset="0"/>
              <a:buChar char="•"/>
            </a:pPr>
            <a:r>
              <a:rPr lang="es-ES" sz="1200" dirty="0">
                <a:solidFill>
                  <a:srgbClr val="404040"/>
                </a:solidFill>
              </a:rPr>
              <a:t>Métodos de enseñanza: </a:t>
            </a:r>
            <a:r>
              <a:rPr lang="es-ES" sz="1200" b="0" dirty="0">
                <a:solidFill>
                  <a:srgbClr val="404040"/>
                </a:solidFill>
              </a:rPr>
              <a:t>Los estudios de caso, la gamificación y los proyectos reales funcionan bien, pero carecen de recursos</a:t>
            </a:r>
            <a:r>
              <a:rPr lang="es-ES" sz="1200" dirty="0">
                <a:solidFill>
                  <a:srgbClr val="404040"/>
                </a:solidFill>
              </a:rPr>
              <a:t>.</a:t>
            </a:r>
          </a:p>
          <a:p>
            <a:pPr marL="171450" indent="-171450">
              <a:lnSpc>
                <a:spcPts val="1220"/>
              </a:lnSpc>
              <a:spcBef>
                <a:spcPts val="0"/>
              </a:spcBef>
              <a:buClr>
                <a:srgbClr val="62A844"/>
              </a:buClr>
              <a:buFont typeface="Arial" panose="020B0604020202020204" pitchFamily="34" charset="0"/>
              <a:buChar char="•"/>
            </a:pPr>
            <a:r>
              <a:rPr lang="es-ES" sz="1200" dirty="0">
                <a:solidFill>
                  <a:srgbClr val="404040"/>
                </a:solidFill>
              </a:rPr>
              <a:t>Marcos de referencia: </a:t>
            </a:r>
            <a:r>
              <a:rPr lang="es-ES" sz="1200" b="0" dirty="0">
                <a:solidFill>
                  <a:srgbClr val="404040"/>
                </a:solidFill>
              </a:rPr>
              <a:t>Bajo conocimiento y uso de marcos europeos como </a:t>
            </a:r>
            <a:r>
              <a:rPr lang="es-ES" sz="1200" b="0" dirty="0" err="1">
                <a:solidFill>
                  <a:srgbClr val="404040"/>
                </a:solidFill>
              </a:rPr>
              <a:t>GreenComp</a:t>
            </a:r>
            <a:r>
              <a:rPr lang="es-ES" sz="1200" b="0" dirty="0">
                <a:solidFill>
                  <a:srgbClr val="404040"/>
                </a:solidFill>
              </a:rPr>
              <a:t>.</a:t>
            </a:r>
          </a:p>
          <a:p>
            <a:pPr marL="171450" indent="-171450">
              <a:lnSpc>
                <a:spcPts val="1220"/>
              </a:lnSpc>
              <a:spcBef>
                <a:spcPts val="0"/>
              </a:spcBef>
              <a:buClr>
                <a:srgbClr val="62A844"/>
              </a:buClr>
              <a:buFont typeface="Arial" panose="020B0604020202020204" pitchFamily="34" charset="0"/>
              <a:buChar char="•"/>
            </a:pPr>
            <a:r>
              <a:rPr lang="es-ES" sz="1200" dirty="0">
                <a:solidFill>
                  <a:srgbClr val="404040"/>
                </a:solidFill>
              </a:rPr>
              <a:t>Diferencias por país:</a:t>
            </a:r>
          </a:p>
          <a:p>
            <a:pPr>
              <a:lnSpc>
                <a:spcPts val="1220"/>
              </a:lnSpc>
              <a:spcBef>
                <a:spcPts val="0"/>
              </a:spcBef>
              <a:buClr>
                <a:srgbClr val="62A844"/>
              </a:buClr>
            </a:pPr>
            <a:r>
              <a:rPr lang="es-ES" sz="1200" dirty="0">
                <a:solidFill>
                  <a:srgbClr val="404040"/>
                </a:solidFill>
              </a:rPr>
              <a:t>     -Irlanda: </a:t>
            </a:r>
            <a:r>
              <a:rPr lang="es-ES" sz="1200" b="0" dirty="0">
                <a:solidFill>
                  <a:srgbClr val="404040"/>
                </a:solidFill>
              </a:rPr>
              <a:t>Estudiantes comprometidos, pero riesgo de    acciones simbólicas (‘</a:t>
            </a:r>
            <a:r>
              <a:rPr lang="es-ES" sz="1200" b="0" dirty="0" err="1">
                <a:solidFill>
                  <a:srgbClr val="404040"/>
                </a:solidFill>
              </a:rPr>
              <a:t>tokenism</a:t>
            </a:r>
            <a:r>
              <a:rPr lang="es-ES" sz="1200" b="0" dirty="0">
                <a:solidFill>
                  <a:srgbClr val="404040"/>
                </a:solidFill>
              </a:rPr>
              <a:t>’)</a:t>
            </a:r>
            <a:r>
              <a:rPr lang="es-ES" sz="1200" dirty="0">
                <a:solidFill>
                  <a:srgbClr val="404040"/>
                </a:solidFill>
              </a:rPr>
              <a:t>.</a:t>
            </a:r>
          </a:p>
          <a:p>
            <a:pPr>
              <a:lnSpc>
                <a:spcPts val="1220"/>
              </a:lnSpc>
              <a:spcBef>
                <a:spcPts val="0"/>
              </a:spcBef>
              <a:buClr>
                <a:srgbClr val="62A844"/>
              </a:buClr>
            </a:pPr>
            <a:r>
              <a:rPr lang="es-ES" sz="1200" dirty="0">
                <a:solidFill>
                  <a:srgbClr val="404040"/>
                </a:solidFill>
              </a:rPr>
              <a:t>     -España: </a:t>
            </a:r>
            <a:r>
              <a:rPr lang="es-ES" sz="1200" b="0" dirty="0">
                <a:solidFill>
                  <a:srgbClr val="404040"/>
                </a:solidFill>
              </a:rPr>
              <a:t>Currículo fragmentado y limitaciones del profesorado.</a:t>
            </a:r>
          </a:p>
          <a:p>
            <a:pPr>
              <a:lnSpc>
                <a:spcPts val="1220"/>
              </a:lnSpc>
              <a:spcBef>
                <a:spcPts val="0"/>
              </a:spcBef>
              <a:buClr>
                <a:srgbClr val="62A844"/>
              </a:buClr>
            </a:pPr>
            <a:r>
              <a:rPr lang="es-ES" sz="1200" dirty="0">
                <a:solidFill>
                  <a:srgbClr val="404040"/>
                </a:solidFill>
              </a:rPr>
              <a:t>     -Turquía</a:t>
            </a:r>
            <a:r>
              <a:rPr lang="es-ES" sz="1200" b="0" dirty="0">
                <a:solidFill>
                  <a:srgbClr val="404040"/>
                </a:solidFill>
              </a:rPr>
              <a:t>: Más exposición práctica, pero baja demanda sectorial.</a:t>
            </a:r>
            <a:endParaRPr lang="en-US" sz="1200" b="0" dirty="0">
              <a:solidFill>
                <a:srgbClr val="404040"/>
              </a:solidFill>
            </a:endParaRPr>
          </a:p>
        </p:txBody>
      </p:sp>
      <p:sp>
        <p:nvSpPr>
          <p:cNvPr id="10" name="TextBox 9">
            <a:extLst>
              <a:ext uri="{FF2B5EF4-FFF2-40B4-BE49-F238E27FC236}">
                <a16:creationId xmlns:a16="http://schemas.microsoft.com/office/drawing/2014/main" id="{0971D43D-DFE1-C3A9-BD6C-369D43772699}"/>
              </a:ext>
            </a:extLst>
          </p:cNvPr>
          <p:cNvSpPr txBox="1"/>
          <p:nvPr/>
        </p:nvSpPr>
        <p:spPr>
          <a:xfrm>
            <a:off x="2450433" y="1252713"/>
            <a:ext cx="3754039" cy="304314"/>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01</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a:t>
            </a:r>
            <a:r>
              <a:rPr lang="en-IE" sz="1600" b="1"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Educadores</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r>
              <a:rPr lang="en-IE"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solidFill>
                <a:srgbClr val="404040"/>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B8994372-32D1-0C86-8356-B1079307A902}"/>
              </a:ext>
            </a:extLst>
          </p:cNvPr>
          <p:cNvCxnSpPr>
            <a:cxnSpLocks/>
          </p:cNvCxnSpPr>
          <p:nvPr/>
        </p:nvCxnSpPr>
        <p:spPr>
          <a:xfrm>
            <a:off x="2748392" y="3750419"/>
            <a:ext cx="4820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1">
            <a:extLst>
              <a:ext uri="{FF2B5EF4-FFF2-40B4-BE49-F238E27FC236}">
                <a16:creationId xmlns:a16="http://schemas.microsoft.com/office/drawing/2014/main" id="{27DF8DAC-0334-DF16-6C2D-9E0D2041BCDC}"/>
              </a:ext>
            </a:extLst>
          </p:cNvPr>
          <p:cNvSpPr txBox="1">
            <a:spLocks/>
          </p:cNvSpPr>
          <p:nvPr/>
        </p:nvSpPr>
        <p:spPr>
          <a:xfrm>
            <a:off x="3095480" y="4289637"/>
            <a:ext cx="3805016" cy="252093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spcBef>
                <a:spcPts val="0"/>
              </a:spcBef>
              <a:buClr>
                <a:srgbClr val="62A844"/>
              </a:buClr>
              <a:buFont typeface="Arial" panose="020B0604020202020204" pitchFamily="34" charset="0"/>
              <a:buChar char="•"/>
            </a:pPr>
            <a:r>
              <a:rPr lang="es-ES" sz="1000" dirty="0">
                <a:solidFill>
                  <a:srgbClr val="404040"/>
                </a:solidFill>
              </a:rPr>
              <a:t>Áreas de foco: </a:t>
            </a:r>
            <a:r>
              <a:rPr lang="es-ES" sz="1000" b="0" dirty="0">
                <a:solidFill>
                  <a:srgbClr val="404040"/>
                </a:solidFill>
              </a:rPr>
              <a:t>Cambio climático, gestión de recursos e incorporación de la sostenibilidad en la estrategia empresarial.</a:t>
            </a:r>
            <a:endParaRPr lang="es-ES" sz="1000" dirty="0">
              <a:solidFill>
                <a:srgbClr val="404040"/>
              </a:solidFill>
            </a:endParaRPr>
          </a:p>
          <a:p>
            <a:pPr marL="171450" indent="-171450">
              <a:spcBef>
                <a:spcPts val="0"/>
              </a:spcBef>
              <a:buClr>
                <a:srgbClr val="62A844"/>
              </a:buClr>
              <a:buFont typeface="Arial" panose="020B0604020202020204" pitchFamily="34" charset="0"/>
              <a:buChar char="•"/>
            </a:pPr>
            <a:r>
              <a:rPr lang="es-ES" sz="1000" dirty="0">
                <a:solidFill>
                  <a:srgbClr val="404040"/>
                </a:solidFill>
              </a:rPr>
              <a:t>Liderazgo: </a:t>
            </a:r>
            <a:r>
              <a:rPr lang="es-ES" sz="1000" b="0" dirty="0">
                <a:solidFill>
                  <a:srgbClr val="404040"/>
                </a:solidFill>
              </a:rPr>
              <a:t>Énfasis en el compromiso descendente desde la alta dirección.</a:t>
            </a:r>
            <a:endParaRPr lang="es-ES" sz="1000" dirty="0">
              <a:solidFill>
                <a:srgbClr val="404040"/>
              </a:solidFill>
            </a:endParaRPr>
          </a:p>
          <a:p>
            <a:pPr marL="171450" indent="-171450">
              <a:spcBef>
                <a:spcPts val="0"/>
              </a:spcBef>
              <a:buClr>
                <a:srgbClr val="62A844"/>
              </a:buClr>
              <a:buFont typeface="Arial" panose="020B0604020202020204" pitchFamily="34" charset="0"/>
              <a:buChar char="•"/>
            </a:pPr>
            <a:r>
              <a:rPr lang="es-ES" sz="1000" dirty="0">
                <a:solidFill>
                  <a:srgbClr val="404040"/>
                </a:solidFill>
              </a:rPr>
              <a:t>Diferencias por país:</a:t>
            </a:r>
          </a:p>
          <a:p>
            <a:pPr>
              <a:spcBef>
                <a:spcPts val="0"/>
              </a:spcBef>
              <a:buClr>
                <a:srgbClr val="62A844"/>
              </a:buClr>
            </a:pPr>
            <a:r>
              <a:rPr lang="es-ES" sz="1000" dirty="0">
                <a:solidFill>
                  <a:srgbClr val="404040"/>
                </a:solidFill>
              </a:rPr>
              <a:t>      -Irlanda: </a:t>
            </a:r>
            <a:r>
              <a:rPr lang="es-ES" sz="1000" b="0" dirty="0">
                <a:solidFill>
                  <a:srgbClr val="404040"/>
                </a:solidFill>
              </a:rPr>
              <a:t>Fuerte alineación europea y credibilidad de certificaciones.</a:t>
            </a:r>
          </a:p>
          <a:p>
            <a:pPr>
              <a:spcBef>
                <a:spcPts val="0"/>
              </a:spcBef>
              <a:buClr>
                <a:srgbClr val="62A844"/>
              </a:buClr>
            </a:pPr>
            <a:r>
              <a:rPr lang="es-ES" sz="1000" dirty="0">
                <a:solidFill>
                  <a:srgbClr val="404040"/>
                </a:solidFill>
              </a:rPr>
              <a:t>      -España: </a:t>
            </a:r>
            <a:r>
              <a:rPr lang="es-ES" sz="1000" b="0" dirty="0">
                <a:solidFill>
                  <a:srgbClr val="404040"/>
                </a:solidFill>
              </a:rPr>
              <a:t>Enfoque en la sostenibilidad social y disparidades regionales.</a:t>
            </a:r>
          </a:p>
          <a:p>
            <a:pPr>
              <a:spcBef>
                <a:spcPts val="0"/>
              </a:spcBef>
              <a:buClr>
                <a:srgbClr val="62A844"/>
              </a:buClr>
            </a:pPr>
            <a:r>
              <a:rPr lang="es-ES" sz="1000" dirty="0">
                <a:solidFill>
                  <a:srgbClr val="404040"/>
                </a:solidFill>
              </a:rPr>
              <a:t>      -Turquía: </a:t>
            </a:r>
            <a:r>
              <a:rPr lang="es-ES" sz="1000" b="0" dirty="0">
                <a:solidFill>
                  <a:srgbClr val="404040"/>
                </a:solidFill>
              </a:rPr>
              <a:t>Restricciones económicas, pero la participación juvenil es prometedora.</a:t>
            </a:r>
            <a:endParaRPr lang="en-US" sz="1200" b="0" dirty="0">
              <a:solidFill>
                <a:srgbClr val="404040"/>
              </a:solidFill>
            </a:endParaRPr>
          </a:p>
          <a:p>
            <a:pPr marL="179388">
              <a:lnSpc>
                <a:spcPts val="1220"/>
              </a:lnSpc>
              <a:spcBef>
                <a:spcPts val="0"/>
              </a:spcBef>
              <a:buClr>
                <a:srgbClr val="62A844"/>
              </a:buClr>
            </a:pPr>
            <a:endParaRPr lang="en-US" sz="1200" b="0" dirty="0">
              <a:solidFill>
                <a:srgbClr val="404040"/>
              </a:solidFill>
            </a:endParaRPr>
          </a:p>
          <a:p>
            <a:pPr marL="171450" indent="-171450">
              <a:lnSpc>
                <a:spcPts val="1220"/>
              </a:lnSpc>
              <a:spcBef>
                <a:spcPts val="0"/>
              </a:spcBef>
              <a:buClr>
                <a:srgbClr val="62A844"/>
              </a:buClr>
              <a:buFont typeface="Arial" panose="020B0604020202020204" pitchFamily="34" charset="0"/>
              <a:buChar char="•"/>
            </a:pPr>
            <a:endParaRPr lang="en-US" sz="1200" b="0" dirty="0">
              <a:solidFill>
                <a:srgbClr val="404040"/>
              </a:solidFill>
            </a:endParaRPr>
          </a:p>
        </p:txBody>
      </p:sp>
      <p:sp>
        <p:nvSpPr>
          <p:cNvPr id="30" name="TextBox 29">
            <a:extLst>
              <a:ext uri="{FF2B5EF4-FFF2-40B4-BE49-F238E27FC236}">
                <a16:creationId xmlns:a16="http://schemas.microsoft.com/office/drawing/2014/main" id="{D9C3C381-A444-DDF3-22B1-D07AA91C1064}"/>
              </a:ext>
            </a:extLst>
          </p:cNvPr>
          <p:cNvSpPr txBox="1"/>
          <p:nvPr/>
        </p:nvSpPr>
        <p:spPr>
          <a:xfrm>
            <a:off x="2450433" y="3967599"/>
            <a:ext cx="3754039" cy="304314"/>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02</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a:t>
            </a:r>
            <a:r>
              <a:rPr lang="en-IE" sz="1600" b="1"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Expert</a:t>
            </a:r>
            <a:r>
              <a:rPr lang="en-IE" sz="1600" b="1" dirty="0" err="1">
                <a:solidFill>
                  <a:srgbClr val="404040"/>
                </a:solidFill>
                <a:latin typeface="Calibri" panose="020F0502020204030204" pitchFamily="34" charset="0"/>
                <a:ea typeface="Calibri" panose="020F0502020204030204" pitchFamily="34" charset="0"/>
                <a:cs typeface="Times New Roman" panose="02020603050405020304" pitchFamily="18" charset="0"/>
              </a:rPr>
              <a:t>o</a:t>
            </a:r>
            <a:r>
              <a:rPr lang="en-IE" sz="1600" b="1"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r>
              <a:rPr lang="en-IE"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solidFill>
                <a:srgbClr val="404040"/>
              </a:solidFill>
              <a:latin typeface="Calibri" panose="020F0502020204030204" pitchFamily="34" charset="0"/>
              <a:cs typeface="Calibri" panose="020F0502020204030204" pitchFamily="34" charset="0"/>
            </a:endParaRPr>
          </a:p>
        </p:txBody>
      </p:sp>
      <p:cxnSp>
        <p:nvCxnSpPr>
          <p:cNvPr id="36" name="Straight Connector 35">
            <a:extLst>
              <a:ext uri="{FF2B5EF4-FFF2-40B4-BE49-F238E27FC236}">
                <a16:creationId xmlns:a16="http://schemas.microsoft.com/office/drawing/2014/main" id="{7F3359B9-A921-C90F-2560-28E3958932E2}"/>
              </a:ext>
            </a:extLst>
          </p:cNvPr>
          <p:cNvCxnSpPr>
            <a:cxnSpLocks/>
          </p:cNvCxnSpPr>
          <p:nvPr/>
        </p:nvCxnSpPr>
        <p:spPr>
          <a:xfrm>
            <a:off x="2739608" y="6266354"/>
            <a:ext cx="4820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7" name="Text Placeholder 1">
            <a:extLst>
              <a:ext uri="{FF2B5EF4-FFF2-40B4-BE49-F238E27FC236}">
                <a16:creationId xmlns:a16="http://schemas.microsoft.com/office/drawing/2014/main" id="{0C600F91-D6FC-AFF7-9EF4-C55DB9B05ED8}"/>
              </a:ext>
            </a:extLst>
          </p:cNvPr>
          <p:cNvSpPr txBox="1">
            <a:spLocks/>
          </p:cNvSpPr>
          <p:nvPr/>
        </p:nvSpPr>
        <p:spPr>
          <a:xfrm>
            <a:off x="3086696" y="6756146"/>
            <a:ext cx="3805016" cy="252093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nSpc>
                <a:spcPts val="1220"/>
              </a:lnSpc>
              <a:spcBef>
                <a:spcPts val="0"/>
              </a:spcBef>
              <a:buClr>
                <a:srgbClr val="62A844"/>
              </a:buClr>
              <a:buFont typeface="Arial" panose="020B0604020202020204" pitchFamily="34" charset="0"/>
              <a:buChar char="•"/>
            </a:pPr>
            <a:r>
              <a:rPr lang="es-ES" sz="1200" dirty="0">
                <a:solidFill>
                  <a:srgbClr val="404040"/>
                </a:solidFill>
              </a:rPr>
              <a:t>Enfoque operativo: </a:t>
            </a:r>
            <a:r>
              <a:rPr lang="es-ES" sz="1200" b="0" dirty="0">
                <a:solidFill>
                  <a:srgbClr val="404040"/>
                </a:solidFill>
              </a:rPr>
              <a:t>Ahorro energético, reducción de residuos y aprovisionamiento local.</a:t>
            </a:r>
          </a:p>
          <a:p>
            <a:pPr marL="171450" indent="-171450">
              <a:lnSpc>
                <a:spcPts val="1220"/>
              </a:lnSpc>
              <a:spcBef>
                <a:spcPts val="0"/>
              </a:spcBef>
              <a:buClr>
                <a:srgbClr val="62A844"/>
              </a:buClr>
              <a:buFont typeface="Arial" panose="020B0604020202020204" pitchFamily="34" charset="0"/>
              <a:buChar char="•"/>
            </a:pPr>
            <a:r>
              <a:rPr lang="es-ES" sz="1200" dirty="0">
                <a:solidFill>
                  <a:srgbClr val="404040"/>
                </a:solidFill>
              </a:rPr>
              <a:t>Papel del cliente: </a:t>
            </a:r>
            <a:r>
              <a:rPr lang="es-ES" sz="1200" b="0" dirty="0">
                <a:solidFill>
                  <a:srgbClr val="404040"/>
                </a:solidFill>
              </a:rPr>
              <a:t>Motor clave del cambio, especialmente entre los segmentos más jóvenes.</a:t>
            </a:r>
          </a:p>
          <a:p>
            <a:pPr marL="171450" indent="-171450">
              <a:lnSpc>
                <a:spcPts val="1220"/>
              </a:lnSpc>
              <a:spcBef>
                <a:spcPts val="0"/>
              </a:spcBef>
              <a:buClr>
                <a:srgbClr val="62A844"/>
              </a:buClr>
              <a:buFont typeface="Arial" panose="020B0604020202020204" pitchFamily="34" charset="0"/>
              <a:buChar char="•"/>
            </a:pPr>
            <a:r>
              <a:rPr lang="es-ES" sz="1200" dirty="0">
                <a:solidFill>
                  <a:srgbClr val="404040"/>
                </a:solidFill>
              </a:rPr>
              <a:t>Diferencias por país:</a:t>
            </a:r>
          </a:p>
          <a:p>
            <a:pPr>
              <a:lnSpc>
                <a:spcPts val="1220"/>
              </a:lnSpc>
              <a:spcBef>
                <a:spcPts val="0"/>
              </a:spcBef>
              <a:buClr>
                <a:srgbClr val="62A844"/>
              </a:buClr>
            </a:pPr>
            <a:r>
              <a:rPr lang="es-ES" sz="1200" dirty="0">
                <a:solidFill>
                  <a:srgbClr val="404040"/>
                </a:solidFill>
              </a:rPr>
              <a:t>     -Irlanda: </a:t>
            </a:r>
            <a:r>
              <a:rPr lang="es-ES" sz="1200" b="0" dirty="0">
                <a:solidFill>
                  <a:srgbClr val="404040"/>
                </a:solidFill>
              </a:rPr>
              <a:t>Alianzas con la comunidad y sostenibilidad como parte de la marca.</a:t>
            </a:r>
          </a:p>
          <a:p>
            <a:pPr>
              <a:lnSpc>
                <a:spcPts val="1220"/>
              </a:lnSpc>
              <a:spcBef>
                <a:spcPts val="0"/>
              </a:spcBef>
              <a:buClr>
                <a:srgbClr val="62A844"/>
              </a:buClr>
            </a:pPr>
            <a:r>
              <a:rPr lang="es-ES" sz="1200" dirty="0">
                <a:solidFill>
                  <a:srgbClr val="404040"/>
                </a:solidFill>
              </a:rPr>
              <a:t>      -Alemania: </a:t>
            </a:r>
            <a:r>
              <a:rPr lang="es-ES" sz="1200" b="0" dirty="0">
                <a:solidFill>
                  <a:srgbClr val="404040"/>
                </a:solidFill>
              </a:rPr>
              <a:t>Enfoque estructurado, regulado y con sistemas de formación sólidos.</a:t>
            </a:r>
          </a:p>
          <a:p>
            <a:pPr>
              <a:lnSpc>
                <a:spcPts val="1220"/>
              </a:lnSpc>
              <a:spcBef>
                <a:spcPts val="0"/>
              </a:spcBef>
              <a:buClr>
                <a:srgbClr val="62A844"/>
              </a:buClr>
            </a:pPr>
            <a:r>
              <a:rPr lang="es-ES" sz="1200" dirty="0">
                <a:solidFill>
                  <a:srgbClr val="404040"/>
                </a:solidFill>
              </a:rPr>
              <a:t>     -España: </a:t>
            </a:r>
            <a:r>
              <a:rPr lang="es-ES" sz="1200" b="0" dirty="0">
                <a:solidFill>
                  <a:srgbClr val="404040"/>
                </a:solidFill>
              </a:rPr>
              <a:t>Estrategias reactivas, foco en el ahorro de costes.</a:t>
            </a:r>
          </a:p>
          <a:p>
            <a:pPr>
              <a:lnSpc>
                <a:spcPts val="1220"/>
              </a:lnSpc>
              <a:spcBef>
                <a:spcPts val="0"/>
              </a:spcBef>
              <a:buClr>
                <a:srgbClr val="62A844"/>
              </a:buClr>
            </a:pPr>
            <a:r>
              <a:rPr lang="es-ES" sz="1200" dirty="0">
                <a:solidFill>
                  <a:srgbClr val="404040"/>
                </a:solidFill>
              </a:rPr>
              <a:t>     -Turquía: </a:t>
            </a:r>
            <a:r>
              <a:rPr lang="es-ES" sz="1200" b="0" dirty="0">
                <a:solidFill>
                  <a:srgbClr val="404040"/>
                </a:solidFill>
              </a:rPr>
              <a:t>Enfoque aspiracional y con raíces culturales pero condicionado por la economía.</a:t>
            </a:r>
            <a:endParaRPr lang="en-US" sz="1200" b="0" dirty="0">
              <a:solidFill>
                <a:srgbClr val="404040"/>
              </a:solidFill>
            </a:endParaRPr>
          </a:p>
          <a:p>
            <a:pPr marL="179388">
              <a:lnSpc>
                <a:spcPts val="1220"/>
              </a:lnSpc>
              <a:spcBef>
                <a:spcPts val="0"/>
              </a:spcBef>
              <a:buClr>
                <a:srgbClr val="62A844"/>
              </a:buClr>
            </a:pPr>
            <a:endParaRPr lang="en-US" sz="1200" b="0" dirty="0">
              <a:solidFill>
                <a:srgbClr val="404040"/>
              </a:solidFill>
            </a:endParaRPr>
          </a:p>
          <a:p>
            <a:pPr marL="171450" indent="-171450">
              <a:lnSpc>
                <a:spcPts val="1220"/>
              </a:lnSpc>
              <a:spcBef>
                <a:spcPts val="0"/>
              </a:spcBef>
              <a:buClr>
                <a:srgbClr val="62A844"/>
              </a:buClr>
              <a:buFont typeface="Arial" panose="020B0604020202020204" pitchFamily="34" charset="0"/>
              <a:buChar char="•"/>
            </a:pPr>
            <a:endParaRPr lang="en-US" sz="1200" b="0" dirty="0">
              <a:solidFill>
                <a:srgbClr val="404040"/>
              </a:solidFill>
            </a:endParaRPr>
          </a:p>
        </p:txBody>
      </p:sp>
      <p:sp>
        <p:nvSpPr>
          <p:cNvPr id="38" name="TextBox 37">
            <a:extLst>
              <a:ext uri="{FF2B5EF4-FFF2-40B4-BE49-F238E27FC236}">
                <a16:creationId xmlns:a16="http://schemas.microsoft.com/office/drawing/2014/main" id="{BA1A52E8-7185-12F3-B089-D7239A412660}"/>
              </a:ext>
            </a:extLst>
          </p:cNvPr>
          <p:cNvSpPr txBox="1"/>
          <p:nvPr/>
        </p:nvSpPr>
        <p:spPr>
          <a:xfrm>
            <a:off x="2441649" y="6434108"/>
            <a:ext cx="3754039" cy="304314"/>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03</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a:t>
            </a:r>
            <a:r>
              <a:rPr lang="en-IE" sz="1600" b="1" dirty="0" err="1">
                <a:solidFill>
                  <a:srgbClr val="404040"/>
                </a:solidFill>
                <a:latin typeface="Calibri" panose="020F0502020204030204" pitchFamily="34" charset="0"/>
                <a:ea typeface="Calibri" panose="020F0502020204030204" pitchFamily="34" charset="0"/>
                <a:cs typeface="Times New Roman" panose="02020603050405020304" pitchFamily="18" charset="0"/>
              </a:rPr>
              <a:t>Directivos</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r>
              <a:rPr lang="en-IE"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solidFill>
                <a:srgbClr val="404040"/>
              </a:solidFill>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B592A2DA-210A-116C-C19C-880B4B74D8B8}"/>
              </a:ext>
            </a:extLst>
          </p:cNvPr>
          <p:cNvCxnSpPr>
            <a:cxnSpLocks/>
          </p:cNvCxnSpPr>
          <p:nvPr/>
        </p:nvCxnSpPr>
        <p:spPr>
          <a:xfrm>
            <a:off x="2739608" y="9104289"/>
            <a:ext cx="4820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41" name="Graphic 40">
            <a:extLst>
              <a:ext uri="{FF2B5EF4-FFF2-40B4-BE49-F238E27FC236}">
                <a16:creationId xmlns:a16="http://schemas.microsoft.com/office/drawing/2014/main" id="{DED42D27-DE91-52FA-4D35-C199ADD7CAB2}"/>
              </a:ext>
            </a:extLst>
          </p:cNvPr>
          <p:cNvPicPr>
            <a:picLocks noChangeAspect="1"/>
          </p:cNvPicPr>
          <p:nvPr/>
        </p:nvPicPr>
        <p:blipFill>
          <a:blip r:embed="rId2">
            <a:extLst>
              <a:ext uri="{96DAC541-7B7A-43D3-8B79-37D633B846F1}">
                <asvg:svgBlip xmlns:asvg="http://schemas.microsoft.com/office/drawing/2016/SVG/main" r:embed="rId3"/>
              </a:ext>
            </a:extLst>
          </a:blip>
          <a:srcRect l="27660" t="39575" r="33282" b="39847"/>
          <a:stretch/>
        </p:blipFill>
        <p:spPr>
          <a:xfrm rot="2200391">
            <a:off x="-4200561" y="4231808"/>
            <a:ext cx="7409214" cy="5526254"/>
          </a:xfrm>
          <a:prstGeom prst="rect">
            <a:avLst/>
          </a:prstGeom>
        </p:spPr>
      </p:pic>
    </p:spTree>
    <p:extLst>
      <p:ext uri="{BB962C8B-B14F-4D97-AF65-F5344CB8AC3E}">
        <p14:creationId xmlns:p14="http://schemas.microsoft.com/office/powerpoint/2010/main" val="564696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606EB-0ACC-1189-A860-F71DA85ABC18}"/>
            </a:ext>
          </a:extLst>
        </p:cNvPr>
        <p:cNvGrpSpPr/>
        <p:nvPr/>
      </p:nvGrpSpPr>
      <p:grpSpPr>
        <a:xfrm>
          <a:off x="0" y="0"/>
          <a:ext cx="0" cy="0"/>
          <a:chOff x="0" y="0"/>
          <a:chExt cx="0" cy="0"/>
        </a:xfrm>
      </p:grpSpPr>
      <p:graphicFrame>
        <p:nvGraphicFramePr>
          <p:cNvPr id="42" name="Table 41">
            <a:extLst>
              <a:ext uri="{FF2B5EF4-FFF2-40B4-BE49-F238E27FC236}">
                <a16:creationId xmlns:a16="http://schemas.microsoft.com/office/drawing/2014/main" id="{3D936182-401A-C9CD-E0F6-8DBFC0F2EB32}"/>
              </a:ext>
            </a:extLst>
          </p:cNvPr>
          <p:cNvGraphicFramePr>
            <a:graphicFrameLocks noGrp="1"/>
          </p:cNvGraphicFramePr>
          <p:nvPr>
            <p:extLst>
              <p:ext uri="{D42A27DB-BD31-4B8C-83A1-F6EECF244321}">
                <p14:modId xmlns:p14="http://schemas.microsoft.com/office/powerpoint/2010/main" val="714110673"/>
              </p:ext>
            </p:extLst>
          </p:nvPr>
        </p:nvGraphicFramePr>
        <p:xfrm>
          <a:off x="626643" y="1419364"/>
          <a:ext cx="6228000" cy="2553125"/>
        </p:xfrm>
        <a:graphic>
          <a:graphicData uri="http://schemas.openxmlformats.org/drawingml/2006/table">
            <a:tbl>
              <a:tblPr firstRow="1" firstCol="1" bandRow="1">
                <a:tableStyleId>{5C22544A-7EE6-4342-B048-85BDC9FD1C3A}</a:tableStyleId>
              </a:tblPr>
              <a:tblGrid>
                <a:gridCol w="3112237">
                  <a:extLst>
                    <a:ext uri="{9D8B030D-6E8A-4147-A177-3AD203B41FA5}">
                      <a16:colId xmlns:a16="http://schemas.microsoft.com/office/drawing/2014/main" val="3286188681"/>
                    </a:ext>
                  </a:extLst>
                </a:gridCol>
                <a:gridCol w="3115763">
                  <a:extLst>
                    <a:ext uri="{9D8B030D-6E8A-4147-A177-3AD203B41FA5}">
                      <a16:colId xmlns:a16="http://schemas.microsoft.com/office/drawing/2014/main" val="3699118805"/>
                    </a:ext>
                  </a:extLst>
                </a:gridCol>
              </a:tblGrid>
              <a:tr h="0">
                <a:tc>
                  <a:txBody>
                    <a:bodyPr/>
                    <a:lstStyle/>
                    <a:p>
                      <a:pPr marR="327660" algn="l">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a:t>
                      </a:r>
                      <a:r>
                        <a:rPr lang="en-US" sz="1200" dirty="0" err="1">
                          <a:solidFill>
                            <a:schemeClr val="bg1"/>
                          </a:solidFill>
                          <a:effectLst/>
                          <a:highlight>
                            <a:srgbClr val="62A844"/>
                          </a:highlight>
                          <a:latin typeface="Calibri" panose="020F0502020204030204" pitchFamily="34" charset="0"/>
                          <a:cs typeface="Calibri" panose="020F0502020204030204" pitchFamily="34" charset="0"/>
                        </a:rPr>
                        <a:t>Área</a:t>
                      </a:r>
                      <a:r>
                        <a:rPr lang="en-IE"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327660" algn="l">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a:t>
                      </a:r>
                      <a:r>
                        <a:rPr lang="en-US" sz="1200" dirty="0" err="1">
                          <a:solidFill>
                            <a:schemeClr val="bg1"/>
                          </a:solidFill>
                          <a:effectLst/>
                          <a:highlight>
                            <a:srgbClr val="62A844"/>
                          </a:highlight>
                          <a:latin typeface="Calibri" panose="020F0502020204030204" pitchFamily="34" charset="0"/>
                          <a:cs typeface="Calibri" panose="020F0502020204030204" pitchFamily="34" charset="0"/>
                        </a:rPr>
                        <a:t>Recomendación</a:t>
                      </a:r>
                      <a:r>
                        <a:rPr lang="en-IE"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3488947"/>
                  </a:ext>
                </a:extLst>
              </a:tr>
              <a:tr h="0">
                <a:tc>
                  <a:txBody>
                    <a:bodyPr/>
                    <a:lstStyle/>
                    <a:p>
                      <a:pPr marR="327660">
                        <a:lnSpc>
                          <a:spcPts val="1120"/>
                        </a:lnSpc>
                        <a:buNone/>
                      </a:pPr>
                      <a:r>
                        <a:rPr lang="en-US" sz="1100" dirty="0">
                          <a:solidFill>
                            <a:srgbClr val="0289AE"/>
                          </a:solidFill>
                          <a:effectLst/>
                          <a:latin typeface="Calibri" panose="020F0502020204030204" pitchFamily="34" charset="0"/>
                          <a:cs typeface="Calibri" panose="020F0502020204030204" pitchFamily="34" charset="0"/>
                        </a:rPr>
                        <a:t>Política </a:t>
                      </a:r>
                      <a:r>
                        <a:rPr lang="en-US" sz="1100" dirty="0" err="1">
                          <a:solidFill>
                            <a:srgbClr val="0289AE"/>
                          </a:solidFill>
                          <a:effectLst/>
                          <a:latin typeface="Calibri" panose="020F0502020204030204" pitchFamily="34" charset="0"/>
                          <a:cs typeface="Calibri" panose="020F0502020204030204" pitchFamily="34" charset="0"/>
                        </a:rPr>
                        <a:t>pública</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nSpc>
                          <a:spcPts val="1120"/>
                        </a:lnSpc>
                        <a:buNone/>
                      </a:pPr>
                      <a:endParaRPr lang="es-ES" sz="1100" dirty="0">
                        <a:solidFill>
                          <a:srgbClr val="404040"/>
                        </a:solidFill>
                        <a:effectLst/>
                        <a:latin typeface="Calibri" panose="020F0502020204030204" pitchFamily="34" charset="0"/>
                        <a:cs typeface="Calibri" panose="020F0502020204030204" pitchFamily="34" charset="0"/>
                      </a:endParaRPr>
                    </a:p>
                    <a:p>
                      <a:pPr marR="327660">
                        <a:lnSpc>
                          <a:spcPts val="1120"/>
                        </a:lnSpc>
                        <a:buNone/>
                      </a:pPr>
                      <a:r>
                        <a:rPr lang="es-ES" sz="1100" dirty="0">
                          <a:solidFill>
                            <a:srgbClr val="404040"/>
                          </a:solidFill>
                          <a:effectLst/>
                          <a:latin typeface="Calibri" panose="020F0502020204030204" pitchFamily="34" charset="0"/>
                          <a:cs typeface="Calibri" panose="020F0502020204030204" pitchFamily="34" charset="0"/>
                        </a:rPr>
                        <a:t>Desarrollar políticas e incentivos de sostenibilidad claros, consistentes y accesibles.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1042230570"/>
                  </a:ext>
                </a:extLst>
              </a:tr>
              <a:tr h="0">
                <a:tc>
                  <a:txBody>
                    <a:bodyPr/>
                    <a:lstStyle/>
                    <a:p>
                      <a:pPr marR="327660">
                        <a:lnSpc>
                          <a:spcPts val="1120"/>
                        </a:lnSpc>
                        <a:buNone/>
                      </a:pPr>
                      <a:r>
                        <a:rPr lang="en-US" sz="1100" dirty="0" err="1">
                          <a:solidFill>
                            <a:srgbClr val="0289AE"/>
                          </a:solidFill>
                          <a:effectLst/>
                          <a:latin typeface="Calibri" panose="020F0502020204030204" pitchFamily="34" charset="0"/>
                          <a:cs typeface="Calibri" panose="020F0502020204030204" pitchFamily="34" charset="0"/>
                        </a:rPr>
                        <a:t>Educación</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nSpc>
                          <a:spcPts val="1120"/>
                        </a:lnSpc>
                        <a:buNone/>
                      </a:pPr>
                      <a:r>
                        <a:rPr lang="es-ES" sz="1100" dirty="0">
                          <a:solidFill>
                            <a:srgbClr val="404040"/>
                          </a:solidFill>
                          <a:effectLst/>
                          <a:latin typeface="Calibri" panose="020F0502020204030204" pitchFamily="34" charset="0"/>
                          <a:cs typeface="Calibri" panose="020F0502020204030204" pitchFamily="34" charset="0"/>
                        </a:rPr>
                        <a:t>Integrar sostenibilidad y competencias digitales en todos los niveles de la educación en hostelería.</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354387792"/>
                  </a:ext>
                </a:extLst>
              </a:tr>
              <a:tr h="0">
                <a:tc>
                  <a:txBody>
                    <a:bodyPr/>
                    <a:lstStyle/>
                    <a:p>
                      <a:pPr marR="327660">
                        <a:lnSpc>
                          <a:spcPts val="1120"/>
                        </a:lnSpc>
                        <a:buNone/>
                      </a:pPr>
                      <a:r>
                        <a:rPr lang="en-US" sz="11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Colaboración</a:t>
                      </a:r>
                      <a:r>
                        <a:rPr lang="en-US"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 sectorial</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nSpc>
                          <a:spcPts val="1120"/>
                        </a:lnSpc>
                        <a:buNone/>
                      </a:pPr>
                      <a:r>
                        <a:rPr lang="es-ES" sz="1100" dirty="0">
                          <a:solidFill>
                            <a:srgbClr val="404040"/>
                          </a:solidFill>
                          <a:effectLst/>
                          <a:latin typeface="Calibri" panose="020F0502020204030204" pitchFamily="34" charset="0"/>
                          <a:cs typeface="Calibri" panose="020F0502020204030204" pitchFamily="34" charset="0"/>
                        </a:rPr>
                        <a:t>Fomentar alianzas entre academia, industria y administración.</a:t>
                      </a: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598211792"/>
                  </a:ext>
                </a:extLst>
              </a:tr>
              <a:tr h="0">
                <a:tc>
                  <a:txBody>
                    <a:bodyPr/>
                    <a:lstStyle/>
                    <a:p>
                      <a:pPr marR="327660">
                        <a:lnSpc>
                          <a:spcPts val="1120"/>
                        </a:lnSpc>
                        <a:buNone/>
                      </a:pPr>
                      <a:r>
                        <a:rPr lang="en-US" sz="11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Formación</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nSpc>
                          <a:spcPts val="1120"/>
                        </a:lnSpc>
                        <a:buNone/>
                      </a:pPr>
                      <a:r>
                        <a:rPr lang="es-ES" sz="1100" dirty="0">
                          <a:solidFill>
                            <a:srgbClr val="404040"/>
                          </a:solidFill>
                          <a:effectLst/>
                          <a:latin typeface="Calibri" panose="020F0502020204030204" pitchFamily="34" charset="0"/>
                          <a:cs typeface="Calibri" panose="020F0502020204030204" pitchFamily="34" charset="0"/>
                        </a:rPr>
                        <a:t>Estandarizar y ampliar los programas de formación del personal en las regiones.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1675827339"/>
                  </a:ext>
                </a:extLst>
              </a:tr>
              <a:tr h="0">
                <a:tc>
                  <a:txBody>
                    <a:bodyPr/>
                    <a:lstStyle/>
                    <a:p>
                      <a:pPr marR="327660">
                        <a:lnSpc>
                          <a:spcPts val="1120"/>
                        </a:lnSpc>
                        <a:buNone/>
                      </a:pPr>
                      <a:r>
                        <a:rPr lang="en-US" sz="1100" dirty="0" err="1">
                          <a:solidFill>
                            <a:srgbClr val="0289AE"/>
                          </a:solidFill>
                          <a:effectLst/>
                          <a:latin typeface="Calibri" panose="020F0502020204030204" pitchFamily="34" charset="0"/>
                          <a:cs typeface="Calibri" panose="020F0502020204030204" pitchFamily="34" charset="0"/>
                        </a:rPr>
                        <a:t>Compromiso</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comunitario</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marR="327660">
                        <a:lnSpc>
                          <a:spcPts val="1120"/>
                        </a:lnSpc>
                        <a:buNone/>
                      </a:pPr>
                      <a:r>
                        <a:rPr lang="es-ES" sz="1100" dirty="0">
                          <a:solidFill>
                            <a:srgbClr val="404040"/>
                          </a:solidFill>
                          <a:effectLst/>
                          <a:latin typeface="Calibri" panose="020F0502020204030204" pitchFamily="34" charset="0"/>
                          <a:cs typeface="Calibri" panose="020F0502020204030204" pitchFamily="34" charset="0"/>
                        </a:rPr>
                        <a:t>Aprovechar alianzas locales y la implicación juvenil para impulsar el cambio desde la base.</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806507904"/>
                  </a:ext>
                </a:extLst>
              </a:tr>
            </a:tbl>
          </a:graphicData>
        </a:graphic>
      </p:graphicFrame>
      <p:sp>
        <p:nvSpPr>
          <p:cNvPr id="46" name="Slide Number Placeholder 5">
            <a:extLst>
              <a:ext uri="{FF2B5EF4-FFF2-40B4-BE49-F238E27FC236}">
                <a16:creationId xmlns:a16="http://schemas.microsoft.com/office/drawing/2014/main" id="{2503D0AE-3C42-C270-D7CF-1AED05D13140}"/>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27</a:t>
            </a:fld>
            <a:endParaRPr lang="en-US" dirty="0">
              <a:solidFill>
                <a:srgbClr val="262626"/>
              </a:solidFill>
            </a:endParaRPr>
          </a:p>
        </p:txBody>
      </p:sp>
      <p:pic>
        <p:nvPicPr>
          <p:cNvPr id="41" name="Graphic 40">
            <a:extLst>
              <a:ext uri="{FF2B5EF4-FFF2-40B4-BE49-F238E27FC236}">
                <a16:creationId xmlns:a16="http://schemas.microsoft.com/office/drawing/2014/main" id="{DC3E7EBB-5D6B-E56C-45BE-DABEE2E6C81B}"/>
              </a:ext>
            </a:extLst>
          </p:cNvPr>
          <p:cNvPicPr>
            <a:picLocks noChangeAspect="1"/>
          </p:cNvPicPr>
          <p:nvPr/>
        </p:nvPicPr>
        <p:blipFill>
          <a:blip r:embed="rId2">
            <a:extLst>
              <a:ext uri="{96DAC541-7B7A-43D3-8B79-37D633B846F1}">
                <asvg:svgBlip xmlns:asvg="http://schemas.microsoft.com/office/drawing/2016/SVG/main" r:embed="rId3"/>
              </a:ext>
            </a:extLst>
          </a:blip>
          <a:srcRect l="27660" t="39575" r="33282" b="39847"/>
          <a:stretch/>
        </p:blipFill>
        <p:spPr>
          <a:xfrm rot="9015918">
            <a:off x="-1775379" y="2566401"/>
            <a:ext cx="4107420" cy="3063570"/>
          </a:xfrm>
          <a:prstGeom prst="rect">
            <a:avLst/>
          </a:prstGeom>
        </p:spPr>
      </p:pic>
      <p:cxnSp>
        <p:nvCxnSpPr>
          <p:cNvPr id="6" name="Straight Connector 5">
            <a:extLst>
              <a:ext uri="{FF2B5EF4-FFF2-40B4-BE49-F238E27FC236}">
                <a16:creationId xmlns:a16="http://schemas.microsoft.com/office/drawing/2014/main" id="{88B69571-E671-9850-C33F-0F6882CDAB32}"/>
              </a:ext>
            </a:extLst>
          </p:cNvPr>
          <p:cNvCxnSpPr>
            <a:cxnSpLocks/>
          </p:cNvCxnSpPr>
          <p:nvPr/>
        </p:nvCxnSpPr>
        <p:spPr>
          <a:xfrm>
            <a:off x="490538" y="1599507"/>
            <a:ext cx="638642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BD26F71-4B56-3574-43A1-132CD02BE594}"/>
              </a:ext>
            </a:extLst>
          </p:cNvPr>
          <p:cNvCxnSpPr>
            <a:cxnSpLocks/>
          </p:cNvCxnSpPr>
          <p:nvPr/>
        </p:nvCxnSpPr>
        <p:spPr>
          <a:xfrm>
            <a:off x="490538" y="540127"/>
            <a:ext cx="706913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5E522CB-7273-7642-319F-3127205EF634}"/>
              </a:ext>
            </a:extLst>
          </p:cNvPr>
          <p:cNvSpPr txBox="1"/>
          <p:nvPr/>
        </p:nvSpPr>
        <p:spPr>
          <a:xfrm>
            <a:off x="4349136" y="413695"/>
            <a:ext cx="2569648" cy="505523"/>
          </a:xfrm>
          <a:prstGeom prst="rect">
            <a:avLst/>
          </a:prstGeom>
          <a:noFill/>
          <a:ln>
            <a:noFill/>
          </a:ln>
        </p:spPr>
        <p:txBody>
          <a:bodyPr wrap="square" rtlCol="0">
            <a:spAutoFit/>
          </a:bodyPr>
          <a:lstStyle/>
          <a:p>
            <a:pPr algn="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Perspectivas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Singulares</a:t>
            </a:r>
            <a:r>
              <a:rPr lang="en-US" sz="1600" b="1" dirty="0">
                <a:solidFill>
                  <a:srgbClr val="0289AE"/>
                </a:solidFill>
                <a:highlight>
                  <a:srgbClr val="FFFFFF"/>
                </a:highlight>
                <a:latin typeface="Calibri" panose="020F0502020204030204" pitchFamily="34" charset="0"/>
                <a:cs typeface="Calibri" panose="020F0502020204030204" pitchFamily="34" charset="0"/>
              </a:rPr>
              <a:t> por Grupo de </a:t>
            </a:r>
            <a:r>
              <a:rPr lang="en-US" sz="1600" b="1" dirty="0" err="1">
                <a:solidFill>
                  <a:srgbClr val="0289AE"/>
                </a:solidFill>
                <a:highlight>
                  <a:srgbClr val="FFFFFF"/>
                </a:highlight>
                <a:latin typeface="Calibri" panose="020F0502020204030204" pitchFamily="34" charset="0"/>
                <a:cs typeface="Calibri" panose="020F0502020204030204" pitchFamily="34" charset="0"/>
              </a:rPr>
              <a:t>Interés</a:t>
            </a: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9E1449C6-5FCF-57E4-B684-B4DDC9F7108D}"/>
              </a:ext>
            </a:extLst>
          </p:cNvPr>
          <p:cNvCxnSpPr>
            <a:cxnSpLocks/>
          </p:cNvCxnSpPr>
          <p:nvPr/>
        </p:nvCxnSpPr>
        <p:spPr>
          <a:xfrm>
            <a:off x="490538" y="544201"/>
            <a:ext cx="0" cy="105398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1621C46B-F7CD-9058-8C9B-038C0455514A}"/>
              </a:ext>
            </a:extLst>
          </p:cNvPr>
          <p:cNvSpPr/>
          <p:nvPr/>
        </p:nvSpPr>
        <p:spPr>
          <a:xfrm rot="10800000">
            <a:off x="381865" y="695491"/>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8" name="Chart 47">
            <a:extLst>
              <a:ext uri="{FF2B5EF4-FFF2-40B4-BE49-F238E27FC236}">
                <a16:creationId xmlns:a16="http://schemas.microsoft.com/office/drawing/2014/main" id="{69507AEC-42B7-87D2-9081-DFF38B50F588}"/>
              </a:ext>
            </a:extLst>
          </p:cNvPr>
          <p:cNvGraphicFramePr>
            <a:graphicFrameLocks noGrp="1"/>
          </p:cNvGraphicFramePr>
          <p:nvPr>
            <p:extLst>
              <p:ext uri="{D42A27DB-BD31-4B8C-83A1-F6EECF244321}">
                <p14:modId xmlns:p14="http://schemas.microsoft.com/office/powerpoint/2010/main" val="2539860216"/>
              </p:ext>
            </p:extLst>
          </p:nvPr>
        </p:nvGraphicFramePr>
        <p:xfrm>
          <a:off x="627909" y="6289937"/>
          <a:ext cx="5656349" cy="2419099"/>
        </p:xfrm>
        <a:graphic>
          <a:graphicData uri="http://schemas.openxmlformats.org/drawingml/2006/chart">
            <c:chart xmlns:c="http://schemas.openxmlformats.org/drawingml/2006/chart" xmlns:r="http://schemas.openxmlformats.org/officeDocument/2006/relationships" r:id="rId4"/>
          </a:graphicData>
        </a:graphic>
      </p:graphicFrame>
      <p:sp>
        <p:nvSpPr>
          <p:cNvPr id="51" name="TextBox 50">
            <a:extLst>
              <a:ext uri="{FF2B5EF4-FFF2-40B4-BE49-F238E27FC236}">
                <a16:creationId xmlns:a16="http://schemas.microsoft.com/office/drawing/2014/main" id="{54E6FBD0-4F47-1E54-B552-D6E2A5070BD4}"/>
              </a:ext>
            </a:extLst>
          </p:cNvPr>
          <p:cNvSpPr txBox="1"/>
          <p:nvPr/>
        </p:nvSpPr>
        <p:spPr>
          <a:xfrm>
            <a:off x="874574" y="8650069"/>
            <a:ext cx="1044000" cy="442237"/>
          </a:xfrm>
          <a:prstGeom prst="rect">
            <a:avLst/>
          </a:prstGeom>
          <a:noFill/>
          <a:ln>
            <a:noFill/>
          </a:ln>
        </p:spPr>
        <p:txBody>
          <a:bodyPr wrap="square">
            <a:spAutoFit/>
          </a:bodyPr>
          <a:lstStyle/>
          <a:p>
            <a:pPr algn="ctr">
              <a:lnSpc>
                <a:spcPts val="880"/>
              </a:lnSpc>
            </a:pPr>
            <a:r>
              <a:rPr lang="en-US" sz="1000" dirty="0" err="1">
                <a:solidFill>
                  <a:srgbClr val="404040"/>
                </a:solidFill>
                <a:effectLst/>
                <a:latin typeface="Calibri" panose="020F0502020204030204" pitchFamily="34" charset="0"/>
                <a:cs typeface="Calibri" panose="020F0502020204030204" pitchFamily="34" charset="0"/>
              </a:rPr>
              <a:t>Compromiso</a:t>
            </a:r>
            <a:r>
              <a:rPr lang="en-US" sz="1000" dirty="0">
                <a:solidFill>
                  <a:srgbClr val="404040"/>
                </a:solidFill>
                <a:effectLst/>
                <a:latin typeface="Calibri" panose="020F0502020204030204" pitchFamily="34" charset="0"/>
                <a:cs typeface="Calibri" panose="020F0502020204030204" pitchFamily="34" charset="0"/>
              </a:rPr>
              <a:t> con la </a:t>
            </a:r>
            <a:r>
              <a:rPr lang="en-US" sz="1000" dirty="0" err="1">
                <a:solidFill>
                  <a:srgbClr val="404040"/>
                </a:solidFill>
                <a:effectLst/>
                <a:latin typeface="Calibri" panose="020F0502020204030204" pitchFamily="34" charset="0"/>
                <a:cs typeface="Calibri" panose="020F0502020204030204" pitchFamily="34" charset="0"/>
              </a:rPr>
              <a:t>sostenibilidad</a:t>
            </a:r>
            <a:endParaRPr lang="en-US" sz="1000" dirty="0">
              <a:solidFill>
                <a:srgbClr val="404040"/>
              </a:solidFill>
            </a:endParaRPr>
          </a:p>
        </p:txBody>
      </p:sp>
      <p:sp>
        <p:nvSpPr>
          <p:cNvPr id="52" name="TextBox 51">
            <a:extLst>
              <a:ext uri="{FF2B5EF4-FFF2-40B4-BE49-F238E27FC236}">
                <a16:creationId xmlns:a16="http://schemas.microsoft.com/office/drawing/2014/main" id="{56F2C32D-DE0A-5A6B-768B-85260ECB69A9}"/>
              </a:ext>
            </a:extLst>
          </p:cNvPr>
          <p:cNvSpPr txBox="1"/>
          <p:nvPr/>
        </p:nvSpPr>
        <p:spPr>
          <a:xfrm>
            <a:off x="1849562" y="8650069"/>
            <a:ext cx="1044000" cy="326821"/>
          </a:xfrm>
          <a:prstGeom prst="rect">
            <a:avLst/>
          </a:prstGeom>
          <a:noFill/>
          <a:ln>
            <a:noFill/>
          </a:ln>
        </p:spPr>
        <p:txBody>
          <a:bodyPr wrap="square">
            <a:spAutoFit/>
          </a:bodyPr>
          <a:lstStyle/>
          <a:p>
            <a:pPr algn="ctr">
              <a:lnSpc>
                <a:spcPts val="880"/>
              </a:lnSpc>
            </a:pPr>
            <a:r>
              <a:rPr lang="en-US" sz="1000" dirty="0">
                <a:solidFill>
                  <a:srgbClr val="404040"/>
                </a:solidFill>
                <a:effectLst/>
                <a:latin typeface="Calibri" panose="020F0502020204030204" pitchFamily="34" charset="0"/>
                <a:cs typeface="Calibri" panose="020F0502020204030204" pitchFamily="34" charset="0"/>
              </a:rPr>
              <a:t>Barreras a la </a:t>
            </a:r>
            <a:r>
              <a:rPr lang="en-US" sz="1000" dirty="0" err="1">
                <a:solidFill>
                  <a:srgbClr val="404040"/>
                </a:solidFill>
                <a:latin typeface="Calibri" panose="020F0502020204030204" pitchFamily="34" charset="0"/>
                <a:cs typeface="Calibri" panose="020F0502020204030204" pitchFamily="34" charset="0"/>
              </a:rPr>
              <a:t>i</a:t>
            </a:r>
            <a:r>
              <a:rPr lang="en-US" sz="1000" dirty="0" err="1">
                <a:solidFill>
                  <a:srgbClr val="404040"/>
                </a:solidFill>
                <a:effectLst/>
                <a:latin typeface="Calibri" panose="020F0502020204030204" pitchFamily="34" charset="0"/>
                <a:cs typeface="Calibri" panose="020F0502020204030204" pitchFamily="34" charset="0"/>
              </a:rPr>
              <a:t>mplementación</a:t>
            </a:r>
            <a:endParaRPr lang="en-US" sz="1000" dirty="0">
              <a:solidFill>
                <a:srgbClr val="404040"/>
              </a:solidFill>
            </a:endParaRPr>
          </a:p>
        </p:txBody>
      </p:sp>
      <p:sp>
        <p:nvSpPr>
          <p:cNvPr id="53" name="TextBox 52">
            <a:extLst>
              <a:ext uri="{FF2B5EF4-FFF2-40B4-BE49-F238E27FC236}">
                <a16:creationId xmlns:a16="http://schemas.microsoft.com/office/drawing/2014/main" id="{04792C9B-0080-BABA-5117-C8E39E78B398}"/>
              </a:ext>
            </a:extLst>
          </p:cNvPr>
          <p:cNvSpPr txBox="1"/>
          <p:nvPr/>
        </p:nvSpPr>
        <p:spPr>
          <a:xfrm>
            <a:off x="2788047" y="8650069"/>
            <a:ext cx="1044000" cy="442237"/>
          </a:xfrm>
          <a:prstGeom prst="rect">
            <a:avLst/>
          </a:prstGeom>
          <a:noFill/>
          <a:ln>
            <a:noFill/>
          </a:ln>
        </p:spPr>
        <p:txBody>
          <a:bodyPr wrap="square">
            <a:spAutoFit/>
          </a:bodyPr>
          <a:lstStyle/>
          <a:p>
            <a:pPr algn="ctr">
              <a:lnSpc>
                <a:spcPts val="880"/>
              </a:lnSpc>
            </a:pPr>
            <a:r>
              <a:rPr lang="en-US" sz="1000" dirty="0" err="1">
                <a:solidFill>
                  <a:srgbClr val="404040"/>
                </a:solidFill>
                <a:effectLst/>
                <a:latin typeface="Calibri" panose="020F0502020204030204" pitchFamily="34" charset="0"/>
                <a:cs typeface="Calibri" panose="020F0502020204030204" pitchFamily="34" charset="0"/>
              </a:rPr>
              <a:t>Importancia</a:t>
            </a:r>
            <a:r>
              <a:rPr lang="en-US" sz="1000" dirty="0">
                <a:solidFill>
                  <a:srgbClr val="404040"/>
                </a:solidFill>
                <a:effectLst/>
                <a:latin typeface="Calibri" panose="020F0502020204030204" pitchFamily="34" charset="0"/>
                <a:cs typeface="Calibri" panose="020F0502020204030204" pitchFamily="34" charset="0"/>
              </a:rPr>
              <a:t> de </a:t>
            </a:r>
            <a:r>
              <a:rPr lang="en-US" sz="1000" dirty="0" err="1">
                <a:solidFill>
                  <a:srgbClr val="404040"/>
                </a:solidFill>
                <a:latin typeface="Calibri" panose="020F0502020204030204" pitchFamily="34" charset="0"/>
                <a:cs typeface="Calibri" panose="020F0502020204030204" pitchFamily="34" charset="0"/>
              </a:rPr>
              <a:t>p</a:t>
            </a:r>
            <a:r>
              <a:rPr lang="en-US" sz="1000" dirty="0" err="1">
                <a:solidFill>
                  <a:srgbClr val="404040"/>
                </a:solidFill>
                <a:effectLst/>
                <a:latin typeface="Calibri" panose="020F0502020204030204" pitchFamily="34" charset="0"/>
                <a:cs typeface="Calibri" panose="020F0502020204030204" pitchFamily="34" charset="0"/>
              </a:rPr>
              <a:t>ráctica</a:t>
            </a:r>
            <a:r>
              <a:rPr lang="en-US" sz="1000" dirty="0">
                <a:solidFill>
                  <a:srgbClr val="404040"/>
                </a:solidFill>
                <a:effectLst/>
                <a:latin typeface="Calibri" panose="020F0502020204030204" pitchFamily="34" charset="0"/>
                <a:cs typeface="Calibri" panose="020F0502020204030204" pitchFamily="34" charset="0"/>
              </a:rPr>
              <a:t> y </a:t>
            </a:r>
            <a:r>
              <a:rPr lang="en-US" sz="1000" dirty="0" err="1">
                <a:solidFill>
                  <a:srgbClr val="404040"/>
                </a:solidFill>
                <a:latin typeface="Calibri" panose="020F0502020204030204" pitchFamily="34" charset="0"/>
                <a:cs typeface="Calibri" panose="020F0502020204030204" pitchFamily="34" charset="0"/>
              </a:rPr>
              <a:t>e</a:t>
            </a:r>
            <a:r>
              <a:rPr lang="en-US" sz="1000" dirty="0" err="1">
                <a:solidFill>
                  <a:srgbClr val="404040"/>
                </a:solidFill>
                <a:effectLst/>
                <a:latin typeface="Calibri" panose="020F0502020204030204" pitchFamily="34" charset="0"/>
                <a:cs typeface="Calibri" panose="020F0502020204030204" pitchFamily="34" charset="0"/>
              </a:rPr>
              <a:t>ducación</a:t>
            </a:r>
            <a:endParaRPr lang="en-US" sz="1000" dirty="0">
              <a:solidFill>
                <a:srgbClr val="404040"/>
              </a:solidFill>
            </a:endParaRPr>
          </a:p>
        </p:txBody>
      </p:sp>
      <p:sp>
        <p:nvSpPr>
          <p:cNvPr id="54" name="TextBox 53">
            <a:extLst>
              <a:ext uri="{FF2B5EF4-FFF2-40B4-BE49-F238E27FC236}">
                <a16:creationId xmlns:a16="http://schemas.microsoft.com/office/drawing/2014/main" id="{60839A02-6844-4234-D5CF-D02536B7CAF8}"/>
              </a:ext>
            </a:extLst>
          </p:cNvPr>
          <p:cNvSpPr txBox="1"/>
          <p:nvPr/>
        </p:nvSpPr>
        <p:spPr>
          <a:xfrm>
            <a:off x="3754033" y="8650069"/>
            <a:ext cx="1044000" cy="326821"/>
          </a:xfrm>
          <a:prstGeom prst="rect">
            <a:avLst/>
          </a:prstGeom>
          <a:noFill/>
          <a:ln>
            <a:noFill/>
          </a:ln>
        </p:spPr>
        <p:txBody>
          <a:bodyPr wrap="square">
            <a:spAutoFit/>
          </a:bodyPr>
          <a:lstStyle/>
          <a:p>
            <a:pPr algn="ctr">
              <a:lnSpc>
                <a:spcPts val="880"/>
              </a:lnSpc>
            </a:pPr>
            <a:r>
              <a:rPr lang="en-US" sz="1000" dirty="0">
                <a:solidFill>
                  <a:srgbClr val="404040"/>
                </a:solidFill>
                <a:effectLst/>
                <a:latin typeface="Calibri" panose="020F0502020204030204" pitchFamily="34" charset="0"/>
                <a:cs typeface="Calibri" panose="020F0502020204030204" pitchFamily="34" charset="0"/>
              </a:rPr>
              <a:t>Rol </a:t>
            </a:r>
            <a:r>
              <a:rPr lang="en-US" sz="1000" dirty="0" err="1">
                <a:solidFill>
                  <a:srgbClr val="404040"/>
                </a:solidFill>
                <a:latin typeface="Calibri" panose="020F0502020204030204" pitchFamily="34" charset="0"/>
                <a:cs typeface="Calibri" panose="020F0502020204030204" pitchFamily="34" charset="0"/>
              </a:rPr>
              <a:t>p</a:t>
            </a:r>
            <a:r>
              <a:rPr lang="en-US" sz="1000" dirty="0" err="1">
                <a:solidFill>
                  <a:srgbClr val="404040"/>
                </a:solidFill>
                <a:effectLst/>
                <a:latin typeface="Calibri" panose="020F0502020204030204" pitchFamily="34" charset="0"/>
                <a:cs typeface="Calibri" panose="020F0502020204030204" pitchFamily="34" charset="0"/>
              </a:rPr>
              <a:t>olítico</a:t>
            </a:r>
            <a:r>
              <a:rPr lang="en-US" sz="1000" dirty="0">
                <a:solidFill>
                  <a:srgbClr val="404040"/>
                </a:solidFill>
                <a:effectLst/>
                <a:latin typeface="Calibri" panose="020F0502020204030204" pitchFamily="34" charset="0"/>
                <a:cs typeface="Calibri" panose="020F0502020204030204" pitchFamily="34" charset="0"/>
              </a:rPr>
              <a:t> y </a:t>
            </a:r>
            <a:r>
              <a:rPr lang="en-US" sz="1000" dirty="0" err="1">
                <a:solidFill>
                  <a:srgbClr val="404040"/>
                </a:solidFill>
                <a:latin typeface="Calibri" panose="020F0502020204030204" pitchFamily="34" charset="0"/>
                <a:cs typeface="Calibri" panose="020F0502020204030204" pitchFamily="34" charset="0"/>
              </a:rPr>
              <a:t>r</a:t>
            </a:r>
            <a:r>
              <a:rPr lang="en-US" sz="1000" dirty="0" err="1">
                <a:solidFill>
                  <a:srgbClr val="404040"/>
                </a:solidFill>
                <a:effectLst/>
                <a:latin typeface="Calibri" panose="020F0502020204030204" pitchFamily="34" charset="0"/>
                <a:cs typeface="Calibri" panose="020F0502020204030204" pitchFamily="34" charset="0"/>
              </a:rPr>
              <a:t>egulación</a:t>
            </a:r>
            <a:endParaRPr lang="en-US" sz="1000" dirty="0">
              <a:solidFill>
                <a:srgbClr val="404040"/>
              </a:solidFill>
            </a:endParaRPr>
          </a:p>
        </p:txBody>
      </p:sp>
      <p:sp>
        <p:nvSpPr>
          <p:cNvPr id="55" name="TextBox 54">
            <a:extLst>
              <a:ext uri="{FF2B5EF4-FFF2-40B4-BE49-F238E27FC236}">
                <a16:creationId xmlns:a16="http://schemas.microsoft.com/office/drawing/2014/main" id="{3866F7E6-3332-9794-2F38-2CC37D3E8338}"/>
              </a:ext>
            </a:extLst>
          </p:cNvPr>
          <p:cNvSpPr txBox="1"/>
          <p:nvPr/>
        </p:nvSpPr>
        <p:spPr>
          <a:xfrm>
            <a:off x="4685645" y="8650069"/>
            <a:ext cx="1044000" cy="326821"/>
          </a:xfrm>
          <a:prstGeom prst="rect">
            <a:avLst/>
          </a:prstGeom>
          <a:noFill/>
          <a:ln>
            <a:noFill/>
          </a:ln>
        </p:spPr>
        <p:txBody>
          <a:bodyPr wrap="square">
            <a:spAutoFit/>
          </a:bodyPr>
          <a:lstStyle/>
          <a:p>
            <a:pPr algn="ctr">
              <a:lnSpc>
                <a:spcPts val="880"/>
              </a:lnSpc>
            </a:pPr>
            <a:r>
              <a:rPr lang="en-US" sz="1000" dirty="0" err="1">
                <a:solidFill>
                  <a:srgbClr val="404040"/>
                </a:solidFill>
                <a:latin typeface="Calibri" panose="020F0502020204030204" pitchFamily="34" charset="0"/>
                <a:cs typeface="Calibri" panose="020F0502020204030204" pitchFamily="34" charset="0"/>
              </a:rPr>
              <a:t>Influencia</a:t>
            </a:r>
            <a:r>
              <a:rPr lang="en-US" sz="1000" dirty="0">
                <a:solidFill>
                  <a:srgbClr val="404040"/>
                </a:solidFill>
                <a:latin typeface="Calibri" panose="020F0502020204030204" pitchFamily="34" charset="0"/>
                <a:cs typeface="Calibri" panose="020F0502020204030204" pitchFamily="34" charset="0"/>
              </a:rPr>
              <a:t> del </a:t>
            </a:r>
            <a:r>
              <a:rPr lang="en-US" sz="1000" dirty="0" err="1">
                <a:solidFill>
                  <a:srgbClr val="404040"/>
                </a:solidFill>
                <a:latin typeface="Calibri" panose="020F0502020204030204" pitchFamily="34" charset="0"/>
                <a:cs typeface="Calibri" panose="020F0502020204030204" pitchFamily="34" charset="0"/>
              </a:rPr>
              <a:t>cliente</a:t>
            </a:r>
            <a:endParaRPr lang="en-US" sz="1000" dirty="0">
              <a:solidFill>
                <a:srgbClr val="404040"/>
              </a:solidFill>
            </a:endParaRPr>
          </a:p>
        </p:txBody>
      </p:sp>
      <p:grpSp>
        <p:nvGrpSpPr>
          <p:cNvPr id="58" name="Group 57">
            <a:extLst>
              <a:ext uri="{FF2B5EF4-FFF2-40B4-BE49-F238E27FC236}">
                <a16:creationId xmlns:a16="http://schemas.microsoft.com/office/drawing/2014/main" id="{D6874610-F73B-170A-13B6-67CB8A9F8E32}"/>
              </a:ext>
            </a:extLst>
          </p:cNvPr>
          <p:cNvGrpSpPr/>
          <p:nvPr/>
        </p:nvGrpSpPr>
        <p:grpSpPr>
          <a:xfrm>
            <a:off x="5971032" y="7767948"/>
            <a:ext cx="1436375" cy="261610"/>
            <a:chOff x="3485438" y="4657395"/>
            <a:chExt cx="1803329" cy="328443"/>
          </a:xfrm>
        </p:grpSpPr>
        <p:sp>
          <p:nvSpPr>
            <p:cNvPr id="56" name="Rectangle 55">
              <a:extLst>
                <a:ext uri="{FF2B5EF4-FFF2-40B4-BE49-F238E27FC236}">
                  <a16:creationId xmlns:a16="http://schemas.microsoft.com/office/drawing/2014/main" id="{12380836-365A-E0F0-CDA5-DBF3A5A5012B}"/>
                </a:ext>
              </a:extLst>
            </p:cNvPr>
            <p:cNvSpPr/>
            <p:nvPr/>
          </p:nvSpPr>
          <p:spPr>
            <a:xfrm>
              <a:off x="3485438" y="4681057"/>
              <a:ext cx="266400" cy="266400"/>
            </a:xfrm>
            <a:prstGeom prst="rect">
              <a:avLst/>
            </a:prstGeom>
            <a:solidFill>
              <a:srgbClr val="3D82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7" name="TextBox 56">
              <a:extLst>
                <a:ext uri="{FF2B5EF4-FFF2-40B4-BE49-F238E27FC236}">
                  <a16:creationId xmlns:a16="http://schemas.microsoft.com/office/drawing/2014/main" id="{D93CDA50-BCBF-C78B-174E-6738FE8F5175}"/>
                </a:ext>
              </a:extLst>
            </p:cNvPr>
            <p:cNvSpPr txBox="1"/>
            <p:nvPr/>
          </p:nvSpPr>
          <p:spPr>
            <a:xfrm>
              <a:off x="3751838" y="4657395"/>
              <a:ext cx="1536929" cy="328443"/>
            </a:xfrm>
            <a:prstGeom prst="rect">
              <a:avLst/>
            </a:prstGeom>
            <a:noFill/>
            <a:ln>
              <a:noFill/>
            </a:ln>
          </p:spPr>
          <p:txBody>
            <a:bodyPr wrap="square">
              <a:spAutoFit/>
            </a:bodyPr>
            <a:lstStyle/>
            <a:p>
              <a:r>
                <a:rPr lang="en-US" sz="1100" dirty="0" err="1">
                  <a:solidFill>
                    <a:srgbClr val="404040"/>
                  </a:solidFill>
                  <a:effectLst/>
                  <a:latin typeface="Calibri" panose="020F0502020204030204" pitchFamily="34" charset="0"/>
                  <a:cs typeface="Calibri" panose="020F0502020204030204" pitchFamily="34" charset="0"/>
                </a:rPr>
                <a:t>Educadores</a:t>
              </a:r>
              <a:endParaRPr lang="en-US" sz="1100" dirty="0">
                <a:solidFill>
                  <a:srgbClr val="404040"/>
                </a:solidFill>
              </a:endParaRPr>
            </a:p>
          </p:txBody>
        </p:sp>
      </p:grpSp>
      <p:grpSp>
        <p:nvGrpSpPr>
          <p:cNvPr id="65" name="Group 64">
            <a:extLst>
              <a:ext uri="{FF2B5EF4-FFF2-40B4-BE49-F238E27FC236}">
                <a16:creationId xmlns:a16="http://schemas.microsoft.com/office/drawing/2014/main" id="{079CAC49-D639-260B-9A59-1F7C5272C0C5}"/>
              </a:ext>
            </a:extLst>
          </p:cNvPr>
          <p:cNvGrpSpPr/>
          <p:nvPr/>
        </p:nvGrpSpPr>
        <p:grpSpPr>
          <a:xfrm>
            <a:off x="5971032" y="8072010"/>
            <a:ext cx="1436375" cy="261610"/>
            <a:chOff x="3485438" y="4657395"/>
            <a:chExt cx="1803329" cy="328443"/>
          </a:xfrm>
        </p:grpSpPr>
        <p:sp>
          <p:nvSpPr>
            <p:cNvPr id="66" name="Rectangle 65">
              <a:extLst>
                <a:ext uri="{FF2B5EF4-FFF2-40B4-BE49-F238E27FC236}">
                  <a16:creationId xmlns:a16="http://schemas.microsoft.com/office/drawing/2014/main" id="{AEA940AB-B7FA-DC87-5AEC-98D7EA5464DA}"/>
                </a:ext>
              </a:extLst>
            </p:cNvPr>
            <p:cNvSpPr/>
            <p:nvPr/>
          </p:nvSpPr>
          <p:spPr>
            <a:xfrm>
              <a:off x="3485438" y="4681057"/>
              <a:ext cx="266400" cy="266400"/>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7" name="TextBox 66">
              <a:extLst>
                <a:ext uri="{FF2B5EF4-FFF2-40B4-BE49-F238E27FC236}">
                  <a16:creationId xmlns:a16="http://schemas.microsoft.com/office/drawing/2014/main" id="{867FCF68-A4B5-3F2B-E420-3694354A49AE}"/>
                </a:ext>
              </a:extLst>
            </p:cNvPr>
            <p:cNvSpPr txBox="1"/>
            <p:nvPr/>
          </p:nvSpPr>
          <p:spPr>
            <a:xfrm>
              <a:off x="3751838" y="4657395"/>
              <a:ext cx="1536929" cy="328443"/>
            </a:xfrm>
            <a:prstGeom prst="rect">
              <a:avLst/>
            </a:prstGeom>
            <a:noFill/>
            <a:ln>
              <a:noFill/>
            </a:ln>
          </p:spPr>
          <p:txBody>
            <a:bodyPr wrap="square">
              <a:spAutoFit/>
            </a:bodyPr>
            <a:lstStyle/>
            <a:p>
              <a:r>
                <a:rPr lang="en-US" sz="1100" dirty="0" err="1">
                  <a:solidFill>
                    <a:srgbClr val="404040"/>
                  </a:solidFill>
                  <a:effectLst/>
                  <a:latin typeface="Calibri" panose="020F0502020204030204" pitchFamily="34" charset="0"/>
                  <a:cs typeface="Calibri" panose="020F0502020204030204" pitchFamily="34" charset="0"/>
                </a:rPr>
                <a:t>Expertos</a:t>
              </a:r>
              <a:endParaRPr lang="en-US" sz="1100" dirty="0">
                <a:solidFill>
                  <a:srgbClr val="404040"/>
                </a:solidFill>
              </a:endParaRPr>
            </a:p>
          </p:txBody>
        </p:sp>
      </p:grpSp>
      <p:grpSp>
        <p:nvGrpSpPr>
          <p:cNvPr id="68" name="Group 67">
            <a:extLst>
              <a:ext uri="{FF2B5EF4-FFF2-40B4-BE49-F238E27FC236}">
                <a16:creationId xmlns:a16="http://schemas.microsoft.com/office/drawing/2014/main" id="{6BC24030-740B-C15B-2FA8-F0BC115FAAB1}"/>
              </a:ext>
            </a:extLst>
          </p:cNvPr>
          <p:cNvGrpSpPr/>
          <p:nvPr/>
        </p:nvGrpSpPr>
        <p:grpSpPr>
          <a:xfrm>
            <a:off x="5971032" y="8376064"/>
            <a:ext cx="1436375" cy="261610"/>
            <a:chOff x="3485438" y="4657385"/>
            <a:chExt cx="1803329" cy="328443"/>
          </a:xfrm>
        </p:grpSpPr>
        <p:sp>
          <p:nvSpPr>
            <p:cNvPr id="69" name="Rectangle 68">
              <a:extLst>
                <a:ext uri="{FF2B5EF4-FFF2-40B4-BE49-F238E27FC236}">
                  <a16:creationId xmlns:a16="http://schemas.microsoft.com/office/drawing/2014/main" id="{70E1B3FE-7BE6-544F-DCD3-A5F846464344}"/>
                </a:ext>
              </a:extLst>
            </p:cNvPr>
            <p:cNvSpPr/>
            <p:nvPr/>
          </p:nvSpPr>
          <p:spPr>
            <a:xfrm>
              <a:off x="3485438" y="4681057"/>
              <a:ext cx="266400" cy="266400"/>
            </a:xfrm>
            <a:prstGeom prst="rect">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TextBox 69">
              <a:extLst>
                <a:ext uri="{FF2B5EF4-FFF2-40B4-BE49-F238E27FC236}">
                  <a16:creationId xmlns:a16="http://schemas.microsoft.com/office/drawing/2014/main" id="{70D8F7F8-889F-4C22-299C-47B3296208F0}"/>
                </a:ext>
              </a:extLst>
            </p:cNvPr>
            <p:cNvSpPr txBox="1"/>
            <p:nvPr/>
          </p:nvSpPr>
          <p:spPr>
            <a:xfrm>
              <a:off x="3751838" y="4657385"/>
              <a:ext cx="1536929" cy="328443"/>
            </a:xfrm>
            <a:prstGeom prst="rect">
              <a:avLst/>
            </a:prstGeom>
            <a:noFill/>
            <a:ln>
              <a:noFill/>
            </a:ln>
          </p:spPr>
          <p:txBody>
            <a:bodyPr wrap="square">
              <a:spAutoFit/>
            </a:bodyPr>
            <a:lstStyle/>
            <a:p>
              <a:r>
                <a:rPr lang="en-US" sz="1100" dirty="0" err="1">
                  <a:solidFill>
                    <a:srgbClr val="404040"/>
                  </a:solidFill>
                  <a:effectLst/>
                  <a:latin typeface="Calibri" panose="020F0502020204030204" pitchFamily="34" charset="0"/>
                  <a:cs typeface="Calibri" panose="020F0502020204030204" pitchFamily="34" charset="0"/>
                </a:rPr>
                <a:t>Directivos</a:t>
              </a:r>
              <a:endParaRPr lang="en-US" sz="1100" dirty="0">
                <a:solidFill>
                  <a:srgbClr val="404040"/>
                </a:solidFill>
              </a:endParaRPr>
            </a:p>
          </p:txBody>
        </p:sp>
      </p:grpSp>
      <p:cxnSp>
        <p:nvCxnSpPr>
          <p:cNvPr id="77" name="Straight Connector 76">
            <a:extLst>
              <a:ext uri="{FF2B5EF4-FFF2-40B4-BE49-F238E27FC236}">
                <a16:creationId xmlns:a16="http://schemas.microsoft.com/office/drawing/2014/main" id="{C86B387E-7A1A-04D8-6E2F-C43FD11E7A25}"/>
              </a:ext>
            </a:extLst>
          </p:cNvPr>
          <p:cNvCxnSpPr>
            <a:cxnSpLocks/>
          </p:cNvCxnSpPr>
          <p:nvPr/>
        </p:nvCxnSpPr>
        <p:spPr>
          <a:xfrm>
            <a:off x="-9781" y="5594999"/>
            <a:ext cx="712477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AB63B6DE-E635-55A0-5BE7-F0979B531E6A}"/>
              </a:ext>
            </a:extLst>
          </p:cNvPr>
          <p:cNvSpPr txBox="1"/>
          <p:nvPr/>
        </p:nvSpPr>
        <p:spPr>
          <a:xfrm>
            <a:off x="599211" y="5464343"/>
            <a:ext cx="2588771" cy="710707"/>
          </a:xfrm>
          <a:prstGeom prst="rect">
            <a:avLst/>
          </a:prstGeom>
          <a:noFill/>
          <a:ln>
            <a:noFill/>
          </a:ln>
        </p:spPr>
        <p:txBody>
          <a:bodyPr wrap="square" rtlCol="0">
            <a:spAutoFit/>
          </a:bodyPr>
          <a:lstStyle/>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Perspectivas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en</a:t>
            </a:r>
            <a:r>
              <a:rPr lang="en-US" sz="1600" b="1" dirty="0">
                <a:solidFill>
                  <a:srgbClr val="0289AE"/>
                </a:solidFill>
                <a:highlight>
                  <a:srgbClr val="FFFFFF"/>
                </a:highlight>
                <a:latin typeface="Calibri" panose="020F0502020204030204" pitchFamily="34" charset="0"/>
                <a:cs typeface="Calibri" panose="020F0502020204030204" pitchFamily="34" charset="0"/>
              </a:rPr>
              <a:t> Temas de </a:t>
            </a:r>
            <a:r>
              <a:rPr lang="en-US" sz="1600" b="1" dirty="0" err="1">
                <a:solidFill>
                  <a:srgbClr val="0289AE"/>
                </a:solidFill>
                <a:highlight>
                  <a:srgbClr val="FFFFFF"/>
                </a:highlight>
                <a:latin typeface="Calibri" panose="020F0502020204030204" pitchFamily="34" charset="0"/>
                <a:cs typeface="Calibri" panose="020F0502020204030204" pitchFamily="34" charset="0"/>
              </a:rPr>
              <a:t>Sostenibilidad</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por</a:t>
            </a:r>
            <a:r>
              <a:rPr lang="en-US" sz="1600" b="1" dirty="0">
                <a:solidFill>
                  <a:srgbClr val="0289AE"/>
                </a:solidFill>
                <a:highlight>
                  <a:srgbClr val="FFFFFF"/>
                </a:highlight>
                <a:latin typeface="Calibri" panose="020F0502020204030204" pitchFamily="34" charset="0"/>
                <a:cs typeface="Calibri" panose="020F0502020204030204" pitchFamily="34" charset="0"/>
              </a:rPr>
              <a:t> Grupo de </a:t>
            </a:r>
            <a:r>
              <a:rPr lang="en-US" sz="1600" b="1" dirty="0" err="1">
                <a:solidFill>
                  <a:srgbClr val="0289AE"/>
                </a:solidFill>
                <a:highlight>
                  <a:srgbClr val="FFFFFF"/>
                </a:highlight>
                <a:latin typeface="Calibri" panose="020F0502020204030204" pitchFamily="34" charset="0"/>
                <a:cs typeface="Calibri" panose="020F0502020204030204" pitchFamily="34" charset="0"/>
              </a:rPr>
              <a:t>Interés</a:t>
            </a: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79" name="Straight Connector 78">
            <a:extLst>
              <a:ext uri="{FF2B5EF4-FFF2-40B4-BE49-F238E27FC236}">
                <a16:creationId xmlns:a16="http://schemas.microsoft.com/office/drawing/2014/main" id="{01F8758E-7375-4036-F94B-65CC09340D7C}"/>
              </a:ext>
            </a:extLst>
          </p:cNvPr>
          <p:cNvCxnSpPr>
            <a:cxnSpLocks/>
          </p:cNvCxnSpPr>
          <p:nvPr/>
        </p:nvCxnSpPr>
        <p:spPr>
          <a:xfrm>
            <a:off x="7114994" y="5608073"/>
            <a:ext cx="0" cy="389751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80" name="Triangle 79">
            <a:extLst>
              <a:ext uri="{FF2B5EF4-FFF2-40B4-BE49-F238E27FC236}">
                <a16:creationId xmlns:a16="http://schemas.microsoft.com/office/drawing/2014/main" id="{6CEA34C5-70BC-26C2-B0A6-E08A8F2F38B0}"/>
              </a:ext>
            </a:extLst>
          </p:cNvPr>
          <p:cNvSpPr/>
          <p:nvPr/>
        </p:nvSpPr>
        <p:spPr>
          <a:xfrm rot="10800000">
            <a:off x="7006321" y="5759363"/>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2D99879F-929F-B9F4-45A0-515A459AF2C5}"/>
              </a:ext>
            </a:extLst>
          </p:cNvPr>
          <p:cNvCxnSpPr>
            <a:cxnSpLocks/>
          </p:cNvCxnSpPr>
          <p:nvPr/>
        </p:nvCxnSpPr>
        <p:spPr>
          <a:xfrm>
            <a:off x="4178808" y="9505583"/>
            <a:ext cx="2936186"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B1EC1A9-BAF6-BA28-52C7-FC21466330D0}"/>
              </a:ext>
            </a:extLst>
          </p:cNvPr>
          <p:cNvCxnSpPr>
            <a:cxnSpLocks/>
          </p:cNvCxnSpPr>
          <p:nvPr/>
        </p:nvCxnSpPr>
        <p:spPr>
          <a:xfrm>
            <a:off x="4178808" y="9505583"/>
            <a:ext cx="0" cy="118623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196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0316D-5842-1E70-8096-28DAE3E3A9E1}"/>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69648008-0478-8689-AD7A-86BAF3D7F9C7}"/>
              </a:ext>
            </a:extLst>
          </p:cNvPr>
          <p:cNvSpPr txBox="1"/>
          <p:nvPr/>
        </p:nvSpPr>
        <p:spPr>
          <a:xfrm>
            <a:off x="605427" y="1026183"/>
            <a:ext cx="3956413" cy="900631"/>
          </a:xfrm>
          <a:prstGeom prst="rect">
            <a:avLst/>
          </a:prstGeom>
          <a:noFill/>
        </p:spPr>
        <p:txBody>
          <a:bodyPr wrap="square" rtlCol="0" anchor="t">
            <a:spAutoFit/>
          </a:bodyPr>
          <a:lstStyle/>
          <a:p>
            <a:pPr marL="6350">
              <a:lnSpc>
                <a:spcPts val="2100"/>
              </a:lnSpc>
              <a:tabLst>
                <a:tab pos="611188" algn="l"/>
              </a:tabLst>
            </a:pPr>
            <a:r>
              <a:rPr lang="es-ES" sz="2000" b="1" dirty="0">
                <a:solidFill>
                  <a:srgbClr val="0289AE"/>
                </a:solidFill>
                <a:latin typeface="Calibri" panose="020F0502020204030204" pitchFamily="34" charset="0"/>
                <a:cs typeface="Calibri" panose="020F0502020204030204" pitchFamily="34" charset="0"/>
              </a:rPr>
              <a:t>Necesidades de Formación en Sostenibilidad en el Sector de la Hostelería</a:t>
            </a:r>
            <a:endParaRPr lang="en-US" sz="2000" b="1" dirty="0">
              <a:solidFill>
                <a:srgbClr val="0289AE"/>
              </a:solidFill>
              <a:latin typeface="Calibri" panose="020F0502020204030204" pitchFamily="34" charset="0"/>
              <a:cs typeface="Calibri" panose="020F0502020204030204" pitchFamily="34" charset="0"/>
            </a:endParaRPr>
          </a:p>
        </p:txBody>
      </p:sp>
      <p:sp>
        <p:nvSpPr>
          <p:cNvPr id="46" name="Slide Number Placeholder 5">
            <a:extLst>
              <a:ext uri="{FF2B5EF4-FFF2-40B4-BE49-F238E27FC236}">
                <a16:creationId xmlns:a16="http://schemas.microsoft.com/office/drawing/2014/main" id="{12E97F67-72BC-9087-FCD7-66E2A49A45B3}"/>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28</a:t>
            </a:fld>
            <a:endParaRPr lang="en-US" dirty="0">
              <a:solidFill>
                <a:srgbClr val="262626"/>
              </a:solidFill>
            </a:endParaRPr>
          </a:p>
        </p:txBody>
      </p:sp>
      <p:sp>
        <p:nvSpPr>
          <p:cNvPr id="47" name="Graphic 4">
            <a:extLst>
              <a:ext uri="{FF2B5EF4-FFF2-40B4-BE49-F238E27FC236}">
                <a16:creationId xmlns:a16="http://schemas.microsoft.com/office/drawing/2014/main" id="{D6C10379-ADB1-D174-CEAD-6998A6702C94}"/>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C6D2D53D-8CEB-D026-78EF-342C7B5FDE65}"/>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6.4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EF505FD9-5090-A3B2-43B3-F58997303EF0}"/>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D1F5502A-04BA-9CAA-0932-CB0B8AE5A1F1}"/>
              </a:ext>
            </a:extLst>
          </p:cNvPr>
          <p:cNvSpPr txBox="1">
            <a:spLocks/>
          </p:cNvSpPr>
          <p:nvPr/>
        </p:nvSpPr>
        <p:spPr>
          <a:xfrm>
            <a:off x="605428" y="1910065"/>
            <a:ext cx="4032834" cy="72834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Este informe ofrece un </a:t>
            </a:r>
            <a:r>
              <a:rPr lang="es-ES" sz="1600" b="1" dirty="0">
                <a:solidFill>
                  <a:srgbClr val="404040"/>
                </a:solidFill>
                <a:ea typeface="Calibri" panose="020F0502020204030204" pitchFamily="34" charset="0"/>
                <a:cs typeface="Times New Roman" panose="02020603050405020304" pitchFamily="18" charset="0"/>
              </a:rPr>
              <a:t>análisis comparativo de estrategias de formación </a:t>
            </a:r>
            <a:r>
              <a:rPr lang="es-ES" sz="1600" dirty="0">
                <a:solidFill>
                  <a:srgbClr val="404040"/>
                </a:solidFill>
                <a:ea typeface="Calibri" panose="020F0502020204030204" pitchFamily="34" charset="0"/>
                <a:cs typeface="Times New Roman" panose="02020603050405020304" pitchFamily="18" charset="0"/>
              </a:rPr>
              <a:t>en sostenibilidad en el sector hostelero, desde la perspectiva de </a:t>
            </a:r>
            <a:r>
              <a:rPr lang="es-ES" sz="1600" b="1" dirty="0">
                <a:solidFill>
                  <a:srgbClr val="404040"/>
                </a:solidFill>
                <a:ea typeface="Calibri" panose="020F0502020204030204" pitchFamily="34" charset="0"/>
                <a:cs typeface="Times New Roman" panose="02020603050405020304" pitchFamily="18" charset="0"/>
              </a:rPr>
              <a:t>educadores, expertos y directivos</a:t>
            </a:r>
            <a:r>
              <a:rPr lang="es-ES" sz="1600" dirty="0">
                <a:solidFill>
                  <a:srgbClr val="404040"/>
                </a:solidFill>
                <a:ea typeface="Calibri" panose="020F0502020204030204" pitchFamily="34" charset="0"/>
                <a:cs typeface="Times New Roman" panose="02020603050405020304" pitchFamily="18" charset="0"/>
              </a:rPr>
              <a:t>.  </a:t>
            </a:r>
          </a:p>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Resalta visiones compartidas, temas clave y recomendaciones estratégicas para la acción coordinada.</a:t>
            </a:r>
            <a:endParaRPr lang="en-IE" sz="1600" dirty="0">
              <a:solidFill>
                <a:srgbClr val="404040"/>
              </a:solidFill>
              <a:ea typeface="Calibri" panose="020F0502020204030204" pitchFamily="34" charset="0"/>
              <a:cs typeface="Times New Roman" panose="02020603050405020304" pitchFamily="18" charset="0"/>
            </a:endParaRPr>
          </a:p>
        </p:txBody>
      </p:sp>
      <p:pic>
        <p:nvPicPr>
          <p:cNvPr id="12" name="Graphic 11">
            <a:extLst>
              <a:ext uri="{FF2B5EF4-FFF2-40B4-BE49-F238E27FC236}">
                <a16:creationId xmlns:a16="http://schemas.microsoft.com/office/drawing/2014/main" id="{61A95B85-A0D5-88DF-73F8-228E3F4712AC}"/>
              </a:ext>
            </a:extLst>
          </p:cNvPr>
          <p:cNvPicPr>
            <a:picLocks noChangeAspect="1"/>
          </p:cNvPicPr>
          <p:nvPr/>
        </p:nvPicPr>
        <p:blipFill>
          <a:blip r:embed="rId2">
            <a:extLst>
              <a:ext uri="{96DAC541-7B7A-43D3-8B79-37D633B846F1}">
                <asvg:svgBlip xmlns:asvg="http://schemas.microsoft.com/office/drawing/2016/SVG/main" r:embed="rId3"/>
              </a:ext>
            </a:extLst>
          </a:blip>
          <a:srcRect l="27660" t="39575" r="39249" b="39847"/>
          <a:stretch/>
        </p:blipFill>
        <p:spPr>
          <a:xfrm rot="2200391">
            <a:off x="4290055" y="932418"/>
            <a:ext cx="3875764" cy="3411978"/>
          </a:xfrm>
          <a:prstGeom prst="rect">
            <a:avLst/>
          </a:prstGeom>
        </p:spPr>
      </p:pic>
      <p:cxnSp>
        <p:nvCxnSpPr>
          <p:cNvPr id="18" name="Straight Connector 17">
            <a:extLst>
              <a:ext uri="{FF2B5EF4-FFF2-40B4-BE49-F238E27FC236}">
                <a16:creationId xmlns:a16="http://schemas.microsoft.com/office/drawing/2014/main" id="{5AF19526-7FC0-C6A6-65E3-4FC3D4F6B9D0}"/>
              </a:ext>
            </a:extLst>
          </p:cNvPr>
          <p:cNvCxnSpPr>
            <a:cxnSpLocks/>
          </p:cNvCxnSpPr>
          <p:nvPr/>
        </p:nvCxnSpPr>
        <p:spPr>
          <a:xfrm>
            <a:off x="0" y="5111194"/>
            <a:ext cx="712477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C7B9C62-24B1-4219-8AFB-BF648E07A283}"/>
              </a:ext>
            </a:extLst>
          </p:cNvPr>
          <p:cNvSpPr txBox="1"/>
          <p:nvPr/>
        </p:nvSpPr>
        <p:spPr>
          <a:xfrm>
            <a:off x="608993" y="4980538"/>
            <a:ext cx="1896464" cy="710707"/>
          </a:xfrm>
          <a:prstGeom prst="rect">
            <a:avLst/>
          </a:prstGeom>
          <a:noFill/>
          <a:ln>
            <a:noFill/>
          </a:ln>
        </p:spPr>
        <p:txBody>
          <a:bodyPr wrap="square" rtlCol="0">
            <a:spAutoFit/>
          </a:bodyPr>
          <a:lstStyle/>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Tabla</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Comparativa</a:t>
            </a:r>
            <a:r>
              <a:rPr lang="en-US" sz="1600" b="1" dirty="0">
                <a:solidFill>
                  <a:srgbClr val="0289AE"/>
                </a:solidFill>
                <a:highlight>
                  <a:srgbClr val="FFFFFF"/>
                </a:highlight>
                <a:latin typeface="Calibri" panose="020F0502020204030204" pitchFamily="34" charset="0"/>
                <a:cs typeface="Calibri" panose="020F0502020204030204" pitchFamily="34" charset="0"/>
              </a:rPr>
              <a:t> de Temas Clave</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AAE508EE-01A2-A35B-2C29-2E97C2F0C154}"/>
              </a:ext>
            </a:extLst>
          </p:cNvPr>
          <p:cNvCxnSpPr>
            <a:cxnSpLocks/>
          </p:cNvCxnSpPr>
          <p:nvPr/>
        </p:nvCxnSpPr>
        <p:spPr>
          <a:xfrm>
            <a:off x="7124775" y="5124268"/>
            <a:ext cx="0" cy="105398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 name="Triangle 20">
            <a:extLst>
              <a:ext uri="{FF2B5EF4-FFF2-40B4-BE49-F238E27FC236}">
                <a16:creationId xmlns:a16="http://schemas.microsoft.com/office/drawing/2014/main" id="{D8E6FEE4-C3BD-0BA9-802D-C919AD6281AF}"/>
              </a:ext>
            </a:extLst>
          </p:cNvPr>
          <p:cNvSpPr/>
          <p:nvPr/>
        </p:nvSpPr>
        <p:spPr>
          <a:xfrm rot="10800000">
            <a:off x="7016102" y="527555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A4DFBB3-32BA-97E4-ABFB-AE56EDAE6FAC}"/>
              </a:ext>
            </a:extLst>
          </p:cNvPr>
          <p:cNvGraphicFramePr>
            <a:graphicFrameLocks noGrp="1"/>
          </p:cNvGraphicFramePr>
          <p:nvPr>
            <p:extLst>
              <p:ext uri="{D42A27DB-BD31-4B8C-83A1-F6EECF244321}">
                <p14:modId xmlns:p14="http://schemas.microsoft.com/office/powerpoint/2010/main" val="2959535368"/>
              </p:ext>
            </p:extLst>
          </p:nvPr>
        </p:nvGraphicFramePr>
        <p:xfrm>
          <a:off x="642523" y="6027489"/>
          <a:ext cx="6228000" cy="4046752"/>
        </p:xfrm>
        <a:graphic>
          <a:graphicData uri="http://schemas.openxmlformats.org/drawingml/2006/table">
            <a:tbl>
              <a:tblPr firstRow="1" firstCol="1" bandRow="1">
                <a:tableStyleId>{5C22544A-7EE6-4342-B048-85BDC9FD1C3A}</a:tableStyleId>
              </a:tblPr>
              <a:tblGrid>
                <a:gridCol w="1292603">
                  <a:extLst>
                    <a:ext uri="{9D8B030D-6E8A-4147-A177-3AD203B41FA5}">
                      <a16:colId xmlns:a16="http://schemas.microsoft.com/office/drawing/2014/main" val="2041722085"/>
                    </a:ext>
                  </a:extLst>
                </a:gridCol>
                <a:gridCol w="1821397">
                  <a:extLst>
                    <a:ext uri="{9D8B030D-6E8A-4147-A177-3AD203B41FA5}">
                      <a16:colId xmlns:a16="http://schemas.microsoft.com/office/drawing/2014/main" val="3851397478"/>
                    </a:ext>
                  </a:extLst>
                </a:gridCol>
                <a:gridCol w="1557000">
                  <a:extLst>
                    <a:ext uri="{9D8B030D-6E8A-4147-A177-3AD203B41FA5}">
                      <a16:colId xmlns:a16="http://schemas.microsoft.com/office/drawing/2014/main" val="2908736037"/>
                    </a:ext>
                  </a:extLst>
                </a:gridCol>
                <a:gridCol w="1557000">
                  <a:extLst>
                    <a:ext uri="{9D8B030D-6E8A-4147-A177-3AD203B41FA5}">
                      <a16:colId xmlns:a16="http://schemas.microsoft.com/office/drawing/2014/main" val="2662331082"/>
                    </a:ext>
                  </a:extLst>
                </a:gridCol>
              </a:tblGrid>
              <a:tr h="0">
                <a:tc>
                  <a:txBody>
                    <a:bodyPr/>
                    <a:lstStyle/>
                    <a:p>
                      <a:pPr>
                        <a:lnSpc>
                          <a:spcPts val="1120"/>
                        </a:lnSpc>
                        <a:buNone/>
                      </a:pPr>
                      <a:r>
                        <a:rPr lang="es-ES" sz="1100" dirty="0">
                          <a:solidFill>
                            <a:schemeClr val="bg1"/>
                          </a:solidFill>
                          <a:effectLst/>
                          <a:highlight>
                            <a:srgbClr val="62A844"/>
                          </a:highlight>
                          <a:latin typeface="Calibri" panose="020F0502020204030204" pitchFamily="34" charset="0"/>
                          <a:cs typeface="Calibri" panose="020F0502020204030204" pitchFamily="34" charset="0"/>
                        </a:rPr>
                        <a:t>Temas clave</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120"/>
                        </a:lnSpc>
                        <a:buNone/>
                      </a:pPr>
                      <a:r>
                        <a:rPr lang="es-ES" sz="1100" dirty="0">
                          <a:solidFill>
                            <a:schemeClr val="bg1"/>
                          </a:solidFill>
                          <a:effectLst/>
                          <a:highlight>
                            <a:srgbClr val="62A844"/>
                          </a:highlight>
                          <a:latin typeface="Calibri" panose="020F0502020204030204" pitchFamily="34" charset="0"/>
                          <a:cs typeface="Calibri" panose="020F0502020204030204" pitchFamily="34" charset="0"/>
                        </a:rPr>
                        <a:t>Educadores en Sostenibilidad</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120"/>
                        </a:lnSpc>
                        <a:buNone/>
                      </a:pPr>
                      <a:r>
                        <a:rPr lang="es-ES" sz="1100" dirty="0">
                          <a:solidFill>
                            <a:schemeClr val="bg1"/>
                          </a:solidFill>
                          <a:effectLst/>
                          <a:highlight>
                            <a:srgbClr val="62A844"/>
                          </a:highlight>
                          <a:latin typeface="Calibri" panose="020F0502020204030204" pitchFamily="34" charset="0"/>
                          <a:cs typeface="Calibri" panose="020F0502020204030204" pitchFamily="34" charset="0"/>
                        </a:rPr>
                        <a:t>Expertos en Sostenibilidad</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120"/>
                        </a:lnSpc>
                        <a:buNone/>
                      </a:pPr>
                      <a:r>
                        <a:rPr lang="es-ES" sz="1100" dirty="0">
                          <a:solidFill>
                            <a:schemeClr val="bg1"/>
                          </a:solidFill>
                          <a:effectLst/>
                          <a:highlight>
                            <a:srgbClr val="62A844"/>
                          </a:highlight>
                          <a:latin typeface="Calibri" panose="020F0502020204030204" pitchFamily="34" charset="0"/>
                          <a:cs typeface="Calibri" panose="020F0502020204030204" pitchFamily="34" charset="0"/>
                        </a:rPr>
                        <a:t>Directivos del Sector</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9813457"/>
                  </a:ext>
                </a:extLst>
              </a:tr>
              <a:tr h="0">
                <a:tc>
                  <a:txBody>
                    <a:bodyPr/>
                    <a:lstStyle/>
                    <a:p>
                      <a:pPr>
                        <a:lnSpc>
                          <a:spcPts val="1120"/>
                        </a:lnSpc>
                        <a:buNone/>
                      </a:pPr>
                      <a:r>
                        <a:rPr lang="en-US" sz="1100" dirty="0" err="1">
                          <a:solidFill>
                            <a:srgbClr val="0289AE"/>
                          </a:solidFill>
                          <a:effectLst/>
                          <a:latin typeface="Calibri" panose="020F0502020204030204" pitchFamily="34" charset="0"/>
                          <a:cs typeface="Calibri" panose="020F0502020204030204" pitchFamily="34" charset="0"/>
                        </a:rPr>
                        <a:t>Integración</a:t>
                      </a:r>
                      <a:r>
                        <a:rPr lang="en-US" sz="1100" dirty="0">
                          <a:solidFill>
                            <a:srgbClr val="0289AE"/>
                          </a:solidFill>
                          <a:effectLst/>
                          <a:latin typeface="Calibri" panose="020F0502020204030204" pitchFamily="34" charset="0"/>
                          <a:cs typeface="Calibri" panose="020F0502020204030204" pitchFamily="34" charset="0"/>
                        </a:rPr>
                        <a:t> Curricular</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Integrar la sostenibilidad desde el primer año en todas las disciplinas.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err="1">
                          <a:solidFill>
                            <a:srgbClr val="404040"/>
                          </a:solidFill>
                          <a:effectLst/>
                          <a:latin typeface="Calibri" panose="020F0502020204030204" pitchFamily="34" charset="0"/>
                          <a:cs typeface="Calibri" panose="020F0502020204030204" pitchFamily="34" charset="0"/>
                        </a:rPr>
                        <a:t>Adaptar</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contenidos</a:t>
                      </a:r>
                      <a:r>
                        <a:rPr lang="en-US" sz="1100" dirty="0">
                          <a:solidFill>
                            <a:srgbClr val="404040"/>
                          </a:solidFill>
                          <a:effectLst/>
                          <a:latin typeface="Calibri" panose="020F0502020204030204" pitchFamily="34" charset="0"/>
                          <a:cs typeface="Calibri" panose="020F0502020204030204" pitchFamily="34" charset="0"/>
                        </a:rPr>
                        <a:t> a </a:t>
                      </a:r>
                      <a:r>
                        <a:rPr lang="en-US" sz="1100" dirty="0" err="1">
                          <a:solidFill>
                            <a:srgbClr val="404040"/>
                          </a:solidFill>
                          <a:effectLst/>
                          <a:latin typeface="Calibri" panose="020F0502020204030204" pitchFamily="34" charset="0"/>
                          <a:cs typeface="Calibri" panose="020F0502020204030204" pitchFamily="34" charset="0"/>
                        </a:rPr>
                        <a:t>condiciones</a:t>
                      </a:r>
                      <a:r>
                        <a:rPr lang="en-US" sz="1100" dirty="0">
                          <a:solidFill>
                            <a:srgbClr val="404040"/>
                          </a:solidFill>
                          <a:effectLst/>
                          <a:latin typeface="Calibri" panose="020F0502020204030204" pitchFamily="34" charset="0"/>
                          <a:cs typeface="Calibri" panose="020F0502020204030204" pitchFamily="34" charset="0"/>
                        </a:rPr>
                        <a:t> locales.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Impartir principios básicos con adaptaciones locales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437380203"/>
                  </a:ext>
                </a:extLst>
              </a:tr>
              <a:tr h="0">
                <a:tc>
                  <a:txBody>
                    <a:bodyPr/>
                    <a:lstStyle/>
                    <a:p>
                      <a:pPr>
                        <a:lnSpc>
                          <a:spcPts val="1120"/>
                        </a:lnSpc>
                        <a:buNone/>
                      </a:pPr>
                      <a:r>
                        <a:rPr lang="en-US" sz="1100" dirty="0" err="1">
                          <a:solidFill>
                            <a:srgbClr val="0289AE"/>
                          </a:solidFill>
                          <a:effectLst/>
                          <a:latin typeface="Calibri" panose="020F0502020204030204" pitchFamily="34" charset="0"/>
                          <a:cs typeface="Calibri" panose="020F0502020204030204" pitchFamily="34" charset="0"/>
                        </a:rPr>
                        <a:t>Aprendizaje</a:t>
                      </a:r>
                      <a:r>
                        <a:rPr lang="en-US" sz="1100" dirty="0">
                          <a:solidFill>
                            <a:srgbClr val="0289AE"/>
                          </a:solidFill>
                          <a:effectLst/>
                          <a:latin typeface="Calibri" panose="020F0502020204030204" pitchFamily="34" charset="0"/>
                          <a:cs typeface="Calibri" panose="020F0502020204030204" pitchFamily="34" charset="0"/>
                        </a:rPr>
                        <a:t> Experimental</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Aumentar prácticas y proyectos reales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Impulsar prácticas y laboratorios de sostenibilidad</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a:solidFill>
                            <a:srgbClr val="404040"/>
                          </a:solidFill>
                          <a:effectLst/>
                          <a:latin typeface="Calibri" panose="020F0502020204030204" pitchFamily="34" charset="0"/>
                          <a:cs typeface="Calibri" panose="020F0502020204030204" pitchFamily="34" charset="0"/>
                        </a:rPr>
                        <a:t>Usar </a:t>
                      </a:r>
                      <a:r>
                        <a:rPr lang="en-US" sz="1100" dirty="0" err="1">
                          <a:solidFill>
                            <a:srgbClr val="404040"/>
                          </a:solidFill>
                          <a:effectLst/>
                          <a:latin typeface="Calibri" panose="020F0502020204030204" pitchFamily="34" charset="0"/>
                          <a:cs typeface="Calibri" panose="020F0502020204030204" pitchFamily="34" charset="0"/>
                        </a:rPr>
                        <a:t>enfoques</a:t>
                      </a:r>
                      <a:r>
                        <a:rPr lang="en-US" sz="1100" dirty="0">
                          <a:solidFill>
                            <a:srgbClr val="404040"/>
                          </a:solidFill>
                          <a:effectLst/>
                          <a:latin typeface="Calibri" panose="020F0502020204030204" pitchFamily="34" charset="0"/>
                          <a:cs typeface="Calibri" panose="020F0502020204030204" pitchFamily="34" charset="0"/>
                        </a:rPr>
                        <a:t> de </a:t>
                      </a:r>
                      <a:r>
                        <a:rPr lang="en-US" sz="1100" dirty="0" err="1">
                          <a:solidFill>
                            <a:srgbClr val="404040"/>
                          </a:solidFill>
                          <a:effectLst/>
                          <a:latin typeface="Calibri" panose="020F0502020204030204" pitchFamily="34" charset="0"/>
                          <a:cs typeface="Calibri" panose="020F0502020204030204" pitchFamily="34" charset="0"/>
                        </a:rPr>
                        <a:t>aprendizaje</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aplicado</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87010123"/>
                  </a:ext>
                </a:extLst>
              </a:tr>
              <a:tr h="0">
                <a:tc>
                  <a:txBody>
                    <a:bodyPr/>
                    <a:lstStyle/>
                    <a:p>
                      <a:pPr>
                        <a:lnSpc>
                          <a:spcPts val="1120"/>
                        </a:lnSpc>
                        <a:buNone/>
                      </a:pPr>
                      <a:r>
                        <a:rPr lang="en-US"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Desarrollo de </a:t>
                      </a:r>
                      <a:r>
                        <a:rPr lang="en-US" sz="11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Profesorado</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Formación obligatoria para docentes.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Formar líderes que impulsen la sostenibilidad</a:t>
                      </a: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Crear cursos modulares de desarrollo profesional continuo (CPD)</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638060174"/>
                  </a:ext>
                </a:extLst>
              </a:tr>
              <a:tr h="0">
                <a:tc>
                  <a:txBody>
                    <a:bodyPr/>
                    <a:lstStyle/>
                    <a:p>
                      <a:pPr>
                        <a:lnSpc>
                          <a:spcPts val="1120"/>
                        </a:lnSpc>
                        <a:buNone/>
                      </a:pPr>
                      <a:r>
                        <a:rPr lang="en-US" sz="1100" dirty="0" err="1">
                          <a:solidFill>
                            <a:srgbClr val="0289AE"/>
                          </a:solidFill>
                          <a:effectLst/>
                          <a:latin typeface="Calibri" panose="020F0502020204030204" pitchFamily="34" charset="0"/>
                          <a:cs typeface="Calibri" panose="020F0502020204030204" pitchFamily="34" charset="0"/>
                        </a:rPr>
                        <a:t>Colaboración</a:t>
                      </a:r>
                      <a:r>
                        <a:rPr lang="en-US" sz="1100" dirty="0">
                          <a:solidFill>
                            <a:srgbClr val="0289AE"/>
                          </a:solidFill>
                          <a:effectLst/>
                          <a:latin typeface="Calibri" panose="020F0502020204030204" pitchFamily="34" charset="0"/>
                          <a:cs typeface="Calibri" panose="020F0502020204030204" pitchFamily="34" charset="0"/>
                        </a:rPr>
                        <a:t> con la Industria</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Cocrear experiencias de aprendizaje con empresas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n-US" sz="1100" dirty="0" err="1">
                          <a:solidFill>
                            <a:srgbClr val="404040"/>
                          </a:solidFill>
                          <a:effectLst/>
                          <a:latin typeface="Calibri" panose="020F0502020204030204" pitchFamily="34" charset="0"/>
                          <a:cs typeface="Calibri" panose="020F0502020204030204" pitchFamily="34" charset="0"/>
                        </a:rPr>
                        <a:t>Construir</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alianzas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intersectoriales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Facilitar visitas de intercambio y foros en línea</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2019683678"/>
                  </a:ext>
                </a:extLst>
              </a:tr>
              <a:tr h="0">
                <a:tc>
                  <a:txBody>
                    <a:bodyPr/>
                    <a:lstStyle/>
                    <a:p>
                      <a:pPr>
                        <a:lnSpc>
                          <a:spcPts val="1120"/>
                        </a:lnSpc>
                        <a:buNone/>
                      </a:pPr>
                      <a:r>
                        <a:rPr lang="en-US" sz="1100" dirty="0" err="1">
                          <a:solidFill>
                            <a:srgbClr val="0289AE"/>
                          </a:solidFill>
                          <a:effectLst/>
                          <a:latin typeface="Calibri" panose="020F0502020204030204" pitchFamily="34" charset="0"/>
                          <a:cs typeface="Calibri" panose="020F0502020204030204" pitchFamily="34" charset="0"/>
                        </a:rPr>
                        <a:t>Microcredenciales</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Ofrecer cursos cortos y flexibles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Cursos de corta duración para el desarrollo de habilidades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Formación breve basada en competencias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529653377"/>
                  </a:ext>
                </a:extLst>
              </a:tr>
              <a:tr h="0">
                <a:tc>
                  <a:txBody>
                    <a:bodyPr/>
                    <a:lstStyle/>
                    <a:p>
                      <a:pPr>
                        <a:lnSpc>
                          <a:spcPts val="1120"/>
                        </a:lnSpc>
                        <a:buNone/>
                      </a:pPr>
                      <a:r>
                        <a:rPr lang="en-US" sz="1100" dirty="0" err="1">
                          <a:solidFill>
                            <a:srgbClr val="0289AE"/>
                          </a:solidFill>
                          <a:effectLst/>
                          <a:latin typeface="Calibri" panose="020F0502020204030204" pitchFamily="34" charset="0"/>
                          <a:cs typeface="Calibri" panose="020F0502020204030204" pitchFamily="34" charset="0"/>
                        </a:rPr>
                        <a:t>Formación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en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Liderazgo</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Foco en planificación estratégica y el cambio cultural</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Formar líderes en planificación estratégica</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Crear cursos CPD en liderazgo</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645245580"/>
                  </a:ext>
                </a:extLst>
              </a:tr>
              <a:tr h="0">
                <a:tc>
                  <a:txBody>
                    <a:bodyPr/>
                    <a:lstStyle/>
                    <a:p>
                      <a:pPr>
                        <a:lnSpc>
                          <a:spcPts val="1120"/>
                        </a:lnSpc>
                        <a:buNone/>
                      </a:pPr>
                      <a:r>
                        <a:rPr lang="en-US" sz="1100" dirty="0" err="1">
                          <a:solidFill>
                            <a:srgbClr val="0289AE"/>
                          </a:solidFill>
                          <a:effectLst/>
                          <a:latin typeface="Calibri" panose="020F0502020204030204" pitchFamily="34" charset="0"/>
                          <a:cs typeface="Calibri" panose="020F0502020204030204" pitchFamily="34" charset="0"/>
                        </a:rPr>
                        <a:t>Compromiso</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Comunitario</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Implicar a juventud y comunidades locales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Empoderar a estudiantes y comunidades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tc>
                  <a:txBody>
                    <a:bodyPr/>
                    <a:lstStyle/>
                    <a:p>
                      <a:pPr>
                        <a:lnSpc>
                          <a:spcPts val="1120"/>
                        </a:lnSpc>
                        <a:buNone/>
                      </a:pPr>
                      <a:r>
                        <a:rPr lang="es-ES" sz="1100" dirty="0">
                          <a:solidFill>
                            <a:srgbClr val="404040"/>
                          </a:solidFill>
                          <a:effectLst/>
                          <a:latin typeface="Calibri" panose="020F0502020204030204" pitchFamily="34" charset="0"/>
                          <a:cs typeface="Calibri" panose="020F0502020204030204" pitchFamily="34" charset="0"/>
                        </a:rPr>
                        <a:t>Formar al personal para implicar a clientes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solidFill>
                      <a:schemeClr val="bg1"/>
                    </a:solidFill>
                  </a:tcPr>
                </a:tc>
                <a:extLst>
                  <a:ext uri="{0D108BD9-81ED-4DB2-BD59-A6C34878D82A}">
                    <a16:rowId xmlns:a16="http://schemas.microsoft.com/office/drawing/2014/main" val="3613433601"/>
                  </a:ext>
                </a:extLst>
              </a:tr>
            </a:tbl>
          </a:graphicData>
        </a:graphic>
      </p:graphicFrame>
      <p:cxnSp>
        <p:nvCxnSpPr>
          <p:cNvPr id="5" name="Straight Connector 4">
            <a:extLst>
              <a:ext uri="{FF2B5EF4-FFF2-40B4-BE49-F238E27FC236}">
                <a16:creationId xmlns:a16="http://schemas.microsoft.com/office/drawing/2014/main" id="{633FAB59-2EB7-51E0-8171-A70B7EF97316}"/>
              </a:ext>
            </a:extLst>
          </p:cNvPr>
          <p:cNvCxnSpPr>
            <a:cxnSpLocks/>
          </p:cNvCxnSpPr>
          <p:nvPr/>
        </p:nvCxnSpPr>
        <p:spPr>
          <a:xfrm>
            <a:off x="642524" y="6169763"/>
            <a:ext cx="648225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048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933EA-6BD2-3998-5570-0B37BEA0125F}"/>
            </a:ext>
          </a:extLst>
        </p:cNvPr>
        <p:cNvGrpSpPr/>
        <p:nvPr/>
      </p:nvGrpSpPr>
      <p:grpSpPr>
        <a:xfrm>
          <a:off x="0" y="0"/>
          <a:ext cx="0" cy="0"/>
          <a:chOff x="0" y="0"/>
          <a:chExt cx="0" cy="0"/>
        </a:xfrm>
      </p:grpSpPr>
      <p:sp>
        <p:nvSpPr>
          <p:cNvPr id="232" name="Graphic 4">
            <a:extLst>
              <a:ext uri="{FF2B5EF4-FFF2-40B4-BE49-F238E27FC236}">
                <a16:creationId xmlns:a16="http://schemas.microsoft.com/office/drawing/2014/main" id="{03F0CCE2-7D1B-6248-B4C0-296EDAE17541}"/>
              </a:ext>
            </a:extLst>
          </p:cNvPr>
          <p:cNvSpPr/>
          <p:nvPr/>
        </p:nvSpPr>
        <p:spPr>
          <a:xfrm>
            <a:off x="0" y="6255068"/>
            <a:ext cx="3116456" cy="317711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6" name="Slide Number Placeholder 5">
            <a:extLst>
              <a:ext uri="{FF2B5EF4-FFF2-40B4-BE49-F238E27FC236}">
                <a16:creationId xmlns:a16="http://schemas.microsoft.com/office/drawing/2014/main" id="{05D4E777-C39A-278B-0FC2-8D8D5F170C15}"/>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29</a:t>
            </a:fld>
            <a:endParaRPr lang="en-US" dirty="0">
              <a:solidFill>
                <a:srgbClr val="262626"/>
              </a:solidFill>
            </a:endParaRPr>
          </a:p>
        </p:txBody>
      </p:sp>
      <p:sp>
        <p:nvSpPr>
          <p:cNvPr id="2" name="Text Placeholder 1">
            <a:extLst>
              <a:ext uri="{FF2B5EF4-FFF2-40B4-BE49-F238E27FC236}">
                <a16:creationId xmlns:a16="http://schemas.microsoft.com/office/drawing/2014/main" id="{F238B040-BE3A-162E-6D45-A96569AF2339}"/>
              </a:ext>
            </a:extLst>
          </p:cNvPr>
          <p:cNvSpPr txBox="1">
            <a:spLocks/>
          </p:cNvSpPr>
          <p:nvPr/>
        </p:nvSpPr>
        <p:spPr>
          <a:xfrm>
            <a:off x="573404" y="1260911"/>
            <a:ext cx="2220104" cy="196418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s-ES" sz="1100" b="0" dirty="0">
                <a:solidFill>
                  <a:srgbClr val="404040"/>
                </a:solidFill>
              </a:rPr>
              <a:t>Este análisis de necesidades formativas expone </a:t>
            </a:r>
            <a:r>
              <a:rPr lang="es-ES" sz="1100" dirty="0">
                <a:solidFill>
                  <a:srgbClr val="404040"/>
                </a:solidFill>
              </a:rPr>
              <a:t>acciones específicas para mejorar la educación en sostenibilidad dentro de los programas de hostelería</a:t>
            </a:r>
            <a:r>
              <a:rPr lang="es-ES" sz="1100" b="0" dirty="0">
                <a:solidFill>
                  <a:srgbClr val="404040"/>
                </a:solidFill>
              </a:rPr>
              <a:t>. Se fundamenta en un análisis comparativo de prácticas educativas en </a:t>
            </a:r>
            <a:r>
              <a:rPr lang="es-ES" sz="1100" dirty="0">
                <a:solidFill>
                  <a:srgbClr val="404040"/>
                </a:solidFill>
              </a:rPr>
              <a:t>Irlanda, España y Turquía</a:t>
            </a:r>
            <a:r>
              <a:rPr lang="es-ES" sz="1100" b="0" dirty="0">
                <a:solidFill>
                  <a:srgbClr val="404040"/>
                </a:solidFill>
              </a:rPr>
              <a:t>, identificando principales carencias y oportunidades de acción.</a:t>
            </a:r>
            <a:endParaRPr lang="en-US" sz="1100" b="0" dirty="0">
              <a:solidFill>
                <a:srgbClr val="404040"/>
              </a:solidFill>
            </a:endParaRPr>
          </a:p>
        </p:txBody>
      </p:sp>
      <p:cxnSp>
        <p:nvCxnSpPr>
          <p:cNvPr id="155" name="Straight Connector 154">
            <a:extLst>
              <a:ext uri="{FF2B5EF4-FFF2-40B4-BE49-F238E27FC236}">
                <a16:creationId xmlns:a16="http://schemas.microsoft.com/office/drawing/2014/main" id="{1114D007-4169-F6DF-9904-F1650E1C4DB5}"/>
              </a:ext>
            </a:extLst>
          </p:cNvPr>
          <p:cNvCxnSpPr>
            <a:cxnSpLocks/>
          </p:cNvCxnSpPr>
          <p:nvPr/>
        </p:nvCxnSpPr>
        <p:spPr>
          <a:xfrm>
            <a:off x="-7019" y="789184"/>
            <a:ext cx="503501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027A0BCE-7920-B8D0-D63A-00D98B578ADE}"/>
              </a:ext>
            </a:extLst>
          </p:cNvPr>
          <p:cNvSpPr txBox="1"/>
          <p:nvPr/>
        </p:nvSpPr>
        <p:spPr>
          <a:xfrm>
            <a:off x="601973" y="658528"/>
            <a:ext cx="2923546" cy="505523"/>
          </a:xfrm>
          <a:prstGeom prst="rect">
            <a:avLst/>
          </a:prstGeom>
          <a:noFill/>
          <a:ln>
            <a:noFill/>
          </a:ln>
        </p:spPr>
        <p:txBody>
          <a:bodyPr wrap="square" rtlCol="0">
            <a:spAutoFit/>
          </a:bodyPr>
          <a:lstStyle/>
          <a:p>
            <a:pPr>
              <a:lnSpc>
                <a:spcPts val="1580"/>
              </a:lnSpc>
            </a:pPr>
            <a:r>
              <a:rPr lang="es-ES" sz="1600" b="1" dirty="0">
                <a:solidFill>
                  <a:srgbClr val="0289AE"/>
                </a:solidFill>
                <a:highlight>
                  <a:srgbClr val="FFFFFF"/>
                </a:highlight>
                <a:latin typeface="Calibri" panose="020F0502020204030204" pitchFamily="34" charset="0"/>
                <a:cs typeface="Calibri" panose="020F0502020204030204" pitchFamily="34" charset="0"/>
              </a:rPr>
              <a:t>Prioridades de Formación en </a:t>
            </a:r>
            <a:br>
              <a:rPr lang="es-ES" sz="1600" b="1" dirty="0">
                <a:solidFill>
                  <a:srgbClr val="0289AE"/>
                </a:solidFill>
                <a:highlight>
                  <a:srgbClr val="FFFFFF"/>
                </a:highlight>
                <a:latin typeface="Calibri" panose="020F0502020204030204" pitchFamily="34" charset="0"/>
                <a:cs typeface="Calibri" panose="020F0502020204030204" pitchFamily="34" charset="0"/>
              </a:rPr>
            </a:br>
            <a:r>
              <a:rPr lang="es-ES" sz="1600" b="1" dirty="0">
                <a:solidFill>
                  <a:srgbClr val="0289AE"/>
                </a:solidFill>
                <a:highlight>
                  <a:srgbClr val="FFFFFF"/>
                </a:highlight>
                <a:latin typeface="Calibri" panose="020F0502020204030204" pitchFamily="34" charset="0"/>
                <a:cs typeface="Calibri" panose="020F0502020204030204" pitchFamily="34" charset="0"/>
              </a:rPr>
              <a:t>Educación para la Sostenibilidad﻿</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157" name="Straight Connector 156">
            <a:extLst>
              <a:ext uri="{FF2B5EF4-FFF2-40B4-BE49-F238E27FC236}">
                <a16:creationId xmlns:a16="http://schemas.microsoft.com/office/drawing/2014/main" id="{C5985900-2BA4-8F86-5481-71655A04A95C}"/>
              </a:ext>
            </a:extLst>
          </p:cNvPr>
          <p:cNvCxnSpPr>
            <a:cxnSpLocks/>
          </p:cNvCxnSpPr>
          <p:nvPr/>
        </p:nvCxnSpPr>
        <p:spPr>
          <a:xfrm>
            <a:off x="5027992" y="795214"/>
            <a:ext cx="0" cy="574086"/>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58" name="Triangle 157">
            <a:extLst>
              <a:ext uri="{FF2B5EF4-FFF2-40B4-BE49-F238E27FC236}">
                <a16:creationId xmlns:a16="http://schemas.microsoft.com/office/drawing/2014/main" id="{00975166-F688-ABB3-0FFE-6061D4BEA77C}"/>
              </a:ext>
            </a:extLst>
          </p:cNvPr>
          <p:cNvSpPr/>
          <p:nvPr/>
        </p:nvSpPr>
        <p:spPr>
          <a:xfrm rot="10800000">
            <a:off x="4919319" y="946504"/>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a:extLst>
              <a:ext uri="{FF2B5EF4-FFF2-40B4-BE49-F238E27FC236}">
                <a16:creationId xmlns:a16="http://schemas.microsoft.com/office/drawing/2014/main" id="{EB18AE38-A0CC-E620-F1AB-7C951C7ADEF2}"/>
              </a:ext>
            </a:extLst>
          </p:cNvPr>
          <p:cNvGrpSpPr/>
          <p:nvPr/>
        </p:nvGrpSpPr>
        <p:grpSpPr>
          <a:xfrm>
            <a:off x="3617960" y="1447684"/>
            <a:ext cx="2829052" cy="2327046"/>
            <a:chOff x="2835720" y="2002144"/>
            <a:chExt cx="3781698" cy="3110649"/>
          </a:xfrm>
        </p:grpSpPr>
        <p:cxnSp>
          <p:nvCxnSpPr>
            <p:cNvPr id="162" name="Straight Connector 161">
              <a:extLst>
                <a:ext uri="{FF2B5EF4-FFF2-40B4-BE49-F238E27FC236}">
                  <a16:creationId xmlns:a16="http://schemas.microsoft.com/office/drawing/2014/main" id="{EA31BEF5-AD7B-6207-A3A1-E38E875DC2AF}"/>
                </a:ext>
              </a:extLst>
            </p:cNvPr>
            <p:cNvCxnSpPr>
              <a:cxnSpLocks/>
            </p:cNvCxnSpPr>
            <p:nvPr/>
          </p:nvCxnSpPr>
          <p:spPr>
            <a:xfrm flipH="1">
              <a:off x="2932553" y="4983391"/>
              <a:ext cx="1096307"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63" name="Group 162">
              <a:extLst>
                <a:ext uri="{FF2B5EF4-FFF2-40B4-BE49-F238E27FC236}">
                  <a16:creationId xmlns:a16="http://schemas.microsoft.com/office/drawing/2014/main" id="{E2083567-BFF3-2B61-5387-AB5A8D9DDFB7}"/>
                </a:ext>
              </a:extLst>
            </p:cNvPr>
            <p:cNvGrpSpPr/>
            <p:nvPr/>
          </p:nvGrpSpPr>
          <p:grpSpPr>
            <a:xfrm>
              <a:off x="2846714" y="2399882"/>
              <a:ext cx="1000196" cy="89594"/>
              <a:chOff x="2688589" y="2399882"/>
              <a:chExt cx="1000196" cy="89594"/>
            </a:xfrm>
          </p:grpSpPr>
          <p:cxnSp>
            <p:nvCxnSpPr>
              <p:cNvPr id="199" name="Straight Connector 198">
                <a:extLst>
                  <a:ext uri="{FF2B5EF4-FFF2-40B4-BE49-F238E27FC236}">
                    <a16:creationId xmlns:a16="http://schemas.microsoft.com/office/drawing/2014/main" id="{33A3E925-D748-DFF2-8074-4183CE049577}"/>
                  </a:ext>
                </a:extLst>
              </p:cNvPr>
              <p:cNvCxnSpPr>
                <a:cxnSpLocks/>
              </p:cNvCxnSpPr>
              <p:nvPr/>
            </p:nvCxnSpPr>
            <p:spPr>
              <a:xfrm flipH="1">
                <a:off x="2768905" y="2444679"/>
                <a:ext cx="919880"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200" name="Oval 199">
                <a:extLst>
                  <a:ext uri="{FF2B5EF4-FFF2-40B4-BE49-F238E27FC236}">
                    <a16:creationId xmlns:a16="http://schemas.microsoft.com/office/drawing/2014/main" id="{4CDCD361-D4FE-5708-9BBB-ADF21DFDDF71}"/>
                  </a:ext>
                </a:extLst>
              </p:cNvPr>
              <p:cNvSpPr/>
              <p:nvPr/>
            </p:nvSpPr>
            <p:spPr>
              <a:xfrm>
                <a:off x="2688589" y="2399882"/>
                <a:ext cx="89594" cy="89594"/>
              </a:xfrm>
              <a:prstGeom prst="ellipse">
                <a:avLst/>
              </a:prstGeom>
              <a:solidFill>
                <a:srgbClr val="E9B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cxnSp>
          <p:nvCxnSpPr>
            <p:cNvPr id="164" name="Straight Connector 163">
              <a:extLst>
                <a:ext uri="{FF2B5EF4-FFF2-40B4-BE49-F238E27FC236}">
                  <a16:creationId xmlns:a16="http://schemas.microsoft.com/office/drawing/2014/main" id="{DE0EA2F2-847F-8DDE-64EA-5DAB1AF22406}"/>
                </a:ext>
              </a:extLst>
            </p:cNvPr>
            <p:cNvCxnSpPr>
              <a:cxnSpLocks/>
            </p:cNvCxnSpPr>
            <p:nvPr/>
          </p:nvCxnSpPr>
          <p:spPr>
            <a:xfrm flipH="1">
              <a:off x="2918803" y="3323164"/>
              <a:ext cx="919880"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AB0C6143-DD30-CAF5-B010-943B539C3112}"/>
                </a:ext>
              </a:extLst>
            </p:cNvPr>
            <p:cNvCxnSpPr>
              <a:cxnSpLocks/>
            </p:cNvCxnSpPr>
            <p:nvPr/>
          </p:nvCxnSpPr>
          <p:spPr>
            <a:xfrm flipH="1">
              <a:off x="2916036" y="4530411"/>
              <a:ext cx="919880"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66" name="Group 165">
              <a:extLst>
                <a:ext uri="{FF2B5EF4-FFF2-40B4-BE49-F238E27FC236}">
                  <a16:creationId xmlns:a16="http://schemas.microsoft.com/office/drawing/2014/main" id="{66F1BBA8-81A5-0A58-D9AA-0A037DF0308A}"/>
                </a:ext>
              </a:extLst>
            </p:cNvPr>
            <p:cNvGrpSpPr/>
            <p:nvPr/>
          </p:nvGrpSpPr>
          <p:grpSpPr>
            <a:xfrm rot="10800000">
              <a:off x="5617222" y="2399892"/>
              <a:ext cx="1000196" cy="89594"/>
              <a:chOff x="2688589" y="2399882"/>
              <a:chExt cx="1000196" cy="89594"/>
            </a:xfrm>
          </p:grpSpPr>
          <p:cxnSp>
            <p:nvCxnSpPr>
              <p:cNvPr id="197" name="Straight Connector 196">
                <a:extLst>
                  <a:ext uri="{FF2B5EF4-FFF2-40B4-BE49-F238E27FC236}">
                    <a16:creationId xmlns:a16="http://schemas.microsoft.com/office/drawing/2014/main" id="{C655E448-CE32-62C4-53B0-F003050F41FE}"/>
                  </a:ext>
                </a:extLst>
              </p:cNvPr>
              <p:cNvCxnSpPr>
                <a:cxnSpLocks/>
              </p:cNvCxnSpPr>
              <p:nvPr/>
            </p:nvCxnSpPr>
            <p:spPr>
              <a:xfrm flipH="1">
                <a:off x="2768905" y="2444679"/>
                <a:ext cx="919880"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198" name="Oval 197">
                <a:extLst>
                  <a:ext uri="{FF2B5EF4-FFF2-40B4-BE49-F238E27FC236}">
                    <a16:creationId xmlns:a16="http://schemas.microsoft.com/office/drawing/2014/main" id="{B0B60969-1503-2352-C4D7-2AD13E8F7537}"/>
                  </a:ext>
                </a:extLst>
              </p:cNvPr>
              <p:cNvSpPr/>
              <p:nvPr/>
            </p:nvSpPr>
            <p:spPr>
              <a:xfrm>
                <a:off x="2688589" y="2399882"/>
                <a:ext cx="89594" cy="89594"/>
              </a:xfrm>
              <a:prstGeom prst="ellipse">
                <a:avLst/>
              </a:prstGeom>
              <a:solidFill>
                <a:srgbClr val="2767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grpSp>
          <p:nvGrpSpPr>
            <p:cNvPr id="167" name="Group 166">
              <a:extLst>
                <a:ext uri="{FF2B5EF4-FFF2-40B4-BE49-F238E27FC236}">
                  <a16:creationId xmlns:a16="http://schemas.microsoft.com/office/drawing/2014/main" id="{0125207A-03E0-97CC-5312-FCD6EF20DDE7}"/>
                </a:ext>
              </a:extLst>
            </p:cNvPr>
            <p:cNvGrpSpPr/>
            <p:nvPr/>
          </p:nvGrpSpPr>
          <p:grpSpPr>
            <a:xfrm rot="10800000">
              <a:off x="5598350" y="3409868"/>
              <a:ext cx="1000196" cy="89594"/>
              <a:chOff x="2688589" y="2399882"/>
              <a:chExt cx="1000196" cy="89594"/>
            </a:xfrm>
          </p:grpSpPr>
          <p:cxnSp>
            <p:nvCxnSpPr>
              <p:cNvPr id="195" name="Straight Connector 194">
                <a:extLst>
                  <a:ext uri="{FF2B5EF4-FFF2-40B4-BE49-F238E27FC236}">
                    <a16:creationId xmlns:a16="http://schemas.microsoft.com/office/drawing/2014/main" id="{9469569D-76D9-4995-7D2C-DA1F3DC24A47}"/>
                  </a:ext>
                </a:extLst>
              </p:cNvPr>
              <p:cNvCxnSpPr>
                <a:cxnSpLocks/>
              </p:cNvCxnSpPr>
              <p:nvPr/>
            </p:nvCxnSpPr>
            <p:spPr>
              <a:xfrm flipH="1">
                <a:off x="2768905" y="2444679"/>
                <a:ext cx="919880"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196" name="Oval 195">
                <a:extLst>
                  <a:ext uri="{FF2B5EF4-FFF2-40B4-BE49-F238E27FC236}">
                    <a16:creationId xmlns:a16="http://schemas.microsoft.com/office/drawing/2014/main" id="{33B4906F-875B-7DE1-7F0D-3F28D18A10DF}"/>
                  </a:ext>
                </a:extLst>
              </p:cNvPr>
              <p:cNvSpPr/>
              <p:nvPr/>
            </p:nvSpPr>
            <p:spPr>
              <a:xfrm>
                <a:off x="2688589" y="2399882"/>
                <a:ext cx="89594" cy="89594"/>
              </a:xfrm>
              <a:prstGeom prst="ellipse">
                <a:avLst/>
              </a:prstGeom>
              <a:solidFill>
                <a:srgbClr val="3D8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grpSp>
          <p:nvGrpSpPr>
            <p:cNvPr id="168" name="Group 167">
              <a:extLst>
                <a:ext uri="{FF2B5EF4-FFF2-40B4-BE49-F238E27FC236}">
                  <a16:creationId xmlns:a16="http://schemas.microsoft.com/office/drawing/2014/main" id="{183ED828-C28D-F1C1-F054-ECBC3E8E887B}"/>
                </a:ext>
              </a:extLst>
            </p:cNvPr>
            <p:cNvGrpSpPr/>
            <p:nvPr/>
          </p:nvGrpSpPr>
          <p:grpSpPr>
            <a:xfrm rot="10800000">
              <a:off x="5437258" y="4729537"/>
              <a:ext cx="1180160" cy="89594"/>
              <a:chOff x="2688589" y="2399882"/>
              <a:chExt cx="1180160" cy="89594"/>
            </a:xfrm>
          </p:grpSpPr>
          <p:cxnSp>
            <p:nvCxnSpPr>
              <p:cNvPr id="193" name="Straight Connector 192">
                <a:extLst>
                  <a:ext uri="{FF2B5EF4-FFF2-40B4-BE49-F238E27FC236}">
                    <a16:creationId xmlns:a16="http://schemas.microsoft.com/office/drawing/2014/main" id="{44947BF9-72F1-564F-7801-FAF75BA4A803}"/>
                  </a:ext>
                </a:extLst>
              </p:cNvPr>
              <p:cNvCxnSpPr>
                <a:cxnSpLocks/>
              </p:cNvCxnSpPr>
              <p:nvPr/>
            </p:nvCxnSpPr>
            <p:spPr>
              <a:xfrm rot="10800000">
                <a:off x="2768905" y="2444679"/>
                <a:ext cx="1099844"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194" name="Oval 193">
                <a:extLst>
                  <a:ext uri="{FF2B5EF4-FFF2-40B4-BE49-F238E27FC236}">
                    <a16:creationId xmlns:a16="http://schemas.microsoft.com/office/drawing/2014/main" id="{F0F238A7-67DB-4E33-2EE8-E24F9AE8D820}"/>
                  </a:ext>
                </a:extLst>
              </p:cNvPr>
              <p:cNvSpPr/>
              <p:nvPr/>
            </p:nvSpPr>
            <p:spPr>
              <a:xfrm>
                <a:off x="2688589" y="2399882"/>
                <a:ext cx="89594" cy="89594"/>
              </a:xfrm>
              <a:prstGeom prst="ellipse">
                <a:avLst/>
              </a:prstGeom>
              <a:solidFill>
                <a:srgbClr val="018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sp>
          <p:nvSpPr>
            <p:cNvPr id="171" name="Oval 170">
              <a:extLst>
                <a:ext uri="{FF2B5EF4-FFF2-40B4-BE49-F238E27FC236}">
                  <a16:creationId xmlns:a16="http://schemas.microsoft.com/office/drawing/2014/main" id="{D043C483-4DFA-9D04-BF85-853571A76FC6}"/>
                </a:ext>
              </a:extLst>
            </p:cNvPr>
            <p:cNvSpPr/>
            <p:nvPr/>
          </p:nvSpPr>
          <p:spPr>
            <a:xfrm>
              <a:off x="2846714" y="3271843"/>
              <a:ext cx="89594" cy="89594"/>
            </a:xfrm>
            <a:prstGeom prst="ellipse">
              <a:avLst/>
            </a:prstGeom>
            <a:solidFill>
              <a:srgbClr val="61A8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sp>
          <p:nvSpPr>
            <p:cNvPr id="173" name="Oval 172">
              <a:extLst>
                <a:ext uri="{FF2B5EF4-FFF2-40B4-BE49-F238E27FC236}">
                  <a16:creationId xmlns:a16="http://schemas.microsoft.com/office/drawing/2014/main" id="{36ACB083-2B92-91AC-9A1A-8B5AAE704F66}"/>
                </a:ext>
              </a:extLst>
            </p:cNvPr>
            <p:cNvSpPr/>
            <p:nvPr/>
          </p:nvSpPr>
          <p:spPr>
            <a:xfrm>
              <a:off x="2835720" y="4485614"/>
              <a:ext cx="89594" cy="89594"/>
            </a:xfrm>
            <a:prstGeom prst="ellipse">
              <a:avLst/>
            </a:prstGeom>
            <a:solidFill>
              <a:srgbClr val="468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sp>
          <p:nvSpPr>
            <p:cNvPr id="178" name="Oval 177">
              <a:extLst>
                <a:ext uri="{FF2B5EF4-FFF2-40B4-BE49-F238E27FC236}">
                  <a16:creationId xmlns:a16="http://schemas.microsoft.com/office/drawing/2014/main" id="{72CB4802-29FC-E68A-B62A-6B24F7B059A0}"/>
                </a:ext>
              </a:extLst>
            </p:cNvPr>
            <p:cNvSpPr/>
            <p:nvPr/>
          </p:nvSpPr>
          <p:spPr>
            <a:xfrm>
              <a:off x="2852237" y="4938594"/>
              <a:ext cx="89594" cy="89594"/>
            </a:xfrm>
            <a:prstGeom prst="ellipse">
              <a:avLst/>
            </a:prstGeom>
            <a:solidFill>
              <a:srgbClr val="5FAD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sp>
          <p:nvSpPr>
            <p:cNvPr id="179" name="Freeform 178">
              <a:extLst>
                <a:ext uri="{FF2B5EF4-FFF2-40B4-BE49-F238E27FC236}">
                  <a16:creationId xmlns:a16="http://schemas.microsoft.com/office/drawing/2014/main" id="{74368820-879F-B588-A9CC-AA976E44248F}"/>
                </a:ext>
              </a:extLst>
            </p:cNvPr>
            <p:cNvSpPr/>
            <p:nvPr/>
          </p:nvSpPr>
          <p:spPr>
            <a:xfrm>
              <a:off x="4739081" y="2003527"/>
              <a:ext cx="1195020" cy="1125864"/>
            </a:xfrm>
            <a:custGeom>
              <a:avLst/>
              <a:gdLst>
                <a:gd name="connsiteX0" fmla="*/ 485477 w 1195020"/>
                <a:gd name="connsiteY0" fmla="*/ 1124482 h 1125864"/>
                <a:gd name="connsiteX1" fmla="*/ 1195021 w 1195020"/>
                <a:gd name="connsiteY1" fmla="*/ 608575 h 1125864"/>
                <a:gd name="connsiteX2" fmla="*/ 0 w 1195020"/>
                <a:gd name="connsiteY2" fmla="*/ 0 h 1125864"/>
                <a:gd name="connsiteX3" fmla="*/ 0 w 1195020"/>
                <a:gd name="connsiteY3" fmla="*/ 878285 h 1125864"/>
                <a:gd name="connsiteX4" fmla="*/ 485477 w 1195020"/>
                <a:gd name="connsiteY4" fmla="*/ 1125864 h 11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020" h="1125864">
                  <a:moveTo>
                    <a:pt x="485477" y="1124482"/>
                  </a:moveTo>
                  <a:lnTo>
                    <a:pt x="1195021" y="608575"/>
                  </a:lnTo>
                  <a:cubicBezTo>
                    <a:pt x="910097" y="236515"/>
                    <a:pt x="467496" y="11065"/>
                    <a:pt x="0" y="0"/>
                  </a:cubicBezTo>
                  <a:lnTo>
                    <a:pt x="0" y="878285"/>
                  </a:lnTo>
                  <a:cubicBezTo>
                    <a:pt x="195021" y="889350"/>
                    <a:pt x="369294" y="983403"/>
                    <a:pt x="485477" y="1125864"/>
                  </a:cubicBezTo>
                  <a:close/>
                </a:path>
              </a:pathLst>
            </a:custGeom>
            <a:solidFill>
              <a:srgbClr val="286733"/>
            </a:solidFill>
            <a:ln w="13815" cap="flat">
              <a:noFill/>
              <a:prstDash val="solid"/>
              <a:miter/>
            </a:ln>
            <a:effectLst/>
          </p:spPr>
          <p:txBody>
            <a:bodyPr rot="0" spcFirstLastPara="0" vertOverflow="overflow" horzOverflow="overflow" vert="horz" wrap="square" lIns="68406" tIns="34202" rIns="68406" bIns="34202" numCol="1" spcCol="0" rtlCol="0" fromWordArt="0" anchor="ctr" anchorCtr="0" forceAA="0" compatLnSpc="1">
              <a:prstTxWarp prst="textNoShape">
                <a:avLst/>
              </a:prstTxWarp>
              <a:noAutofit/>
            </a:bodyPr>
            <a:lstStyle/>
            <a:p>
              <a:endParaRPr lang="en-US" sz="1346"/>
            </a:p>
          </p:txBody>
        </p:sp>
        <p:sp>
          <p:nvSpPr>
            <p:cNvPr id="180" name="Freeform 179">
              <a:extLst>
                <a:ext uri="{FF2B5EF4-FFF2-40B4-BE49-F238E27FC236}">
                  <a16:creationId xmlns:a16="http://schemas.microsoft.com/office/drawing/2014/main" id="{B7909D44-3333-D7BC-D37A-0E34F5DF58AE}"/>
                </a:ext>
              </a:extLst>
            </p:cNvPr>
            <p:cNvSpPr/>
            <p:nvPr/>
          </p:nvSpPr>
          <p:spPr>
            <a:xfrm>
              <a:off x="5271584" y="2675726"/>
              <a:ext cx="984439" cy="1764868"/>
            </a:xfrm>
            <a:custGeom>
              <a:avLst/>
              <a:gdLst>
                <a:gd name="connsiteX0" fmla="*/ 0 w 984439"/>
                <a:gd name="connsiteY0" fmla="*/ 1248963 h 1764868"/>
                <a:gd name="connsiteX1" fmla="*/ 709543 w 984439"/>
                <a:gd name="connsiteY1" fmla="*/ 1764869 h 1764868"/>
                <a:gd name="connsiteX2" fmla="*/ 709543 w 984439"/>
                <a:gd name="connsiteY2" fmla="*/ 0 h 1764868"/>
                <a:gd name="connsiteX3" fmla="*/ 0 w 984439"/>
                <a:gd name="connsiteY3" fmla="*/ 515906 h 1764868"/>
                <a:gd name="connsiteX4" fmla="*/ 107884 w 984439"/>
                <a:gd name="connsiteY4" fmla="*/ 882434 h 1764868"/>
                <a:gd name="connsiteX5" fmla="*/ 0 w 984439"/>
                <a:gd name="connsiteY5" fmla="*/ 1248963 h 176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439" h="1764868">
                  <a:moveTo>
                    <a:pt x="0" y="1248963"/>
                  </a:moveTo>
                  <a:lnTo>
                    <a:pt x="709543" y="1764869"/>
                  </a:lnTo>
                  <a:cubicBezTo>
                    <a:pt x="1076072" y="1232365"/>
                    <a:pt x="1076072" y="532503"/>
                    <a:pt x="709543" y="0"/>
                  </a:cubicBezTo>
                  <a:lnTo>
                    <a:pt x="0" y="515906"/>
                  </a:lnTo>
                  <a:cubicBezTo>
                    <a:pt x="67773" y="621023"/>
                    <a:pt x="107884" y="746888"/>
                    <a:pt x="107884" y="882434"/>
                  </a:cubicBezTo>
                  <a:cubicBezTo>
                    <a:pt x="107884" y="1017981"/>
                    <a:pt x="67773" y="1142462"/>
                    <a:pt x="0" y="1248963"/>
                  </a:cubicBezTo>
                  <a:close/>
                </a:path>
              </a:pathLst>
            </a:custGeom>
            <a:solidFill>
              <a:srgbClr val="3D8340"/>
            </a:solidFill>
            <a:ln w="13815" cap="flat">
              <a:noFill/>
              <a:prstDash val="solid"/>
              <a:miter/>
            </a:ln>
            <a:effectLst/>
          </p:spPr>
          <p:txBody>
            <a:bodyPr rot="0" spcFirstLastPara="0" vertOverflow="overflow" horzOverflow="overflow" vert="horz" wrap="square" lIns="68406" tIns="34202" rIns="68406" bIns="34202" numCol="1" spcCol="0" rtlCol="0" fromWordArt="0" anchor="ctr" anchorCtr="0" forceAA="0" compatLnSpc="1">
              <a:prstTxWarp prst="textNoShape">
                <a:avLst/>
              </a:prstTxWarp>
              <a:noAutofit/>
            </a:bodyPr>
            <a:lstStyle/>
            <a:p>
              <a:endParaRPr lang="en-US" sz="1346"/>
            </a:p>
          </p:txBody>
        </p:sp>
        <p:sp>
          <p:nvSpPr>
            <p:cNvPr id="181" name="Freeform 180">
              <a:extLst>
                <a:ext uri="{FF2B5EF4-FFF2-40B4-BE49-F238E27FC236}">
                  <a16:creationId xmlns:a16="http://schemas.microsoft.com/office/drawing/2014/main" id="{496BB740-702C-615C-BEA1-F7CA7C2B0C70}"/>
                </a:ext>
              </a:extLst>
            </p:cNvPr>
            <p:cNvSpPr/>
            <p:nvPr/>
          </p:nvSpPr>
          <p:spPr>
            <a:xfrm>
              <a:off x="4946550" y="3986929"/>
              <a:ext cx="987551" cy="1037344"/>
            </a:xfrm>
            <a:custGeom>
              <a:avLst/>
              <a:gdLst>
                <a:gd name="connsiteX0" fmla="*/ 0 w 987551"/>
                <a:gd name="connsiteY0" fmla="*/ 203320 h 1037344"/>
                <a:gd name="connsiteX1" fmla="*/ 271093 w 987551"/>
                <a:gd name="connsiteY1" fmla="*/ 1037344 h 1037344"/>
                <a:gd name="connsiteX2" fmla="*/ 987552 w 987551"/>
                <a:gd name="connsiteY2" fmla="*/ 515906 h 1037344"/>
                <a:gd name="connsiteX3" fmla="*/ 278008 w 987551"/>
                <a:gd name="connsiteY3" fmla="*/ 0 h 1037344"/>
                <a:gd name="connsiteX4" fmla="*/ 0 w 987551"/>
                <a:gd name="connsiteY4" fmla="*/ 201936 h 103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551" h="1037344">
                  <a:moveTo>
                    <a:pt x="0" y="203320"/>
                  </a:moveTo>
                  <a:lnTo>
                    <a:pt x="271093" y="1037344"/>
                  </a:lnTo>
                  <a:cubicBezTo>
                    <a:pt x="557400" y="936376"/>
                    <a:pt x="803596" y="757953"/>
                    <a:pt x="987552" y="515906"/>
                  </a:cubicBezTo>
                  <a:lnTo>
                    <a:pt x="278008" y="0"/>
                  </a:lnTo>
                  <a:cubicBezTo>
                    <a:pt x="204702" y="89903"/>
                    <a:pt x="109267" y="159059"/>
                    <a:pt x="0" y="201936"/>
                  </a:cubicBezTo>
                  <a:close/>
                </a:path>
              </a:pathLst>
            </a:custGeom>
            <a:solidFill>
              <a:srgbClr val="0289AE"/>
            </a:solidFill>
            <a:ln w="13815" cap="flat">
              <a:noFill/>
              <a:prstDash val="solid"/>
              <a:miter/>
            </a:ln>
            <a:effectLst/>
          </p:spPr>
          <p:txBody>
            <a:bodyPr rot="0" spcFirstLastPara="0" vertOverflow="overflow" horzOverflow="overflow" vert="horz" wrap="square" lIns="68406" tIns="34202" rIns="68406" bIns="34202" numCol="1" spcCol="0" rtlCol="0" fromWordArt="0" anchor="ctr" anchorCtr="0" forceAA="0" compatLnSpc="1">
              <a:prstTxWarp prst="textNoShape">
                <a:avLst/>
              </a:prstTxWarp>
              <a:noAutofit/>
            </a:bodyPr>
            <a:lstStyle/>
            <a:p>
              <a:endParaRPr lang="en-US" sz="1346"/>
            </a:p>
          </p:txBody>
        </p:sp>
        <p:sp>
          <p:nvSpPr>
            <p:cNvPr id="182" name="Freeform 181">
              <a:extLst>
                <a:ext uri="{FF2B5EF4-FFF2-40B4-BE49-F238E27FC236}">
                  <a16:creationId xmlns:a16="http://schemas.microsoft.com/office/drawing/2014/main" id="{D2B740D5-6AF4-EDE4-153A-0925535C39D2}"/>
                </a:ext>
              </a:extLst>
            </p:cNvPr>
            <p:cNvSpPr/>
            <p:nvPr/>
          </p:nvSpPr>
          <p:spPr>
            <a:xfrm>
              <a:off x="3232857" y="3802974"/>
              <a:ext cx="1037344" cy="988935"/>
            </a:xfrm>
            <a:custGeom>
              <a:avLst/>
              <a:gdLst>
                <a:gd name="connsiteX0" fmla="*/ 835408 w 1037344"/>
                <a:gd name="connsiteY0" fmla="*/ 1383 h 988935"/>
                <a:gd name="connsiteX1" fmla="*/ 0 w 1037344"/>
                <a:gd name="connsiteY1" fmla="*/ 272476 h 988935"/>
                <a:gd name="connsiteX2" fmla="*/ 521438 w 1037344"/>
                <a:gd name="connsiteY2" fmla="*/ 988935 h 988935"/>
                <a:gd name="connsiteX3" fmla="*/ 1037345 w 1037344"/>
                <a:gd name="connsiteY3" fmla="*/ 278008 h 988935"/>
                <a:gd name="connsiteX4" fmla="*/ 835408 w 1037344"/>
                <a:gd name="connsiteY4" fmla="*/ 0 h 988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344" h="988935">
                  <a:moveTo>
                    <a:pt x="835408" y="1383"/>
                  </a:moveTo>
                  <a:lnTo>
                    <a:pt x="0" y="272476"/>
                  </a:lnTo>
                  <a:cubicBezTo>
                    <a:pt x="100968" y="558783"/>
                    <a:pt x="279391" y="804979"/>
                    <a:pt x="521438" y="988935"/>
                  </a:cubicBezTo>
                  <a:lnTo>
                    <a:pt x="1037345" y="278008"/>
                  </a:lnTo>
                  <a:cubicBezTo>
                    <a:pt x="948824" y="204702"/>
                    <a:pt x="878285" y="109267"/>
                    <a:pt x="835408" y="0"/>
                  </a:cubicBezTo>
                  <a:close/>
                </a:path>
              </a:pathLst>
            </a:custGeom>
            <a:solidFill>
              <a:srgbClr val="46843E"/>
            </a:solidFill>
            <a:ln w="13815" cap="flat">
              <a:noFill/>
              <a:prstDash val="solid"/>
              <a:miter/>
            </a:ln>
          </p:spPr>
          <p:txBody>
            <a:bodyPr rot="0" spcFirstLastPara="0" vertOverflow="overflow" horzOverflow="overflow" vert="horz" wrap="square" lIns="68406" tIns="34202" rIns="68406" bIns="34202" numCol="1" spcCol="0" rtlCol="0" fromWordArt="0" anchor="ctr" anchorCtr="0" forceAA="0" compatLnSpc="1">
              <a:prstTxWarp prst="textNoShape">
                <a:avLst/>
              </a:prstTxWarp>
              <a:noAutofit/>
            </a:bodyPr>
            <a:lstStyle/>
            <a:p>
              <a:endParaRPr lang="en-US" sz="1346"/>
            </a:p>
          </p:txBody>
        </p:sp>
        <p:sp>
          <p:nvSpPr>
            <p:cNvPr id="183" name="Freeform 182">
              <a:extLst>
                <a:ext uri="{FF2B5EF4-FFF2-40B4-BE49-F238E27FC236}">
                  <a16:creationId xmlns:a16="http://schemas.microsoft.com/office/drawing/2014/main" id="{A1CE7055-CB87-9B59-47B8-EC89BBAB1EE7}"/>
                </a:ext>
              </a:extLst>
            </p:cNvPr>
            <p:cNvSpPr/>
            <p:nvPr/>
          </p:nvSpPr>
          <p:spPr>
            <a:xfrm>
              <a:off x="3144350" y="2675726"/>
              <a:ext cx="984772" cy="1325034"/>
            </a:xfrm>
            <a:custGeom>
              <a:avLst/>
              <a:gdLst>
                <a:gd name="connsiteX0" fmla="*/ 984773 w 984772"/>
                <a:gd name="connsiteY0" fmla="*/ 515906 h 1325034"/>
                <a:gd name="connsiteX1" fmla="*/ 273846 w 984772"/>
                <a:gd name="connsiteY1" fmla="*/ 0 h 1325034"/>
                <a:gd name="connsiteX2" fmla="*/ 63611 w 984772"/>
                <a:gd name="connsiteY2" fmla="*/ 1325034 h 1325034"/>
                <a:gd name="connsiteX3" fmla="*/ 899019 w 984772"/>
                <a:gd name="connsiteY3" fmla="*/ 1053942 h 1325034"/>
                <a:gd name="connsiteX4" fmla="*/ 876889 w 984772"/>
                <a:gd name="connsiteY4" fmla="*/ 882434 h 1325034"/>
                <a:gd name="connsiteX5" fmla="*/ 984773 w 984772"/>
                <a:gd name="connsiteY5" fmla="*/ 515906 h 132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772" h="1325034">
                  <a:moveTo>
                    <a:pt x="984773" y="515906"/>
                  </a:moveTo>
                  <a:lnTo>
                    <a:pt x="273846" y="0"/>
                  </a:lnTo>
                  <a:cubicBezTo>
                    <a:pt x="8286" y="385892"/>
                    <a:pt x="-69169" y="875519"/>
                    <a:pt x="63611" y="1325034"/>
                  </a:cubicBezTo>
                  <a:lnTo>
                    <a:pt x="899019" y="1053942"/>
                  </a:lnTo>
                  <a:cubicBezTo>
                    <a:pt x="885188" y="998617"/>
                    <a:pt x="876889" y="941909"/>
                    <a:pt x="876889" y="882434"/>
                  </a:cubicBezTo>
                  <a:cubicBezTo>
                    <a:pt x="876889" y="746888"/>
                    <a:pt x="917000" y="622407"/>
                    <a:pt x="984773" y="515906"/>
                  </a:cubicBezTo>
                  <a:close/>
                </a:path>
              </a:pathLst>
            </a:custGeom>
            <a:solidFill>
              <a:srgbClr val="61A845"/>
            </a:solidFill>
            <a:ln w="13815" cap="flat">
              <a:noFill/>
              <a:prstDash val="solid"/>
              <a:miter/>
            </a:ln>
            <a:effectLst/>
          </p:spPr>
          <p:txBody>
            <a:bodyPr rot="0" spcFirstLastPara="0" vertOverflow="overflow" horzOverflow="overflow" vert="horz" wrap="square" lIns="68406" tIns="34202" rIns="68406" bIns="34202" numCol="1" spcCol="0" rtlCol="0" fromWordArt="0" anchor="ctr" anchorCtr="0" forceAA="0" compatLnSpc="1">
              <a:prstTxWarp prst="textNoShape">
                <a:avLst/>
              </a:prstTxWarp>
              <a:noAutofit/>
            </a:bodyPr>
            <a:lstStyle/>
            <a:p>
              <a:endParaRPr lang="en-US" sz="1346"/>
            </a:p>
          </p:txBody>
        </p:sp>
        <p:sp>
          <p:nvSpPr>
            <p:cNvPr id="184" name="Freeform 183">
              <a:extLst>
                <a:ext uri="{FF2B5EF4-FFF2-40B4-BE49-F238E27FC236}">
                  <a16:creationId xmlns:a16="http://schemas.microsoft.com/office/drawing/2014/main" id="{F27AFAC6-DFDF-4837-7A72-BA5FB8EE6CA9}"/>
                </a:ext>
              </a:extLst>
            </p:cNvPr>
            <p:cNvSpPr/>
            <p:nvPr/>
          </p:nvSpPr>
          <p:spPr>
            <a:xfrm>
              <a:off x="3465222" y="2002144"/>
              <a:ext cx="1196403" cy="1124481"/>
            </a:xfrm>
            <a:custGeom>
              <a:avLst/>
              <a:gdLst>
                <a:gd name="connsiteX0" fmla="*/ 1195021 w 1196403"/>
                <a:gd name="connsiteY0" fmla="*/ 878285 h 1124481"/>
                <a:gd name="connsiteX1" fmla="*/ 1195021 w 1196403"/>
                <a:gd name="connsiteY1" fmla="*/ 0 h 1124481"/>
                <a:gd name="connsiteX2" fmla="*/ 0 w 1196403"/>
                <a:gd name="connsiteY2" fmla="*/ 608575 h 1124481"/>
                <a:gd name="connsiteX3" fmla="*/ 710927 w 1196403"/>
                <a:gd name="connsiteY3" fmla="*/ 1124481 h 1124481"/>
                <a:gd name="connsiteX4" fmla="*/ 1196404 w 1196403"/>
                <a:gd name="connsiteY4" fmla="*/ 876902 h 112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403" h="1124481">
                  <a:moveTo>
                    <a:pt x="1195021" y="878285"/>
                  </a:moveTo>
                  <a:lnTo>
                    <a:pt x="1195021" y="0"/>
                  </a:lnTo>
                  <a:cubicBezTo>
                    <a:pt x="726141" y="12448"/>
                    <a:pt x="284924" y="236514"/>
                    <a:pt x="0" y="608575"/>
                  </a:cubicBezTo>
                  <a:lnTo>
                    <a:pt x="710927" y="1124481"/>
                  </a:lnTo>
                  <a:cubicBezTo>
                    <a:pt x="827109" y="982019"/>
                    <a:pt x="1000000" y="887967"/>
                    <a:pt x="1196404" y="876902"/>
                  </a:cubicBezTo>
                  <a:close/>
                </a:path>
              </a:pathLst>
            </a:custGeom>
            <a:solidFill>
              <a:srgbClr val="E9BB1F"/>
            </a:solidFill>
            <a:ln w="13815" cap="flat">
              <a:noFill/>
              <a:prstDash val="solid"/>
              <a:miter/>
            </a:ln>
            <a:effectLst/>
          </p:spPr>
          <p:txBody>
            <a:bodyPr rot="0" spcFirstLastPara="0" vertOverflow="overflow" horzOverflow="overflow" vert="horz" wrap="square" lIns="68406" tIns="34202" rIns="68406" bIns="34202" numCol="1" spcCol="0" rtlCol="0" fromWordArt="0" anchor="ctr" anchorCtr="0" forceAA="0" compatLnSpc="1">
              <a:prstTxWarp prst="textNoShape">
                <a:avLst/>
              </a:prstTxWarp>
              <a:noAutofit/>
            </a:bodyPr>
            <a:lstStyle/>
            <a:p>
              <a:endParaRPr lang="en-US" sz="1346"/>
            </a:p>
          </p:txBody>
        </p:sp>
        <p:sp>
          <p:nvSpPr>
            <p:cNvPr id="185" name="TextBox 184">
              <a:extLst>
                <a:ext uri="{FF2B5EF4-FFF2-40B4-BE49-F238E27FC236}">
                  <a16:creationId xmlns:a16="http://schemas.microsoft.com/office/drawing/2014/main" id="{0E512093-5F92-97EE-2ED7-9C940DFADA47}"/>
                </a:ext>
              </a:extLst>
            </p:cNvPr>
            <p:cNvSpPr txBox="1"/>
            <p:nvPr/>
          </p:nvSpPr>
          <p:spPr>
            <a:xfrm>
              <a:off x="4878995" y="4378078"/>
              <a:ext cx="1063257" cy="385960"/>
            </a:xfrm>
            <a:prstGeom prst="rect">
              <a:avLst/>
            </a:prstGeom>
            <a:noFill/>
          </p:spPr>
          <p:txBody>
            <a:bodyPr wrap="square">
              <a:spAutoFit/>
            </a:bodyPr>
            <a:lstStyle/>
            <a:p>
              <a:pPr algn="ctr">
                <a:lnSpc>
                  <a:spcPts val="1152"/>
                </a:lnSpc>
              </a:pPr>
              <a:r>
                <a:rPr lang="en-US" sz="2393" b="1" dirty="0">
                  <a:solidFill>
                    <a:schemeClr val="bg1"/>
                  </a:solidFill>
                  <a:latin typeface="Calibri" panose="020F0502020204030204" pitchFamily="34" charset="0"/>
                  <a:cs typeface="Calibri" panose="020F0502020204030204" pitchFamily="34" charset="0"/>
                </a:rPr>
                <a:t>10</a:t>
              </a:r>
              <a:r>
                <a:rPr lang="en-US" sz="1271" b="1" dirty="0">
                  <a:solidFill>
                    <a:schemeClr val="bg1"/>
                  </a:solidFill>
                  <a:latin typeface="Calibri" panose="020F0502020204030204" pitchFamily="34" charset="0"/>
                  <a:cs typeface="Calibri" panose="020F0502020204030204" pitchFamily="34" charset="0"/>
                </a:rPr>
                <a:t>%</a:t>
              </a:r>
            </a:p>
          </p:txBody>
        </p:sp>
        <p:sp>
          <p:nvSpPr>
            <p:cNvPr id="186" name="TextBox 185">
              <a:extLst>
                <a:ext uri="{FF2B5EF4-FFF2-40B4-BE49-F238E27FC236}">
                  <a16:creationId xmlns:a16="http://schemas.microsoft.com/office/drawing/2014/main" id="{907C3888-4072-4323-56F4-5E106880B1EC}"/>
                </a:ext>
              </a:extLst>
            </p:cNvPr>
            <p:cNvSpPr txBox="1"/>
            <p:nvPr/>
          </p:nvSpPr>
          <p:spPr>
            <a:xfrm>
              <a:off x="3252698" y="4139522"/>
              <a:ext cx="1063257" cy="385960"/>
            </a:xfrm>
            <a:prstGeom prst="rect">
              <a:avLst/>
            </a:prstGeom>
            <a:noFill/>
          </p:spPr>
          <p:txBody>
            <a:bodyPr wrap="square">
              <a:spAutoFit/>
            </a:bodyPr>
            <a:lstStyle/>
            <a:p>
              <a:pPr algn="ctr">
                <a:lnSpc>
                  <a:spcPts val="1152"/>
                </a:lnSpc>
              </a:pPr>
              <a:r>
                <a:rPr lang="en-US" sz="2393" b="1" dirty="0">
                  <a:solidFill>
                    <a:schemeClr val="bg1"/>
                  </a:solidFill>
                  <a:latin typeface="Calibri" panose="020F0502020204030204" pitchFamily="34" charset="0"/>
                  <a:cs typeface="Calibri" panose="020F0502020204030204" pitchFamily="34" charset="0"/>
                </a:rPr>
                <a:t>10</a:t>
              </a:r>
              <a:r>
                <a:rPr lang="en-US" sz="1271" b="1" dirty="0">
                  <a:solidFill>
                    <a:schemeClr val="bg1"/>
                  </a:solidFill>
                  <a:latin typeface="Calibri" panose="020F0502020204030204" pitchFamily="34" charset="0"/>
                  <a:cs typeface="Calibri" panose="020F0502020204030204" pitchFamily="34" charset="0"/>
                </a:rPr>
                <a:t>%</a:t>
              </a:r>
            </a:p>
          </p:txBody>
        </p:sp>
        <p:sp>
          <p:nvSpPr>
            <p:cNvPr id="187" name="TextBox 186">
              <a:extLst>
                <a:ext uri="{FF2B5EF4-FFF2-40B4-BE49-F238E27FC236}">
                  <a16:creationId xmlns:a16="http://schemas.microsoft.com/office/drawing/2014/main" id="{F7E331B8-B144-E75C-435B-0031D19BE5D2}"/>
                </a:ext>
              </a:extLst>
            </p:cNvPr>
            <p:cNvSpPr txBox="1"/>
            <p:nvPr/>
          </p:nvSpPr>
          <p:spPr>
            <a:xfrm>
              <a:off x="3049544" y="3288789"/>
              <a:ext cx="1063257" cy="385960"/>
            </a:xfrm>
            <a:prstGeom prst="rect">
              <a:avLst/>
            </a:prstGeom>
            <a:noFill/>
          </p:spPr>
          <p:txBody>
            <a:bodyPr wrap="square">
              <a:spAutoFit/>
            </a:bodyPr>
            <a:lstStyle/>
            <a:p>
              <a:pPr algn="ctr">
                <a:lnSpc>
                  <a:spcPts val="1152"/>
                </a:lnSpc>
              </a:pPr>
              <a:r>
                <a:rPr lang="en-US" sz="2393" b="1" dirty="0">
                  <a:solidFill>
                    <a:schemeClr val="bg1"/>
                  </a:solidFill>
                  <a:latin typeface="Calibri" panose="020F0502020204030204" pitchFamily="34" charset="0"/>
                  <a:cs typeface="Calibri" panose="020F0502020204030204" pitchFamily="34" charset="0"/>
                </a:rPr>
                <a:t>15</a:t>
              </a:r>
              <a:r>
                <a:rPr lang="en-US" sz="1271" b="1" dirty="0">
                  <a:solidFill>
                    <a:schemeClr val="bg1"/>
                  </a:solidFill>
                  <a:latin typeface="Calibri" panose="020F0502020204030204" pitchFamily="34" charset="0"/>
                  <a:cs typeface="Calibri" panose="020F0502020204030204" pitchFamily="34" charset="0"/>
                </a:rPr>
                <a:t>%</a:t>
              </a:r>
            </a:p>
          </p:txBody>
        </p:sp>
        <p:sp>
          <p:nvSpPr>
            <p:cNvPr id="188" name="TextBox 187">
              <a:extLst>
                <a:ext uri="{FF2B5EF4-FFF2-40B4-BE49-F238E27FC236}">
                  <a16:creationId xmlns:a16="http://schemas.microsoft.com/office/drawing/2014/main" id="{7C7B3BA0-6CAD-A6CD-361F-5E4CA5AFB21C}"/>
                </a:ext>
              </a:extLst>
            </p:cNvPr>
            <p:cNvSpPr txBox="1"/>
            <p:nvPr/>
          </p:nvSpPr>
          <p:spPr>
            <a:xfrm>
              <a:off x="3652854" y="2438056"/>
              <a:ext cx="1063257" cy="385960"/>
            </a:xfrm>
            <a:prstGeom prst="rect">
              <a:avLst/>
            </a:prstGeom>
            <a:noFill/>
          </p:spPr>
          <p:txBody>
            <a:bodyPr wrap="square">
              <a:spAutoFit/>
            </a:bodyPr>
            <a:lstStyle/>
            <a:p>
              <a:pPr algn="ctr">
                <a:lnSpc>
                  <a:spcPts val="1152"/>
                </a:lnSpc>
              </a:pPr>
              <a:r>
                <a:rPr lang="en-US" sz="2393" b="1" dirty="0">
                  <a:solidFill>
                    <a:schemeClr val="bg1"/>
                  </a:solidFill>
                  <a:latin typeface="Calibri" panose="020F0502020204030204" pitchFamily="34" charset="0"/>
                  <a:cs typeface="Calibri" panose="020F0502020204030204" pitchFamily="34" charset="0"/>
                </a:rPr>
                <a:t>15</a:t>
              </a:r>
              <a:r>
                <a:rPr lang="en-US" sz="1271" b="1" dirty="0">
                  <a:solidFill>
                    <a:schemeClr val="bg1"/>
                  </a:solidFill>
                  <a:latin typeface="Calibri" panose="020F0502020204030204" pitchFamily="34" charset="0"/>
                  <a:cs typeface="Calibri" panose="020F0502020204030204" pitchFamily="34" charset="0"/>
                </a:rPr>
                <a:t>%</a:t>
              </a:r>
            </a:p>
          </p:txBody>
        </p:sp>
        <p:sp>
          <p:nvSpPr>
            <p:cNvPr id="189" name="TextBox 188">
              <a:extLst>
                <a:ext uri="{FF2B5EF4-FFF2-40B4-BE49-F238E27FC236}">
                  <a16:creationId xmlns:a16="http://schemas.microsoft.com/office/drawing/2014/main" id="{DC508391-D8F4-F46E-C12A-336E4F4DDE2E}"/>
                </a:ext>
              </a:extLst>
            </p:cNvPr>
            <p:cNvSpPr txBox="1"/>
            <p:nvPr/>
          </p:nvSpPr>
          <p:spPr>
            <a:xfrm>
              <a:off x="5319424" y="3538868"/>
              <a:ext cx="1063257" cy="385960"/>
            </a:xfrm>
            <a:prstGeom prst="rect">
              <a:avLst/>
            </a:prstGeom>
            <a:noFill/>
          </p:spPr>
          <p:txBody>
            <a:bodyPr wrap="square">
              <a:spAutoFit/>
            </a:bodyPr>
            <a:lstStyle/>
            <a:p>
              <a:pPr algn="ctr">
                <a:lnSpc>
                  <a:spcPts val="1152"/>
                </a:lnSpc>
              </a:pPr>
              <a:r>
                <a:rPr lang="en-US" sz="2393" b="1" dirty="0">
                  <a:solidFill>
                    <a:schemeClr val="bg1"/>
                  </a:solidFill>
                  <a:latin typeface="Calibri" panose="020F0502020204030204" pitchFamily="34" charset="0"/>
                  <a:cs typeface="Calibri" panose="020F0502020204030204" pitchFamily="34" charset="0"/>
                </a:rPr>
                <a:t>20</a:t>
              </a:r>
              <a:r>
                <a:rPr lang="en-US" sz="1271" b="1" dirty="0">
                  <a:solidFill>
                    <a:schemeClr val="bg1"/>
                  </a:solidFill>
                  <a:latin typeface="Calibri" panose="020F0502020204030204" pitchFamily="34" charset="0"/>
                  <a:cs typeface="Calibri" panose="020F0502020204030204" pitchFamily="34" charset="0"/>
                </a:rPr>
                <a:t>%</a:t>
              </a:r>
            </a:p>
          </p:txBody>
        </p:sp>
        <p:sp>
          <p:nvSpPr>
            <p:cNvPr id="190" name="TextBox 189">
              <a:extLst>
                <a:ext uri="{FF2B5EF4-FFF2-40B4-BE49-F238E27FC236}">
                  <a16:creationId xmlns:a16="http://schemas.microsoft.com/office/drawing/2014/main" id="{E050C632-DD1C-13AD-F76B-C315F82BDF81}"/>
                </a:ext>
              </a:extLst>
            </p:cNvPr>
            <p:cNvSpPr txBox="1"/>
            <p:nvPr/>
          </p:nvSpPr>
          <p:spPr>
            <a:xfrm>
              <a:off x="4711014" y="2398449"/>
              <a:ext cx="1063257" cy="385960"/>
            </a:xfrm>
            <a:prstGeom prst="rect">
              <a:avLst/>
            </a:prstGeom>
            <a:noFill/>
          </p:spPr>
          <p:txBody>
            <a:bodyPr wrap="square">
              <a:spAutoFit/>
            </a:bodyPr>
            <a:lstStyle/>
            <a:p>
              <a:pPr algn="ctr">
                <a:lnSpc>
                  <a:spcPts val="1152"/>
                </a:lnSpc>
              </a:pPr>
              <a:r>
                <a:rPr lang="en-US" sz="2393" b="1" dirty="0">
                  <a:solidFill>
                    <a:schemeClr val="bg1"/>
                  </a:solidFill>
                  <a:latin typeface="Calibri" panose="020F0502020204030204" pitchFamily="34" charset="0"/>
                  <a:cs typeface="Calibri" panose="020F0502020204030204" pitchFamily="34" charset="0"/>
                </a:rPr>
                <a:t>15</a:t>
              </a:r>
              <a:r>
                <a:rPr lang="en-US" sz="1271" b="1" dirty="0">
                  <a:solidFill>
                    <a:schemeClr val="bg1"/>
                  </a:solidFill>
                  <a:latin typeface="Calibri" panose="020F0502020204030204" pitchFamily="34" charset="0"/>
                  <a:cs typeface="Calibri" panose="020F0502020204030204" pitchFamily="34" charset="0"/>
                </a:rPr>
                <a:t>%</a:t>
              </a:r>
            </a:p>
          </p:txBody>
        </p:sp>
        <p:sp>
          <p:nvSpPr>
            <p:cNvPr id="191" name="Freeform 190">
              <a:extLst>
                <a:ext uri="{FF2B5EF4-FFF2-40B4-BE49-F238E27FC236}">
                  <a16:creationId xmlns:a16="http://schemas.microsoft.com/office/drawing/2014/main" id="{561F4538-4EA3-0D7D-717D-231AA19B82ED}"/>
                </a:ext>
              </a:extLst>
            </p:cNvPr>
            <p:cNvSpPr/>
            <p:nvPr/>
          </p:nvSpPr>
          <p:spPr>
            <a:xfrm>
              <a:off x="3817919" y="4128008"/>
              <a:ext cx="1325034" cy="984785"/>
            </a:xfrm>
            <a:custGeom>
              <a:avLst/>
              <a:gdLst>
                <a:gd name="connsiteX0" fmla="*/ 515906 w 1325034"/>
                <a:gd name="connsiteY0" fmla="*/ 0 h 984785"/>
                <a:gd name="connsiteX1" fmla="*/ 0 w 1325034"/>
                <a:gd name="connsiteY1" fmla="*/ 710927 h 984785"/>
                <a:gd name="connsiteX2" fmla="*/ 882434 w 1325034"/>
                <a:gd name="connsiteY2" fmla="*/ 984786 h 984785"/>
                <a:gd name="connsiteX3" fmla="*/ 1325034 w 1325034"/>
                <a:gd name="connsiteY3" fmla="*/ 919779 h 984785"/>
                <a:gd name="connsiteX4" fmla="*/ 1053942 w 1325034"/>
                <a:gd name="connsiteY4" fmla="*/ 85754 h 984785"/>
                <a:gd name="connsiteX5" fmla="*/ 882434 w 1325034"/>
                <a:gd name="connsiteY5" fmla="*/ 107884 h 984785"/>
                <a:gd name="connsiteX6" fmla="*/ 515906 w 1325034"/>
                <a:gd name="connsiteY6" fmla="*/ 0 h 9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5034" h="984785">
                  <a:moveTo>
                    <a:pt x="515906" y="0"/>
                  </a:moveTo>
                  <a:lnTo>
                    <a:pt x="0" y="710927"/>
                  </a:lnTo>
                  <a:cubicBezTo>
                    <a:pt x="260028" y="890733"/>
                    <a:pt x="564315" y="984786"/>
                    <a:pt x="882434" y="984786"/>
                  </a:cubicBezTo>
                  <a:cubicBezTo>
                    <a:pt x="1200553" y="984786"/>
                    <a:pt x="1181189" y="962656"/>
                    <a:pt x="1325034" y="919779"/>
                  </a:cubicBezTo>
                  <a:lnTo>
                    <a:pt x="1053942" y="85754"/>
                  </a:lnTo>
                  <a:cubicBezTo>
                    <a:pt x="998617" y="99585"/>
                    <a:pt x="941909" y="107884"/>
                    <a:pt x="882434" y="107884"/>
                  </a:cubicBezTo>
                  <a:cubicBezTo>
                    <a:pt x="746888" y="107884"/>
                    <a:pt x="621023" y="67773"/>
                    <a:pt x="515906" y="0"/>
                  </a:cubicBezTo>
                  <a:close/>
                </a:path>
              </a:pathLst>
            </a:custGeom>
            <a:solidFill>
              <a:srgbClr val="0289AE">
                <a:alpha val="70000"/>
              </a:srgbClr>
            </a:solidFill>
            <a:ln w="13815" cap="flat">
              <a:noFill/>
              <a:prstDash val="solid"/>
              <a:miter/>
            </a:ln>
            <a:effectLst/>
          </p:spPr>
          <p:txBody>
            <a:bodyPr rot="0" spcFirstLastPara="0" vertOverflow="overflow" horzOverflow="overflow" vert="horz" wrap="square" lIns="68406" tIns="34202" rIns="68406" bIns="34202" numCol="1" spcCol="0" rtlCol="0" fromWordArt="0" anchor="ctr" anchorCtr="0" forceAA="0" compatLnSpc="1">
              <a:prstTxWarp prst="textNoShape">
                <a:avLst/>
              </a:prstTxWarp>
              <a:noAutofit/>
            </a:bodyPr>
            <a:lstStyle/>
            <a:p>
              <a:endParaRPr lang="en-US" sz="1346"/>
            </a:p>
          </p:txBody>
        </p:sp>
        <p:sp>
          <p:nvSpPr>
            <p:cNvPr id="192" name="TextBox 191">
              <a:extLst>
                <a:ext uri="{FF2B5EF4-FFF2-40B4-BE49-F238E27FC236}">
                  <a16:creationId xmlns:a16="http://schemas.microsoft.com/office/drawing/2014/main" id="{0A192FDB-5230-6F26-33C3-BC83EAA45E3E}"/>
                </a:ext>
              </a:extLst>
            </p:cNvPr>
            <p:cNvSpPr txBox="1"/>
            <p:nvPr/>
          </p:nvSpPr>
          <p:spPr>
            <a:xfrm>
              <a:off x="3979189" y="4590773"/>
              <a:ext cx="1063257" cy="385960"/>
            </a:xfrm>
            <a:prstGeom prst="rect">
              <a:avLst/>
            </a:prstGeom>
            <a:noFill/>
          </p:spPr>
          <p:txBody>
            <a:bodyPr wrap="square">
              <a:spAutoFit/>
            </a:bodyPr>
            <a:lstStyle/>
            <a:p>
              <a:pPr algn="ctr">
                <a:lnSpc>
                  <a:spcPts val="1152"/>
                </a:lnSpc>
              </a:pPr>
              <a:r>
                <a:rPr lang="en-US" sz="2393" b="1" dirty="0">
                  <a:solidFill>
                    <a:schemeClr val="bg1"/>
                  </a:solidFill>
                  <a:latin typeface="Calibri" panose="020F0502020204030204" pitchFamily="34" charset="0"/>
                  <a:cs typeface="Calibri" panose="020F0502020204030204" pitchFamily="34" charset="0"/>
                </a:rPr>
                <a:t>15</a:t>
              </a:r>
              <a:r>
                <a:rPr lang="en-US" sz="1271" b="1" dirty="0">
                  <a:solidFill>
                    <a:schemeClr val="bg1"/>
                  </a:solidFill>
                  <a:latin typeface="Calibri" panose="020F0502020204030204" pitchFamily="34" charset="0"/>
                  <a:cs typeface="Calibri" panose="020F0502020204030204" pitchFamily="34" charset="0"/>
                </a:rPr>
                <a:t>%</a:t>
              </a:r>
            </a:p>
          </p:txBody>
        </p:sp>
      </p:grpSp>
      <p:sp>
        <p:nvSpPr>
          <p:cNvPr id="201" name="Oval 200">
            <a:extLst>
              <a:ext uri="{FF2B5EF4-FFF2-40B4-BE49-F238E27FC236}">
                <a16:creationId xmlns:a16="http://schemas.microsoft.com/office/drawing/2014/main" id="{6ADB7A67-134A-09D0-9219-D5A4EF7792A6}"/>
              </a:ext>
            </a:extLst>
          </p:cNvPr>
          <p:cNvSpPr/>
          <p:nvPr/>
        </p:nvSpPr>
        <p:spPr>
          <a:xfrm>
            <a:off x="3848844" y="1447684"/>
            <a:ext cx="2327812" cy="2327812"/>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DB12D283-31D0-F12C-5860-D87EC365BC5C}"/>
              </a:ext>
            </a:extLst>
          </p:cNvPr>
          <p:cNvSpPr txBox="1"/>
          <p:nvPr/>
        </p:nvSpPr>
        <p:spPr>
          <a:xfrm>
            <a:off x="2687783" y="1685663"/>
            <a:ext cx="995128" cy="354008"/>
          </a:xfrm>
          <a:prstGeom prst="rect">
            <a:avLst/>
          </a:prstGeom>
          <a:noFill/>
        </p:spPr>
        <p:txBody>
          <a:bodyPr wrap="square">
            <a:spAutoFit/>
          </a:bodyPr>
          <a:lstStyle/>
          <a:p>
            <a:pPr algn="r">
              <a:lnSpc>
                <a:spcPts val="1023"/>
              </a:lnSpc>
            </a:pPr>
            <a:r>
              <a:rPr lang="en-US" sz="1100" i="1" dirty="0" err="1">
                <a:solidFill>
                  <a:srgbClr val="404040"/>
                </a:solidFill>
                <a:latin typeface="Calibri" panose="020F0502020204030204" pitchFamily="34" charset="0"/>
                <a:cs typeface="Calibri" panose="020F0502020204030204" pitchFamily="34" charset="0"/>
              </a:rPr>
              <a:t>Compromiso</a:t>
            </a:r>
            <a:r>
              <a:rPr lang="en-US" sz="1100" i="1" dirty="0">
                <a:solidFill>
                  <a:srgbClr val="404040"/>
                </a:solidFill>
                <a:latin typeface="Calibri" panose="020F0502020204030204" pitchFamily="34" charset="0"/>
                <a:cs typeface="Calibri" panose="020F0502020204030204" pitchFamily="34" charset="0"/>
              </a:rPr>
              <a:t> </a:t>
            </a:r>
            <a:r>
              <a:rPr lang="en-US" sz="1100" i="1" dirty="0" err="1">
                <a:solidFill>
                  <a:srgbClr val="404040"/>
                </a:solidFill>
                <a:latin typeface="Calibri" panose="020F0502020204030204" pitchFamily="34" charset="0"/>
                <a:cs typeface="Calibri" panose="020F0502020204030204" pitchFamily="34" charset="0"/>
              </a:rPr>
              <a:t>Comunitario</a:t>
            </a:r>
            <a:endParaRPr lang="en-US" sz="1100" i="1" dirty="0">
              <a:solidFill>
                <a:srgbClr val="404040"/>
              </a:solidFill>
              <a:latin typeface="Calibri" panose="020F0502020204030204" pitchFamily="34" charset="0"/>
              <a:cs typeface="Calibri" panose="020F0502020204030204" pitchFamily="34" charset="0"/>
            </a:endParaRPr>
          </a:p>
        </p:txBody>
      </p:sp>
      <p:sp>
        <p:nvSpPr>
          <p:cNvPr id="203" name="TextBox 202">
            <a:extLst>
              <a:ext uri="{FF2B5EF4-FFF2-40B4-BE49-F238E27FC236}">
                <a16:creationId xmlns:a16="http://schemas.microsoft.com/office/drawing/2014/main" id="{311181A7-06CF-1820-3441-F37D5BC31A57}"/>
              </a:ext>
            </a:extLst>
          </p:cNvPr>
          <p:cNvSpPr txBox="1"/>
          <p:nvPr/>
        </p:nvSpPr>
        <p:spPr>
          <a:xfrm>
            <a:off x="2646502" y="2335457"/>
            <a:ext cx="1036409" cy="354008"/>
          </a:xfrm>
          <a:prstGeom prst="rect">
            <a:avLst/>
          </a:prstGeom>
          <a:noFill/>
        </p:spPr>
        <p:txBody>
          <a:bodyPr wrap="square">
            <a:spAutoFit/>
          </a:bodyPr>
          <a:lstStyle/>
          <a:p>
            <a:pPr algn="r">
              <a:lnSpc>
                <a:spcPts val="1023"/>
              </a:lnSpc>
            </a:pPr>
            <a:r>
              <a:rPr lang="en-US" sz="1100" i="1" dirty="0" err="1">
                <a:solidFill>
                  <a:srgbClr val="404040"/>
                </a:solidFill>
                <a:latin typeface="Calibri" panose="020F0502020204030204" pitchFamily="34" charset="0"/>
                <a:cs typeface="Calibri" panose="020F0502020204030204" pitchFamily="34" charset="0"/>
              </a:rPr>
              <a:t>Colaboración</a:t>
            </a:r>
            <a:r>
              <a:rPr lang="en-US" sz="1100" i="1" dirty="0">
                <a:solidFill>
                  <a:srgbClr val="404040"/>
                </a:solidFill>
                <a:latin typeface="Calibri" panose="020F0502020204030204" pitchFamily="34" charset="0"/>
                <a:cs typeface="Calibri" panose="020F0502020204030204" pitchFamily="34" charset="0"/>
              </a:rPr>
              <a:t> de la Industria</a:t>
            </a:r>
          </a:p>
        </p:txBody>
      </p:sp>
      <p:sp>
        <p:nvSpPr>
          <p:cNvPr id="204" name="TextBox 203">
            <a:extLst>
              <a:ext uri="{FF2B5EF4-FFF2-40B4-BE49-F238E27FC236}">
                <a16:creationId xmlns:a16="http://schemas.microsoft.com/office/drawing/2014/main" id="{956E7DAD-B195-2245-04BA-C4312667A401}"/>
              </a:ext>
            </a:extLst>
          </p:cNvPr>
          <p:cNvSpPr txBox="1"/>
          <p:nvPr/>
        </p:nvSpPr>
        <p:spPr>
          <a:xfrm>
            <a:off x="2451474" y="3218754"/>
            <a:ext cx="1231438" cy="225767"/>
          </a:xfrm>
          <a:prstGeom prst="rect">
            <a:avLst/>
          </a:prstGeom>
          <a:noFill/>
        </p:spPr>
        <p:txBody>
          <a:bodyPr wrap="square">
            <a:spAutoFit/>
          </a:bodyPr>
          <a:lstStyle/>
          <a:p>
            <a:pPr algn="r">
              <a:lnSpc>
                <a:spcPts val="1023"/>
              </a:lnSpc>
            </a:pPr>
            <a:r>
              <a:rPr lang="en-US" sz="1100" i="1" dirty="0" err="1">
                <a:solidFill>
                  <a:srgbClr val="404040"/>
                </a:solidFill>
                <a:latin typeface="Calibri" panose="020F0502020204030204" pitchFamily="34" charset="0"/>
                <a:cs typeface="Calibri" panose="020F0502020204030204" pitchFamily="34" charset="0"/>
              </a:rPr>
              <a:t>Microcredenciales</a:t>
            </a:r>
            <a:endParaRPr lang="en-US" sz="1100" i="1" dirty="0">
              <a:solidFill>
                <a:srgbClr val="404040"/>
              </a:solidFill>
              <a:latin typeface="Calibri" panose="020F0502020204030204" pitchFamily="34" charset="0"/>
              <a:cs typeface="Calibri" panose="020F0502020204030204" pitchFamily="34" charset="0"/>
            </a:endParaRPr>
          </a:p>
        </p:txBody>
      </p:sp>
      <p:sp>
        <p:nvSpPr>
          <p:cNvPr id="205" name="TextBox 204">
            <a:extLst>
              <a:ext uri="{FF2B5EF4-FFF2-40B4-BE49-F238E27FC236}">
                <a16:creationId xmlns:a16="http://schemas.microsoft.com/office/drawing/2014/main" id="{2D9390D7-B283-96C6-E975-7E2FDDE27761}"/>
              </a:ext>
            </a:extLst>
          </p:cNvPr>
          <p:cNvSpPr txBox="1"/>
          <p:nvPr/>
        </p:nvSpPr>
        <p:spPr>
          <a:xfrm>
            <a:off x="2646502" y="3574099"/>
            <a:ext cx="1036409" cy="354008"/>
          </a:xfrm>
          <a:prstGeom prst="rect">
            <a:avLst/>
          </a:prstGeom>
          <a:noFill/>
        </p:spPr>
        <p:txBody>
          <a:bodyPr wrap="square">
            <a:spAutoFit/>
          </a:bodyPr>
          <a:lstStyle/>
          <a:p>
            <a:pPr algn="r">
              <a:lnSpc>
                <a:spcPts val="1023"/>
              </a:lnSpc>
            </a:pPr>
            <a:r>
              <a:rPr lang="en-US" sz="1100" i="1" dirty="0" err="1">
                <a:solidFill>
                  <a:srgbClr val="404040"/>
                </a:solidFill>
                <a:latin typeface="Calibri" panose="020F0502020204030204" pitchFamily="34" charset="0"/>
                <a:cs typeface="Calibri" panose="020F0502020204030204" pitchFamily="34" charset="0"/>
              </a:rPr>
              <a:t>Integración</a:t>
            </a:r>
            <a:r>
              <a:rPr lang="en-US" sz="1100" i="1" dirty="0">
                <a:solidFill>
                  <a:srgbClr val="404040"/>
                </a:solidFill>
                <a:latin typeface="Calibri" panose="020F0502020204030204" pitchFamily="34" charset="0"/>
                <a:cs typeface="Calibri" panose="020F0502020204030204" pitchFamily="34" charset="0"/>
              </a:rPr>
              <a:t> Curricular</a:t>
            </a:r>
          </a:p>
        </p:txBody>
      </p:sp>
      <p:sp>
        <p:nvSpPr>
          <p:cNvPr id="206" name="TextBox 205">
            <a:extLst>
              <a:ext uri="{FF2B5EF4-FFF2-40B4-BE49-F238E27FC236}">
                <a16:creationId xmlns:a16="http://schemas.microsoft.com/office/drawing/2014/main" id="{53965283-5597-DA74-83BE-8BF9292C5C84}"/>
              </a:ext>
            </a:extLst>
          </p:cNvPr>
          <p:cNvSpPr txBox="1"/>
          <p:nvPr/>
        </p:nvSpPr>
        <p:spPr>
          <a:xfrm>
            <a:off x="6408212" y="1707644"/>
            <a:ext cx="991244" cy="354008"/>
          </a:xfrm>
          <a:prstGeom prst="rect">
            <a:avLst/>
          </a:prstGeom>
          <a:noFill/>
        </p:spPr>
        <p:txBody>
          <a:bodyPr wrap="square">
            <a:spAutoFit/>
          </a:bodyPr>
          <a:lstStyle/>
          <a:p>
            <a:pPr>
              <a:lnSpc>
                <a:spcPts val="1023"/>
              </a:lnSpc>
            </a:pPr>
            <a:r>
              <a:rPr lang="en-US" sz="1100" i="1" dirty="0" err="1">
                <a:solidFill>
                  <a:srgbClr val="404040"/>
                </a:solidFill>
                <a:latin typeface="Calibri" panose="020F0502020204030204" pitchFamily="34" charset="0"/>
                <a:cs typeface="Calibri" panose="020F0502020204030204" pitchFamily="34" charset="0"/>
              </a:rPr>
              <a:t>Formación</a:t>
            </a:r>
            <a:r>
              <a:rPr lang="en-US" sz="1100" i="1" dirty="0">
                <a:solidFill>
                  <a:srgbClr val="404040"/>
                </a:solidFill>
                <a:latin typeface="Calibri" panose="020F0502020204030204" pitchFamily="34" charset="0"/>
                <a:cs typeface="Calibri" panose="020F0502020204030204" pitchFamily="34" charset="0"/>
              </a:rPr>
              <a:t> de </a:t>
            </a:r>
            <a:r>
              <a:rPr lang="en-US" sz="1100" i="1" dirty="0" err="1">
                <a:solidFill>
                  <a:srgbClr val="404040"/>
                </a:solidFill>
                <a:latin typeface="Calibri" panose="020F0502020204030204" pitchFamily="34" charset="0"/>
                <a:cs typeface="Calibri" panose="020F0502020204030204" pitchFamily="34" charset="0"/>
              </a:rPr>
              <a:t>Liderazgo</a:t>
            </a:r>
            <a:endParaRPr lang="en-US" sz="1100" i="1" dirty="0">
              <a:solidFill>
                <a:srgbClr val="404040"/>
              </a:solidFill>
              <a:latin typeface="Calibri" panose="020F0502020204030204" pitchFamily="34" charset="0"/>
              <a:cs typeface="Calibri" panose="020F0502020204030204" pitchFamily="34" charset="0"/>
            </a:endParaRPr>
          </a:p>
        </p:txBody>
      </p:sp>
      <p:sp>
        <p:nvSpPr>
          <p:cNvPr id="207" name="TextBox 206">
            <a:extLst>
              <a:ext uri="{FF2B5EF4-FFF2-40B4-BE49-F238E27FC236}">
                <a16:creationId xmlns:a16="http://schemas.microsoft.com/office/drawing/2014/main" id="{00025B3C-D26E-6455-37FA-E3F28D17D3B0}"/>
              </a:ext>
            </a:extLst>
          </p:cNvPr>
          <p:cNvSpPr txBox="1"/>
          <p:nvPr/>
        </p:nvSpPr>
        <p:spPr>
          <a:xfrm>
            <a:off x="6408212" y="2463197"/>
            <a:ext cx="958442" cy="354008"/>
          </a:xfrm>
          <a:prstGeom prst="rect">
            <a:avLst/>
          </a:prstGeom>
          <a:noFill/>
        </p:spPr>
        <p:txBody>
          <a:bodyPr wrap="square">
            <a:spAutoFit/>
          </a:bodyPr>
          <a:lstStyle/>
          <a:p>
            <a:pPr>
              <a:lnSpc>
                <a:spcPts val="1023"/>
              </a:lnSpc>
            </a:pPr>
            <a:r>
              <a:rPr lang="en-US" sz="1100" i="1" dirty="0" err="1">
                <a:solidFill>
                  <a:srgbClr val="404040"/>
                </a:solidFill>
                <a:latin typeface="Calibri" panose="020F0502020204030204" pitchFamily="34" charset="0"/>
                <a:cs typeface="Calibri" panose="020F0502020204030204" pitchFamily="34" charset="0"/>
              </a:rPr>
              <a:t>Aprendizaje</a:t>
            </a:r>
            <a:r>
              <a:rPr lang="en-US" sz="1100" i="1" dirty="0">
                <a:solidFill>
                  <a:srgbClr val="404040"/>
                </a:solidFill>
                <a:latin typeface="Calibri" panose="020F0502020204030204" pitchFamily="34" charset="0"/>
                <a:cs typeface="Calibri" panose="020F0502020204030204" pitchFamily="34" charset="0"/>
              </a:rPr>
              <a:t> Experimental</a:t>
            </a:r>
          </a:p>
        </p:txBody>
      </p:sp>
      <p:sp>
        <p:nvSpPr>
          <p:cNvPr id="208" name="TextBox 207">
            <a:extLst>
              <a:ext uri="{FF2B5EF4-FFF2-40B4-BE49-F238E27FC236}">
                <a16:creationId xmlns:a16="http://schemas.microsoft.com/office/drawing/2014/main" id="{ED605449-39F2-7AD9-1817-362CE6E05DCE}"/>
              </a:ext>
            </a:extLst>
          </p:cNvPr>
          <p:cNvSpPr txBox="1"/>
          <p:nvPr/>
        </p:nvSpPr>
        <p:spPr>
          <a:xfrm>
            <a:off x="6408212" y="3450429"/>
            <a:ext cx="991244" cy="354008"/>
          </a:xfrm>
          <a:prstGeom prst="rect">
            <a:avLst/>
          </a:prstGeom>
          <a:noFill/>
        </p:spPr>
        <p:txBody>
          <a:bodyPr wrap="square">
            <a:spAutoFit/>
          </a:bodyPr>
          <a:lstStyle/>
          <a:p>
            <a:pPr>
              <a:lnSpc>
                <a:spcPts val="1023"/>
              </a:lnSpc>
            </a:pPr>
            <a:r>
              <a:rPr lang="en-US" sz="1100" i="1" dirty="0">
                <a:solidFill>
                  <a:srgbClr val="404040"/>
                </a:solidFill>
                <a:latin typeface="Calibri" panose="020F0502020204030204" pitchFamily="34" charset="0"/>
                <a:cs typeface="Calibri" panose="020F0502020204030204" pitchFamily="34" charset="0"/>
              </a:rPr>
              <a:t>Desarrollo del </a:t>
            </a:r>
            <a:r>
              <a:rPr lang="en-US" sz="1100" i="1" dirty="0" err="1">
                <a:solidFill>
                  <a:srgbClr val="404040"/>
                </a:solidFill>
                <a:latin typeface="Calibri" panose="020F0502020204030204" pitchFamily="34" charset="0"/>
                <a:cs typeface="Calibri" panose="020F0502020204030204" pitchFamily="34" charset="0"/>
              </a:rPr>
              <a:t>Profesorado</a:t>
            </a:r>
            <a:endParaRPr lang="en-US" sz="1100" i="1" dirty="0">
              <a:solidFill>
                <a:srgbClr val="404040"/>
              </a:solidFill>
              <a:latin typeface="Calibri" panose="020F0502020204030204" pitchFamily="34" charset="0"/>
              <a:cs typeface="Calibri" panose="020F0502020204030204" pitchFamily="34" charset="0"/>
            </a:endParaRPr>
          </a:p>
        </p:txBody>
      </p:sp>
      <p:cxnSp>
        <p:nvCxnSpPr>
          <p:cNvPr id="210" name="Straight Connector 209">
            <a:extLst>
              <a:ext uri="{FF2B5EF4-FFF2-40B4-BE49-F238E27FC236}">
                <a16:creationId xmlns:a16="http://schemas.microsoft.com/office/drawing/2014/main" id="{BEC54071-6994-C61F-E8BE-7080CB99B327}"/>
              </a:ext>
            </a:extLst>
          </p:cNvPr>
          <p:cNvCxnSpPr>
            <a:cxnSpLocks/>
          </p:cNvCxnSpPr>
          <p:nvPr/>
        </p:nvCxnSpPr>
        <p:spPr>
          <a:xfrm>
            <a:off x="0" y="5684115"/>
            <a:ext cx="31130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16DCFCA-9ED8-B5AC-14F6-4F6ECEDF3EEB}"/>
              </a:ext>
            </a:extLst>
          </p:cNvPr>
          <p:cNvCxnSpPr>
            <a:cxnSpLocks/>
          </p:cNvCxnSpPr>
          <p:nvPr/>
        </p:nvCxnSpPr>
        <p:spPr>
          <a:xfrm>
            <a:off x="3113068" y="5693243"/>
            <a:ext cx="0" cy="335174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2" name="Triangle 211">
            <a:extLst>
              <a:ext uri="{FF2B5EF4-FFF2-40B4-BE49-F238E27FC236}">
                <a16:creationId xmlns:a16="http://schemas.microsoft.com/office/drawing/2014/main" id="{C28ABB3F-5040-FB7D-1B8D-268D579F0B3D}"/>
              </a:ext>
            </a:extLst>
          </p:cNvPr>
          <p:cNvSpPr/>
          <p:nvPr/>
        </p:nvSpPr>
        <p:spPr>
          <a:xfrm rot="10800000">
            <a:off x="3004395" y="5844533"/>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a:extLst>
              <a:ext uri="{FF2B5EF4-FFF2-40B4-BE49-F238E27FC236}">
                <a16:creationId xmlns:a16="http://schemas.microsoft.com/office/drawing/2014/main" id="{DBEA520A-E63B-AE1D-8E08-55AD7FE2F006}"/>
              </a:ext>
            </a:extLst>
          </p:cNvPr>
          <p:cNvCxnSpPr>
            <a:cxnSpLocks/>
          </p:cNvCxnSpPr>
          <p:nvPr/>
        </p:nvCxnSpPr>
        <p:spPr>
          <a:xfrm>
            <a:off x="3117920" y="6850582"/>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B0CF5FD6-D9DD-5291-88E8-ABCF443FFCFF}"/>
              </a:ext>
            </a:extLst>
          </p:cNvPr>
          <p:cNvSpPr txBox="1"/>
          <p:nvPr/>
        </p:nvSpPr>
        <p:spPr>
          <a:xfrm>
            <a:off x="608992" y="5553459"/>
            <a:ext cx="1677227" cy="710707"/>
          </a:xfrm>
          <a:prstGeom prst="rect">
            <a:avLst/>
          </a:prstGeom>
          <a:noFill/>
          <a:ln>
            <a:noFill/>
          </a:ln>
        </p:spPr>
        <p:txBody>
          <a:bodyPr wrap="square" rtlCol="0">
            <a:spAutoFit/>
          </a:bodyPr>
          <a:lstStyle/>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Educadores</a:t>
            </a:r>
            <a:r>
              <a:rPr lang="en-US" sz="1600" b="1" dirty="0">
                <a:solidFill>
                  <a:srgbClr val="0289AE"/>
                </a:solidFill>
                <a:highlight>
                  <a:srgbClr val="FFFFFF"/>
                </a:highlight>
                <a:latin typeface="Calibri" panose="020F0502020204030204" pitchFamily="34" charset="0"/>
                <a:cs typeface="Calibri" panose="020F0502020204030204" pitchFamily="34" charset="0"/>
              </a:rPr>
              <a:t> de </a:t>
            </a:r>
            <a:r>
              <a:rPr lang="en-US" sz="1600" b="1" dirty="0" err="1">
                <a:solidFill>
                  <a:srgbClr val="0289AE"/>
                </a:solidFill>
                <a:highlight>
                  <a:srgbClr val="FFFFFF"/>
                </a:highlight>
                <a:latin typeface="Calibri" panose="020F0502020204030204" pitchFamily="34" charset="0"/>
                <a:cs typeface="Calibri" panose="020F0502020204030204" pitchFamily="34" charset="0"/>
              </a:rPr>
              <a:t>Sostenibilidad</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222" name="Text Placeholder 1">
            <a:extLst>
              <a:ext uri="{FF2B5EF4-FFF2-40B4-BE49-F238E27FC236}">
                <a16:creationId xmlns:a16="http://schemas.microsoft.com/office/drawing/2014/main" id="{3DEFB435-9DAA-AAFD-E942-464B5F082C17}"/>
              </a:ext>
            </a:extLst>
          </p:cNvPr>
          <p:cNvSpPr txBox="1">
            <a:spLocks/>
          </p:cNvSpPr>
          <p:nvPr/>
        </p:nvSpPr>
        <p:spPr>
          <a:xfrm>
            <a:off x="632969" y="6539967"/>
            <a:ext cx="2056873" cy="2135203"/>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200" dirty="0" err="1">
                <a:solidFill>
                  <a:schemeClr val="bg1"/>
                </a:solidFill>
              </a:rPr>
              <a:t>Conclusión</a:t>
            </a:r>
            <a:endParaRPr lang="en-US" sz="1200" dirty="0">
              <a:solidFill>
                <a:schemeClr val="bg1"/>
              </a:solidFill>
            </a:endParaRPr>
          </a:p>
          <a:p>
            <a:pPr>
              <a:lnSpc>
                <a:spcPts val="1120"/>
              </a:lnSpc>
              <a:spcBef>
                <a:spcPts val="0"/>
              </a:spcBef>
            </a:pPr>
            <a:r>
              <a:rPr lang="es-ES" sz="1100" b="0" dirty="0">
                <a:solidFill>
                  <a:schemeClr val="bg1"/>
                </a:solidFill>
              </a:rPr>
              <a:t>La implementación de esta estrategia requiere un esfuerzo coordinado y intersectorial entre educadores, instituciones y actores del sector. Al integrar la sostenibilidad como pilar central de la formación en hostelería —apoyada en marcos, herramientas prácticas y la implicación de las partes interesadas—, los titulados estarán mejor preparados para liderar e innovar en un sector de rápida transformación.</a:t>
            </a:r>
            <a:endParaRPr lang="en-US" sz="1000" b="0" dirty="0">
              <a:solidFill>
                <a:schemeClr val="bg1"/>
              </a:solidFill>
            </a:endParaRPr>
          </a:p>
        </p:txBody>
      </p:sp>
      <p:sp>
        <p:nvSpPr>
          <p:cNvPr id="223" name="TextBox 222">
            <a:extLst>
              <a:ext uri="{FF2B5EF4-FFF2-40B4-BE49-F238E27FC236}">
                <a16:creationId xmlns:a16="http://schemas.microsoft.com/office/drawing/2014/main" id="{5CA5F1F2-47C4-5A5C-8BCB-73BFFD71F70B}"/>
              </a:ext>
            </a:extLst>
          </p:cNvPr>
          <p:cNvSpPr txBox="1"/>
          <p:nvPr/>
        </p:nvSpPr>
        <p:spPr>
          <a:xfrm>
            <a:off x="2773598" y="6403239"/>
            <a:ext cx="4846907" cy="2634183"/>
          </a:xfrm>
          <a:prstGeom prst="rect">
            <a:avLst/>
          </a:prstGeom>
          <a:noFill/>
        </p:spPr>
        <p:txBody>
          <a:bodyPr wrap="square" rtlCol="0">
            <a:spAutoFit/>
          </a:bodyPr>
          <a:lstStyle/>
          <a:p>
            <a:pPr marL="585788" lvl="0"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01</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500" b="1" dirty="0">
                <a:solidFill>
                  <a:srgbClr val="0C4659"/>
                </a:solidFill>
                <a:latin typeface="Calibri" panose="020F0502020204030204" pitchFamily="34" charset="0"/>
                <a:cs typeface="Calibri" panose="020F0502020204030204" pitchFamily="34" charset="0"/>
              </a:rPr>
              <a:t>	</a:t>
            </a:r>
            <a:r>
              <a:rPr lang="es-ES" sz="1300" dirty="0">
                <a:effectLst/>
                <a:latin typeface="Calibri" panose="020F0502020204030204" pitchFamily="34" charset="0"/>
                <a:ea typeface="Calibri" panose="020F0502020204030204" pitchFamily="34" charset="0"/>
                <a:cs typeface="Times New Roman" panose="02020603050405020304" pitchFamily="18" charset="0"/>
              </a:rPr>
              <a:t>Integración institucional de la sostenibilidad en todo el currículum.</a:t>
            </a:r>
          </a:p>
          <a:p>
            <a:pPr marL="585788" lvl="0"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02</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300" b="1" dirty="0">
                <a:solidFill>
                  <a:srgbClr val="0C4659"/>
                </a:solidFill>
                <a:latin typeface="Calibri" panose="020F0502020204030204" pitchFamily="34" charset="0"/>
                <a:cs typeface="Calibri" panose="020F0502020204030204" pitchFamily="34" charset="0"/>
              </a:rPr>
              <a:t>	</a:t>
            </a:r>
            <a:r>
              <a:rPr lang="es-ES" sz="1300" dirty="0">
                <a:effectLst/>
                <a:latin typeface="Calibri" panose="020F0502020204030204" pitchFamily="34" charset="0"/>
                <a:ea typeface="Calibri" panose="020F0502020204030204" pitchFamily="34" charset="0"/>
                <a:cs typeface="Times New Roman" panose="02020603050405020304" pitchFamily="18" charset="0"/>
              </a:rPr>
              <a:t>Adopción estructurada de marcos europeos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lvl="0"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03</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300" b="1" dirty="0">
                <a:solidFill>
                  <a:srgbClr val="0C4659"/>
                </a:solidFill>
                <a:latin typeface="Calibri" panose="020F0502020204030204" pitchFamily="34" charset="0"/>
                <a:cs typeface="Calibri" panose="020F0502020204030204" pitchFamily="34" charset="0"/>
              </a:rPr>
              <a:t>	</a:t>
            </a:r>
            <a:r>
              <a:rPr lang="es-ES" sz="1300" dirty="0">
                <a:effectLst/>
                <a:latin typeface="Calibri" panose="020F0502020204030204" pitchFamily="34" charset="0"/>
                <a:ea typeface="Calibri" panose="020F0502020204030204" pitchFamily="34" charset="0"/>
                <a:cs typeface="Times New Roman" panose="02020603050405020304" pitchFamily="18" charset="0"/>
              </a:rPr>
              <a:t>Refuerzo del aprendizaje práctico y experiencial</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lvl="0" indent="-576263">
              <a:lnSpc>
                <a:spcPts val="1540"/>
              </a:lnSpc>
              <a:spcAft>
                <a:spcPts val="900"/>
              </a:spcAft>
            </a:pPr>
            <a:r>
              <a:rPr lang="en-US" sz="1500" dirty="0">
                <a:highlight>
                  <a:srgbClr val="0289AE"/>
                </a:highlight>
                <a:latin typeface="Calibri" panose="020F0502020204030204" pitchFamily="34" charset="0"/>
                <a:cs typeface="Calibri" panose="020F0502020204030204" pitchFamily="34" charset="0"/>
              </a:rPr>
              <a:t> </a:t>
            </a:r>
            <a:r>
              <a:rPr lang="en-US" sz="1500" b="1" dirty="0">
                <a:solidFill>
                  <a:srgbClr val="FFFFFF"/>
                </a:solidFill>
                <a:highlight>
                  <a:srgbClr val="0289AE"/>
                </a:highlight>
                <a:latin typeface="Calibri" panose="020F0502020204030204" pitchFamily="34" charset="0"/>
                <a:cs typeface="Calibri" panose="020F0502020204030204" pitchFamily="34" charset="0"/>
              </a:rPr>
              <a:t>04.</a:t>
            </a:r>
            <a:r>
              <a:rPr lang="en-US" sz="1300" dirty="0">
                <a:latin typeface="Calibri" panose="020F0502020204030204" pitchFamily="34" charset="0"/>
                <a:cs typeface="Calibri" panose="020F0502020204030204" pitchFamily="34" charset="0"/>
              </a:rPr>
              <a:t>	</a:t>
            </a:r>
            <a:r>
              <a:rPr lang="es-ES" sz="1300" dirty="0">
                <a:latin typeface="Calibri" panose="020F0502020204030204" pitchFamily="34" charset="0"/>
                <a:cs typeface="Calibri" panose="020F0502020204030204" pitchFamily="34" charset="0"/>
              </a:rPr>
              <a:t>Desarrollo del profesorado y apoyo institucional</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lvl="0"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05</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300" b="1" dirty="0">
                <a:solidFill>
                  <a:srgbClr val="0C4659"/>
                </a:solidFill>
                <a:latin typeface="Calibri" panose="020F0502020204030204" pitchFamily="34" charset="0"/>
                <a:cs typeface="Calibri" panose="020F0502020204030204" pitchFamily="34" charset="0"/>
              </a:rPr>
              <a:t>	</a:t>
            </a:r>
            <a:r>
              <a:rPr lang="es-ES" sz="1300" dirty="0">
                <a:effectLst/>
                <a:latin typeface="Calibri" panose="020F0502020204030204" pitchFamily="34" charset="0"/>
                <a:ea typeface="Calibri" panose="020F0502020204030204" pitchFamily="34" charset="0"/>
                <a:cs typeface="Times New Roman" panose="02020603050405020304" pitchFamily="18" charset="0"/>
              </a:rPr>
              <a:t>Recursos didácticos y casos de estudios locales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lvl="0"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06</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300" b="1" dirty="0">
                <a:solidFill>
                  <a:srgbClr val="0C4659"/>
                </a:solidFill>
                <a:latin typeface="Calibri" panose="020F0502020204030204" pitchFamily="34" charset="0"/>
                <a:cs typeface="Calibri" panose="020F0502020204030204" pitchFamily="34" charset="0"/>
              </a:rPr>
              <a:t>	</a:t>
            </a:r>
            <a:r>
              <a:rPr lang="es-ES" sz="1300" dirty="0">
                <a:effectLst/>
                <a:latin typeface="Calibri" panose="020F0502020204030204" pitchFamily="34" charset="0"/>
                <a:ea typeface="Calibri" panose="020F0502020204030204" pitchFamily="34" charset="0"/>
                <a:cs typeface="Times New Roman" panose="02020603050405020304" pitchFamily="18" charset="0"/>
              </a:rPr>
              <a:t>Enfoques pedagógicos centrados en el estudiante</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lvl="0"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07</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300" b="1" dirty="0">
                <a:solidFill>
                  <a:srgbClr val="0C4659"/>
                </a:solidFill>
                <a:latin typeface="Calibri" panose="020F0502020204030204" pitchFamily="34" charset="0"/>
                <a:cs typeface="Calibri" panose="020F0502020204030204" pitchFamily="34" charset="0"/>
              </a:rPr>
              <a:t>	</a:t>
            </a:r>
            <a:r>
              <a:rPr lang="es-ES" sz="1300" dirty="0">
                <a:effectLst/>
                <a:latin typeface="Calibri" panose="020F0502020204030204" pitchFamily="34" charset="0"/>
                <a:ea typeface="Calibri" panose="020F0502020204030204" pitchFamily="34" charset="0"/>
                <a:cs typeface="Times New Roman" panose="02020603050405020304" pitchFamily="18" charset="0"/>
              </a:rPr>
              <a:t>Colaboración con industria y responsables de políticas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lvl="0" indent="-576263">
              <a:lnSpc>
                <a:spcPts val="1540"/>
              </a:lnSpc>
              <a:spcAft>
                <a:spcPts val="900"/>
              </a:spcAft>
            </a:pPr>
            <a:endParaRPr lang="en-US" sz="1500" b="1" dirty="0">
              <a:solidFill>
                <a:srgbClr val="404040"/>
              </a:solidFill>
              <a:latin typeface="Calibri" panose="020F0502020204030204" pitchFamily="34" charset="0"/>
              <a:cs typeface="Calibri" panose="020F0502020204030204" pitchFamily="34" charset="0"/>
            </a:endParaRPr>
          </a:p>
        </p:txBody>
      </p:sp>
      <p:cxnSp>
        <p:nvCxnSpPr>
          <p:cNvPr id="226" name="Straight Connector 225">
            <a:extLst>
              <a:ext uri="{FF2B5EF4-FFF2-40B4-BE49-F238E27FC236}">
                <a16:creationId xmlns:a16="http://schemas.microsoft.com/office/drawing/2014/main" id="{93E7D5B8-B220-0817-491E-B93DF82DB090}"/>
              </a:ext>
            </a:extLst>
          </p:cNvPr>
          <p:cNvCxnSpPr>
            <a:cxnSpLocks/>
          </p:cNvCxnSpPr>
          <p:nvPr/>
        </p:nvCxnSpPr>
        <p:spPr>
          <a:xfrm>
            <a:off x="3117920" y="7158564"/>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568997A5-FFDB-0CBE-7C54-71C10703651D}"/>
              </a:ext>
            </a:extLst>
          </p:cNvPr>
          <p:cNvCxnSpPr>
            <a:cxnSpLocks/>
          </p:cNvCxnSpPr>
          <p:nvPr/>
        </p:nvCxnSpPr>
        <p:spPr>
          <a:xfrm>
            <a:off x="3117920" y="7466546"/>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08FC9875-013C-C088-125F-E7A4C1F8524D}"/>
              </a:ext>
            </a:extLst>
          </p:cNvPr>
          <p:cNvCxnSpPr>
            <a:cxnSpLocks/>
          </p:cNvCxnSpPr>
          <p:nvPr/>
        </p:nvCxnSpPr>
        <p:spPr>
          <a:xfrm>
            <a:off x="3065920" y="7774528"/>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7B9BACA-160D-DB69-F55C-F4FFC3E96862}"/>
              </a:ext>
            </a:extLst>
          </p:cNvPr>
          <p:cNvCxnSpPr>
            <a:cxnSpLocks/>
          </p:cNvCxnSpPr>
          <p:nvPr/>
        </p:nvCxnSpPr>
        <p:spPr>
          <a:xfrm>
            <a:off x="3117920" y="8082510"/>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3F778AA4-765F-2CF7-0884-E7EF167DCB14}"/>
              </a:ext>
            </a:extLst>
          </p:cNvPr>
          <p:cNvCxnSpPr>
            <a:cxnSpLocks/>
          </p:cNvCxnSpPr>
          <p:nvPr/>
        </p:nvCxnSpPr>
        <p:spPr>
          <a:xfrm>
            <a:off x="3117920" y="8390492"/>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653B079-7A98-69D4-D8F6-78606EE775C0}"/>
              </a:ext>
            </a:extLst>
          </p:cNvPr>
          <p:cNvCxnSpPr>
            <a:cxnSpLocks/>
          </p:cNvCxnSpPr>
          <p:nvPr/>
        </p:nvCxnSpPr>
        <p:spPr>
          <a:xfrm>
            <a:off x="3117920" y="8698476"/>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233" name="Graphic 232">
            <a:extLst>
              <a:ext uri="{FF2B5EF4-FFF2-40B4-BE49-F238E27FC236}">
                <a16:creationId xmlns:a16="http://schemas.microsoft.com/office/drawing/2014/main" id="{477C195C-4750-FE74-62BB-8E1C2AE712A4}"/>
              </a:ext>
            </a:extLst>
          </p:cNvPr>
          <p:cNvPicPr>
            <a:picLocks noChangeAspect="1"/>
          </p:cNvPicPr>
          <p:nvPr/>
        </p:nvPicPr>
        <p:blipFill>
          <a:blip r:embed="rId2">
            <a:extLst>
              <a:ext uri="{96DAC541-7B7A-43D3-8B79-37D633B846F1}">
                <asvg:svgBlip xmlns:asvg="http://schemas.microsoft.com/office/drawing/2016/SVG/main" r:embed="rId3"/>
              </a:ext>
            </a:extLst>
          </a:blip>
          <a:srcRect l="30979" t="39745" r="38113" b="44022"/>
          <a:stretch/>
        </p:blipFill>
        <p:spPr>
          <a:xfrm rot="5400000">
            <a:off x="-412343" y="2509439"/>
            <a:ext cx="3051891" cy="2269077"/>
          </a:xfrm>
          <a:prstGeom prst="rect">
            <a:avLst/>
          </a:prstGeom>
        </p:spPr>
      </p:pic>
    </p:spTree>
    <p:extLst>
      <p:ext uri="{BB962C8B-B14F-4D97-AF65-F5344CB8AC3E}">
        <p14:creationId xmlns:p14="http://schemas.microsoft.com/office/powerpoint/2010/main" val="106742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6AFF5-0C8E-79C2-6904-58BCC1EF105E}"/>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7D25C784-2DEA-32E6-3C3A-8C4FBCC9DB9D}"/>
              </a:ext>
            </a:extLst>
          </p:cNvPr>
          <p:cNvSpPr/>
          <p:nvPr/>
        </p:nvSpPr>
        <p:spPr>
          <a:xfrm rot="10800000">
            <a:off x="-4" y="5345905"/>
            <a:ext cx="1665498" cy="471126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62A844"/>
              </a:gs>
              <a:gs pos="0">
                <a:srgbClr val="0289AE"/>
              </a:gs>
            </a:gsLst>
            <a:lin ang="5400000" scaled="0"/>
          </a:gradFill>
          <a:ln w="3060" cap="flat">
            <a:noFill/>
            <a:prstDash val="solid"/>
            <a:miter/>
          </a:ln>
        </p:spPr>
        <p:txBody>
          <a:bodyPr rtlCol="0" anchor="ctr"/>
          <a:lstStyle/>
          <a:p>
            <a:endParaRPr lang="en-US"/>
          </a:p>
        </p:txBody>
      </p:sp>
      <p:sp>
        <p:nvSpPr>
          <p:cNvPr id="13" name="Rectangle 12">
            <a:extLst>
              <a:ext uri="{FF2B5EF4-FFF2-40B4-BE49-F238E27FC236}">
                <a16:creationId xmlns:a16="http://schemas.microsoft.com/office/drawing/2014/main" id="{B067E9DB-5634-D4D7-2073-3C0D2A5450B0}"/>
              </a:ext>
            </a:extLst>
          </p:cNvPr>
          <p:cNvSpPr/>
          <p:nvPr/>
        </p:nvSpPr>
        <p:spPr>
          <a:xfrm>
            <a:off x="1328821" y="6098212"/>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6A444D4E-8A5E-8526-B33D-78FE65A3144E}"/>
              </a:ext>
            </a:extLst>
          </p:cNvPr>
          <p:cNvSpPr txBox="1">
            <a:spLocks/>
          </p:cNvSpPr>
          <p:nvPr/>
        </p:nvSpPr>
        <p:spPr>
          <a:xfrm>
            <a:off x="1389087" y="6098038"/>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1.1</a:t>
            </a:r>
          </a:p>
        </p:txBody>
      </p:sp>
      <p:sp>
        <p:nvSpPr>
          <p:cNvPr id="19" name="Text Placeholder 2">
            <a:extLst>
              <a:ext uri="{FF2B5EF4-FFF2-40B4-BE49-F238E27FC236}">
                <a16:creationId xmlns:a16="http://schemas.microsoft.com/office/drawing/2014/main" id="{F3C00227-C858-4108-57AC-072B3303552D}"/>
              </a:ext>
            </a:extLst>
          </p:cNvPr>
          <p:cNvSpPr txBox="1">
            <a:spLocks/>
          </p:cNvSpPr>
          <p:nvPr/>
        </p:nvSpPr>
        <p:spPr>
          <a:xfrm>
            <a:off x="442939" y="840499"/>
            <a:ext cx="5478202"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err="1">
                <a:solidFill>
                  <a:srgbClr val="0289AE"/>
                </a:solidFill>
                <a:latin typeface="Calibri" panose="020F0502020204030204" pitchFamily="34" charset="0"/>
                <a:cs typeface="Calibri" panose="020F0502020204030204" pitchFamily="34" charset="0"/>
              </a:rPr>
              <a:t>Sobre</a:t>
            </a:r>
            <a:r>
              <a:rPr lang="en-US" sz="3200" b="1" dirty="0">
                <a:solidFill>
                  <a:srgbClr val="0289AE"/>
                </a:solidFill>
                <a:latin typeface="Calibri" panose="020F0502020204030204" pitchFamily="34" charset="0"/>
                <a:cs typeface="Calibri" panose="020F0502020204030204" pitchFamily="34" charset="0"/>
              </a:rPr>
              <a:t> </a:t>
            </a:r>
            <a:r>
              <a:rPr lang="en-US" sz="3200" b="1" dirty="0" err="1">
                <a:solidFill>
                  <a:srgbClr val="0289AE"/>
                </a:solidFill>
                <a:latin typeface="Calibri" panose="020F0502020204030204" pitchFamily="34" charset="0"/>
                <a:cs typeface="Calibri" panose="020F0502020204030204" pitchFamily="34" charset="0"/>
              </a:rPr>
              <a:t>el</a:t>
            </a:r>
            <a:r>
              <a:rPr lang="en-US" sz="3200" b="1" dirty="0">
                <a:solidFill>
                  <a:srgbClr val="0289AE"/>
                </a:solidFill>
                <a:latin typeface="Calibri" panose="020F0502020204030204" pitchFamily="34" charset="0"/>
                <a:cs typeface="Calibri" panose="020F0502020204030204" pitchFamily="34" charset="0"/>
              </a:rPr>
              <a:t> Marco</a:t>
            </a:r>
            <a:endParaRPr lang="en-US" sz="2800" i="1" dirty="0">
              <a:solidFill>
                <a:srgbClr val="0289AE"/>
              </a:solidFill>
              <a:latin typeface="Calibri" panose="020F0502020204030204" pitchFamily="34" charset="0"/>
              <a:cs typeface="Calibri" panose="020F0502020204030204" pitchFamily="34" charset="0"/>
            </a:endParaRPr>
          </a:p>
        </p:txBody>
      </p:sp>
      <p:sp>
        <p:nvSpPr>
          <p:cNvPr id="39" name="Text Placeholder 8">
            <a:extLst>
              <a:ext uri="{FF2B5EF4-FFF2-40B4-BE49-F238E27FC236}">
                <a16:creationId xmlns:a16="http://schemas.microsoft.com/office/drawing/2014/main" id="{34B8548F-5C2B-20B7-876F-5511AC3B7A42}"/>
              </a:ext>
            </a:extLst>
          </p:cNvPr>
          <p:cNvSpPr txBox="1">
            <a:spLocks/>
          </p:cNvSpPr>
          <p:nvPr/>
        </p:nvSpPr>
        <p:spPr>
          <a:xfrm>
            <a:off x="1389087" y="6583812"/>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1.2</a:t>
            </a:r>
          </a:p>
        </p:txBody>
      </p:sp>
      <p:sp>
        <p:nvSpPr>
          <p:cNvPr id="40" name="Text Placeholder 8">
            <a:extLst>
              <a:ext uri="{FF2B5EF4-FFF2-40B4-BE49-F238E27FC236}">
                <a16:creationId xmlns:a16="http://schemas.microsoft.com/office/drawing/2014/main" id="{9ED1B7F6-B78E-6B8B-4C4D-3E1FB791A6A9}"/>
              </a:ext>
            </a:extLst>
          </p:cNvPr>
          <p:cNvSpPr txBox="1">
            <a:spLocks/>
          </p:cNvSpPr>
          <p:nvPr/>
        </p:nvSpPr>
        <p:spPr>
          <a:xfrm>
            <a:off x="1389087" y="7069586"/>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1.3</a:t>
            </a:r>
          </a:p>
        </p:txBody>
      </p:sp>
      <p:sp>
        <p:nvSpPr>
          <p:cNvPr id="42" name="Text Placeholder 8">
            <a:extLst>
              <a:ext uri="{FF2B5EF4-FFF2-40B4-BE49-F238E27FC236}">
                <a16:creationId xmlns:a16="http://schemas.microsoft.com/office/drawing/2014/main" id="{74A5D8D0-4FC8-85E6-9E38-C91235AA722E}"/>
              </a:ext>
            </a:extLst>
          </p:cNvPr>
          <p:cNvSpPr txBox="1">
            <a:spLocks/>
          </p:cNvSpPr>
          <p:nvPr/>
        </p:nvSpPr>
        <p:spPr>
          <a:xfrm>
            <a:off x="1389087" y="7555360"/>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1.4</a:t>
            </a:r>
          </a:p>
        </p:txBody>
      </p:sp>
      <p:sp>
        <p:nvSpPr>
          <p:cNvPr id="54" name="Slide Number Placeholder 5">
            <a:extLst>
              <a:ext uri="{FF2B5EF4-FFF2-40B4-BE49-F238E27FC236}">
                <a16:creationId xmlns:a16="http://schemas.microsoft.com/office/drawing/2014/main" id="{BFDE0FAA-CBEE-4F6B-7472-67ACF3C3C43E}"/>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3</a:t>
            </a:fld>
            <a:endParaRPr lang="en-US" dirty="0">
              <a:solidFill>
                <a:srgbClr val="262626"/>
              </a:solidFill>
            </a:endParaRPr>
          </a:p>
        </p:txBody>
      </p:sp>
      <p:pic>
        <p:nvPicPr>
          <p:cNvPr id="2" name="Picture Placeholder 5">
            <a:extLst>
              <a:ext uri="{FF2B5EF4-FFF2-40B4-BE49-F238E27FC236}">
                <a16:creationId xmlns:a16="http://schemas.microsoft.com/office/drawing/2014/main" id="{B060D9FC-B71F-F3F2-A1F7-3F229D67AC41}"/>
              </a:ext>
            </a:extLst>
          </p:cNvPr>
          <p:cNvPicPr>
            <a:picLocks noChangeAspect="1"/>
          </p:cNvPicPr>
          <p:nvPr/>
        </p:nvPicPr>
        <p:blipFill rotWithShape="1">
          <a:blip r:embed="rId2"/>
          <a:srcRect t="15045" b="15045"/>
          <a:stretch/>
        </p:blipFill>
        <p:spPr>
          <a:xfrm>
            <a:off x="-4" y="1787471"/>
            <a:ext cx="7559675" cy="3622899"/>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pic>
        <p:nvPicPr>
          <p:cNvPr id="3" name="Graphic 2">
            <a:extLst>
              <a:ext uri="{FF2B5EF4-FFF2-40B4-BE49-F238E27FC236}">
                <a16:creationId xmlns:a16="http://schemas.microsoft.com/office/drawing/2014/main" id="{4A6B4EF3-090E-FC27-ED8E-94082C0CDA5C}"/>
              </a:ext>
            </a:extLst>
          </p:cNvPr>
          <p:cNvPicPr>
            <a:picLocks noChangeAspect="1"/>
          </p:cNvPicPr>
          <p:nvPr/>
        </p:nvPicPr>
        <p:blipFill>
          <a:blip r:embed="rId3">
            <a:extLst>
              <a:ext uri="{96DAC541-7B7A-43D3-8B79-37D633B846F1}">
                <asvg:svgBlip xmlns:asvg="http://schemas.microsoft.com/office/drawing/2016/SVG/main" r:embed="rId4"/>
              </a:ext>
            </a:extLst>
          </a:blip>
          <a:srcRect l="49952" t="41010" r="28995" b="44546"/>
          <a:stretch/>
        </p:blipFill>
        <p:spPr>
          <a:xfrm>
            <a:off x="4634560" y="2056493"/>
            <a:ext cx="5325749" cy="5173579"/>
          </a:xfrm>
          <a:prstGeom prst="rect">
            <a:avLst/>
          </a:prstGeom>
        </p:spPr>
      </p:pic>
      <p:grpSp>
        <p:nvGrpSpPr>
          <p:cNvPr id="4" name="Group 3">
            <a:extLst>
              <a:ext uri="{FF2B5EF4-FFF2-40B4-BE49-F238E27FC236}">
                <a16:creationId xmlns:a16="http://schemas.microsoft.com/office/drawing/2014/main" id="{F9D9002D-7B92-C06E-D02C-12498A1E3083}"/>
              </a:ext>
            </a:extLst>
          </p:cNvPr>
          <p:cNvGrpSpPr/>
          <p:nvPr/>
        </p:nvGrpSpPr>
        <p:grpSpPr>
          <a:xfrm>
            <a:off x="5713776" y="882367"/>
            <a:ext cx="1402960" cy="1327573"/>
            <a:chOff x="288508" y="643323"/>
            <a:chExt cx="1402960" cy="1327573"/>
          </a:xfrm>
        </p:grpSpPr>
        <p:sp>
          <p:nvSpPr>
            <p:cNvPr id="5" name="Rectangle 4">
              <a:extLst>
                <a:ext uri="{FF2B5EF4-FFF2-40B4-BE49-F238E27FC236}">
                  <a16:creationId xmlns:a16="http://schemas.microsoft.com/office/drawing/2014/main" id="{41DA4337-6A8B-31E9-023E-F347EC3BD7E0}"/>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07895FE6-D1EE-6543-F6FA-33353B6276BF}"/>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01</a:t>
              </a:r>
              <a:endParaRPr lang="en-US" sz="7000" dirty="0">
                <a:solidFill>
                  <a:schemeClr val="bg1"/>
                </a:solidFill>
              </a:endParaRPr>
            </a:p>
          </p:txBody>
        </p:sp>
      </p:grpSp>
      <p:pic>
        <p:nvPicPr>
          <p:cNvPr id="7" name="Graphic 6">
            <a:extLst>
              <a:ext uri="{FF2B5EF4-FFF2-40B4-BE49-F238E27FC236}">
                <a16:creationId xmlns:a16="http://schemas.microsoft.com/office/drawing/2014/main" id="{D5801917-6A3D-4994-66D0-7F9AD2889C2F}"/>
              </a:ext>
            </a:extLst>
          </p:cNvPr>
          <p:cNvPicPr>
            <a:picLocks noChangeAspect="1"/>
          </p:cNvPicPr>
          <p:nvPr/>
        </p:nvPicPr>
        <p:blipFill>
          <a:blip r:embed="rId5">
            <a:extLst>
              <a:ext uri="{96DAC541-7B7A-43D3-8B79-37D633B846F1}">
                <asvg:svgBlip xmlns:asvg="http://schemas.microsoft.com/office/drawing/2016/SVG/main" r:embed="rId6"/>
              </a:ext>
            </a:extLst>
          </a:blip>
          <a:srcRect l="28087" t="31059" r="39868" b="43173"/>
          <a:stretch/>
        </p:blipFill>
        <p:spPr>
          <a:xfrm>
            <a:off x="-2077574" y="5766277"/>
            <a:ext cx="3753229" cy="4273062"/>
          </a:xfrm>
          <a:prstGeom prst="rect">
            <a:avLst/>
          </a:prstGeom>
        </p:spPr>
      </p:pic>
      <p:sp>
        <p:nvSpPr>
          <p:cNvPr id="11" name="Text Placeholder 12">
            <a:extLst>
              <a:ext uri="{FF2B5EF4-FFF2-40B4-BE49-F238E27FC236}">
                <a16:creationId xmlns:a16="http://schemas.microsoft.com/office/drawing/2014/main" id="{5B1B53C4-5B84-C882-1B23-A1E336548959}"/>
              </a:ext>
            </a:extLst>
          </p:cNvPr>
          <p:cNvSpPr txBox="1">
            <a:spLocks/>
          </p:cNvSpPr>
          <p:nvPr/>
        </p:nvSpPr>
        <p:spPr>
          <a:xfrm>
            <a:off x="1937768" y="6078434"/>
            <a:ext cx="4706872" cy="2551606"/>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3951288" algn="l"/>
                <a:tab pos="4791075" algn="l"/>
              </a:tabLst>
            </a:pPr>
            <a:r>
              <a:rPr lang="en-US" sz="1500" dirty="0" err="1">
                <a:solidFill>
                  <a:srgbClr val="404040"/>
                </a:solidFill>
              </a:rPr>
              <a:t>Contexto</a:t>
            </a:r>
            <a:r>
              <a:rPr lang="en-US" sz="1500" dirty="0">
                <a:solidFill>
                  <a:srgbClr val="404040"/>
                </a:solidFill>
              </a:rPr>
              <a:t>	4</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a:solidFill>
                  <a:srgbClr val="404040"/>
                </a:solidFill>
              </a:rPr>
              <a:t>Ambiental, Social y </a:t>
            </a:r>
            <a:r>
              <a:rPr lang="en-US" sz="1500" dirty="0" err="1">
                <a:solidFill>
                  <a:srgbClr val="404040"/>
                </a:solidFill>
              </a:rPr>
              <a:t>Gobernanza</a:t>
            </a:r>
            <a:r>
              <a:rPr lang="en-US" sz="1500" dirty="0">
                <a:solidFill>
                  <a:srgbClr val="404040"/>
                </a:solidFill>
              </a:rPr>
              <a:t> (ASG)	5</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err="1">
                <a:solidFill>
                  <a:srgbClr val="404040"/>
                </a:solidFill>
              </a:rPr>
              <a:t>Sostenibilidad</a:t>
            </a:r>
            <a:r>
              <a:rPr lang="en-US" sz="1500" dirty="0">
                <a:solidFill>
                  <a:srgbClr val="404040"/>
                </a:solidFill>
              </a:rPr>
              <a:t> </a:t>
            </a:r>
            <a:r>
              <a:rPr lang="en-US" sz="1500" dirty="0" err="1">
                <a:solidFill>
                  <a:srgbClr val="404040"/>
                </a:solidFill>
              </a:rPr>
              <a:t>en</a:t>
            </a:r>
            <a:r>
              <a:rPr lang="en-US" sz="1500" dirty="0">
                <a:solidFill>
                  <a:srgbClr val="404040"/>
                </a:solidFill>
              </a:rPr>
              <a:t> el Sector </a:t>
            </a:r>
            <a:r>
              <a:rPr lang="en-US" sz="1500" dirty="0" err="1">
                <a:solidFill>
                  <a:srgbClr val="404040"/>
                </a:solidFill>
              </a:rPr>
              <a:t>Hostelero</a:t>
            </a: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err="1">
                <a:solidFill>
                  <a:srgbClr val="404040"/>
                </a:solidFill>
              </a:rPr>
              <a:t>Digitalización</a:t>
            </a:r>
            <a:r>
              <a:rPr lang="en-US" sz="1500" dirty="0">
                <a:solidFill>
                  <a:srgbClr val="404040"/>
                </a:solidFill>
              </a:rPr>
              <a:t> e </a:t>
            </a:r>
            <a:r>
              <a:rPr lang="en-US" sz="1500" dirty="0" err="1">
                <a:solidFill>
                  <a:srgbClr val="404040"/>
                </a:solidFill>
              </a:rPr>
              <a:t>Inteligencia</a:t>
            </a:r>
            <a:r>
              <a:rPr lang="en-US" sz="1500" dirty="0">
                <a:solidFill>
                  <a:srgbClr val="404040"/>
                </a:solidFill>
              </a:rPr>
              <a:t> Artificial </a:t>
            </a:r>
            <a:r>
              <a:rPr lang="en-US" sz="1500" dirty="0" err="1">
                <a:solidFill>
                  <a:srgbClr val="404040"/>
                </a:solidFill>
              </a:rPr>
              <a:t>en</a:t>
            </a:r>
            <a:r>
              <a:rPr lang="en-US" sz="1500" dirty="0">
                <a:solidFill>
                  <a:srgbClr val="404040"/>
                </a:solidFill>
              </a:rPr>
              <a:t> el Sector de la </a:t>
            </a:r>
            <a:r>
              <a:rPr lang="en-US" sz="1500" dirty="0" err="1">
                <a:solidFill>
                  <a:srgbClr val="404040"/>
                </a:solidFill>
              </a:rPr>
              <a:t>Hostelería</a:t>
            </a:r>
            <a:r>
              <a:rPr lang="en-US" sz="1500" dirty="0">
                <a:solidFill>
                  <a:srgbClr val="404040"/>
                </a:solidFill>
              </a:rPr>
              <a:t>	7</a:t>
            </a:r>
          </a:p>
          <a:p>
            <a:pPr marL="0" lvl="1" indent="0">
              <a:lnSpc>
                <a:spcPts val="1940"/>
              </a:lnSpc>
              <a:spcBef>
                <a:spcPts val="0"/>
              </a:spcBef>
              <a:buNone/>
              <a:tabLst>
                <a:tab pos="39512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57381004-630C-7593-AD32-B06509ABB472}"/>
              </a:ext>
            </a:extLst>
          </p:cNvPr>
          <p:cNvCxnSpPr>
            <a:cxnSpLocks/>
          </p:cNvCxnSpPr>
          <p:nvPr/>
        </p:nvCxnSpPr>
        <p:spPr>
          <a:xfrm>
            <a:off x="1963569" y="6460918"/>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66B1CF-7814-1AFC-240E-4251B31A4B9C}"/>
              </a:ext>
            </a:extLst>
          </p:cNvPr>
          <p:cNvCxnSpPr>
            <a:cxnSpLocks/>
          </p:cNvCxnSpPr>
          <p:nvPr/>
        </p:nvCxnSpPr>
        <p:spPr>
          <a:xfrm>
            <a:off x="1963569" y="6958758"/>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74E2F1-4933-B91E-15FE-71388D7A42C7}"/>
              </a:ext>
            </a:extLst>
          </p:cNvPr>
          <p:cNvCxnSpPr>
            <a:cxnSpLocks/>
          </p:cNvCxnSpPr>
          <p:nvPr/>
        </p:nvCxnSpPr>
        <p:spPr>
          <a:xfrm>
            <a:off x="1963569" y="7456598"/>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1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CDE20-0D3B-D21F-8490-7160C4A45254}"/>
            </a:ext>
          </a:extLst>
        </p:cNvPr>
        <p:cNvGrpSpPr/>
        <p:nvPr/>
      </p:nvGrpSpPr>
      <p:grpSpPr>
        <a:xfrm>
          <a:off x="0" y="0"/>
          <a:ext cx="0" cy="0"/>
          <a:chOff x="0" y="0"/>
          <a:chExt cx="0" cy="0"/>
        </a:xfrm>
      </p:grpSpPr>
      <p:sp>
        <p:nvSpPr>
          <p:cNvPr id="24" name="Graphic 4">
            <a:extLst>
              <a:ext uri="{FF2B5EF4-FFF2-40B4-BE49-F238E27FC236}">
                <a16:creationId xmlns:a16="http://schemas.microsoft.com/office/drawing/2014/main" id="{F5D41199-19BF-7B16-F566-403419556559}"/>
              </a:ext>
            </a:extLst>
          </p:cNvPr>
          <p:cNvSpPr/>
          <p:nvPr/>
        </p:nvSpPr>
        <p:spPr>
          <a:xfrm>
            <a:off x="-1749" y="1162231"/>
            <a:ext cx="3116456" cy="8929174"/>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dirty="0"/>
          </a:p>
        </p:txBody>
      </p:sp>
      <p:cxnSp>
        <p:nvCxnSpPr>
          <p:cNvPr id="25" name="Straight Connector 24">
            <a:extLst>
              <a:ext uri="{FF2B5EF4-FFF2-40B4-BE49-F238E27FC236}">
                <a16:creationId xmlns:a16="http://schemas.microsoft.com/office/drawing/2014/main" id="{986AD31C-A35B-C7E4-CF6D-DDB1C4E62F9D}"/>
              </a:ext>
            </a:extLst>
          </p:cNvPr>
          <p:cNvCxnSpPr>
            <a:cxnSpLocks/>
          </p:cNvCxnSpPr>
          <p:nvPr/>
        </p:nvCxnSpPr>
        <p:spPr>
          <a:xfrm>
            <a:off x="-1749" y="591279"/>
            <a:ext cx="31130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9527E3-1FAF-DB92-5219-6C39F03BB75A}"/>
              </a:ext>
            </a:extLst>
          </p:cNvPr>
          <p:cNvCxnSpPr>
            <a:cxnSpLocks/>
          </p:cNvCxnSpPr>
          <p:nvPr/>
        </p:nvCxnSpPr>
        <p:spPr>
          <a:xfrm>
            <a:off x="3111319" y="600407"/>
            <a:ext cx="0" cy="9398723"/>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DA7E290-7E4C-DD85-3050-746981F5ECD1}"/>
              </a:ext>
            </a:extLst>
          </p:cNvPr>
          <p:cNvCxnSpPr>
            <a:cxnSpLocks/>
          </p:cNvCxnSpPr>
          <p:nvPr/>
        </p:nvCxnSpPr>
        <p:spPr>
          <a:xfrm>
            <a:off x="3094171" y="1750996"/>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9D537A7-ACC7-FC9C-87F6-EECD0E9CFB31}"/>
              </a:ext>
            </a:extLst>
          </p:cNvPr>
          <p:cNvSpPr txBox="1"/>
          <p:nvPr/>
        </p:nvSpPr>
        <p:spPr>
          <a:xfrm>
            <a:off x="607243" y="460623"/>
            <a:ext cx="1677227" cy="710707"/>
          </a:xfrm>
          <a:prstGeom prst="rect">
            <a:avLst/>
          </a:prstGeom>
          <a:noFill/>
          <a:ln>
            <a:noFill/>
          </a:ln>
        </p:spPr>
        <p:txBody>
          <a:bodyPr wrap="square" rtlCol="0">
            <a:spAutoFit/>
          </a:bodyPr>
          <a:lstStyle/>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Directivos</a:t>
            </a:r>
            <a:r>
              <a:rPr lang="en-US" sz="1600" b="1" dirty="0">
                <a:solidFill>
                  <a:srgbClr val="0289AE"/>
                </a:solidFill>
                <a:highlight>
                  <a:srgbClr val="FFFFFF"/>
                </a:highlight>
                <a:latin typeface="Calibri" panose="020F0502020204030204" pitchFamily="34" charset="0"/>
                <a:cs typeface="Calibri" panose="020F0502020204030204" pitchFamily="34" charset="0"/>
              </a:rPr>
              <a:t> de la Industria</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29" name="Text Placeholder 1">
            <a:extLst>
              <a:ext uri="{FF2B5EF4-FFF2-40B4-BE49-F238E27FC236}">
                <a16:creationId xmlns:a16="http://schemas.microsoft.com/office/drawing/2014/main" id="{A407A967-8691-C6EA-78D5-6A2F8DBFF0FF}"/>
              </a:ext>
            </a:extLst>
          </p:cNvPr>
          <p:cNvSpPr txBox="1">
            <a:spLocks/>
          </p:cNvSpPr>
          <p:nvPr/>
        </p:nvSpPr>
        <p:spPr>
          <a:xfrm>
            <a:off x="631220" y="1447131"/>
            <a:ext cx="2056873" cy="2135203"/>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600" dirty="0" err="1">
                <a:solidFill>
                  <a:schemeClr val="bg1"/>
                </a:solidFill>
              </a:rPr>
              <a:t>Conclusión</a:t>
            </a:r>
            <a:endParaRPr lang="en-US" sz="1600" dirty="0">
              <a:solidFill>
                <a:schemeClr val="bg1"/>
              </a:solidFill>
            </a:endParaRPr>
          </a:p>
          <a:p>
            <a:pPr>
              <a:lnSpc>
                <a:spcPts val="1120"/>
              </a:lnSpc>
              <a:spcBef>
                <a:spcPts val="0"/>
              </a:spcBef>
            </a:pPr>
            <a:endParaRPr lang="en-US" sz="1400" b="0" dirty="0">
              <a:solidFill>
                <a:schemeClr val="bg1"/>
              </a:solidFill>
            </a:endParaRPr>
          </a:p>
          <a:p>
            <a:pPr>
              <a:lnSpc>
                <a:spcPts val="1120"/>
              </a:lnSpc>
              <a:spcBef>
                <a:spcPts val="0"/>
              </a:spcBef>
            </a:pPr>
            <a:r>
              <a:rPr lang="es-ES" sz="1100" b="0" dirty="0">
                <a:solidFill>
                  <a:schemeClr val="bg1"/>
                </a:solidFill>
              </a:rPr>
              <a:t>Esta estrategia ofrece una hoja de ruta clara para dotar a los profesionales de la hostelería de las herramientas y la mentalidad necesarias para ofrecer servicios sostenibles. Con inversión dirigida, colaboración público-privada y alineación regional, la formación en sostenibilidad puede impulsar una transformación real en el sector hostelero europeo.</a:t>
            </a:r>
            <a:endParaRPr lang="en-US" sz="1100" b="0" dirty="0">
              <a:solidFill>
                <a:schemeClr val="bg1"/>
              </a:solidFill>
            </a:endParaRPr>
          </a:p>
        </p:txBody>
      </p:sp>
      <p:sp>
        <p:nvSpPr>
          <p:cNvPr id="30" name="TextBox 29">
            <a:extLst>
              <a:ext uri="{FF2B5EF4-FFF2-40B4-BE49-F238E27FC236}">
                <a16:creationId xmlns:a16="http://schemas.microsoft.com/office/drawing/2014/main" id="{30472984-34F8-AA15-0CB7-96937C962FF4}"/>
              </a:ext>
            </a:extLst>
          </p:cNvPr>
          <p:cNvSpPr txBox="1"/>
          <p:nvPr/>
        </p:nvSpPr>
        <p:spPr>
          <a:xfrm>
            <a:off x="2688093" y="1300972"/>
            <a:ext cx="4936983" cy="9020546"/>
          </a:xfrm>
          <a:prstGeom prst="rect">
            <a:avLst/>
          </a:prstGeom>
          <a:noFill/>
        </p:spPr>
        <p:txBody>
          <a:bodyPr wrap="square" rtlCol="0">
            <a:spAutoFit/>
          </a:bodyPr>
          <a:lstStyle/>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01</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5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Mejorar</a:t>
            </a:r>
            <a:r>
              <a:rPr lang="en-IE" sz="1300" dirty="0">
                <a:effectLst/>
                <a:latin typeface="Calibri" panose="020F0502020204030204" pitchFamily="34" charset="0"/>
                <a:ea typeface="Calibri" panose="020F0502020204030204" pitchFamily="34" charset="0"/>
                <a:cs typeface="Times New Roman" panose="02020603050405020304" pitchFamily="18" charset="0"/>
              </a:rPr>
              <a:t> el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conocimiento</a:t>
            </a:r>
            <a:r>
              <a:rPr lang="en-IE" sz="1300" dirty="0">
                <a:effectLst/>
                <a:latin typeface="Calibri" panose="020F0502020204030204" pitchFamily="34" charset="0"/>
                <a:ea typeface="Calibri" panose="020F0502020204030204" pitchFamily="34" charset="0"/>
                <a:cs typeface="Times New Roman" panose="02020603050405020304" pitchFamily="18" charset="0"/>
              </a:rPr>
              <a:t> y las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prácticas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sostenibilidad</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todos</a:t>
            </a:r>
            <a:r>
              <a:rPr lang="en-IE" sz="1300" dirty="0">
                <a:effectLst/>
                <a:latin typeface="Calibri" panose="020F0502020204030204" pitchFamily="34" charset="0"/>
                <a:ea typeface="Calibri" panose="020F0502020204030204" pitchFamily="34" charset="0"/>
                <a:cs typeface="Times New Roman" panose="02020603050405020304" pitchFamily="18" charset="0"/>
              </a:rPr>
              <a:t> los roles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h</a:t>
            </a:r>
            <a:r>
              <a:rPr lang="en-IE" sz="1300" dirty="0" err="1">
                <a:latin typeface="Calibri" panose="020F0502020204030204" pitchFamily="34" charset="0"/>
                <a:ea typeface="Calibri" panose="020F0502020204030204" pitchFamily="34" charset="0"/>
                <a:cs typeface="Times New Roman" panose="02020603050405020304" pitchFamily="18" charset="0"/>
              </a:rPr>
              <a:t>ostelería</a:t>
            </a:r>
            <a:r>
              <a:rPr lang="en-IE" sz="1300" dirty="0">
                <a:latin typeface="Calibri" panose="020F0502020204030204" pitchFamily="34" charset="0"/>
                <a:ea typeface="Calibri" panose="020F0502020204030204" pitchFamily="34" charset="0"/>
                <a:cs typeface="Times New Roman" panose="02020603050405020304" pitchFamily="18" charset="0"/>
              </a:rPr>
              <a:t>.</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02</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5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Integrar</a:t>
            </a:r>
            <a:r>
              <a:rPr lang="en-IE" sz="1300" dirty="0">
                <a:effectLst/>
                <a:latin typeface="Calibri" panose="020F0502020204030204" pitchFamily="34" charset="0"/>
                <a:ea typeface="Calibri" panose="020F0502020204030204" pitchFamily="34" charset="0"/>
                <a:cs typeface="Times New Roman" panose="02020603050405020304" pitchFamily="18" charset="0"/>
              </a:rPr>
              <a:t> la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sostenibilidad</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los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sistemas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educación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y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formación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cada</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país</a:t>
            </a:r>
            <a:r>
              <a:rPr lang="en-IE" sz="1300" dirty="0">
                <a:effectLst/>
                <a:latin typeface="Calibri" panose="020F0502020204030204" pitchFamily="34" charset="0"/>
                <a:ea typeface="Calibri" panose="020F0502020204030204" pitchFamily="34" charset="0"/>
                <a:cs typeface="Times New Roman" panose="02020603050405020304" pitchFamily="18" charset="0"/>
              </a:rPr>
              <a:t>.</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03</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Fomentar</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el</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intercambio</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conocimiento</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transfronterizo</a:t>
            </a:r>
            <a:r>
              <a:rPr lang="en-IE" sz="1300" dirty="0">
                <a:effectLst/>
                <a:latin typeface="Calibri" panose="020F0502020204030204" pitchFamily="34" charset="0"/>
                <a:ea typeface="Calibri" panose="020F0502020204030204" pitchFamily="34" charset="0"/>
                <a:cs typeface="Times New Roman" panose="02020603050405020304" pitchFamily="18" charset="0"/>
              </a:rPr>
              <a:t> para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acelerar</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el</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aprendizaje</a:t>
            </a:r>
            <a:r>
              <a:rPr lang="en-IE" sz="1300" dirty="0">
                <a:effectLst/>
                <a:latin typeface="Calibri" panose="020F0502020204030204" pitchFamily="34" charset="0"/>
                <a:ea typeface="Calibri" panose="020F0502020204030204" pitchFamily="34" charset="0"/>
                <a:cs typeface="Times New Roman" panose="02020603050405020304" pitchFamily="18" charset="0"/>
              </a:rPr>
              <a:t> colectivo.</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04</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Impulsar</a:t>
            </a:r>
            <a:r>
              <a:rPr lang="en-IE" sz="1300" dirty="0">
                <a:effectLst/>
                <a:latin typeface="Calibri" panose="020F0502020204030204" pitchFamily="34" charset="0"/>
                <a:ea typeface="Calibri" panose="020F0502020204030204" pitchFamily="34" charset="0"/>
                <a:cs typeface="Times New Roman" panose="02020603050405020304" pitchFamily="18" charset="0"/>
              </a:rPr>
              <a:t> la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adopción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certficaciones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verdes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mediante</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formación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medida</a:t>
            </a:r>
            <a:r>
              <a:rPr lang="en-IE" sz="1300" dirty="0">
                <a:effectLst/>
                <a:latin typeface="Calibri" panose="020F0502020204030204" pitchFamily="34" charset="0"/>
                <a:ea typeface="Calibri" panose="020F0502020204030204" pitchFamily="34" charset="0"/>
                <a:cs typeface="Times New Roman" panose="02020603050405020304" pitchFamily="18" charset="0"/>
              </a:rPr>
              <a:t>.</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05</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Potenciar</a:t>
            </a:r>
            <a:r>
              <a:rPr lang="en-IE" sz="1300" dirty="0">
                <a:effectLst/>
                <a:latin typeface="Calibri" panose="020F0502020204030204" pitchFamily="34" charset="0"/>
                <a:ea typeface="Calibri" panose="020F0502020204030204" pitchFamily="34" charset="0"/>
                <a:cs typeface="Times New Roman" panose="02020603050405020304" pitchFamily="18" charset="0"/>
              </a:rPr>
              <a:t> la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comunicación</a:t>
            </a:r>
            <a:r>
              <a:rPr lang="en-IE" sz="1300" dirty="0">
                <a:latin typeface="Calibri" panose="020F0502020204030204" pitchFamily="34" charset="0"/>
                <a:ea typeface="Calibri" panose="020F0502020204030204" pitchFamily="34" charset="0"/>
                <a:cs typeface="Times New Roman" panose="02020603050405020304" pitchFamily="18" charset="0"/>
              </a:rPr>
              <a:t> con </a:t>
            </a:r>
            <a:r>
              <a:rPr lang="en-IE" sz="1300" dirty="0" err="1">
                <a:latin typeface="Calibri" panose="020F0502020204030204" pitchFamily="34" charset="0"/>
                <a:ea typeface="Calibri" panose="020F0502020204030204" pitchFamily="34" charset="0"/>
                <a:cs typeface="Times New Roman" panose="02020603050405020304" pitchFamily="18" charset="0"/>
              </a:rPr>
              <a:t>el</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cliente</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sobre</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sostenibilidad</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por</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parte</a:t>
            </a:r>
            <a:r>
              <a:rPr lang="en-IE" sz="1300" dirty="0">
                <a:effectLst/>
                <a:latin typeface="Calibri" panose="020F0502020204030204" pitchFamily="34" charset="0"/>
                <a:ea typeface="Calibri" panose="020F0502020204030204" pitchFamily="34" charset="0"/>
                <a:cs typeface="Times New Roman" panose="02020603050405020304" pitchFamily="18" charset="0"/>
              </a:rPr>
              <a:t> del personal.</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06</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Módulos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formativos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estandarizdos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pero</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localizados</a:t>
            </a:r>
            <a:r>
              <a:rPr lang="en-IE" sz="1300" dirty="0">
                <a:effectLst/>
                <a:latin typeface="Calibri" panose="020F0502020204030204" pitchFamily="34" charset="0"/>
                <a:ea typeface="Calibri" panose="020F0502020204030204" pitchFamily="34" charset="0"/>
                <a:cs typeface="Times New Roman" panose="02020603050405020304" pitchFamily="18" charset="0"/>
              </a:rPr>
              <a:t>.</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07</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Integración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los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currículos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formación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profesional</a:t>
            </a:r>
            <a:r>
              <a:rPr lang="en-IE" sz="1300" dirty="0">
                <a:effectLst/>
                <a:latin typeface="Calibri" panose="020F0502020204030204" pitchFamily="34" charset="0"/>
                <a:ea typeface="Calibri" panose="020F0502020204030204" pitchFamily="34" charset="0"/>
                <a:cs typeface="Times New Roman" panose="02020603050405020304" pitchFamily="18" charset="0"/>
              </a:rPr>
              <a:t> y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educación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superior.</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08</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Incluir</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sostenibilidad</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como</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materia</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obligatoria</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en</a:t>
            </a:r>
            <a:r>
              <a:rPr lang="en-IE" sz="1300" dirty="0">
                <a:latin typeface="Calibri" panose="020F0502020204030204" pitchFamily="34" charset="0"/>
                <a:ea typeface="Calibri" panose="020F0502020204030204" pitchFamily="34" charset="0"/>
                <a:cs typeface="Times New Roman" panose="02020603050405020304" pitchFamily="18" charset="0"/>
              </a:rPr>
              <a:t> la </a:t>
            </a:r>
            <a:r>
              <a:rPr lang="en-IE" sz="1300" dirty="0" err="1">
                <a:latin typeface="Calibri" panose="020F0502020204030204" pitchFamily="34" charset="0"/>
                <a:ea typeface="Calibri" panose="020F0502020204030204" pitchFamily="34" charset="0"/>
                <a:cs typeface="Times New Roman" panose="02020603050405020304" pitchFamily="18" charset="0"/>
              </a:rPr>
              <a:t>educación</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en</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hostelería</a:t>
            </a:r>
            <a:r>
              <a:rPr lang="en-IE" sz="1300" dirty="0">
                <a:latin typeface="Calibri" panose="020F0502020204030204" pitchFamily="34" charset="0"/>
                <a:ea typeface="Calibri" panose="020F0502020204030204" pitchFamily="34" charset="0"/>
                <a:cs typeface="Times New Roman" panose="02020603050405020304" pitchFamily="18" charset="0"/>
              </a:rPr>
              <a:t>. </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09</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a:effectLst/>
                <a:latin typeface="Calibri" panose="020F0502020204030204" pitchFamily="34" charset="0"/>
                <a:ea typeface="Calibri" panose="020F0502020204030204" pitchFamily="34" charset="0"/>
                <a:cs typeface="Times New Roman" panose="02020603050405020304" pitchFamily="18" charset="0"/>
              </a:rPr>
              <a:t>Usar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enfoques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aprendizaje</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aplicado</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proyectos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prácticas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visitas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campo)</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10</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Cursos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modulares</a:t>
            </a:r>
            <a:r>
              <a:rPr lang="en-IE" sz="1300" dirty="0">
                <a:effectLst/>
                <a:latin typeface="Calibri" panose="020F0502020204030204" pitchFamily="34" charset="0"/>
                <a:ea typeface="Calibri" panose="020F0502020204030204" pitchFamily="34" charset="0"/>
                <a:cs typeface="Times New Roman" panose="02020603050405020304" pitchFamily="18" charset="0"/>
              </a:rPr>
              <a:t> online (CPD)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sobre</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liderazgo</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innovación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ecológica</a:t>
            </a:r>
            <a:r>
              <a:rPr lang="en-IE" sz="1300" dirty="0">
                <a:effectLst/>
                <a:latin typeface="Calibri" panose="020F0502020204030204" pitchFamily="34" charset="0"/>
                <a:ea typeface="Calibri" panose="020F0502020204030204" pitchFamily="34" charset="0"/>
                <a:cs typeface="Times New Roman" panose="02020603050405020304" pitchFamily="18" charset="0"/>
              </a:rPr>
              <a:t> y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regulación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11</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Créditos</a:t>
            </a:r>
            <a:r>
              <a:rPr lang="en-IE" sz="1300" dirty="0">
                <a:effectLst/>
                <a:latin typeface="Calibri" panose="020F0502020204030204" pitchFamily="34" charset="0"/>
                <a:ea typeface="Calibri" panose="020F0502020204030204" pitchFamily="34" charset="0"/>
                <a:cs typeface="Times New Roman" panose="02020603050405020304" pitchFamily="18" charset="0"/>
              </a:rPr>
              <a:t> CPD o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certificaciones</a:t>
            </a:r>
            <a:r>
              <a:rPr lang="en-IE" sz="1300" dirty="0">
                <a:effectLst/>
                <a:latin typeface="Calibri" panose="020F0502020204030204" pitchFamily="34" charset="0"/>
                <a:ea typeface="Calibri" panose="020F0502020204030204" pitchFamily="34" charset="0"/>
                <a:cs typeface="Times New Roman" panose="02020603050405020304" pitchFamily="18" charset="0"/>
              </a:rPr>
              <a:t> para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impulsar</a:t>
            </a:r>
            <a:r>
              <a:rPr lang="en-IE" sz="1300" dirty="0">
                <a:effectLst/>
                <a:latin typeface="Calibri" panose="020F0502020204030204" pitchFamily="34" charset="0"/>
                <a:ea typeface="Calibri" panose="020F0502020204030204" pitchFamily="34" charset="0"/>
                <a:cs typeface="Times New Roman" panose="02020603050405020304" pitchFamily="18" charset="0"/>
              </a:rPr>
              <a:t> las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carreras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profesionales</a:t>
            </a:r>
            <a:r>
              <a:rPr lang="en-IE" sz="1300" dirty="0">
                <a:effectLst/>
                <a:latin typeface="Calibri" panose="020F0502020204030204" pitchFamily="34" charset="0"/>
                <a:ea typeface="Calibri" panose="020F0502020204030204" pitchFamily="34" charset="0"/>
                <a:cs typeface="Times New Roman" panose="02020603050405020304" pitchFamily="18" charset="0"/>
              </a:rPr>
              <a:t>.</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12</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Formación</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en</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comunicación</a:t>
            </a:r>
            <a:r>
              <a:rPr lang="en-IE" sz="1300" dirty="0">
                <a:latin typeface="Calibri" panose="020F0502020204030204" pitchFamily="34" charset="0"/>
                <a:ea typeface="Calibri" panose="020F0502020204030204" pitchFamily="34" charset="0"/>
                <a:cs typeface="Times New Roman" panose="02020603050405020304" pitchFamily="18" charset="0"/>
              </a:rPr>
              <a:t> y engagement con </a:t>
            </a:r>
            <a:r>
              <a:rPr lang="en-IE" sz="1300" dirty="0" err="1">
                <a:latin typeface="Calibri" panose="020F0502020204030204" pitchFamily="34" charset="0"/>
                <a:ea typeface="Calibri" panose="020F0502020204030204" pitchFamily="34" charset="0"/>
                <a:cs typeface="Times New Roman" panose="02020603050405020304" pitchFamily="18" charset="0"/>
              </a:rPr>
              <a:t>el</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cliente</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sobre</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sostenibilidad</a:t>
            </a:r>
            <a:r>
              <a:rPr lang="en-IE" sz="1300" dirty="0">
                <a:latin typeface="Calibri" panose="020F0502020204030204" pitchFamily="34" charset="0"/>
                <a:ea typeface="Calibri" panose="020F0502020204030204" pitchFamily="34" charset="0"/>
                <a:cs typeface="Times New Roman" panose="02020603050405020304" pitchFamily="18" charset="0"/>
              </a:rPr>
              <a:t>.</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13</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Programas</a:t>
            </a:r>
            <a:r>
              <a:rPr lang="en-IE" sz="1300" dirty="0">
                <a:latin typeface="Calibri" panose="020F0502020204030204" pitchFamily="34" charset="0"/>
                <a:ea typeface="Calibri" panose="020F0502020204030204" pitchFamily="34" charset="0"/>
                <a:cs typeface="Times New Roman" panose="02020603050405020304" pitchFamily="18" charset="0"/>
              </a:rPr>
              <a:t> de </a:t>
            </a:r>
            <a:r>
              <a:rPr lang="en-IE" sz="1300" dirty="0" err="1">
                <a:latin typeface="Calibri" panose="020F0502020204030204" pitchFamily="34" charset="0"/>
                <a:ea typeface="Calibri" panose="020F0502020204030204" pitchFamily="34" charset="0"/>
                <a:cs typeface="Times New Roman" panose="02020603050405020304" pitchFamily="18" charset="0"/>
              </a:rPr>
              <a:t>aprendizaje</a:t>
            </a:r>
            <a:r>
              <a:rPr lang="en-IE" sz="1300" dirty="0">
                <a:latin typeface="Calibri" panose="020F0502020204030204" pitchFamily="34" charset="0"/>
                <a:ea typeface="Calibri" panose="020F0502020204030204" pitchFamily="34" charset="0"/>
                <a:cs typeface="Times New Roman" panose="02020603050405020304" pitchFamily="18" charset="0"/>
              </a:rPr>
              <a:t> entre pares </a:t>
            </a:r>
            <a:r>
              <a:rPr lang="en-IE" sz="1300" dirty="0" err="1">
                <a:latin typeface="Calibri" panose="020F0502020204030204" pitchFamily="34" charset="0"/>
                <a:ea typeface="Calibri" panose="020F0502020204030204" pitchFamily="34" charset="0"/>
                <a:cs typeface="Times New Roman" panose="02020603050405020304" pitchFamily="18" charset="0"/>
              </a:rPr>
              <a:t>transfronterizos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14</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Formación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vinculada</a:t>
            </a:r>
            <a:r>
              <a:rPr lang="en-IE" sz="1300" dirty="0">
                <a:effectLst/>
                <a:latin typeface="Calibri" panose="020F0502020204030204" pitchFamily="34" charset="0"/>
                <a:ea typeface="Calibri" panose="020F0502020204030204" pitchFamily="34" charset="0"/>
                <a:cs typeface="Times New Roman" panose="02020603050405020304" pitchFamily="18" charset="0"/>
              </a:rPr>
              <a:t> 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certificaciones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15</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Esquemas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incentivos</a:t>
            </a:r>
            <a:r>
              <a:rPr lang="en-IE" sz="1300" dirty="0">
                <a:effectLst/>
                <a:latin typeface="Calibri" panose="020F0502020204030204" pitchFamily="34" charset="0"/>
                <a:ea typeface="Calibri" panose="020F0502020204030204" pitchFamily="34" charset="0"/>
                <a:cs typeface="Times New Roman" panose="02020603050405020304" pitchFamily="18" charset="0"/>
              </a:rPr>
              <a:t> para la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participación</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16</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Trabajar</a:t>
            </a:r>
            <a:r>
              <a:rPr lang="en-IE" sz="1300" dirty="0">
                <a:effectLst/>
                <a:latin typeface="Calibri" panose="020F0502020204030204" pitchFamily="34" charset="0"/>
                <a:ea typeface="Calibri" panose="020F0502020204030204" pitchFamily="34" charset="0"/>
                <a:cs typeface="Times New Roman" panose="02020603050405020304" pitchFamily="18" charset="0"/>
              </a:rPr>
              <a:t> con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oficinas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nacionales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turismo y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ministerios</a:t>
            </a:r>
            <a:r>
              <a:rPr lang="en-IE" sz="1300" dirty="0">
                <a:effectLst/>
                <a:latin typeface="Calibri" panose="020F0502020204030204" pitchFamily="34" charset="0"/>
                <a:ea typeface="Calibri" panose="020F0502020204030204" pitchFamily="34" charset="0"/>
                <a:cs typeface="Times New Roman" panose="02020603050405020304" pitchFamily="18" charset="0"/>
              </a:rPr>
              <a:t> para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integrar</a:t>
            </a:r>
            <a:r>
              <a:rPr lang="en-IE" sz="1300" dirty="0">
                <a:effectLst/>
                <a:latin typeface="Calibri" panose="020F0502020204030204" pitchFamily="34" charset="0"/>
                <a:ea typeface="Calibri" panose="020F0502020204030204" pitchFamily="34" charset="0"/>
                <a:cs typeface="Times New Roman" panose="02020603050405020304" pitchFamily="18" charset="0"/>
              </a:rPr>
              <a:t> la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estrategia</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políticas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públicas</a:t>
            </a:r>
            <a:r>
              <a:rPr lang="en-IE" sz="1300" dirty="0">
                <a:effectLst/>
                <a:latin typeface="Calibri" panose="020F0502020204030204" pitchFamily="34" charset="0"/>
                <a:ea typeface="Calibri" panose="020F0502020204030204" pitchFamily="34" charset="0"/>
                <a:cs typeface="Times New Roman" panose="02020603050405020304" pitchFamily="18" charset="0"/>
              </a:rPr>
              <a:t>.</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17</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Alianzas</a:t>
            </a:r>
            <a:r>
              <a:rPr lang="en-IE" sz="1300" dirty="0">
                <a:effectLst/>
                <a:latin typeface="Calibri" panose="020F0502020204030204" pitchFamily="34" charset="0"/>
                <a:ea typeface="Calibri" panose="020F0502020204030204" pitchFamily="34" charset="0"/>
                <a:cs typeface="Times New Roman" panose="02020603050405020304" pitchFamily="18" charset="0"/>
              </a:rPr>
              <a:t> con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asociaciones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del sector 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instituciones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educativas</a:t>
            </a:r>
            <a:r>
              <a:rPr lang="en-IE" sz="1300" dirty="0">
                <a:effectLst/>
                <a:latin typeface="Calibri" panose="020F0502020204030204" pitchFamily="34" charset="0"/>
                <a:ea typeface="Calibri" panose="020F0502020204030204" pitchFamily="34" charset="0"/>
                <a:cs typeface="Times New Roman" panose="02020603050405020304" pitchFamily="18" charset="0"/>
              </a:rPr>
              <a:t> para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el</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desarrollo</a:t>
            </a:r>
            <a:r>
              <a:rPr lang="en-IE" sz="1300" dirty="0">
                <a:effectLst/>
                <a:latin typeface="Calibri" panose="020F0502020204030204" pitchFamily="34" charset="0"/>
                <a:ea typeface="Calibri" panose="020F0502020204030204" pitchFamily="34" charset="0"/>
                <a:cs typeface="Times New Roman" panose="02020603050405020304" pitchFamily="18" charset="0"/>
              </a:rPr>
              <a:t> curricular.</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18</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Materiales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formativos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accesibles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en</a:t>
            </a:r>
            <a:r>
              <a:rPr lang="en-IE" sz="1300" dirty="0">
                <a:effectLst/>
                <a:latin typeface="Calibri" panose="020F0502020204030204" pitchFamily="34" charset="0"/>
                <a:ea typeface="Calibri" panose="020F0502020204030204" pitchFamily="34" charset="0"/>
                <a:cs typeface="Times New Roman" panose="02020603050405020304" pitchFamily="18" charset="0"/>
              </a:rPr>
              <a:t> lenguas locales y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adaptado</a:t>
            </a:r>
            <a:r>
              <a:rPr lang="en-IE" sz="1300" dirty="0" err="1">
                <a:latin typeface="Calibri" panose="020F0502020204030204" pitchFamily="34" charset="0"/>
                <a:ea typeface="Calibri" panose="020F0502020204030204" pitchFamily="34" charset="0"/>
                <a:cs typeface="Times New Roman" panose="02020603050405020304" pitchFamily="18" charset="0"/>
              </a:rPr>
              <a:t>s</a:t>
            </a:r>
            <a:r>
              <a:rPr lang="en-IE" sz="1300" dirty="0">
                <a:latin typeface="Calibri" panose="020F0502020204030204" pitchFamily="34" charset="0"/>
                <a:ea typeface="Calibri" panose="020F0502020204030204" pitchFamily="34" charset="0"/>
                <a:cs typeface="Times New Roman" panose="02020603050405020304" pitchFamily="18" charset="0"/>
              </a:rPr>
              <a:t> 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distintos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niveles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alfabetización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19</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Evaluación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la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eficacia</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formativa</a:t>
            </a:r>
            <a:r>
              <a:rPr lang="en-IE" sz="1300" dirty="0">
                <a:effectLst/>
                <a:latin typeface="Calibri" panose="020F0502020204030204" pitchFamily="34" charset="0"/>
                <a:ea typeface="Calibri" panose="020F0502020204030204" pitchFamily="34" charset="0"/>
                <a:cs typeface="Times New Roman" panose="02020603050405020304" pitchFamily="18" charset="0"/>
              </a:rPr>
              <a:t> (feedback,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seguimiento</a:t>
            </a:r>
            <a:r>
              <a:rPr lang="en-IE" sz="1300" dirty="0">
                <a:effectLst/>
                <a:latin typeface="Calibri" panose="020F0502020204030204" pitchFamily="34" charset="0"/>
                <a:ea typeface="Calibri" panose="020F0502020204030204" pitchFamily="34" charset="0"/>
                <a:cs typeface="Times New Roman" panose="02020603050405020304" pitchFamily="18" charset="0"/>
              </a:rPr>
              <a:t> de</a:t>
            </a:r>
            <a:r>
              <a:rPr lang="en-IE" sz="1300" dirty="0">
                <a:latin typeface="Calibri" panose="020F0502020204030204" pitchFamily="34" charset="0"/>
                <a:ea typeface="Calibri" panose="020F0502020204030204" pitchFamily="34" charset="0"/>
                <a:cs typeface="Times New Roman" panose="02020603050405020304" pitchFamily="18" charset="0"/>
              </a:rPr>
              <a:t>l </a:t>
            </a:r>
            <a:r>
              <a:rPr lang="en-IE" sz="1300" dirty="0" err="1">
                <a:latin typeface="Calibri" panose="020F0502020204030204" pitchFamily="34" charset="0"/>
                <a:ea typeface="Calibri" panose="020F0502020204030204" pitchFamily="34" charset="0"/>
                <a:cs typeface="Times New Roman" panose="02020603050405020304" pitchFamily="18" charset="0"/>
              </a:rPr>
              <a:t>desempeño</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métricas</a:t>
            </a:r>
            <a:r>
              <a:rPr lang="en-IE" sz="1300" dirty="0">
                <a:latin typeface="Calibri" panose="020F0502020204030204" pitchFamily="34" charset="0"/>
                <a:ea typeface="Calibri" panose="020F0502020204030204" pitchFamily="34" charset="0"/>
                <a:cs typeface="Times New Roman" panose="02020603050405020304" pitchFamily="18" charset="0"/>
              </a:rPr>
              <a:t> de </a:t>
            </a:r>
            <a:r>
              <a:rPr lang="en-IE" sz="1300" dirty="0" err="1">
                <a:latin typeface="Calibri" panose="020F0502020204030204" pitchFamily="34" charset="0"/>
                <a:ea typeface="Calibri" panose="020F0502020204030204" pitchFamily="34" charset="0"/>
                <a:cs typeface="Times New Roman" panose="02020603050405020304" pitchFamily="18" charset="0"/>
              </a:rPr>
              <a:t>satisfacción</a:t>
            </a:r>
            <a:r>
              <a:rPr lang="en-IE" sz="1300" dirty="0">
                <a:latin typeface="Calibri" panose="020F0502020204030204" pitchFamily="34" charset="0"/>
                <a:ea typeface="Calibri" panose="020F0502020204030204" pitchFamily="34" charset="0"/>
                <a:cs typeface="Times New Roman" panose="02020603050405020304" pitchFamily="18" charset="0"/>
              </a:rPr>
              <a:t> del </a:t>
            </a:r>
            <a:r>
              <a:rPr lang="en-IE" sz="1300" dirty="0" err="1">
                <a:latin typeface="Calibri" panose="020F0502020204030204" pitchFamily="34" charset="0"/>
                <a:ea typeface="Calibri" panose="020F0502020204030204" pitchFamily="34" charset="0"/>
                <a:cs typeface="Times New Roman" panose="02020603050405020304" pitchFamily="18" charset="0"/>
              </a:rPr>
              <a:t>huésped</a:t>
            </a:r>
            <a:r>
              <a:rPr lang="en-IE" sz="1300" dirty="0">
                <a:latin typeface="Calibri" panose="020F0502020204030204" pitchFamily="34" charset="0"/>
                <a:ea typeface="Calibri" panose="020F0502020204030204" pitchFamily="34" charset="0"/>
                <a:cs typeface="Times New Roman" panose="02020603050405020304" pitchFamily="18" charset="0"/>
              </a:rPr>
              <a:t>). </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lvl="0" indent="-576263">
              <a:lnSpc>
                <a:spcPts val="1540"/>
              </a:lnSpc>
              <a:spcAft>
                <a:spcPts val="900"/>
              </a:spcAft>
            </a:pPr>
            <a:endParaRPr lang="en-US" sz="1500" b="1" dirty="0">
              <a:solidFill>
                <a:srgbClr val="404040"/>
              </a:solidFill>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9A1EEB42-A6C5-196B-93CB-13C088200C72}"/>
              </a:ext>
            </a:extLst>
          </p:cNvPr>
          <p:cNvCxnSpPr>
            <a:cxnSpLocks/>
          </p:cNvCxnSpPr>
          <p:nvPr/>
        </p:nvCxnSpPr>
        <p:spPr>
          <a:xfrm>
            <a:off x="3094171" y="2245243"/>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289C0D-1476-5842-43A4-0B5CC770F0A5}"/>
              </a:ext>
            </a:extLst>
          </p:cNvPr>
          <p:cNvCxnSpPr>
            <a:cxnSpLocks/>
          </p:cNvCxnSpPr>
          <p:nvPr/>
        </p:nvCxnSpPr>
        <p:spPr>
          <a:xfrm>
            <a:off x="3094171" y="4536898"/>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813013F-C27B-3EC8-E5F7-DFE8901CF05F}"/>
              </a:ext>
            </a:extLst>
          </p:cNvPr>
          <p:cNvCxnSpPr>
            <a:cxnSpLocks/>
          </p:cNvCxnSpPr>
          <p:nvPr/>
        </p:nvCxnSpPr>
        <p:spPr>
          <a:xfrm>
            <a:off x="3111318" y="2742675"/>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1C64FF-6E30-92BE-C419-2441910852EF}"/>
              </a:ext>
            </a:extLst>
          </p:cNvPr>
          <p:cNvCxnSpPr>
            <a:cxnSpLocks/>
          </p:cNvCxnSpPr>
          <p:nvPr/>
        </p:nvCxnSpPr>
        <p:spPr>
          <a:xfrm>
            <a:off x="3094171" y="3236283"/>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AD39F08-1BB7-93A9-1A0F-6D19CAFB63DC}"/>
              </a:ext>
            </a:extLst>
          </p:cNvPr>
          <p:cNvCxnSpPr>
            <a:cxnSpLocks/>
          </p:cNvCxnSpPr>
          <p:nvPr/>
        </p:nvCxnSpPr>
        <p:spPr>
          <a:xfrm>
            <a:off x="3094171" y="3738999"/>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DB7F89-A4A9-F14A-C938-9314D9676279}"/>
              </a:ext>
            </a:extLst>
          </p:cNvPr>
          <p:cNvCxnSpPr>
            <a:cxnSpLocks/>
          </p:cNvCxnSpPr>
          <p:nvPr/>
        </p:nvCxnSpPr>
        <p:spPr>
          <a:xfrm>
            <a:off x="3094171" y="4055451"/>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4F8C9187-873B-9C89-8A62-8AC5567C8D3A}"/>
              </a:ext>
            </a:extLst>
          </p:cNvPr>
          <p:cNvSpPr txBox="1">
            <a:spLocks/>
          </p:cNvSpPr>
          <p:nvPr/>
        </p:nvSpPr>
        <p:spPr>
          <a:xfrm>
            <a:off x="6900496" y="10162589"/>
            <a:ext cx="300672" cy="266594"/>
          </a:xfrm>
          <a:prstGeom prst="rect">
            <a:avLst/>
          </a:prstGeom>
        </p:spPr>
        <p:txBody>
          <a:bodyPr vert="horz" lIns="91440" tIns="45720" rIns="91440" bIns="45720" rtlCol="0" anchor="ctr"/>
          <a:lstStyle>
            <a:defPPr>
              <a:defRPr lang="en-US"/>
            </a:defPPr>
            <a:lvl1pPr marL="0" algn="r" defTabSz="325892" rtl="0" eaLnBrk="1" latinLnBrk="0" hangingPunct="1">
              <a:defRPr sz="700" b="0" i="0" kern="1200">
                <a:solidFill>
                  <a:srgbClr val="127268"/>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mtClean="0">
                <a:solidFill>
                  <a:srgbClr val="262626"/>
                </a:solidFill>
              </a:rPr>
              <a:pPr/>
              <a:t>30</a:t>
            </a:fld>
            <a:endParaRPr lang="en-US" dirty="0">
              <a:solidFill>
                <a:srgbClr val="262626"/>
              </a:solidFill>
            </a:endParaRPr>
          </a:p>
        </p:txBody>
      </p:sp>
      <p:pic>
        <p:nvPicPr>
          <p:cNvPr id="38" name="Graphic 37">
            <a:extLst>
              <a:ext uri="{FF2B5EF4-FFF2-40B4-BE49-F238E27FC236}">
                <a16:creationId xmlns:a16="http://schemas.microsoft.com/office/drawing/2014/main" id="{4B47ACC4-7B4D-8F25-B45E-BF9EEAAA6BAB}"/>
              </a:ext>
            </a:extLst>
          </p:cNvPr>
          <p:cNvPicPr>
            <a:picLocks noChangeAspect="1"/>
          </p:cNvPicPr>
          <p:nvPr/>
        </p:nvPicPr>
        <p:blipFill>
          <a:blip r:embed="rId2">
            <a:extLst>
              <a:ext uri="{96DAC541-7B7A-43D3-8B79-37D633B846F1}">
                <asvg:svgBlip xmlns:asvg="http://schemas.microsoft.com/office/drawing/2016/SVG/main" r:embed="rId3"/>
              </a:ext>
            </a:extLst>
          </a:blip>
          <a:srcRect l="30900" t="39076" r="38192" b="48571"/>
          <a:stretch/>
        </p:blipFill>
        <p:spPr>
          <a:xfrm rot="5400000">
            <a:off x="-1195879" y="5686795"/>
            <a:ext cx="5508214" cy="3116456"/>
          </a:xfrm>
          <a:prstGeom prst="rect">
            <a:avLst/>
          </a:prstGeom>
        </p:spPr>
      </p:pic>
      <p:cxnSp>
        <p:nvCxnSpPr>
          <p:cNvPr id="40" name="Straight Connector 39">
            <a:extLst>
              <a:ext uri="{FF2B5EF4-FFF2-40B4-BE49-F238E27FC236}">
                <a16:creationId xmlns:a16="http://schemas.microsoft.com/office/drawing/2014/main" id="{15A9EDAA-6D1E-DAB7-89D0-89E7781700D3}"/>
              </a:ext>
            </a:extLst>
          </p:cNvPr>
          <p:cNvCxnSpPr>
            <a:cxnSpLocks/>
          </p:cNvCxnSpPr>
          <p:nvPr/>
        </p:nvCxnSpPr>
        <p:spPr>
          <a:xfrm>
            <a:off x="3094171" y="5027965"/>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CECC7CF-156C-AAF5-4921-551FB74E6DFB}"/>
              </a:ext>
            </a:extLst>
          </p:cNvPr>
          <p:cNvCxnSpPr>
            <a:cxnSpLocks/>
          </p:cNvCxnSpPr>
          <p:nvPr/>
        </p:nvCxnSpPr>
        <p:spPr>
          <a:xfrm>
            <a:off x="3094171" y="5534705"/>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8C2722A-6270-1D14-AA9C-38F642CA70FB}"/>
              </a:ext>
            </a:extLst>
          </p:cNvPr>
          <p:cNvCxnSpPr>
            <a:cxnSpLocks/>
          </p:cNvCxnSpPr>
          <p:nvPr/>
        </p:nvCxnSpPr>
        <p:spPr>
          <a:xfrm>
            <a:off x="3094171" y="6010097"/>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CB96095-981B-5CAC-92A2-2F1547652048}"/>
              </a:ext>
            </a:extLst>
          </p:cNvPr>
          <p:cNvCxnSpPr>
            <a:cxnSpLocks/>
          </p:cNvCxnSpPr>
          <p:nvPr/>
        </p:nvCxnSpPr>
        <p:spPr>
          <a:xfrm>
            <a:off x="3116456" y="6540110"/>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249DA6F-53D2-3AA2-66EE-6F2A14781A0A}"/>
              </a:ext>
            </a:extLst>
          </p:cNvPr>
          <p:cNvCxnSpPr>
            <a:cxnSpLocks/>
          </p:cNvCxnSpPr>
          <p:nvPr/>
        </p:nvCxnSpPr>
        <p:spPr>
          <a:xfrm>
            <a:off x="3085704" y="7036256"/>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D7D60A-2633-EEC4-7ED2-0449D617600A}"/>
              </a:ext>
            </a:extLst>
          </p:cNvPr>
          <p:cNvCxnSpPr>
            <a:cxnSpLocks/>
          </p:cNvCxnSpPr>
          <p:nvPr/>
        </p:nvCxnSpPr>
        <p:spPr>
          <a:xfrm>
            <a:off x="3094171" y="7436729"/>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2676433-86D7-3F75-EDFF-E3EF350BEFA3}"/>
              </a:ext>
            </a:extLst>
          </p:cNvPr>
          <p:cNvCxnSpPr>
            <a:cxnSpLocks/>
          </p:cNvCxnSpPr>
          <p:nvPr/>
        </p:nvCxnSpPr>
        <p:spPr>
          <a:xfrm>
            <a:off x="3094171" y="7745763"/>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D2430AE-4238-14E5-3791-E483068D4178}"/>
              </a:ext>
            </a:extLst>
          </p:cNvPr>
          <p:cNvCxnSpPr>
            <a:cxnSpLocks/>
          </p:cNvCxnSpPr>
          <p:nvPr/>
        </p:nvCxnSpPr>
        <p:spPr>
          <a:xfrm>
            <a:off x="3094171" y="7982830"/>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C1F4634-9E61-FE62-1DBF-6A71994FE4B5}"/>
              </a:ext>
            </a:extLst>
          </p:cNvPr>
          <p:cNvCxnSpPr>
            <a:cxnSpLocks/>
          </p:cNvCxnSpPr>
          <p:nvPr/>
        </p:nvCxnSpPr>
        <p:spPr>
          <a:xfrm>
            <a:off x="3111318" y="8450190"/>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CD250E4-6084-96E1-7BB3-FA5EC661838A}"/>
              </a:ext>
            </a:extLst>
          </p:cNvPr>
          <p:cNvCxnSpPr>
            <a:cxnSpLocks/>
          </p:cNvCxnSpPr>
          <p:nvPr/>
        </p:nvCxnSpPr>
        <p:spPr>
          <a:xfrm>
            <a:off x="3085704" y="8939563"/>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 name="Straight Connector 50">
            <a:extLst>
              <a:ext uri="{FF2B5EF4-FFF2-40B4-BE49-F238E27FC236}">
                <a16:creationId xmlns:a16="http://schemas.microsoft.com/office/drawing/2014/main" id="{4C7DB45F-4FA3-9C97-D20B-22A440B52018}"/>
              </a:ext>
            </a:extLst>
          </p:cNvPr>
          <p:cNvCxnSpPr>
            <a:cxnSpLocks/>
          </p:cNvCxnSpPr>
          <p:nvPr/>
        </p:nvCxnSpPr>
        <p:spPr>
          <a:xfrm>
            <a:off x="3085704" y="9396763"/>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35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C5AF9-BFCA-A321-D147-C87DE0C6F3D4}"/>
            </a:ext>
          </a:extLst>
        </p:cNvPr>
        <p:cNvGrpSpPr/>
        <p:nvPr/>
      </p:nvGrpSpPr>
      <p:grpSpPr>
        <a:xfrm>
          <a:off x="0" y="0"/>
          <a:ext cx="0" cy="0"/>
          <a:chOff x="0" y="0"/>
          <a:chExt cx="0" cy="0"/>
        </a:xfrm>
      </p:grpSpPr>
      <p:sp>
        <p:nvSpPr>
          <p:cNvPr id="232" name="Graphic 4">
            <a:extLst>
              <a:ext uri="{FF2B5EF4-FFF2-40B4-BE49-F238E27FC236}">
                <a16:creationId xmlns:a16="http://schemas.microsoft.com/office/drawing/2014/main" id="{490C16FB-88CA-2327-EB35-09CBD15C1BC1}"/>
              </a:ext>
            </a:extLst>
          </p:cNvPr>
          <p:cNvSpPr/>
          <p:nvPr/>
        </p:nvSpPr>
        <p:spPr>
          <a:xfrm>
            <a:off x="0" y="6719451"/>
            <a:ext cx="3116456" cy="2782049"/>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6" name="Slide Number Placeholder 5">
            <a:extLst>
              <a:ext uri="{FF2B5EF4-FFF2-40B4-BE49-F238E27FC236}">
                <a16:creationId xmlns:a16="http://schemas.microsoft.com/office/drawing/2014/main" id="{D7409F65-BD71-28F6-DB34-094F7A52BD9E}"/>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31</a:t>
            </a:fld>
            <a:endParaRPr lang="en-US" dirty="0">
              <a:solidFill>
                <a:srgbClr val="262626"/>
              </a:solidFill>
            </a:endParaRPr>
          </a:p>
        </p:txBody>
      </p:sp>
      <p:cxnSp>
        <p:nvCxnSpPr>
          <p:cNvPr id="210" name="Straight Connector 209">
            <a:extLst>
              <a:ext uri="{FF2B5EF4-FFF2-40B4-BE49-F238E27FC236}">
                <a16:creationId xmlns:a16="http://schemas.microsoft.com/office/drawing/2014/main" id="{BCD323D5-571E-129F-62C7-9E78A5C08583}"/>
              </a:ext>
            </a:extLst>
          </p:cNvPr>
          <p:cNvCxnSpPr>
            <a:cxnSpLocks/>
          </p:cNvCxnSpPr>
          <p:nvPr/>
        </p:nvCxnSpPr>
        <p:spPr>
          <a:xfrm>
            <a:off x="0" y="6011338"/>
            <a:ext cx="31130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F6B36829-90C4-3836-A615-047D32FED702}"/>
              </a:ext>
            </a:extLst>
          </p:cNvPr>
          <p:cNvCxnSpPr>
            <a:cxnSpLocks/>
          </p:cNvCxnSpPr>
          <p:nvPr/>
        </p:nvCxnSpPr>
        <p:spPr>
          <a:xfrm>
            <a:off x="3113068" y="6020466"/>
            <a:ext cx="0" cy="3481034"/>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2" name="Triangle 211">
            <a:extLst>
              <a:ext uri="{FF2B5EF4-FFF2-40B4-BE49-F238E27FC236}">
                <a16:creationId xmlns:a16="http://schemas.microsoft.com/office/drawing/2014/main" id="{B7B7F1CB-5633-E854-793F-7D0601F06016}"/>
              </a:ext>
            </a:extLst>
          </p:cNvPr>
          <p:cNvSpPr/>
          <p:nvPr/>
        </p:nvSpPr>
        <p:spPr>
          <a:xfrm rot="10800000">
            <a:off x="3004395" y="6171756"/>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a:extLst>
              <a:ext uri="{FF2B5EF4-FFF2-40B4-BE49-F238E27FC236}">
                <a16:creationId xmlns:a16="http://schemas.microsoft.com/office/drawing/2014/main" id="{D127267F-147B-80ED-CB1A-6DA0122154BC}"/>
              </a:ext>
            </a:extLst>
          </p:cNvPr>
          <p:cNvCxnSpPr>
            <a:cxnSpLocks/>
          </p:cNvCxnSpPr>
          <p:nvPr/>
        </p:nvCxnSpPr>
        <p:spPr>
          <a:xfrm>
            <a:off x="3113067" y="7324109"/>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0D29318F-C517-0C8D-CFB4-35FB16966EC8}"/>
              </a:ext>
            </a:extLst>
          </p:cNvPr>
          <p:cNvSpPr txBox="1"/>
          <p:nvPr/>
        </p:nvSpPr>
        <p:spPr>
          <a:xfrm>
            <a:off x="608992" y="5880682"/>
            <a:ext cx="2106229" cy="710707"/>
          </a:xfrm>
          <a:prstGeom prst="rect">
            <a:avLst/>
          </a:prstGeom>
          <a:noFill/>
          <a:ln>
            <a:noFill/>
          </a:ln>
        </p:spPr>
        <p:txBody>
          <a:bodyPr wrap="square" rtlCol="0">
            <a:spAutoFit/>
          </a:bodyPr>
          <a:lstStyle/>
          <a:p>
            <a:pPr>
              <a:lnSpc>
                <a:spcPts val="1580"/>
              </a:lnSpc>
            </a:pPr>
            <a:r>
              <a:rPr lang="es-ES" sz="1600" b="1" dirty="0">
                <a:solidFill>
                  <a:srgbClr val="0289AE"/>
                </a:solidFill>
                <a:highlight>
                  <a:srgbClr val="FFFFFF"/>
                </a:highlight>
                <a:latin typeface="Calibri" panose="020F0502020204030204" pitchFamily="34" charset="0"/>
                <a:cs typeface="Calibri" panose="020F0502020204030204" pitchFamily="34" charset="0"/>
              </a:rPr>
              <a:t>Recomendaciones Estratégicas para una Acción Unificada</a:t>
            </a: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222" name="Text Placeholder 1">
            <a:extLst>
              <a:ext uri="{FF2B5EF4-FFF2-40B4-BE49-F238E27FC236}">
                <a16:creationId xmlns:a16="http://schemas.microsoft.com/office/drawing/2014/main" id="{631385C2-6540-AB4A-95A6-E140776EDDC0}"/>
              </a:ext>
            </a:extLst>
          </p:cNvPr>
          <p:cNvSpPr txBox="1">
            <a:spLocks/>
          </p:cNvSpPr>
          <p:nvPr/>
        </p:nvSpPr>
        <p:spPr>
          <a:xfrm>
            <a:off x="632969" y="7004350"/>
            <a:ext cx="1824179" cy="2135203"/>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600" dirty="0" err="1">
                <a:solidFill>
                  <a:schemeClr val="bg1"/>
                </a:solidFill>
              </a:rPr>
              <a:t>Conclusión</a:t>
            </a:r>
            <a:endParaRPr lang="en-US" sz="1600" dirty="0">
              <a:solidFill>
                <a:schemeClr val="bg1"/>
              </a:solidFill>
            </a:endParaRPr>
          </a:p>
          <a:p>
            <a:pPr>
              <a:lnSpc>
                <a:spcPts val="1120"/>
              </a:lnSpc>
              <a:spcBef>
                <a:spcPts val="0"/>
              </a:spcBef>
            </a:pPr>
            <a:endParaRPr lang="en-US" sz="1400" b="0" dirty="0">
              <a:solidFill>
                <a:schemeClr val="bg1"/>
              </a:solidFill>
            </a:endParaRPr>
          </a:p>
          <a:p>
            <a:pPr>
              <a:lnSpc>
                <a:spcPts val="1120"/>
              </a:lnSpc>
              <a:spcBef>
                <a:spcPts val="0"/>
              </a:spcBef>
            </a:pPr>
            <a:r>
              <a:rPr lang="es-ES" sz="1100" b="0" dirty="0">
                <a:solidFill>
                  <a:schemeClr val="bg1"/>
                </a:solidFill>
              </a:rPr>
              <a:t>Para armonizar los esfuerzos entre todos los grupos, se proponen las siguientes recomendaciones estratégicas</a:t>
            </a:r>
            <a:r>
              <a:rPr lang="en-US" sz="1100" b="0" dirty="0">
                <a:solidFill>
                  <a:schemeClr val="bg1"/>
                </a:solidFill>
              </a:rPr>
              <a:t>:</a:t>
            </a:r>
          </a:p>
          <a:p>
            <a:pPr>
              <a:lnSpc>
                <a:spcPts val="1120"/>
              </a:lnSpc>
              <a:spcBef>
                <a:spcPts val="0"/>
              </a:spcBef>
            </a:pPr>
            <a:endParaRPr lang="en-US" sz="1100" b="0" dirty="0">
              <a:solidFill>
                <a:schemeClr val="bg1"/>
              </a:solidFill>
            </a:endParaRPr>
          </a:p>
          <a:p>
            <a:pPr algn="just">
              <a:lnSpc>
                <a:spcPts val="1120"/>
              </a:lnSpc>
              <a:spcBef>
                <a:spcPts val="0"/>
              </a:spcBef>
            </a:pPr>
            <a:endParaRPr lang="en-US" sz="1100" b="0" dirty="0">
              <a:solidFill>
                <a:schemeClr val="bg1"/>
              </a:solidFill>
            </a:endParaRPr>
          </a:p>
        </p:txBody>
      </p:sp>
      <p:sp>
        <p:nvSpPr>
          <p:cNvPr id="223" name="TextBox 222">
            <a:extLst>
              <a:ext uri="{FF2B5EF4-FFF2-40B4-BE49-F238E27FC236}">
                <a16:creationId xmlns:a16="http://schemas.microsoft.com/office/drawing/2014/main" id="{4B9633AB-778C-32D4-29FB-50969B2C5A09}"/>
              </a:ext>
            </a:extLst>
          </p:cNvPr>
          <p:cNvSpPr txBox="1"/>
          <p:nvPr/>
        </p:nvSpPr>
        <p:spPr>
          <a:xfrm>
            <a:off x="2823893" y="6858191"/>
            <a:ext cx="4401253" cy="2865015"/>
          </a:xfrm>
          <a:prstGeom prst="rect">
            <a:avLst/>
          </a:prstGeom>
          <a:noFill/>
        </p:spPr>
        <p:txBody>
          <a:bodyPr wrap="square" rtlCol="0">
            <a:spAutoFit/>
          </a:bodyPr>
          <a:lstStyle/>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01</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500" b="1" dirty="0">
                <a:solidFill>
                  <a:srgbClr val="0C4659"/>
                </a:solidFill>
                <a:latin typeface="Calibri" panose="020F0502020204030204" pitchFamily="34" charset="0"/>
                <a:cs typeface="Calibri" panose="020F0502020204030204" pitchFamily="34" charset="0"/>
              </a:rPr>
              <a:t>	</a:t>
            </a:r>
            <a:r>
              <a:rPr lang="en-IE" sz="1300" dirty="0">
                <a:effectLst/>
                <a:latin typeface="Calibri" panose="020F0502020204030204" pitchFamily="34" charset="0"/>
                <a:ea typeface="Calibri" panose="020F0502020204030204" pitchFamily="34" charset="0"/>
                <a:cs typeface="Times New Roman" panose="02020603050405020304" pitchFamily="18" charset="0"/>
              </a:rPr>
              <a:t>Crear un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marco</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competencias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compartido</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que</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conecte</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educación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industria</a:t>
            </a:r>
            <a:r>
              <a:rPr lang="en-IE" sz="1300" dirty="0">
                <a:effectLst/>
                <a:latin typeface="Calibri" panose="020F0502020204030204" pitchFamily="34" charset="0"/>
                <a:ea typeface="Calibri" panose="020F0502020204030204" pitchFamily="34" charset="0"/>
                <a:cs typeface="Times New Roman" panose="02020603050405020304" pitchFamily="18" charset="0"/>
              </a:rPr>
              <a:t> y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políticas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públicas</a:t>
            </a:r>
            <a:r>
              <a:rPr lang="en-IE" sz="1300" dirty="0">
                <a:effectLst/>
                <a:latin typeface="Calibri" panose="020F0502020204030204" pitchFamily="34" charset="0"/>
                <a:ea typeface="Calibri" panose="020F0502020204030204" pitchFamily="34" charset="0"/>
                <a:cs typeface="Times New Roman" panose="02020603050405020304" pitchFamily="18" charset="0"/>
              </a:rPr>
              <a:t>.</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02</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5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Desarrollar</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una</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plataforma</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centralizada</a:t>
            </a:r>
            <a:r>
              <a:rPr lang="en-IE" sz="1300" dirty="0">
                <a:effectLst/>
                <a:latin typeface="Calibri" panose="020F0502020204030204" pitchFamily="34" charset="0"/>
                <a:ea typeface="Calibri" panose="020F0502020204030204" pitchFamily="34" charset="0"/>
                <a:cs typeface="Times New Roman" panose="02020603050405020304" pitchFamily="18" charset="0"/>
              </a:rPr>
              <a:t> para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compartir</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estudios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caso</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localizados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módulos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formativos</a:t>
            </a:r>
            <a:r>
              <a:rPr lang="en-IE" sz="1300" dirty="0">
                <a:effectLst/>
                <a:latin typeface="Calibri" panose="020F0502020204030204" pitchFamily="34" charset="0"/>
                <a:ea typeface="Calibri" panose="020F0502020204030204" pitchFamily="34" charset="0"/>
                <a:cs typeface="Times New Roman" panose="02020603050405020304" pitchFamily="18" charset="0"/>
              </a:rPr>
              <a:t> y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buenas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prácticas</a:t>
            </a:r>
            <a:r>
              <a:rPr lang="en-IE" sz="1300" dirty="0">
                <a:effectLst/>
                <a:latin typeface="Calibri" panose="020F0502020204030204" pitchFamily="34" charset="0"/>
                <a:ea typeface="Calibri" panose="020F0502020204030204" pitchFamily="34" charset="0"/>
                <a:cs typeface="Times New Roman" panose="02020603050405020304" pitchFamily="18" charset="0"/>
              </a:rPr>
              <a:t>.</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03</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Establecer</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bucles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retroalimentación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para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evaluar</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el</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impacto</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la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formación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y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perfeccionar</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continuamente</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los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contenidos</a:t>
            </a:r>
            <a:r>
              <a:rPr lang="en-IE" sz="1300" dirty="0">
                <a:effectLst/>
                <a:latin typeface="Calibri" panose="020F0502020204030204" pitchFamily="34" charset="0"/>
                <a:ea typeface="Calibri" panose="020F0502020204030204" pitchFamily="34" charset="0"/>
                <a:cs typeface="Times New Roman" panose="02020603050405020304" pitchFamily="18" charset="0"/>
              </a:rPr>
              <a:t>.</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04</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Promover</a:t>
            </a:r>
            <a:r>
              <a:rPr lang="en-IE" sz="1300" dirty="0">
                <a:effectLst/>
                <a:latin typeface="Calibri" panose="020F0502020204030204" pitchFamily="34" charset="0"/>
                <a:ea typeface="Calibri" panose="020F0502020204030204" pitchFamily="34" charset="0"/>
                <a:cs typeface="Times New Roman" panose="02020603050405020304" pitchFamily="18" charset="0"/>
              </a:rPr>
              <a:t> la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colaboración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transfronteriza</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mendiante</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programas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aprendizaje</a:t>
            </a:r>
            <a:r>
              <a:rPr lang="en-IE" sz="1300" dirty="0">
                <a:effectLst/>
                <a:latin typeface="Calibri" panose="020F0502020204030204" pitchFamily="34" charset="0"/>
                <a:ea typeface="Calibri" panose="020F0502020204030204" pitchFamily="34" charset="0"/>
                <a:cs typeface="Times New Roman" panose="02020603050405020304" pitchFamily="18" charset="0"/>
              </a:rPr>
              <a:t> entre pares y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intercambio</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apoyados</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por</a:t>
            </a:r>
            <a:r>
              <a:rPr lang="en-IE" sz="1300" dirty="0">
                <a:latin typeface="Calibri" panose="020F0502020204030204" pitchFamily="34" charset="0"/>
                <a:ea typeface="Calibri" panose="020F0502020204030204" pitchFamily="34" charset="0"/>
                <a:cs typeface="Times New Roman" panose="02020603050405020304" pitchFamily="18" charset="0"/>
              </a:rPr>
              <a:t> la UE. </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lvl="0" indent="-576263">
              <a:lnSpc>
                <a:spcPts val="1540"/>
              </a:lnSpc>
              <a:spcAft>
                <a:spcPts val="900"/>
              </a:spcAft>
            </a:pPr>
            <a:endParaRPr lang="en-US" sz="1500" b="1" dirty="0">
              <a:solidFill>
                <a:srgbClr val="404040"/>
              </a:solidFill>
              <a:latin typeface="Calibri" panose="020F0502020204030204" pitchFamily="34" charset="0"/>
              <a:cs typeface="Calibri" panose="020F0502020204030204" pitchFamily="34" charset="0"/>
            </a:endParaRPr>
          </a:p>
        </p:txBody>
      </p:sp>
      <p:cxnSp>
        <p:nvCxnSpPr>
          <p:cNvPr id="227" name="Straight Connector 226">
            <a:extLst>
              <a:ext uri="{FF2B5EF4-FFF2-40B4-BE49-F238E27FC236}">
                <a16:creationId xmlns:a16="http://schemas.microsoft.com/office/drawing/2014/main" id="{48F6AB4D-9C75-6CF9-1899-609FF6BB6B6F}"/>
              </a:ext>
            </a:extLst>
          </p:cNvPr>
          <p:cNvCxnSpPr>
            <a:cxnSpLocks/>
          </p:cNvCxnSpPr>
          <p:nvPr/>
        </p:nvCxnSpPr>
        <p:spPr>
          <a:xfrm>
            <a:off x="3116456" y="8018305"/>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D7F7AFA-5DF3-E4F8-C412-1B0C7EA5AEA0}"/>
              </a:ext>
            </a:extLst>
          </p:cNvPr>
          <p:cNvCxnSpPr>
            <a:cxnSpLocks/>
          </p:cNvCxnSpPr>
          <p:nvPr/>
        </p:nvCxnSpPr>
        <p:spPr>
          <a:xfrm>
            <a:off x="3116456" y="8739799"/>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3BD2A4C4-500F-A527-96D2-492A9C24B45B}"/>
              </a:ext>
            </a:extLst>
          </p:cNvPr>
          <p:cNvCxnSpPr>
            <a:cxnSpLocks/>
          </p:cNvCxnSpPr>
          <p:nvPr/>
        </p:nvCxnSpPr>
        <p:spPr>
          <a:xfrm>
            <a:off x="3113065" y="9342555"/>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9" name="Graphic 4">
            <a:extLst>
              <a:ext uri="{FF2B5EF4-FFF2-40B4-BE49-F238E27FC236}">
                <a16:creationId xmlns:a16="http://schemas.microsoft.com/office/drawing/2014/main" id="{82A67A81-5DFC-B309-5936-72D70C065D78}"/>
              </a:ext>
            </a:extLst>
          </p:cNvPr>
          <p:cNvSpPr/>
          <p:nvPr/>
        </p:nvSpPr>
        <p:spPr>
          <a:xfrm>
            <a:off x="0" y="1186555"/>
            <a:ext cx="3116456" cy="395235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cxnSp>
        <p:nvCxnSpPr>
          <p:cNvPr id="21" name="Straight Connector 20">
            <a:extLst>
              <a:ext uri="{FF2B5EF4-FFF2-40B4-BE49-F238E27FC236}">
                <a16:creationId xmlns:a16="http://schemas.microsoft.com/office/drawing/2014/main" id="{25290BFA-3F17-9E46-10E3-A7AE3AA2C25B}"/>
              </a:ext>
            </a:extLst>
          </p:cNvPr>
          <p:cNvCxnSpPr>
            <a:cxnSpLocks/>
          </p:cNvCxnSpPr>
          <p:nvPr/>
        </p:nvCxnSpPr>
        <p:spPr>
          <a:xfrm>
            <a:off x="0" y="615603"/>
            <a:ext cx="31130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765666D-B9D5-1394-E6F6-6EC9544E8341}"/>
              </a:ext>
            </a:extLst>
          </p:cNvPr>
          <p:cNvCxnSpPr>
            <a:cxnSpLocks/>
          </p:cNvCxnSpPr>
          <p:nvPr/>
        </p:nvCxnSpPr>
        <p:spPr>
          <a:xfrm>
            <a:off x="3113068" y="624731"/>
            <a:ext cx="0" cy="335174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3" name="Triangle 22">
            <a:extLst>
              <a:ext uri="{FF2B5EF4-FFF2-40B4-BE49-F238E27FC236}">
                <a16:creationId xmlns:a16="http://schemas.microsoft.com/office/drawing/2014/main" id="{9A25A945-C579-DFA8-ED2B-5E2389AEE2AA}"/>
              </a:ext>
            </a:extLst>
          </p:cNvPr>
          <p:cNvSpPr/>
          <p:nvPr/>
        </p:nvSpPr>
        <p:spPr>
          <a:xfrm rot="10800000">
            <a:off x="3004395" y="776021"/>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6B568D82-9F74-FD2E-D357-DD65EEF24FF5}"/>
              </a:ext>
            </a:extLst>
          </p:cNvPr>
          <p:cNvCxnSpPr>
            <a:cxnSpLocks/>
          </p:cNvCxnSpPr>
          <p:nvPr/>
        </p:nvCxnSpPr>
        <p:spPr>
          <a:xfrm>
            <a:off x="3113067" y="1612253"/>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4F2344C-C955-F0EA-A0D2-8D4A21E4DEFA}"/>
              </a:ext>
            </a:extLst>
          </p:cNvPr>
          <p:cNvSpPr txBox="1"/>
          <p:nvPr/>
        </p:nvSpPr>
        <p:spPr>
          <a:xfrm>
            <a:off x="608992" y="484947"/>
            <a:ext cx="1677227" cy="710707"/>
          </a:xfrm>
          <a:prstGeom prst="rect">
            <a:avLst/>
          </a:prstGeom>
          <a:noFill/>
          <a:ln>
            <a:noFill/>
          </a:ln>
        </p:spPr>
        <p:txBody>
          <a:bodyPr wrap="square" rtlCol="0">
            <a:spAutoFit/>
          </a:bodyPr>
          <a:lstStyle/>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Expertos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en</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p>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Sostenibilidad</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26" name="Text Placeholder 1">
            <a:extLst>
              <a:ext uri="{FF2B5EF4-FFF2-40B4-BE49-F238E27FC236}">
                <a16:creationId xmlns:a16="http://schemas.microsoft.com/office/drawing/2014/main" id="{352ECEA7-4F1E-AD22-A5FC-EC7EC03ABE16}"/>
              </a:ext>
            </a:extLst>
          </p:cNvPr>
          <p:cNvSpPr txBox="1">
            <a:spLocks/>
          </p:cNvSpPr>
          <p:nvPr/>
        </p:nvSpPr>
        <p:spPr>
          <a:xfrm>
            <a:off x="632969" y="1471455"/>
            <a:ext cx="2056873" cy="2135203"/>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600" dirty="0" err="1">
                <a:solidFill>
                  <a:schemeClr val="bg1"/>
                </a:solidFill>
              </a:rPr>
              <a:t>Conclusión</a:t>
            </a:r>
            <a:endParaRPr lang="en-US" sz="1600" dirty="0">
              <a:solidFill>
                <a:schemeClr val="bg1"/>
              </a:solidFill>
            </a:endParaRPr>
          </a:p>
          <a:p>
            <a:pPr>
              <a:lnSpc>
                <a:spcPts val="1120"/>
              </a:lnSpc>
              <a:spcBef>
                <a:spcPts val="0"/>
              </a:spcBef>
            </a:pPr>
            <a:endParaRPr lang="en-US" sz="1400" b="0" dirty="0">
              <a:solidFill>
                <a:schemeClr val="bg1"/>
              </a:solidFill>
            </a:endParaRPr>
          </a:p>
          <a:p>
            <a:pPr>
              <a:lnSpc>
                <a:spcPts val="1120"/>
              </a:lnSpc>
              <a:spcBef>
                <a:spcPts val="0"/>
              </a:spcBef>
            </a:pPr>
            <a:r>
              <a:rPr lang="es-ES" sz="1100" b="0" dirty="0">
                <a:solidFill>
                  <a:schemeClr val="bg1"/>
                </a:solidFill>
              </a:rPr>
              <a:t>Esta estrategia formativa ofrece una hoja de ruta integral para incorporar la sostenibilidad en la educación y en el desarrollo de la fuerza laboral del sector hostelero. Al abordar tanto los retos estructurales como los comportamentales, las intervenciones recomendadas pueden acelerar la transición del sector hacia la responsabilidad ambiental y social.</a:t>
            </a:r>
          </a:p>
        </p:txBody>
      </p:sp>
      <p:cxnSp>
        <p:nvCxnSpPr>
          <p:cNvPr id="27" name="Straight Connector 26">
            <a:extLst>
              <a:ext uri="{FF2B5EF4-FFF2-40B4-BE49-F238E27FC236}">
                <a16:creationId xmlns:a16="http://schemas.microsoft.com/office/drawing/2014/main" id="{69440FE0-18CA-9D07-66CB-D358918F37BD}"/>
              </a:ext>
            </a:extLst>
          </p:cNvPr>
          <p:cNvCxnSpPr>
            <a:cxnSpLocks/>
          </p:cNvCxnSpPr>
          <p:nvPr/>
        </p:nvCxnSpPr>
        <p:spPr>
          <a:xfrm>
            <a:off x="3116456" y="2162623"/>
            <a:ext cx="444321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F0DFC1C-D11D-FF9E-8B17-F487EF3BECFB}"/>
              </a:ext>
            </a:extLst>
          </p:cNvPr>
          <p:cNvCxnSpPr>
            <a:cxnSpLocks/>
          </p:cNvCxnSpPr>
          <p:nvPr/>
        </p:nvCxnSpPr>
        <p:spPr>
          <a:xfrm>
            <a:off x="3116456" y="2630263"/>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2EC312-ED06-14B7-B929-FF156E708A6F}"/>
              </a:ext>
            </a:extLst>
          </p:cNvPr>
          <p:cNvCxnSpPr>
            <a:cxnSpLocks/>
          </p:cNvCxnSpPr>
          <p:nvPr/>
        </p:nvCxnSpPr>
        <p:spPr>
          <a:xfrm>
            <a:off x="3085704" y="3096556"/>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F7C4D0-CAC5-C6D7-85A9-E400D82EAE23}"/>
              </a:ext>
            </a:extLst>
          </p:cNvPr>
          <p:cNvCxnSpPr>
            <a:cxnSpLocks/>
          </p:cNvCxnSpPr>
          <p:nvPr/>
        </p:nvCxnSpPr>
        <p:spPr>
          <a:xfrm>
            <a:off x="3113067" y="3485265"/>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11244DD-C9F4-4A5F-AB8D-C3190E298C9B}"/>
              </a:ext>
            </a:extLst>
          </p:cNvPr>
          <p:cNvCxnSpPr>
            <a:cxnSpLocks/>
          </p:cNvCxnSpPr>
          <p:nvPr/>
        </p:nvCxnSpPr>
        <p:spPr>
          <a:xfrm>
            <a:off x="3113066" y="3976479"/>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AAEC064-E6AC-BD9E-87A8-8EEDBEA82281}"/>
              </a:ext>
            </a:extLst>
          </p:cNvPr>
          <p:cNvSpPr txBox="1"/>
          <p:nvPr/>
        </p:nvSpPr>
        <p:spPr>
          <a:xfrm>
            <a:off x="2823892" y="1069066"/>
            <a:ext cx="4582746" cy="4711674"/>
          </a:xfrm>
          <a:prstGeom prst="rect">
            <a:avLst/>
          </a:prstGeom>
          <a:noFill/>
        </p:spPr>
        <p:txBody>
          <a:bodyPr wrap="square" rtlCol="0">
            <a:spAutoFit/>
          </a:bodyPr>
          <a:lstStyle/>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01</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5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Desarrollar</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módulos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curriculares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específicos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según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el</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contexto</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02</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Integrar</a:t>
            </a:r>
            <a:r>
              <a:rPr lang="en-IE" sz="1300" dirty="0">
                <a:effectLst/>
                <a:latin typeface="Calibri" panose="020F0502020204030204" pitchFamily="34" charset="0"/>
                <a:ea typeface="Calibri" panose="020F0502020204030204" pitchFamily="34" charset="0"/>
                <a:cs typeface="Times New Roman" panose="02020603050405020304" pitchFamily="18" charset="0"/>
              </a:rPr>
              <a:t> la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sostenibilidad</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asignaturas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troncales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hostelería</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03</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Proporcionar</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oportunidades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aprendizaje</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práctico</a:t>
            </a:r>
            <a:r>
              <a:rPr lang="en-IE" sz="1300" dirty="0">
                <a:latin typeface="Calibri" panose="020F0502020204030204" pitchFamily="34" charset="0"/>
                <a:ea typeface="Calibri" panose="020F0502020204030204" pitchFamily="34" charset="0"/>
                <a:cs typeface="Times New Roman" panose="02020603050405020304" pitchFamily="18" charset="0"/>
              </a:rPr>
              <a:t> y </a:t>
            </a:r>
            <a:r>
              <a:rPr lang="en-IE" sz="1300" dirty="0" err="1">
                <a:latin typeface="Calibri" panose="020F0502020204030204" pitchFamily="34" charset="0"/>
                <a:ea typeface="Calibri" panose="020F0502020204030204" pitchFamily="34" charset="0"/>
                <a:cs typeface="Times New Roman" panose="02020603050405020304" pitchFamily="18" charset="0"/>
              </a:rPr>
              <a:t>experiencial</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04</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s-ES" sz="1300" dirty="0">
                <a:latin typeface="Calibri" panose="020F0502020204030204" pitchFamily="34" charset="0"/>
                <a:ea typeface="Calibri" panose="020F0502020204030204" pitchFamily="34" charset="0"/>
                <a:cs typeface="Times New Roman" panose="02020603050405020304" pitchFamily="18" charset="0"/>
              </a:rPr>
              <a:t>Actualizar las competencias de la fuerza laboral actual mediante </a:t>
            </a:r>
            <a:r>
              <a:rPr lang="es-ES" sz="1300" dirty="0" err="1">
                <a:latin typeface="Calibri" panose="020F0502020204030204" pitchFamily="34" charset="0"/>
                <a:ea typeface="Calibri" panose="020F0502020204030204" pitchFamily="34" charset="0"/>
                <a:cs typeface="Times New Roman" panose="02020603050405020304" pitchFamily="18" charset="0"/>
              </a:rPr>
              <a:t>microcredenciales</a:t>
            </a:r>
            <a:r>
              <a:rPr lang="es-ES" sz="1300" dirty="0">
                <a:latin typeface="Calibri" panose="020F0502020204030204" pitchFamily="34" charset="0"/>
                <a:ea typeface="Calibri" panose="020F0502020204030204" pitchFamily="34" charset="0"/>
                <a:cs typeface="Times New Roman" panose="02020603050405020304" pitchFamily="18" charset="0"/>
              </a:rPr>
              <a:t>.</a:t>
            </a: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05</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Potenciar</a:t>
            </a:r>
            <a:r>
              <a:rPr lang="en-IE" sz="1300" dirty="0">
                <a:effectLst/>
                <a:latin typeface="Calibri" panose="020F0502020204030204" pitchFamily="34" charset="0"/>
                <a:ea typeface="Calibri" panose="020F0502020204030204" pitchFamily="34" charset="0"/>
                <a:cs typeface="Times New Roman" panose="02020603050405020304" pitchFamily="18" charset="0"/>
              </a:rPr>
              <a:t> las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capacidades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liderazgo</a:t>
            </a:r>
            <a:r>
              <a:rPr lang="en-IE" sz="1300" dirty="0">
                <a:effectLst/>
                <a:latin typeface="Calibri" panose="020F0502020204030204" pitchFamily="34" charset="0"/>
                <a:ea typeface="Calibri" panose="020F0502020204030204" pitchFamily="34" charset="0"/>
                <a:cs typeface="Times New Roman" panose="02020603050405020304" pitchFamily="18" charset="0"/>
              </a:rPr>
              <a:t> y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gestión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del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cambio</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indent="-576263">
              <a:lnSpc>
                <a:spcPts val="1540"/>
              </a:lnSpc>
              <a:spcAft>
                <a:spcPts val="900"/>
              </a:spcAft>
            </a:pPr>
            <a:r>
              <a:rPr lang="en-US" sz="12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06</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Impulsar</a:t>
            </a:r>
            <a:r>
              <a:rPr lang="en-IE" sz="1300" dirty="0">
                <a:effectLst/>
                <a:latin typeface="Calibri" panose="020F0502020204030204" pitchFamily="34" charset="0"/>
                <a:ea typeface="Calibri" panose="020F0502020204030204" pitchFamily="34" charset="0"/>
                <a:cs typeface="Times New Roman" panose="02020603050405020304" pitchFamily="18" charset="0"/>
              </a:rPr>
              <a:t> la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concienciación</a:t>
            </a:r>
            <a:r>
              <a:rPr lang="en-IE" sz="1300" dirty="0">
                <a:effectLst/>
                <a:latin typeface="Calibri" panose="020F0502020204030204" pitchFamily="34" charset="0"/>
                <a:ea typeface="Calibri" panose="020F0502020204030204" pitchFamily="34" charset="0"/>
                <a:cs typeface="Times New Roman" panose="02020603050405020304" pitchFamily="18" charset="0"/>
              </a:rPr>
              <a:t> del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consumidor</a:t>
            </a:r>
            <a:r>
              <a:rPr lang="en-IE" sz="1300" dirty="0">
                <a:effectLst/>
                <a:latin typeface="Calibri" panose="020F0502020204030204" pitchFamily="34" charset="0"/>
                <a:ea typeface="Calibri" panose="020F0502020204030204" pitchFamily="34" charset="0"/>
                <a:cs typeface="Times New Roman" panose="02020603050405020304" pitchFamily="18" charset="0"/>
              </a:rPr>
              <a:t> y las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habilidades</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comunicación</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07</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Colaborar</a:t>
            </a:r>
            <a:r>
              <a:rPr lang="en-IE" sz="1300" dirty="0">
                <a:effectLst/>
                <a:latin typeface="Calibri" panose="020F0502020204030204" pitchFamily="34" charset="0"/>
                <a:ea typeface="Calibri" panose="020F0502020204030204" pitchFamily="34" charset="0"/>
                <a:cs typeface="Times New Roman" panose="02020603050405020304" pitchFamily="18" charset="0"/>
              </a:rPr>
              <a:t> entre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sectores</a:t>
            </a:r>
            <a:r>
              <a:rPr lang="en-IE" sz="1300" dirty="0">
                <a:effectLst/>
                <a:latin typeface="Calibri" panose="020F0502020204030204" pitchFamily="34" charset="0"/>
                <a:ea typeface="Calibri" panose="020F0502020204030204" pitchFamily="34" charset="0"/>
                <a:cs typeface="Times New Roman" panose="02020603050405020304" pitchFamily="18" charset="0"/>
              </a:rPr>
              <a:t> 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instituciones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08</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Involucrar</a:t>
            </a:r>
            <a:r>
              <a:rPr lang="en-IE" sz="1300" dirty="0">
                <a:effectLst/>
                <a:latin typeface="Calibri" panose="020F0502020204030204" pitchFamily="34" charset="0"/>
                <a:ea typeface="Calibri" panose="020F0502020204030204" pitchFamily="34" charset="0"/>
                <a:cs typeface="Times New Roman" panose="02020603050405020304" pitchFamily="18" charset="0"/>
              </a:rPr>
              <a:t> a la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juventud</a:t>
            </a:r>
            <a:r>
              <a:rPr lang="en-IE" sz="1300" dirty="0">
                <a:effectLst/>
                <a:latin typeface="Calibri" panose="020F0502020204030204" pitchFamily="34" charset="0"/>
                <a:ea typeface="Calibri" panose="020F0502020204030204" pitchFamily="34" charset="0"/>
                <a:cs typeface="Times New Roman" panose="02020603050405020304" pitchFamily="18" charset="0"/>
              </a:rPr>
              <a:t> y a la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comunidad</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el</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codiseño</a:t>
            </a:r>
            <a:r>
              <a:rPr lang="en-IE" sz="1300" dirty="0">
                <a:effectLst/>
                <a:latin typeface="Calibri" panose="020F0502020204030204" pitchFamily="34" charset="0"/>
                <a:ea typeface="Calibri" panose="020F0502020204030204" pitchFamily="34" charset="0"/>
                <a:cs typeface="Times New Roman" panose="02020603050405020304" pitchFamily="18" charset="0"/>
              </a:rPr>
              <a:t> de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soluciones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indent="-576263">
              <a:lnSpc>
                <a:spcPts val="1540"/>
              </a:lnSpc>
              <a:spcAft>
                <a:spcPts val="900"/>
              </a:spcAft>
            </a:pPr>
            <a:r>
              <a:rPr lang="en-US" sz="1500" b="1" dirty="0">
                <a:solidFill>
                  <a:srgbClr val="0C4659"/>
                </a:solidFill>
                <a:highlight>
                  <a:srgbClr val="0289AE"/>
                </a:highlight>
                <a:latin typeface="Calibri" panose="020F0502020204030204" pitchFamily="34" charset="0"/>
                <a:cs typeface="Calibri" panose="020F0502020204030204" pitchFamily="34" charset="0"/>
              </a:rPr>
              <a:t> </a:t>
            </a:r>
            <a:r>
              <a:rPr lang="en-US" sz="1500" b="1" dirty="0">
                <a:solidFill>
                  <a:schemeClr val="bg1"/>
                </a:solidFill>
                <a:highlight>
                  <a:srgbClr val="0289AE"/>
                </a:highlight>
                <a:latin typeface="Calibri" panose="020F0502020204030204" pitchFamily="34" charset="0"/>
                <a:cs typeface="Calibri" panose="020F0502020204030204" pitchFamily="34" charset="0"/>
              </a:rPr>
              <a:t>09</a:t>
            </a:r>
            <a:r>
              <a:rPr lang="en-US" sz="1500" b="1" dirty="0">
                <a:solidFill>
                  <a:srgbClr val="0289AE"/>
                </a:solidFill>
                <a:highlight>
                  <a:srgbClr val="0289AE"/>
                </a:highlight>
                <a:latin typeface="Calibri" panose="020F0502020204030204" pitchFamily="34" charset="0"/>
                <a:cs typeface="Calibri" panose="020F0502020204030204" pitchFamily="34" charset="0"/>
              </a:rPr>
              <a:t>.</a:t>
            </a:r>
            <a:r>
              <a:rPr lang="en-US" sz="1200" b="1" dirty="0">
                <a:solidFill>
                  <a:srgbClr val="0C4659"/>
                </a:solidFill>
                <a:latin typeface="Calibri" panose="020F0502020204030204" pitchFamily="34" charset="0"/>
                <a:cs typeface="Calibri" panose="020F0502020204030204" pitchFamily="34"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Monotorizar</a:t>
            </a:r>
            <a:r>
              <a:rPr lang="en-IE" sz="1300" dirty="0">
                <a:latin typeface="Calibri" panose="020F0502020204030204" pitchFamily="34" charset="0"/>
                <a:ea typeface="Calibri" panose="020F0502020204030204" pitchFamily="34" charset="0"/>
                <a:cs typeface="Times New Roman" panose="02020603050405020304" pitchFamily="18" charset="0"/>
              </a:rPr>
              <a:t> y </a:t>
            </a:r>
            <a:r>
              <a:rPr lang="en-IE" sz="1300" dirty="0" err="1">
                <a:latin typeface="Calibri" panose="020F0502020204030204" pitchFamily="34" charset="0"/>
                <a:ea typeface="Calibri" panose="020F0502020204030204" pitchFamily="34" charset="0"/>
                <a:cs typeface="Times New Roman" panose="02020603050405020304" pitchFamily="18" charset="0"/>
              </a:rPr>
              <a:t>evaluar</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el</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impacto</a:t>
            </a:r>
            <a:r>
              <a:rPr lang="en-IE" sz="1300" dirty="0">
                <a:latin typeface="Calibri" panose="020F0502020204030204" pitchFamily="34" charset="0"/>
                <a:ea typeface="Calibri" panose="020F0502020204030204" pitchFamily="34" charset="0"/>
                <a:cs typeface="Times New Roman" panose="02020603050405020304" pitchFamily="18" charset="0"/>
              </a:rPr>
              <a:t> de </a:t>
            </a:r>
            <a:r>
              <a:rPr lang="en-IE" sz="1300" dirty="0" err="1">
                <a:latin typeface="Calibri" panose="020F0502020204030204" pitchFamily="34" charset="0"/>
                <a:ea typeface="Calibri" panose="020F0502020204030204" pitchFamily="34" charset="0"/>
                <a:cs typeface="Times New Roman" panose="02020603050405020304" pitchFamily="18" charset="0"/>
              </a:rPr>
              <a:t>los</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programas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indent="-576263">
              <a:lnSpc>
                <a:spcPts val="1540"/>
              </a:lnSpc>
              <a:spcAft>
                <a:spcPts val="900"/>
              </a:spcAft>
            </a:pP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585788" lvl="0" indent="-576263">
              <a:lnSpc>
                <a:spcPts val="1540"/>
              </a:lnSpc>
              <a:spcAft>
                <a:spcPts val="900"/>
              </a:spcAft>
            </a:pPr>
            <a:endParaRPr lang="en-US" sz="1500" b="1" dirty="0">
              <a:solidFill>
                <a:srgbClr val="404040"/>
              </a:solidFill>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416C73CD-6C1E-AA6A-EF6D-EB6D6CCC447D}"/>
              </a:ext>
            </a:extLst>
          </p:cNvPr>
          <p:cNvCxnSpPr>
            <a:cxnSpLocks/>
          </p:cNvCxnSpPr>
          <p:nvPr/>
        </p:nvCxnSpPr>
        <p:spPr>
          <a:xfrm>
            <a:off x="3113067" y="4294325"/>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35" name="Graphic 34">
            <a:extLst>
              <a:ext uri="{FF2B5EF4-FFF2-40B4-BE49-F238E27FC236}">
                <a16:creationId xmlns:a16="http://schemas.microsoft.com/office/drawing/2014/main" id="{6F586C93-0631-AFCB-91C6-A7235C30875E}"/>
              </a:ext>
            </a:extLst>
          </p:cNvPr>
          <p:cNvPicPr>
            <a:picLocks noChangeAspect="1"/>
          </p:cNvPicPr>
          <p:nvPr/>
        </p:nvPicPr>
        <p:blipFill>
          <a:blip r:embed="rId2">
            <a:extLst>
              <a:ext uri="{96DAC541-7B7A-43D3-8B79-37D633B846F1}">
                <asvg:svgBlip xmlns:asvg="http://schemas.microsoft.com/office/drawing/2016/SVG/main" r:embed="rId3"/>
              </a:ext>
            </a:extLst>
          </a:blip>
          <a:srcRect l="24936" t="42564" r="54239" b="44163"/>
          <a:stretch/>
        </p:blipFill>
        <p:spPr>
          <a:xfrm rot="10800000">
            <a:off x="0" y="2517474"/>
            <a:ext cx="2439112" cy="2200778"/>
          </a:xfrm>
          <a:prstGeom prst="rect">
            <a:avLst/>
          </a:prstGeom>
        </p:spPr>
      </p:pic>
      <p:pic>
        <p:nvPicPr>
          <p:cNvPr id="36" name="Graphic 35">
            <a:extLst>
              <a:ext uri="{FF2B5EF4-FFF2-40B4-BE49-F238E27FC236}">
                <a16:creationId xmlns:a16="http://schemas.microsoft.com/office/drawing/2014/main" id="{625CC0A1-B21B-B824-FE69-27CCE89987A5}"/>
              </a:ext>
            </a:extLst>
          </p:cNvPr>
          <p:cNvPicPr>
            <a:picLocks noChangeAspect="1"/>
          </p:cNvPicPr>
          <p:nvPr/>
        </p:nvPicPr>
        <p:blipFill>
          <a:blip r:embed="rId2">
            <a:extLst>
              <a:ext uri="{96DAC541-7B7A-43D3-8B79-37D633B846F1}">
                <asvg:svgBlip xmlns:asvg="http://schemas.microsoft.com/office/drawing/2016/SVG/main" r:embed="rId3"/>
              </a:ext>
            </a:extLst>
          </a:blip>
          <a:srcRect l="27660" t="39575" r="48740" b="45237"/>
          <a:stretch/>
        </p:blipFill>
        <p:spPr>
          <a:xfrm rot="5400000">
            <a:off x="-126340" y="6821726"/>
            <a:ext cx="2764107" cy="2518202"/>
          </a:xfrm>
          <a:prstGeom prst="rect">
            <a:avLst/>
          </a:prstGeom>
        </p:spPr>
      </p:pic>
      <p:cxnSp>
        <p:nvCxnSpPr>
          <p:cNvPr id="2" name="Straight Connector 33">
            <a:extLst>
              <a:ext uri="{FF2B5EF4-FFF2-40B4-BE49-F238E27FC236}">
                <a16:creationId xmlns:a16="http://schemas.microsoft.com/office/drawing/2014/main" id="{720C87BD-7F40-D7FA-09F0-8D4FD484AC1E}"/>
              </a:ext>
            </a:extLst>
          </p:cNvPr>
          <p:cNvCxnSpPr>
            <a:cxnSpLocks/>
          </p:cNvCxnSpPr>
          <p:nvPr/>
        </p:nvCxnSpPr>
        <p:spPr>
          <a:xfrm>
            <a:off x="3085704" y="4837885"/>
            <a:ext cx="447397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448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25A0B-0752-59DD-5A69-E6BDD0098F10}"/>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9531A994-BFCA-52DD-1305-8B5251661C89}"/>
              </a:ext>
            </a:extLst>
          </p:cNvPr>
          <p:cNvSpPr txBox="1"/>
          <p:nvPr/>
        </p:nvSpPr>
        <p:spPr>
          <a:xfrm>
            <a:off x="605427" y="1026183"/>
            <a:ext cx="5694789" cy="900631"/>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0289AE"/>
                </a:solidFill>
                <a:latin typeface="Calibri" panose="020F0502020204030204" pitchFamily="34" charset="0"/>
                <a:cs typeface="Calibri" panose="020F0502020204030204" pitchFamily="34" charset="0"/>
              </a:rPr>
              <a:t>Digitalización</a:t>
            </a:r>
            <a:r>
              <a:rPr lang="en-US" sz="2000" b="1" dirty="0">
                <a:solidFill>
                  <a:srgbClr val="0289AE"/>
                </a:solidFill>
                <a:latin typeface="Calibri" panose="020F0502020204030204" pitchFamily="34" charset="0"/>
                <a:cs typeface="Calibri" panose="020F0502020204030204" pitchFamily="34" charset="0"/>
              </a:rPr>
              <a:t> </a:t>
            </a:r>
            <a:r>
              <a:rPr lang="en-US" sz="2000" b="1" dirty="0" err="1">
                <a:solidFill>
                  <a:srgbClr val="0289AE"/>
                </a:solidFill>
                <a:latin typeface="Calibri" panose="020F0502020204030204" pitchFamily="34" charset="0"/>
                <a:cs typeface="Calibri" panose="020F0502020204030204" pitchFamily="34" charset="0"/>
              </a:rPr>
              <a:t>en</a:t>
            </a:r>
            <a:r>
              <a:rPr lang="en-US" sz="2000" b="1" dirty="0">
                <a:solidFill>
                  <a:srgbClr val="0289AE"/>
                </a:solidFill>
                <a:latin typeface="Calibri" panose="020F0502020204030204" pitchFamily="34" charset="0"/>
                <a:cs typeface="Calibri" panose="020F0502020204030204" pitchFamily="34" charset="0"/>
              </a:rPr>
              <a:t> </a:t>
            </a:r>
            <a:r>
              <a:rPr lang="en-US" sz="2000" b="1" dirty="0" err="1">
                <a:solidFill>
                  <a:srgbClr val="0289AE"/>
                </a:solidFill>
                <a:latin typeface="Calibri" panose="020F0502020204030204" pitchFamily="34" charset="0"/>
                <a:cs typeface="Calibri" panose="020F0502020204030204" pitchFamily="34" charset="0"/>
              </a:rPr>
              <a:t>Hostelería</a:t>
            </a:r>
            <a:r>
              <a:rPr lang="en-US" sz="2000" b="1" dirty="0">
                <a:solidFill>
                  <a:srgbClr val="0289AE"/>
                </a:solidFill>
                <a:latin typeface="Calibri" panose="020F0502020204030204" pitchFamily="34" charset="0"/>
                <a:cs typeface="Calibri" panose="020F0502020204030204" pitchFamily="34" charset="0"/>
              </a:rPr>
              <a:t>: </a:t>
            </a:r>
            <a:r>
              <a:rPr lang="en-US" sz="2000" b="1" dirty="0" err="1">
                <a:solidFill>
                  <a:srgbClr val="0289AE"/>
                </a:solidFill>
                <a:latin typeface="Calibri" panose="020F0502020204030204" pitchFamily="34" charset="0"/>
                <a:cs typeface="Calibri" panose="020F0502020204030204" pitchFamily="34" charset="0"/>
              </a:rPr>
              <a:t>Análisis</a:t>
            </a:r>
            <a:r>
              <a:rPr lang="en-US" sz="2000" b="1" dirty="0">
                <a:solidFill>
                  <a:srgbClr val="0289AE"/>
                </a:solidFill>
                <a:latin typeface="Calibri" panose="020F0502020204030204" pitchFamily="34" charset="0"/>
                <a:cs typeface="Calibri" panose="020F0502020204030204" pitchFamily="34" charset="0"/>
              </a:rPr>
              <a:t> de las </a:t>
            </a:r>
            <a:r>
              <a:rPr lang="en-US" sz="2000" b="1" dirty="0" err="1">
                <a:solidFill>
                  <a:srgbClr val="0289AE"/>
                </a:solidFill>
                <a:latin typeface="Calibri" panose="020F0502020204030204" pitchFamily="34" charset="0"/>
                <a:cs typeface="Calibri" panose="020F0502020204030204" pitchFamily="34" charset="0"/>
              </a:rPr>
              <a:t>Perspectivas</a:t>
            </a:r>
            <a:r>
              <a:rPr lang="en-US" sz="2000" b="1" dirty="0">
                <a:solidFill>
                  <a:srgbClr val="0289AE"/>
                </a:solidFill>
                <a:latin typeface="Calibri" panose="020F0502020204030204" pitchFamily="34" charset="0"/>
                <a:cs typeface="Calibri" panose="020F0502020204030204" pitchFamily="34" charset="0"/>
              </a:rPr>
              <a:t> de </a:t>
            </a:r>
            <a:r>
              <a:rPr lang="en-US" sz="2000" b="1" dirty="0" err="1">
                <a:solidFill>
                  <a:srgbClr val="0289AE"/>
                </a:solidFill>
                <a:latin typeface="Calibri" panose="020F0502020204030204" pitchFamily="34" charset="0"/>
                <a:cs typeface="Calibri" panose="020F0502020204030204" pitchFamily="34" charset="0"/>
              </a:rPr>
              <a:t>los</a:t>
            </a:r>
            <a:r>
              <a:rPr lang="en-US" sz="2000" b="1" dirty="0">
                <a:solidFill>
                  <a:srgbClr val="0289AE"/>
                </a:solidFill>
                <a:latin typeface="Calibri" panose="020F0502020204030204" pitchFamily="34" charset="0"/>
                <a:cs typeface="Calibri" panose="020F0502020204030204" pitchFamily="34" charset="0"/>
              </a:rPr>
              <a:t> </a:t>
            </a:r>
            <a:r>
              <a:rPr lang="en-US" sz="2000" b="1" dirty="0" err="1">
                <a:solidFill>
                  <a:srgbClr val="0289AE"/>
                </a:solidFill>
                <a:latin typeface="Calibri" panose="020F0502020204030204" pitchFamily="34" charset="0"/>
                <a:cs typeface="Calibri" panose="020F0502020204030204" pitchFamily="34" charset="0"/>
              </a:rPr>
              <a:t>Directivos</a:t>
            </a:r>
            <a:r>
              <a:rPr lang="en-US" sz="2000" b="1" dirty="0">
                <a:solidFill>
                  <a:srgbClr val="0289AE"/>
                </a:solidFill>
                <a:latin typeface="Calibri" panose="020F0502020204030204" pitchFamily="34" charset="0"/>
                <a:cs typeface="Calibri" panose="020F0502020204030204" pitchFamily="34" charset="0"/>
              </a:rPr>
              <a:t>, </a:t>
            </a:r>
            <a:r>
              <a:rPr lang="en-US" sz="2000" b="1" dirty="0" err="1">
                <a:solidFill>
                  <a:srgbClr val="0289AE"/>
                </a:solidFill>
                <a:latin typeface="Calibri" panose="020F0502020204030204" pitchFamily="34" charset="0"/>
                <a:cs typeface="Calibri" panose="020F0502020204030204" pitchFamily="34" charset="0"/>
              </a:rPr>
              <a:t>Expertos</a:t>
            </a:r>
            <a:r>
              <a:rPr lang="en-US" sz="2000" b="1" dirty="0">
                <a:solidFill>
                  <a:srgbClr val="0289AE"/>
                </a:solidFill>
                <a:latin typeface="Calibri" panose="020F0502020204030204" pitchFamily="34" charset="0"/>
                <a:cs typeface="Calibri" panose="020F0502020204030204" pitchFamily="34" charset="0"/>
              </a:rPr>
              <a:t> y </a:t>
            </a:r>
            <a:r>
              <a:rPr lang="en-US" sz="2000" b="1" dirty="0" err="1">
                <a:solidFill>
                  <a:srgbClr val="0289AE"/>
                </a:solidFill>
                <a:latin typeface="Calibri" panose="020F0502020204030204" pitchFamily="34" charset="0"/>
                <a:cs typeface="Calibri" panose="020F0502020204030204" pitchFamily="34" charset="0"/>
              </a:rPr>
              <a:t>Educadores</a:t>
            </a:r>
            <a:endParaRPr lang="en-US" sz="2000" b="1" dirty="0">
              <a:solidFill>
                <a:srgbClr val="0289AE"/>
              </a:solidFill>
              <a:latin typeface="Calibri" panose="020F0502020204030204" pitchFamily="34" charset="0"/>
              <a:cs typeface="Calibri" panose="020F0502020204030204" pitchFamily="34" charset="0"/>
            </a:endParaRPr>
          </a:p>
        </p:txBody>
      </p:sp>
      <p:sp>
        <p:nvSpPr>
          <p:cNvPr id="46" name="Slide Number Placeholder 5">
            <a:extLst>
              <a:ext uri="{FF2B5EF4-FFF2-40B4-BE49-F238E27FC236}">
                <a16:creationId xmlns:a16="http://schemas.microsoft.com/office/drawing/2014/main" id="{664CA4CA-3E5D-2CFA-9F36-A3F2D84B5029}"/>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32</a:t>
            </a:fld>
            <a:endParaRPr lang="en-US" dirty="0">
              <a:solidFill>
                <a:srgbClr val="262626"/>
              </a:solidFill>
            </a:endParaRPr>
          </a:p>
        </p:txBody>
      </p:sp>
      <p:sp>
        <p:nvSpPr>
          <p:cNvPr id="47" name="Graphic 4">
            <a:extLst>
              <a:ext uri="{FF2B5EF4-FFF2-40B4-BE49-F238E27FC236}">
                <a16:creationId xmlns:a16="http://schemas.microsoft.com/office/drawing/2014/main" id="{7CEE713A-6038-A912-035D-6E20C5887982}"/>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34757F71-BB38-F78F-2F47-0576E807D34B}"/>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6.5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0D909D9B-9DA2-B1B3-AC5C-692200974038}"/>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CED0F045-2F04-1F25-6465-A62708035FDB}"/>
              </a:ext>
            </a:extLst>
          </p:cNvPr>
          <p:cNvSpPr txBox="1">
            <a:spLocks/>
          </p:cNvSpPr>
          <p:nvPr/>
        </p:nvSpPr>
        <p:spPr>
          <a:xfrm>
            <a:off x="605428" y="1893761"/>
            <a:ext cx="4982572"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Este informe de síntesis integra las perspectivas de tres grupos clave del sector hostelero: </a:t>
            </a:r>
            <a:r>
              <a:rPr lang="es-ES" sz="1600" b="1" dirty="0">
                <a:solidFill>
                  <a:srgbClr val="404040"/>
                </a:solidFill>
                <a:ea typeface="Calibri" panose="020F0502020204030204" pitchFamily="34" charset="0"/>
                <a:cs typeface="Times New Roman" panose="02020603050405020304" pitchFamily="18" charset="0"/>
              </a:rPr>
              <a:t>directivos del sector, expertos en digitalización y educadores en hostelería </a:t>
            </a:r>
            <a:r>
              <a:rPr lang="es-ES" sz="1600" dirty="0">
                <a:solidFill>
                  <a:srgbClr val="404040"/>
                </a:solidFill>
                <a:ea typeface="Calibri" panose="020F0502020204030204" pitchFamily="34" charset="0"/>
                <a:cs typeface="Times New Roman" panose="02020603050405020304" pitchFamily="18" charset="0"/>
              </a:rPr>
              <a:t>de </a:t>
            </a:r>
            <a:r>
              <a:rPr lang="es-ES" sz="1600" b="1" dirty="0">
                <a:solidFill>
                  <a:srgbClr val="404040"/>
                </a:solidFill>
                <a:ea typeface="Calibri" panose="020F0502020204030204" pitchFamily="34" charset="0"/>
                <a:cs typeface="Times New Roman" panose="02020603050405020304" pitchFamily="18" charset="0"/>
              </a:rPr>
              <a:t>Irlanda, España y Turquía</a:t>
            </a:r>
            <a:r>
              <a:rPr lang="es-ES" sz="1600" dirty="0">
                <a:solidFill>
                  <a:srgbClr val="404040"/>
                </a:solidFill>
                <a:ea typeface="Calibri" panose="020F0502020204030204" pitchFamily="34" charset="0"/>
                <a:cs typeface="Times New Roman" panose="02020603050405020304" pitchFamily="18" charset="0"/>
              </a:rPr>
              <a:t>. El informe destaca temas comunes, barreras y contrastes específicos de cada país, ofreciendo una visión integral de la digitalización en la industria.</a:t>
            </a:r>
            <a:endParaRPr lang="en-IE" sz="1600" dirty="0">
              <a:solidFill>
                <a:srgbClr val="404040"/>
              </a:solidFill>
              <a:ea typeface="Calibri" panose="020F0502020204030204" pitchFamily="34" charset="0"/>
              <a:cs typeface="Times New Roman" panose="02020603050405020304" pitchFamily="18" charset="0"/>
            </a:endParaRPr>
          </a:p>
        </p:txBody>
      </p:sp>
      <p:sp>
        <p:nvSpPr>
          <p:cNvPr id="13" name="Text Placeholder 1">
            <a:extLst>
              <a:ext uri="{FF2B5EF4-FFF2-40B4-BE49-F238E27FC236}">
                <a16:creationId xmlns:a16="http://schemas.microsoft.com/office/drawing/2014/main" id="{47694297-A4AE-4D72-80C1-C2E11462984A}"/>
              </a:ext>
            </a:extLst>
          </p:cNvPr>
          <p:cNvSpPr txBox="1">
            <a:spLocks/>
          </p:cNvSpPr>
          <p:nvPr/>
        </p:nvSpPr>
        <p:spPr>
          <a:xfrm>
            <a:off x="3430310" y="4907715"/>
            <a:ext cx="3900130" cy="5898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s-ES" sz="1200" b="0" dirty="0">
                <a:solidFill>
                  <a:srgbClr val="404040"/>
                </a:solidFill>
              </a:rPr>
              <a:t>Los tres grupos coinciden en que la digitalización ya no es opcional: es esencial para la eficiencia operativa, la relación con los clientes y la sostenibilidad a largo plazo. Los gestores y los expertos subrayan su papel a la hora de optimizar operaciones y mejorar el servicio al cliente. Los formadores reconocen la necesidad de preparar al alumnado para un sector impulsado por la tecnología, si bien afrontan desafíos en la integración curricular.</a:t>
            </a:r>
            <a:endParaRPr lang="en-US" sz="1200" b="0" dirty="0">
              <a:solidFill>
                <a:srgbClr val="404040"/>
              </a:solidFill>
            </a:endParaRPr>
          </a:p>
        </p:txBody>
      </p:sp>
      <p:cxnSp>
        <p:nvCxnSpPr>
          <p:cNvPr id="14" name="Straight Connector 13">
            <a:extLst>
              <a:ext uri="{FF2B5EF4-FFF2-40B4-BE49-F238E27FC236}">
                <a16:creationId xmlns:a16="http://schemas.microsoft.com/office/drawing/2014/main" id="{44F3900F-9CB4-4A5E-4217-C1517EB7DAE4}"/>
              </a:ext>
            </a:extLst>
          </p:cNvPr>
          <p:cNvCxnSpPr>
            <a:cxnSpLocks/>
          </p:cNvCxnSpPr>
          <p:nvPr/>
        </p:nvCxnSpPr>
        <p:spPr>
          <a:xfrm>
            <a:off x="0" y="3944307"/>
            <a:ext cx="3090333"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6354CC-A712-59BD-80D0-4C599EC71D0F}"/>
              </a:ext>
            </a:extLst>
          </p:cNvPr>
          <p:cNvCxnSpPr>
            <a:cxnSpLocks/>
          </p:cNvCxnSpPr>
          <p:nvPr/>
        </p:nvCxnSpPr>
        <p:spPr>
          <a:xfrm>
            <a:off x="3090333" y="3950328"/>
            <a:ext cx="0" cy="576612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6" name="Triangle 15">
            <a:extLst>
              <a:ext uri="{FF2B5EF4-FFF2-40B4-BE49-F238E27FC236}">
                <a16:creationId xmlns:a16="http://schemas.microsoft.com/office/drawing/2014/main" id="{5ED7A4C1-F8F4-1D81-F2C5-3F1986A69088}"/>
              </a:ext>
            </a:extLst>
          </p:cNvPr>
          <p:cNvSpPr/>
          <p:nvPr/>
        </p:nvSpPr>
        <p:spPr>
          <a:xfrm rot="10800000">
            <a:off x="2981660" y="410161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C9FE0E3-CBDB-BCFB-05E1-9A43A9CD952D}"/>
              </a:ext>
            </a:extLst>
          </p:cNvPr>
          <p:cNvSpPr txBox="1"/>
          <p:nvPr/>
        </p:nvSpPr>
        <p:spPr>
          <a:xfrm>
            <a:off x="2801158" y="4650893"/>
            <a:ext cx="4683373" cy="304314"/>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01</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a:t>
            </a:r>
            <a:r>
              <a:rPr lang="en-IE" sz="1600" b="1"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Digitalización</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404040"/>
                </a:solidFill>
                <a:latin typeface="Calibri" panose="020F0502020204030204" pitchFamily="34" charset="0"/>
                <a:ea typeface="Calibri" panose="020F0502020204030204" pitchFamily="34" charset="0"/>
                <a:cs typeface="Times New Roman" panose="02020603050405020304" pitchFamily="18" charset="0"/>
              </a:rPr>
              <a:t>como</a:t>
            </a:r>
            <a:r>
              <a:rPr lang="en-IE" sz="1600" b="1" dirty="0">
                <a:solidFill>
                  <a:srgbClr val="404040"/>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404040"/>
                </a:solidFill>
                <a:latin typeface="Calibri" panose="020F0502020204030204" pitchFamily="34" charset="0"/>
                <a:ea typeface="Calibri" panose="020F0502020204030204" pitchFamily="34" charset="0"/>
                <a:cs typeface="Times New Roman" panose="02020603050405020304" pitchFamily="18" charset="0"/>
              </a:rPr>
              <a:t>Imperativo</a:t>
            </a:r>
            <a:r>
              <a:rPr lang="en-IE" sz="1600" b="1" dirty="0">
                <a:solidFill>
                  <a:srgbClr val="404040"/>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404040"/>
                </a:solidFill>
                <a:latin typeface="Calibri" panose="020F0502020204030204" pitchFamily="34" charset="0"/>
                <a:ea typeface="Calibri" panose="020F0502020204030204" pitchFamily="34" charset="0"/>
                <a:cs typeface="Times New Roman" panose="02020603050405020304" pitchFamily="18" charset="0"/>
              </a:rPr>
              <a:t>Estratégico</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r>
              <a:rPr lang="en-IE"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solidFill>
                <a:srgbClr val="404040"/>
              </a:solidFill>
              <a:latin typeface="Calibri" panose="020F0502020204030204" pitchFamily="34" charset="0"/>
              <a:cs typeface="Calibri" panose="020F0502020204030204" pitchFamily="34" charset="0"/>
            </a:endParaRPr>
          </a:p>
        </p:txBody>
      </p:sp>
      <p:cxnSp>
        <p:nvCxnSpPr>
          <p:cNvPr id="43" name="Straight Connector 42">
            <a:extLst>
              <a:ext uri="{FF2B5EF4-FFF2-40B4-BE49-F238E27FC236}">
                <a16:creationId xmlns:a16="http://schemas.microsoft.com/office/drawing/2014/main" id="{EAB37C71-0BE4-A860-740C-23B3F1E0B92A}"/>
              </a:ext>
            </a:extLst>
          </p:cNvPr>
          <p:cNvCxnSpPr>
            <a:cxnSpLocks/>
          </p:cNvCxnSpPr>
          <p:nvPr/>
        </p:nvCxnSpPr>
        <p:spPr>
          <a:xfrm>
            <a:off x="3089125" y="4500135"/>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EE02127-9A98-C6AB-ECB2-2A64BDE6A930}"/>
              </a:ext>
            </a:extLst>
          </p:cNvPr>
          <p:cNvSpPr txBox="1"/>
          <p:nvPr/>
        </p:nvSpPr>
        <p:spPr>
          <a:xfrm>
            <a:off x="585014" y="3813651"/>
            <a:ext cx="1876167" cy="915892"/>
          </a:xfrm>
          <a:prstGeom prst="rect">
            <a:avLst/>
          </a:prstGeom>
          <a:noFill/>
          <a:ln>
            <a:noFill/>
          </a:ln>
        </p:spPr>
        <p:txBody>
          <a:bodyPr wrap="square" rtlCol="0">
            <a:spAutoFit/>
          </a:bodyPr>
          <a:lstStyle/>
          <a:p>
            <a:pP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Temas </a:t>
            </a:r>
            <a:r>
              <a:rPr lang="en-US" sz="1600" b="1" dirty="0" err="1">
                <a:solidFill>
                  <a:srgbClr val="0289AE"/>
                </a:solidFill>
                <a:highlight>
                  <a:srgbClr val="FFFFFF"/>
                </a:highlight>
                <a:latin typeface="Calibri" panose="020F0502020204030204" pitchFamily="34" charset="0"/>
                <a:cs typeface="Calibri" panose="020F0502020204030204" pitchFamily="34" charset="0"/>
              </a:rPr>
              <a:t>Compartidos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en</a:t>
            </a:r>
            <a:r>
              <a:rPr lang="en-US" sz="1600" b="1" dirty="0">
                <a:solidFill>
                  <a:srgbClr val="0289AE"/>
                </a:solidFill>
                <a:highlight>
                  <a:srgbClr val="FFFFFF"/>
                </a:highlight>
                <a:latin typeface="Calibri" panose="020F0502020204030204" pitchFamily="34" charset="0"/>
                <a:cs typeface="Calibri" panose="020F0502020204030204" pitchFamily="34" charset="0"/>
              </a:rPr>
              <a:t> Todos </a:t>
            </a:r>
            <a:r>
              <a:rPr lang="en-US" sz="1600" b="1" dirty="0" err="1">
                <a:solidFill>
                  <a:srgbClr val="0289AE"/>
                </a:solidFill>
                <a:highlight>
                  <a:srgbClr val="FFFFFF"/>
                </a:highlight>
                <a:latin typeface="Calibri" panose="020F0502020204030204" pitchFamily="34" charset="0"/>
                <a:cs typeface="Calibri" panose="020F0502020204030204" pitchFamily="34" charset="0"/>
              </a:rPr>
              <a:t>los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Grupos</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18" name="Text Placeholder 1">
            <a:extLst>
              <a:ext uri="{FF2B5EF4-FFF2-40B4-BE49-F238E27FC236}">
                <a16:creationId xmlns:a16="http://schemas.microsoft.com/office/drawing/2014/main" id="{E5BB94E1-4B4F-9264-DBF4-18A6B7EB53EE}"/>
              </a:ext>
            </a:extLst>
          </p:cNvPr>
          <p:cNvSpPr txBox="1">
            <a:spLocks/>
          </p:cNvSpPr>
          <p:nvPr/>
        </p:nvSpPr>
        <p:spPr>
          <a:xfrm>
            <a:off x="3430310" y="6643052"/>
            <a:ext cx="3999188" cy="5898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s-ES" sz="1200" b="0" dirty="0">
                <a:solidFill>
                  <a:srgbClr val="404040"/>
                </a:solidFill>
              </a:rPr>
              <a:t>Los directivos destacan la necesidad de mejorar las capacidades digitales del personal -especialmente de los empleados de mayor edad- y a menudo recurren a métodos informales como los “embajadores digitales”. Los expertos insisten en la formación continua, práctica y en colaboración con instituciones educativas. Los educadores se encuentran con barreras de infraestructuras e institucionales, pero abogan por el aprendizaje combinado, la gamificación y los proyectos del mundo real. </a:t>
            </a:r>
            <a:endParaRPr lang="en-US" sz="1200" b="0" dirty="0">
              <a:solidFill>
                <a:srgbClr val="404040"/>
              </a:solidFill>
            </a:endParaRPr>
          </a:p>
          <a:p>
            <a:pPr>
              <a:lnSpc>
                <a:spcPts val="1220"/>
              </a:lnSpc>
              <a:spcBef>
                <a:spcPts val="0"/>
              </a:spcBef>
            </a:pPr>
            <a:endParaRPr lang="en-US" sz="1200" b="0" dirty="0">
              <a:solidFill>
                <a:srgbClr val="404040"/>
              </a:solidFill>
            </a:endParaRPr>
          </a:p>
        </p:txBody>
      </p:sp>
      <p:sp>
        <p:nvSpPr>
          <p:cNvPr id="19" name="TextBox 18">
            <a:extLst>
              <a:ext uri="{FF2B5EF4-FFF2-40B4-BE49-F238E27FC236}">
                <a16:creationId xmlns:a16="http://schemas.microsoft.com/office/drawing/2014/main" id="{56568B4D-6DEC-AD3E-9FBC-8A738B95A80E}"/>
              </a:ext>
            </a:extLst>
          </p:cNvPr>
          <p:cNvSpPr txBox="1"/>
          <p:nvPr/>
        </p:nvSpPr>
        <p:spPr>
          <a:xfrm>
            <a:off x="2801158" y="6386230"/>
            <a:ext cx="4683373" cy="304314"/>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02</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Formación</a:t>
            </a:r>
            <a:r>
              <a:rPr lang="en-US" sz="1600" b="1" dirty="0">
                <a:solidFill>
                  <a:srgbClr val="404040"/>
                </a:solidFill>
                <a:latin typeface="Calibri" panose="020F0502020204030204" pitchFamily="34" charset="0"/>
                <a:cs typeface="Calibri" panose="020F0502020204030204" pitchFamily="34" charset="0"/>
              </a:rPr>
              <a:t> y Desarrollo de </a:t>
            </a:r>
            <a:r>
              <a:rPr lang="en-US" sz="1600" b="1" dirty="0" err="1">
                <a:solidFill>
                  <a:srgbClr val="404040"/>
                </a:solidFill>
                <a:latin typeface="Calibri" panose="020F0502020204030204" pitchFamily="34" charset="0"/>
                <a:cs typeface="Calibri" panose="020F0502020204030204" pitchFamily="34" charset="0"/>
              </a:rPr>
              <a:t>Competencias</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r>
              <a:rPr lang="en-IE"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solidFill>
                <a:srgbClr val="404040"/>
              </a:solidFill>
              <a:latin typeface="Calibri" panose="020F0502020204030204" pitchFamily="34" charset="0"/>
              <a:cs typeface="Calibri" panose="020F0502020204030204" pitchFamily="34" charset="0"/>
            </a:endParaRPr>
          </a:p>
        </p:txBody>
      </p:sp>
      <p:sp>
        <p:nvSpPr>
          <p:cNvPr id="20" name="Text Placeholder 1">
            <a:extLst>
              <a:ext uri="{FF2B5EF4-FFF2-40B4-BE49-F238E27FC236}">
                <a16:creationId xmlns:a16="http://schemas.microsoft.com/office/drawing/2014/main" id="{77590DD9-FC9E-74CD-FD59-6D68461AC2CA}"/>
              </a:ext>
            </a:extLst>
          </p:cNvPr>
          <p:cNvSpPr txBox="1">
            <a:spLocks/>
          </p:cNvSpPr>
          <p:nvPr/>
        </p:nvSpPr>
        <p:spPr>
          <a:xfrm>
            <a:off x="3440238" y="8529000"/>
            <a:ext cx="3694389" cy="5898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220"/>
              </a:lnSpc>
              <a:spcBef>
                <a:spcPts val="0"/>
              </a:spcBef>
            </a:pPr>
            <a:r>
              <a:rPr lang="es-ES" sz="1200" b="0" dirty="0">
                <a:solidFill>
                  <a:srgbClr val="404040"/>
                </a:solidFill>
              </a:rPr>
              <a:t>Entre las barreras comunes figuran las restricciones financieras, la resistencia al cambio y la falta de cultura digital. Las pymes se ven especialmente afectadas por sus recursos limitados. Existe una sensibilización y aplicación irregulares de marcos de la UE como </a:t>
            </a:r>
            <a:r>
              <a:rPr lang="es-ES" sz="1200" b="0" dirty="0" err="1">
                <a:solidFill>
                  <a:srgbClr val="404040"/>
                </a:solidFill>
              </a:rPr>
              <a:t>DigComp</a:t>
            </a:r>
            <a:r>
              <a:rPr lang="es-ES" sz="1200" b="0" dirty="0">
                <a:solidFill>
                  <a:srgbClr val="404040"/>
                </a:solidFill>
              </a:rPr>
              <a:t> y </a:t>
            </a:r>
            <a:r>
              <a:rPr lang="es-ES" sz="1200" b="0" dirty="0" err="1">
                <a:solidFill>
                  <a:srgbClr val="404040"/>
                </a:solidFill>
              </a:rPr>
              <a:t>GreenComp</a:t>
            </a:r>
            <a:r>
              <a:rPr lang="es-ES" sz="1200" b="0" dirty="0">
                <a:solidFill>
                  <a:srgbClr val="404040"/>
                </a:solidFill>
              </a:rPr>
              <a:t> en todos los grupos.</a:t>
            </a:r>
            <a:endParaRPr lang="en-US" sz="1200" b="0" dirty="0">
              <a:solidFill>
                <a:srgbClr val="404040"/>
              </a:solidFill>
            </a:endParaRPr>
          </a:p>
        </p:txBody>
      </p:sp>
      <p:sp>
        <p:nvSpPr>
          <p:cNvPr id="21" name="TextBox 20">
            <a:extLst>
              <a:ext uri="{FF2B5EF4-FFF2-40B4-BE49-F238E27FC236}">
                <a16:creationId xmlns:a16="http://schemas.microsoft.com/office/drawing/2014/main" id="{9FD4DA51-5547-48ED-D82D-A4258F800A82}"/>
              </a:ext>
            </a:extLst>
          </p:cNvPr>
          <p:cNvSpPr txBox="1"/>
          <p:nvPr/>
        </p:nvSpPr>
        <p:spPr>
          <a:xfrm>
            <a:off x="2801157" y="8270669"/>
            <a:ext cx="4683373" cy="304314"/>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03</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Barreras de </a:t>
            </a:r>
            <a:r>
              <a:rPr lang="en-IE" sz="1600" b="1" dirty="0" err="1">
                <a:solidFill>
                  <a:srgbClr val="404040"/>
                </a:solidFill>
                <a:latin typeface="Calibri" panose="020F0502020204030204" pitchFamily="34" charset="0"/>
                <a:ea typeface="Calibri" panose="020F0502020204030204" pitchFamily="34" charset="0"/>
                <a:cs typeface="Times New Roman" panose="02020603050405020304" pitchFamily="18" charset="0"/>
              </a:rPr>
              <a:t>Implementación</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r>
              <a:rPr lang="en-IE"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solidFill>
                <a:srgbClr val="404040"/>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DCC3D0BA-E73F-CEA2-5094-D1BB78E0DBE0}"/>
              </a:ext>
            </a:extLst>
          </p:cNvPr>
          <p:cNvCxnSpPr>
            <a:cxnSpLocks/>
          </p:cNvCxnSpPr>
          <p:nvPr/>
        </p:nvCxnSpPr>
        <p:spPr>
          <a:xfrm>
            <a:off x="3090333" y="6329782"/>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7A09C2-69C1-9260-3986-27FADBD72F36}"/>
              </a:ext>
            </a:extLst>
          </p:cNvPr>
          <p:cNvCxnSpPr>
            <a:cxnSpLocks/>
          </p:cNvCxnSpPr>
          <p:nvPr/>
        </p:nvCxnSpPr>
        <p:spPr>
          <a:xfrm>
            <a:off x="3080658" y="8207950"/>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80F3795-D7DD-0DD5-59DB-A176FA9B7887}"/>
              </a:ext>
            </a:extLst>
          </p:cNvPr>
          <p:cNvCxnSpPr>
            <a:cxnSpLocks/>
          </p:cNvCxnSpPr>
          <p:nvPr/>
        </p:nvCxnSpPr>
        <p:spPr>
          <a:xfrm>
            <a:off x="3089125" y="9716449"/>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63E3BA10-9BC9-93F5-BB16-B0AA14C2C4E6}"/>
              </a:ext>
            </a:extLst>
          </p:cNvPr>
          <p:cNvPicPr>
            <a:picLocks noChangeAspect="1"/>
          </p:cNvPicPr>
          <p:nvPr/>
        </p:nvPicPr>
        <p:blipFill>
          <a:blip r:embed="rId2">
            <a:extLst>
              <a:ext uri="{96DAC541-7B7A-43D3-8B79-37D633B846F1}">
                <asvg:svgBlip xmlns:asvg="http://schemas.microsoft.com/office/drawing/2016/SVG/main" r:embed="rId3"/>
              </a:ext>
            </a:extLst>
          </a:blip>
          <a:srcRect l="30900" t="39076" r="38192" b="48571"/>
          <a:stretch/>
        </p:blipFill>
        <p:spPr>
          <a:xfrm rot="5400000">
            <a:off x="-1051496" y="6207438"/>
            <a:ext cx="4843187" cy="2740195"/>
          </a:xfrm>
          <a:prstGeom prst="rect">
            <a:avLst/>
          </a:prstGeom>
        </p:spPr>
      </p:pic>
    </p:spTree>
    <p:extLst>
      <p:ext uri="{BB962C8B-B14F-4D97-AF65-F5344CB8AC3E}">
        <p14:creationId xmlns:p14="http://schemas.microsoft.com/office/powerpoint/2010/main" val="292497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AD8E7-FFEA-3D1B-BA8D-0FBEE72E65E5}"/>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1CB4D92A-B82E-74EC-BED8-6A995BC06740}"/>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33</a:t>
            </a:fld>
            <a:endParaRPr lang="en-US" dirty="0">
              <a:solidFill>
                <a:srgbClr val="262626"/>
              </a:solidFill>
            </a:endParaRPr>
          </a:p>
        </p:txBody>
      </p:sp>
      <p:sp>
        <p:nvSpPr>
          <p:cNvPr id="13" name="Text Placeholder 1">
            <a:extLst>
              <a:ext uri="{FF2B5EF4-FFF2-40B4-BE49-F238E27FC236}">
                <a16:creationId xmlns:a16="http://schemas.microsoft.com/office/drawing/2014/main" id="{266ADD82-73E2-A8D5-B91E-DF2DE158B92D}"/>
              </a:ext>
            </a:extLst>
          </p:cNvPr>
          <p:cNvSpPr txBox="1">
            <a:spLocks/>
          </p:cNvSpPr>
          <p:nvPr/>
        </p:nvSpPr>
        <p:spPr>
          <a:xfrm>
            <a:off x="3431518" y="1807295"/>
            <a:ext cx="3883679" cy="135348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nSpc>
                <a:spcPts val="1220"/>
              </a:lnSpc>
              <a:spcBef>
                <a:spcPts val="0"/>
              </a:spcBef>
              <a:buClr>
                <a:srgbClr val="62A844"/>
              </a:buClr>
              <a:buFont typeface="Arial" panose="020B0604020202020204" pitchFamily="34" charset="0"/>
              <a:buChar char="•"/>
            </a:pPr>
            <a:r>
              <a:rPr lang="en-US" sz="1200" dirty="0" err="1">
                <a:solidFill>
                  <a:srgbClr val="404040"/>
                </a:solidFill>
              </a:rPr>
              <a:t>Digitalización</a:t>
            </a:r>
            <a:r>
              <a:rPr lang="en-US" sz="1200" dirty="0">
                <a:solidFill>
                  <a:srgbClr val="404040"/>
                </a:solidFill>
              </a:rPr>
              <a:t> </a:t>
            </a:r>
            <a:r>
              <a:rPr lang="en-US" sz="1200" dirty="0" err="1">
                <a:solidFill>
                  <a:srgbClr val="404040"/>
                </a:solidFill>
              </a:rPr>
              <a:t>Centrada</a:t>
            </a:r>
            <a:r>
              <a:rPr lang="en-US" sz="1200" dirty="0">
                <a:solidFill>
                  <a:srgbClr val="404040"/>
                </a:solidFill>
              </a:rPr>
              <a:t> </a:t>
            </a:r>
            <a:r>
              <a:rPr lang="en-US" sz="1200" dirty="0" err="1">
                <a:solidFill>
                  <a:srgbClr val="404040"/>
                </a:solidFill>
              </a:rPr>
              <a:t>en</a:t>
            </a:r>
            <a:r>
              <a:rPr lang="en-US" sz="1200" dirty="0">
                <a:solidFill>
                  <a:srgbClr val="404040"/>
                </a:solidFill>
              </a:rPr>
              <a:t> el </a:t>
            </a:r>
            <a:r>
              <a:rPr lang="en-US" sz="1200" dirty="0" err="1">
                <a:solidFill>
                  <a:srgbClr val="404040"/>
                </a:solidFill>
              </a:rPr>
              <a:t>Cliente</a:t>
            </a:r>
            <a:r>
              <a:rPr lang="en-US" sz="1200" b="0" dirty="0">
                <a:solidFill>
                  <a:srgbClr val="404040"/>
                </a:solidFill>
              </a:rPr>
              <a:t>:</a:t>
            </a:r>
            <a:r>
              <a:rPr lang="es-ES" sz="1200" b="0" dirty="0">
                <a:solidFill>
                  <a:srgbClr val="404040"/>
                </a:solidFill>
              </a:rPr>
              <a:t> la evolución de las expectativas de los huéspedes impulsa la adopción; los registros sin contacto, los menús QR y las reseñas en línea ya son estándar.</a:t>
            </a:r>
          </a:p>
          <a:p>
            <a:pPr marL="171450" indent="-171450">
              <a:lnSpc>
                <a:spcPts val="1220"/>
              </a:lnSpc>
              <a:spcBef>
                <a:spcPts val="0"/>
              </a:spcBef>
              <a:buClr>
                <a:srgbClr val="62A844"/>
              </a:buClr>
              <a:buFont typeface="Arial" panose="020B0604020202020204" pitchFamily="34" charset="0"/>
              <a:buChar char="•"/>
            </a:pPr>
            <a:r>
              <a:rPr lang="en-US" sz="1200" dirty="0" err="1">
                <a:solidFill>
                  <a:srgbClr val="404040"/>
                </a:solidFill>
              </a:rPr>
              <a:t>Enfoque</a:t>
            </a:r>
            <a:r>
              <a:rPr lang="en-US" sz="1200" dirty="0">
                <a:solidFill>
                  <a:srgbClr val="404040"/>
                </a:solidFill>
              </a:rPr>
              <a:t> </a:t>
            </a:r>
            <a:r>
              <a:rPr lang="en-US" sz="1200" dirty="0" err="1">
                <a:solidFill>
                  <a:srgbClr val="404040"/>
                </a:solidFill>
              </a:rPr>
              <a:t>Operativo</a:t>
            </a:r>
            <a:r>
              <a:rPr lang="en-US" sz="1200" dirty="0">
                <a:solidFill>
                  <a:srgbClr val="404040"/>
                </a:solidFill>
              </a:rPr>
              <a:t>: </a:t>
            </a:r>
            <a:r>
              <a:rPr lang="en-US" sz="1200" dirty="0" err="1">
                <a:solidFill>
                  <a:srgbClr val="404040"/>
                </a:solidFill>
              </a:rPr>
              <a:t>h</a:t>
            </a:r>
            <a:r>
              <a:rPr lang="en-US" sz="1200" b="0" dirty="0" err="1">
                <a:solidFill>
                  <a:srgbClr val="404040"/>
                </a:solidFill>
              </a:rPr>
              <a:t>erramientas</a:t>
            </a:r>
            <a:r>
              <a:rPr lang="en-US" sz="1200" b="0" dirty="0">
                <a:solidFill>
                  <a:srgbClr val="404040"/>
                </a:solidFill>
              </a:rPr>
              <a:t> </a:t>
            </a:r>
            <a:r>
              <a:rPr lang="en-US" sz="1200" b="0" dirty="0" err="1">
                <a:solidFill>
                  <a:srgbClr val="404040"/>
                </a:solidFill>
              </a:rPr>
              <a:t>como</a:t>
            </a:r>
            <a:r>
              <a:rPr lang="en-US" sz="1200" b="0" dirty="0">
                <a:solidFill>
                  <a:srgbClr val="404040"/>
                </a:solidFill>
              </a:rPr>
              <a:t> los </a:t>
            </a:r>
            <a:r>
              <a:rPr lang="en-US" sz="1200" b="0" dirty="0" err="1">
                <a:solidFill>
                  <a:srgbClr val="404040"/>
                </a:solidFill>
              </a:rPr>
              <a:t>sistemas</a:t>
            </a:r>
            <a:r>
              <a:rPr lang="en-US" sz="1200" b="0" dirty="0">
                <a:solidFill>
                  <a:srgbClr val="404040"/>
                </a:solidFill>
              </a:rPr>
              <a:t> POS y PMS </a:t>
            </a:r>
            <a:r>
              <a:rPr lang="es-ES" sz="1200" b="0" dirty="0">
                <a:solidFill>
                  <a:srgbClr val="404040"/>
                </a:solidFill>
              </a:rPr>
              <a:t> están ampliamente implantadas, pero a menudo falta una formación estructurada.</a:t>
            </a:r>
          </a:p>
          <a:p>
            <a:pPr marL="171450" indent="-171450">
              <a:lnSpc>
                <a:spcPts val="1220"/>
              </a:lnSpc>
              <a:spcBef>
                <a:spcPts val="0"/>
              </a:spcBef>
              <a:buClr>
                <a:srgbClr val="62A844"/>
              </a:buClr>
              <a:buFont typeface="Arial" panose="020B0604020202020204" pitchFamily="34" charset="0"/>
              <a:buChar char="•"/>
            </a:pPr>
            <a:r>
              <a:rPr lang="en-US" sz="1200" dirty="0" err="1">
                <a:solidFill>
                  <a:srgbClr val="404040"/>
                </a:solidFill>
              </a:rPr>
              <a:t>Necesidades</a:t>
            </a:r>
            <a:r>
              <a:rPr lang="en-US" sz="1200" dirty="0">
                <a:solidFill>
                  <a:srgbClr val="404040"/>
                </a:solidFill>
              </a:rPr>
              <a:t> de </a:t>
            </a:r>
            <a:r>
              <a:rPr lang="en-US" sz="1200" dirty="0" err="1">
                <a:solidFill>
                  <a:srgbClr val="404040"/>
                </a:solidFill>
              </a:rPr>
              <a:t>Apoyo</a:t>
            </a:r>
            <a:r>
              <a:rPr lang="en-US" sz="1200" dirty="0">
                <a:solidFill>
                  <a:srgbClr val="404040"/>
                </a:solidFill>
              </a:rPr>
              <a:t>: </a:t>
            </a:r>
            <a:r>
              <a:rPr lang="es-ES" sz="1200" b="0" dirty="0">
                <a:solidFill>
                  <a:srgbClr val="404040"/>
                </a:solidFill>
              </a:rPr>
              <a:t>los directivos solicitan mayor respaldo gubernamental e institucional, especialmente para las pymes.</a:t>
            </a:r>
            <a:endParaRPr lang="en-US" sz="1200" b="0" dirty="0">
              <a:solidFill>
                <a:srgbClr val="404040"/>
              </a:solidFill>
            </a:endParaRPr>
          </a:p>
        </p:txBody>
      </p:sp>
      <p:cxnSp>
        <p:nvCxnSpPr>
          <p:cNvPr id="14" name="Straight Connector 13">
            <a:extLst>
              <a:ext uri="{FF2B5EF4-FFF2-40B4-BE49-F238E27FC236}">
                <a16:creationId xmlns:a16="http://schemas.microsoft.com/office/drawing/2014/main" id="{6B05E413-F5D2-17AE-6B57-4B97979CFF62}"/>
              </a:ext>
            </a:extLst>
          </p:cNvPr>
          <p:cNvCxnSpPr>
            <a:cxnSpLocks/>
          </p:cNvCxnSpPr>
          <p:nvPr/>
        </p:nvCxnSpPr>
        <p:spPr>
          <a:xfrm>
            <a:off x="1208" y="823340"/>
            <a:ext cx="3090333"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530CFFD-1A41-C6A7-06F9-B8CE777A0CA0}"/>
              </a:ext>
            </a:extLst>
          </p:cNvPr>
          <p:cNvCxnSpPr>
            <a:cxnSpLocks/>
          </p:cNvCxnSpPr>
          <p:nvPr/>
        </p:nvCxnSpPr>
        <p:spPr>
          <a:xfrm flipH="1">
            <a:off x="3090333" y="829361"/>
            <a:ext cx="1208" cy="6997835"/>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6" name="Triangle 15">
            <a:extLst>
              <a:ext uri="{FF2B5EF4-FFF2-40B4-BE49-F238E27FC236}">
                <a16:creationId xmlns:a16="http://schemas.microsoft.com/office/drawing/2014/main" id="{737F5863-E231-8986-26CB-579D44AB861D}"/>
              </a:ext>
            </a:extLst>
          </p:cNvPr>
          <p:cNvSpPr/>
          <p:nvPr/>
        </p:nvSpPr>
        <p:spPr>
          <a:xfrm rot="10800000">
            <a:off x="2982868" y="980651"/>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2DC196E-FBFF-387A-4066-4D391A7E09A0}"/>
              </a:ext>
            </a:extLst>
          </p:cNvPr>
          <p:cNvSpPr txBox="1"/>
          <p:nvPr/>
        </p:nvSpPr>
        <p:spPr>
          <a:xfrm>
            <a:off x="2825040" y="1529926"/>
            <a:ext cx="4683373" cy="304314"/>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01</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Directivos</a:t>
            </a:r>
            <a:r>
              <a:rPr lang="en-US" sz="1600" b="1" dirty="0">
                <a:solidFill>
                  <a:srgbClr val="404040"/>
                </a:solidFill>
                <a:latin typeface="Calibri" panose="020F0502020204030204" pitchFamily="34" charset="0"/>
                <a:cs typeface="Calibri" panose="020F0502020204030204" pitchFamily="34" charset="0"/>
              </a:rPr>
              <a:t> del Sector </a:t>
            </a:r>
            <a:r>
              <a:rPr lang="en-US" sz="1600" b="1" dirty="0" err="1">
                <a:solidFill>
                  <a:srgbClr val="404040"/>
                </a:solidFill>
                <a:latin typeface="Calibri" panose="020F0502020204030204" pitchFamily="34" charset="0"/>
                <a:cs typeface="Calibri" panose="020F0502020204030204" pitchFamily="34" charset="0"/>
              </a:rPr>
              <a:t>Hostelero</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r>
              <a:rPr lang="en-IE"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solidFill>
                <a:srgbClr val="404040"/>
              </a:solidFill>
              <a:latin typeface="Calibri" panose="020F0502020204030204" pitchFamily="34" charset="0"/>
              <a:cs typeface="Calibri" panose="020F0502020204030204" pitchFamily="34" charset="0"/>
            </a:endParaRPr>
          </a:p>
        </p:txBody>
      </p:sp>
      <p:cxnSp>
        <p:nvCxnSpPr>
          <p:cNvPr id="43" name="Straight Connector 42">
            <a:extLst>
              <a:ext uri="{FF2B5EF4-FFF2-40B4-BE49-F238E27FC236}">
                <a16:creationId xmlns:a16="http://schemas.microsoft.com/office/drawing/2014/main" id="{A2277CFB-3A33-7F89-BC55-D873EC5A0EA8}"/>
              </a:ext>
            </a:extLst>
          </p:cNvPr>
          <p:cNvCxnSpPr>
            <a:cxnSpLocks/>
          </p:cNvCxnSpPr>
          <p:nvPr/>
        </p:nvCxnSpPr>
        <p:spPr>
          <a:xfrm>
            <a:off x="3090333" y="1379168"/>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7ECB3-F8F9-513B-D202-3A4EB049F78B}"/>
              </a:ext>
            </a:extLst>
          </p:cNvPr>
          <p:cNvSpPr txBox="1"/>
          <p:nvPr/>
        </p:nvSpPr>
        <p:spPr>
          <a:xfrm>
            <a:off x="614174" y="614034"/>
            <a:ext cx="1687065" cy="915892"/>
          </a:xfrm>
          <a:prstGeom prst="rect">
            <a:avLst/>
          </a:prstGeom>
          <a:noFill/>
          <a:ln>
            <a:noFill/>
          </a:ln>
        </p:spPr>
        <p:txBody>
          <a:bodyPr wrap="square" rtlCol="0">
            <a:spAutoFit/>
          </a:bodyPr>
          <a:lstStyle/>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Información</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Específica</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por</a:t>
            </a:r>
            <a:r>
              <a:rPr lang="en-US" sz="1600" b="1" dirty="0">
                <a:solidFill>
                  <a:srgbClr val="0289AE"/>
                </a:solidFill>
                <a:highlight>
                  <a:srgbClr val="FFFFFF"/>
                </a:highlight>
                <a:latin typeface="Calibri" panose="020F0502020204030204" pitchFamily="34" charset="0"/>
                <a:cs typeface="Calibri" panose="020F0502020204030204" pitchFamily="34" charset="0"/>
              </a:rPr>
              <a:t> Grupo</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sp>
        <p:nvSpPr>
          <p:cNvPr id="18" name="Text Placeholder 1">
            <a:extLst>
              <a:ext uri="{FF2B5EF4-FFF2-40B4-BE49-F238E27FC236}">
                <a16:creationId xmlns:a16="http://schemas.microsoft.com/office/drawing/2014/main" id="{D78E2C56-E29F-6C68-E250-1006E53B2B6E}"/>
              </a:ext>
            </a:extLst>
          </p:cNvPr>
          <p:cNvSpPr txBox="1">
            <a:spLocks/>
          </p:cNvSpPr>
          <p:nvPr/>
        </p:nvSpPr>
        <p:spPr>
          <a:xfrm>
            <a:off x="3431518" y="3996706"/>
            <a:ext cx="3883679" cy="135348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nSpc>
                <a:spcPts val="1220"/>
              </a:lnSpc>
              <a:spcBef>
                <a:spcPts val="0"/>
              </a:spcBef>
              <a:buClr>
                <a:srgbClr val="62A844"/>
              </a:buClr>
              <a:buFont typeface="Arial" panose="020B0604020202020204" pitchFamily="34" charset="0"/>
              <a:buChar char="•"/>
            </a:pPr>
            <a:r>
              <a:rPr lang="es-ES" sz="1200" dirty="0">
                <a:solidFill>
                  <a:srgbClr val="404040"/>
                </a:solidFill>
              </a:rPr>
              <a:t>Visión Orientada al Futuro: </a:t>
            </a:r>
            <a:r>
              <a:rPr lang="es-ES" sz="1200" b="0" dirty="0">
                <a:solidFill>
                  <a:srgbClr val="404040"/>
                </a:solidFill>
              </a:rPr>
              <a:t>la IA, la analítica predictiva y la </a:t>
            </a:r>
            <a:r>
              <a:rPr lang="es-ES" sz="1200" b="0" dirty="0" err="1">
                <a:solidFill>
                  <a:srgbClr val="404040"/>
                </a:solidFill>
              </a:rPr>
              <a:t>tenología</a:t>
            </a:r>
            <a:r>
              <a:rPr lang="es-ES" sz="1200" b="0" dirty="0">
                <a:solidFill>
                  <a:srgbClr val="404040"/>
                </a:solidFill>
              </a:rPr>
              <a:t> </a:t>
            </a:r>
            <a:r>
              <a:rPr lang="es-ES" sz="1200" b="0" dirty="0" err="1">
                <a:solidFill>
                  <a:srgbClr val="404040"/>
                </a:solidFill>
              </a:rPr>
              <a:t>blockchain</a:t>
            </a:r>
            <a:r>
              <a:rPr lang="es-ES" sz="1200" b="0" dirty="0">
                <a:solidFill>
                  <a:srgbClr val="404040"/>
                </a:solidFill>
              </a:rPr>
              <a:t> se consideran transformadoras.</a:t>
            </a:r>
          </a:p>
          <a:p>
            <a:pPr marL="171450" indent="-171450">
              <a:lnSpc>
                <a:spcPts val="1220"/>
              </a:lnSpc>
              <a:spcBef>
                <a:spcPts val="0"/>
              </a:spcBef>
              <a:buClr>
                <a:srgbClr val="62A844"/>
              </a:buClr>
              <a:buFont typeface="Arial" panose="020B0604020202020204" pitchFamily="34" charset="0"/>
              <a:buChar char="•"/>
            </a:pPr>
            <a:r>
              <a:rPr lang="es-ES" sz="1200" dirty="0">
                <a:solidFill>
                  <a:srgbClr val="404040"/>
                </a:solidFill>
              </a:rPr>
              <a:t>Integración de la Sostenibilidad: </a:t>
            </a:r>
            <a:r>
              <a:rPr lang="es-ES" sz="1200" b="0" dirty="0">
                <a:solidFill>
                  <a:srgbClr val="404040"/>
                </a:solidFill>
              </a:rPr>
              <a:t>la digitalización se vincula a objetivos ambientales, aunque preocupa el “</a:t>
            </a:r>
            <a:r>
              <a:rPr lang="es-ES" sz="1200" b="0" dirty="0" err="1">
                <a:solidFill>
                  <a:srgbClr val="404040"/>
                </a:solidFill>
              </a:rPr>
              <a:t>greenwashing</a:t>
            </a:r>
            <a:r>
              <a:rPr lang="es-ES" sz="1200" b="0" dirty="0">
                <a:solidFill>
                  <a:srgbClr val="404040"/>
                </a:solidFill>
              </a:rPr>
              <a:t>” superficial.</a:t>
            </a:r>
          </a:p>
          <a:p>
            <a:pPr marL="171450" indent="-171450">
              <a:lnSpc>
                <a:spcPts val="1220"/>
              </a:lnSpc>
              <a:spcBef>
                <a:spcPts val="0"/>
              </a:spcBef>
              <a:buClr>
                <a:srgbClr val="62A844"/>
              </a:buClr>
              <a:buFont typeface="Arial" panose="020B0604020202020204" pitchFamily="34" charset="0"/>
              <a:buChar char="•"/>
            </a:pPr>
            <a:r>
              <a:rPr lang="es-ES" sz="1200" dirty="0">
                <a:solidFill>
                  <a:srgbClr val="404040"/>
                </a:solidFill>
              </a:rPr>
              <a:t>Uso de Marcos: </a:t>
            </a:r>
            <a:r>
              <a:rPr lang="es-ES" sz="1200" b="0" dirty="0">
                <a:solidFill>
                  <a:srgbClr val="404040"/>
                </a:solidFill>
              </a:rPr>
              <a:t>los expertos españoles muestran mayor familiaridad con los marcos europeos; en Irlanda se prefieren soluciones a medida y en Turquía se pone el foco en el cumplimiento normativo.</a:t>
            </a:r>
            <a:endParaRPr lang="en-US" sz="1200" b="0" dirty="0">
              <a:solidFill>
                <a:srgbClr val="404040"/>
              </a:solidFill>
            </a:endParaRPr>
          </a:p>
        </p:txBody>
      </p:sp>
      <p:sp>
        <p:nvSpPr>
          <p:cNvPr id="19" name="TextBox 18">
            <a:extLst>
              <a:ext uri="{FF2B5EF4-FFF2-40B4-BE49-F238E27FC236}">
                <a16:creationId xmlns:a16="http://schemas.microsoft.com/office/drawing/2014/main" id="{15D940BA-B4ED-D507-9FB7-1DADBB6DD96C}"/>
              </a:ext>
            </a:extLst>
          </p:cNvPr>
          <p:cNvSpPr txBox="1"/>
          <p:nvPr/>
        </p:nvSpPr>
        <p:spPr>
          <a:xfrm>
            <a:off x="2802366" y="3719337"/>
            <a:ext cx="4683373" cy="304314"/>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02</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Expertos</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en</a:t>
            </a:r>
            <a:r>
              <a:rPr lang="en-US" sz="1600" b="1" dirty="0">
                <a:solidFill>
                  <a:srgbClr val="404040"/>
                </a:solidFill>
                <a:latin typeface="Calibri" panose="020F0502020204030204" pitchFamily="34" charset="0"/>
                <a:cs typeface="Calibri" panose="020F0502020204030204" pitchFamily="34" charset="0"/>
              </a:rPr>
              <a:t> </a:t>
            </a:r>
            <a:r>
              <a:rPr lang="en-IE" sz="1600" b="1"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Digitalización</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r>
              <a:rPr lang="en-IE"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solidFill>
                <a:srgbClr val="404040"/>
              </a:solidFill>
              <a:latin typeface="Calibri" panose="020F0502020204030204" pitchFamily="34" charset="0"/>
              <a:cs typeface="Calibri" panose="020F0502020204030204" pitchFamily="34" charset="0"/>
            </a:endParaRPr>
          </a:p>
        </p:txBody>
      </p:sp>
      <p:sp>
        <p:nvSpPr>
          <p:cNvPr id="20" name="Text Placeholder 1">
            <a:extLst>
              <a:ext uri="{FF2B5EF4-FFF2-40B4-BE49-F238E27FC236}">
                <a16:creationId xmlns:a16="http://schemas.microsoft.com/office/drawing/2014/main" id="{79FBBA00-8385-BE50-8BFC-3C7560471A66}"/>
              </a:ext>
            </a:extLst>
          </p:cNvPr>
          <p:cNvSpPr txBox="1">
            <a:spLocks/>
          </p:cNvSpPr>
          <p:nvPr/>
        </p:nvSpPr>
        <p:spPr>
          <a:xfrm>
            <a:off x="3431518" y="6116959"/>
            <a:ext cx="3883678" cy="135348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nSpc>
                <a:spcPts val="1220"/>
              </a:lnSpc>
              <a:spcBef>
                <a:spcPts val="0"/>
              </a:spcBef>
              <a:buClr>
                <a:srgbClr val="62A844"/>
              </a:buClr>
              <a:buFont typeface="Arial" panose="020B0604020202020204" pitchFamily="34" charset="0"/>
              <a:buChar char="•"/>
            </a:pPr>
            <a:r>
              <a:rPr lang="es-ES" sz="1200" dirty="0">
                <a:solidFill>
                  <a:srgbClr val="404040"/>
                </a:solidFill>
              </a:rPr>
              <a:t>Innovación Pedagógica: </a:t>
            </a:r>
            <a:r>
              <a:rPr lang="es-ES" sz="1200" b="0" dirty="0">
                <a:solidFill>
                  <a:srgbClr val="404040"/>
                </a:solidFill>
              </a:rPr>
              <a:t>se</a:t>
            </a:r>
            <a:r>
              <a:rPr lang="es-ES" sz="1200" dirty="0">
                <a:solidFill>
                  <a:srgbClr val="404040"/>
                </a:solidFill>
              </a:rPr>
              <a:t> </a:t>
            </a:r>
            <a:r>
              <a:rPr lang="es-ES" sz="1200" b="0" dirty="0">
                <a:solidFill>
                  <a:srgbClr val="404040"/>
                </a:solidFill>
              </a:rPr>
              <a:t>emplean clases invertidas, simulaciones y herramientas interactivas como </a:t>
            </a:r>
            <a:r>
              <a:rPr lang="es-ES" sz="1200" b="0" dirty="0" err="1">
                <a:solidFill>
                  <a:srgbClr val="404040"/>
                </a:solidFill>
              </a:rPr>
              <a:t>Kahoot</a:t>
            </a:r>
            <a:r>
              <a:rPr lang="es-ES" sz="1200" b="0" dirty="0">
                <a:solidFill>
                  <a:srgbClr val="404040"/>
                </a:solidFill>
              </a:rPr>
              <a:t> o </a:t>
            </a:r>
            <a:r>
              <a:rPr lang="es-ES" sz="1200" b="0" dirty="0" err="1">
                <a:solidFill>
                  <a:srgbClr val="404040"/>
                </a:solidFill>
              </a:rPr>
              <a:t>Genially</a:t>
            </a:r>
            <a:r>
              <a:rPr lang="es-ES" sz="1200" b="0" dirty="0">
                <a:solidFill>
                  <a:srgbClr val="404040"/>
                </a:solidFill>
              </a:rPr>
              <a:t>.</a:t>
            </a:r>
          </a:p>
          <a:p>
            <a:pPr marL="171450" indent="-171450">
              <a:lnSpc>
                <a:spcPts val="1220"/>
              </a:lnSpc>
              <a:spcBef>
                <a:spcPts val="0"/>
              </a:spcBef>
              <a:buClr>
                <a:srgbClr val="62A844"/>
              </a:buClr>
              <a:buFont typeface="Arial" panose="020B0604020202020204" pitchFamily="34" charset="0"/>
              <a:buChar char="•"/>
            </a:pPr>
            <a:r>
              <a:rPr lang="es-ES" sz="1200" dirty="0">
                <a:solidFill>
                  <a:srgbClr val="404040"/>
                </a:solidFill>
              </a:rPr>
              <a:t>Brechas Curriculares: </a:t>
            </a:r>
            <a:r>
              <a:rPr lang="es-ES" sz="1200" b="0" dirty="0">
                <a:solidFill>
                  <a:srgbClr val="404040"/>
                </a:solidFill>
              </a:rPr>
              <a:t>falta una estrategia de digitalización estructurada y profesorado suficientemente cualificado.</a:t>
            </a:r>
          </a:p>
          <a:p>
            <a:pPr marL="171450" indent="-171450">
              <a:lnSpc>
                <a:spcPts val="1220"/>
              </a:lnSpc>
              <a:spcBef>
                <a:spcPts val="0"/>
              </a:spcBef>
              <a:buClr>
                <a:srgbClr val="62A844"/>
              </a:buClr>
              <a:buFont typeface="Arial" panose="020B0604020202020204" pitchFamily="34" charset="0"/>
              <a:buChar char="•"/>
            </a:pPr>
            <a:r>
              <a:rPr lang="es-ES" sz="1200" dirty="0">
                <a:solidFill>
                  <a:srgbClr val="404040"/>
                </a:solidFill>
              </a:rPr>
              <a:t>Énfasis en Habilidades Blandas:</a:t>
            </a:r>
            <a:r>
              <a:rPr lang="es-ES" sz="1200" b="0" dirty="0">
                <a:solidFill>
                  <a:srgbClr val="404040"/>
                </a:solidFill>
              </a:rPr>
              <a:t> comunicación, empatía y trabajo en equipo se consideran tan importantes como la fluidez digital.</a:t>
            </a:r>
            <a:endParaRPr lang="en-US" sz="1200" b="0" dirty="0">
              <a:solidFill>
                <a:srgbClr val="404040"/>
              </a:solidFill>
            </a:endParaRPr>
          </a:p>
        </p:txBody>
      </p:sp>
      <p:sp>
        <p:nvSpPr>
          <p:cNvPr id="21" name="TextBox 20">
            <a:extLst>
              <a:ext uri="{FF2B5EF4-FFF2-40B4-BE49-F238E27FC236}">
                <a16:creationId xmlns:a16="http://schemas.microsoft.com/office/drawing/2014/main" id="{0282B6F2-7DFE-DA69-18A0-7C70BAA10565}"/>
              </a:ext>
            </a:extLst>
          </p:cNvPr>
          <p:cNvSpPr txBox="1"/>
          <p:nvPr/>
        </p:nvSpPr>
        <p:spPr>
          <a:xfrm>
            <a:off x="2802366" y="5839590"/>
            <a:ext cx="4683373" cy="304314"/>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03</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Educadores</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en</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Hostelería</a:t>
            </a:r>
            <a:r>
              <a:rPr lang="en-IE" sz="1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r>
              <a:rPr lang="en-IE"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solidFill>
                <a:srgbClr val="404040"/>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521CD121-F298-1953-CDE7-60698AD11A53}"/>
              </a:ext>
            </a:extLst>
          </p:cNvPr>
          <p:cNvCxnSpPr>
            <a:cxnSpLocks/>
          </p:cNvCxnSpPr>
          <p:nvPr/>
        </p:nvCxnSpPr>
        <p:spPr>
          <a:xfrm>
            <a:off x="3090333" y="3497793"/>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EAB11AA-87F6-B6DC-7F4E-DE1B389A7F4D}"/>
              </a:ext>
            </a:extLst>
          </p:cNvPr>
          <p:cNvCxnSpPr>
            <a:cxnSpLocks/>
          </p:cNvCxnSpPr>
          <p:nvPr/>
        </p:nvCxnSpPr>
        <p:spPr>
          <a:xfrm>
            <a:off x="3090333" y="5653124"/>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7A33F6-9429-B751-1A96-20BFFF948548}"/>
              </a:ext>
            </a:extLst>
          </p:cNvPr>
          <p:cNvCxnSpPr>
            <a:cxnSpLocks/>
          </p:cNvCxnSpPr>
          <p:nvPr/>
        </p:nvCxnSpPr>
        <p:spPr>
          <a:xfrm>
            <a:off x="3091541" y="7827196"/>
            <a:ext cx="4469342"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60FDCEE6-F54A-01C3-41B9-4D92732D3C09}"/>
              </a:ext>
            </a:extLst>
          </p:cNvPr>
          <p:cNvPicPr>
            <a:picLocks noChangeAspect="1"/>
          </p:cNvPicPr>
          <p:nvPr/>
        </p:nvPicPr>
        <p:blipFill>
          <a:blip r:embed="rId2">
            <a:extLst>
              <a:ext uri="{96DAC541-7B7A-43D3-8B79-37D633B846F1}">
                <asvg:svgBlip xmlns:asvg="http://schemas.microsoft.com/office/drawing/2016/SVG/main" r:embed="rId3"/>
              </a:ext>
            </a:extLst>
          </a:blip>
          <a:srcRect l="30900" t="39076" r="38192" b="48571"/>
          <a:stretch/>
        </p:blipFill>
        <p:spPr>
          <a:xfrm rot="5400000">
            <a:off x="-1051496" y="6207438"/>
            <a:ext cx="4843187" cy="2740195"/>
          </a:xfrm>
          <a:prstGeom prst="rect">
            <a:avLst/>
          </a:prstGeom>
        </p:spPr>
      </p:pic>
    </p:spTree>
    <p:extLst>
      <p:ext uri="{BB962C8B-B14F-4D97-AF65-F5344CB8AC3E}">
        <p14:creationId xmlns:p14="http://schemas.microsoft.com/office/powerpoint/2010/main" val="792713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6BD81-61F9-2AD3-FA05-86A26E39DA5E}"/>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6743D920-9F89-83F1-82A4-98CBB86BBD57}"/>
              </a:ext>
            </a:extLst>
          </p:cNvPr>
          <p:cNvSpPr txBox="1"/>
          <p:nvPr/>
        </p:nvSpPr>
        <p:spPr>
          <a:xfrm>
            <a:off x="605427" y="1026183"/>
            <a:ext cx="3372213" cy="900631"/>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0289AE"/>
                </a:solidFill>
                <a:latin typeface="Calibri" panose="020F0502020204030204" pitchFamily="34" charset="0"/>
                <a:cs typeface="Calibri" panose="020F0502020204030204" pitchFamily="34" charset="0"/>
              </a:rPr>
              <a:t>Necesidades</a:t>
            </a:r>
            <a:r>
              <a:rPr lang="en-US" sz="2000" b="1" dirty="0">
                <a:solidFill>
                  <a:srgbClr val="0289AE"/>
                </a:solidFill>
                <a:latin typeface="Calibri" panose="020F0502020204030204" pitchFamily="34" charset="0"/>
                <a:cs typeface="Calibri" panose="020F0502020204030204" pitchFamily="34" charset="0"/>
              </a:rPr>
              <a:t> de </a:t>
            </a:r>
            <a:r>
              <a:rPr lang="en-US" sz="2000" b="1" dirty="0" err="1">
                <a:solidFill>
                  <a:srgbClr val="0289AE"/>
                </a:solidFill>
                <a:latin typeface="Calibri" panose="020F0502020204030204" pitchFamily="34" charset="0"/>
                <a:cs typeface="Calibri" panose="020F0502020204030204" pitchFamily="34" charset="0"/>
              </a:rPr>
              <a:t>Formación</a:t>
            </a:r>
            <a:r>
              <a:rPr lang="en-US" sz="2000" b="1" dirty="0">
                <a:solidFill>
                  <a:srgbClr val="0289AE"/>
                </a:solidFill>
                <a:latin typeface="Calibri" panose="020F0502020204030204" pitchFamily="34" charset="0"/>
                <a:cs typeface="Calibri" panose="020F0502020204030204" pitchFamily="34" charset="0"/>
              </a:rPr>
              <a:t> </a:t>
            </a:r>
            <a:r>
              <a:rPr lang="en-US" sz="2000" b="1" dirty="0" err="1">
                <a:solidFill>
                  <a:srgbClr val="0289AE"/>
                </a:solidFill>
                <a:latin typeface="Calibri" panose="020F0502020204030204" pitchFamily="34" charset="0"/>
                <a:cs typeface="Calibri" panose="020F0502020204030204" pitchFamily="34" charset="0"/>
              </a:rPr>
              <a:t>en</a:t>
            </a:r>
            <a:r>
              <a:rPr lang="en-US" sz="2000" b="1" dirty="0">
                <a:solidFill>
                  <a:srgbClr val="0289AE"/>
                </a:solidFill>
                <a:latin typeface="Calibri" panose="020F0502020204030204" pitchFamily="34" charset="0"/>
                <a:cs typeface="Calibri" panose="020F0502020204030204" pitchFamily="34" charset="0"/>
              </a:rPr>
              <a:t> </a:t>
            </a:r>
            <a:r>
              <a:rPr lang="en-US" sz="2000" b="1" dirty="0" err="1">
                <a:solidFill>
                  <a:srgbClr val="0289AE"/>
                </a:solidFill>
                <a:latin typeface="Calibri" panose="020F0502020204030204" pitchFamily="34" charset="0"/>
                <a:cs typeface="Calibri" panose="020F0502020204030204" pitchFamily="34" charset="0"/>
              </a:rPr>
              <a:t>Sostenibilidad</a:t>
            </a:r>
            <a:r>
              <a:rPr lang="en-US" sz="2000" b="1" dirty="0">
                <a:solidFill>
                  <a:srgbClr val="0289AE"/>
                </a:solidFill>
                <a:latin typeface="Calibri" panose="020F0502020204030204" pitchFamily="34" charset="0"/>
                <a:cs typeface="Calibri" panose="020F0502020204030204" pitchFamily="34" charset="0"/>
              </a:rPr>
              <a:t> </a:t>
            </a:r>
            <a:r>
              <a:rPr lang="en-US" sz="2000" b="1" dirty="0" err="1">
                <a:solidFill>
                  <a:srgbClr val="0289AE"/>
                </a:solidFill>
                <a:latin typeface="Calibri" panose="020F0502020204030204" pitchFamily="34" charset="0"/>
                <a:cs typeface="Calibri" panose="020F0502020204030204" pitchFamily="34" charset="0"/>
              </a:rPr>
              <a:t>en</a:t>
            </a:r>
            <a:r>
              <a:rPr lang="en-US" sz="2000" b="1" dirty="0">
                <a:solidFill>
                  <a:srgbClr val="0289AE"/>
                </a:solidFill>
                <a:latin typeface="Calibri" panose="020F0502020204030204" pitchFamily="34" charset="0"/>
                <a:cs typeface="Calibri" panose="020F0502020204030204" pitchFamily="34" charset="0"/>
              </a:rPr>
              <a:t> </a:t>
            </a:r>
            <a:r>
              <a:rPr lang="en-US" sz="2000" b="1" dirty="0" err="1">
                <a:solidFill>
                  <a:srgbClr val="0289AE"/>
                </a:solidFill>
                <a:latin typeface="Calibri" panose="020F0502020204030204" pitchFamily="34" charset="0"/>
                <a:cs typeface="Calibri" panose="020F0502020204030204" pitchFamily="34" charset="0"/>
              </a:rPr>
              <a:t>el</a:t>
            </a:r>
            <a:r>
              <a:rPr lang="en-US" sz="2000" b="1" dirty="0">
                <a:solidFill>
                  <a:srgbClr val="0289AE"/>
                </a:solidFill>
                <a:latin typeface="Calibri" panose="020F0502020204030204" pitchFamily="34" charset="0"/>
                <a:cs typeface="Calibri" panose="020F0502020204030204" pitchFamily="34" charset="0"/>
              </a:rPr>
              <a:t> Sector </a:t>
            </a:r>
            <a:r>
              <a:rPr lang="en-US" sz="2000" b="1" dirty="0" err="1">
                <a:solidFill>
                  <a:srgbClr val="0289AE"/>
                </a:solidFill>
                <a:latin typeface="Calibri" panose="020F0502020204030204" pitchFamily="34" charset="0"/>
                <a:cs typeface="Calibri" panose="020F0502020204030204" pitchFamily="34" charset="0"/>
              </a:rPr>
              <a:t>Hostelero</a:t>
            </a:r>
            <a:endParaRPr lang="en-US" sz="2000" b="1" dirty="0">
              <a:solidFill>
                <a:srgbClr val="0289AE"/>
              </a:solidFill>
              <a:latin typeface="Calibri" panose="020F0502020204030204" pitchFamily="34" charset="0"/>
              <a:cs typeface="Calibri" panose="020F0502020204030204" pitchFamily="34" charset="0"/>
            </a:endParaRPr>
          </a:p>
        </p:txBody>
      </p:sp>
      <p:sp>
        <p:nvSpPr>
          <p:cNvPr id="46" name="Slide Number Placeholder 5">
            <a:extLst>
              <a:ext uri="{FF2B5EF4-FFF2-40B4-BE49-F238E27FC236}">
                <a16:creationId xmlns:a16="http://schemas.microsoft.com/office/drawing/2014/main" id="{9237D6B2-B559-98F5-A54E-86249F4C4CDD}"/>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34</a:t>
            </a:fld>
            <a:endParaRPr lang="en-US" dirty="0">
              <a:solidFill>
                <a:srgbClr val="262626"/>
              </a:solidFill>
            </a:endParaRPr>
          </a:p>
        </p:txBody>
      </p:sp>
      <p:sp>
        <p:nvSpPr>
          <p:cNvPr id="47" name="Graphic 4">
            <a:extLst>
              <a:ext uri="{FF2B5EF4-FFF2-40B4-BE49-F238E27FC236}">
                <a16:creationId xmlns:a16="http://schemas.microsoft.com/office/drawing/2014/main" id="{C9892284-0192-AF68-9F6D-D0B11DCFD1A6}"/>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3B335B62-C869-74A1-5B36-7E5C2B640020}"/>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6.6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FCBB355B-B804-F2BA-E638-13BF697E00E9}"/>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10279602-A799-9BE2-88FF-A90A44FC0952}"/>
              </a:ext>
            </a:extLst>
          </p:cNvPr>
          <p:cNvSpPr txBox="1">
            <a:spLocks/>
          </p:cNvSpPr>
          <p:nvPr/>
        </p:nvSpPr>
        <p:spPr>
          <a:xfrm>
            <a:off x="605427" y="1910065"/>
            <a:ext cx="4457891" cy="72834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Este informe sintetiza las perspectivas de tres grupos clave sobre la </a:t>
            </a:r>
            <a:r>
              <a:rPr lang="es-ES" sz="1600" b="1" dirty="0">
                <a:solidFill>
                  <a:srgbClr val="404040"/>
                </a:solidFill>
                <a:ea typeface="Calibri" panose="020F0502020204030204" pitchFamily="34" charset="0"/>
                <a:cs typeface="Times New Roman" panose="02020603050405020304" pitchFamily="18" charset="0"/>
              </a:rPr>
              <a:t>formación y educación en digitalización en el sector hostelero</a:t>
            </a:r>
            <a:r>
              <a:rPr lang="es-ES" sz="1600" dirty="0">
                <a:solidFill>
                  <a:srgbClr val="404040"/>
                </a:solidFill>
                <a:ea typeface="Calibri" panose="020F0502020204030204" pitchFamily="34" charset="0"/>
                <a:cs typeface="Times New Roman" panose="02020603050405020304" pitchFamily="18" charset="0"/>
              </a:rPr>
              <a:t>: educadores, expertos en digitalización y directivos del sector. La síntesis resalta temas comunes, aportaciones diferenciales y prioridades estratégicas identificadas por cada grupo. El informe incluye tablas comparativas e infografías para visualizar los resultados.</a:t>
            </a:r>
            <a:endParaRPr lang="en-IE" sz="1600" dirty="0">
              <a:solidFill>
                <a:srgbClr val="404040"/>
              </a:solidFill>
              <a:ea typeface="Calibri" panose="020F0502020204030204" pitchFamily="34" charset="0"/>
              <a:cs typeface="Times New Roman" panose="02020603050405020304" pitchFamily="18" charset="0"/>
            </a:endParaRPr>
          </a:p>
        </p:txBody>
      </p:sp>
      <p:pic>
        <p:nvPicPr>
          <p:cNvPr id="12" name="Graphic 11">
            <a:extLst>
              <a:ext uri="{FF2B5EF4-FFF2-40B4-BE49-F238E27FC236}">
                <a16:creationId xmlns:a16="http://schemas.microsoft.com/office/drawing/2014/main" id="{88BFE4C8-3877-97EE-1E4F-BE8B95EA2CEC}"/>
              </a:ext>
            </a:extLst>
          </p:cNvPr>
          <p:cNvPicPr>
            <a:picLocks noChangeAspect="1"/>
          </p:cNvPicPr>
          <p:nvPr/>
        </p:nvPicPr>
        <p:blipFill>
          <a:blip r:embed="rId2">
            <a:extLst>
              <a:ext uri="{96DAC541-7B7A-43D3-8B79-37D633B846F1}">
                <asvg:svgBlip xmlns:asvg="http://schemas.microsoft.com/office/drawing/2016/SVG/main" r:embed="rId3"/>
              </a:ext>
            </a:extLst>
          </a:blip>
          <a:srcRect l="27660" t="39575" r="39249" b="39847"/>
          <a:stretch/>
        </p:blipFill>
        <p:spPr>
          <a:xfrm rot="2200391">
            <a:off x="4290055" y="932418"/>
            <a:ext cx="3875764" cy="3411978"/>
          </a:xfrm>
          <a:prstGeom prst="rect">
            <a:avLst/>
          </a:prstGeom>
        </p:spPr>
      </p:pic>
      <p:cxnSp>
        <p:nvCxnSpPr>
          <p:cNvPr id="2" name="Straight Connector 1">
            <a:extLst>
              <a:ext uri="{FF2B5EF4-FFF2-40B4-BE49-F238E27FC236}">
                <a16:creationId xmlns:a16="http://schemas.microsoft.com/office/drawing/2014/main" id="{46FE8C2A-1211-7757-6E46-A0CF182DC916}"/>
              </a:ext>
            </a:extLst>
          </p:cNvPr>
          <p:cNvCxnSpPr>
            <a:cxnSpLocks/>
          </p:cNvCxnSpPr>
          <p:nvPr/>
        </p:nvCxnSpPr>
        <p:spPr>
          <a:xfrm>
            <a:off x="-17838" y="4855878"/>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B1AC430-5B6F-2967-01F0-6F747C6F5DE0}"/>
              </a:ext>
            </a:extLst>
          </p:cNvPr>
          <p:cNvSpPr txBox="1"/>
          <p:nvPr/>
        </p:nvSpPr>
        <p:spPr>
          <a:xfrm>
            <a:off x="591154" y="4725222"/>
            <a:ext cx="2383589" cy="710707"/>
          </a:xfrm>
          <a:prstGeom prst="rect">
            <a:avLst/>
          </a:prstGeom>
          <a:noFill/>
          <a:ln>
            <a:noFill/>
          </a:ln>
        </p:spPr>
        <p:txBody>
          <a:bodyPr wrap="square" rtlCol="0">
            <a:spAutoFit/>
          </a:bodyPr>
          <a:lstStyle/>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Tabla</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Comparativa</a:t>
            </a:r>
            <a:r>
              <a:rPr lang="en-US" sz="1600" b="1" dirty="0">
                <a:solidFill>
                  <a:srgbClr val="0289AE"/>
                </a:solidFill>
                <a:highlight>
                  <a:srgbClr val="FFFFFF"/>
                </a:highlight>
                <a:latin typeface="Calibri" panose="020F0502020204030204" pitchFamily="34" charset="0"/>
                <a:cs typeface="Calibri" panose="020F0502020204030204" pitchFamily="34" charset="0"/>
              </a:rPr>
              <a:t> de </a:t>
            </a:r>
            <a:r>
              <a:rPr lang="en-US" sz="1600" b="1" dirty="0" err="1">
                <a:solidFill>
                  <a:srgbClr val="0289AE"/>
                </a:solidFill>
                <a:highlight>
                  <a:srgbClr val="FFFFFF"/>
                </a:highlight>
                <a:latin typeface="Calibri" panose="020F0502020204030204" pitchFamily="34" charset="0"/>
                <a:cs typeface="Calibri" panose="020F0502020204030204" pitchFamily="34" charset="0"/>
              </a:rPr>
              <a:t>Prioridades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Estratégicas</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5CC1B219-7B1E-B8EE-933D-E56F3CD70931}"/>
              </a:ext>
            </a:extLst>
          </p:cNvPr>
          <p:cNvCxnSpPr>
            <a:cxnSpLocks/>
          </p:cNvCxnSpPr>
          <p:nvPr/>
        </p:nvCxnSpPr>
        <p:spPr>
          <a:xfrm>
            <a:off x="7074657" y="4855878"/>
            <a:ext cx="0" cy="13707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9F5EF1C8-FE02-0392-ED3F-1AF70B266EDA}"/>
              </a:ext>
            </a:extLst>
          </p:cNvPr>
          <p:cNvSpPr/>
          <p:nvPr/>
        </p:nvSpPr>
        <p:spPr>
          <a:xfrm rot="10800000">
            <a:off x="6965984" y="532388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BC2F83D2-6FE0-8A43-2750-40276DB528D5}"/>
              </a:ext>
            </a:extLst>
          </p:cNvPr>
          <p:cNvGraphicFramePr>
            <a:graphicFrameLocks noGrp="1"/>
          </p:cNvGraphicFramePr>
          <p:nvPr>
            <p:extLst>
              <p:ext uri="{D42A27DB-BD31-4B8C-83A1-F6EECF244321}">
                <p14:modId xmlns:p14="http://schemas.microsoft.com/office/powerpoint/2010/main" val="2378422572"/>
              </p:ext>
            </p:extLst>
          </p:nvPr>
        </p:nvGraphicFramePr>
        <p:xfrm>
          <a:off x="689490" y="6088877"/>
          <a:ext cx="6385164" cy="4300346"/>
        </p:xfrm>
        <a:graphic>
          <a:graphicData uri="http://schemas.openxmlformats.org/drawingml/2006/table">
            <a:tbl>
              <a:tblPr firstRow="1" firstCol="1" bandRow="1">
                <a:tableStyleId>{5C22544A-7EE6-4342-B048-85BDC9FD1C3A}</a:tableStyleId>
              </a:tblPr>
              <a:tblGrid>
                <a:gridCol w="1672255">
                  <a:extLst>
                    <a:ext uri="{9D8B030D-6E8A-4147-A177-3AD203B41FA5}">
                      <a16:colId xmlns:a16="http://schemas.microsoft.com/office/drawing/2014/main" val="428542452"/>
                    </a:ext>
                  </a:extLst>
                </a:gridCol>
                <a:gridCol w="1841292">
                  <a:extLst>
                    <a:ext uri="{9D8B030D-6E8A-4147-A177-3AD203B41FA5}">
                      <a16:colId xmlns:a16="http://schemas.microsoft.com/office/drawing/2014/main" val="2776375989"/>
                    </a:ext>
                  </a:extLst>
                </a:gridCol>
                <a:gridCol w="1611023">
                  <a:extLst>
                    <a:ext uri="{9D8B030D-6E8A-4147-A177-3AD203B41FA5}">
                      <a16:colId xmlns:a16="http://schemas.microsoft.com/office/drawing/2014/main" val="1726190263"/>
                    </a:ext>
                  </a:extLst>
                </a:gridCol>
                <a:gridCol w="1260594">
                  <a:extLst>
                    <a:ext uri="{9D8B030D-6E8A-4147-A177-3AD203B41FA5}">
                      <a16:colId xmlns:a16="http://schemas.microsoft.com/office/drawing/2014/main" val="3108933889"/>
                    </a:ext>
                  </a:extLst>
                </a:gridCol>
              </a:tblGrid>
              <a:tr h="125787">
                <a:tc>
                  <a:txBody>
                    <a:bodyPr/>
                    <a:lstStyle/>
                    <a:p>
                      <a:pPr>
                        <a:lnSpc>
                          <a:spcPts val="1040"/>
                        </a:lnSpc>
                        <a:buNone/>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Prioridad</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Estratégica</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040"/>
                        </a:lnSpc>
                        <a:buNone/>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Educadores</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en</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Hostelería</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040"/>
                        </a:lnSpc>
                        <a:buNone/>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Expertos</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en</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Digitalizacón</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040"/>
                        </a:lnSpc>
                        <a:buNone/>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Directivos</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del Sector</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779786"/>
                  </a:ext>
                </a:extLst>
              </a:tr>
              <a:tr h="373691">
                <a:tc>
                  <a:txBody>
                    <a:bodyPr/>
                    <a:lstStyle/>
                    <a:p>
                      <a:pPr>
                        <a:lnSpc>
                          <a:spcPts val="1040"/>
                        </a:lnSpc>
                        <a:buNone/>
                      </a:pPr>
                      <a:r>
                        <a:rPr lang="en-US" sz="1000" dirty="0">
                          <a:solidFill>
                            <a:srgbClr val="0289AE"/>
                          </a:solidFill>
                          <a:effectLst/>
                          <a:latin typeface="Calibri" panose="020F0502020204030204" pitchFamily="34" charset="0"/>
                          <a:cs typeface="Calibri" panose="020F0502020204030204" pitchFamily="34" charset="0"/>
                        </a:rPr>
                        <a:t>Marco </a:t>
                      </a:r>
                      <a:r>
                        <a:rPr lang="en-US" sz="1000" dirty="0" err="1">
                          <a:solidFill>
                            <a:srgbClr val="0289AE"/>
                          </a:solidFill>
                          <a:effectLst/>
                          <a:latin typeface="Calibri" panose="020F0502020204030204" pitchFamily="34" charset="0"/>
                          <a:cs typeface="Calibri" panose="020F0502020204030204" pitchFamily="34" charset="0"/>
                        </a:rPr>
                        <a:t>Unificado</a:t>
                      </a:r>
                      <a:r>
                        <a:rPr lang="en-US" sz="1000" dirty="0">
                          <a:solidFill>
                            <a:srgbClr val="0289AE"/>
                          </a:solidFill>
                          <a:effectLst/>
                          <a:latin typeface="Calibri" panose="020F0502020204030204" pitchFamily="34" charset="0"/>
                          <a:cs typeface="Calibri" panose="020F0502020204030204" pitchFamily="34" charset="0"/>
                        </a:rPr>
                        <a:t> de </a:t>
                      </a:r>
                      <a:r>
                        <a:rPr lang="en-US" sz="1000" dirty="0" err="1">
                          <a:solidFill>
                            <a:srgbClr val="0289AE"/>
                          </a:solidFill>
                          <a:effectLst/>
                          <a:latin typeface="Calibri" panose="020F0502020204030204" pitchFamily="34" charset="0"/>
                          <a:cs typeface="Calibri" panose="020F0502020204030204" pitchFamily="34" charset="0"/>
                        </a:rPr>
                        <a:t>Competencias</a:t>
                      </a:r>
                      <a:r>
                        <a:rPr lang="en-US" sz="1000" dirty="0">
                          <a:solidFill>
                            <a:srgbClr val="0289AE"/>
                          </a:solidFill>
                          <a:effectLst/>
                          <a:latin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cs typeface="Calibri" panose="020F0502020204030204" pitchFamily="34" charset="0"/>
                        </a:rPr>
                        <a:t>Digitales</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Adopción</a:t>
                      </a:r>
                      <a:r>
                        <a:rPr lang="en-US" sz="1000" dirty="0">
                          <a:solidFill>
                            <a:srgbClr val="404040"/>
                          </a:solidFill>
                          <a:effectLst/>
                          <a:latin typeface="Calibri" panose="020F0502020204030204" pitchFamily="34" charset="0"/>
                          <a:cs typeface="Calibri" panose="020F0502020204030204" pitchFamily="34" charset="0"/>
                        </a:rPr>
                        <a:t> de </a:t>
                      </a:r>
                      <a:r>
                        <a:rPr lang="en-US" sz="1000" dirty="0" err="1">
                          <a:solidFill>
                            <a:srgbClr val="404040"/>
                          </a:solidFill>
                          <a:effectLst/>
                          <a:latin typeface="Calibri" panose="020F0502020204030204" pitchFamily="34" charset="0"/>
                          <a:cs typeface="Calibri" panose="020F0502020204030204" pitchFamily="34" charset="0"/>
                        </a:rPr>
                        <a:t>marcos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como</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DigComp</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en</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todos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los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módulos</a:t>
                      </a:r>
                      <a:r>
                        <a:rPr lang="en-US" sz="1000" dirty="0">
                          <a:solidFill>
                            <a:srgbClr val="404040"/>
                          </a:solidFill>
                          <a:effectLst/>
                          <a:latin typeface="Calibri" panose="020F0502020204030204" pitchFamily="34" charset="0"/>
                          <a:cs typeface="Calibri" panose="020F0502020204030204" pitchFamily="34" charset="0"/>
                        </a:rPr>
                        <a:t>.</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N/D</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952628223"/>
                  </a:ext>
                </a:extLst>
              </a:tr>
              <a:tr h="373691">
                <a:tc>
                  <a:txBody>
                    <a:bodyPr/>
                    <a:lstStyle/>
                    <a:p>
                      <a:pPr>
                        <a:lnSpc>
                          <a:spcPts val="1040"/>
                        </a:lnSpc>
                        <a:buNone/>
                      </a:pPr>
                      <a:r>
                        <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Desarrollo del </a:t>
                      </a:r>
                      <a:r>
                        <a:rPr lang="en-IE" sz="10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Profesorado</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Capacitación</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en</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pedagogía</a:t>
                      </a:r>
                      <a:r>
                        <a:rPr lang="en-US" sz="1000" dirty="0">
                          <a:solidFill>
                            <a:srgbClr val="404040"/>
                          </a:solidFill>
                          <a:effectLst/>
                          <a:latin typeface="Calibri" panose="020F0502020204030204" pitchFamily="34" charset="0"/>
                          <a:cs typeface="Calibri" panose="020F0502020204030204" pitchFamily="34" charset="0"/>
                        </a:rPr>
                        <a:t> digital, IA y </a:t>
                      </a:r>
                      <a:r>
                        <a:rPr lang="en-US" sz="1000" dirty="0" err="1">
                          <a:solidFill>
                            <a:srgbClr val="404040"/>
                          </a:solidFill>
                          <a:effectLst/>
                          <a:latin typeface="Calibri" panose="020F0502020204030204" pitchFamily="34" charset="0"/>
                          <a:cs typeface="Calibri" panose="020F0502020204030204" pitchFamily="34" charset="0"/>
                        </a:rPr>
                        <a:t>enseñanza</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inclusiva</a:t>
                      </a:r>
                      <a:r>
                        <a:rPr lang="en-US" sz="1000" dirty="0">
                          <a:solidFill>
                            <a:srgbClr val="404040"/>
                          </a:solidFill>
                          <a:effectLst/>
                          <a:latin typeface="Calibri" panose="020F0502020204030204" pitchFamily="34" charset="0"/>
                          <a:cs typeface="Calibri" panose="020F0502020204030204" pitchFamily="34" charset="0"/>
                        </a:rPr>
                        <a:t>.</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166737528"/>
                  </a:ext>
                </a:extLst>
              </a:tr>
              <a:tr h="494581">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Inversión</a:t>
                      </a:r>
                      <a:r>
                        <a:rPr lang="en-US" sz="1000" dirty="0">
                          <a:solidFill>
                            <a:srgbClr val="0289AE"/>
                          </a:solidFill>
                          <a:effectLst/>
                          <a:latin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cs typeface="Calibri" panose="020F0502020204030204" pitchFamily="34" charset="0"/>
                        </a:rPr>
                        <a:t>en</a:t>
                      </a:r>
                      <a:r>
                        <a:rPr lang="en-US" sz="1000" dirty="0">
                          <a:solidFill>
                            <a:srgbClr val="0289AE"/>
                          </a:solidFill>
                          <a:effectLst/>
                          <a:latin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cs typeface="Calibri" panose="020F0502020204030204" pitchFamily="34" charset="0"/>
                        </a:rPr>
                        <a:t>Infrastructura</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Actualización</a:t>
                      </a:r>
                      <a:r>
                        <a:rPr lang="en-US" sz="1000" dirty="0">
                          <a:solidFill>
                            <a:srgbClr val="404040"/>
                          </a:solidFill>
                          <a:effectLst/>
                          <a:latin typeface="Calibri" panose="020F0502020204030204" pitchFamily="34" charset="0"/>
                          <a:cs typeface="Calibri" panose="020F0502020204030204" pitchFamily="34" charset="0"/>
                        </a:rPr>
                        <a:t> de </a:t>
                      </a:r>
                      <a:r>
                        <a:rPr lang="en-US" sz="1000" dirty="0" err="1">
                          <a:solidFill>
                            <a:srgbClr val="404040"/>
                          </a:solidFill>
                          <a:effectLst/>
                          <a:latin typeface="Calibri" panose="020F0502020204030204" pitchFamily="34" charset="0"/>
                          <a:cs typeface="Calibri" panose="020F0502020204030204" pitchFamily="34" charset="0"/>
                        </a:rPr>
                        <a:t>laboratorios</a:t>
                      </a:r>
                      <a:r>
                        <a:rPr lang="en-US" sz="1000" dirty="0">
                          <a:solidFill>
                            <a:srgbClr val="404040"/>
                          </a:solidFill>
                          <a:effectLst/>
                          <a:latin typeface="Calibri" panose="020F0502020204030204" pitchFamily="34" charset="0"/>
                          <a:cs typeface="Calibri" panose="020F0502020204030204" pitchFamily="34" charset="0"/>
                        </a:rPr>
                        <a:t> y </a:t>
                      </a:r>
                      <a:r>
                        <a:rPr lang="en-US" sz="1000" dirty="0" err="1">
                          <a:solidFill>
                            <a:srgbClr val="404040"/>
                          </a:solidFill>
                          <a:effectLst/>
                          <a:latin typeface="Calibri" panose="020F0502020204030204" pitchFamily="34" charset="0"/>
                          <a:cs typeface="Calibri" panose="020F0502020204030204" pitchFamily="34" charset="0"/>
                        </a:rPr>
                        <a:t>acceso</a:t>
                      </a:r>
                      <a:r>
                        <a:rPr lang="en-US" sz="1000" dirty="0">
                          <a:solidFill>
                            <a:srgbClr val="404040"/>
                          </a:solidFill>
                          <a:effectLst/>
                          <a:latin typeface="Calibri" panose="020F0502020204030204" pitchFamily="34" charset="0"/>
                          <a:cs typeface="Calibri" panose="020F0502020204030204" pitchFamily="34" charset="0"/>
                        </a:rPr>
                        <a:t> a </a:t>
                      </a:r>
                      <a:r>
                        <a:rPr lang="en-US" sz="1000" dirty="0" err="1">
                          <a:solidFill>
                            <a:srgbClr val="404040"/>
                          </a:solidFill>
                          <a:effectLst/>
                          <a:latin typeface="Calibri" panose="020F0502020204030204" pitchFamily="34" charset="0"/>
                          <a:cs typeface="Calibri" panose="020F0502020204030204" pitchFamily="34" charset="0"/>
                        </a:rPr>
                        <a:t>herramientas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estándar</a:t>
                      </a:r>
                      <a:r>
                        <a:rPr lang="en-US" sz="1000" dirty="0">
                          <a:solidFill>
                            <a:srgbClr val="404040"/>
                          </a:solidFill>
                          <a:effectLst/>
                          <a:latin typeface="Calibri" panose="020F0502020204030204" pitchFamily="34" charset="0"/>
                          <a:cs typeface="Calibri" panose="020F0502020204030204" pitchFamily="34" charset="0"/>
                        </a:rPr>
                        <a:t> sectorial.</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111082170"/>
                  </a:ext>
                </a:extLst>
              </a:tr>
              <a:tr h="494581">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Proyectos</a:t>
                      </a:r>
                      <a:r>
                        <a:rPr lang="en-US" sz="1000" dirty="0">
                          <a:solidFill>
                            <a:srgbClr val="0289AE"/>
                          </a:solidFill>
                          <a:effectLst/>
                          <a:latin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cs typeface="Calibri" panose="020F0502020204030204" pitchFamily="34" charset="0"/>
                        </a:rPr>
                        <a:t>Prácticos</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Integración</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en</a:t>
                      </a:r>
                      <a:r>
                        <a:rPr lang="en-US" sz="1000" dirty="0">
                          <a:solidFill>
                            <a:srgbClr val="404040"/>
                          </a:solidFill>
                          <a:effectLst/>
                          <a:latin typeface="Calibri" panose="020F0502020204030204" pitchFamily="34" charset="0"/>
                          <a:cs typeface="Calibri" panose="020F0502020204030204" pitchFamily="34" charset="0"/>
                        </a:rPr>
                        <a:t> marketing digital, </a:t>
                      </a:r>
                      <a:r>
                        <a:rPr lang="en-US" sz="1000" dirty="0" err="1">
                          <a:solidFill>
                            <a:srgbClr val="404040"/>
                          </a:solidFill>
                          <a:effectLst/>
                          <a:latin typeface="Calibri" panose="020F0502020204030204" pitchFamily="34" charset="0"/>
                          <a:cs typeface="Calibri" panose="020F0502020204030204" pitchFamily="34" charset="0"/>
                        </a:rPr>
                        <a:t>simulaciiones</a:t>
                      </a:r>
                      <a:r>
                        <a:rPr lang="en-US" sz="1000" dirty="0">
                          <a:solidFill>
                            <a:srgbClr val="404040"/>
                          </a:solidFill>
                          <a:effectLst/>
                          <a:latin typeface="Calibri" panose="020F0502020204030204" pitchFamily="34" charset="0"/>
                          <a:cs typeface="Calibri" panose="020F0502020204030204" pitchFamily="34" charset="0"/>
                        </a:rPr>
                        <a:t> de CRM y </a:t>
                      </a:r>
                      <a:r>
                        <a:rPr lang="en-US" sz="1000" dirty="0" err="1">
                          <a:solidFill>
                            <a:srgbClr val="404040"/>
                          </a:solidFill>
                          <a:effectLst/>
                          <a:latin typeface="Calibri" panose="020F0502020204030204" pitchFamily="34" charset="0"/>
                          <a:cs typeface="Calibri" panose="020F0502020204030204" pitchFamily="34" charset="0"/>
                        </a:rPr>
                        <a:t>análisis</a:t>
                      </a:r>
                      <a:r>
                        <a:rPr lang="en-US" sz="1000" dirty="0">
                          <a:solidFill>
                            <a:srgbClr val="404040"/>
                          </a:solidFill>
                          <a:effectLst/>
                          <a:latin typeface="Calibri" panose="020F0502020204030204" pitchFamily="34" charset="0"/>
                          <a:cs typeface="Calibri" panose="020F0502020204030204" pitchFamily="34" charset="0"/>
                        </a:rPr>
                        <a:t> de </a:t>
                      </a:r>
                      <a:r>
                        <a:rPr lang="en-US" sz="1000" dirty="0" err="1">
                          <a:solidFill>
                            <a:srgbClr val="404040"/>
                          </a:solidFill>
                          <a:effectLst/>
                          <a:latin typeface="Calibri" panose="020F0502020204030204" pitchFamily="34" charset="0"/>
                          <a:cs typeface="Calibri" panose="020F0502020204030204" pitchFamily="34" charset="0"/>
                        </a:rPr>
                        <a:t>datos</a:t>
                      </a:r>
                      <a:r>
                        <a:rPr lang="en-US" sz="1000" dirty="0">
                          <a:solidFill>
                            <a:srgbClr val="404040"/>
                          </a:solidFill>
                          <a:effectLst/>
                          <a:latin typeface="Calibri" panose="020F0502020204030204" pitchFamily="34" charset="0"/>
                          <a:cs typeface="Calibri" panose="020F0502020204030204" pitchFamily="34" charset="0"/>
                        </a:rPr>
                        <a:t>. </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642542945"/>
                  </a:ext>
                </a:extLst>
              </a:tr>
              <a:tr h="494581">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Integración</a:t>
                      </a:r>
                      <a:r>
                        <a:rPr lang="en-US" sz="1000" dirty="0">
                          <a:solidFill>
                            <a:srgbClr val="0289AE"/>
                          </a:solidFill>
                          <a:effectLst/>
                          <a:latin typeface="Calibri" panose="020F0502020204030204" pitchFamily="34" charset="0"/>
                          <a:cs typeface="Calibri" panose="020F0502020204030204" pitchFamily="34" charset="0"/>
                        </a:rPr>
                        <a:t> de </a:t>
                      </a:r>
                      <a:r>
                        <a:rPr lang="en-US" sz="1000" dirty="0" err="1">
                          <a:solidFill>
                            <a:srgbClr val="0289AE"/>
                          </a:solidFill>
                          <a:effectLst/>
                          <a:latin typeface="Calibri" panose="020F0502020204030204" pitchFamily="34" charset="0"/>
                          <a:cs typeface="Calibri" panose="020F0502020204030204" pitchFamily="34" charset="0"/>
                        </a:rPr>
                        <a:t>Comptencias</a:t>
                      </a:r>
                      <a:r>
                        <a:rPr lang="en-US" sz="1000" dirty="0">
                          <a:solidFill>
                            <a:srgbClr val="0289AE"/>
                          </a:solidFill>
                          <a:effectLst/>
                          <a:latin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cs typeface="Calibri" panose="020F0502020204030204" pitchFamily="34" charset="0"/>
                        </a:rPr>
                        <a:t>Blandas</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Combinación</a:t>
                      </a:r>
                      <a:r>
                        <a:rPr lang="en-US" sz="1000" dirty="0">
                          <a:solidFill>
                            <a:srgbClr val="404040"/>
                          </a:solidFill>
                          <a:effectLst/>
                          <a:latin typeface="Calibri" panose="020F0502020204030204" pitchFamily="34" charset="0"/>
                          <a:cs typeface="Calibri" panose="020F0502020204030204" pitchFamily="34" charset="0"/>
                        </a:rPr>
                        <a:t> de </a:t>
                      </a:r>
                      <a:r>
                        <a:rPr lang="en-US" sz="1000" dirty="0" err="1">
                          <a:solidFill>
                            <a:srgbClr val="404040"/>
                          </a:solidFill>
                          <a:effectLst/>
                          <a:latin typeface="Calibri" panose="020F0502020204030204" pitchFamily="34" charset="0"/>
                          <a:cs typeface="Calibri" panose="020F0502020204030204" pitchFamily="34" charset="0"/>
                        </a:rPr>
                        <a:t>herramientas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digitales</a:t>
                      </a:r>
                      <a:r>
                        <a:rPr lang="en-US" sz="1000" dirty="0">
                          <a:solidFill>
                            <a:srgbClr val="404040"/>
                          </a:solidFill>
                          <a:effectLst/>
                          <a:latin typeface="Calibri" panose="020F0502020204030204" pitchFamily="34" charset="0"/>
                          <a:cs typeface="Calibri" panose="020F0502020204030204" pitchFamily="34" charset="0"/>
                        </a:rPr>
                        <a:t> con </a:t>
                      </a:r>
                      <a:r>
                        <a:rPr lang="en-US" sz="1000" dirty="0" err="1">
                          <a:solidFill>
                            <a:srgbClr val="404040"/>
                          </a:solidFill>
                          <a:effectLst/>
                          <a:latin typeface="Calibri" panose="020F0502020204030204" pitchFamily="34" charset="0"/>
                          <a:cs typeface="Calibri" panose="020F0502020204030204" pitchFamily="34" charset="0"/>
                        </a:rPr>
                        <a:t>trabajo</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en</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equipo</a:t>
                      </a:r>
                      <a:r>
                        <a:rPr lang="en-US" sz="1000" dirty="0">
                          <a:solidFill>
                            <a:srgbClr val="404040"/>
                          </a:solidFill>
                          <a:effectLst/>
                          <a:latin typeface="Calibri" panose="020F0502020204030204" pitchFamily="34" charset="0"/>
                          <a:cs typeface="Calibri" panose="020F0502020204030204" pitchFamily="34" charset="0"/>
                        </a:rPr>
                        <a:t> y </a:t>
                      </a:r>
                      <a:r>
                        <a:rPr lang="en-US" sz="1000" dirty="0" err="1">
                          <a:solidFill>
                            <a:srgbClr val="404040"/>
                          </a:solidFill>
                          <a:effectLst/>
                          <a:latin typeface="Calibri" panose="020F0502020204030204" pitchFamily="34" charset="0"/>
                          <a:cs typeface="Calibri" panose="020F0502020204030204" pitchFamily="34" charset="0"/>
                        </a:rPr>
                        <a:t>capacitación</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en</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comunicación</a:t>
                      </a:r>
                      <a:r>
                        <a:rPr lang="en-US" sz="1000" dirty="0">
                          <a:solidFill>
                            <a:srgbClr val="404040"/>
                          </a:solidFill>
                          <a:effectLst/>
                          <a:latin typeface="Calibri" panose="020F0502020204030204" pitchFamily="34" charset="0"/>
                          <a:cs typeface="Calibri" panose="020F0502020204030204" pitchFamily="34" charset="0"/>
                        </a:rPr>
                        <a:t>.</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388844069"/>
                  </a:ext>
                </a:extLst>
              </a:tr>
              <a:tr h="373691">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Conocimiento</a:t>
                      </a:r>
                      <a:r>
                        <a:rPr lang="en-US" sz="1000" dirty="0">
                          <a:solidFill>
                            <a:srgbClr val="0289AE"/>
                          </a:solidFill>
                          <a:effectLst/>
                          <a:latin typeface="Calibri" panose="020F0502020204030204" pitchFamily="34" charset="0"/>
                          <a:cs typeface="Calibri" panose="020F0502020204030204" pitchFamily="34" charset="0"/>
                        </a:rPr>
                        <a:t> de Marcos</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Impulso</a:t>
                      </a:r>
                      <a:r>
                        <a:rPr lang="en-US" sz="1000" dirty="0">
                          <a:solidFill>
                            <a:srgbClr val="404040"/>
                          </a:solidFill>
                          <a:effectLst/>
                          <a:latin typeface="Calibri" panose="020F0502020204030204" pitchFamily="34" charset="0"/>
                          <a:cs typeface="Calibri" panose="020F0502020204030204" pitchFamily="34" charset="0"/>
                        </a:rPr>
                        <a:t> de </a:t>
                      </a:r>
                      <a:r>
                        <a:rPr lang="en-US" sz="1000" dirty="0" err="1">
                          <a:solidFill>
                            <a:srgbClr val="404040"/>
                          </a:solidFill>
                          <a:effectLst/>
                          <a:latin typeface="Calibri" panose="020F0502020204030204" pitchFamily="34" charset="0"/>
                          <a:cs typeface="Calibri" panose="020F0502020204030204" pitchFamily="34" charset="0"/>
                        </a:rPr>
                        <a:t>DigComp</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GreenComp</a:t>
                      </a:r>
                      <a:r>
                        <a:rPr lang="en-US" sz="1000" dirty="0">
                          <a:solidFill>
                            <a:srgbClr val="404040"/>
                          </a:solidFill>
                          <a:effectLst/>
                          <a:latin typeface="Calibri" panose="020F0502020204030204" pitchFamily="34" charset="0"/>
                          <a:cs typeface="Calibri" panose="020F0502020204030204" pitchFamily="34" charset="0"/>
                        </a:rPr>
                        <a:t> y </a:t>
                      </a:r>
                      <a:r>
                        <a:rPr lang="en-US" sz="1000" dirty="0" err="1">
                          <a:solidFill>
                            <a:srgbClr val="404040"/>
                          </a:solidFill>
                          <a:effectLst/>
                          <a:latin typeface="Calibri" panose="020F0502020204030204" pitchFamily="34" charset="0"/>
                          <a:cs typeface="Calibri" panose="020F0502020204030204" pitchFamily="34" charset="0"/>
                        </a:rPr>
                        <a:t>EntreComp</a:t>
                      </a:r>
                      <a:r>
                        <a:rPr lang="en-US" sz="1000" dirty="0">
                          <a:solidFill>
                            <a:srgbClr val="404040"/>
                          </a:solidFill>
                          <a:effectLst/>
                          <a:latin typeface="Calibri" panose="020F0502020204030204" pitchFamily="34" charset="0"/>
                          <a:cs typeface="Calibri" panose="020F0502020204030204" pitchFamily="34" charset="0"/>
                        </a:rPr>
                        <a:t>.</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17726518"/>
                  </a:ext>
                </a:extLst>
              </a:tr>
              <a:tr h="494581">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Colaboración</a:t>
                      </a:r>
                      <a:r>
                        <a:rPr lang="en-US" sz="1000" dirty="0">
                          <a:solidFill>
                            <a:srgbClr val="0289AE"/>
                          </a:solidFill>
                          <a:effectLst/>
                          <a:latin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cs typeface="Calibri" panose="020F0502020204030204" pitchFamily="34" charset="0"/>
                        </a:rPr>
                        <a:t>Interdisciplinar</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Módulos</a:t>
                      </a:r>
                      <a:r>
                        <a:rPr lang="en-US" sz="1000" dirty="0">
                          <a:solidFill>
                            <a:srgbClr val="404040"/>
                          </a:solidFill>
                          <a:effectLst/>
                          <a:latin typeface="Calibri" panose="020F0502020204030204" pitchFamily="34" charset="0"/>
                          <a:cs typeface="Calibri" panose="020F0502020204030204" pitchFamily="34" charset="0"/>
                        </a:rPr>
                        <a:t> conjuntos con </a:t>
                      </a:r>
                      <a:r>
                        <a:rPr lang="en-US" sz="1000" dirty="0" err="1">
                          <a:solidFill>
                            <a:srgbClr val="404040"/>
                          </a:solidFill>
                          <a:effectLst/>
                          <a:latin typeface="Calibri" panose="020F0502020204030204" pitchFamily="34" charset="0"/>
                          <a:cs typeface="Calibri" panose="020F0502020204030204" pitchFamily="34" charset="0"/>
                        </a:rPr>
                        <a:t>facultades</a:t>
                      </a:r>
                      <a:r>
                        <a:rPr lang="en-US" sz="1000" dirty="0">
                          <a:solidFill>
                            <a:srgbClr val="404040"/>
                          </a:solidFill>
                          <a:effectLst/>
                          <a:latin typeface="Calibri" panose="020F0502020204030204" pitchFamily="34" charset="0"/>
                          <a:cs typeface="Calibri" panose="020F0502020204030204" pitchFamily="34" charset="0"/>
                        </a:rPr>
                        <a:t> de </a:t>
                      </a:r>
                      <a:r>
                        <a:rPr lang="en-US" sz="1000" dirty="0" err="1">
                          <a:solidFill>
                            <a:srgbClr val="404040"/>
                          </a:solidFill>
                          <a:effectLst/>
                          <a:latin typeface="Calibri" panose="020F0502020204030204" pitchFamily="34" charset="0"/>
                          <a:cs typeface="Calibri" panose="020F0502020204030204" pitchFamily="34" charset="0"/>
                        </a:rPr>
                        <a:t>informática</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empresa</a:t>
                      </a:r>
                      <a:r>
                        <a:rPr lang="en-US" sz="1000" dirty="0">
                          <a:solidFill>
                            <a:srgbClr val="404040"/>
                          </a:solidFill>
                          <a:effectLst/>
                          <a:latin typeface="Calibri" panose="020F0502020204030204" pitchFamily="34" charset="0"/>
                          <a:cs typeface="Calibri" panose="020F0502020204030204" pitchFamily="34" charset="0"/>
                        </a:rPr>
                        <a:t> y </a:t>
                      </a:r>
                      <a:r>
                        <a:rPr lang="en-US" sz="1000" dirty="0" err="1">
                          <a:solidFill>
                            <a:srgbClr val="404040"/>
                          </a:solidFill>
                          <a:effectLst/>
                          <a:latin typeface="Calibri" panose="020F0502020204030204" pitchFamily="34" charset="0"/>
                          <a:cs typeface="Calibri" panose="020F0502020204030204" pitchFamily="34" charset="0"/>
                        </a:rPr>
                        <a:t>diseño</a:t>
                      </a:r>
                      <a:r>
                        <a:rPr lang="en-US" sz="1000" dirty="0">
                          <a:solidFill>
                            <a:srgbClr val="404040"/>
                          </a:solidFill>
                          <a:effectLst/>
                          <a:latin typeface="Calibri" panose="020F0502020204030204" pitchFamily="34" charset="0"/>
                          <a:cs typeface="Calibri" panose="020F0502020204030204" pitchFamily="34" charset="0"/>
                        </a:rPr>
                        <a:t>. </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252132665"/>
                  </a:ext>
                </a:extLst>
              </a:tr>
              <a:tr h="373691">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Oficinas</a:t>
                      </a:r>
                      <a:r>
                        <a:rPr lang="en-US" sz="1000" dirty="0">
                          <a:solidFill>
                            <a:srgbClr val="0289AE"/>
                          </a:solidFill>
                          <a:effectLst/>
                          <a:latin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cs typeface="Calibri" panose="020F0502020204030204" pitchFamily="34" charset="0"/>
                        </a:rPr>
                        <a:t>Institucionales</a:t>
                      </a:r>
                      <a:r>
                        <a:rPr lang="en-US" sz="1000" dirty="0">
                          <a:solidFill>
                            <a:srgbClr val="0289AE"/>
                          </a:solidFill>
                          <a:effectLst/>
                          <a:latin typeface="Calibri" panose="020F0502020204030204" pitchFamily="34" charset="0"/>
                          <a:cs typeface="Calibri" panose="020F0502020204030204" pitchFamily="34" charset="0"/>
                        </a:rPr>
                        <a:t> de </a:t>
                      </a:r>
                      <a:r>
                        <a:rPr lang="en-US" sz="1000" dirty="0" err="1">
                          <a:solidFill>
                            <a:srgbClr val="0289AE"/>
                          </a:solidFill>
                          <a:effectLst/>
                          <a:latin typeface="Calibri" panose="020F0502020204030204" pitchFamily="34" charset="0"/>
                          <a:cs typeface="Calibri" panose="020F0502020204030204" pitchFamily="34" charset="0"/>
                        </a:rPr>
                        <a:t>Digitalización</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Para </a:t>
                      </a:r>
                      <a:r>
                        <a:rPr lang="en-US" sz="1000" dirty="0" err="1">
                          <a:solidFill>
                            <a:srgbClr val="404040"/>
                          </a:solidFill>
                          <a:effectLst/>
                          <a:latin typeface="Calibri" panose="020F0502020204030204" pitchFamily="34" charset="0"/>
                          <a:cs typeface="Calibri" panose="020F0502020204030204" pitchFamily="34" charset="0"/>
                        </a:rPr>
                        <a:t>coordinación</a:t>
                      </a:r>
                      <a:r>
                        <a:rPr lang="en-US" sz="1000" dirty="0">
                          <a:solidFill>
                            <a:srgbClr val="404040"/>
                          </a:solidFill>
                          <a:effectLst/>
                          <a:latin typeface="Calibri" panose="020F0502020204030204" pitchFamily="34" charset="0"/>
                          <a:cs typeface="Calibri" panose="020F0502020204030204" pitchFamily="34" charset="0"/>
                        </a:rPr>
                        <a:t> y </a:t>
                      </a:r>
                      <a:r>
                        <a:rPr lang="en-US" sz="1000" dirty="0" err="1">
                          <a:solidFill>
                            <a:srgbClr val="404040"/>
                          </a:solidFill>
                          <a:effectLst/>
                          <a:latin typeface="Calibri" panose="020F0502020204030204" pitchFamily="34" charset="0"/>
                          <a:cs typeface="Calibri" panose="020F0502020204030204" pitchFamily="34" charset="0"/>
                        </a:rPr>
                        <a:t>apoyo</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261240192"/>
                  </a:ext>
                </a:extLst>
              </a:tr>
              <a:tr h="494581">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Competencias</a:t>
                      </a:r>
                      <a:r>
                        <a:rPr lang="en-US" sz="1000" dirty="0">
                          <a:solidFill>
                            <a:srgbClr val="0289AE"/>
                          </a:solidFill>
                          <a:effectLst/>
                          <a:latin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cs typeface="Calibri" panose="020F0502020204030204" pitchFamily="34" charset="0"/>
                        </a:rPr>
                        <a:t>Digitales</a:t>
                      </a:r>
                      <a:r>
                        <a:rPr lang="en-US" sz="1000" dirty="0">
                          <a:solidFill>
                            <a:srgbClr val="0289AE"/>
                          </a:solidFill>
                          <a:effectLst/>
                          <a:latin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cs typeface="Calibri" panose="020F0502020204030204" pitchFamily="34" charset="0"/>
                        </a:rPr>
                        <a:t>Básicas</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N/D</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Alfabetización</a:t>
                      </a:r>
                      <a:r>
                        <a:rPr lang="en-US" sz="1000" dirty="0">
                          <a:solidFill>
                            <a:srgbClr val="404040"/>
                          </a:solidFill>
                          <a:effectLst/>
                          <a:latin typeface="Calibri" panose="020F0502020204030204" pitchFamily="34" charset="0"/>
                          <a:cs typeface="Calibri" panose="020F0502020204030204" pitchFamily="34" charset="0"/>
                        </a:rPr>
                        <a:t> de </a:t>
                      </a:r>
                      <a:r>
                        <a:rPr lang="en-US" sz="1000" dirty="0" err="1">
                          <a:solidFill>
                            <a:srgbClr val="404040"/>
                          </a:solidFill>
                          <a:effectLst/>
                          <a:latin typeface="Calibri" panose="020F0502020204030204" pitchFamily="34" charset="0"/>
                          <a:cs typeface="Calibri" panose="020F0502020204030204" pitchFamily="34" charset="0"/>
                        </a:rPr>
                        <a:t>datos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ciberseguridad</a:t>
                      </a:r>
                      <a:r>
                        <a:rPr lang="en-US" sz="1000" dirty="0">
                          <a:solidFill>
                            <a:srgbClr val="404040"/>
                          </a:solidFill>
                          <a:effectLst/>
                          <a:latin typeface="Calibri" panose="020F0502020204030204" pitchFamily="34" charset="0"/>
                          <a:cs typeface="Calibri" panose="020F0502020204030204" pitchFamily="34" charset="0"/>
                        </a:rPr>
                        <a:t> y </a:t>
                      </a:r>
                      <a:r>
                        <a:rPr lang="en-US" sz="1000" dirty="0" err="1">
                          <a:solidFill>
                            <a:srgbClr val="404040"/>
                          </a:solidFill>
                          <a:effectLst/>
                          <a:latin typeface="Calibri" panose="020F0502020204030204" pitchFamily="34" charset="0"/>
                          <a:cs typeface="Calibri" panose="020F0502020204030204" pitchFamily="34" charset="0"/>
                        </a:rPr>
                        <a:t>dominio</a:t>
                      </a:r>
                      <a:r>
                        <a:rPr lang="en-US" sz="1000" dirty="0">
                          <a:solidFill>
                            <a:srgbClr val="404040"/>
                          </a:solidFill>
                          <a:effectLst/>
                          <a:latin typeface="Calibri" panose="020F0502020204030204" pitchFamily="34" charset="0"/>
                          <a:cs typeface="Calibri" panose="020F0502020204030204" pitchFamily="34" charset="0"/>
                        </a:rPr>
                        <a:t> de </a:t>
                      </a:r>
                      <a:r>
                        <a:rPr lang="en-US" sz="1000" dirty="0" err="1">
                          <a:solidFill>
                            <a:srgbClr val="404040"/>
                          </a:solidFill>
                          <a:effectLst/>
                          <a:latin typeface="Calibri" panose="020F0502020204030204" pitchFamily="34" charset="0"/>
                          <a:cs typeface="Calibri" panose="020F0502020204030204" pitchFamily="34" charset="0"/>
                        </a:rPr>
                        <a:t>herramientas</a:t>
                      </a:r>
                      <a:r>
                        <a:rPr lang="en-US" sz="1000" dirty="0">
                          <a:solidFill>
                            <a:srgbClr val="404040"/>
                          </a:solidFill>
                          <a:effectLst/>
                          <a:latin typeface="Calibri" panose="020F0502020204030204" pitchFamily="34" charset="0"/>
                          <a:cs typeface="Calibri" panose="020F0502020204030204" pitchFamily="34" charset="0"/>
                        </a:rPr>
                        <a:t>. </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929282667"/>
                  </a:ext>
                </a:extLst>
              </a:tr>
            </a:tbl>
          </a:graphicData>
        </a:graphic>
      </p:graphicFrame>
      <p:cxnSp>
        <p:nvCxnSpPr>
          <p:cNvPr id="10" name="Straight Connector 9">
            <a:extLst>
              <a:ext uri="{FF2B5EF4-FFF2-40B4-BE49-F238E27FC236}">
                <a16:creationId xmlns:a16="http://schemas.microsoft.com/office/drawing/2014/main" id="{5293D2EC-66A7-04DC-0FE8-59B969CDF9F9}"/>
              </a:ext>
            </a:extLst>
          </p:cNvPr>
          <p:cNvCxnSpPr>
            <a:cxnSpLocks/>
          </p:cNvCxnSpPr>
          <p:nvPr/>
        </p:nvCxnSpPr>
        <p:spPr>
          <a:xfrm>
            <a:off x="689490" y="6225237"/>
            <a:ext cx="63851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1">
            <a:extLst>
              <a:ext uri="{FF2B5EF4-FFF2-40B4-BE49-F238E27FC236}">
                <a16:creationId xmlns:a16="http://schemas.microsoft.com/office/drawing/2014/main" id="{03FF2488-452E-521E-370D-C388C3DA9016}"/>
              </a:ext>
            </a:extLst>
          </p:cNvPr>
          <p:cNvSpPr txBox="1">
            <a:spLocks/>
          </p:cNvSpPr>
          <p:nvPr/>
        </p:nvSpPr>
        <p:spPr>
          <a:xfrm>
            <a:off x="619868" y="5260731"/>
            <a:ext cx="5780377" cy="196418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s-ES" sz="1100" b="0" dirty="0">
                <a:solidFill>
                  <a:srgbClr val="404040"/>
                </a:solidFill>
              </a:rPr>
              <a:t>Se observó una divergencia significativa de criterios sobre prioridades estratégicas en digitalización entre los grupos entrevistados, lo que evidencia conjuntos de prioridades diferenciados para cada uno. Esto supone un reto a la hora de valorar la relevancia para el Marco de Competencias.</a:t>
            </a:r>
            <a:endParaRPr lang="en-US" sz="1100" b="0" dirty="0">
              <a:solidFill>
                <a:srgbClr val="404040"/>
              </a:solidFill>
            </a:endParaRPr>
          </a:p>
        </p:txBody>
      </p:sp>
    </p:spTree>
    <p:extLst>
      <p:ext uri="{BB962C8B-B14F-4D97-AF65-F5344CB8AC3E}">
        <p14:creationId xmlns:p14="http://schemas.microsoft.com/office/powerpoint/2010/main" val="4020757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18279-540B-1795-0FE1-5CE876A47C51}"/>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8085B11C-59B7-CB24-ECAF-4854472F12A2}"/>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35</a:t>
            </a:fld>
            <a:endParaRPr lang="en-US" dirty="0">
              <a:solidFill>
                <a:srgbClr val="262626"/>
              </a:solidFill>
            </a:endParaRPr>
          </a:p>
        </p:txBody>
      </p:sp>
      <p:pic>
        <p:nvPicPr>
          <p:cNvPr id="12" name="Graphic 11">
            <a:extLst>
              <a:ext uri="{FF2B5EF4-FFF2-40B4-BE49-F238E27FC236}">
                <a16:creationId xmlns:a16="http://schemas.microsoft.com/office/drawing/2014/main" id="{9E12F2FA-A6C3-C274-977B-30C758C1BDF6}"/>
              </a:ext>
            </a:extLst>
          </p:cNvPr>
          <p:cNvPicPr>
            <a:picLocks noChangeAspect="1"/>
          </p:cNvPicPr>
          <p:nvPr/>
        </p:nvPicPr>
        <p:blipFill>
          <a:blip r:embed="rId2">
            <a:extLst>
              <a:ext uri="{96DAC541-7B7A-43D3-8B79-37D633B846F1}">
                <asvg:svgBlip xmlns:asvg="http://schemas.microsoft.com/office/drawing/2016/SVG/main" r:embed="rId3"/>
              </a:ext>
            </a:extLst>
          </a:blip>
          <a:srcRect l="27660" t="39575" r="39249" b="39847"/>
          <a:stretch/>
        </p:blipFill>
        <p:spPr>
          <a:xfrm rot="5942535">
            <a:off x="3044050" y="7720785"/>
            <a:ext cx="3875764" cy="3411978"/>
          </a:xfrm>
          <a:prstGeom prst="rect">
            <a:avLst/>
          </a:prstGeom>
        </p:spPr>
      </p:pic>
      <p:cxnSp>
        <p:nvCxnSpPr>
          <p:cNvPr id="18" name="Straight Connector 17">
            <a:extLst>
              <a:ext uri="{FF2B5EF4-FFF2-40B4-BE49-F238E27FC236}">
                <a16:creationId xmlns:a16="http://schemas.microsoft.com/office/drawing/2014/main" id="{39674C3D-C221-9384-9357-41EA60B5E684}"/>
              </a:ext>
            </a:extLst>
          </p:cNvPr>
          <p:cNvCxnSpPr>
            <a:cxnSpLocks/>
          </p:cNvCxnSpPr>
          <p:nvPr/>
        </p:nvCxnSpPr>
        <p:spPr>
          <a:xfrm>
            <a:off x="0" y="497630"/>
            <a:ext cx="712477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8641B3-A9B2-BFE5-20A5-B537EEA5CD9F}"/>
              </a:ext>
            </a:extLst>
          </p:cNvPr>
          <p:cNvSpPr txBox="1"/>
          <p:nvPr/>
        </p:nvSpPr>
        <p:spPr>
          <a:xfrm>
            <a:off x="608992" y="366974"/>
            <a:ext cx="2383589" cy="710707"/>
          </a:xfrm>
          <a:prstGeom prst="rect">
            <a:avLst/>
          </a:prstGeom>
          <a:noFill/>
          <a:ln>
            <a:noFill/>
          </a:ln>
        </p:spPr>
        <p:txBody>
          <a:bodyPr wrap="square" rtlCol="0">
            <a:spAutoFit/>
          </a:bodyPr>
          <a:lstStyle/>
          <a:p>
            <a:pP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Tabla</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Comparativa</a:t>
            </a:r>
            <a:r>
              <a:rPr lang="en-US" sz="1600" b="1" dirty="0">
                <a:solidFill>
                  <a:srgbClr val="0289AE"/>
                </a:solidFill>
                <a:highlight>
                  <a:srgbClr val="FFFFFF"/>
                </a:highlight>
                <a:latin typeface="Calibri" panose="020F0502020204030204" pitchFamily="34" charset="0"/>
                <a:cs typeface="Calibri" panose="020F0502020204030204" pitchFamily="34" charset="0"/>
              </a:rPr>
              <a:t> de </a:t>
            </a:r>
            <a:r>
              <a:rPr lang="en-US" sz="1600" b="1" dirty="0" err="1">
                <a:solidFill>
                  <a:srgbClr val="0289AE"/>
                </a:solidFill>
                <a:highlight>
                  <a:srgbClr val="FFFFFF"/>
                </a:highlight>
                <a:latin typeface="Calibri" panose="020F0502020204030204" pitchFamily="34" charset="0"/>
                <a:cs typeface="Calibri" panose="020F0502020204030204" pitchFamily="34" charset="0"/>
              </a:rPr>
              <a:t>Prioridades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Estratégicas</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0EFE39CF-D129-DAA6-70FA-790B343966EB}"/>
              </a:ext>
            </a:extLst>
          </p:cNvPr>
          <p:cNvCxnSpPr>
            <a:cxnSpLocks/>
          </p:cNvCxnSpPr>
          <p:nvPr/>
        </p:nvCxnSpPr>
        <p:spPr>
          <a:xfrm>
            <a:off x="7124775" y="510704"/>
            <a:ext cx="0" cy="105398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 name="Triangle 20">
            <a:extLst>
              <a:ext uri="{FF2B5EF4-FFF2-40B4-BE49-F238E27FC236}">
                <a16:creationId xmlns:a16="http://schemas.microsoft.com/office/drawing/2014/main" id="{183A8804-6F1C-6764-E465-83AE722F689D}"/>
              </a:ext>
            </a:extLst>
          </p:cNvPr>
          <p:cNvSpPr/>
          <p:nvPr/>
        </p:nvSpPr>
        <p:spPr>
          <a:xfrm rot="10800000">
            <a:off x="7016102" y="661994"/>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1F25101A-5E7A-1922-E1AE-6E87738AD279}"/>
              </a:ext>
            </a:extLst>
          </p:cNvPr>
          <p:cNvGraphicFramePr>
            <a:graphicFrameLocks noGrp="1"/>
          </p:cNvGraphicFramePr>
          <p:nvPr>
            <p:extLst>
              <p:ext uri="{D42A27DB-BD31-4B8C-83A1-F6EECF244321}">
                <p14:modId xmlns:p14="http://schemas.microsoft.com/office/powerpoint/2010/main" val="2359399182"/>
              </p:ext>
            </p:extLst>
          </p:nvPr>
        </p:nvGraphicFramePr>
        <p:xfrm>
          <a:off x="696744" y="1426983"/>
          <a:ext cx="6228000" cy="7152236"/>
        </p:xfrm>
        <a:graphic>
          <a:graphicData uri="http://schemas.openxmlformats.org/drawingml/2006/table">
            <a:tbl>
              <a:tblPr firstRow="1" firstCol="1" bandRow="1">
                <a:tableStyleId>{5C22544A-7EE6-4342-B048-85BDC9FD1C3A}</a:tableStyleId>
              </a:tblPr>
              <a:tblGrid>
                <a:gridCol w="1712556">
                  <a:extLst>
                    <a:ext uri="{9D8B030D-6E8A-4147-A177-3AD203B41FA5}">
                      <a16:colId xmlns:a16="http://schemas.microsoft.com/office/drawing/2014/main" val="428542452"/>
                    </a:ext>
                  </a:extLst>
                </a:gridCol>
                <a:gridCol w="1426100">
                  <a:extLst>
                    <a:ext uri="{9D8B030D-6E8A-4147-A177-3AD203B41FA5}">
                      <a16:colId xmlns:a16="http://schemas.microsoft.com/office/drawing/2014/main" val="2776375989"/>
                    </a:ext>
                  </a:extLst>
                </a:gridCol>
                <a:gridCol w="1574800">
                  <a:extLst>
                    <a:ext uri="{9D8B030D-6E8A-4147-A177-3AD203B41FA5}">
                      <a16:colId xmlns:a16="http://schemas.microsoft.com/office/drawing/2014/main" val="1726190263"/>
                    </a:ext>
                  </a:extLst>
                </a:gridCol>
                <a:gridCol w="1514544">
                  <a:extLst>
                    <a:ext uri="{9D8B030D-6E8A-4147-A177-3AD203B41FA5}">
                      <a16:colId xmlns:a16="http://schemas.microsoft.com/office/drawing/2014/main" val="3108933889"/>
                    </a:ext>
                  </a:extLst>
                </a:gridCol>
              </a:tblGrid>
              <a:tr h="102779">
                <a:tc>
                  <a:txBody>
                    <a:bodyPr/>
                    <a:lstStyle/>
                    <a:p>
                      <a:pPr>
                        <a:lnSpc>
                          <a:spcPts val="1040"/>
                        </a:lnSpc>
                        <a:buNone/>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Prioridad</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Estratégica</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040"/>
                        </a:lnSpc>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Educadores</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en</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Hostelería</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040"/>
                        </a:lnSpc>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Expertos</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en</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Digitalización</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040"/>
                        </a:lnSpc>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Directivos</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del Sector</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779786"/>
                  </a:ext>
                </a:extLst>
              </a:tr>
              <a:tr h="308336">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Integración</a:t>
                      </a:r>
                      <a:r>
                        <a:rPr lang="en-US" sz="1000" dirty="0">
                          <a:solidFill>
                            <a:srgbClr val="0289AE"/>
                          </a:solidFill>
                          <a:effectLst/>
                          <a:latin typeface="Calibri" panose="020F0502020204030204" pitchFamily="34" charset="0"/>
                          <a:cs typeface="Calibri" panose="020F0502020204030204" pitchFamily="34" charset="0"/>
                        </a:rPr>
                        <a:t> de la </a:t>
                      </a:r>
                      <a:r>
                        <a:rPr lang="en-US" sz="1000" dirty="0" err="1">
                          <a:solidFill>
                            <a:srgbClr val="0289AE"/>
                          </a:solidFill>
                          <a:effectLst/>
                          <a:latin typeface="Calibri" panose="020F0502020204030204" pitchFamily="34" charset="0"/>
                          <a:cs typeface="Calibri" panose="020F0502020204030204" pitchFamily="34" charset="0"/>
                        </a:rPr>
                        <a:t>Sostenibilidad</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Informes</a:t>
                      </a:r>
                      <a:r>
                        <a:rPr lang="en-US" sz="1000" dirty="0">
                          <a:solidFill>
                            <a:srgbClr val="404040"/>
                          </a:solidFill>
                          <a:effectLst/>
                          <a:latin typeface="Calibri" panose="020F0502020204030204" pitchFamily="34" charset="0"/>
                          <a:cs typeface="Calibri" panose="020F0502020204030204" pitchFamily="34" charset="0"/>
                        </a:rPr>
                        <a:t> ASG, </a:t>
                      </a:r>
                      <a:r>
                        <a:rPr lang="en-US" sz="1000" dirty="0" err="1">
                          <a:solidFill>
                            <a:srgbClr val="404040"/>
                          </a:solidFill>
                          <a:effectLst/>
                          <a:latin typeface="Calibri" panose="020F0502020204030204" pitchFamily="34" charset="0"/>
                          <a:cs typeface="Calibri" panose="020F0502020204030204" pitchFamily="34" charset="0"/>
                        </a:rPr>
                        <a:t>tecnología</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verde</a:t>
                      </a:r>
                      <a:r>
                        <a:rPr lang="en-US" sz="1000" dirty="0">
                          <a:solidFill>
                            <a:srgbClr val="404040"/>
                          </a:solidFill>
                          <a:effectLst/>
                          <a:latin typeface="Calibri" panose="020F0502020204030204" pitchFamily="34" charset="0"/>
                          <a:cs typeface="Calibri" panose="020F0502020204030204" pitchFamily="34" charset="0"/>
                        </a:rPr>
                        <a:t> y </a:t>
                      </a:r>
                      <a:r>
                        <a:rPr lang="en-US" sz="1000" dirty="0" err="1">
                          <a:solidFill>
                            <a:srgbClr val="404040"/>
                          </a:solidFill>
                          <a:effectLst/>
                          <a:latin typeface="Calibri" panose="020F0502020204030204" pitchFamily="34" charset="0"/>
                          <a:cs typeface="Calibri" panose="020F0502020204030204" pitchFamily="34" charset="0"/>
                        </a:rPr>
                        <a:t>estudio</a:t>
                      </a:r>
                      <a:r>
                        <a:rPr lang="en-US" sz="1000" dirty="0">
                          <a:solidFill>
                            <a:srgbClr val="404040"/>
                          </a:solidFill>
                          <a:effectLst/>
                          <a:latin typeface="Calibri" panose="020F0502020204030204" pitchFamily="34" charset="0"/>
                          <a:cs typeface="Calibri" panose="020F0502020204030204" pitchFamily="34" charset="0"/>
                        </a:rPr>
                        <a:t> de </a:t>
                      </a:r>
                      <a:r>
                        <a:rPr lang="en-US" sz="1000" dirty="0" err="1">
                          <a:solidFill>
                            <a:srgbClr val="404040"/>
                          </a:solidFill>
                          <a:effectLst/>
                          <a:latin typeface="Calibri" panose="020F0502020204030204" pitchFamily="34" charset="0"/>
                          <a:cs typeface="Calibri" panose="020F0502020204030204" pitchFamily="34" charset="0"/>
                        </a:rPr>
                        <a:t>casos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reales</a:t>
                      </a:r>
                      <a:r>
                        <a:rPr lang="en-US" sz="1000" dirty="0">
                          <a:solidFill>
                            <a:srgbClr val="404040"/>
                          </a:solidFill>
                          <a:effectLst/>
                          <a:latin typeface="Calibri" panose="020F0502020204030204" pitchFamily="34" charset="0"/>
                          <a:cs typeface="Calibri" panose="020F0502020204030204" pitchFamily="34" charset="0"/>
                        </a:rPr>
                        <a:t>. </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885532351"/>
                  </a:ext>
                </a:extLst>
              </a:tr>
              <a:tr h="308336">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Competencias</a:t>
                      </a:r>
                      <a:r>
                        <a:rPr lang="en-US" sz="1000" dirty="0">
                          <a:solidFill>
                            <a:srgbClr val="0289AE"/>
                          </a:solidFill>
                          <a:effectLst/>
                          <a:latin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cs typeface="Calibri" panose="020F0502020204030204" pitchFamily="34" charset="0"/>
                        </a:rPr>
                        <a:t>Orientadas</a:t>
                      </a:r>
                      <a:r>
                        <a:rPr lang="en-US" sz="1000" dirty="0">
                          <a:solidFill>
                            <a:srgbClr val="0289AE"/>
                          </a:solidFill>
                          <a:effectLst/>
                          <a:latin typeface="Calibri" panose="020F0502020204030204" pitchFamily="34" charset="0"/>
                          <a:cs typeface="Calibri" panose="020F0502020204030204" pitchFamily="34" charset="0"/>
                        </a:rPr>
                        <a:t> al Future</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IA, blockchain, </a:t>
                      </a:r>
                      <a:r>
                        <a:rPr lang="en-US" sz="1000" dirty="0" err="1">
                          <a:solidFill>
                            <a:srgbClr val="404040"/>
                          </a:solidFill>
                          <a:effectLst/>
                          <a:latin typeface="Calibri" panose="020F0502020204030204" pitchFamily="34" charset="0"/>
                          <a:cs typeface="Calibri" panose="020F0502020204030204" pitchFamily="34" charset="0"/>
                        </a:rPr>
                        <a:t>robótica</a:t>
                      </a:r>
                      <a:r>
                        <a:rPr lang="en-US" sz="1000" dirty="0">
                          <a:solidFill>
                            <a:srgbClr val="404040"/>
                          </a:solidFill>
                          <a:effectLst/>
                          <a:latin typeface="Calibri" panose="020F0502020204030204" pitchFamily="34" charset="0"/>
                          <a:cs typeface="Calibri" panose="020F0502020204030204" pitchFamily="34" charset="0"/>
                        </a:rPr>
                        <a:t> y </a:t>
                      </a:r>
                      <a:r>
                        <a:rPr lang="en-US" sz="1000" dirty="0" err="1">
                          <a:solidFill>
                            <a:srgbClr val="404040"/>
                          </a:solidFill>
                          <a:effectLst/>
                          <a:latin typeface="Calibri" panose="020F0502020204030204" pitchFamily="34" charset="0"/>
                          <a:cs typeface="Calibri" panose="020F0502020204030204" pitchFamily="34" charset="0"/>
                        </a:rPr>
                        <a:t>planificación</a:t>
                      </a:r>
                      <a:r>
                        <a:rPr lang="en-US" sz="1000" dirty="0">
                          <a:solidFill>
                            <a:srgbClr val="404040"/>
                          </a:solidFill>
                          <a:effectLst/>
                          <a:latin typeface="Calibri" panose="020F0502020204030204" pitchFamily="34" charset="0"/>
                          <a:cs typeface="Calibri" panose="020F0502020204030204" pitchFamily="34" charset="0"/>
                        </a:rPr>
                        <a:t> de </a:t>
                      </a:r>
                      <a:r>
                        <a:rPr lang="en-US" sz="1000" dirty="0" err="1">
                          <a:solidFill>
                            <a:srgbClr val="404040"/>
                          </a:solidFill>
                          <a:effectLst/>
                          <a:latin typeface="Calibri" panose="020F0502020204030204" pitchFamily="34" charset="0"/>
                          <a:cs typeface="Calibri" panose="020F0502020204030204" pitchFamily="34" charset="0"/>
                        </a:rPr>
                        <a:t>escenarios</a:t>
                      </a:r>
                      <a:r>
                        <a:rPr lang="en-US" sz="1000" dirty="0">
                          <a:solidFill>
                            <a:srgbClr val="404040"/>
                          </a:solidFill>
                          <a:effectLst/>
                          <a:latin typeface="Calibri" panose="020F0502020204030204" pitchFamily="34" charset="0"/>
                          <a:cs typeface="Calibri" panose="020F0502020204030204" pitchFamily="34" charset="0"/>
                        </a:rPr>
                        <a:t>. </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646135132"/>
                  </a:ext>
                </a:extLst>
              </a:tr>
              <a:tr h="205557">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Aprendizaje</a:t>
                      </a:r>
                      <a:r>
                        <a:rPr lang="en-US" sz="1000" dirty="0">
                          <a:solidFill>
                            <a:srgbClr val="0289AE"/>
                          </a:solidFill>
                          <a:effectLst/>
                          <a:latin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cs typeface="Calibri" panose="020F0502020204030204" pitchFamily="34" charset="0"/>
                        </a:rPr>
                        <a:t>Experiencial</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Prácticas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proyectos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digitales</a:t>
                      </a:r>
                      <a:r>
                        <a:rPr lang="en-US" sz="1000" dirty="0">
                          <a:solidFill>
                            <a:srgbClr val="404040"/>
                          </a:solidFill>
                          <a:effectLst/>
                          <a:latin typeface="Calibri" panose="020F0502020204030204" pitchFamily="34" charset="0"/>
                          <a:cs typeface="Calibri" panose="020F0502020204030204" pitchFamily="34" charset="0"/>
                        </a:rPr>
                        <a:t> y </a:t>
                      </a:r>
                      <a:r>
                        <a:rPr lang="en-US" sz="1000" dirty="0" err="1">
                          <a:solidFill>
                            <a:srgbClr val="404040"/>
                          </a:solidFill>
                          <a:effectLst/>
                          <a:latin typeface="Calibri" panose="020F0502020204030204" pitchFamily="34" charset="0"/>
                          <a:cs typeface="Calibri" panose="020F0502020204030204" pitchFamily="34" charset="0"/>
                        </a:rPr>
                        <a:t>hackatones</a:t>
                      </a:r>
                      <a:r>
                        <a:rPr lang="en-US" sz="1000" dirty="0">
                          <a:solidFill>
                            <a:srgbClr val="404040"/>
                          </a:solidFill>
                          <a:effectLst/>
                          <a:latin typeface="Calibri" panose="020F0502020204030204" pitchFamily="34" charset="0"/>
                          <a:cs typeface="Calibri" panose="020F0502020204030204" pitchFamily="34" charset="0"/>
                        </a:rPr>
                        <a:t>. </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74371745"/>
                  </a:ext>
                </a:extLst>
              </a:tr>
              <a:tr h="308336">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Apoyo</a:t>
                      </a:r>
                      <a:r>
                        <a:rPr lang="en-US" sz="1000" dirty="0">
                          <a:solidFill>
                            <a:srgbClr val="0289AE"/>
                          </a:solidFill>
                          <a:effectLst/>
                          <a:latin typeface="Calibri" panose="020F0502020204030204" pitchFamily="34" charset="0"/>
                          <a:cs typeface="Calibri" panose="020F0502020204030204" pitchFamily="34" charset="0"/>
                        </a:rPr>
                        <a:t> a PYMES</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Formación</a:t>
                      </a:r>
                      <a:r>
                        <a:rPr lang="en-US" sz="1000" dirty="0">
                          <a:solidFill>
                            <a:srgbClr val="404040"/>
                          </a:solidFill>
                          <a:effectLst/>
                          <a:latin typeface="Calibri" panose="020F0502020204030204" pitchFamily="34" charset="0"/>
                          <a:cs typeface="Calibri" panose="020F0502020204030204" pitchFamily="34" charset="0"/>
                        </a:rPr>
                        <a:t> modular, </a:t>
                      </a:r>
                      <a:r>
                        <a:rPr lang="en-US" sz="1000" dirty="0" err="1">
                          <a:solidFill>
                            <a:srgbClr val="404040"/>
                          </a:solidFill>
                          <a:effectLst/>
                          <a:latin typeface="Calibri" panose="020F0502020204030204" pitchFamily="34" charset="0"/>
                          <a:cs typeface="Calibri" panose="020F0502020204030204" pitchFamily="34" charset="0"/>
                        </a:rPr>
                        <a:t>embajadores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digitales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talleres</a:t>
                      </a:r>
                      <a:r>
                        <a:rPr lang="en-US" sz="1000" dirty="0">
                          <a:solidFill>
                            <a:srgbClr val="404040"/>
                          </a:solidFill>
                          <a:effectLst/>
                          <a:latin typeface="Calibri" panose="020F0502020204030204" pitchFamily="34" charset="0"/>
                          <a:cs typeface="Calibri" panose="020F0502020204030204" pitchFamily="34" charset="0"/>
                        </a:rPr>
                        <a:t> de ROI. </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64461069"/>
                  </a:ext>
                </a:extLst>
              </a:tr>
              <a:tr h="308336">
                <a:tc>
                  <a:txBody>
                    <a:bodyPr/>
                    <a:lstStyle/>
                    <a:p>
                      <a:pPr>
                        <a:lnSpc>
                          <a:spcPts val="1040"/>
                        </a:lnSpc>
                        <a:buNone/>
                      </a:pPr>
                      <a:r>
                        <a:rPr lang="en-US" sz="10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Aprendizaje</a:t>
                      </a:r>
                      <a:r>
                        <a:rPr lang="en-US"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 a lo Largo de la Vida</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Microcredenciales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plataformas</a:t>
                      </a:r>
                      <a:r>
                        <a:rPr lang="en-US" sz="1000" dirty="0">
                          <a:solidFill>
                            <a:srgbClr val="404040"/>
                          </a:solidFill>
                          <a:effectLst/>
                          <a:latin typeface="Calibri" panose="020F0502020204030204" pitchFamily="34" charset="0"/>
                          <a:cs typeface="Calibri" panose="020F0502020204030204" pitchFamily="34" charset="0"/>
                        </a:rPr>
                        <a:t> online, redes de </a:t>
                      </a:r>
                      <a:r>
                        <a:rPr lang="en-US" sz="1000" dirty="0" err="1">
                          <a:solidFill>
                            <a:srgbClr val="404040"/>
                          </a:solidFill>
                          <a:effectLst/>
                          <a:latin typeface="Calibri" panose="020F0502020204030204" pitchFamily="34" charset="0"/>
                          <a:cs typeface="Calibri" panose="020F0502020204030204" pitchFamily="34" charset="0"/>
                        </a:rPr>
                        <a:t>antiguos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alumnos</a:t>
                      </a:r>
                      <a:r>
                        <a:rPr lang="en-US" sz="1000" dirty="0">
                          <a:solidFill>
                            <a:srgbClr val="404040"/>
                          </a:solidFill>
                          <a:effectLst/>
                          <a:latin typeface="Calibri" panose="020F0502020204030204" pitchFamily="34" charset="0"/>
                          <a:cs typeface="Calibri" panose="020F0502020204030204" pitchFamily="34" charset="0"/>
                        </a:rPr>
                        <a:t>.</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040528420"/>
                  </a:ext>
                </a:extLst>
              </a:tr>
              <a:tr h="308336">
                <a:tc>
                  <a:txBody>
                    <a:bodyPr/>
                    <a:lstStyle/>
                    <a:p>
                      <a:pPr>
                        <a:lnSpc>
                          <a:spcPts val="1040"/>
                        </a:lnSpc>
                        <a:buNone/>
                      </a:pPr>
                      <a:r>
                        <a:rPr lang="en-US" sz="10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Gestión</a:t>
                      </a:r>
                      <a:r>
                        <a:rPr lang="en-US"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 del Cambio</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Formación</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en</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liderazgo</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diseño</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centrado</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en</a:t>
                      </a:r>
                      <a:r>
                        <a:rPr lang="en-US" sz="1000" dirty="0">
                          <a:solidFill>
                            <a:srgbClr val="404040"/>
                          </a:solidFill>
                          <a:effectLst/>
                          <a:latin typeface="Calibri" panose="020F0502020204030204" pitchFamily="34" charset="0"/>
                          <a:cs typeface="Calibri" panose="020F0502020204030204" pitchFamily="34" charset="0"/>
                        </a:rPr>
                        <a:t> las personas y storytelling. </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40002050"/>
                  </a:ext>
                </a:extLst>
              </a:tr>
              <a:tr h="411114">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Alfabetización</a:t>
                      </a:r>
                      <a:r>
                        <a:rPr lang="en-US" sz="1000" dirty="0">
                          <a:solidFill>
                            <a:srgbClr val="0289AE"/>
                          </a:solidFill>
                          <a:effectLst/>
                          <a:latin typeface="Calibri" panose="020F0502020204030204" pitchFamily="34" charset="0"/>
                          <a:cs typeface="Calibri" panose="020F0502020204030204" pitchFamily="34" charset="0"/>
                        </a:rPr>
                        <a:t> Digital por </a:t>
                      </a:r>
                      <a:r>
                        <a:rPr lang="en-US" sz="1000" dirty="0" err="1">
                          <a:solidFill>
                            <a:srgbClr val="0289AE"/>
                          </a:solidFill>
                          <a:effectLst/>
                          <a:latin typeface="Calibri" panose="020F0502020204030204" pitchFamily="34" charset="0"/>
                          <a:cs typeface="Calibri" panose="020F0502020204030204" pitchFamily="34" charset="0"/>
                        </a:rPr>
                        <a:t>Niveles</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s-ES" sz="1000" dirty="0">
                          <a:solidFill>
                            <a:srgbClr val="404040"/>
                          </a:solidFill>
                          <a:effectLst/>
                          <a:latin typeface="Calibri" panose="020F0502020204030204" pitchFamily="34" charset="0"/>
                          <a:cs typeface="Calibri" panose="020F0502020204030204" pitchFamily="34" charset="0"/>
                        </a:rPr>
                        <a:t>Módulos de nivel inicial a avanzado y formatos adaptados a móvil.</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249304243"/>
                  </a:ext>
                </a:extLst>
              </a:tr>
              <a:tr h="308336">
                <a:tc>
                  <a:txBody>
                    <a:bodyPr/>
                    <a:lstStyle/>
                    <a:p>
                      <a:pPr>
                        <a:lnSpc>
                          <a:spcPts val="1040"/>
                        </a:lnSpc>
                        <a:buNone/>
                      </a:pPr>
                      <a:r>
                        <a:rPr lang="en-IE" sz="10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Embajadores</a:t>
                      </a:r>
                      <a:r>
                        <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 </a:t>
                      </a:r>
                      <a:r>
                        <a:rPr lang="en-IE" sz="10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Digitales</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s-ES" sz="1000" dirty="0">
                          <a:solidFill>
                            <a:srgbClr val="404040"/>
                          </a:solidFill>
                          <a:effectLst/>
                          <a:latin typeface="Calibri" panose="020F0502020204030204" pitchFamily="34" charset="0"/>
                          <a:cs typeface="Calibri" panose="020F0502020204030204" pitchFamily="34" charset="0"/>
                        </a:rPr>
                        <a:t>Mentoría entre pares y figuras certificadas de referencia.</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000694656"/>
                  </a:ext>
                </a:extLst>
              </a:tr>
              <a:tr h="308336">
                <a:tc>
                  <a:txBody>
                    <a:bodyPr/>
                    <a:lstStyle/>
                    <a:p>
                      <a:pPr>
                        <a:lnSpc>
                          <a:spcPts val="1040"/>
                        </a:lnSpc>
                        <a:buNone/>
                      </a:pPr>
                      <a:r>
                        <a:rPr lang="en-US" sz="10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Habilidades</a:t>
                      </a:r>
                      <a:r>
                        <a:rPr lang="en-US"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Digitales</a:t>
                      </a:r>
                      <a:r>
                        <a:rPr lang="en-US"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 + de </a:t>
                      </a:r>
                      <a:r>
                        <a:rPr lang="en-US" sz="10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Sostenibilidad</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s-ES" sz="1000" dirty="0">
                          <a:solidFill>
                            <a:srgbClr val="404040"/>
                          </a:solidFill>
                          <a:effectLst/>
                          <a:latin typeface="Calibri" panose="020F0502020204030204" pitchFamily="34" charset="0"/>
                          <a:cs typeface="Calibri" panose="020F0502020204030204" pitchFamily="34" charset="0"/>
                        </a:rPr>
                        <a:t>Herramientas reales como monitorización energética y seguimiento de residuos.</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743414850"/>
                  </a:ext>
                </a:extLst>
              </a:tr>
              <a:tr h="205557">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Aprendizaje</a:t>
                      </a:r>
                      <a:r>
                        <a:rPr lang="en-US" sz="1000" dirty="0">
                          <a:solidFill>
                            <a:srgbClr val="0289AE"/>
                          </a:solidFill>
                          <a:effectLst/>
                          <a:latin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cs typeface="Calibri" panose="020F0502020204030204" pitchFamily="34" charset="0"/>
                        </a:rPr>
                        <a:t>Combinado</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s-ES" sz="1000" dirty="0">
                          <a:solidFill>
                            <a:srgbClr val="404040"/>
                          </a:solidFill>
                          <a:effectLst/>
                          <a:latin typeface="Calibri" panose="020F0502020204030204" pitchFamily="34" charset="0"/>
                          <a:cs typeface="Calibri" panose="020F0502020204030204" pitchFamily="34" charset="0"/>
                        </a:rPr>
                        <a:t>Acogida en línea y talleres presenciales.</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120099969"/>
                  </a:ext>
                </a:extLst>
              </a:tr>
              <a:tr h="308336">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Formación</a:t>
                      </a:r>
                      <a:r>
                        <a:rPr lang="en-US" sz="1000" dirty="0">
                          <a:solidFill>
                            <a:srgbClr val="0289AE"/>
                          </a:solidFill>
                          <a:effectLst/>
                          <a:latin typeface="Calibri" panose="020F0502020204030204" pitchFamily="34" charset="0"/>
                          <a:cs typeface="Calibri" panose="020F0502020204030204" pitchFamily="34" charset="0"/>
                        </a:rPr>
                        <a:t> por </a:t>
                      </a:r>
                      <a:r>
                        <a:rPr lang="en-US" sz="1000" dirty="0" err="1">
                          <a:solidFill>
                            <a:srgbClr val="0289AE"/>
                          </a:solidFill>
                          <a:effectLst/>
                          <a:latin typeface="Calibri" panose="020F0502020204030204" pitchFamily="34" charset="0"/>
                          <a:cs typeface="Calibri" panose="020F0502020204030204" pitchFamily="34" charset="0"/>
                        </a:rPr>
                        <a:t>Rol</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a:solidFill>
                            <a:srgbClr val="404040"/>
                          </a:solidFill>
                          <a:effectLst/>
                          <a:latin typeface="Calibri" panose="020F0502020204030204" pitchFamily="34" charset="0"/>
                          <a:cs typeface="Calibri" panose="020F0502020204030204" pitchFamily="34" charset="0"/>
                        </a:rPr>
                        <a:t>Sistemas de </a:t>
                      </a:r>
                      <a:r>
                        <a:rPr lang="en-US" sz="1000" dirty="0" err="1">
                          <a:solidFill>
                            <a:srgbClr val="404040"/>
                          </a:solidFill>
                          <a:effectLst/>
                          <a:latin typeface="Calibri" panose="020F0502020204030204" pitchFamily="34" charset="0"/>
                          <a:cs typeface="Calibri" panose="020F0502020204030204" pitchFamily="34" charset="0"/>
                        </a:rPr>
                        <a:t>reservas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menús</a:t>
                      </a:r>
                      <a:r>
                        <a:rPr lang="en-US" sz="1000" dirty="0">
                          <a:solidFill>
                            <a:srgbClr val="404040"/>
                          </a:solidFill>
                          <a:effectLst/>
                          <a:latin typeface="Calibri" panose="020F0502020204030204" pitchFamily="34" charset="0"/>
                          <a:cs typeface="Calibri" panose="020F0502020204030204" pitchFamily="34" charset="0"/>
                        </a:rPr>
                        <a:t> QR y gestion de </a:t>
                      </a:r>
                      <a:r>
                        <a:rPr lang="en-US" sz="1000" dirty="0" err="1">
                          <a:solidFill>
                            <a:srgbClr val="404040"/>
                          </a:solidFill>
                          <a:effectLst/>
                          <a:latin typeface="Calibri" panose="020F0502020204030204" pitchFamily="34" charset="0"/>
                          <a:cs typeface="Calibri" panose="020F0502020204030204" pitchFamily="34" charset="0"/>
                        </a:rPr>
                        <a:t>reseñas</a:t>
                      </a:r>
                      <a:r>
                        <a:rPr lang="en-US" sz="1000" dirty="0">
                          <a:solidFill>
                            <a:srgbClr val="404040"/>
                          </a:solidFill>
                          <a:effectLst/>
                          <a:latin typeface="Calibri" panose="020F0502020204030204" pitchFamily="34" charset="0"/>
                          <a:cs typeface="Calibri" panose="020F0502020204030204" pitchFamily="34" charset="0"/>
                        </a:rPr>
                        <a:t>.</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065532753"/>
                  </a:ext>
                </a:extLst>
              </a:tr>
              <a:tr h="308336">
                <a:tc>
                  <a:txBody>
                    <a:bodyPr/>
                    <a:lstStyle/>
                    <a:p>
                      <a:pPr>
                        <a:lnSpc>
                          <a:spcPts val="1040"/>
                        </a:lnSpc>
                        <a:buNone/>
                      </a:pPr>
                      <a:r>
                        <a:rPr lang="en-US" sz="1000" dirty="0">
                          <a:solidFill>
                            <a:srgbClr val="0289AE"/>
                          </a:solidFill>
                          <a:effectLst/>
                          <a:latin typeface="Calibri" panose="020F0502020204030204" pitchFamily="34" charset="0"/>
                          <a:cs typeface="Calibri" panose="020F0502020204030204" pitchFamily="34" charset="0"/>
                        </a:rPr>
                        <a:t>Portales de </a:t>
                      </a:r>
                      <a:r>
                        <a:rPr lang="en-US" sz="1000" dirty="0" err="1">
                          <a:solidFill>
                            <a:srgbClr val="0289AE"/>
                          </a:solidFill>
                          <a:effectLst/>
                          <a:latin typeface="Calibri" panose="020F0502020204030204" pitchFamily="34" charset="0"/>
                          <a:cs typeface="Calibri" panose="020F0502020204030204" pitchFamily="34" charset="0"/>
                        </a:rPr>
                        <a:t>Conocimiento</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Recursos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compartidos</a:t>
                      </a:r>
                      <a:r>
                        <a:rPr lang="en-US" sz="1000" dirty="0">
                          <a:solidFill>
                            <a:srgbClr val="404040"/>
                          </a:solidFill>
                          <a:effectLst/>
                          <a:latin typeface="Calibri" panose="020F0502020204030204" pitchFamily="34" charset="0"/>
                          <a:cs typeface="Calibri" panose="020F0502020204030204" pitchFamily="34" charset="0"/>
                        </a:rPr>
                        <a:t> y </a:t>
                      </a:r>
                      <a:r>
                        <a:rPr lang="en-US" sz="1000" dirty="0" err="1">
                          <a:solidFill>
                            <a:srgbClr val="404040"/>
                          </a:solidFill>
                          <a:effectLst/>
                          <a:latin typeface="Calibri" panose="020F0502020204030204" pitchFamily="34" charset="0"/>
                          <a:cs typeface="Calibri" panose="020F0502020204030204" pitchFamily="34" charset="0"/>
                        </a:rPr>
                        <a:t>buenas</a:t>
                      </a:r>
                      <a:r>
                        <a:rPr lang="en-US" sz="1000" dirty="0">
                          <a:solidFill>
                            <a:srgbClr val="404040"/>
                          </a:solidFill>
                          <a:effectLst/>
                          <a:latin typeface="Calibri" panose="020F0502020204030204" pitchFamily="34" charset="0"/>
                          <a:cs typeface="Calibri" panose="020F0502020204030204" pitchFamily="34" charset="0"/>
                        </a:rPr>
                        <a:t> </a:t>
                      </a:r>
                      <a:r>
                        <a:rPr lang="en-US" sz="1000" dirty="0" err="1">
                          <a:solidFill>
                            <a:srgbClr val="404040"/>
                          </a:solidFill>
                          <a:effectLst/>
                          <a:latin typeface="Calibri" panose="020F0502020204030204" pitchFamily="34" charset="0"/>
                          <a:cs typeface="Calibri" panose="020F0502020204030204" pitchFamily="34" charset="0"/>
                        </a:rPr>
                        <a:t>prácticas</a:t>
                      </a:r>
                      <a:r>
                        <a:rPr lang="en-US" sz="1000" dirty="0">
                          <a:solidFill>
                            <a:srgbClr val="404040"/>
                          </a:solidFill>
                          <a:effectLst/>
                          <a:latin typeface="Calibri" panose="020F0502020204030204" pitchFamily="34" charset="0"/>
                          <a:cs typeface="Calibri" panose="020F0502020204030204" pitchFamily="34" charset="0"/>
                        </a:rPr>
                        <a:t> entre regiones. </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183870876"/>
                  </a:ext>
                </a:extLst>
              </a:tr>
              <a:tr h="308336">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Apoyo</a:t>
                      </a:r>
                      <a:r>
                        <a:rPr lang="en-US" sz="1000" dirty="0">
                          <a:solidFill>
                            <a:srgbClr val="0289AE"/>
                          </a:solidFill>
                          <a:effectLst/>
                          <a:latin typeface="Calibri" panose="020F0502020204030204" pitchFamily="34" charset="0"/>
                          <a:cs typeface="Calibri" panose="020F0502020204030204" pitchFamily="34" charset="0"/>
                        </a:rPr>
                        <a:t> </a:t>
                      </a:r>
                      <a:r>
                        <a:rPr lang="en-US" sz="1000" dirty="0" err="1">
                          <a:solidFill>
                            <a:srgbClr val="0289AE"/>
                          </a:solidFill>
                          <a:effectLst/>
                          <a:latin typeface="Calibri" panose="020F0502020204030204" pitchFamily="34" charset="0"/>
                          <a:cs typeface="Calibri" panose="020F0502020204030204" pitchFamily="34" charset="0"/>
                        </a:rPr>
                        <a:t>Gubernamental</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s-ES" sz="1000" dirty="0">
                          <a:solidFill>
                            <a:srgbClr val="404040"/>
                          </a:solidFill>
                          <a:effectLst/>
                          <a:latin typeface="Calibri" panose="020F0502020204030204" pitchFamily="34" charset="0"/>
                          <a:cs typeface="Calibri" panose="020F0502020204030204" pitchFamily="34" charset="0"/>
                        </a:rPr>
                        <a:t>Formación subvencionada y certificaciones reconocidas.</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581558362"/>
                  </a:ext>
                </a:extLst>
              </a:tr>
              <a:tr h="308336">
                <a:tc>
                  <a:txBody>
                    <a:bodyPr/>
                    <a:lstStyle/>
                    <a:p>
                      <a:pPr>
                        <a:lnSpc>
                          <a:spcPts val="1040"/>
                        </a:lnSpc>
                        <a:buNone/>
                      </a:pPr>
                      <a:r>
                        <a:rPr lang="en-US" sz="1000" dirty="0" err="1">
                          <a:solidFill>
                            <a:srgbClr val="0289AE"/>
                          </a:solidFill>
                          <a:effectLst/>
                          <a:latin typeface="Calibri" panose="020F0502020204030204" pitchFamily="34" charset="0"/>
                          <a:cs typeface="Calibri" panose="020F0502020204030204" pitchFamily="34" charset="0"/>
                        </a:rPr>
                        <a:t>Formación</a:t>
                      </a:r>
                      <a:r>
                        <a:rPr lang="en-US" sz="1000" dirty="0">
                          <a:solidFill>
                            <a:srgbClr val="0289AE"/>
                          </a:solidFill>
                          <a:effectLst/>
                          <a:latin typeface="Calibri" panose="020F0502020204030204" pitchFamily="34" charset="0"/>
                          <a:cs typeface="Calibri" panose="020F0502020204030204" pitchFamily="34" charset="0"/>
                        </a:rPr>
                        <a:t> Cultural y </a:t>
                      </a:r>
                      <a:r>
                        <a:rPr lang="en-US" sz="1000" dirty="0" err="1">
                          <a:solidFill>
                            <a:srgbClr val="0289AE"/>
                          </a:solidFill>
                          <a:effectLst/>
                          <a:latin typeface="Calibri" panose="020F0502020204030204" pitchFamily="34" charset="0"/>
                          <a:cs typeface="Calibri" panose="020F0502020204030204" pitchFamily="34" charset="0"/>
                        </a:rPr>
                        <a:t>Ética</a:t>
                      </a:r>
                      <a:endParaRPr lang="en-IE" sz="10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lvl="0" indent="0" algn="l" defTabSz="2073036"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N/D</a:t>
                      </a:r>
                      <a:endParaRPr kumimoji="0" lang="en-IE" sz="10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040"/>
                        </a:lnSpc>
                        <a:buNone/>
                      </a:pPr>
                      <a:r>
                        <a:rPr lang="en-US" sz="1000" dirty="0" err="1">
                          <a:solidFill>
                            <a:srgbClr val="404040"/>
                          </a:solidFill>
                          <a:effectLst/>
                          <a:latin typeface="Calibri" panose="020F0502020204030204" pitchFamily="34" charset="0"/>
                          <a:cs typeface="Calibri" panose="020F0502020204030204" pitchFamily="34" charset="0"/>
                        </a:rPr>
                        <a:t>Ética</a:t>
                      </a:r>
                      <a:r>
                        <a:rPr lang="en-US" sz="1000" dirty="0">
                          <a:solidFill>
                            <a:srgbClr val="404040"/>
                          </a:solidFill>
                          <a:effectLst/>
                          <a:latin typeface="Calibri" panose="020F0502020204030204" pitchFamily="34" charset="0"/>
                          <a:cs typeface="Calibri" panose="020F0502020204030204" pitchFamily="34" charset="0"/>
                        </a:rPr>
                        <a:t> digital e </a:t>
                      </a:r>
                      <a:r>
                        <a:rPr lang="en-US" sz="1000" dirty="0" err="1">
                          <a:solidFill>
                            <a:srgbClr val="404040"/>
                          </a:solidFill>
                          <a:effectLst/>
                          <a:latin typeface="Calibri" panose="020F0502020204030204" pitchFamily="34" charset="0"/>
                          <a:cs typeface="Calibri" panose="020F0502020204030204" pitchFamily="34" charset="0"/>
                        </a:rPr>
                        <a:t>impacto</a:t>
                      </a:r>
                      <a:r>
                        <a:rPr lang="en-US" sz="1000" dirty="0">
                          <a:solidFill>
                            <a:srgbClr val="404040"/>
                          </a:solidFill>
                          <a:effectLst/>
                          <a:latin typeface="Calibri" panose="020F0502020204030204" pitchFamily="34" charset="0"/>
                          <a:cs typeface="Calibri" panose="020F0502020204030204" pitchFamily="34" charset="0"/>
                        </a:rPr>
                        <a:t> cultural a largo </a:t>
                      </a:r>
                      <a:r>
                        <a:rPr lang="en-US" sz="1000" dirty="0" err="1">
                          <a:solidFill>
                            <a:srgbClr val="404040"/>
                          </a:solidFill>
                          <a:effectLst/>
                          <a:latin typeface="Calibri" panose="020F0502020204030204" pitchFamily="34" charset="0"/>
                          <a:cs typeface="Calibri" panose="020F0502020204030204" pitchFamily="34" charset="0"/>
                        </a:rPr>
                        <a:t>plazo</a:t>
                      </a:r>
                      <a:r>
                        <a:rPr lang="en-US" sz="1000" dirty="0">
                          <a:solidFill>
                            <a:srgbClr val="404040"/>
                          </a:solidFill>
                          <a:effectLst/>
                          <a:latin typeface="Calibri" panose="020F0502020204030204" pitchFamily="34" charset="0"/>
                          <a:cs typeface="Calibri" panose="020F0502020204030204" pitchFamily="34" charset="0"/>
                        </a:rPr>
                        <a:t>. </a:t>
                      </a:r>
                      <a:endParaRPr lang="en-IE" sz="10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814658671"/>
                  </a:ext>
                </a:extLst>
              </a:tr>
            </a:tbl>
          </a:graphicData>
        </a:graphic>
      </p:graphicFrame>
      <p:cxnSp>
        <p:nvCxnSpPr>
          <p:cNvPr id="8" name="Straight Connector 7">
            <a:extLst>
              <a:ext uri="{FF2B5EF4-FFF2-40B4-BE49-F238E27FC236}">
                <a16:creationId xmlns:a16="http://schemas.microsoft.com/office/drawing/2014/main" id="{4F9A16FC-5E31-AA29-2179-3B5F3B941EA8}"/>
              </a:ext>
            </a:extLst>
          </p:cNvPr>
          <p:cNvCxnSpPr>
            <a:cxnSpLocks/>
          </p:cNvCxnSpPr>
          <p:nvPr/>
        </p:nvCxnSpPr>
        <p:spPr>
          <a:xfrm>
            <a:off x="696744" y="1563343"/>
            <a:ext cx="642803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288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C860D-7B7A-4919-AC6E-93CE4E3335FF}"/>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6A9B3BB6-5E34-7A45-24F0-E28D511E388F}"/>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36</a:t>
            </a:fld>
            <a:endParaRPr lang="en-US" dirty="0">
              <a:solidFill>
                <a:srgbClr val="262626"/>
              </a:solidFill>
            </a:endParaRPr>
          </a:p>
        </p:txBody>
      </p:sp>
      <p:cxnSp>
        <p:nvCxnSpPr>
          <p:cNvPr id="155" name="Straight Connector 154">
            <a:extLst>
              <a:ext uri="{FF2B5EF4-FFF2-40B4-BE49-F238E27FC236}">
                <a16:creationId xmlns:a16="http://schemas.microsoft.com/office/drawing/2014/main" id="{2AE2C9E9-E286-C4DC-4F9D-2D9FF2905BA7}"/>
              </a:ext>
            </a:extLst>
          </p:cNvPr>
          <p:cNvCxnSpPr>
            <a:cxnSpLocks/>
          </p:cNvCxnSpPr>
          <p:nvPr/>
        </p:nvCxnSpPr>
        <p:spPr>
          <a:xfrm>
            <a:off x="-7019" y="789184"/>
            <a:ext cx="503501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321481AF-6742-67FE-AAC1-2E44774CC4FC}"/>
              </a:ext>
            </a:extLst>
          </p:cNvPr>
          <p:cNvSpPr txBox="1"/>
          <p:nvPr/>
        </p:nvSpPr>
        <p:spPr>
          <a:xfrm>
            <a:off x="601974" y="658528"/>
            <a:ext cx="2050776" cy="710707"/>
          </a:xfrm>
          <a:prstGeom prst="rect">
            <a:avLst/>
          </a:prstGeom>
          <a:noFill/>
          <a:ln>
            <a:noFill/>
          </a:ln>
        </p:spPr>
        <p:txBody>
          <a:bodyPr wrap="square" rtlCol="0">
            <a:spAutoFit/>
          </a:bodyPr>
          <a:lstStyle/>
          <a:p>
            <a:pPr>
              <a:lnSpc>
                <a:spcPts val="1580"/>
              </a:lnSpc>
            </a:pPr>
            <a:r>
              <a:rPr lang="en-US" sz="1600" b="1" dirty="0">
                <a:solidFill>
                  <a:srgbClr val="0289AE"/>
                </a:solidFill>
                <a:highlight>
                  <a:srgbClr val="FFFFFF"/>
                </a:highlight>
                <a:latin typeface="Calibri" panose="020F0502020204030204" pitchFamily="34" charset="0"/>
                <a:cs typeface="Calibri" panose="020F0502020204030204" pitchFamily="34" charset="0"/>
              </a:rPr>
              <a:t>Temas </a:t>
            </a:r>
            <a:r>
              <a:rPr lang="en-US" sz="1600" b="1" dirty="0" err="1">
                <a:solidFill>
                  <a:srgbClr val="0289AE"/>
                </a:solidFill>
                <a:highlight>
                  <a:srgbClr val="FFFFFF"/>
                </a:highlight>
                <a:latin typeface="Calibri" panose="020F0502020204030204" pitchFamily="34" charset="0"/>
                <a:cs typeface="Calibri" panose="020F0502020204030204" pitchFamily="34" charset="0"/>
              </a:rPr>
              <a:t>Comunes</a:t>
            </a:r>
            <a:r>
              <a:rPr lang="en-US" sz="1600" b="1" dirty="0">
                <a:solidFill>
                  <a:srgbClr val="0289AE"/>
                </a:solidFill>
                <a:highlight>
                  <a:srgbClr val="FFFFFF"/>
                </a:highlight>
                <a:latin typeface="Calibri" panose="020F0502020204030204" pitchFamily="34" charset="0"/>
                <a:cs typeface="Calibri" panose="020F0502020204030204" pitchFamily="34" charset="0"/>
              </a:rPr>
              <a:t> entre Todos </a:t>
            </a:r>
            <a:r>
              <a:rPr lang="en-US" sz="1600" b="1" dirty="0" err="1">
                <a:solidFill>
                  <a:srgbClr val="0289AE"/>
                </a:solidFill>
                <a:highlight>
                  <a:srgbClr val="FFFFFF"/>
                </a:highlight>
                <a:latin typeface="Calibri" panose="020F0502020204030204" pitchFamily="34" charset="0"/>
                <a:cs typeface="Calibri" panose="020F0502020204030204" pitchFamily="34" charset="0"/>
              </a:rPr>
              <a:t>los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Grupos</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a:p>
            <a:pPr>
              <a:lnSpc>
                <a:spcPts val="1580"/>
              </a:lnSpc>
            </a:pP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157" name="Straight Connector 156">
            <a:extLst>
              <a:ext uri="{FF2B5EF4-FFF2-40B4-BE49-F238E27FC236}">
                <a16:creationId xmlns:a16="http://schemas.microsoft.com/office/drawing/2014/main" id="{3525A06F-CAC2-AA2C-43CD-5E67166D5AF7}"/>
              </a:ext>
            </a:extLst>
          </p:cNvPr>
          <p:cNvCxnSpPr>
            <a:cxnSpLocks/>
          </p:cNvCxnSpPr>
          <p:nvPr/>
        </p:nvCxnSpPr>
        <p:spPr>
          <a:xfrm>
            <a:off x="5027992" y="795214"/>
            <a:ext cx="0" cy="574086"/>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58" name="Triangle 157">
            <a:extLst>
              <a:ext uri="{FF2B5EF4-FFF2-40B4-BE49-F238E27FC236}">
                <a16:creationId xmlns:a16="http://schemas.microsoft.com/office/drawing/2014/main" id="{13064FEF-215E-B3A8-B1A0-766F66D38712}"/>
              </a:ext>
            </a:extLst>
          </p:cNvPr>
          <p:cNvSpPr/>
          <p:nvPr/>
        </p:nvSpPr>
        <p:spPr>
          <a:xfrm rot="10800000">
            <a:off x="4919319" y="946504"/>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a16="http://schemas.microsoft.com/office/drawing/2014/main" id="{2742B4F9-0614-4817-8010-B05360D0F835}"/>
              </a:ext>
            </a:extLst>
          </p:cNvPr>
          <p:cNvGrpSpPr/>
          <p:nvPr/>
        </p:nvGrpSpPr>
        <p:grpSpPr>
          <a:xfrm>
            <a:off x="2652749" y="1401853"/>
            <a:ext cx="4746707" cy="2530824"/>
            <a:chOff x="2652749" y="1401853"/>
            <a:chExt cx="4746707" cy="2530824"/>
          </a:xfrm>
        </p:grpSpPr>
        <p:grpSp>
          <p:nvGrpSpPr>
            <p:cNvPr id="56" name="Group 55">
              <a:extLst>
                <a:ext uri="{FF2B5EF4-FFF2-40B4-BE49-F238E27FC236}">
                  <a16:creationId xmlns:a16="http://schemas.microsoft.com/office/drawing/2014/main" id="{738F787A-778B-1D7C-F6C1-B1FC4CB35997}"/>
                </a:ext>
              </a:extLst>
            </p:cNvPr>
            <p:cNvGrpSpPr/>
            <p:nvPr/>
          </p:nvGrpSpPr>
          <p:grpSpPr>
            <a:xfrm>
              <a:off x="3860561" y="1453932"/>
              <a:ext cx="2318660" cy="2316398"/>
              <a:chOff x="2573760" y="4615747"/>
              <a:chExt cx="2142110" cy="2140021"/>
            </a:xfrm>
          </p:grpSpPr>
          <p:sp>
            <p:nvSpPr>
              <p:cNvPr id="49" name="Freeform 48">
                <a:extLst>
                  <a:ext uri="{FF2B5EF4-FFF2-40B4-BE49-F238E27FC236}">
                    <a16:creationId xmlns:a16="http://schemas.microsoft.com/office/drawing/2014/main" id="{125261D8-6E23-CF0F-B1D4-069A0E300B72}"/>
                  </a:ext>
                </a:extLst>
              </p:cNvPr>
              <p:cNvSpPr/>
              <p:nvPr/>
            </p:nvSpPr>
            <p:spPr>
              <a:xfrm>
                <a:off x="3671312" y="4615747"/>
                <a:ext cx="982429" cy="900560"/>
              </a:xfrm>
              <a:custGeom>
                <a:avLst/>
                <a:gdLst>
                  <a:gd name="connsiteX0" fmla="*/ 409346 w 982429"/>
                  <a:gd name="connsiteY0" fmla="*/ 900560 h 900560"/>
                  <a:gd name="connsiteX1" fmla="*/ 982429 w 982429"/>
                  <a:gd name="connsiteY1" fmla="*/ 713975 h 900560"/>
                  <a:gd name="connsiteX2" fmla="*/ 0 w 982429"/>
                  <a:gd name="connsiteY2" fmla="*/ 0 h 900560"/>
                  <a:gd name="connsiteX3" fmla="*/ 0 w 982429"/>
                  <a:gd name="connsiteY3" fmla="*/ 602595 h 900560"/>
                  <a:gd name="connsiteX4" fmla="*/ 409346 w 982429"/>
                  <a:gd name="connsiteY4" fmla="*/ 899608 h 90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29" h="900560">
                    <a:moveTo>
                      <a:pt x="409346" y="900560"/>
                    </a:moveTo>
                    <a:lnTo>
                      <a:pt x="982429" y="713975"/>
                    </a:lnTo>
                    <a:cubicBezTo>
                      <a:pt x="834874" y="294158"/>
                      <a:pt x="444568" y="11424"/>
                      <a:pt x="0" y="0"/>
                    </a:cubicBezTo>
                    <a:lnTo>
                      <a:pt x="0" y="602595"/>
                    </a:lnTo>
                    <a:cubicBezTo>
                      <a:pt x="186585" y="613066"/>
                      <a:pt x="343660" y="733014"/>
                      <a:pt x="409346" y="899608"/>
                    </a:cubicBezTo>
                    <a:close/>
                  </a:path>
                </a:pathLst>
              </a:custGeom>
              <a:solidFill>
                <a:srgbClr val="286733"/>
              </a:solidFill>
              <a:ln w="9509"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2AB6C231-D7D8-E309-EAF8-1EB8E27580C8}"/>
                  </a:ext>
                </a:extLst>
              </p:cNvPr>
              <p:cNvSpPr/>
              <p:nvPr/>
            </p:nvSpPr>
            <p:spPr>
              <a:xfrm>
                <a:off x="3941671" y="5381128"/>
                <a:ext cx="774199" cy="1154735"/>
              </a:xfrm>
              <a:custGeom>
                <a:avLst/>
                <a:gdLst>
                  <a:gd name="connsiteX0" fmla="*/ 729206 w 774199"/>
                  <a:gd name="connsiteY0" fmla="*/ 0 h 1154735"/>
                  <a:gd name="connsiteX1" fmla="*/ 156122 w 774199"/>
                  <a:gd name="connsiteY1" fmla="*/ 186585 h 1154735"/>
                  <a:gd name="connsiteX2" fmla="*/ 171354 w 774199"/>
                  <a:gd name="connsiteY2" fmla="*/ 305581 h 1154735"/>
                  <a:gd name="connsiteX3" fmla="*/ 0 w 774199"/>
                  <a:gd name="connsiteY3" fmla="*/ 667328 h 1154735"/>
                  <a:gd name="connsiteX4" fmla="*/ 354132 w 774199"/>
                  <a:gd name="connsiteY4" fmla="*/ 1154735 h 1154735"/>
                  <a:gd name="connsiteX5" fmla="*/ 729206 w 774199"/>
                  <a:gd name="connsiteY5" fmla="*/ 0 h 115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199" h="1154735">
                    <a:moveTo>
                      <a:pt x="729206" y="0"/>
                    </a:moveTo>
                    <a:lnTo>
                      <a:pt x="156122" y="186585"/>
                    </a:lnTo>
                    <a:cubicBezTo>
                      <a:pt x="165642" y="224664"/>
                      <a:pt x="171354" y="264647"/>
                      <a:pt x="171354" y="305581"/>
                    </a:cubicBezTo>
                    <a:cubicBezTo>
                      <a:pt x="171354" y="451232"/>
                      <a:pt x="104716" y="581651"/>
                      <a:pt x="0" y="667328"/>
                    </a:cubicBezTo>
                    <a:lnTo>
                      <a:pt x="354132" y="1154735"/>
                    </a:lnTo>
                    <a:cubicBezTo>
                      <a:pt x="707311" y="884377"/>
                      <a:pt x="856770" y="426481"/>
                      <a:pt x="729206" y="0"/>
                    </a:cubicBezTo>
                    <a:close/>
                  </a:path>
                </a:pathLst>
              </a:custGeom>
              <a:solidFill>
                <a:srgbClr val="3D8340"/>
              </a:solidFill>
              <a:ln w="9509"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D4DA0BB-A2E0-3AEB-DDE8-38892F56B3FF}"/>
                  </a:ext>
                </a:extLst>
              </p:cNvPr>
              <p:cNvSpPr/>
              <p:nvPr/>
            </p:nvSpPr>
            <p:spPr>
              <a:xfrm>
                <a:off x="3038255" y="6079872"/>
                <a:ext cx="1214709" cy="675896"/>
              </a:xfrm>
              <a:custGeom>
                <a:avLst/>
                <a:gdLst>
                  <a:gd name="connsiteX0" fmla="*/ 354131 w 1214709"/>
                  <a:gd name="connsiteY0" fmla="*/ 0 h 675896"/>
                  <a:gd name="connsiteX1" fmla="*/ 0 w 1214709"/>
                  <a:gd name="connsiteY1" fmla="*/ 487407 h 675896"/>
                  <a:gd name="connsiteX2" fmla="*/ 607354 w 1214709"/>
                  <a:gd name="connsiteY2" fmla="*/ 675896 h 675896"/>
                  <a:gd name="connsiteX3" fmla="*/ 1214709 w 1214709"/>
                  <a:gd name="connsiteY3" fmla="*/ 487407 h 675896"/>
                  <a:gd name="connsiteX4" fmla="*/ 860578 w 1214709"/>
                  <a:gd name="connsiteY4" fmla="*/ 0 h 675896"/>
                  <a:gd name="connsiteX5" fmla="*/ 608306 w 1214709"/>
                  <a:gd name="connsiteY5" fmla="*/ 74253 h 675896"/>
                  <a:gd name="connsiteX6" fmla="*/ 355083 w 1214709"/>
                  <a:gd name="connsiteY6" fmla="*/ 0 h 67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709" h="675896">
                    <a:moveTo>
                      <a:pt x="354131" y="0"/>
                    </a:moveTo>
                    <a:lnTo>
                      <a:pt x="0" y="487407"/>
                    </a:lnTo>
                    <a:cubicBezTo>
                      <a:pt x="178970" y="611162"/>
                      <a:pt x="388402" y="675896"/>
                      <a:pt x="607354" y="675896"/>
                    </a:cubicBezTo>
                    <a:cubicBezTo>
                      <a:pt x="826307" y="675896"/>
                      <a:pt x="1034787" y="611162"/>
                      <a:pt x="1214709" y="487407"/>
                    </a:cubicBezTo>
                    <a:lnTo>
                      <a:pt x="860578" y="0"/>
                    </a:lnTo>
                    <a:cubicBezTo>
                      <a:pt x="787276" y="46646"/>
                      <a:pt x="700647" y="74253"/>
                      <a:pt x="608306" y="74253"/>
                    </a:cubicBezTo>
                    <a:cubicBezTo>
                      <a:pt x="515966" y="74253"/>
                      <a:pt x="428385" y="46646"/>
                      <a:pt x="355083" y="0"/>
                    </a:cubicBezTo>
                    <a:close/>
                  </a:path>
                </a:pathLst>
              </a:custGeom>
              <a:solidFill>
                <a:srgbClr val="0289AE"/>
              </a:solidFill>
              <a:ln w="9509"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5E62AC5-495D-E3DF-4F99-47FAD1794D84}"/>
                  </a:ext>
                </a:extLst>
              </p:cNvPr>
              <p:cNvSpPr/>
              <p:nvPr/>
            </p:nvSpPr>
            <p:spPr>
              <a:xfrm>
                <a:off x="2583215" y="5762867"/>
                <a:ext cx="764429" cy="773948"/>
              </a:xfrm>
              <a:custGeom>
                <a:avLst/>
                <a:gdLst>
                  <a:gd name="connsiteX0" fmla="*/ 599739 w 764429"/>
                  <a:gd name="connsiteY0" fmla="*/ 0 h 773948"/>
                  <a:gd name="connsiteX1" fmla="*/ 0 w 764429"/>
                  <a:gd name="connsiteY1" fmla="*/ 64734 h 773948"/>
                  <a:gd name="connsiteX2" fmla="*/ 410297 w 764429"/>
                  <a:gd name="connsiteY2" fmla="*/ 773949 h 773948"/>
                  <a:gd name="connsiteX3" fmla="*/ 764429 w 764429"/>
                  <a:gd name="connsiteY3" fmla="*/ 286542 h 773948"/>
                  <a:gd name="connsiteX4" fmla="*/ 599739 w 764429"/>
                  <a:gd name="connsiteY4" fmla="*/ 952 h 773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29" h="773948">
                    <a:moveTo>
                      <a:pt x="599739" y="0"/>
                    </a:moveTo>
                    <a:lnTo>
                      <a:pt x="0" y="64734"/>
                    </a:lnTo>
                    <a:cubicBezTo>
                      <a:pt x="37127" y="345564"/>
                      <a:pt x="185633" y="601643"/>
                      <a:pt x="410297" y="773949"/>
                    </a:cubicBezTo>
                    <a:lnTo>
                      <a:pt x="764429" y="286542"/>
                    </a:lnTo>
                    <a:cubicBezTo>
                      <a:pt x="678752" y="216096"/>
                      <a:pt x="617826" y="115188"/>
                      <a:pt x="599739" y="952"/>
                    </a:cubicBezTo>
                    <a:close/>
                  </a:path>
                </a:pathLst>
              </a:custGeom>
              <a:solidFill>
                <a:srgbClr val="0289AE">
                  <a:alpha val="70000"/>
                </a:srgbClr>
              </a:solidFill>
              <a:ln w="9509"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016DC9-E6A9-1A34-9CA5-4CD727357B97}"/>
                  </a:ext>
                </a:extLst>
              </p:cNvPr>
              <p:cNvSpPr/>
              <p:nvPr/>
            </p:nvSpPr>
            <p:spPr>
              <a:xfrm>
                <a:off x="2573760" y="4993678"/>
                <a:ext cx="705341" cy="779660"/>
              </a:xfrm>
              <a:custGeom>
                <a:avLst/>
                <a:gdLst>
                  <a:gd name="connsiteX0" fmla="*/ 704390 w 705341"/>
                  <a:gd name="connsiteY0" fmla="*/ 401730 h 779660"/>
                  <a:gd name="connsiteX1" fmla="*/ 254110 w 705341"/>
                  <a:gd name="connsiteY1" fmla="*/ 0 h 779660"/>
                  <a:gd name="connsiteX2" fmla="*/ 3743 w 705341"/>
                  <a:gd name="connsiteY2" fmla="*/ 779660 h 779660"/>
                  <a:gd name="connsiteX3" fmla="*/ 603481 w 705341"/>
                  <a:gd name="connsiteY3" fmla="*/ 714927 h 779660"/>
                  <a:gd name="connsiteX4" fmla="*/ 603481 w 705341"/>
                  <a:gd name="connsiteY4" fmla="*/ 692080 h 779660"/>
                  <a:gd name="connsiteX5" fmla="*/ 705342 w 705341"/>
                  <a:gd name="connsiteY5" fmla="*/ 400778 h 77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341" h="779660">
                    <a:moveTo>
                      <a:pt x="704390" y="401730"/>
                    </a:moveTo>
                    <a:lnTo>
                      <a:pt x="254110" y="0"/>
                    </a:lnTo>
                    <a:cubicBezTo>
                      <a:pt x="70380" y="216096"/>
                      <a:pt x="-20057" y="497878"/>
                      <a:pt x="3743" y="779660"/>
                    </a:cubicBezTo>
                    <a:lnTo>
                      <a:pt x="603481" y="714927"/>
                    </a:lnTo>
                    <a:cubicBezTo>
                      <a:pt x="603481" y="707311"/>
                      <a:pt x="603481" y="699695"/>
                      <a:pt x="603481" y="692080"/>
                    </a:cubicBezTo>
                    <a:cubicBezTo>
                      <a:pt x="603481" y="581652"/>
                      <a:pt x="641560" y="480743"/>
                      <a:pt x="705342" y="400778"/>
                    </a:cubicBezTo>
                    <a:close/>
                  </a:path>
                </a:pathLst>
              </a:custGeom>
              <a:solidFill>
                <a:srgbClr val="46843E"/>
              </a:solidFill>
              <a:ln w="9509"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3B55EB6-E84C-9F7B-F816-BDCC789F066F}"/>
                  </a:ext>
                </a:extLst>
              </p:cNvPr>
              <p:cNvSpPr/>
              <p:nvPr/>
            </p:nvSpPr>
            <p:spPr>
              <a:xfrm>
                <a:off x="2864997" y="4720464"/>
                <a:ext cx="565467" cy="634961"/>
              </a:xfrm>
              <a:custGeom>
                <a:avLst/>
                <a:gdLst>
                  <a:gd name="connsiteX0" fmla="*/ 317957 w 565467"/>
                  <a:gd name="connsiteY0" fmla="*/ 0 h 634961"/>
                  <a:gd name="connsiteX1" fmla="*/ 0 w 565467"/>
                  <a:gd name="connsiteY1" fmla="*/ 233232 h 634961"/>
                  <a:gd name="connsiteX2" fmla="*/ 450280 w 565467"/>
                  <a:gd name="connsiteY2" fmla="*/ 634962 h 634961"/>
                  <a:gd name="connsiteX3" fmla="*/ 565468 w 565467"/>
                  <a:gd name="connsiteY3" fmla="*/ 551189 h 634961"/>
                  <a:gd name="connsiteX4" fmla="*/ 318909 w 565467"/>
                  <a:gd name="connsiteY4" fmla="*/ 952 h 634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467" h="634961">
                    <a:moveTo>
                      <a:pt x="317957" y="0"/>
                    </a:moveTo>
                    <a:cubicBezTo>
                      <a:pt x="198009" y="57118"/>
                      <a:pt x="90437" y="135179"/>
                      <a:pt x="0" y="233232"/>
                    </a:cubicBezTo>
                    <a:lnTo>
                      <a:pt x="450280" y="634962"/>
                    </a:lnTo>
                    <a:cubicBezTo>
                      <a:pt x="483599" y="601643"/>
                      <a:pt x="522630" y="573084"/>
                      <a:pt x="565468" y="551189"/>
                    </a:cubicBezTo>
                    <a:lnTo>
                      <a:pt x="318909" y="952"/>
                    </a:lnTo>
                    <a:close/>
                  </a:path>
                </a:pathLst>
              </a:custGeom>
              <a:solidFill>
                <a:srgbClr val="61A845"/>
              </a:solidFill>
              <a:ln w="9509"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0EDBFE53-D814-A6AE-7A37-6D0FB6747713}"/>
                  </a:ext>
                </a:extLst>
              </p:cNvPr>
              <p:cNvSpPr/>
              <p:nvPr/>
            </p:nvSpPr>
            <p:spPr>
              <a:xfrm>
                <a:off x="3232456" y="4615747"/>
                <a:ext cx="385546" cy="633057"/>
              </a:xfrm>
              <a:custGeom>
                <a:avLst/>
                <a:gdLst>
                  <a:gd name="connsiteX0" fmla="*/ 385546 w 385546"/>
                  <a:gd name="connsiteY0" fmla="*/ 0 h 633057"/>
                  <a:gd name="connsiteX1" fmla="*/ 0 w 385546"/>
                  <a:gd name="connsiteY1" fmla="*/ 82821 h 633057"/>
                  <a:gd name="connsiteX2" fmla="*/ 246559 w 385546"/>
                  <a:gd name="connsiteY2" fmla="*/ 633058 h 633057"/>
                  <a:gd name="connsiteX3" fmla="*/ 385546 w 385546"/>
                  <a:gd name="connsiteY3" fmla="*/ 603547 h 633057"/>
                  <a:gd name="connsiteX4" fmla="*/ 385546 w 385546"/>
                  <a:gd name="connsiteY4" fmla="*/ 0 h 63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6" h="633057">
                    <a:moveTo>
                      <a:pt x="385546" y="0"/>
                    </a:moveTo>
                    <a:cubicBezTo>
                      <a:pt x="252271" y="2856"/>
                      <a:pt x="122804" y="31415"/>
                      <a:pt x="0" y="82821"/>
                    </a:cubicBezTo>
                    <a:lnTo>
                      <a:pt x="246559" y="633058"/>
                    </a:lnTo>
                    <a:cubicBezTo>
                      <a:pt x="290350" y="616874"/>
                      <a:pt x="336996" y="606403"/>
                      <a:pt x="385546" y="603547"/>
                    </a:cubicBezTo>
                    <a:lnTo>
                      <a:pt x="385546" y="0"/>
                    </a:lnTo>
                    <a:close/>
                  </a:path>
                </a:pathLst>
              </a:custGeom>
              <a:solidFill>
                <a:srgbClr val="E9BB1F"/>
              </a:solidFill>
              <a:ln w="9509" cap="flat">
                <a:noFill/>
                <a:prstDash val="solid"/>
                <a:miter/>
              </a:ln>
            </p:spPr>
            <p:txBody>
              <a:bodyPr rtlCol="0" anchor="ctr"/>
              <a:lstStyle/>
              <a:p>
                <a:endParaRPr lang="en-US"/>
              </a:p>
            </p:txBody>
          </p:sp>
        </p:grpSp>
        <p:cxnSp>
          <p:nvCxnSpPr>
            <p:cNvPr id="162" name="Straight Connector 161">
              <a:extLst>
                <a:ext uri="{FF2B5EF4-FFF2-40B4-BE49-F238E27FC236}">
                  <a16:creationId xmlns:a16="http://schemas.microsoft.com/office/drawing/2014/main" id="{2E0F06C2-06CB-86FD-04F7-EF3725EE95B2}"/>
                </a:ext>
              </a:extLst>
            </p:cNvPr>
            <p:cNvCxnSpPr>
              <a:cxnSpLocks/>
            </p:cNvCxnSpPr>
            <p:nvPr/>
          </p:nvCxnSpPr>
          <p:spPr>
            <a:xfrm flipH="1">
              <a:off x="3682341" y="3196050"/>
              <a:ext cx="346603"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63" name="Group 162">
              <a:extLst>
                <a:ext uri="{FF2B5EF4-FFF2-40B4-BE49-F238E27FC236}">
                  <a16:creationId xmlns:a16="http://schemas.microsoft.com/office/drawing/2014/main" id="{0C63CBFF-1DD1-AAD9-64C9-39336CC75B1A}"/>
                </a:ext>
              </a:extLst>
            </p:cNvPr>
            <p:cNvGrpSpPr/>
            <p:nvPr/>
          </p:nvGrpSpPr>
          <p:grpSpPr>
            <a:xfrm>
              <a:off x="3631583" y="1461418"/>
              <a:ext cx="992453" cy="67024"/>
              <a:chOff x="2688589" y="2399882"/>
              <a:chExt cx="1326648" cy="89594"/>
            </a:xfrm>
          </p:grpSpPr>
          <p:cxnSp>
            <p:nvCxnSpPr>
              <p:cNvPr id="199" name="Straight Connector 198">
                <a:extLst>
                  <a:ext uri="{FF2B5EF4-FFF2-40B4-BE49-F238E27FC236}">
                    <a16:creationId xmlns:a16="http://schemas.microsoft.com/office/drawing/2014/main" id="{EE916668-E596-0258-C75D-675221995F0F}"/>
                  </a:ext>
                </a:extLst>
              </p:cNvPr>
              <p:cNvCxnSpPr>
                <a:cxnSpLocks/>
              </p:cNvCxnSpPr>
              <p:nvPr/>
            </p:nvCxnSpPr>
            <p:spPr>
              <a:xfrm flipH="1">
                <a:off x="2768905" y="2444679"/>
                <a:ext cx="1246332"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200" name="Oval 199">
                <a:extLst>
                  <a:ext uri="{FF2B5EF4-FFF2-40B4-BE49-F238E27FC236}">
                    <a16:creationId xmlns:a16="http://schemas.microsoft.com/office/drawing/2014/main" id="{F1905E71-E77E-39BB-8AEA-19350040389A}"/>
                  </a:ext>
                </a:extLst>
              </p:cNvPr>
              <p:cNvSpPr/>
              <p:nvPr/>
            </p:nvSpPr>
            <p:spPr>
              <a:xfrm>
                <a:off x="2688589" y="2399882"/>
                <a:ext cx="89594" cy="89594"/>
              </a:xfrm>
              <a:prstGeom prst="ellipse">
                <a:avLst/>
              </a:prstGeom>
              <a:solidFill>
                <a:srgbClr val="E9BC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cxnSp>
          <p:nvCxnSpPr>
            <p:cNvPr id="164" name="Straight Connector 163">
              <a:extLst>
                <a:ext uri="{FF2B5EF4-FFF2-40B4-BE49-F238E27FC236}">
                  <a16:creationId xmlns:a16="http://schemas.microsoft.com/office/drawing/2014/main" id="{11F288C3-867D-6EF9-D633-DB64A29E8B46}"/>
                </a:ext>
              </a:extLst>
            </p:cNvPr>
            <p:cNvCxnSpPr>
              <a:cxnSpLocks/>
            </p:cNvCxnSpPr>
            <p:nvPr/>
          </p:nvCxnSpPr>
          <p:spPr>
            <a:xfrm flipH="1">
              <a:off x="3686361" y="1737292"/>
              <a:ext cx="540000"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07D7181B-8079-72CA-94C4-1595866E8089}"/>
                </a:ext>
              </a:extLst>
            </p:cNvPr>
            <p:cNvCxnSpPr>
              <a:cxnSpLocks/>
            </p:cNvCxnSpPr>
            <p:nvPr/>
          </p:nvCxnSpPr>
          <p:spPr>
            <a:xfrm flipH="1">
              <a:off x="3678044" y="2578626"/>
              <a:ext cx="180000"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66" name="Group 165">
              <a:extLst>
                <a:ext uri="{FF2B5EF4-FFF2-40B4-BE49-F238E27FC236}">
                  <a16:creationId xmlns:a16="http://schemas.microsoft.com/office/drawing/2014/main" id="{46B4B8CD-6430-368D-44B2-6C575AB56DC0}"/>
                </a:ext>
              </a:extLst>
            </p:cNvPr>
            <p:cNvGrpSpPr/>
            <p:nvPr/>
          </p:nvGrpSpPr>
          <p:grpSpPr>
            <a:xfrm rot="10800000">
              <a:off x="5846929" y="1745235"/>
              <a:ext cx="600085" cy="67024"/>
              <a:chOff x="2688589" y="2399882"/>
              <a:chExt cx="802157" cy="89594"/>
            </a:xfrm>
          </p:grpSpPr>
          <p:cxnSp>
            <p:nvCxnSpPr>
              <p:cNvPr id="197" name="Straight Connector 196">
                <a:extLst>
                  <a:ext uri="{FF2B5EF4-FFF2-40B4-BE49-F238E27FC236}">
                    <a16:creationId xmlns:a16="http://schemas.microsoft.com/office/drawing/2014/main" id="{E52BB9C2-51E1-65F2-C073-9D58AD9696C8}"/>
                  </a:ext>
                </a:extLst>
              </p:cNvPr>
              <p:cNvCxnSpPr>
                <a:cxnSpLocks/>
              </p:cNvCxnSpPr>
              <p:nvPr/>
            </p:nvCxnSpPr>
            <p:spPr>
              <a:xfrm flipH="1">
                <a:off x="2768907" y="2444679"/>
                <a:ext cx="721839"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198" name="Oval 197">
                <a:extLst>
                  <a:ext uri="{FF2B5EF4-FFF2-40B4-BE49-F238E27FC236}">
                    <a16:creationId xmlns:a16="http://schemas.microsoft.com/office/drawing/2014/main" id="{8F503FFC-98A7-5E13-F96C-31B2AC7647F7}"/>
                  </a:ext>
                </a:extLst>
              </p:cNvPr>
              <p:cNvSpPr/>
              <p:nvPr/>
            </p:nvSpPr>
            <p:spPr>
              <a:xfrm>
                <a:off x="2688589" y="2399882"/>
                <a:ext cx="89594" cy="89594"/>
              </a:xfrm>
              <a:prstGeom prst="ellipse">
                <a:avLst/>
              </a:prstGeom>
              <a:solidFill>
                <a:srgbClr val="2767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grpSp>
          <p:nvGrpSpPr>
            <p:cNvPr id="167" name="Group 166">
              <a:extLst>
                <a:ext uri="{FF2B5EF4-FFF2-40B4-BE49-F238E27FC236}">
                  <a16:creationId xmlns:a16="http://schemas.microsoft.com/office/drawing/2014/main" id="{AD5B0ADE-EFEA-3FCC-DB19-A1C420E8A7A2}"/>
                </a:ext>
              </a:extLst>
            </p:cNvPr>
            <p:cNvGrpSpPr/>
            <p:nvPr/>
          </p:nvGrpSpPr>
          <p:grpSpPr>
            <a:xfrm rot="10800000">
              <a:off x="6192802" y="2500789"/>
              <a:ext cx="240084" cy="67024"/>
              <a:chOff x="2688589" y="2399882"/>
              <a:chExt cx="320928" cy="89594"/>
            </a:xfrm>
          </p:grpSpPr>
          <p:cxnSp>
            <p:nvCxnSpPr>
              <p:cNvPr id="195" name="Straight Connector 194">
                <a:extLst>
                  <a:ext uri="{FF2B5EF4-FFF2-40B4-BE49-F238E27FC236}">
                    <a16:creationId xmlns:a16="http://schemas.microsoft.com/office/drawing/2014/main" id="{82A5D5C9-078A-14E8-7F22-9D182AAD5E7D}"/>
                  </a:ext>
                </a:extLst>
              </p:cNvPr>
              <p:cNvCxnSpPr>
                <a:cxnSpLocks/>
              </p:cNvCxnSpPr>
              <p:nvPr/>
            </p:nvCxnSpPr>
            <p:spPr>
              <a:xfrm flipH="1">
                <a:off x="2768905" y="2444684"/>
                <a:ext cx="240612"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196" name="Oval 195">
                <a:extLst>
                  <a:ext uri="{FF2B5EF4-FFF2-40B4-BE49-F238E27FC236}">
                    <a16:creationId xmlns:a16="http://schemas.microsoft.com/office/drawing/2014/main" id="{6B0B1AFA-6BF5-408E-C384-EC9888865DB1}"/>
                  </a:ext>
                </a:extLst>
              </p:cNvPr>
              <p:cNvSpPr/>
              <p:nvPr/>
            </p:nvSpPr>
            <p:spPr>
              <a:xfrm>
                <a:off x="2688589" y="2399882"/>
                <a:ext cx="89594" cy="89594"/>
              </a:xfrm>
              <a:prstGeom prst="ellipse">
                <a:avLst/>
              </a:prstGeom>
              <a:solidFill>
                <a:srgbClr val="3D8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grpSp>
          <p:nvGrpSpPr>
            <p:cNvPr id="168" name="Group 167">
              <a:extLst>
                <a:ext uri="{FF2B5EF4-FFF2-40B4-BE49-F238E27FC236}">
                  <a16:creationId xmlns:a16="http://schemas.microsoft.com/office/drawing/2014/main" id="{70C81383-BDB8-64B9-C08E-B4D0D49F8F95}"/>
                </a:ext>
              </a:extLst>
            </p:cNvPr>
            <p:cNvGrpSpPr/>
            <p:nvPr/>
          </p:nvGrpSpPr>
          <p:grpSpPr>
            <a:xfrm rot="10800000">
              <a:off x="5743576" y="3488020"/>
              <a:ext cx="703438" cy="67024"/>
              <a:chOff x="2688589" y="2399882"/>
              <a:chExt cx="940313" cy="89594"/>
            </a:xfrm>
          </p:grpSpPr>
          <p:cxnSp>
            <p:nvCxnSpPr>
              <p:cNvPr id="193" name="Straight Connector 192">
                <a:extLst>
                  <a:ext uri="{FF2B5EF4-FFF2-40B4-BE49-F238E27FC236}">
                    <a16:creationId xmlns:a16="http://schemas.microsoft.com/office/drawing/2014/main" id="{6C5B3331-16CA-59C3-EAF4-2D5BE97B0E82}"/>
                  </a:ext>
                </a:extLst>
              </p:cNvPr>
              <p:cNvCxnSpPr>
                <a:cxnSpLocks/>
              </p:cNvCxnSpPr>
              <p:nvPr/>
            </p:nvCxnSpPr>
            <p:spPr>
              <a:xfrm rot="10800000">
                <a:off x="2768906" y="2444679"/>
                <a:ext cx="859996" cy="0"/>
              </a:xfrm>
              <a:prstGeom prst="line">
                <a:avLst/>
              </a:prstGeom>
              <a:ln w="12700">
                <a:solidFill>
                  <a:srgbClr val="404040"/>
                </a:solidFill>
                <a:prstDash val="sysDot"/>
              </a:ln>
              <a:effectLst/>
            </p:spPr>
            <p:style>
              <a:lnRef idx="2">
                <a:schemeClr val="accent1"/>
              </a:lnRef>
              <a:fillRef idx="0">
                <a:schemeClr val="accent1"/>
              </a:fillRef>
              <a:effectRef idx="1">
                <a:schemeClr val="accent1"/>
              </a:effectRef>
              <a:fontRef idx="minor">
                <a:schemeClr val="tx1"/>
              </a:fontRef>
            </p:style>
          </p:cxnSp>
          <p:sp>
            <p:nvSpPr>
              <p:cNvPr id="194" name="Oval 193">
                <a:extLst>
                  <a:ext uri="{FF2B5EF4-FFF2-40B4-BE49-F238E27FC236}">
                    <a16:creationId xmlns:a16="http://schemas.microsoft.com/office/drawing/2014/main" id="{E7FB21EB-32EE-0ACF-2293-62C663CDD9C4}"/>
                  </a:ext>
                </a:extLst>
              </p:cNvPr>
              <p:cNvSpPr/>
              <p:nvPr/>
            </p:nvSpPr>
            <p:spPr>
              <a:xfrm>
                <a:off x="2688589" y="2399882"/>
                <a:ext cx="89594" cy="89594"/>
              </a:xfrm>
              <a:prstGeom prst="ellipse">
                <a:avLst/>
              </a:prstGeom>
              <a:solidFill>
                <a:srgbClr val="018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grpSp>
        <p:sp>
          <p:nvSpPr>
            <p:cNvPr id="171" name="Oval 170">
              <a:extLst>
                <a:ext uri="{FF2B5EF4-FFF2-40B4-BE49-F238E27FC236}">
                  <a16:creationId xmlns:a16="http://schemas.microsoft.com/office/drawing/2014/main" id="{4FAE76F0-3465-0B29-E9BB-DAE5FCE3BA1D}"/>
                </a:ext>
              </a:extLst>
            </p:cNvPr>
            <p:cNvSpPr/>
            <p:nvPr/>
          </p:nvSpPr>
          <p:spPr>
            <a:xfrm>
              <a:off x="3632432" y="1698899"/>
              <a:ext cx="67024" cy="67024"/>
            </a:xfrm>
            <a:prstGeom prst="ellipse">
              <a:avLst/>
            </a:prstGeom>
            <a:solidFill>
              <a:srgbClr val="61A8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sp>
          <p:nvSpPr>
            <p:cNvPr id="173" name="Oval 172">
              <a:extLst>
                <a:ext uri="{FF2B5EF4-FFF2-40B4-BE49-F238E27FC236}">
                  <a16:creationId xmlns:a16="http://schemas.microsoft.com/office/drawing/2014/main" id="{8ED2AEEF-3D8C-9C14-B117-DAD582313FB4}"/>
                </a:ext>
              </a:extLst>
            </p:cNvPr>
            <p:cNvSpPr/>
            <p:nvPr/>
          </p:nvSpPr>
          <p:spPr>
            <a:xfrm>
              <a:off x="3617960" y="2545114"/>
              <a:ext cx="67024" cy="67024"/>
            </a:xfrm>
            <a:prstGeom prst="ellipse">
              <a:avLst/>
            </a:prstGeom>
            <a:solidFill>
              <a:srgbClr val="468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sp>
          <p:nvSpPr>
            <p:cNvPr id="178" name="Oval 177">
              <a:extLst>
                <a:ext uri="{FF2B5EF4-FFF2-40B4-BE49-F238E27FC236}">
                  <a16:creationId xmlns:a16="http://schemas.microsoft.com/office/drawing/2014/main" id="{1B219476-9C20-3C70-A78B-D61579B91113}"/>
                </a:ext>
              </a:extLst>
            </p:cNvPr>
            <p:cNvSpPr/>
            <p:nvPr/>
          </p:nvSpPr>
          <p:spPr>
            <a:xfrm>
              <a:off x="3622257" y="3162537"/>
              <a:ext cx="67024" cy="67024"/>
            </a:xfrm>
            <a:prstGeom prst="ellipse">
              <a:avLst/>
            </a:prstGeom>
            <a:solidFill>
              <a:srgbClr val="5FAD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46" dirty="0">
                <a:solidFill>
                  <a:srgbClr val="E9BC1D"/>
                </a:solidFill>
              </a:endParaRPr>
            </a:p>
          </p:txBody>
        </p:sp>
        <p:sp>
          <p:nvSpPr>
            <p:cNvPr id="186" name="TextBox 185">
              <a:extLst>
                <a:ext uri="{FF2B5EF4-FFF2-40B4-BE49-F238E27FC236}">
                  <a16:creationId xmlns:a16="http://schemas.microsoft.com/office/drawing/2014/main" id="{F237503C-592D-0765-8929-DA8E0174535E}"/>
                </a:ext>
              </a:extLst>
            </p:cNvPr>
            <p:cNvSpPr txBox="1"/>
            <p:nvPr/>
          </p:nvSpPr>
          <p:spPr>
            <a:xfrm>
              <a:off x="3869980" y="2895063"/>
              <a:ext cx="863142" cy="275460"/>
            </a:xfrm>
            <a:prstGeom prst="rect">
              <a:avLst/>
            </a:prstGeom>
            <a:noFill/>
          </p:spPr>
          <p:txBody>
            <a:bodyPr wrap="square">
              <a:spAutoFit/>
            </a:bodyPr>
            <a:lstStyle/>
            <a:p>
              <a:pPr algn="ctr">
                <a:lnSpc>
                  <a:spcPts val="1152"/>
                </a:lnSpc>
              </a:pPr>
              <a:r>
                <a:rPr lang="en-US" sz="2000" b="1" dirty="0">
                  <a:solidFill>
                    <a:schemeClr val="bg1"/>
                  </a:solidFill>
                  <a:latin typeface="Calibri" panose="020F0502020204030204" pitchFamily="34" charset="0"/>
                  <a:cs typeface="Calibri" panose="020F0502020204030204" pitchFamily="34" charset="0"/>
                </a:rPr>
                <a:t>13.3</a:t>
              </a:r>
              <a:r>
                <a:rPr lang="en-US" sz="1271" b="1" dirty="0">
                  <a:solidFill>
                    <a:schemeClr val="bg1"/>
                  </a:solidFill>
                  <a:latin typeface="Calibri" panose="020F0502020204030204" pitchFamily="34" charset="0"/>
                  <a:cs typeface="Calibri" panose="020F0502020204030204" pitchFamily="34" charset="0"/>
                </a:rPr>
                <a:t>%</a:t>
              </a:r>
            </a:p>
          </p:txBody>
        </p:sp>
        <p:sp>
          <p:nvSpPr>
            <p:cNvPr id="188" name="TextBox 187">
              <a:extLst>
                <a:ext uri="{FF2B5EF4-FFF2-40B4-BE49-F238E27FC236}">
                  <a16:creationId xmlns:a16="http://schemas.microsoft.com/office/drawing/2014/main" id="{232BBCF5-24AB-BFCA-E4F0-EE05CBCF2367}"/>
                </a:ext>
              </a:extLst>
            </p:cNvPr>
            <p:cNvSpPr txBox="1"/>
            <p:nvPr/>
          </p:nvSpPr>
          <p:spPr>
            <a:xfrm>
              <a:off x="4028944" y="1706518"/>
              <a:ext cx="795412" cy="248338"/>
            </a:xfrm>
            <a:prstGeom prst="rect">
              <a:avLst/>
            </a:prstGeom>
            <a:noFill/>
          </p:spPr>
          <p:txBody>
            <a:bodyPr wrap="square">
              <a:spAutoFit/>
            </a:bodyPr>
            <a:lstStyle/>
            <a:p>
              <a:pPr algn="ctr">
                <a:lnSpc>
                  <a:spcPts val="1152"/>
                </a:lnSpc>
              </a:pPr>
              <a:r>
                <a:rPr lang="en-US" sz="1200" b="1" dirty="0">
                  <a:solidFill>
                    <a:schemeClr val="bg1"/>
                  </a:solidFill>
                  <a:latin typeface="Calibri" panose="020F0502020204030204" pitchFamily="34" charset="0"/>
                  <a:cs typeface="Calibri" panose="020F0502020204030204" pitchFamily="34" charset="0"/>
                </a:rPr>
                <a:t>6.7</a:t>
              </a:r>
              <a:r>
                <a:rPr lang="en-US" sz="1000" b="1" dirty="0">
                  <a:solidFill>
                    <a:schemeClr val="bg1"/>
                  </a:solidFill>
                  <a:latin typeface="Calibri" panose="020F0502020204030204" pitchFamily="34" charset="0"/>
                  <a:cs typeface="Calibri" panose="020F0502020204030204" pitchFamily="34" charset="0"/>
                </a:rPr>
                <a:t>%</a:t>
              </a:r>
            </a:p>
          </p:txBody>
        </p:sp>
        <p:sp>
          <p:nvSpPr>
            <p:cNvPr id="189" name="TextBox 188">
              <a:extLst>
                <a:ext uri="{FF2B5EF4-FFF2-40B4-BE49-F238E27FC236}">
                  <a16:creationId xmlns:a16="http://schemas.microsoft.com/office/drawing/2014/main" id="{E6D3EDFA-046C-C4FA-6A0E-F3375D3B7920}"/>
                </a:ext>
              </a:extLst>
            </p:cNvPr>
            <p:cNvSpPr txBox="1"/>
            <p:nvPr/>
          </p:nvSpPr>
          <p:spPr>
            <a:xfrm>
              <a:off x="5392202" y="2805059"/>
              <a:ext cx="795412" cy="288733"/>
            </a:xfrm>
            <a:prstGeom prst="rect">
              <a:avLst/>
            </a:prstGeom>
            <a:noFill/>
          </p:spPr>
          <p:txBody>
            <a:bodyPr wrap="square">
              <a:spAutoFit/>
            </a:bodyPr>
            <a:lstStyle/>
            <a:p>
              <a:pPr algn="ctr">
                <a:lnSpc>
                  <a:spcPts val="1152"/>
                </a:lnSpc>
              </a:pPr>
              <a:r>
                <a:rPr lang="en-US" sz="2393" b="1" dirty="0">
                  <a:solidFill>
                    <a:schemeClr val="bg1"/>
                  </a:solidFill>
                  <a:latin typeface="Calibri" panose="020F0502020204030204" pitchFamily="34" charset="0"/>
                  <a:cs typeface="Calibri" panose="020F0502020204030204" pitchFamily="34" charset="0"/>
                </a:rPr>
                <a:t>20</a:t>
              </a:r>
              <a:r>
                <a:rPr lang="en-US" sz="1271" b="1" dirty="0">
                  <a:solidFill>
                    <a:schemeClr val="bg1"/>
                  </a:solidFill>
                  <a:latin typeface="Calibri" panose="020F0502020204030204" pitchFamily="34" charset="0"/>
                  <a:cs typeface="Calibri" panose="020F0502020204030204" pitchFamily="34" charset="0"/>
                </a:rPr>
                <a:t>%</a:t>
              </a:r>
            </a:p>
          </p:txBody>
        </p:sp>
        <p:sp>
          <p:nvSpPr>
            <p:cNvPr id="190" name="TextBox 189">
              <a:extLst>
                <a:ext uri="{FF2B5EF4-FFF2-40B4-BE49-F238E27FC236}">
                  <a16:creationId xmlns:a16="http://schemas.microsoft.com/office/drawing/2014/main" id="{2DA2C039-61A6-06D6-6D25-755103DA0814}"/>
                </a:ext>
              </a:extLst>
            </p:cNvPr>
            <p:cNvSpPr txBox="1"/>
            <p:nvPr/>
          </p:nvSpPr>
          <p:spPr>
            <a:xfrm>
              <a:off x="5113888" y="1863448"/>
              <a:ext cx="795412" cy="288733"/>
            </a:xfrm>
            <a:prstGeom prst="rect">
              <a:avLst/>
            </a:prstGeom>
            <a:noFill/>
          </p:spPr>
          <p:txBody>
            <a:bodyPr wrap="square">
              <a:spAutoFit/>
            </a:bodyPr>
            <a:lstStyle/>
            <a:p>
              <a:pPr algn="ctr">
                <a:lnSpc>
                  <a:spcPts val="1152"/>
                </a:lnSpc>
              </a:pPr>
              <a:r>
                <a:rPr lang="en-US" sz="2393" b="1" dirty="0">
                  <a:solidFill>
                    <a:schemeClr val="bg1"/>
                  </a:solidFill>
                  <a:latin typeface="Calibri" panose="020F0502020204030204" pitchFamily="34" charset="0"/>
                  <a:cs typeface="Calibri" panose="020F0502020204030204" pitchFamily="34" charset="0"/>
                </a:rPr>
                <a:t>20</a:t>
              </a:r>
              <a:r>
                <a:rPr lang="en-US" sz="1271" b="1" dirty="0">
                  <a:solidFill>
                    <a:schemeClr val="bg1"/>
                  </a:solidFill>
                  <a:latin typeface="Calibri" panose="020F0502020204030204" pitchFamily="34" charset="0"/>
                  <a:cs typeface="Calibri" panose="020F0502020204030204" pitchFamily="34" charset="0"/>
                </a:rPr>
                <a:t>%</a:t>
              </a:r>
            </a:p>
          </p:txBody>
        </p:sp>
        <p:sp>
          <p:nvSpPr>
            <p:cNvPr id="192" name="TextBox 191">
              <a:extLst>
                <a:ext uri="{FF2B5EF4-FFF2-40B4-BE49-F238E27FC236}">
                  <a16:creationId xmlns:a16="http://schemas.microsoft.com/office/drawing/2014/main" id="{CAFDEC4B-30DF-152C-5736-9240E28BCB4A}"/>
                </a:ext>
              </a:extLst>
            </p:cNvPr>
            <p:cNvSpPr txBox="1"/>
            <p:nvPr/>
          </p:nvSpPr>
          <p:spPr>
            <a:xfrm>
              <a:off x="4624192" y="3347790"/>
              <a:ext cx="795412" cy="288733"/>
            </a:xfrm>
            <a:prstGeom prst="rect">
              <a:avLst/>
            </a:prstGeom>
            <a:noFill/>
          </p:spPr>
          <p:txBody>
            <a:bodyPr wrap="square">
              <a:spAutoFit/>
            </a:bodyPr>
            <a:lstStyle/>
            <a:p>
              <a:pPr algn="ctr">
                <a:lnSpc>
                  <a:spcPts val="1152"/>
                </a:lnSpc>
              </a:pPr>
              <a:r>
                <a:rPr lang="en-US" sz="2393" b="1" dirty="0">
                  <a:solidFill>
                    <a:schemeClr val="bg1"/>
                  </a:solidFill>
                  <a:latin typeface="Calibri" panose="020F0502020204030204" pitchFamily="34" charset="0"/>
                  <a:cs typeface="Calibri" panose="020F0502020204030204" pitchFamily="34" charset="0"/>
                </a:rPr>
                <a:t>20</a:t>
              </a:r>
              <a:r>
                <a:rPr lang="en-US" sz="1271" b="1" dirty="0">
                  <a:solidFill>
                    <a:schemeClr val="bg1"/>
                  </a:solidFill>
                  <a:latin typeface="Calibri" panose="020F0502020204030204" pitchFamily="34" charset="0"/>
                  <a:cs typeface="Calibri" panose="020F0502020204030204" pitchFamily="34" charset="0"/>
                </a:rPr>
                <a:t>%</a:t>
              </a:r>
            </a:p>
          </p:txBody>
        </p:sp>
        <p:sp>
          <p:nvSpPr>
            <p:cNvPr id="201" name="Oval 200">
              <a:extLst>
                <a:ext uri="{FF2B5EF4-FFF2-40B4-BE49-F238E27FC236}">
                  <a16:creationId xmlns:a16="http://schemas.microsoft.com/office/drawing/2014/main" id="{030C0AE6-0451-7D3F-5139-485F3649C241}"/>
                </a:ext>
              </a:extLst>
            </p:cNvPr>
            <p:cNvSpPr/>
            <p:nvPr/>
          </p:nvSpPr>
          <p:spPr>
            <a:xfrm>
              <a:off x="3848844" y="1447684"/>
              <a:ext cx="2327812" cy="2327812"/>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08D0AA4E-8CDB-972E-254E-25E534E6A3A0}"/>
                </a:ext>
              </a:extLst>
            </p:cNvPr>
            <p:cNvSpPr txBox="1"/>
            <p:nvPr/>
          </p:nvSpPr>
          <p:spPr>
            <a:xfrm>
              <a:off x="2693180" y="1401853"/>
              <a:ext cx="995128" cy="225767"/>
            </a:xfrm>
            <a:prstGeom prst="rect">
              <a:avLst/>
            </a:prstGeom>
            <a:noFill/>
          </p:spPr>
          <p:txBody>
            <a:bodyPr wrap="square">
              <a:spAutoFit/>
            </a:bodyPr>
            <a:lstStyle/>
            <a:p>
              <a:pPr algn="r">
                <a:lnSpc>
                  <a:spcPts val="1023"/>
                </a:lnSpc>
              </a:pPr>
              <a:r>
                <a:rPr lang="en-US" sz="1100" i="1" dirty="0">
                  <a:solidFill>
                    <a:srgbClr val="404040"/>
                  </a:solidFill>
                  <a:latin typeface="Calibri" panose="020F0502020204030204" pitchFamily="34" charset="0"/>
                  <a:cs typeface="Calibri" panose="020F0502020204030204" pitchFamily="34" charset="0"/>
                </a:rPr>
                <a:t>Soft Skills</a:t>
              </a:r>
            </a:p>
          </p:txBody>
        </p:sp>
        <p:sp>
          <p:nvSpPr>
            <p:cNvPr id="203" name="TextBox 202">
              <a:extLst>
                <a:ext uri="{FF2B5EF4-FFF2-40B4-BE49-F238E27FC236}">
                  <a16:creationId xmlns:a16="http://schemas.microsoft.com/office/drawing/2014/main" id="{E58D5044-06A1-A61E-0773-CCBE6D613553}"/>
                </a:ext>
              </a:extLst>
            </p:cNvPr>
            <p:cNvSpPr txBox="1"/>
            <p:nvPr/>
          </p:nvSpPr>
          <p:spPr>
            <a:xfrm>
              <a:off x="2652749" y="1636823"/>
              <a:ext cx="1036409" cy="225767"/>
            </a:xfrm>
            <a:prstGeom prst="rect">
              <a:avLst/>
            </a:prstGeom>
            <a:noFill/>
          </p:spPr>
          <p:txBody>
            <a:bodyPr wrap="square">
              <a:spAutoFit/>
            </a:bodyPr>
            <a:lstStyle/>
            <a:p>
              <a:pPr algn="r">
                <a:lnSpc>
                  <a:spcPts val="1023"/>
                </a:lnSpc>
              </a:pPr>
              <a:r>
                <a:rPr lang="en-US" sz="1100" i="1" dirty="0" err="1">
                  <a:solidFill>
                    <a:srgbClr val="404040"/>
                  </a:solidFill>
                  <a:latin typeface="Calibri" panose="020F0502020204030204" pitchFamily="34" charset="0"/>
                  <a:cs typeface="Calibri" panose="020F0502020204030204" pitchFamily="34" charset="0"/>
                </a:rPr>
                <a:t>Ética</a:t>
              </a:r>
              <a:r>
                <a:rPr lang="en-US" sz="1100" i="1" dirty="0">
                  <a:solidFill>
                    <a:srgbClr val="404040"/>
                  </a:solidFill>
                  <a:latin typeface="Calibri" panose="020F0502020204030204" pitchFamily="34" charset="0"/>
                  <a:cs typeface="Calibri" panose="020F0502020204030204" pitchFamily="34" charset="0"/>
                </a:rPr>
                <a:t> Digital</a:t>
              </a:r>
            </a:p>
          </p:txBody>
        </p:sp>
        <p:sp>
          <p:nvSpPr>
            <p:cNvPr id="204" name="TextBox 203">
              <a:extLst>
                <a:ext uri="{FF2B5EF4-FFF2-40B4-BE49-F238E27FC236}">
                  <a16:creationId xmlns:a16="http://schemas.microsoft.com/office/drawing/2014/main" id="{59579F29-8E80-67FE-AB22-9E72B4167F85}"/>
                </a:ext>
              </a:extLst>
            </p:cNvPr>
            <p:cNvSpPr txBox="1"/>
            <p:nvPr/>
          </p:nvSpPr>
          <p:spPr>
            <a:xfrm>
              <a:off x="2807349" y="2458324"/>
              <a:ext cx="875562" cy="354008"/>
            </a:xfrm>
            <a:prstGeom prst="rect">
              <a:avLst/>
            </a:prstGeom>
            <a:noFill/>
          </p:spPr>
          <p:txBody>
            <a:bodyPr wrap="square">
              <a:spAutoFit/>
            </a:bodyPr>
            <a:lstStyle/>
            <a:p>
              <a:pPr algn="r">
                <a:lnSpc>
                  <a:spcPts val="1023"/>
                </a:lnSpc>
              </a:pPr>
              <a:r>
                <a:rPr lang="en-US" sz="1100" i="1" dirty="0" err="1">
                  <a:solidFill>
                    <a:srgbClr val="404040"/>
                  </a:solidFill>
                  <a:latin typeface="Calibri" panose="020F0502020204030204" pitchFamily="34" charset="0"/>
                  <a:cs typeface="Calibri" panose="020F0502020204030204" pitchFamily="34" charset="0"/>
                </a:rPr>
                <a:t>Aprendizaje</a:t>
              </a:r>
              <a:r>
                <a:rPr lang="en-US" sz="1100" i="1" dirty="0">
                  <a:solidFill>
                    <a:srgbClr val="404040"/>
                  </a:solidFill>
                  <a:latin typeface="Calibri" panose="020F0502020204030204" pitchFamily="34" charset="0"/>
                  <a:cs typeface="Calibri" panose="020F0502020204030204" pitchFamily="34" charset="0"/>
                </a:rPr>
                <a:t> Permanente</a:t>
              </a:r>
            </a:p>
          </p:txBody>
        </p:sp>
        <p:sp>
          <p:nvSpPr>
            <p:cNvPr id="205" name="TextBox 204">
              <a:extLst>
                <a:ext uri="{FF2B5EF4-FFF2-40B4-BE49-F238E27FC236}">
                  <a16:creationId xmlns:a16="http://schemas.microsoft.com/office/drawing/2014/main" id="{A369A673-FC09-3E82-E960-A42B086E0D90}"/>
                </a:ext>
              </a:extLst>
            </p:cNvPr>
            <p:cNvSpPr txBox="1"/>
            <p:nvPr/>
          </p:nvSpPr>
          <p:spPr>
            <a:xfrm>
              <a:off x="2799290" y="3092223"/>
              <a:ext cx="875562" cy="354008"/>
            </a:xfrm>
            <a:prstGeom prst="rect">
              <a:avLst/>
            </a:prstGeom>
            <a:noFill/>
          </p:spPr>
          <p:txBody>
            <a:bodyPr wrap="square">
              <a:spAutoFit/>
            </a:bodyPr>
            <a:lstStyle/>
            <a:p>
              <a:pPr algn="r">
                <a:lnSpc>
                  <a:spcPts val="1023"/>
                </a:lnSpc>
              </a:pPr>
              <a:r>
                <a:rPr lang="en-US" sz="1100" i="1" dirty="0" err="1">
                  <a:solidFill>
                    <a:srgbClr val="404040"/>
                  </a:solidFill>
                  <a:latin typeface="Calibri" panose="020F0502020204030204" pitchFamily="34" charset="0"/>
                  <a:cs typeface="Calibri" panose="020F0502020204030204" pitchFamily="34" charset="0"/>
                </a:rPr>
                <a:t>Apoyo</a:t>
              </a:r>
              <a:r>
                <a:rPr lang="en-US" sz="1100" i="1" dirty="0">
                  <a:solidFill>
                    <a:srgbClr val="404040"/>
                  </a:solidFill>
                  <a:latin typeface="Calibri" panose="020F0502020204030204" pitchFamily="34" charset="0"/>
                  <a:cs typeface="Calibri" panose="020F0502020204030204" pitchFamily="34" charset="0"/>
                </a:rPr>
                <a:t> a PYMES</a:t>
              </a:r>
            </a:p>
          </p:txBody>
        </p:sp>
        <p:sp>
          <p:nvSpPr>
            <p:cNvPr id="206" name="TextBox 205">
              <a:extLst>
                <a:ext uri="{FF2B5EF4-FFF2-40B4-BE49-F238E27FC236}">
                  <a16:creationId xmlns:a16="http://schemas.microsoft.com/office/drawing/2014/main" id="{410A89E3-4C6E-7DC7-FF37-E326D486B111}"/>
                </a:ext>
              </a:extLst>
            </p:cNvPr>
            <p:cNvSpPr txBox="1"/>
            <p:nvPr/>
          </p:nvSpPr>
          <p:spPr>
            <a:xfrm>
              <a:off x="6408212" y="1707644"/>
              <a:ext cx="875562" cy="354008"/>
            </a:xfrm>
            <a:prstGeom prst="rect">
              <a:avLst/>
            </a:prstGeom>
            <a:noFill/>
          </p:spPr>
          <p:txBody>
            <a:bodyPr wrap="square">
              <a:spAutoFit/>
            </a:bodyPr>
            <a:lstStyle/>
            <a:p>
              <a:pPr>
                <a:lnSpc>
                  <a:spcPts val="1023"/>
                </a:lnSpc>
              </a:pPr>
              <a:r>
                <a:rPr lang="en-US" sz="1100" i="1" dirty="0" err="1">
                  <a:solidFill>
                    <a:srgbClr val="404040"/>
                  </a:solidFill>
                  <a:latin typeface="Calibri" panose="020F0502020204030204" pitchFamily="34" charset="0"/>
                  <a:cs typeface="Calibri" panose="020F0502020204030204" pitchFamily="34" charset="0"/>
                </a:rPr>
                <a:t>Aprendizae</a:t>
              </a:r>
              <a:r>
                <a:rPr lang="en-US" sz="1100" i="1" dirty="0">
                  <a:solidFill>
                    <a:srgbClr val="404040"/>
                  </a:solidFill>
                  <a:latin typeface="Calibri" panose="020F0502020204030204" pitchFamily="34" charset="0"/>
                  <a:cs typeface="Calibri" panose="020F0502020204030204" pitchFamily="34" charset="0"/>
                </a:rPr>
                <a:t> </a:t>
              </a:r>
              <a:r>
                <a:rPr lang="en-US" sz="1100" i="1" dirty="0" err="1">
                  <a:solidFill>
                    <a:srgbClr val="404040"/>
                  </a:solidFill>
                  <a:latin typeface="Calibri" panose="020F0502020204030204" pitchFamily="34" charset="0"/>
                  <a:cs typeface="Calibri" panose="020F0502020204030204" pitchFamily="34" charset="0"/>
                </a:rPr>
                <a:t>Práctico</a:t>
              </a:r>
              <a:endParaRPr lang="en-US" sz="1100" i="1" dirty="0">
                <a:solidFill>
                  <a:srgbClr val="404040"/>
                </a:solidFill>
                <a:latin typeface="Calibri" panose="020F0502020204030204" pitchFamily="34" charset="0"/>
                <a:cs typeface="Calibri" panose="020F0502020204030204" pitchFamily="34" charset="0"/>
              </a:endParaRPr>
            </a:p>
          </p:txBody>
        </p:sp>
        <p:sp>
          <p:nvSpPr>
            <p:cNvPr id="207" name="TextBox 206">
              <a:extLst>
                <a:ext uri="{FF2B5EF4-FFF2-40B4-BE49-F238E27FC236}">
                  <a16:creationId xmlns:a16="http://schemas.microsoft.com/office/drawing/2014/main" id="{86E165EE-C2AC-AAF5-C98E-145D0C949AF6}"/>
                </a:ext>
              </a:extLst>
            </p:cNvPr>
            <p:cNvSpPr txBox="1"/>
            <p:nvPr/>
          </p:nvSpPr>
          <p:spPr>
            <a:xfrm>
              <a:off x="6408211" y="2463197"/>
              <a:ext cx="991243" cy="225767"/>
            </a:xfrm>
            <a:prstGeom prst="rect">
              <a:avLst/>
            </a:prstGeom>
            <a:noFill/>
          </p:spPr>
          <p:txBody>
            <a:bodyPr wrap="square">
              <a:spAutoFit/>
            </a:bodyPr>
            <a:lstStyle/>
            <a:p>
              <a:pPr>
                <a:lnSpc>
                  <a:spcPts val="1023"/>
                </a:lnSpc>
              </a:pPr>
              <a:r>
                <a:rPr lang="en-US" sz="1100" i="1" dirty="0" err="1">
                  <a:solidFill>
                    <a:srgbClr val="404040"/>
                  </a:solidFill>
                  <a:latin typeface="Calibri" panose="020F0502020204030204" pitchFamily="34" charset="0"/>
                  <a:cs typeface="Calibri" panose="020F0502020204030204" pitchFamily="34" charset="0"/>
                </a:rPr>
                <a:t>Sostenibilidad</a:t>
              </a:r>
              <a:endParaRPr lang="en-US" sz="1100" i="1" dirty="0">
                <a:solidFill>
                  <a:srgbClr val="404040"/>
                </a:solidFill>
                <a:latin typeface="Calibri" panose="020F0502020204030204" pitchFamily="34" charset="0"/>
                <a:cs typeface="Calibri" panose="020F0502020204030204" pitchFamily="34" charset="0"/>
              </a:endParaRPr>
            </a:p>
          </p:txBody>
        </p:sp>
        <p:sp>
          <p:nvSpPr>
            <p:cNvPr id="208" name="TextBox 207">
              <a:extLst>
                <a:ext uri="{FF2B5EF4-FFF2-40B4-BE49-F238E27FC236}">
                  <a16:creationId xmlns:a16="http://schemas.microsoft.com/office/drawing/2014/main" id="{ED1CD627-C618-E26E-D0BC-ABB981D9AA68}"/>
                </a:ext>
              </a:extLst>
            </p:cNvPr>
            <p:cNvSpPr txBox="1"/>
            <p:nvPr/>
          </p:nvSpPr>
          <p:spPr>
            <a:xfrm>
              <a:off x="6408212" y="3450429"/>
              <a:ext cx="991244" cy="482248"/>
            </a:xfrm>
            <a:prstGeom prst="rect">
              <a:avLst/>
            </a:prstGeom>
            <a:noFill/>
          </p:spPr>
          <p:txBody>
            <a:bodyPr wrap="square">
              <a:spAutoFit/>
            </a:bodyPr>
            <a:lstStyle/>
            <a:p>
              <a:pPr>
                <a:lnSpc>
                  <a:spcPts val="1023"/>
                </a:lnSpc>
              </a:pPr>
              <a:r>
                <a:rPr lang="en-US" sz="1100" i="1" dirty="0" err="1">
                  <a:solidFill>
                    <a:srgbClr val="404040"/>
                  </a:solidFill>
                  <a:latin typeface="Calibri" panose="020F0502020204030204" pitchFamily="34" charset="0"/>
                  <a:cs typeface="Calibri" panose="020F0502020204030204" pitchFamily="34" charset="0"/>
                </a:rPr>
                <a:t>Formación</a:t>
              </a:r>
              <a:r>
                <a:rPr lang="en-US" sz="1100" i="1" dirty="0">
                  <a:solidFill>
                    <a:srgbClr val="404040"/>
                  </a:solidFill>
                  <a:latin typeface="Calibri" panose="020F0502020204030204" pitchFamily="34" charset="0"/>
                  <a:cs typeface="Calibri" panose="020F0502020204030204" pitchFamily="34" charset="0"/>
                </a:rPr>
                <a:t> </a:t>
              </a:r>
              <a:r>
                <a:rPr lang="en-US" sz="1100" i="1" dirty="0" err="1">
                  <a:solidFill>
                    <a:srgbClr val="404040"/>
                  </a:solidFill>
                  <a:latin typeface="Calibri" panose="020F0502020204030204" pitchFamily="34" charset="0"/>
                  <a:cs typeface="Calibri" panose="020F0502020204030204" pitchFamily="34" charset="0"/>
                </a:rPr>
                <a:t>en</a:t>
              </a:r>
              <a:r>
                <a:rPr lang="en-US" sz="1100" i="1" dirty="0">
                  <a:solidFill>
                    <a:srgbClr val="404040"/>
                  </a:solidFill>
                  <a:latin typeface="Calibri" panose="020F0502020204030204" pitchFamily="34" charset="0"/>
                  <a:cs typeface="Calibri" panose="020F0502020204030204" pitchFamily="34" charset="0"/>
                </a:rPr>
                <a:t> </a:t>
              </a:r>
              <a:r>
                <a:rPr lang="en-US" sz="1100" i="1" dirty="0" err="1">
                  <a:solidFill>
                    <a:srgbClr val="404040"/>
                  </a:solidFill>
                  <a:latin typeface="Calibri" panose="020F0502020204030204" pitchFamily="34" charset="0"/>
                  <a:cs typeface="Calibri" panose="020F0502020204030204" pitchFamily="34" charset="0"/>
                </a:rPr>
                <a:t>Competencias</a:t>
              </a:r>
              <a:r>
                <a:rPr lang="en-US" sz="1100" i="1" dirty="0">
                  <a:solidFill>
                    <a:srgbClr val="404040"/>
                  </a:solidFill>
                  <a:latin typeface="Calibri" panose="020F0502020204030204" pitchFamily="34" charset="0"/>
                  <a:cs typeface="Calibri" panose="020F0502020204030204" pitchFamily="34" charset="0"/>
                </a:rPr>
                <a:t> </a:t>
              </a:r>
              <a:r>
                <a:rPr lang="en-US" sz="1100" i="1" dirty="0" err="1">
                  <a:solidFill>
                    <a:srgbClr val="404040"/>
                  </a:solidFill>
                  <a:latin typeface="Calibri" panose="020F0502020204030204" pitchFamily="34" charset="0"/>
                  <a:cs typeface="Calibri" panose="020F0502020204030204" pitchFamily="34" charset="0"/>
                </a:rPr>
                <a:t>Digitales</a:t>
              </a:r>
              <a:endParaRPr lang="en-US" sz="1100" i="1" dirty="0">
                <a:solidFill>
                  <a:srgbClr val="404040"/>
                </a:solidFill>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097B76C4-61B2-54F2-28FE-15CD80C9B78E}"/>
                </a:ext>
              </a:extLst>
            </p:cNvPr>
            <p:cNvSpPr txBox="1"/>
            <p:nvPr/>
          </p:nvSpPr>
          <p:spPr>
            <a:xfrm>
              <a:off x="4416008" y="1527229"/>
              <a:ext cx="795412" cy="250774"/>
            </a:xfrm>
            <a:prstGeom prst="rect">
              <a:avLst/>
            </a:prstGeom>
            <a:noFill/>
          </p:spPr>
          <p:txBody>
            <a:bodyPr wrap="square">
              <a:spAutoFit/>
            </a:bodyPr>
            <a:lstStyle/>
            <a:p>
              <a:pPr algn="ctr">
                <a:lnSpc>
                  <a:spcPts val="1152"/>
                </a:lnSpc>
              </a:pPr>
              <a:r>
                <a:rPr lang="en-US" sz="1200" b="1" dirty="0">
                  <a:solidFill>
                    <a:schemeClr val="bg1"/>
                  </a:solidFill>
                  <a:latin typeface="Calibri" panose="020F0502020204030204" pitchFamily="34" charset="0"/>
                  <a:cs typeface="Calibri" panose="020F0502020204030204" pitchFamily="34" charset="0"/>
                </a:rPr>
                <a:t>6.7</a:t>
              </a:r>
              <a:r>
                <a:rPr lang="en-US" sz="1000" b="1" dirty="0">
                  <a:solidFill>
                    <a:schemeClr val="bg1"/>
                  </a:solidFill>
                  <a:latin typeface="Calibri" panose="020F0502020204030204" pitchFamily="34" charset="0"/>
                  <a:cs typeface="Calibri" panose="020F0502020204030204" pitchFamily="34" charset="0"/>
                </a:rPr>
                <a:t>%</a:t>
              </a:r>
            </a:p>
          </p:txBody>
        </p:sp>
        <p:sp>
          <p:nvSpPr>
            <p:cNvPr id="131" name="TextBox 130">
              <a:extLst>
                <a:ext uri="{FF2B5EF4-FFF2-40B4-BE49-F238E27FC236}">
                  <a16:creationId xmlns:a16="http://schemas.microsoft.com/office/drawing/2014/main" id="{25717D1C-5B66-C140-0B98-6C9D5615E06E}"/>
                </a:ext>
              </a:extLst>
            </p:cNvPr>
            <p:cNvSpPr txBox="1"/>
            <p:nvPr/>
          </p:nvSpPr>
          <p:spPr>
            <a:xfrm>
              <a:off x="3794984" y="2298092"/>
              <a:ext cx="863142" cy="275460"/>
            </a:xfrm>
            <a:prstGeom prst="rect">
              <a:avLst/>
            </a:prstGeom>
            <a:noFill/>
          </p:spPr>
          <p:txBody>
            <a:bodyPr wrap="square">
              <a:spAutoFit/>
            </a:bodyPr>
            <a:lstStyle/>
            <a:p>
              <a:pPr algn="ctr">
                <a:lnSpc>
                  <a:spcPts val="1152"/>
                </a:lnSpc>
              </a:pPr>
              <a:r>
                <a:rPr lang="en-US" sz="2000" b="1" dirty="0">
                  <a:solidFill>
                    <a:schemeClr val="bg1"/>
                  </a:solidFill>
                  <a:latin typeface="Calibri" panose="020F0502020204030204" pitchFamily="34" charset="0"/>
                  <a:cs typeface="Calibri" panose="020F0502020204030204" pitchFamily="34" charset="0"/>
                </a:rPr>
                <a:t>13.3</a:t>
              </a:r>
              <a:r>
                <a:rPr lang="en-US" sz="1271" b="1" dirty="0">
                  <a:solidFill>
                    <a:schemeClr val="bg1"/>
                  </a:solidFill>
                  <a:latin typeface="Calibri" panose="020F0502020204030204" pitchFamily="34" charset="0"/>
                  <a:cs typeface="Calibri" panose="020F0502020204030204" pitchFamily="34" charset="0"/>
                </a:rPr>
                <a:t>%</a:t>
              </a:r>
            </a:p>
          </p:txBody>
        </p:sp>
      </p:grpSp>
      <p:pic>
        <p:nvPicPr>
          <p:cNvPr id="135" name="Graphic 134">
            <a:extLst>
              <a:ext uri="{FF2B5EF4-FFF2-40B4-BE49-F238E27FC236}">
                <a16:creationId xmlns:a16="http://schemas.microsoft.com/office/drawing/2014/main" id="{8EC9C3FF-30D3-257D-770C-6BB8BDB7AE11}"/>
              </a:ext>
            </a:extLst>
          </p:cNvPr>
          <p:cNvPicPr>
            <a:picLocks noChangeAspect="1"/>
          </p:cNvPicPr>
          <p:nvPr/>
        </p:nvPicPr>
        <p:blipFill>
          <a:blip r:embed="rId2">
            <a:extLst>
              <a:ext uri="{96DAC541-7B7A-43D3-8B79-37D633B846F1}">
                <asvg:svgBlip xmlns:asvg="http://schemas.microsoft.com/office/drawing/2016/SVG/main" r:embed="rId3"/>
              </a:ext>
            </a:extLst>
          </a:blip>
          <a:srcRect l="30979" t="39745" r="38113" b="44022"/>
          <a:stretch/>
        </p:blipFill>
        <p:spPr>
          <a:xfrm rot="5400000">
            <a:off x="-409711" y="1886337"/>
            <a:ext cx="3051891" cy="2269077"/>
          </a:xfrm>
          <a:prstGeom prst="rect">
            <a:avLst/>
          </a:prstGeom>
        </p:spPr>
      </p:pic>
      <p:sp>
        <p:nvSpPr>
          <p:cNvPr id="136" name="Text Placeholder 29">
            <a:extLst>
              <a:ext uri="{FF2B5EF4-FFF2-40B4-BE49-F238E27FC236}">
                <a16:creationId xmlns:a16="http://schemas.microsoft.com/office/drawing/2014/main" id="{88786F43-36CA-3E8E-4D09-D507A7D68B87}"/>
              </a:ext>
            </a:extLst>
          </p:cNvPr>
          <p:cNvSpPr txBox="1">
            <a:spLocks/>
          </p:cNvSpPr>
          <p:nvPr/>
        </p:nvSpPr>
        <p:spPr>
          <a:xfrm>
            <a:off x="605435" y="6989593"/>
            <a:ext cx="5521781" cy="123395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US" sz="1600" b="0" dirty="0">
                <a:solidFill>
                  <a:srgbClr val="404040"/>
                </a:solidFill>
              </a:rPr>
              <a:t>A thematic analysis of the interview data was conducted for each of the respondent groups – Industry Managers, Experts and VET Educators for each of the Subject areas – Sustainability and </a:t>
            </a:r>
            <a:r>
              <a:rPr lang="en-US" sz="1600" b="0" dirty="0" err="1">
                <a:solidFill>
                  <a:srgbClr val="404040"/>
                </a:solidFill>
              </a:rPr>
              <a:t>Digitalisation</a:t>
            </a:r>
            <a:r>
              <a:rPr lang="en-US" sz="1600" b="0" dirty="0">
                <a:solidFill>
                  <a:srgbClr val="404040"/>
                </a:solidFill>
              </a:rPr>
              <a:t>, giving 6 analysis reports.</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137" name="Graphic 4">
            <a:extLst>
              <a:ext uri="{FF2B5EF4-FFF2-40B4-BE49-F238E27FC236}">
                <a16:creationId xmlns:a16="http://schemas.microsoft.com/office/drawing/2014/main" id="{CC6037B9-98B8-EE7A-CD7C-96CABDC8713C}"/>
              </a:ext>
            </a:extLst>
          </p:cNvPr>
          <p:cNvSpPr/>
          <p:nvPr/>
        </p:nvSpPr>
        <p:spPr>
          <a:xfrm rot="10800000">
            <a:off x="7115" y="6420210"/>
            <a:ext cx="7558514" cy="3269259"/>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139" name="Graphic 138">
            <a:extLst>
              <a:ext uri="{FF2B5EF4-FFF2-40B4-BE49-F238E27FC236}">
                <a16:creationId xmlns:a16="http://schemas.microsoft.com/office/drawing/2014/main" id="{FF09EBED-C274-E146-9574-68E7C0E84F44}"/>
              </a:ext>
            </a:extLst>
          </p:cNvPr>
          <p:cNvPicPr>
            <a:picLocks noChangeAspect="1"/>
          </p:cNvPicPr>
          <p:nvPr/>
        </p:nvPicPr>
        <p:blipFill>
          <a:blip r:embed="rId2">
            <a:extLst>
              <a:ext uri="{96DAC541-7B7A-43D3-8B79-37D633B846F1}">
                <asvg:svgBlip xmlns:asvg="http://schemas.microsoft.com/office/drawing/2016/SVG/main" r:embed="rId3"/>
              </a:ext>
            </a:extLst>
          </a:blip>
          <a:srcRect l="28952" t="45912" r="39003" b="38822"/>
          <a:stretch/>
        </p:blipFill>
        <p:spPr>
          <a:xfrm>
            <a:off x="3101059" y="6419490"/>
            <a:ext cx="4469790" cy="3014440"/>
          </a:xfrm>
          <a:prstGeom prst="rect">
            <a:avLst/>
          </a:prstGeom>
        </p:spPr>
      </p:pic>
      <p:sp>
        <p:nvSpPr>
          <p:cNvPr id="140" name="Text Placeholder 1">
            <a:extLst>
              <a:ext uri="{FF2B5EF4-FFF2-40B4-BE49-F238E27FC236}">
                <a16:creationId xmlns:a16="http://schemas.microsoft.com/office/drawing/2014/main" id="{F15A3F9E-3555-D6E5-2047-ADAF31F67A41}"/>
              </a:ext>
            </a:extLst>
          </p:cNvPr>
          <p:cNvSpPr txBox="1">
            <a:spLocks/>
          </p:cNvSpPr>
          <p:nvPr/>
        </p:nvSpPr>
        <p:spPr>
          <a:xfrm>
            <a:off x="584347" y="6692651"/>
            <a:ext cx="4148776" cy="1756818"/>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lvl="0" indent="-171450">
              <a:lnSpc>
                <a:spcPts val="1320"/>
              </a:lnSpc>
              <a:spcBef>
                <a:spcPts val="0"/>
              </a:spcBef>
              <a:buFont typeface="Arial" panose="020B0604020202020204" pitchFamily="34" charset="0"/>
              <a:buChar char="•"/>
            </a:pPr>
            <a:r>
              <a:rPr lang="es-ES" sz="1400" b="0" dirty="0">
                <a:solidFill>
                  <a:schemeClr val="bg1"/>
                </a:solidFill>
              </a:rPr>
              <a:t>Existe una amplia convergencia de opiniones sobre la sostenibilidad entre los participantes, aunque cada país se encuentra en un punto diferente de su proceso de desarrollo, por lo que es necesario valorar los enfoques locales.</a:t>
            </a:r>
          </a:p>
          <a:p>
            <a:pPr lvl="0">
              <a:lnSpc>
                <a:spcPts val="1320"/>
              </a:lnSpc>
              <a:spcBef>
                <a:spcPts val="0"/>
              </a:spcBef>
            </a:pPr>
            <a:endParaRPr lang="es-ES" sz="1400" b="0" dirty="0">
              <a:solidFill>
                <a:schemeClr val="bg1"/>
              </a:solidFill>
            </a:endParaRPr>
          </a:p>
          <a:p>
            <a:pPr marL="171450" lvl="0" indent="-171450">
              <a:lnSpc>
                <a:spcPts val="1320"/>
              </a:lnSpc>
              <a:spcBef>
                <a:spcPts val="0"/>
              </a:spcBef>
              <a:buFont typeface="Arial" panose="020B0604020202020204" pitchFamily="34" charset="0"/>
              <a:buChar char="•"/>
            </a:pPr>
            <a:r>
              <a:rPr lang="es-ES" sz="1400" b="0" dirty="0">
                <a:solidFill>
                  <a:schemeClr val="bg1"/>
                </a:solidFill>
              </a:rPr>
              <a:t>Hay mucha menos convergencia de opiniones sobre la digitalización, especialmente entre los distintos grupos de encuestados; cada grupo parece haber identificado prioridades muy diferentes.</a:t>
            </a:r>
          </a:p>
          <a:p>
            <a:pPr lvl="0">
              <a:lnSpc>
                <a:spcPts val="1320"/>
              </a:lnSpc>
              <a:spcBef>
                <a:spcPts val="0"/>
              </a:spcBef>
            </a:pPr>
            <a:endParaRPr lang="es-ES" sz="1400" b="0" dirty="0">
              <a:solidFill>
                <a:schemeClr val="bg1"/>
              </a:solidFill>
            </a:endParaRPr>
          </a:p>
          <a:p>
            <a:pPr marL="171450" lvl="0" indent="-171450">
              <a:lnSpc>
                <a:spcPts val="1320"/>
              </a:lnSpc>
              <a:spcBef>
                <a:spcPts val="0"/>
              </a:spcBef>
              <a:buFont typeface="Arial" panose="020B0604020202020204" pitchFamily="34" charset="0"/>
              <a:buChar char="•"/>
            </a:pPr>
            <a:r>
              <a:rPr lang="es-ES" sz="1400" b="0" dirty="0">
                <a:solidFill>
                  <a:schemeClr val="bg1"/>
                </a:solidFill>
              </a:rPr>
              <a:t>Existe una conciencia muy baja de los marcos europeos —</a:t>
            </a:r>
            <a:r>
              <a:rPr lang="es-ES" sz="1400" b="0" dirty="0" err="1">
                <a:solidFill>
                  <a:schemeClr val="bg1"/>
                </a:solidFill>
              </a:rPr>
              <a:t>GreenComp</a:t>
            </a:r>
            <a:r>
              <a:rPr lang="es-ES" sz="1400" b="0" dirty="0">
                <a:solidFill>
                  <a:schemeClr val="bg1"/>
                </a:solidFill>
              </a:rPr>
              <a:t>, </a:t>
            </a:r>
            <a:r>
              <a:rPr lang="es-ES" sz="1400" b="0" dirty="0" err="1">
                <a:solidFill>
                  <a:schemeClr val="bg1"/>
                </a:solidFill>
              </a:rPr>
              <a:t>EntreComp</a:t>
            </a:r>
            <a:r>
              <a:rPr lang="es-ES" sz="1400" b="0" dirty="0">
                <a:solidFill>
                  <a:schemeClr val="bg1"/>
                </a:solidFill>
              </a:rPr>
              <a:t> y </a:t>
            </a:r>
            <a:r>
              <a:rPr lang="es-ES" sz="1400" b="0" dirty="0" err="1">
                <a:solidFill>
                  <a:schemeClr val="bg1"/>
                </a:solidFill>
              </a:rPr>
              <a:t>DigComp</a:t>
            </a:r>
            <a:r>
              <a:rPr lang="es-ES" sz="1400" b="0" dirty="0">
                <a:solidFill>
                  <a:schemeClr val="bg1"/>
                </a:solidFill>
              </a:rPr>
              <a:t>— en todos los países y grupos de participantes.</a:t>
            </a:r>
            <a:endParaRPr lang="en-US" sz="1400" b="0" dirty="0">
              <a:solidFill>
                <a:schemeClr val="bg1"/>
              </a:solidFill>
            </a:endParaRPr>
          </a:p>
        </p:txBody>
      </p:sp>
      <p:cxnSp>
        <p:nvCxnSpPr>
          <p:cNvPr id="141" name="Straight Connector 140">
            <a:extLst>
              <a:ext uri="{FF2B5EF4-FFF2-40B4-BE49-F238E27FC236}">
                <a16:creationId xmlns:a16="http://schemas.microsoft.com/office/drawing/2014/main" id="{EC10CC51-EEF9-30E2-330C-23F17E34192E}"/>
              </a:ext>
            </a:extLst>
          </p:cNvPr>
          <p:cNvCxnSpPr>
            <a:cxnSpLocks/>
          </p:cNvCxnSpPr>
          <p:nvPr/>
        </p:nvCxnSpPr>
        <p:spPr>
          <a:xfrm>
            <a:off x="-7019" y="5834108"/>
            <a:ext cx="5035011"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6B0D283D-7CAA-150C-48C8-90FF375ACBD3}"/>
              </a:ext>
            </a:extLst>
          </p:cNvPr>
          <p:cNvSpPr txBox="1"/>
          <p:nvPr/>
        </p:nvSpPr>
        <p:spPr>
          <a:xfrm>
            <a:off x="601973" y="5663320"/>
            <a:ext cx="2050776" cy="900246"/>
          </a:xfrm>
          <a:prstGeom prst="rect">
            <a:avLst/>
          </a:prstGeom>
          <a:noFill/>
          <a:ln>
            <a:noFill/>
          </a:ln>
        </p:spPr>
        <p:txBody>
          <a:bodyPr wrap="square" rtlCol="0">
            <a:spAutoFit/>
          </a:bodyPr>
          <a:lstStyle/>
          <a:p>
            <a:pPr marL="6350">
              <a:lnSpc>
                <a:spcPts val="2100"/>
              </a:lnSpc>
              <a:tabLst>
                <a:tab pos="611188" algn="l"/>
              </a:tabLst>
            </a:pPr>
            <a:r>
              <a:rPr lang="en-US" sz="1600" b="1" dirty="0" err="1">
                <a:solidFill>
                  <a:srgbClr val="0289AE"/>
                </a:solidFill>
                <a:highlight>
                  <a:srgbClr val="FFFFFF"/>
                </a:highlight>
                <a:latin typeface="Calibri" panose="020F0502020204030204" pitchFamily="34" charset="0"/>
                <a:cs typeface="Calibri" panose="020F0502020204030204" pitchFamily="34" charset="0"/>
              </a:rPr>
              <a:t>Análisis</a:t>
            </a:r>
            <a:r>
              <a:rPr lang="en-US" sz="1600" b="1" dirty="0">
                <a:solidFill>
                  <a:srgbClr val="0289AE"/>
                </a:solidFill>
                <a:highlight>
                  <a:srgbClr val="FFFFFF"/>
                </a:highlight>
                <a:latin typeface="Calibri" panose="020F0502020204030204" pitchFamily="34" charset="0"/>
                <a:cs typeface="Calibri" panose="020F0502020204030204" pitchFamily="34" charset="0"/>
              </a:rPr>
              <a:t> de </a:t>
            </a:r>
          </a:p>
          <a:p>
            <a:pPr marL="6350">
              <a:lnSpc>
                <a:spcPts val="2100"/>
              </a:lnSpc>
              <a:tabLst>
                <a:tab pos="611188" algn="l"/>
              </a:tabLst>
            </a:pPr>
            <a:r>
              <a:rPr lang="en-US" sz="1600" b="1" dirty="0">
                <a:solidFill>
                  <a:srgbClr val="0289AE"/>
                </a:solidFill>
                <a:highlight>
                  <a:srgbClr val="FFFFFF"/>
                </a:highlight>
                <a:latin typeface="Calibri" panose="020F0502020204030204" pitchFamily="34" charset="0"/>
                <a:cs typeface="Calibri" panose="020F0502020204030204" pitchFamily="34" charset="0"/>
              </a:rPr>
              <a:t>Datos</a:t>
            </a:r>
          </a:p>
          <a:p>
            <a:pPr marL="6350">
              <a:lnSpc>
                <a:spcPts val="2100"/>
              </a:lnSpc>
              <a:tabLst>
                <a:tab pos="611188" algn="l"/>
              </a:tabLst>
            </a:pPr>
            <a:endParaRPr lang="en-US" sz="1800" b="1"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143" name="Straight Connector 142">
            <a:extLst>
              <a:ext uri="{FF2B5EF4-FFF2-40B4-BE49-F238E27FC236}">
                <a16:creationId xmlns:a16="http://schemas.microsoft.com/office/drawing/2014/main" id="{3B6643A2-7319-807C-EDFC-87AF032442CC}"/>
              </a:ext>
            </a:extLst>
          </p:cNvPr>
          <p:cNvCxnSpPr>
            <a:cxnSpLocks/>
          </p:cNvCxnSpPr>
          <p:nvPr/>
        </p:nvCxnSpPr>
        <p:spPr>
          <a:xfrm>
            <a:off x="5027992" y="5840138"/>
            <a:ext cx="0" cy="574086"/>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44" name="Triangle 143">
            <a:extLst>
              <a:ext uri="{FF2B5EF4-FFF2-40B4-BE49-F238E27FC236}">
                <a16:creationId xmlns:a16="http://schemas.microsoft.com/office/drawing/2014/main" id="{2C5A777B-BC56-4D07-DD9C-FE2528DAA99F}"/>
              </a:ext>
            </a:extLst>
          </p:cNvPr>
          <p:cNvSpPr/>
          <p:nvPr/>
        </p:nvSpPr>
        <p:spPr>
          <a:xfrm rot="10800000">
            <a:off x="4919319" y="599142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420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31584-6035-4C4C-18A8-0ADE6816207A}"/>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20149E44-2AD7-9E59-6EDD-911263B03613}"/>
              </a:ext>
            </a:extLst>
          </p:cNvPr>
          <p:cNvSpPr/>
          <p:nvPr/>
        </p:nvSpPr>
        <p:spPr>
          <a:xfrm>
            <a:off x="-4" y="4618299"/>
            <a:ext cx="1665498" cy="543887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62A844"/>
              </a:gs>
              <a:gs pos="0">
                <a:srgbClr val="0289AE"/>
              </a:gs>
            </a:gsLst>
            <a:lin ang="5400000" scaled="0"/>
          </a:gradFill>
          <a:ln w="3060" cap="flat">
            <a:noFill/>
            <a:prstDash val="solid"/>
            <a:miter/>
          </a:ln>
        </p:spPr>
        <p:txBody>
          <a:bodyPr rtlCol="0" anchor="ctr"/>
          <a:lstStyle/>
          <a:p>
            <a:endParaRPr lang="en-US"/>
          </a:p>
        </p:txBody>
      </p:sp>
      <p:sp>
        <p:nvSpPr>
          <p:cNvPr id="13" name="Rectangle 12">
            <a:extLst>
              <a:ext uri="{FF2B5EF4-FFF2-40B4-BE49-F238E27FC236}">
                <a16:creationId xmlns:a16="http://schemas.microsoft.com/office/drawing/2014/main" id="{D0DE2768-9798-35FC-D1FB-F5C08FC88D82}"/>
              </a:ext>
            </a:extLst>
          </p:cNvPr>
          <p:cNvSpPr/>
          <p:nvPr/>
        </p:nvSpPr>
        <p:spPr>
          <a:xfrm>
            <a:off x="1325888" y="7874844"/>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2C13AD33-596B-BE87-84A0-DDE26AE5FE02}"/>
              </a:ext>
            </a:extLst>
          </p:cNvPr>
          <p:cNvSpPr txBox="1">
            <a:spLocks/>
          </p:cNvSpPr>
          <p:nvPr/>
        </p:nvSpPr>
        <p:spPr>
          <a:xfrm>
            <a:off x="211981" y="137573"/>
            <a:ext cx="5711299"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220"/>
              </a:lnSpc>
              <a:spcBef>
                <a:spcPts val="0"/>
              </a:spcBef>
              <a:buNone/>
            </a:pPr>
            <a:r>
              <a:rPr lang="es-ES" sz="3200" b="1" dirty="0">
                <a:solidFill>
                  <a:srgbClr val="0289AE"/>
                </a:solidFill>
                <a:latin typeface="Calibri" panose="020F0502020204030204" pitchFamily="34" charset="0"/>
                <a:cs typeface="Calibri" panose="020F0502020204030204" pitchFamily="34" charset="0"/>
              </a:rPr>
              <a:t>Uso de los Marcos Europeos de Competencias para el Análisis de los Resultados de Investigación</a:t>
            </a:r>
            <a:endParaRPr lang="en-US" sz="2800" i="1" dirty="0">
              <a:solidFill>
                <a:srgbClr val="0289AE"/>
              </a:solidFill>
              <a:latin typeface="Calibri" panose="020F0502020204030204" pitchFamily="34" charset="0"/>
              <a:cs typeface="Calibri" panose="020F0502020204030204" pitchFamily="34" charset="0"/>
            </a:endParaRPr>
          </a:p>
        </p:txBody>
      </p:sp>
      <p:sp>
        <p:nvSpPr>
          <p:cNvPr id="54" name="Slide Number Placeholder 5">
            <a:extLst>
              <a:ext uri="{FF2B5EF4-FFF2-40B4-BE49-F238E27FC236}">
                <a16:creationId xmlns:a16="http://schemas.microsoft.com/office/drawing/2014/main" id="{4DCD1249-11F5-A1A5-0ABC-ECC37320B2FA}"/>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37</a:t>
            </a:fld>
            <a:endParaRPr lang="en-US" dirty="0">
              <a:solidFill>
                <a:srgbClr val="262626"/>
              </a:solidFill>
            </a:endParaRPr>
          </a:p>
        </p:txBody>
      </p:sp>
      <p:pic>
        <p:nvPicPr>
          <p:cNvPr id="7" name="Graphic 6">
            <a:extLst>
              <a:ext uri="{FF2B5EF4-FFF2-40B4-BE49-F238E27FC236}">
                <a16:creationId xmlns:a16="http://schemas.microsoft.com/office/drawing/2014/main" id="{0EF70B14-1896-1053-39F4-88F989EB6475}"/>
              </a:ext>
            </a:extLst>
          </p:cNvPr>
          <p:cNvPicPr>
            <a:picLocks noChangeAspect="1"/>
          </p:cNvPicPr>
          <p:nvPr/>
        </p:nvPicPr>
        <p:blipFill>
          <a:blip r:embed="rId2">
            <a:extLst>
              <a:ext uri="{96DAC541-7B7A-43D3-8B79-37D633B846F1}">
                <asvg:svgBlip xmlns:asvg="http://schemas.microsoft.com/office/drawing/2016/SVG/main" r:embed="rId3"/>
              </a:ext>
            </a:extLst>
          </a:blip>
          <a:srcRect l="28087" t="31059" r="39868" b="43173"/>
          <a:stretch/>
        </p:blipFill>
        <p:spPr>
          <a:xfrm>
            <a:off x="-2077574" y="5766277"/>
            <a:ext cx="3753229" cy="4273062"/>
          </a:xfrm>
          <a:prstGeom prst="rect">
            <a:avLst/>
          </a:prstGeom>
        </p:spPr>
      </p:pic>
      <p:sp>
        <p:nvSpPr>
          <p:cNvPr id="10" name="Text Placeholder 8">
            <a:extLst>
              <a:ext uri="{FF2B5EF4-FFF2-40B4-BE49-F238E27FC236}">
                <a16:creationId xmlns:a16="http://schemas.microsoft.com/office/drawing/2014/main" id="{ED948C8B-D47D-1CCB-48A0-06ADD778DBAD}"/>
              </a:ext>
            </a:extLst>
          </p:cNvPr>
          <p:cNvSpPr txBox="1">
            <a:spLocks/>
          </p:cNvSpPr>
          <p:nvPr/>
        </p:nvSpPr>
        <p:spPr>
          <a:xfrm>
            <a:off x="1386154" y="8010664"/>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7.1</a:t>
            </a:r>
          </a:p>
        </p:txBody>
      </p:sp>
      <p:sp>
        <p:nvSpPr>
          <p:cNvPr id="15" name="Text Placeholder 8">
            <a:extLst>
              <a:ext uri="{FF2B5EF4-FFF2-40B4-BE49-F238E27FC236}">
                <a16:creationId xmlns:a16="http://schemas.microsoft.com/office/drawing/2014/main" id="{BF4C2695-4B9E-1392-3A43-52D9E55A9CB9}"/>
              </a:ext>
            </a:extLst>
          </p:cNvPr>
          <p:cNvSpPr txBox="1">
            <a:spLocks/>
          </p:cNvSpPr>
          <p:nvPr/>
        </p:nvSpPr>
        <p:spPr>
          <a:xfrm>
            <a:off x="1386154" y="8707717"/>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7.2</a:t>
            </a:r>
          </a:p>
        </p:txBody>
      </p:sp>
      <p:sp>
        <p:nvSpPr>
          <p:cNvPr id="21" name="Text Placeholder 12">
            <a:extLst>
              <a:ext uri="{FF2B5EF4-FFF2-40B4-BE49-F238E27FC236}">
                <a16:creationId xmlns:a16="http://schemas.microsoft.com/office/drawing/2014/main" id="{9EC6BB29-969E-6198-9AAE-20900DF37F97}"/>
              </a:ext>
            </a:extLst>
          </p:cNvPr>
          <p:cNvSpPr txBox="1">
            <a:spLocks/>
          </p:cNvSpPr>
          <p:nvPr/>
        </p:nvSpPr>
        <p:spPr>
          <a:xfrm>
            <a:off x="1934834" y="7982822"/>
            <a:ext cx="4965661" cy="1416672"/>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3951288" algn="l"/>
                <a:tab pos="4791075" algn="l"/>
              </a:tabLst>
            </a:pPr>
            <a:r>
              <a:rPr lang="en-US" sz="1500" dirty="0" err="1">
                <a:solidFill>
                  <a:srgbClr val="404040"/>
                </a:solidFill>
              </a:rPr>
              <a:t>Análisis</a:t>
            </a:r>
            <a:r>
              <a:rPr lang="en-US" sz="1500" dirty="0">
                <a:solidFill>
                  <a:srgbClr val="404040"/>
                </a:solidFill>
              </a:rPr>
              <a:t> de </a:t>
            </a:r>
            <a:r>
              <a:rPr lang="en-US" sz="1500" dirty="0" err="1">
                <a:solidFill>
                  <a:srgbClr val="404040"/>
                </a:solidFill>
              </a:rPr>
              <a:t>Competencias</a:t>
            </a:r>
            <a:r>
              <a:rPr lang="en-US" sz="1500" dirty="0">
                <a:solidFill>
                  <a:srgbClr val="404040"/>
                </a:solidFill>
              </a:rPr>
              <a:t> </a:t>
            </a:r>
            <a:r>
              <a:rPr lang="en-US" sz="1500" dirty="0" err="1">
                <a:solidFill>
                  <a:srgbClr val="404040"/>
                </a:solidFill>
              </a:rPr>
              <a:t>Específicas</a:t>
            </a:r>
            <a:r>
              <a:rPr lang="en-US" sz="1500" dirty="0">
                <a:solidFill>
                  <a:srgbClr val="404040"/>
                </a:solidFill>
              </a:rPr>
              <a:t> del Sector </a:t>
            </a:r>
            <a:r>
              <a:rPr lang="en-US" sz="1500" dirty="0" err="1">
                <a:solidFill>
                  <a:srgbClr val="404040"/>
                </a:solidFill>
              </a:rPr>
              <a:t>Hostelero</a:t>
            </a:r>
            <a:r>
              <a:rPr lang="en-US" sz="1500" dirty="0">
                <a:solidFill>
                  <a:srgbClr val="404040"/>
                </a:solidFill>
              </a:rPr>
              <a:t> </a:t>
            </a:r>
            <a:r>
              <a:rPr lang="en-US" sz="1500" dirty="0" err="1">
                <a:solidFill>
                  <a:srgbClr val="404040"/>
                </a:solidFill>
              </a:rPr>
              <a:t>en</a:t>
            </a:r>
            <a:r>
              <a:rPr lang="en-US" sz="1500" dirty="0">
                <a:solidFill>
                  <a:srgbClr val="404040"/>
                </a:solidFill>
              </a:rPr>
              <a:t> </a:t>
            </a:r>
            <a:r>
              <a:rPr lang="en-US" sz="1500" dirty="0" err="1">
                <a:solidFill>
                  <a:srgbClr val="404040"/>
                </a:solidFill>
              </a:rPr>
              <a:t>Sostenibilidad</a:t>
            </a:r>
            <a:r>
              <a:rPr lang="en-US" sz="1500" dirty="0">
                <a:solidFill>
                  <a:srgbClr val="404040"/>
                </a:solidFill>
              </a:rPr>
              <a:t> </a:t>
            </a:r>
            <a:r>
              <a:rPr lang="en-US" sz="1500" dirty="0" err="1">
                <a:solidFill>
                  <a:srgbClr val="404040"/>
                </a:solidFill>
              </a:rPr>
              <a:t>utilizando</a:t>
            </a:r>
            <a:r>
              <a:rPr lang="en-US" sz="1500" dirty="0">
                <a:solidFill>
                  <a:srgbClr val="404040"/>
                </a:solidFill>
              </a:rPr>
              <a:t> </a:t>
            </a:r>
            <a:r>
              <a:rPr lang="en-US" sz="1500" dirty="0" err="1">
                <a:solidFill>
                  <a:srgbClr val="404040"/>
                </a:solidFill>
              </a:rPr>
              <a:t>GreenComp</a:t>
            </a:r>
            <a:r>
              <a:rPr lang="en-US" sz="1500" dirty="0">
                <a:solidFill>
                  <a:srgbClr val="404040"/>
                </a:solidFill>
              </a:rPr>
              <a:t>	38</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err="1">
                <a:solidFill>
                  <a:srgbClr val="404040"/>
                </a:solidFill>
              </a:rPr>
              <a:t>Análisis</a:t>
            </a:r>
            <a:r>
              <a:rPr lang="en-US" sz="1500" dirty="0">
                <a:solidFill>
                  <a:srgbClr val="404040"/>
                </a:solidFill>
              </a:rPr>
              <a:t> de </a:t>
            </a:r>
            <a:r>
              <a:rPr lang="en-US" sz="1500" dirty="0" err="1">
                <a:solidFill>
                  <a:srgbClr val="404040"/>
                </a:solidFill>
              </a:rPr>
              <a:t>Competencias</a:t>
            </a:r>
            <a:r>
              <a:rPr lang="en-US" sz="1500" dirty="0">
                <a:solidFill>
                  <a:srgbClr val="404040"/>
                </a:solidFill>
              </a:rPr>
              <a:t> </a:t>
            </a:r>
            <a:r>
              <a:rPr lang="en-US" sz="1500" dirty="0" err="1">
                <a:solidFill>
                  <a:srgbClr val="404040"/>
                </a:solidFill>
              </a:rPr>
              <a:t>Específicas</a:t>
            </a:r>
            <a:r>
              <a:rPr lang="en-US" sz="1500" dirty="0">
                <a:solidFill>
                  <a:srgbClr val="404040"/>
                </a:solidFill>
              </a:rPr>
              <a:t> del Sector </a:t>
            </a:r>
            <a:r>
              <a:rPr lang="en-US" sz="1500" dirty="0" err="1">
                <a:solidFill>
                  <a:srgbClr val="404040"/>
                </a:solidFill>
              </a:rPr>
              <a:t>Hostelero</a:t>
            </a:r>
            <a:r>
              <a:rPr lang="en-US" sz="1500" dirty="0">
                <a:solidFill>
                  <a:srgbClr val="404040"/>
                </a:solidFill>
              </a:rPr>
              <a:t> </a:t>
            </a:r>
            <a:r>
              <a:rPr lang="en-US" sz="1500" dirty="0" err="1">
                <a:solidFill>
                  <a:srgbClr val="404040"/>
                </a:solidFill>
              </a:rPr>
              <a:t>en</a:t>
            </a:r>
            <a:r>
              <a:rPr lang="en-US" sz="1500" dirty="0">
                <a:solidFill>
                  <a:srgbClr val="404040"/>
                </a:solidFill>
              </a:rPr>
              <a:t> </a:t>
            </a:r>
            <a:r>
              <a:rPr lang="en-US" sz="1500" dirty="0" err="1">
                <a:solidFill>
                  <a:srgbClr val="404040"/>
                </a:solidFill>
              </a:rPr>
              <a:t>Digitalización</a:t>
            </a:r>
            <a:r>
              <a:rPr lang="en-US" sz="1500" dirty="0">
                <a:solidFill>
                  <a:srgbClr val="404040"/>
                </a:solidFill>
              </a:rPr>
              <a:t> </a:t>
            </a:r>
            <a:r>
              <a:rPr lang="en-US" sz="1500" dirty="0" err="1">
                <a:solidFill>
                  <a:srgbClr val="404040"/>
                </a:solidFill>
              </a:rPr>
              <a:t>utilizando</a:t>
            </a:r>
            <a:r>
              <a:rPr lang="en-US" sz="1500" dirty="0">
                <a:solidFill>
                  <a:srgbClr val="404040"/>
                </a:solidFill>
              </a:rPr>
              <a:t> </a:t>
            </a:r>
            <a:r>
              <a:rPr lang="en-US" sz="1500" dirty="0" err="1">
                <a:solidFill>
                  <a:srgbClr val="404040"/>
                </a:solidFill>
              </a:rPr>
              <a:t>Digcomp</a:t>
            </a:r>
            <a:r>
              <a:rPr lang="en-US" sz="1500" dirty="0">
                <a:solidFill>
                  <a:srgbClr val="404040"/>
                </a:solidFill>
              </a:rPr>
              <a:t>	40</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p:txBody>
      </p:sp>
      <p:cxnSp>
        <p:nvCxnSpPr>
          <p:cNvPr id="22" name="Straight Connector 21">
            <a:extLst>
              <a:ext uri="{FF2B5EF4-FFF2-40B4-BE49-F238E27FC236}">
                <a16:creationId xmlns:a16="http://schemas.microsoft.com/office/drawing/2014/main" id="{3DA71985-0ED5-AC8C-66B5-3981BE34A176}"/>
              </a:ext>
            </a:extLst>
          </p:cNvPr>
          <p:cNvCxnSpPr>
            <a:cxnSpLocks/>
          </p:cNvCxnSpPr>
          <p:nvPr/>
        </p:nvCxnSpPr>
        <p:spPr>
          <a:xfrm>
            <a:off x="1960636" y="8595424"/>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25" name="Picture Placeholder 5" descr="Aerial view of backyard with patio">
            <a:extLst>
              <a:ext uri="{FF2B5EF4-FFF2-40B4-BE49-F238E27FC236}">
                <a16:creationId xmlns:a16="http://schemas.microsoft.com/office/drawing/2014/main" id="{2D53A429-80B9-52EB-2B5D-8613D5530945}"/>
              </a:ext>
            </a:extLst>
          </p:cNvPr>
          <p:cNvPicPr>
            <a:picLocks noChangeAspect="1"/>
          </p:cNvPicPr>
          <p:nvPr/>
        </p:nvPicPr>
        <p:blipFill>
          <a:blip r:embed="rId4"/>
          <a:srcRect t="22971" b="22971"/>
          <a:stretch/>
        </p:blipFill>
        <p:spPr>
          <a:xfrm>
            <a:off x="-4" y="1787472"/>
            <a:ext cx="7559675" cy="294368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pic>
        <p:nvPicPr>
          <p:cNvPr id="26" name="Graphic 25">
            <a:extLst>
              <a:ext uri="{FF2B5EF4-FFF2-40B4-BE49-F238E27FC236}">
                <a16:creationId xmlns:a16="http://schemas.microsoft.com/office/drawing/2014/main" id="{65BC743B-9334-88E6-9DE9-D913BFB71D65}"/>
              </a:ext>
            </a:extLst>
          </p:cNvPr>
          <p:cNvPicPr>
            <a:picLocks noChangeAspect="1"/>
          </p:cNvPicPr>
          <p:nvPr/>
        </p:nvPicPr>
        <p:blipFill>
          <a:blip r:embed="rId5">
            <a:extLst>
              <a:ext uri="{96DAC541-7B7A-43D3-8B79-37D633B846F1}">
                <asvg:svgBlip xmlns:asvg="http://schemas.microsoft.com/office/drawing/2016/SVG/main" r:embed="rId6"/>
              </a:ext>
            </a:extLst>
          </a:blip>
          <a:srcRect l="49952" t="41010" r="28995" b="44546"/>
          <a:stretch/>
        </p:blipFill>
        <p:spPr>
          <a:xfrm>
            <a:off x="4726000" y="1560944"/>
            <a:ext cx="5325749" cy="5173579"/>
          </a:xfrm>
          <a:prstGeom prst="rect">
            <a:avLst/>
          </a:prstGeom>
        </p:spPr>
      </p:pic>
      <p:grpSp>
        <p:nvGrpSpPr>
          <p:cNvPr id="27" name="Group 26">
            <a:extLst>
              <a:ext uri="{FF2B5EF4-FFF2-40B4-BE49-F238E27FC236}">
                <a16:creationId xmlns:a16="http://schemas.microsoft.com/office/drawing/2014/main" id="{2886B2B1-804C-1A74-B278-B55A4D400F22}"/>
              </a:ext>
            </a:extLst>
          </p:cNvPr>
          <p:cNvGrpSpPr/>
          <p:nvPr/>
        </p:nvGrpSpPr>
        <p:grpSpPr>
          <a:xfrm>
            <a:off x="5713776" y="882367"/>
            <a:ext cx="1402960" cy="1327573"/>
            <a:chOff x="288508" y="643323"/>
            <a:chExt cx="1402960" cy="1327573"/>
          </a:xfrm>
        </p:grpSpPr>
        <p:sp>
          <p:nvSpPr>
            <p:cNvPr id="28" name="Rectangle 27">
              <a:extLst>
                <a:ext uri="{FF2B5EF4-FFF2-40B4-BE49-F238E27FC236}">
                  <a16:creationId xmlns:a16="http://schemas.microsoft.com/office/drawing/2014/main" id="{5EC13A55-A9BE-8490-B536-9C1302DC42BF}"/>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32">
              <a:extLst>
                <a:ext uri="{FF2B5EF4-FFF2-40B4-BE49-F238E27FC236}">
                  <a16:creationId xmlns:a16="http://schemas.microsoft.com/office/drawing/2014/main" id="{2B957866-206D-CDE7-4AF4-7722AA29772A}"/>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07</a:t>
              </a:r>
              <a:endParaRPr lang="en-US" sz="7000" dirty="0">
                <a:solidFill>
                  <a:schemeClr val="bg1"/>
                </a:solidFill>
              </a:endParaRPr>
            </a:p>
          </p:txBody>
        </p:sp>
      </p:grpSp>
      <p:sp>
        <p:nvSpPr>
          <p:cNvPr id="30" name="Text Placeholder 29">
            <a:extLst>
              <a:ext uri="{FF2B5EF4-FFF2-40B4-BE49-F238E27FC236}">
                <a16:creationId xmlns:a16="http://schemas.microsoft.com/office/drawing/2014/main" id="{70D26239-4DC7-DCEF-F357-6D805620FE93}"/>
              </a:ext>
            </a:extLst>
          </p:cNvPr>
          <p:cNvSpPr txBox="1">
            <a:spLocks/>
          </p:cNvSpPr>
          <p:nvPr/>
        </p:nvSpPr>
        <p:spPr>
          <a:xfrm>
            <a:off x="1934834" y="5213740"/>
            <a:ext cx="4876101" cy="129963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El </a:t>
            </a:r>
            <a:r>
              <a:rPr lang="es-ES" sz="1600" b="1" dirty="0">
                <a:solidFill>
                  <a:srgbClr val="404040"/>
                </a:solidFill>
                <a:ea typeface="Calibri" panose="020F0502020204030204" pitchFamily="34" charset="0"/>
                <a:cs typeface="Times New Roman" panose="02020603050405020304" pitchFamily="18" charset="0"/>
              </a:rPr>
              <a:t>Marco de Competencias </a:t>
            </a:r>
            <a:r>
              <a:rPr lang="es-ES" sz="1600" b="1" dirty="0" err="1">
                <a:solidFill>
                  <a:srgbClr val="404040"/>
                </a:solidFill>
                <a:ea typeface="Calibri" panose="020F0502020204030204" pitchFamily="34" charset="0"/>
                <a:cs typeface="Times New Roman" panose="02020603050405020304" pitchFamily="18" charset="0"/>
              </a:rPr>
              <a:t>EcoSmart</a:t>
            </a:r>
            <a:r>
              <a:rPr lang="es-ES" sz="1600" b="1" dirty="0">
                <a:solidFill>
                  <a:srgbClr val="404040"/>
                </a:solidFill>
                <a:ea typeface="Calibri" panose="020F0502020204030204" pitchFamily="34" charset="0"/>
                <a:cs typeface="Times New Roman" panose="02020603050405020304" pitchFamily="18" charset="0"/>
              </a:rPr>
              <a:t> para la digitalización y la sostenibilidad </a:t>
            </a:r>
            <a:r>
              <a:rPr lang="es-ES" sz="1600" dirty="0">
                <a:solidFill>
                  <a:srgbClr val="404040"/>
                </a:solidFill>
                <a:ea typeface="Calibri" panose="020F0502020204030204" pitchFamily="34" charset="0"/>
                <a:cs typeface="Times New Roman" panose="02020603050405020304" pitchFamily="18" charset="0"/>
              </a:rPr>
              <a:t>se desarrolla a partir de una combinación de investigación específica del sector realizada en </a:t>
            </a:r>
            <a:r>
              <a:rPr lang="es-ES" sz="1600" b="1" dirty="0">
                <a:solidFill>
                  <a:srgbClr val="404040"/>
                </a:solidFill>
                <a:ea typeface="Calibri" panose="020F0502020204030204" pitchFamily="34" charset="0"/>
                <a:cs typeface="Times New Roman" panose="02020603050405020304" pitchFamily="18" charset="0"/>
              </a:rPr>
              <a:t>Irlanda, España, Turquía, Dinamarca y Alemania,</a:t>
            </a:r>
            <a:r>
              <a:rPr lang="es-ES" sz="1600" dirty="0">
                <a:solidFill>
                  <a:srgbClr val="404040"/>
                </a:solidFill>
                <a:ea typeface="Calibri" panose="020F0502020204030204" pitchFamily="34" charset="0"/>
                <a:cs typeface="Times New Roman" panose="02020603050405020304" pitchFamily="18" charset="0"/>
              </a:rPr>
              <a:t> que ha sido analizada utilizando los marcos europeos </a:t>
            </a:r>
            <a:r>
              <a:rPr lang="es-ES" sz="1600" b="1" dirty="0" err="1">
                <a:solidFill>
                  <a:srgbClr val="404040"/>
                </a:solidFill>
                <a:ea typeface="Calibri" panose="020F0502020204030204" pitchFamily="34" charset="0"/>
                <a:cs typeface="Times New Roman" panose="02020603050405020304" pitchFamily="18" charset="0"/>
              </a:rPr>
              <a:t>DigComp</a:t>
            </a:r>
            <a:r>
              <a:rPr lang="es-ES" sz="1600" b="1" dirty="0">
                <a:solidFill>
                  <a:srgbClr val="404040"/>
                </a:solidFill>
                <a:ea typeface="Calibri" panose="020F0502020204030204" pitchFamily="34" charset="0"/>
                <a:cs typeface="Times New Roman" panose="02020603050405020304" pitchFamily="18" charset="0"/>
              </a:rPr>
              <a:t> y </a:t>
            </a:r>
            <a:r>
              <a:rPr lang="es-ES" sz="1600" b="1" dirty="0" err="1">
                <a:solidFill>
                  <a:srgbClr val="404040"/>
                </a:solidFill>
                <a:ea typeface="Calibri" panose="020F0502020204030204" pitchFamily="34" charset="0"/>
                <a:cs typeface="Times New Roman" panose="02020603050405020304" pitchFamily="18" charset="0"/>
              </a:rPr>
              <a:t>GreenComp</a:t>
            </a:r>
            <a:r>
              <a:rPr lang="es-ES" sz="1600" dirty="0">
                <a:solidFill>
                  <a:srgbClr val="404040"/>
                </a:solidFill>
                <a:ea typeface="Calibri" panose="020F0502020204030204" pitchFamily="34" charset="0"/>
                <a:cs typeface="Times New Roman" panose="02020603050405020304" pitchFamily="18" charset="0"/>
              </a:rPr>
              <a:t>. </a:t>
            </a:r>
          </a:p>
          <a:p>
            <a:pPr marL="6350" marR="9525" algn="l">
              <a:lnSpc>
                <a:spcPts val="1720"/>
              </a:lnSpc>
            </a:pPr>
            <a:endParaRPr lang="es-ES" sz="1600"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El </a:t>
            </a:r>
            <a:r>
              <a:rPr lang="es-ES" sz="1600" b="1" dirty="0">
                <a:solidFill>
                  <a:srgbClr val="404040"/>
                </a:solidFill>
                <a:ea typeface="Calibri" panose="020F0502020204030204" pitchFamily="34" charset="0"/>
                <a:cs typeface="Times New Roman" panose="02020603050405020304" pitchFamily="18" charset="0"/>
              </a:rPr>
              <a:t>Marco Europeo </a:t>
            </a:r>
            <a:r>
              <a:rPr lang="es-ES" sz="1600" b="1" dirty="0" err="1">
                <a:solidFill>
                  <a:srgbClr val="404040"/>
                </a:solidFill>
                <a:ea typeface="Calibri" panose="020F0502020204030204" pitchFamily="34" charset="0"/>
                <a:cs typeface="Times New Roman" panose="02020603050405020304" pitchFamily="18" charset="0"/>
              </a:rPr>
              <a:t>EntreComp</a:t>
            </a:r>
            <a:r>
              <a:rPr lang="es-ES" sz="1600" b="1" dirty="0">
                <a:solidFill>
                  <a:srgbClr val="404040"/>
                </a:solidFill>
                <a:ea typeface="Calibri" panose="020F0502020204030204" pitchFamily="34" charset="0"/>
                <a:cs typeface="Times New Roman" panose="02020603050405020304" pitchFamily="18" charset="0"/>
              </a:rPr>
              <a:t> </a:t>
            </a:r>
            <a:r>
              <a:rPr lang="es-ES" sz="1600" dirty="0">
                <a:solidFill>
                  <a:srgbClr val="404040"/>
                </a:solidFill>
                <a:ea typeface="Calibri" panose="020F0502020204030204" pitchFamily="34" charset="0"/>
                <a:cs typeface="Times New Roman" panose="02020603050405020304" pitchFamily="18" charset="0"/>
              </a:rPr>
              <a:t>también se ha tenido en cuenta en el análisis de las competencias de gestión y emprendimiento identificadas en la investigación del proyecto.</a:t>
            </a:r>
            <a:endParaRPr lang="en-IE" sz="1600" b="1" dirty="0">
              <a:solidFill>
                <a:srgbClr val="40404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5151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4B1B4-BC4C-147E-8439-FE245A0D9279}"/>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CF97E61C-B9A1-75EA-B022-A5524DCA8B6F}"/>
              </a:ext>
            </a:extLst>
          </p:cNvPr>
          <p:cNvSpPr txBox="1"/>
          <p:nvPr/>
        </p:nvSpPr>
        <p:spPr>
          <a:xfrm>
            <a:off x="605427" y="1026183"/>
            <a:ext cx="4813240" cy="900631"/>
          </a:xfrm>
          <a:prstGeom prst="rect">
            <a:avLst/>
          </a:prstGeom>
          <a:noFill/>
        </p:spPr>
        <p:txBody>
          <a:bodyPr wrap="square" rtlCol="0" anchor="t">
            <a:spAutoFit/>
          </a:bodyPr>
          <a:lstStyle/>
          <a:p>
            <a:pPr marL="6350">
              <a:lnSpc>
                <a:spcPts val="2100"/>
              </a:lnSpc>
              <a:tabLst>
                <a:tab pos="611188" algn="l"/>
              </a:tabLst>
            </a:pPr>
            <a:r>
              <a:rPr lang="es-ES" sz="2000" b="1" dirty="0">
                <a:solidFill>
                  <a:srgbClr val="0289AE"/>
                </a:solidFill>
                <a:latin typeface="Calibri" panose="020F0502020204030204" pitchFamily="34" charset="0"/>
                <a:cs typeface="Calibri" panose="020F0502020204030204" pitchFamily="34" charset="0"/>
              </a:rPr>
              <a:t>Análisis de competencias específicas del sector hostelero en sostenibilidad utilizando </a:t>
            </a:r>
            <a:r>
              <a:rPr lang="es-ES" sz="2000" b="1" dirty="0" err="1">
                <a:solidFill>
                  <a:srgbClr val="0289AE"/>
                </a:solidFill>
                <a:latin typeface="Calibri" panose="020F0502020204030204" pitchFamily="34" charset="0"/>
                <a:cs typeface="Calibri" panose="020F0502020204030204" pitchFamily="34" charset="0"/>
              </a:rPr>
              <a:t>GreenComp</a:t>
            </a:r>
            <a:endParaRPr lang="en-US" sz="2000" b="1" dirty="0">
              <a:solidFill>
                <a:srgbClr val="0289AE"/>
              </a:solidFill>
              <a:latin typeface="Calibri" panose="020F0502020204030204" pitchFamily="34" charset="0"/>
              <a:cs typeface="Calibri" panose="020F0502020204030204" pitchFamily="34" charset="0"/>
            </a:endParaRPr>
          </a:p>
        </p:txBody>
      </p:sp>
      <p:sp>
        <p:nvSpPr>
          <p:cNvPr id="46" name="Slide Number Placeholder 5">
            <a:extLst>
              <a:ext uri="{FF2B5EF4-FFF2-40B4-BE49-F238E27FC236}">
                <a16:creationId xmlns:a16="http://schemas.microsoft.com/office/drawing/2014/main" id="{B3A2F5B6-9B0C-343D-3D6D-AF9B7B658D86}"/>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38</a:t>
            </a:fld>
            <a:endParaRPr lang="en-US" dirty="0">
              <a:solidFill>
                <a:srgbClr val="262626"/>
              </a:solidFill>
            </a:endParaRPr>
          </a:p>
        </p:txBody>
      </p:sp>
      <p:sp>
        <p:nvSpPr>
          <p:cNvPr id="47" name="Graphic 4">
            <a:extLst>
              <a:ext uri="{FF2B5EF4-FFF2-40B4-BE49-F238E27FC236}">
                <a16:creationId xmlns:a16="http://schemas.microsoft.com/office/drawing/2014/main" id="{8CE5D9F0-4669-5492-F1AE-B21BD93E8670}"/>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F30AA078-035B-CE73-5D9E-D17F26D99C0B}"/>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7.1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AB1F0B63-3FE4-2A06-08CB-D125278E0254}"/>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Text Placeholder 29">
            <a:extLst>
              <a:ext uri="{FF2B5EF4-FFF2-40B4-BE49-F238E27FC236}">
                <a16:creationId xmlns:a16="http://schemas.microsoft.com/office/drawing/2014/main" id="{0165D28D-57EC-A622-55DD-5C98462C88B3}"/>
              </a:ext>
            </a:extLst>
          </p:cNvPr>
          <p:cNvSpPr txBox="1">
            <a:spLocks/>
          </p:cNvSpPr>
          <p:nvPr/>
        </p:nvSpPr>
        <p:spPr>
          <a:xfrm>
            <a:off x="605427" y="1979154"/>
            <a:ext cx="4663259" cy="72834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Adaptado del </a:t>
            </a:r>
            <a:r>
              <a:rPr lang="es-ES" sz="1600" b="1" dirty="0">
                <a:solidFill>
                  <a:srgbClr val="404040"/>
                </a:solidFill>
                <a:ea typeface="Calibri" panose="020F0502020204030204" pitchFamily="34" charset="0"/>
                <a:cs typeface="Times New Roman" panose="02020603050405020304" pitchFamily="18" charset="0"/>
              </a:rPr>
              <a:t>Marco Europeo de Competencias en Sostenibilidad (</a:t>
            </a:r>
            <a:r>
              <a:rPr lang="es-ES" sz="1600" b="1" dirty="0" err="1">
                <a:solidFill>
                  <a:srgbClr val="404040"/>
                </a:solidFill>
                <a:ea typeface="Calibri" panose="020F0502020204030204" pitchFamily="34" charset="0"/>
                <a:cs typeface="Times New Roman" panose="02020603050405020304" pitchFamily="18" charset="0"/>
              </a:rPr>
              <a:t>GreenComp</a:t>
            </a:r>
            <a:r>
              <a:rPr lang="es-ES" sz="1600" b="1" dirty="0">
                <a:solidFill>
                  <a:srgbClr val="404040"/>
                </a:solidFill>
                <a:ea typeface="Calibri" panose="020F0502020204030204" pitchFamily="34" charset="0"/>
                <a:cs typeface="Times New Roman" panose="02020603050405020304" pitchFamily="18" charset="0"/>
              </a:rPr>
              <a:t>), </a:t>
            </a:r>
            <a:r>
              <a:rPr lang="es-ES" sz="1600" dirty="0">
                <a:solidFill>
                  <a:srgbClr val="404040"/>
                </a:solidFill>
                <a:ea typeface="Calibri" panose="020F0502020204030204" pitchFamily="34" charset="0"/>
                <a:cs typeface="Times New Roman" panose="02020603050405020304" pitchFamily="18" charset="0"/>
              </a:rPr>
              <a:t>este proceso </a:t>
            </a:r>
            <a:r>
              <a:rPr lang="es-ES" sz="1600" b="1" dirty="0">
                <a:solidFill>
                  <a:srgbClr val="404040"/>
                </a:solidFill>
                <a:ea typeface="Calibri" panose="020F0502020204030204" pitchFamily="34" charset="0"/>
                <a:cs typeface="Times New Roman" panose="02020603050405020304" pitchFamily="18" charset="0"/>
              </a:rPr>
              <a:t>alinea las competencias básicas de sostenibilidad con aplicaciones específicas en la educación y formación hostelera.</a:t>
            </a:r>
            <a:endParaRPr lang="en-IE" sz="1600" b="1" dirty="0">
              <a:solidFill>
                <a:srgbClr val="404040"/>
              </a:solidFill>
              <a:ea typeface="Calibri" panose="020F0502020204030204" pitchFamily="34" charset="0"/>
              <a:cs typeface="Times New Roman" panose="02020603050405020304" pitchFamily="18" charset="0"/>
            </a:endParaRPr>
          </a:p>
        </p:txBody>
      </p:sp>
      <p:cxnSp>
        <p:nvCxnSpPr>
          <p:cNvPr id="38" name="Straight Connector 37">
            <a:extLst>
              <a:ext uri="{FF2B5EF4-FFF2-40B4-BE49-F238E27FC236}">
                <a16:creationId xmlns:a16="http://schemas.microsoft.com/office/drawing/2014/main" id="{BC5AA231-908E-0BE0-7D96-A51B921E99BF}"/>
              </a:ext>
            </a:extLst>
          </p:cNvPr>
          <p:cNvCxnSpPr>
            <a:cxnSpLocks/>
          </p:cNvCxnSpPr>
          <p:nvPr/>
        </p:nvCxnSpPr>
        <p:spPr>
          <a:xfrm>
            <a:off x="9675" y="3560101"/>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F794BC5-43B6-410E-FCA6-B28BE71EECD9}"/>
              </a:ext>
            </a:extLst>
          </p:cNvPr>
          <p:cNvCxnSpPr>
            <a:cxnSpLocks/>
          </p:cNvCxnSpPr>
          <p:nvPr/>
        </p:nvCxnSpPr>
        <p:spPr>
          <a:xfrm>
            <a:off x="7102170" y="3560101"/>
            <a:ext cx="0" cy="936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1" name="Triangle 40">
            <a:extLst>
              <a:ext uri="{FF2B5EF4-FFF2-40B4-BE49-F238E27FC236}">
                <a16:creationId xmlns:a16="http://schemas.microsoft.com/office/drawing/2014/main" id="{8EA08C1D-A0FB-13D8-6A07-9E478D0B64BB}"/>
              </a:ext>
            </a:extLst>
          </p:cNvPr>
          <p:cNvSpPr/>
          <p:nvPr/>
        </p:nvSpPr>
        <p:spPr>
          <a:xfrm rot="10800000">
            <a:off x="6993497" y="4028111"/>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
            <a:extLst>
              <a:ext uri="{FF2B5EF4-FFF2-40B4-BE49-F238E27FC236}">
                <a16:creationId xmlns:a16="http://schemas.microsoft.com/office/drawing/2014/main" id="{B813776D-E848-3452-6288-3DC6FC4FE0CB}"/>
              </a:ext>
            </a:extLst>
          </p:cNvPr>
          <p:cNvSpPr txBox="1">
            <a:spLocks/>
          </p:cNvSpPr>
          <p:nvPr/>
        </p:nvSpPr>
        <p:spPr>
          <a:xfrm>
            <a:off x="611507" y="3806356"/>
            <a:ext cx="5827530"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s-ES" sz="1100" b="0" dirty="0">
                <a:solidFill>
                  <a:srgbClr val="404040"/>
                </a:solidFill>
              </a:rPr>
              <a:t>Desarrollar una mentalidad orientada a la sostenibilidad mediante el cuidado del medio ambiente, la sociedad y las generaciones futuras.</a:t>
            </a:r>
            <a:endParaRPr lang="en-US" sz="1100" b="0" dirty="0">
              <a:solidFill>
                <a:srgbClr val="404040"/>
              </a:solidFill>
            </a:endParaRPr>
          </a:p>
        </p:txBody>
      </p:sp>
      <p:graphicFrame>
        <p:nvGraphicFramePr>
          <p:cNvPr id="43" name="Table 42">
            <a:extLst>
              <a:ext uri="{FF2B5EF4-FFF2-40B4-BE49-F238E27FC236}">
                <a16:creationId xmlns:a16="http://schemas.microsoft.com/office/drawing/2014/main" id="{C6A9F607-7AFB-26A4-A9A9-9D5EA365EC37}"/>
              </a:ext>
            </a:extLst>
          </p:cNvPr>
          <p:cNvGraphicFramePr>
            <a:graphicFrameLocks noGrp="1"/>
          </p:cNvGraphicFramePr>
          <p:nvPr>
            <p:extLst>
              <p:ext uri="{D42A27DB-BD31-4B8C-83A1-F6EECF244321}">
                <p14:modId xmlns:p14="http://schemas.microsoft.com/office/powerpoint/2010/main" val="4106557480"/>
              </p:ext>
            </p:extLst>
          </p:nvPr>
        </p:nvGraphicFramePr>
        <p:xfrm>
          <a:off x="695201" y="4332692"/>
          <a:ext cx="6228000" cy="1949640"/>
        </p:xfrm>
        <a:graphic>
          <a:graphicData uri="http://schemas.openxmlformats.org/drawingml/2006/table">
            <a:tbl>
              <a:tblPr firstRow="1" firstCol="1" bandRow="1">
                <a:tableStyleId>{5C22544A-7EE6-4342-B048-85BDC9FD1C3A}</a:tableStyleId>
              </a:tblPr>
              <a:tblGrid>
                <a:gridCol w="1928134">
                  <a:extLst>
                    <a:ext uri="{9D8B030D-6E8A-4147-A177-3AD203B41FA5}">
                      <a16:colId xmlns:a16="http://schemas.microsoft.com/office/drawing/2014/main" val="2458670373"/>
                    </a:ext>
                  </a:extLst>
                </a:gridCol>
                <a:gridCol w="4299866">
                  <a:extLst>
                    <a:ext uri="{9D8B030D-6E8A-4147-A177-3AD203B41FA5}">
                      <a16:colId xmlns:a16="http://schemas.microsoft.com/office/drawing/2014/main" val="3620373696"/>
                    </a:ext>
                  </a:extLst>
                </a:gridCol>
              </a:tblGrid>
              <a:tr h="0">
                <a:tc>
                  <a:txBody>
                    <a:bodyPr/>
                    <a:lstStyle/>
                    <a:p>
                      <a:pPr>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Competencias</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GreenComp</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Aplicación</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Específica</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al Sector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Hostelero</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100468"/>
                  </a:ext>
                </a:extLst>
              </a:tr>
              <a:tr h="0">
                <a:tc>
                  <a:txBody>
                    <a:bodyPr/>
                    <a:lstStyle/>
                    <a:p>
                      <a:pPr>
                        <a:lnSpc>
                          <a:spcPts val="1220"/>
                        </a:lnSpc>
                        <a:buNone/>
                      </a:pPr>
                      <a:r>
                        <a:rPr lang="en-US" sz="1100" dirty="0" err="1">
                          <a:solidFill>
                            <a:srgbClr val="0289AE"/>
                          </a:solidFill>
                          <a:effectLst/>
                          <a:latin typeface="Calibri" panose="020F0502020204030204" pitchFamily="34" charset="0"/>
                          <a:cs typeface="Calibri" panose="020F0502020204030204" pitchFamily="34" charset="0"/>
                        </a:rPr>
                        <a:t>Valorar</a:t>
                      </a:r>
                      <a:r>
                        <a:rPr lang="en-US" sz="1100" dirty="0">
                          <a:solidFill>
                            <a:srgbClr val="0289AE"/>
                          </a:solidFill>
                          <a:effectLst/>
                          <a:latin typeface="Calibri" panose="020F0502020204030204" pitchFamily="34" charset="0"/>
                          <a:cs typeface="Calibri" panose="020F0502020204030204" pitchFamily="34" charset="0"/>
                        </a:rPr>
                        <a:t> la </a:t>
                      </a:r>
                      <a:r>
                        <a:rPr lang="en-US" sz="1100" dirty="0" err="1">
                          <a:solidFill>
                            <a:srgbClr val="0289AE"/>
                          </a:solidFill>
                          <a:effectLst/>
                          <a:latin typeface="Calibri" panose="020F0502020204030204" pitchFamily="34" charset="0"/>
                          <a:cs typeface="Calibri" panose="020F0502020204030204" pitchFamily="34" charset="0"/>
                        </a:rPr>
                        <a:t>sostenbilidad</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s-ES" sz="1100" dirty="0">
                          <a:solidFill>
                            <a:srgbClr val="404040"/>
                          </a:solidFill>
                          <a:effectLst/>
                          <a:latin typeface="Calibri" panose="020F0502020204030204" pitchFamily="34" charset="0"/>
                          <a:cs typeface="Calibri" panose="020F0502020204030204" pitchFamily="34" charset="0"/>
                        </a:rPr>
                        <a:t>Promover modelos de turismo sostenible, como el eco-</a:t>
                      </a:r>
                      <a:r>
                        <a:rPr lang="es-ES" sz="1100" dirty="0" err="1">
                          <a:solidFill>
                            <a:srgbClr val="404040"/>
                          </a:solidFill>
                          <a:effectLst/>
                          <a:latin typeface="Calibri" panose="020F0502020204030204" pitchFamily="34" charset="0"/>
                          <a:cs typeface="Calibri" panose="020F0502020204030204" pitchFamily="34" charset="0"/>
                        </a:rPr>
                        <a:t>lodging</a:t>
                      </a:r>
                      <a:r>
                        <a:rPr lang="es-ES" sz="1100" dirty="0">
                          <a:solidFill>
                            <a:srgbClr val="404040"/>
                          </a:solidFill>
                          <a:effectLst/>
                          <a:latin typeface="Calibri" panose="020F0502020204030204" pitchFamily="34" charset="0"/>
                          <a:cs typeface="Calibri" panose="020F0502020204030204" pitchFamily="34" charset="0"/>
                        </a:rPr>
                        <a:t> y los viajes de bajo impacto; introducir al alumnado en la compra ética y el trabajo justo en las cadenas de suministro hoteleras.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435925451"/>
                  </a:ext>
                </a:extLst>
              </a:tr>
              <a:tr h="0">
                <a:tc>
                  <a:txBody>
                    <a:bodyPr/>
                    <a:lstStyle/>
                    <a:p>
                      <a:pPr>
                        <a:lnSpc>
                          <a:spcPts val="1220"/>
                        </a:lnSpc>
                        <a:buNone/>
                      </a:pPr>
                      <a:r>
                        <a:rPr lang="en-US" sz="1100" dirty="0" err="1">
                          <a:solidFill>
                            <a:srgbClr val="0289AE"/>
                          </a:solidFill>
                          <a:effectLst/>
                          <a:latin typeface="Calibri" panose="020F0502020204030204" pitchFamily="34" charset="0"/>
                          <a:cs typeface="Calibri" panose="020F0502020204030204" pitchFamily="34" charset="0"/>
                        </a:rPr>
                        <a:t>Apoyar</a:t>
                      </a:r>
                      <a:r>
                        <a:rPr lang="en-US" sz="1100" dirty="0">
                          <a:solidFill>
                            <a:srgbClr val="0289AE"/>
                          </a:solidFill>
                          <a:effectLst/>
                          <a:latin typeface="Calibri" panose="020F0502020204030204" pitchFamily="34" charset="0"/>
                          <a:cs typeface="Calibri" panose="020F0502020204030204" pitchFamily="34" charset="0"/>
                        </a:rPr>
                        <a:t> la </a:t>
                      </a:r>
                      <a:r>
                        <a:rPr lang="en-US" sz="1100" dirty="0" err="1">
                          <a:solidFill>
                            <a:srgbClr val="0289AE"/>
                          </a:solidFill>
                          <a:effectLst/>
                          <a:latin typeface="Calibri" panose="020F0502020204030204" pitchFamily="34" charset="0"/>
                          <a:cs typeface="Calibri" panose="020F0502020204030204" pitchFamily="34" charset="0"/>
                        </a:rPr>
                        <a:t>equidad</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s-ES" sz="1100" dirty="0">
                          <a:solidFill>
                            <a:srgbClr val="404040"/>
                          </a:solidFill>
                          <a:effectLst/>
                          <a:latin typeface="Calibri" panose="020F0502020204030204" pitchFamily="34" charset="0"/>
                          <a:cs typeface="Calibri" panose="020F0502020204030204" pitchFamily="34" charset="0"/>
                        </a:rPr>
                        <a:t>Explorar temas como el turismo inclusivo, la accesibilidad, la igualdad de género y la justicia social en los servicios al huésped y el impacto en la comunidad local.</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547855021"/>
                  </a:ext>
                </a:extLst>
              </a:tr>
              <a:tr h="0">
                <a:tc>
                  <a:txBody>
                    <a:bodyPr/>
                    <a:lstStyle/>
                    <a:p>
                      <a:pPr>
                        <a:lnSpc>
                          <a:spcPts val="1220"/>
                        </a:lnSpc>
                        <a:buNone/>
                      </a:pPr>
                      <a:r>
                        <a:rPr lang="en-US" sz="1100" dirty="0" err="1">
                          <a:solidFill>
                            <a:srgbClr val="0289AE"/>
                          </a:solidFill>
                          <a:effectLst/>
                          <a:latin typeface="Calibri" panose="020F0502020204030204" pitchFamily="34" charset="0"/>
                          <a:cs typeface="Calibri" panose="020F0502020204030204" pitchFamily="34" charset="0"/>
                        </a:rPr>
                        <a:t>Promover</a:t>
                      </a:r>
                      <a:r>
                        <a:rPr lang="en-US" sz="1100" dirty="0">
                          <a:solidFill>
                            <a:srgbClr val="0289AE"/>
                          </a:solidFill>
                          <a:effectLst/>
                          <a:latin typeface="Calibri" panose="020F0502020204030204" pitchFamily="34" charset="0"/>
                          <a:cs typeface="Calibri" panose="020F0502020204030204" pitchFamily="34" charset="0"/>
                        </a:rPr>
                        <a:t> la </a:t>
                      </a:r>
                      <a:r>
                        <a:rPr lang="en-US" sz="1100" dirty="0" err="1">
                          <a:solidFill>
                            <a:srgbClr val="0289AE"/>
                          </a:solidFill>
                          <a:effectLst/>
                          <a:latin typeface="Calibri" panose="020F0502020204030204" pitchFamily="34" charset="0"/>
                          <a:cs typeface="Calibri" panose="020F0502020204030204" pitchFamily="34" charset="0"/>
                        </a:rPr>
                        <a:t>naturaleza</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s-ES" sz="1100" dirty="0">
                          <a:solidFill>
                            <a:srgbClr val="404040"/>
                          </a:solidFill>
                          <a:effectLst/>
                          <a:latin typeface="Calibri" panose="020F0502020204030204" pitchFamily="34" charset="0"/>
                          <a:cs typeface="Calibri" panose="020F0502020204030204" pitchFamily="34" charset="0"/>
                        </a:rPr>
                        <a:t>Fomentar la apreciación de la biodiversidad y la naturaleza como atractivos turísticos; integrar prácticas de conservación en la gestión de destinos y el paisajismo hotelero.</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39231161"/>
                  </a:ext>
                </a:extLst>
              </a:tr>
            </a:tbl>
          </a:graphicData>
        </a:graphic>
      </p:graphicFrame>
      <p:cxnSp>
        <p:nvCxnSpPr>
          <p:cNvPr id="44" name="Straight Connector 43">
            <a:extLst>
              <a:ext uri="{FF2B5EF4-FFF2-40B4-BE49-F238E27FC236}">
                <a16:creationId xmlns:a16="http://schemas.microsoft.com/office/drawing/2014/main" id="{A3C1AE29-4838-A26D-FCAA-1C06252C66C7}"/>
              </a:ext>
            </a:extLst>
          </p:cNvPr>
          <p:cNvCxnSpPr>
            <a:cxnSpLocks/>
          </p:cNvCxnSpPr>
          <p:nvPr/>
        </p:nvCxnSpPr>
        <p:spPr>
          <a:xfrm>
            <a:off x="693724" y="4496510"/>
            <a:ext cx="64007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BCC3583-FFCF-ED26-337C-F98B0FF4CC3D}"/>
              </a:ext>
            </a:extLst>
          </p:cNvPr>
          <p:cNvCxnSpPr>
            <a:cxnSpLocks/>
          </p:cNvCxnSpPr>
          <p:nvPr/>
        </p:nvCxnSpPr>
        <p:spPr>
          <a:xfrm>
            <a:off x="514177" y="6936986"/>
            <a:ext cx="704826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3" name="Text Placeholder 1">
            <a:extLst>
              <a:ext uri="{FF2B5EF4-FFF2-40B4-BE49-F238E27FC236}">
                <a16:creationId xmlns:a16="http://schemas.microsoft.com/office/drawing/2014/main" id="{EB13C3CD-11E0-3504-B11F-182B4EE93AF1}"/>
              </a:ext>
            </a:extLst>
          </p:cNvPr>
          <p:cNvSpPr txBox="1">
            <a:spLocks/>
          </p:cNvSpPr>
          <p:nvPr/>
        </p:nvSpPr>
        <p:spPr>
          <a:xfrm>
            <a:off x="946634" y="7172429"/>
            <a:ext cx="6067323"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spcBef>
                <a:spcPts val="0"/>
              </a:spcBef>
            </a:pPr>
            <a:r>
              <a:rPr lang="en-US" sz="1100" b="0" dirty="0" err="1">
                <a:solidFill>
                  <a:srgbClr val="404040"/>
                </a:solidFill>
              </a:rPr>
              <a:t>Comprender</a:t>
            </a:r>
            <a:r>
              <a:rPr lang="en-US" sz="1100" b="0" dirty="0">
                <a:solidFill>
                  <a:srgbClr val="404040"/>
                </a:solidFill>
              </a:rPr>
              <a:t> </a:t>
            </a:r>
            <a:r>
              <a:rPr lang="en-US" sz="1100" b="0" dirty="0" err="1">
                <a:solidFill>
                  <a:srgbClr val="404040"/>
                </a:solidFill>
              </a:rPr>
              <a:t>cómo</a:t>
            </a:r>
            <a:r>
              <a:rPr lang="en-US" sz="1100" b="0" dirty="0">
                <a:solidFill>
                  <a:srgbClr val="404040"/>
                </a:solidFill>
              </a:rPr>
              <a:t> la </a:t>
            </a:r>
            <a:r>
              <a:rPr lang="en-US" sz="1100" b="0" dirty="0" err="1">
                <a:solidFill>
                  <a:srgbClr val="404040"/>
                </a:solidFill>
              </a:rPr>
              <a:t>sostenibilidad</a:t>
            </a:r>
            <a:r>
              <a:rPr lang="en-US" sz="1100" b="0" dirty="0">
                <a:solidFill>
                  <a:srgbClr val="404040"/>
                </a:solidFill>
              </a:rPr>
              <a:t> </a:t>
            </a:r>
            <a:r>
              <a:rPr lang="en-US" sz="1100" b="0" dirty="0" err="1">
                <a:solidFill>
                  <a:srgbClr val="404040"/>
                </a:solidFill>
              </a:rPr>
              <a:t>está</a:t>
            </a:r>
            <a:r>
              <a:rPr lang="en-US" sz="1100" b="0" dirty="0">
                <a:solidFill>
                  <a:srgbClr val="404040"/>
                </a:solidFill>
              </a:rPr>
              <a:t> </a:t>
            </a:r>
            <a:r>
              <a:rPr lang="en-US" sz="1100" b="0" dirty="0" err="1">
                <a:solidFill>
                  <a:srgbClr val="404040"/>
                </a:solidFill>
              </a:rPr>
              <a:t>interconectada</a:t>
            </a:r>
            <a:r>
              <a:rPr lang="en-US" sz="1100" b="0" dirty="0">
                <a:solidFill>
                  <a:srgbClr val="404040"/>
                </a:solidFill>
              </a:rPr>
              <a:t> y require </a:t>
            </a:r>
            <a:r>
              <a:rPr lang="en-US" sz="1100" b="0" dirty="0" err="1">
                <a:solidFill>
                  <a:srgbClr val="404040"/>
                </a:solidFill>
              </a:rPr>
              <a:t>pensamiento</a:t>
            </a:r>
            <a:r>
              <a:rPr lang="en-US" sz="1100" b="0" dirty="0">
                <a:solidFill>
                  <a:srgbClr val="404040"/>
                </a:solidFill>
              </a:rPr>
              <a:t> </a:t>
            </a:r>
            <a:r>
              <a:rPr lang="en-US" sz="1100" b="0" dirty="0" err="1">
                <a:solidFill>
                  <a:srgbClr val="404040"/>
                </a:solidFill>
              </a:rPr>
              <a:t>sistemático</a:t>
            </a:r>
            <a:r>
              <a:rPr lang="en-US" sz="1100" b="0" dirty="0">
                <a:solidFill>
                  <a:srgbClr val="404040"/>
                </a:solidFill>
              </a:rPr>
              <a:t>.</a:t>
            </a:r>
          </a:p>
          <a:p>
            <a:pPr algn="r">
              <a:lnSpc>
                <a:spcPts val="1120"/>
              </a:lnSpc>
              <a:spcBef>
                <a:spcPts val="0"/>
              </a:spcBef>
            </a:pPr>
            <a:endParaRPr lang="en-US" sz="1100" b="0" dirty="0">
              <a:solidFill>
                <a:srgbClr val="404040"/>
              </a:solidFill>
            </a:endParaRPr>
          </a:p>
        </p:txBody>
      </p:sp>
      <p:graphicFrame>
        <p:nvGraphicFramePr>
          <p:cNvPr id="54" name="Table 53">
            <a:extLst>
              <a:ext uri="{FF2B5EF4-FFF2-40B4-BE49-F238E27FC236}">
                <a16:creationId xmlns:a16="http://schemas.microsoft.com/office/drawing/2014/main" id="{171E1A57-BC0A-0F09-1524-CE89ACBD59D3}"/>
              </a:ext>
            </a:extLst>
          </p:cNvPr>
          <p:cNvGraphicFramePr>
            <a:graphicFrameLocks noGrp="1"/>
          </p:cNvGraphicFramePr>
          <p:nvPr>
            <p:extLst>
              <p:ext uri="{D42A27DB-BD31-4B8C-83A1-F6EECF244321}">
                <p14:modId xmlns:p14="http://schemas.microsoft.com/office/powerpoint/2010/main" val="3275386139"/>
              </p:ext>
            </p:extLst>
          </p:nvPr>
        </p:nvGraphicFramePr>
        <p:xfrm>
          <a:off x="702763" y="7715289"/>
          <a:ext cx="6228000" cy="2391240"/>
        </p:xfrm>
        <a:graphic>
          <a:graphicData uri="http://schemas.openxmlformats.org/drawingml/2006/table">
            <a:tbl>
              <a:tblPr firstRow="1" firstCol="1" bandRow="1">
                <a:tableStyleId>{5C22544A-7EE6-4342-B048-85BDC9FD1C3A}</a:tableStyleId>
              </a:tblPr>
              <a:tblGrid>
                <a:gridCol w="1928134">
                  <a:extLst>
                    <a:ext uri="{9D8B030D-6E8A-4147-A177-3AD203B41FA5}">
                      <a16:colId xmlns:a16="http://schemas.microsoft.com/office/drawing/2014/main" val="2458670373"/>
                    </a:ext>
                  </a:extLst>
                </a:gridCol>
                <a:gridCol w="4299866">
                  <a:extLst>
                    <a:ext uri="{9D8B030D-6E8A-4147-A177-3AD203B41FA5}">
                      <a16:colId xmlns:a16="http://schemas.microsoft.com/office/drawing/2014/main" val="3620373696"/>
                    </a:ext>
                  </a:extLst>
                </a:gridCol>
              </a:tblGrid>
              <a:tr h="0">
                <a:tc>
                  <a:txBody>
                    <a:bodyPr/>
                    <a:lstStyle/>
                    <a:p>
                      <a:pPr>
                        <a:buNone/>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Competencia</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GreenComp</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Aplicación</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Específica</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al Sector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Hostelero</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100468"/>
                  </a:ext>
                </a:extLst>
              </a:tr>
              <a:tr h="0">
                <a:tc>
                  <a:txBody>
                    <a:bodyPr/>
                    <a:lstStyle/>
                    <a:p>
                      <a:pPr>
                        <a:lnSpc>
                          <a:spcPts val="1220"/>
                        </a:lnSpc>
                        <a:buNone/>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Pensamiento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Sistémico</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s-E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Analizar el ciclo de vida completo de las operaciones hosteleras (por ejemplo, desde el suministro de alimentos hasta la gestión de residuos) y sus impactos ambientales y sociales.</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435925451"/>
                  </a:ext>
                </a:extLst>
              </a:tr>
              <a:tr h="0">
                <a:tc>
                  <a:txBody>
                    <a:bodyPr/>
                    <a:lstStyle/>
                    <a:p>
                      <a:pPr>
                        <a:lnSpc>
                          <a:spcPts val="1220"/>
                        </a:lnSpc>
                        <a:buNone/>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Pensamiento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Crítico</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s-E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Evaluar certificaciones de sostenibilidad (p. ej., Green Key, LEED, </a:t>
                      </a:r>
                      <a:r>
                        <a:rPr lang="es-E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EcoLabel</a:t>
                      </a:r>
                      <a:r>
                        <a:rPr lang="es-E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y examinar casos de </a:t>
                      </a:r>
                      <a:r>
                        <a:rPr lang="es-E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greenwashing</a:t>
                      </a:r>
                      <a:r>
                        <a:rPr lang="es-E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en el sector turístico.</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547855021"/>
                  </a:ext>
                </a:extLst>
              </a:tr>
              <a:tr h="0">
                <a:tc>
                  <a:txBody>
                    <a:bodyPr/>
                    <a:lstStyle/>
                    <a:p>
                      <a:pPr>
                        <a:lnSpc>
                          <a:spcPts val="1220"/>
                        </a:lnSpc>
                        <a:buNone/>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Formulación</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Problemas</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s-E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Debatir los compromisos entre el crecimiento turístico y los límites medioambientales o sociales; desarrollar casos sobre uso energético, sobrecarga turística u escasez de agua.</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39231161"/>
                  </a:ext>
                </a:extLst>
              </a:tr>
              <a:tr h="0">
                <a:tc>
                  <a:txBody>
                    <a:bodyPr/>
                    <a:lstStyle/>
                    <a:p>
                      <a:pPr>
                        <a:lnSpc>
                          <a:spcPts val="1220"/>
                        </a:lnSpc>
                        <a:buNone/>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Resolución</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Estratégica</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Problemas</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s-E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Utilizar desafíos específicos del sector para crear planes de acción sostenibles, como reformas energéticas, eventos con neutralidad de carbono o cocinas de residuo cero.</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080205312"/>
                  </a:ext>
                </a:extLst>
              </a:tr>
            </a:tbl>
          </a:graphicData>
        </a:graphic>
      </p:graphicFrame>
      <p:cxnSp>
        <p:nvCxnSpPr>
          <p:cNvPr id="55" name="Straight Connector 54">
            <a:extLst>
              <a:ext uri="{FF2B5EF4-FFF2-40B4-BE49-F238E27FC236}">
                <a16:creationId xmlns:a16="http://schemas.microsoft.com/office/drawing/2014/main" id="{DE6F9123-4FA6-C2A2-BA62-EFD941D9509A}"/>
              </a:ext>
            </a:extLst>
          </p:cNvPr>
          <p:cNvCxnSpPr>
            <a:cxnSpLocks/>
          </p:cNvCxnSpPr>
          <p:nvPr/>
        </p:nvCxnSpPr>
        <p:spPr>
          <a:xfrm flipV="1">
            <a:off x="514177" y="7879107"/>
            <a:ext cx="6386319" cy="5396"/>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B3A0D62-7552-F577-E03A-75B00B80F7E9}"/>
              </a:ext>
            </a:extLst>
          </p:cNvPr>
          <p:cNvCxnSpPr>
            <a:cxnSpLocks/>
          </p:cNvCxnSpPr>
          <p:nvPr/>
        </p:nvCxnSpPr>
        <p:spPr>
          <a:xfrm>
            <a:off x="514177" y="6948094"/>
            <a:ext cx="0" cy="936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61" name="Triangle 60">
            <a:extLst>
              <a:ext uri="{FF2B5EF4-FFF2-40B4-BE49-F238E27FC236}">
                <a16:creationId xmlns:a16="http://schemas.microsoft.com/office/drawing/2014/main" id="{C761883F-79DD-EB29-6A63-6CCAB5C15DD4}"/>
              </a:ext>
            </a:extLst>
          </p:cNvPr>
          <p:cNvSpPr/>
          <p:nvPr/>
        </p:nvSpPr>
        <p:spPr>
          <a:xfrm rot="10800000">
            <a:off x="405504" y="7416104"/>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40B74222-C300-9033-38BD-70CF35C53D31}"/>
              </a:ext>
            </a:extLst>
          </p:cNvPr>
          <p:cNvSpPr txBox="1"/>
          <p:nvPr/>
        </p:nvSpPr>
        <p:spPr>
          <a:xfrm>
            <a:off x="636474" y="3390824"/>
            <a:ext cx="6227997" cy="338554"/>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01</a:t>
            </a:r>
            <a:r>
              <a:rPr lang="en-US" sz="1600" b="1" dirty="0">
                <a:solidFill>
                  <a:srgbClr val="62A844"/>
                </a:solidFill>
                <a:highlight>
                  <a:srgbClr val="62A844"/>
                </a:highlight>
                <a:latin typeface="Calibri" panose="020F0502020204030204" pitchFamily="34" charset="0"/>
                <a:cs typeface="Calibri" panose="020F0502020204030204" pitchFamily="34" charset="0"/>
              </a:rPr>
              <a:t>.</a:t>
            </a:r>
            <a:r>
              <a:rPr lang="en-US" sz="1600" b="1" dirty="0">
                <a:solidFill>
                  <a:srgbClr val="0C4659"/>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Incorporar</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valores</a:t>
            </a:r>
            <a:r>
              <a:rPr lang="en-US" sz="1600" b="1" dirty="0">
                <a:solidFill>
                  <a:srgbClr val="0289AE"/>
                </a:solidFill>
                <a:highlight>
                  <a:srgbClr val="FFFFFF"/>
                </a:highlight>
                <a:latin typeface="Calibri" panose="020F0502020204030204" pitchFamily="34" charset="0"/>
                <a:cs typeface="Calibri" panose="020F0502020204030204" pitchFamily="34" charset="0"/>
              </a:rPr>
              <a:t> de </a:t>
            </a:r>
            <a:r>
              <a:rPr lang="en-US" sz="1600" b="1" dirty="0" err="1">
                <a:solidFill>
                  <a:srgbClr val="0289AE"/>
                </a:solidFill>
                <a:highlight>
                  <a:srgbClr val="FFFFFF"/>
                </a:highlight>
                <a:latin typeface="Calibri" panose="020F0502020204030204" pitchFamily="34" charset="0"/>
                <a:cs typeface="Calibri" panose="020F0502020204030204" pitchFamily="34" charset="0"/>
              </a:rPr>
              <a:t>sostenibilidad</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sp>
        <p:nvSpPr>
          <p:cNvPr id="65" name="TextBox 64">
            <a:extLst>
              <a:ext uri="{FF2B5EF4-FFF2-40B4-BE49-F238E27FC236}">
                <a16:creationId xmlns:a16="http://schemas.microsoft.com/office/drawing/2014/main" id="{5B99200F-0B40-3003-88D4-F8ADEA1F9FCA}"/>
              </a:ext>
            </a:extLst>
          </p:cNvPr>
          <p:cNvSpPr txBox="1"/>
          <p:nvPr/>
        </p:nvSpPr>
        <p:spPr>
          <a:xfrm>
            <a:off x="2895599" y="6770234"/>
            <a:ext cx="4247697" cy="584775"/>
          </a:xfrm>
          <a:prstGeom prst="rect">
            <a:avLst/>
          </a:prstGeom>
          <a:noFill/>
          <a:ln>
            <a:noFill/>
          </a:ln>
        </p:spPr>
        <p:txBody>
          <a:bodyPr wrap="square" rtlCol="0">
            <a:spAutoFit/>
          </a:bodyPr>
          <a:lstStyle/>
          <a:p>
            <a:pPr algn="r"/>
            <a:r>
              <a:rPr lang="en-US" sz="1600" b="1" dirty="0">
                <a:solidFill>
                  <a:schemeClr val="bg1"/>
                </a:solidFill>
                <a:highlight>
                  <a:srgbClr val="62A844"/>
                </a:highlight>
                <a:latin typeface="Calibri" panose="020F0502020204030204" pitchFamily="34" charset="0"/>
                <a:cs typeface="Calibri" panose="020F0502020204030204" pitchFamily="34" charset="0"/>
              </a:rPr>
              <a:t> 02</a:t>
            </a:r>
            <a:r>
              <a:rPr lang="en-US" sz="1600" b="1" dirty="0">
                <a:solidFill>
                  <a:srgbClr val="62A844"/>
                </a:solidFill>
                <a:highlight>
                  <a:srgbClr val="62A844"/>
                </a:highlight>
                <a:latin typeface="Calibri" panose="020F0502020204030204" pitchFamily="34" charset="0"/>
                <a:cs typeface="Calibri" panose="020F0502020204030204" pitchFamily="34" charset="0"/>
              </a:rPr>
              <a:t>.</a:t>
            </a:r>
            <a:r>
              <a:rPr lang="en-US" sz="1600" b="1" dirty="0">
                <a:solidFill>
                  <a:srgbClr val="0C4659"/>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Aceptar</a:t>
            </a:r>
            <a:r>
              <a:rPr lang="en-US" sz="1600" b="1" dirty="0">
                <a:solidFill>
                  <a:srgbClr val="0289AE"/>
                </a:solidFill>
                <a:highlight>
                  <a:srgbClr val="FFFFFF"/>
                </a:highlight>
                <a:latin typeface="Calibri" panose="020F0502020204030204" pitchFamily="34" charset="0"/>
                <a:cs typeface="Calibri" panose="020F0502020204030204" pitchFamily="34" charset="0"/>
              </a:rPr>
              <a:t> la </a:t>
            </a:r>
            <a:r>
              <a:rPr lang="en-US" sz="1600" b="1" dirty="0" err="1">
                <a:solidFill>
                  <a:srgbClr val="0289AE"/>
                </a:solidFill>
                <a:highlight>
                  <a:srgbClr val="FFFFFF"/>
                </a:highlight>
                <a:latin typeface="Calibri" panose="020F0502020204030204" pitchFamily="34" charset="0"/>
                <a:cs typeface="Calibri" panose="020F0502020204030204" pitchFamily="34" charset="0"/>
              </a:rPr>
              <a:t>Complejidad</a:t>
            </a:r>
            <a:r>
              <a:rPr lang="en-US" sz="1600" b="1" dirty="0">
                <a:solidFill>
                  <a:srgbClr val="0289AE"/>
                </a:solidFill>
                <a:highlight>
                  <a:srgbClr val="FFFFFF"/>
                </a:highlight>
                <a:latin typeface="Calibri" panose="020F0502020204030204" pitchFamily="34" charset="0"/>
                <a:cs typeface="Calibri" panose="020F0502020204030204" pitchFamily="34" charset="0"/>
              </a:rPr>
              <a:t> de la </a:t>
            </a:r>
            <a:r>
              <a:rPr lang="en-US" sz="1600" b="1" dirty="0" err="1">
                <a:solidFill>
                  <a:srgbClr val="0289AE"/>
                </a:solidFill>
                <a:highlight>
                  <a:srgbClr val="FFFFFF"/>
                </a:highlight>
                <a:latin typeface="Calibri" panose="020F0502020204030204" pitchFamily="34" charset="0"/>
                <a:cs typeface="Calibri" panose="020F0502020204030204" pitchFamily="34" charset="0"/>
              </a:rPr>
              <a:t>Sostenibilidad</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grpSp>
        <p:nvGrpSpPr>
          <p:cNvPr id="66" name="Group 65">
            <a:extLst>
              <a:ext uri="{FF2B5EF4-FFF2-40B4-BE49-F238E27FC236}">
                <a16:creationId xmlns:a16="http://schemas.microsoft.com/office/drawing/2014/main" id="{DF3F5C94-786C-8E8F-6C61-C5EC3DED6DE0}"/>
              </a:ext>
            </a:extLst>
          </p:cNvPr>
          <p:cNvGrpSpPr/>
          <p:nvPr/>
        </p:nvGrpSpPr>
        <p:grpSpPr>
          <a:xfrm>
            <a:off x="5748115" y="1860727"/>
            <a:ext cx="1116356" cy="1117096"/>
            <a:chOff x="5614841" y="786428"/>
            <a:chExt cx="901130" cy="901727"/>
          </a:xfrm>
          <a:solidFill>
            <a:srgbClr val="404040"/>
          </a:solidFill>
        </p:grpSpPr>
        <p:grpSp>
          <p:nvGrpSpPr>
            <p:cNvPr id="67" name="Graphic 2">
              <a:extLst>
                <a:ext uri="{FF2B5EF4-FFF2-40B4-BE49-F238E27FC236}">
                  <a16:creationId xmlns:a16="http://schemas.microsoft.com/office/drawing/2014/main" id="{B74D950C-E695-76CA-66E8-8742DBF98DDB}"/>
                </a:ext>
              </a:extLst>
            </p:cNvPr>
            <p:cNvGrpSpPr/>
            <p:nvPr/>
          </p:nvGrpSpPr>
          <p:grpSpPr>
            <a:xfrm>
              <a:off x="5715019" y="1058540"/>
              <a:ext cx="543506" cy="445337"/>
              <a:chOff x="5715019" y="1058540"/>
              <a:chExt cx="543506" cy="445337"/>
            </a:xfrm>
            <a:grpFill/>
          </p:grpSpPr>
          <p:sp>
            <p:nvSpPr>
              <p:cNvPr id="69" name="Freeform 68">
                <a:extLst>
                  <a:ext uri="{FF2B5EF4-FFF2-40B4-BE49-F238E27FC236}">
                    <a16:creationId xmlns:a16="http://schemas.microsoft.com/office/drawing/2014/main" id="{1A151C5E-E191-4C39-5171-968E54B76D76}"/>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3D824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DDBA1AA7-FF52-B048-F22C-252563380634}"/>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3D8241"/>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68" name="Freeform 67">
              <a:extLst>
                <a:ext uri="{FF2B5EF4-FFF2-40B4-BE49-F238E27FC236}">
                  <a16:creationId xmlns:a16="http://schemas.microsoft.com/office/drawing/2014/main" id="{8F774124-702E-8312-87C6-937E990BE129}"/>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7369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32E0D-97A5-3116-561F-32139CD47687}"/>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6ECECFD2-CCAC-761F-461B-F6AF6772D05C}"/>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39</a:t>
            </a:fld>
            <a:endParaRPr lang="en-US" dirty="0">
              <a:solidFill>
                <a:srgbClr val="262626"/>
              </a:solidFill>
            </a:endParaRPr>
          </a:p>
        </p:txBody>
      </p:sp>
      <p:cxnSp>
        <p:nvCxnSpPr>
          <p:cNvPr id="2" name="Straight Connector 1">
            <a:extLst>
              <a:ext uri="{FF2B5EF4-FFF2-40B4-BE49-F238E27FC236}">
                <a16:creationId xmlns:a16="http://schemas.microsoft.com/office/drawing/2014/main" id="{F9462D00-5FC2-A694-A430-260F40A4D46F}"/>
              </a:ext>
            </a:extLst>
          </p:cNvPr>
          <p:cNvCxnSpPr>
            <a:cxnSpLocks/>
          </p:cNvCxnSpPr>
          <p:nvPr/>
        </p:nvCxnSpPr>
        <p:spPr>
          <a:xfrm>
            <a:off x="0" y="726840"/>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3A2C987-E062-DD80-663E-7005D5F87790}"/>
              </a:ext>
            </a:extLst>
          </p:cNvPr>
          <p:cNvCxnSpPr>
            <a:cxnSpLocks/>
          </p:cNvCxnSpPr>
          <p:nvPr/>
        </p:nvCxnSpPr>
        <p:spPr>
          <a:xfrm>
            <a:off x="7092495" y="726840"/>
            <a:ext cx="0" cy="936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8AF7CD5A-7D69-7E29-3D46-838451CC621B}"/>
              </a:ext>
            </a:extLst>
          </p:cNvPr>
          <p:cNvSpPr/>
          <p:nvPr/>
        </p:nvSpPr>
        <p:spPr>
          <a:xfrm rot="10800000">
            <a:off x="6983822" y="1194850"/>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
            <a:extLst>
              <a:ext uri="{FF2B5EF4-FFF2-40B4-BE49-F238E27FC236}">
                <a16:creationId xmlns:a16="http://schemas.microsoft.com/office/drawing/2014/main" id="{EDEE35C1-7F96-54FF-F3B3-6195801F6E52}"/>
              </a:ext>
            </a:extLst>
          </p:cNvPr>
          <p:cNvSpPr txBox="1">
            <a:spLocks/>
          </p:cNvSpPr>
          <p:nvPr/>
        </p:nvSpPr>
        <p:spPr>
          <a:xfrm>
            <a:off x="609452" y="973095"/>
            <a:ext cx="5827530"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n-US" sz="1100" b="0" dirty="0" err="1">
                <a:solidFill>
                  <a:srgbClr val="404040"/>
                </a:solidFill>
              </a:rPr>
              <a:t>Imaginando</a:t>
            </a:r>
            <a:r>
              <a:rPr lang="en-US" sz="1100" b="0" dirty="0">
                <a:solidFill>
                  <a:srgbClr val="404040"/>
                </a:solidFill>
              </a:rPr>
              <a:t> y </a:t>
            </a:r>
            <a:r>
              <a:rPr lang="en-US" sz="1100" b="0" dirty="0" err="1">
                <a:solidFill>
                  <a:srgbClr val="404040"/>
                </a:solidFill>
              </a:rPr>
              <a:t>creando</a:t>
            </a:r>
            <a:r>
              <a:rPr lang="en-US" sz="1100" b="0" dirty="0">
                <a:solidFill>
                  <a:srgbClr val="404040"/>
                </a:solidFill>
              </a:rPr>
              <a:t> </a:t>
            </a:r>
            <a:r>
              <a:rPr lang="en-US" sz="1100" b="0" dirty="0" err="1">
                <a:solidFill>
                  <a:srgbClr val="404040"/>
                </a:solidFill>
              </a:rPr>
              <a:t>futuros</a:t>
            </a:r>
            <a:r>
              <a:rPr lang="en-US" sz="1100" b="0" dirty="0">
                <a:solidFill>
                  <a:srgbClr val="404040"/>
                </a:solidFill>
              </a:rPr>
              <a:t> </a:t>
            </a:r>
            <a:r>
              <a:rPr lang="en-US" sz="1100" b="0" dirty="0" err="1">
                <a:solidFill>
                  <a:srgbClr val="404040"/>
                </a:solidFill>
              </a:rPr>
              <a:t>deseables</a:t>
            </a:r>
            <a:r>
              <a:rPr lang="en-US" sz="1100" b="0" dirty="0">
                <a:solidFill>
                  <a:srgbClr val="404040"/>
                </a:solidFill>
              </a:rPr>
              <a:t> e </a:t>
            </a:r>
            <a:r>
              <a:rPr lang="en-US" sz="1100" b="0" dirty="0" err="1">
                <a:solidFill>
                  <a:srgbClr val="404040"/>
                </a:solidFill>
              </a:rPr>
              <a:t>inclusivos</a:t>
            </a:r>
            <a:r>
              <a:rPr lang="en-US" sz="1100" b="0" dirty="0">
                <a:solidFill>
                  <a:srgbClr val="404040"/>
                </a:solidFill>
              </a:rPr>
              <a:t> para las personas y </a:t>
            </a:r>
            <a:r>
              <a:rPr lang="en-US" sz="1100" b="0" dirty="0" err="1">
                <a:solidFill>
                  <a:srgbClr val="404040"/>
                </a:solidFill>
              </a:rPr>
              <a:t>el</a:t>
            </a:r>
            <a:r>
              <a:rPr lang="en-US" sz="1100" b="0" dirty="0">
                <a:solidFill>
                  <a:srgbClr val="404040"/>
                </a:solidFill>
              </a:rPr>
              <a:t> </a:t>
            </a:r>
            <a:r>
              <a:rPr lang="en-US" sz="1100" b="0" dirty="0" err="1">
                <a:solidFill>
                  <a:srgbClr val="404040"/>
                </a:solidFill>
              </a:rPr>
              <a:t>planeta</a:t>
            </a:r>
            <a:r>
              <a:rPr lang="en-US" sz="1100" b="0" dirty="0">
                <a:solidFill>
                  <a:srgbClr val="404040"/>
                </a:solidFill>
              </a:rPr>
              <a:t>. </a:t>
            </a:r>
          </a:p>
        </p:txBody>
      </p:sp>
      <p:graphicFrame>
        <p:nvGraphicFramePr>
          <p:cNvPr id="5" name="Table 4">
            <a:extLst>
              <a:ext uri="{FF2B5EF4-FFF2-40B4-BE49-F238E27FC236}">
                <a16:creationId xmlns:a16="http://schemas.microsoft.com/office/drawing/2014/main" id="{5D00D7AB-51E1-B543-6A01-0C7AD328BE83}"/>
              </a:ext>
            </a:extLst>
          </p:cNvPr>
          <p:cNvGraphicFramePr>
            <a:graphicFrameLocks noGrp="1"/>
          </p:cNvGraphicFramePr>
          <p:nvPr>
            <p:extLst>
              <p:ext uri="{D42A27DB-BD31-4B8C-83A1-F6EECF244321}">
                <p14:modId xmlns:p14="http://schemas.microsoft.com/office/powerpoint/2010/main" val="3289769152"/>
              </p:ext>
            </p:extLst>
          </p:nvPr>
        </p:nvGraphicFramePr>
        <p:xfrm>
          <a:off x="692057" y="1507051"/>
          <a:ext cx="6228000" cy="2543640"/>
        </p:xfrm>
        <a:graphic>
          <a:graphicData uri="http://schemas.openxmlformats.org/drawingml/2006/table">
            <a:tbl>
              <a:tblPr firstRow="1" firstCol="1" bandRow="1">
                <a:tableStyleId>{5C22544A-7EE6-4342-B048-85BDC9FD1C3A}</a:tableStyleId>
              </a:tblPr>
              <a:tblGrid>
                <a:gridCol w="1928134">
                  <a:extLst>
                    <a:ext uri="{9D8B030D-6E8A-4147-A177-3AD203B41FA5}">
                      <a16:colId xmlns:a16="http://schemas.microsoft.com/office/drawing/2014/main" val="2458670373"/>
                    </a:ext>
                  </a:extLst>
                </a:gridCol>
                <a:gridCol w="4299866">
                  <a:extLst>
                    <a:ext uri="{9D8B030D-6E8A-4147-A177-3AD203B41FA5}">
                      <a16:colId xmlns:a16="http://schemas.microsoft.com/office/drawing/2014/main" val="3620373696"/>
                    </a:ext>
                  </a:extLst>
                </a:gridCol>
              </a:tblGrid>
              <a:tr h="0">
                <a:tc>
                  <a:txBody>
                    <a:bodyPr/>
                    <a:lstStyle/>
                    <a:p>
                      <a:pPr>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Competencias</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GreenComp</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2073036" rtl="0" eaLnBrk="1" fontAlgn="auto" latinLnBrk="0" hangingPunct="1">
                        <a:lnSpc>
                          <a:spcPct val="100000"/>
                        </a:lnSpc>
                        <a:spcBef>
                          <a:spcPts val="0"/>
                        </a:spcBef>
                        <a:spcAft>
                          <a:spcPts val="0"/>
                        </a:spcAft>
                        <a:buClrTx/>
                        <a:buSzTx/>
                        <a:buFontTx/>
                        <a:buNone/>
                        <a:tabLst/>
                        <a:defRPr/>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Aplicación</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Específica</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al Sector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Hostelero</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100468"/>
                  </a:ext>
                </a:extLst>
              </a:tr>
              <a:tr h="0">
                <a:tc>
                  <a:txBody>
                    <a:bodyPr/>
                    <a:lstStyle/>
                    <a:p>
                      <a:pPr>
                        <a:lnSpc>
                          <a:spcPts val="1220"/>
                        </a:lnSpc>
                        <a:buNone/>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Alfabetización</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prospectiva</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s-E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Facilitar ejercicios de prospectiva: ¿cómo será la hostelería sostenible en 2035? Incluir planificación de escenarios y análisis de tendencias turísticas.</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435925451"/>
                  </a:ext>
                </a:extLst>
              </a:tr>
              <a:tr h="0">
                <a:tc>
                  <a:txBody>
                    <a:bodyPr/>
                    <a:lstStyle/>
                    <a:p>
                      <a:pPr>
                        <a:lnSpc>
                          <a:spcPts val="1220"/>
                        </a:lnSpc>
                        <a:buNone/>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Adaptabilidad</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s-E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Formar al alumnado para gestionar disrupciones (p. ej., cambio climático, pandemias) y adaptar los servicios con resiliencia y flexibilidad.</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547855021"/>
                  </a:ext>
                </a:extLst>
              </a:tr>
              <a:tr h="0">
                <a:tc>
                  <a:txBody>
                    <a:bodyPr/>
                    <a:lstStyle/>
                    <a:p>
                      <a:pPr>
                        <a:lnSpc>
                          <a:spcPts val="1220"/>
                        </a:lnSpc>
                        <a:buNone/>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Pensamiento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exploratorio</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a:lnSpc>
                          <a:spcPts val="1220"/>
                        </a:lnSpc>
                        <a:buNone/>
                      </a:pPr>
                      <a:r>
                        <a:rPr lang="es-E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Fomentar proyectos de innovación en hostelería sostenible, como hoteles de economía circular, modelos de turismo lento o diseño regenerativo de destinos.</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39231161"/>
                  </a:ext>
                </a:extLst>
              </a:tr>
              <a:tr h="0">
                <a:tc>
                  <a:txBody>
                    <a:bodyPr/>
                    <a:lstStyle/>
                    <a:p>
                      <a:pPr marL="0" marR="0" indent="0" algn="l" defTabSz="2073036" rtl="0" eaLnBrk="1" fontAlgn="auto" latinLnBrk="0" hangingPunct="1">
                        <a:lnSpc>
                          <a:spcPts val="1220"/>
                        </a:lnSpc>
                        <a:spcBef>
                          <a:spcPts val="0"/>
                        </a:spcBef>
                        <a:spcAft>
                          <a:spcPts val="0"/>
                        </a:spcAft>
                        <a:buClrTx/>
                        <a:buSzTx/>
                        <a:buFontTx/>
                        <a:buNone/>
                        <a:tabLst/>
                        <a:defRPr/>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Apertura al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cambio</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61595" marR="0" indent="0" algn="l" defTabSz="2073036" rtl="0" eaLnBrk="1" fontAlgn="auto" latinLnBrk="0" hangingPunct="1">
                        <a:lnSpc>
                          <a:spcPts val="1220"/>
                        </a:lnSpc>
                        <a:spcBef>
                          <a:spcPts val="0"/>
                        </a:spcBef>
                        <a:spcAft>
                          <a:spcPts val="0"/>
                        </a:spcAft>
                        <a:buClrTx/>
                        <a:buSzTx/>
                        <a:buFontTx/>
                        <a:buNone/>
                        <a:tabLst/>
                        <a:defRPr/>
                      </a:pPr>
                      <a:r>
                        <a:rPr lang="es-E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Cultivar una actitud de aprendizaje continuo, apertura a la retroalimentación y capacidad de respuesta ante las expectativas cambiantes de los clientes y la normativa.</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54231702"/>
                  </a:ext>
                </a:extLst>
              </a:tr>
            </a:tbl>
          </a:graphicData>
        </a:graphic>
      </p:graphicFrame>
      <p:cxnSp>
        <p:nvCxnSpPr>
          <p:cNvPr id="13" name="Straight Connector 12">
            <a:extLst>
              <a:ext uri="{FF2B5EF4-FFF2-40B4-BE49-F238E27FC236}">
                <a16:creationId xmlns:a16="http://schemas.microsoft.com/office/drawing/2014/main" id="{9AD6204A-1D75-3E2D-736F-15FA00D4E3A9}"/>
              </a:ext>
            </a:extLst>
          </p:cNvPr>
          <p:cNvCxnSpPr>
            <a:cxnSpLocks/>
          </p:cNvCxnSpPr>
          <p:nvPr/>
        </p:nvCxnSpPr>
        <p:spPr>
          <a:xfrm>
            <a:off x="693724" y="1663249"/>
            <a:ext cx="6391093"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1A46B32-A236-09EF-3073-DAC86FAFCB62}"/>
              </a:ext>
            </a:extLst>
          </p:cNvPr>
          <p:cNvCxnSpPr>
            <a:cxnSpLocks/>
          </p:cNvCxnSpPr>
          <p:nvPr/>
        </p:nvCxnSpPr>
        <p:spPr>
          <a:xfrm>
            <a:off x="521081" y="4477404"/>
            <a:ext cx="7038594"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97A5A3-5AEC-7852-8FED-737CB5F0148F}"/>
              </a:ext>
            </a:extLst>
          </p:cNvPr>
          <p:cNvCxnSpPr>
            <a:cxnSpLocks/>
          </p:cNvCxnSpPr>
          <p:nvPr/>
        </p:nvCxnSpPr>
        <p:spPr>
          <a:xfrm>
            <a:off x="521081" y="4487133"/>
            <a:ext cx="0" cy="936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0" name="Triangle 19">
            <a:extLst>
              <a:ext uri="{FF2B5EF4-FFF2-40B4-BE49-F238E27FC236}">
                <a16:creationId xmlns:a16="http://schemas.microsoft.com/office/drawing/2014/main" id="{5E84BAD3-B486-584A-4CF9-0134D8E2B3E9}"/>
              </a:ext>
            </a:extLst>
          </p:cNvPr>
          <p:cNvSpPr/>
          <p:nvPr/>
        </p:nvSpPr>
        <p:spPr>
          <a:xfrm rot="10800000">
            <a:off x="412408" y="4955143"/>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
            <a:extLst>
              <a:ext uri="{FF2B5EF4-FFF2-40B4-BE49-F238E27FC236}">
                <a16:creationId xmlns:a16="http://schemas.microsoft.com/office/drawing/2014/main" id="{72134ACC-3A05-A829-128D-1ED1F0B6CEC9}"/>
              </a:ext>
            </a:extLst>
          </p:cNvPr>
          <p:cNvSpPr txBox="1">
            <a:spLocks/>
          </p:cNvSpPr>
          <p:nvPr/>
        </p:nvSpPr>
        <p:spPr>
          <a:xfrm>
            <a:off x="381417" y="4712847"/>
            <a:ext cx="6674055"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spcBef>
                <a:spcPts val="0"/>
              </a:spcBef>
            </a:pPr>
            <a:r>
              <a:rPr lang="en-US" sz="1100" b="0" dirty="0">
                <a:solidFill>
                  <a:srgbClr val="404040"/>
                </a:solidFill>
              </a:rPr>
              <a:t>Pasar de la </a:t>
            </a:r>
            <a:r>
              <a:rPr lang="en-US" sz="1100" b="0" dirty="0" err="1">
                <a:solidFill>
                  <a:srgbClr val="404040"/>
                </a:solidFill>
              </a:rPr>
              <a:t>concienciación</a:t>
            </a:r>
            <a:r>
              <a:rPr lang="en-US" sz="1100" b="0" dirty="0">
                <a:solidFill>
                  <a:srgbClr val="404040"/>
                </a:solidFill>
              </a:rPr>
              <a:t> a la </a:t>
            </a:r>
            <a:r>
              <a:rPr lang="en-US" sz="1100" b="0" dirty="0" err="1">
                <a:solidFill>
                  <a:srgbClr val="404040"/>
                </a:solidFill>
              </a:rPr>
              <a:t>acción</a:t>
            </a:r>
            <a:r>
              <a:rPr lang="en-US" sz="1100" b="0" dirty="0">
                <a:solidFill>
                  <a:srgbClr val="404040"/>
                </a:solidFill>
              </a:rPr>
              <a:t> </a:t>
            </a:r>
            <a:r>
              <a:rPr lang="en-US" sz="1100" b="0" dirty="0" err="1">
                <a:solidFill>
                  <a:srgbClr val="404040"/>
                </a:solidFill>
              </a:rPr>
              <a:t>deliberada</a:t>
            </a:r>
            <a:r>
              <a:rPr lang="en-US" sz="1100" b="0" dirty="0">
                <a:solidFill>
                  <a:srgbClr val="404040"/>
                </a:solidFill>
              </a:rPr>
              <a:t> para </a:t>
            </a:r>
            <a:r>
              <a:rPr lang="en-US" sz="1100" b="0" dirty="0" err="1">
                <a:solidFill>
                  <a:srgbClr val="404040"/>
                </a:solidFill>
              </a:rPr>
              <a:t>impulsar</a:t>
            </a:r>
            <a:r>
              <a:rPr lang="en-US" sz="1100" b="0" dirty="0">
                <a:solidFill>
                  <a:srgbClr val="404040"/>
                </a:solidFill>
              </a:rPr>
              <a:t> la </a:t>
            </a:r>
            <a:r>
              <a:rPr lang="en-US" sz="1100" b="0" dirty="0" err="1">
                <a:solidFill>
                  <a:srgbClr val="404040"/>
                </a:solidFill>
              </a:rPr>
              <a:t>transformación</a:t>
            </a:r>
            <a:r>
              <a:rPr lang="en-US" sz="1100" b="0" dirty="0">
                <a:solidFill>
                  <a:srgbClr val="404040"/>
                </a:solidFill>
              </a:rPr>
              <a:t> </a:t>
            </a:r>
            <a:r>
              <a:rPr lang="en-US" sz="1100" b="0" dirty="0" err="1">
                <a:solidFill>
                  <a:srgbClr val="404040"/>
                </a:solidFill>
              </a:rPr>
              <a:t>sostenible</a:t>
            </a:r>
            <a:r>
              <a:rPr lang="en-US" sz="1100" b="0" dirty="0">
                <a:solidFill>
                  <a:srgbClr val="404040"/>
                </a:solidFill>
              </a:rPr>
              <a:t>.</a:t>
            </a:r>
          </a:p>
          <a:p>
            <a:pPr algn="r">
              <a:lnSpc>
                <a:spcPts val="1120"/>
              </a:lnSpc>
              <a:spcBef>
                <a:spcPts val="0"/>
              </a:spcBef>
            </a:pPr>
            <a:endParaRPr lang="en-US" sz="1100" b="0" dirty="0">
              <a:solidFill>
                <a:srgbClr val="404040"/>
              </a:solidFill>
            </a:endParaRPr>
          </a:p>
        </p:txBody>
      </p:sp>
      <p:graphicFrame>
        <p:nvGraphicFramePr>
          <p:cNvPr id="22" name="Table 21">
            <a:extLst>
              <a:ext uri="{FF2B5EF4-FFF2-40B4-BE49-F238E27FC236}">
                <a16:creationId xmlns:a16="http://schemas.microsoft.com/office/drawing/2014/main" id="{4EA1A993-3698-B0AF-391B-F2627F2E28CD}"/>
              </a:ext>
            </a:extLst>
          </p:cNvPr>
          <p:cNvGraphicFramePr>
            <a:graphicFrameLocks noGrp="1"/>
          </p:cNvGraphicFramePr>
          <p:nvPr>
            <p:extLst>
              <p:ext uri="{D42A27DB-BD31-4B8C-83A1-F6EECF244321}">
                <p14:modId xmlns:p14="http://schemas.microsoft.com/office/powerpoint/2010/main" val="2386227276"/>
              </p:ext>
            </p:extLst>
          </p:nvPr>
        </p:nvGraphicFramePr>
        <p:xfrm>
          <a:off x="699992" y="5255707"/>
          <a:ext cx="6228000" cy="2391240"/>
        </p:xfrm>
        <a:graphic>
          <a:graphicData uri="http://schemas.openxmlformats.org/drawingml/2006/table">
            <a:tbl>
              <a:tblPr firstRow="1" firstCol="1" bandRow="1">
                <a:tableStyleId>{5C22544A-7EE6-4342-B048-85BDC9FD1C3A}</a:tableStyleId>
              </a:tblPr>
              <a:tblGrid>
                <a:gridCol w="1928134">
                  <a:extLst>
                    <a:ext uri="{9D8B030D-6E8A-4147-A177-3AD203B41FA5}">
                      <a16:colId xmlns:a16="http://schemas.microsoft.com/office/drawing/2014/main" val="2458670373"/>
                    </a:ext>
                  </a:extLst>
                </a:gridCol>
                <a:gridCol w="4299866">
                  <a:extLst>
                    <a:ext uri="{9D8B030D-6E8A-4147-A177-3AD203B41FA5}">
                      <a16:colId xmlns:a16="http://schemas.microsoft.com/office/drawing/2014/main" val="3620373696"/>
                    </a:ext>
                  </a:extLst>
                </a:gridCol>
              </a:tblGrid>
              <a:tr h="0">
                <a:tc>
                  <a:txBody>
                    <a:bodyPr/>
                    <a:lstStyle/>
                    <a:p>
                      <a:pPr>
                        <a:buNone/>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Competencias</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GreenComp</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2073036" rtl="0" eaLnBrk="1" fontAlgn="auto" latinLnBrk="0" hangingPunct="1">
                        <a:lnSpc>
                          <a:spcPct val="100000"/>
                        </a:lnSpc>
                        <a:spcBef>
                          <a:spcPts val="0"/>
                        </a:spcBef>
                        <a:spcAft>
                          <a:spcPts val="0"/>
                        </a:spcAft>
                        <a:buClrTx/>
                        <a:buSzTx/>
                        <a:buFontTx/>
                        <a:buNone/>
                        <a:tabLst/>
                        <a:defRPr/>
                      </a:pP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Aplicación</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Específica</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al Sector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Hostelero</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100468"/>
                  </a:ext>
                </a:extLst>
              </a:tr>
              <a:tr h="0">
                <a:tc>
                  <a:txBody>
                    <a:bodyPr/>
                    <a:lstStyle/>
                    <a:p>
                      <a:pPr algn="l">
                        <a:lnSpc>
                          <a:spcPts val="1220"/>
                        </a:lnSpc>
                        <a:buNone/>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Agencia Política</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gn="l">
                        <a:lnSpc>
                          <a:spcPts val="1220"/>
                        </a:lnSpc>
                        <a:buNone/>
                      </a:pPr>
                      <a:r>
                        <a:rPr lang="es-E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Capacitar al alumnado para abogar por políticas de turismo responsable y certificaciones de sostenibilidad dentro de sus organizaciones y comunidades.</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435925451"/>
                  </a:ext>
                </a:extLst>
              </a:tr>
              <a:tr h="0">
                <a:tc>
                  <a:txBody>
                    <a:bodyPr/>
                    <a:lstStyle/>
                    <a:p>
                      <a:pPr marL="6350" indent="0" algn="l">
                        <a:lnSpc>
                          <a:spcPts val="1220"/>
                        </a:lnSpc>
                        <a:buNone/>
                        <a:tabLst/>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Acción</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Colectiva</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gn="l">
                        <a:lnSpc>
                          <a:spcPts val="1220"/>
                        </a:lnSpc>
                        <a:buNone/>
                      </a:pPr>
                      <a:r>
                        <a:rPr lang="es-E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Fomentar el trabajo en equipo en torno a desafíos de sostenibilidad mediante proyectos grupales, iniciativas ecológicas lideradas por estudiantes o colaboraciones con empresas locales.</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547855021"/>
                  </a:ext>
                </a:extLst>
              </a:tr>
              <a:tr h="0">
                <a:tc>
                  <a:txBody>
                    <a:bodyPr/>
                    <a:lstStyle/>
                    <a:p>
                      <a:pPr marL="6350" indent="0" algn="l">
                        <a:lnSpc>
                          <a:spcPts val="1220"/>
                        </a:lnSpc>
                        <a:buNone/>
                        <a:tabLst/>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Iniciativa</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Individual</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gn="l">
                        <a:lnSpc>
                          <a:spcPts val="1220"/>
                        </a:lnSpc>
                        <a:buNone/>
                      </a:pPr>
                      <a:r>
                        <a:rPr lang="es-E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Motivar al alumnado a implementar proyectos de sostenibilidad durante sus prácticas o trabajos finales, como protocolos de reciclaje en hoteles.</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39231161"/>
                  </a:ext>
                </a:extLst>
              </a:tr>
              <a:tr h="0">
                <a:tc>
                  <a:txBody>
                    <a:bodyPr/>
                    <a:lstStyle/>
                    <a:p>
                      <a:pPr marL="6350" marR="0" indent="0" algn="l" defTabSz="2073036" rtl="0" eaLnBrk="1" fontAlgn="auto" latinLnBrk="0" hangingPunct="1">
                        <a:lnSpc>
                          <a:spcPts val="1220"/>
                        </a:lnSpc>
                        <a:spcBef>
                          <a:spcPts val="0"/>
                        </a:spcBef>
                        <a:spcAft>
                          <a:spcPts val="0"/>
                        </a:spcAft>
                        <a:buClrTx/>
                        <a:buSzTx/>
                        <a:buFontTx/>
                        <a:buNone/>
                        <a:tabLst/>
                        <a:defRPr/>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Práctica</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Ética</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0" marR="0" indent="0" algn="l" defTabSz="2073036" rtl="0" eaLnBrk="1" fontAlgn="auto" latinLnBrk="0" hangingPunct="1">
                        <a:lnSpc>
                          <a:spcPts val="1220"/>
                        </a:lnSpc>
                        <a:spcBef>
                          <a:spcPts val="0"/>
                        </a:spcBef>
                        <a:spcAft>
                          <a:spcPts val="0"/>
                        </a:spcAft>
                        <a:buClrTx/>
                        <a:buSzTx/>
                        <a:buFontTx/>
                        <a:buNone/>
                        <a:tabLst/>
                        <a:defRPr/>
                      </a:pPr>
                      <a:r>
                        <a:rPr lang="es-E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Incluir dilemas éticos en la formación (p. ej., sobreventa, desperdicio de alimentos, explotación local) y subrayar estándares profesionales en las prácticas ASG.</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058324638"/>
                  </a:ext>
                </a:extLst>
              </a:tr>
            </a:tbl>
          </a:graphicData>
        </a:graphic>
      </p:graphicFrame>
      <p:cxnSp>
        <p:nvCxnSpPr>
          <p:cNvPr id="23" name="Straight Connector 22">
            <a:extLst>
              <a:ext uri="{FF2B5EF4-FFF2-40B4-BE49-F238E27FC236}">
                <a16:creationId xmlns:a16="http://schemas.microsoft.com/office/drawing/2014/main" id="{44906E2C-74E1-3A62-1E86-69535AF0DF63}"/>
              </a:ext>
            </a:extLst>
          </p:cNvPr>
          <p:cNvCxnSpPr>
            <a:cxnSpLocks/>
          </p:cNvCxnSpPr>
          <p:nvPr/>
        </p:nvCxnSpPr>
        <p:spPr>
          <a:xfrm>
            <a:off x="521081" y="5419525"/>
            <a:ext cx="641458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42D2D575-EA7F-DE35-E33D-46A878F06672}"/>
              </a:ext>
            </a:extLst>
          </p:cNvPr>
          <p:cNvPicPr>
            <a:picLocks noChangeAspect="1"/>
          </p:cNvPicPr>
          <p:nvPr/>
        </p:nvPicPr>
        <p:blipFill>
          <a:blip r:embed="rId2">
            <a:extLst>
              <a:ext uri="{96DAC541-7B7A-43D3-8B79-37D633B846F1}">
                <asvg:svgBlip xmlns:asvg="http://schemas.microsoft.com/office/drawing/2016/SVG/main" r:embed="rId3"/>
              </a:ext>
            </a:extLst>
          </a:blip>
          <a:srcRect l="27660" t="39575" r="35880" b="39847"/>
          <a:stretch/>
        </p:blipFill>
        <p:spPr>
          <a:xfrm rot="6023639">
            <a:off x="1892613" y="7344768"/>
            <a:ext cx="5548270" cy="4433023"/>
          </a:xfrm>
          <a:prstGeom prst="rect">
            <a:avLst/>
          </a:prstGeom>
        </p:spPr>
      </p:pic>
      <p:sp>
        <p:nvSpPr>
          <p:cNvPr id="29" name="TextBox 28">
            <a:extLst>
              <a:ext uri="{FF2B5EF4-FFF2-40B4-BE49-F238E27FC236}">
                <a16:creationId xmlns:a16="http://schemas.microsoft.com/office/drawing/2014/main" id="{D17DDAEA-8977-8748-51E9-3E631390B8B2}"/>
              </a:ext>
            </a:extLst>
          </p:cNvPr>
          <p:cNvSpPr txBox="1"/>
          <p:nvPr/>
        </p:nvSpPr>
        <p:spPr>
          <a:xfrm>
            <a:off x="601827" y="565359"/>
            <a:ext cx="6227997" cy="338554"/>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03</a:t>
            </a:r>
            <a:r>
              <a:rPr lang="en-US" sz="1600" b="1" dirty="0">
                <a:solidFill>
                  <a:srgbClr val="62A844"/>
                </a:solidFill>
                <a:highlight>
                  <a:srgbClr val="62A844"/>
                </a:highlight>
                <a:latin typeface="Calibri" panose="020F0502020204030204" pitchFamily="34" charset="0"/>
                <a:cs typeface="Calibri" panose="020F0502020204030204" pitchFamily="34" charset="0"/>
              </a:rPr>
              <a:t>.</a:t>
            </a:r>
            <a:r>
              <a:rPr lang="en-US" sz="1600" b="1" dirty="0">
                <a:solidFill>
                  <a:srgbClr val="0C4659"/>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Imaginando</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Futuros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Sostenibles</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sp>
        <p:nvSpPr>
          <p:cNvPr id="30" name="TextBox 29">
            <a:extLst>
              <a:ext uri="{FF2B5EF4-FFF2-40B4-BE49-F238E27FC236}">
                <a16:creationId xmlns:a16="http://schemas.microsoft.com/office/drawing/2014/main" id="{1921B2E0-370D-9DCF-DDCF-6037CC2FA944}"/>
              </a:ext>
            </a:extLst>
          </p:cNvPr>
          <p:cNvSpPr txBox="1"/>
          <p:nvPr/>
        </p:nvSpPr>
        <p:spPr>
          <a:xfrm>
            <a:off x="4206242" y="4309318"/>
            <a:ext cx="2976815" cy="338554"/>
          </a:xfrm>
          <a:prstGeom prst="rect">
            <a:avLst/>
          </a:prstGeom>
          <a:noFill/>
          <a:ln>
            <a:noFill/>
          </a:ln>
        </p:spPr>
        <p:txBody>
          <a:bodyPr wrap="square" rtlCol="0">
            <a:spAutoFit/>
          </a:bodyPr>
          <a:lstStyle/>
          <a:p>
            <a:pPr algn="r"/>
            <a:r>
              <a:rPr lang="en-US" sz="1600" b="1" dirty="0">
                <a:solidFill>
                  <a:schemeClr val="bg1"/>
                </a:solidFill>
                <a:highlight>
                  <a:srgbClr val="62A844"/>
                </a:highlight>
                <a:latin typeface="Calibri" panose="020F0502020204030204" pitchFamily="34" charset="0"/>
                <a:cs typeface="Calibri" panose="020F0502020204030204" pitchFamily="34" charset="0"/>
              </a:rPr>
              <a:t> 04</a:t>
            </a:r>
            <a:r>
              <a:rPr lang="en-US" sz="1600" b="1" dirty="0">
                <a:solidFill>
                  <a:srgbClr val="62A844"/>
                </a:solidFill>
                <a:highlight>
                  <a:srgbClr val="62A844"/>
                </a:highlight>
                <a:latin typeface="Calibri" panose="020F0502020204030204" pitchFamily="34" charset="0"/>
                <a:cs typeface="Calibri" panose="020F0502020204030204" pitchFamily="34" charset="0"/>
              </a:rPr>
              <a:t>.</a:t>
            </a:r>
            <a:r>
              <a:rPr lang="en-US" sz="1600" b="1" dirty="0">
                <a:solidFill>
                  <a:srgbClr val="0C4659"/>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Actuar</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por</a:t>
            </a:r>
            <a:r>
              <a:rPr lang="en-US" sz="1600" b="1" dirty="0">
                <a:solidFill>
                  <a:srgbClr val="0289AE"/>
                </a:solidFill>
                <a:highlight>
                  <a:srgbClr val="FFFFFF"/>
                </a:highlight>
                <a:latin typeface="Calibri" panose="020F0502020204030204" pitchFamily="34" charset="0"/>
                <a:cs typeface="Calibri" panose="020F0502020204030204" pitchFamily="34" charset="0"/>
              </a:rPr>
              <a:t> la </a:t>
            </a:r>
            <a:r>
              <a:rPr lang="en-US" sz="1600" b="1" dirty="0" err="1">
                <a:solidFill>
                  <a:srgbClr val="0289AE"/>
                </a:solidFill>
                <a:highlight>
                  <a:srgbClr val="FFFFFF"/>
                </a:highlight>
                <a:latin typeface="Calibri" panose="020F0502020204030204" pitchFamily="34" charset="0"/>
                <a:cs typeface="Calibri" panose="020F0502020204030204" pitchFamily="34" charset="0"/>
              </a:rPr>
              <a:t>Sostenibilidad</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grpSp>
        <p:nvGrpSpPr>
          <p:cNvPr id="31" name="Group 30">
            <a:extLst>
              <a:ext uri="{FF2B5EF4-FFF2-40B4-BE49-F238E27FC236}">
                <a16:creationId xmlns:a16="http://schemas.microsoft.com/office/drawing/2014/main" id="{3D0EC351-36DA-C04B-3E7A-AC27FF543519}"/>
              </a:ext>
            </a:extLst>
          </p:cNvPr>
          <p:cNvGrpSpPr/>
          <p:nvPr/>
        </p:nvGrpSpPr>
        <p:grpSpPr>
          <a:xfrm>
            <a:off x="-10718" y="3736"/>
            <a:ext cx="291318" cy="10692001"/>
            <a:chOff x="-10718" y="-188"/>
            <a:chExt cx="291318" cy="10692001"/>
          </a:xfrm>
        </p:grpSpPr>
        <p:sp>
          <p:nvSpPr>
            <p:cNvPr id="32" name="Graphic 4">
              <a:extLst>
                <a:ext uri="{FF2B5EF4-FFF2-40B4-BE49-F238E27FC236}">
                  <a16:creationId xmlns:a16="http://schemas.microsoft.com/office/drawing/2014/main" id="{93FCF274-850C-F56A-6D9D-A65E6DDFB610}"/>
                </a:ext>
              </a:extLst>
            </p:cNvPr>
            <p:cNvSpPr/>
            <p:nvPr/>
          </p:nvSpPr>
          <p:spPr>
            <a:xfrm rot="5400000">
              <a:off x="-5211060" y="5200155"/>
              <a:ext cx="10692000" cy="291315"/>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34" name="Graphic 33">
              <a:extLst>
                <a:ext uri="{FF2B5EF4-FFF2-40B4-BE49-F238E27FC236}">
                  <a16:creationId xmlns:a16="http://schemas.microsoft.com/office/drawing/2014/main" id="{AA1EC05B-5712-701C-67DF-0C1485E07F18}"/>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922"/>
            <a:stretch/>
          </p:blipFill>
          <p:spPr>
            <a:xfrm rot="16200000">
              <a:off x="-1741673" y="1730768"/>
              <a:ext cx="3753229" cy="291317"/>
            </a:xfrm>
            <a:prstGeom prst="rect">
              <a:avLst/>
            </a:prstGeom>
          </p:spPr>
        </p:pic>
      </p:grpSp>
    </p:spTree>
    <p:extLst>
      <p:ext uri="{BB962C8B-B14F-4D97-AF65-F5344CB8AC3E}">
        <p14:creationId xmlns:p14="http://schemas.microsoft.com/office/powerpoint/2010/main" val="361445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F00D3-B83E-9F75-AF91-C3482484BB9D}"/>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A639E7E4-BF42-1F9B-8499-25BF8630CEF3}"/>
              </a:ext>
            </a:extLst>
          </p:cNvPr>
          <p:cNvSpPr txBox="1">
            <a:spLocks/>
          </p:cNvSpPr>
          <p:nvPr/>
        </p:nvSpPr>
        <p:spPr>
          <a:xfrm>
            <a:off x="585015" y="1719110"/>
            <a:ext cx="620177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El Marco de </a:t>
            </a:r>
            <a:r>
              <a:rPr lang="en-IE" sz="1600" b="1" dirty="0" err="1">
                <a:solidFill>
                  <a:srgbClr val="404040"/>
                </a:solidFill>
                <a:ea typeface="Calibri" panose="020F0502020204030204" pitchFamily="34" charset="0"/>
                <a:cs typeface="Times New Roman" panose="02020603050405020304" pitchFamily="18" charset="0"/>
              </a:rPr>
              <a:t>Competencias</a:t>
            </a:r>
            <a:r>
              <a:rPr lang="en-IE" sz="1600" b="1" dirty="0">
                <a:solidFill>
                  <a:srgbClr val="404040"/>
                </a:solidFill>
                <a:ea typeface="Calibri" panose="020F0502020204030204" pitchFamily="34" charset="0"/>
                <a:cs typeface="Times New Roman" panose="02020603050405020304" pitchFamily="18" charset="0"/>
              </a:rPr>
              <a:t> Verdes y </a:t>
            </a:r>
            <a:r>
              <a:rPr lang="en-IE" sz="1600" b="1" dirty="0" err="1">
                <a:solidFill>
                  <a:srgbClr val="404040"/>
                </a:solidFill>
                <a:ea typeface="Calibri" panose="020F0502020204030204" pitchFamily="34" charset="0"/>
                <a:cs typeface="Times New Roman" panose="02020603050405020304" pitchFamily="18" charset="0"/>
              </a:rPr>
              <a:t>Digitales</a:t>
            </a:r>
            <a:r>
              <a:rPr lang="en-IE" sz="1600" b="1" dirty="0">
                <a:solidFill>
                  <a:srgbClr val="404040"/>
                </a:solidFill>
                <a:ea typeface="Calibri" panose="020F0502020204030204" pitchFamily="34" charset="0"/>
                <a:cs typeface="Times New Roman" panose="02020603050405020304" pitchFamily="18" charset="0"/>
              </a:rPr>
              <a:t> </a:t>
            </a:r>
            <a:r>
              <a:rPr lang="en-IE" sz="1600" b="1" dirty="0" err="1">
                <a:solidFill>
                  <a:srgbClr val="404040"/>
                </a:solidFill>
                <a:ea typeface="Calibri" panose="020F0502020204030204" pitchFamily="34" charset="0"/>
                <a:cs typeface="Times New Roman" panose="02020603050405020304" pitchFamily="18" charset="0"/>
              </a:rPr>
              <a:t>EcoSmart</a:t>
            </a:r>
            <a:r>
              <a:rPr lang="en-IE" sz="1600" b="1" dirty="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surge </a:t>
            </a:r>
            <a:r>
              <a:rPr lang="en-IE" sz="1600" dirty="0" err="1">
                <a:solidFill>
                  <a:srgbClr val="404040"/>
                </a:solidFill>
                <a:ea typeface="Calibri" panose="020F0502020204030204" pitchFamily="34" charset="0"/>
                <a:cs typeface="Times New Roman" panose="02020603050405020304" pitchFamily="18" charset="0"/>
              </a:rPr>
              <a:t>como</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respuesta</a:t>
            </a:r>
            <a:r>
              <a:rPr lang="en-IE" sz="1600" dirty="0">
                <a:solidFill>
                  <a:srgbClr val="404040"/>
                </a:solidFill>
                <a:ea typeface="Calibri" panose="020F0502020204030204" pitchFamily="34" charset="0"/>
                <a:cs typeface="Times New Roman" panose="02020603050405020304" pitchFamily="18" charset="0"/>
              </a:rPr>
              <a:t> a </a:t>
            </a:r>
            <a:r>
              <a:rPr lang="en-IE" sz="1600" dirty="0" err="1">
                <a:solidFill>
                  <a:srgbClr val="404040"/>
                </a:solidFill>
                <a:ea typeface="Calibri" panose="020F0502020204030204" pitchFamily="34" charset="0"/>
                <a:cs typeface="Times New Roman" panose="02020603050405020304" pitchFamily="18" charset="0"/>
              </a:rPr>
              <a:t>los</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desafíos</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críticos</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que</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enfrenta</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actualmente</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el</a:t>
            </a:r>
            <a:r>
              <a:rPr lang="en-IE" sz="1600" dirty="0">
                <a:solidFill>
                  <a:srgbClr val="404040"/>
                </a:solidFill>
                <a:ea typeface="Calibri" panose="020F0502020204030204" pitchFamily="34" charset="0"/>
                <a:cs typeface="Times New Roman" panose="02020603050405020304" pitchFamily="18" charset="0"/>
              </a:rPr>
              <a:t> sector </a:t>
            </a:r>
            <a:r>
              <a:rPr lang="en-IE" sz="1600" dirty="0" err="1">
                <a:solidFill>
                  <a:srgbClr val="404040"/>
                </a:solidFill>
                <a:ea typeface="Calibri" panose="020F0502020204030204" pitchFamily="34" charset="0"/>
                <a:cs typeface="Times New Roman" panose="02020603050405020304" pitchFamily="18" charset="0"/>
              </a:rPr>
              <a:t>hostelero</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europeo</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especialmente</a:t>
            </a:r>
            <a:r>
              <a:rPr lang="en-IE" sz="1600" dirty="0">
                <a:solidFill>
                  <a:srgbClr val="404040"/>
                </a:solidFill>
                <a:ea typeface="Calibri" panose="020F0502020204030204" pitchFamily="34" charset="0"/>
                <a:cs typeface="Times New Roman" panose="02020603050405020304" pitchFamily="18" charset="0"/>
              </a:rPr>
              <a:t> entre las </a:t>
            </a:r>
            <a:r>
              <a:rPr lang="en-IE" sz="1600" dirty="0" err="1">
                <a:solidFill>
                  <a:srgbClr val="404040"/>
                </a:solidFill>
                <a:ea typeface="Calibri" panose="020F0502020204030204" pitchFamily="34" charset="0"/>
                <a:cs typeface="Times New Roman" panose="02020603050405020304" pitchFamily="18" charset="0"/>
              </a:rPr>
              <a:t>pequeñas</a:t>
            </a:r>
            <a:r>
              <a:rPr lang="en-IE" sz="1600" dirty="0">
                <a:solidFill>
                  <a:srgbClr val="404040"/>
                </a:solidFill>
                <a:ea typeface="Calibri" panose="020F0502020204030204" pitchFamily="34" charset="0"/>
                <a:cs typeface="Times New Roman" panose="02020603050405020304" pitchFamily="18" charset="0"/>
              </a:rPr>
              <a:t> y  </a:t>
            </a:r>
            <a:r>
              <a:rPr lang="en-IE" sz="1600" dirty="0" err="1">
                <a:solidFill>
                  <a:srgbClr val="404040"/>
                </a:solidFill>
                <a:ea typeface="Calibri" panose="020F0502020204030204" pitchFamily="34" charset="0"/>
                <a:cs typeface="Times New Roman" panose="02020603050405020304" pitchFamily="18" charset="0"/>
              </a:rPr>
              <a:t>medianas</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empresas</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pymes</a:t>
            </a:r>
            <a:r>
              <a:rPr lang="en-IE" sz="1600" dirty="0">
                <a:solidFill>
                  <a:srgbClr val="404040"/>
                </a:solidFill>
                <a:ea typeface="Calibri" panose="020F0502020204030204" pitchFamily="34" charset="0"/>
                <a:cs typeface="Times New Roman" panose="02020603050405020304" pitchFamily="18" charset="0"/>
              </a:rPr>
              <a:t>). </a:t>
            </a:r>
          </a:p>
        </p:txBody>
      </p:sp>
      <p:sp>
        <p:nvSpPr>
          <p:cNvPr id="31" name="Text Placeholder 1">
            <a:extLst>
              <a:ext uri="{FF2B5EF4-FFF2-40B4-BE49-F238E27FC236}">
                <a16:creationId xmlns:a16="http://schemas.microsoft.com/office/drawing/2014/main" id="{197A7321-135F-0F79-4ACB-517CDD17B718}"/>
              </a:ext>
            </a:extLst>
          </p:cNvPr>
          <p:cNvSpPr txBox="1">
            <a:spLocks/>
          </p:cNvSpPr>
          <p:nvPr/>
        </p:nvSpPr>
        <p:spPr>
          <a:xfrm>
            <a:off x="585015" y="2991251"/>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El sector hostelero, que desempeña un papel vital en la economía europea, se encuentra bajo una presión creciente derivada de factores económicos, medioambientales y tecnológicos. Solo en la segunda mitad de 2023, 280 restaurantes y cafés en Irlanda cerraron permanentemente, lo que ilustra una crisis más amplia que afecta a toda la industria en el continente. </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Estos cierres son un síntoma de problemas estructurales profundos –como los altos costes operativos, los márgenes de beneficio reducidos y las presiones externas-­ que crean un entorno volátil para las empresas hosteleras.</a:t>
            </a:r>
          </a:p>
          <a:p>
            <a:pPr algn="just">
              <a:lnSpc>
                <a:spcPts val="1120"/>
              </a:lnSpc>
              <a:spcBef>
                <a:spcPts val="0"/>
              </a:spcBef>
            </a:pPr>
            <a:endParaRPr lang="en-US" sz="1100" b="0" dirty="0">
              <a:solidFill>
                <a:srgbClr val="404040"/>
              </a:solidFill>
            </a:endParaRPr>
          </a:p>
          <a:p>
            <a:pPr algn="just">
              <a:lnSpc>
                <a:spcPts val="1120"/>
              </a:lnSpc>
              <a:spcBef>
                <a:spcPts val="0"/>
              </a:spcBef>
            </a:pPr>
            <a:r>
              <a:rPr lang="es-ES" sz="1100" b="0" dirty="0">
                <a:solidFill>
                  <a:srgbClr val="404040"/>
                </a:solidFill>
              </a:rPr>
              <a:t>Entre los principales factores que impulsan esta crisis se encuentran la inflación, el aumento de los precios de la energía vinculado a la inestabilidad geopolítica y los efectos residuales de la pandemia de COVID-19 en las cadenas de suministro y el comportamiento del consumidor. A pesar de estos desafíos inmediatos, el sector también debe hacer frente a imperativos a largo plazo: la transformación digital y la transición verde, tal y como lo establecen los objetivos de política de la Unión Europea.</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Para muchas pymes hostelera, sin embargo, los recursos limitados y la falta de experiencia técnica suponen barreras para adoptar la inteligencia artificial (IA), las tecnologías digitales y las prácticas empresariales sostenibles. </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El </a:t>
            </a:r>
            <a:r>
              <a:rPr lang="es-ES" sz="1100" b="0" dirty="0">
                <a:solidFill>
                  <a:srgbClr val="00B050"/>
                </a:solidFill>
              </a:rPr>
              <a:t>proyecto </a:t>
            </a:r>
            <a:r>
              <a:rPr lang="es-ES" sz="1100" b="0" dirty="0" err="1">
                <a:solidFill>
                  <a:srgbClr val="00B050"/>
                </a:solidFill>
              </a:rPr>
              <a:t>Ecosmart</a:t>
            </a:r>
            <a:r>
              <a:rPr lang="es-ES" sz="1100" b="0" dirty="0">
                <a:solidFill>
                  <a:srgbClr val="00B050"/>
                </a:solidFill>
              </a:rPr>
              <a:t>, apoyado por Erasmus+, </a:t>
            </a:r>
            <a:r>
              <a:rPr lang="es-ES" sz="1100" b="0" dirty="0">
                <a:solidFill>
                  <a:srgbClr val="404040"/>
                </a:solidFill>
              </a:rPr>
              <a:t>representa intervención estratégica y oportuna. Busca fortalecer al sector mediante el desarrollo de un marco práctico y escalable que apoye la capacitación digital y la sostenibilidad ambiental.</a:t>
            </a:r>
          </a:p>
          <a:p>
            <a:pPr algn="just">
              <a:lnSpc>
                <a:spcPts val="1120"/>
              </a:lnSpc>
              <a:spcBef>
                <a:spcPts val="0"/>
              </a:spcBef>
            </a:pPr>
            <a:endParaRPr lang="es-ES" sz="1100" b="0" dirty="0">
              <a:solidFill>
                <a:srgbClr val="404040"/>
              </a:solidFill>
            </a:endParaRPr>
          </a:p>
          <a:p>
            <a:pPr algn="just">
              <a:lnSpc>
                <a:spcPts val="1120"/>
              </a:lnSpc>
              <a:spcBef>
                <a:spcPts val="0"/>
              </a:spcBef>
            </a:pPr>
            <a:endParaRPr lang="en-US" sz="1100" b="0" dirty="0">
              <a:solidFill>
                <a:srgbClr val="404040"/>
              </a:solidFill>
            </a:endParaRPr>
          </a:p>
          <a:p>
            <a:pPr algn="just">
              <a:lnSpc>
                <a:spcPts val="1120"/>
              </a:lnSpc>
              <a:spcBef>
                <a:spcPts val="0"/>
              </a:spcBef>
            </a:pPr>
            <a:r>
              <a:rPr lang="es-ES" sz="1100" b="0" dirty="0">
                <a:solidFill>
                  <a:srgbClr val="404040"/>
                </a:solidFill>
              </a:rPr>
              <a:t>En su núcleo está el reconocimiento de que los proveedores de Formación Profesional (VET) deben estar equipados con herramientas y planes de estudio específicos para la industria. De este modo, el marco mejorará las competencias de los profesionales del sector, permitiéndoles integrar de manera más efectiva herramientas digitales y prácticas sostenibles en sus operaciones diarias. </a:t>
            </a:r>
          </a:p>
        </p:txBody>
      </p:sp>
      <p:sp>
        <p:nvSpPr>
          <p:cNvPr id="33" name="TextBox 32">
            <a:extLst>
              <a:ext uri="{FF2B5EF4-FFF2-40B4-BE49-F238E27FC236}">
                <a16:creationId xmlns:a16="http://schemas.microsoft.com/office/drawing/2014/main" id="{F4DF973F-2475-F643-BB22-2D368EB0E94D}"/>
              </a:ext>
            </a:extLst>
          </p:cNvPr>
          <p:cNvSpPr txBox="1"/>
          <p:nvPr/>
        </p:nvSpPr>
        <p:spPr>
          <a:xfrm>
            <a:off x="618679" y="1122661"/>
            <a:ext cx="1822723" cy="415498"/>
          </a:xfrm>
          <a:prstGeom prst="rect">
            <a:avLst/>
          </a:prstGeom>
          <a:noFill/>
        </p:spPr>
        <p:txBody>
          <a:bodyPr wrap="square" rtlCol="0" anchor="ctr">
            <a:spAutoFit/>
          </a:bodyPr>
          <a:lstStyle/>
          <a:p>
            <a:pPr marL="6350">
              <a:tabLst>
                <a:tab pos="611188" algn="l"/>
              </a:tabLst>
            </a:pPr>
            <a:r>
              <a:rPr lang="en-US" sz="2000" b="1" dirty="0" err="1">
                <a:solidFill>
                  <a:srgbClr val="0289AE"/>
                </a:solidFill>
                <a:latin typeface="Calibri" panose="020F0502020204030204" pitchFamily="34" charset="0"/>
                <a:cs typeface="Calibri" panose="020F0502020204030204" pitchFamily="34" charset="0"/>
              </a:rPr>
              <a:t>Contexto</a:t>
            </a:r>
            <a:endParaRPr lang="en-US" sz="2000" b="1" dirty="0">
              <a:solidFill>
                <a:srgbClr val="0289AE"/>
              </a:solidFill>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4F54316C-79FB-44FD-78C3-6DF862716A8E}"/>
              </a:ext>
            </a:extLst>
          </p:cNvPr>
          <p:cNvCxnSpPr>
            <a:cxnSpLocks/>
          </p:cNvCxnSpPr>
          <p:nvPr/>
        </p:nvCxnSpPr>
        <p:spPr>
          <a:xfrm>
            <a:off x="1" y="2718651"/>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C1EF6A8A-6CAC-30CF-283B-FAE526AF767C}"/>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4</a:t>
            </a:fld>
            <a:endParaRPr lang="en-US" dirty="0">
              <a:solidFill>
                <a:srgbClr val="262626"/>
              </a:solidFill>
            </a:endParaRPr>
          </a:p>
        </p:txBody>
      </p:sp>
      <p:sp>
        <p:nvSpPr>
          <p:cNvPr id="47" name="Graphic 4">
            <a:extLst>
              <a:ext uri="{FF2B5EF4-FFF2-40B4-BE49-F238E27FC236}">
                <a16:creationId xmlns:a16="http://schemas.microsoft.com/office/drawing/2014/main" id="{E7623A04-00E4-48FF-35D3-5E1E1A380FF5}"/>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A09A59EE-EB26-12CD-A839-6C53B9A84786}"/>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1.1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5BF478B5-24DF-090D-BBA9-86D815FA40D6}"/>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sp>
        <p:nvSpPr>
          <p:cNvPr id="3" name="Graphic 4">
            <a:extLst>
              <a:ext uri="{FF2B5EF4-FFF2-40B4-BE49-F238E27FC236}">
                <a16:creationId xmlns:a16="http://schemas.microsoft.com/office/drawing/2014/main" id="{456293D9-5A6D-26EB-65BE-E790A046C412}"/>
              </a:ext>
            </a:extLst>
          </p:cNvPr>
          <p:cNvSpPr/>
          <p:nvPr/>
        </p:nvSpPr>
        <p:spPr>
          <a:xfrm>
            <a:off x="2976563" y="6737576"/>
            <a:ext cx="4435782" cy="266245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pPr marL="90488">
              <a:tabLst>
                <a:tab pos="180975" algn="l"/>
              </a:tabLst>
            </a:pPr>
            <a:r>
              <a:rPr lang="es-ES" sz="1600" i="1" dirty="0">
                <a:solidFill>
                  <a:srgbClr val="FFFFFF"/>
                </a:solidFill>
                <a:latin typeface="Calibri" panose="020F0502020204030204" pitchFamily="34" charset="0"/>
                <a:cs typeface="Calibri" panose="020F0502020204030204" pitchFamily="34" charset="0"/>
              </a:rPr>
              <a:t>El Marco de Competencia Verde y Digital </a:t>
            </a:r>
            <a:r>
              <a:rPr lang="es-ES" sz="1600" i="1" dirty="0" err="1">
                <a:solidFill>
                  <a:srgbClr val="FFFFFF"/>
                </a:solidFill>
                <a:latin typeface="Calibri" panose="020F0502020204030204" pitchFamily="34" charset="0"/>
                <a:cs typeface="Calibri" panose="020F0502020204030204" pitchFamily="34" charset="0"/>
              </a:rPr>
              <a:t>EcoSmart</a:t>
            </a:r>
            <a:r>
              <a:rPr lang="es-ES" sz="1600" i="1" dirty="0">
                <a:solidFill>
                  <a:srgbClr val="FFFFFF"/>
                </a:solidFill>
                <a:latin typeface="Calibri" panose="020F0502020204030204" pitchFamily="34" charset="0"/>
                <a:cs typeface="Calibri" panose="020F0502020204030204" pitchFamily="34" charset="0"/>
              </a:rPr>
              <a:t> representa</a:t>
            </a:r>
          </a:p>
          <a:p>
            <a:pPr marL="90488">
              <a:tabLst>
                <a:tab pos="180975" algn="l"/>
              </a:tabLst>
            </a:pPr>
            <a:r>
              <a:rPr lang="es-ES" sz="1600" i="1" dirty="0">
                <a:solidFill>
                  <a:srgbClr val="FFFFFF"/>
                </a:solidFill>
                <a:latin typeface="Calibri" panose="020F0502020204030204" pitchFamily="34" charset="0"/>
                <a:cs typeface="Calibri" panose="020F0502020204030204" pitchFamily="34" charset="0"/>
              </a:rPr>
              <a:t>un esfuerzo proactivo para alinear un sector vulnerable pero vital con la visión europea de un futuro inteligente, sostenible e inclusivo. </a:t>
            </a:r>
          </a:p>
        </p:txBody>
      </p:sp>
      <p:pic>
        <p:nvPicPr>
          <p:cNvPr id="5" name="Graphic 4">
            <a:extLst>
              <a:ext uri="{FF2B5EF4-FFF2-40B4-BE49-F238E27FC236}">
                <a16:creationId xmlns:a16="http://schemas.microsoft.com/office/drawing/2014/main" id="{268B6288-C011-F740-F196-8409481A341E}"/>
              </a:ext>
            </a:extLst>
          </p:cNvPr>
          <p:cNvPicPr>
            <a:picLocks noChangeAspect="1"/>
          </p:cNvPicPr>
          <p:nvPr/>
        </p:nvPicPr>
        <p:blipFill>
          <a:blip r:embed="rId2">
            <a:extLst>
              <a:ext uri="{96DAC541-7B7A-43D3-8B79-37D633B846F1}">
                <asvg:svgBlip xmlns:asvg="http://schemas.microsoft.com/office/drawing/2016/SVG/main" r:embed="rId3"/>
              </a:ext>
            </a:extLst>
          </a:blip>
          <a:srcRect l="42195" t="30648" r="29482" b="43584"/>
          <a:stretch/>
        </p:blipFill>
        <p:spPr>
          <a:xfrm>
            <a:off x="605427" y="5252922"/>
            <a:ext cx="3219444" cy="4147110"/>
          </a:xfrm>
          <a:prstGeom prst="rect">
            <a:avLst/>
          </a:prstGeom>
        </p:spPr>
      </p:pic>
    </p:spTree>
    <p:extLst>
      <p:ext uri="{BB962C8B-B14F-4D97-AF65-F5344CB8AC3E}">
        <p14:creationId xmlns:p14="http://schemas.microsoft.com/office/powerpoint/2010/main" val="1963805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EF6A4-C180-4FBB-386D-57B9FA4B97A4}"/>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2E0D42A7-7753-EA49-1DEB-1B8077806B06}"/>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40</a:t>
            </a:fld>
            <a:endParaRPr lang="en-US" dirty="0">
              <a:solidFill>
                <a:srgbClr val="262626"/>
              </a:solidFill>
            </a:endParaRPr>
          </a:p>
        </p:txBody>
      </p:sp>
      <p:sp>
        <p:nvSpPr>
          <p:cNvPr id="47" name="Graphic 4">
            <a:extLst>
              <a:ext uri="{FF2B5EF4-FFF2-40B4-BE49-F238E27FC236}">
                <a16:creationId xmlns:a16="http://schemas.microsoft.com/office/drawing/2014/main" id="{B0984F87-DA02-F94E-D04C-711E5E0F6DE9}"/>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9" name="Graphic 48">
            <a:extLst>
              <a:ext uri="{FF2B5EF4-FFF2-40B4-BE49-F238E27FC236}">
                <a16:creationId xmlns:a16="http://schemas.microsoft.com/office/drawing/2014/main" id="{E22924A1-D484-45CF-C0F1-53EB833473FE}"/>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cxnSp>
        <p:nvCxnSpPr>
          <p:cNvPr id="38" name="Straight Connector 37">
            <a:extLst>
              <a:ext uri="{FF2B5EF4-FFF2-40B4-BE49-F238E27FC236}">
                <a16:creationId xmlns:a16="http://schemas.microsoft.com/office/drawing/2014/main" id="{07EEE8CF-0C13-40DA-0E28-D2A6E3555F69}"/>
              </a:ext>
            </a:extLst>
          </p:cNvPr>
          <p:cNvCxnSpPr>
            <a:cxnSpLocks/>
          </p:cNvCxnSpPr>
          <p:nvPr/>
        </p:nvCxnSpPr>
        <p:spPr>
          <a:xfrm>
            <a:off x="0" y="3235409"/>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1CE6DE-4472-52DC-5FFD-0037245C79C4}"/>
              </a:ext>
            </a:extLst>
          </p:cNvPr>
          <p:cNvCxnSpPr>
            <a:cxnSpLocks/>
          </p:cNvCxnSpPr>
          <p:nvPr/>
        </p:nvCxnSpPr>
        <p:spPr>
          <a:xfrm>
            <a:off x="7092495" y="3235409"/>
            <a:ext cx="0" cy="936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1" name="Triangle 40">
            <a:extLst>
              <a:ext uri="{FF2B5EF4-FFF2-40B4-BE49-F238E27FC236}">
                <a16:creationId xmlns:a16="http://schemas.microsoft.com/office/drawing/2014/main" id="{F254D578-220C-9376-C00A-FEB2F93F871F}"/>
              </a:ext>
            </a:extLst>
          </p:cNvPr>
          <p:cNvSpPr/>
          <p:nvPr/>
        </p:nvSpPr>
        <p:spPr>
          <a:xfrm rot="10800000">
            <a:off x="6983822" y="3703419"/>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
            <a:extLst>
              <a:ext uri="{FF2B5EF4-FFF2-40B4-BE49-F238E27FC236}">
                <a16:creationId xmlns:a16="http://schemas.microsoft.com/office/drawing/2014/main" id="{DD44FBBF-164D-196A-BB87-857BC6EB87E2}"/>
              </a:ext>
            </a:extLst>
          </p:cNvPr>
          <p:cNvSpPr txBox="1">
            <a:spLocks/>
          </p:cNvSpPr>
          <p:nvPr/>
        </p:nvSpPr>
        <p:spPr>
          <a:xfrm>
            <a:off x="601831" y="3481664"/>
            <a:ext cx="6227993"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s-ES" sz="1100" b="0" dirty="0">
                <a:solidFill>
                  <a:srgbClr val="404040"/>
                </a:solidFill>
              </a:rPr>
              <a:t>Expresar necesidades de información, localizar y recuperar datos, información y contenidos digitales. Evaluar la relevancia de la fuente y su contenido. Almacenar, gestionar y organizar datos, información y contenidos digitales.</a:t>
            </a:r>
            <a:endParaRPr lang="en-US" sz="1100" b="0" dirty="0">
              <a:solidFill>
                <a:srgbClr val="404040"/>
              </a:solidFill>
            </a:endParaRPr>
          </a:p>
        </p:txBody>
      </p:sp>
      <p:cxnSp>
        <p:nvCxnSpPr>
          <p:cNvPr id="44" name="Straight Connector 43">
            <a:extLst>
              <a:ext uri="{FF2B5EF4-FFF2-40B4-BE49-F238E27FC236}">
                <a16:creationId xmlns:a16="http://schemas.microsoft.com/office/drawing/2014/main" id="{10ABF0A0-DCEB-4902-2A4C-3ABFF6BFDCFD}"/>
              </a:ext>
            </a:extLst>
          </p:cNvPr>
          <p:cNvCxnSpPr>
            <a:cxnSpLocks/>
          </p:cNvCxnSpPr>
          <p:nvPr/>
        </p:nvCxnSpPr>
        <p:spPr>
          <a:xfrm>
            <a:off x="684049" y="4171818"/>
            <a:ext cx="64007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2DA990D-6966-41E6-3697-3C6CE1D036DF}"/>
              </a:ext>
            </a:extLst>
          </p:cNvPr>
          <p:cNvCxnSpPr>
            <a:cxnSpLocks/>
          </p:cNvCxnSpPr>
          <p:nvPr/>
        </p:nvCxnSpPr>
        <p:spPr>
          <a:xfrm>
            <a:off x="501731" y="6433909"/>
            <a:ext cx="704826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3" name="Text Placeholder 1">
            <a:extLst>
              <a:ext uri="{FF2B5EF4-FFF2-40B4-BE49-F238E27FC236}">
                <a16:creationId xmlns:a16="http://schemas.microsoft.com/office/drawing/2014/main" id="{255E40D5-1E05-0137-41E2-112299025413}"/>
              </a:ext>
            </a:extLst>
          </p:cNvPr>
          <p:cNvSpPr txBox="1">
            <a:spLocks/>
          </p:cNvSpPr>
          <p:nvPr/>
        </p:nvSpPr>
        <p:spPr>
          <a:xfrm>
            <a:off x="393058" y="6669352"/>
            <a:ext cx="6608453"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spcBef>
                <a:spcPts val="0"/>
              </a:spcBef>
            </a:pPr>
            <a:r>
              <a:rPr lang="es-ES" sz="1100" b="0" dirty="0">
                <a:solidFill>
                  <a:srgbClr val="404040"/>
                </a:solidFill>
              </a:rPr>
              <a:t>Interactuar, comunicar y colaborar mediante tecnologías digitales, teniendo en cuenta la diversidad cultural y generacional; participar en la sociedad usando dispositivos públicos y privados; y gestionar la propia presencia digital.</a:t>
            </a:r>
            <a:endParaRPr lang="en-US" sz="1100" b="0" dirty="0">
              <a:solidFill>
                <a:srgbClr val="404040"/>
              </a:solidFill>
            </a:endParaRPr>
          </a:p>
        </p:txBody>
      </p:sp>
      <p:cxnSp>
        <p:nvCxnSpPr>
          <p:cNvPr id="60" name="Straight Connector 59">
            <a:extLst>
              <a:ext uri="{FF2B5EF4-FFF2-40B4-BE49-F238E27FC236}">
                <a16:creationId xmlns:a16="http://schemas.microsoft.com/office/drawing/2014/main" id="{318F037D-2996-790A-0748-24E0DD0277AA}"/>
              </a:ext>
            </a:extLst>
          </p:cNvPr>
          <p:cNvCxnSpPr>
            <a:cxnSpLocks/>
          </p:cNvCxnSpPr>
          <p:nvPr/>
        </p:nvCxnSpPr>
        <p:spPr>
          <a:xfrm>
            <a:off x="501731" y="6433909"/>
            <a:ext cx="0" cy="903972"/>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61" name="Triangle 60">
            <a:extLst>
              <a:ext uri="{FF2B5EF4-FFF2-40B4-BE49-F238E27FC236}">
                <a16:creationId xmlns:a16="http://schemas.microsoft.com/office/drawing/2014/main" id="{20DF6482-0977-D3F1-AA3E-9D84C53D48C1}"/>
              </a:ext>
            </a:extLst>
          </p:cNvPr>
          <p:cNvSpPr/>
          <p:nvPr/>
        </p:nvSpPr>
        <p:spPr>
          <a:xfrm rot="10800000">
            <a:off x="393058" y="6869482"/>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2687140-4941-8F38-2F38-E1D308034B5F}"/>
              </a:ext>
            </a:extLst>
          </p:cNvPr>
          <p:cNvSpPr txBox="1"/>
          <p:nvPr/>
        </p:nvSpPr>
        <p:spPr>
          <a:xfrm>
            <a:off x="605427" y="1026183"/>
            <a:ext cx="5191096" cy="631327"/>
          </a:xfrm>
          <a:prstGeom prst="rect">
            <a:avLst/>
          </a:prstGeom>
          <a:noFill/>
        </p:spPr>
        <p:txBody>
          <a:bodyPr wrap="square" rtlCol="0" anchor="t">
            <a:spAutoFit/>
          </a:bodyPr>
          <a:lstStyle/>
          <a:p>
            <a:pPr marL="6350">
              <a:lnSpc>
                <a:spcPts val="2100"/>
              </a:lnSpc>
              <a:tabLst>
                <a:tab pos="611188" algn="l"/>
              </a:tabLst>
            </a:pPr>
            <a:r>
              <a:rPr lang="es-ES" sz="2000" b="1" dirty="0">
                <a:solidFill>
                  <a:srgbClr val="0289AE"/>
                </a:solidFill>
                <a:latin typeface="Calibri" panose="020F0502020204030204" pitchFamily="34" charset="0"/>
                <a:cs typeface="Calibri" panose="020F0502020204030204" pitchFamily="34" charset="0"/>
              </a:rPr>
              <a:t>Análisis de Competencias Específicas del Sector Hostelero en Digitalización Utilizando </a:t>
            </a:r>
            <a:r>
              <a:rPr lang="es-ES" sz="2000" b="1" dirty="0" err="1">
                <a:solidFill>
                  <a:srgbClr val="0289AE"/>
                </a:solidFill>
                <a:latin typeface="Calibri" panose="020F0502020204030204" pitchFamily="34" charset="0"/>
                <a:cs typeface="Calibri" panose="020F0502020204030204" pitchFamily="34" charset="0"/>
              </a:rPr>
              <a:t>DigComp</a:t>
            </a:r>
            <a:endParaRPr lang="en-US" sz="2000" b="1" dirty="0">
              <a:solidFill>
                <a:srgbClr val="0289AE"/>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C920ACA-E861-CE3D-2603-CD545CD258F5}"/>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7.2 </a:t>
            </a:r>
            <a:endParaRPr lang="en-US" sz="2000" b="1" dirty="0">
              <a:solidFill>
                <a:schemeClr val="bg1"/>
              </a:solidFill>
              <a:latin typeface="Calibri" panose="020F0502020204030204" pitchFamily="34" charset="0"/>
              <a:cs typeface="Calibri" panose="020F0502020204030204" pitchFamily="34" charset="0"/>
            </a:endParaRPr>
          </a:p>
        </p:txBody>
      </p:sp>
      <p:sp>
        <p:nvSpPr>
          <p:cNvPr id="5" name="Text Placeholder 29">
            <a:extLst>
              <a:ext uri="{FF2B5EF4-FFF2-40B4-BE49-F238E27FC236}">
                <a16:creationId xmlns:a16="http://schemas.microsoft.com/office/drawing/2014/main" id="{52480BDF-6965-0FFE-113B-A8A3B05E928C}"/>
              </a:ext>
            </a:extLst>
          </p:cNvPr>
          <p:cNvSpPr txBox="1">
            <a:spLocks/>
          </p:cNvSpPr>
          <p:nvPr/>
        </p:nvSpPr>
        <p:spPr>
          <a:xfrm>
            <a:off x="601827" y="1750921"/>
            <a:ext cx="4828192" cy="72834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Adaptado del </a:t>
            </a:r>
            <a:r>
              <a:rPr lang="es-ES" sz="1600" b="1" dirty="0">
                <a:solidFill>
                  <a:srgbClr val="404040"/>
                </a:solidFill>
                <a:ea typeface="Calibri" panose="020F0502020204030204" pitchFamily="34" charset="0"/>
                <a:cs typeface="Times New Roman" panose="02020603050405020304" pitchFamily="18" charset="0"/>
              </a:rPr>
              <a:t>Marco Europeo de Competencias en Digitalización (</a:t>
            </a:r>
            <a:r>
              <a:rPr lang="es-ES" sz="1600" b="1" dirty="0" err="1">
                <a:solidFill>
                  <a:srgbClr val="404040"/>
                </a:solidFill>
                <a:ea typeface="Calibri" panose="020F0502020204030204" pitchFamily="34" charset="0"/>
                <a:cs typeface="Times New Roman" panose="02020603050405020304" pitchFamily="18" charset="0"/>
              </a:rPr>
              <a:t>DigComp</a:t>
            </a:r>
            <a:r>
              <a:rPr lang="es-ES" sz="1600" b="1" dirty="0">
                <a:solidFill>
                  <a:srgbClr val="404040"/>
                </a:solidFill>
                <a:ea typeface="Calibri" panose="020F0502020204030204" pitchFamily="34" charset="0"/>
                <a:cs typeface="Times New Roman" panose="02020603050405020304" pitchFamily="18" charset="0"/>
              </a:rPr>
              <a:t>)</a:t>
            </a:r>
            <a:r>
              <a:rPr lang="es-ES" sz="1600" dirty="0">
                <a:solidFill>
                  <a:srgbClr val="404040"/>
                </a:solidFill>
                <a:ea typeface="Calibri" panose="020F0502020204030204" pitchFamily="34" charset="0"/>
                <a:cs typeface="Times New Roman" panose="02020603050405020304" pitchFamily="18" charset="0"/>
              </a:rPr>
              <a:t>,</a:t>
            </a:r>
            <a:r>
              <a:rPr lang="es-ES" sz="1600" b="1" dirty="0">
                <a:solidFill>
                  <a:srgbClr val="404040"/>
                </a:solidFill>
                <a:ea typeface="Calibri" panose="020F0502020204030204" pitchFamily="34" charset="0"/>
                <a:cs typeface="Times New Roman" panose="02020603050405020304" pitchFamily="18" charset="0"/>
              </a:rPr>
              <a:t> </a:t>
            </a:r>
            <a:r>
              <a:rPr lang="es-ES" sz="1600" dirty="0">
                <a:solidFill>
                  <a:srgbClr val="404040"/>
                </a:solidFill>
                <a:ea typeface="Calibri" panose="020F0502020204030204" pitchFamily="34" charset="0"/>
                <a:cs typeface="Times New Roman" panose="02020603050405020304" pitchFamily="18" charset="0"/>
              </a:rPr>
              <a:t>este proceso alinea las competencias básicas de digitalización con aplicaciones específicas en la educación y formación en hostelería.</a:t>
            </a:r>
            <a:endParaRPr lang="en-IE" sz="1600" dirty="0">
              <a:solidFill>
                <a:srgbClr val="404040"/>
              </a:solidFill>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5BF34FCF-D392-DFCC-7FF3-9C7F6C7423B4}"/>
              </a:ext>
            </a:extLst>
          </p:cNvPr>
          <p:cNvGraphicFramePr>
            <a:graphicFrameLocks noGrp="1"/>
          </p:cNvGraphicFramePr>
          <p:nvPr>
            <p:extLst>
              <p:ext uri="{D42A27DB-BD31-4B8C-83A1-F6EECF244321}">
                <p14:modId xmlns:p14="http://schemas.microsoft.com/office/powerpoint/2010/main" val="3795855527"/>
              </p:ext>
            </p:extLst>
          </p:nvPr>
        </p:nvGraphicFramePr>
        <p:xfrm>
          <a:off x="673096" y="4005245"/>
          <a:ext cx="6228000" cy="1949640"/>
        </p:xfrm>
        <a:graphic>
          <a:graphicData uri="http://schemas.openxmlformats.org/drawingml/2006/table">
            <a:tbl>
              <a:tblPr firstRow="1" firstCol="1" bandRow="1">
                <a:tableStyleId>{5C22544A-7EE6-4342-B048-85BDC9FD1C3A}</a:tableStyleId>
              </a:tblPr>
              <a:tblGrid>
                <a:gridCol w="1928134">
                  <a:extLst>
                    <a:ext uri="{9D8B030D-6E8A-4147-A177-3AD203B41FA5}">
                      <a16:colId xmlns:a16="http://schemas.microsoft.com/office/drawing/2014/main" val="2458670373"/>
                    </a:ext>
                  </a:extLst>
                </a:gridCol>
                <a:gridCol w="4299866">
                  <a:extLst>
                    <a:ext uri="{9D8B030D-6E8A-4147-A177-3AD203B41FA5}">
                      <a16:colId xmlns:a16="http://schemas.microsoft.com/office/drawing/2014/main" val="3620373696"/>
                    </a:ext>
                  </a:extLst>
                </a:gridCol>
              </a:tblGrid>
              <a:tr h="0">
                <a:tc>
                  <a:txBody>
                    <a:bodyPr/>
                    <a:lstStyle/>
                    <a:p>
                      <a:pPr marL="0" marR="0" lvl="0" indent="0" algn="l" defTabSz="2073036"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Competencia</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DigComp</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2073036"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Aplicación</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Específica</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al Sector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Hostelero</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100468"/>
                  </a:ext>
                </a:extLst>
              </a:tr>
              <a:tr h="0">
                <a:tc>
                  <a:txBody>
                    <a:bodyPr/>
                    <a:lstStyle/>
                    <a:p>
                      <a:pPr marL="6350" marR="327660" indent="0">
                        <a:lnSpc>
                          <a:spcPts val="1220"/>
                        </a:lnSpc>
                        <a:buNone/>
                        <a:tabLst/>
                      </a:pPr>
                      <a:r>
                        <a:rPr lang="es-E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Navegación, búsqueda y filtrado de datos, información y contenido digital</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Desarrollar</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un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marco</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unificado</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competencias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digitales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435925451"/>
                  </a:ext>
                </a:extLst>
              </a:tr>
              <a:tr h="0">
                <a:tc>
                  <a:txBody>
                    <a:bodyPr/>
                    <a:lstStyle/>
                    <a:p>
                      <a:pPr marL="6350" marR="327660" indent="0">
                        <a:lnSpc>
                          <a:spcPts val="1220"/>
                        </a:lnSpc>
                        <a:buNone/>
                        <a:tabLst/>
                      </a:pPr>
                      <a:r>
                        <a:rPr lang="es-E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Evaluación de datos, información y contenido digital</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Ofrecer</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módulos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básicos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competecias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digitales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análisis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datos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547855021"/>
                  </a:ext>
                </a:extLst>
              </a:tr>
              <a:tr h="0">
                <a:tc>
                  <a:txBody>
                    <a:bodyPr/>
                    <a:lstStyle/>
                    <a:p>
                      <a:pPr marL="6350" marR="327660" indent="0">
                        <a:lnSpc>
                          <a:spcPts val="1220"/>
                        </a:lnSpc>
                        <a:buNone/>
                        <a:tabLst/>
                      </a:pPr>
                      <a:r>
                        <a:rPr lang="es-E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Gestión de datos y contenido digital</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Desarrollar</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programas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escalonados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alfabetización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digital para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actividades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de gestion. </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439231161"/>
                  </a:ext>
                </a:extLst>
              </a:tr>
            </a:tbl>
          </a:graphicData>
        </a:graphic>
      </p:graphicFrame>
      <p:graphicFrame>
        <p:nvGraphicFramePr>
          <p:cNvPr id="11" name="Table 10">
            <a:extLst>
              <a:ext uri="{FF2B5EF4-FFF2-40B4-BE49-F238E27FC236}">
                <a16:creationId xmlns:a16="http://schemas.microsoft.com/office/drawing/2014/main" id="{39295A84-463E-106C-5812-154E71D8BE9A}"/>
              </a:ext>
            </a:extLst>
          </p:cNvPr>
          <p:cNvGraphicFramePr>
            <a:graphicFrameLocks noGrp="1"/>
          </p:cNvGraphicFramePr>
          <p:nvPr>
            <p:extLst>
              <p:ext uri="{D42A27DB-BD31-4B8C-83A1-F6EECF244321}">
                <p14:modId xmlns:p14="http://schemas.microsoft.com/office/powerpoint/2010/main" val="1768258097"/>
              </p:ext>
            </p:extLst>
          </p:nvPr>
        </p:nvGraphicFramePr>
        <p:xfrm>
          <a:off x="681278" y="7175491"/>
          <a:ext cx="6228000" cy="3000840"/>
        </p:xfrm>
        <a:graphic>
          <a:graphicData uri="http://schemas.openxmlformats.org/drawingml/2006/table">
            <a:tbl>
              <a:tblPr firstRow="1" firstCol="1" bandRow="1">
                <a:tableStyleId>{5C22544A-7EE6-4342-B048-85BDC9FD1C3A}</a:tableStyleId>
              </a:tblPr>
              <a:tblGrid>
                <a:gridCol w="1918847">
                  <a:extLst>
                    <a:ext uri="{9D8B030D-6E8A-4147-A177-3AD203B41FA5}">
                      <a16:colId xmlns:a16="http://schemas.microsoft.com/office/drawing/2014/main" val="970943761"/>
                    </a:ext>
                  </a:extLst>
                </a:gridCol>
                <a:gridCol w="4309153">
                  <a:extLst>
                    <a:ext uri="{9D8B030D-6E8A-4147-A177-3AD203B41FA5}">
                      <a16:colId xmlns:a16="http://schemas.microsoft.com/office/drawing/2014/main" val="895701243"/>
                    </a:ext>
                  </a:extLst>
                </a:gridCol>
              </a:tblGrid>
              <a:tr h="0">
                <a:tc>
                  <a:txBody>
                    <a:bodyPr/>
                    <a:lstStyle/>
                    <a:p>
                      <a:pPr marL="0" marR="0" lvl="0" indent="0" algn="l" defTabSz="2073036"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Competencia</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DigComp</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2073036"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Aplicación</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Específica</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al Sector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Hostelero</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059030"/>
                  </a:ext>
                </a:extLst>
              </a:tr>
              <a:tr h="0">
                <a:tc>
                  <a:txBody>
                    <a:bodyPr/>
                    <a:lstStyle/>
                    <a:p>
                      <a:pPr marL="7938" marR="327660" indent="0">
                        <a:lnSpc>
                          <a:spcPts val="1220"/>
                        </a:lnSpc>
                        <a:buNone/>
                        <a:tabLst/>
                      </a:pPr>
                      <a:r>
                        <a:rPr lang="en-US" sz="1100" dirty="0" err="1">
                          <a:solidFill>
                            <a:srgbClr val="0289AE"/>
                          </a:solidFill>
                          <a:effectLst/>
                          <a:latin typeface="Calibri" panose="020F0502020204030204" pitchFamily="34" charset="0"/>
                          <a:cs typeface="Calibri" panose="020F0502020204030204" pitchFamily="34" charset="0"/>
                        </a:rPr>
                        <a:t>Interacción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mediante</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tecnologías</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digitales</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rowSpan="3">
                  <a:txBody>
                    <a:bodyPr/>
                    <a:lstStyle/>
                    <a:p>
                      <a:pPr marL="19685" marR="327660">
                        <a:lnSpc>
                          <a:spcPts val="1220"/>
                        </a:lnSpc>
                        <a:buNone/>
                      </a:pPr>
                      <a:r>
                        <a:rPr lang="es-ES" sz="1100" dirty="0">
                          <a:solidFill>
                            <a:srgbClr val="404040"/>
                          </a:solidFill>
                          <a:effectLst/>
                          <a:latin typeface="Calibri" panose="020F0502020204030204" pitchFamily="34" charset="0"/>
                          <a:cs typeface="Calibri" panose="020F0502020204030204" pitchFamily="34" charset="0"/>
                        </a:rPr>
                        <a:t>Nombrar y formar embajadores digitales</a:t>
                      </a:r>
                      <a:endParaRPr lang="en-IE" sz="1100" dirty="0">
                        <a:solidFill>
                          <a:srgbClr val="404040"/>
                        </a:solidFill>
                        <a:effectLst/>
                        <a:latin typeface="Calibri" panose="020F0502020204030204" pitchFamily="34" charset="0"/>
                        <a:cs typeface="Calibri" panose="020F0502020204030204" pitchFamily="34" charset="0"/>
                      </a:endParaRPr>
                    </a:p>
                    <a:p>
                      <a:pPr marL="19685" marR="327660">
                        <a:lnSpc>
                          <a:spcPts val="1220"/>
                        </a:lnSpc>
                        <a:buNone/>
                      </a:pPr>
                      <a:r>
                        <a:rPr lang="en-US" sz="1100" dirty="0">
                          <a:solidFill>
                            <a:srgbClr val="404040"/>
                          </a:solidFill>
                          <a:effectLst/>
                          <a:latin typeface="Calibri" panose="020F0502020204030204" pitchFamily="34" charset="0"/>
                          <a:cs typeface="Calibri" panose="020F0502020204030204" pitchFamily="34" charset="0"/>
                        </a:rPr>
                        <a:t> </a:t>
                      </a:r>
                      <a:endParaRPr lang="en-IE" sz="1100" dirty="0">
                        <a:solidFill>
                          <a:srgbClr val="404040"/>
                        </a:solidFill>
                        <a:effectLst/>
                        <a:latin typeface="Calibri" panose="020F0502020204030204" pitchFamily="34" charset="0"/>
                        <a:cs typeface="Calibri" panose="020F0502020204030204" pitchFamily="34" charset="0"/>
                      </a:endParaRPr>
                    </a:p>
                    <a:p>
                      <a:pPr marL="19685" marR="327660">
                        <a:lnSpc>
                          <a:spcPts val="1220"/>
                        </a:lnSpc>
                        <a:buNone/>
                      </a:pPr>
                      <a:endParaRPr lang="en-US" sz="1100" dirty="0">
                        <a:solidFill>
                          <a:srgbClr val="404040"/>
                        </a:solidFill>
                        <a:effectLst/>
                        <a:latin typeface="Calibri" panose="020F0502020204030204" pitchFamily="34" charset="0"/>
                        <a:cs typeface="Calibri" panose="020F0502020204030204" pitchFamily="34" charset="0"/>
                      </a:endParaRPr>
                    </a:p>
                    <a:p>
                      <a:pPr marL="19685" marR="327660">
                        <a:lnSpc>
                          <a:spcPts val="1220"/>
                        </a:lnSpc>
                        <a:buNone/>
                      </a:pPr>
                      <a:r>
                        <a:rPr lang="en-US" sz="1100" dirty="0" err="1">
                          <a:solidFill>
                            <a:srgbClr val="404040"/>
                          </a:solidFill>
                          <a:effectLst/>
                          <a:latin typeface="Calibri" panose="020F0502020204030204" pitchFamily="34" charset="0"/>
                          <a:cs typeface="Calibri" panose="020F0502020204030204" pitchFamily="34" charset="0"/>
                        </a:rPr>
                        <a:t>Incluir</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formación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gestión</a:t>
                      </a:r>
                      <a:r>
                        <a:rPr lang="en-US" sz="1100" dirty="0">
                          <a:solidFill>
                            <a:srgbClr val="404040"/>
                          </a:solidFill>
                          <a:effectLst/>
                          <a:latin typeface="Calibri" panose="020F0502020204030204" pitchFamily="34" charset="0"/>
                          <a:cs typeface="Calibri" panose="020F0502020204030204" pitchFamily="34" charset="0"/>
                        </a:rPr>
                        <a:t> cultural y del </a:t>
                      </a:r>
                      <a:r>
                        <a:rPr lang="en-US" sz="1100" dirty="0" err="1">
                          <a:solidFill>
                            <a:srgbClr val="404040"/>
                          </a:solidFill>
                          <a:effectLst/>
                          <a:latin typeface="Calibri" panose="020F0502020204030204" pitchFamily="34" charset="0"/>
                          <a:cs typeface="Calibri" panose="020F0502020204030204" pitchFamily="34" charset="0"/>
                        </a:rPr>
                        <a:t>cambio</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830816979"/>
                  </a:ext>
                </a:extLst>
              </a:tr>
              <a:tr h="0">
                <a:tc>
                  <a:txBody>
                    <a:bodyPr/>
                    <a:lstStyle/>
                    <a:p>
                      <a:pPr marL="7938" marR="327660" indent="0">
                        <a:lnSpc>
                          <a:spcPts val="1220"/>
                        </a:lnSpc>
                        <a:buNone/>
                        <a:tabLst/>
                      </a:pPr>
                      <a:r>
                        <a:rPr lang="en-US" sz="1100" dirty="0" err="1">
                          <a:solidFill>
                            <a:srgbClr val="0289AE"/>
                          </a:solidFill>
                          <a:effectLst/>
                          <a:latin typeface="Calibri" panose="020F0502020204030204" pitchFamily="34" charset="0"/>
                          <a:cs typeface="Calibri" panose="020F0502020204030204" pitchFamily="34" charset="0"/>
                        </a:rPr>
                        <a:t>Compartir</a:t>
                      </a:r>
                      <a:r>
                        <a:rPr lang="en-US" sz="1100" dirty="0">
                          <a:solidFill>
                            <a:srgbClr val="0289AE"/>
                          </a:solidFill>
                          <a:effectLst/>
                          <a:latin typeface="Calibri" panose="020F0502020204030204" pitchFamily="34" charset="0"/>
                          <a:cs typeface="Calibri" panose="020F0502020204030204" pitchFamily="34" charset="0"/>
                        </a:rPr>
                        <a:t> a </a:t>
                      </a:r>
                      <a:r>
                        <a:rPr lang="en-US" sz="1100" dirty="0" err="1">
                          <a:solidFill>
                            <a:srgbClr val="0289AE"/>
                          </a:solidFill>
                          <a:effectLst/>
                          <a:latin typeface="Calibri" panose="020F0502020204030204" pitchFamily="34" charset="0"/>
                          <a:cs typeface="Calibri" panose="020F0502020204030204" pitchFamily="34" charset="0"/>
                        </a:rPr>
                        <a:t>través</a:t>
                      </a:r>
                      <a:r>
                        <a:rPr lang="en-US" sz="1100" dirty="0">
                          <a:solidFill>
                            <a:srgbClr val="0289AE"/>
                          </a:solidFill>
                          <a:effectLst/>
                          <a:latin typeface="Calibri" panose="020F0502020204030204" pitchFamily="34" charset="0"/>
                          <a:cs typeface="Calibri" panose="020F0502020204030204" pitchFamily="34" charset="0"/>
                        </a:rPr>
                        <a:t> de </a:t>
                      </a:r>
                      <a:r>
                        <a:rPr lang="en-US" sz="1100" dirty="0" err="1">
                          <a:solidFill>
                            <a:srgbClr val="0289AE"/>
                          </a:solidFill>
                          <a:effectLst/>
                          <a:latin typeface="Calibri" panose="020F0502020204030204" pitchFamily="34" charset="0"/>
                          <a:cs typeface="Calibri" panose="020F0502020204030204" pitchFamily="34" charset="0"/>
                        </a:rPr>
                        <a:t>tecnologías</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digitales</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058524017"/>
                  </a:ext>
                </a:extLst>
              </a:tr>
              <a:tr h="0">
                <a:tc>
                  <a:txBody>
                    <a:bodyPr/>
                    <a:lstStyle/>
                    <a:p>
                      <a:pPr marL="7938" marR="327660" indent="0">
                        <a:lnSpc>
                          <a:spcPts val="1220"/>
                        </a:lnSpc>
                        <a:buNone/>
                        <a:tabLst/>
                      </a:pPr>
                      <a:r>
                        <a:rPr lang="en-US" sz="1100" dirty="0" err="1">
                          <a:solidFill>
                            <a:srgbClr val="0289AE"/>
                          </a:solidFill>
                          <a:effectLst/>
                          <a:latin typeface="Calibri" panose="020F0502020204030204" pitchFamily="34" charset="0"/>
                          <a:cs typeface="Calibri" panose="020F0502020204030204" pitchFamily="34" charset="0"/>
                        </a:rPr>
                        <a:t>Colaboración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mediante</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tecnologías</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digitales</a:t>
                      </a:r>
                      <a:endParaRPr lang="en-US" sz="1100" dirty="0">
                        <a:solidFill>
                          <a:srgbClr val="0289AE"/>
                        </a:solidFill>
                        <a:effectLst/>
                        <a:latin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893249135"/>
                  </a:ext>
                </a:extLst>
              </a:tr>
              <a:tr h="0">
                <a:tc>
                  <a:txBody>
                    <a:bodyPr/>
                    <a:lstStyle/>
                    <a:p>
                      <a:pPr marL="7938" marR="327660" indent="0">
                        <a:lnSpc>
                          <a:spcPts val="1220"/>
                        </a:lnSpc>
                        <a:buNone/>
                        <a:tabLst/>
                      </a:pPr>
                      <a:r>
                        <a:rPr lang="es-ES" sz="1100" dirty="0">
                          <a:solidFill>
                            <a:srgbClr val="0289AE"/>
                          </a:solidFill>
                          <a:effectLst/>
                          <a:latin typeface="Calibri" panose="020F0502020204030204" pitchFamily="34" charset="0"/>
                          <a:cs typeface="Calibri" panose="020F0502020204030204" pitchFamily="34" charset="0"/>
                        </a:rPr>
                        <a:t>Participación ciudadana a través de tecnologías digitales</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rowSpan="3">
                  <a:txBody>
                    <a:bodyPr/>
                    <a:lstStyle/>
                    <a:p>
                      <a:pPr marL="19685" marR="327660">
                        <a:lnSpc>
                          <a:spcPts val="1220"/>
                        </a:lnSpc>
                        <a:buNone/>
                      </a:pPr>
                      <a:r>
                        <a:rPr lang="en-US" sz="1100" dirty="0" err="1">
                          <a:solidFill>
                            <a:srgbClr val="404040"/>
                          </a:solidFill>
                          <a:effectLst/>
                          <a:latin typeface="Calibri" panose="020F0502020204030204" pitchFamily="34" charset="0"/>
                          <a:cs typeface="Calibri" panose="020F0502020204030204" pitchFamily="34" charset="0"/>
                        </a:rPr>
                        <a:t>Invertir</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el</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desarrollo</a:t>
                      </a:r>
                      <a:r>
                        <a:rPr lang="en-US" sz="1100" dirty="0">
                          <a:solidFill>
                            <a:srgbClr val="404040"/>
                          </a:solidFill>
                          <a:effectLst/>
                          <a:latin typeface="Calibri" panose="020F0502020204030204" pitchFamily="34" charset="0"/>
                          <a:cs typeface="Calibri" panose="020F0502020204030204" pitchFamily="34" charset="0"/>
                        </a:rPr>
                        <a:t> del personal e </a:t>
                      </a:r>
                      <a:r>
                        <a:rPr lang="en-US" sz="1100" dirty="0" err="1">
                          <a:solidFill>
                            <a:srgbClr val="404040"/>
                          </a:solidFill>
                          <a:effectLst/>
                          <a:latin typeface="Calibri" panose="020F0502020204030204" pitchFamily="34" charset="0"/>
                          <a:cs typeface="Calibri" panose="020F0502020204030204" pitchFamily="34" charset="0"/>
                        </a:rPr>
                        <a:t>impartir</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formación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ciberseguridad</a:t>
                      </a:r>
                      <a:r>
                        <a:rPr lang="en-US" sz="1100" dirty="0">
                          <a:solidFill>
                            <a:srgbClr val="404040"/>
                          </a:solidFill>
                          <a:effectLst/>
                          <a:latin typeface="Calibri" panose="020F0502020204030204" pitchFamily="34" charset="0"/>
                          <a:cs typeface="Calibri" panose="020F0502020204030204" pitchFamily="34" charset="0"/>
                        </a:rPr>
                        <a:t>. </a:t>
                      </a:r>
                    </a:p>
                    <a:p>
                      <a:pPr marL="19685" marR="327660">
                        <a:lnSpc>
                          <a:spcPts val="1220"/>
                        </a:lnSpc>
                        <a:buNone/>
                      </a:pPr>
                      <a:endPar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p>
                      <a:pPr marL="19685" marR="327660">
                        <a:lnSpc>
                          <a:spcPts val="1220"/>
                        </a:lnSpc>
                        <a:buNone/>
                      </a:pPr>
                      <a:endPar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p>
                      <a:pPr marL="1968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Promover</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el</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uso</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responsable</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respetuoso</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y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ético</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de las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tecnologías</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digitales</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p>
                    <a:p>
                      <a:pPr marL="19685" marR="327660">
                        <a:lnSpc>
                          <a:spcPts val="1220"/>
                        </a:lnSpc>
                        <a:buNone/>
                      </a:pPr>
                      <a:endPar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p>
                      <a:pPr marL="1968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Formar</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al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alumnado</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para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gestionar</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su</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presencia</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digital y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reputación</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professional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en</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línea</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064772585"/>
                  </a:ext>
                </a:extLst>
              </a:tr>
              <a:tr h="0">
                <a:tc>
                  <a:txBody>
                    <a:bodyPr/>
                    <a:lstStyle/>
                    <a:p>
                      <a:pPr marL="7938" marR="327660" indent="0">
                        <a:lnSpc>
                          <a:spcPts val="1220"/>
                        </a:lnSpc>
                        <a:buNone/>
                        <a:tabLst/>
                      </a:pPr>
                      <a:r>
                        <a:rPr lang="en-US" sz="1100" dirty="0" err="1">
                          <a:solidFill>
                            <a:srgbClr val="0289AE"/>
                          </a:solidFill>
                          <a:effectLst/>
                          <a:latin typeface="Calibri" panose="020F0502020204030204" pitchFamily="34" charset="0"/>
                          <a:cs typeface="Calibri" panose="020F0502020204030204" pitchFamily="34" charset="0"/>
                        </a:rPr>
                        <a:t>Etiqueta</a:t>
                      </a:r>
                      <a:r>
                        <a:rPr lang="en-US" sz="1100" dirty="0">
                          <a:solidFill>
                            <a:srgbClr val="0289AE"/>
                          </a:solidFill>
                          <a:effectLst/>
                          <a:latin typeface="Calibri" panose="020F0502020204030204" pitchFamily="34" charset="0"/>
                          <a:cs typeface="Calibri" panose="020F0502020204030204" pitchFamily="34" charset="0"/>
                        </a:rPr>
                        <a:t> Digital (Netiquette)</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439124398"/>
                  </a:ext>
                </a:extLst>
              </a:tr>
              <a:tr h="0">
                <a:tc>
                  <a:txBody>
                    <a:bodyPr/>
                    <a:lstStyle/>
                    <a:p>
                      <a:pPr marL="7938" marR="327660" indent="0">
                        <a:lnSpc>
                          <a:spcPts val="1220"/>
                        </a:lnSpc>
                        <a:buNone/>
                        <a:tabLst/>
                      </a:pPr>
                      <a:r>
                        <a:rPr lang="en-US" sz="1100" dirty="0" err="1">
                          <a:solidFill>
                            <a:srgbClr val="0289AE"/>
                          </a:solidFill>
                          <a:effectLst/>
                          <a:latin typeface="Calibri" panose="020F0502020204030204" pitchFamily="34" charset="0"/>
                          <a:cs typeface="Calibri" panose="020F0502020204030204" pitchFamily="34" charset="0"/>
                        </a:rPr>
                        <a:t>Gestión</a:t>
                      </a:r>
                      <a:r>
                        <a:rPr lang="en-US" sz="1100" dirty="0">
                          <a:solidFill>
                            <a:srgbClr val="0289AE"/>
                          </a:solidFill>
                          <a:effectLst/>
                          <a:latin typeface="Calibri" panose="020F0502020204030204" pitchFamily="34" charset="0"/>
                          <a:cs typeface="Calibri" panose="020F0502020204030204" pitchFamily="34" charset="0"/>
                        </a:rPr>
                        <a:t> de la </a:t>
                      </a:r>
                      <a:r>
                        <a:rPr lang="en-US" sz="1100" dirty="0" err="1">
                          <a:solidFill>
                            <a:srgbClr val="0289AE"/>
                          </a:solidFill>
                          <a:effectLst/>
                          <a:latin typeface="Calibri" panose="020F0502020204030204" pitchFamily="34" charset="0"/>
                          <a:cs typeface="Calibri" panose="020F0502020204030204" pitchFamily="34" charset="0"/>
                        </a:rPr>
                        <a:t>identidad</a:t>
                      </a:r>
                      <a:r>
                        <a:rPr lang="en-US" sz="1100" dirty="0">
                          <a:solidFill>
                            <a:srgbClr val="0289AE"/>
                          </a:solidFill>
                          <a:effectLst/>
                          <a:latin typeface="Calibri" panose="020F0502020204030204" pitchFamily="34" charset="0"/>
                          <a:cs typeface="Calibri" panose="020F0502020204030204" pitchFamily="34" charset="0"/>
                        </a:rPr>
                        <a:t> digital</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549706427"/>
                  </a:ext>
                </a:extLst>
              </a:tr>
            </a:tbl>
          </a:graphicData>
        </a:graphic>
      </p:graphicFrame>
      <p:cxnSp>
        <p:nvCxnSpPr>
          <p:cNvPr id="13" name="Straight Connector 12">
            <a:extLst>
              <a:ext uri="{FF2B5EF4-FFF2-40B4-BE49-F238E27FC236}">
                <a16:creationId xmlns:a16="http://schemas.microsoft.com/office/drawing/2014/main" id="{DCFC1E49-6F8F-F942-FD15-7BB21BFE4883}"/>
              </a:ext>
            </a:extLst>
          </p:cNvPr>
          <p:cNvCxnSpPr>
            <a:cxnSpLocks/>
          </p:cNvCxnSpPr>
          <p:nvPr/>
        </p:nvCxnSpPr>
        <p:spPr>
          <a:xfrm flipV="1">
            <a:off x="501731" y="7332485"/>
            <a:ext cx="6386319" cy="5396"/>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FC3BD6-213E-A55C-772A-CAD8248A49AB}"/>
              </a:ext>
            </a:extLst>
          </p:cNvPr>
          <p:cNvSpPr txBox="1"/>
          <p:nvPr/>
        </p:nvSpPr>
        <p:spPr>
          <a:xfrm>
            <a:off x="601827" y="3064750"/>
            <a:ext cx="6227997" cy="338554"/>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01</a:t>
            </a:r>
            <a:r>
              <a:rPr lang="en-US" sz="1600" b="1" dirty="0">
                <a:solidFill>
                  <a:srgbClr val="62A844"/>
                </a:solidFill>
                <a:highlight>
                  <a:srgbClr val="62A844"/>
                </a:highlight>
                <a:latin typeface="Calibri" panose="020F0502020204030204" pitchFamily="34" charset="0"/>
                <a:cs typeface="Calibri" panose="020F0502020204030204" pitchFamily="34" charset="0"/>
              </a:rPr>
              <a:t>.</a:t>
            </a:r>
            <a:r>
              <a:rPr lang="en-US" sz="1600" b="1" dirty="0">
                <a:solidFill>
                  <a:srgbClr val="0C4659"/>
                </a:solidFill>
                <a:highlight>
                  <a:srgbClr val="FFFFFF"/>
                </a:highlight>
                <a:latin typeface="Calibri" panose="020F0502020204030204" pitchFamily="34" charset="0"/>
                <a:cs typeface="Calibri" panose="020F0502020204030204" pitchFamily="34" charset="0"/>
              </a:rPr>
              <a:t>  </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Alfabetización</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en</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Información</a:t>
            </a:r>
            <a:r>
              <a:rPr lang="en-US" sz="1600" b="1" dirty="0">
                <a:solidFill>
                  <a:srgbClr val="0289AE"/>
                </a:solidFill>
                <a:highlight>
                  <a:srgbClr val="FFFFFF"/>
                </a:highlight>
                <a:latin typeface="Calibri" panose="020F0502020204030204" pitchFamily="34" charset="0"/>
                <a:cs typeface="Calibri" panose="020F0502020204030204" pitchFamily="34" charset="0"/>
              </a:rPr>
              <a:t> y Datos</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sp>
        <p:nvSpPr>
          <p:cNvPr id="17" name="TextBox 16">
            <a:extLst>
              <a:ext uri="{FF2B5EF4-FFF2-40B4-BE49-F238E27FC236}">
                <a16:creationId xmlns:a16="http://schemas.microsoft.com/office/drawing/2014/main" id="{FFC4BF89-2484-2CB4-5176-7ACE8AC95077}"/>
              </a:ext>
            </a:extLst>
          </p:cNvPr>
          <p:cNvSpPr txBox="1"/>
          <p:nvPr/>
        </p:nvSpPr>
        <p:spPr>
          <a:xfrm>
            <a:off x="3520847" y="6263887"/>
            <a:ext cx="3657377" cy="584775"/>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02</a:t>
            </a:r>
            <a:r>
              <a:rPr lang="en-US" sz="1600" b="1" dirty="0">
                <a:solidFill>
                  <a:srgbClr val="62A844"/>
                </a:solidFill>
                <a:highlight>
                  <a:srgbClr val="62A844"/>
                </a:highlight>
                <a:latin typeface="Calibri" panose="020F0502020204030204" pitchFamily="34" charset="0"/>
                <a:cs typeface="Calibri" panose="020F0502020204030204" pitchFamily="34" charset="0"/>
              </a:rPr>
              <a:t>.</a:t>
            </a:r>
            <a:r>
              <a:rPr lang="en-US" sz="1600" b="1" dirty="0">
                <a:solidFill>
                  <a:srgbClr val="0C4659"/>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Comunicación</a:t>
            </a:r>
            <a:r>
              <a:rPr lang="en-US" sz="1600" b="1" dirty="0">
                <a:solidFill>
                  <a:srgbClr val="0289AE"/>
                </a:solidFill>
                <a:highlight>
                  <a:srgbClr val="FFFFFF"/>
                </a:highlight>
                <a:latin typeface="Calibri" panose="020F0502020204030204" pitchFamily="34" charset="0"/>
                <a:cs typeface="Calibri" panose="020F0502020204030204" pitchFamily="34" charset="0"/>
              </a:rPr>
              <a:t> y </a:t>
            </a:r>
            <a:r>
              <a:rPr lang="en-US" sz="1600" b="1" dirty="0" err="1">
                <a:solidFill>
                  <a:srgbClr val="0289AE"/>
                </a:solidFill>
                <a:highlight>
                  <a:srgbClr val="FFFFFF"/>
                </a:highlight>
                <a:latin typeface="Calibri" panose="020F0502020204030204" pitchFamily="34" charset="0"/>
                <a:cs typeface="Calibri" panose="020F0502020204030204" pitchFamily="34" charset="0"/>
              </a:rPr>
              <a:t>Colaboración</a:t>
            </a:r>
            <a:r>
              <a:rPr lang="en-US" sz="1600" b="1" dirty="0">
                <a:solidFill>
                  <a:schemeClr val="bg1"/>
                </a:solidFill>
                <a:highlight>
                  <a:srgbClr val="FFFFFF"/>
                </a:highlight>
                <a:latin typeface="Calibri" panose="020F0502020204030204" pitchFamily="34" charset="0"/>
                <a:cs typeface="Calibri" panose="020F0502020204030204" pitchFamily="34" charset="0"/>
              </a:rPr>
              <a:t> .</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a:p>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grpSp>
        <p:nvGrpSpPr>
          <p:cNvPr id="18" name="Group 17">
            <a:extLst>
              <a:ext uri="{FF2B5EF4-FFF2-40B4-BE49-F238E27FC236}">
                <a16:creationId xmlns:a16="http://schemas.microsoft.com/office/drawing/2014/main" id="{20118E17-ED17-3302-C4A0-DAA37084E7A4}"/>
              </a:ext>
            </a:extLst>
          </p:cNvPr>
          <p:cNvGrpSpPr/>
          <p:nvPr/>
        </p:nvGrpSpPr>
        <p:grpSpPr>
          <a:xfrm>
            <a:off x="5946569" y="1500883"/>
            <a:ext cx="1145925" cy="1145948"/>
            <a:chOff x="8736336" y="773976"/>
            <a:chExt cx="925001" cy="925018"/>
          </a:xfrm>
          <a:solidFill>
            <a:srgbClr val="404040"/>
          </a:solidFill>
        </p:grpSpPr>
        <p:grpSp>
          <p:nvGrpSpPr>
            <p:cNvPr id="19" name="Graphic 2">
              <a:extLst>
                <a:ext uri="{FF2B5EF4-FFF2-40B4-BE49-F238E27FC236}">
                  <a16:creationId xmlns:a16="http://schemas.microsoft.com/office/drawing/2014/main" id="{46C961EB-9051-C48A-6ECD-8D4412F25238}"/>
                </a:ext>
              </a:extLst>
            </p:cNvPr>
            <p:cNvGrpSpPr/>
            <p:nvPr/>
          </p:nvGrpSpPr>
          <p:grpSpPr>
            <a:xfrm>
              <a:off x="8736336" y="773976"/>
              <a:ext cx="925001" cy="925018"/>
              <a:chOff x="8736336" y="773976"/>
              <a:chExt cx="925001" cy="925018"/>
            </a:xfrm>
            <a:grpFill/>
          </p:grpSpPr>
          <p:sp>
            <p:nvSpPr>
              <p:cNvPr id="22" name="Freeform 21">
                <a:extLst>
                  <a:ext uri="{FF2B5EF4-FFF2-40B4-BE49-F238E27FC236}">
                    <a16:creationId xmlns:a16="http://schemas.microsoft.com/office/drawing/2014/main" id="{BD24C10B-7C2D-DEDC-F600-BBF30D0D16C7}"/>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8B51F3BA-CD2F-ED8A-62DE-1877EFABC4FE}"/>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0860604A-FF7C-AA74-0669-16011995667D}"/>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D5D9C933-8D35-6275-0B6B-C7E9B580FE59}"/>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9364A39F-8B6B-E771-9DCA-54BB25C739C3}"/>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9DDC9E52-ED08-B7F9-A0F5-29949D49871C}"/>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86567436-EBCC-5799-6426-22325273CB07}"/>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0" name="Freeform 19">
              <a:extLst>
                <a:ext uri="{FF2B5EF4-FFF2-40B4-BE49-F238E27FC236}">
                  <a16:creationId xmlns:a16="http://schemas.microsoft.com/office/drawing/2014/main" id="{B8257B32-722C-16B5-4EC0-0707A46A8763}"/>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62A84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717DCD62-8A57-EA37-88BE-494537F50691}"/>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62A84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31064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66956-C61D-F9D0-8757-6421DC031B14}"/>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50C73763-B9C0-C06B-52B3-244CF97C217A}"/>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41</a:t>
            </a:fld>
            <a:endParaRPr lang="en-US" dirty="0">
              <a:solidFill>
                <a:srgbClr val="262626"/>
              </a:solidFill>
            </a:endParaRPr>
          </a:p>
        </p:txBody>
      </p:sp>
      <p:cxnSp>
        <p:nvCxnSpPr>
          <p:cNvPr id="38" name="Straight Connector 37">
            <a:extLst>
              <a:ext uri="{FF2B5EF4-FFF2-40B4-BE49-F238E27FC236}">
                <a16:creationId xmlns:a16="http://schemas.microsoft.com/office/drawing/2014/main" id="{1D1AE6B6-22F7-6661-3102-38F15E13947A}"/>
              </a:ext>
            </a:extLst>
          </p:cNvPr>
          <p:cNvCxnSpPr>
            <a:cxnSpLocks/>
          </p:cNvCxnSpPr>
          <p:nvPr/>
        </p:nvCxnSpPr>
        <p:spPr>
          <a:xfrm>
            <a:off x="0" y="673483"/>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B293AA-8D4B-E9D9-2AF3-C4C70C36AB95}"/>
              </a:ext>
            </a:extLst>
          </p:cNvPr>
          <p:cNvCxnSpPr>
            <a:cxnSpLocks/>
          </p:cNvCxnSpPr>
          <p:nvPr/>
        </p:nvCxnSpPr>
        <p:spPr>
          <a:xfrm>
            <a:off x="7092495" y="673483"/>
            <a:ext cx="0" cy="936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1" name="Triangle 40">
            <a:extLst>
              <a:ext uri="{FF2B5EF4-FFF2-40B4-BE49-F238E27FC236}">
                <a16:creationId xmlns:a16="http://schemas.microsoft.com/office/drawing/2014/main" id="{91FAFAA4-4168-53C6-A37A-4FEB2B0FFC8C}"/>
              </a:ext>
            </a:extLst>
          </p:cNvPr>
          <p:cNvSpPr/>
          <p:nvPr/>
        </p:nvSpPr>
        <p:spPr>
          <a:xfrm rot="10800000">
            <a:off x="6983822" y="1141493"/>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
            <a:extLst>
              <a:ext uri="{FF2B5EF4-FFF2-40B4-BE49-F238E27FC236}">
                <a16:creationId xmlns:a16="http://schemas.microsoft.com/office/drawing/2014/main" id="{BE979589-3949-2058-6A5E-338F32AEFDBD}"/>
              </a:ext>
            </a:extLst>
          </p:cNvPr>
          <p:cNvSpPr txBox="1">
            <a:spLocks/>
          </p:cNvSpPr>
          <p:nvPr/>
        </p:nvSpPr>
        <p:spPr>
          <a:xfrm>
            <a:off x="601831" y="919738"/>
            <a:ext cx="6227993"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s-ES" sz="1100" b="0" dirty="0">
                <a:solidFill>
                  <a:srgbClr val="404040"/>
                </a:solidFill>
              </a:rPr>
              <a:t>Crear y editar contenidos digitales, mejorar e integrar información y contenidos en un cuerpo de conocimiento existente, y dar instrucciones comprensibles a un sistema informático.</a:t>
            </a:r>
            <a:endParaRPr lang="en-US" sz="1100" b="0" dirty="0">
              <a:solidFill>
                <a:srgbClr val="404040"/>
              </a:solidFill>
            </a:endParaRPr>
          </a:p>
        </p:txBody>
      </p:sp>
      <p:cxnSp>
        <p:nvCxnSpPr>
          <p:cNvPr id="45" name="Straight Connector 44">
            <a:extLst>
              <a:ext uri="{FF2B5EF4-FFF2-40B4-BE49-F238E27FC236}">
                <a16:creationId xmlns:a16="http://schemas.microsoft.com/office/drawing/2014/main" id="{6B19FBEF-0C17-7604-0539-25E8A255DC20}"/>
              </a:ext>
            </a:extLst>
          </p:cNvPr>
          <p:cNvCxnSpPr>
            <a:cxnSpLocks/>
          </p:cNvCxnSpPr>
          <p:nvPr/>
        </p:nvCxnSpPr>
        <p:spPr>
          <a:xfrm>
            <a:off x="499539" y="3887885"/>
            <a:ext cx="704826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3" name="Text Placeholder 1">
            <a:extLst>
              <a:ext uri="{FF2B5EF4-FFF2-40B4-BE49-F238E27FC236}">
                <a16:creationId xmlns:a16="http://schemas.microsoft.com/office/drawing/2014/main" id="{76EC5F8C-6B92-BC48-F827-CEED971CCA5E}"/>
              </a:ext>
            </a:extLst>
          </p:cNvPr>
          <p:cNvSpPr txBox="1">
            <a:spLocks/>
          </p:cNvSpPr>
          <p:nvPr/>
        </p:nvSpPr>
        <p:spPr>
          <a:xfrm>
            <a:off x="2732300" y="4123328"/>
            <a:ext cx="4267019"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spcBef>
                <a:spcPts val="0"/>
              </a:spcBef>
            </a:pPr>
            <a:r>
              <a:rPr lang="es-ES" sz="1100" b="0" dirty="0">
                <a:solidFill>
                  <a:srgbClr val="404040"/>
                </a:solidFill>
              </a:rPr>
              <a:t>Proteger dispositivos, contenidos y datos personales, salud física y psicológica, bienestar social y inclusión, así como el impacto ambiental.</a:t>
            </a:r>
            <a:endParaRPr lang="en-US" sz="1100" b="0" dirty="0">
              <a:solidFill>
                <a:srgbClr val="404040"/>
              </a:solidFill>
            </a:endParaRPr>
          </a:p>
        </p:txBody>
      </p:sp>
      <p:cxnSp>
        <p:nvCxnSpPr>
          <p:cNvPr id="60" name="Straight Connector 59">
            <a:extLst>
              <a:ext uri="{FF2B5EF4-FFF2-40B4-BE49-F238E27FC236}">
                <a16:creationId xmlns:a16="http://schemas.microsoft.com/office/drawing/2014/main" id="{4C78AC7F-4682-A465-A2E4-8B88AB672FC1}"/>
              </a:ext>
            </a:extLst>
          </p:cNvPr>
          <p:cNvCxnSpPr>
            <a:cxnSpLocks/>
          </p:cNvCxnSpPr>
          <p:nvPr/>
        </p:nvCxnSpPr>
        <p:spPr>
          <a:xfrm>
            <a:off x="499539" y="3887885"/>
            <a:ext cx="0" cy="903972"/>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61" name="Triangle 60">
            <a:extLst>
              <a:ext uri="{FF2B5EF4-FFF2-40B4-BE49-F238E27FC236}">
                <a16:creationId xmlns:a16="http://schemas.microsoft.com/office/drawing/2014/main" id="{F0612EB0-D13C-5CBE-2884-0A660C23AF37}"/>
              </a:ext>
            </a:extLst>
          </p:cNvPr>
          <p:cNvSpPr/>
          <p:nvPr/>
        </p:nvSpPr>
        <p:spPr>
          <a:xfrm rot="10800000">
            <a:off x="390866" y="4323458"/>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7E3A4B11-E2B8-F38A-4501-178F987A534E}"/>
              </a:ext>
            </a:extLst>
          </p:cNvPr>
          <p:cNvGraphicFramePr>
            <a:graphicFrameLocks noGrp="1"/>
          </p:cNvGraphicFramePr>
          <p:nvPr>
            <p:extLst>
              <p:ext uri="{D42A27DB-BD31-4B8C-83A1-F6EECF244321}">
                <p14:modId xmlns:p14="http://schemas.microsoft.com/office/powerpoint/2010/main" val="3034506224"/>
              </p:ext>
            </p:extLst>
          </p:nvPr>
        </p:nvGraphicFramePr>
        <p:xfrm>
          <a:off x="679086" y="4629467"/>
          <a:ext cx="6228000" cy="1781640"/>
        </p:xfrm>
        <a:graphic>
          <a:graphicData uri="http://schemas.openxmlformats.org/drawingml/2006/table">
            <a:tbl>
              <a:tblPr firstRow="1" firstCol="1" bandRow="1">
                <a:tableStyleId>{5C22544A-7EE6-4342-B048-85BDC9FD1C3A}</a:tableStyleId>
              </a:tblPr>
              <a:tblGrid>
                <a:gridCol w="2125074">
                  <a:extLst>
                    <a:ext uri="{9D8B030D-6E8A-4147-A177-3AD203B41FA5}">
                      <a16:colId xmlns:a16="http://schemas.microsoft.com/office/drawing/2014/main" val="970943761"/>
                    </a:ext>
                  </a:extLst>
                </a:gridCol>
                <a:gridCol w="4102926">
                  <a:extLst>
                    <a:ext uri="{9D8B030D-6E8A-4147-A177-3AD203B41FA5}">
                      <a16:colId xmlns:a16="http://schemas.microsoft.com/office/drawing/2014/main" val="895701243"/>
                    </a:ext>
                  </a:extLst>
                </a:gridCol>
              </a:tblGrid>
              <a:tr h="0">
                <a:tc>
                  <a:txBody>
                    <a:bodyPr/>
                    <a:lstStyle/>
                    <a:p>
                      <a:pPr marL="0" marR="0" lvl="0" indent="0" algn="l" defTabSz="2073036"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Competencia</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DigComp</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2073036"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Aplicación</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Específica</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al Sector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Hostelero</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059030"/>
                  </a:ext>
                </a:extLst>
              </a:tr>
              <a:tr h="0">
                <a:tc>
                  <a:txBody>
                    <a:bodyPr/>
                    <a:lstStyle/>
                    <a:p>
                      <a:pPr marL="7938" marR="327660" indent="0">
                        <a:lnSpc>
                          <a:spcPts val="1220"/>
                        </a:lnSpc>
                        <a:buNone/>
                        <a:tabLst/>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Protección</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dispositivos</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Conocimiento</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marcos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mantenimiento</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y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seguridad</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830816979"/>
                  </a:ext>
                </a:extLst>
              </a:tr>
              <a:tr h="0">
                <a:tc>
                  <a:txBody>
                    <a:bodyPr/>
                    <a:lstStyle/>
                    <a:p>
                      <a:pPr marL="7938" marR="327660" indent="0">
                        <a:lnSpc>
                          <a:spcPts val="1220"/>
                        </a:lnSpc>
                        <a:buNone/>
                        <a:tabLst/>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Protección</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datos</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personales</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y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privacidad</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Concienciación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sobre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ciberseguridad</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058524017"/>
                  </a:ext>
                </a:extLst>
              </a:tr>
              <a:tr h="0">
                <a:tc>
                  <a:txBody>
                    <a:bodyPr/>
                    <a:lstStyle/>
                    <a:p>
                      <a:pPr marL="7938" marR="327660" indent="0">
                        <a:lnSpc>
                          <a:spcPts val="1220"/>
                        </a:lnSpc>
                        <a:buNone/>
                        <a:tabLst/>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Protección</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de la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salud</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y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el</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bienestar</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Dimensiones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éticas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y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culturales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de la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digitalización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893249135"/>
                  </a:ext>
                </a:extLst>
              </a:tr>
              <a:tr h="0">
                <a:tc>
                  <a:txBody>
                    <a:bodyPr/>
                    <a:lstStyle/>
                    <a:p>
                      <a:pPr marL="7938" marR="327660" indent="0">
                        <a:lnSpc>
                          <a:spcPts val="1220"/>
                        </a:lnSpc>
                        <a:buNone/>
                        <a:tabLst/>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Protección</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medioambiente</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Reutilización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y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eliminación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activos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064772585"/>
                  </a:ext>
                </a:extLst>
              </a:tr>
            </a:tbl>
          </a:graphicData>
        </a:graphic>
      </p:graphicFrame>
      <p:cxnSp>
        <p:nvCxnSpPr>
          <p:cNvPr id="13" name="Straight Connector 12">
            <a:extLst>
              <a:ext uri="{FF2B5EF4-FFF2-40B4-BE49-F238E27FC236}">
                <a16:creationId xmlns:a16="http://schemas.microsoft.com/office/drawing/2014/main" id="{5857B295-9D23-1B58-C257-2AFD7606F55F}"/>
              </a:ext>
            </a:extLst>
          </p:cNvPr>
          <p:cNvCxnSpPr>
            <a:cxnSpLocks/>
          </p:cNvCxnSpPr>
          <p:nvPr/>
        </p:nvCxnSpPr>
        <p:spPr>
          <a:xfrm flipV="1">
            <a:off x="499539" y="4786461"/>
            <a:ext cx="6386319" cy="5396"/>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BAA740FF-644B-C8EA-8C13-3011D2049FB9}"/>
              </a:ext>
            </a:extLst>
          </p:cNvPr>
          <p:cNvGraphicFramePr>
            <a:graphicFrameLocks noGrp="1"/>
          </p:cNvGraphicFramePr>
          <p:nvPr>
            <p:extLst>
              <p:ext uri="{D42A27DB-BD31-4B8C-83A1-F6EECF244321}">
                <p14:modId xmlns:p14="http://schemas.microsoft.com/office/powerpoint/2010/main" val="2181618500"/>
              </p:ext>
            </p:extLst>
          </p:nvPr>
        </p:nvGraphicFramePr>
        <p:xfrm>
          <a:off x="682462" y="1443077"/>
          <a:ext cx="6228000" cy="1629240"/>
        </p:xfrm>
        <a:graphic>
          <a:graphicData uri="http://schemas.openxmlformats.org/drawingml/2006/table">
            <a:tbl>
              <a:tblPr firstRow="1" firstCol="1" bandRow="1">
                <a:tableStyleId>{5C22544A-7EE6-4342-B048-85BDC9FD1C3A}</a:tableStyleId>
              </a:tblPr>
              <a:tblGrid>
                <a:gridCol w="1918847">
                  <a:extLst>
                    <a:ext uri="{9D8B030D-6E8A-4147-A177-3AD203B41FA5}">
                      <a16:colId xmlns:a16="http://schemas.microsoft.com/office/drawing/2014/main" val="970943761"/>
                    </a:ext>
                  </a:extLst>
                </a:gridCol>
                <a:gridCol w="4309153">
                  <a:extLst>
                    <a:ext uri="{9D8B030D-6E8A-4147-A177-3AD203B41FA5}">
                      <a16:colId xmlns:a16="http://schemas.microsoft.com/office/drawing/2014/main" val="895701243"/>
                    </a:ext>
                  </a:extLst>
                </a:gridCol>
              </a:tblGrid>
              <a:tr h="0">
                <a:tc>
                  <a:txBody>
                    <a:bodyPr/>
                    <a:lstStyle/>
                    <a:p>
                      <a:pPr marL="0" marR="0" lvl="0" indent="0" algn="l" defTabSz="2073036"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Competencia</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DigComp</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2073036"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Aplicación</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Específica</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al Sector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Hostelero</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059030"/>
                  </a:ext>
                </a:extLst>
              </a:tr>
              <a:tr h="0">
                <a:tc>
                  <a:txBody>
                    <a:bodyPr/>
                    <a:lstStyle/>
                    <a:p>
                      <a:pPr marL="7938" marR="327660" indent="0">
                        <a:lnSpc>
                          <a:spcPts val="1220"/>
                        </a:lnSpc>
                        <a:buNone/>
                        <a:tabLst/>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Desarrollar</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contenido</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digital</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Integrar</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proyectos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digitales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prácticos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el</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aprendizaje</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830816979"/>
                  </a:ext>
                </a:extLst>
              </a:tr>
              <a:tr h="0">
                <a:tc>
                  <a:txBody>
                    <a:bodyPr/>
                    <a:lstStyle/>
                    <a:p>
                      <a:pPr marL="7938" marR="327660" indent="0">
                        <a:lnSpc>
                          <a:spcPts val="1220"/>
                        </a:lnSpc>
                        <a:buNone/>
                        <a:tabLst/>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Integrar</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y re-</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elaborar</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contenido</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digital</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Proporcionar</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aprendizaje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práctico</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y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experiecial</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058524017"/>
                  </a:ext>
                </a:extLst>
              </a:tr>
              <a:tr h="0">
                <a:tc>
                  <a:txBody>
                    <a:bodyPr/>
                    <a:lstStyle/>
                    <a:p>
                      <a:pPr marL="7938"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Copyright and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licencias</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893249135"/>
                  </a:ext>
                </a:extLst>
              </a:tr>
              <a:tr h="0">
                <a:tc>
                  <a:txBody>
                    <a:bodyPr/>
                    <a:lstStyle/>
                    <a:p>
                      <a:pPr marL="7938" marR="327660" indent="0">
                        <a:lnSpc>
                          <a:spcPts val="1220"/>
                        </a:lnSpc>
                        <a:buNone/>
                        <a:tabLst/>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Programación</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1968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Centrarse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aplicación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práctica</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y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específica</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rol</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064772585"/>
                  </a:ext>
                </a:extLst>
              </a:tr>
            </a:tbl>
          </a:graphicData>
        </a:graphic>
      </p:graphicFrame>
      <p:cxnSp>
        <p:nvCxnSpPr>
          <p:cNvPr id="7" name="Straight Connector 6">
            <a:extLst>
              <a:ext uri="{FF2B5EF4-FFF2-40B4-BE49-F238E27FC236}">
                <a16:creationId xmlns:a16="http://schemas.microsoft.com/office/drawing/2014/main" id="{6F61DC03-67A2-963D-E692-A786E70439B1}"/>
              </a:ext>
            </a:extLst>
          </p:cNvPr>
          <p:cNvCxnSpPr>
            <a:cxnSpLocks/>
          </p:cNvCxnSpPr>
          <p:nvPr/>
        </p:nvCxnSpPr>
        <p:spPr>
          <a:xfrm>
            <a:off x="684049" y="1609892"/>
            <a:ext cx="64007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57C26D-4E2A-1F21-2D14-9996C211CE2B}"/>
              </a:ext>
            </a:extLst>
          </p:cNvPr>
          <p:cNvCxnSpPr>
            <a:cxnSpLocks/>
          </p:cNvCxnSpPr>
          <p:nvPr/>
        </p:nvCxnSpPr>
        <p:spPr>
          <a:xfrm>
            <a:off x="0" y="7160626"/>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54D643-7DE7-B700-86EB-D7DEEB7783F6}"/>
              </a:ext>
            </a:extLst>
          </p:cNvPr>
          <p:cNvCxnSpPr>
            <a:cxnSpLocks/>
          </p:cNvCxnSpPr>
          <p:nvPr/>
        </p:nvCxnSpPr>
        <p:spPr>
          <a:xfrm>
            <a:off x="7092495" y="7160626"/>
            <a:ext cx="0" cy="936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5" name="Triangle 14">
            <a:extLst>
              <a:ext uri="{FF2B5EF4-FFF2-40B4-BE49-F238E27FC236}">
                <a16:creationId xmlns:a16="http://schemas.microsoft.com/office/drawing/2014/main" id="{D22A76EF-49FB-C126-37BB-780BDE17AEEB}"/>
              </a:ext>
            </a:extLst>
          </p:cNvPr>
          <p:cNvSpPr/>
          <p:nvPr/>
        </p:nvSpPr>
        <p:spPr>
          <a:xfrm rot="10800000">
            <a:off x="6983822" y="7628636"/>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
            <a:extLst>
              <a:ext uri="{FF2B5EF4-FFF2-40B4-BE49-F238E27FC236}">
                <a16:creationId xmlns:a16="http://schemas.microsoft.com/office/drawing/2014/main" id="{4E17894B-5C0C-C9FD-795C-7489CF95F136}"/>
              </a:ext>
            </a:extLst>
          </p:cNvPr>
          <p:cNvSpPr txBox="1">
            <a:spLocks/>
          </p:cNvSpPr>
          <p:nvPr/>
        </p:nvSpPr>
        <p:spPr>
          <a:xfrm>
            <a:off x="601831" y="7406881"/>
            <a:ext cx="5250325"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s-ES" sz="1100" b="0" dirty="0">
                <a:solidFill>
                  <a:srgbClr val="404040"/>
                </a:solidFill>
              </a:rPr>
              <a:t>Identificar necesidades y problemas, resolver problemas conceptuales y situacionales, innovar en procesos y productos, y mantenerse actualizado con la evolución digital.</a:t>
            </a:r>
            <a:endParaRPr lang="en-US" sz="1100" b="0" dirty="0">
              <a:solidFill>
                <a:srgbClr val="404040"/>
              </a:solidFill>
            </a:endParaRPr>
          </a:p>
        </p:txBody>
      </p:sp>
      <p:graphicFrame>
        <p:nvGraphicFramePr>
          <p:cNvPr id="17" name="Table 16">
            <a:extLst>
              <a:ext uri="{FF2B5EF4-FFF2-40B4-BE49-F238E27FC236}">
                <a16:creationId xmlns:a16="http://schemas.microsoft.com/office/drawing/2014/main" id="{5AFA8054-1C36-8634-6612-302C73A4D5A3}"/>
              </a:ext>
            </a:extLst>
          </p:cNvPr>
          <p:cNvGraphicFramePr>
            <a:graphicFrameLocks noGrp="1"/>
          </p:cNvGraphicFramePr>
          <p:nvPr>
            <p:extLst>
              <p:ext uri="{D42A27DB-BD31-4B8C-83A1-F6EECF244321}">
                <p14:modId xmlns:p14="http://schemas.microsoft.com/office/powerpoint/2010/main" val="2944077149"/>
              </p:ext>
            </p:extLst>
          </p:nvPr>
        </p:nvGraphicFramePr>
        <p:xfrm>
          <a:off x="682462" y="7930220"/>
          <a:ext cx="6228000" cy="1934040"/>
        </p:xfrm>
        <a:graphic>
          <a:graphicData uri="http://schemas.openxmlformats.org/drawingml/2006/table">
            <a:tbl>
              <a:tblPr firstRow="1" firstCol="1" bandRow="1">
                <a:tableStyleId>{5C22544A-7EE6-4342-B048-85BDC9FD1C3A}</a:tableStyleId>
              </a:tblPr>
              <a:tblGrid>
                <a:gridCol w="1918847">
                  <a:extLst>
                    <a:ext uri="{9D8B030D-6E8A-4147-A177-3AD203B41FA5}">
                      <a16:colId xmlns:a16="http://schemas.microsoft.com/office/drawing/2014/main" val="970943761"/>
                    </a:ext>
                  </a:extLst>
                </a:gridCol>
                <a:gridCol w="4309153">
                  <a:extLst>
                    <a:ext uri="{9D8B030D-6E8A-4147-A177-3AD203B41FA5}">
                      <a16:colId xmlns:a16="http://schemas.microsoft.com/office/drawing/2014/main" val="895701243"/>
                    </a:ext>
                  </a:extLst>
                </a:gridCol>
              </a:tblGrid>
              <a:tr h="0">
                <a:tc>
                  <a:txBody>
                    <a:bodyPr/>
                    <a:lstStyle/>
                    <a:p>
                      <a:pPr marL="0" marR="0" indent="0" algn="l" defTabSz="2073036"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Competencia</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DigComp</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endParaRPr lang="en-IE" sz="1100" dirty="0">
                        <a:solidFill>
                          <a:srgbClr val="62A844"/>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2073036"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Aplicación</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Específica</a:t>
                      </a:r>
                      <a:r>
                        <a:rPr lang="en-US" sz="1100" dirty="0">
                          <a:solidFill>
                            <a:schemeClr val="bg1"/>
                          </a:solidFill>
                          <a:effectLst/>
                          <a:highlight>
                            <a:srgbClr val="62A844"/>
                          </a:highlight>
                          <a:latin typeface="Calibri" panose="020F0502020204030204" pitchFamily="34" charset="0"/>
                          <a:cs typeface="Calibri" panose="020F0502020204030204" pitchFamily="34" charset="0"/>
                        </a:rPr>
                        <a:t> al Sector </a:t>
                      </a:r>
                      <a:r>
                        <a:rPr lang="en-US" sz="1100" dirty="0" err="1">
                          <a:solidFill>
                            <a:schemeClr val="bg1"/>
                          </a:solidFill>
                          <a:effectLst/>
                          <a:highlight>
                            <a:srgbClr val="62A844"/>
                          </a:highlight>
                          <a:latin typeface="Calibri" panose="020F0502020204030204" pitchFamily="34" charset="0"/>
                          <a:cs typeface="Calibri" panose="020F0502020204030204" pitchFamily="34" charset="0"/>
                        </a:rPr>
                        <a:t>Hostelero</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1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059030"/>
                  </a:ext>
                </a:extLst>
              </a:tr>
              <a:tr h="0">
                <a:tc>
                  <a:txBody>
                    <a:bodyPr/>
                    <a:lstStyle/>
                    <a:p>
                      <a:pPr marL="6350" marR="327660" indent="0">
                        <a:lnSpc>
                          <a:spcPts val="1220"/>
                        </a:lnSpc>
                        <a:buNone/>
                        <a:tabLst/>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Resolución</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problemas</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técnicos</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2349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Fomentar</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colaboración</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interdisciplinar</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830816979"/>
                  </a:ext>
                </a:extLst>
              </a:tr>
              <a:tr h="0">
                <a:tc>
                  <a:txBody>
                    <a:bodyPr/>
                    <a:lstStyle/>
                    <a:p>
                      <a:pPr marL="6350" marR="327660" indent="0">
                        <a:lnSpc>
                          <a:spcPts val="1220"/>
                        </a:lnSpc>
                        <a:buNone/>
                        <a:tabLst/>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Identificar</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necesidades</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y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respuetas</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tecnológicas</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23495" marR="327660">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Marcos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estructurados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para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el</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desarrollo</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aplicaciones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058524017"/>
                  </a:ext>
                </a:extLst>
              </a:tr>
              <a:tr h="0">
                <a:tc>
                  <a:txBody>
                    <a:bodyPr/>
                    <a:lstStyle/>
                    <a:p>
                      <a:pPr marL="6350" marR="327660" indent="0">
                        <a:lnSpc>
                          <a:spcPts val="1220"/>
                        </a:lnSpc>
                        <a:buNone/>
                        <a:tabLst/>
                      </a:pP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Uso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creativo</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de la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tecnología</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digital</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23495" marR="327660">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Utilizar</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enfoques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aprendizaje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combinado</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proporcionar</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acceso</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portales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conocimiento</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compartido</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893249135"/>
                  </a:ext>
                </a:extLst>
              </a:tr>
              <a:tr h="0">
                <a:tc>
                  <a:txBody>
                    <a:bodyPr/>
                    <a:lstStyle/>
                    <a:p>
                      <a:pPr marL="6350" marR="327660" indent="0">
                        <a:lnSpc>
                          <a:spcPts val="1220"/>
                        </a:lnSpc>
                        <a:buNone/>
                        <a:tabLst/>
                      </a:pP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Identificar</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brechas</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competencias</a:t>
                      </a:r>
                      <a:r>
                        <a:rPr lang="en-US"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0289AE"/>
                          </a:solidFill>
                          <a:effectLst/>
                          <a:latin typeface="Calibri" panose="020F0502020204030204" pitchFamily="34" charset="0"/>
                          <a:ea typeface="Calibri" panose="020F0502020204030204" pitchFamily="34" charset="0"/>
                          <a:cs typeface="Times New Roman" panose="02020603050405020304" pitchFamily="18" charset="0"/>
                        </a:rPr>
                        <a:t>digitales</a:t>
                      </a:r>
                      <a:endParaRPr lang="en-IE" sz="1100" dirty="0">
                        <a:solidFill>
                          <a:srgbClr val="0289A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marL="23495" marR="327660">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Desarrollo de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habilidades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adaptativas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y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orientadas</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al </a:t>
                      </a:r>
                      <a:r>
                        <a:rPr lang="en-US" sz="11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futuro</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064772585"/>
                  </a:ext>
                </a:extLst>
              </a:tr>
            </a:tbl>
          </a:graphicData>
        </a:graphic>
      </p:graphicFrame>
      <p:cxnSp>
        <p:nvCxnSpPr>
          <p:cNvPr id="18" name="Straight Connector 17">
            <a:extLst>
              <a:ext uri="{FF2B5EF4-FFF2-40B4-BE49-F238E27FC236}">
                <a16:creationId xmlns:a16="http://schemas.microsoft.com/office/drawing/2014/main" id="{7C0F3797-62C2-9C85-47C2-67EBBB4EFE80}"/>
              </a:ext>
            </a:extLst>
          </p:cNvPr>
          <p:cNvCxnSpPr>
            <a:cxnSpLocks/>
          </p:cNvCxnSpPr>
          <p:nvPr/>
        </p:nvCxnSpPr>
        <p:spPr>
          <a:xfrm>
            <a:off x="684049" y="8097035"/>
            <a:ext cx="64007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FAEC874-77F4-6C4B-8876-3A0BA7C91EC7}"/>
              </a:ext>
            </a:extLst>
          </p:cNvPr>
          <p:cNvSpPr txBox="1"/>
          <p:nvPr/>
        </p:nvSpPr>
        <p:spPr>
          <a:xfrm>
            <a:off x="573433" y="6991899"/>
            <a:ext cx="6227997" cy="338554"/>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05</a:t>
            </a:r>
            <a:r>
              <a:rPr lang="en-US" sz="1600" b="1" dirty="0">
                <a:solidFill>
                  <a:srgbClr val="62A844"/>
                </a:solidFill>
                <a:highlight>
                  <a:srgbClr val="62A844"/>
                </a:highlight>
                <a:latin typeface="Calibri" panose="020F0502020204030204" pitchFamily="34" charset="0"/>
                <a:cs typeface="Calibri" panose="020F0502020204030204" pitchFamily="34" charset="0"/>
              </a:rPr>
              <a:t>.</a:t>
            </a:r>
            <a:r>
              <a:rPr lang="en-US" sz="1600" b="1" dirty="0">
                <a:solidFill>
                  <a:srgbClr val="0C4659"/>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Resolución</a:t>
            </a:r>
            <a:r>
              <a:rPr lang="en-US" sz="1600" b="1" dirty="0">
                <a:solidFill>
                  <a:srgbClr val="0289AE"/>
                </a:solidFill>
                <a:highlight>
                  <a:srgbClr val="FFFFFF"/>
                </a:highlight>
                <a:latin typeface="Calibri" panose="020F0502020204030204" pitchFamily="34" charset="0"/>
                <a:cs typeface="Calibri" panose="020F0502020204030204" pitchFamily="34" charset="0"/>
              </a:rPr>
              <a:t> de </a:t>
            </a:r>
            <a:r>
              <a:rPr lang="en-US" sz="1600" b="1" dirty="0" err="1">
                <a:solidFill>
                  <a:srgbClr val="0289AE"/>
                </a:solidFill>
                <a:highlight>
                  <a:srgbClr val="FFFFFF"/>
                </a:highlight>
                <a:latin typeface="Calibri" panose="020F0502020204030204" pitchFamily="34" charset="0"/>
                <a:cs typeface="Calibri" panose="020F0502020204030204" pitchFamily="34" charset="0"/>
              </a:rPr>
              <a:t>Problemas</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sp>
        <p:nvSpPr>
          <p:cNvPr id="23" name="TextBox 22">
            <a:extLst>
              <a:ext uri="{FF2B5EF4-FFF2-40B4-BE49-F238E27FC236}">
                <a16:creationId xmlns:a16="http://schemas.microsoft.com/office/drawing/2014/main" id="{64BBD2FC-BAED-BCCD-2376-0EF10C1D3043}"/>
              </a:ext>
            </a:extLst>
          </p:cNvPr>
          <p:cNvSpPr txBox="1"/>
          <p:nvPr/>
        </p:nvSpPr>
        <p:spPr>
          <a:xfrm>
            <a:off x="601827" y="506090"/>
            <a:ext cx="6227997" cy="338554"/>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03</a:t>
            </a:r>
            <a:r>
              <a:rPr lang="en-US" sz="1600" b="1" dirty="0">
                <a:solidFill>
                  <a:srgbClr val="62A844"/>
                </a:solidFill>
                <a:highlight>
                  <a:srgbClr val="62A844"/>
                </a:highlight>
                <a:latin typeface="Calibri" panose="020F0502020204030204" pitchFamily="34" charset="0"/>
                <a:cs typeface="Calibri" panose="020F0502020204030204" pitchFamily="34" charset="0"/>
              </a:rPr>
              <a:t>.</a:t>
            </a:r>
            <a:r>
              <a:rPr lang="en-US" sz="1600" b="1" dirty="0">
                <a:solidFill>
                  <a:srgbClr val="0C4659"/>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Creación</a:t>
            </a:r>
            <a:r>
              <a:rPr lang="en-US" sz="1600" b="1" dirty="0">
                <a:solidFill>
                  <a:srgbClr val="0289AE"/>
                </a:solidFill>
                <a:highlight>
                  <a:srgbClr val="FFFFFF"/>
                </a:highlight>
                <a:latin typeface="Calibri" panose="020F0502020204030204" pitchFamily="34" charset="0"/>
                <a:cs typeface="Calibri" panose="020F0502020204030204" pitchFamily="34" charset="0"/>
              </a:rPr>
              <a:t> de </a:t>
            </a:r>
            <a:r>
              <a:rPr lang="en-US" sz="1600" b="1" dirty="0" err="1">
                <a:solidFill>
                  <a:srgbClr val="0289AE"/>
                </a:solidFill>
                <a:highlight>
                  <a:srgbClr val="FFFFFF"/>
                </a:highlight>
                <a:latin typeface="Calibri" panose="020F0502020204030204" pitchFamily="34" charset="0"/>
                <a:cs typeface="Calibri" panose="020F0502020204030204" pitchFamily="34" charset="0"/>
              </a:rPr>
              <a:t>Contenido</a:t>
            </a:r>
            <a:r>
              <a:rPr lang="en-US" sz="1600" b="1" dirty="0">
                <a:solidFill>
                  <a:srgbClr val="0289AE"/>
                </a:solidFill>
                <a:highlight>
                  <a:srgbClr val="FFFFFF"/>
                </a:highlight>
                <a:latin typeface="Calibri" panose="020F0502020204030204" pitchFamily="34" charset="0"/>
                <a:cs typeface="Calibri" panose="020F0502020204030204" pitchFamily="34" charset="0"/>
              </a:rPr>
              <a:t> Digital</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sp>
        <p:nvSpPr>
          <p:cNvPr id="25" name="TextBox 24">
            <a:extLst>
              <a:ext uri="{FF2B5EF4-FFF2-40B4-BE49-F238E27FC236}">
                <a16:creationId xmlns:a16="http://schemas.microsoft.com/office/drawing/2014/main" id="{4E07329F-833A-0D3B-5257-E13335F84EAB}"/>
              </a:ext>
            </a:extLst>
          </p:cNvPr>
          <p:cNvSpPr txBox="1"/>
          <p:nvPr/>
        </p:nvSpPr>
        <p:spPr>
          <a:xfrm>
            <a:off x="5661662" y="3706277"/>
            <a:ext cx="1539506" cy="338554"/>
          </a:xfrm>
          <a:prstGeom prst="rect">
            <a:avLst/>
          </a:prstGeom>
          <a:noFill/>
          <a:ln>
            <a:noFill/>
          </a:ln>
        </p:spPr>
        <p:txBody>
          <a:bodyPr wrap="square" rtlCol="0">
            <a:spAutoFit/>
          </a:bodyPr>
          <a:lstStyle/>
          <a:p>
            <a:r>
              <a:rPr lang="en-US" sz="1600" b="1" dirty="0">
                <a:solidFill>
                  <a:schemeClr val="bg1"/>
                </a:solidFill>
                <a:highlight>
                  <a:srgbClr val="62A844"/>
                </a:highlight>
                <a:latin typeface="Calibri" panose="020F0502020204030204" pitchFamily="34" charset="0"/>
                <a:cs typeface="Calibri" panose="020F0502020204030204" pitchFamily="34" charset="0"/>
              </a:rPr>
              <a:t> 04</a:t>
            </a:r>
            <a:r>
              <a:rPr lang="en-US" sz="1600" b="1" dirty="0">
                <a:solidFill>
                  <a:srgbClr val="62A844"/>
                </a:solidFill>
                <a:highlight>
                  <a:srgbClr val="62A844"/>
                </a:highlight>
                <a:latin typeface="Calibri" panose="020F0502020204030204" pitchFamily="34" charset="0"/>
                <a:cs typeface="Calibri" panose="020F0502020204030204" pitchFamily="34" charset="0"/>
              </a:rPr>
              <a:t>.</a:t>
            </a:r>
            <a:r>
              <a:rPr lang="en-US" sz="1600" b="1" dirty="0">
                <a:solidFill>
                  <a:srgbClr val="0C4659"/>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Seguridad</a:t>
            </a:r>
            <a:r>
              <a:rPr lang="en-US" sz="1600" b="1" dirty="0">
                <a:solidFill>
                  <a:schemeClr val="bg1"/>
                </a:solidFill>
                <a:highlight>
                  <a:srgbClr val="FFFFFF"/>
                </a:highlight>
                <a:latin typeface="Calibri" panose="020F0502020204030204" pitchFamily="34" charset="0"/>
                <a:cs typeface="Calibri" panose="020F0502020204030204" pitchFamily="34" charset="0"/>
              </a:rPr>
              <a:t>. </a:t>
            </a:r>
          </a:p>
        </p:txBody>
      </p:sp>
      <p:grpSp>
        <p:nvGrpSpPr>
          <p:cNvPr id="26" name="Group 25">
            <a:extLst>
              <a:ext uri="{FF2B5EF4-FFF2-40B4-BE49-F238E27FC236}">
                <a16:creationId xmlns:a16="http://schemas.microsoft.com/office/drawing/2014/main" id="{05494E48-A724-DC9A-0E41-CA49F6365442}"/>
              </a:ext>
            </a:extLst>
          </p:cNvPr>
          <p:cNvGrpSpPr/>
          <p:nvPr/>
        </p:nvGrpSpPr>
        <p:grpSpPr>
          <a:xfrm>
            <a:off x="-10718" y="3736"/>
            <a:ext cx="291318" cy="10692001"/>
            <a:chOff x="-10718" y="-188"/>
            <a:chExt cx="291318" cy="10692001"/>
          </a:xfrm>
        </p:grpSpPr>
        <p:sp>
          <p:nvSpPr>
            <p:cNvPr id="27" name="Graphic 4">
              <a:extLst>
                <a:ext uri="{FF2B5EF4-FFF2-40B4-BE49-F238E27FC236}">
                  <a16:creationId xmlns:a16="http://schemas.microsoft.com/office/drawing/2014/main" id="{FA4BD4A5-D615-7269-EF7F-5639FF3DF647}"/>
                </a:ext>
              </a:extLst>
            </p:cNvPr>
            <p:cNvSpPr/>
            <p:nvPr/>
          </p:nvSpPr>
          <p:spPr>
            <a:xfrm rot="5400000">
              <a:off x="-5211060" y="5200155"/>
              <a:ext cx="10692000" cy="291315"/>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28" name="Graphic 27">
              <a:extLst>
                <a:ext uri="{FF2B5EF4-FFF2-40B4-BE49-F238E27FC236}">
                  <a16:creationId xmlns:a16="http://schemas.microsoft.com/office/drawing/2014/main" id="{C0DF8A9D-EE0C-A245-CDFC-EAB8A14DDD3D}"/>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922"/>
            <a:stretch/>
          </p:blipFill>
          <p:spPr>
            <a:xfrm rot="16200000">
              <a:off x="-1741673" y="1730768"/>
              <a:ext cx="3753229" cy="291317"/>
            </a:xfrm>
            <a:prstGeom prst="rect">
              <a:avLst/>
            </a:prstGeom>
          </p:spPr>
        </p:pic>
      </p:grpSp>
    </p:spTree>
    <p:extLst>
      <p:ext uri="{BB962C8B-B14F-4D97-AF65-F5344CB8AC3E}">
        <p14:creationId xmlns:p14="http://schemas.microsoft.com/office/powerpoint/2010/main" val="2583962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5329B-1CE4-7A9A-CA1C-0E87E0465451}"/>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261857E6-CC8C-799C-98CA-92B51BCDDD56}"/>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42</a:t>
            </a:fld>
            <a:endParaRPr lang="en-US" dirty="0">
              <a:solidFill>
                <a:srgbClr val="262626"/>
              </a:solidFill>
            </a:endParaRPr>
          </a:p>
        </p:txBody>
      </p:sp>
      <p:sp>
        <p:nvSpPr>
          <p:cNvPr id="47" name="Graphic 4">
            <a:extLst>
              <a:ext uri="{FF2B5EF4-FFF2-40B4-BE49-F238E27FC236}">
                <a16:creationId xmlns:a16="http://schemas.microsoft.com/office/drawing/2014/main" id="{2E4E8BA3-D1A3-9E18-42EA-20F710BE16D0}"/>
              </a:ext>
            </a:extLst>
          </p:cNvPr>
          <p:cNvSpPr/>
          <p:nvPr/>
        </p:nvSpPr>
        <p:spPr>
          <a:xfrm rot="10800000">
            <a:off x="-9678" y="1579728"/>
            <a:ext cx="7569351" cy="91124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9" name="Graphic 48">
            <a:extLst>
              <a:ext uri="{FF2B5EF4-FFF2-40B4-BE49-F238E27FC236}">
                <a16:creationId xmlns:a16="http://schemas.microsoft.com/office/drawing/2014/main" id="{C9D2D7DA-BE82-C2E6-5B9F-AB10914B022E}"/>
              </a:ext>
            </a:extLst>
          </p:cNvPr>
          <p:cNvPicPr>
            <a:picLocks noChangeAspect="1"/>
          </p:cNvPicPr>
          <p:nvPr/>
        </p:nvPicPr>
        <p:blipFill>
          <a:blip r:embed="rId2">
            <a:extLst>
              <a:ext uri="{96DAC541-7B7A-43D3-8B79-37D633B846F1}">
                <asvg:svgBlip xmlns:asvg="http://schemas.microsoft.com/office/drawing/2016/SVG/main" r:embed="rId3"/>
              </a:ext>
            </a:extLst>
          </a:blip>
          <a:srcRect l="28630" t="50944" r="39325" b="43655"/>
          <a:stretch/>
        </p:blipFill>
        <p:spPr>
          <a:xfrm>
            <a:off x="3794846" y="1586718"/>
            <a:ext cx="3753229" cy="895635"/>
          </a:xfrm>
          <a:prstGeom prst="rect">
            <a:avLst/>
          </a:prstGeom>
        </p:spPr>
      </p:pic>
      <p:cxnSp>
        <p:nvCxnSpPr>
          <p:cNvPr id="38" name="Straight Connector 37">
            <a:extLst>
              <a:ext uri="{FF2B5EF4-FFF2-40B4-BE49-F238E27FC236}">
                <a16:creationId xmlns:a16="http://schemas.microsoft.com/office/drawing/2014/main" id="{031A6549-9969-AA46-5460-692E0A920D32}"/>
              </a:ext>
            </a:extLst>
          </p:cNvPr>
          <p:cNvCxnSpPr>
            <a:cxnSpLocks/>
          </p:cNvCxnSpPr>
          <p:nvPr/>
        </p:nvCxnSpPr>
        <p:spPr>
          <a:xfrm>
            <a:off x="-9678" y="2645660"/>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5B8C96D-E007-E221-FB04-920052564DBB}"/>
              </a:ext>
            </a:extLst>
          </p:cNvPr>
          <p:cNvCxnSpPr>
            <a:cxnSpLocks/>
          </p:cNvCxnSpPr>
          <p:nvPr/>
        </p:nvCxnSpPr>
        <p:spPr>
          <a:xfrm>
            <a:off x="7082817" y="2645660"/>
            <a:ext cx="0" cy="682409"/>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1" name="Triangle 40">
            <a:extLst>
              <a:ext uri="{FF2B5EF4-FFF2-40B4-BE49-F238E27FC236}">
                <a16:creationId xmlns:a16="http://schemas.microsoft.com/office/drawing/2014/main" id="{AA87328B-1E3E-8735-2F1A-80BAFEE31B02}"/>
              </a:ext>
            </a:extLst>
          </p:cNvPr>
          <p:cNvSpPr/>
          <p:nvPr/>
        </p:nvSpPr>
        <p:spPr>
          <a:xfrm rot="10800000">
            <a:off x="6974144" y="2859670"/>
            <a:ext cx="217346" cy="187367"/>
          </a:xfrm>
          <a:prstGeom prst="triangl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DD02B94-369D-1C4E-4128-5913D6AB8E73}"/>
              </a:ext>
            </a:extLst>
          </p:cNvPr>
          <p:cNvSpPr txBox="1">
            <a:spLocks/>
          </p:cNvSpPr>
          <p:nvPr/>
        </p:nvSpPr>
        <p:spPr>
          <a:xfrm>
            <a:off x="442939" y="363002"/>
            <a:ext cx="4346037"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220"/>
              </a:lnSpc>
              <a:spcBef>
                <a:spcPts val="0"/>
              </a:spcBef>
              <a:buNone/>
            </a:pPr>
            <a:r>
              <a:rPr lang="en-US" sz="3200" b="1" dirty="0">
                <a:solidFill>
                  <a:srgbClr val="0289AE"/>
                </a:solidFill>
                <a:latin typeface="Calibri" panose="020F0502020204030204" pitchFamily="34" charset="0"/>
                <a:cs typeface="Calibri" panose="020F0502020204030204" pitchFamily="34" charset="0"/>
              </a:rPr>
              <a:t>Course Outline / Curriculum </a:t>
            </a:r>
            <a:endParaRPr lang="en-US" sz="2800" i="1" dirty="0">
              <a:solidFill>
                <a:srgbClr val="0289AE"/>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C2FB0B6B-2EEB-AA86-D35E-52734A4768AB}"/>
              </a:ext>
            </a:extLst>
          </p:cNvPr>
          <p:cNvGrpSpPr/>
          <p:nvPr/>
        </p:nvGrpSpPr>
        <p:grpSpPr>
          <a:xfrm>
            <a:off x="5713776" y="882367"/>
            <a:ext cx="1402960" cy="1327573"/>
            <a:chOff x="288508" y="643323"/>
            <a:chExt cx="1402960" cy="1327573"/>
          </a:xfrm>
        </p:grpSpPr>
        <p:sp>
          <p:nvSpPr>
            <p:cNvPr id="7" name="Rectangle 6">
              <a:extLst>
                <a:ext uri="{FF2B5EF4-FFF2-40B4-BE49-F238E27FC236}">
                  <a16:creationId xmlns:a16="http://schemas.microsoft.com/office/drawing/2014/main" id="{BF411BF8-E2CF-323A-6DA5-D40D9983689A}"/>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2">
              <a:extLst>
                <a:ext uri="{FF2B5EF4-FFF2-40B4-BE49-F238E27FC236}">
                  <a16:creationId xmlns:a16="http://schemas.microsoft.com/office/drawing/2014/main" id="{58B08DBA-F5EE-333E-6064-66A42C175563}"/>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08</a:t>
              </a:r>
              <a:endParaRPr lang="en-US" sz="7000" dirty="0">
                <a:solidFill>
                  <a:schemeClr val="bg1"/>
                </a:solidFill>
              </a:endParaRPr>
            </a:p>
          </p:txBody>
        </p:sp>
      </p:grpSp>
      <p:graphicFrame>
        <p:nvGraphicFramePr>
          <p:cNvPr id="14" name="Table 13">
            <a:extLst>
              <a:ext uri="{FF2B5EF4-FFF2-40B4-BE49-F238E27FC236}">
                <a16:creationId xmlns:a16="http://schemas.microsoft.com/office/drawing/2014/main" id="{E7DF40AE-E4BC-4A7A-C459-85398C0F4174}"/>
              </a:ext>
            </a:extLst>
          </p:cNvPr>
          <p:cNvGraphicFramePr>
            <a:graphicFrameLocks noGrp="1"/>
          </p:cNvGraphicFramePr>
          <p:nvPr>
            <p:extLst>
              <p:ext uri="{D42A27DB-BD31-4B8C-83A1-F6EECF244321}">
                <p14:modId xmlns:p14="http://schemas.microsoft.com/office/powerpoint/2010/main" val="3744433704"/>
              </p:ext>
            </p:extLst>
          </p:nvPr>
        </p:nvGraphicFramePr>
        <p:xfrm>
          <a:off x="663418" y="2870498"/>
          <a:ext cx="6228002" cy="7576174"/>
        </p:xfrm>
        <a:graphic>
          <a:graphicData uri="http://schemas.openxmlformats.org/drawingml/2006/table">
            <a:tbl>
              <a:tblPr firstRow="1" firstCol="1" bandRow="1">
                <a:tableStyleId>{5C22544A-7EE6-4342-B048-85BDC9FD1C3A}</a:tableStyleId>
              </a:tblPr>
              <a:tblGrid>
                <a:gridCol w="1245324">
                  <a:extLst>
                    <a:ext uri="{9D8B030D-6E8A-4147-A177-3AD203B41FA5}">
                      <a16:colId xmlns:a16="http://schemas.microsoft.com/office/drawing/2014/main" val="1104902975"/>
                    </a:ext>
                  </a:extLst>
                </a:gridCol>
                <a:gridCol w="1245324">
                  <a:extLst>
                    <a:ext uri="{9D8B030D-6E8A-4147-A177-3AD203B41FA5}">
                      <a16:colId xmlns:a16="http://schemas.microsoft.com/office/drawing/2014/main" val="2166482924"/>
                    </a:ext>
                  </a:extLst>
                </a:gridCol>
                <a:gridCol w="1301785">
                  <a:extLst>
                    <a:ext uri="{9D8B030D-6E8A-4147-A177-3AD203B41FA5}">
                      <a16:colId xmlns:a16="http://schemas.microsoft.com/office/drawing/2014/main" val="578403129"/>
                    </a:ext>
                  </a:extLst>
                </a:gridCol>
                <a:gridCol w="875097">
                  <a:extLst>
                    <a:ext uri="{9D8B030D-6E8A-4147-A177-3AD203B41FA5}">
                      <a16:colId xmlns:a16="http://schemas.microsoft.com/office/drawing/2014/main" val="3261817845"/>
                    </a:ext>
                  </a:extLst>
                </a:gridCol>
                <a:gridCol w="1560472">
                  <a:extLst>
                    <a:ext uri="{9D8B030D-6E8A-4147-A177-3AD203B41FA5}">
                      <a16:colId xmlns:a16="http://schemas.microsoft.com/office/drawing/2014/main" val="1023352877"/>
                    </a:ext>
                  </a:extLst>
                </a:gridCol>
              </a:tblGrid>
              <a:tr h="352522">
                <a:tc>
                  <a:txBody>
                    <a:bodyPr/>
                    <a:lstStyle/>
                    <a:p>
                      <a:pPr>
                        <a:lnSpc>
                          <a:spcPts val="1220"/>
                        </a:lnSpc>
                        <a:spcAft>
                          <a:spcPts val="0"/>
                        </a:spcAft>
                        <a:buNone/>
                      </a:pPr>
                      <a:r>
                        <a:rPr lang="en-US" sz="1100" dirty="0">
                          <a:solidFill>
                            <a:srgbClr val="FFFFFF"/>
                          </a:solidFill>
                          <a:effectLst/>
                          <a:highlight>
                            <a:srgbClr val="62A844"/>
                          </a:highlight>
                          <a:latin typeface="Calibri" panose="020F0502020204030204" pitchFamily="34" charset="0"/>
                          <a:cs typeface="Calibri" panose="020F0502020204030204" pitchFamily="34" charset="0"/>
                        </a:rPr>
                        <a:t> Cluster</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100" dirty="0">
                        <a:solidFill>
                          <a:srgbClr val="FFFFFF"/>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spcAft>
                          <a:spcPts val="0"/>
                        </a:spcAft>
                        <a:buNone/>
                      </a:pPr>
                      <a:r>
                        <a:rPr lang="en-US" sz="1100" dirty="0" err="1">
                          <a:solidFill>
                            <a:srgbClr val="FFFFFF"/>
                          </a:solidFill>
                          <a:effectLst/>
                          <a:highlight>
                            <a:srgbClr val="62A844"/>
                          </a:highlight>
                          <a:latin typeface="Calibri" panose="020F0502020204030204" pitchFamily="34" charset="0"/>
                          <a:cs typeface="Calibri" panose="020F0502020204030204" pitchFamily="34" charset="0"/>
                        </a:rPr>
                        <a:t>Título</a:t>
                      </a:r>
                      <a:r>
                        <a:rPr lang="en-US" sz="1100" dirty="0">
                          <a:solidFill>
                            <a:srgbClr val="FFFFFF"/>
                          </a:solidFill>
                          <a:effectLst/>
                          <a:highlight>
                            <a:srgbClr val="62A844"/>
                          </a:highlight>
                          <a:latin typeface="Calibri" panose="020F0502020204030204" pitchFamily="34" charset="0"/>
                          <a:cs typeface="Calibri" panose="020F0502020204030204" pitchFamily="34" charset="0"/>
                        </a:rPr>
                        <a:t> del </a:t>
                      </a:r>
                      <a:r>
                        <a:rPr lang="en-US" sz="1100" dirty="0" err="1">
                          <a:solidFill>
                            <a:srgbClr val="FFFFFF"/>
                          </a:solidFill>
                          <a:effectLst/>
                          <a:highlight>
                            <a:srgbClr val="62A844"/>
                          </a:highlight>
                          <a:latin typeface="Calibri" panose="020F0502020204030204" pitchFamily="34" charset="0"/>
                          <a:cs typeface="Calibri" panose="020F0502020204030204" pitchFamily="34" charset="0"/>
                        </a:rPr>
                        <a:t>Módulo</a:t>
                      </a:r>
                      <a:endParaRPr lang="en-IE" sz="1100" dirty="0">
                        <a:solidFill>
                          <a:srgbClr val="FFFFFF"/>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spcAft>
                          <a:spcPts val="0"/>
                        </a:spcAft>
                        <a:buNone/>
                      </a:pPr>
                      <a:r>
                        <a:rPr lang="en-US" sz="1100" dirty="0" err="1">
                          <a:solidFill>
                            <a:srgbClr val="FFFFFF"/>
                          </a:solidFill>
                          <a:effectLst/>
                          <a:highlight>
                            <a:srgbClr val="62A844"/>
                          </a:highlight>
                          <a:latin typeface="Calibri" panose="020F0502020204030204" pitchFamily="34" charset="0"/>
                          <a:cs typeface="Calibri" panose="020F0502020204030204" pitchFamily="34" charset="0"/>
                        </a:rPr>
                        <a:t>Alineación</a:t>
                      </a:r>
                      <a:r>
                        <a:rPr lang="en-US" sz="1100" dirty="0">
                          <a:solidFill>
                            <a:srgbClr val="FFFFFF"/>
                          </a:solidFill>
                          <a:effectLst/>
                          <a:highlight>
                            <a:srgbClr val="62A844"/>
                          </a:highlight>
                          <a:latin typeface="Calibri" panose="020F0502020204030204" pitchFamily="34" charset="0"/>
                          <a:cs typeface="Calibri" panose="020F0502020204030204" pitchFamily="34" charset="0"/>
                        </a:rPr>
                        <a:t> con </a:t>
                      </a:r>
                      <a:r>
                        <a:rPr lang="en-US" sz="1100" dirty="0" err="1">
                          <a:solidFill>
                            <a:srgbClr val="FFFFFF"/>
                          </a:solidFill>
                          <a:effectLst/>
                          <a:highlight>
                            <a:srgbClr val="62A844"/>
                          </a:highlight>
                          <a:latin typeface="Calibri" panose="020F0502020204030204" pitchFamily="34" charset="0"/>
                          <a:cs typeface="Calibri" panose="020F0502020204030204" pitchFamily="34" charset="0"/>
                        </a:rPr>
                        <a:t>el</a:t>
                      </a:r>
                      <a:r>
                        <a:rPr lang="en-US" sz="1100" dirty="0">
                          <a:solidFill>
                            <a:srgbClr val="FFFFFF"/>
                          </a:solidFill>
                          <a:effectLst/>
                          <a:highlight>
                            <a:srgbClr val="62A844"/>
                          </a:highlight>
                          <a:latin typeface="Calibri" panose="020F0502020204030204" pitchFamily="34" charset="0"/>
                          <a:cs typeface="Calibri" panose="020F0502020204030204" pitchFamily="34" charset="0"/>
                        </a:rPr>
                        <a:t> Marco de </a:t>
                      </a:r>
                      <a:r>
                        <a:rPr lang="en-US" sz="1100" dirty="0" err="1">
                          <a:solidFill>
                            <a:srgbClr val="FFFFFF"/>
                          </a:solidFill>
                          <a:effectLst/>
                          <a:highlight>
                            <a:srgbClr val="62A844"/>
                          </a:highlight>
                          <a:latin typeface="Calibri" panose="020F0502020204030204" pitchFamily="34" charset="0"/>
                          <a:cs typeface="Calibri" panose="020F0502020204030204" pitchFamily="34" charset="0"/>
                        </a:rPr>
                        <a:t>Competencias</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100" dirty="0">
                        <a:solidFill>
                          <a:srgbClr val="FFFFFF"/>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spcAft>
                          <a:spcPts val="0"/>
                        </a:spcAft>
                        <a:buNone/>
                      </a:pPr>
                      <a:r>
                        <a:rPr lang="en-US" sz="1100" dirty="0">
                          <a:solidFill>
                            <a:srgbClr val="FFFFFF"/>
                          </a:solidFill>
                          <a:effectLst/>
                          <a:highlight>
                            <a:srgbClr val="62A844"/>
                          </a:highlight>
                          <a:latin typeface="Calibri" panose="020F0502020204030204" pitchFamily="34" charset="0"/>
                          <a:cs typeface="Calibri" panose="020F0502020204030204" pitchFamily="34" charset="0"/>
                        </a:rPr>
                        <a:t>Insignia (Digital)</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100" dirty="0">
                        <a:solidFill>
                          <a:srgbClr val="FFFFFF"/>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spcAft>
                          <a:spcPts val="0"/>
                        </a:spcAft>
                        <a:buNone/>
                      </a:pPr>
                      <a:r>
                        <a:rPr lang="en-US" sz="1100" dirty="0">
                          <a:solidFill>
                            <a:srgbClr val="FFFFFF"/>
                          </a:solidFill>
                          <a:effectLst/>
                          <a:highlight>
                            <a:srgbClr val="62A844"/>
                          </a:highlight>
                          <a:latin typeface="Calibri" panose="020F0502020204030204" pitchFamily="34" charset="0"/>
                          <a:cs typeface="Calibri" panose="020F0502020204030204" pitchFamily="34" charset="0"/>
                        </a:rPr>
                        <a:t> Por </a:t>
                      </a:r>
                      <a:r>
                        <a:rPr lang="en-US" sz="1100" dirty="0" err="1">
                          <a:solidFill>
                            <a:srgbClr val="FFFFFF"/>
                          </a:solidFill>
                          <a:effectLst/>
                          <a:highlight>
                            <a:srgbClr val="62A844"/>
                          </a:highlight>
                          <a:latin typeface="Calibri" panose="020F0502020204030204" pitchFamily="34" charset="0"/>
                          <a:cs typeface="Calibri" panose="020F0502020204030204" pitchFamily="34" charset="0"/>
                        </a:rPr>
                        <a:t>qué</a:t>
                      </a:r>
                      <a:r>
                        <a:rPr lang="en-US" sz="1100" dirty="0">
                          <a:solidFill>
                            <a:srgbClr val="FFFFFF"/>
                          </a:solidFill>
                          <a:effectLst/>
                          <a:highlight>
                            <a:srgbClr val="62A844"/>
                          </a:highlight>
                          <a:latin typeface="Calibri" panose="020F0502020204030204" pitchFamily="34" charset="0"/>
                          <a:cs typeface="Calibri" panose="020F0502020204030204" pitchFamily="34" charset="0"/>
                        </a:rPr>
                        <a:t> </a:t>
                      </a:r>
                      <a:r>
                        <a:rPr lang="en-US" sz="1100" dirty="0" err="1">
                          <a:solidFill>
                            <a:srgbClr val="FFFFFF"/>
                          </a:solidFill>
                          <a:effectLst/>
                          <a:highlight>
                            <a:srgbClr val="62A844"/>
                          </a:highlight>
                          <a:latin typeface="Calibri" panose="020F0502020204030204" pitchFamily="34" charset="0"/>
                          <a:cs typeface="Calibri" panose="020F0502020204030204" pitchFamily="34" charset="0"/>
                        </a:rPr>
                        <a:t>funciona</a:t>
                      </a:r>
                      <a:r>
                        <a:rPr lang="en-US" sz="11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100" dirty="0">
                        <a:solidFill>
                          <a:srgbClr val="FFFFFF"/>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197117"/>
                  </a:ext>
                </a:extLst>
              </a:tr>
              <a:tr h="1110980">
                <a:tc rowSpan="3">
                  <a:txBody>
                    <a:bodyPr/>
                    <a:lstStyle/>
                    <a:p>
                      <a:pPr>
                        <a:lnSpc>
                          <a:spcPts val="1220"/>
                        </a:lnSpc>
                        <a:spcAft>
                          <a:spcPts val="0"/>
                        </a:spcAft>
                        <a:buNone/>
                      </a:pPr>
                      <a:r>
                        <a:rPr lang="en-US" sz="1100" dirty="0" err="1">
                          <a:solidFill>
                            <a:srgbClr val="0289AE"/>
                          </a:solidFill>
                          <a:effectLst/>
                          <a:latin typeface="Calibri" panose="020F0502020204030204" pitchFamily="34" charset="0"/>
                          <a:cs typeface="Calibri" panose="020F0502020204030204" pitchFamily="34" charset="0"/>
                        </a:rPr>
                        <a:t>Sostenibilidad</a:t>
                      </a:r>
                      <a:r>
                        <a:rPr lang="en-US" sz="1100" dirty="0">
                          <a:solidFill>
                            <a:srgbClr val="0289AE"/>
                          </a:solidFill>
                          <a:effectLst/>
                          <a:latin typeface="Calibri" panose="020F0502020204030204" pitchFamily="34" charset="0"/>
                          <a:cs typeface="Calibri" panose="020F0502020204030204" pitchFamily="34" charset="0"/>
                        </a:rPr>
                        <a:t> e </a:t>
                      </a:r>
                      <a:r>
                        <a:rPr lang="en-US" sz="1100" dirty="0" err="1">
                          <a:solidFill>
                            <a:srgbClr val="0289AE"/>
                          </a:solidFill>
                          <a:effectLst/>
                          <a:latin typeface="Calibri" panose="020F0502020204030204" pitchFamily="34" charset="0"/>
                          <a:cs typeface="Calibri" panose="020F0502020204030204" pitchFamily="34" charset="0"/>
                        </a:rPr>
                        <a:t>Innovación</a:t>
                      </a:r>
                      <a:r>
                        <a:rPr lang="en-US" sz="1100" dirty="0">
                          <a:solidFill>
                            <a:srgbClr val="0289AE"/>
                          </a:solidFill>
                          <a:effectLst/>
                          <a:latin typeface="Calibri" panose="020F0502020204030204" pitchFamily="34" charset="0"/>
                          <a:cs typeface="Calibri" panose="020F0502020204030204" pitchFamily="34" charset="0"/>
                        </a:rPr>
                        <a:t> Verde</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Integrar</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la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Sostenibilidad</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en</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las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Operaciones</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Diarias</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de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Hostelería</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dirty="0" err="1">
                          <a:solidFill>
                            <a:srgbClr val="404040"/>
                          </a:solidFill>
                          <a:effectLst/>
                          <a:latin typeface="Calibri" panose="020F0502020204030204" pitchFamily="34" charset="0"/>
                          <a:cs typeface="Calibri" panose="020F0502020204030204" pitchFamily="34" charset="0"/>
                        </a:rPr>
                        <a:t>Incorporar</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Valores</a:t>
                      </a:r>
                      <a:r>
                        <a:rPr lang="en-US" sz="1100" dirty="0">
                          <a:solidFill>
                            <a:srgbClr val="404040"/>
                          </a:solidFill>
                          <a:effectLst/>
                          <a:latin typeface="Calibri" panose="020F0502020204030204" pitchFamily="34" charset="0"/>
                          <a:cs typeface="Calibri" panose="020F0502020204030204" pitchFamily="34" charset="0"/>
                        </a:rPr>
                        <a:t> de </a:t>
                      </a:r>
                      <a:r>
                        <a:rPr lang="en-US" sz="1100" dirty="0" err="1">
                          <a:solidFill>
                            <a:srgbClr val="404040"/>
                          </a:solidFill>
                          <a:effectLst/>
                          <a:latin typeface="Calibri" panose="020F0502020204030204" pitchFamily="34" charset="0"/>
                          <a:cs typeface="Calibri" panose="020F0502020204030204" pitchFamily="34" charset="0"/>
                        </a:rPr>
                        <a:t>Sostenibilidad</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Acciones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Cotidianas</a:t>
                      </a:r>
                      <a:r>
                        <a:rPr lang="en-US" sz="1100" dirty="0">
                          <a:solidFill>
                            <a:srgbClr val="404040"/>
                          </a:solidFill>
                          <a:effectLst/>
                          <a:latin typeface="Calibri" panose="020F0502020204030204" pitchFamily="34" charset="0"/>
                          <a:cs typeface="Calibri" panose="020F0502020204030204" pitchFamily="34" charset="0"/>
                        </a:rPr>
                        <a:t>.</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dirty="0">
                          <a:solidFill>
                            <a:srgbClr val="404040"/>
                          </a:solidFill>
                          <a:effectLst/>
                          <a:latin typeface="Calibri" panose="020F0502020204030204" pitchFamily="34" charset="0"/>
                          <a:cs typeface="Calibri" panose="020F0502020204030204" pitchFamily="34" charset="0"/>
                        </a:rPr>
                        <a:t>Verde </a:t>
                      </a:r>
                      <a:r>
                        <a:rPr lang="en-US" sz="1100" dirty="0" err="1">
                          <a:solidFill>
                            <a:srgbClr val="404040"/>
                          </a:solidFill>
                          <a:effectLst/>
                          <a:latin typeface="Calibri" panose="020F0502020204030204" pitchFamily="34" charset="0"/>
                          <a:cs typeface="Calibri" panose="020F0502020204030204" pitchFamily="34" charset="0"/>
                        </a:rPr>
                        <a:t>desde</a:t>
                      </a:r>
                      <a:r>
                        <a:rPr lang="en-US" sz="1100" dirty="0">
                          <a:solidFill>
                            <a:srgbClr val="404040"/>
                          </a:solidFill>
                          <a:effectLst/>
                          <a:latin typeface="Calibri" panose="020F0502020204030204" pitchFamily="34" charset="0"/>
                          <a:cs typeface="Calibri" panose="020F0502020204030204" pitchFamily="34" charset="0"/>
                        </a:rPr>
                        <a:t> la Base</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s-ES" sz="1100" dirty="0">
                          <a:solidFill>
                            <a:srgbClr val="404040"/>
                          </a:solidFill>
                          <a:effectLst/>
                          <a:latin typeface="Calibri" panose="020F0502020204030204" pitchFamily="34" charset="0"/>
                          <a:cs typeface="Calibri" panose="020F0502020204030204" pitchFamily="34" charset="0"/>
                        </a:rPr>
                        <a:t>Permite comportamientos eco-conscientes prácticos a nivel del negocio de hostelería. Impulsa el cambio cultura y la responsabilidad operativa. </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519785458"/>
                  </a:ext>
                </a:extLst>
              </a:tr>
              <a:tr h="1228487">
                <a:tc vMerge="1">
                  <a:txBody>
                    <a:bodyPr/>
                    <a:lstStyle/>
                    <a:p>
                      <a:endParaRPr lang="en-US"/>
                    </a:p>
                  </a:txBody>
                  <a:tcPr/>
                </a:tc>
                <a:tc>
                  <a:txBody>
                    <a:bodyPr/>
                    <a:lstStyle/>
                    <a:p>
                      <a:pPr>
                        <a:lnSpc>
                          <a:spcPts val="1220"/>
                        </a:lnSpc>
                        <a:spcAft>
                          <a:spcPts val="0"/>
                        </a:spcAft>
                        <a:buNone/>
                      </a:pP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Economía</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Circular y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Eficiencia</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en</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el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Uso</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de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Recursos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Circularidad</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y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Uso</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de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Recursos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Gestión</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de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Recursos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Menos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Desechos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Más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Valor</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s-ES" sz="1100" dirty="0">
                          <a:solidFill>
                            <a:srgbClr val="404040"/>
                          </a:solidFill>
                          <a:effectLst/>
                          <a:latin typeface="Calibri" panose="020F0502020204030204" pitchFamily="34" charset="0"/>
                          <a:cs typeface="Calibri" panose="020F0502020204030204" pitchFamily="34" charset="0"/>
                        </a:rPr>
                        <a:t>Empodera a los negocios de hostelería para reducir residuos, gestionar costes y crear valor circular. Alta alineación con políticas públicas. </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045991099"/>
                  </a:ext>
                </a:extLst>
              </a:tr>
              <a:tr h="875965">
                <a:tc vMerge="1">
                  <a:txBody>
                    <a:bodyPr/>
                    <a:lstStyle/>
                    <a:p>
                      <a:endParaRPr lang="en-US"/>
                    </a:p>
                  </a:txBody>
                  <a:tcPr/>
                </a:tc>
                <a:tc>
                  <a:txBody>
                    <a:bodyPr/>
                    <a:lstStyle/>
                    <a:p>
                      <a:pPr>
                        <a:lnSpc>
                          <a:spcPts val="1220"/>
                        </a:lnSpc>
                        <a:spcAft>
                          <a:spcPts val="0"/>
                        </a:spcAft>
                        <a:buNone/>
                      </a:pPr>
                      <a:r>
                        <a:rPr lang="en-US" sz="1100" dirty="0" err="1">
                          <a:solidFill>
                            <a:srgbClr val="404040"/>
                          </a:solidFill>
                          <a:effectLst/>
                          <a:latin typeface="Calibri" panose="020F0502020204030204" pitchFamily="34" charset="0"/>
                          <a:cs typeface="Calibri" panose="020F0502020204030204" pitchFamily="34" charset="0"/>
                        </a:rPr>
                        <a:t>Diseño</a:t>
                      </a:r>
                      <a:r>
                        <a:rPr lang="en-US" sz="1100" dirty="0">
                          <a:solidFill>
                            <a:srgbClr val="404040"/>
                          </a:solidFill>
                          <a:effectLst/>
                          <a:latin typeface="Calibri" panose="020F0502020204030204" pitchFamily="34" charset="0"/>
                          <a:cs typeface="Calibri" panose="020F0502020204030204" pitchFamily="34" charset="0"/>
                        </a:rPr>
                        <a:t> de </a:t>
                      </a:r>
                      <a:r>
                        <a:rPr lang="en-US" sz="1100" dirty="0" err="1">
                          <a:solidFill>
                            <a:srgbClr val="404040"/>
                          </a:solidFill>
                          <a:effectLst/>
                          <a:latin typeface="Calibri" panose="020F0502020204030204" pitchFamily="34" charset="0"/>
                          <a:cs typeface="Calibri" panose="020F0502020204030204" pitchFamily="34" charset="0"/>
                        </a:rPr>
                        <a:t>Experiencia</a:t>
                      </a:r>
                      <a:r>
                        <a:rPr lang="en-US" sz="1100" dirty="0">
                          <a:solidFill>
                            <a:srgbClr val="404040"/>
                          </a:solidFill>
                          <a:effectLst/>
                          <a:latin typeface="Calibri" panose="020F0502020204030204" pitchFamily="34" charset="0"/>
                          <a:cs typeface="Calibri" panose="020F0502020204030204" pitchFamily="34" charset="0"/>
                        </a:rPr>
                        <a:t> del </a:t>
                      </a:r>
                      <a:r>
                        <a:rPr lang="en-US" sz="1100" dirty="0" err="1">
                          <a:solidFill>
                            <a:srgbClr val="404040"/>
                          </a:solidFill>
                          <a:effectLst/>
                          <a:latin typeface="Calibri" panose="020F0502020204030204" pitchFamily="34" charset="0"/>
                          <a:cs typeface="Calibri" panose="020F0502020204030204" pitchFamily="34" charset="0"/>
                        </a:rPr>
                        <a:t>Cliente</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Sostenible</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dirty="0" err="1">
                          <a:solidFill>
                            <a:srgbClr val="404040"/>
                          </a:solidFill>
                          <a:effectLst/>
                          <a:latin typeface="Calibri" panose="020F0502020204030204" pitchFamily="34" charset="0"/>
                          <a:cs typeface="Calibri" panose="020F0502020204030204" pitchFamily="34" charset="0"/>
                        </a:rPr>
                        <a:t>Impacto</a:t>
                      </a:r>
                      <a:r>
                        <a:rPr lang="en-US" sz="1100" dirty="0">
                          <a:solidFill>
                            <a:srgbClr val="404040"/>
                          </a:solidFill>
                          <a:effectLst/>
                          <a:latin typeface="Calibri" panose="020F0502020204030204" pitchFamily="34" charset="0"/>
                          <a:cs typeface="Calibri" panose="020F0502020204030204" pitchFamily="34" charset="0"/>
                        </a:rPr>
                        <a:t> y </a:t>
                      </a:r>
                      <a:r>
                        <a:rPr lang="en-US" sz="1100" dirty="0" err="1">
                          <a:solidFill>
                            <a:srgbClr val="404040"/>
                          </a:solidFill>
                          <a:effectLst/>
                          <a:latin typeface="Calibri" panose="020F0502020204030204" pitchFamily="34" charset="0"/>
                          <a:cs typeface="Calibri" panose="020F0502020204030204" pitchFamily="34" charset="0"/>
                        </a:rPr>
                        <a:t>Empatía</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Creatividad</a:t>
                      </a:r>
                      <a:r>
                        <a:rPr lang="en-US" sz="1100" dirty="0">
                          <a:solidFill>
                            <a:srgbClr val="404040"/>
                          </a:solidFill>
                          <a:effectLst/>
                          <a:latin typeface="Calibri" panose="020F0502020204030204" pitchFamily="34" charset="0"/>
                          <a:cs typeface="Calibri" panose="020F0502020204030204" pitchFamily="34" charset="0"/>
                        </a:rPr>
                        <a:t> y </a:t>
                      </a:r>
                      <a:r>
                        <a:rPr lang="en-US" sz="1100" dirty="0" err="1">
                          <a:solidFill>
                            <a:srgbClr val="404040"/>
                          </a:solidFill>
                          <a:effectLst/>
                          <a:latin typeface="Calibri" panose="020F0502020204030204" pitchFamily="34" charset="0"/>
                          <a:cs typeface="Calibri" panose="020F0502020204030204" pitchFamily="34" charset="0"/>
                        </a:rPr>
                        <a:t>Pensamiento</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Crítico</a:t>
                      </a:r>
                      <a:r>
                        <a:rPr lang="en-US" sz="1100" dirty="0">
                          <a:solidFill>
                            <a:srgbClr val="404040"/>
                          </a:solidFill>
                          <a:effectLst/>
                          <a:latin typeface="Calibri" panose="020F0502020204030204" pitchFamily="34" charset="0"/>
                          <a:cs typeface="Calibri" panose="020F0502020204030204" pitchFamily="34" charset="0"/>
                        </a:rPr>
                        <a:t>.</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Diseñado</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para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Clientes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Conscientes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Combina</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sostenibilidad</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con la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experiencia</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del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cliente</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Refleja</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la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demanda</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del mercado y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los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cambios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en</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el</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comportamiento</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del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consumidor</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381082735"/>
                  </a:ext>
                </a:extLst>
              </a:tr>
              <a:tr h="875965">
                <a:tc>
                  <a:txBody>
                    <a:bodyPr/>
                    <a:lstStyle/>
                    <a:p>
                      <a:pPr>
                        <a:lnSpc>
                          <a:spcPts val="1220"/>
                        </a:lnSpc>
                        <a:spcAft>
                          <a:spcPts val="0"/>
                        </a:spcAft>
                        <a:buNone/>
                      </a:pPr>
                      <a:r>
                        <a:rPr lang="en-IE" sz="11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Transformación</a:t>
                      </a:r>
                      <a:r>
                        <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 Digital y </a:t>
                      </a:r>
                      <a:r>
                        <a:rPr lang="en-IE" sz="11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Hostelería</a:t>
                      </a:r>
                      <a:r>
                        <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Inteligente</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Herramientas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Digitales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para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Negocios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de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Hostelería</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Comunicación</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y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Colaboración</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Creación</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de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Contenido</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Digital. </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dirty="0" err="1">
                          <a:solidFill>
                            <a:srgbClr val="404040"/>
                          </a:solidFill>
                          <a:effectLst/>
                          <a:latin typeface="Calibri" panose="020F0502020204030204" pitchFamily="34" charset="0"/>
                          <a:cs typeface="Calibri" panose="020F0502020204030204" pitchFamily="34" charset="0"/>
                        </a:rPr>
                        <a:t>Listo</a:t>
                      </a:r>
                      <a:r>
                        <a:rPr lang="en-US" sz="1100" dirty="0">
                          <a:solidFill>
                            <a:srgbClr val="404040"/>
                          </a:solidFill>
                          <a:effectLst/>
                          <a:latin typeface="Calibri" panose="020F0502020204030204" pitchFamily="34" charset="0"/>
                          <a:cs typeface="Calibri" panose="020F0502020204030204" pitchFamily="34" charset="0"/>
                        </a:rPr>
                        <a:t> Digital, </a:t>
                      </a:r>
                      <a:r>
                        <a:rPr lang="en-US" sz="1100" dirty="0" err="1">
                          <a:solidFill>
                            <a:srgbClr val="404040"/>
                          </a:solidFill>
                          <a:effectLst/>
                          <a:latin typeface="Calibri" panose="020F0502020204030204" pitchFamily="34" charset="0"/>
                          <a:cs typeface="Calibri" panose="020F0502020204030204" pitchFamily="34" charset="0"/>
                        </a:rPr>
                        <a:t>Desde</a:t>
                      </a:r>
                      <a:r>
                        <a:rPr lang="en-US" sz="1100" dirty="0">
                          <a:solidFill>
                            <a:srgbClr val="404040"/>
                          </a:solidFill>
                          <a:effectLst/>
                          <a:latin typeface="Calibri" panose="020F0502020204030204" pitchFamily="34" charset="0"/>
                          <a:cs typeface="Calibri" panose="020F0502020204030204" pitchFamily="34" charset="0"/>
                        </a:rPr>
                        <a:t> El Día Uno.</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Cierra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brechas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básicas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de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habilidades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digitales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Adaptado</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operaciones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pequeñas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de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hostelería</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y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herramientas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reales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(PMS, CRM, etc.)</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933536280"/>
                  </a:ext>
                </a:extLst>
              </a:tr>
              <a:tr h="993472">
                <a:tc>
                  <a:txBody>
                    <a:bodyPr/>
                    <a:lstStyle/>
                    <a:p>
                      <a:pPr>
                        <a:lnSpc>
                          <a:spcPts val="1220"/>
                        </a:lnSpc>
                        <a:spcAft>
                          <a:spcPts val="0"/>
                        </a:spcAft>
                        <a:buNone/>
                      </a:pPr>
                      <a:r>
                        <a:rPr lang="en-US"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dirty="0">
                          <a:solidFill>
                            <a:srgbClr val="404040"/>
                          </a:solidFill>
                          <a:effectLst/>
                          <a:latin typeface="Calibri" panose="020F0502020204030204" pitchFamily="34" charset="0"/>
                          <a:cs typeface="Calibri" panose="020F0502020204030204" pitchFamily="34" charset="0"/>
                        </a:rPr>
                        <a:t>Toma de </a:t>
                      </a:r>
                      <a:r>
                        <a:rPr lang="en-US" sz="1100" dirty="0" err="1">
                          <a:solidFill>
                            <a:srgbClr val="404040"/>
                          </a:solidFill>
                          <a:effectLst/>
                          <a:latin typeface="Calibri" panose="020F0502020204030204" pitchFamily="34" charset="0"/>
                          <a:cs typeface="Calibri" panose="020F0502020204030204" pitchFamily="34" charset="0"/>
                        </a:rPr>
                        <a:t>Decisiones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basadas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Datos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Negocios</a:t>
                      </a:r>
                      <a:r>
                        <a:rPr lang="en-US" sz="1100" dirty="0">
                          <a:solidFill>
                            <a:srgbClr val="404040"/>
                          </a:solidFill>
                          <a:effectLst/>
                          <a:latin typeface="Calibri" panose="020F0502020204030204" pitchFamily="34" charset="0"/>
                          <a:cs typeface="Calibri" panose="020F0502020204030204" pitchFamily="34" charset="0"/>
                        </a:rPr>
                        <a:t> de </a:t>
                      </a:r>
                      <a:r>
                        <a:rPr lang="en-US" sz="1100" dirty="0" err="1">
                          <a:solidFill>
                            <a:srgbClr val="404040"/>
                          </a:solidFill>
                          <a:effectLst/>
                          <a:latin typeface="Calibri" panose="020F0502020204030204" pitchFamily="34" charset="0"/>
                          <a:cs typeface="Calibri" panose="020F0502020204030204" pitchFamily="34" charset="0"/>
                        </a:rPr>
                        <a:t>Hostelería</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Alfabetización</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en</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Información</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y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Datos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Tomar</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La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Iniciativa</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dirty="0" err="1">
                          <a:solidFill>
                            <a:srgbClr val="404040"/>
                          </a:solidFill>
                          <a:effectLst/>
                          <a:latin typeface="Calibri" panose="020F0502020204030204" pitchFamily="34" charset="0"/>
                          <a:cs typeface="Calibri" panose="020F0502020204030204" pitchFamily="34" charset="0"/>
                        </a:rPr>
                        <a:t>Decidir</a:t>
                      </a:r>
                      <a:r>
                        <a:rPr lang="en-US" sz="1100" dirty="0">
                          <a:solidFill>
                            <a:srgbClr val="404040"/>
                          </a:solidFill>
                          <a:effectLst/>
                          <a:latin typeface="Calibri" panose="020F0502020204030204" pitchFamily="34" charset="0"/>
                          <a:cs typeface="Calibri" panose="020F0502020204030204" pitchFamily="34" charset="0"/>
                        </a:rPr>
                        <a:t> de </a:t>
                      </a:r>
                      <a:r>
                        <a:rPr lang="en-US" sz="1100" dirty="0" err="1">
                          <a:solidFill>
                            <a:srgbClr val="404040"/>
                          </a:solidFill>
                          <a:effectLst/>
                          <a:latin typeface="Calibri" panose="020F0502020204030204" pitchFamily="34" charset="0"/>
                          <a:cs typeface="Calibri" panose="020F0502020204030204" pitchFamily="34" charset="0"/>
                        </a:rPr>
                        <a:t>manera</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Inteligente</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Servir</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Mejor</a:t>
                      </a:r>
                      <a:r>
                        <a:rPr lang="en-US" sz="1100" dirty="0">
                          <a:solidFill>
                            <a:srgbClr val="404040"/>
                          </a:solidFill>
                          <a:effectLst/>
                          <a:latin typeface="Calibri" panose="020F0502020204030204" pitchFamily="34" charset="0"/>
                          <a:cs typeface="Calibri" panose="020F0502020204030204" pitchFamily="34" charset="0"/>
                        </a:rPr>
                        <a:t>. </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s-ES" sz="1100" dirty="0">
                          <a:solidFill>
                            <a:srgbClr val="404040"/>
                          </a:solidFill>
                          <a:effectLst/>
                          <a:latin typeface="Calibri" panose="020F0502020204030204" pitchFamily="34" charset="0"/>
                          <a:cs typeface="Calibri" panose="020F0502020204030204" pitchFamily="34" charset="0"/>
                        </a:rPr>
                        <a:t>Fomenta una cultura basada en datos y visión operativa. Responde directamente a entrevistas realizadas en el sector de </a:t>
                      </a:r>
                      <a:r>
                        <a:rPr lang="es-ES" sz="1100">
                          <a:solidFill>
                            <a:srgbClr val="404040"/>
                          </a:solidFill>
                          <a:effectLst/>
                          <a:latin typeface="Calibri" panose="020F0502020204030204" pitchFamily="34" charset="0"/>
                          <a:cs typeface="Calibri" panose="020F0502020204030204" pitchFamily="34" charset="0"/>
                        </a:rPr>
                        <a:t>la hostelería</a:t>
                      </a:r>
                      <a:r>
                        <a:rPr lang="es-ES" sz="1100" dirty="0">
                          <a:solidFill>
                            <a:srgbClr val="404040"/>
                          </a:solidFill>
                          <a:effectLst/>
                          <a:latin typeface="Calibri" panose="020F0502020204030204" pitchFamily="34" charset="0"/>
                          <a:cs typeface="Calibri" panose="020F0502020204030204" pitchFamily="34" charset="0"/>
                        </a:rPr>
                        <a:t>. </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1711972160"/>
                  </a:ext>
                </a:extLst>
              </a:tr>
              <a:tr h="1228487">
                <a:tc>
                  <a:txBody>
                    <a:bodyPr/>
                    <a:lstStyle/>
                    <a:p>
                      <a:pPr>
                        <a:lnSpc>
                          <a:spcPts val="1220"/>
                        </a:lnSpc>
                        <a:spcAft>
                          <a:spcPts val="0"/>
                        </a:spcAft>
                        <a:buNone/>
                      </a:pPr>
                      <a:r>
                        <a:rPr lang="en-US" sz="1100" dirty="0" err="1">
                          <a:solidFill>
                            <a:srgbClr val="0289AE"/>
                          </a:solidFill>
                          <a:effectLst/>
                          <a:latin typeface="Calibri" panose="020F0502020204030204" pitchFamily="34" charset="0"/>
                          <a:cs typeface="Calibri" panose="020F0502020204030204" pitchFamily="34" charset="0"/>
                        </a:rPr>
                        <a:t>Liderazgo</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Estratégico</a:t>
                      </a:r>
                      <a:r>
                        <a:rPr lang="en-US" sz="1100" dirty="0">
                          <a:solidFill>
                            <a:srgbClr val="0289AE"/>
                          </a:solidFill>
                          <a:effectLst/>
                          <a:latin typeface="Calibri" panose="020F0502020204030204" pitchFamily="34" charset="0"/>
                          <a:cs typeface="Calibri" panose="020F0502020204030204" pitchFamily="34" charset="0"/>
                        </a:rPr>
                        <a:t> y </a:t>
                      </a:r>
                      <a:r>
                        <a:rPr lang="en-US" sz="1100" dirty="0" err="1">
                          <a:solidFill>
                            <a:srgbClr val="0289AE"/>
                          </a:solidFill>
                          <a:effectLst/>
                          <a:latin typeface="Calibri" panose="020F0502020204030204" pitchFamily="34" charset="0"/>
                          <a:cs typeface="Calibri" panose="020F0502020204030204" pitchFamily="34" charset="0"/>
                        </a:rPr>
                        <a:t>Mentalidad</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Emprendedora</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Liderar</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el Cambio Verde y Digital</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s-ES" sz="1100" dirty="0" err="1">
                          <a:solidFill>
                            <a:srgbClr val="404040"/>
                          </a:solidFill>
                          <a:effectLst/>
                          <a:latin typeface="Calibri" panose="020F0502020204030204" pitchFamily="34" charset="0"/>
                          <a:cs typeface="Calibri" panose="020F0502020204030204" pitchFamily="34" charset="0"/>
                        </a:rPr>
                        <a:t>Movillizar</a:t>
                      </a:r>
                      <a:r>
                        <a:rPr lang="es-ES" sz="1100" dirty="0">
                          <a:solidFill>
                            <a:srgbClr val="404040"/>
                          </a:solidFill>
                          <a:effectLst/>
                          <a:latin typeface="Calibri" panose="020F0502020204030204" pitchFamily="34" charset="0"/>
                          <a:cs typeface="Calibri" panose="020F0502020204030204" pitchFamily="34" charset="0"/>
                        </a:rPr>
                        <a:t> a Otros. Visión. Afrontar La Incertidumbre. Acción Colectiva. </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US" sz="1100" dirty="0" err="1">
                          <a:solidFill>
                            <a:srgbClr val="404040"/>
                          </a:solidFill>
                          <a:effectLst/>
                          <a:latin typeface="Calibri" panose="020F0502020204030204" pitchFamily="34" charset="0"/>
                          <a:cs typeface="Calibri" panose="020F0502020204030204" pitchFamily="34" charset="0"/>
                        </a:rPr>
                        <a:t>Líderes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Transición</a:t>
                      </a:r>
                      <a:r>
                        <a:rPr lang="en-US" sz="1100" dirty="0">
                          <a:solidFill>
                            <a:srgbClr val="404040"/>
                          </a:solidFill>
                          <a:effectLst/>
                          <a:latin typeface="Calibri" panose="020F0502020204030204" pitchFamily="34" charset="0"/>
                          <a:cs typeface="Calibri" panose="020F0502020204030204" pitchFamily="34" charset="0"/>
                        </a:rPr>
                        <a:t>. </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spcAft>
                          <a:spcPts val="0"/>
                        </a:spcAft>
                        <a:buNone/>
                      </a:pP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Fomenta</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líderes</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de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cambio</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en</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el</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sector.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Fomenta</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la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innovación</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sostenible</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el</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liderazgo</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digital y la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transformación</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colaborativa</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401838950"/>
                  </a:ext>
                </a:extLst>
              </a:tr>
            </a:tbl>
          </a:graphicData>
        </a:graphic>
      </p:graphicFrame>
      <p:cxnSp>
        <p:nvCxnSpPr>
          <p:cNvPr id="15" name="Straight Connector 14">
            <a:extLst>
              <a:ext uri="{FF2B5EF4-FFF2-40B4-BE49-F238E27FC236}">
                <a16:creationId xmlns:a16="http://schemas.microsoft.com/office/drawing/2014/main" id="{89F7A38F-3A8E-308D-F1D8-3ED1A7BC6BF0}"/>
              </a:ext>
            </a:extLst>
          </p:cNvPr>
          <p:cNvCxnSpPr>
            <a:cxnSpLocks/>
          </p:cNvCxnSpPr>
          <p:nvPr/>
        </p:nvCxnSpPr>
        <p:spPr>
          <a:xfrm>
            <a:off x="663418" y="3328069"/>
            <a:ext cx="6436773"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122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63F7C-1A37-E9BE-49DE-49DF5DF0E65B}"/>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88640460-EC15-DEBF-FE83-5E1D4336A490}"/>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43</a:t>
            </a:fld>
            <a:endParaRPr lang="en-US" dirty="0">
              <a:solidFill>
                <a:srgbClr val="262626"/>
              </a:solidFill>
            </a:endParaRPr>
          </a:p>
        </p:txBody>
      </p:sp>
      <p:sp>
        <p:nvSpPr>
          <p:cNvPr id="47" name="Graphic 4">
            <a:extLst>
              <a:ext uri="{FF2B5EF4-FFF2-40B4-BE49-F238E27FC236}">
                <a16:creationId xmlns:a16="http://schemas.microsoft.com/office/drawing/2014/main" id="{F0427B3D-BEED-39B7-3DCA-86E249FEDA23}"/>
              </a:ext>
            </a:extLst>
          </p:cNvPr>
          <p:cNvSpPr/>
          <p:nvPr/>
        </p:nvSpPr>
        <p:spPr>
          <a:xfrm rot="10800000">
            <a:off x="0" y="2255588"/>
            <a:ext cx="7569351" cy="91124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9" name="Graphic 48">
            <a:extLst>
              <a:ext uri="{FF2B5EF4-FFF2-40B4-BE49-F238E27FC236}">
                <a16:creationId xmlns:a16="http://schemas.microsoft.com/office/drawing/2014/main" id="{C3111ECC-C77B-E329-BB07-08CB51318ED0}"/>
              </a:ext>
            </a:extLst>
          </p:cNvPr>
          <p:cNvPicPr>
            <a:picLocks noChangeAspect="1"/>
          </p:cNvPicPr>
          <p:nvPr/>
        </p:nvPicPr>
        <p:blipFill>
          <a:blip r:embed="rId2">
            <a:extLst>
              <a:ext uri="{96DAC541-7B7A-43D3-8B79-37D633B846F1}">
                <asvg:svgBlip xmlns:asvg="http://schemas.microsoft.com/office/drawing/2016/SVG/main" r:embed="rId3"/>
              </a:ext>
            </a:extLst>
          </a:blip>
          <a:srcRect l="28630" t="50944" r="39325" b="43655"/>
          <a:stretch/>
        </p:blipFill>
        <p:spPr>
          <a:xfrm>
            <a:off x="3804524" y="2262578"/>
            <a:ext cx="3753229" cy="895635"/>
          </a:xfrm>
          <a:prstGeom prst="rect">
            <a:avLst/>
          </a:prstGeom>
        </p:spPr>
      </p:pic>
      <p:sp>
        <p:nvSpPr>
          <p:cNvPr id="3" name="Text Placeholder 2">
            <a:extLst>
              <a:ext uri="{FF2B5EF4-FFF2-40B4-BE49-F238E27FC236}">
                <a16:creationId xmlns:a16="http://schemas.microsoft.com/office/drawing/2014/main" id="{02C30703-F99C-DFF1-1B31-4B51DE0E3EEA}"/>
              </a:ext>
            </a:extLst>
          </p:cNvPr>
          <p:cNvSpPr txBox="1">
            <a:spLocks/>
          </p:cNvSpPr>
          <p:nvPr/>
        </p:nvSpPr>
        <p:spPr>
          <a:xfrm>
            <a:off x="442940" y="363002"/>
            <a:ext cx="5160888"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220"/>
              </a:lnSpc>
              <a:spcBef>
                <a:spcPts val="0"/>
              </a:spcBef>
              <a:buNone/>
            </a:pPr>
            <a:r>
              <a:rPr lang="es-ES" sz="3200" b="1" dirty="0">
                <a:solidFill>
                  <a:srgbClr val="0289AE"/>
                </a:solidFill>
                <a:latin typeface="Calibri" panose="020F0502020204030204" pitchFamily="34" charset="0"/>
                <a:cs typeface="Calibri" panose="020F0502020204030204" pitchFamily="34" charset="0"/>
              </a:rPr>
              <a:t>Marco de Competencias Integrado y Currículum para la Sostenibilidad y la Digitalización en la Hostelería</a:t>
            </a:r>
            <a:endParaRPr lang="en-US" sz="2800" i="1" dirty="0">
              <a:solidFill>
                <a:srgbClr val="0289AE"/>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6679157F-B3B7-C231-211D-459F29D8204E}"/>
              </a:ext>
            </a:extLst>
          </p:cNvPr>
          <p:cNvGrpSpPr/>
          <p:nvPr/>
        </p:nvGrpSpPr>
        <p:grpSpPr>
          <a:xfrm>
            <a:off x="5723454" y="1558227"/>
            <a:ext cx="1402960" cy="1327573"/>
            <a:chOff x="288508" y="643323"/>
            <a:chExt cx="1402960" cy="1327573"/>
          </a:xfrm>
        </p:grpSpPr>
        <p:sp>
          <p:nvSpPr>
            <p:cNvPr id="7" name="Rectangle 6">
              <a:extLst>
                <a:ext uri="{FF2B5EF4-FFF2-40B4-BE49-F238E27FC236}">
                  <a16:creationId xmlns:a16="http://schemas.microsoft.com/office/drawing/2014/main" id="{7691018B-A1E1-647A-0EAA-04F787F3A722}"/>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2">
              <a:extLst>
                <a:ext uri="{FF2B5EF4-FFF2-40B4-BE49-F238E27FC236}">
                  <a16:creationId xmlns:a16="http://schemas.microsoft.com/office/drawing/2014/main" id="{FF53A7B0-1B48-74FF-3046-D9F2318F8438}"/>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09</a:t>
              </a:r>
              <a:endParaRPr lang="en-US" sz="7000" dirty="0">
                <a:solidFill>
                  <a:schemeClr val="bg1"/>
                </a:solidFill>
              </a:endParaRPr>
            </a:p>
          </p:txBody>
        </p:sp>
      </p:grpSp>
      <p:cxnSp>
        <p:nvCxnSpPr>
          <p:cNvPr id="2" name="Straight Connector 1">
            <a:extLst>
              <a:ext uri="{FF2B5EF4-FFF2-40B4-BE49-F238E27FC236}">
                <a16:creationId xmlns:a16="http://schemas.microsoft.com/office/drawing/2014/main" id="{E28323EA-4DB8-4D23-C152-92C9EDA4A5B9}"/>
              </a:ext>
            </a:extLst>
          </p:cNvPr>
          <p:cNvCxnSpPr>
            <a:cxnSpLocks/>
          </p:cNvCxnSpPr>
          <p:nvPr/>
        </p:nvCxnSpPr>
        <p:spPr>
          <a:xfrm>
            <a:off x="0" y="3925069"/>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F5AFCE-0257-22DA-F280-0FDC920666F9}"/>
              </a:ext>
            </a:extLst>
          </p:cNvPr>
          <p:cNvCxnSpPr>
            <a:cxnSpLocks/>
          </p:cNvCxnSpPr>
          <p:nvPr/>
        </p:nvCxnSpPr>
        <p:spPr>
          <a:xfrm>
            <a:off x="7092495" y="3925069"/>
            <a:ext cx="0" cy="1208753"/>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9" name="Triangle 8">
            <a:extLst>
              <a:ext uri="{FF2B5EF4-FFF2-40B4-BE49-F238E27FC236}">
                <a16:creationId xmlns:a16="http://schemas.microsoft.com/office/drawing/2014/main" id="{39E67158-281F-B7D1-55BE-9FA99005013F}"/>
              </a:ext>
            </a:extLst>
          </p:cNvPr>
          <p:cNvSpPr/>
          <p:nvPr/>
        </p:nvSpPr>
        <p:spPr>
          <a:xfrm rot="10800000">
            <a:off x="6983822" y="4393079"/>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B2A097CC-EB1C-BDCD-C802-58553A4C69D1}"/>
              </a:ext>
            </a:extLst>
          </p:cNvPr>
          <p:cNvGraphicFramePr>
            <a:graphicFrameLocks noGrp="1"/>
          </p:cNvGraphicFramePr>
          <p:nvPr>
            <p:extLst>
              <p:ext uri="{D42A27DB-BD31-4B8C-83A1-F6EECF244321}">
                <p14:modId xmlns:p14="http://schemas.microsoft.com/office/powerpoint/2010/main" val="616430250"/>
              </p:ext>
            </p:extLst>
          </p:nvPr>
        </p:nvGraphicFramePr>
        <p:xfrm>
          <a:off x="671332" y="5133822"/>
          <a:ext cx="6402528" cy="3900000"/>
        </p:xfrm>
        <a:graphic>
          <a:graphicData uri="http://schemas.openxmlformats.org/drawingml/2006/table">
            <a:tbl>
              <a:tblPr firstRow="1" firstCol="1" bandRow="1">
                <a:tableStyleId>{5C22544A-7EE6-4342-B048-85BDC9FD1C3A}</a:tableStyleId>
              </a:tblPr>
              <a:tblGrid>
                <a:gridCol w="1776880">
                  <a:extLst>
                    <a:ext uri="{9D8B030D-6E8A-4147-A177-3AD203B41FA5}">
                      <a16:colId xmlns:a16="http://schemas.microsoft.com/office/drawing/2014/main" val="3750696579"/>
                    </a:ext>
                  </a:extLst>
                </a:gridCol>
                <a:gridCol w="4625648">
                  <a:extLst>
                    <a:ext uri="{9D8B030D-6E8A-4147-A177-3AD203B41FA5}">
                      <a16:colId xmlns:a16="http://schemas.microsoft.com/office/drawing/2014/main" val="4194770164"/>
                    </a:ext>
                  </a:extLst>
                </a:gridCol>
              </a:tblGrid>
              <a:tr h="1200079">
                <a:tc>
                  <a:txBody>
                    <a:bodyPr/>
                    <a:lstStyle/>
                    <a:p>
                      <a:pPr>
                        <a:lnSpc>
                          <a:spcPts val="1220"/>
                        </a:lnSpc>
                        <a:buNone/>
                      </a:pPr>
                      <a:r>
                        <a:rPr lang="en-GB" sz="1100" dirty="0" err="1">
                          <a:solidFill>
                            <a:srgbClr val="0289AE"/>
                          </a:solidFill>
                          <a:effectLst/>
                          <a:latin typeface="Calibri" panose="020F0502020204030204" pitchFamily="34" charset="0"/>
                          <a:cs typeface="Calibri" panose="020F0502020204030204" pitchFamily="34" charset="0"/>
                        </a:rPr>
                        <a:t>Conocimientos</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Habilidades</a:t>
                      </a:r>
                      <a:r>
                        <a:rPr lang="en-GB" sz="1100" dirty="0">
                          <a:solidFill>
                            <a:srgbClr val="0289AE"/>
                          </a:solidFill>
                          <a:effectLst/>
                          <a:latin typeface="Calibri" panose="020F0502020204030204" pitchFamily="34" charset="0"/>
                          <a:cs typeface="Calibri" panose="020F0502020204030204" pitchFamily="34" charset="0"/>
                        </a:rPr>
                        <a:t> y </a:t>
                      </a:r>
                      <a:r>
                        <a:rPr lang="en-GB" sz="1100" dirty="0" err="1">
                          <a:solidFill>
                            <a:srgbClr val="0289AE"/>
                          </a:solidFill>
                          <a:effectLst/>
                          <a:latin typeface="Calibri" panose="020F0502020204030204" pitchFamily="34" charset="0"/>
                          <a:cs typeface="Calibri" panose="020F0502020204030204" pitchFamily="34" charset="0"/>
                        </a:rPr>
                        <a:t>Actitudes</a:t>
                      </a:r>
                      <a:r>
                        <a:rPr lang="en-GB" sz="1100" dirty="0">
                          <a:solidFill>
                            <a:srgbClr val="0289AE"/>
                          </a:solidFill>
                          <a:effectLst/>
                          <a:latin typeface="Calibri" panose="020F0502020204030204" pitchFamily="34" charset="0"/>
                          <a:cs typeface="Calibri" panose="020F0502020204030204" pitchFamily="34" charset="0"/>
                        </a:rPr>
                        <a:t> (CHA)</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lvl="0" indent="-184150">
                        <a:lnSpc>
                          <a:spcPts val="1220"/>
                        </a:lnSpc>
                        <a:buClr>
                          <a:srgbClr val="62A844"/>
                        </a:buClr>
                        <a:buSzPts val="1000"/>
                        <a:buFont typeface="Symbol" pitchFamily="2" charset="2"/>
                        <a:buChar char=""/>
                        <a:tabLst>
                          <a:tab pos="457200" algn="l"/>
                        </a:tabLst>
                      </a:pPr>
                      <a:r>
                        <a:rPr lang="es-ES" sz="1100" b="1" dirty="0">
                          <a:solidFill>
                            <a:srgbClr val="404040"/>
                          </a:solidFill>
                          <a:effectLst/>
                          <a:latin typeface="Calibri" panose="020F0502020204030204" pitchFamily="34" charset="0"/>
                          <a:cs typeface="Calibri" panose="020F0502020204030204" pitchFamily="34" charset="0"/>
                        </a:rPr>
                        <a:t>Conocimientos</a:t>
                      </a:r>
                      <a:r>
                        <a:rPr lang="es-ES" sz="1100" b="0" dirty="0">
                          <a:solidFill>
                            <a:srgbClr val="404040"/>
                          </a:solidFill>
                          <a:effectLst/>
                          <a:latin typeface="Calibri" panose="020F0502020204030204" pitchFamily="34" charset="0"/>
                          <a:cs typeface="Calibri" panose="020F0502020204030204" pitchFamily="34" charset="0"/>
                        </a:rPr>
                        <a:t>: Principios de operaciones hosteleras sostenibles (eficiencia energética, conservación del agua, abastecimiento ético, conciencia sobre la huella de carbono).</a:t>
                      </a:r>
                    </a:p>
                    <a:p>
                      <a:pPr marL="184150" lvl="0" indent="-184150">
                        <a:lnSpc>
                          <a:spcPts val="1220"/>
                        </a:lnSpc>
                        <a:buClr>
                          <a:srgbClr val="62A844"/>
                        </a:buClr>
                        <a:buSzPts val="1000"/>
                        <a:buFont typeface="Symbol" pitchFamily="2" charset="2"/>
                        <a:buChar char=""/>
                        <a:tabLst>
                          <a:tab pos="457200" algn="l"/>
                        </a:tabLst>
                      </a:pPr>
                      <a:r>
                        <a:rPr lang="es-ES" sz="1100" b="1" dirty="0">
                          <a:solidFill>
                            <a:srgbClr val="404040"/>
                          </a:solidFill>
                          <a:effectLst/>
                          <a:latin typeface="Calibri" panose="020F0502020204030204" pitchFamily="34" charset="0"/>
                          <a:cs typeface="Calibri" panose="020F0502020204030204" pitchFamily="34" charset="0"/>
                        </a:rPr>
                        <a:t>Habilidades</a:t>
                      </a:r>
                      <a:r>
                        <a:rPr lang="es-ES" sz="1100" b="0" dirty="0">
                          <a:solidFill>
                            <a:srgbClr val="404040"/>
                          </a:solidFill>
                          <a:effectLst/>
                          <a:latin typeface="Calibri" panose="020F0502020204030204" pitchFamily="34" charset="0"/>
                          <a:cs typeface="Calibri" panose="020F0502020204030204" pitchFamily="34" charset="0"/>
                        </a:rPr>
                        <a:t>: Aplicar protocolos de limpieza de bajo impacto, monitorizar el uso de recursos, aplicar directrices de compra local.</a:t>
                      </a:r>
                    </a:p>
                    <a:p>
                      <a:pPr marL="184150" lvl="0" indent="-184150">
                        <a:lnSpc>
                          <a:spcPts val="1220"/>
                        </a:lnSpc>
                        <a:buClr>
                          <a:srgbClr val="62A844"/>
                        </a:buClr>
                        <a:buSzPts val="1000"/>
                        <a:buFont typeface="Symbol" pitchFamily="2" charset="2"/>
                        <a:buChar char=""/>
                        <a:tabLst>
                          <a:tab pos="457200" algn="l"/>
                        </a:tabLst>
                      </a:pPr>
                      <a:r>
                        <a:rPr lang="es-ES" sz="1100" b="1" dirty="0">
                          <a:solidFill>
                            <a:srgbClr val="404040"/>
                          </a:solidFill>
                          <a:effectLst/>
                          <a:latin typeface="Calibri" panose="020F0502020204030204" pitchFamily="34" charset="0"/>
                          <a:cs typeface="Calibri" panose="020F0502020204030204" pitchFamily="34" charset="0"/>
                        </a:rPr>
                        <a:t>Actitudes</a:t>
                      </a:r>
                      <a:r>
                        <a:rPr lang="es-ES" sz="1100" b="0" dirty="0">
                          <a:solidFill>
                            <a:srgbClr val="404040"/>
                          </a:solidFill>
                          <a:effectLst/>
                          <a:latin typeface="Calibri" panose="020F0502020204030204" pitchFamily="34" charset="0"/>
                          <a:cs typeface="Calibri" panose="020F0502020204030204" pitchFamily="34" charset="0"/>
                        </a:rPr>
                        <a:t>: Proactividad, responsabilidad en el uso de recursos compartidos, atención al impacto a largo plazo y compromiso con la sostenibilidad.</a:t>
                      </a:r>
                      <a:endParaRPr lang="en-IE" sz="1100" b="0" dirty="0">
                        <a:solidFill>
                          <a:srgbClr val="404040"/>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348089"/>
                  </a:ext>
                </a:extLst>
              </a:tr>
              <a:tr h="450029">
                <a:tc>
                  <a:txBody>
                    <a:bodyPr/>
                    <a:lstStyle/>
                    <a:p>
                      <a:pPr>
                        <a:lnSpc>
                          <a:spcPts val="1220"/>
                        </a:lnSpc>
                        <a:buNone/>
                      </a:pPr>
                      <a:r>
                        <a:rPr lang="es-ES" sz="1100" dirty="0">
                          <a:solidFill>
                            <a:srgbClr val="0289AE"/>
                          </a:solidFill>
                          <a:effectLst/>
                          <a:latin typeface="Calibri" panose="020F0502020204030204" pitchFamily="34" charset="0"/>
                          <a:cs typeface="Calibri" panose="020F0502020204030204" pitchFamily="34" charset="0"/>
                        </a:rPr>
                        <a:t>Vínculos con Marco Europeos</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lvl="0" indent="-184150">
                        <a:lnSpc>
                          <a:spcPts val="1220"/>
                        </a:lnSpc>
                        <a:buClr>
                          <a:srgbClr val="62A844"/>
                        </a:buClr>
                        <a:buSzPts val="1000"/>
                        <a:buFont typeface="Symbol" pitchFamily="2" charset="2"/>
                        <a:buChar char=""/>
                        <a:tabLst>
                          <a:tab pos="457200" algn="l"/>
                        </a:tabLst>
                      </a:pPr>
                      <a:r>
                        <a:rPr lang="es-ES" sz="1100" b="1" dirty="0" err="1">
                          <a:solidFill>
                            <a:srgbClr val="404040"/>
                          </a:solidFill>
                          <a:effectLst/>
                          <a:latin typeface="Calibri" panose="020F0502020204030204" pitchFamily="34" charset="0"/>
                          <a:cs typeface="Calibri" panose="020F0502020204030204" pitchFamily="34" charset="0"/>
                        </a:rPr>
                        <a:t>GreenComp</a:t>
                      </a:r>
                      <a:r>
                        <a:rPr lang="es-ES" sz="1100" b="1" dirty="0">
                          <a:solidFill>
                            <a:srgbClr val="404040"/>
                          </a:solidFill>
                          <a:effectLst/>
                          <a:latin typeface="Calibri" panose="020F0502020204030204" pitchFamily="34" charset="0"/>
                          <a:cs typeface="Calibri" panose="020F0502020204030204" pitchFamily="34" charset="0"/>
                        </a:rPr>
                        <a:t>: </a:t>
                      </a:r>
                      <a:r>
                        <a:rPr lang="es-ES" sz="1100" b="0" dirty="0">
                          <a:solidFill>
                            <a:srgbClr val="404040"/>
                          </a:solidFill>
                          <a:effectLst/>
                          <a:latin typeface="Calibri" panose="020F0502020204030204" pitchFamily="34" charset="0"/>
                          <a:cs typeface="Calibri" panose="020F0502020204030204" pitchFamily="34" charset="0"/>
                        </a:rPr>
                        <a:t>Actuar por la sostenibilidad, encarnar valores sostenibles.</a:t>
                      </a:r>
                    </a:p>
                    <a:p>
                      <a:pPr marL="184150" lvl="0" indent="-184150">
                        <a:lnSpc>
                          <a:spcPts val="1220"/>
                        </a:lnSpc>
                        <a:buClr>
                          <a:srgbClr val="62A844"/>
                        </a:buClr>
                        <a:buSzPts val="1000"/>
                        <a:buFont typeface="Symbol" pitchFamily="2" charset="2"/>
                        <a:buChar char=""/>
                        <a:tabLst>
                          <a:tab pos="457200" algn="l"/>
                        </a:tabLst>
                      </a:pPr>
                      <a:r>
                        <a:rPr lang="es-ES" sz="1100" b="1" dirty="0" err="1">
                          <a:solidFill>
                            <a:srgbClr val="404040"/>
                          </a:solidFill>
                          <a:effectLst/>
                          <a:latin typeface="Calibri" panose="020F0502020204030204" pitchFamily="34" charset="0"/>
                          <a:cs typeface="Calibri" panose="020F0502020204030204" pitchFamily="34" charset="0"/>
                        </a:rPr>
                        <a:t>EntreComp</a:t>
                      </a:r>
                      <a:r>
                        <a:rPr lang="es-ES" sz="1100" b="1" dirty="0">
                          <a:solidFill>
                            <a:srgbClr val="404040"/>
                          </a:solidFill>
                          <a:effectLst/>
                          <a:latin typeface="Calibri" panose="020F0502020204030204" pitchFamily="34" charset="0"/>
                          <a:cs typeface="Calibri" panose="020F0502020204030204" pitchFamily="34" charset="0"/>
                        </a:rPr>
                        <a:t>: </a:t>
                      </a:r>
                      <a:r>
                        <a:rPr lang="es-ES" sz="1100" b="0" dirty="0">
                          <a:solidFill>
                            <a:srgbClr val="404040"/>
                          </a:solidFill>
                          <a:effectLst/>
                          <a:latin typeface="Calibri" panose="020F0502020204030204" pitchFamily="34" charset="0"/>
                          <a:cs typeface="Calibri" panose="020F0502020204030204" pitchFamily="34" charset="0"/>
                        </a:rPr>
                        <a:t>Pensamiento ético y sostenible.</a:t>
                      </a:r>
                      <a:endParaRPr lang="en-IE" sz="1100" b="0" dirty="0">
                        <a:solidFill>
                          <a:srgbClr val="404040"/>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977873"/>
                  </a:ext>
                </a:extLst>
              </a:tr>
              <a:tr h="1050069">
                <a:tc>
                  <a:txBody>
                    <a:bodyPr/>
                    <a:lstStyle/>
                    <a:p>
                      <a:pPr>
                        <a:lnSpc>
                          <a:spcPts val="1220"/>
                        </a:lnSpc>
                        <a:buNone/>
                      </a:pPr>
                      <a:r>
                        <a:rPr lang="en-US" sz="1100" dirty="0" err="1">
                          <a:solidFill>
                            <a:srgbClr val="0289AE"/>
                          </a:solidFill>
                          <a:effectLst/>
                          <a:latin typeface="Calibri" panose="020F0502020204030204" pitchFamily="34" charset="0"/>
                          <a:cs typeface="Calibri" panose="020F0502020204030204" pitchFamily="34" charset="0"/>
                        </a:rPr>
                        <a:t>Ejemplos</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en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Hostelería</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lvl="0" indent="-184150">
                        <a:lnSpc>
                          <a:spcPts val="1220"/>
                        </a:lnSpc>
                        <a:buClr>
                          <a:srgbClr val="62A844"/>
                        </a:buClr>
                        <a:buSzPts val="1000"/>
                        <a:buFont typeface="Symbol" pitchFamily="2" charset="2"/>
                        <a:buChar char=""/>
                        <a:tabLst>
                          <a:tab pos="457200" algn="l"/>
                        </a:tabLst>
                      </a:pPr>
                      <a:r>
                        <a:rPr lang="es-ES" sz="1100" dirty="0">
                          <a:solidFill>
                            <a:srgbClr val="404040"/>
                          </a:solidFill>
                          <a:effectLst/>
                          <a:latin typeface="Calibri" panose="020F0502020204030204" pitchFamily="34" charset="0"/>
                          <a:cs typeface="Calibri" panose="020F0502020204030204" pitchFamily="34" charset="0"/>
                        </a:rPr>
                        <a:t>Un hotel boutique sustituye los envases de plástico desechables de los artículos de aseo por dispensadores a granel para reducir residuos.</a:t>
                      </a:r>
                    </a:p>
                    <a:p>
                      <a:pPr marL="184150" lvl="0" indent="-184150">
                        <a:lnSpc>
                          <a:spcPts val="1220"/>
                        </a:lnSpc>
                        <a:buClr>
                          <a:srgbClr val="62A844"/>
                        </a:buClr>
                        <a:buSzPts val="1000"/>
                        <a:buFont typeface="Symbol" pitchFamily="2" charset="2"/>
                        <a:buChar char=""/>
                        <a:tabLst>
                          <a:tab pos="457200" algn="l"/>
                        </a:tabLst>
                      </a:pPr>
                      <a:r>
                        <a:rPr lang="es-ES" sz="1100" dirty="0">
                          <a:solidFill>
                            <a:srgbClr val="404040"/>
                          </a:solidFill>
                          <a:effectLst/>
                          <a:latin typeface="Calibri" panose="020F0502020204030204" pitchFamily="34" charset="0"/>
                          <a:cs typeface="Calibri" panose="020F0502020204030204" pitchFamily="34" charset="0"/>
                        </a:rPr>
                        <a:t>El personal de cocina utiliza contenedores de residuos alimentarios y registra reducciones como parte de su preparación diaria.</a:t>
                      </a:r>
                    </a:p>
                    <a:p>
                      <a:pPr marL="184150" lvl="0" indent="-184150">
                        <a:lnSpc>
                          <a:spcPts val="1220"/>
                        </a:lnSpc>
                        <a:buClr>
                          <a:srgbClr val="62A844"/>
                        </a:buClr>
                        <a:buSzPts val="1000"/>
                        <a:buFont typeface="Symbol" pitchFamily="2" charset="2"/>
                        <a:buChar char=""/>
                        <a:tabLst>
                          <a:tab pos="457200" algn="l"/>
                        </a:tabLst>
                      </a:pPr>
                      <a:r>
                        <a:rPr lang="es-ES" sz="1100" dirty="0">
                          <a:solidFill>
                            <a:srgbClr val="404040"/>
                          </a:solidFill>
                          <a:effectLst/>
                          <a:latin typeface="Calibri" panose="020F0502020204030204" pitchFamily="34" charset="0"/>
                          <a:cs typeface="Calibri" panose="020F0502020204030204" pitchFamily="34" charset="0"/>
                        </a:rPr>
                        <a:t>El equipo de recepción promueve el transporte local y los negocios asociados con certificación ecológica.</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534248"/>
                  </a:ext>
                </a:extLst>
              </a:tr>
              <a:tr h="1050069">
                <a:tc>
                  <a:txBody>
                    <a:bodyPr/>
                    <a:lstStyle/>
                    <a:p>
                      <a:pPr>
                        <a:lnSpc>
                          <a:spcPts val="1220"/>
                        </a:lnSpc>
                        <a:buNone/>
                      </a:pPr>
                      <a:r>
                        <a:rPr lang="es-ES" sz="1100" dirty="0">
                          <a:solidFill>
                            <a:srgbClr val="0289AE"/>
                          </a:solidFill>
                          <a:effectLst/>
                          <a:latin typeface="Calibri" panose="020F0502020204030204" pitchFamily="34" charset="0"/>
                          <a:cs typeface="Calibri" panose="020F0502020204030204" pitchFamily="34" charset="0"/>
                        </a:rPr>
                        <a:t>Resultados del Aprendizaje</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lvl="0" indent="-184150">
                        <a:lnSpc>
                          <a:spcPts val="1220"/>
                        </a:lnSpc>
                        <a:buClr>
                          <a:srgbClr val="62A844"/>
                        </a:buClr>
                        <a:buSzPts val="1000"/>
                        <a:buFont typeface="Symbol" pitchFamily="2" charset="2"/>
                        <a:buChar char=""/>
                        <a:tabLst>
                          <a:tab pos="457200" algn="l"/>
                        </a:tabLst>
                      </a:pPr>
                      <a:r>
                        <a:rPr lang="es-ES" sz="1100" dirty="0">
                          <a:solidFill>
                            <a:srgbClr val="404040"/>
                          </a:solidFill>
                          <a:effectLst/>
                          <a:latin typeface="Calibri" panose="020F0502020204030204" pitchFamily="34" charset="0"/>
                          <a:cs typeface="Calibri" panose="020F0502020204030204" pitchFamily="34" charset="0"/>
                        </a:rPr>
                        <a:t>Identificar cinco acciones sostenibles aplicables a recepción, cocina o limpieza.</a:t>
                      </a:r>
                    </a:p>
                    <a:p>
                      <a:pPr marL="184150" lvl="0" indent="-184150">
                        <a:lnSpc>
                          <a:spcPts val="1220"/>
                        </a:lnSpc>
                        <a:buClr>
                          <a:srgbClr val="62A844"/>
                        </a:buClr>
                        <a:buSzPts val="1000"/>
                        <a:buFont typeface="Symbol" pitchFamily="2" charset="2"/>
                        <a:buChar char=""/>
                        <a:tabLst>
                          <a:tab pos="457200" algn="l"/>
                        </a:tabLst>
                      </a:pPr>
                      <a:r>
                        <a:rPr lang="es-ES" sz="1100" dirty="0">
                          <a:solidFill>
                            <a:srgbClr val="404040"/>
                          </a:solidFill>
                          <a:effectLst/>
                          <a:latin typeface="Calibri" panose="020F0502020204030204" pitchFamily="34" charset="0"/>
                          <a:cs typeface="Calibri" panose="020F0502020204030204" pitchFamily="34" charset="0"/>
                        </a:rPr>
                        <a:t>Diseñar una rutina de turnos que incluya puntos de control de sostenibilidad (por ejemplo, apagado de luces, reciclaje).</a:t>
                      </a:r>
                    </a:p>
                    <a:p>
                      <a:pPr marL="184150" lvl="0" indent="-184150">
                        <a:lnSpc>
                          <a:spcPts val="1220"/>
                        </a:lnSpc>
                        <a:buClr>
                          <a:srgbClr val="62A844"/>
                        </a:buClr>
                        <a:buSzPts val="1000"/>
                        <a:buFont typeface="Symbol" pitchFamily="2" charset="2"/>
                        <a:buChar char=""/>
                        <a:tabLst>
                          <a:tab pos="457200" algn="l"/>
                        </a:tabLst>
                      </a:pPr>
                      <a:r>
                        <a:rPr lang="es-ES" sz="1100" dirty="0">
                          <a:solidFill>
                            <a:srgbClr val="404040"/>
                          </a:solidFill>
                          <a:effectLst/>
                          <a:latin typeface="Calibri" panose="020F0502020204030204" pitchFamily="34" charset="0"/>
                          <a:cs typeface="Calibri" panose="020F0502020204030204" pitchFamily="34" charset="0"/>
                        </a:rPr>
                        <a:t>Evaluar el impacto ambiental a corto y largo plazo de las rutinas diarias de un hotel.</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381138"/>
                  </a:ext>
                </a:extLst>
              </a:tr>
            </a:tbl>
          </a:graphicData>
        </a:graphic>
      </p:graphicFrame>
      <p:sp>
        <p:nvSpPr>
          <p:cNvPr id="18" name="Text Placeholder 1">
            <a:extLst>
              <a:ext uri="{FF2B5EF4-FFF2-40B4-BE49-F238E27FC236}">
                <a16:creationId xmlns:a16="http://schemas.microsoft.com/office/drawing/2014/main" id="{1B1657FA-F7E3-4933-A237-E9B07C090273}"/>
              </a:ext>
            </a:extLst>
          </p:cNvPr>
          <p:cNvSpPr txBox="1">
            <a:spLocks/>
          </p:cNvSpPr>
          <p:nvPr/>
        </p:nvSpPr>
        <p:spPr>
          <a:xfrm>
            <a:off x="548032" y="4242087"/>
            <a:ext cx="4958076"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s-ES" sz="1100" b="0" dirty="0">
                <a:solidFill>
                  <a:srgbClr val="404040"/>
                </a:solidFill>
              </a:rPr>
              <a:t>Incorporar prácticas ambiental y socialmente responsables en los flujos de trabajo diarios de la hostelería para mejorar la resiliencia, el cumplimiento normativo, la satisfacción del cliente y el impacto ambiental. Esto incluye comportamientos operativos relacionados con limpieza, compras, restauración, consumo energético y rutinas del personal.</a:t>
            </a:r>
            <a:endParaRPr lang="en-US" sz="1100" b="0" dirty="0">
              <a:solidFill>
                <a:srgbClr val="404040"/>
              </a:solidFill>
            </a:endParaRPr>
          </a:p>
        </p:txBody>
      </p:sp>
      <p:cxnSp>
        <p:nvCxnSpPr>
          <p:cNvPr id="19" name="Straight Connector 18">
            <a:extLst>
              <a:ext uri="{FF2B5EF4-FFF2-40B4-BE49-F238E27FC236}">
                <a16:creationId xmlns:a16="http://schemas.microsoft.com/office/drawing/2014/main" id="{D47734F3-7425-12F6-BC45-4B33749309B9}"/>
              </a:ext>
            </a:extLst>
          </p:cNvPr>
          <p:cNvCxnSpPr>
            <a:cxnSpLocks/>
          </p:cNvCxnSpPr>
          <p:nvPr/>
        </p:nvCxnSpPr>
        <p:spPr>
          <a:xfrm>
            <a:off x="684049" y="5133969"/>
            <a:ext cx="640076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7214C12-8718-F102-F3BD-D39D17FF2D61}"/>
              </a:ext>
            </a:extLst>
          </p:cNvPr>
          <p:cNvSpPr txBox="1"/>
          <p:nvPr/>
        </p:nvSpPr>
        <p:spPr>
          <a:xfrm>
            <a:off x="548032" y="3677686"/>
            <a:ext cx="6227997" cy="1077218"/>
          </a:xfrm>
          <a:prstGeom prst="rect">
            <a:avLst/>
          </a:prstGeom>
          <a:noFill/>
          <a:ln>
            <a:noFill/>
          </a:ln>
        </p:spPr>
        <p:txBody>
          <a:bodyPr wrap="square" rtlCol="0">
            <a:spAutoFit/>
          </a:bodyPr>
          <a:lstStyle/>
          <a:p>
            <a:r>
              <a:rPr lang="en-US" sz="1600" b="1" dirty="0">
                <a:solidFill>
                  <a:srgbClr val="0C4659"/>
                </a:solidFill>
                <a:highlight>
                  <a:srgbClr val="62A844"/>
                </a:highlight>
                <a:latin typeface="Calibri" panose="020F0502020204030204" pitchFamily="34" charset="0"/>
                <a:cs typeface="Calibri" panose="020F0502020204030204" pitchFamily="34" charset="0"/>
              </a:rPr>
              <a:t> </a:t>
            </a:r>
            <a:r>
              <a:rPr lang="en-US" sz="1600" b="1" dirty="0">
                <a:solidFill>
                  <a:schemeClr val="bg1"/>
                </a:solidFill>
                <a:highlight>
                  <a:srgbClr val="62A844"/>
                </a:highlight>
                <a:latin typeface="Calibri" panose="020F0502020204030204" pitchFamily="34" charset="0"/>
                <a:cs typeface="Calibri" panose="020F0502020204030204" pitchFamily="34" charset="0"/>
              </a:rPr>
              <a:t>01</a:t>
            </a:r>
            <a:r>
              <a:rPr lang="en-US" sz="1600" b="1" dirty="0">
                <a:solidFill>
                  <a:srgbClr val="62A844"/>
                </a:solidFill>
                <a:highlight>
                  <a:srgbClr val="62A844"/>
                </a:highlight>
                <a:latin typeface="Calibri" panose="020F0502020204030204" pitchFamily="34" charset="0"/>
                <a:cs typeface="Calibri" panose="020F0502020204030204" pitchFamily="34" charset="0"/>
              </a:rPr>
              <a:t>.</a:t>
            </a:r>
            <a:r>
              <a:rPr lang="en-US" sz="1600" b="1" dirty="0">
                <a:solidFill>
                  <a:srgbClr val="0C4659"/>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Integrar</a:t>
            </a:r>
            <a:r>
              <a:rPr lang="en-US" sz="1600" b="1" dirty="0">
                <a:solidFill>
                  <a:srgbClr val="0289AE"/>
                </a:solidFill>
                <a:highlight>
                  <a:srgbClr val="FFFFFF"/>
                </a:highlight>
                <a:latin typeface="Calibri" panose="020F0502020204030204" pitchFamily="34" charset="0"/>
                <a:cs typeface="Calibri" panose="020F0502020204030204" pitchFamily="34" charset="0"/>
              </a:rPr>
              <a:t> la </a:t>
            </a:r>
            <a:r>
              <a:rPr lang="en-US" sz="1600" b="1" dirty="0" err="1">
                <a:solidFill>
                  <a:srgbClr val="0289AE"/>
                </a:solidFill>
                <a:highlight>
                  <a:srgbClr val="FFFFFF"/>
                </a:highlight>
                <a:latin typeface="Calibri" panose="020F0502020204030204" pitchFamily="34" charset="0"/>
                <a:cs typeface="Calibri" panose="020F0502020204030204" pitchFamily="34" charset="0"/>
              </a:rPr>
              <a:t>Sostenibilidad</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en</a:t>
            </a:r>
            <a:r>
              <a:rPr lang="en-US" sz="1600" b="1" dirty="0">
                <a:solidFill>
                  <a:srgbClr val="0289AE"/>
                </a:solidFill>
                <a:highlight>
                  <a:srgbClr val="FFFFFF"/>
                </a:highlight>
                <a:latin typeface="Calibri" panose="020F0502020204030204" pitchFamily="34" charset="0"/>
                <a:cs typeface="Calibri" panose="020F0502020204030204" pitchFamily="34" charset="0"/>
              </a:rPr>
              <a:t> las </a:t>
            </a:r>
            <a:r>
              <a:rPr lang="en-US" sz="1600" b="1" dirty="0" err="1">
                <a:solidFill>
                  <a:srgbClr val="0289AE"/>
                </a:solidFill>
                <a:highlight>
                  <a:srgbClr val="FFFFFF"/>
                </a:highlight>
                <a:latin typeface="Calibri" panose="020F0502020204030204" pitchFamily="34" charset="0"/>
                <a:cs typeface="Calibri" panose="020F0502020204030204" pitchFamily="34" charset="0"/>
              </a:rPr>
              <a:t>Operaciones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Diarias</a:t>
            </a:r>
            <a:r>
              <a:rPr lang="en-US" sz="1600" b="1" dirty="0">
                <a:solidFill>
                  <a:srgbClr val="0289AE"/>
                </a:solidFill>
                <a:highlight>
                  <a:srgbClr val="FFFFFF"/>
                </a:highlight>
                <a:latin typeface="Calibri" panose="020F0502020204030204" pitchFamily="34" charset="0"/>
                <a:cs typeface="Calibri" panose="020F0502020204030204" pitchFamily="34" charset="0"/>
              </a:rPr>
              <a:t> de la </a:t>
            </a:r>
            <a:r>
              <a:rPr lang="en-US" sz="1600" b="1" dirty="0" err="1">
                <a:solidFill>
                  <a:srgbClr val="0289AE"/>
                </a:solidFill>
                <a:highlight>
                  <a:srgbClr val="FFFFFF"/>
                </a:highlight>
                <a:latin typeface="Calibri" panose="020F0502020204030204" pitchFamily="34" charset="0"/>
                <a:cs typeface="Calibri" panose="020F0502020204030204" pitchFamily="34" charset="0"/>
              </a:rPr>
              <a:t>Hostelería</a:t>
            </a:r>
            <a:r>
              <a:rPr lang="en-US" sz="1600" b="1" dirty="0">
                <a:solidFill>
                  <a:schemeClr val="bg1"/>
                </a:solidFill>
                <a:highlight>
                  <a:srgbClr val="FFFFFF"/>
                </a:highlight>
                <a:latin typeface="Calibri" panose="020F0502020204030204" pitchFamily="34" charset="0"/>
                <a:cs typeface="Calibri" panose="020F0502020204030204" pitchFamily="34" charset="0"/>
              </a:rPr>
              <a:t>.</a:t>
            </a:r>
          </a:p>
          <a:p>
            <a:endParaRPr lang="en-US" sz="1600" b="1" dirty="0">
              <a:solidFill>
                <a:srgbClr val="0289AE"/>
              </a:solidFill>
              <a:highlight>
                <a:srgbClr val="FFFFFF"/>
              </a:highlight>
              <a:latin typeface="Calibri" panose="020F0502020204030204" pitchFamily="34" charset="0"/>
              <a:cs typeface="Calibri" panose="020F0502020204030204" pitchFamily="34" charset="0"/>
            </a:endParaRPr>
          </a:p>
          <a:p>
            <a:r>
              <a:rPr lang="en-US" sz="1600" b="1" dirty="0">
                <a:solidFill>
                  <a:srgbClr val="0289AE"/>
                </a:solidFill>
                <a:highlight>
                  <a:srgbClr val="FFFFFF"/>
                </a:highligh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03594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D5F14-BF0C-86C8-4A90-D3929F7B8430}"/>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7126657D-B99F-19D3-A36F-8A72C4D50ACA}"/>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44</a:t>
            </a:fld>
            <a:endParaRPr lang="en-US" dirty="0">
              <a:solidFill>
                <a:srgbClr val="262626"/>
              </a:solidFill>
            </a:endParaRPr>
          </a:p>
        </p:txBody>
      </p:sp>
      <p:graphicFrame>
        <p:nvGraphicFramePr>
          <p:cNvPr id="16" name="Table 15">
            <a:extLst>
              <a:ext uri="{FF2B5EF4-FFF2-40B4-BE49-F238E27FC236}">
                <a16:creationId xmlns:a16="http://schemas.microsoft.com/office/drawing/2014/main" id="{9C801F7C-815D-3E87-39BB-81A9F7B7D678}"/>
              </a:ext>
            </a:extLst>
          </p:cNvPr>
          <p:cNvGraphicFramePr>
            <a:graphicFrameLocks noGrp="1"/>
          </p:cNvGraphicFramePr>
          <p:nvPr>
            <p:extLst>
              <p:ext uri="{D42A27DB-BD31-4B8C-83A1-F6EECF244321}">
                <p14:modId xmlns:p14="http://schemas.microsoft.com/office/powerpoint/2010/main" val="3011350712"/>
              </p:ext>
            </p:extLst>
          </p:nvPr>
        </p:nvGraphicFramePr>
        <p:xfrm>
          <a:off x="693071" y="1293913"/>
          <a:ext cx="6228000" cy="3658505"/>
        </p:xfrm>
        <a:graphic>
          <a:graphicData uri="http://schemas.openxmlformats.org/drawingml/2006/table">
            <a:tbl>
              <a:tblPr firstRow="1" firstCol="1" bandRow="1">
                <a:tableStyleId>{5C22544A-7EE6-4342-B048-85BDC9FD1C3A}</a:tableStyleId>
              </a:tblPr>
              <a:tblGrid>
                <a:gridCol w="1727204">
                  <a:extLst>
                    <a:ext uri="{9D8B030D-6E8A-4147-A177-3AD203B41FA5}">
                      <a16:colId xmlns:a16="http://schemas.microsoft.com/office/drawing/2014/main" val="3750696579"/>
                    </a:ext>
                  </a:extLst>
                </a:gridCol>
                <a:gridCol w="4500796">
                  <a:extLst>
                    <a:ext uri="{9D8B030D-6E8A-4147-A177-3AD203B41FA5}">
                      <a16:colId xmlns:a16="http://schemas.microsoft.com/office/drawing/2014/main" val="4194770164"/>
                    </a:ext>
                  </a:extLst>
                </a:gridCol>
              </a:tblGrid>
              <a:tr h="1081721">
                <a:tc>
                  <a:txBody>
                    <a:bodyPr/>
                    <a:lstStyle/>
                    <a:p>
                      <a:pPr>
                        <a:lnSpc>
                          <a:spcPts val="1220"/>
                        </a:lnSpc>
                        <a:buNone/>
                      </a:pPr>
                      <a:r>
                        <a:rPr lang="en-GB" sz="1100" dirty="0" err="1">
                          <a:solidFill>
                            <a:srgbClr val="0289AE"/>
                          </a:solidFill>
                          <a:effectLst/>
                          <a:latin typeface="Calibri" panose="020F0502020204030204" pitchFamily="34" charset="0"/>
                          <a:cs typeface="Calibri" panose="020F0502020204030204" pitchFamily="34" charset="0"/>
                        </a:rPr>
                        <a:t>Conocimientos</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Habilidades</a:t>
                      </a:r>
                      <a:r>
                        <a:rPr lang="en-GB" sz="1100" dirty="0">
                          <a:solidFill>
                            <a:srgbClr val="0289AE"/>
                          </a:solidFill>
                          <a:effectLst/>
                          <a:latin typeface="Calibri" panose="020F0502020204030204" pitchFamily="34" charset="0"/>
                          <a:cs typeface="Calibri" panose="020F0502020204030204" pitchFamily="34" charset="0"/>
                        </a:rPr>
                        <a:t> y </a:t>
                      </a:r>
                      <a:r>
                        <a:rPr lang="en-GB" sz="1100" dirty="0" err="1">
                          <a:solidFill>
                            <a:srgbClr val="0289AE"/>
                          </a:solidFill>
                          <a:effectLst/>
                          <a:latin typeface="Calibri" panose="020F0502020204030204" pitchFamily="34" charset="0"/>
                          <a:cs typeface="Calibri" panose="020F0502020204030204" pitchFamily="34" charset="0"/>
                        </a:rPr>
                        <a:t>Actitudes</a:t>
                      </a:r>
                      <a:r>
                        <a:rPr lang="en-GB" sz="1100" dirty="0">
                          <a:solidFill>
                            <a:srgbClr val="0289AE"/>
                          </a:solidFill>
                          <a:effectLst/>
                          <a:latin typeface="Calibri" panose="020F0502020204030204" pitchFamily="34" charset="0"/>
                          <a:cs typeface="Calibri" panose="020F0502020204030204" pitchFamily="34" charset="0"/>
                        </a:rPr>
                        <a:t> (CHA)</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a:solidFill>
                            <a:srgbClr val="404040"/>
                          </a:solidFill>
                          <a:effectLst/>
                          <a:latin typeface="Calibri" panose="020F0502020204030204" pitchFamily="34" charset="0"/>
                          <a:cs typeface="Calibri" panose="020F0502020204030204" pitchFamily="34" charset="0"/>
                        </a:rPr>
                        <a:t>Conocimientos: </a:t>
                      </a:r>
                      <a:r>
                        <a:rPr lang="es-ES" sz="1100" b="0" dirty="0">
                          <a:solidFill>
                            <a:srgbClr val="404040"/>
                          </a:solidFill>
                          <a:effectLst/>
                          <a:latin typeface="Calibri" panose="020F0502020204030204" pitchFamily="34" charset="0"/>
                          <a:cs typeface="Calibri" panose="020F0502020204030204" pitchFamily="34" charset="0"/>
                        </a:rPr>
                        <a:t>conceptos de diseño circular, flujos de materiales, compras circulares y principios “de la cuna a la cuna".</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a:solidFill>
                            <a:srgbClr val="404040"/>
                          </a:solidFill>
                          <a:effectLst/>
                          <a:latin typeface="Calibri" panose="020F0502020204030204" pitchFamily="34" charset="0"/>
                          <a:cs typeface="Calibri" panose="020F0502020204030204" pitchFamily="34" charset="0"/>
                        </a:rPr>
                        <a:t>Habilidades</a:t>
                      </a:r>
                      <a:r>
                        <a:rPr lang="es-ES" sz="1100" b="0" dirty="0">
                          <a:solidFill>
                            <a:srgbClr val="404040"/>
                          </a:solidFill>
                          <a:effectLst/>
                          <a:latin typeface="Calibri" panose="020F0502020204030204" pitchFamily="34" charset="0"/>
                          <a:cs typeface="Calibri" panose="020F0502020204030204" pitchFamily="34" charset="0"/>
                        </a:rPr>
                        <a:t>: realizar auditorías de residuos y recursos, implementar prácticas de reparación y reutilización, y medir indicadores de eficiencia.</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a:solidFill>
                            <a:srgbClr val="404040"/>
                          </a:solidFill>
                          <a:effectLst/>
                          <a:latin typeface="Calibri" panose="020F0502020204030204" pitchFamily="34" charset="0"/>
                          <a:cs typeface="Calibri" panose="020F0502020204030204" pitchFamily="34" charset="0"/>
                        </a:rPr>
                        <a:t>Actitudes: </a:t>
                      </a:r>
                      <a:r>
                        <a:rPr lang="es-ES" sz="1100" b="0" dirty="0">
                          <a:solidFill>
                            <a:srgbClr val="404040"/>
                          </a:solidFill>
                          <a:effectLst/>
                          <a:latin typeface="Calibri" panose="020F0502020204030204" pitchFamily="34" charset="0"/>
                          <a:cs typeface="Calibri" panose="020F0502020204030204" pitchFamily="34" charset="0"/>
                        </a:rPr>
                        <a:t>mentalidad crítica sobre el consumo, aprecio por la innovación y conservación, conciencia de la eficiencia de costes.</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348089"/>
                  </a:ext>
                </a:extLst>
              </a:tr>
              <a:tr h="474384">
                <a:tc>
                  <a:txBody>
                    <a:bodyPr/>
                    <a:lstStyle/>
                    <a:p>
                      <a:pPr>
                        <a:lnSpc>
                          <a:spcPts val="1220"/>
                        </a:lnSpc>
                        <a:buNone/>
                      </a:pPr>
                      <a:r>
                        <a:rPr lang="es-ES" sz="1100" dirty="0">
                          <a:solidFill>
                            <a:srgbClr val="0289AE"/>
                          </a:solidFill>
                          <a:effectLst/>
                          <a:latin typeface="Calibri" panose="020F0502020204030204" pitchFamily="34" charset="0"/>
                          <a:cs typeface="Calibri" panose="020F0502020204030204" pitchFamily="34" charset="0"/>
                        </a:rPr>
                        <a:t>Vínculos con Marco Europeos</a:t>
                      </a:r>
                      <a:endParaRPr lang="en-IE" sz="1100" dirty="0">
                        <a:solidFill>
                          <a:srgbClr val="0289AE"/>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err="1">
                          <a:solidFill>
                            <a:srgbClr val="404040"/>
                          </a:solidFill>
                          <a:effectLst/>
                          <a:latin typeface="Calibri" panose="020F0502020204030204" pitchFamily="34" charset="0"/>
                          <a:cs typeface="Calibri" panose="020F0502020204030204" pitchFamily="34" charset="0"/>
                        </a:rPr>
                        <a:t>GreenComp</a:t>
                      </a:r>
                      <a:r>
                        <a:rPr lang="es-ES" sz="1100" b="1" dirty="0">
                          <a:solidFill>
                            <a:srgbClr val="404040"/>
                          </a:solidFill>
                          <a:effectLst/>
                          <a:latin typeface="Calibri" panose="020F0502020204030204" pitchFamily="34" charset="0"/>
                          <a:cs typeface="Calibri" panose="020F0502020204030204" pitchFamily="34" charset="0"/>
                        </a:rPr>
                        <a:t>: </a:t>
                      </a:r>
                      <a:r>
                        <a:rPr lang="es-ES" sz="1100" b="0" dirty="0">
                          <a:solidFill>
                            <a:srgbClr val="404040"/>
                          </a:solidFill>
                          <a:effectLst/>
                          <a:latin typeface="Calibri" panose="020F0502020204030204" pitchFamily="34" charset="0"/>
                          <a:cs typeface="Calibri" panose="020F0502020204030204" pitchFamily="34" charset="0"/>
                        </a:rPr>
                        <a:t>Pensamiento sistémico, visualización de futuros sostenibles.</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err="1">
                          <a:solidFill>
                            <a:srgbClr val="404040"/>
                          </a:solidFill>
                          <a:effectLst/>
                          <a:latin typeface="Calibri" panose="020F0502020204030204" pitchFamily="34" charset="0"/>
                          <a:cs typeface="Calibri" panose="020F0502020204030204" pitchFamily="34" charset="0"/>
                        </a:rPr>
                        <a:t>EntreComp</a:t>
                      </a:r>
                      <a:r>
                        <a:rPr lang="es-ES" sz="1100" b="1" dirty="0">
                          <a:solidFill>
                            <a:srgbClr val="404040"/>
                          </a:solidFill>
                          <a:effectLst/>
                          <a:latin typeface="Calibri" panose="020F0502020204030204" pitchFamily="34" charset="0"/>
                          <a:cs typeface="Calibri" panose="020F0502020204030204" pitchFamily="34" charset="0"/>
                        </a:rPr>
                        <a:t>: </a:t>
                      </a:r>
                      <a:r>
                        <a:rPr lang="es-ES" sz="1100" b="0" dirty="0">
                          <a:solidFill>
                            <a:srgbClr val="404040"/>
                          </a:solidFill>
                          <a:effectLst/>
                          <a:latin typeface="Calibri" panose="020F0502020204030204" pitchFamily="34" charset="0"/>
                          <a:cs typeface="Calibri" panose="020F0502020204030204" pitchFamily="34" charset="0"/>
                        </a:rPr>
                        <a:t>Creatividad, movilización de recursos.</a:t>
                      </a:r>
                      <a:endParaRPr lang="en-IE" sz="1100" b="0" dirty="0">
                        <a:solidFill>
                          <a:srgbClr val="404040"/>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977873"/>
                  </a:ext>
                </a:extLst>
              </a:tr>
              <a:tr h="899128">
                <a:tc>
                  <a:txBody>
                    <a:bodyPr/>
                    <a:lstStyle/>
                    <a:p>
                      <a:pPr>
                        <a:lnSpc>
                          <a:spcPts val="1220"/>
                        </a:lnSpc>
                        <a:buNone/>
                      </a:pPr>
                      <a:r>
                        <a:rPr lang="en-US" sz="1100" dirty="0" err="1">
                          <a:solidFill>
                            <a:srgbClr val="0289AE"/>
                          </a:solidFill>
                          <a:effectLst/>
                          <a:latin typeface="Calibri" panose="020F0502020204030204" pitchFamily="34" charset="0"/>
                          <a:cs typeface="Calibri" panose="020F0502020204030204" pitchFamily="34" charset="0"/>
                        </a:rPr>
                        <a:t>Ejemplos</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en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Hostelería</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Un resort reutiliza sábanas desgastadas para fabricar bolsas de lavandería o delantales para el personal.</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Los gerentes de restaurante diseñan menús basados en principios de desperdicio cero (por ejemplo, aprovechamiento completo de vegetales).</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Los equipos de mantenimiento auditan el consumo de agua en las habitaciones e instalan grifos de bajo flujo.</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534248"/>
                  </a:ext>
                </a:extLst>
              </a:tr>
              <a:tr h="865623">
                <a:tc>
                  <a:txBody>
                    <a:bodyPr/>
                    <a:lstStyle/>
                    <a:p>
                      <a:pPr>
                        <a:lnSpc>
                          <a:spcPts val="1220"/>
                        </a:lnSpc>
                        <a:buNone/>
                      </a:pPr>
                      <a:r>
                        <a:rPr lang="es-ES" sz="1100" dirty="0">
                          <a:solidFill>
                            <a:srgbClr val="0289AE"/>
                          </a:solidFill>
                          <a:effectLst/>
                          <a:latin typeface="Calibri" panose="020F0502020204030204" pitchFamily="34" charset="0"/>
                          <a:cs typeface="Calibri" panose="020F0502020204030204" pitchFamily="34" charset="0"/>
                        </a:rPr>
                        <a:t>Resultados del Aprendizaje</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Realizar una evaluación básica de flujo de materiales en una unidad hostelera.</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Crear una lista de verificación para identificar oportunidades circulares en cocina, limpieza y mantenimiento.</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Comparar los modelos lineales frente a los circulares en términos de resultados ambientales y financieros para las pymes.</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381138"/>
                  </a:ext>
                </a:extLst>
              </a:tr>
            </a:tbl>
          </a:graphicData>
        </a:graphic>
      </p:graphicFrame>
      <p:cxnSp>
        <p:nvCxnSpPr>
          <p:cNvPr id="10" name="Straight Connector 9">
            <a:extLst>
              <a:ext uri="{FF2B5EF4-FFF2-40B4-BE49-F238E27FC236}">
                <a16:creationId xmlns:a16="http://schemas.microsoft.com/office/drawing/2014/main" id="{5270727F-8543-511E-2E61-2BD219E41B92}"/>
              </a:ext>
            </a:extLst>
          </p:cNvPr>
          <p:cNvCxnSpPr>
            <a:cxnSpLocks/>
          </p:cNvCxnSpPr>
          <p:nvPr/>
        </p:nvCxnSpPr>
        <p:spPr>
          <a:xfrm>
            <a:off x="506482" y="506799"/>
            <a:ext cx="7038594"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7970FCF-0CD7-8AC2-FB2E-338B4BD2F0D6}"/>
              </a:ext>
            </a:extLst>
          </p:cNvPr>
          <p:cNvSpPr txBox="1"/>
          <p:nvPr/>
        </p:nvSpPr>
        <p:spPr>
          <a:xfrm>
            <a:off x="589321" y="337522"/>
            <a:ext cx="6435499" cy="338554"/>
          </a:xfrm>
          <a:prstGeom prst="rect">
            <a:avLst/>
          </a:prstGeom>
          <a:noFill/>
          <a:ln>
            <a:noFill/>
          </a:ln>
        </p:spPr>
        <p:txBody>
          <a:bodyPr wrap="square" rtlCol="0">
            <a:spAutoFit/>
          </a:bodyPr>
          <a:lstStyle/>
          <a:p>
            <a:pPr algn="r"/>
            <a:r>
              <a:rPr lang="en-US" sz="1600" b="1" dirty="0">
                <a:solidFill>
                  <a:srgbClr val="0C4659"/>
                </a:solidFill>
                <a:highlight>
                  <a:srgbClr val="62A844"/>
                </a:highlight>
                <a:latin typeface="Calibri" panose="020F0502020204030204" pitchFamily="34" charset="0"/>
                <a:cs typeface="Calibri" panose="020F0502020204030204" pitchFamily="34" charset="0"/>
              </a:rPr>
              <a:t> </a:t>
            </a:r>
            <a:r>
              <a:rPr lang="en-US" sz="1600" b="1" dirty="0">
                <a:solidFill>
                  <a:schemeClr val="bg1"/>
                </a:solidFill>
                <a:highlight>
                  <a:srgbClr val="62A844"/>
                </a:highlight>
                <a:latin typeface="Calibri" panose="020F0502020204030204" pitchFamily="34" charset="0"/>
                <a:cs typeface="Calibri" panose="020F0502020204030204" pitchFamily="34" charset="0"/>
              </a:rPr>
              <a:t>02</a:t>
            </a:r>
            <a:r>
              <a:rPr lang="en-US" sz="1600" b="1" dirty="0">
                <a:solidFill>
                  <a:srgbClr val="62A844"/>
                </a:solidFill>
                <a:highlight>
                  <a:srgbClr val="62A844"/>
                </a:highlight>
                <a:latin typeface="Calibri" panose="020F0502020204030204" pitchFamily="34" charset="0"/>
                <a:cs typeface="Calibri" panose="020F0502020204030204" pitchFamily="34" charset="0"/>
              </a:rPr>
              <a:t>.</a:t>
            </a:r>
            <a:r>
              <a:rPr lang="en-US" sz="1600" b="1" dirty="0">
                <a:solidFill>
                  <a:srgbClr val="0C4659"/>
                </a:solidFill>
                <a:highlight>
                  <a:srgbClr val="FFFFFF"/>
                </a:highlight>
                <a:latin typeface="Calibri" panose="020F0502020204030204" pitchFamily="34" charset="0"/>
                <a:cs typeface="Calibri" panose="020F0502020204030204" pitchFamily="34" charset="0"/>
              </a:rPr>
              <a:t> </a:t>
            </a:r>
            <a:r>
              <a:rPr lang="en-US" sz="1600" b="1" dirty="0">
                <a:solidFill>
                  <a:srgbClr val="0289AE"/>
                </a:solidFill>
                <a:highlight>
                  <a:srgbClr val="FFFFFF"/>
                </a:highlight>
                <a:latin typeface="Calibri" panose="020F0502020204030204" pitchFamily="34" charset="0"/>
                <a:cs typeface="Calibri" panose="020F0502020204030204" pitchFamily="34" charset="0"/>
              </a:rPr>
              <a:t>Economía Circular y </a:t>
            </a:r>
            <a:r>
              <a:rPr lang="en-US" sz="1600" b="1" dirty="0" err="1">
                <a:solidFill>
                  <a:srgbClr val="0289AE"/>
                </a:solidFill>
                <a:highlight>
                  <a:srgbClr val="FFFFFF"/>
                </a:highlight>
                <a:latin typeface="Calibri" panose="020F0502020204030204" pitchFamily="34" charset="0"/>
                <a:cs typeface="Calibri" panose="020F0502020204030204" pitchFamily="34" charset="0"/>
              </a:rPr>
              <a:t>Eficiencia</a:t>
            </a:r>
            <a:r>
              <a:rPr lang="en-US" sz="1600" b="1" dirty="0">
                <a:solidFill>
                  <a:srgbClr val="0289AE"/>
                </a:solidFill>
                <a:highlight>
                  <a:srgbClr val="FFFFFF"/>
                </a:highlight>
                <a:latin typeface="Calibri" panose="020F0502020204030204" pitchFamily="34" charset="0"/>
                <a:cs typeface="Calibri" panose="020F0502020204030204" pitchFamily="34" charset="0"/>
              </a:rPr>
              <a:t> de </a:t>
            </a:r>
            <a:r>
              <a:rPr lang="en-US" sz="1600" b="1" dirty="0" err="1">
                <a:solidFill>
                  <a:srgbClr val="0289AE"/>
                </a:solidFill>
                <a:highlight>
                  <a:srgbClr val="FFFFFF"/>
                </a:highlight>
                <a:latin typeface="Calibri" panose="020F0502020204030204" pitchFamily="34" charset="0"/>
                <a:cs typeface="Calibri" panose="020F0502020204030204" pitchFamily="34" charset="0"/>
              </a:rPr>
              <a:t>los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Recursos</a:t>
            </a:r>
            <a:r>
              <a:rPr lang="en-US" sz="1600" b="1" dirty="0">
                <a:solidFill>
                  <a:schemeClr val="bg1"/>
                </a:solidFill>
                <a:highlight>
                  <a:srgbClr val="FFFFFF"/>
                </a:highlight>
                <a:latin typeface="Calibri" panose="020F0502020204030204" pitchFamily="34" charset="0"/>
                <a:cs typeface="Calibri" panose="020F0502020204030204" pitchFamily="34" charset="0"/>
              </a:rPr>
              <a:t>.</a:t>
            </a:r>
          </a:p>
        </p:txBody>
      </p:sp>
      <p:cxnSp>
        <p:nvCxnSpPr>
          <p:cNvPr id="12" name="Straight Connector 11">
            <a:extLst>
              <a:ext uri="{FF2B5EF4-FFF2-40B4-BE49-F238E27FC236}">
                <a16:creationId xmlns:a16="http://schemas.microsoft.com/office/drawing/2014/main" id="{549B0D5C-1E0E-7C35-7C51-6695D58ABF5E}"/>
              </a:ext>
            </a:extLst>
          </p:cNvPr>
          <p:cNvCxnSpPr>
            <a:cxnSpLocks/>
          </p:cNvCxnSpPr>
          <p:nvPr/>
        </p:nvCxnSpPr>
        <p:spPr>
          <a:xfrm>
            <a:off x="506482" y="516528"/>
            <a:ext cx="0" cy="77336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3" name="Triangle 12">
            <a:extLst>
              <a:ext uri="{FF2B5EF4-FFF2-40B4-BE49-F238E27FC236}">
                <a16:creationId xmlns:a16="http://schemas.microsoft.com/office/drawing/2014/main" id="{BECDCD05-DFCE-E67C-0670-DFE1C422D6A8}"/>
              </a:ext>
            </a:extLst>
          </p:cNvPr>
          <p:cNvSpPr/>
          <p:nvPr/>
        </p:nvSpPr>
        <p:spPr>
          <a:xfrm rot="10800000">
            <a:off x="397809" y="862619"/>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
            <a:extLst>
              <a:ext uri="{FF2B5EF4-FFF2-40B4-BE49-F238E27FC236}">
                <a16:creationId xmlns:a16="http://schemas.microsoft.com/office/drawing/2014/main" id="{EA8DE258-DA45-8D39-05E6-278357255BC4}"/>
              </a:ext>
            </a:extLst>
          </p:cNvPr>
          <p:cNvSpPr txBox="1">
            <a:spLocks/>
          </p:cNvSpPr>
          <p:nvPr/>
        </p:nvSpPr>
        <p:spPr>
          <a:xfrm>
            <a:off x="1309187" y="742242"/>
            <a:ext cx="5731686"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spcBef>
                <a:spcPts val="0"/>
              </a:spcBef>
            </a:pPr>
            <a:r>
              <a:rPr lang="es-ES" sz="1100" b="0" dirty="0">
                <a:solidFill>
                  <a:srgbClr val="404040"/>
                </a:solidFill>
              </a:rPr>
              <a:t>Aplicar los principios de la economía circular —como la reducción de insumos de recursos, la reutilización de materiales y el diseño sin residuos— a los flujos de trabajo hosteleros, las estrategias de compra y los servicios al cliente.</a:t>
            </a:r>
            <a:endParaRPr lang="en-US" sz="1100" b="0" dirty="0">
              <a:solidFill>
                <a:srgbClr val="404040"/>
              </a:solidFill>
            </a:endParaRPr>
          </a:p>
        </p:txBody>
      </p:sp>
      <p:cxnSp>
        <p:nvCxnSpPr>
          <p:cNvPr id="17" name="Straight Connector 16">
            <a:extLst>
              <a:ext uri="{FF2B5EF4-FFF2-40B4-BE49-F238E27FC236}">
                <a16:creationId xmlns:a16="http://schemas.microsoft.com/office/drawing/2014/main" id="{9BA293EC-B109-227D-DE90-AB5375AB4B52}"/>
              </a:ext>
            </a:extLst>
          </p:cNvPr>
          <p:cNvCxnSpPr>
            <a:cxnSpLocks/>
          </p:cNvCxnSpPr>
          <p:nvPr/>
        </p:nvCxnSpPr>
        <p:spPr>
          <a:xfrm>
            <a:off x="506482" y="1289896"/>
            <a:ext cx="641458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FB8D52-8BB5-6E37-61FD-CC40EF71EE08}"/>
              </a:ext>
            </a:extLst>
          </p:cNvPr>
          <p:cNvCxnSpPr>
            <a:cxnSpLocks/>
          </p:cNvCxnSpPr>
          <p:nvPr/>
        </p:nvCxnSpPr>
        <p:spPr>
          <a:xfrm>
            <a:off x="0" y="5352248"/>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3D96CA-EE84-0A36-C6E7-4790C982F90B}"/>
              </a:ext>
            </a:extLst>
          </p:cNvPr>
          <p:cNvCxnSpPr>
            <a:cxnSpLocks/>
          </p:cNvCxnSpPr>
          <p:nvPr/>
        </p:nvCxnSpPr>
        <p:spPr>
          <a:xfrm>
            <a:off x="7092495" y="5352248"/>
            <a:ext cx="0" cy="87979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7" name="Triangle 26">
            <a:extLst>
              <a:ext uri="{FF2B5EF4-FFF2-40B4-BE49-F238E27FC236}">
                <a16:creationId xmlns:a16="http://schemas.microsoft.com/office/drawing/2014/main" id="{8FD8FBA4-279E-6FCD-8BF8-6D7937619D2D}"/>
              </a:ext>
            </a:extLst>
          </p:cNvPr>
          <p:cNvSpPr/>
          <p:nvPr/>
        </p:nvSpPr>
        <p:spPr>
          <a:xfrm rot="10800000">
            <a:off x="6983822" y="5698339"/>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Table 27">
            <a:extLst>
              <a:ext uri="{FF2B5EF4-FFF2-40B4-BE49-F238E27FC236}">
                <a16:creationId xmlns:a16="http://schemas.microsoft.com/office/drawing/2014/main" id="{F0862424-6122-C06A-C479-D8B861FECA5D}"/>
              </a:ext>
            </a:extLst>
          </p:cNvPr>
          <p:cNvGraphicFramePr>
            <a:graphicFrameLocks noGrp="1"/>
          </p:cNvGraphicFramePr>
          <p:nvPr>
            <p:extLst>
              <p:ext uri="{D42A27DB-BD31-4B8C-83A1-F6EECF244321}">
                <p14:modId xmlns:p14="http://schemas.microsoft.com/office/powerpoint/2010/main" val="3810045696"/>
              </p:ext>
            </p:extLst>
          </p:nvPr>
        </p:nvGraphicFramePr>
        <p:xfrm>
          <a:off x="693071" y="6232046"/>
          <a:ext cx="6228000" cy="4052400"/>
        </p:xfrm>
        <a:graphic>
          <a:graphicData uri="http://schemas.openxmlformats.org/drawingml/2006/table">
            <a:tbl>
              <a:tblPr firstRow="1" firstCol="1" bandRow="1">
                <a:tableStyleId>{5C22544A-7EE6-4342-B048-85BDC9FD1C3A}</a:tableStyleId>
              </a:tblPr>
              <a:tblGrid>
                <a:gridCol w="1727204">
                  <a:extLst>
                    <a:ext uri="{9D8B030D-6E8A-4147-A177-3AD203B41FA5}">
                      <a16:colId xmlns:a16="http://schemas.microsoft.com/office/drawing/2014/main" val="3750696579"/>
                    </a:ext>
                  </a:extLst>
                </a:gridCol>
                <a:gridCol w="4500796">
                  <a:extLst>
                    <a:ext uri="{9D8B030D-6E8A-4147-A177-3AD203B41FA5}">
                      <a16:colId xmlns:a16="http://schemas.microsoft.com/office/drawing/2014/main" val="4194770164"/>
                    </a:ext>
                  </a:extLst>
                </a:gridCol>
              </a:tblGrid>
              <a:tr h="1161543">
                <a:tc>
                  <a:txBody>
                    <a:bodyPr/>
                    <a:lstStyle/>
                    <a:p>
                      <a:pPr>
                        <a:lnSpc>
                          <a:spcPts val="1220"/>
                        </a:lnSpc>
                        <a:buNone/>
                      </a:pPr>
                      <a:r>
                        <a:rPr lang="en-GB" sz="1100" dirty="0" err="1">
                          <a:solidFill>
                            <a:srgbClr val="0289AE"/>
                          </a:solidFill>
                          <a:effectLst/>
                          <a:latin typeface="Calibri" panose="020F0502020204030204" pitchFamily="34" charset="0"/>
                          <a:cs typeface="Calibri" panose="020F0502020204030204" pitchFamily="34" charset="0"/>
                        </a:rPr>
                        <a:t>Conocimientos</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Habilidades</a:t>
                      </a:r>
                      <a:r>
                        <a:rPr lang="en-GB" sz="1100" dirty="0">
                          <a:solidFill>
                            <a:srgbClr val="0289AE"/>
                          </a:solidFill>
                          <a:effectLst/>
                          <a:latin typeface="Calibri" panose="020F0502020204030204" pitchFamily="34" charset="0"/>
                          <a:cs typeface="Calibri" panose="020F0502020204030204" pitchFamily="34" charset="0"/>
                        </a:rPr>
                        <a:t> y </a:t>
                      </a:r>
                      <a:r>
                        <a:rPr lang="en-GB" sz="1100" dirty="0" err="1">
                          <a:solidFill>
                            <a:srgbClr val="0289AE"/>
                          </a:solidFill>
                          <a:effectLst/>
                          <a:latin typeface="Calibri" panose="020F0502020204030204" pitchFamily="34" charset="0"/>
                          <a:cs typeface="Calibri" panose="020F0502020204030204" pitchFamily="34" charset="0"/>
                        </a:rPr>
                        <a:t>Actitudes</a:t>
                      </a:r>
                      <a:r>
                        <a:rPr lang="en-GB" sz="1100" dirty="0">
                          <a:solidFill>
                            <a:srgbClr val="0289AE"/>
                          </a:solidFill>
                          <a:effectLst/>
                          <a:latin typeface="Calibri" panose="020F0502020204030204" pitchFamily="34" charset="0"/>
                          <a:cs typeface="Calibri" panose="020F0502020204030204" pitchFamily="34" charset="0"/>
                        </a:rPr>
                        <a:t> (CHA)</a:t>
                      </a:r>
                      <a:endParaRPr lang="en-IE" sz="1100" dirty="0">
                        <a:solidFill>
                          <a:srgbClr val="0289AE"/>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a:solidFill>
                            <a:srgbClr val="404040"/>
                          </a:solidFill>
                          <a:effectLst/>
                          <a:latin typeface="Calibri" panose="020F0502020204030204" pitchFamily="34" charset="0"/>
                          <a:cs typeface="Calibri" panose="020F0502020204030204" pitchFamily="34" charset="0"/>
                        </a:rPr>
                        <a:t>Conocimientos: </a:t>
                      </a:r>
                      <a:r>
                        <a:rPr lang="es-ES" sz="1100" b="0" dirty="0">
                          <a:solidFill>
                            <a:srgbClr val="404040"/>
                          </a:solidFill>
                          <a:effectLst/>
                          <a:latin typeface="Calibri" panose="020F0502020204030204" pitchFamily="34" charset="0"/>
                          <a:cs typeface="Calibri" panose="020F0502020204030204" pitchFamily="34" charset="0"/>
                        </a:rPr>
                        <a:t>Principios de diseño sostenible, ecoetiquetas, tendencias en turismo responsable, técnicas de influencia conductual (</a:t>
                      </a:r>
                      <a:r>
                        <a:rPr lang="es-ES" sz="1100" b="0" dirty="0" err="1">
                          <a:solidFill>
                            <a:srgbClr val="404040"/>
                          </a:solidFill>
                          <a:effectLst/>
                          <a:latin typeface="Calibri" panose="020F0502020204030204" pitchFamily="34" charset="0"/>
                          <a:cs typeface="Calibri" panose="020F0502020204030204" pitchFamily="34" charset="0"/>
                        </a:rPr>
                        <a:t>nudges</a:t>
                      </a:r>
                      <a:r>
                        <a:rPr lang="es-ES" sz="1100" b="0" dirty="0">
                          <a:solidFill>
                            <a:srgbClr val="404040"/>
                          </a:solidFill>
                          <a:effectLst/>
                          <a:latin typeface="Calibri" panose="020F0502020204030204" pitchFamily="34" charset="0"/>
                          <a:cs typeface="Calibri" panose="020F0502020204030204" pitchFamily="34" charset="0"/>
                        </a:rPr>
                        <a:t>).</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a:solidFill>
                            <a:srgbClr val="404040"/>
                          </a:solidFill>
                          <a:effectLst/>
                          <a:latin typeface="Calibri" panose="020F0502020204030204" pitchFamily="34" charset="0"/>
                          <a:cs typeface="Calibri" panose="020F0502020204030204" pitchFamily="34" charset="0"/>
                        </a:rPr>
                        <a:t>Habilidades: </a:t>
                      </a:r>
                      <a:r>
                        <a:rPr lang="es-ES" sz="1100" b="0" dirty="0">
                          <a:solidFill>
                            <a:srgbClr val="404040"/>
                          </a:solidFill>
                          <a:effectLst/>
                          <a:latin typeface="Calibri" panose="020F0502020204030204" pitchFamily="34" charset="0"/>
                          <a:cs typeface="Calibri" panose="020F0502020204030204" pitchFamily="34" charset="0"/>
                        </a:rPr>
                        <a:t>Diseñar experiencias inclusivas y significativas alineadas con valores sostenibles; involucrar a los clientes mediante contenido educativo; integrar prácticas ecológicas de forma sutil en la prestación del servicio.</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a:solidFill>
                            <a:srgbClr val="404040"/>
                          </a:solidFill>
                          <a:effectLst/>
                          <a:latin typeface="Calibri" panose="020F0502020204030204" pitchFamily="34" charset="0"/>
                          <a:cs typeface="Calibri" panose="020F0502020204030204" pitchFamily="34" charset="0"/>
                        </a:rPr>
                        <a:t>Actitudes: </a:t>
                      </a:r>
                      <a:r>
                        <a:rPr lang="es-ES" sz="1100" b="0" dirty="0">
                          <a:solidFill>
                            <a:srgbClr val="404040"/>
                          </a:solidFill>
                          <a:effectLst/>
                          <a:latin typeface="Calibri" panose="020F0502020204030204" pitchFamily="34" charset="0"/>
                          <a:cs typeface="Calibri" panose="020F0502020204030204" pitchFamily="34" charset="0"/>
                        </a:rPr>
                        <a:t>Empatía, conciencia cultural, creatividad, creencia en la co-creación de valor.</a:t>
                      </a:r>
                      <a:endParaRPr lang="en-IE" sz="1100" b="0" dirty="0">
                        <a:solidFill>
                          <a:srgbClr val="404040"/>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348089"/>
                  </a:ext>
                </a:extLst>
              </a:tr>
              <a:tr h="434304">
                <a:tc>
                  <a:txBody>
                    <a:bodyPr/>
                    <a:lstStyle/>
                    <a:p>
                      <a:pPr>
                        <a:lnSpc>
                          <a:spcPts val="1220"/>
                        </a:lnSpc>
                        <a:buNone/>
                      </a:pPr>
                      <a:r>
                        <a:rPr lang="es-ES" sz="1100" dirty="0">
                          <a:solidFill>
                            <a:srgbClr val="0289AE"/>
                          </a:solidFill>
                          <a:effectLst/>
                          <a:latin typeface="Calibri" panose="020F0502020204030204" pitchFamily="34" charset="0"/>
                          <a:cs typeface="Calibri" panose="020F0502020204030204" pitchFamily="34" charset="0"/>
                        </a:rPr>
                        <a:t>Enlaces del Marco</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err="1">
                          <a:solidFill>
                            <a:srgbClr val="404040"/>
                          </a:solidFill>
                          <a:effectLst/>
                          <a:latin typeface="Calibri" panose="020F0502020204030204" pitchFamily="34" charset="0"/>
                          <a:cs typeface="Calibri" panose="020F0502020204030204" pitchFamily="34" charset="0"/>
                        </a:rPr>
                        <a:t>GreenComp</a:t>
                      </a:r>
                      <a:r>
                        <a:rPr lang="es-ES" sz="1100" b="1" dirty="0">
                          <a:solidFill>
                            <a:srgbClr val="404040"/>
                          </a:solidFill>
                          <a:effectLst/>
                          <a:latin typeface="Calibri" panose="020F0502020204030204" pitchFamily="34" charset="0"/>
                          <a:cs typeface="Calibri" panose="020F0502020204030204" pitchFamily="34" charset="0"/>
                        </a:rPr>
                        <a:t>: </a:t>
                      </a:r>
                      <a:r>
                        <a:rPr lang="es-ES" sz="1100" b="0" dirty="0">
                          <a:solidFill>
                            <a:srgbClr val="404040"/>
                          </a:solidFill>
                          <a:effectLst/>
                          <a:latin typeface="Calibri" panose="020F0502020204030204" pitchFamily="34" charset="0"/>
                          <a:cs typeface="Calibri" panose="020F0502020204030204" pitchFamily="34" charset="0"/>
                        </a:rPr>
                        <a:t>Promover la naturaleza, acción colectiva.</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err="1">
                          <a:solidFill>
                            <a:srgbClr val="404040"/>
                          </a:solidFill>
                          <a:effectLst/>
                          <a:latin typeface="Calibri" panose="020F0502020204030204" pitchFamily="34" charset="0"/>
                          <a:cs typeface="Calibri" panose="020F0502020204030204" pitchFamily="34" charset="0"/>
                        </a:rPr>
                        <a:t>EntreComp</a:t>
                      </a:r>
                      <a:r>
                        <a:rPr lang="es-ES" sz="1100" b="1" dirty="0">
                          <a:solidFill>
                            <a:srgbClr val="404040"/>
                          </a:solidFill>
                          <a:effectLst/>
                          <a:latin typeface="Calibri" panose="020F0502020204030204" pitchFamily="34" charset="0"/>
                          <a:cs typeface="Calibri" panose="020F0502020204030204" pitchFamily="34" charset="0"/>
                        </a:rPr>
                        <a:t>: </a:t>
                      </a:r>
                      <a:r>
                        <a:rPr lang="es-ES" sz="1100" b="0" dirty="0">
                          <a:solidFill>
                            <a:srgbClr val="404040"/>
                          </a:solidFill>
                          <a:effectLst/>
                          <a:latin typeface="Calibri" panose="020F0502020204030204" pitchFamily="34" charset="0"/>
                          <a:cs typeface="Calibri" panose="020F0502020204030204" pitchFamily="34" charset="0"/>
                        </a:rPr>
                        <a:t>Valorar ideas, compromiso con el cliente</a:t>
                      </a:r>
                      <a:r>
                        <a:rPr lang="es-ES" sz="1100" b="1" dirty="0">
                          <a:solidFill>
                            <a:srgbClr val="404040"/>
                          </a:solidFill>
                          <a:effectLst/>
                          <a:latin typeface="Calibri" panose="020F0502020204030204" pitchFamily="34" charset="0"/>
                          <a:cs typeface="Calibri" panose="020F0502020204030204" pitchFamily="34" charset="0"/>
                        </a:rPr>
                        <a:t>.</a:t>
                      </a:r>
                      <a:endParaRPr lang="en-IE" sz="1100" dirty="0">
                        <a:solidFill>
                          <a:srgbClr val="404040"/>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977873"/>
                  </a:ext>
                </a:extLst>
              </a:tr>
              <a:tr h="1014469">
                <a:tc>
                  <a:txBody>
                    <a:bodyPr/>
                    <a:lstStyle/>
                    <a:p>
                      <a:pPr>
                        <a:lnSpc>
                          <a:spcPts val="1220"/>
                        </a:lnSpc>
                        <a:buNone/>
                      </a:pPr>
                      <a:r>
                        <a:rPr lang="en-US" sz="1100" dirty="0" err="1">
                          <a:solidFill>
                            <a:srgbClr val="0289AE"/>
                          </a:solidFill>
                          <a:effectLst/>
                          <a:latin typeface="Calibri" panose="020F0502020204030204" pitchFamily="34" charset="0"/>
                          <a:cs typeface="Calibri" panose="020F0502020204030204" pitchFamily="34" charset="0"/>
                        </a:rPr>
                        <a:t>Ejemplos</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en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Hostelería</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Una casa rural ofrece menús estacionales con ingredientes locales acompañados de una breve historia sobre los productores.</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El personal de recepción invita a los huéspedes a participar en un reto ecológico con pequeñas recompensas (por ejemplo, menor uso de toallas).</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En las habitaciones, la señalización informa sobre diferentes frecuencias de limpieza y sus beneficios ambientales.</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534248"/>
                  </a:ext>
                </a:extLst>
              </a:tr>
              <a:tr h="972778">
                <a:tc>
                  <a:txBody>
                    <a:bodyPr/>
                    <a:lstStyle/>
                    <a:p>
                      <a:pPr>
                        <a:lnSpc>
                          <a:spcPts val="1220"/>
                        </a:lnSpc>
                        <a:buNone/>
                      </a:pPr>
                      <a:r>
                        <a:rPr lang="es-ES" sz="1100" dirty="0">
                          <a:solidFill>
                            <a:srgbClr val="0289AE"/>
                          </a:solidFill>
                          <a:effectLst/>
                          <a:latin typeface="Calibri" panose="020F0502020204030204" pitchFamily="34" charset="0"/>
                          <a:cs typeface="Calibri" panose="020F0502020204030204" pitchFamily="34" charset="0"/>
                        </a:rPr>
                        <a:t>Resultados del Aprendizaje</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Mapear el recorrido del cliente e identificar puntos de contacto que potencien la sostenibilidad.</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Proponer dos ideas de diseño de experiencia que apoyen la sostenibilidad y aumenten la satisfacción del cliente.</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Desarrollar una estrategia de comunicación con los huéspedes sobre iniciativas sostenibles, utilizando narrativas y elementos visuales.</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381138"/>
                  </a:ext>
                </a:extLst>
              </a:tr>
            </a:tbl>
          </a:graphicData>
        </a:graphic>
      </p:graphicFrame>
      <p:sp>
        <p:nvSpPr>
          <p:cNvPr id="29" name="Text Placeholder 1">
            <a:extLst>
              <a:ext uri="{FF2B5EF4-FFF2-40B4-BE49-F238E27FC236}">
                <a16:creationId xmlns:a16="http://schemas.microsoft.com/office/drawing/2014/main" id="{3BE3F9CD-9358-9C17-8C9B-63624EBBE521}"/>
              </a:ext>
            </a:extLst>
          </p:cNvPr>
          <p:cNvSpPr txBox="1">
            <a:spLocks/>
          </p:cNvSpPr>
          <p:nvPr/>
        </p:nvSpPr>
        <p:spPr>
          <a:xfrm>
            <a:off x="615155" y="5537851"/>
            <a:ext cx="6352465"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s-ES" sz="1100" b="0" dirty="0">
                <a:solidFill>
                  <a:srgbClr val="404040"/>
                </a:solidFill>
              </a:rPr>
              <a:t>Desarrollar experiencias para huéspedes que sean ambientalmente responsables, culturalmente respetuosas, socialmente inclusivas y económicamente viables, sin comprometer el confort, el lujo ni la satisfacción del cliente.</a:t>
            </a:r>
          </a:p>
        </p:txBody>
      </p:sp>
      <p:sp>
        <p:nvSpPr>
          <p:cNvPr id="31" name="TextBox 30">
            <a:extLst>
              <a:ext uri="{FF2B5EF4-FFF2-40B4-BE49-F238E27FC236}">
                <a16:creationId xmlns:a16="http://schemas.microsoft.com/office/drawing/2014/main" id="{7D11AD6B-0096-F84F-7EE5-01C8C39880A2}"/>
              </a:ext>
            </a:extLst>
          </p:cNvPr>
          <p:cNvSpPr txBox="1"/>
          <p:nvPr/>
        </p:nvSpPr>
        <p:spPr>
          <a:xfrm>
            <a:off x="548032" y="5176629"/>
            <a:ext cx="6227997" cy="338554"/>
          </a:xfrm>
          <a:prstGeom prst="rect">
            <a:avLst/>
          </a:prstGeom>
          <a:noFill/>
          <a:ln>
            <a:noFill/>
          </a:ln>
        </p:spPr>
        <p:txBody>
          <a:bodyPr wrap="square" rtlCol="0">
            <a:spAutoFit/>
          </a:bodyPr>
          <a:lstStyle/>
          <a:p>
            <a:r>
              <a:rPr lang="en-US" sz="1600" b="1" dirty="0">
                <a:solidFill>
                  <a:srgbClr val="0C4659"/>
                </a:solidFill>
                <a:highlight>
                  <a:srgbClr val="62A844"/>
                </a:highlight>
                <a:latin typeface="Calibri" panose="020F0502020204030204" pitchFamily="34" charset="0"/>
                <a:cs typeface="Calibri" panose="020F0502020204030204" pitchFamily="34" charset="0"/>
              </a:rPr>
              <a:t> </a:t>
            </a:r>
            <a:r>
              <a:rPr lang="en-US" sz="1600" b="1" dirty="0">
                <a:solidFill>
                  <a:schemeClr val="bg1"/>
                </a:solidFill>
                <a:highlight>
                  <a:srgbClr val="62A844"/>
                </a:highlight>
                <a:latin typeface="Calibri" panose="020F0502020204030204" pitchFamily="34" charset="0"/>
                <a:cs typeface="Calibri" panose="020F0502020204030204" pitchFamily="34" charset="0"/>
              </a:rPr>
              <a:t>03</a:t>
            </a:r>
            <a:r>
              <a:rPr lang="en-US" sz="1600" b="1" dirty="0">
                <a:solidFill>
                  <a:srgbClr val="62A844"/>
                </a:solidFill>
                <a:highlight>
                  <a:srgbClr val="62A844"/>
                </a:highlight>
                <a:latin typeface="Calibri" panose="020F0502020204030204" pitchFamily="34" charset="0"/>
                <a:cs typeface="Calibri" panose="020F0502020204030204" pitchFamily="34" charset="0"/>
              </a:rPr>
              <a:t>.</a:t>
            </a:r>
            <a:r>
              <a:rPr lang="en-US" sz="1600" b="1" dirty="0">
                <a:solidFill>
                  <a:srgbClr val="0C4659"/>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Diseño</a:t>
            </a:r>
            <a:r>
              <a:rPr lang="en-US" sz="1600" b="1" dirty="0">
                <a:solidFill>
                  <a:srgbClr val="0289AE"/>
                </a:solidFill>
                <a:highlight>
                  <a:srgbClr val="FFFFFF"/>
                </a:highlight>
                <a:latin typeface="Calibri" panose="020F0502020204030204" pitchFamily="34" charset="0"/>
                <a:cs typeface="Calibri" panose="020F0502020204030204" pitchFamily="34" charset="0"/>
              </a:rPr>
              <a:t> de </a:t>
            </a:r>
            <a:r>
              <a:rPr lang="en-US" sz="1600" b="1" dirty="0" err="1">
                <a:solidFill>
                  <a:srgbClr val="0289AE"/>
                </a:solidFill>
                <a:highlight>
                  <a:srgbClr val="FFFFFF"/>
                </a:highlight>
                <a:latin typeface="Calibri" panose="020F0502020204030204" pitchFamily="34" charset="0"/>
                <a:cs typeface="Calibri" panose="020F0502020204030204" pitchFamily="34" charset="0"/>
              </a:rPr>
              <a:t>Experiencias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Sostenibles</a:t>
            </a:r>
            <a:r>
              <a:rPr lang="en-US" sz="1600" b="1" dirty="0">
                <a:solidFill>
                  <a:srgbClr val="0289AE"/>
                </a:solidFill>
                <a:highlight>
                  <a:srgbClr val="FFFFFF"/>
                </a:highlight>
                <a:latin typeface="Calibri" panose="020F0502020204030204" pitchFamily="34" charset="0"/>
                <a:cs typeface="Calibri" panose="020F0502020204030204" pitchFamily="34" charset="0"/>
              </a:rPr>
              <a:t> para </a:t>
            </a:r>
            <a:r>
              <a:rPr lang="en-US" sz="1600" b="1" dirty="0" err="1">
                <a:solidFill>
                  <a:srgbClr val="0289AE"/>
                </a:solidFill>
                <a:highlight>
                  <a:srgbClr val="FFFFFF"/>
                </a:highlight>
                <a:latin typeface="Calibri" panose="020F0502020204030204" pitchFamily="34" charset="0"/>
                <a:cs typeface="Calibri" panose="020F0502020204030204" pitchFamily="34" charset="0"/>
              </a:rPr>
              <a:t>el</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Cliente</a:t>
            </a:r>
            <a:r>
              <a:rPr lang="en-US" sz="1600" b="1" dirty="0">
                <a:solidFill>
                  <a:schemeClr val="bg1"/>
                </a:solidFill>
                <a:highlight>
                  <a:srgbClr val="FFFFFF"/>
                </a:highlight>
                <a:latin typeface="Calibri" panose="020F0502020204030204" pitchFamily="34" charset="0"/>
                <a:cs typeface="Calibri" panose="020F0502020204030204" pitchFamily="34" charset="0"/>
              </a:rPr>
              <a:t>.</a:t>
            </a:r>
          </a:p>
        </p:txBody>
      </p:sp>
      <p:cxnSp>
        <p:nvCxnSpPr>
          <p:cNvPr id="32" name="Straight Connector 31">
            <a:extLst>
              <a:ext uri="{FF2B5EF4-FFF2-40B4-BE49-F238E27FC236}">
                <a16:creationId xmlns:a16="http://schemas.microsoft.com/office/drawing/2014/main" id="{77BA22B0-D7A2-9955-817C-2D198D8B7BE7}"/>
              </a:ext>
            </a:extLst>
          </p:cNvPr>
          <p:cNvCxnSpPr>
            <a:cxnSpLocks/>
          </p:cNvCxnSpPr>
          <p:nvPr/>
        </p:nvCxnSpPr>
        <p:spPr>
          <a:xfrm>
            <a:off x="684049" y="6232192"/>
            <a:ext cx="640844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1CFDE88-F165-F935-3344-F4FD48BC8BB0}"/>
              </a:ext>
            </a:extLst>
          </p:cNvPr>
          <p:cNvGrpSpPr/>
          <p:nvPr/>
        </p:nvGrpSpPr>
        <p:grpSpPr>
          <a:xfrm>
            <a:off x="-10718" y="3736"/>
            <a:ext cx="291318" cy="10692001"/>
            <a:chOff x="-10718" y="-188"/>
            <a:chExt cx="291318" cy="10692001"/>
          </a:xfrm>
        </p:grpSpPr>
        <p:sp>
          <p:nvSpPr>
            <p:cNvPr id="40" name="Graphic 4">
              <a:extLst>
                <a:ext uri="{FF2B5EF4-FFF2-40B4-BE49-F238E27FC236}">
                  <a16:creationId xmlns:a16="http://schemas.microsoft.com/office/drawing/2014/main" id="{E8992641-BEB7-F4ED-A48C-72CE66DC62CF}"/>
                </a:ext>
              </a:extLst>
            </p:cNvPr>
            <p:cNvSpPr/>
            <p:nvPr/>
          </p:nvSpPr>
          <p:spPr>
            <a:xfrm rot="5400000">
              <a:off x="-5211060" y="5200155"/>
              <a:ext cx="10692000" cy="291315"/>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1" name="Graphic 40">
              <a:extLst>
                <a:ext uri="{FF2B5EF4-FFF2-40B4-BE49-F238E27FC236}">
                  <a16:creationId xmlns:a16="http://schemas.microsoft.com/office/drawing/2014/main" id="{892A9096-B2EC-1E2D-8B62-ED15191C78E0}"/>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922"/>
            <a:stretch/>
          </p:blipFill>
          <p:spPr>
            <a:xfrm rot="16200000">
              <a:off x="-1741673" y="1730768"/>
              <a:ext cx="3753229" cy="291317"/>
            </a:xfrm>
            <a:prstGeom prst="rect">
              <a:avLst/>
            </a:prstGeom>
          </p:spPr>
        </p:pic>
      </p:grpSp>
    </p:spTree>
    <p:extLst>
      <p:ext uri="{BB962C8B-B14F-4D97-AF65-F5344CB8AC3E}">
        <p14:creationId xmlns:p14="http://schemas.microsoft.com/office/powerpoint/2010/main" val="2503510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4DD74-6672-6B5C-1444-648440D0CF63}"/>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5F3A743B-C59E-9A72-9E64-171A658823EE}"/>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45</a:t>
            </a:fld>
            <a:endParaRPr lang="en-US" dirty="0">
              <a:solidFill>
                <a:srgbClr val="262626"/>
              </a:solidFill>
            </a:endParaRPr>
          </a:p>
        </p:txBody>
      </p:sp>
      <p:graphicFrame>
        <p:nvGraphicFramePr>
          <p:cNvPr id="16" name="Table 15">
            <a:extLst>
              <a:ext uri="{FF2B5EF4-FFF2-40B4-BE49-F238E27FC236}">
                <a16:creationId xmlns:a16="http://schemas.microsoft.com/office/drawing/2014/main" id="{723C387E-C6E4-81CA-9872-7CB6A5F19392}"/>
              </a:ext>
            </a:extLst>
          </p:cNvPr>
          <p:cNvGraphicFramePr>
            <a:graphicFrameLocks noGrp="1"/>
          </p:cNvGraphicFramePr>
          <p:nvPr>
            <p:extLst>
              <p:ext uri="{D42A27DB-BD31-4B8C-83A1-F6EECF244321}">
                <p14:modId xmlns:p14="http://schemas.microsoft.com/office/powerpoint/2010/main" val="863328937"/>
              </p:ext>
            </p:extLst>
          </p:nvPr>
        </p:nvGraphicFramePr>
        <p:xfrm>
          <a:off x="693071" y="1293913"/>
          <a:ext cx="6227204" cy="4052400"/>
        </p:xfrm>
        <a:graphic>
          <a:graphicData uri="http://schemas.openxmlformats.org/drawingml/2006/table">
            <a:tbl>
              <a:tblPr firstRow="1" firstCol="1" bandRow="1">
                <a:tableStyleId>{5C22544A-7EE6-4342-B048-85BDC9FD1C3A}</a:tableStyleId>
              </a:tblPr>
              <a:tblGrid>
                <a:gridCol w="1727204">
                  <a:extLst>
                    <a:ext uri="{9D8B030D-6E8A-4147-A177-3AD203B41FA5}">
                      <a16:colId xmlns:a16="http://schemas.microsoft.com/office/drawing/2014/main" val="3750696579"/>
                    </a:ext>
                  </a:extLst>
                </a:gridCol>
                <a:gridCol w="4500000">
                  <a:extLst>
                    <a:ext uri="{9D8B030D-6E8A-4147-A177-3AD203B41FA5}">
                      <a16:colId xmlns:a16="http://schemas.microsoft.com/office/drawing/2014/main" val="4194770164"/>
                    </a:ext>
                  </a:extLst>
                </a:gridCol>
              </a:tblGrid>
              <a:tr h="1081721">
                <a:tc>
                  <a:txBody>
                    <a:bodyPr/>
                    <a:lstStyle/>
                    <a:p>
                      <a:pPr>
                        <a:lnSpc>
                          <a:spcPts val="1220"/>
                        </a:lnSpc>
                        <a:buNone/>
                      </a:pPr>
                      <a:r>
                        <a:rPr lang="en-GB" sz="1100" dirty="0" err="1">
                          <a:solidFill>
                            <a:srgbClr val="0289AE"/>
                          </a:solidFill>
                          <a:effectLst/>
                          <a:latin typeface="Calibri" panose="020F0502020204030204" pitchFamily="34" charset="0"/>
                          <a:cs typeface="Calibri" panose="020F0502020204030204" pitchFamily="34" charset="0"/>
                        </a:rPr>
                        <a:t>Conocimientos</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Habilidades</a:t>
                      </a:r>
                      <a:r>
                        <a:rPr lang="en-GB" sz="1100" dirty="0">
                          <a:solidFill>
                            <a:srgbClr val="0289AE"/>
                          </a:solidFill>
                          <a:effectLst/>
                          <a:latin typeface="Calibri" panose="020F0502020204030204" pitchFamily="34" charset="0"/>
                          <a:cs typeface="Calibri" panose="020F0502020204030204" pitchFamily="34" charset="0"/>
                        </a:rPr>
                        <a:t> y </a:t>
                      </a:r>
                      <a:r>
                        <a:rPr lang="en-GB" sz="1100" dirty="0" err="1">
                          <a:solidFill>
                            <a:srgbClr val="0289AE"/>
                          </a:solidFill>
                          <a:effectLst/>
                          <a:latin typeface="Calibri" panose="020F0502020204030204" pitchFamily="34" charset="0"/>
                          <a:cs typeface="Calibri" panose="020F0502020204030204" pitchFamily="34" charset="0"/>
                        </a:rPr>
                        <a:t>Actitudes</a:t>
                      </a:r>
                      <a:r>
                        <a:rPr lang="en-GB" sz="1100" dirty="0">
                          <a:solidFill>
                            <a:srgbClr val="0289AE"/>
                          </a:solidFill>
                          <a:effectLst/>
                          <a:latin typeface="Calibri" panose="020F0502020204030204" pitchFamily="34" charset="0"/>
                          <a:cs typeface="Calibri" panose="020F0502020204030204" pitchFamily="34" charset="0"/>
                        </a:rPr>
                        <a:t> (CHA)</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a:solidFill>
                            <a:srgbClr val="404040"/>
                          </a:solidFill>
                          <a:effectLst/>
                          <a:latin typeface="Calibri" panose="020F0502020204030204" pitchFamily="34" charset="0"/>
                          <a:cs typeface="Calibri" panose="020F0502020204030204" pitchFamily="34" charset="0"/>
                        </a:rPr>
                        <a:t>Conocimientos: </a:t>
                      </a:r>
                      <a:r>
                        <a:rPr lang="es-ES" sz="1100" b="0" dirty="0">
                          <a:solidFill>
                            <a:srgbClr val="404040"/>
                          </a:solidFill>
                          <a:effectLst/>
                          <a:latin typeface="Calibri" panose="020F0502020204030204" pitchFamily="34" charset="0"/>
                          <a:cs typeface="Calibri" panose="020F0502020204030204" pitchFamily="34" charset="0"/>
                        </a:rPr>
                        <a:t>Principales herramientas digitales para operaciones de pymes hosteleras (PMS, POS, CRM, gestión de reputación, registro digital, monitorización energética).​</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a:solidFill>
                            <a:srgbClr val="404040"/>
                          </a:solidFill>
                          <a:effectLst/>
                          <a:latin typeface="Calibri" panose="020F0502020204030204" pitchFamily="34" charset="0"/>
                          <a:cs typeface="Calibri" panose="020F0502020204030204" pitchFamily="34" charset="0"/>
                        </a:rPr>
                        <a:t>Habilidades: </a:t>
                      </a:r>
                      <a:r>
                        <a:rPr lang="es-ES" sz="1100" b="0" dirty="0">
                          <a:solidFill>
                            <a:srgbClr val="404040"/>
                          </a:solidFill>
                          <a:effectLst/>
                          <a:latin typeface="Calibri" panose="020F0502020204030204" pitchFamily="34" charset="0"/>
                          <a:cs typeface="Calibri" panose="020F0502020204030204" pitchFamily="34" charset="0"/>
                        </a:rPr>
                        <a:t>Configurar e implementar herramientas, capacitar al personal y evaluar la eficacia de las soluciones digitales.​</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a:solidFill>
                            <a:srgbClr val="404040"/>
                          </a:solidFill>
                          <a:effectLst/>
                          <a:latin typeface="Calibri" panose="020F0502020204030204" pitchFamily="34" charset="0"/>
                          <a:cs typeface="Calibri" panose="020F0502020204030204" pitchFamily="34" charset="0"/>
                        </a:rPr>
                        <a:t>Actitudes: </a:t>
                      </a:r>
                      <a:r>
                        <a:rPr lang="es-ES" sz="1100" b="0" dirty="0">
                          <a:solidFill>
                            <a:srgbClr val="404040"/>
                          </a:solidFill>
                          <a:effectLst/>
                          <a:latin typeface="Calibri" panose="020F0502020204030204" pitchFamily="34" charset="0"/>
                          <a:cs typeface="Calibri" panose="020F0502020204030204" pitchFamily="34" charset="0"/>
                        </a:rPr>
                        <a:t>Comodidad con la tecnología, curiosidad e inclinación hacia la innovación.</a:t>
                      </a:r>
                      <a:endParaRPr lang="en-IE" sz="1100" b="0" dirty="0">
                        <a:solidFill>
                          <a:srgbClr val="404040"/>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348089"/>
                  </a:ext>
                </a:extLst>
              </a:tr>
              <a:tr h="474384">
                <a:tc>
                  <a:txBody>
                    <a:bodyPr/>
                    <a:lstStyle/>
                    <a:p>
                      <a:pPr>
                        <a:lnSpc>
                          <a:spcPts val="1220"/>
                        </a:lnSpc>
                        <a:buNone/>
                      </a:pPr>
                      <a:r>
                        <a:rPr lang="es-ES" sz="1100" dirty="0">
                          <a:solidFill>
                            <a:srgbClr val="0289AE"/>
                          </a:solidFill>
                          <a:effectLst/>
                          <a:latin typeface="Calibri" panose="020F0502020204030204" pitchFamily="34" charset="0"/>
                          <a:cs typeface="Calibri" panose="020F0502020204030204" pitchFamily="34" charset="0"/>
                        </a:rPr>
                        <a:t>Vínculos con Marco Europeos</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err="1">
                          <a:solidFill>
                            <a:srgbClr val="404040"/>
                          </a:solidFill>
                          <a:effectLst/>
                          <a:latin typeface="Calibri" panose="020F0502020204030204" pitchFamily="34" charset="0"/>
                          <a:cs typeface="Calibri" panose="020F0502020204030204" pitchFamily="34" charset="0"/>
                        </a:rPr>
                        <a:t>DigComp</a:t>
                      </a:r>
                      <a:r>
                        <a:rPr lang="es-ES" sz="1100" b="1" dirty="0">
                          <a:solidFill>
                            <a:srgbClr val="404040"/>
                          </a:solidFill>
                          <a:effectLst/>
                          <a:latin typeface="Calibri" panose="020F0502020204030204" pitchFamily="34" charset="0"/>
                          <a:cs typeface="Calibri" panose="020F0502020204030204" pitchFamily="34" charset="0"/>
                        </a:rPr>
                        <a:t>: </a:t>
                      </a:r>
                      <a:r>
                        <a:rPr lang="es-ES" sz="1100" b="0" dirty="0">
                          <a:solidFill>
                            <a:srgbClr val="404040"/>
                          </a:solidFill>
                          <a:effectLst/>
                          <a:latin typeface="Calibri" panose="020F0502020204030204" pitchFamily="34" charset="0"/>
                          <a:cs typeface="Calibri" panose="020F0502020204030204" pitchFamily="34" charset="0"/>
                        </a:rPr>
                        <a:t>Creación de Contenido Digital, Comunicación y Colaboración, Resolución de Problemas Digitales﻿.</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err="1">
                          <a:solidFill>
                            <a:srgbClr val="404040"/>
                          </a:solidFill>
                          <a:effectLst/>
                          <a:latin typeface="Calibri" panose="020F0502020204030204" pitchFamily="34" charset="0"/>
                          <a:cs typeface="Calibri" panose="020F0502020204030204" pitchFamily="34" charset="0"/>
                        </a:rPr>
                        <a:t>EntreComp</a:t>
                      </a:r>
                      <a:r>
                        <a:rPr lang="es-ES" sz="1100" b="1" dirty="0">
                          <a:solidFill>
                            <a:srgbClr val="404040"/>
                          </a:solidFill>
                          <a:effectLst/>
                          <a:latin typeface="Calibri" panose="020F0502020204030204" pitchFamily="34" charset="0"/>
                          <a:cs typeface="Calibri" panose="020F0502020204030204" pitchFamily="34" charset="0"/>
                        </a:rPr>
                        <a:t>: </a:t>
                      </a:r>
                      <a:r>
                        <a:rPr lang="es-ES" sz="1100" b="0" dirty="0">
                          <a:solidFill>
                            <a:srgbClr val="404040"/>
                          </a:solidFill>
                          <a:effectLst/>
                          <a:latin typeface="Calibri" panose="020F0502020204030204" pitchFamily="34" charset="0"/>
                          <a:cs typeface="Calibri" panose="020F0502020204030204" pitchFamily="34" charset="0"/>
                        </a:rPr>
                        <a:t>Tomar la Iniciativa, Planificación﻿.</a:t>
                      </a:r>
                      <a:endParaRPr lang="en-IE" sz="1100" b="0" dirty="0">
                        <a:solidFill>
                          <a:srgbClr val="404040"/>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977873"/>
                  </a:ext>
                </a:extLst>
              </a:tr>
              <a:tr h="899128">
                <a:tc>
                  <a:txBody>
                    <a:bodyPr/>
                    <a:lstStyle/>
                    <a:p>
                      <a:pPr>
                        <a:lnSpc>
                          <a:spcPts val="1220"/>
                        </a:lnSpc>
                        <a:buNone/>
                      </a:pPr>
                      <a:r>
                        <a:rPr lang="en-US" sz="1100" dirty="0" err="1">
                          <a:solidFill>
                            <a:srgbClr val="0289AE"/>
                          </a:solidFill>
                          <a:effectLst/>
                          <a:latin typeface="Calibri" panose="020F0502020204030204" pitchFamily="34" charset="0"/>
                          <a:cs typeface="Calibri" panose="020F0502020204030204" pitchFamily="34" charset="0"/>
                        </a:rPr>
                        <a:t>Ejemplos</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en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Hostelería</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Un pequeño hotel adopta un PMS basado en la nube, integrado con su motor de reservas y gestor de canales.</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Una cafetería utiliza una aplicación de fidelización que registra las compras y promueve productos de origen vegetal para reducir la huella de carbono alimentaria.</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Un alojamiento rural instala termostatos inteligentes para monitorizar y reducir los costes de calefacción.</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534248"/>
                  </a:ext>
                </a:extLst>
              </a:tr>
              <a:tr h="792000">
                <a:tc>
                  <a:txBody>
                    <a:bodyPr/>
                    <a:lstStyle/>
                    <a:p>
                      <a:pPr>
                        <a:lnSpc>
                          <a:spcPts val="1220"/>
                        </a:lnSpc>
                        <a:buNone/>
                      </a:pPr>
                      <a:r>
                        <a:rPr lang="es-ES" sz="1100" dirty="0">
                          <a:solidFill>
                            <a:srgbClr val="0289AE"/>
                          </a:solidFill>
                          <a:effectLst/>
                          <a:latin typeface="Calibri" panose="020F0502020204030204" pitchFamily="34" charset="0"/>
                          <a:cs typeface="Calibri" panose="020F0502020204030204" pitchFamily="34" charset="0"/>
                        </a:rPr>
                        <a:t>Resultados del Aprendizaje</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Identificar cinco herramientas digitales que optimicen las operaciones de las </a:t>
                      </a:r>
                      <a:r>
                        <a:rPr lang="es-ES" sz="1100" dirty="0" err="1">
                          <a:solidFill>
                            <a:srgbClr val="404040"/>
                          </a:solidFill>
                          <a:effectLst/>
                          <a:latin typeface="Calibri" panose="020F0502020204030204" pitchFamily="34" charset="0"/>
                          <a:cs typeface="Calibri" panose="020F0502020204030204" pitchFamily="34" charset="0"/>
                        </a:rPr>
                        <a:t>PYMEs</a:t>
                      </a:r>
                      <a:r>
                        <a:rPr lang="es-ES" sz="1100" dirty="0">
                          <a:solidFill>
                            <a:srgbClr val="404040"/>
                          </a:solidFill>
                          <a:effectLst/>
                          <a:latin typeface="Calibri" panose="020F0502020204030204" pitchFamily="34" charset="0"/>
                          <a:cs typeface="Calibri" panose="020F0502020204030204" pitchFamily="34" charset="0"/>
                        </a:rPr>
                        <a:t> hosteleras.</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Configurar una plataforma digital para gestionar reservas y registros de clientes.</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Evaluar qué herramienta ofrece la mejor relación coste-beneficio para la transformación digital.</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381138"/>
                  </a:ext>
                </a:extLst>
              </a:tr>
            </a:tbl>
          </a:graphicData>
        </a:graphic>
      </p:graphicFrame>
      <p:cxnSp>
        <p:nvCxnSpPr>
          <p:cNvPr id="10" name="Straight Connector 9">
            <a:extLst>
              <a:ext uri="{FF2B5EF4-FFF2-40B4-BE49-F238E27FC236}">
                <a16:creationId xmlns:a16="http://schemas.microsoft.com/office/drawing/2014/main" id="{08E4FC52-3230-CBD2-6327-D7207408F43B}"/>
              </a:ext>
            </a:extLst>
          </p:cNvPr>
          <p:cNvCxnSpPr>
            <a:cxnSpLocks/>
          </p:cNvCxnSpPr>
          <p:nvPr/>
        </p:nvCxnSpPr>
        <p:spPr>
          <a:xfrm>
            <a:off x="506482" y="506799"/>
            <a:ext cx="7038594"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551FCB-E028-E1C8-7539-8FDA710CA29F}"/>
              </a:ext>
            </a:extLst>
          </p:cNvPr>
          <p:cNvSpPr txBox="1"/>
          <p:nvPr/>
        </p:nvSpPr>
        <p:spPr>
          <a:xfrm>
            <a:off x="589321" y="337522"/>
            <a:ext cx="6435499" cy="584775"/>
          </a:xfrm>
          <a:prstGeom prst="rect">
            <a:avLst/>
          </a:prstGeom>
          <a:noFill/>
          <a:ln>
            <a:noFill/>
          </a:ln>
        </p:spPr>
        <p:txBody>
          <a:bodyPr wrap="square" rtlCol="0">
            <a:spAutoFit/>
          </a:bodyPr>
          <a:lstStyle/>
          <a:p>
            <a:pPr algn="r"/>
            <a:r>
              <a:rPr lang="en-US" sz="1600" b="1" dirty="0">
                <a:solidFill>
                  <a:srgbClr val="0C4659"/>
                </a:solidFill>
                <a:highlight>
                  <a:srgbClr val="62A844"/>
                </a:highlight>
                <a:latin typeface="Calibri" panose="020F0502020204030204" pitchFamily="34" charset="0"/>
                <a:cs typeface="Calibri" panose="020F0502020204030204" pitchFamily="34" charset="0"/>
              </a:rPr>
              <a:t> </a:t>
            </a:r>
            <a:r>
              <a:rPr lang="en-US" sz="1600" b="1" dirty="0">
                <a:solidFill>
                  <a:schemeClr val="bg1"/>
                </a:solidFill>
                <a:highlight>
                  <a:srgbClr val="62A844"/>
                </a:highlight>
                <a:latin typeface="Calibri" panose="020F0502020204030204" pitchFamily="34" charset="0"/>
                <a:cs typeface="Calibri" panose="020F0502020204030204" pitchFamily="34" charset="0"/>
              </a:rPr>
              <a:t>04</a:t>
            </a:r>
            <a:r>
              <a:rPr lang="en-US" sz="1600" b="1" dirty="0">
                <a:solidFill>
                  <a:srgbClr val="62A844"/>
                </a:solidFill>
                <a:highlight>
                  <a:srgbClr val="62A844"/>
                </a:highlight>
                <a:latin typeface="Calibri" panose="020F0502020204030204" pitchFamily="34" charset="0"/>
                <a:cs typeface="Calibri" panose="020F0502020204030204" pitchFamily="34" charset="0"/>
              </a:rPr>
              <a:t>.</a:t>
            </a:r>
            <a:r>
              <a:rPr lang="en-US" sz="1600" b="1" dirty="0">
                <a:solidFill>
                  <a:srgbClr val="0C4659"/>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Herramientas</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Digitales</a:t>
            </a:r>
            <a:r>
              <a:rPr lang="en-US" sz="1600" b="1" dirty="0">
                <a:solidFill>
                  <a:srgbClr val="0289AE"/>
                </a:solidFill>
                <a:highlight>
                  <a:srgbClr val="FFFFFF"/>
                </a:highlight>
                <a:latin typeface="Calibri" panose="020F0502020204030204" pitchFamily="34" charset="0"/>
                <a:cs typeface="Calibri" panose="020F0502020204030204" pitchFamily="34" charset="0"/>
              </a:rPr>
              <a:t> para las PYMES del Sector </a:t>
            </a:r>
            <a:r>
              <a:rPr lang="en-US" sz="1600" b="1" dirty="0" err="1">
                <a:solidFill>
                  <a:srgbClr val="0289AE"/>
                </a:solidFill>
                <a:highlight>
                  <a:srgbClr val="FFFFFF"/>
                </a:highlight>
                <a:latin typeface="Calibri" panose="020F0502020204030204" pitchFamily="34" charset="0"/>
                <a:cs typeface="Calibri" panose="020F0502020204030204" pitchFamily="34" charset="0"/>
              </a:rPr>
              <a:t>Hostelero</a:t>
            </a:r>
            <a:r>
              <a:rPr lang="en-US" sz="1600" b="1" dirty="0">
                <a:solidFill>
                  <a:schemeClr val="bg1"/>
                </a:solidFill>
                <a:highlight>
                  <a:srgbClr val="FFFFFF"/>
                </a:highlight>
                <a:latin typeface="Calibri" panose="020F0502020204030204" pitchFamily="34" charset="0"/>
                <a:cs typeface="Calibri" panose="020F0502020204030204" pitchFamily="34" charset="0"/>
              </a:rPr>
              <a:t> .</a:t>
            </a:r>
            <a:endParaRPr lang="en-US" sz="1600" b="1" dirty="0">
              <a:solidFill>
                <a:srgbClr val="0289AE"/>
              </a:solidFill>
              <a:highlight>
                <a:srgbClr val="FFFFFF"/>
              </a:highlight>
              <a:latin typeface="Calibri" panose="020F0502020204030204" pitchFamily="34" charset="0"/>
              <a:cs typeface="Calibri" panose="020F0502020204030204" pitchFamily="34" charset="0"/>
            </a:endParaRPr>
          </a:p>
          <a:p>
            <a:pPr algn="r"/>
            <a:r>
              <a:rPr lang="en-US" sz="1600" b="1" dirty="0">
                <a:solidFill>
                  <a:schemeClr val="bg1"/>
                </a:solidFill>
                <a:highlight>
                  <a:srgbClr val="FFFFFF"/>
                </a:highlight>
                <a:latin typeface="Calibri" panose="020F0502020204030204" pitchFamily="34" charset="0"/>
                <a:cs typeface="Calibri" panose="020F0502020204030204" pitchFamily="34" charset="0"/>
              </a:rPr>
              <a:t>.</a:t>
            </a:r>
          </a:p>
        </p:txBody>
      </p:sp>
      <p:cxnSp>
        <p:nvCxnSpPr>
          <p:cNvPr id="12" name="Straight Connector 11">
            <a:extLst>
              <a:ext uri="{FF2B5EF4-FFF2-40B4-BE49-F238E27FC236}">
                <a16:creationId xmlns:a16="http://schemas.microsoft.com/office/drawing/2014/main" id="{4BE458ED-A859-02E4-182F-B83FD649FDBA}"/>
              </a:ext>
            </a:extLst>
          </p:cNvPr>
          <p:cNvCxnSpPr>
            <a:cxnSpLocks/>
          </p:cNvCxnSpPr>
          <p:nvPr/>
        </p:nvCxnSpPr>
        <p:spPr>
          <a:xfrm>
            <a:off x="506482" y="516528"/>
            <a:ext cx="0" cy="77336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3" name="Triangle 12">
            <a:extLst>
              <a:ext uri="{FF2B5EF4-FFF2-40B4-BE49-F238E27FC236}">
                <a16:creationId xmlns:a16="http://schemas.microsoft.com/office/drawing/2014/main" id="{C57DF16E-D3FB-1867-2952-18A6A0032FA2}"/>
              </a:ext>
            </a:extLst>
          </p:cNvPr>
          <p:cNvSpPr/>
          <p:nvPr/>
        </p:nvSpPr>
        <p:spPr>
          <a:xfrm rot="10800000">
            <a:off x="397809" y="862619"/>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
            <a:extLst>
              <a:ext uri="{FF2B5EF4-FFF2-40B4-BE49-F238E27FC236}">
                <a16:creationId xmlns:a16="http://schemas.microsoft.com/office/drawing/2014/main" id="{640FC950-2D3A-F9FF-BBC7-24EE84AE6F09}"/>
              </a:ext>
            </a:extLst>
          </p:cNvPr>
          <p:cNvSpPr txBox="1">
            <a:spLocks/>
          </p:cNvSpPr>
          <p:nvPr/>
        </p:nvSpPr>
        <p:spPr>
          <a:xfrm>
            <a:off x="2175355" y="742242"/>
            <a:ext cx="4865518"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spcBef>
                <a:spcPts val="0"/>
              </a:spcBef>
            </a:pPr>
            <a:r>
              <a:rPr lang="es-ES" sz="1100" b="0" dirty="0">
                <a:solidFill>
                  <a:srgbClr val="404040"/>
                </a:solidFill>
              </a:rPr>
              <a:t>Seleccionar, implementar e integrar herramientas digitales para mejorar la eficiencia, la sostenibilidad, la atención al cliente y la competitividad en las </a:t>
            </a:r>
            <a:r>
              <a:rPr lang="es-ES" sz="1100" b="0" dirty="0" err="1">
                <a:solidFill>
                  <a:srgbClr val="404040"/>
                </a:solidFill>
              </a:rPr>
              <a:t>PYMEs</a:t>
            </a:r>
            <a:r>
              <a:rPr lang="es-ES" sz="1100" b="0" dirty="0">
                <a:solidFill>
                  <a:srgbClr val="404040"/>
                </a:solidFill>
              </a:rPr>
              <a:t> del sector hostelero.</a:t>
            </a:r>
            <a:endParaRPr lang="en-US" sz="1100" b="0" dirty="0">
              <a:solidFill>
                <a:srgbClr val="404040"/>
              </a:solidFill>
            </a:endParaRPr>
          </a:p>
        </p:txBody>
      </p:sp>
      <p:cxnSp>
        <p:nvCxnSpPr>
          <p:cNvPr id="17" name="Straight Connector 16">
            <a:extLst>
              <a:ext uri="{FF2B5EF4-FFF2-40B4-BE49-F238E27FC236}">
                <a16:creationId xmlns:a16="http://schemas.microsoft.com/office/drawing/2014/main" id="{6C17E8F6-AB52-6083-602B-B02A616AF2A1}"/>
              </a:ext>
            </a:extLst>
          </p:cNvPr>
          <p:cNvCxnSpPr>
            <a:cxnSpLocks/>
          </p:cNvCxnSpPr>
          <p:nvPr/>
        </p:nvCxnSpPr>
        <p:spPr>
          <a:xfrm>
            <a:off x="506482" y="1289896"/>
            <a:ext cx="641458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18887F-A9AB-ECB6-BBC3-3EA2C77214B9}"/>
              </a:ext>
            </a:extLst>
          </p:cNvPr>
          <p:cNvCxnSpPr>
            <a:cxnSpLocks/>
          </p:cNvCxnSpPr>
          <p:nvPr/>
        </p:nvCxnSpPr>
        <p:spPr>
          <a:xfrm>
            <a:off x="0" y="5521525"/>
            <a:ext cx="709249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BA1C66-F589-ED9C-95E7-30F3BF61791A}"/>
              </a:ext>
            </a:extLst>
          </p:cNvPr>
          <p:cNvCxnSpPr>
            <a:cxnSpLocks/>
          </p:cNvCxnSpPr>
          <p:nvPr/>
        </p:nvCxnSpPr>
        <p:spPr>
          <a:xfrm>
            <a:off x="7092495" y="5521525"/>
            <a:ext cx="0" cy="87979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7" name="Triangle 26">
            <a:extLst>
              <a:ext uri="{FF2B5EF4-FFF2-40B4-BE49-F238E27FC236}">
                <a16:creationId xmlns:a16="http://schemas.microsoft.com/office/drawing/2014/main" id="{0AA85AEB-60D6-CAB6-DE62-3CE085C9F364}"/>
              </a:ext>
            </a:extLst>
          </p:cNvPr>
          <p:cNvSpPr/>
          <p:nvPr/>
        </p:nvSpPr>
        <p:spPr>
          <a:xfrm rot="10800000">
            <a:off x="6983822" y="5867616"/>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Table 27">
            <a:extLst>
              <a:ext uri="{FF2B5EF4-FFF2-40B4-BE49-F238E27FC236}">
                <a16:creationId xmlns:a16="http://schemas.microsoft.com/office/drawing/2014/main" id="{10D2F3AB-DFA4-02BC-DA70-CA94AAFD06C0}"/>
              </a:ext>
            </a:extLst>
          </p:cNvPr>
          <p:cNvGraphicFramePr>
            <a:graphicFrameLocks noGrp="1"/>
          </p:cNvGraphicFramePr>
          <p:nvPr>
            <p:extLst>
              <p:ext uri="{D42A27DB-BD31-4B8C-83A1-F6EECF244321}">
                <p14:modId xmlns:p14="http://schemas.microsoft.com/office/powerpoint/2010/main" val="2894326791"/>
              </p:ext>
            </p:extLst>
          </p:nvPr>
        </p:nvGraphicFramePr>
        <p:xfrm>
          <a:off x="673096" y="6401323"/>
          <a:ext cx="6228000" cy="4285191"/>
        </p:xfrm>
        <a:graphic>
          <a:graphicData uri="http://schemas.openxmlformats.org/drawingml/2006/table">
            <a:tbl>
              <a:tblPr firstRow="1" firstCol="1" bandRow="1">
                <a:tableStyleId>{5C22544A-7EE6-4342-B048-85BDC9FD1C3A}</a:tableStyleId>
              </a:tblPr>
              <a:tblGrid>
                <a:gridCol w="1727204">
                  <a:extLst>
                    <a:ext uri="{9D8B030D-6E8A-4147-A177-3AD203B41FA5}">
                      <a16:colId xmlns:a16="http://schemas.microsoft.com/office/drawing/2014/main" val="3750696579"/>
                    </a:ext>
                  </a:extLst>
                </a:gridCol>
                <a:gridCol w="4500796">
                  <a:extLst>
                    <a:ext uri="{9D8B030D-6E8A-4147-A177-3AD203B41FA5}">
                      <a16:colId xmlns:a16="http://schemas.microsoft.com/office/drawing/2014/main" val="4194770164"/>
                    </a:ext>
                  </a:extLst>
                </a:gridCol>
              </a:tblGrid>
              <a:tr h="1436391">
                <a:tc>
                  <a:txBody>
                    <a:bodyPr/>
                    <a:lstStyle/>
                    <a:p>
                      <a:pPr>
                        <a:lnSpc>
                          <a:spcPts val="1220"/>
                        </a:lnSpc>
                        <a:buNone/>
                      </a:pPr>
                      <a:r>
                        <a:rPr lang="en-GB" sz="1100" dirty="0" err="1">
                          <a:solidFill>
                            <a:srgbClr val="0289AE"/>
                          </a:solidFill>
                          <a:effectLst/>
                          <a:latin typeface="Calibri" panose="020F0502020204030204" pitchFamily="34" charset="0"/>
                          <a:cs typeface="Calibri" panose="020F0502020204030204" pitchFamily="34" charset="0"/>
                        </a:rPr>
                        <a:t>Conocimientos</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Habilidades</a:t>
                      </a:r>
                      <a:r>
                        <a:rPr lang="en-GB" sz="1100" dirty="0">
                          <a:solidFill>
                            <a:srgbClr val="0289AE"/>
                          </a:solidFill>
                          <a:effectLst/>
                          <a:latin typeface="Calibri" panose="020F0502020204030204" pitchFamily="34" charset="0"/>
                          <a:cs typeface="Calibri" panose="020F0502020204030204" pitchFamily="34" charset="0"/>
                        </a:rPr>
                        <a:t> y </a:t>
                      </a:r>
                      <a:r>
                        <a:rPr lang="en-GB" sz="1100" dirty="0" err="1">
                          <a:solidFill>
                            <a:srgbClr val="0289AE"/>
                          </a:solidFill>
                          <a:effectLst/>
                          <a:latin typeface="Calibri" panose="020F0502020204030204" pitchFamily="34" charset="0"/>
                          <a:cs typeface="Calibri" panose="020F0502020204030204" pitchFamily="34" charset="0"/>
                        </a:rPr>
                        <a:t>Actitudes</a:t>
                      </a:r>
                      <a:r>
                        <a:rPr lang="en-GB" sz="1100" dirty="0">
                          <a:solidFill>
                            <a:srgbClr val="0289AE"/>
                          </a:solidFill>
                          <a:effectLst/>
                          <a:latin typeface="Calibri" panose="020F0502020204030204" pitchFamily="34" charset="0"/>
                          <a:cs typeface="Calibri" panose="020F0502020204030204" pitchFamily="34" charset="0"/>
                        </a:rPr>
                        <a:t> (CHA)</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a:solidFill>
                            <a:srgbClr val="404040"/>
                          </a:solidFill>
                          <a:effectLst/>
                          <a:latin typeface="Calibri" panose="020F0502020204030204" pitchFamily="34" charset="0"/>
                          <a:cs typeface="Calibri" panose="020F0502020204030204" pitchFamily="34" charset="0"/>
                        </a:rPr>
                        <a:t>Conocimientos: </a:t>
                      </a:r>
                      <a:r>
                        <a:rPr lang="es-ES" sz="1100" b="0" dirty="0">
                          <a:solidFill>
                            <a:srgbClr val="404040"/>
                          </a:solidFill>
                          <a:effectLst/>
                          <a:latin typeface="Calibri" panose="020F0502020204030204" pitchFamily="34" charset="0"/>
                          <a:cs typeface="Calibri" panose="020F0502020204030204" pitchFamily="34" charset="0"/>
                        </a:rPr>
                        <a:t>Tipos de datos (operativos, de clientes, métricas de sostenibilidad), herramientas básicas de análisis y principales indicadores clave de desempeño (</a:t>
                      </a:r>
                      <a:r>
                        <a:rPr lang="es-ES" sz="1100" b="0" dirty="0" err="1">
                          <a:solidFill>
                            <a:srgbClr val="404040"/>
                          </a:solidFill>
                          <a:effectLst/>
                          <a:latin typeface="Calibri" panose="020F0502020204030204" pitchFamily="34" charset="0"/>
                          <a:cs typeface="Calibri" panose="020F0502020204030204" pitchFamily="34" charset="0"/>
                        </a:rPr>
                        <a:t>KPIs</a:t>
                      </a:r>
                      <a:r>
                        <a:rPr lang="es-ES" sz="1100" b="0" dirty="0">
                          <a:solidFill>
                            <a:srgbClr val="404040"/>
                          </a:solidFill>
                          <a:effectLst/>
                          <a:latin typeface="Calibri" panose="020F0502020204030204" pitchFamily="34" charset="0"/>
                          <a:cs typeface="Calibri" panose="020F0502020204030204" pitchFamily="34" charset="0"/>
                        </a:rPr>
                        <a:t>).​</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a:solidFill>
                            <a:srgbClr val="404040"/>
                          </a:solidFill>
                          <a:effectLst/>
                          <a:latin typeface="Calibri" panose="020F0502020204030204" pitchFamily="34" charset="0"/>
                          <a:cs typeface="Calibri" panose="020F0502020204030204" pitchFamily="34" charset="0"/>
                        </a:rPr>
                        <a:t>Habilidades: </a:t>
                      </a:r>
                      <a:r>
                        <a:rPr lang="es-ES" sz="1100" b="0" dirty="0">
                          <a:solidFill>
                            <a:srgbClr val="404040"/>
                          </a:solidFill>
                          <a:effectLst/>
                          <a:latin typeface="Calibri" panose="020F0502020204030204" pitchFamily="34" charset="0"/>
                          <a:cs typeface="Calibri" panose="020F0502020204030204" pitchFamily="34" charset="0"/>
                        </a:rPr>
                        <a:t>Leer paneles de control, interpretar reseñas de clientes, identificar patrones y utilizar los datos para adaptar la oferta de servicios</a:t>
                      </a:r>
                      <a:r>
                        <a:rPr lang="es-ES" sz="1100" b="1" dirty="0">
                          <a:solidFill>
                            <a:srgbClr val="404040"/>
                          </a:solidFill>
                          <a:effectLst/>
                          <a:latin typeface="Calibri" panose="020F0502020204030204" pitchFamily="34" charset="0"/>
                          <a:cs typeface="Calibri" panose="020F0502020204030204" pitchFamily="34" charset="0"/>
                        </a:rPr>
                        <a:t>.​</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a:solidFill>
                            <a:srgbClr val="404040"/>
                          </a:solidFill>
                          <a:effectLst/>
                          <a:latin typeface="Calibri" panose="020F0502020204030204" pitchFamily="34" charset="0"/>
                          <a:cs typeface="Calibri" panose="020F0502020204030204" pitchFamily="34" charset="0"/>
                        </a:rPr>
                        <a:t>Actitudes: </a:t>
                      </a:r>
                      <a:r>
                        <a:rPr lang="es-ES" sz="1100" b="0" dirty="0">
                          <a:solidFill>
                            <a:srgbClr val="404040"/>
                          </a:solidFill>
                          <a:effectLst/>
                          <a:latin typeface="Calibri" panose="020F0502020204030204" pitchFamily="34" charset="0"/>
                          <a:cs typeface="Calibri" panose="020F0502020204030204" pitchFamily="34" charset="0"/>
                        </a:rPr>
                        <a:t>Curiosidad, razonamiento basado en la evidencia y capacidad de respuesta a las tendencias.</a:t>
                      </a:r>
                      <a:endParaRPr lang="en-IE" sz="1100" b="0" dirty="0">
                        <a:solidFill>
                          <a:srgbClr val="404040"/>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348089"/>
                  </a:ext>
                </a:extLst>
              </a:tr>
              <a:tr h="584855">
                <a:tc>
                  <a:txBody>
                    <a:bodyPr/>
                    <a:lstStyle/>
                    <a:p>
                      <a:pPr>
                        <a:lnSpc>
                          <a:spcPts val="1220"/>
                        </a:lnSpc>
                        <a:buNone/>
                      </a:pPr>
                      <a:r>
                        <a:rPr lang="es-ES" sz="1100" dirty="0">
                          <a:solidFill>
                            <a:srgbClr val="0289AE"/>
                          </a:solidFill>
                          <a:effectLst/>
                          <a:latin typeface="Calibri" panose="020F0502020204030204" pitchFamily="34" charset="0"/>
                          <a:cs typeface="Calibri" panose="020F0502020204030204" pitchFamily="34" charset="0"/>
                        </a:rPr>
                        <a:t>Vínculos con Marco Europeos</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err="1">
                          <a:solidFill>
                            <a:srgbClr val="404040"/>
                          </a:solidFill>
                          <a:effectLst/>
                          <a:latin typeface="Calibri" panose="020F0502020204030204" pitchFamily="34" charset="0"/>
                          <a:cs typeface="Calibri" panose="020F0502020204030204" pitchFamily="34" charset="0"/>
                        </a:rPr>
                        <a:t>DigComp</a:t>
                      </a:r>
                      <a:r>
                        <a:rPr lang="es-ES" sz="1100" b="1" dirty="0">
                          <a:solidFill>
                            <a:srgbClr val="404040"/>
                          </a:solidFill>
                          <a:effectLst/>
                          <a:latin typeface="Calibri" panose="020F0502020204030204" pitchFamily="34" charset="0"/>
                          <a:cs typeface="Calibri" panose="020F0502020204030204" pitchFamily="34" charset="0"/>
                        </a:rPr>
                        <a:t>: </a:t>
                      </a:r>
                      <a:r>
                        <a:rPr lang="es-ES" sz="1100" b="0" dirty="0">
                          <a:solidFill>
                            <a:srgbClr val="404040"/>
                          </a:solidFill>
                          <a:effectLst/>
                          <a:latin typeface="Calibri" panose="020F0502020204030204" pitchFamily="34" charset="0"/>
                          <a:cs typeface="Calibri" panose="020F0502020204030204" pitchFamily="34" charset="0"/>
                        </a:rPr>
                        <a:t>Alfabetización en información y datos, resolución de problemas﻿</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err="1">
                          <a:solidFill>
                            <a:srgbClr val="404040"/>
                          </a:solidFill>
                          <a:effectLst/>
                          <a:latin typeface="Calibri" panose="020F0502020204030204" pitchFamily="34" charset="0"/>
                          <a:cs typeface="Calibri" panose="020F0502020204030204" pitchFamily="34" charset="0"/>
                        </a:rPr>
                        <a:t>EntreComp</a:t>
                      </a:r>
                      <a:r>
                        <a:rPr lang="es-ES" sz="1100" b="1" dirty="0">
                          <a:solidFill>
                            <a:srgbClr val="404040"/>
                          </a:solidFill>
                          <a:effectLst/>
                          <a:latin typeface="Calibri" panose="020F0502020204030204" pitchFamily="34" charset="0"/>
                          <a:cs typeface="Calibri" panose="020F0502020204030204" pitchFamily="34" charset="0"/>
                        </a:rPr>
                        <a:t>: </a:t>
                      </a:r>
                      <a:r>
                        <a:rPr lang="es-ES" sz="1100" b="0" dirty="0">
                          <a:solidFill>
                            <a:srgbClr val="404040"/>
                          </a:solidFill>
                          <a:effectLst/>
                          <a:latin typeface="Calibri" panose="020F0502020204030204" pitchFamily="34" charset="0"/>
                          <a:cs typeface="Calibri" panose="020F0502020204030204" pitchFamily="34" charset="0"/>
                        </a:rPr>
                        <a:t>Aprender a través de la experiencia, visión﻿ estratégica. </a:t>
                      </a:r>
                      <a:endParaRPr lang="en-IE" sz="1100" b="0" dirty="0">
                        <a:solidFill>
                          <a:srgbClr val="404040"/>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977873"/>
                  </a:ext>
                </a:extLst>
              </a:tr>
              <a:tr h="1035016">
                <a:tc>
                  <a:txBody>
                    <a:bodyPr/>
                    <a:lstStyle/>
                    <a:p>
                      <a:pPr>
                        <a:lnSpc>
                          <a:spcPts val="1220"/>
                        </a:lnSpc>
                        <a:buNone/>
                      </a:pPr>
                      <a:r>
                        <a:rPr lang="en-US" sz="1100" dirty="0" err="1">
                          <a:solidFill>
                            <a:srgbClr val="0289AE"/>
                          </a:solidFill>
                          <a:effectLst/>
                          <a:latin typeface="Calibri" panose="020F0502020204030204" pitchFamily="34" charset="0"/>
                          <a:cs typeface="Calibri" panose="020F0502020204030204" pitchFamily="34" charset="0"/>
                        </a:rPr>
                        <a:t>Ejemplos</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en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Hostelería</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Un propietario de restaurante utiliza los datos de ventas del sistema POS para ajustar la planificación del personal según las previsiones de demanda.</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Un hotel analiza las opiniones de los huéspedes mediante software de análisis de sentimiento para identificar los principales factores de satisfacción.</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Un albergue utiliza datos de ocupación y consumo energético para adaptar la iluminación y los horarios de limpieza.</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534248"/>
                  </a:ext>
                </a:extLst>
              </a:tr>
              <a:tr h="884962">
                <a:tc>
                  <a:txBody>
                    <a:bodyPr/>
                    <a:lstStyle/>
                    <a:p>
                      <a:pPr>
                        <a:lnSpc>
                          <a:spcPts val="1220"/>
                        </a:lnSpc>
                        <a:buNone/>
                      </a:pPr>
                      <a:r>
                        <a:rPr lang="es-ES" sz="1100" dirty="0">
                          <a:solidFill>
                            <a:srgbClr val="0289AE"/>
                          </a:solidFill>
                          <a:effectLst/>
                          <a:latin typeface="Calibri" panose="020F0502020204030204" pitchFamily="34" charset="0"/>
                          <a:cs typeface="Calibri" panose="020F0502020204030204" pitchFamily="34" charset="0"/>
                        </a:rPr>
                        <a:t>Resultados del Aprendizaje</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Analizar datos básicos de rendimiento a partir de un panel de control hostelero.</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Recomendar un cambio operativo basado en métricas de sostenibilidad.</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Utilizar datos de clientes para diseñar una nueva funcionalidad de servicio o una táctica de marketing.</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381138"/>
                  </a:ext>
                </a:extLst>
              </a:tr>
            </a:tbl>
          </a:graphicData>
        </a:graphic>
      </p:graphicFrame>
      <p:sp>
        <p:nvSpPr>
          <p:cNvPr id="29" name="Text Placeholder 1">
            <a:extLst>
              <a:ext uri="{FF2B5EF4-FFF2-40B4-BE49-F238E27FC236}">
                <a16:creationId xmlns:a16="http://schemas.microsoft.com/office/drawing/2014/main" id="{77D2F7CB-9CAF-F0D0-FF7B-958BCD0DD7E0}"/>
              </a:ext>
            </a:extLst>
          </p:cNvPr>
          <p:cNvSpPr txBox="1">
            <a:spLocks/>
          </p:cNvSpPr>
          <p:nvPr/>
        </p:nvSpPr>
        <p:spPr>
          <a:xfrm>
            <a:off x="548032" y="5838543"/>
            <a:ext cx="5796124"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es-ES" sz="1100" b="0" dirty="0">
                <a:solidFill>
                  <a:srgbClr val="404040"/>
                </a:solidFill>
              </a:rPr>
              <a:t>Aplicar el análisis de datos y la información digital para monitorizar el rendimiento, anticipar tendencias, apoyar decisiones estratégicas y personalizar servicios en el sector hostelero.</a:t>
            </a:r>
            <a:endParaRPr lang="en-US" sz="1100" b="0" dirty="0">
              <a:solidFill>
                <a:srgbClr val="404040"/>
              </a:solidFill>
            </a:endParaRPr>
          </a:p>
        </p:txBody>
      </p:sp>
      <p:sp>
        <p:nvSpPr>
          <p:cNvPr id="31" name="TextBox 30">
            <a:extLst>
              <a:ext uri="{FF2B5EF4-FFF2-40B4-BE49-F238E27FC236}">
                <a16:creationId xmlns:a16="http://schemas.microsoft.com/office/drawing/2014/main" id="{0D132FDC-11E8-BB25-8137-7E0E6E579542}"/>
              </a:ext>
            </a:extLst>
          </p:cNvPr>
          <p:cNvSpPr txBox="1"/>
          <p:nvPr/>
        </p:nvSpPr>
        <p:spPr>
          <a:xfrm>
            <a:off x="548032" y="5345906"/>
            <a:ext cx="6227997" cy="338554"/>
          </a:xfrm>
          <a:prstGeom prst="rect">
            <a:avLst/>
          </a:prstGeom>
          <a:noFill/>
          <a:ln>
            <a:noFill/>
          </a:ln>
        </p:spPr>
        <p:txBody>
          <a:bodyPr wrap="square" rtlCol="0">
            <a:spAutoFit/>
          </a:bodyPr>
          <a:lstStyle/>
          <a:p>
            <a:r>
              <a:rPr lang="en-US" sz="1600" b="1" dirty="0">
                <a:solidFill>
                  <a:srgbClr val="0C4659"/>
                </a:solidFill>
                <a:highlight>
                  <a:srgbClr val="62A844"/>
                </a:highlight>
                <a:latin typeface="Calibri" panose="020F0502020204030204" pitchFamily="34" charset="0"/>
                <a:cs typeface="Calibri" panose="020F0502020204030204" pitchFamily="34" charset="0"/>
              </a:rPr>
              <a:t> </a:t>
            </a:r>
            <a:r>
              <a:rPr lang="en-US" sz="1600" b="1" dirty="0">
                <a:solidFill>
                  <a:schemeClr val="bg1"/>
                </a:solidFill>
                <a:highlight>
                  <a:srgbClr val="62A844"/>
                </a:highlight>
                <a:latin typeface="Calibri" panose="020F0502020204030204" pitchFamily="34" charset="0"/>
                <a:cs typeface="Calibri" panose="020F0502020204030204" pitchFamily="34" charset="0"/>
              </a:rPr>
              <a:t>05</a:t>
            </a:r>
            <a:r>
              <a:rPr lang="en-US" sz="1600" b="1" dirty="0">
                <a:solidFill>
                  <a:srgbClr val="62A844"/>
                </a:solidFill>
                <a:highlight>
                  <a:srgbClr val="62A844"/>
                </a:highlight>
                <a:latin typeface="Calibri" panose="020F0502020204030204" pitchFamily="34" charset="0"/>
                <a:cs typeface="Calibri" panose="020F0502020204030204" pitchFamily="34" charset="0"/>
              </a:rPr>
              <a:t>.</a:t>
            </a:r>
            <a:r>
              <a:rPr lang="en-US" sz="1600" b="1" dirty="0">
                <a:solidFill>
                  <a:srgbClr val="0C4659"/>
                </a:solidFill>
                <a:highlight>
                  <a:srgbClr val="FFFFFF"/>
                </a:highlight>
                <a:latin typeface="Calibri" panose="020F0502020204030204" pitchFamily="34" charset="0"/>
                <a:cs typeface="Calibri" panose="020F0502020204030204" pitchFamily="34" charset="0"/>
              </a:rPr>
              <a:t>  </a:t>
            </a:r>
            <a:r>
              <a:rPr lang="en-US" sz="1600" b="1" dirty="0">
                <a:solidFill>
                  <a:srgbClr val="0289AE"/>
                </a:solidFill>
                <a:highlight>
                  <a:srgbClr val="FFFFFF"/>
                </a:highlight>
                <a:latin typeface="Calibri" panose="020F0502020204030204" pitchFamily="34" charset="0"/>
                <a:cs typeface="Calibri" panose="020F0502020204030204" pitchFamily="34" charset="0"/>
              </a:rPr>
              <a:t>Toma de Decisiones </a:t>
            </a:r>
            <a:r>
              <a:rPr lang="en-US" sz="1600" b="1" dirty="0" err="1">
                <a:solidFill>
                  <a:srgbClr val="0289AE"/>
                </a:solidFill>
                <a:highlight>
                  <a:srgbClr val="FFFFFF"/>
                </a:highlight>
                <a:latin typeface="Calibri" panose="020F0502020204030204" pitchFamily="34" charset="0"/>
                <a:cs typeface="Calibri" panose="020F0502020204030204" pitchFamily="34" charset="0"/>
              </a:rPr>
              <a:t>Basada</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en</a:t>
            </a:r>
            <a:r>
              <a:rPr lang="en-US" sz="1600" b="1" dirty="0">
                <a:solidFill>
                  <a:srgbClr val="0289AE"/>
                </a:solidFill>
                <a:highlight>
                  <a:srgbClr val="FFFFFF"/>
                </a:highlight>
                <a:latin typeface="Calibri" panose="020F0502020204030204" pitchFamily="34" charset="0"/>
                <a:cs typeface="Calibri" panose="020F0502020204030204" pitchFamily="34" charset="0"/>
              </a:rPr>
              <a:t> Datos </a:t>
            </a:r>
            <a:r>
              <a:rPr lang="en-US" sz="1600" b="1" dirty="0" err="1">
                <a:solidFill>
                  <a:srgbClr val="0289AE"/>
                </a:solidFill>
                <a:highlight>
                  <a:srgbClr val="FFFFFF"/>
                </a:highlight>
                <a:latin typeface="Calibri" panose="020F0502020204030204" pitchFamily="34" charset="0"/>
                <a:cs typeface="Calibri" panose="020F0502020204030204" pitchFamily="34" charset="0"/>
              </a:rPr>
              <a:t>en</a:t>
            </a:r>
            <a:r>
              <a:rPr lang="en-US" sz="1600" b="1" dirty="0">
                <a:solidFill>
                  <a:srgbClr val="0289AE"/>
                </a:solidFill>
                <a:highlight>
                  <a:srgbClr val="FFFFFF"/>
                </a:highlight>
                <a:latin typeface="Calibri" panose="020F0502020204030204" pitchFamily="34" charset="0"/>
                <a:cs typeface="Calibri" panose="020F0502020204030204" pitchFamily="34" charset="0"/>
              </a:rPr>
              <a:t> la </a:t>
            </a:r>
            <a:r>
              <a:rPr lang="en-US" sz="1600" b="1" dirty="0" err="1">
                <a:solidFill>
                  <a:srgbClr val="0289AE"/>
                </a:solidFill>
                <a:highlight>
                  <a:srgbClr val="FFFFFF"/>
                </a:highlight>
                <a:latin typeface="Calibri" panose="020F0502020204030204" pitchFamily="34" charset="0"/>
                <a:cs typeface="Calibri" panose="020F0502020204030204" pitchFamily="34" charset="0"/>
              </a:rPr>
              <a:t>Hostelería</a:t>
            </a:r>
            <a:r>
              <a:rPr lang="en-US" sz="1600" b="1" dirty="0">
                <a:solidFill>
                  <a:schemeClr val="bg1"/>
                </a:solidFill>
                <a:highlight>
                  <a:srgbClr val="FFFFFF"/>
                </a:highlight>
                <a:latin typeface="Calibri" panose="020F0502020204030204" pitchFamily="34" charset="0"/>
                <a:cs typeface="Calibri" panose="020F0502020204030204" pitchFamily="34" charset="0"/>
              </a:rPr>
              <a:t>.</a:t>
            </a:r>
          </a:p>
        </p:txBody>
      </p:sp>
      <p:cxnSp>
        <p:nvCxnSpPr>
          <p:cNvPr id="32" name="Straight Connector 31">
            <a:extLst>
              <a:ext uri="{FF2B5EF4-FFF2-40B4-BE49-F238E27FC236}">
                <a16:creationId xmlns:a16="http://schemas.microsoft.com/office/drawing/2014/main" id="{49BF4EA7-93BB-2DDB-33D9-70275085EAC2}"/>
              </a:ext>
            </a:extLst>
          </p:cNvPr>
          <p:cNvCxnSpPr>
            <a:cxnSpLocks/>
          </p:cNvCxnSpPr>
          <p:nvPr/>
        </p:nvCxnSpPr>
        <p:spPr>
          <a:xfrm>
            <a:off x="684049" y="6401469"/>
            <a:ext cx="640844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752837A-E207-6E98-DF0B-3172C8C0408E}"/>
              </a:ext>
            </a:extLst>
          </p:cNvPr>
          <p:cNvGrpSpPr/>
          <p:nvPr/>
        </p:nvGrpSpPr>
        <p:grpSpPr>
          <a:xfrm>
            <a:off x="-10718" y="3736"/>
            <a:ext cx="291318" cy="10692001"/>
            <a:chOff x="-10718" y="-188"/>
            <a:chExt cx="291318" cy="10692001"/>
          </a:xfrm>
        </p:grpSpPr>
        <p:sp>
          <p:nvSpPr>
            <p:cNvPr id="3" name="Graphic 4">
              <a:extLst>
                <a:ext uri="{FF2B5EF4-FFF2-40B4-BE49-F238E27FC236}">
                  <a16:creationId xmlns:a16="http://schemas.microsoft.com/office/drawing/2014/main" id="{9D79C546-AC9D-131B-0F8F-9ABDD2F2412F}"/>
                </a:ext>
              </a:extLst>
            </p:cNvPr>
            <p:cNvSpPr/>
            <p:nvPr/>
          </p:nvSpPr>
          <p:spPr>
            <a:xfrm rot="5400000">
              <a:off x="-5211060" y="5200155"/>
              <a:ext cx="10692000" cy="291315"/>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 name="Graphic 3">
              <a:extLst>
                <a:ext uri="{FF2B5EF4-FFF2-40B4-BE49-F238E27FC236}">
                  <a16:creationId xmlns:a16="http://schemas.microsoft.com/office/drawing/2014/main" id="{C90985F3-DF17-EFC5-A1EA-9995E19ED6B8}"/>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922"/>
            <a:stretch/>
          </p:blipFill>
          <p:spPr>
            <a:xfrm rot="16200000">
              <a:off x="-1741673" y="1730768"/>
              <a:ext cx="3753229" cy="291317"/>
            </a:xfrm>
            <a:prstGeom prst="rect">
              <a:avLst/>
            </a:prstGeom>
          </p:spPr>
        </p:pic>
      </p:grpSp>
    </p:spTree>
    <p:extLst>
      <p:ext uri="{BB962C8B-B14F-4D97-AF65-F5344CB8AC3E}">
        <p14:creationId xmlns:p14="http://schemas.microsoft.com/office/powerpoint/2010/main" val="125893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C90A4-682D-BC57-0FC2-B0AC86829E9F}"/>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E8215CEC-31C6-73DB-17EF-CCD6C8D48A9F}"/>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46</a:t>
            </a:fld>
            <a:endParaRPr lang="en-US" dirty="0">
              <a:solidFill>
                <a:srgbClr val="262626"/>
              </a:solidFill>
            </a:endParaRPr>
          </a:p>
        </p:txBody>
      </p:sp>
      <p:graphicFrame>
        <p:nvGraphicFramePr>
          <p:cNvPr id="16" name="Table 15">
            <a:extLst>
              <a:ext uri="{FF2B5EF4-FFF2-40B4-BE49-F238E27FC236}">
                <a16:creationId xmlns:a16="http://schemas.microsoft.com/office/drawing/2014/main" id="{77FE7B9D-B898-E507-2DBB-8573E675A185}"/>
              </a:ext>
            </a:extLst>
          </p:cNvPr>
          <p:cNvGraphicFramePr>
            <a:graphicFrameLocks noGrp="1"/>
          </p:cNvGraphicFramePr>
          <p:nvPr>
            <p:extLst>
              <p:ext uri="{D42A27DB-BD31-4B8C-83A1-F6EECF244321}">
                <p14:modId xmlns:p14="http://schemas.microsoft.com/office/powerpoint/2010/main" val="3729928020"/>
              </p:ext>
            </p:extLst>
          </p:nvPr>
        </p:nvGraphicFramePr>
        <p:xfrm>
          <a:off x="693071" y="1293913"/>
          <a:ext cx="6227204" cy="4235321"/>
        </p:xfrm>
        <a:graphic>
          <a:graphicData uri="http://schemas.openxmlformats.org/drawingml/2006/table">
            <a:tbl>
              <a:tblPr firstRow="1" firstCol="1" bandRow="1">
                <a:tableStyleId>{5C22544A-7EE6-4342-B048-85BDC9FD1C3A}</a:tableStyleId>
              </a:tblPr>
              <a:tblGrid>
                <a:gridCol w="1727204">
                  <a:extLst>
                    <a:ext uri="{9D8B030D-6E8A-4147-A177-3AD203B41FA5}">
                      <a16:colId xmlns:a16="http://schemas.microsoft.com/office/drawing/2014/main" val="3750696579"/>
                    </a:ext>
                  </a:extLst>
                </a:gridCol>
                <a:gridCol w="4500000">
                  <a:extLst>
                    <a:ext uri="{9D8B030D-6E8A-4147-A177-3AD203B41FA5}">
                      <a16:colId xmlns:a16="http://schemas.microsoft.com/office/drawing/2014/main" val="4194770164"/>
                    </a:ext>
                  </a:extLst>
                </a:gridCol>
              </a:tblGrid>
              <a:tr h="1081721">
                <a:tc>
                  <a:txBody>
                    <a:bodyPr/>
                    <a:lstStyle/>
                    <a:p>
                      <a:pPr>
                        <a:lnSpc>
                          <a:spcPts val="1220"/>
                        </a:lnSpc>
                        <a:buNone/>
                      </a:pPr>
                      <a:r>
                        <a:rPr lang="en-GB" sz="1100" dirty="0" err="1">
                          <a:solidFill>
                            <a:srgbClr val="0289AE"/>
                          </a:solidFill>
                          <a:effectLst/>
                          <a:latin typeface="Calibri" panose="020F0502020204030204" pitchFamily="34" charset="0"/>
                          <a:cs typeface="Calibri" panose="020F0502020204030204" pitchFamily="34" charset="0"/>
                        </a:rPr>
                        <a:t>Conocimientos</a:t>
                      </a:r>
                      <a:r>
                        <a:rPr lang="en-GB" sz="1100" dirty="0">
                          <a:solidFill>
                            <a:srgbClr val="0289AE"/>
                          </a:solidFill>
                          <a:effectLst/>
                          <a:latin typeface="Calibri" panose="020F0502020204030204" pitchFamily="34" charset="0"/>
                          <a:cs typeface="Calibri" panose="020F0502020204030204" pitchFamily="34" charset="0"/>
                        </a:rPr>
                        <a:t>, </a:t>
                      </a:r>
                      <a:r>
                        <a:rPr lang="en-GB" sz="1100" dirty="0" err="1">
                          <a:solidFill>
                            <a:srgbClr val="0289AE"/>
                          </a:solidFill>
                          <a:effectLst/>
                          <a:latin typeface="Calibri" panose="020F0502020204030204" pitchFamily="34" charset="0"/>
                          <a:cs typeface="Calibri" panose="020F0502020204030204" pitchFamily="34" charset="0"/>
                        </a:rPr>
                        <a:t>Habilidades</a:t>
                      </a:r>
                      <a:r>
                        <a:rPr lang="en-GB" sz="1100" dirty="0">
                          <a:solidFill>
                            <a:srgbClr val="0289AE"/>
                          </a:solidFill>
                          <a:effectLst/>
                          <a:latin typeface="Calibri" panose="020F0502020204030204" pitchFamily="34" charset="0"/>
                          <a:cs typeface="Calibri" panose="020F0502020204030204" pitchFamily="34" charset="0"/>
                        </a:rPr>
                        <a:t> y </a:t>
                      </a:r>
                      <a:r>
                        <a:rPr lang="en-GB" sz="1100" dirty="0" err="1">
                          <a:solidFill>
                            <a:srgbClr val="0289AE"/>
                          </a:solidFill>
                          <a:effectLst/>
                          <a:latin typeface="Calibri" panose="020F0502020204030204" pitchFamily="34" charset="0"/>
                          <a:cs typeface="Calibri" panose="020F0502020204030204" pitchFamily="34" charset="0"/>
                        </a:rPr>
                        <a:t>Actitudes</a:t>
                      </a:r>
                      <a:r>
                        <a:rPr lang="en-GB" sz="1100" dirty="0">
                          <a:solidFill>
                            <a:srgbClr val="0289AE"/>
                          </a:solidFill>
                          <a:effectLst/>
                          <a:latin typeface="Calibri" panose="020F0502020204030204" pitchFamily="34" charset="0"/>
                          <a:cs typeface="Calibri" panose="020F0502020204030204" pitchFamily="34" charset="0"/>
                        </a:rPr>
                        <a:t> (CHA)</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a:solidFill>
                            <a:srgbClr val="404040"/>
                          </a:solidFill>
                          <a:effectLst/>
                          <a:latin typeface="Calibri" panose="020F0502020204030204" pitchFamily="34" charset="0"/>
                          <a:cs typeface="Calibri" panose="020F0502020204030204" pitchFamily="34" charset="0"/>
                        </a:rPr>
                        <a:t>Conocimientos: </a:t>
                      </a:r>
                      <a:r>
                        <a:rPr lang="es-ES" sz="1100" b="0" dirty="0">
                          <a:solidFill>
                            <a:srgbClr val="404040"/>
                          </a:solidFill>
                          <a:effectLst/>
                          <a:latin typeface="Calibri" panose="020F0502020204030204" pitchFamily="34" charset="0"/>
                          <a:cs typeface="Calibri" panose="020F0502020204030204" pitchFamily="34" charset="0"/>
                        </a:rPr>
                        <a:t>Principios de gestión del cambio, comunicación con los grupos de interés, alineación con políticas y desarrollo de equipos.​</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a:solidFill>
                            <a:srgbClr val="404040"/>
                          </a:solidFill>
                          <a:effectLst/>
                          <a:latin typeface="Calibri" panose="020F0502020204030204" pitchFamily="34" charset="0"/>
                          <a:cs typeface="Calibri" panose="020F0502020204030204" pitchFamily="34" charset="0"/>
                        </a:rPr>
                        <a:t>Habilidades: </a:t>
                      </a:r>
                      <a:r>
                        <a:rPr lang="es-ES" sz="1100" b="0" dirty="0">
                          <a:solidFill>
                            <a:srgbClr val="404040"/>
                          </a:solidFill>
                          <a:effectLst/>
                          <a:latin typeface="Calibri" panose="020F0502020204030204" pitchFamily="34" charset="0"/>
                          <a:cs typeface="Calibri" panose="020F0502020204030204" pitchFamily="34" charset="0"/>
                        </a:rPr>
                        <a:t>Liderar proyectos de transformación, generar compromiso, mediar ante la resistencia y establecer objetivos medibles.​</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a:solidFill>
                            <a:srgbClr val="404040"/>
                          </a:solidFill>
                          <a:effectLst/>
                          <a:latin typeface="Calibri" panose="020F0502020204030204" pitchFamily="34" charset="0"/>
                          <a:cs typeface="Calibri" panose="020F0502020204030204" pitchFamily="34" charset="0"/>
                        </a:rPr>
                        <a:t>Actitudes: </a:t>
                      </a:r>
                      <a:r>
                        <a:rPr lang="es-ES" sz="1100" b="0" dirty="0">
                          <a:solidFill>
                            <a:srgbClr val="404040"/>
                          </a:solidFill>
                          <a:effectLst/>
                          <a:latin typeface="Calibri" panose="020F0502020204030204" pitchFamily="34" charset="0"/>
                          <a:cs typeface="Calibri" panose="020F0502020204030204" pitchFamily="34" charset="0"/>
                        </a:rPr>
                        <a:t>Pensamiento visionario, resiliencia, inclusión y motivación para influir positivamente en los demás</a:t>
                      </a:r>
                      <a:r>
                        <a:rPr lang="en-IE" sz="1100" b="0" dirty="0">
                          <a:solidFill>
                            <a:srgbClr val="404040"/>
                          </a:solidFill>
                          <a:effectLst/>
                          <a:latin typeface="Calibri" panose="020F0502020204030204" pitchFamily="34" charset="0"/>
                          <a:cs typeface="Calibri" panose="020F0502020204030204" pitchFamily="34" charset="0"/>
                        </a:rPr>
                        <a:t>.</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348089"/>
                  </a:ext>
                </a:extLst>
              </a:tr>
              <a:tr h="474384">
                <a:tc>
                  <a:txBody>
                    <a:bodyPr/>
                    <a:lstStyle/>
                    <a:p>
                      <a:pPr>
                        <a:lnSpc>
                          <a:spcPts val="1220"/>
                        </a:lnSpc>
                        <a:buNone/>
                      </a:pPr>
                      <a:r>
                        <a:rPr lang="es-ES" sz="1100" dirty="0">
                          <a:solidFill>
                            <a:srgbClr val="0289AE"/>
                          </a:solidFill>
                          <a:effectLst/>
                          <a:latin typeface="Calibri" panose="020F0502020204030204" pitchFamily="34" charset="0"/>
                          <a:cs typeface="Calibri" panose="020F0502020204030204" pitchFamily="34" charset="0"/>
                        </a:rPr>
                        <a:t>Vínculos con Marco Europeos</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err="1">
                          <a:solidFill>
                            <a:srgbClr val="404040"/>
                          </a:solidFill>
                          <a:effectLst/>
                          <a:latin typeface="Calibri" panose="020F0502020204030204" pitchFamily="34" charset="0"/>
                          <a:cs typeface="Calibri" panose="020F0502020204030204" pitchFamily="34" charset="0"/>
                        </a:rPr>
                        <a:t>EntreComp</a:t>
                      </a:r>
                      <a:r>
                        <a:rPr lang="es-ES" sz="1100" b="1" dirty="0">
                          <a:solidFill>
                            <a:srgbClr val="404040"/>
                          </a:solidFill>
                          <a:effectLst/>
                          <a:latin typeface="Calibri" panose="020F0502020204030204" pitchFamily="34" charset="0"/>
                          <a:cs typeface="Calibri" panose="020F0502020204030204" pitchFamily="34" charset="0"/>
                        </a:rPr>
                        <a:t>: </a:t>
                      </a:r>
                      <a:r>
                        <a:rPr lang="es-ES" sz="1100" b="0" dirty="0">
                          <a:solidFill>
                            <a:srgbClr val="404040"/>
                          </a:solidFill>
                          <a:effectLst/>
                          <a:latin typeface="Calibri" panose="020F0502020204030204" pitchFamily="34" charset="0"/>
                          <a:cs typeface="Calibri" panose="020F0502020204030204" pitchFamily="34" charset="0"/>
                        </a:rPr>
                        <a:t>Movilizar a otros, afrontar la incertidumbre, planificación estratégica.</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b="1" dirty="0" err="1">
                          <a:solidFill>
                            <a:srgbClr val="404040"/>
                          </a:solidFill>
                          <a:effectLst/>
                          <a:latin typeface="Calibri" panose="020F0502020204030204" pitchFamily="34" charset="0"/>
                          <a:cs typeface="Calibri" panose="020F0502020204030204" pitchFamily="34" charset="0"/>
                        </a:rPr>
                        <a:t>GreenComp</a:t>
                      </a:r>
                      <a:r>
                        <a:rPr lang="es-ES" sz="1100" b="1" dirty="0">
                          <a:solidFill>
                            <a:srgbClr val="404040"/>
                          </a:solidFill>
                          <a:effectLst/>
                          <a:latin typeface="Calibri" panose="020F0502020204030204" pitchFamily="34" charset="0"/>
                          <a:cs typeface="Calibri" panose="020F0502020204030204" pitchFamily="34" charset="0"/>
                        </a:rPr>
                        <a:t>: </a:t>
                      </a:r>
                      <a:r>
                        <a:rPr lang="es-ES" sz="1100" b="0" dirty="0">
                          <a:solidFill>
                            <a:srgbClr val="404040"/>
                          </a:solidFill>
                          <a:effectLst/>
                          <a:latin typeface="Calibri" panose="020F0502020204030204" pitchFamily="34" charset="0"/>
                          <a:cs typeface="Calibri" panose="020F0502020204030204" pitchFamily="34" charset="0"/>
                        </a:rPr>
                        <a:t>Capacidad de agencia política, iniciativa individual.</a:t>
                      </a:r>
                      <a:endParaRPr lang="en-IE" sz="1100" b="0" dirty="0">
                        <a:solidFill>
                          <a:srgbClr val="404040"/>
                        </a:solidFill>
                        <a:effectLst/>
                        <a:latin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977873"/>
                  </a:ext>
                </a:extLst>
              </a:tr>
              <a:tr h="899128">
                <a:tc>
                  <a:txBody>
                    <a:bodyPr/>
                    <a:lstStyle/>
                    <a:p>
                      <a:pPr>
                        <a:lnSpc>
                          <a:spcPts val="1220"/>
                        </a:lnSpc>
                        <a:buNone/>
                      </a:pPr>
                      <a:r>
                        <a:rPr lang="en-US" sz="1100" dirty="0" err="1">
                          <a:solidFill>
                            <a:srgbClr val="0289AE"/>
                          </a:solidFill>
                          <a:effectLst/>
                          <a:latin typeface="Calibri" panose="020F0502020204030204" pitchFamily="34" charset="0"/>
                          <a:cs typeface="Calibri" panose="020F0502020204030204" pitchFamily="34" charset="0"/>
                        </a:rPr>
                        <a:t>Ejemplos</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en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Hostelería</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Un director general establece una hoja de ruta de transformación digital a tres años que incluye formación del personal, adopción de herramientas y mecanismos de revisión.</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Un chef lidera al equipo de cocina en la transición hacia el uso de ingredientes estacionales y con bajo nivel de desperdicio, documentando los resultados para compartirlos con los clientes.</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Una directora de spa introduce un programa de “embajadores de sostenibilidad” entre el personal para fomentar una cultura verde e innovadora.</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534248"/>
                  </a:ext>
                </a:extLst>
              </a:tr>
              <a:tr h="792000">
                <a:tc>
                  <a:txBody>
                    <a:bodyPr/>
                    <a:lstStyle/>
                    <a:p>
                      <a:pPr>
                        <a:lnSpc>
                          <a:spcPts val="1220"/>
                        </a:lnSpc>
                        <a:buNone/>
                      </a:pPr>
                      <a:r>
                        <a:rPr lang="es-ES" sz="1100" dirty="0">
                          <a:solidFill>
                            <a:srgbClr val="0289AE"/>
                          </a:solidFill>
                          <a:effectLst/>
                          <a:latin typeface="Calibri" panose="020F0502020204030204" pitchFamily="34" charset="0"/>
                          <a:cs typeface="Calibri" panose="020F0502020204030204" pitchFamily="34" charset="0"/>
                        </a:rPr>
                        <a:t>Resultados del Aprendizaje</a:t>
                      </a:r>
                      <a:endParaRPr lang="en-IE" sz="1100" dirty="0">
                        <a:solidFill>
                          <a:srgbClr val="0289AE"/>
                        </a:solidFill>
                        <a:effectLst/>
                        <a:latin typeface="Calibri" panose="020F0502020204030204" pitchFamily="34" charset="0"/>
                        <a:cs typeface="Calibri" panose="020F0502020204030204" pitchFamily="34" charset="0"/>
                      </a:endParaRPr>
                    </a:p>
                    <a:p>
                      <a:pPr>
                        <a:lnSpc>
                          <a:spcPts val="1220"/>
                        </a:lnSpc>
                        <a:buNone/>
                      </a:pPr>
                      <a:r>
                        <a:rPr lang="en-GB" sz="1100" dirty="0">
                          <a:solidFill>
                            <a:srgbClr val="0289AE"/>
                          </a:solidFill>
                          <a:effectLst/>
                          <a:latin typeface="Calibri" panose="020F0502020204030204" pitchFamily="34" charset="0"/>
                          <a:cs typeface="Calibri" panose="020F0502020204030204" pitchFamily="34" charset="0"/>
                        </a:rPr>
                        <a:t> </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Facilitar un taller de cambio para el personal sobre prioridades verdes y digitales.</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Redactar un plan de implementación por fases para una iniciativa digital o de sostenibilidad.</a:t>
                      </a:r>
                    </a:p>
                    <a:p>
                      <a:pPr marL="184150" marR="0" lvl="0" indent="-184150" algn="l" defTabSz="2073036" rtl="0" eaLnBrk="1" fontAlgn="auto" latinLnBrk="0" hangingPunct="1">
                        <a:lnSpc>
                          <a:spcPts val="1220"/>
                        </a:lnSpc>
                        <a:spcBef>
                          <a:spcPts val="0"/>
                        </a:spcBef>
                        <a:spcAft>
                          <a:spcPts val="0"/>
                        </a:spcAft>
                        <a:buClr>
                          <a:srgbClr val="62A844"/>
                        </a:buClr>
                        <a:buSzPts val="1000"/>
                        <a:buFont typeface="Symbol" pitchFamily="2" charset="2"/>
                        <a:buChar char=""/>
                        <a:tabLst>
                          <a:tab pos="457200" algn="l"/>
                        </a:tabLst>
                        <a:defRPr/>
                      </a:pPr>
                      <a:r>
                        <a:rPr lang="es-ES" sz="1100" dirty="0">
                          <a:solidFill>
                            <a:srgbClr val="404040"/>
                          </a:solidFill>
                          <a:effectLst/>
                          <a:latin typeface="Calibri" panose="020F0502020204030204" pitchFamily="34" charset="0"/>
                          <a:cs typeface="Calibri" panose="020F0502020204030204" pitchFamily="34" charset="0"/>
                        </a:rPr>
                        <a:t>Desarrollar indicadores para hacer seguimiento del progreso en un proceso de transformación.</a:t>
                      </a:r>
                    </a:p>
                  </a:txBody>
                  <a:tcPr marL="68400" marR="6840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381138"/>
                  </a:ext>
                </a:extLst>
              </a:tr>
            </a:tbl>
          </a:graphicData>
        </a:graphic>
      </p:graphicFrame>
      <p:cxnSp>
        <p:nvCxnSpPr>
          <p:cNvPr id="10" name="Straight Connector 9">
            <a:extLst>
              <a:ext uri="{FF2B5EF4-FFF2-40B4-BE49-F238E27FC236}">
                <a16:creationId xmlns:a16="http://schemas.microsoft.com/office/drawing/2014/main" id="{71A2FCAF-8D21-0831-CAD9-8EB0C28B7A02}"/>
              </a:ext>
            </a:extLst>
          </p:cNvPr>
          <p:cNvCxnSpPr>
            <a:cxnSpLocks/>
          </p:cNvCxnSpPr>
          <p:nvPr/>
        </p:nvCxnSpPr>
        <p:spPr>
          <a:xfrm>
            <a:off x="506482" y="506799"/>
            <a:ext cx="7038594"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EAF8379-3F6F-FA0B-53A3-AFE3107D73EA}"/>
              </a:ext>
            </a:extLst>
          </p:cNvPr>
          <p:cNvSpPr txBox="1"/>
          <p:nvPr/>
        </p:nvSpPr>
        <p:spPr>
          <a:xfrm>
            <a:off x="589321" y="337522"/>
            <a:ext cx="6435499" cy="338554"/>
          </a:xfrm>
          <a:prstGeom prst="rect">
            <a:avLst/>
          </a:prstGeom>
          <a:noFill/>
          <a:ln>
            <a:noFill/>
          </a:ln>
        </p:spPr>
        <p:txBody>
          <a:bodyPr wrap="square" rtlCol="0">
            <a:spAutoFit/>
          </a:bodyPr>
          <a:lstStyle/>
          <a:p>
            <a:pPr algn="r"/>
            <a:r>
              <a:rPr lang="en-US" sz="1600" b="1" dirty="0">
                <a:solidFill>
                  <a:srgbClr val="0C4659"/>
                </a:solidFill>
                <a:highlight>
                  <a:srgbClr val="62A844"/>
                </a:highlight>
                <a:latin typeface="Calibri" panose="020F0502020204030204" pitchFamily="34" charset="0"/>
                <a:cs typeface="Calibri" panose="020F0502020204030204" pitchFamily="34" charset="0"/>
              </a:rPr>
              <a:t> </a:t>
            </a:r>
            <a:r>
              <a:rPr lang="en-US" sz="1600" b="1" dirty="0">
                <a:solidFill>
                  <a:schemeClr val="bg1"/>
                </a:solidFill>
                <a:highlight>
                  <a:srgbClr val="62A844"/>
                </a:highlight>
                <a:latin typeface="Calibri" panose="020F0502020204030204" pitchFamily="34" charset="0"/>
                <a:cs typeface="Calibri" panose="020F0502020204030204" pitchFamily="34" charset="0"/>
              </a:rPr>
              <a:t>06</a:t>
            </a:r>
            <a:r>
              <a:rPr lang="en-US" sz="1600" b="1" dirty="0">
                <a:solidFill>
                  <a:srgbClr val="62A844"/>
                </a:solidFill>
                <a:highlight>
                  <a:srgbClr val="62A844"/>
                </a:highlight>
                <a:latin typeface="Calibri" panose="020F0502020204030204" pitchFamily="34" charset="0"/>
                <a:cs typeface="Calibri" panose="020F0502020204030204" pitchFamily="34" charset="0"/>
              </a:rPr>
              <a:t>.</a:t>
            </a:r>
            <a:r>
              <a:rPr lang="en-US" sz="1600" b="1" dirty="0">
                <a:solidFill>
                  <a:srgbClr val="0C4659"/>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Liderar</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el</a:t>
            </a:r>
            <a:r>
              <a:rPr lang="en-US" sz="1600" b="1" dirty="0">
                <a:solidFill>
                  <a:srgbClr val="0289AE"/>
                </a:solidFill>
                <a:highlight>
                  <a:srgbClr val="FFFFFF"/>
                </a:highlight>
                <a:latin typeface="Calibri" panose="020F0502020204030204" pitchFamily="34" charset="0"/>
                <a:cs typeface="Calibri" panose="020F0502020204030204" pitchFamily="34" charset="0"/>
              </a:rPr>
              <a:t> Cambio Verde y Digital</a:t>
            </a:r>
            <a:r>
              <a:rPr lang="en-US" sz="1600" b="1" dirty="0">
                <a:solidFill>
                  <a:schemeClr val="bg1"/>
                </a:solidFill>
                <a:highlight>
                  <a:srgbClr val="FFFFFF"/>
                </a:highlight>
                <a:latin typeface="Calibri" panose="020F0502020204030204" pitchFamily="34" charset="0"/>
                <a:cs typeface="Calibri" panose="020F0502020204030204" pitchFamily="34" charset="0"/>
              </a:rPr>
              <a:t>.</a:t>
            </a:r>
          </a:p>
        </p:txBody>
      </p:sp>
      <p:cxnSp>
        <p:nvCxnSpPr>
          <p:cNvPr id="12" name="Straight Connector 11">
            <a:extLst>
              <a:ext uri="{FF2B5EF4-FFF2-40B4-BE49-F238E27FC236}">
                <a16:creationId xmlns:a16="http://schemas.microsoft.com/office/drawing/2014/main" id="{9BBDDB37-4DC9-6A41-6729-4EF8860A33A8}"/>
              </a:ext>
            </a:extLst>
          </p:cNvPr>
          <p:cNvCxnSpPr>
            <a:cxnSpLocks/>
          </p:cNvCxnSpPr>
          <p:nvPr/>
        </p:nvCxnSpPr>
        <p:spPr>
          <a:xfrm>
            <a:off x="506482" y="516528"/>
            <a:ext cx="0" cy="773368"/>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13" name="Triangle 12">
            <a:extLst>
              <a:ext uri="{FF2B5EF4-FFF2-40B4-BE49-F238E27FC236}">
                <a16:creationId xmlns:a16="http://schemas.microsoft.com/office/drawing/2014/main" id="{7F008D65-DE3F-1F29-8BBA-5ADE06D8F17F}"/>
              </a:ext>
            </a:extLst>
          </p:cNvPr>
          <p:cNvSpPr/>
          <p:nvPr/>
        </p:nvSpPr>
        <p:spPr>
          <a:xfrm rot="10800000">
            <a:off x="397809" y="862619"/>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
            <a:extLst>
              <a:ext uri="{FF2B5EF4-FFF2-40B4-BE49-F238E27FC236}">
                <a16:creationId xmlns:a16="http://schemas.microsoft.com/office/drawing/2014/main" id="{8B72AD59-D576-2F57-52EE-95AF1133195A}"/>
              </a:ext>
            </a:extLst>
          </p:cNvPr>
          <p:cNvSpPr txBox="1">
            <a:spLocks/>
          </p:cNvSpPr>
          <p:nvPr/>
        </p:nvSpPr>
        <p:spPr>
          <a:xfrm>
            <a:off x="2504661" y="742242"/>
            <a:ext cx="4536211" cy="47887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lnSpc>
                <a:spcPts val="1120"/>
              </a:lnSpc>
              <a:spcBef>
                <a:spcPts val="0"/>
              </a:spcBef>
            </a:pPr>
            <a:r>
              <a:rPr lang="es-ES" sz="1100" b="0" dirty="0">
                <a:solidFill>
                  <a:srgbClr val="404040"/>
                </a:solidFill>
              </a:rPr>
              <a:t>Capacitar a los equipos y organizaciones para implementar, escalar y mantener prácticas verdes y digitales en un entorno sujeto a cambios internos y externos.</a:t>
            </a:r>
          </a:p>
        </p:txBody>
      </p:sp>
      <p:cxnSp>
        <p:nvCxnSpPr>
          <p:cNvPr id="17" name="Straight Connector 16">
            <a:extLst>
              <a:ext uri="{FF2B5EF4-FFF2-40B4-BE49-F238E27FC236}">
                <a16:creationId xmlns:a16="http://schemas.microsoft.com/office/drawing/2014/main" id="{A596C83F-F66D-564D-2CCD-F1FD58767D52}"/>
              </a:ext>
            </a:extLst>
          </p:cNvPr>
          <p:cNvCxnSpPr>
            <a:cxnSpLocks/>
          </p:cNvCxnSpPr>
          <p:nvPr/>
        </p:nvCxnSpPr>
        <p:spPr>
          <a:xfrm>
            <a:off x="506482" y="1289896"/>
            <a:ext cx="6414589"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D341563B-D26C-C2C6-2C40-F67F00BDC30A}"/>
              </a:ext>
            </a:extLst>
          </p:cNvPr>
          <p:cNvPicPr>
            <a:picLocks noChangeAspect="1"/>
          </p:cNvPicPr>
          <p:nvPr/>
        </p:nvPicPr>
        <p:blipFill>
          <a:blip r:embed="rId2">
            <a:extLst>
              <a:ext uri="{96DAC541-7B7A-43D3-8B79-37D633B846F1}">
                <asvg:svgBlip xmlns:asvg="http://schemas.microsoft.com/office/drawing/2016/SVG/main" r:embed="rId3"/>
              </a:ext>
            </a:extLst>
          </a:blip>
          <a:srcRect l="27660" t="39575" r="39249" b="39847"/>
          <a:stretch/>
        </p:blipFill>
        <p:spPr>
          <a:xfrm rot="5243772">
            <a:off x="1622232" y="5453324"/>
            <a:ext cx="5796726" cy="5103072"/>
          </a:xfrm>
          <a:prstGeom prst="rect">
            <a:avLst/>
          </a:prstGeom>
        </p:spPr>
      </p:pic>
      <p:grpSp>
        <p:nvGrpSpPr>
          <p:cNvPr id="3" name="Group 2">
            <a:extLst>
              <a:ext uri="{FF2B5EF4-FFF2-40B4-BE49-F238E27FC236}">
                <a16:creationId xmlns:a16="http://schemas.microsoft.com/office/drawing/2014/main" id="{A231F230-8CFA-0312-4803-5E9486896D8E}"/>
              </a:ext>
            </a:extLst>
          </p:cNvPr>
          <p:cNvGrpSpPr/>
          <p:nvPr/>
        </p:nvGrpSpPr>
        <p:grpSpPr>
          <a:xfrm>
            <a:off x="-10718" y="3736"/>
            <a:ext cx="291318" cy="10692001"/>
            <a:chOff x="-10718" y="-188"/>
            <a:chExt cx="291318" cy="10692001"/>
          </a:xfrm>
        </p:grpSpPr>
        <p:sp>
          <p:nvSpPr>
            <p:cNvPr id="4" name="Graphic 4">
              <a:extLst>
                <a:ext uri="{FF2B5EF4-FFF2-40B4-BE49-F238E27FC236}">
                  <a16:creationId xmlns:a16="http://schemas.microsoft.com/office/drawing/2014/main" id="{78459D9C-0692-7EB1-2DDB-F3394E13CB88}"/>
                </a:ext>
              </a:extLst>
            </p:cNvPr>
            <p:cNvSpPr/>
            <p:nvPr/>
          </p:nvSpPr>
          <p:spPr>
            <a:xfrm rot="5400000">
              <a:off x="-5211060" y="5200155"/>
              <a:ext cx="10692000" cy="291315"/>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5" name="Graphic 4">
              <a:extLst>
                <a:ext uri="{FF2B5EF4-FFF2-40B4-BE49-F238E27FC236}">
                  <a16:creationId xmlns:a16="http://schemas.microsoft.com/office/drawing/2014/main" id="{B56F413F-3339-7767-0E1A-EEF1EDD90B66}"/>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922"/>
            <a:stretch/>
          </p:blipFill>
          <p:spPr>
            <a:xfrm rot="16200000">
              <a:off x="-1741673" y="1730768"/>
              <a:ext cx="3753229" cy="291317"/>
            </a:xfrm>
            <a:prstGeom prst="rect">
              <a:avLst/>
            </a:prstGeom>
          </p:spPr>
        </p:pic>
      </p:grpSp>
    </p:spTree>
    <p:extLst>
      <p:ext uri="{BB962C8B-B14F-4D97-AF65-F5344CB8AC3E}">
        <p14:creationId xmlns:p14="http://schemas.microsoft.com/office/powerpoint/2010/main" val="1942303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58362-54E9-61F2-03A3-C1A8C232A5E3}"/>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92B329A0-53E8-DF83-739F-E31250095D86}"/>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47</a:t>
            </a:fld>
            <a:endParaRPr lang="en-US" dirty="0">
              <a:solidFill>
                <a:srgbClr val="262626"/>
              </a:solidFill>
            </a:endParaRPr>
          </a:p>
        </p:txBody>
      </p:sp>
      <p:sp>
        <p:nvSpPr>
          <p:cNvPr id="47" name="Graphic 4">
            <a:extLst>
              <a:ext uri="{FF2B5EF4-FFF2-40B4-BE49-F238E27FC236}">
                <a16:creationId xmlns:a16="http://schemas.microsoft.com/office/drawing/2014/main" id="{7B5CD360-A0FD-AC79-E1AB-6F57F4FBC136}"/>
              </a:ext>
            </a:extLst>
          </p:cNvPr>
          <p:cNvSpPr/>
          <p:nvPr/>
        </p:nvSpPr>
        <p:spPr>
          <a:xfrm rot="10800000">
            <a:off x="-9680" y="1030224"/>
            <a:ext cx="7569351" cy="162815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9" name="Graphic 48">
            <a:extLst>
              <a:ext uri="{FF2B5EF4-FFF2-40B4-BE49-F238E27FC236}">
                <a16:creationId xmlns:a16="http://schemas.microsoft.com/office/drawing/2014/main" id="{2A245554-63A7-42F2-1D16-ED8A835814FF}"/>
              </a:ext>
            </a:extLst>
          </p:cNvPr>
          <p:cNvPicPr>
            <a:picLocks noChangeAspect="1"/>
          </p:cNvPicPr>
          <p:nvPr/>
        </p:nvPicPr>
        <p:blipFill>
          <a:blip r:embed="rId2">
            <a:extLst>
              <a:ext uri="{96DAC541-7B7A-43D3-8B79-37D633B846F1}">
                <asvg:svgBlip xmlns:asvg="http://schemas.microsoft.com/office/drawing/2016/SVG/main" r:embed="rId3"/>
              </a:ext>
            </a:extLst>
          </a:blip>
          <a:srcRect l="29622" t="48574" r="38333" b="41689"/>
          <a:stretch/>
        </p:blipFill>
        <p:spPr>
          <a:xfrm>
            <a:off x="3794848" y="1037215"/>
            <a:ext cx="3753229" cy="1614658"/>
          </a:xfrm>
          <a:prstGeom prst="rect">
            <a:avLst/>
          </a:prstGeom>
        </p:spPr>
      </p:pic>
      <p:sp>
        <p:nvSpPr>
          <p:cNvPr id="3" name="Text Placeholder 2">
            <a:extLst>
              <a:ext uri="{FF2B5EF4-FFF2-40B4-BE49-F238E27FC236}">
                <a16:creationId xmlns:a16="http://schemas.microsoft.com/office/drawing/2014/main" id="{3E10CF84-0962-1FB2-9D68-94D4B0AEFDD2}"/>
              </a:ext>
            </a:extLst>
          </p:cNvPr>
          <p:cNvSpPr txBox="1">
            <a:spLocks/>
          </p:cNvSpPr>
          <p:nvPr/>
        </p:nvSpPr>
        <p:spPr>
          <a:xfrm>
            <a:off x="442937" y="425599"/>
            <a:ext cx="4950696"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220"/>
              </a:lnSpc>
              <a:spcBef>
                <a:spcPts val="0"/>
              </a:spcBef>
              <a:buNone/>
            </a:pPr>
            <a:r>
              <a:rPr lang="en-US" sz="3200" b="1" dirty="0" err="1">
                <a:solidFill>
                  <a:srgbClr val="0289AE"/>
                </a:solidFill>
                <a:latin typeface="Calibri" panose="020F0502020204030204" pitchFamily="34" charset="0"/>
                <a:cs typeface="Calibri" panose="020F0502020204030204" pitchFamily="34" charset="0"/>
              </a:rPr>
              <a:t>Resumen</a:t>
            </a:r>
            <a:r>
              <a:rPr lang="en-US" sz="3200" b="1" dirty="0">
                <a:solidFill>
                  <a:srgbClr val="0289AE"/>
                </a:solidFill>
                <a:latin typeface="Calibri" panose="020F0502020204030204" pitchFamily="34" charset="0"/>
                <a:cs typeface="Calibri" panose="020F0502020204030204" pitchFamily="34" charset="0"/>
              </a:rPr>
              <a:t> </a:t>
            </a:r>
            <a:endParaRPr lang="en-US" sz="2800" i="1" dirty="0">
              <a:solidFill>
                <a:srgbClr val="0289AE"/>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DC53426D-6BFE-D50A-4FE2-8ED9521A5141}"/>
              </a:ext>
            </a:extLst>
          </p:cNvPr>
          <p:cNvGrpSpPr/>
          <p:nvPr/>
        </p:nvGrpSpPr>
        <p:grpSpPr>
          <a:xfrm>
            <a:off x="5713778" y="332864"/>
            <a:ext cx="1402960" cy="1327573"/>
            <a:chOff x="288508" y="643323"/>
            <a:chExt cx="1402960" cy="1327573"/>
          </a:xfrm>
        </p:grpSpPr>
        <p:sp>
          <p:nvSpPr>
            <p:cNvPr id="7" name="Rectangle 6">
              <a:extLst>
                <a:ext uri="{FF2B5EF4-FFF2-40B4-BE49-F238E27FC236}">
                  <a16:creationId xmlns:a16="http://schemas.microsoft.com/office/drawing/2014/main" id="{C30C0688-3477-FD0E-B5D6-9913C3BB666D}"/>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2">
              <a:extLst>
                <a:ext uri="{FF2B5EF4-FFF2-40B4-BE49-F238E27FC236}">
                  <a16:creationId xmlns:a16="http://schemas.microsoft.com/office/drawing/2014/main" id="{9EAE24F5-C0C1-681A-1C75-4904C8933185}"/>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10</a:t>
              </a:r>
              <a:endParaRPr lang="en-US" sz="7000" dirty="0">
                <a:solidFill>
                  <a:schemeClr val="bg1"/>
                </a:solidFill>
              </a:endParaRPr>
            </a:p>
          </p:txBody>
        </p:sp>
      </p:grpSp>
      <p:sp>
        <p:nvSpPr>
          <p:cNvPr id="14" name="Text Placeholder 29">
            <a:extLst>
              <a:ext uri="{FF2B5EF4-FFF2-40B4-BE49-F238E27FC236}">
                <a16:creationId xmlns:a16="http://schemas.microsoft.com/office/drawing/2014/main" id="{19209389-FD6E-21BC-37F9-A94BF71D58CD}"/>
              </a:ext>
            </a:extLst>
          </p:cNvPr>
          <p:cNvSpPr txBox="1">
            <a:spLocks/>
          </p:cNvSpPr>
          <p:nvPr/>
        </p:nvSpPr>
        <p:spPr>
          <a:xfrm>
            <a:off x="493231" y="2903937"/>
            <a:ext cx="3586264" cy="2574846"/>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b="1" dirty="0">
                <a:solidFill>
                  <a:srgbClr val="404040"/>
                </a:solidFill>
                <a:ea typeface="Calibri" panose="020F0502020204030204" pitchFamily="34" charset="0"/>
                <a:cs typeface="Times New Roman" panose="02020603050405020304" pitchFamily="18" charset="0"/>
              </a:rPr>
              <a:t>Irlanda, España, Alemania, Dinamarca y Turquía </a:t>
            </a:r>
            <a:r>
              <a:rPr lang="es-ES" sz="1600" dirty="0">
                <a:solidFill>
                  <a:srgbClr val="404040"/>
                </a:solidFill>
                <a:ea typeface="Calibri" panose="020F0502020204030204" pitchFamily="34" charset="0"/>
                <a:cs typeface="Times New Roman" panose="02020603050405020304" pitchFamily="18" charset="0"/>
              </a:rPr>
              <a:t>ofrecen perspectivas diversas pero complementarias sobre </a:t>
            </a:r>
            <a:r>
              <a:rPr lang="es-ES" sz="1600" b="1" dirty="0">
                <a:solidFill>
                  <a:srgbClr val="404040"/>
                </a:solidFill>
                <a:ea typeface="Calibri" panose="020F0502020204030204" pitchFamily="34" charset="0"/>
                <a:cs typeface="Times New Roman" panose="02020603050405020304" pitchFamily="18" charset="0"/>
              </a:rPr>
              <a:t>cómo aprovechar las fuerzas de la digitalización y la sostenibilidad </a:t>
            </a:r>
            <a:r>
              <a:rPr lang="es-ES" sz="1600" dirty="0">
                <a:solidFill>
                  <a:srgbClr val="404040"/>
                </a:solidFill>
                <a:ea typeface="Calibri" panose="020F0502020204030204" pitchFamily="34" charset="0"/>
                <a:cs typeface="Times New Roman" panose="02020603050405020304" pitchFamily="18" charset="0"/>
              </a:rPr>
              <a:t>para lograr ventajas competitivas y promover la responsabilidad ambiental. Si bien persisten desafíos -especialmente para las pymes y las zonas rurales-, la dirección es clara: </a:t>
            </a:r>
            <a:r>
              <a:rPr lang="es-ES" sz="1600" b="1" dirty="0">
                <a:solidFill>
                  <a:srgbClr val="404040"/>
                </a:solidFill>
                <a:ea typeface="Calibri" panose="020F0502020204030204" pitchFamily="34" charset="0"/>
                <a:cs typeface="Times New Roman" panose="02020603050405020304" pitchFamily="18" charset="0"/>
              </a:rPr>
              <a:t>el futuro de la hostelería reside en la innovación inteligente y sostenible.</a:t>
            </a:r>
            <a:endParaRPr lang="en-IE" sz="1600" b="1" dirty="0">
              <a:solidFill>
                <a:srgbClr val="404040"/>
              </a:solidFill>
              <a:ea typeface="Calibri" panose="020F0502020204030204" pitchFamily="34" charset="0"/>
              <a:cs typeface="Times New Roman" panose="02020603050405020304" pitchFamily="18" charset="0"/>
            </a:endParaRPr>
          </a:p>
        </p:txBody>
      </p:sp>
      <p:graphicFrame>
        <p:nvGraphicFramePr>
          <p:cNvPr id="20" name="Table 19">
            <a:extLst>
              <a:ext uri="{FF2B5EF4-FFF2-40B4-BE49-F238E27FC236}">
                <a16:creationId xmlns:a16="http://schemas.microsoft.com/office/drawing/2014/main" id="{F418E287-0E19-AA98-11AF-79E35F457D7A}"/>
              </a:ext>
            </a:extLst>
          </p:cNvPr>
          <p:cNvGraphicFramePr>
            <a:graphicFrameLocks noGrp="1"/>
          </p:cNvGraphicFramePr>
          <p:nvPr>
            <p:extLst>
              <p:ext uri="{D42A27DB-BD31-4B8C-83A1-F6EECF244321}">
                <p14:modId xmlns:p14="http://schemas.microsoft.com/office/powerpoint/2010/main" val="3591816942"/>
              </p:ext>
            </p:extLst>
          </p:nvPr>
        </p:nvGraphicFramePr>
        <p:xfrm>
          <a:off x="672497" y="6702257"/>
          <a:ext cx="6227999" cy="3581759"/>
        </p:xfrm>
        <a:graphic>
          <a:graphicData uri="http://schemas.openxmlformats.org/drawingml/2006/table">
            <a:tbl>
              <a:tblPr firstRow="1" firstCol="1" bandRow="1">
                <a:tableStyleId>{5C22544A-7EE6-4342-B048-85BDC9FD1C3A}</a:tableStyleId>
              </a:tblPr>
              <a:tblGrid>
                <a:gridCol w="1037424">
                  <a:extLst>
                    <a:ext uri="{9D8B030D-6E8A-4147-A177-3AD203B41FA5}">
                      <a16:colId xmlns:a16="http://schemas.microsoft.com/office/drawing/2014/main" val="2067778395"/>
                    </a:ext>
                  </a:extLst>
                </a:gridCol>
                <a:gridCol w="1053599">
                  <a:extLst>
                    <a:ext uri="{9D8B030D-6E8A-4147-A177-3AD203B41FA5}">
                      <a16:colId xmlns:a16="http://schemas.microsoft.com/office/drawing/2014/main" val="2292873881"/>
                    </a:ext>
                  </a:extLst>
                </a:gridCol>
                <a:gridCol w="1022631">
                  <a:extLst>
                    <a:ext uri="{9D8B030D-6E8A-4147-A177-3AD203B41FA5}">
                      <a16:colId xmlns:a16="http://schemas.microsoft.com/office/drawing/2014/main" val="1411462306"/>
                    </a:ext>
                  </a:extLst>
                </a:gridCol>
                <a:gridCol w="1038115">
                  <a:extLst>
                    <a:ext uri="{9D8B030D-6E8A-4147-A177-3AD203B41FA5}">
                      <a16:colId xmlns:a16="http://schemas.microsoft.com/office/drawing/2014/main" val="2528576898"/>
                    </a:ext>
                  </a:extLst>
                </a:gridCol>
                <a:gridCol w="1038115">
                  <a:extLst>
                    <a:ext uri="{9D8B030D-6E8A-4147-A177-3AD203B41FA5}">
                      <a16:colId xmlns:a16="http://schemas.microsoft.com/office/drawing/2014/main" val="412456735"/>
                    </a:ext>
                  </a:extLst>
                </a:gridCol>
                <a:gridCol w="1038115">
                  <a:extLst>
                    <a:ext uri="{9D8B030D-6E8A-4147-A177-3AD203B41FA5}">
                      <a16:colId xmlns:a16="http://schemas.microsoft.com/office/drawing/2014/main" val="1617096230"/>
                    </a:ext>
                  </a:extLst>
                </a:gridCol>
              </a:tblGrid>
              <a:tr h="0">
                <a:tc>
                  <a:txBody>
                    <a:bodyPr/>
                    <a:lstStyle/>
                    <a:p>
                      <a:pPr>
                        <a:lnSpc>
                          <a:spcPts val="1220"/>
                        </a:lnSpc>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a:t>
                      </a:r>
                      <a:r>
                        <a:rPr lang="en-US" sz="1200" dirty="0" err="1">
                          <a:solidFill>
                            <a:schemeClr val="bg1"/>
                          </a:solidFill>
                          <a:effectLst/>
                          <a:highlight>
                            <a:srgbClr val="62A844"/>
                          </a:highlight>
                          <a:latin typeface="Calibri" panose="020F0502020204030204" pitchFamily="34" charset="0"/>
                          <a:cs typeface="Calibri" panose="020F0502020204030204" pitchFamily="34" charset="0"/>
                        </a:rPr>
                        <a:t>Aspecto</a:t>
                      </a:r>
                      <a:r>
                        <a:rPr lang="en-US"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Irlanda</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España</a:t>
                      </a:r>
                      <a:r>
                        <a:rPr lang="en-US"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a:t>
                      </a:r>
                      <a:r>
                        <a:rPr lang="en-US" sz="1200" dirty="0" err="1">
                          <a:solidFill>
                            <a:schemeClr val="bg1"/>
                          </a:solidFill>
                          <a:effectLst/>
                          <a:highlight>
                            <a:srgbClr val="62A844"/>
                          </a:highlight>
                          <a:latin typeface="Calibri" panose="020F0502020204030204" pitchFamily="34" charset="0"/>
                          <a:cs typeface="Calibri" panose="020F0502020204030204" pitchFamily="34" charset="0"/>
                        </a:rPr>
                        <a:t>Turquía</a:t>
                      </a:r>
                      <a:r>
                        <a:rPr lang="en-US"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Dinamarca</a:t>
                      </a:r>
                      <a:r>
                        <a:rPr lang="en-US"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220"/>
                        </a:lnSpc>
                        <a:buNone/>
                      </a:pPr>
                      <a:r>
                        <a:rPr lang="en-US" sz="1200" dirty="0">
                          <a:solidFill>
                            <a:schemeClr val="bg1"/>
                          </a:solidFill>
                          <a:effectLst/>
                          <a:highlight>
                            <a:srgbClr val="62A844"/>
                          </a:highlight>
                          <a:latin typeface="Calibri" panose="020F0502020204030204" pitchFamily="34" charset="0"/>
                          <a:cs typeface="Calibri" panose="020F0502020204030204" pitchFamily="34" charset="0"/>
                        </a:rPr>
                        <a:t> Alemania</a:t>
                      </a:r>
                      <a:r>
                        <a:rPr lang="en-US" sz="1200" dirty="0">
                          <a:solidFill>
                            <a:srgbClr val="62A844"/>
                          </a:solidFill>
                          <a:effectLst/>
                          <a:highlight>
                            <a:srgbClr val="62A844"/>
                          </a:highlight>
                          <a:latin typeface="Calibri" panose="020F0502020204030204" pitchFamily="34" charset="0"/>
                          <a:cs typeface="Calibri" panose="020F0502020204030204" pitchFamily="34" charset="0"/>
                        </a:rPr>
                        <a:t>.</a:t>
                      </a:r>
                      <a:endParaRPr lang="en-IE" sz="1200" dirty="0">
                        <a:solidFill>
                          <a:schemeClr val="bg1"/>
                        </a:solidFill>
                        <a:effectLst/>
                        <a:highlight>
                          <a:srgbClr val="62A84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2850275"/>
                  </a:ext>
                </a:extLst>
              </a:tr>
              <a:tr h="0">
                <a:tc>
                  <a:txBody>
                    <a:bodyPr/>
                    <a:lstStyle/>
                    <a:p>
                      <a:pPr>
                        <a:lnSpc>
                          <a:spcPts val="1220"/>
                        </a:lnSpc>
                        <a:buNone/>
                      </a:pPr>
                      <a:r>
                        <a:rPr lang="en-US" sz="1100" dirty="0" err="1">
                          <a:solidFill>
                            <a:srgbClr val="0289AE"/>
                          </a:solidFill>
                          <a:effectLst/>
                          <a:latin typeface="Calibri" panose="020F0502020204030204" pitchFamily="34" charset="0"/>
                          <a:cs typeface="Calibri" panose="020F0502020204030204" pitchFamily="34" charset="0"/>
                        </a:rPr>
                        <a:t>Madurez</a:t>
                      </a:r>
                      <a:r>
                        <a:rPr lang="en-US" sz="1100" dirty="0">
                          <a:solidFill>
                            <a:srgbClr val="0289AE"/>
                          </a:solidFill>
                          <a:effectLst/>
                          <a:latin typeface="Calibri" panose="020F0502020204030204" pitchFamily="34" charset="0"/>
                          <a:cs typeface="Calibri" panose="020F0502020204030204" pitchFamily="34" charset="0"/>
                        </a:rPr>
                        <a:t> Digital</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Alta</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Alta</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err="1">
                          <a:solidFill>
                            <a:srgbClr val="404040"/>
                          </a:solidFill>
                          <a:effectLst/>
                          <a:latin typeface="Calibri" panose="020F0502020204030204" pitchFamily="34" charset="0"/>
                          <a:cs typeface="Calibri" panose="020F0502020204030204" pitchFamily="34" charset="0"/>
                        </a:rPr>
                        <a:t>Emergente</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Alta</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Moderada</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alta</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46201762"/>
                  </a:ext>
                </a:extLst>
              </a:tr>
              <a:tr h="576000">
                <a:tc>
                  <a:txBody>
                    <a:bodyPr/>
                    <a:lstStyle/>
                    <a:p>
                      <a:pPr>
                        <a:lnSpc>
                          <a:spcPts val="1220"/>
                        </a:lnSpc>
                        <a:buNone/>
                      </a:pPr>
                      <a:r>
                        <a:rPr lang="en-US" sz="1100" dirty="0" err="1">
                          <a:solidFill>
                            <a:srgbClr val="0289AE"/>
                          </a:solidFill>
                          <a:effectLst/>
                          <a:latin typeface="Calibri" panose="020F0502020204030204" pitchFamily="34" charset="0"/>
                          <a:cs typeface="Calibri" panose="020F0502020204030204" pitchFamily="34" charset="0"/>
                        </a:rPr>
                        <a:t>Enfoque</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en</a:t>
                      </a:r>
                      <a:r>
                        <a:rPr lang="en-US" sz="1100" dirty="0">
                          <a:solidFill>
                            <a:srgbClr val="0289AE"/>
                          </a:solidFill>
                          <a:effectLst/>
                          <a:latin typeface="Calibri" panose="020F0502020204030204" pitchFamily="34" charset="0"/>
                          <a:cs typeface="Calibri" panose="020F0502020204030204" pitchFamily="34" charset="0"/>
                        </a:rPr>
                        <a:t> </a:t>
                      </a:r>
                      <a:r>
                        <a:rPr lang="en-US" sz="1100" dirty="0" err="1">
                          <a:solidFill>
                            <a:srgbClr val="0289AE"/>
                          </a:solidFill>
                          <a:effectLst/>
                          <a:latin typeface="Calibri" panose="020F0502020204030204" pitchFamily="34" charset="0"/>
                          <a:cs typeface="Calibri" panose="020F0502020204030204" pitchFamily="34" charset="0"/>
                        </a:rPr>
                        <a:t>Sostenibilidad</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Fuerte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apoyo</a:t>
                      </a: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político</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err="1">
                          <a:solidFill>
                            <a:srgbClr val="404040"/>
                          </a:solidFill>
                          <a:effectLst/>
                          <a:latin typeface="Calibri" panose="020F0502020204030204" pitchFamily="34" charset="0"/>
                          <a:cs typeface="Calibri" panose="020F0502020204030204" pitchFamily="34" charset="0"/>
                        </a:rPr>
                        <a:t>Prácticas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avanzadas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Enfoque</a:t>
                      </a:r>
                      <a:r>
                        <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IE" sz="1100" dirty="0" err="1">
                          <a:solidFill>
                            <a:srgbClr val="404040"/>
                          </a:solidFill>
                          <a:effectLst/>
                          <a:latin typeface="Calibri" panose="020F0502020204030204" pitchFamily="34" charset="0"/>
                          <a:ea typeface="Calibri" panose="020F0502020204030204" pitchFamily="34" charset="0"/>
                          <a:cs typeface="Calibri" panose="020F0502020204030204" pitchFamily="34" charset="0"/>
                        </a:rPr>
                        <a:t>creciente</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err="1">
                          <a:solidFill>
                            <a:srgbClr val="404040"/>
                          </a:solidFill>
                          <a:effectLst/>
                          <a:latin typeface="Calibri" panose="020F0502020204030204" pitchFamily="34" charset="0"/>
                          <a:cs typeface="Calibri" panose="020F0502020204030204" pitchFamily="34" charset="0"/>
                        </a:rPr>
                        <a:t>Sólido</a:t>
                      </a:r>
                      <a:r>
                        <a:rPr lang="en-US" sz="1100" dirty="0">
                          <a:solidFill>
                            <a:srgbClr val="404040"/>
                          </a:solidFill>
                          <a:effectLst/>
                          <a:latin typeface="Calibri" panose="020F0502020204030204" pitchFamily="34" charset="0"/>
                          <a:cs typeface="Calibri" panose="020F0502020204030204" pitchFamily="34" charset="0"/>
                        </a:rPr>
                        <a:t>, de </a:t>
                      </a:r>
                      <a:r>
                        <a:rPr lang="en-US" sz="1100" dirty="0" err="1">
                          <a:solidFill>
                            <a:srgbClr val="404040"/>
                          </a:solidFill>
                          <a:effectLst/>
                          <a:latin typeface="Calibri" panose="020F0502020204030204" pitchFamily="34" charset="0"/>
                          <a:cs typeface="Calibri" panose="020F0502020204030204" pitchFamily="34" charset="0"/>
                        </a:rPr>
                        <a:t>larga</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trayectoria</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lider</a:t>
                      </a:r>
                      <a:r>
                        <a:rPr lang="en-US" sz="1100" dirty="0">
                          <a:solidFill>
                            <a:srgbClr val="404040"/>
                          </a:solidFill>
                          <a:effectLst/>
                          <a:latin typeface="Calibri" panose="020F0502020204030204" pitchFamily="34" charset="0"/>
                          <a:cs typeface="Calibri" panose="020F0502020204030204" pitchFamily="34" charset="0"/>
                        </a:rPr>
                        <a:t> global</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cs typeface="Calibri" panose="020F0502020204030204" pitchFamily="34" charset="0"/>
                        </a:rPr>
                        <a:t>En </a:t>
                      </a:r>
                      <a:r>
                        <a:rPr lang="en-US" sz="1100" dirty="0" err="1">
                          <a:solidFill>
                            <a:srgbClr val="404040"/>
                          </a:solidFill>
                          <a:effectLst/>
                          <a:latin typeface="Calibri" panose="020F0502020204030204" pitchFamily="34" charset="0"/>
                          <a:cs typeface="Calibri" panose="020F0502020204030204" pitchFamily="34" charset="0"/>
                        </a:rPr>
                        <a:t>crecimiento</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alineado</a:t>
                      </a:r>
                      <a:r>
                        <a:rPr lang="en-US" sz="1100" dirty="0">
                          <a:solidFill>
                            <a:srgbClr val="404040"/>
                          </a:solidFill>
                          <a:effectLst/>
                          <a:latin typeface="Calibri" panose="020F0502020204030204" pitchFamily="34" charset="0"/>
                          <a:cs typeface="Calibri" panose="020F0502020204030204" pitchFamily="34" charset="0"/>
                        </a:rPr>
                        <a:t> con </a:t>
                      </a:r>
                      <a:r>
                        <a:rPr lang="en-US" sz="1100" dirty="0" err="1">
                          <a:solidFill>
                            <a:srgbClr val="404040"/>
                          </a:solidFill>
                          <a:effectLst/>
                          <a:latin typeface="Calibri" panose="020F0502020204030204" pitchFamily="34" charset="0"/>
                          <a:cs typeface="Calibri" panose="020F0502020204030204" pitchFamily="34" charset="0"/>
                        </a:rPr>
                        <a:t>los</a:t>
                      </a:r>
                      <a:r>
                        <a:rPr lang="en-US" sz="1100" dirty="0">
                          <a:solidFill>
                            <a:srgbClr val="404040"/>
                          </a:solidFill>
                          <a:effectLst/>
                          <a:latin typeface="Calibri" panose="020F0502020204030204" pitchFamily="34" charset="0"/>
                          <a:cs typeface="Calibri" panose="020F0502020204030204" pitchFamily="34" charset="0"/>
                        </a:rPr>
                        <a:t> ODSs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01557931"/>
                  </a:ext>
                </a:extLst>
              </a:tr>
              <a:tr h="576000">
                <a:tc>
                  <a:txBody>
                    <a:bodyPr/>
                    <a:lstStyle/>
                    <a:p>
                      <a:pPr>
                        <a:lnSpc>
                          <a:spcPts val="1220"/>
                        </a:lnSpc>
                        <a:buNone/>
                      </a:pPr>
                      <a:r>
                        <a:rPr lang="en-US" sz="1100" dirty="0" err="1">
                          <a:solidFill>
                            <a:srgbClr val="0289AE"/>
                          </a:solidFill>
                          <a:effectLst/>
                          <a:latin typeface="Calibri" panose="020F0502020204030204" pitchFamily="34" charset="0"/>
                          <a:cs typeface="Calibri" panose="020F0502020204030204" pitchFamily="34" charset="0"/>
                        </a:rPr>
                        <a:t>Tecnologías</a:t>
                      </a:r>
                      <a:r>
                        <a:rPr lang="en-US" sz="1100" dirty="0">
                          <a:solidFill>
                            <a:srgbClr val="0289AE"/>
                          </a:solidFill>
                          <a:effectLst/>
                          <a:latin typeface="Calibri" panose="020F0502020204030204" pitchFamily="34" charset="0"/>
                          <a:cs typeface="Calibri" panose="020F0502020204030204" pitchFamily="34" charset="0"/>
                        </a:rPr>
                        <a:t> Clave</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cs typeface="Calibri" panose="020F0502020204030204" pitchFamily="34" charset="0"/>
                        </a:rPr>
                        <a:t>PMS </a:t>
                      </a:r>
                      <a:r>
                        <a:rPr lang="en-US" sz="1100" dirty="0" err="1">
                          <a:solidFill>
                            <a:srgbClr val="404040"/>
                          </a:solidFill>
                          <a:effectLst/>
                          <a:latin typeface="Calibri" panose="020F0502020204030204" pitchFamily="34" charset="0"/>
                          <a:cs typeface="Calibri" panose="020F0502020204030204" pitchFamily="34" charset="0"/>
                        </a:rPr>
                        <a:t>en</a:t>
                      </a:r>
                      <a:r>
                        <a:rPr lang="en-US" sz="1100" dirty="0">
                          <a:solidFill>
                            <a:srgbClr val="404040"/>
                          </a:solidFill>
                          <a:effectLst/>
                          <a:latin typeface="Calibri" panose="020F0502020204030204" pitchFamily="34" charset="0"/>
                          <a:cs typeface="Calibri" panose="020F0502020204030204" pitchFamily="34" charset="0"/>
                        </a:rPr>
                        <a:t> la </a:t>
                      </a:r>
                      <a:r>
                        <a:rPr lang="en-US" sz="1100" dirty="0" err="1">
                          <a:solidFill>
                            <a:srgbClr val="404040"/>
                          </a:solidFill>
                          <a:effectLst/>
                          <a:latin typeface="Calibri" panose="020F0502020204030204" pitchFamily="34" charset="0"/>
                          <a:cs typeface="Calibri" panose="020F0502020204030204" pitchFamily="34" charset="0"/>
                        </a:rPr>
                        <a:t>nube</a:t>
                      </a:r>
                      <a:r>
                        <a:rPr lang="en-US" sz="1100" dirty="0">
                          <a:solidFill>
                            <a:srgbClr val="404040"/>
                          </a:solidFill>
                          <a:effectLst/>
                          <a:latin typeface="Calibri" panose="020F0502020204030204" pitchFamily="34" charset="0"/>
                          <a:cs typeface="Calibri" panose="020F0502020204030204" pitchFamily="34" charset="0"/>
                        </a:rPr>
                        <a:t>, IA, IoT</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err="1">
                          <a:solidFill>
                            <a:srgbClr val="404040"/>
                          </a:solidFill>
                          <a:effectLst/>
                          <a:latin typeface="Calibri" panose="020F0502020204030204" pitchFamily="34" charset="0"/>
                          <a:cs typeface="Calibri" panose="020F0502020204030204" pitchFamily="34" charset="0"/>
                        </a:rPr>
                        <a:t>Tecnología</a:t>
                      </a:r>
                      <a:r>
                        <a:rPr lang="en-US" sz="1100" dirty="0">
                          <a:solidFill>
                            <a:srgbClr val="404040"/>
                          </a:solidFill>
                          <a:effectLst/>
                          <a:latin typeface="Calibri" panose="020F0502020204030204" pitchFamily="34" charset="0"/>
                          <a:cs typeface="Calibri" panose="020F0502020204030204" pitchFamily="34" charset="0"/>
                        </a:rPr>
                        <a:t> de </a:t>
                      </a:r>
                      <a:r>
                        <a:rPr lang="en-US" sz="1100" dirty="0" err="1">
                          <a:solidFill>
                            <a:srgbClr val="404040"/>
                          </a:solidFill>
                          <a:effectLst/>
                          <a:latin typeface="Calibri" panose="020F0502020204030204" pitchFamily="34" charset="0"/>
                          <a:cs typeface="Calibri" panose="020F0502020204030204" pitchFamily="34" charset="0"/>
                        </a:rPr>
                        <a:t>ciudades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inteligentes</a:t>
                      </a:r>
                      <a:r>
                        <a:rPr lang="en-US" sz="1100" dirty="0">
                          <a:solidFill>
                            <a:srgbClr val="404040"/>
                          </a:solidFill>
                          <a:effectLst/>
                          <a:latin typeface="Calibri" panose="020F0502020204030204" pitchFamily="34" charset="0"/>
                          <a:cs typeface="Calibri" panose="020F0502020204030204" pitchFamily="34" charset="0"/>
                        </a:rPr>
                        <a:t>; IA, blockchain</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err="1">
                          <a:solidFill>
                            <a:srgbClr val="404040"/>
                          </a:solidFill>
                          <a:effectLst/>
                          <a:latin typeface="Calibri" panose="020F0502020204030204" pitchFamily="34" charset="0"/>
                          <a:cs typeface="Calibri" panose="020F0502020204030204" pitchFamily="34" charset="0"/>
                        </a:rPr>
                        <a:t>Aplicaciones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móviles</a:t>
                      </a:r>
                      <a:r>
                        <a:rPr lang="en-US" sz="1100" dirty="0">
                          <a:solidFill>
                            <a:srgbClr val="404040"/>
                          </a:solidFill>
                          <a:effectLst/>
                          <a:latin typeface="Calibri" panose="020F0502020204030204" pitchFamily="34" charset="0"/>
                          <a:cs typeface="Calibri" panose="020F0502020204030204" pitchFamily="34" charset="0"/>
                        </a:rPr>
                        <a:t>, IA, IoT</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cs typeface="Calibri" panose="020F0502020204030204" pitchFamily="34" charset="0"/>
                        </a:rPr>
                        <a:t>IA, IoT, </a:t>
                      </a:r>
                      <a:r>
                        <a:rPr lang="en-US" sz="1100" dirty="0" err="1">
                          <a:solidFill>
                            <a:srgbClr val="404040"/>
                          </a:solidFill>
                          <a:effectLst/>
                          <a:latin typeface="Calibri" panose="020F0502020204030204" pitchFamily="34" charset="0"/>
                          <a:cs typeface="Calibri" panose="020F0502020204030204" pitchFamily="34" charset="0"/>
                        </a:rPr>
                        <a:t>tecnologías</a:t>
                      </a:r>
                      <a:r>
                        <a:rPr lang="en-US" sz="1100" dirty="0">
                          <a:solidFill>
                            <a:srgbClr val="404040"/>
                          </a:solidFill>
                          <a:effectLst/>
                          <a:latin typeface="Calibri" panose="020F0502020204030204" pitchFamily="34" charset="0"/>
                          <a:cs typeface="Calibri" panose="020F0502020204030204" pitchFamily="34" charset="0"/>
                        </a:rPr>
                        <a:t> sin </a:t>
                      </a:r>
                      <a:r>
                        <a:rPr lang="en-US" sz="1100" dirty="0" err="1">
                          <a:solidFill>
                            <a:srgbClr val="404040"/>
                          </a:solidFill>
                          <a:effectLst/>
                          <a:latin typeface="Calibri" panose="020F0502020204030204" pitchFamily="34" charset="0"/>
                          <a:cs typeface="Calibri" panose="020F0502020204030204" pitchFamily="34" charset="0"/>
                        </a:rPr>
                        <a:t>contacto</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cs typeface="Calibri" panose="020F0502020204030204" pitchFamily="34" charset="0"/>
                        </a:rPr>
                        <a:t>PMS </a:t>
                      </a:r>
                      <a:r>
                        <a:rPr lang="en-US" sz="1100" dirty="0" err="1">
                          <a:solidFill>
                            <a:srgbClr val="404040"/>
                          </a:solidFill>
                          <a:effectLst/>
                          <a:latin typeface="Calibri" panose="020F0502020204030204" pitchFamily="34" charset="0"/>
                          <a:cs typeface="Calibri" panose="020F0502020204030204" pitchFamily="34" charset="0"/>
                        </a:rPr>
                        <a:t>en</a:t>
                      </a:r>
                      <a:r>
                        <a:rPr lang="en-US" sz="1100" dirty="0">
                          <a:solidFill>
                            <a:srgbClr val="404040"/>
                          </a:solidFill>
                          <a:effectLst/>
                          <a:latin typeface="Calibri" panose="020F0502020204030204" pitchFamily="34" charset="0"/>
                          <a:cs typeface="Calibri" panose="020F0502020204030204" pitchFamily="34" charset="0"/>
                        </a:rPr>
                        <a:t> la </a:t>
                      </a:r>
                      <a:r>
                        <a:rPr lang="en-US" sz="1100" dirty="0" err="1">
                          <a:solidFill>
                            <a:srgbClr val="404040"/>
                          </a:solidFill>
                          <a:effectLst/>
                          <a:latin typeface="Calibri" panose="020F0502020204030204" pitchFamily="34" charset="0"/>
                          <a:cs typeface="Calibri" panose="020F0502020204030204" pitchFamily="34" charset="0"/>
                        </a:rPr>
                        <a:t>nube</a:t>
                      </a:r>
                      <a:r>
                        <a:rPr lang="en-US" sz="1100" dirty="0">
                          <a:solidFill>
                            <a:srgbClr val="404040"/>
                          </a:solidFill>
                          <a:effectLst/>
                          <a:latin typeface="Calibri" panose="020F0502020204030204" pitchFamily="34" charset="0"/>
                          <a:cs typeface="Calibri" panose="020F0502020204030204" pitchFamily="34" charset="0"/>
                        </a:rPr>
                        <a:t>, IA, </a:t>
                      </a:r>
                      <a:r>
                        <a:rPr lang="en-US" sz="1100" dirty="0" err="1">
                          <a:solidFill>
                            <a:srgbClr val="404040"/>
                          </a:solidFill>
                          <a:effectLst/>
                          <a:latin typeface="Calibri" panose="020F0502020204030204" pitchFamily="34" charset="0"/>
                          <a:cs typeface="Calibri" panose="020F0502020204030204" pitchFamily="34" charset="0"/>
                        </a:rPr>
                        <a:t>automatización</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564083324"/>
                  </a:ext>
                </a:extLst>
              </a:tr>
              <a:tr h="576000">
                <a:tc>
                  <a:txBody>
                    <a:bodyPr/>
                    <a:lstStyle/>
                    <a:p>
                      <a:pPr>
                        <a:lnSpc>
                          <a:spcPts val="1220"/>
                        </a:lnSpc>
                        <a:buNone/>
                      </a:pPr>
                      <a:r>
                        <a:rPr lang="en-IE" sz="1100" dirty="0" err="1">
                          <a:solidFill>
                            <a:srgbClr val="0289AE"/>
                          </a:solidFill>
                          <a:effectLst/>
                          <a:latin typeface="Calibri" panose="020F0502020204030204" pitchFamily="34" charset="0"/>
                          <a:ea typeface="Calibri" panose="020F0502020204030204" pitchFamily="34" charset="0"/>
                          <a:cs typeface="Calibri" panose="020F0502020204030204" pitchFamily="34" charset="0"/>
                        </a:rPr>
                        <a:t>Desafíos</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Brecha digital rural</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err="1">
                          <a:solidFill>
                            <a:srgbClr val="404040"/>
                          </a:solidFill>
                          <a:effectLst/>
                          <a:latin typeface="Calibri" panose="020F0502020204030204" pitchFamily="34" charset="0"/>
                          <a:cs typeface="Calibri" panose="020F0502020204030204" pitchFamily="34" charset="0"/>
                        </a:rPr>
                        <a:t>Desigualdades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regionales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cs typeface="Calibri" panose="020F0502020204030204" pitchFamily="34" charset="0"/>
                        </a:rPr>
                        <a:t>Barreras </a:t>
                      </a:r>
                      <a:r>
                        <a:rPr lang="en-US" sz="1100" dirty="0" err="1">
                          <a:solidFill>
                            <a:srgbClr val="404040"/>
                          </a:solidFill>
                          <a:effectLst/>
                          <a:latin typeface="Calibri" panose="020F0502020204030204" pitchFamily="34" charset="0"/>
                          <a:cs typeface="Calibri" panose="020F0502020204030204" pitchFamily="34" charset="0"/>
                        </a:rPr>
                        <a:t>regulatorias</a:t>
                      </a:r>
                      <a:r>
                        <a:rPr lang="en-US" sz="1100" dirty="0">
                          <a:solidFill>
                            <a:srgbClr val="404040"/>
                          </a:solidFill>
                          <a:effectLst/>
                          <a:latin typeface="Calibri" panose="020F0502020204030204" pitchFamily="34" charset="0"/>
                          <a:cs typeface="Calibri" panose="020F0502020204030204" pitchFamily="34" charset="0"/>
                        </a:rPr>
                        <a:t> y </a:t>
                      </a:r>
                      <a:r>
                        <a:rPr lang="en-US" sz="1100" dirty="0" err="1">
                          <a:solidFill>
                            <a:srgbClr val="404040"/>
                          </a:solidFill>
                          <a:effectLst/>
                          <a:latin typeface="Calibri" panose="020F0502020204030204" pitchFamily="34" charset="0"/>
                          <a:cs typeface="Calibri" panose="020F0502020204030204" pitchFamily="34" charset="0"/>
                        </a:rPr>
                        <a:t>financieras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cs typeface="Calibri" panose="020F0502020204030204" pitchFamily="34" charset="0"/>
                        </a:rPr>
                        <a:t>Escalabilidad </a:t>
                      </a:r>
                      <a:r>
                        <a:rPr lang="en-US" sz="1100" dirty="0" err="1">
                          <a:solidFill>
                            <a:srgbClr val="404040"/>
                          </a:solidFill>
                          <a:effectLst/>
                          <a:latin typeface="Calibri" panose="020F0502020204030204" pitchFamily="34" charset="0"/>
                          <a:cs typeface="Calibri" panose="020F0502020204030204" pitchFamily="34" charset="0"/>
                        </a:rPr>
                        <a:t>en</a:t>
                      </a:r>
                      <a:r>
                        <a:rPr lang="en-US" sz="1100" dirty="0">
                          <a:solidFill>
                            <a:srgbClr val="404040"/>
                          </a:solidFill>
                          <a:effectLst/>
                          <a:latin typeface="Calibri" panose="020F0502020204030204" pitchFamily="34" charset="0"/>
                          <a:cs typeface="Calibri" panose="020F0502020204030204" pitchFamily="34" charset="0"/>
                        </a:rPr>
                        <a:t> zonas rurales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err="1">
                          <a:solidFill>
                            <a:srgbClr val="404040"/>
                          </a:solidFill>
                          <a:effectLst/>
                          <a:latin typeface="Calibri" panose="020F0502020204030204" pitchFamily="34" charset="0"/>
                          <a:cs typeface="Calibri" panose="020F0502020204030204" pitchFamily="34" charset="0"/>
                        </a:rPr>
                        <a:t>Escasez</a:t>
                      </a:r>
                      <a:r>
                        <a:rPr lang="en-US" sz="1100" dirty="0">
                          <a:solidFill>
                            <a:srgbClr val="404040"/>
                          </a:solidFill>
                          <a:effectLst/>
                          <a:latin typeface="Calibri" panose="020F0502020204030204" pitchFamily="34" charset="0"/>
                          <a:cs typeface="Calibri" panose="020F0502020204030204" pitchFamily="34" charset="0"/>
                        </a:rPr>
                        <a:t> de personal, </a:t>
                      </a:r>
                      <a:r>
                        <a:rPr lang="en-US" sz="1100" dirty="0" err="1">
                          <a:solidFill>
                            <a:srgbClr val="404040"/>
                          </a:solidFill>
                          <a:effectLst/>
                          <a:latin typeface="Calibri" panose="020F0502020204030204" pitchFamily="34" charset="0"/>
                          <a:cs typeface="Calibri" panose="020F0502020204030204" pitchFamily="34" charset="0"/>
                        </a:rPr>
                        <a:t>dependencia</a:t>
                      </a:r>
                      <a:r>
                        <a:rPr lang="en-US" sz="1100" dirty="0">
                          <a:solidFill>
                            <a:srgbClr val="404040"/>
                          </a:solidFill>
                          <a:effectLst/>
                          <a:latin typeface="Calibri" panose="020F0502020204030204" pitchFamily="34" charset="0"/>
                          <a:cs typeface="Calibri" panose="020F0502020204030204" pitchFamily="34" charset="0"/>
                        </a:rPr>
                        <a:t> de OTAs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355659970"/>
                  </a:ext>
                </a:extLst>
              </a:tr>
              <a:tr h="576000">
                <a:tc>
                  <a:txBody>
                    <a:bodyPr/>
                    <a:lstStyle/>
                    <a:p>
                      <a:pPr>
                        <a:lnSpc>
                          <a:spcPts val="1220"/>
                        </a:lnSpc>
                        <a:buNone/>
                      </a:pPr>
                      <a:r>
                        <a:rPr lang="en-US" sz="1100" dirty="0" err="1">
                          <a:solidFill>
                            <a:srgbClr val="0289AE"/>
                          </a:solidFill>
                          <a:effectLst/>
                          <a:latin typeface="Calibri" panose="020F0502020204030204" pitchFamily="34" charset="0"/>
                          <a:cs typeface="Calibri" panose="020F0502020204030204" pitchFamily="34" charset="0"/>
                        </a:rPr>
                        <a:t>Oportunidades</a:t>
                      </a:r>
                      <a:endParaRPr lang="en-IE" sz="1100" dirty="0">
                        <a:solidFill>
                          <a:srgbClr val="0289A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s-ES" sz="1100" dirty="0">
                          <a:solidFill>
                            <a:srgbClr val="404040"/>
                          </a:solidFill>
                          <a:effectLst/>
                          <a:latin typeface="Calibri" panose="020F0502020204030204" pitchFamily="34" charset="0"/>
                          <a:cs typeface="Calibri" panose="020F0502020204030204" pitchFamily="34" charset="0"/>
                        </a:rPr>
                        <a:t>Financiación de la UE, apoyo gubernamental, fuerza laboral cualificada</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err="1">
                          <a:solidFill>
                            <a:srgbClr val="404040"/>
                          </a:solidFill>
                          <a:effectLst/>
                          <a:latin typeface="Calibri" panose="020F0502020204030204" pitchFamily="34" charset="0"/>
                          <a:cs typeface="Calibri" panose="020F0502020204030204" pitchFamily="34" charset="0"/>
                        </a:rPr>
                        <a:t>Liderazgo</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en</a:t>
                      </a:r>
                      <a:r>
                        <a:rPr lang="en-US" sz="1100" dirty="0">
                          <a:solidFill>
                            <a:srgbClr val="404040"/>
                          </a:solidFill>
                          <a:effectLst/>
                          <a:latin typeface="Calibri" panose="020F0502020204030204" pitchFamily="34" charset="0"/>
                          <a:cs typeface="Calibri" panose="020F0502020204030204" pitchFamily="34" charset="0"/>
                        </a:rPr>
                        <a:t> turismo </a:t>
                      </a:r>
                      <a:r>
                        <a:rPr lang="en-US" sz="1100" dirty="0" err="1">
                          <a:solidFill>
                            <a:srgbClr val="404040"/>
                          </a:solidFill>
                          <a:effectLst/>
                          <a:latin typeface="Calibri" panose="020F0502020204030204" pitchFamily="34" charset="0"/>
                          <a:cs typeface="Calibri" panose="020F0502020204030204" pitchFamily="34" charset="0"/>
                        </a:rPr>
                        <a:t>inteligente</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err="1">
                          <a:solidFill>
                            <a:srgbClr val="404040"/>
                          </a:solidFill>
                          <a:effectLst/>
                          <a:latin typeface="Calibri" panose="020F0502020204030204" pitchFamily="34" charset="0"/>
                          <a:cs typeface="Calibri" panose="020F0502020204030204" pitchFamily="34" charset="0"/>
                        </a:rPr>
                        <a:t>Innovación</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impulsada</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por</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los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jóvenes</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a:solidFill>
                            <a:srgbClr val="404040"/>
                          </a:solidFill>
                          <a:effectLst/>
                          <a:latin typeface="Calibri" panose="020F0502020204030204" pitchFamily="34" charset="0"/>
                          <a:cs typeface="Calibri" panose="020F0502020204030204" pitchFamily="34" charset="0"/>
                        </a:rPr>
                        <a:t>Viajes </a:t>
                      </a:r>
                      <a:r>
                        <a:rPr lang="en-US" sz="1100" dirty="0" err="1">
                          <a:solidFill>
                            <a:srgbClr val="404040"/>
                          </a:solidFill>
                          <a:effectLst/>
                          <a:latin typeface="Calibri" panose="020F0502020204030204" pitchFamily="34" charset="0"/>
                          <a:cs typeface="Calibri" panose="020F0502020204030204" pitchFamily="34" charset="0"/>
                        </a:rPr>
                        <a:t>experienciales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diseño</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hotelero</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tc>
                  <a:txBody>
                    <a:bodyPr/>
                    <a:lstStyle/>
                    <a:p>
                      <a:pPr>
                        <a:lnSpc>
                          <a:spcPts val="1220"/>
                        </a:lnSpc>
                        <a:buNone/>
                      </a:pPr>
                      <a:r>
                        <a:rPr lang="en-US" sz="1100" dirty="0" err="1">
                          <a:solidFill>
                            <a:srgbClr val="404040"/>
                          </a:solidFill>
                          <a:effectLst/>
                          <a:latin typeface="Calibri" panose="020F0502020204030204" pitchFamily="34" charset="0"/>
                          <a:cs typeface="Calibri" panose="020F0502020204030204" pitchFamily="34" charset="0"/>
                        </a:rPr>
                        <a:t>Reservas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directas</a:t>
                      </a:r>
                      <a:r>
                        <a:rPr lang="en-US" sz="1100" dirty="0">
                          <a:solidFill>
                            <a:srgbClr val="404040"/>
                          </a:solidFill>
                          <a:effectLst/>
                          <a:latin typeface="Calibri" panose="020F0502020204030204" pitchFamily="34" charset="0"/>
                          <a:cs typeface="Calibri" panose="020F0502020204030204" pitchFamily="34" charset="0"/>
                        </a:rPr>
                        <a:t>, </a:t>
                      </a:r>
                      <a:r>
                        <a:rPr lang="en-US" sz="1100" dirty="0" err="1">
                          <a:solidFill>
                            <a:srgbClr val="404040"/>
                          </a:solidFill>
                          <a:effectLst/>
                          <a:latin typeface="Calibri" panose="020F0502020204030204" pitchFamily="34" charset="0"/>
                          <a:cs typeface="Calibri" panose="020F0502020204030204" pitchFamily="34" charset="0"/>
                        </a:rPr>
                        <a:t>alineación</a:t>
                      </a:r>
                      <a:r>
                        <a:rPr lang="en-US" sz="1100" dirty="0">
                          <a:solidFill>
                            <a:srgbClr val="404040"/>
                          </a:solidFill>
                          <a:effectLst/>
                          <a:latin typeface="Calibri" panose="020F0502020204030204" pitchFamily="34" charset="0"/>
                          <a:cs typeface="Calibri" panose="020F0502020204030204" pitchFamily="34" charset="0"/>
                        </a:rPr>
                        <a:t> de la </a:t>
                      </a:r>
                      <a:r>
                        <a:rPr lang="en-US" sz="1100" dirty="0" err="1">
                          <a:solidFill>
                            <a:srgbClr val="404040"/>
                          </a:solidFill>
                          <a:effectLst/>
                          <a:latin typeface="Calibri" panose="020F0502020204030204" pitchFamily="34" charset="0"/>
                          <a:cs typeface="Calibri" panose="020F0502020204030204" pitchFamily="34" charset="0"/>
                        </a:rPr>
                        <a:t>estrategia</a:t>
                      </a:r>
                      <a:r>
                        <a:rPr lang="en-US" sz="1100" dirty="0">
                          <a:solidFill>
                            <a:srgbClr val="404040"/>
                          </a:solidFill>
                          <a:effectLst/>
                          <a:latin typeface="Calibri" panose="020F0502020204030204" pitchFamily="34" charset="0"/>
                          <a:cs typeface="Calibri" panose="020F0502020204030204" pitchFamily="34" charset="0"/>
                        </a:rPr>
                        <a:t> TI</a:t>
                      </a:r>
                      <a:endParaRPr lang="en-IE" sz="1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68400" marB="68400">
                    <a:lnL w="6350" cap="flat" cmpd="sng" algn="ctr">
                      <a:solidFill>
                        <a:srgbClr val="404040"/>
                      </a:solidFill>
                      <a:prstDash val="sysDot"/>
                      <a:round/>
                      <a:headEnd type="none" w="med" len="med"/>
                      <a:tailEnd type="none" w="med" len="med"/>
                    </a:lnL>
                    <a:lnR w="6350" cap="flat" cmpd="sng" algn="ctr">
                      <a:solidFill>
                        <a:srgbClr val="404040"/>
                      </a:solidFill>
                      <a:prstDash val="sysDot"/>
                      <a:round/>
                      <a:headEnd type="none" w="med" len="med"/>
                      <a:tailEnd type="none" w="med" len="med"/>
                    </a:lnR>
                    <a:lnT w="6350" cap="flat" cmpd="sng" algn="ctr">
                      <a:solidFill>
                        <a:srgbClr val="404040"/>
                      </a:solidFill>
                      <a:prstDash val="sysDot"/>
                      <a:round/>
                      <a:headEnd type="none" w="med" len="med"/>
                      <a:tailEnd type="none" w="med" len="med"/>
                    </a:lnT>
                    <a:lnB w="6350" cap="flat" cmpd="sng" algn="ctr">
                      <a:solidFill>
                        <a:srgbClr val="404040"/>
                      </a:solidFill>
                      <a:prstDash val="sysDot"/>
                      <a:round/>
                      <a:headEnd type="none" w="med" len="med"/>
                      <a:tailEnd type="none" w="med" len="med"/>
                    </a:lnB>
                    <a:noFill/>
                  </a:tcPr>
                </a:tc>
                <a:extLst>
                  <a:ext uri="{0D108BD9-81ED-4DB2-BD59-A6C34878D82A}">
                    <a16:rowId xmlns:a16="http://schemas.microsoft.com/office/drawing/2014/main" val="2272498869"/>
                  </a:ext>
                </a:extLst>
              </a:tr>
            </a:tbl>
          </a:graphicData>
        </a:graphic>
      </p:graphicFrame>
      <p:grpSp>
        <p:nvGrpSpPr>
          <p:cNvPr id="125" name="Group 124">
            <a:extLst>
              <a:ext uri="{FF2B5EF4-FFF2-40B4-BE49-F238E27FC236}">
                <a16:creationId xmlns:a16="http://schemas.microsoft.com/office/drawing/2014/main" id="{45D77841-F32E-AC6C-214F-ADCD411D9083}"/>
              </a:ext>
            </a:extLst>
          </p:cNvPr>
          <p:cNvGrpSpPr/>
          <p:nvPr/>
        </p:nvGrpSpPr>
        <p:grpSpPr>
          <a:xfrm>
            <a:off x="3666092" y="2563535"/>
            <a:ext cx="3920085" cy="3386853"/>
            <a:chOff x="3035187" y="3120248"/>
            <a:chExt cx="4473024" cy="3864578"/>
          </a:xfrm>
        </p:grpSpPr>
        <p:grpSp>
          <p:nvGrpSpPr>
            <p:cNvPr id="122" name="Group 121">
              <a:extLst>
                <a:ext uri="{FF2B5EF4-FFF2-40B4-BE49-F238E27FC236}">
                  <a16:creationId xmlns:a16="http://schemas.microsoft.com/office/drawing/2014/main" id="{F62FB56F-3E94-7BAA-3B9F-FD82432ACB97}"/>
                </a:ext>
              </a:extLst>
            </p:cNvPr>
            <p:cNvGrpSpPr/>
            <p:nvPr/>
          </p:nvGrpSpPr>
          <p:grpSpPr>
            <a:xfrm>
              <a:off x="3035187" y="3120248"/>
              <a:ext cx="4473024" cy="3864578"/>
              <a:chOff x="3035187" y="3120248"/>
              <a:chExt cx="4473024" cy="3864578"/>
            </a:xfrm>
            <a:solidFill>
              <a:schemeClr val="bg1">
                <a:lumMod val="85000"/>
              </a:schemeClr>
            </a:solidFill>
          </p:grpSpPr>
          <p:grpSp>
            <p:nvGrpSpPr>
              <p:cNvPr id="23" name="Graphic 283">
                <a:extLst>
                  <a:ext uri="{FF2B5EF4-FFF2-40B4-BE49-F238E27FC236}">
                    <a16:creationId xmlns:a16="http://schemas.microsoft.com/office/drawing/2014/main" id="{2B0BBE6B-3866-E163-781D-C056DFD8CEFC}"/>
                  </a:ext>
                </a:extLst>
              </p:cNvPr>
              <p:cNvGrpSpPr/>
              <p:nvPr/>
            </p:nvGrpSpPr>
            <p:grpSpPr>
              <a:xfrm>
                <a:off x="4749280" y="3120248"/>
                <a:ext cx="1690533" cy="2332826"/>
                <a:chOff x="4222121" y="3817341"/>
                <a:chExt cx="2022946" cy="2791535"/>
              </a:xfrm>
              <a:grpFill/>
            </p:grpSpPr>
            <p:sp>
              <p:nvSpPr>
                <p:cNvPr id="119" name="Freeform 118">
                  <a:extLst>
                    <a:ext uri="{FF2B5EF4-FFF2-40B4-BE49-F238E27FC236}">
                      <a16:creationId xmlns:a16="http://schemas.microsoft.com/office/drawing/2014/main" id="{579DE01F-EE3A-03B1-BCE5-67BE268AE417}"/>
                    </a:ext>
                  </a:extLst>
                </p:cNvPr>
                <p:cNvSpPr/>
                <p:nvPr/>
              </p:nvSpPr>
              <p:spPr>
                <a:xfrm>
                  <a:off x="4222121" y="3817341"/>
                  <a:ext cx="1491377" cy="1663684"/>
                </a:xfrm>
                <a:custGeom>
                  <a:avLst/>
                  <a:gdLst>
                    <a:gd name="connsiteX0" fmla="*/ 1477941 w 1491377"/>
                    <a:gd name="connsiteY0" fmla="*/ 87353 h 1663684"/>
                    <a:gd name="connsiteX1" fmla="*/ 1471223 w 1491377"/>
                    <a:gd name="connsiteY1" fmla="*/ 65851 h 1663684"/>
                    <a:gd name="connsiteX2" fmla="*/ 1408075 w 1491377"/>
                    <a:gd name="connsiteY2" fmla="*/ 45692 h 1663684"/>
                    <a:gd name="connsiteX3" fmla="*/ 1361050 w 1491377"/>
                    <a:gd name="connsiteY3" fmla="*/ 91385 h 1663684"/>
                    <a:gd name="connsiteX4" fmla="*/ 1316711 w 1491377"/>
                    <a:gd name="connsiteY4" fmla="*/ 83321 h 1663684"/>
                    <a:gd name="connsiteX5" fmla="*/ 1354332 w 1491377"/>
                    <a:gd name="connsiteY5" fmla="*/ 0 h 1663684"/>
                    <a:gd name="connsiteX6" fmla="*/ 1292527 w 1491377"/>
                    <a:gd name="connsiteY6" fmla="*/ 102136 h 1663684"/>
                    <a:gd name="connsiteX7" fmla="*/ 1265655 w 1491377"/>
                    <a:gd name="connsiteY7" fmla="*/ 55099 h 1663684"/>
                    <a:gd name="connsiteX8" fmla="*/ 1230722 w 1491377"/>
                    <a:gd name="connsiteY8" fmla="*/ 95416 h 1663684"/>
                    <a:gd name="connsiteX9" fmla="*/ 1253563 w 1491377"/>
                    <a:gd name="connsiteY9" fmla="*/ 22846 h 1663684"/>
                    <a:gd name="connsiteX10" fmla="*/ 1185040 w 1491377"/>
                    <a:gd name="connsiteY10" fmla="*/ 56443 h 1663684"/>
                    <a:gd name="connsiteX11" fmla="*/ 1132641 w 1491377"/>
                    <a:gd name="connsiteY11" fmla="*/ 118263 h 1663684"/>
                    <a:gd name="connsiteX12" fmla="*/ 1052026 w 1491377"/>
                    <a:gd name="connsiteY12" fmla="*/ 139765 h 1663684"/>
                    <a:gd name="connsiteX13" fmla="*/ 1041277 w 1491377"/>
                    <a:gd name="connsiteY13" fmla="*/ 202928 h 1663684"/>
                    <a:gd name="connsiteX14" fmla="*/ 937821 w 1491377"/>
                    <a:gd name="connsiteY14" fmla="*/ 223086 h 1663684"/>
                    <a:gd name="connsiteX15" fmla="*/ 972754 w 1491377"/>
                    <a:gd name="connsiteY15" fmla="*/ 271466 h 1663684"/>
                    <a:gd name="connsiteX16" fmla="*/ 873329 w 1491377"/>
                    <a:gd name="connsiteY16" fmla="*/ 295656 h 1663684"/>
                    <a:gd name="connsiteX17" fmla="*/ 851832 w 1491377"/>
                    <a:gd name="connsiteY17" fmla="*/ 338661 h 1663684"/>
                    <a:gd name="connsiteX18" fmla="*/ 819586 w 1491377"/>
                    <a:gd name="connsiteY18" fmla="*/ 420638 h 1663684"/>
                    <a:gd name="connsiteX19" fmla="*/ 757781 w 1491377"/>
                    <a:gd name="connsiteY19" fmla="*/ 503960 h 1663684"/>
                    <a:gd name="connsiteX20" fmla="*/ 720161 w 1491377"/>
                    <a:gd name="connsiteY20" fmla="*/ 486489 h 1663684"/>
                    <a:gd name="connsiteX21" fmla="*/ 628797 w 1491377"/>
                    <a:gd name="connsiteY21" fmla="*/ 600720 h 1663684"/>
                    <a:gd name="connsiteX22" fmla="*/ 631484 w 1491377"/>
                    <a:gd name="connsiteY22" fmla="*/ 641036 h 1663684"/>
                    <a:gd name="connsiteX23" fmla="*/ 593864 w 1491377"/>
                    <a:gd name="connsiteY23" fmla="*/ 677322 h 1663684"/>
                    <a:gd name="connsiteX24" fmla="*/ 511905 w 1491377"/>
                    <a:gd name="connsiteY24" fmla="*/ 870842 h 1663684"/>
                    <a:gd name="connsiteX25" fmla="*/ 474285 w 1491377"/>
                    <a:gd name="connsiteY25" fmla="*/ 850684 h 1663684"/>
                    <a:gd name="connsiteX26" fmla="*/ 425916 w 1491377"/>
                    <a:gd name="connsiteY26" fmla="*/ 901751 h 1663684"/>
                    <a:gd name="connsiteX27" fmla="*/ 213630 w 1491377"/>
                    <a:gd name="connsiteY27" fmla="*/ 1076457 h 1663684"/>
                    <a:gd name="connsiteX28" fmla="*/ 103456 w 1491377"/>
                    <a:gd name="connsiteY28" fmla="*/ 1104679 h 1663684"/>
                    <a:gd name="connsiteX29" fmla="*/ 42995 w 1491377"/>
                    <a:gd name="connsiteY29" fmla="*/ 1229661 h 1663684"/>
                    <a:gd name="connsiteX30" fmla="*/ 53743 w 1491377"/>
                    <a:gd name="connsiteY30" fmla="*/ 1279385 h 1663684"/>
                    <a:gd name="connsiteX31" fmla="*/ 24185 w 1491377"/>
                    <a:gd name="connsiteY31" fmla="*/ 1355987 h 1663684"/>
                    <a:gd name="connsiteX32" fmla="*/ 60461 w 1491377"/>
                    <a:gd name="connsiteY32" fmla="*/ 1358675 h 1663684"/>
                    <a:gd name="connsiteX33" fmla="*/ 6718 w 1491377"/>
                    <a:gd name="connsiteY33" fmla="*/ 1437965 h 1663684"/>
                    <a:gd name="connsiteX34" fmla="*/ 40307 w 1491377"/>
                    <a:gd name="connsiteY34" fmla="*/ 1468874 h 1663684"/>
                    <a:gd name="connsiteX35" fmla="*/ 0 w 1491377"/>
                    <a:gd name="connsiteY35" fmla="*/ 1553539 h 1663684"/>
                    <a:gd name="connsiteX36" fmla="*/ 29559 w 1491377"/>
                    <a:gd name="connsiteY36" fmla="*/ 1604607 h 1663684"/>
                    <a:gd name="connsiteX37" fmla="*/ 99425 w 1491377"/>
                    <a:gd name="connsiteY37" fmla="*/ 1657019 h 1663684"/>
                    <a:gd name="connsiteX38" fmla="*/ 181384 w 1491377"/>
                    <a:gd name="connsiteY38" fmla="*/ 1646268 h 1663684"/>
                    <a:gd name="connsiteX39" fmla="*/ 227065 w 1491377"/>
                    <a:gd name="connsiteY39" fmla="*/ 1587136 h 1663684"/>
                    <a:gd name="connsiteX40" fmla="*/ 272748 w 1491377"/>
                    <a:gd name="connsiteY40" fmla="*/ 1573697 h 1663684"/>
                    <a:gd name="connsiteX41" fmla="*/ 347988 w 1491377"/>
                    <a:gd name="connsiteY41" fmla="*/ 1466186 h 1663684"/>
                    <a:gd name="connsiteX42" fmla="*/ 393670 w 1491377"/>
                    <a:gd name="connsiteY42" fmla="*/ 1424526 h 1663684"/>
                    <a:gd name="connsiteX43" fmla="*/ 403075 w 1491377"/>
                    <a:gd name="connsiteY43" fmla="*/ 1455435 h 1663684"/>
                    <a:gd name="connsiteX44" fmla="*/ 401731 w 1491377"/>
                    <a:gd name="connsiteY44" fmla="*/ 1557571 h 1663684"/>
                    <a:gd name="connsiteX45" fmla="*/ 401731 w 1491377"/>
                    <a:gd name="connsiteY45" fmla="*/ 1575041 h 1663684"/>
                    <a:gd name="connsiteX46" fmla="*/ 440695 w 1491377"/>
                    <a:gd name="connsiteY46" fmla="*/ 1472906 h 1663684"/>
                    <a:gd name="connsiteX47" fmla="*/ 460849 w 1491377"/>
                    <a:gd name="connsiteY47" fmla="*/ 1437965 h 1663684"/>
                    <a:gd name="connsiteX48" fmla="*/ 494439 w 1491377"/>
                    <a:gd name="connsiteY48" fmla="*/ 1429901 h 1663684"/>
                    <a:gd name="connsiteX49" fmla="*/ 530715 w 1491377"/>
                    <a:gd name="connsiteY49" fmla="*/ 1252507 h 1663684"/>
                    <a:gd name="connsiteX50" fmla="*/ 491751 w 1491377"/>
                    <a:gd name="connsiteY50" fmla="*/ 1200096 h 1663684"/>
                    <a:gd name="connsiteX51" fmla="*/ 497126 w 1491377"/>
                    <a:gd name="connsiteY51" fmla="*/ 1181281 h 1663684"/>
                    <a:gd name="connsiteX52" fmla="*/ 501157 w 1491377"/>
                    <a:gd name="connsiteY52" fmla="*/ 1167842 h 1663684"/>
                    <a:gd name="connsiteX53" fmla="*/ 490408 w 1491377"/>
                    <a:gd name="connsiteY53" fmla="*/ 1134245 h 1663684"/>
                    <a:gd name="connsiteX54" fmla="*/ 482346 w 1491377"/>
                    <a:gd name="connsiteY54" fmla="*/ 1116774 h 1663684"/>
                    <a:gd name="connsiteX55" fmla="*/ 487721 w 1491377"/>
                    <a:gd name="connsiteY55" fmla="*/ 1071082 h 1663684"/>
                    <a:gd name="connsiteX56" fmla="*/ 499813 w 1491377"/>
                    <a:gd name="connsiteY56" fmla="*/ 1061675 h 1663684"/>
                    <a:gd name="connsiteX57" fmla="*/ 510562 w 1491377"/>
                    <a:gd name="connsiteY57" fmla="*/ 974322 h 1663684"/>
                    <a:gd name="connsiteX58" fmla="*/ 557587 w 1491377"/>
                    <a:gd name="connsiteY58" fmla="*/ 935349 h 1663684"/>
                    <a:gd name="connsiteX59" fmla="*/ 615361 w 1491377"/>
                    <a:gd name="connsiteY59" fmla="*/ 931317 h 1663684"/>
                    <a:gd name="connsiteX60" fmla="*/ 648951 w 1491377"/>
                    <a:gd name="connsiteY60" fmla="*/ 907127 h 1663684"/>
                    <a:gd name="connsiteX61" fmla="*/ 599238 w 1491377"/>
                    <a:gd name="connsiteY61" fmla="*/ 852027 h 1663684"/>
                    <a:gd name="connsiteX62" fmla="*/ 609987 w 1491377"/>
                    <a:gd name="connsiteY62" fmla="*/ 847996 h 1663684"/>
                    <a:gd name="connsiteX63" fmla="*/ 662387 w 1491377"/>
                    <a:gd name="connsiteY63" fmla="*/ 783489 h 1663684"/>
                    <a:gd name="connsiteX64" fmla="*/ 665074 w 1491377"/>
                    <a:gd name="connsiteY64" fmla="*/ 752580 h 1663684"/>
                    <a:gd name="connsiteX65" fmla="*/ 679853 w 1491377"/>
                    <a:gd name="connsiteY65" fmla="*/ 692104 h 1663684"/>
                    <a:gd name="connsiteX66" fmla="*/ 713443 w 1491377"/>
                    <a:gd name="connsiteY66" fmla="*/ 665227 h 1663684"/>
                    <a:gd name="connsiteX67" fmla="*/ 745689 w 1491377"/>
                    <a:gd name="connsiteY67" fmla="*/ 631629 h 1663684"/>
                    <a:gd name="connsiteX68" fmla="*/ 745689 w 1491377"/>
                    <a:gd name="connsiteY68" fmla="*/ 624910 h 1663684"/>
                    <a:gd name="connsiteX69" fmla="*/ 748376 w 1491377"/>
                    <a:gd name="connsiteY69" fmla="*/ 610127 h 1663684"/>
                    <a:gd name="connsiteX70" fmla="*/ 781965 w 1491377"/>
                    <a:gd name="connsiteY70" fmla="*/ 583249 h 1663684"/>
                    <a:gd name="connsiteX71" fmla="*/ 804806 w 1491377"/>
                    <a:gd name="connsiteY71" fmla="*/ 565778 h 1663684"/>
                    <a:gd name="connsiteX72" fmla="*/ 800776 w 1491377"/>
                    <a:gd name="connsiteY72" fmla="*/ 552340 h 1663684"/>
                    <a:gd name="connsiteX73" fmla="*/ 795401 w 1491377"/>
                    <a:gd name="connsiteY73" fmla="*/ 536213 h 1663684"/>
                    <a:gd name="connsiteX74" fmla="*/ 835709 w 1491377"/>
                    <a:gd name="connsiteY74" fmla="*/ 482457 h 1663684"/>
                    <a:gd name="connsiteX75" fmla="*/ 858549 w 1491377"/>
                    <a:gd name="connsiteY75" fmla="*/ 454236 h 1663684"/>
                    <a:gd name="connsiteX76" fmla="*/ 855863 w 1491377"/>
                    <a:gd name="connsiteY76" fmla="*/ 443484 h 1663684"/>
                    <a:gd name="connsiteX77" fmla="*/ 847801 w 1491377"/>
                    <a:gd name="connsiteY77" fmla="*/ 434077 h 1663684"/>
                    <a:gd name="connsiteX78" fmla="*/ 859893 w 1491377"/>
                    <a:gd name="connsiteY78" fmla="*/ 431389 h 1663684"/>
                    <a:gd name="connsiteX79" fmla="*/ 901544 w 1491377"/>
                    <a:gd name="connsiteY79" fmla="*/ 435421 h 1663684"/>
                    <a:gd name="connsiteX80" fmla="*/ 932447 w 1491377"/>
                    <a:gd name="connsiteY80" fmla="*/ 389729 h 1663684"/>
                    <a:gd name="connsiteX81" fmla="*/ 933790 w 1491377"/>
                    <a:gd name="connsiteY81" fmla="*/ 377634 h 1663684"/>
                    <a:gd name="connsiteX82" fmla="*/ 944539 w 1491377"/>
                    <a:gd name="connsiteY82" fmla="*/ 384353 h 1663684"/>
                    <a:gd name="connsiteX83" fmla="*/ 952600 w 1491377"/>
                    <a:gd name="connsiteY83" fmla="*/ 385697 h 1663684"/>
                    <a:gd name="connsiteX84" fmla="*/ 967380 w 1491377"/>
                    <a:gd name="connsiteY84" fmla="*/ 370914 h 1663684"/>
                    <a:gd name="connsiteX85" fmla="*/ 972754 w 1491377"/>
                    <a:gd name="connsiteY85" fmla="*/ 352100 h 1663684"/>
                    <a:gd name="connsiteX86" fmla="*/ 979472 w 1491377"/>
                    <a:gd name="connsiteY86" fmla="*/ 327910 h 1663684"/>
                    <a:gd name="connsiteX87" fmla="*/ 1006344 w 1491377"/>
                    <a:gd name="connsiteY87" fmla="*/ 307751 h 1663684"/>
                    <a:gd name="connsiteX88" fmla="*/ 1009031 w 1491377"/>
                    <a:gd name="connsiteY88" fmla="*/ 267434 h 1663684"/>
                    <a:gd name="connsiteX89" fmla="*/ 1027841 w 1491377"/>
                    <a:gd name="connsiteY89" fmla="*/ 260715 h 1663684"/>
                    <a:gd name="connsiteX90" fmla="*/ 1065462 w 1491377"/>
                    <a:gd name="connsiteY90" fmla="*/ 286249 h 1663684"/>
                    <a:gd name="connsiteX91" fmla="*/ 1068149 w 1491377"/>
                    <a:gd name="connsiteY91" fmla="*/ 288937 h 1663684"/>
                    <a:gd name="connsiteX92" fmla="*/ 1097708 w 1491377"/>
                    <a:gd name="connsiteY92" fmla="*/ 321190 h 1663684"/>
                    <a:gd name="connsiteX93" fmla="*/ 1136671 w 1491377"/>
                    <a:gd name="connsiteY93" fmla="*/ 327910 h 1663684"/>
                    <a:gd name="connsiteX94" fmla="*/ 1142046 w 1491377"/>
                    <a:gd name="connsiteY94" fmla="*/ 325222 h 1663684"/>
                    <a:gd name="connsiteX95" fmla="*/ 1146077 w 1491377"/>
                    <a:gd name="connsiteY95" fmla="*/ 329254 h 1663684"/>
                    <a:gd name="connsiteX96" fmla="*/ 1175635 w 1491377"/>
                    <a:gd name="connsiteY96" fmla="*/ 338661 h 1663684"/>
                    <a:gd name="connsiteX97" fmla="*/ 1197133 w 1491377"/>
                    <a:gd name="connsiteY97" fmla="*/ 330597 h 1663684"/>
                    <a:gd name="connsiteX98" fmla="*/ 1246845 w 1491377"/>
                    <a:gd name="connsiteY98" fmla="*/ 295656 h 1663684"/>
                    <a:gd name="connsiteX99" fmla="*/ 1253563 w 1491377"/>
                    <a:gd name="connsiteY99" fmla="*/ 245932 h 1663684"/>
                    <a:gd name="connsiteX100" fmla="*/ 1250876 w 1491377"/>
                    <a:gd name="connsiteY100" fmla="*/ 243244 h 1663684"/>
                    <a:gd name="connsiteX101" fmla="*/ 1245502 w 1491377"/>
                    <a:gd name="connsiteY101" fmla="*/ 232493 h 1663684"/>
                    <a:gd name="connsiteX102" fmla="*/ 1246845 w 1491377"/>
                    <a:gd name="connsiteY102" fmla="*/ 210991 h 1663684"/>
                    <a:gd name="connsiteX103" fmla="*/ 1276404 w 1491377"/>
                    <a:gd name="connsiteY103" fmla="*/ 154548 h 1663684"/>
                    <a:gd name="connsiteX104" fmla="*/ 1284465 w 1491377"/>
                    <a:gd name="connsiteY104" fmla="*/ 143796 h 1663684"/>
                    <a:gd name="connsiteX105" fmla="*/ 1289840 w 1491377"/>
                    <a:gd name="connsiteY105" fmla="*/ 155891 h 1663684"/>
                    <a:gd name="connsiteX106" fmla="*/ 1305963 w 1491377"/>
                    <a:gd name="connsiteY106" fmla="*/ 167987 h 1663684"/>
                    <a:gd name="connsiteX107" fmla="*/ 1326117 w 1491377"/>
                    <a:gd name="connsiteY107" fmla="*/ 162611 h 1663684"/>
                    <a:gd name="connsiteX108" fmla="*/ 1330147 w 1491377"/>
                    <a:gd name="connsiteY108" fmla="*/ 157235 h 1663684"/>
                    <a:gd name="connsiteX109" fmla="*/ 1336865 w 1491377"/>
                    <a:gd name="connsiteY109" fmla="*/ 149172 h 1663684"/>
                    <a:gd name="connsiteX110" fmla="*/ 1374486 w 1491377"/>
                    <a:gd name="connsiteY110" fmla="*/ 142452 h 1663684"/>
                    <a:gd name="connsiteX111" fmla="*/ 1378516 w 1491377"/>
                    <a:gd name="connsiteY111" fmla="*/ 143796 h 1663684"/>
                    <a:gd name="connsiteX112" fmla="*/ 1382547 w 1491377"/>
                    <a:gd name="connsiteY112" fmla="*/ 167987 h 1663684"/>
                    <a:gd name="connsiteX113" fmla="*/ 1416136 w 1491377"/>
                    <a:gd name="connsiteY113" fmla="*/ 186801 h 1663684"/>
                    <a:gd name="connsiteX114" fmla="*/ 1422854 w 1491377"/>
                    <a:gd name="connsiteY114" fmla="*/ 212335 h 1663684"/>
                    <a:gd name="connsiteX115" fmla="*/ 1491377 w 1491377"/>
                    <a:gd name="connsiteY115" fmla="*/ 178738 h 1663684"/>
                    <a:gd name="connsiteX116" fmla="*/ 1477941 w 1491377"/>
                    <a:gd name="connsiteY116" fmla="*/ 87353 h 166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491377" h="1663684">
                      <a:moveTo>
                        <a:pt x="1477941" y="87353"/>
                      </a:moveTo>
                      <a:cubicBezTo>
                        <a:pt x="1480629" y="76602"/>
                        <a:pt x="1473911" y="77946"/>
                        <a:pt x="1471223" y="65851"/>
                      </a:cubicBezTo>
                      <a:cubicBezTo>
                        <a:pt x="1451070" y="84665"/>
                        <a:pt x="1413450" y="71226"/>
                        <a:pt x="1408075" y="45692"/>
                      </a:cubicBezTo>
                      <a:cubicBezTo>
                        <a:pt x="1382547" y="43005"/>
                        <a:pt x="1358363" y="65851"/>
                        <a:pt x="1361050" y="91385"/>
                      </a:cubicBezTo>
                      <a:cubicBezTo>
                        <a:pt x="1346270" y="88697"/>
                        <a:pt x="1331491" y="86009"/>
                        <a:pt x="1316711" y="83321"/>
                      </a:cubicBezTo>
                      <a:cubicBezTo>
                        <a:pt x="1328804" y="55099"/>
                        <a:pt x="1342239" y="28222"/>
                        <a:pt x="1354332" y="0"/>
                      </a:cubicBezTo>
                      <a:cubicBezTo>
                        <a:pt x="1315368" y="17471"/>
                        <a:pt x="1289840" y="60475"/>
                        <a:pt x="1292527" y="102136"/>
                      </a:cubicBezTo>
                      <a:cubicBezTo>
                        <a:pt x="1271030" y="103480"/>
                        <a:pt x="1253563" y="73914"/>
                        <a:pt x="1265655" y="55099"/>
                      </a:cubicBezTo>
                      <a:cubicBezTo>
                        <a:pt x="1253563" y="68538"/>
                        <a:pt x="1242814" y="81977"/>
                        <a:pt x="1230722" y="95416"/>
                      </a:cubicBezTo>
                      <a:cubicBezTo>
                        <a:pt x="1211912" y="72570"/>
                        <a:pt x="1225348" y="30910"/>
                        <a:pt x="1253563" y="22846"/>
                      </a:cubicBezTo>
                      <a:cubicBezTo>
                        <a:pt x="1228035" y="14783"/>
                        <a:pt x="1201163" y="34941"/>
                        <a:pt x="1185040" y="56443"/>
                      </a:cubicBezTo>
                      <a:cubicBezTo>
                        <a:pt x="1168917" y="79290"/>
                        <a:pt x="1156825" y="104824"/>
                        <a:pt x="1132641" y="118263"/>
                      </a:cubicBezTo>
                      <a:cubicBezTo>
                        <a:pt x="1108456" y="131701"/>
                        <a:pt x="1077554" y="127670"/>
                        <a:pt x="1052026" y="139765"/>
                      </a:cubicBezTo>
                      <a:cubicBezTo>
                        <a:pt x="1026497" y="151860"/>
                        <a:pt x="1015749" y="194864"/>
                        <a:pt x="1041277" y="202928"/>
                      </a:cubicBezTo>
                      <a:cubicBezTo>
                        <a:pt x="1006344" y="209647"/>
                        <a:pt x="972754" y="216367"/>
                        <a:pt x="937821" y="223086"/>
                      </a:cubicBezTo>
                      <a:cubicBezTo>
                        <a:pt x="949913" y="239213"/>
                        <a:pt x="960662" y="255339"/>
                        <a:pt x="972754" y="271466"/>
                      </a:cubicBezTo>
                      <a:cubicBezTo>
                        <a:pt x="937821" y="268778"/>
                        <a:pt x="897514" y="268778"/>
                        <a:pt x="873329" y="295656"/>
                      </a:cubicBezTo>
                      <a:cubicBezTo>
                        <a:pt x="862580" y="307751"/>
                        <a:pt x="857206" y="323878"/>
                        <a:pt x="851832" y="338661"/>
                      </a:cubicBezTo>
                      <a:cubicBezTo>
                        <a:pt x="842427" y="366883"/>
                        <a:pt x="830335" y="393760"/>
                        <a:pt x="819586" y="420638"/>
                      </a:cubicBezTo>
                      <a:cubicBezTo>
                        <a:pt x="804806" y="452892"/>
                        <a:pt x="788683" y="486489"/>
                        <a:pt x="757781" y="503960"/>
                      </a:cubicBezTo>
                      <a:cubicBezTo>
                        <a:pt x="748376" y="493208"/>
                        <a:pt x="733596" y="486489"/>
                        <a:pt x="720161" y="486489"/>
                      </a:cubicBezTo>
                      <a:cubicBezTo>
                        <a:pt x="717473" y="537557"/>
                        <a:pt x="630140" y="549652"/>
                        <a:pt x="628797" y="600720"/>
                      </a:cubicBezTo>
                      <a:cubicBezTo>
                        <a:pt x="628797" y="614159"/>
                        <a:pt x="634171" y="627598"/>
                        <a:pt x="631484" y="641036"/>
                      </a:cubicBezTo>
                      <a:cubicBezTo>
                        <a:pt x="626110" y="658507"/>
                        <a:pt x="607300" y="666570"/>
                        <a:pt x="593864" y="677322"/>
                      </a:cubicBezTo>
                      <a:cubicBezTo>
                        <a:pt x="537433" y="721670"/>
                        <a:pt x="560274" y="819774"/>
                        <a:pt x="511905" y="870842"/>
                      </a:cubicBezTo>
                      <a:cubicBezTo>
                        <a:pt x="497126" y="880249"/>
                        <a:pt x="472941" y="868154"/>
                        <a:pt x="474285" y="850684"/>
                      </a:cubicBezTo>
                      <a:cubicBezTo>
                        <a:pt x="454131" y="864123"/>
                        <a:pt x="438008" y="881593"/>
                        <a:pt x="425916" y="901751"/>
                      </a:cubicBezTo>
                      <a:cubicBezTo>
                        <a:pt x="382921" y="975666"/>
                        <a:pt x="296932" y="1056299"/>
                        <a:pt x="213630" y="1076457"/>
                      </a:cubicBezTo>
                      <a:cubicBezTo>
                        <a:pt x="176009" y="1085865"/>
                        <a:pt x="137046" y="1085865"/>
                        <a:pt x="103456" y="1104679"/>
                      </a:cubicBezTo>
                      <a:cubicBezTo>
                        <a:pt x="60461" y="1127525"/>
                        <a:pt x="34933" y="1181281"/>
                        <a:pt x="42995" y="1229661"/>
                      </a:cubicBezTo>
                      <a:cubicBezTo>
                        <a:pt x="61805" y="1232349"/>
                        <a:pt x="60461" y="1260571"/>
                        <a:pt x="53743" y="1279385"/>
                      </a:cubicBezTo>
                      <a:cubicBezTo>
                        <a:pt x="44338" y="1304919"/>
                        <a:pt x="33590" y="1330453"/>
                        <a:pt x="24185" y="1355987"/>
                      </a:cubicBezTo>
                      <a:cubicBezTo>
                        <a:pt x="36277" y="1357331"/>
                        <a:pt x="48369" y="1357331"/>
                        <a:pt x="60461" y="1358675"/>
                      </a:cubicBezTo>
                      <a:cubicBezTo>
                        <a:pt x="68523" y="1393616"/>
                        <a:pt x="42995" y="1432589"/>
                        <a:pt x="6718" y="1437965"/>
                      </a:cubicBezTo>
                      <a:cubicBezTo>
                        <a:pt x="17467" y="1448716"/>
                        <a:pt x="29559" y="1458123"/>
                        <a:pt x="40307" y="1468874"/>
                      </a:cubicBezTo>
                      <a:cubicBezTo>
                        <a:pt x="38964" y="1501127"/>
                        <a:pt x="0" y="1522630"/>
                        <a:pt x="0" y="1553539"/>
                      </a:cubicBezTo>
                      <a:cubicBezTo>
                        <a:pt x="0" y="1573697"/>
                        <a:pt x="14779" y="1589824"/>
                        <a:pt x="29559" y="1604607"/>
                      </a:cubicBezTo>
                      <a:cubicBezTo>
                        <a:pt x="49713" y="1624766"/>
                        <a:pt x="72553" y="1646268"/>
                        <a:pt x="99425" y="1657019"/>
                      </a:cubicBezTo>
                      <a:cubicBezTo>
                        <a:pt x="126297" y="1667770"/>
                        <a:pt x="161230" y="1666426"/>
                        <a:pt x="181384" y="1646268"/>
                      </a:cubicBezTo>
                      <a:cubicBezTo>
                        <a:pt x="198851" y="1628797"/>
                        <a:pt x="205568" y="1600575"/>
                        <a:pt x="227065" y="1587136"/>
                      </a:cubicBezTo>
                      <a:cubicBezTo>
                        <a:pt x="240501" y="1579073"/>
                        <a:pt x="257968" y="1577729"/>
                        <a:pt x="272748" y="1573697"/>
                      </a:cubicBezTo>
                      <a:cubicBezTo>
                        <a:pt x="315742" y="1558915"/>
                        <a:pt x="337239" y="1510535"/>
                        <a:pt x="347988" y="1466186"/>
                      </a:cubicBezTo>
                      <a:cubicBezTo>
                        <a:pt x="353363" y="1441996"/>
                        <a:pt x="373516" y="1409743"/>
                        <a:pt x="393670" y="1424526"/>
                      </a:cubicBezTo>
                      <a:cubicBezTo>
                        <a:pt x="401731" y="1431245"/>
                        <a:pt x="403075" y="1443340"/>
                        <a:pt x="403075" y="1455435"/>
                      </a:cubicBezTo>
                      <a:cubicBezTo>
                        <a:pt x="403075" y="1489032"/>
                        <a:pt x="401731" y="1523974"/>
                        <a:pt x="401731" y="1557571"/>
                      </a:cubicBezTo>
                      <a:cubicBezTo>
                        <a:pt x="401731" y="1562947"/>
                        <a:pt x="401731" y="1568322"/>
                        <a:pt x="401731" y="1575041"/>
                      </a:cubicBezTo>
                      <a:lnTo>
                        <a:pt x="440695" y="1472906"/>
                      </a:lnTo>
                      <a:cubicBezTo>
                        <a:pt x="444726" y="1462155"/>
                        <a:pt x="450100" y="1447372"/>
                        <a:pt x="460849" y="1437965"/>
                      </a:cubicBezTo>
                      <a:cubicBezTo>
                        <a:pt x="470254" y="1429901"/>
                        <a:pt x="483690" y="1427213"/>
                        <a:pt x="494439" y="1429901"/>
                      </a:cubicBezTo>
                      <a:cubicBezTo>
                        <a:pt x="487721" y="1369426"/>
                        <a:pt x="499813" y="1306263"/>
                        <a:pt x="530715" y="1252507"/>
                      </a:cubicBezTo>
                      <a:cubicBezTo>
                        <a:pt x="514593" y="1244444"/>
                        <a:pt x="489064" y="1226974"/>
                        <a:pt x="491751" y="1200096"/>
                      </a:cubicBezTo>
                      <a:cubicBezTo>
                        <a:pt x="491751" y="1193376"/>
                        <a:pt x="494439" y="1186657"/>
                        <a:pt x="497126" y="1181281"/>
                      </a:cubicBezTo>
                      <a:cubicBezTo>
                        <a:pt x="498469" y="1177249"/>
                        <a:pt x="501157" y="1171874"/>
                        <a:pt x="501157" y="1167842"/>
                      </a:cubicBezTo>
                      <a:cubicBezTo>
                        <a:pt x="502500" y="1157091"/>
                        <a:pt x="497126" y="1146340"/>
                        <a:pt x="490408" y="1134245"/>
                      </a:cubicBezTo>
                      <a:cubicBezTo>
                        <a:pt x="487721" y="1128869"/>
                        <a:pt x="483690" y="1123494"/>
                        <a:pt x="482346" y="1116774"/>
                      </a:cubicBezTo>
                      <a:cubicBezTo>
                        <a:pt x="476972" y="1101992"/>
                        <a:pt x="478316" y="1083177"/>
                        <a:pt x="487721" y="1071082"/>
                      </a:cubicBezTo>
                      <a:cubicBezTo>
                        <a:pt x="491751" y="1067050"/>
                        <a:pt x="495782" y="1064363"/>
                        <a:pt x="499813" y="1061675"/>
                      </a:cubicBezTo>
                      <a:cubicBezTo>
                        <a:pt x="493095" y="1032109"/>
                        <a:pt x="497126" y="999856"/>
                        <a:pt x="510562" y="974322"/>
                      </a:cubicBezTo>
                      <a:cubicBezTo>
                        <a:pt x="521310" y="954163"/>
                        <a:pt x="537433" y="940724"/>
                        <a:pt x="557587" y="935349"/>
                      </a:cubicBezTo>
                      <a:cubicBezTo>
                        <a:pt x="577741" y="929973"/>
                        <a:pt x="597894" y="934005"/>
                        <a:pt x="615361" y="931317"/>
                      </a:cubicBezTo>
                      <a:cubicBezTo>
                        <a:pt x="630140" y="928629"/>
                        <a:pt x="646264" y="920566"/>
                        <a:pt x="648951" y="907127"/>
                      </a:cubicBezTo>
                      <a:lnTo>
                        <a:pt x="599238" y="852027"/>
                      </a:lnTo>
                      <a:lnTo>
                        <a:pt x="609987" y="847996"/>
                      </a:lnTo>
                      <a:cubicBezTo>
                        <a:pt x="636858" y="837245"/>
                        <a:pt x="657012" y="811711"/>
                        <a:pt x="662387" y="783489"/>
                      </a:cubicBezTo>
                      <a:cubicBezTo>
                        <a:pt x="663730" y="774082"/>
                        <a:pt x="665074" y="763331"/>
                        <a:pt x="665074" y="752580"/>
                      </a:cubicBezTo>
                      <a:cubicBezTo>
                        <a:pt x="666417" y="731077"/>
                        <a:pt x="666417" y="709575"/>
                        <a:pt x="679853" y="692104"/>
                      </a:cubicBezTo>
                      <a:cubicBezTo>
                        <a:pt x="687915" y="680009"/>
                        <a:pt x="701351" y="671946"/>
                        <a:pt x="713443" y="665227"/>
                      </a:cubicBezTo>
                      <a:cubicBezTo>
                        <a:pt x="729566" y="654475"/>
                        <a:pt x="743002" y="646412"/>
                        <a:pt x="745689" y="631629"/>
                      </a:cubicBezTo>
                      <a:cubicBezTo>
                        <a:pt x="745689" y="628942"/>
                        <a:pt x="745689" y="627598"/>
                        <a:pt x="745689" y="624910"/>
                      </a:cubicBezTo>
                      <a:cubicBezTo>
                        <a:pt x="745689" y="620878"/>
                        <a:pt x="745689" y="615503"/>
                        <a:pt x="748376" y="610127"/>
                      </a:cubicBezTo>
                      <a:cubicBezTo>
                        <a:pt x="753750" y="595344"/>
                        <a:pt x="768530" y="589969"/>
                        <a:pt x="781965" y="583249"/>
                      </a:cubicBezTo>
                      <a:cubicBezTo>
                        <a:pt x="795401" y="577874"/>
                        <a:pt x="803463" y="573842"/>
                        <a:pt x="804806" y="565778"/>
                      </a:cubicBezTo>
                      <a:cubicBezTo>
                        <a:pt x="804806" y="561747"/>
                        <a:pt x="803463" y="557715"/>
                        <a:pt x="800776" y="552340"/>
                      </a:cubicBezTo>
                      <a:cubicBezTo>
                        <a:pt x="798088" y="548308"/>
                        <a:pt x="796745" y="542932"/>
                        <a:pt x="795401" y="536213"/>
                      </a:cubicBezTo>
                      <a:cubicBezTo>
                        <a:pt x="791370" y="510679"/>
                        <a:pt x="818242" y="493208"/>
                        <a:pt x="835709" y="482457"/>
                      </a:cubicBezTo>
                      <a:cubicBezTo>
                        <a:pt x="847801" y="474394"/>
                        <a:pt x="857206" y="463643"/>
                        <a:pt x="858549" y="454236"/>
                      </a:cubicBezTo>
                      <a:cubicBezTo>
                        <a:pt x="858549" y="450204"/>
                        <a:pt x="858549" y="447516"/>
                        <a:pt x="855863" y="443484"/>
                      </a:cubicBezTo>
                      <a:lnTo>
                        <a:pt x="847801" y="434077"/>
                      </a:lnTo>
                      <a:lnTo>
                        <a:pt x="859893" y="431389"/>
                      </a:lnTo>
                      <a:cubicBezTo>
                        <a:pt x="873329" y="427358"/>
                        <a:pt x="889452" y="428701"/>
                        <a:pt x="901544" y="435421"/>
                      </a:cubicBezTo>
                      <a:cubicBezTo>
                        <a:pt x="917667" y="424670"/>
                        <a:pt x="928416" y="407199"/>
                        <a:pt x="932447" y="389729"/>
                      </a:cubicBezTo>
                      <a:lnTo>
                        <a:pt x="933790" y="377634"/>
                      </a:lnTo>
                      <a:lnTo>
                        <a:pt x="944539" y="384353"/>
                      </a:lnTo>
                      <a:cubicBezTo>
                        <a:pt x="947226" y="385697"/>
                        <a:pt x="949913" y="385697"/>
                        <a:pt x="952600" y="385697"/>
                      </a:cubicBezTo>
                      <a:cubicBezTo>
                        <a:pt x="959318" y="384353"/>
                        <a:pt x="964693" y="377634"/>
                        <a:pt x="967380" y="370914"/>
                      </a:cubicBezTo>
                      <a:cubicBezTo>
                        <a:pt x="970067" y="365539"/>
                        <a:pt x="971411" y="358819"/>
                        <a:pt x="972754" y="352100"/>
                      </a:cubicBezTo>
                      <a:cubicBezTo>
                        <a:pt x="974098" y="344036"/>
                        <a:pt x="976785" y="335973"/>
                        <a:pt x="979472" y="327910"/>
                      </a:cubicBezTo>
                      <a:cubicBezTo>
                        <a:pt x="984847" y="317158"/>
                        <a:pt x="995595" y="309095"/>
                        <a:pt x="1006344" y="307751"/>
                      </a:cubicBezTo>
                      <a:cubicBezTo>
                        <a:pt x="999626" y="292969"/>
                        <a:pt x="998282" y="278186"/>
                        <a:pt x="1009031" y="267434"/>
                      </a:cubicBezTo>
                      <a:cubicBezTo>
                        <a:pt x="1014405" y="262059"/>
                        <a:pt x="1021123" y="260715"/>
                        <a:pt x="1027841" y="260715"/>
                      </a:cubicBezTo>
                      <a:cubicBezTo>
                        <a:pt x="1042621" y="262059"/>
                        <a:pt x="1056056" y="274154"/>
                        <a:pt x="1065462" y="286249"/>
                      </a:cubicBezTo>
                      <a:lnTo>
                        <a:pt x="1068149" y="288937"/>
                      </a:lnTo>
                      <a:cubicBezTo>
                        <a:pt x="1077554" y="301032"/>
                        <a:pt x="1085615" y="313127"/>
                        <a:pt x="1097708" y="321190"/>
                      </a:cubicBezTo>
                      <a:cubicBezTo>
                        <a:pt x="1108456" y="327910"/>
                        <a:pt x="1123236" y="334629"/>
                        <a:pt x="1136671" y="327910"/>
                      </a:cubicBezTo>
                      <a:lnTo>
                        <a:pt x="1142046" y="325222"/>
                      </a:lnTo>
                      <a:lnTo>
                        <a:pt x="1146077" y="329254"/>
                      </a:lnTo>
                      <a:cubicBezTo>
                        <a:pt x="1152795" y="337317"/>
                        <a:pt x="1164887" y="341349"/>
                        <a:pt x="1175635" y="338661"/>
                      </a:cubicBezTo>
                      <a:cubicBezTo>
                        <a:pt x="1182353" y="337317"/>
                        <a:pt x="1189071" y="333285"/>
                        <a:pt x="1197133" y="330597"/>
                      </a:cubicBezTo>
                      <a:cubicBezTo>
                        <a:pt x="1214599" y="321190"/>
                        <a:pt x="1233409" y="311783"/>
                        <a:pt x="1246845" y="295656"/>
                      </a:cubicBezTo>
                      <a:cubicBezTo>
                        <a:pt x="1257594" y="282217"/>
                        <a:pt x="1264312" y="260715"/>
                        <a:pt x="1253563" y="245932"/>
                      </a:cubicBezTo>
                      <a:cubicBezTo>
                        <a:pt x="1253563" y="244588"/>
                        <a:pt x="1252220" y="243244"/>
                        <a:pt x="1250876" y="243244"/>
                      </a:cubicBezTo>
                      <a:cubicBezTo>
                        <a:pt x="1248189" y="240557"/>
                        <a:pt x="1246845" y="236525"/>
                        <a:pt x="1245502" y="232493"/>
                      </a:cubicBezTo>
                      <a:cubicBezTo>
                        <a:pt x="1242814" y="225774"/>
                        <a:pt x="1245502" y="217710"/>
                        <a:pt x="1246845" y="210991"/>
                      </a:cubicBezTo>
                      <a:cubicBezTo>
                        <a:pt x="1253563" y="190833"/>
                        <a:pt x="1262968" y="170674"/>
                        <a:pt x="1276404" y="154548"/>
                      </a:cubicBezTo>
                      <a:lnTo>
                        <a:pt x="1284465" y="143796"/>
                      </a:lnTo>
                      <a:lnTo>
                        <a:pt x="1289840" y="155891"/>
                      </a:lnTo>
                      <a:cubicBezTo>
                        <a:pt x="1292527" y="162611"/>
                        <a:pt x="1299245" y="166643"/>
                        <a:pt x="1305963" y="167987"/>
                      </a:cubicBezTo>
                      <a:cubicBezTo>
                        <a:pt x="1314024" y="169330"/>
                        <a:pt x="1320742" y="167987"/>
                        <a:pt x="1326117" y="162611"/>
                      </a:cubicBezTo>
                      <a:cubicBezTo>
                        <a:pt x="1327460" y="161267"/>
                        <a:pt x="1328804" y="158579"/>
                        <a:pt x="1330147" y="157235"/>
                      </a:cubicBezTo>
                      <a:cubicBezTo>
                        <a:pt x="1332835" y="154548"/>
                        <a:pt x="1334178" y="151860"/>
                        <a:pt x="1336865" y="149172"/>
                      </a:cubicBezTo>
                      <a:cubicBezTo>
                        <a:pt x="1346270" y="139765"/>
                        <a:pt x="1362393" y="137077"/>
                        <a:pt x="1374486" y="142452"/>
                      </a:cubicBezTo>
                      <a:lnTo>
                        <a:pt x="1378516" y="143796"/>
                      </a:lnTo>
                      <a:lnTo>
                        <a:pt x="1382547" y="167987"/>
                      </a:lnTo>
                      <a:cubicBezTo>
                        <a:pt x="1395983" y="166643"/>
                        <a:pt x="1409419" y="176050"/>
                        <a:pt x="1416136" y="186801"/>
                      </a:cubicBezTo>
                      <a:cubicBezTo>
                        <a:pt x="1420167" y="194864"/>
                        <a:pt x="1421511" y="204272"/>
                        <a:pt x="1422854" y="212335"/>
                      </a:cubicBezTo>
                      <a:cubicBezTo>
                        <a:pt x="1441665" y="196208"/>
                        <a:pt x="1464506" y="185457"/>
                        <a:pt x="1491377" y="178738"/>
                      </a:cubicBezTo>
                      <a:cubicBezTo>
                        <a:pt x="1473911" y="151860"/>
                        <a:pt x="1469880" y="118263"/>
                        <a:pt x="1477941" y="87353"/>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0" name="Freeform 119">
                  <a:extLst>
                    <a:ext uri="{FF2B5EF4-FFF2-40B4-BE49-F238E27FC236}">
                      <a16:creationId xmlns:a16="http://schemas.microsoft.com/office/drawing/2014/main" id="{93464370-0D8B-66D7-351B-551E47398995}"/>
                    </a:ext>
                  </a:extLst>
                </p:cNvPr>
                <p:cNvSpPr/>
                <p:nvPr/>
              </p:nvSpPr>
              <p:spPr>
                <a:xfrm>
                  <a:off x="4625196" y="4142006"/>
                  <a:ext cx="816941" cy="1745119"/>
                </a:xfrm>
                <a:custGeom>
                  <a:avLst/>
                  <a:gdLst>
                    <a:gd name="connsiteX0" fmla="*/ 808837 w 816941"/>
                    <a:gd name="connsiteY0" fmla="*/ 308308 h 1745119"/>
                    <a:gd name="connsiteX1" fmla="*/ 800776 w 816941"/>
                    <a:gd name="connsiteY1" fmla="*/ 304276 h 1745119"/>
                    <a:gd name="connsiteX2" fmla="*/ 784652 w 816941"/>
                    <a:gd name="connsiteY2" fmla="*/ 292181 h 1745119"/>
                    <a:gd name="connsiteX3" fmla="*/ 785996 w 816941"/>
                    <a:gd name="connsiteY3" fmla="*/ 255896 h 1745119"/>
                    <a:gd name="connsiteX4" fmla="*/ 791370 w 816941"/>
                    <a:gd name="connsiteY4" fmla="*/ 238426 h 1745119"/>
                    <a:gd name="connsiteX5" fmla="*/ 779278 w 816941"/>
                    <a:gd name="connsiteY5" fmla="*/ 214235 h 1745119"/>
                    <a:gd name="connsiteX6" fmla="*/ 768530 w 816941"/>
                    <a:gd name="connsiteY6" fmla="*/ 199453 h 1745119"/>
                    <a:gd name="connsiteX7" fmla="*/ 759124 w 816941"/>
                    <a:gd name="connsiteY7" fmla="*/ 173919 h 1745119"/>
                    <a:gd name="connsiteX8" fmla="*/ 757781 w 816941"/>
                    <a:gd name="connsiteY8" fmla="*/ 168543 h 1745119"/>
                    <a:gd name="connsiteX9" fmla="*/ 709412 w 816941"/>
                    <a:gd name="connsiteY9" fmla="*/ 81190 h 1745119"/>
                    <a:gd name="connsiteX10" fmla="*/ 643576 w 816941"/>
                    <a:gd name="connsiteY10" fmla="*/ 34154 h 1745119"/>
                    <a:gd name="connsiteX11" fmla="*/ 614018 w 816941"/>
                    <a:gd name="connsiteY11" fmla="*/ 1901 h 1745119"/>
                    <a:gd name="connsiteX12" fmla="*/ 614018 w 816941"/>
                    <a:gd name="connsiteY12" fmla="*/ 1901 h 1745119"/>
                    <a:gd name="connsiteX13" fmla="*/ 605956 w 816941"/>
                    <a:gd name="connsiteY13" fmla="*/ 557 h 1745119"/>
                    <a:gd name="connsiteX14" fmla="*/ 589833 w 816941"/>
                    <a:gd name="connsiteY14" fmla="*/ 12652 h 1745119"/>
                    <a:gd name="connsiteX15" fmla="*/ 583115 w 816941"/>
                    <a:gd name="connsiteY15" fmla="*/ 32810 h 1745119"/>
                    <a:gd name="connsiteX16" fmla="*/ 577741 w 816941"/>
                    <a:gd name="connsiteY16" fmla="*/ 54312 h 1745119"/>
                    <a:gd name="connsiteX17" fmla="*/ 552213 w 816941"/>
                    <a:gd name="connsiteY17" fmla="*/ 77159 h 1745119"/>
                    <a:gd name="connsiteX18" fmla="*/ 541464 w 816941"/>
                    <a:gd name="connsiteY18" fmla="*/ 78502 h 1745119"/>
                    <a:gd name="connsiteX19" fmla="*/ 501157 w 816941"/>
                    <a:gd name="connsiteY19" fmla="*/ 129570 h 1745119"/>
                    <a:gd name="connsiteX20" fmla="*/ 497126 w 816941"/>
                    <a:gd name="connsiteY20" fmla="*/ 132258 h 1745119"/>
                    <a:gd name="connsiteX21" fmla="*/ 491751 w 816941"/>
                    <a:gd name="connsiteY21" fmla="*/ 128226 h 1745119"/>
                    <a:gd name="connsiteX22" fmla="*/ 467567 w 816941"/>
                    <a:gd name="connsiteY22" fmla="*/ 122851 h 1745119"/>
                    <a:gd name="connsiteX23" fmla="*/ 467567 w 816941"/>
                    <a:gd name="connsiteY23" fmla="*/ 134946 h 1745119"/>
                    <a:gd name="connsiteX24" fmla="*/ 438008 w 816941"/>
                    <a:gd name="connsiteY24" fmla="*/ 173919 h 1745119"/>
                    <a:gd name="connsiteX25" fmla="*/ 404419 w 816941"/>
                    <a:gd name="connsiteY25" fmla="*/ 211548 h 1745119"/>
                    <a:gd name="connsiteX26" fmla="*/ 408449 w 816941"/>
                    <a:gd name="connsiteY26" fmla="*/ 222299 h 1745119"/>
                    <a:gd name="connsiteX27" fmla="*/ 413824 w 816941"/>
                    <a:gd name="connsiteY27" fmla="*/ 243801 h 1745119"/>
                    <a:gd name="connsiteX28" fmla="*/ 381578 w 816941"/>
                    <a:gd name="connsiteY28" fmla="*/ 274711 h 1745119"/>
                    <a:gd name="connsiteX29" fmla="*/ 357393 w 816941"/>
                    <a:gd name="connsiteY29" fmla="*/ 292181 h 1745119"/>
                    <a:gd name="connsiteX30" fmla="*/ 356050 w 816941"/>
                    <a:gd name="connsiteY30" fmla="*/ 301588 h 1745119"/>
                    <a:gd name="connsiteX31" fmla="*/ 354706 w 816941"/>
                    <a:gd name="connsiteY31" fmla="*/ 309652 h 1745119"/>
                    <a:gd name="connsiteX32" fmla="*/ 314398 w 816941"/>
                    <a:gd name="connsiteY32" fmla="*/ 354000 h 1745119"/>
                    <a:gd name="connsiteX33" fmla="*/ 284840 w 816941"/>
                    <a:gd name="connsiteY33" fmla="*/ 378190 h 1745119"/>
                    <a:gd name="connsiteX34" fmla="*/ 272748 w 816941"/>
                    <a:gd name="connsiteY34" fmla="*/ 430602 h 1745119"/>
                    <a:gd name="connsiteX35" fmla="*/ 270060 w 816941"/>
                    <a:gd name="connsiteY35" fmla="*/ 462855 h 1745119"/>
                    <a:gd name="connsiteX36" fmla="*/ 219004 w 816941"/>
                    <a:gd name="connsiteY36" fmla="*/ 534082 h 1745119"/>
                    <a:gd name="connsiteX37" fmla="*/ 259312 w 816941"/>
                    <a:gd name="connsiteY37" fmla="*/ 578430 h 1745119"/>
                    <a:gd name="connsiteX38" fmla="*/ 259312 w 816941"/>
                    <a:gd name="connsiteY38" fmla="*/ 581118 h 1745119"/>
                    <a:gd name="connsiteX39" fmla="*/ 212286 w 816941"/>
                    <a:gd name="connsiteY39" fmla="*/ 622779 h 1745119"/>
                    <a:gd name="connsiteX40" fmla="*/ 155856 w 816941"/>
                    <a:gd name="connsiteY40" fmla="*/ 626810 h 1745119"/>
                    <a:gd name="connsiteX41" fmla="*/ 118236 w 816941"/>
                    <a:gd name="connsiteY41" fmla="*/ 657720 h 1745119"/>
                    <a:gd name="connsiteX42" fmla="*/ 110174 w 816941"/>
                    <a:gd name="connsiteY42" fmla="*/ 741041 h 1745119"/>
                    <a:gd name="connsiteX43" fmla="*/ 114205 w 816941"/>
                    <a:gd name="connsiteY43" fmla="*/ 753136 h 1745119"/>
                    <a:gd name="connsiteX44" fmla="*/ 102112 w 816941"/>
                    <a:gd name="connsiteY44" fmla="*/ 751792 h 1745119"/>
                    <a:gd name="connsiteX45" fmla="*/ 94051 w 816941"/>
                    <a:gd name="connsiteY45" fmla="*/ 755824 h 1745119"/>
                    <a:gd name="connsiteX46" fmla="*/ 91364 w 816941"/>
                    <a:gd name="connsiteY46" fmla="*/ 785390 h 1745119"/>
                    <a:gd name="connsiteX47" fmla="*/ 99425 w 816941"/>
                    <a:gd name="connsiteY47" fmla="*/ 800172 h 1745119"/>
                    <a:gd name="connsiteX48" fmla="*/ 111518 w 816941"/>
                    <a:gd name="connsiteY48" fmla="*/ 843177 h 1745119"/>
                    <a:gd name="connsiteX49" fmla="*/ 106143 w 816941"/>
                    <a:gd name="connsiteY49" fmla="*/ 859304 h 1745119"/>
                    <a:gd name="connsiteX50" fmla="*/ 102112 w 816941"/>
                    <a:gd name="connsiteY50" fmla="*/ 874087 h 1745119"/>
                    <a:gd name="connsiteX51" fmla="*/ 139733 w 816941"/>
                    <a:gd name="connsiteY51" fmla="*/ 915747 h 1745119"/>
                    <a:gd name="connsiteX52" fmla="*/ 147794 w 816941"/>
                    <a:gd name="connsiteY52" fmla="*/ 919779 h 1745119"/>
                    <a:gd name="connsiteX53" fmla="*/ 143764 w 816941"/>
                    <a:gd name="connsiteY53" fmla="*/ 926498 h 1745119"/>
                    <a:gd name="connsiteX54" fmla="*/ 112861 w 816941"/>
                    <a:gd name="connsiteY54" fmla="*/ 1140177 h 1745119"/>
                    <a:gd name="connsiteX55" fmla="*/ 114205 w 816941"/>
                    <a:gd name="connsiteY55" fmla="*/ 1144209 h 1745119"/>
                    <a:gd name="connsiteX56" fmla="*/ 111518 w 816941"/>
                    <a:gd name="connsiteY56" fmla="*/ 1223498 h 1745119"/>
                    <a:gd name="connsiteX57" fmla="*/ 103456 w 816941"/>
                    <a:gd name="connsiteY57" fmla="*/ 1232906 h 1745119"/>
                    <a:gd name="connsiteX58" fmla="*/ 98082 w 816941"/>
                    <a:gd name="connsiteY58" fmla="*/ 1222155 h 1745119"/>
                    <a:gd name="connsiteX59" fmla="*/ 84646 w 816941"/>
                    <a:gd name="connsiteY59" fmla="*/ 1115987 h 1745119"/>
                    <a:gd name="connsiteX60" fmla="*/ 65835 w 816941"/>
                    <a:gd name="connsiteY60" fmla="*/ 1120019 h 1745119"/>
                    <a:gd name="connsiteX61" fmla="*/ 49713 w 816941"/>
                    <a:gd name="connsiteY61" fmla="*/ 1148240 h 1745119"/>
                    <a:gd name="connsiteX62" fmla="*/ 5374 w 816941"/>
                    <a:gd name="connsiteY62" fmla="*/ 1265159 h 1745119"/>
                    <a:gd name="connsiteX63" fmla="*/ 0 w 816941"/>
                    <a:gd name="connsiteY63" fmla="*/ 1263815 h 1745119"/>
                    <a:gd name="connsiteX64" fmla="*/ 1344 w 816941"/>
                    <a:gd name="connsiteY64" fmla="*/ 1267847 h 1745119"/>
                    <a:gd name="connsiteX65" fmla="*/ 21497 w 816941"/>
                    <a:gd name="connsiteY65" fmla="*/ 1293381 h 1745119"/>
                    <a:gd name="connsiteX66" fmla="*/ 64492 w 816941"/>
                    <a:gd name="connsiteY66" fmla="*/ 1525874 h 1745119"/>
                    <a:gd name="connsiteX67" fmla="*/ 76584 w 816941"/>
                    <a:gd name="connsiteY67" fmla="*/ 1546033 h 1745119"/>
                    <a:gd name="connsiteX68" fmla="*/ 63149 w 816941"/>
                    <a:gd name="connsiteY68" fmla="*/ 1583661 h 1745119"/>
                    <a:gd name="connsiteX69" fmla="*/ 73897 w 816941"/>
                    <a:gd name="connsiteY69" fmla="*/ 1683110 h 1745119"/>
                    <a:gd name="connsiteX70" fmla="*/ 108830 w 816941"/>
                    <a:gd name="connsiteY70" fmla="*/ 1736865 h 1745119"/>
                    <a:gd name="connsiteX71" fmla="*/ 165261 w 816941"/>
                    <a:gd name="connsiteY71" fmla="*/ 1728802 h 1745119"/>
                    <a:gd name="connsiteX72" fmla="*/ 169292 w 816941"/>
                    <a:gd name="connsiteY72" fmla="*/ 1666983 h 1745119"/>
                    <a:gd name="connsiteX73" fmla="*/ 189445 w 816941"/>
                    <a:gd name="connsiteY73" fmla="*/ 1640105 h 1745119"/>
                    <a:gd name="connsiteX74" fmla="*/ 255281 w 816941"/>
                    <a:gd name="connsiteY74" fmla="*/ 1626666 h 1745119"/>
                    <a:gd name="connsiteX75" fmla="*/ 267373 w 816941"/>
                    <a:gd name="connsiteY75" fmla="*/ 1645481 h 1745119"/>
                    <a:gd name="connsiteX76" fmla="*/ 296932 w 816941"/>
                    <a:gd name="connsiteY76" fmla="*/ 1628010 h 1745119"/>
                    <a:gd name="connsiteX77" fmla="*/ 364111 w 816941"/>
                    <a:gd name="connsiteY77" fmla="*/ 1289349 h 1745119"/>
                    <a:gd name="connsiteX78" fmla="*/ 396357 w 816941"/>
                    <a:gd name="connsiteY78" fmla="*/ 1306820 h 1745119"/>
                    <a:gd name="connsiteX79" fmla="*/ 421885 w 816941"/>
                    <a:gd name="connsiteY79" fmla="*/ 1269191 h 1745119"/>
                    <a:gd name="connsiteX80" fmla="*/ 463536 w 816941"/>
                    <a:gd name="connsiteY80" fmla="*/ 1270535 h 1745119"/>
                    <a:gd name="connsiteX81" fmla="*/ 472941 w 816941"/>
                    <a:gd name="connsiteY81" fmla="*/ 1218123 h 1745119"/>
                    <a:gd name="connsiteX82" fmla="*/ 528028 w 816941"/>
                    <a:gd name="connsiteY82" fmla="*/ 1185870 h 1745119"/>
                    <a:gd name="connsiteX83" fmla="*/ 511905 w 816941"/>
                    <a:gd name="connsiteY83" fmla="*/ 1109268 h 1745119"/>
                    <a:gd name="connsiteX84" fmla="*/ 413824 w 816941"/>
                    <a:gd name="connsiteY84" fmla="*/ 957408 h 1745119"/>
                    <a:gd name="connsiteX85" fmla="*/ 446070 w 816941"/>
                    <a:gd name="connsiteY85" fmla="*/ 828394 h 1745119"/>
                    <a:gd name="connsiteX86" fmla="*/ 401731 w 816941"/>
                    <a:gd name="connsiteY86" fmla="*/ 805548 h 1745119"/>
                    <a:gd name="connsiteX87" fmla="*/ 573710 w 816941"/>
                    <a:gd name="connsiteY87" fmla="*/ 699381 h 1745119"/>
                    <a:gd name="connsiteX88" fmla="*/ 639546 w 816941"/>
                    <a:gd name="connsiteY88" fmla="*/ 655032 h 1745119"/>
                    <a:gd name="connsiteX89" fmla="*/ 671792 w 816941"/>
                    <a:gd name="connsiteY89" fmla="*/ 513923 h 1745119"/>
                    <a:gd name="connsiteX90" fmla="*/ 682540 w 816941"/>
                    <a:gd name="connsiteY90" fmla="*/ 405068 h 1745119"/>
                    <a:gd name="connsiteX91" fmla="*/ 814211 w 816941"/>
                    <a:gd name="connsiteY91" fmla="*/ 388941 h 1745119"/>
                    <a:gd name="connsiteX92" fmla="*/ 812868 w 816941"/>
                    <a:gd name="connsiteY92" fmla="*/ 347281 h 1745119"/>
                    <a:gd name="connsiteX93" fmla="*/ 808837 w 816941"/>
                    <a:gd name="connsiteY93" fmla="*/ 308308 h 174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816941" h="1745119">
                      <a:moveTo>
                        <a:pt x="808837" y="308308"/>
                      </a:moveTo>
                      <a:cubicBezTo>
                        <a:pt x="806150" y="306964"/>
                        <a:pt x="803463" y="305620"/>
                        <a:pt x="800776" y="304276"/>
                      </a:cubicBezTo>
                      <a:cubicBezTo>
                        <a:pt x="795401" y="301588"/>
                        <a:pt x="788683" y="298901"/>
                        <a:pt x="784652" y="292181"/>
                      </a:cubicBezTo>
                      <a:cubicBezTo>
                        <a:pt x="776591" y="280086"/>
                        <a:pt x="780622" y="266647"/>
                        <a:pt x="785996" y="255896"/>
                      </a:cubicBezTo>
                      <a:cubicBezTo>
                        <a:pt x="788683" y="249177"/>
                        <a:pt x="791370" y="243801"/>
                        <a:pt x="791370" y="238426"/>
                      </a:cubicBezTo>
                      <a:cubicBezTo>
                        <a:pt x="791370" y="230362"/>
                        <a:pt x="785996" y="222299"/>
                        <a:pt x="779278" y="214235"/>
                      </a:cubicBezTo>
                      <a:cubicBezTo>
                        <a:pt x="775248" y="210204"/>
                        <a:pt x="772560" y="204828"/>
                        <a:pt x="768530" y="199453"/>
                      </a:cubicBezTo>
                      <a:cubicBezTo>
                        <a:pt x="764499" y="191389"/>
                        <a:pt x="761812" y="181982"/>
                        <a:pt x="759124" y="173919"/>
                      </a:cubicBezTo>
                      <a:lnTo>
                        <a:pt x="757781" y="168543"/>
                      </a:lnTo>
                      <a:cubicBezTo>
                        <a:pt x="748376" y="136290"/>
                        <a:pt x="730909" y="106724"/>
                        <a:pt x="709412" y="81190"/>
                      </a:cubicBezTo>
                      <a:cubicBezTo>
                        <a:pt x="687915" y="71783"/>
                        <a:pt x="667761" y="57000"/>
                        <a:pt x="643576" y="34154"/>
                      </a:cubicBezTo>
                      <a:cubicBezTo>
                        <a:pt x="632828" y="23403"/>
                        <a:pt x="623422" y="12652"/>
                        <a:pt x="614018" y="1901"/>
                      </a:cubicBezTo>
                      <a:lnTo>
                        <a:pt x="614018" y="1901"/>
                      </a:lnTo>
                      <a:cubicBezTo>
                        <a:pt x="612674" y="557"/>
                        <a:pt x="611330" y="-787"/>
                        <a:pt x="605956" y="557"/>
                      </a:cubicBezTo>
                      <a:cubicBezTo>
                        <a:pt x="599238" y="1901"/>
                        <a:pt x="592520" y="7276"/>
                        <a:pt x="589833" y="12652"/>
                      </a:cubicBezTo>
                      <a:cubicBezTo>
                        <a:pt x="587146" y="19371"/>
                        <a:pt x="585802" y="26091"/>
                        <a:pt x="583115" y="32810"/>
                      </a:cubicBezTo>
                      <a:cubicBezTo>
                        <a:pt x="581772" y="39529"/>
                        <a:pt x="580428" y="47593"/>
                        <a:pt x="577741" y="54312"/>
                      </a:cubicBezTo>
                      <a:cubicBezTo>
                        <a:pt x="573710" y="65064"/>
                        <a:pt x="562961" y="74471"/>
                        <a:pt x="552213" y="77159"/>
                      </a:cubicBezTo>
                      <a:cubicBezTo>
                        <a:pt x="548182" y="78502"/>
                        <a:pt x="544151" y="78502"/>
                        <a:pt x="541464" y="78502"/>
                      </a:cubicBezTo>
                      <a:cubicBezTo>
                        <a:pt x="534746" y="100005"/>
                        <a:pt x="521310" y="118819"/>
                        <a:pt x="501157" y="129570"/>
                      </a:cubicBezTo>
                      <a:lnTo>
                        <a:pt x="497126" y="132258"/>
                      </a:lnTo>
                      <a:lnTo>
                        <a:pt x="491751" y="128226"/>
                      </a:lnTo>
                      <a:cubicBezTo>
                        <a:pt x="483690" y="124195"/>
                        <a:pt x="475628" y="121507"/>
                        <a:pt x="467567" y="122851"/>
                      </a:cubicBezTo>
                      <a:cubicBezTo>
                        <a:pt x="468910" y="126882"/>
                        <a:pt x="468910" y="130914"/>
                        <a:pt x="467567" y="134946"/>
                      </a:cubicBezTo>
                      <a:cubicBezTo>
                        <a:pt x="464880" y="152417"/>
                        <a:pt x="450100" y="167199"/>
                        <a:pt x="438008" y="173919"/>
                      </a:cubicBezTo>
                      <a:cubicBezTo>
                        <a:pt x="419198" y="186014"/>
                        <a:pt x="403075" y="196765"/>
                        <a:pt x="404419" y="211548"/>
                      </a:cubicBezTo>
                      <a:cubicBezTo>
                        <a:pt x="404419" y="215579"/>
                        <a:pt x="407106" y="218267"/>
                        <a:pt x="408449" y="222299"/>
                      </a:cubicBezTo>
                      <a:cubicBezTo>
                        <a:pt x="411136" y="229018"/>
                        <a:pt x="415167" y="235738"/>
                        <a:pt x="413824" y="243801"/>
                      </a:cubicBezTo>
                      <a:cubicBezTo>
                        <a:pt x="412480" y="261272"/>
                        <a:pt x="396357" y="269335"/>
                        <a:pt x="381578" y="274711"/>
                      </a:cubicBezTo>
                      <a:cubicBezTo>
                        <a:pt x="370829" y="278742"/>
                        <a:pt x="360081" y="284118"/>
                        <a:pt x="357393" y="292181"/>
                      </a:cubicBezTo>
                      <a:cubicBezTo>
                        <a:pt x="356050" y="294869"/>
                        <a:pt x="356050" y="298901"/>
                        <a:pt x="356050" y="301588"/>
                      </a:cubicBezTo>
                      <a:cubicBezTo>
                        <a:pt x="356050" y="304276"/>
                        <a:pt x="356050" y="306964"/>
                        <a:pt x="354706" y="309652"/>
                      </a:cubicBezTo>
                      <a:cubicBezTo>
                        <a:pt x="350675" y="331154"/>
                        <a:pt x="333209" y="343249"/>
                        <a:pt x="314398" y="354000"/>
                      </a:cubicBezTo>
                      <a:cubicBezTo>
                        <a:pt x="303650" y="360720"/>
                        <a:pt x="291558" y="367439"/>
                        <a:pt x="284840" y="378190"/>
                      </a:cubicBezTo>
                      <a:cubicBezTo>
                        <a:pt x="274091" y="391629"/>
                        <a:pt x="274091" y="410444"/>
                        <a:pt x="272748" y="430602"/>
                      </a:cubicBezTo>
                      <a:cubicBezTo>
                        <a:pt x="272748" y="441353"/>
                        <a:pt x="271404" y="452105"/>
                        <a:pt x="270060" y="462855"/>
                      </a:cubicBezTo>
                      <a:cubicBezTo>
                        <a:pt x="264686" y="492421"/>
                        <a:pt x="244532" y="519299"/>
                        <a:pt x="219004" y="534082"/>
                      </a:cubicBezTo>
                      <a:lnTo>
                        <a:pt x="259312" y="578430"/>
                      </a:lnTo>
                      <a:lnTo>
                        <a:pt x="259312" y="581118"/>
                      </a:lnTo>
                      <a:cubicBezTo>
                        <a:pt x="257968" y="603964"/>
                        <a:pt x="235127" y="620091"/>
                        <a:pt x="212286" y="622779"/>
                      </a:cubicBezTo>
                      <a:cubicBezTo>
                        <a:pt x="192133" y="625467"/>
                        <a:pt x="173322" y="622779"/>
                        <a:pt x="155856" y="626810"/>
                      </a:cubicBezTo>
                      <a:cubicBezTo>
                        <a:pt x="139733" y="630842"/>
                        <a:pt x="127640" y="641593"/>
                        <a:pt x="118236" y="657720"/>
                      </a:cubicBezTo>
                      <a:cubicBezTo>
                        <a:pt x="104800" y="680566"/>
                        <a:pt x="102112" y="714163"/>
                        <a:pt x="110174" y="741041"/>
                      </a:cubicBezTo>
                      <a:lnTo>
                        <a:pt x="114205" y="753136"/>
                      </a:lnTo>
                      <a:lnTo>
                        <a:pt x="102112" y="751792"/>
                      </a:lnTo>
                      <a:cubicBezTo>
                        <a:pt x="99425" y="751792"/>
                        <a:pt x="96738" y="751792"/>
                        <a:pt x="94051" y="755824"/>
                      </a:cubicBezTo>
                      <a:cubicBezTo>
                        <a:pt x="88677" y="762543"/>
                        <a:pt x="87333" y="775982"/>
                        <a:pt x="91364" y="785390"/>
                      </a:cubicBezTo>
                      <a:cubicBezTo>
                        <a:pt x="94051" y="790765"/>
                        <a:pt x="96738" y="796141"/>
                        <a:pt x="99425" y="800172"/>
                      </a:cubicBezTo>
                      <a:cubicBezTo>
                        <a:pt x="106143" y="813611"/>
                        <a:pt x="114205" y="827050"/>
                        <a:pt x="111518" y="843177"/>
                      </a:cubicBezTo>
                      <a:cubicBezTo>
                        <a:pt x="110174" y="849896"/>
                        <a:pt x="108830" y="855272"/>
                        <a:pt x="106143" y="859304"/>
                      </a:cubicBezTo>
                      <a:cubicBezTo>
                        <a:pt x="104800" y="864679"/>
                        <a:pt x="102112" y="868711"/>
                        <a:pt x="102112" y="874087"/>
                      </a:cubicBezTo>
                      <a:cubicBezTo>
                        <a:pt x="100769" y="888869"/>
                        <a:pt x="112861" y="902308"/>
                        <a:pt x="139733" y="915747"/>
                      </a:cubicBezTo>
                      <a:lnTo>
                        <a:pt x="147794" y="919779"/>
                      </a:lnTo>
                      <a:lnTo>
                        <a:pt x="143764" y="926498"/>
                      </a:lnTo>
                      <a:cubicBezTo>
                        <a:pt x="103456" y="989661"/>
                        <a:pt x="92707" y="1068951"/>
                        <a:pt x="112861" y="1140177"/>
                      </a:cubicBezTo>
                      <a:lnTo>
                        <a:pt x="114205" y="1144209"/>
                      </a:lnTo>
                      <a:cubicBezTo>
                        <a:pt x="122266" y="1169743"/>
                        <a:pt x="130328" y="1201996"/>
                        <a:pt x="111518" y="1223498"/>
                      </a:cubicBezTo>
                      <a:lnTo>
                        <a:pt x="103456" y="1232906"/>
                      </a:lnTo>
                      <a:lnTo>
                        <a:pt x="98082" y="1222155"/>
                      </a:lnTo>
                      <a:cubicBezTo>
                        <a:pt x="80615" y="1189901"/>
                        <a:pt x="76584" y="1152272"/>
                        <a:pt x="84646" y="1115987"/>
                      </a:cubicBezTo>
                      <a:cubicBezTo>
                        <a:pt x="79271" y="1113299"/>
                        <a:pt x="69866" y="1115987"/>
                        <a:pt x="65835" y="1120019"/>
                      </a:cubicBezTo>
                      <a:cubicBezTo>
                        <a:pt x="57774" y="1126738"/>
                        <a:pt x="53743" y="1138833"/>
                        <a:pt x="49713" y="1148240"/>
                      </a:cubicBezTo>
                      <a:lnTo>
                        <a:pt x="5374" y="1265159"/>
                      </a:lnTo>
                      <a:lnTo>
                        <a:pt x="0" y="1263815"/>
                      </a:lnTo>
                      <a:cubicBezTo>
                        <a:pt x="0" y="1265159"/>
                        <a:pt x="1344" y="1266503"/>
                        <a:pt x="1344" y="1267847"/>
                      </a:cubicBezTo>
                      <a:cubicBezTo>
                        <a:pt x="6718" y="1277254"/>
                        <a:pt x="14779" y="1283974"/>
                        <a:pt x="21497" y="1293381"/>
                      </a:cubicBezTo>
                      <a:cubicBezTo>
                        <a:pt x="71210" y="1356544"/>
                        <a:pt x="16123" y="1462711"/>
                        <a:pt x="64492" y="1525874"/>
                      </a:cubicBezTo>
                      <a:cubicBezTo>
                        <a:pt x="69866" y="1532594"/>
                        <a:pt x="75241" y="1537969"/>
                        <a:pt x="76584" y="1546033"/>
                      </a:cubicBezTo>
                      <a:cubicBezTo>
                        <a:pt x="79271" y="1559471"/>
                        <a:pt x="68523" y="1571566"/>
                        <a:pt x="63149" y="1583661"/>
                      </a:cubicBezTo>
                      <a:cubicBezTo>
                        <a:pt x="48369" y="1614571"/>
                        <a:pt x="60461" y="1650856"/>
                        <a:pt x="73897" y="1683110"/>
                      </a:cubicBezTo>
                      <a:cubicBezTo>
                        <a:pt x="81959" y="1703268"/>
                        <a:pt x="91364" y="1723426"/>
                        <a:pt x="108830" y="1736865"/>
                      </a:cubicBezTo>
                      <a:cubicBezTo>
                        <a:pt x="126297" y="1748960"/>
                        <a:pt x="154512" y="1748960"/>
                        <a:pt x="165261" y="1728802"/>
                      </a:cubicBezTo>
                      <a:cubicBezTo>
                        <a:pt x="174666" y="1709988"/>
                        <a:pt x="162574" y="1687141"/>
                        <a:pt x="169292" y="1666983"/>
                      </a:cubicBezTo>
                      <a:cubicBezTo>
                        <a:pt x="173322" y="1656232"/>
                        <a:pt x="181384" y="1648168"/>
                        <a:pt x="189445" y="1640105"/>
                      </a:cubicBezTo>
                      <a:cubicBezTo>
                        <a:pt x="208255" y="1622635"/>
                        <a:pt x="240501" y="1605164"/>
                        <a:pt x="255281" y="1626666"/>
                      </a:cubicBezTo>
                      <a:cubicBezTo>
                        <a:pt x="259312" y="1633386"/>
                        <a:pt x="260655" y="1641449"/>
                        <a:pt x="267373" y="1645481"/>
                      </a:cubicBezTo>
                      <a:cubicBezTo>
                        <a:pt x="278122" y="1652200"/>
                        <a:pt x="291558" y="1640105"/>
                        <a:pt x="296932" y="1628010"/>
                      </a:cubicBezTo>
                      <a:cubicBezTo>
                        <a:pt x="354706" y="1527218"/>
                        <a:pt x="378891" y="1406268"/>
                        <a:pt x="364111" y="1289349"/>
                      </a:cubicBezTo>
                      <a:cubicBezTo>
                        <a:pt x="374860" y="1294725"/>
                        <a:pt x="385608" y="1300101"/>
                        <a:pt x="396357" y="1306820"/>
                      </a:cubicBezTo>
                      <a:cubicBezTo>
                        <a:pt x="403075" y="1293381"/>
                        <a:pt x="409793" y="1278598"/>
                        <a:pt x="421885" y="1269191"/>
                      </a:cubicBezTo>
                      <a:cubicBezTo>
                        <a:pt x="433978" y="1259784"/>
                        <a:pt x="454131" y="1258440"/>
                        <a:pt x="463536" y="1270535"/>
                      </a:cubicBezTo>
                      <a:cubicBezTo>
                        <a:pt x="476972" y="1257096"/>
                        <a:pt x="481003" y="1235593"/>
                        <a:pt x="472941" y="1218123"/>
                      </a:cubicBezTo>
                      <a:cubicBezTo>
                        <a:pt x="491751" y="1207372"/>
                        <a:pt x="509218" y="1196621"/>
                        <a:pt x="528028" y="1185870"/>
                      </a:cubicBezTo>
                      <a:cubicBezTo>
                        <a:pt x="517279" y="1161679"/>
                        <a:pt x="511905" y="1136146"/>
                        <a:pt x="511905" y="1109268"/>
                      </a:cubicBezTo>
                      <a:cubicBezTo>
                        <a:pt x="444726" y="1105236"/>
                        <a:pt x="411136" y="1024602"/>
                        <a:pt x="413824" y="957408"/>
                      </a:cubicBezTo>
                      <a:cubicBezTo>
                        <a:pt x="415167" y="913059"/>
                        <a:pt x="425916" y="868711"/>
                        <a:pt x="446070" y="828394"/>
                      </a:cubicBezTo>
                      <a:cubicBezTo>
                        <a:pt x="428603" y="828394"/>
                        <a:pt x="412480" y="818987"/>
                        <a:pt x="401731" y="805548"/>
                      </a:cubicBezTo>
                      <a:cubicBezTo>
                        <a:pt x="468910" y="789421"/>
                        <a:pt x="529372" y="751792"/>
                        <a:pt x="573710" y="699381"/>
                      </a:cubicBezTo>
                      <a:cubicBezTo>
                        <a:pt x="591177" y="677878"/>
                        <a:pt x="612674" y="652344"/>
                        <a:pt x="639546" y="655032"/>
                      </a:cubicBezTo>
                      <a:cubicBezTo>
                        <a:pt x="663730" y="612028"/>
                        <a:pt x="674479" y="562304"/>
                        <a:pt x="671792" y="513923"/>
                      </a:cubicBezTo>
                      <a:cubicBezTo>
                        <a:pt x="669105" y="476294"/>
                        <a:pt x="659699" y="434634"/>
                        <a:pt x="682540" y="405068"/>
                      </a:cubicBezTo>
                      <a:cubicBezTo>
                        <a:pt x="710755" y="367439"/>
                        <a:pt x="768530" y="375502"/>
                        <a:pt x="814211" y="388941"/>
                      </a:cubicBezTo>
                      <a:cubicBezTo>
                        <a:pt x="810181" y="375502"/>
                        <a:pt x="811524" y="360720"/>
                        <a:pt x="812868" y="347281"/>
                      </a:cubicBezTo>
                      <a:cubicBezTo>
                        <a:pt x="818242" y="328466"/>
                        <a:pt x="819586" y="315027"/>
                        <a:pt x="808837" y="308308"/>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1" name="Freeform 120">
                  <a:extLst>
                    <a:ext uri="{FF2B5EF4-FFF2-40B4-BE49-F238E27FC236}">
                      <a16:creationId xmlns:a16="http://schemas.microsoft.com/office/drawing/2014/main" id="{B3BD8CDE-9484-4DAE-A259-8DF366B2FDA3}"/>
                    </a:ext>
                  </a:extLst>
                </p:cNvPr>
                <p:cNvSpPr/>
                <p:nvPr/>
              </p:nvSpPr>
              <p:spPr>
                <a:xfrm>
                  <a:off x="4721604" y="5288902"/>
                  <a:ext cx="10449" cy="57787"/>
                </a:xfrm>
                <a:custGeom>
                  <a:avLst/>
                  <a:gdLst>
                    <a:gd name="connsiteX0" fmla="*/ 1674 w 10449"/>
                    <a:gd name="connsiteY0" fmla="*/ 5375 h 57787"/>
                    <a:gd name="connsiteX1" fmla="*/ 330 w 10449"/>
                    <a:gd name="connsiteY1" fmla="*/ 1344 h 57787"/>
                    <a:gd name="connsiteX2" fmla="*/ 330 w 10449"/>
                    <a:gd name="connsiteY2" fmla="*/ 0 h 57787"/>
                    <a:gd name="connsiteX3" fmla="*/ 9735 w 10449"/>
                    <a:gd name="connsiteY3" fmla="*/ 57787 h 57787"/>
                    <a:gd name="connsiteX4" fmla="*/ 1674 w 10449"/>
                    <a:gd name="connsiteY4" fmla="*/ 5375 h 57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9" h="57787">
                      <a:moveTo>
                        <a:pt x="1674" y="5375"/>
                      </a:moveTo>
                      <a:lnTo>
                        <a:pt x="330" y="1344"/>
                      </a:lnTo>
                      <a:cubicBezTo>
                        <a:pt x="330" y="1344"/>
                        <a:pt x="330" y="0"/>
                        <a:pt x="330" y="0"/>
                      </a:cubicBezTo>
                      <a:cubicBezTo>
                        <a:pt x="-1014" y="20158"/>
                        <a:pt x="1674" y="38973"/>
                        <a:pt x="9735" y="57787"/>
                      </a:cubicBezTo>
                      <a:cubicBezTo>
                        <a:pt x="12422" y="41661"/>
                        <a:pt x="7048" y="22846"/>
                        <a:pt x="1674" y="5375"/>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4" name="Freeform 23">
                <a:extLst>
                  <a:ext uri="{FF2B5EF4-FFF2-40B4-BE49-F238E27FC236}">
                    <a16:creationId xmlns:a16="http://schemas.microsoft.com/office/drawing/2014/main" id="{76777055-F7AF-3BD9-AA88-D408F4E56E28}"/>
                  </a:ext>
                </a:extLst>
              </p:cNvPr>
              <p:cNvSpPr/>
              <p:nvPr/>
            </p:nvSpPr>
            <p:spPr>
              <a:xfrm>
                <a:off x="5601160" y="3253471"/>
                <a:ext cx="596537" cy="1102073"/>
              </a:xfrm>
              <a:custGeom>
                <a:avLst/>
                <a:gdLst>
                  <a:gd name="connsiteX0" fmla="*/ 674872 w 713835"/>
                  <a:gd name="connsiteY0" fmla="*/ 836405 h 1318776"/>
                  <a:gd name="connsiteX1" fmla="*/ 547231 w 713835"/>
                  <a:gd name="connsiteY1" fmla="*/ 774586 h 1318776"/>
                  <a:gd name="connsiteX2" fmla="*/ 560667 w 713835"/>
                  <a:gd name="connsiteY2" fmla="*/ 734269 h 1318776"/>
                  <a:gd name="connsiteX3" fmla="*/ 570072 w 713835"/>
                  <a:gd name="connsiteY3" fmla="*/ 742332 h 1318776"/>
                  <a:gd name="connsiteX4" fmla="*/ 586195 w 713835"/>
                  <a:gd name="connsiteY4" fmla="*/ 742332 h 1318776"/>
                  <a:gd name="connsiteX5" fmla="*/ 595600 w 713835"/>
                  <a:gd name="connsiteY5" fmla="*/ 728893 h 1318776"/>
                  <a:gd name="connsiteX6" fmla="*/ 579477 w 713835"/>
                  <a:gd name="connsiteY6" fmla="*/ 704703 h 1318776"/>
                  <a:gd name="connsiteX7" fmla="*/ 578134 w 713835"/>
                  <a:gd name="connsiteY7" fmla="*/ 703360 h 1318776"/>
                  <a:gd name="connsiteX8" fmla="*/ 510954 w 713835"/>
                  <a:gd name="connsiteY8" fmla="*/ 597192 h 1318776"/>
                  <a:gd name="connsiteX9" fmla="*/ 504236 w 713835"/>
                  <a:gd name="connsiteY9" fmla="*/ 560907 h 1318776"/>
                  <a:gd name="connsiteX10" fmla="*/ 510954 w 713835"/>
                  <a:gd name="connsiteY10" fmla="*/ 538061 h 1318776"/>
                  <a:gd name="connsiteX11" fmla="*/ 514985 w 713835"/>
                  <a:gd name="connsiteY11" fmla="*/ 524622 h 1318776"/>
                  <a:gd name="connsiteX12" fmla="*/ 509611 w 713835"/>
                  <a:gd name="connsiteY12" fmla="*/ 478930 h 1318776"/>
                  <a:gd name="connsiteX13" fmla="*/ 454524 w 713835"/>
                  <a:gd name="connsiteY13" fmla="*/ 409047 h 1318776"/>
                  <a:gd name="connsiteX14" fmla="*/ 453180 w 713835"/>
                  <a:gd name="connsiteY14" fmla="*/ 407703 h 1318776"/>
                  <a:gd name="connsiteX15" fmla="*/ 439745 w 713835"/>
                  <a:gd name="connsiteY15" fmla="*/ 395608 h 1318776"/>
                  <a:gd name="connsiteX16" fmla="*/ 433027 w 713835"/>
                  <a:gd name="connsiteY16" fmla="*/ 378138 h 1318776"/>
                  <a:gd name="connsiteX17" fmla="*/ 441088 w 713835"/>
                  <a:gd name="connsiteY17" fmla="*/ 306911 h 1318776"/>
                  <a:gd name="connsiteX18" fmla="*/ 443775 w 713835"/>
                  <a:gd name="connsiteY18" fmla="*/ 301536 h 1318776"/>
                  <a:gd name="connsiteX19" fmla="*/ 450493 w 713835"/>
                  <a:gd name="connsiteY19" fmla="*/ 282721 h 1318776"/>
                  <a:gd name="connsiteX20" fmla="*/ 424965 w 713835"/>
                  <a:gd name="connsiteY20" fmla="*/ 249124 h 1318776"/>
                  <a:gd name="connsiteX21" fmla="*/ 360473 w 713835"/>
                  <a:gd name="connsiteY21" fmla="*/ 145644 h 1318776"/>
                  <a:gd name="connsiteX22" fmla="*/ 386001 w 713835"/>
                  <a:gd name="connsiteY22" fmla="*/ 71730 h 1318776"/>
                  <a:gd name="connsiteX23" fmla="*/ 380627 w 713835"/>
                  <a:gd name="connsiteY23" fmla="*/ 38133 h 1318776"/>
                  <a:gd name="connsiteX24" fmla="*/ 359130 w 713835"/>
                  <a:gd name="connsiteY24" fmla="*/ 28726 h 1318776"/>
                  <a:gd name="connsiteX25" fmla="*/ 349724 w 713835"/>
                  <a:gd name="connsiteY25" fmla="*/ 34101 h 1318776"/>
                  <a:gd name="connsiteX26" fmla="*/ 344350 w 713835"/>
                  <a:gd name="connsiteY26" fmla="*/ 504 h 1318776"/>
                  <a:gd name="connsiteX27" fmla="*/ 328227 w 713835"/>
                  <a:gd name="connsiteY27" fmla="*/ 4536 h 1318776"/>
                  <a:gd name="connsiteX28" fmla="*/ 322853 w 713835"/>
                  <a:gd name="connsiteY28" fmla="*/ 11255 h 1318776"/>
                  <a:gd name="connsiteX29" fmla="*/ 317478 w 713835"/>
                  <a:gd name="connsiteY29" fmla="*/ 17975 h 1318776"/>
                  <a:gd name="connsiteX30" fmla="*/ 283889 w 713835"/>
                  <a:gd name="connsiteY30" fmla="*/ 28726 h 1318776"/>
                  <a:gd name="connsiteX31" fmla="*/ 262392 w 713835"/>
                  <a:gd name="connsiteY31" fmla="*/ 17975 h 1318776"/>
                  <a:gd name="connsiteX32" fmla="*/ 242238 w 713835"/>
                  <a:gd name="connsiteY32" fmla="*/ 60979 h 1318776"/>
                  <a:gd name="connsiteX33" fmla="*/ 240894 w 713835"/>
                  <a:gd name="connsiteY33" fmla="*/ 73074 h 1318776"/>
                  <a:gd name="connsiteX34" fmla="*/ 244925 w 713835"/>
                  <a:gd name="connsiteY34" fmla="*/ 79794 h 1318776"/>
                  <a:gd name="connsiteX35" fmla="*/ 247612 w 713835"/>
                  <a:gd name="connsiteY35" fmla="*/ 83825 h 1318776"/>
                  <a:gd name="connsiteX36" fmla="*/ 239551 w 713835"/>
                  <a:gd name="connsiteY36" fmla="*/ 152364 h 1318776"/>
                  <a:gd name="connsiteX37" fmla="*/ 184464 w 713835"/>
                  <a:gd name="connsiteY37" fmla="*/ 191337 h 1318776"/>
                  <a:gd name="connsiteX38" fmla="*/ 158936 w 713835"/>
                  <a:gd name="connsiteY38" fmla="*/ 200744 h 1318776"/>
                  <a:gd name="connsiteX39" fmla="*/ 119972 w 713835"/>
                  <a:gd name="connsiteY39" fmla="*/ 189993 h 1318776"/>
                  <a:gd name="connsiteX40" fmla="*/ 70259 w 713835"/>
                  <a:gd name="connsiteY40" fmla="*/ 179242 h 1318776"/>
                  <a:gd name="connsiteX41" fmla="*/ 38013 w 713835"/>
                  <a:gd name="connsiteY41" fmla="*/ 144300 h 1318776"/>
                  <a:gd name="connsiteX42" fmla="*/ 35326 w 713835"/>
                  <a:gd name="connsiteY42" fmla="*/ 141613 h 1318776"/>
                  <a:gd name="connsiteX43" fmla="*/ 9798 w 713835"/>
                  <a:gd name="connsiteY43" fmla="*/ 122798 h 1318776"/>
                  <a:gd name="connsiteX44" fmla="*/ 3080 w 713835"/>
                  <a:gd name="connsiteY44" fmla="*/ 125486 h 1318776"/>
                  <a:gd name="connsiteX45" fmla="*/ 12485 w 713835"/>
                  <a:gd name="connsiteY45" fmla="*/ 159083 h 1318776"/>
                  <a:gd name="connsiteX46" fmla="*/ 43388 w 713835"/>
                  <a:gd name="connsiteY46" fmla="*/ 192681 h 1318776"/>
                  <a:gd name="connsiteX47" fmla="*/ 105193 w 713835"/>
                  <a:gd name="connsiteY47" fmla="*/ 237029 h 1318776"/>
                  <a:gd name="connsiteX48" fmla="*/ 107879 w 713835"/>
                  <a:gd name="connsiteY48" fmla="*/ 238373 h 1318776"/>
                  <a:gd name="connsiteX49" fmla="*/ 161623 w 713835"/>
                  <a:gd name="connsiteY49" fmla="*/ 332445 h 1318776"/>
                  <a:gd name="connsiteX50" fmla="*/ 162966 w 713835"/>
                  <a:gd name="connsiteY50" fmla="*/ 337821 h 1318776"/>
                  <a:gd name="connsiteX51" fmla="*/ 171028 w 713835"/>
                  <a:gd name="connsiteY51" fmla="*/ 359323 h 1318776"/>
                  <a:gd name="connsiteX52" fmla="*/ 180433 w 713835"/>
                  <a:gd name="connsiteY52" fmla="*/ 371418 h 1318776"/>
                  <a:gd name="connsiteX53" fmla="*/ 196556 w 713835"/>
                  <a:gd name="connsiteY53" fmla="*/ 406359 h 1318776"/>
                  <a:gd name="connsiteX54" fmla="*/ 189838 w 713835"/>
                  <a:gd name="connsiteY54" fmla="*/ 430549 h 1318776"/>
                  <a:gd name="connsiteX55" fmla="*/ 187151 w 713835"/>
                  <a:gd name="connsiteY55" fmla="*/ 452052 h 1318776"/>
                  <a:gd name="connsiteX56" fmla="*/ 197900 w 713835"/>
                  <a:gd name="connsiteY56" fmla="*/ 458771 h 1318776"/>
                  <a:gd name="connsiteX57" fmla="*/ 208648 w 713835"/>
                  <a:gd name="connsiteY57" fmla="*/ 464147 h 1318776"/>
                  <a:gd name="connsiteX58" fmla="*/ 223428 w 713835"/>
                  <a:gd name="connsiteY58" fmla="*/ 520590 h 1318776"/>
                  <a:gd name="connsiteX59" fmla="*/ 226115 w 713835"/>
                  <a:gd name="connsiteY59" fmla="*/ 562251 h 1318776"/>
                  <a:gd name="connsiteX60" fmla="*/ 222084 w 713835"/>
                  <a:gd name="connsiteY60" fmla="*/ 564939 h 1318776"/>
                  <a:gd name="connsiteX61" fmla="*/ 263735 w 713835"/>
                  <a:gd name="connsiteY61" fmla="*/ 590473 h 1318776"/>
                  <a:gd name="connsiteX62" fmla="*/ 248956 w 713835"/>
                  <a:gd name="connsiteY62" fmla="*/ 685889 h 1318776"/>
                  <a:gd name="connsiteX63" fmla="*/ 193869 w 713835"/>
                  <a:gd name="connsiteY63" fmla="*/ 749052 h 1318776"/>
                  <a:gd name="connsiteX64" fmla="*/ 171028 w 713835"/>
                  <a:gd name="connsiteY64" fmla="*/ 773242 h 1318776"/>
                  <a:gd name="connsiteX65" fmla="*/ 156249 w 713835"/>
                  <a:gd name="connsiteY65" fmla="*/ 817590 h 1318776"/>
                  <a:gd name="connsiteX66" fmla="*/ 67572 w 713835"/>
                  <a:gd name="connsiteY66" fmla="*/ 900912 h 1318776"/>
                  <a:gd name="connsiteX67" fmla="*/ 67572 w 713835"/>
                  <a:gd name="connsiteY67" fmla="*/ 1105183 h 1318776"/>
                  <a:gd name="connsiteX68" fmla="*/ 86382 w 713835"/>
                  <a:gd name="connsiteY68" fmla="*/ 1208663 h 1318776"/>
                  <a:gd name="connsiteX69" fmla="*/ 128033 w 713835"/>
                  <a:gd name="connsiteY69" fmla="*/ 1226133 h 1318776"/>
                  <a:gd name="connsiteX70" fmla="*/ 142813 w 713835"/>
                  <a:gd name="connsiteY70" fmla="*/ 1263762 h 1318776"/>
                  <a:gd name="connsiteX71" fmla="*/ 191182 w 713835"/>
                  <a:gd name="connsiteY71" fmla="*/ 1300048 h 1318776"/>
                  <a:gd name="connsiteX72" fmla="*/ 244925 w 713835"/>
                  <a:gd name="connsiteY72" fmla="*/ 1310799 h 1318776"/>
                  <a:gd name="connsiteX73" fmla="*/ 258361 w 713835"/>
                  <a:gd name="connsiteY73" fmla="*/ 1279889 h 1318776"/>
                  <a:gd name="connsiteX74" fmla="*/ 304043 w 713835"/>
                  <a:gd name="connsiteY74" fmla="*/ 1263762 h 1318776"/>
                  <a:gd name="connsiteX75" fmla="*/ 340320 w 713835"/>
                  <a:gd name="connsiteY75" fmla="*/ 1243604 h 1318776"/>
                  <a:gd name="connsiteX76" fmla="*/ 462586 w 713835"/>
                  <a:gd name="connsiteY76" fmla="*/ 1207319 h 1318776"/>
                  <a:gd name="connsiteX77" fmla="*/ 520360 w 713835"/>
                  <a:gd name="connsiteY77" fmla="*/ 1180441 h 1318776"/>
                  <a:gd name="connsiteX78" fmla="*/ 513642 w 713835"/>
                  <a:gd name="connsiteY78" fmla="*/ 1176409 h 1318776"/>
                  <a:gd name="connsiteX79" fmla="*/ 587539 w 713835"/>
                  <a:gd name="connsiteY79" fmla="*/ 1048740 h 1318776"/>
                  <a:gd name="connsiteX80" fmla="*/ 605005 w 713835"/>
                  <a:gd name="connsiteY80" fmla="*/ 1029925 h 1318776"/>
                  <a:gd name="connsiteX81" fmla="*/ 617098 w 713835"/>
                  <a:gd name="connsiteY81" fmla="*/ 1024550 h 1318776"/>
                  <a:gd name="connsiteX82" fmla="*/ 627846 w 713835"/>
                  <a:gd name="connsiteY82" fmla="*/ 1019174 h 1318776"/>
                  <a:gd name="connsiteX83" fmla="*/ 625159 w 713835"/>
                  <a:gd name="connsiteY83" fmla="*/ 1015142 h 1318776"/>
                  <a:gd name="connsiteX84" fmla="*/ 619785 w 713835"/>
                  <a:gd name="connsiteY84" fmla="*/ 1005735 h 1318776"/>
                  <a:gd name="connsiteX85" fmla="*/ 623816 w 713835"/>
                  <a:gd name="connsiteY85" fmla="*/ 986921 h 1318776"/>
                  <a:gd name="connsiteX86" fmla="*/ 678902 w 713835"/>
                  <a:gd name="connsiteY86" fmla="*/ 900912 h 1318776"/>
                  <a:gd name="connsiteX87" fmla="*/ 713835 w 713835"/>
                  <a:gd name="connsiteY87" fmla="*/ 871346 h 1318776"/>
                  <a:gd name="connsiteX88" fmla="*/ 674872 w 713835"/>
                  <a:gd name="connsiteY88" fmla="*/ 836405 h 131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13835" h="1318776">
                    <a:moveTo>
                      <a:pt x="674872" y="836405"/>
                    </a:moveTo>
                    <a:lnTo>
                      <a:pt x="547231" y="774586"/>
                    </a:lnTo>
                    <a:lnTo>
                      <a:pt x="560667" y="734269"/>
                    </a:lnTo>
                    <a:lnTo>
                      <a:pt x="570072" y="742332"/>
                    </a:lnTo>
                    <a:cubicBezTo>
                      <a:pt x="575447" y="746364"/>
                      <a:pt x="582165" y="745020"/>
                      <a:pt x="586195" y="742332"/>
                    </a:cubicBezTo>
                    <a:cubicBezTo>
                      <a:pt x="590226" y="739645"/>
                      <a:pt x="595600" y="734269"/>
                      <a:pt x="595600" y="728893"/>
                    </a:cubicBezTo>
                    <a:cubicBezTo>
                      <a:pt x="594257" y="719486"/>
                      <a:pt x="587539" y="712767"/>
                      <a:pt x="579477" y="704703"/>
                    </a:cubicBezTo>
                    <a:lnTo>
                      <a:pt x="578134" y="703360"/>
                    </a:lnTo>
                    <a:cubicBezTo>
                      <a:pt x="548575" y="673794"/>
                      <a:pt x="524390" y="637509"/>
                      <a:pt x="510954" y="597192"/>
                    </a:cubicBezTo>
                    <a:cubicBezTo>
                      <a:pt x="506924" y="586441"/>
                      <a:pt x="502893" y="574346"/>
                      <a:pt x="504236" y="560907"/>
                    </a:cubicBezTo>
                    <a:cubicBezTo>
                      <a:pt x="505580" y="552844"/>
                      <a:pt x="508267" y="546124"/>
                      <a:pt x="510954" y="538061"/>
                    </a:cubicBezTo>
                    <a:cubicBezTo>
                      <a:pt x="512298" y="532685"/>
                      <a:pt x="514985" y="528654"/>
                      <a:pt x="514985" y="524622"/>
                    </a:cubicBezTo>
                    <a:cubicBezTo>
                      <a:pt x="517672" y="511183"/>
                      <a:pt x="516329" y="496400"/>
                      <a:pt x="509611" y="478930"/>
                    </a:cubicBezTo>
                    <a:cubicBezTo>
                      <a:pt x="498862" y="450708"/>
                      <a:pt x="478708" y="426518"/>
                      <a:pt x="454524" y="409047"/>
                    </a:cubicBezTo>
                    <a:lnTo>
                      <a:pt x="453180" y="407703"/>
                    </a:lnTo>
                    <a:cubicBezTo>
                      <a:pt x="449150" y="405016"/>
                      <a:pt x="443775" y="400984"/>
                      <a:pt x="439745" y="395608"/>
                    </a:cubicBezTo>
                    <a:cubicBezTo>
                      <a:pt x="435714" y="390233"/>
                      <a:pt x="434370" y="383513"/>
                      <a:pt x="433027" y="378138"/>
                    </a:cubicBezTo>
                    <a:cubicBezTo>
                      <a:pt x="428996" y="353948"/>
                      <a:pt x="431683" y="329757"/>
                      <a:pt x="441088" y="306911"/>
                    </a:cubicBezTo>
                    <a:lnTo>
                      <a:pt x="443775" y="301536"/>
                    </a:lnTo>
                    <a:cubicBezTo>
                      <a:pt x="446463" y="294816"/>
                      <a:pt x="450493" y="288097"/>
                      <a:pt x="450493" y="282721"/>
                    </a:cubicBezTo>
                    <a:cubicBezTo>
                      <a:pt x="450493" y="269282"/>
                      <a:pt x="437057" y="258531"/>
                      <a:pt x="424965" y="249124"/>
                    </a:cubicBezTo>
                    <a:cubicBezTo>
                      <a:pt x="384658" y="216871"/>
                      <a:pt x="363160" y="181929"/>
                      <a:pt x="360473" y="145644"/>
                    </a:cubicBezTo>
                    <a:cubicBezTo>
                      <a:pt x="359130" y="120110"/>
                      <a:pt x="368535" y="93233"/>
                      <a:pt x="386001" y="71730"/>
                    </a:cubicBezTo>
                    <a:cubicBezTo>
                      <a:pt x="386001" y="60979"/>
                      <a:pt x="386001" y="47540"/>
                      <a:pt x="380627" y="38133"/>
                    </a:cubicBezTo>
                    <a:cubicBezTo>
                      <a:pt x="376596" y="30069"/>
                      <a:pt x="365848" y="24694"/>
                      <a:pt x="359130" y="28726"/>
                    </a:cubicBezTo>
                    <a:lnTo>
                      <a:pt x="349724" y="34101"/>
                    </a:lnTo>
                    <a:lnTo>
                      <a:pt x="344350" y="504"/>
                    </a:lnTo>
                    <a:cubicBezTo>
                      <a:pt x="338976" y="-840"/>
                      <a:pt x="332258" y="504"/>
                      <a:pt x="328227" y="4536"/>
                    </a:cubicBezTo>
                    <a:cubicBezTo>
                      <a:pt x="326884" y="5880"/>
                      <a:pt x="324196" y="8567"/>
                      <a:pt x="322853" y="11255"/>
                    </a:cubicBezTo>
                    <a:cubicBezTo>
                      <a:pt x="321509" y="13943"/>
                      <a:pt x="318822" y="16631"/>
                      <a:pt x="317478" y="17975"/>
                    </a:cubicBezTo>
                    <a:cubicBezTo>
                      <a:pt x="309417" y="27382"/>
                      <a:pt x="295981" y="30069"/>
                      <a:pt x="283889" y="28726"/>
                    </a:cubicBezTo>
                    <a:cubicBezTo>
                      <a:pt x="275827" y="27382"/>
                      <a:pt x="267766" y="23350"/>
                      <a:pt x="262392" y="17975"/>
                    </a:cubicBezTo>
                    <a:cubicBezTo>
                      <a:pt x="252987" y="31413"/>
                      <a:pt x="246269" y="46196"/>
                      <a:pt x="242238" y="60979"/>
                    </a:cubicBezTo>
                    <a:cubicBezTo>
                      <a:pt x="240894" y="65011"/>
                      <a:pt x="239551" y="70386"/>
                      <a:pt x="240894" y="73074"/>
                    </a:cubicBezTo>
                    <a:cubicBezTo>
                      <a:pt x="240894" y="75762"/>
                      <a:pt x="243581" y="77106"/>
                      <a:pt x="244925" y="79794"/>
                    </a:cubicBezTo>
                    <a:cubicBezTo>
                      <a:pt x="246269" y="81137"/>
                      <a:pt x="246269" y="82481"/>
                      <a:pt x="247612" y="83825"/>
                    </a:cubicBezTo>
                    <a:cubicBezTo>
                      <a:pt x="262392" y="106672"/>
                      <a:pt x="252987" y="134893"/>
                      <a:pt x="239551" y="152364"/>
                    </a:cubicBezTo>
                    <a:cubicBezTo>
                      <a:pt x="224771" y="171178"/>
                      <a:pt x="203274" y="181929"/>
                      <a:pt x="184464" y="191337"/>
                    </a:cubicBezTo>
                    <a:cubicBezTo>
                      <a:pt x="176402" y="195368"/>
                      <a:pt x="168341" y="199400"/>
                      <a:pt x="158936" y="200744"/>
                    </a:cubicBezTo>
                    <a:cubicBezTo>
                      <a:pt x="145500" y="203432"/>
                      <a:pt x="130721" y="199400"/>
                      <a:pt x="119972" y="189993"/>
                    </a:cubicBezTo>
                    <a:cubicBezTo>
                      <a:pt x="103849" y="194024"/>
                      <a:pt x="86382" y="189993"/>
                      <a:pt x="70259" y="179242"/>
                    </a:cubicBezTo>
                    <a:cubicBezTo>
                      <a:pt x="56823" y="169834"/>
                      <a:pt x="47418" y="156395"/>
                      <a:pt x="38013" y="144300"/>
                    </a:cubicBezTo>
                    <a:lnTo>
                      <a:pt x="35326" y="141613"/>
                    </a:lnTo>
                    <a:cubicBezTo>
                      <a:pt x="27264" y="130861"/>
                      <a:pt x="16516" y="122798"/>
                      <a:pt x="9798" y="122798"/>
                    </a:cubicBezTo>
                    <a:cubicBezTo>
                      <a:pt x="7111" y="122798"/>
                      <a:pt x="4424" y="122798"/>
                      <a:pt x="3080" y="125486"/>
                    </a:cubicBezTo>
                    <a:cubicBezTo>
                      <a:pt x="-4981" y="132205"/>
                      <a:pt x="4424" y="149676"/>
                      <a:pt x="12485" y="159083"/>
                    </a:cubicBezTo>
                    <a:cubicBezTo>
                      <a:pt x="21890" y="171178"/>
                      <a:pt x="32639" y="181929"/>
                      <a:pt x="43388" y="192681"/>
                    </a:cubicBezTo>
                    <a:cubicBezTo>
                      <a:pt x="66229" y="215527"/>
                      <a:pt x="85039" y="228966"/>
                      <a:pt x="105193" y="237029"/>
                    </a:cubicBezTo>
                    <a:lnTo>
                      <a:pt x="107879" y="238373"/>
                    </a:lnTo>
                    <a:cubicBezTo>
                      <a:pt x="132064" y="265251"/>
                      <a:pt x="150874" y="297504"/>
                      <a:pt x="161623" y="332445"/>
                    </a:cubicBezTo>
                    <a:lnTo>
                      <a:pt x="162966" y="337821"/>
                    </a:lnTo>
                    <a:cubicBezTo>
                      <a:pt x="165654" y="345884"/>
                      <a:pt x="166997" y="352604"/>
                      <a:pt x="171028" y="359323"/>
                    </a:cubicBezTo>
                    <a:cubicBezTo>
                      <a:pt x="173715" y="363355"/>
                      <a:pt x="176402" y="367386"/>
                      <a:pt x="180433" y="371418"/>
                    </a:cubicBezTo>
                    <a:cubicBezTo>
                      <a:pt x="188494" y="380825"/>
                      <a:pt x="196556" y="391577"/>
                      <a:pt x="196556" y="406359"/>
                    </a:cubicBezTo>
                    <a:cubicBezTo>
                      <a:pt x="196556" y="414423"/>
                      <a:pt x="193869" y="422486"/>
                      <a:pt x="189838" y="430549"/>
                    </a:cubicBezTo>
                    <a:cubicBezTo>
                      <a:pt x="185808" y="441301"/>
                      <a:pt x="183120" y="446676"/>
                      <a:pt x="187151" y="452052"/>
                    </a:cubicBezTo>
                    <a:cubicBezTo>
                      <a:pt x="188494" y="454739"/>
                      <a:pt x="192525" y="456083"/>
                      <a:pt x="197900" y="458771"/>
                    </a:cubicBezTo>
                    <a:cubicBezTo>
                      <a:pt x="201930" y="460115"/>
                      <a:pt x="204618" y="461459"/>
                      <a:pt x="208648" y="464147"/>
                    </a:cubicBezTo>
                    <a:cubicBezTo>
                      <a:pt x="227459" y="477586"/>
                      <a:pt x="224771" y="500432"/>
                      <a:pt x="223428" y="520590"/>
                    </a:cubicBezTo>
                    <a:cubicBezTo>
                      <a:pt x="222084" y="535373"/>
                      <a:pt x="220741" y="551500"/>
                      <a:pt x="226115" y="562251"/>
                    </a:cubicBezTo>
                    <a:lnTo>
                      <a:pt x="222084" y="564939"/>
                    </a:lnTo>
                    <a:cubicBezTo>
                      <a:pt x="238207" y="570314"/>
                      <a:pt x="254330" y="577034"/>
                      <a:pt x="263735" y="590473"/>
                    </a:cubicBezTo>
                    <a:cubicBezTo>
                      <a:pt x="283889" y="618694"/>
                      <a:pt x="267766" y="657667"/>
                      <a:pt x="248956" y="685889"/>
                    </a:cubicBezTo>
                    <a:cubicBezTo>
                      <a:pt x="232833" y="708735"/>
                      <a:pt x="214023" y="730237"/>
                      <a:pt x="193869" y="749052"/>
                    </a:cubicBezTo>
                    <a:cubicBezTo>
                      <a:pt x="185808" y="757115"/>
                      <a:pt x="177746" y="763835"/>
                      <a:pt x="171028" y="773242"/>
                    </a:cubicBezTo>
                    <a:cubicBezTo>
                      <a:pt x="162966" y="786681"/>
                      <a:pt x="160280" y="802807"/>
                      <a:pt x="156249" y="817590"/>
                    </a:cubicBezTo>
                    <a:cubicBezTo>
                      <a:pt x="142813" y="857907"/>
                      <a:pt x="109223" y="890160"/>
                      <a:pt x="67572" y="900912"/>
                    </a:cubicBezTo>
                    <a:cubicBezTo>
                      <a:pt x="78321" y="968106"/>
                      <a:pt x="78321" y="1037989"/>
                      <a:pt x="67572" y="1105183"/>
                    </a:cubicBezTo>
                    <a:cubicBezTo>
                      <a:pt x="60854" y="1141468"/>
                      <a:pt x="55480" y="1187161"/>
                      <a:pt x="86382" y="1208663"/>
                    </a:cubicBezTo>
                    <a:cubicBezTo>
                      <a:pt x="98475" y="1216726"/>
                      <a:pt x="114597" y="1219414"/>
                      <a:pt x="128033" y="1226133"/>
                    </a:cubicBezTo>
                    <a:cubicBezTo>
                      <a:pt x="141469" y="1232853"/>
                      <a:pt x="152218" y="1251668"/>
                      <a:pt x="142813" y="1263762"/>
                    </a:cubicBezTo>
                    <a:cubicBezTo>
                      <a:pt x="164310" y="1263762"/>
                      <a:pt x="177746" y="1283921"/>
                      <a:pt x="191182" y="1300048"/>
                    </a:cubicBezTo>
                    <a:cubicBezTo>
                      <a:pt x="204618" y="1316174"/>
                      <a:pt x="231489" y="1326925"/>
                      <a:pt x="244925" y="1310799"/>
                    </a:cubicBezTo>
                    <a:cubicBezTo>
                      <a:pt x="251643" y="1302735"/>
                      <a:pt x="251643" y="1289297"/>
                      <a:pt x="258361" y="1279889"/>
                    </a:cubicBezTo>
                    <a:cubicBezTo>
                      <a:pt x="267766" y="1266450"/>
                      <a:pt x="287920" y="1267794"/>
                      <a:pt x="304043" y="1263762"/>
                    </a:cubicBezTo>
                    <a:cubicBezTo>
                      <a:pt x="317478" y="1259731"/>
                      <a:pt x="328227" y="1251668"/>
                      <a:pt x="340320" y="1243604"/>
                    </a:cubicBezTo>
                    <a:cubicBezTo>
                      <a:pt x="376596" y="1220758"/>
                      <a:pt x="419591" y="1208663"/>
                      <a:pt x="462586" y="1207319"/>
                    </a:cubicBezTo>
                    <a:cubicBezTo>
                      <a:pt x="466616" y="1183129"/>
                      <a:pt x="494832" y="1177753"/>
                      <a:pt x="520360" y="1180441"/>
                    </a:cubicBezTo>
                    <a:lnTo>
                      <a:pt x="513642" y="1176409"/>
                    </a:lnTo>
                    <a:lnTo>
                      <a:pt x="587539" y="1048740"/>
                    </a:lnTo>
                    <a:cubicBezTo>
                      <a:pt x="591569" y="1042020"/>
                      <a:pt x="595600" y="1033957"/>
                      <a:pt x="605005" y="1029925"/>
                    </a:cubicBezTo>
                    <a:cubicBezTo>
                      <a:pt x="609036" y="1027238"/>
                      <a:pt x="613067" y="1025894"/>
                      <a:pt x="617098" y="1024550"/>
                    </a:cubicBezTo>
                    <a:cubicBezTo>
                      <a:pt x="621128" y="1023206"/>
                      <a:pt x="627846" y="1020518"/>
                      <a:pt x="627846" y="1019174"/>
                    </a:cubicBezTo>
                    <a:cubicBezTo>
                      <a:pt x="627846" y="1017830"/>
                      <a:pt x="626503" y="1016486"/>
                      <a:pt x="625159" y="1015142"/>
                    </a:cubicBezTo>
                    <a:cubicBezTo>
                      <a:pt x="623816" y="1012455"/>
                      <a:pt x="621128" y="1009767"/>
                      <a:pt x="619785" y="1005735"/>
                    </a:cubicBezTo>
                    <a:cubicBezTo>
                      <a:pt x="618441" y="997672"/>
                      <a:pt x="622472" y="990952"/>
                      <a:pt x="623816" y="986921"/>
                    </a:cubicBezTo>
                    <a:cubicBezTo>
                      <a:pt x="639938" y="957355"/>
                      <a:pt x="657405" y="927789"/>
                      <a:pt x="678902" y="900912"/>
                    </a:cubicBezTo>
                    <a:cubicBezTo>
                      <a:pt x="688307" y="890160"/>
                      <a:pt x="699056" y="876721"/>
                      <a:pt x="713835" y="871346"/>
                    </a:cubicBezTo>
                    <a:cubicBezTo>
                      <a:pt x="707118" y="852532"/>
                      <a:pt x="682933" y="840436"/>
                      <a:pt x="674872" y="836405"/>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4D05EA83-A870-CD2E-BF39-363487AF3027}"/>
                  </a:ext>
                </a:extLst>
              </p:cNvPr>
              <p:cNvSpPr/>
              <p:nvPr/>
            </p:nvSpPr>
            <p:spPr>
              <a:xfrm>
                <a:off x="5915788" y="3231257"/>
                <a:ext cx="1592423" cy="2668569"/>
              </a:xfrm>
              <a:custGeom>
                <a:avLst/>
                <a:gdLst>
                  <a:gd name="connsiteX0" fmla="*/ 1099051 w 1905545"/>
                  <a:gd name="connsiteY0" fmla="*/ 0 h 3193295"/>
                  <a:gd name="connsiteX1" fmla="*/ 1817937 w 1905545"/>
                  <a:gd name="connsiteY1" fmla="*/ 0 h 3193295"/>
                  <a:gd name="connsiteX2" fmla="*/ 1812932 w 1905545"/>
                  <a:gd name="connsiteY2" fmla="*/ 25406 h 3193295"/>
                  <a:gd name="connsiteX3" fmla="*/ 1826032 w 1905545"/>
                  <a:gd name="connsiteY3" fmla="*/ 103687 h 3193295"/>
                  <a:gd name="connsiteX4" fmla="*/ 1764227 w 1905545"/>
                  <a:gd name="connsiteY4" fmla="*/ 100999 h 3193295"/>
                  <a:gd name="connsiteX5" fmla="*/ 1854247 w 1905545"/>
                  <a:gd name="connsiteY5" fmla="*/ 187009 h 3193295"/>
                  <a:gd name="connsiteX6" fmla="*/ 1881119 w 1905545"/>
                  <a:gd name="connsiteY6" fmla="*/ 247820 h 3193295"/>
                  <a:gd name="connsiteX7" fmla="*/ 1905545 w 1905545"/>
                  <a:gd name="connsiteY7" fmla="*/ 279623 h 3193295"/>
                  <a:gd name="connsiteX8" fmla="*/ 1905545 w 1905545"/>
                  <a:gd name="connsiteY8" fmla="*/ 3172328 h 3193295"/>
                  <a:gd name="connsiteX9" fmla="*/ 1897032 w 1905545"/>
                  <a:gd name="connsiteY9" fmla="*/ 3169651 h 3193295"/>
                  <a:gd name="connsiteX10" fmla="*/ 1799160 w 1905545"/>
                  <a:gd name="connsiteY10" fmla="*/ 3167761 h 3193295"/>
                  <a:gd name="connsiteX11" fmla="*/ 1691674 w 1905545"/>
                  <a:gd name="connsiteY11" fmla="*/ 3175824 h 3193295"/>
                  <a:gd name="connsiteX12" fmla="*/ 1658084 w 1905545"/>
                  <a:gd name="connsiteY12" fmla="*/ 3169105 h 3193295"/>
                  <a:gd name="connsiteX13" fmla="*/ 1647336 w 1905545"/>
                  <a:gd name="connsiteY13" fmla="*/ 3150291 h 3193295"/>
                  <a:gd name="connsiteX14" fmla="*/ 1617777 w 1905545"/>
                  <a:gd name="connsiteY14" fmla="*/ 3122069 h 3193295"/>
                  <a:gd name="connsiteX15" fmla="*/ 1613746 w 1905545"/>
                  <a:gd name="connsiteY15" fmla="*/ 3122069 h 3193295"/>
                  <a:gd name="connsiteX16" fmla="*/ 1611059 w 1905545"/>
                  <a:gd name="connsiteY16" fmla="*/ 3124757 h 3193295"/>
                  <a:gd name="connsiteX17" fmla="*/ 1576125 w 1905545"/>
                  <a:gd name="connsiteY17" fmla="*/ 3138196 h 3193295"/>
                  <a:gd name="connsiteX18" fmla="*/ 1566721 w 1905545"/>
                  <a:gd name="connsiteY18" fmla="*/ 3135508 h 3193295"/>
                  <a:gd name="connsiteX19" fmla="*/ 1565376 w 1905545"/>
                  <a:gd name="connsiteY19" fmla="*/ 3144915 h 3193295"/>
                  <a:gd name="connsiteX20" fmla="*/ 1522382 w 1905545"/>
                  <a:gd name="connsiteY20" fmla="*/ 3193295 h 3193295"/>
                  <a:gd name="connsiteX21" fmla="*/ 1500885 w 1905545"/>
                  <a:gd name="connsiteY21" fmla="*/ 3166417 h 3193295"/>
                  <a:gd name="connsiteX22" fmla="*/ 1474013 w 1905545"/>
                  <a:gd name="connsiteY22" fmla="*/ 3162386 h 3193295"/>
                  <a:gd name="connsiteX23" fmla="*/ 1468638 w 1905545"/>
                  <a:gd name="connsiteY23" fmla="*/ 3163730 h 3193295"/>
                  <a:gd name="connsiteX24" fmla="*/ 1318158 w 1905545"/>
                  <a:gd name="connsiteY24" fmla="*/ 3114005 h 3193295"/>
                  <a:gd name="connsiteX25" fmla="*/ 1268445 w 1905545"/>
                  <a:gd name="connsiteY25" fmla="*/ 3073689 h 3193295"/>
                  <a:gd name="connsiteX26" fmla="*/ 1226793 w 1905545"/>
                  <a:gd name="connsiteY26" fmla="*/ 3027996 h 3193295"/>
                  <a:gd name="connsiteX27" fmla="*/ 1252322 w 1905545"/>
                  <a:gd name="connsiteY27" fmla="*/ 2998431 h 3193295"/>
                  <a:gd name="connsiteX28" fmla="*/ 1257696 w 1905545"/>
                  <a:gd name="connsiteY28" fmla="*/ 2959458 h 3193295"/>
                  <a:gd name="connsiteX29" fmla="*/ 1284568 w 1905545"/>
                  <a:gd name="connsiteY29" fmla="*/ 2939299 h 3193295"/>
                  <a:gd name="connsiteX30" fmla="*/ 1244261 w 1905545"/>
                  <a:gd name="connsiteY30" fmla="*/ 2858666 h 3193295"/>
                  <a:gd name="connsiteX31" fmla="*/ 1260383 w 1905545"/>
                  <a:gd name="connsiteY31" fmla="*/ 2834476 h 3193295"/>
                  <a:gd name="connsiteX32" fmla="*/ 1316814 w 1905545"/>
                  <a:gd name="connsiteY32" fmla="*/ 2831788 h 3193295"/>
                  <a:gd name="connsiteX33" fmla="*/ 1307408 w 1905545"/>
                  <a:gd name="connsiteY33" fmla="*/ 2802223 h 3193295"/>
                  <a:gd name="connsiteX34" fmla="*/ 1342342 w 1905545"/>
                  <a:gd name="connsiteY34" fmla="*/ 2759218 h 3193295"/>
                  <a:gd name="connsiteX35" fmla="*/ 1259040 w 1905545"/>
                  <a:gd name="connsiteY35" fmla="*/ 2775345 h 3193295"/>
                  <a:gd name="connsiteX36" fmla="*/ 1249634 w 1905545"/>
                  <a:gd name="connsiteY36" fmla="*/ 2721589 h 3193295"/>
                  <a:gd name="connsiteX37" fmla="*/ 1345029 w 1905545"/>
                  <a:gd name="connsiteY37" fmla="*/ 2661114 h 3193295"/>
                  <a:gd name="connsiteX38" fmla="*/ 1357121 w 1905545"/>
                  <a:gd name="connsiteY38" fmla="*/ 2662458 h 3193295"/>
                  <a:gd name="connsiteX39" fmla="*/ 1385337 w 1905545"/>
                  <a:gd name="connsiteY39" fmla="*/ 2636924 h 3193295"/>
                  <a:gd name="connsiteX40" fmla="*/ 1382650 w 1905545"/>
                  <a:gd name="connsiteY40" fmla="*/ 2572417 h 3193295"/>
                  <a:gd name="connsiteX41" fmla="*/ 1369214 w 1905545"/>
                  <a:gd name="connsiteY41" fmla="*/ 2548227 h 3193295"/>
                  <a:gd name="connsiteX42" fmla="*/ 1358465 w 1905545"/>
                  <a:gd name="connsiteY42" fmla="*/ 2529412 h 3193295"/>
                  <a:gd name="connsiteX43" fmla="*/ 1357121 w 1905545"/>
                  <a:gd name="connsiteY43" fmla="*/ 2491784 h 3193295"/>
                  <a:gd name="connsiteX44" fmla="*/ 1363839 w 1905545"/>
                  <a:gd name="connsiteY44" fmla="*/ 2482376 h 3193295"/>
                  <a:gd name="connsiteX45" fmla="*/ 1371901 w 1905545"/>
                  <a:gd name="connsiteY45" fmla="*/ 2443403 h 3193295"/>
                  <a:gd name="connsiteX46" fmla="*/ 1359808 w 1905545"/>
                  <a:gd name="connsiteY46" fmla="*/ 2435340 h 3193295"/>
                  <a:gd name="connsiteX47" fmla="*/ 1190517 w 1905545"/>
                  <a:gd name="connsiteY47" fmla="*/ 2417869 h 3193295"/>
                  <a:gd name="connsiteX48" fmla="*/ 1189173 w 1905545"/>
                  <a:gd name="connsiteY48" fmla="*/ 2415182 h 3193295"/>
                  <a:gd name="connsiteX49" fmla="*/ 1159614 w 1905545"/>
                  <a:gd name="connsiteY49" fmla="*/ 2403087 h 3193295"/>
                  <a:gd name="connsiteX50" fmla="*/ 1148866 w 1905545"/>
                  <a:gd name="connsiteY50" fmla="*/ 2407118 h 3193295"/>
                  <a:gd name="connsiteX51" fmla="*/ 1131399 w 1905545"/>
                  <a:gd name="connsiteY51" fmla="*/ 2409806 h 3193295"/>
                  <a:gd name="connsiteX52" fmla="*/ 1123338 w 1905545"/>
                  <a:gd name="connsiteY52" fmla="*/ 2400399 h 3193295"/>
                  <a:gd name="connsiteX53" fmla="*/ 1103184 w 1905545"/>
                  <a:gd name="connsiteY53" fmla="*/ 2384272 h 3193295"/>
                  <a:gd name="connsiteX54" fmla="*/ 1093779 w 1905545"/>
                  <a:gd name="connsiteY54" fmla="*/ 2385616 h 3193295"/>
                  <a:gd name="connsiteX55" fmla="*/ 1089749 w 1905545"/>
                  <a:gd name="connsiteY55" fmla="*/ 2385616 h 3193295"/>
                  <a:gd name="connsiteX56" fmla="*/ 1087061 w 1905545"/>
                  <a:gd name="connsiteY56" fmla="*/ 2381584 h 3193295"/>
                  <a:gd name="connsiteX57" fmla="*/ 1083031 w 1905545"/>
                  <a:gd name="connsiteY57" fmla="*/ 2374865 h 3193295"/>
                  <a:gd name="connsiteX58" fmla="*/ 1066908 w 1905545"/>
                  <a:gd name="connsiteY58" fmla="*/ 2365458 h 3193295"/>
                  <a:gd name="connsiteX59" fmla="*/ 1036005 w 1905545"/>
                  <a:gd name="connsiteY59" fmla="*/ 2374865 h 3193295"/>
                  <a:gd name="connsiteX60" fmla="*/ 1029287 w 1905545"/>
                  <a:gd name="connsiteY60" fmla="*/ 2380240 h 3193295"/>
                  <a:gd name="connsiteX61" fmla="*/ 1010477 w 1905545"/>
                  <a:gd name="connsiteY61" fmla="*/ 2392336 h 3193295"/>
                  <a:gd name="connsiteX62" fmla="*/ 947328 w 1905545"/>
                  <a:gd name="connsiteY62" fmla="*/ 2374865 h 3193295"/>
                  <a:gd name="connsiteX63" fmla="*/ 907021 w 1905545"/>
                  <a:gd name="connsiteY63" fmla="*/ 2314390 h 3193295"/>
                  <a:gd name="connsiteX64" fmla="*/ 877462 w 1905545"/>
                  <a:gd name="connsiteY64" fmla="*/ 2317078 h 3193295"/>
                  <a:gd name="connsiteX65" fmla="*/ 870744 w 1905545"/>
                  <a:gd name="connsiteY65" fmla="*/ 2318422 h 3193295"/>
                  <a:gd name="connsiteX66" fmla="*/ 829093 w 1905545"/>
                  <a:gd name="connsiteY66" fmla="*/ 2319765 h 3193295"/>
                  <a:gd name="connsiteX67" fmla="*/ 807596 w 1905545"/>
                  <a:gd name="connsiteY67" fmla="*/ 2307670 h 3193295"/>
                  <a:gd name="connsiteX68" fmla="*/ 806252 w 1905545"/>
                  <a:gd name="connsiteY68" fmla="*/ 2292887 h 3193295"/>
                  <a:gd name="connsiteX69" fmla="*/ 810283 w 1905545"/>
                  <a:gd name="connsiteY69" fmla="*/ 2214942 h 3193295"/>
                  <a:gd name="connsiteX70" fmla="*/ 804909 w 1905545"/>
                  <a:gd name="connsiteY70" fmla="*/ 2213598 h 3193295"/>
                  <a:gd name="connsiteX71" fmla="*/ 726981 w 1905545"/>
                  <a:gd name="connsiteY71" fmla="*/ 2204191 h 3193295"/>
                  <a:gd name="connsiteX72" fmla="*/ 702796 w 1905545"/>
                  <a:gd name="connsiteY72" fmla="*/ 2206878 h 3193295"/>
                  <a:gd name="connsiteX73" fmla="*/ 623525 w 1905545"/>
                  <a:gd name="connsiteY73" fmla="*/ 2225693 h 3193295"/>
                  <a:gd name="connsiteX74" fmla="*/ 611433 w 1905545"/>
                  <a:gd name="connsiteY74" fmla="*/ 2217630 h 3193295"/>
                  <a:gd name="connsiteX75" fmla="*/ 602027 w 1905545"/>
                  <a:gd name="connsiteY75" fmla="*/ 2210910 h 3193295"/>
                  <a:gd name="connsiteX76" fmla="*/ 584561 w 1905545"/>
                  <a:gd name="connsiteY76" fmla="*/ 2175969 h 3193295"/>
                  <a:gd name="connsiteX77" fmla="*/ 596653 w 1905545"/>
                  <a:gd name="connsiteY77" fmla="*/ 2139684 h 3193295"/>
                  <a:gd name="connsiteX78" fmla="*/ 607402 w 1905545"/>
                  <a:gd name="connsiteY78" fmla="*/ 2130277 h 3193295"/>
                  <a:gd name="connsiteX79" fmla="*/ 618150 w 1905545"/>
                  <a:gd name="connsiteY79" fmla="*/ 2119525 h 3193295"/>
                  <a:gd name="connsiteX80" fmla="*/ 645022 w 1905545"/>
                  <a:gd name="connsiteY80" fmla="*/ 2055019 h 3193295"/>
                  <a:gd name="connsiteX81" fmla="*/ 645022 w 1905545"/>
                  <a:gd name="connsiteY81" fmla="*/ 2037548 h 3193295"/>
                  <a:gd name="connsiteX82" fmla="*/ 630243 w 1905545"/>
                  <a:gd name="connsiteY82" fmla="*/ 2024109 h 3193295"/>
                  <a:gd name="connsiteX83" fmla="*/ 552315 w 1905545"/>
                  <a:gd name="connsiteY83" fmla="*/ 1982449 h 3193295"/>
                  <a:gd name="connsiteX84" fmla="*/ 534848 w 1905545"/>
                  <a:gd name="connsiteY84" fmla="*/ 1969010 h 3193295"/>
                  <a:gd name="connsiteX85" fmla="*/ 529474 w 1905545"/>
                  <a:gd name="connsiteY85" fmla="*/ 1959602 h 3193295"/>
                  <a:gd name="connsiteX86" fmla="*/ 510664 w 1905545"/>
                  <a:gd name="connsiteY86" fmla="*/ 1938100 h 3193295"/>
                  <a:gd name="connsiteX87" fmla="*/ 497228 w 1905545"/>
                  <a:gd name="connsiteY87" fmla="*/ 1936756 h 3193295"/>
                  <a:gd name="connsiteX88" fmla="*/ 491854 w 1905545"/>
                  <a:gd name="connsiteY88" fmla="*/ 1936756 h 3193295"/>
                  <a:gd name="connsiteX89" fmla="*/ 471700 w 1905545"/>
                  <a:gd name="connsiteY89" fmla="*/ 1908534 h 3193295"/>
                  <a:gd name="connsiteX90" fmla="*/ 447516 w 1905545"/>
                  <a:gd name="connsiteY90" fmla="*/ 1798335 h 3193295"/>
                  <a:gd name="connsiteX91" fmla="*/ 447516 w 1905545"/>
                  <a:gd name="connsiteY91" fmla="*/ 1795647 h 3193295"/>
                  <a:gd name="connsiteX92" fmla="*/ 446172 w 1905545"/>
                  <a:gd name="connsiteY92" fmla="*/ 1794304 h 3193295"/>
                  <a:gd name="connsiteX93" fmla="*/ 411239 w 1905545"/>
                  <a:gd name="connsiteY93" fmla="*/ 1784896 h 3193295"/>
                  <a:gd name="connsiteX94" fmla="*/ 387054 w 1905545"/>
                  <a:gd name="connsiteY94" fmla="*/ 1802367 h 3193295"/>
                  <a:gd name="connsiteX95" fmla="*/ 313157 w 1905545"/>
                  <a:gd name="connsiteY95" fmla="*/ 1784896 h 3193295"/>
                  <a:gd name="connsiteX96" fmla="*/ 258070 w 1905545"/>
                  <a:gd name="connsiteY96" fmla="*/ 1771457 h 3193295"/>
                  <a:gd name="connsiteX97" fmla="*/ 228511 w 1905545"/>
                  <a:gd name="connsiteY97" fmla="*/ 1749955 h 3193295"/>
                  <a:gd name="connsiteX98" fmla="*/ 228511 w 1905545"/>
                  <a:gd name="connsiteY98" fmla="*/ 1724421 h 3193295"/>
                  <a:gd name="connsiteX99" fmla="*/ 217763 w 1905545"/>
                  <a:gd name="connsiteY99" fmla="*/ 1681416 h 3193295"/>
                  <a:gd name="connsiteX100" fmla="*/ 213732 w 1905545"/>
                  <a:gd name="connsiteY100" fmla="*/ 1678729 h 3193295"/>
                  <a:gd name="connsiteX101" fmla="*/ 209701 w 1905545"/>
                  <a:gd name="connsiteY101" fmla="*/ 1676041 h 3193295"/>
                  <a:gd name="connsiteX102" fmla="*/ 211045 w 1905545"/>
                  <a:gd name="connsiteY102" fmla="*/ 1667977 h 3193295"/>
                  <a:gd name="connsiteX103" fmla="*/ 190891 w 1905545"/>
                  <a:gd name="connsiteY103" fmla="*/ 1592720 h 3193295"/>
                  <a:gd name="connsiteX104" fmla="*/ 205671 w 1905545"/>
                  <a:gd name="connsiteY104" fmla="*/ 1525525 h 3193295"/>
                  <a:gd name="connsiteX105" fmla="*/ 204327 w 1905545"/>
                  <a:gd name="connsiteY105" fmla="*/ 1521493 h 3193295"/>
                  <a:gd name="connsiteX106" fmla="*/ 201640 w 1905545"/>
                  <a:gd name="connsiteY106" fmla="*/ 1512086 h 3193295"/>
                  <a:gd name="connsiteX107" fmla="*/ 201640 w 1905545"/>
                  <a:gd name="connsiteY107" fmla="*/ 1506710 h 3193295"/>
                  <a:gd name="connsiteX108" fmla="*/ 202983 w 1905545"/>
                  <a:gd name="connsiteY108" fmla="*/ 1495959 h 3193295"/>
                  <a:gd name="connsiteX109" fmla="*/ 193579 w 1905545"/>
                  <a:gd name="connsiteY109" fmla="*/ 1477145 h 3193295"/>
                  <a:gd name="connsiteX110" fmla="*/ 190891 w 1905545"/>
                  <a:gd name="connsiteY110" fmla="*/ 1473113 h 3193295"/>
                  <a:gd name="connsiteX111" fmla="*/ 192235 w 1905545"/>
                  <a:gd name="connsiteY111" fmla="*/ 1409950 h 3193295"/>
                  <a:gd name="connsiteX112" fmla="*/ 194922 w 1905545"/>
                  <a:gd name="connsiteY112" fmla="*/ 1405918 h 3193295"/>
                  <a:gd name="connsiteX113" fmla="*/ 204327 w 1905545"/>
                  <a:gd name="connsiteY113" fmla="*/ 1383073 h 3193295"/>
                  <a:gd name="connsiteX114" fmla="*/ 184173 w 1905545"/>
                  <a:gd name="connsiteY114" fmla="*/ 1345444 h 3193295"/>
                  <a:gd name="connsiteX115" fmla="*/ 205671 w 1905545"/>
                  <a:gd name="connsiteY115" fmla="*/ 1325285 h 3193295"/>
                  <a:gd name="connsiteX116" fmla="*/ 342716 w 1905545"/>
                  <a:gd name="connsiteY116" fmla="*/ 1279593 h 3193295"/>
                  <a:gd name="connsiteX117" fmla="*/ 196265 w 1905545"/>
                  <a:gd name="connsiteY117" fmla="*/ 1255403 h 3193295"/>
                  <a:gd name="connsiteX118" fmla="*/ 190891 w 1905545"/>
                  <a:gd name="connsiteY118" fmla="*/ 1221805 h 3193295"/>
                  <a:gd name="connsiteX119" fmla="*/ 162676 w 1905545"/>
                  <a:gd name="connsiteY119" fmla="*/ 1213742 h 3193295"/>
                  <a:gd name="connsiteX120" fmla="*/ 146553 w 1905545"/>
                  <a:gd name="connsiteY120" fmla="*/ 1209710 h 3193295"/>
                  <a:gd name="connsiteX121" fmla="*/ 219107 w 1905545"/>
                  <a:gd name="connsiteY121" fmla="*/ 1084728 h 3193295"/>
                  <a:gd name="connsiteX122" fmla="*/ 229855 w 1905545"/>
                  <a:gd name="connsiteY122" fmla="*/ 1071289 h 3193295"/>
                  <a:gd name="connsiteX123" fmla="*/ 239260 w 1905545"/>
                  <a:gd name="connsiteY123" fmla="*/ 1067258 h 3193295"/>
                  <a:gd name="connsiteX124" fmla="*/ 260758 w 1905545"/>
                  <a:gd name="connsiteY124" fmla="*/ 1044412 h 3193295"/>
                  <a:gd name="connsiteX125" fmla="*/ 255383 w 1905545"/>
                  <a:gd name="connsiteY125" fmla="*/ 1033661 h 3193295"/>
                  <a:gd name="connsiteX126" fmla="*/ 252696 w 1905545"/>
                  <a:gd name="connsiteY126" fmla="*/ 1029629 h 3193295"/>
                  <a:gd name="connsiteX127" fmla="*/ 255383 w 1905545"/>
                  <a:gd name="connsiteY127" fmla="*/ 1022909 h 3193295"/>
                  <a:gd name="connsiteX128" fmla="*/ 309126 w 1905545"/>
                  <a:gd name="connsiteY128" fmla="*/ 938244 h 3193295"/>
                  <a:gd name="connsiteX129" fmla="*/ 340029 w 1905545"/>
                  <a:gd name="connsiteY129" fmla="*/ 912710 h 3193295"/>
                  <a:gd name="connsiteX130" fmla="*/ 344060 w 1905545"/>
                  <a:gd name="connsiteY130" fmla="*/ 911366 h 3193295"/>
                  <a:gd name="connsiteX131" fmla="*/ 345403 w 1905545"/>
                  <a:gd name="connsiteY131" fmla="*/ 907335 h 3193295"/>
                  <a:gd name="connsiteX132" fmla="*/ 306439 w 1905545"/>
                  <a:gd name="connsiteY132" fmla="*/ 852235 h 3193295"/>
                  <a:gd name="connsiteX133" fmla="*/ 190891 w 1905545"/>
                  <a:gd name="connsiteY133" fmla="*/ 795792 h 3193295"/>
                  <a:gd name="connsiteX134" fmla="*/ 193579 w 1905545"/>
                  <a:gd name="connsiteY134" fmla="*/ 789072 h 3193295"/>
                  <a:gd name="connsiteX135" fmla="*/ 217763 w 1905545"/>
                  <a:gd name="connsiteY135" fmla="*/ 786384 h 3193295"/>
                  <a:gd name="connsiteX136" fmla="*/ 235229 w 1905545"/>
                  <a:gd name="connsiteY136" fmla="*/ 756819 h 3193295"/>
                  <a:gd name="connsiteX137" fmla="*/ 215076 w 1905545"/>
                  <a:gd name="connsiteY137" fmla="*/ 723221 h 3193295"/>
                  <a:gd name="connsiteX138" fmla="*/ 213732 w 1905545"/>
                  <a:gd name="connsiteY138" fmla="*/ 721877 h 3193295"/>
                  <a:gd name="connsiteX139" fmla="*/ 150584 w 1905545"/>
                  <a:gd name="connsiteY139" fmla="*/ 622430 h 3193295"/>
                  <a:gd name="connsiteX140" fmla="*/ 145209 w 1905545"/>
                  <a:gd name="connsiteY140" fmla="*/ 592864 h 3193295"/>
                  <a:gd name="connsiteX141" fmla="*/ 150584 w 1905545"/>
                  <a:gd name="connsiteY141" fmla="*/ 574049 h 3193295"/>
                  <a:gd name="connsiteX142" fmla="*/ 155958 w 1905545"/>
                  <a:gd name="connsiteY142" fmla="*/ 557923 h 3193295"/>
                  <a:gd name="connsiteX143" fmla="*/ 149240 w 1905545"/>
                  <a:gd name="connsiteY143" fmla="*/ 502823 h 3193295"/>
                  <a:gd name="connsiteX144" fmla="*/ 88779 w 1905545"/>
                  <a:gd name="connsiteY144" fmla="*/ 426221 h 3193295"/>
                  <a:gd name="connsiteX145" fmla="*/ 87435 w 1905545"/>
                  <a:gd name="connsiteY145" fmla="*/ 424877 h 3193295"/>
                  <a:gd name="connsiteX146" fmla="*/ 78030 w 1905545"/>
                  <a:gd name="connsiteY146" fmla="*/ 415470 h 3193295"/>
                  <a:gd name="connsiteX147" fmla="*/ 73999 w 1905545"/>
                  <a:gd name="connsiteY147" fmla="*/ 403375 h 3193295"/>
                  <a:gd name="connsiteX148" fmla="*/ 80717 w 1905545"/>
                  <a:gd name="connsiteY148" fmla="*/ 341556 h 3193295"/>
                  <a:gd name="connsiteX149" fmla="*/ 83405 w 1905545"/>
                  <a:gd name="connsiteY149" fmla="*/ 336180 h 3193295"/>
                  <a:gd name="connsiteX150" fmla="*/ 91466 w 1905545"/>
                  <a:gd name="connsiteY150" fmla="*/ 309303 h 3193295"/>
                  <a:gd name="connsiteX151" fmla="*/ 59220 w 1905545"/>
                  <a:gd name="connsiteY151" fmla="*/ 262266 h 3193295"/>
                  <a:gd name="connsiteX152" fmla="*/ 102 w 1905545"/>
                  <a:gd name="connsiteY152" fmla="*/ 170882 h 3193295"/>
                  <a:gd name="connsiteX153" fmla="*/ 32349 w 1905545"/>
                  <a:gd name="connsiteY153" fmla="*/ 96968 h 3193295"/>
                  <a:gd name="connsiteX154" fmla="*/ 102215 w 1905545"/>
                  <a:gd name="connsiteY154" fmla="*/ 63370 h 3193295"/>
                  <a:gd name="connsiteX155" fmla="*/ 111620 w 1905545"/>
                  <a:gd name="connsiteY155" fmla="*/ 76809 h 3193295"/>
                  <a:gd name="connsiteX156" fmla="*/ 147896 w 1905545"/>
                  <a:gd name="connsiteY156" fmla="*/ 49931 h 3193295"/>
                  <a:gd name="connsiteX157" fmla="*/ 293004 w 1905545"/>
                  <a:gd name="connsiteY157" fmla="*/ 87560 h 3193295"/>
                  <a:gd name="connsiteX158" fmla="*/ 494541 w 1905545"/>
                  <a:gd name="connsiteY158" fmla="*/ 99656 h 3193295"/>
                  <a:gd name="connsiteX159" fmla="*/ 643679 w 1905545"/>
                  <a:gd name="connsiteY159" fmla="*/ 174913 h 3193295"/>
                  <a:gd name="connsiteX160" fmla="*/ 681299 w 1905545"/>
                  <a:gd name="connsiteY160" fmla="*/ 165506 h 3193295"/>
                  <a:gd name="connsiteX161" fmla="*/ 755196 w 1905545"/>
                  <a:gd name="connsiteY161" fmla="*/ 266298 h 3193295"/>
                  <a:gd name="connsiteX162" fmla="*/ 753853 w 1905545"/>
                  <a:gd name="connsiteY162" fmla="*/ 317366 h 3193295"/>
                  <a:gd name="connsiteX163" fmla="*/ 698765 w 1905545"/>
                  <a:gd name="connsiteY163" fmla="*/ 373810 h 3193295"/>
                  <a:gd name="connsiteX164" fmla="*/ 653084 w 1905545"/>
                  <a:gd name="connsiteY164" fmla="*/ 428909 h 3193295"/>
                  <a:gd name="connsiteX165" fmla="*/ 588591 w 1905545"/>
                  <a:gd name="connsiteY165" fmla="*/ 447724 h 3193295"/>
                  <a:gd name="connsiteX166" fmla="*/ 557689 w 1905545"/>
                  <a:gd name="connsiteY166" fmla="*/ 424877 h 3193295"/>
                  <a:gd name="connsiteX167" fmla="*/ 385711 w 1905545"/>
                  <a:gd name="connsiteY167" fmla="*/ 410095 h 3193295"/>
                  <a:gd name="connsiteX168" fmla="*/ 341373 w 1905545"/>
                  <a:gd name="connsiteY168" fmla="*/ 377841 h 3193295"/>
                  <a:gd name="connsiteX169" fmla="*/ 293004 w 1905545"/>
                  <a:gd name="connsiteY169" fmla="*/ 387248 h 3193295"/>
                  <a:gd name="connsiteX170" fmla="*/ 337342 w 1905545"/>
                  <a:gd name="connsiteY170" fmla="*/ 435629 h 3193295"/>
                  <a:gd name="connsiteX171" fmla="*/ 387054 w 1905545"/>
                  <a:gd name="connsiteY171" fmla="*/ 479977 h 3193295"/>
                  <a:gd name="connsiteX172" fmla="*/ 446172 w 1905545"/>
                  <a:gd name="connsiteY172" fmla="*/ 498792 h 3193295"/>
                  <a:gd name="connsiteX173" fmla="*/ 459608 w 1905545"/>
                  <a:gd name="connsiteY173" fmla="*/ 568674 h 3193295"/>
                  <a:gd name="connsiteX174" fmla="*/ 536192 w 1905545"/>
                  <a:gd name="connsiteY174" fmla="*/ 681561 h 3193295"/>
                  <a:gd name="connsiteX175" fmla="*/ 596653 w 1905545"/>
                  <a:gd name="connsiteY175" fmla="*/ 688280 h 3193295"/>
                  <a:gd name="connsiteX176" fmla="*/ 683986 w 1905545"/>
                  <a:gd name="connsiteY176" fmla="*/ 713814 h 3193295"/>
                  <a:gd name="connsiteX177" fmla="*/ 702796 w 1905545"/>
                  <a:gd name="connsiteY177" fmla="*/ 708439 h 3193295"/>
                  <a:gd name="connsiteX178" fmla="*/ 709514 w 1905545"/>
                  <a:gd name="connsiteY178" fmla="*/ 688280 h 3193295"/>
                  <a:gd name="connsiteX179" fmla="*/ 584561 w 1905545"/>
                  <a:gd name="connsiteY179" fmla="*/ 608991 h 3193295"/>
                  <a:gd name="connsiteX180" fmla="*/ 600684 w 1905545"/>
                  <a:gd name="connsiteY180" fmla="*/ 570018 h 3193295"/>
                  <a:gd name="connsiteX181" fmla="*/ 849247 w 1905545"/>
                  <a:gd name="connsiteY181" fmla="*/ 598239 h 3193295"/>
                  <a:gd name="connsiteX182" fmla="*/ 767289 w 1905545"/>
                  <a:gd name="connsiteY182" fmla="*/ 529701 h 3193295"/>
                  <a:gd name="connsiteX183" fmla="*/ 709514 w 1905545"/>
                  <a:gd name="connsiteY183" fmla="*/ 471914 h 3193295"/>
                  <a:gd name="connsiteX184" fmla="*/ 755196 w 1905545"/>
                  <a:gd name="connsiteY184" fmla="*/ 414126 h 3193295"/>
                  <a:gd name="connsiteX185" fmla="*/ 806252 w 1905545"/>
                  <a:gd name="connsiteY185" fmla="*/ 336180 h 3193295"/>
                  <a:gd name="connsiteX186" fmla="*/ 880149 w 1905545"/>
                  <a:gd name="connsiteY186" fmla="*/ 290488 h 3193295"/>
                  <a:gd name="connsiteX187" fmla="*/ 886867 w 1905545"/>
                  <a:gd name="connsiteY187" fmla="*/ 330805 h 3193295"/>
                  <a:gd name="connsiteX188" fmla="*/ 967482 w 1905545"/>
                  <a:gd name="connsiteY188" fmla="*/ 341556 h 3193295"/>
                  <a:gd name="connsiteX189" fmla="*/ 940610 w 1905545"/>
                  <a:gd name="connsiteY189" fmla="*/ 248828 h 3193295"/>
                  <a:gd name="connsiteX190" fmla="*/ 862683 w 1905545"/>
                  <a:gd name="connsiteY190" fmla="*/ 239420 h 3193295"/>
                  <a:gd name="connsiteX191" fmla="*/ 831780 w 1905545"/>
                  <a:gd name="connsiteY191" fmla="*/ 72778 h 3193295"/>
                  <a:gd name="connsiteX192" fmla="*/ 794160 w 1905545"/>
                  <a:gd name="connsiteY192" fmla="*/ 37837 h 3193295"/>
                  <a:gd name="connsiteX193" fmla="*/ 988980 w 1905545"/>
                  <a:gd name="connsiteY193" fmla="*/ 78153 h 3193295"/>
                  <a:gd name="connsiteX194" fmla="*/ 905678 w 1905545"/>
                  <a:gd name="connsiteY194" fmla="*/ 114438 h 3193295"/>
                  <a:gd name="connsiteX195" fmla="*/ 943298 w 1905545"/>
                  <a:gd name="connsiteY195" fmla="*/ 199104 h 3193295"/>
                  <a:gd name="connsiteX196" fmla="*/ 1072281 w 1905545"/>
                  <a:gd name="connsiteY196" fmla="*/ 178945 h 3193295"/>
                  <a:gd name="connsiteX197" fmla="*/ 1087061 w 1905545"/>
                  <a:gd name="connsiteY197" fmla="*/ 59339 h 3193295"/>
                  <a:gd name="connsiteX198" fmla="*/ 1081687 w 1905545"/>
                  <a:gd name="connsiteY198" fmla="*/ 33805 h 3193295"/>
                  <a:gd name="connsiteX199" fmla="*/ 1091092 w 1905545"/>
                  <a:gd name="connsiteY199" fmla="*/ 12303 h 3193295"/>
                  <a:gd name="connsiteX200" fmla="*/ 1099051 w 1905545"/>
                  <a:gd name="connsiteY200" fmla="*/ 0 h 319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905545" h="3193295">
                    <a:moveTo>
                      <a:pt x="1099051" y="0"/>
                    </a:moveTo>
                    <a:lnTo>
                      <a:pt x="1817937" y="0"/>
                    </a:lnTo>
                    <a:lnTo>
                      <a:pt x="1812932" y="25406"/>
                    </a:lnTo>
                    <a:cubicBezTo>
                      <a:pt x="1810916" y="52283"/>
                      <a:pt x="1815283" y="79497"/>
                      <a:pt x="1826032" y="103687"/>
                    </a:cubicBezTo>
                    <a:cubicBezTo>
                      <a:pt x="1807221" y="94280"/>
                      <a:pt x="1784380" y="92936"/>
                      <a:pt x="1764227" y="100999"/>
                    </a:cubicBezTo>
                    <a:cubicBezTo>
                      <a:pt x="1807221" y="106375"/>
                      <a:pt x="1836780" y="148036"/>
                      <a:pt x="1854247" y="187009"/>
                    </a:cubicBezTo>
                    <a:cubicBezTo>
                      <a:pt x="1862980" y="207167"/>
                      <a:pt x="1871042" y="228333"/>
                      <a:pt x="1881119" y="247820"/>
                    </a:cubicBezTo>
                    <a:lnTo>
                      <a:pt x="1905545" y="279623"/>
                    </a:lnTo>
                    <a:lnTo>
                      <a:pt x="1905545" y="3172328"/>
                    </a:lnTo>
                    <a:lnTo>
                      <a:pt x="1897032" y="3169651"/>
                    </a:lnTo>
                    <a:cubicBezTo>
                      <a:pt x="1863652" y="3162974"/>
                      <a:pt x="1828383" y="3165746"/>
                      <a:pt x="1799160" y="3167761"/>
                    </a:cubicBezTo>
                    <a:lnTo>
                      <a:pt x="1691674" y="3175824"/>
                    </a:lnTo>
                    <a:cubicBezTo>
                      <a:pt x="1678238" y="3175824"/>
                      <a:pt x="1664802" y="3177168"/>
                      <a:pt x="1658084" y="3169105"/>
                    </a:cubicBezTo>
                    <a:cubicBezTo>
                      <a:pt x="1652709" y="3165074"/>
                      <a:pt x="1650022" y="3157010"/>
                      <a:pt x="1647336" y="3150291"/>
                    </a:cubicBezTo>
                    <a:cubicBezTo>
                      <a:pt x="1641961" y="3136852"/>
                      <a:pt x="1636586" y="3120725"/>
                      <a:pt x="1617777" y="3122069"/>
                    </a:cubicBezTo>
                    <a:lnTo>
                      <a:pt x="1613746" y="3122069"/>
                    </a:lnTo>
                    <a:lnTo>
                      <a:pt x="1611059" y="3124757"/>
                    </a:lnTo>
                    <a:cubicBezTo>
                      <a:pt x="1602997" y="3136852"/>
                      <a:pt x="1588218" y="3142227"/>
                      <a:pt x="1576125" y="3138196"/>
                    </a:cubicBezTo>
                    <a:lnTo>
                      <a:pt x="1566721" y="3135508"/>
                    </a:lnTo>
                    <a:lnTo>
                      <a:pt x="1565376" y="3144915"/>
                    </a:lnTo>
                    <a:cubicBezTo>
                      <a:pt x="1562689" y="3167761"/>
                      <a:pt x="1543879" y="3187919"/>
                      <a:pt x="1522382" y="3193295"/>
                    </a:cubicBezTo>
                    <a:cubicBezTo>
                      <a:pt x="1518351" y="3183888"/>
                      <a:pt x="1511633" y="3173137"/>
                      <a:pt x="1500885" y="3166417"/>
                    </a:cubicBezTo>
                    <a:cubicBezTo>
                      <a:pt x="1492823" y="3161042"/>
                      <a:pt x="1483418" y="3159698"/>
                      <a:pt x="1474013" y="3162386"/>
                    </a:cubicBezTo>
                    <a:cubicBezTo>
                      <a:pt x="1471326" y="3162386"/>
                      <a:pt x="1469982" y="3162386"/>
                      <a:pt x="1468638" y="3163730"/>
                    </a:cubicBezTo>
                    <a:cubicBezTo>
                      <a:pt x="1428331" y="3124757"/>
                      <a:pt x="1365183" y="3095191"/>
                      <a:pt x="1318158" y="3114005"/>
                    </a:cubicBezTo>
                    <a:cubicBezTo>
                      <a:pt x="1319501" y="3091159"/>
                      <a:pt x="1291286" y="3079064"/>
                      <a:pt x="1268445" y="3073689"/>
                    </a:cubicBezTo>
                    <a:cubicBezTo>
                      <a:pt x="1245604" y="3066969"/>
                      <a:pt x="1218732" y="3049499"/>
                      <a:pt x="1226793" y="3027996"/>
                    </a:cubicBezTo>
                    <a:cubicBezTo>
                      <a:pt x="1230825" y="3015901"/>
                      <a:pt x="1245604" y="3009182"/>
                      <a:pt x="1252322" y="2998431"/>
                    </a:cubicBezTo>
                    <a:cubicBezTo>
                      <a:pt x="1257696" y="2986336"/>
                      <a:pt x="1255009" y="2972897"/>
                      <a:pt x="1257696" y="2959458"/>
                    </a:cubicBezTo>
                    <a:cubicBezTo>
                      <a:pt x="1260383" y="2947363"/>
                      <a:pt x="1272476" y="2932580"/>
                      <a:pt x="1284568" y="2939299"/>
                    </a:cubicBezTo>
                    <a:cubicBezTo>
                      <a:pt x="1296660" y="2908390"/>
                      <a:pt x="1276506" y="2868073"/>
                      <a:pt x="1244261" y="2858666"/>
                    </a:cubicBezTo>
                    <a:cubicBezTo>
                      <a:pt x="1246947" y="2849259"/>
                      <a:pt x="1252322" y="2839851"/>
                      <a:pt x="1260383" y="2834476"/>
                    </a:cubicBezTo>
                    <a:cubicBezTo>
                      <a:pt x="1276506" y="2846571"/>
                      <a:pt x="1302035" y="2846571"/>
                      <a:pt x="1316814" y="2831788"/>
                    </a:cubicBezTo>
                    <a:cubicBezTo>
                      <a:pt x="1314126" y="2822381"/>
                      <a:pt x="1310096" y="2811630"/>
                      <a:pt x="1307408" y="2802223"/>
                    </a:cubicBezTo>
                    <a:cubicBezTo>
                      <a:pt x="1327562" y="2798191"/>
                      <a:pt x="1342342" y="2779376"/>
                      <a:pt x="1342342" y="2759218"/>
                    </a:cubicBezTo>
                    <a:cubicBezTo>
                      <a:pt x="1315470" y="2761906"/>
                      <a:pt x="1285911" y="2765937"/>
                      <a:pt x="1259040" y="2775345"/>
                    </a:cubicBezTo>
                    <a:cubicBezTo>
                      <a:pt x="1250979" y="2759218"/>
                      <a:pt x="1246947" y="2740404"/>
                      <a:pt x="1249634" y="2721589"/>
                    </a:cubicBezTo>
                    <a:cubicBezTo>
                      <a:pt x="1285911" y="2708150"/>
                      <a:pt x="1318158" y="2687992"/>
                      <a:pt x="1345029" y="2661114"/>
                    </a:cubicBezTo>
                    <a:cubicBezTo>
                      <a:pt x="1349060" y="2662458"/>
                      <a:pt x="1353091" y="2662458"/>
                      <a:pt x="1357121" y="2662458"/>
                    </a:cubicBezTo>
                    <a:cubicBezTo>
                      <a:pt x="1369214" y="2661114"/>
                      <a:pt x="1381305" y="2650363"/>
                      <a:pt x="1385337" y="2636924"/>
                    </a:cubicBezTo>
                    <a:cubicBezTo>
                      <a:pt x="1392055" y="2616765"/>
                      <a:pt x="1392055" y="2592575"/>
                      <a:pt x="1382650" y="2572417"/>
                    </a:cubicBezTo>
                    <a:cubicBezTo>
                      <a:pt x="1378619" y="2563010"/>
                      <a:pt x="1374588" y="2556290"/>
                      <a:pt x="1369214" y="2548227"/>
                    </a:cubicBezTo>
                    <a:cubicBezTo>
                      <a:pt x="1365183" y="2541507"/>
                      <a:pt x="1361152" y="2536132"/>
                      <a:pt x="1358465" y="2529412"/>
                    </a:cubicBezTo>
                    <a:cubicBezTo>
                      <a:pt x="1351747" y="2515973"/>
                      <a:pt x="1351747" y="2501191"/>
                      <a:pt x="1357121" y="2491784"/>
                    </a:cubicBezTo>
                    <a:cubicBezTo>
                      <a:pt x="1358465" y="2489096"/>
                      <a:pt x="1361152" y="2485064"/>
                      <a:pt x="1363839" y="2482376"/>
                    </a:cubicBezTo>
                    <a:cubicBezTo>
                      <a:pt x="1371901" y="2471625"/>
                      <a:pt x="1383993" y="2456842"/>
                      <a:pt x="1371901" y="2443403"/>
                    </a:cubicBezTo>
                    <a:cubicBezTo>
                      <a:pt x="1367870" y="2439372"/>
                      <a:pt x="1363839" y="2436684"/>
                      <a:pt x="1359808" y="2435340"/>
                    </a:cubicBezTo>
                    <a:cubicBezTo>
                      <a:pt x="1302035" y="2413838"/>
                      <a:pt x="1244261" y="2408462"/>
                      <a:pt x="1190517" y="2417869"/>
                    </a:cubicBezTo>
                    <a:cubicBezTo>
                      <a:pt x="1190517" y="2416525"/>
                      <a:pt x="1189173" y="2416525"/>
                      <a:pt x="1189173" y="2415182"/>
                    </a:cubicBezTo>
                    <a:cubicBezTo>
                      <a:pt x="1183799" y="2405775"/>
                      <a:pt x="1170364" y="2400399"/>
                      <a:pt x="1159614" y="2403087"/>
                    </a:cubicBezTo>
                    <a:cubicBezTo>
                      <a:pt x="1155584" y="2404431"/>
                      <a:pt x="1152896" y="2405775"/>
                      <a:pt x="1148866" y="2407118"/>
                    </a:cubicBezTo>
                    <a:cubicBezTo>
                      <a:pt x="1140805" y="2409806"/>
                      <a:pt x="1135430" y="2412494"/>
                      <a:pt x="1131399" y="2409806"/>
                    </a:cubicBezTo>
                    <a:cubicBezTo>
                      <a:pt x="1128712" y="2408462"/>
                      <a:pt x="1126025" y="2404431"/>
                      <a:pt x="1123338" y="2400399"/>
                    </a:cubicBezTo>
                    <a:cubicBezTo>
                      <a:pt x="1119307" y="2393679"/>
                      <a:pt x="1113933" y="2385616"/>
                      <a:pt x="1103184" y="2384272"/>
                    </a:cubicBezTo>
                    <a:cubicBezTo>
                      <a:pt x="1099153" y="2384272"/>
                      <a:pt x="1096467" y="2385616"/>
                      <a:pt x="1093779" y="2385616"/>
                    </a:cubicBezTo>
                    <a:cubicBezTo>
                      <a:pt x="1092435" y="2385616"/>
                      <a:pt x="1089749" y="2385616"/>
                      <a:pt x="1089749" y="2385616"/>
                    </a:cubicBezTo>
                    <a:cubicBezTo>
                      <a:pt x="1089749" y="2385616"/>
                      <a:pt x="1088405" y="2382928"/>
                      <a:pt x="1087061" y="2381584"/>
                    </a:cubicBezTo>
                    <a:cubicBezTo>
                      <a:pt x="1085717" y="2378897"/>
                      <a:pt x="1084374" y="2376209"/>
                      <a:pt x="1083031" y="2374865"/>
                    </a:cubicBezTo>
                    <a:cubicBezTo>
                      <a:pt x="1078999" y="2369489"/>
                      <a:pt x="1073625" y="2366801"/>
                      <a:pt x="1066908" y="2365458"/>
                    </a:cubicBezTo>
                    <a:cubicBezTo>
                      <a:pt x="1056159" y="2364114"/>
                      <a:pt x="1044066" y="2369489"/>
                      <a:pt x="1036005" y="2374865"/>
                    </a:cubicBezTo>
                    <a:cubicBezTo>
                      <a:pt x="1033318" y="2376209"/>
                      <a:pt x="1031974" y="2378897"/>
                      <a:pt x="1029287" y="2380240"/>
                    </a:cubicBezTo>
                    <a:cubicBezTo>
                      <a:pt x="1022569" y="2385616"/>
                      <a:pt x="1017195" y="2390992"/>
                      <a:pt x="1010477" y="2392336"/>
                    </a:cubicBezTo>
                    <a:cubicBezTo>
                      <a:pt x="995698" y="2374865"/>
                      <a:pt x="971513" y="2373521"/>
                      <a:pt x="947328" y="2374865"/>
                    </a:cubicBezTo>
                    <a:cubicBezTo>
                      <a:pt x="940610" y="2330516"/>
                      <a:pt x="921801" y="2317078"/>
                      <a:pt x="907021" y="2314390"/>
                    </a:cubicBezTo>
                    <a:cubicBezTo>
                      <a:pt x="896272" y="2311702"/>
                      <a:pt x="886867" y="2314390"/>
                      <a:pt x="877462" y="2317078"/>
                    </a:cubicBezTo>
                    <a:cubicBezTo>
                      <a:pt x="874775" y="2317078"/>
                      <a:pt x="873431" y="2318422"/>
                      <a:pt x="870744" y="2318422"/>
                    </a:cubicBezTo>
                    <a:cubicBezTo>
                      <a:pt x="857308" y="2321109"/>
                      <a:pt x="842529" y="2322453"/>
                      <a:pt x="829093" y="2319765"/>
                    </a:cubicBezTo>
                    <a:cubicBezTo>
                      <a:pt x="821032" y="2318422"/>
                      <a:pt x="810283" y="2314390"/>
                      <a:pt x="807596" y="2307670"/>
                    </a:cubicBezTo>
                    <a:cubicBezTo>
                      <a:pt x="806252" y="2303639"/>
                      <a:pt x="806252" y="2298263"/>
                      <a:pt x="806252" y="2292887"/>
                    </a:cubicBezTo>
                    <a:lnTo>
                      <a:pt x="810283" y="2214942"/>
                    </a:lnTo>
                    <a:lnTo>
                      <a:pt x="804909" y="2213598"/>
                    </a:lnTo>
                    <a:cubicBezTo>
                      <a:pt x="780724" y="2205534"/>
                      <a:pt x="753853" y="2202847"/>
                      <a:pt x="726981" y="2204191"/>
                    </a:cubicBezTo>
                    <a:cubicBezTo>
                      <a:pt x="718919" y="2204191"/>
                      <a:pt x="710858" y="2205534"/>
                      <a:pt x="702796" y="2206878"/>
                    </a:cubicBezTo>
                    <a:cubicBezTo>
                      <a:pt x="678612" y="2210910"/>
                      <a:pt x="651740" y="2217630"/>
                      <a:pt x="623525" y="2225693"/>
                    </a:cubicBezTo>
                    <a:cubicBezTo>
                      <a:pt x="619495" y="2223005"/>
                      <a:pt x="615463" y="2220317"/>
                      <a:pt x="611433" y="2217630"/>
                    </a:cubicBezTo>
                    <a:cubicBezTo>
                      <a:pt x="608745" y="2214942"/>
                      <a:pt x="604715" y="2213598"/>
                      <a:pt x="602027" y="2210910"/>
                    </a:cubicBezTo>
                    <a:cubicBezTo>
                      <a:pt x="592623" y="2202847"/>
                      <a:pt x="585905" y="2189408"/>
                      <a:pt x="584561" y="2175969"/>
                    </a:cubicBezTo>
                    <a:cubicBezTo>
                      <a:pt x="584561" y="2162530"/>
                      <a:pt x="588591" y="2149091"/>
                      <a:pt x="596653" y="2139684"/>
                    </a:cubicBezTo>
                    <a:cubicBezTo>
                      <a:pt x="600684" y="2136996"/>
                      <a:pt x="603371" y="2132964"/>
                      <a:pt x="607402" y="2130277"/>
                    </a:cubicBezTo>
                    <a:cubicBezTo>
                      <a:pt x="610089" y="2126245"/>
                      <a:pt x="614120" y="2123557"/>
                      <a:pt x="618150" y="2119525"/>
                    </a:cubicBezTo>
                    <a:cubicBezTo>
                      <a:pt x="635617" y="2100711"/>
                      <a:pt x="640992" y="2075177"/>
                      <a:pt x="645022" y="2055019"/>
                    </a:cubicBezTo>
                    <a:cubicBezTo>
                      <a:pt x="646366" y="2049643"/>
                      <a:pt x="647709" y="2044267"/>
                      <a:pt x="645022" y="2037548"/>
                    </a:cubicBezTo>
                    <a:cubicBezTo>
                      <a:pt x="642335" y="2030828"/>
                      <a:pt x="634274" y="2026797"/>
                      <a:pt x="630243" y="2024109"/>
                    </a:cubicBezTo>
                    <a:lnTo>
                      <a:pt x="552315" y="1982449"/>
                    </a:lnTo>
                    <a:cubicBezTo>
                      <a:pt x="545597" y="1978417"/>
                      <a:pt x="538880" y="1974385"/>
                      <a:pt x="534848" y="1969010"/>
                    </a:cubicBezTo>
                    <a:cubicBezTo>
                      <a:pt x="532161" y="1966322"/>
                      <a:pt x="530818" y="1963634"/>
                      <a:pt x="529474" y="1959602"/>
                    </a:cubicBezTo>
                    <a:cubicBezTo>
                      <a:pt x="525443" y="1951539"/>
                      <a:pt x="521413" y="1942132"/>
                      <a:pt x="510664" y="1938100"/>
                    </a:cubicBezTo>
                    <a:cubicBezTo>
                      <a:pt x="505290" y="1936756"/>
                      <a:pt x="501259" y="1936756"/>
                      <a:pt x="497228" y="1936756"/>
                    </a:cubicBezTo>
                    <a:cubicBezTo>
                      <a:pt x="495885" y="1936756"/>
                      <a:pt x="493197" y="1936756"/>
                      <a:pt x="491854" y="1936756"/>
                    </a:cubicBezTo>
                    <a:cubicBezTo>
                      <a:pt x="483792" y="1935412"/>
                      <a:pt x="477074" y="1926005"/>
                      <a:pt x="471700" y="1908534"/>
                    </a:cubicBezTo>
                    <a:cubicBezTo>
                      <a:pt x="460951" y="1872249"/>
                      <a:pt x="452890" y="1835964"/>
                      <a:pt x="447516" y="1798335"/>
                    </a:cubicBezTo>
                    <a:lnTo>
                      <a:pt x="447516" y="1795647"/>
                    </a:lnTo>
                    <a:lnTo>
                      <a:pt x="446172" y="1794304"/>
                    </a:lnTo>
                    <a:cubicBezTo>
                      <a:pt x="438110" y="1784896"/>
                      <a:pt x="424675" y="1782208"/>
                      <a:pt x="411239" y="1784896"/>
                    </a:cubicBezTo>
                    <a:cubicBezTo>
                      <a:pt x="400490" y="1787584"/>
                      <a:pt x="391085" y="1794304"/>
                      <a:pt x="387054" y="1802367"/>
                    </a:cubicBezTo>
                    <a:cubicBezTo>
                      <a:pt x="362870" y="1799679"/>
                      <a:pt x="337342" y="1792960"/>
                      <a:pt x="313157" y="1784896"/>
                    </a:cubicBezTo>
                    <a:cubicBezTo>
                      <a:pt x="294347" y="1782208"/>
                      <a:pt x="275537" y="1778177"/>
                      <a:pt x="258070" y="1771457"/>
                    </a:cubicBezTo>
                    <a:cubicBezTo>
                      <a:pt x="247322" y="1767426"/>
                      <a:pt x="232542" y="1760706"/>
                      <a:pt x="228511" y="1749955"/>
                    </a:cubicBezTo>
                    <a:cubicBezTo>
                      <a:pt x="225824" y="1743235"/>
                      <a:pt x="227168" y="1733828"/>
                      <a:pt x="228511" y="1724421"/>
                    </a:cubicBezTo>
                    <a:cubicBezTo>
                      <a:pt x="229855" y="1709638"/>
                      <a:pt x="231199" y="1692168"/>
                      <a:pt x="217763" y="1681416"/>
                    </a:cubicBezTo>
                    <a:cubicBezTo>
                      <a:pt x="216419" y="1680073"/>
                      <a:pt x="215076" y="1680073"/>
                      <a:pt x="213732" y="1678729"/>
                    </a:cubicBezTo>
                    <a:cubicBezTo>
                      <a:pt x="212389" y="1678729"/>
                      <a:pt x="209701" y="1677385"/>
                      <a:pt x="209701" y="1676041"/>
                    </a:cubicBezTo>
                    <a:cubicBezTo>
                      <a:pt x="208358" y="1674697"/>
                      <a:pt x="209701" y="1672009"/>
                      <a:pt x="211045" y="1667977"/>
                    </a:cubicBezTo>
                    <a:cubicBezTo>
                      <a:pt x="220450" y="1642444"/>
                      <a:pt x="213732" y="1608846"/>
                      <a:pt x="190891" y="1592720"/>
                    </a:cubicBezTo>
                    <a:cubicBezTo>
                      <a:pt x="208358" y="1575249"/>
                      <a:pt x="215076" y="1548371"/>
                      <a:pt x="205671" y="1525525"/>
                    </a:cubicBezTo>
                    <a:lnTo>
                      <a:pt x="204327" y="1521493"/>
                    </a:lnTo>
                    <a:cubicBezTo>
                      <a:pt x="202983" y="1517462"/>
                      <a:pt x="201640" y="1514774"/>
                      <a:pt x="201640" y="1512086"/>
                    </a:cubicBezTo>
                    <a:cubicBezTo>
                      <a:pt x="200296" y="1510742"/>
                      <a:pt x="201640" y="1509398"/>
                      <a:pt x="201640" y="1506710"/>
                    </a:cubicBezTo>
                    <a:cubicBezTo>
                      <a:pt x="202983" y="1502679"/>
                      <a:pt x="202983" y="1499991"/>
                      <a:pt x="202983" y="1495959"/>
                    </a:cubicBezTo>
                    <a:cubicBezTo>
                      <a:pt x="201640" y="1487896"/>
                      <a:pt x="197609" y="1482520"/>
                      <a:pt x="193579" y="1477145"/>
                    </a:cubicBezTo>
                    <a:cubicBezTo>
                      <a:pt x="192235" y="1475801"/>
                      <a:pt x="192235" y="1474457"/>
                      <a:pt x="190891" y="1473113"/>
                    </a:cubicBezTo>
                    <a:cubicBezTo>
                      <a:pt x="177455" y="1454299"/>
                      <a:pt x="182830" y="1427421"/>
                      <a:pt x="192235" y="1409950"/>
                    </a:cubicBezTo>
                    <a:lnTo>
                      <a:pt x="194922" y="1405918"/>
                    </a:lnTo>
                    <a:cubicBezTo>
                      <a:pt x="198953" y="1399199"/>
                      <a:pt x="202983" y="1392480"/>
                      <a:pt x="204327" y="1383073"/>
                    </a:cubicBezTo>
                    <a:cubicBezTo>
                      <a:pt x="205671" y="1368290"/>
                      <a:pt x="197609" y="1352163"/>
                      <a:pt x="184173" y="1345444"/>
                    </a:cubicBezTo>
                    <a:cubicBezTo>
                      <a:pt x="192235" y="1340068"/>
                      <a:pt x="198953" y="1333348"/>
                      <a:pt x="205671" y="1325285"/>
                    </a:cubicBezTo>
                    <a:cubicBezTo>
                      <a:pt x="247322" y="1299751"/>
                      <a:pt x="294347" y="1283624"/>
                      <a:pt x="342716" y="1279593"/>
                    </a:cubicBezTo>
                    <a:cubicBezTo>
                      <a:pt x="303752" y="1244652"/>
                      <a:pt x="244635" y="1235244"/>
                      <a:pt x="196265" y="1255403"/>
                    </a:cubicBezTo>
                    <a:cubicBezTo>
                      <a:pt x="194922" y="1244652"/>
                      <a:pt x="192235" y="1232556"/>
                      <a:pt x="190891" y="1221805"/>
                    </a:cubicBezTo>
                    <a:cubicBezTo>
                      <a:pt x="181486" y="1219118"/>
                      <a:pt x="172081" y="1216430"/>
                      <a:pt x="162676" y="1213742"/>
                    </a:cubicBezTo>
                    <a:cubicBezTo>
                      <a:pt x="157302" y="1212398"/>
                      <a:pt x="151927" y="1211054"/>
                      <a:pt x="146553" y="1209710"/>
                    </a:cubicBezTo>
                    <a:lnTo>
                      <a:pt x="219107" y="1084728"/>
                    </a:lnTo>
                    <a:cubicBezTo>
                      <a:pt x="223137" y="1078009"/>
                      <a:pt x="225824" y="1073977"/>
                      <a:pt x="229855" y="1071289"/>
                    </a:cubicBezTo>
                    <a:cubicBezTo>
                      <a:pt x="232542" y="1069946"/>
                      <a:pt x="235229" y="1068602"/>
                      <a:pt x="239260" y="1067258"/>
                    </a:cubicBezTo>
                    <a:cubicBezTo>
                      <a:pt x="247322" y="1064570"/>
                      <a:pt x="263445" y="1059194"/>
                      <a:pt x="260758" y="1044412"/>
                    </a:cubicBezTo>
                    <a:cubicBezTo>
                      <a:pt x="259414" y="1039036"/>
                      <a:pt x="256727" y="1036348"/>
                      <a:pt x="255383" y="1033661"/>
                    </a:cubicBezTo>
                    <a:cubicBezTo>
                      <a:pt x="254040" y="1032317"/>
                      <a:pt x="252696" y="1030973"/>
                      <a:pt x="252696" y="1029629"/>
                    </a:cubicBezTo>
                    <a:cubicBezTo>
                      <a:pt x="252696" y="1028285"/>
                      <a:pt x="254040" y="1024253"/>
                      <a:pt x="255383" y="1022909"/>
                    </a:cubicBezTo>
                    <a:cubicBezTo>
                      <a:pt x="271506" y="993344"/>
                      <a:pt x="288973" y="963778"/>
                      <a:pt x="309126" y="938244"/>
                    </a:cubicBezTo>
                    <a:cubicBezTo>
                      <a:pt x="317188" y="927493"/>
                      <a:pt x="327937" y="916742"/>
                      <a:pt x="340029" y="912710"/>
                    </a:cubicBezTo>
                    <a:lnTo>
                      <a:pt x="344060" y="911366"/>
                    </a:lnTo>
                    <a:lnTo>
                      <a:pt x="345403" y="907335"/>
                    </a:lnTo>
                    <a:cubicBezTo>
                      <a:pt x="352121" y="887176"/>
                      <a:pt x="337342" y="867018"/>
                      <a:pt x="306439" y="852235"/>
                    </a:cubicBezTo>
                    <a:lnTo>
                      <a:pt x="190891" y="795792"/>
                    </a:lnTo>
                    <a:lnTo>
                      <a:pt x="193579" y="789072"/>
                    </a:lnTo>
                    <a:cubicBezTo>
                      <a:pt x="201640" y="791760"/>
                      <a:pt x="209701" y="790416"/>
                      <a:pt x="217763" y="786384"/>
                    </a:cubicBezTo>
                    <a:cubicBezTo>
                      <a:pt x="228511" y="779665"/>
                      <a:pt x="236573" y="768914"/>
                      <a:pt x="235229" y="756819"/>
                    </a:cubicBezTo>
                    <a:cubicBezTo>
                      <a:pt x="235229" y="742036"/>
                      <a:pt x="224481" y="732629"/>
                      <a:pt x="215076" y="723221"/>
                    </a:cubicBezTo>
                    <a:lnTo>
                      <a:pt x="213732" y="721877"/>
                    </a:lnTo>
                    <a:cubicBezTo>
                      <a:pt x="185517" y="695000"/>
                      <a:pt x="164020" y="660059"/>
                      <a:pt x="150584" y="622430"/>
                    </a:cubicBezTo>
                    <a:cubicBezTo>
                      <a:pt x="146553" y="613022"/>
                      <a:pt x="143866" y="602271"/>
                      <a:pt x="145209" y="592864"/>
                    </a:cubicBezTo>
                    <a:cubicBezTo>
                      <a:pt x="145209" y="586145"/>
                      <a:pt x="147896" y="580769"/>
                      <a:pt x="150584" y="574049"/>
                    </a:cubicBezTo>
                    <a:cubicBezTo>
                      <a:pt x="151927" y="568674"/>
                      <a:pt x="154614" y="563298"/>
                      <a:pt x="155958" y="557923"/>
                    </a:cubicBezTo>
                    <a:cubicBezTo>
                      <a:pt x="159989" y="541796"/>
                      <a:pt x="157302" y="522982"/>
                      <a:pt x="149240" y="502823"/>
                    </a:cubicBezTo>
                    <a:cubicBezTo>
                      <a:pt x="137148" y="473257"/>
                      <a:pt x="115650" y="445036"/>
                      <a:pt x="88779" y="426221"/>
                    </a:cubicBezTo>
                    <a:lnTo>
                      <a:pt x="87435" y="424877"/>
                    </a:lnTo>
                    <a:cubicBezTo>
                      <a:pt x="84748" y="420846"/>
                      <a:pt x="80717" y="418158"/>
                      <a:pt x="78030" y="415470"/>
                    </a:cubicBezTo>
                    <a:cubicBezTo>
                      <a:pt x="75343" y="411439"/>
                      <a:pt x="75343" y="407407"/>
                      <a:pt x="73999" y="403375"/>
                    </a:cubicBezTo>
                    <a:cubicBezTo>
                      <a:pt x="69969" y="381873"/>
                      <a:pt x="72656" y="360371"/>
                      <a:pt x="80717" y="341556"/>
                    </a:cubicBezTo>
                    <a:lnTo>
                      <a:pt x="83405" y="336180"/>
                    </a:lnTo>
                    <a:cubicBezTo>
                      <a:pt x="87435" y="328117"/>
                      <a:pt x="91466" y="318710"/>
                      <a:pt x="91466" y="309303"/>
                    </a:cubicBezTo>
                    <a:cubicBezTo>
                      <a:pt x="91466" y="287801"/>
                      <a:pt x="72656" y="273018"/>
                      <a:pt x="59220" y="262266"/>
                    </a:cubicBezTo>
                    <a:cubicBezTo>
                      <a:pt x="21600" y="232701"/>
                      <a:pt x="1446" y="201791"/>
                      <a:pt x="102" y="170882"/>
                    </a:cubicBezTo>
                    <a:cubicBezTo>
                      <a:pt x="-1241" y="144004"/>
                      <a:pt x="10851" y="117126"/>
                      <a:pt x="32349" y="96968"/>
                    </a:cubicBezTo>
                    <a:cubicBezTo>
                      <a:pt x="49815" y="80841"/>
                      <a:pt x="73999" y="68746"/>
                      <a:pt x="102215" y="63370"/>
                    </a:cubicBezTo>
                    <a:cubicBezTo>
                      <a:pt x="104902" y="68746"/>
                      <a:pt x="107589" y="72778"/>
                      <a:pt x="111620" y="76809"/>
                    </a:cubicBezTo>
                    <a:cubicBezTo>
                      <a:pt x="119681" y="63370"/>
                      <a:pt x="133117" y="53963"/>
                      <a:pt x="147896" y="49931"/>
                    </a:cubicBezTo>
                    <a:cubicBezTo>
                      <a:pt x="196265" y="36493"/>
                      <a:pt x="243291" y="75466"/>
                      <a:pt x="293004" y="87560"/>
                    </a:cubicBezTo>
                    <a:cubicBezTo>
                      <a:pt x="358839" y="105031"/>
                      <a:pt x="432736" y="72778"/>
                      <a:pt x="494541" y="99656"/>
                    </a:cubicBezTo>
                    <a:cubicBezTo>
                      <a:pt x="546941" y="122502"/>
                      <a:pt x="587248" y="185665"/>
                      <a:pt x="643679" y="174913"/>
                    </a:cubicBezTo>
                    <a:cubicBezTo>
                      <a:pt x="657115" y="172226"/>
                      <a:pt x="669206" y="166850"/>
                      <a:pt x="681299" y="165506"/>
                    </a:cubicBezTo>
                    <a:cubicBezTo>
                      <a:pt x="726981" y="161475"/>
                      <a:pt x="748478" y="220606"/>
                      <a:pt x="755196" y="266298"/>
                    </a:cubicBezTo>
                    <a:cubicBezTo>
                      <a:pt x="757883" y="283769"/>
                      <a:pt x="760571" y="301239"/>
                      <a:pt x="753853" y="317366"/>
                    </a:cubicBezTo>
                    <a:cubicBezTo>
                      <a:pt x="744448" y="342900"/>
                      <a:pt x="717576" y="354995"/>
                      <a:pt x="698765" y="373810"/>
                    </a:cubicBezTo>
                    <a:cubicBezTo>
                      <a:pt x="682642" y="391280"/>
                      <a:pt x="670551" y="412782"/>
                      <a:pt x="653084" y="428909"/>
                    </a:cubicBezTo>
                    <a:cubicBezTo>
                      <a:pt x="635617" y="445036"/>
                      <a:pt x="610089" y="457131"/>
                      <a:pt x="588591" y="447724"/>
                    </a:cubicBezTo>
                    <a:cubicBezTo>
                      <a:pt x="576500" y="442348"/>
                      <a:pt x="568438" y="431597"/>
                      <a:pt x="557689" y="424877"/>
                    </a:cubicBezTo>
                    <a:cubicBezTo>
                      <a:pt x="509321" y="392624"/>
                      <a:pt x="438110" y="436972"/>
                      <a:pt x="385711" y="410095"/>
                    </a:cubicBezTo>
                    <a:cubicBezTo>
                      <a:pt x="369588" y="400687"/>
                      <a:pt x="357495" y="385904"/>
                      <a:pt x="341373" y="377841"/>
                    </a:cubicBezTo>
                    <a:cubicBezTo>
                      <a:pt x="325249" y="368434"/>
                      <a:pt x="299722" y="369778"/>
                      <a:pt x="293004" y="387248"/>
                    </a:cubicBezTo>
                    <a:cubicBezTo>
                      <a:pt x="283598" y="410095"/>
                      <a:pt x="313157" y="428909"/>
                      <a:pt x="337342" y="435629"/>
                    </a:cubicBezTo>
                    <a:cubicBezTo>
                      <a:pt x="361526" y="441004"/>
                      <a:pt x="392429" y="455787"/>
                      <a:pt x="387054" y="479977"/>
                    </a:cubicBezTo>
                    <a:cubicBezTo>
                      <a:pt x="404521" y="463850"/>
                      <a:pt x="435423" y="477289"/>
                      <a:pt x="446172" y="498792"/>
                    </a:cubicBezTo>
                    <a:cubicBezTo>
                      <a:pt x="456920" y="520294"/>
                      <a:pt x="455577" y="545828"/>
                      <a:pt x="459608" y="568674"/>
                    </a:cubicBezTo>
                    <a:cubicBezTo>
                      <a:pt x="466326" y="615710"/>
                      <a:pt x="495885" y="657371"/>
                      <a:pt x="536192" y="681561"/>
                    </a:cubicBezTo>
                    <a:cubicBezTo>
                      <a:pt x="545597" y="661402"/>
                      <a:pt x="576500" y="676185"/>
                      <a:pt x="596653" y="688280"/>
                    </a:cubicBezTo>
                    <a:cubicBezTo>
                      <a:pt x="622181" y="704407"/>
                      <a:pt x="653084" y="713814"/>
                      <a:pt x="683986" y="713814"/>
                    </a:cubicBezTo>
                    <a:cubicBezTo>
                      <a:pt x="690704" y="713814"/>
                      <a:pt x="697422" y="712470"/>
                      <a:pt x="702796" y="708439"/>
                    </a:cubicBezTo>
                    <a:cubicBezTo>
                      <a:pt x="708171" y="703063"/>
                      <a:pt x="709514" y="695000"/>
                      <a:pt x="709514" y="688280"/>
                    </a:cubicBezTo>
                    <a:cubicBezTo>
                      <a:pt x="706827" y="634525"/>
                      <a:pt x="638304" y="614366"/>
                      <a:pt x="584561" y="608991"/>
                    </a:cubicBezTo>
                    <a:cubicBezTo>
                      <a:pt x="589936" y="596896"/>
                      <a:pt x="595309" y="583457"/>
                      <a:pt x="600684" y="570018"/>
                    </a:cubicBezTo>
                    <a:cubicBezTo>
                      <a:pt x="673238" y="588832"/>
                      <a:pt x="775350" y="586145"/>
                      <a:pt x="849247" y="598239"/>
                    </a:cubicBezTo>
                    <a:cubicBezTo>
                      <a:pt x="831780" y="565986"/>
                      <a:pt x="802221" y="540452"/>
                      <a:pt x="767289" y="529701"/>
                    </a:cubicBezTo>
                    <a:cubicBezTo>
                      <a:pt x="771319" y="498792"/>
                      <a:pt x="740417" y="467882"/>
                      <a:pt x="709514" y="471914"/>
                    </a:cubicBezTo>
                    <a:cubicBezTo>
                      <a:pt x="704140" y="446380"/>
                      <a:pt x="735042" y="430253"/>
                      <a:pt x="755196" y="414126"/>
                    </a:cubicBezTo>
                    <a:cubicBezTo>
                      <a:pt x="779380" y="393968"/>
                      <a:pt x="790129" y="363058"/>
                      <a:pt x="806252" y="336180"/>
                    </a:cubicBezTo>
                    <a:cubicBezTo>
                      <a:pt x="821032" y="309303"/>
                      <a:pt x="849247" y="285113"/>
                      <a:pt x="880149" y="290488"/>
                    </a:cubicBezTo>
                    <a:cubicBezTo>
                      <a:pt x="881493" y="303927"/>
                      <a:pt x="884180" y="317366"/>
                      <a:pt x="886867" y="330805"/>
                    </a:cubicBezTo>
                    <a:cubicBezTo>
                      <a:pt x="913739" y="321398"/>
                      <a:pt x="944641" y="325429"/>
                      <a:pt x="967482" y="341556"/>
                    </a:cubicBezTo>
                    <a:cubicBezTo>
                      <a:pt x="937923" y="325429"/>
                      <a:pt x="959421" y="275705"/>
                      <a:pt x="940610" y="248828"/>
                    </a:cubicBezTo>
                    <a:cubicBezTo>
                      <a:pt x="924487" y="225981"/>
                      <a:pt x="889554" y="231357"/>
                      <a:pt x="862683" y="239420"/>
                    </a:cubicBezTo>
                    <a:cubicBezTo>
                      <a:pt x="870744" y="181633"/>
                      <a:pt x="876119" y="113095"/>
                      <a:pt x="831780" y="72778"/>
                    </a:cubicBezTo>
                    <a:cubicBezTo>
                      <a:pt x="818345" y="60683"/>
                      <a:pt x="802221" y="52619"/>
                      <a:pt x="794160" y="37837"/>
                    </a:cubicBezTo>
                    <a:cubicBezTo>
                      <a:pt x="851934" y="-3824"/>
                      <a:pt x="932549" y="35149"/>
                      <a:pt x="988980" y="78153"/>
                    </a:cubicBezTo>
                    <a:cubicBezTo>
                      <a:pt x="979575" y="109063"/>
                      <a:pt x="937923" y="114438"/>
                      <a:pt x="905678" y="114438"/>
                    </a:cubicBezTo>
                    <a:cubicBezTo>
                      <a:pt x="900303" y="146692"/>
                      <a:pt x="916426" y="181633"/>
                      <a:pt x="943298" y="199104"/>
                    </a:cubicBezTo>
                    <a:cubicBezTo>
                      <a:pt x="976887" y="170882"/>
                      <a:pt x="1034661" y="201791"/>
                      <a:pt x="1072281" y="178945"/>
                    </a:cubicBezTo>
                    <a:cubicBezTo>
                      <a:pt x="1109902" y="157443"/>
                      <a:pt x="1101840" y="100999"/>
                      <a:pt x="1087061" y="59339"/>
                    </a:cubicBezTo>
                    <a:cubicBezTo>
                      <a:pt x="1083031" y="51275"/>
                      <a:pt x="1080343" y="43212"/>
                      <a:pt x="1081687" y="33805"/>
                    </a:cubicBezTo>
                    <a:cubicBezTo>
                      <a:pt x="1081687" y="25742"/>
                      <a:pt x="1087061" y="19022"/>
                      <a:pt x="1091092" y="12303"/>
                    </a:cubicBezTo>
                    <a:lnTo>
                      <a:pt x="10990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81F76798-62C4-9AF4-7196-512028F82A61}"/>
                  </a:ext>
                </a:extLst>
              </p:cNvPr>
              <p:cNvSpPr/>
              <p:nvPr/>
            </p:nvSpPr>
            <p:spPr>
              <a:xfrm>
                <a:off x="6146047" y="6236284"/>
                <a:ext cx="1272136" cy="567605"/>
              </a:xfrm>
              <a:custGeom>
                <a:avLst/>
                <a:gdLst>
                  <a:gd name="connsiteX0" fmla="*/ 1512875 w 1522279"/>
                  <a:gd name="connsiteY0" fmla="*/ 504510 h 679215"/>
                  <a:gd name="connsiteX1" fmla="*/ 1494065 w 1522279"/>
                  <a:gd name="connsiteY1" fmla="*/ 473600 h 679215"/>
                  <a:gd name="connsiteX2" fmla="*/ 1500782 w 1522279"/>
                  <a:gd name="connsiteY2" fmla="*/ 434628 h 679215"/>
                  <a:gd name="connsiteX3" fmla="*/ 1491377 w 1522279"/>
                  <a:gd name="connsiteY3" fmla="*/ 395655 h 679215"/>
                  <a:gd name="connsiteX4" fmla="*/ 1480629 w 1522279"/>
                  <a:gd name="connsiteY4" fmla="*/ 324428 h 679215"/>
                  <a:gd name="connsiteX5" fmla="*/ 1511531 w 1522279"/>
                  <a:gd name="connsiteY5" fmla="*/ 312333 h 679215"/>
                  <a:gd name="connsiteX6" fmla="*/ 1511531 w 1522279"/>
                  <a:gd name="connsiteY6" fmla="*/ 278736 h 679215"/>
                  <a:gd name="connsiteX7" fmla="*/ 1464506 w 1522279"/>
                  <a:gd name="connsiteY7" fmla="*/ 267985 h 679215"/>
                  <a:gd name="connsiteX8" fmla="*/ 1430916 w 1522279"/>
                  <a:gd name="connsiteY8" fmla="*/ 246483 h 679215"/>
                  <a:gd name="connsiteX9" fmla="*/ 1441664 w 1522279"/>
                  <a:gd name="connsiteY9" fmla="*/ 199447 h 679215"/>
                  <a:gd name="connsiteX10" fmla="*/ 1426885 w 1522279"/>
                  <a:gd name="connsiteY10" fmla="*/ 163161 h 679215"/>
                  <a:gd name="connsiteX11" fmla="*/ 1401357 w 1522279"/>
                  <a:gd name="connsiteY11" fmla="*/ 126876 h 679215"/>
                  <a:gd name="connsiteX12" fmla="*/ 1340896 w 1522279"/>
                  <a:gd name="connsiteY12" fmla="*/ 109406 h 679215"/>
                  <a:gd name="connsiteX13" fmla="*/ 1276404 w 1522279"/>
                  <a:gd name="connsiteY13" fmla="*/ 109406 h 679215"/>
                  <a:gd name="connsiteX14" fmla="*/ 1205194 w 1522279"/>
                  <a:gd name="connsiteY14" fmla="*/ 159130 h 679215"/>
                  <a:gd name="connsiteX15" fmla="*/ 1155481 w 1522279"/>
                  <a:gd name="connsiteY15" fmla="*/ 160474 h 679215"/>
                  <a:gd name="connsiteX16" fmla="*/ 1108456 w 1522279"/>
                  <a:gd name="connsiteY16" fmla="*/ 156442 h 679215"/>
                  <a:gd name="connsiteX17" fmla="*/ 1038590 w 1522279"/>
                  <a:gd name="connsiteY17" fmla="*/ 167193 h 679215"/>
                  <a:gd name="connsiteX18" fmla="*/ 974098 w 1522279"/>
                  <a:gd name="connsiteY18" fmla="*/ 156442 h 679215"/>
                  <a:gd name="connsiteX19" fmla="*/ 936478 w 1522279"/>
                  <a:gd name="connsiteY19" fmla="*/ 161817 h 679215"/>
                  <a:gd name="connsiteX20" fmla="*/ 905575 w 1522279"/>
                  <a:gd name="connsiteY20" fmla="*/ 129564 h 679215"/>
                  <a:gd name="connsiteX21" fmla="*/ 877360 w 1522279"/>
                  <a:gd name="connsiteY21" fmla="*/ 130908 h 679215"/>
                  <a:gd name="connsiteX22" fmla="*/ 854519 w 1522279"/>
                  <a:gd name="connsiteY22" fmla="*/ 108062 h 679215"/>
                  <a:gd name="connsiteX23" fmla="*/ 833021 w 1522279"/>
                  <a:gd name="connsiteY23" fmla="*/ 87903 h 679215"/>
                  <a:gd name="connsiteX24" fmla="*/ 795401 w 1522279"/>
                  <a:gd name="connsiteY24" fmla="*/ 87903 h 679215"/>
                  <a:gd name="connsiteX25" fmla="*/ 765842 w 1522279"/>
                  <a:gd name="connsiteY25" fmla="*/ 56994 h 679215"/>
                  <a:gd name="connsiteX26" fmla="*/ 717474 w 1522279"/>
                  <a:gd name="connsiteY26" fmla="*/ 56994 h 679215"/>
                  <a:gd name="connsiteX27" fmla="*/ 636859 w 1522279"/>
                  <a:gd name="connsiteY27" fmla="*/ 56994 h 679215"/>
                  <a:gd name="connsiteX28" fmla="*/ 557587 w 1522279"/>
                  <a:gd name="connsiteY28" fmla="*/ 83872 h 679215"/>
                  <a:gd name="connsiteX29" fmla="*/ 497126 w 1522279"/>
                  <a:gd name="connsiteY29" fmla="*/ 116125 h 679215"/>
                  <a:gd name="connsiteX30" fmla="*/ 475629 w 1522279"/>
                  <a:gd name="connsiteY30" fmla="*/ 137627 h 679215"/>
                  <a:gd name="connsiteX31" fmla="*/ 405762 w 1522279"/>
                  <a:gd name="connsiteY31" fmla="*/ 141659 h 679215"/>
                  <a:gd name="connsiteX32" fmla="*/ 364111 w 1522279"/>
                  <a:gd name="connsiteY32" fmla="*/ 147035 h 679215"/>
                  <a:gd name="connsiteX33" fmla="*/ 322460 w 1522279"/>
                  <a:gd name="connsiteY33" fmla="*/ 143003 h 679215"/>
                  <a:gd name="connsiteX34" fmla="*/ 268717 w 1522279"/>
                  <a:gd name="connsiteY34" fmla="*/ 126876 h 679215"/>
                  <a:gd name="connsiteX35" fmla="*/ 221691 w 1522279"/>
                  <a:gd name="connsiteY35" fmla="*/ 101342 h 679215"/>
                  <a:gd name="connsiteX36" fmla="*/ 212286 w 1522279"/>
                  <a:gd name="connsiteY36" fmla="*/ 56994 h 679215"/>
                  <a:gd name="connsiteX37" fmla="*/ 190789 w 1522279"/>
                  <a:gd name="connsiteY37" fmla="*/ 56994 h 679215"/>
                  <a:gd name="connsiteX38" fmla="*/ 213630 w 1522279"/>
                  <a:gd name="connsiteY38" fmla="*/ 56994 h 679215"/>
                  <a:gd name="connsiteX39" fmla="*/ 146451 w 1522279"/>
                  <a:gd name="connsiteY39" fmla="*/ 4582 h 679215"/>
                  <a:gd name="connsiteX40" fmla="*/ 149138 w 1522279"/>
                  <a:gd name="connsiteY40" fmla="*/ 12646 h 679215"/>
                  <a:gd name="connsiteX41" fmla="*/ 92708 w 1522279"/>
                  <a:gd name="connsiteY41" fmla="*/ 7270 h 679215"/>
                  <a:gd name="connsiteX42" fmla="*/ 75241 w 1522279"/>
                  <a:gd name="connsiteY42" fmla="*/ 1894 h 679215"/>
                  <a:gd name="connsiteX43" fmla="*/ 34933 w 1522279"/>
                  <a:gd name="connsiteY43" fmla="*/ 7270 h 679215"/>
                  <a:gd name="connsiteX44" fmla="*/ 26872 w 1522279"/>
                  <a:gd name="connsiteY44" fmla="*/ 20709 h 679215"/>
                  <a:gd name="connsiteX45" fmla="*/ 25528 w 1522279"/>
                  <a:gd name="connsiteY45" fmla="*/ 32804 h 679215"/>
                  <a:gd name="connsiteX46" fmla="*/ 28215 w 1522279"/>
                  <a:gd name="connsiteY46" fmla="*/ 36835 h 679215"/>
                  <a:gd name="connsiteX47" fmla="*/ 36277 w 1522279"/>
                  <a:gd name="connsiteY47" fmla="*/ 58338 h 679215"/>
                  <a:gd name="connsiteX48" fmla="*/ 28215 w 1522279"/>
                  <a:gd name="connsiteY48" fmla="*/ 83872 h 679215"/>
                  <a:gd name="connsiteX49" fmla="*/ 5375 w 1522279"/>
                  <a:gd name="connsiteY49" fmla="*/ 125532 h 679215"/>
                  <a:gd name="connsiteX50" fmla="*/ 0 w 1522279"/>
                  <a:gd name="connsiteY50" fmla="*/ 138971 h 679215"/>
                  <a:gd name="connsiteX51" fmla="*/ 16123 w 1522279"/>
                  <a:gd name="connsiteY51" fmla="*/ 155098 h 679215"/>
                  <a:gd name="connsiteX52" fmla="*/ 24185 w 1522279"/>
                  <a:gd name="connsiteY52" fmla="*/ 160474 h 679215"/>
                  <a:gd name="connsiteX53" fmla="*/ 48369 w 1522279"/>
                  <a:gd name="connsiteY53" fmla="*/ 195415 h 679215"/>
                  <a:gd name="connsiteX54" fmla="*/ 48369 w 1522279"/>
                  <a:gd name="connsiteY54" fmla="*/ 198103 h 679215"/>
                  <a:gd name="connsiteX55" fmla="*/ 56431 w 1522279"/>
                  <a:gd name="connsiteY55" fmla="*/ 214229 h 679215"/>
                  <a:gd name="connsiteX56" fmla="*/ 56431 w 1522279"/>
                  <a:gd name="connsiteY56" fmla="*/ 219605 h 679215"/>
                  <a:gd name="connsiteX57" fmla="*/ 107487 w 1522279"/>
                  <a:gd name="connsiteY57" fmla="*/ 200790 h 679215"/>
                  <a:gd name="connsiteX58" fmla="*/ 150481 w 1522279"/>
                  <a:gd name="connsiteY58" fmla="*/ 191383 h 679215"/>
                  <a:gd name="connsiteX59" fmla="*/ 202881 w 1522279"/>
                  <a:gd name="connsiteY59" fmla="*/ 160474 h 679215"/>
                  <a:gd name="connsiteX60" fmla="*/ 256624 w 1522279"/>
                  <a:gd name="connsiteY60" fmla="*/ 160474 h 679215"/>
                  <a:gd name="connsiteX61" fmla="*/ 294245 w 1522279"/>
                  <a:gd name="connsiteY61" fmla="*/ 160474 h 679215"/>
                  <a:gd name="connsiteX62" fmla="*/ 325147 w 1522279"/>
                  <a:gd name="connsiteY62" fmla="*/ 180632 h 679215"/>
                  <a:gd name="connsiteX63" fmla="*/ 302306 w 1522279"/>
                  <a:gd name="connsiteY63" fmla="*/ 200790 h 679215"/>
                  <a:gd name="connsiteX64" fmla="*/ 264686 w 1522279"/>
                  <a:gd name="connsiteY64" fmla="*/ 229012 h 679215"/>
                  <a:gd name="connsiteX65" fmla="*/ 196163 w 1522279"/>
                  <a:gd name="connsiteY65" fmla="*/ 229012 h 679215"/>
                  <a:gd name="connsiteX66" fmla="*/ 124953 w 1522279"/>
                  <a:gd name="connsiteY66" fmla="*/ 229012 h 679215"/>
                  <a:gd name="connsiteX67" fmla="*/ 88677 w 1522279"/>
                  <a:gd name="connsiteY67" fmla="*/ 229012 h 679215"/>
                  <a:gd name="connsiteX68" fmla="*/ 67179 w 1522279"/>
                  <a:gd name="connsiteY68" fmla="*/ 246483 h 679215"/>
                  <a:gd name="connsiteX69" fmla="*/ 67179 w 1522279"/>
                  <a:gd name="connsiteY69" fmla="*/ 309645 h 679215"/>
                  <a:gd name="connsiteX70" fmla="*/ 106143 w 1522279"/>
                  <a:gd name="connsiteY70" fmla="*/ 320397 h 679215"/>
                  <a:gd name="connsiteX71" fmla="*/ 122266 w 1522279"/>
                  <a:gd name="connsiteY71" fmla="*/ 320397 h 679215"/>
                  <a:gd name="connsiteX72" fmla="*/ 122266 w 1522279"/>
                  <a:gd name="connsiteY72" fmla="*/ 355338 h 679215"/>
                  <a:gd name="connsiteX73" fmla="*/ 107487 w 1522279"/>
                  <a:gd name="connsiteY73" fmla="*/ 388935 h 679215"/>
                  <a:gd name="connsiteX74" fmla="*/ 102112 w 1522279"/>
                  <a:gd name="connsiteY74" fmla="*/ 410437 h 679215"/>
                  <a:gd name="connsiteX75" fmla="*/ 134358 w 1522279"/>
                  <a:gd name="connsiteY75" fmla="*/ 462849 h 679215"/>
                  <a:gd name="connsiteX76" fmla="*/ 181384 w 1522279"/>
                  <a:gd name="connsiteY76" fmla="*/ 539451 h 679215"/>
                  <a:gd name="connsiteX77" fmla="*/ 223035 w 1522279"/>
                  <a:gd name="connsiteY77" fmla="*/ 564985 h 679215"/>
                  <a:gd name="connsiteX78" fmla="*/ 275435 w 1522279"/>
                  <a:gd name="connsiteY78" fmla="*/ 597239 h 679215"/>
                  <a:gd name="connsiteX79" fmla="*/ 325147 w 1522279"/>
                  <a:gd name="connsiteY79" fmla="*/ 628148 h 679215"/>
                  <a:gd name="connsiteX80" fmla="*/ 372173 w 1522279"/>
                  <a:gd name="connsiteY80" fmla="*/ 628148 h 679215"/>
                  <a:gd name="connsiteX81" fmla="*/ 405762 w 1522279"/>
                  <a:gd name="connsiteY81" fmla="*/ 616053 h 679215"/>
                  <a:gd name="connsiteX82" fmla="*/ 405762 w 1522279"/>
                  <a:gd name="connsiteY82" fmla="*/ 581112 h 679215"/>
                  <a:gd name="connsiteX83" fmla="*/ 460849 w 1522279"/>
                  <a:gd name="connsiteY83" fmla="*/ 582456 h 679215"/>
                  <a:gd name="connsiteX84" fmla="*/ 507874 w 1522279"/>
                  <a:gd name="connsiteY84" fmla="*/ 599926 h 679215"/>
                  <a:gd name="connsiteX85" fmla="*/ 540121 w 1522279"/>
                  <a:gd name="connsiteY85" fmla="*/ 626804 h 679215"/>
                  <a:gd name="connsiteX86" fmla="*/ 565649 w 1522279"/>
                  <a:gd name="connsiteY86" fmla="*/ 641587 h 679215"/>
                  <a:gd name="connsiteX87" fmla="*/ 623423 w 1522279"/>
                  <a:gd name="connsiteY87" fmla="*/ 653682 h 679215"/>
                  <a:gd name="connsiteX88" fmla="*/ 670448 w 1522279"/>
                  <a:gd name="connsiteY88" fmla="*/ 641587 h 679215"/>
                  <a:gd name="connsiteX89" fmla="*/ 706725 w 1522279"/>
                  <a:gd name="connsiteY89" fmla="*/ 614709 h 679215"/>
                  <a:gd name="connsiteX90" fmla="*/ 726879 w 1522279"/>
                  <a:gd name="connsiteY90" fmla="*/ 594551 h 679215"/>
                  <a:gd name="connsiteX91" fmla="*/ 757781 w 1522279"/>
                  <a:gd name="connsiteY91" fmla="*/ 595895 h 679215"/>
                  <a:gd name="connsiteX92" fmla="*/ 791371 w 1522279"/>
                  <a:gd name="connsiteY92" fmla="*/ 605302 h 679215"/>
                  <a:gd name="connsiteX93" fmla="*/ 824960 w 1522279"/>
                  <a:gd name="connsiteY93" fmla="*/ 587831 h 679215"/>
                  <a:gd name="connsiteX94" fmla="*/ 845114 w 1522279"/>
                  <a:gd name="connsiteY94" fmla="*/ 581112 h 679215"/>
                  <a:gd name="connsiteX95" fmla="*/ 845114 w 1522279"/>
                  <a:gd name="connsiteY95" fmla="*/ 609334 h 679215"/>
                  <a:gd name="connsiteX96" fmla="*/ 822273 w 1522279"/>
                  <a:gd name="connsiteY96" fmla="*/ 641587 h 679215"/>
                  <a:gd name="connsiteX97" fmla="*/ 823616 w 1522279"/>
                  <a:gd name="connsiteY97" fmla="*/ 663089 h 679215"/>
                  <a:gd name="connsiteX98" fmla="*/ 834366 w 1522279"/>
                  <a:gd name="connsiteY98" fmla="*/ 679216 h 679215"/>
                  <a:gd name="connsiteX99" fmla="*/ 854519 w 1522279"/>
                  <a:gd name="connsiteY99" fmla="*/ 679216 h 679215"/>
                  <a:gd name="connsiteX100" fmla="*/ 866611 w 1522279"/>
                  <a:gd name="connsiteY100" fmla="*/ 656370 h 679215"/>
                  <a:gd name="connsiteX101" fmla="*/ 893483 w 1522279"/>
                  <a:gd name="connsiteY101" fmla="*/ 636211 h 679215"/>
                  <a:gd name="connsiteX102" fmla="*/ 893483 w 1522279"/>
                  <a:gd name="connsiteY102" fmla="*/ 583800 h 679215"/>
                  <a:gd name="connsiteX103" fmla="*/ 910949 w 1522279"/>
                  <a:gd name="connsiteY103" fmla="*/ 585143 h 679215"/>
                  <a:gd name="connsiteX104" fmla="*/ 959319 w 1522279"/>
                  <a:gd name="connsiteY104" fmla="*/ 595895 h 679215"/>
                  <a:gd name="connsiteX105" fmla="*/ 1018436 w 1522279"/>
                  <a:gd name="connsiteY105" fmla="*/ 574392 h 679215"/>
                  <a:gd name="connsiteX106" fmla="*/ 1043964 w 1522279"/>
                  <a:gd name="connsiteY106" fmla="*/ 586487 h 679215"/>
                  <a:gd name="connsiteX107" fmla="*/ 1061431 w 1522279"/>
                  <a:gd name="connsiteY107" fmla="*/ 593207 h 679215"/>
                  <a:gd name="connsiteX108" fmla="*/ 1156826 w 1522279"/>
                  <a:gd name="connsiteY108" fmla="*/ 581112 h 679215"/>
                  <a:gd name="connsiteX109" fmla="*/ 1221317 w 1522279"/>
                  <a:gd name="connsiteY109" fmla="*/ 548858 h 679215"/>
                  <a:gd name="connsiteX110" fmla="*/ 1244158 w 1522279"/>
                  <a:gd name="connsiteY110" fmla="*/ 554234 h 679215"/>
                  <a:gd name="connsiteX111" fmla="*/ 1299245 w 1522279"/>
                  <a:gd name="connsiteY111" fmla="*/ 550202 h 679215"/>
                  <a:gd name="connsiteX112" fmla="*/ 1330147 w 1522279"/>
                  <a:gd name="connsiteY112" fmla="*/ 532732 h 679215"/>
                  <a:gd name="connsiteX113" fmla="*/ 1330147 w 1522279"/>
                  <a:gd name="connsiteY113" fmla="*/ 548858 h 679215"/>
                  <a:gd name="connsiteX114" fmla="*/ 1361049 w 1522279"/>
                  <a:gd name="connsiteY114" fmla="*/ 527356 h 679215"/>
                  <a:gd name="connsiteX115" fmla="*/ 1382547 w 1522279"/>
                  <a:gd name="connsiteY115" fmla="*/ 528700 h 679215"/>
                  <a:gd name="connsiteX116" fmla="*/ 1408075 w 1522279"/>
                  <a:gd name="connsiteY116" fmla="*/ 532732 h 679215"/>
                  <a:gd name="connsiteX117" fmla="*/ 1441664 w 1522279"/>
                  <a:gd name="connsiteY117" fmla="*/ 534076 h 679215"/>
                  <a:gd name="connsiteX118" fmla="*/ 1468536 w 1522279"/>
                  <a:gd name="connsiteY118" fmla="*/ 532732 h 679215"/>
                  <a:gd name="connsiteX119" fmla="*/ 1480629 w 1522279"/>
                  <a:gd name="connsiteY119" fmla="*/ 558265 h 679215"/>
                  <a:gd name="connsiteX120" fmla="*/ 1522279 w 1522279"/>
                  <a:gd name="connsiteY120" fmla="*/ 543483 h 679215"/>
                  <a:gd name="connsiteX121" fmla="*/ 1522279 w 1522279"/>
                  <a:gd name="connsiteY121" fmla="*/ 527356 h 679215"/>
                  <a:gd name="connsiteX122" fmla="*/ 1512875 w 1522279"/>
                  <a:gd name="connsiteY122" fmla="*/ 504510 h 67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522279" h="679215">
                    <a:moveTo>
                      <a:pt x="1512875" y="504510"/>
                    </a:moveTo>
                    <a:lnTo>
                      <a:pt x="1494065" y="473600"/>
                    </a:lnTo>
                    <a:lnTo>
                      <a:pt x="1500782" y="434628"/>
                    </a:lnTo>
                    <a:lnTo>
                      <a:pt x="1491377" y="395655"/>
                    </a:lnTo>
                    <a:lnTo>
                      <a:pt x="1480629" y="324428"/>
                    </a:lnTo>
                    <a:lnTo>
                      <a:pt x="1511531" y="312333"/>
                    </a:lnTo>
                    <a:lnTo>
                      <a:pt x="1511531" y="278736"/>
                    </a:lnTo>
                    <a:lnTo>
                      <a:pt x="1464506" y="267985"/>
                    </a:lnTo>
                    <a:lnTo>
                      <a:pt x="1430916" y="246483"/>
                    </a:lnTo>
                    <a:lnTo>
                      <a:pt x="1441664" y="199447"/>
                    </a:lnTo>
                    <a:lnTo>
                      <a:pt x="1426885" y="163161"/>
                    </a:lnTo>
                    <a:lnTo>
                      <a:pt x="1401357" y="126876"/>
                    </a:lnTo>
                    <a:lnTo>
                      <a:pt x="1340896" y="109406"/>
                    </a:lnTo>
                    <a:lnTo>
                      <a:pt x="1276404" y="109406"/>
                    </a:lnTo>
                    <a:lnTo>
                      <a:pt x="1205194" y="159130"/>
                    </a:lnTo>
                    <a:lnTo>
                      <a:pt x="1155481" y="160474"/>
                    </a:lnTo>
                    <a:lnTo>
                      <a:pt x="1108456" y="156442"/>
                    </a:lnTo>
                    <a:lnTo>
                      <a:pt x="1038590" y="167193"/>
                    </a:lnTo>
                    <a:lnTo>
                      <a:pt x="974098" y="156442"/>
                    </a:lnTo>
                    <a:lnTo>
                      <a:pt x="936478" y="161817"/>
                    </a:lnTo>
                    <a:lnTo>
                      <a:pt x="905575" y="129564"/>
                    </a:lnTo>
                    <a:lnTo>
                      <a:pt x="877360" y="130908"/>
                    </a:lnTo>
                    <a:lnTo>
                      <a:pt x="854519" y="108062"/>
                    </a:lnTo>
                    <a:lnTo>
                      <a:pt x="833021" y="87903"/>
                    </a:lnTo>
                    <a:lnTo>
                      <a:pt x="795401" y="87903"/>
                    </a:lnTo>
                    <a:lnTo>
                      <a:pt x="765842" y="56994"/>
                    </a:lnTo>
                    <a:lnTo>
                      <a:pt x="717474" y="56994"/>
                    </a:lnTo>
                    <a:lnTo>
                      <a:pt x="636859" y="56994"/>
                    </a:lnTo>
                    <a:lnTo>
                      <a:pt x="557587" y="83872"/>
                    </a:lnTo>
                    <a:lnTo>
                      <a:pt x="497126" y="116125"/>
                    </a:lnTo>
                    <a:lnTo>
                      <a:pt x="475629" y="137627"/>
                    </a:lnTo>
                    <a:lnTo>
                      <a:pt x="405762" y="141659"/>
                    </a:lnTo>
                    <a:lnTo>
                      <a:pt x="364111" y="147035"/>
                    </a:lnTo>
                    <a:lnTo>
                      <a:pt x="322460" y="143003"/>
                    </a:lnTo>
                    <a:lnTo>
                      <a:pt x="268717" y="126876"/>
                    </a:lnTo>
                    <a:lnTo>
                      <a:pt x="221691" y="101342"/>
                    </a:lnTo>
                    <a:lnTo>
                      <a:pt x="212286" y="56994"/>
                    </a:lnTo>
                    <a:lnTo>
                      <a:pt x="190789" y="56994"/>
                    </a:lnTo>
                    <a:cubicBezTo>
                      <a:pt x="197507" y="55650"/>
                      <a:pt x="204225" y="55650"/>
                      <a:pt x="213630" y="56994"/>
                    </a:cubicBezTo>
                    <a:cubicBezTo>
                      <a:pt x="171979" y="27428"/>
                      <a:pt x="178697" y="44899"/>
                      <a:pt x="146451" y="4582"/>
                    </a:cubicBezTo>
                    <a:lnTo>
                      <a:pt x="149138" y="12646"/>
                    </a:lnTo>
                    <a:cubicBezTo>
                      <a:pt x="130328" y="19365"/>
                      <a:pt x="110174" y="12646"/>
                      <a:pt x="92708" y="7270"/>
                    </a:cubicBezTo>
                    <a:cubicBezTo>
                      <a:pt x="87333" y="5926"/>
                      <a:pt x="80615" y="3238"/>
                      <a:pt x="75241" y="1894"/>
                    </a:cubicBezTo>
                    <a:cubicBezTo>
                      <a:pt x="61805" y="-2137"/>
                      <a:pt x="44338" y="550"/>
                      <a:pt x="34933" y="7270"/>
                    </a:cubicBezTo>
                    <a:cubicBezTo>
                      <a:pt x="29559" y="11302"/>
                      <a:pt x="26872" y="15333"/>
                      <a:pt x="26872" y="20709"/>
                    </a:cubicBezTo>
                    <a:lnTo>
                      <a:pt x="25528" y="32804"/>
                    </a:lnTo>
                    <a:cubicBezTo>
                      <a:pt x="25528" y="34148"/>
                      <a:pt x="26872" y="35492"/>
                      <a:pt x="28215" y="36835"/>
                    </a:cubicBezTo>
                    <a:cubicBezTo>
                      <a:pt x="32246" y="43555"/>
                      <a:pt x="34933" y="50274"/>
                      <a:pt x="36277" y="58338"/>
                    </a:cubicBezTo>
                    <a:cubicBezTo>
                      <a:pt x="37621" y="69089"/>
                      <a:pt x="32246" y="77152"/>
                      <a:pt x="28215" y="83872"/>
                    </a:cubicBezTo>
                    <a:lnTo>
                      <a:pt x="5375" y="125532"/>
                    </a:lnTo>
                    <a:cubicBezTo>
                      <a:pt x="2687" y="130908"/>
                      <a:pt x="0" y="134939"/>
                      <a:pt x="0" y="138971"/>
                    </a:cubicBezTo>
                    <a:cubicBezTo>
                      <a:pt x="0" y="144347"/>
                      <a:pt x="6718" y="149722"/>
                      <a:pt x="16123" y="155098"/>
                    </a:cubicBezTo>
                    <a:cubicBezTo>
                      <a:pt x="18810" y="156442"/>
                      <a:pt x="21497" y="159130"/>
                      <a:pt x="24185" y="160474"/>
                    </a:cubicBezTo>
                    <a:cubicBezTo>
                      <a:pt x="36277" y="168537"/>
                      <a:pt x="44338" y="181976"/>
                      <a:pt x="48369" y="195415"/>
                    </a:cubicBezTo>
                    <a:lnTo>
                      <a:pt x="48369" y="198103"/>
                    </a:lnTo>
                    <a:cubicBezTo>
                      <a:pt x="49713" y="204822"/>
                      <a:pt x="52400" y="214229"/>
                      <a:pt x="56431" y="214229"/>
                    </a:cubicBezTo>
                    <a:lnTo>
                      <a:pt x="56431" y="219605"/>
                    </a:lnTo>
                    <a:lnTo>
                      <a:pt x="107487" y="200790"/>
                    </a:lnTo>
                    <a:lnTo>
                      <a:pt x="150481" y="191383"/>
                    </a:lnTo>
                    <a:lnTo>
                      <a:pt x="202881" y="160474"/>
                    </a:lnTo>
                    <a:lnTo>
                      <a:pt x="256624" y="160474"/>
                    </a:lnTo>
                    <a:lnTo>
                      <a:pt x="294245" y="160474"/>
                    </a:lnTo>
                    <a:lnTo>
                      <a:pt x="325147" y="180632"/>
                    </a:lnTo>
                    <a:lnTo>
                      <a:pt x="302306" y="200790"/>
                    </a:lnTo>
                    <a:lnTo>
                      <a:pt x="264686" y="229012"/>
                    </a:lnTo>
                    <a:lnTo>
                      <a:pt x="196163" y="229012"/>
                    </a:lnTo>
                    <a:lnTo>
                      <a:pt x="124953" y="229012"/>
                    </a:lnTo>
                    <a:lnTo>
                      <a:pt x="88677" y="229012"/>
                    </a:lnTo>
                    <a:lnTo>
                      <a:pt x="67179" y="246483"/>
                    </a:lnTo>
                    <a:lnTo>
                      <a:pt x="67179" y="309645"/>
                    </a:lnTo>
                    <a:lnTo>
                      <a:pt x="106143" y="320397"/>
                    </a:lnTo>
                    <a:lnTo>
                      <a:pt x="122266" y="320397"/>
                    </a:lnTo>
                    <a:lnTo>
                      <a:pt x="122266" y="355338"/>
                    </a:lnTo>
                    <a:lnTo>
                      <a:pt x="107487" y="388935"/>
                    </a:lnTo>
                    <a:lnTo>
                      <a:pt x="102112" y="410437"/>
                    </a:lnTo>
                    <a:lnTo>
                      <a:pt x="134358" y="462849"/>
                    </a:lnTo>
                    <a:lnTo>
                      <a:pt x="181384" y="539451"/>
                    </a:lnTo>
                    <a:lnTo>
                      <a:pt x="223035" y="564985"/>
                    </a:lnTo>
                    <a:lnTo>
                      <a:pt x="275435" y="597239"/>
                    </a:lnTo>
                    <a:lnTo>
                      <a:pt x="325147" y="628148"/>
                    </a:lnTo>
                    <a:lnTo>
                      <a:pt x="372173" y="628148"/>
                    </a:lnTo>
                    <a:lnTo>
                      <a:pt x="405762" y="616053"/>
                    </a:lnTo>
                    <a:lnTo>
                      <a:pt x="405762" y="581112"/>
                    </a:lnTo>
                    <a:lnTo>
                      <a:pt x="460849" y="582456"/>
                    </a:lnTo>
                    <a:lnTo>
                      <a:pt x="507874" y="599926"/>
                    </a:lnTo>
                    <a:lnTo>
                      <a:pt x="540121" y="626804"/>
                    </a:lnTo>
                    <a:lnTo>
                      <a:pt x="565649" y="641587"/>
                    </a:lnTo>
                    <a:lnTo>
                      <a:pt x="623423" y="653682"/>
                    </a:lnTo>
                    <a:lnTo>
                      <a:pt x="670448" y="641587"/>
                    </a:lnTo>
                    <a:lnTo>
                      <a:pt x="706725" y="614709"/>
                    </a:lnTo>
                    <a:lnTo>
                      <a:pt x="726879" y="594551"/>
                    </a:lnTo>
                    <a:lnTo>
                      <a:pt x="757781" y="595895"/>
                    </a:lnTo>
                    <a:lnTo>
                      <a:pt x="791371" y="605302"/>
                    </a:lnTo>
                    <a:lnTo>
                      <a:pt x="824960" y="587831"/>
                    </a:lnTo>
                    <a:lnTo>
                      <a:pt x="845114" y="581112"/>
                    </a:lnTo>
                    <a:lnTo>
                      <a:pt x="845114" y="609334"/>
                    </a:lnTo>
                    <a:lnTo>
                      <a:pt x="822273" y="641587"/>
                    </a:lnTo>
                    <a:lnTo>
                      <a:pt x="823616" y="663089"/>
                    </a:lnTo>
                    <a:lnTo>
                      <a:pt x="834366" y="679216"/>
                    </a:lnTo>
                    <a:lnTo>
                      <a:pt x="854519" y="679216"/>
                    </a:lnTo>
                    <a:lnTo>
                      <a:pt x="866611" y="656370"/>
                    </a:lnTo>
                    <a:lnTo>
                      <a:pt x="893483" y="636211"/>
                    </a:lnTo>
                    <a:lnTo>
                      <a:pt x="893483" y="583800"/>
                    </a:lnTo>
                    <a:lnTo>
                      <a:pt x="910949" y="585143"/>
                    </a:lnTo>
                    <a:lnTo>
                      <a:pt x="959319" y="595895"/>
                    </a:lnTo>
                    <a:lnTo>
                      <a:pt x="1018436" y="574392"/>
                    </a:lnTo>
                    <a:lnTo>
                      <a:pt x="1043964" y="586487"/>
                    </a:lnTo>
                    <a:lnTo>
                      <a:pt x="1061431" y="593207"/>
                    </a:lnTo>
                    <a:lnTo>
                      <a:pt x="1156826" y="581112"/>
                    </a:lnTo>
                    <a:lnTo>
                      <a:pt x="1221317" y="548858"/>
                    </a:lnTo>
                    <a:lnTo>
                      <a:pt x="1244158" y="554234"/>
                    </a:lnTo>
                    <a:lnTo>
                      <a:pt x="1299245" y="550202"/>
                    </a:lnTo>
                    <a:lnTo>
                      <a:pt x="1330147" y="532732"/>
                    </a:lnTo>
                    <a:lnTo>
                      <a:pt x="1330147" y="548858"/>
                    </a:lnTo>
                    <a:lnTo>
                      <a:pt x="1361049" y="527356"/>
                    </a:lnTo>
                    <a:lnTo>
                      <a:pt x="1382547" y="528700"/>
                    </a:lnTo>
                    <a:lnTo>
                      <a:pt x="1408075" y="532732"/>
                    </a:lnTo>
                    <a:lnTo>
                      <a:pt x="1441664" y="534076"/>
                    </a:lnTo>
                    <a:lnTo>
                      <a:pt x="1468536" y="532732"/>
                    </a:lnTo>
                    <a:lnTo>
                      <a:pt x="1480629" y="558265"/>
                    </a:lnTo>
                    <a:lnTo>
                      <a:pt x="1522279" y="543483"/>
                    </a:lnTo>
                    <a:lnTo>
                      <a:pt x="1522279" y="527356"/>
                    </a:lnTo>
                    <a:lnTo>
                      <a:pt x="1512875" y="504510"/>
                    </a:lnTo>
                    <a:close/>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2D24ABE2-B602-DF10-ADC0-B4C1D3D1EBF0}"/>
                  </a:ext>
                </a:extLst>
              </p:cNvPr>
              <p:cNvSpPr/>
              <p:nvPr/>
            </p:nvSpPr>
            <p:spPr>
              <a:xfrm>
                <a:off x="3744371" y="5177698"/>
                <a:ext cx="945401" cy="920008"/>
              </a:xfrm>
              <a:custGeom>
                <a:avLst/>
                <a:gdLst>
                  <a:gd name="connsiteX0" fmla="*/ 998282 w 1131297"/>
                  <a:gd name="connsiteY0" fmla="*/ 1001200 h 1100911"/>
                  <a:gd name="connsiteX1" fmla="*/ 933790 w 1131297"/>
                  <a:gd name="connsiteY1" fmla="*/ 956851 h 1100911"/>
                  <a:gd name="connsiteX2" fmla="*/ 931103 w 1131297"/>
                  <a:gd name="connsiteY2" fmla="*/ 924598 h 1100911"/>
                  <a:gd name="connsiteX3" fmla="*/ 936478 w 1131297"/>
                  <a:gd name="connsiteY3" fmla="*/ 912503 h 1100911"/>
                  <a:gd name="connsiteX4" fmla="*/ 941852 w 1131297"/>
                  <a:gd name="connsiteY4" fmla="*/ 899064 h 1100911"/>
                  <a:gd name="connsiteX5" fmla="*/ 921698 w 1131297"/>
                  <a:gd name="connsiteY5" fmla="*/ 869498 h 1100911"/>
                  <a:gd name="connsiteX6" fmla="*/ 904232 w 1131297"/>
                  <a:gd name="connsiteY6" fmla="*/ 823806 h 1100911"/>
                  <a:gd name="connsiteX7" fmla="*/ 906919 w 1131297"/>
                  <a:gd name="connsiteY7" fmla="*/ 819774 h 1100911"/>
                  <a:gd name="connsiteX8" fmla="*/ 943195 w 1131297"/>
                  <a:gd name="connsiteY8" fmla="*/ 822462 h 1100911"/>
                  <a:gd name="connsiteX9" fmla="*/ 962006 w 1131297"/>
                  <a:gd name="connsiteY9" fmla="*/ 663883 h 1100911"/>
                  <a:gd name="connsiteX10" fmla="*/ 900201 w 1131297"/>
                  <a:gd name="connsiteY10" fmla="*/ 696136 h 1100911"/>
                  <a:gd name="connsiteX11" fmla="*/ 897514 w 1131297"/>
                  <a:gd name="connsiteY11" fmla="*/ 688073 h 1100911"/>
                  <a:gd name="connsiteX12" fmla="*/ 919011 w 1131297"/>
                  <a:gd name="connsiteY12" fmla="*/ 637005 h 1100911"/>
                  <a:gd name="connsiteX13" fmla="*/ 1003657 w 1131297"/>
                  <a:gd name="connsiteY13" fmla="*/ 555027 h 1100911"/>
                  <a:gd name="connsiteX14" fmla="*/ 1045308 w 1131297"/>
                  <a:gd name="connsiteY14" fmla="*/ 552340 h 1100911"/>
                  <a:gd name="connsiteX15" fmla="*/ 1131297 w 1131297"/>
                  <a:gd name="connsiteY15" fmla="*/ 362851 h 1100911"/>
                  <a:gd name="connsiteX16" fmla="*/ 1127266 w 1131297"/>
                  <a:gd name="connsiteY16" fmla="*/ 357475 h 1100911"/>
                  <a:gd name="connsiteX17" fmla="*/ 1099051 w 1131297"/>
                  <a:gd name="connsiteY17" fmla="*/ 349412 h 1100911"/>
                  <a:gd name="connsiteX18" fmla="*/ 1089646 w 1131297"/>
                  <a:gd name="connsiteY18" fmla="*/ 350756 h 1100911"/>
                  <a:gd name="connsiteX19" fmla="*/ 1039933 w 1131297"/>
                  <a:gd name="connsiteY19" fmla="*/ 342692 h 1100911"/>
                  <a:gd name="connsiteX20" fmla="*/ 1022467 w 1131297"/>
                  <a:gd name="connsiteY20" fmla="*/ 307751 h 1100911"/>
                  <a:gd name="connsiteX21" fmla="*/ 1013062 w 1131297"/>
                  <a:gd name="connsiteY21" fmla="*/ 283561 h 1100911"/>
                  <a:gd name="connsiteX22" fmla="*/ 964693 w 1131297"/>
                  <a:gd name="connsiteY22" fmla="*/ 268778 h 1100911"/>
                  <a:gd name="connsiteX23" fmla="*/ 925729 w 1131297"/>
                  <a:gd name="connsiteY23" fmla="*/ 263403 h 1100911"/>
                  <a:gd name="connsiteX24" fmla="*/ 863924 w 1131297"/>
                  <a:gd name="connsiteY24" fmla="*/ 209647 h 1100911"/>
                  <a:gd name="connsiteX25" fmla="*/ 855863 w 1131297"/>
                  <a:gd name="connsiteY25" fmla="*/ 182769 h 1100911"/>
                  <a:gd name="connsiteX26" fmla="*/ 843770 w 1131297"/>
                  <a:gd name="connsiteY26" fmla="*/ 151860 h 1100911"/>
                  <a:gd name="connsiteX27" fmla="*/ 827647 w 1131297"/>
                  <a:gd name="connsiteY27" fmla="*/ 151860 h 1100911"/>
                  <a:gd name="connsiteX28" fmla="*/ 823617 w 1131297"/>
                  <a:gd name="connsiteY28" fmla="*/ 151860 h 1100911"/>
                  <a:gd name="connsiteX29" fmla="*/ 783309 w 1131297"/>
                  <a:gd name="connsiteY29" fmla="*/ 147828 h 1100911"/>
                  <a:gd name="connsiteX30" fmla="*/ 771217 w 1131297"/>
                  <a:gd name="connsiteY30" fmla="*/ 141109 h 1100911"/>
                  <a:gd name="connsiteX31" fmla="*/ 764499 w 1131297"/>
                  <a:gd name="connsiteY31" fmla="*/ 124982 h 1100911"/>
                  <a:gd name="connsiteX32" fmla="*/ 761812 w 1131297"/>
                  <a:gd name="connsiteY32" fmla="*/ 99448 h 1100911"/>
                  <a:gd name="connsiteX33" fmla="*/ 759124 w 1131297"/>
                  <a:gd name="connsiteY33" fmla="*/ 91384 h 1100911"/>
                  <a:gd name="connsiteX34" fmla="*/ 755094 w 1131297"/>
                  <a:gd name="connsiteY34" fmla="*/ 90041 h 1100911"/>
                  <a:gd name="connsiteX35" fmla="*/ 752407 w 1131297"/>
                  <a:gd name="connsiteY35" fmla="*/ 88697 h 1100911"/>
                  <a:gd name="connsiteX36" fmla="*/ 725535 w 1131297"/>
                  <a:gd name="connsiteY36" fmla="*/ 57787 h 1100911"/>
                  <a:gd name="connsiteX37" fmla="*/ 717473 w 1131297"/>
                  <a:gd name="connsiteY37" fmla="*/ 38973 h 1100911"/>
                  <a:gd name="connsiteX38" fmla="*/ 698663 w 1131297"/>
                  <a:gd name="connsiteY38" fmla="*/ 2688 h 1100911"/>
                  <a:gd name="connsiteX39" fmla="*/ 702694 w 1131297"/>
                  <a:gd name="connsiteY39" fmla="*/ 0 h 1100911"/>
                  <a:gd name="connsiteX40" fmla="*/ 663730 w 1131297"/>
                  <a:gd name="connsiteY40" fmla="*/ 16127 h 1100911"/>
                  <a:gd name="connsiteX41" fmla="*/ 557587 w 1131297"/>
                  <a:gd name="connsiteY41" fmla="*/ 126326 h 1100911"/>
                  <a:gd name="connsiteX42" fmla="*/ 522654 w 1131297"/>
                  <a:gd name="connsiteY42" fmla="*/ 157236 h 1100911"/>
                  <a:gd name="connsiteX43" fmla="*/ 360081 w 1131297"/>
                  <a:gd name="connsiteY43" fmla="*/ 108855 h 1100911"/>
                  <a:gd name="connsiteX44" fmla="*/ 352019 w 1131297"/>
                  <a:gd name="connsiteY44" fmla="*/ 98104 h 1100911"/>
                  <a:gd name="connsiteX45" fmla="*/ 321116 w 1131297"/>
                  <a:gd name="connsiteY45" fmla="*/ 108855 h 1100911"/>
                  <a:gd name="connsiteX46" fmla="*/ 318429 w 1131297"/>
                  <a:gd name="connsiteY46" fmla="*/ 146484 h 1100911"/>
                  <a:gd name="connsiteX47" fmla="*/ 310368 w 1131297"/>
                  <a:gd name="connsiteY47" fmla="*/ 182769 h 1100911"/>
                  <a:gd name="connsiteX48" fmla="*/ 256624 w 1131297"/>
                  <a:gd name="connsiteY48" fmla="*/ 188145 h 1100911"/>
                  <a:gd name="connsiteX49" fmla="*/ 2687 w 1131297"/>
                  <a:gd name="connsiteY49" fmla="*/ 150516 h 1100911"/>
                  <a:gd name="connsiteX50" fmla="*/ 49713 w 1131297"/>
                  <a:gd name="connsiteY50" fmla="*/ 186801 h 1100911"/>
                  <a:gd name="connsiteX51" fmla="*/ 0 w 1131297"/>
                  <a:gd name="connsiteY51" fmla="*/ 239213 h 1100911"/>
                  <a:gd name="connsiteX52" fmla="*/ 150481 w 1131297"/>
                  <a:gd name="connsiteY52" fmla="*/ 314471 h 1100911"/>
                  <a:gd name="connsiteX53" fmla="*/ 178697 w 1131297"/>
                  <a:gd name="connsiteY53" fmla="*/ 372258 h 1100911"/>
                  <a:gd name="connsiteX54" fmla="*/ 205568 w 1131297"/>
                  <a:gd name="connsiteY54" fmla="*/ 407199 h 1100911"/>
                  <a:gd name="connsiteX55" fmla="*/ 184071 w 1131297"/>
                  <a:gd name="connsiteY55" fmla="*/ 450204 h 1100911"/>
                  <a:gd name="connsiteX56" fmla="*/ 272748 w 1131297"/>
                  <a:gd name="connsiteY56" fmla="*/ 498584 h 1100911"/>
                  <a:gd name="connsiteX57" fmla="*/ 255281 w 1131297"/>
                  <a:gd name="connsiteY57" fmla="*/ 680009 h 1100911"/>
                  <a:gd name="connsiteX58" fmla="*/ 232440 w 1131297"/>
                  <a:gd name="connsiteY58" fmla="*/ 628941 h 1100911"/>
                  <a:gd name="connsiteX59" fmla="*/ 159886 w 1131297"/>
                  <a:gd name="connsiteY59" fmla="*/ 780801 h 1100911"/>
                  <a:gd name="connsiteX60" fmla="*/ 88677 w 1131297"/>
                  <a:gd name="connsiteY60" fmla="*/ 839933 h 1100911"/>
                  <a:gd name="connsiteX61" fmla="*/ 49713 w 1131297"/>
                  <a:gd name="connsiteY61" fmla="*/ 845308 h 1100911"/>
                  <a:gd name="connsiteX62" fmla="*/ 120922 w 1131297"/>
                  <a:gd name="connsiteY62" fmla="*/ 923254 h 1100911"/>
                  <a:gd name="connsiteX63" fmla="*/ 153168 w 1131297"/>
                  <a:gd name="connsiteY63" fmla="*/ 924598 h 1100911"/>
                  <a:gd name="connsiteX64" fmla="*/ 169292 w 1131297"/>
                  <a:gd name="connsiteY64" fmla="*/ 927286 h 1100911"/>
                  <a:gd name="connsiteX65" fmla="*/ 181384 w 1131297"/>
                  <a:gd name="connsiteY65" fmla="*/ 940724 h 1100911"/>
                  <a:gd name="connsiteX66" fmla="*/ 243189 w 1131297"/>
                  <a:gd name="connsiteY66" fmla="*/ 998512 h 1100911"/>
                  <a:gd name="connsiteX67" fmla="*/ 369485 w 1131297"/>
                  <a:gd name="connsiteY67" fmla="*/ 1017326 h 1100911"/>
                  <a:gd name="connsiteX68" fmla="*/ 374860 w 1131297"/>
                  <a:gd name="connsiteY68" fmla="*/ 1017326 h 1100911"/>
                  <a:gd name="connsiteX69" fmla="*/ 377547 w 1131297"/>
                  <a:gd name="connsiteY69" fmla="*/ 1021358 h 1100911"/>
                  <a:gd name="connsiteX70" fmla="*/ 382921 w 1131297"/>
                  <a:gd name="connsiteY70" fmla="*/ 1068394 h 1100911"/>
                  <a:gd name="connsiteX71" fmla="*/ 400388 w 1131297"/>
                  <a:gd name="connsiteY71" fmla="*/ 1056299 h 1100911"/>
                  <a:gd name="connsiteX72" fmla="*/ 444726 w 1131297"/>
                  <a:gd name="connsiteY72" fmla="*/ 1052267 h 1100911"/>
                  <a:gd name="connsiteX73" fmla="*/ 446070 w 1131297"/>
                  <a:gd name="connsiteY73" fmla="*/ 1054955 h 1100911"/>
                  <a:gd name="connsiteX74" fmla="*/ 447413 w 1131297"/>
                  <a:gd name="connsiteY74" fmla="*/ 1075114 h 1100911"/>
                  <a:gd name="connsiteX75" fmla="*/ 474285 w 1131297"/>
                  <a:gd name="connsiteY75" fmla="*/ 1079145 h 1100911"/>
                  <a:gd name="connsiteX76" fmla="*/ 485034 w 1131297"/>
                  <a:gd name="connsiteY76" fmla="*/ 1079145 h 1100911"/>
                  <a:gd name="connsiteX77" fmla="*/ 519967 w 1131297"/>
                  <a:gd name="connsiteY77" fmla="*/ 1093928 h 1100911"/>
                  <a:gd name="connsiteX78" fmla="*/ 533403 w 1131297"/>
                  <a:gd name="connsiteY78" fmla="*/ 1054955 h 1100911"/>
                  <a:gd name="connsiteX79" fmla="*/ 663730 w 1131297"/>
                  <a:gd name="connsiteY79" fmla="*/ 985073 h 1100911"/>
                  <a:gd name="connsiteX80" fmla="*/ 790027 w 1131297"/>
                  <a:gd name="connsiteY80" fmla="*/ 1069738 h 1100911"/>
                  <a:gd name="connsiteX81" fmla="*/ 790027 w 1131297"/>
                  <a:gd name="connsiteY81" fmla="*/ 1069738 h 1100911"/>
                  <a:gd name="connsiteX82" fmla="*/ 791370 w 1131297"/>
                  <a:gd name="connsiteY82" fmla="*/ 1080489 h 1100911"/>
                  <a:gd name="connsiteX83" fmla="*/ 811524 w 1131297"/>
                  <a:gd name="connsiteY83" fmla="*/ 1093928 h 1100911"/>
                  <a:gd name="connsiteX84" fmla="*/ 854519 w 1131297"/>
                  <a:gd name="connsiteY84" fmla="*/ 1100648 h 1100911"/>
                  <a:gd name="connsiteX85" fmla="*/ 888108 w 1131297"/>
                  <a:gd name="connsiteY85" fmla="*/ 1076458 h 1100911"/>
                  <a:gd name="connsiteX86" fmla="*/ 933790 w 1131297"/>
                  <a:gd name="connsiteY86" fmla="*/ 1040172 h 1100911"/>
                  <a:gd name="connsiteX87" fmla="*/ 984847 w 1131297"/>
                  <a:gd name="connsiteY87" fmla="*/ 1029421 h 1100911"/>
                  <a:gd name="connsiteX88" fmla="*/ 994251 w 1131297"/>
                  <a:gd name="connsiteY88" fmla="*/ 1010607 h 110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31297" h="1100911">
                    <a:moveTo>
                      <a:pt x="998282" y="1001200"/>
                    </a:moveTo>
                    <a:cubicBezTo>
                      <a:pt x="986190" y="997168"/>
                      <a:pt x="947226" y="983729"/>
                      <a:pt x="933790" y="956851"/>
                    </a:cubicBezTo>
                    <a:cubicBezTo>
                      <a:pt x="928416" y="946100"/>
                      <a:pt x="928416" y="935349"/>
                      <a:pt x="931103" y="924598"/>
                    </a:cubicBezTo>
                    <a:cubicBezTo>
                      <a:pt x="932447" y="920566"/>
                      <a:pt x="935134" y="916535"/>
                      <a:pt x="936478" y="912503"/>
                    </a:cubicBezTo>
                    <a:cubicBezTo>
                      <a:pt x="939164" y="908471"/>
                      <a:pt x="941852" y="903096"/>
                      <a:pt x="941852" y="899064"/>
                    </a:cubicBezTo>
                    <a:cubicBezTo>
                      <a:pt x="943195" y="889657"/>
                      <a:pt x="932447" y="878905"/>
                      <a:pt x="921698" y="869498"/>
                    </a:cubicBezTo>
                    <a:cubicBezTo>
                      <a:pt x="908262" y="857403"/>
                      <a:pt x="892139" y="841277"/>
                      <a:pt x="904232" y="823806"/>
                    </a:cubicBezTo>
                    <a:lnTo>
                      <a:pt x="906919" y="819774"/>
                    </a:lnTo>
                    <a:lnTo>
                      <a:pt x="943195" y="822462"/>
                    </a:lnTo>
                    <a:cubicBezTo>
                      <a:pt x="957975" y="771394"/>
                      <a:pt x="964693" y="716294"/>
                      <a:pt x="962006" y="663883"/>
                    </a:cubicBezTo>
                    <a:lnTo>
                      <a:pt x="900201" y="696136"/>
                    </a:lnTo>
                    <a:lnTo>
                      <a:pt x="897514" y="688073"/>
                    </a:lnTo>
                    <a:cubicBezTo>
                      <a:pt x="888108" y="665227"/>
                      <a:pt x="910950" y="643724"/>
                      <a:pt x="919011" y="637005"/>
                    </a:cubicBezTo>
                    <a:lnTo>
                      <a:pt x="1003657" y="555027"/>
                    </a:lnTo>
                    <a:lnTo>
                      <a:pt x="1045308" y="552340"/>
                    </a:lnTo>
                    <a:cubicBezTo>
                      <a:pt x="1043964" y="481113"/>
                      <a:pt x="1076210" y="409887"/>
                      <a:pt x="1131297" y="362851"/>
                    </a:cubicBezTo>
                    <a:cubicBezTo>
                      <a:pt x="1131297" y="360163"/>
                      <a:pt x="1129953" y="358819"/>
                      <a:pt x="1127266" y="357475"/>
                    </a:cubicBezTo>
                    <a:cubicBezTo>
                      <a:pt x="1121892" y="352100"/>
                      <a:pt x="1109800" y="348068"/>
                      <a:pt x="1099051" y="349412"/>
                    </a:cubicBezTo>
                    <a:cubicBezTo>
                      <a:pt x="1096364" y="349412"/>
                      <a:pt x="1092333" y="349412"/>
                      <a:pt x="1089646" y="350756"/>
                    </a:cubicBezTo>
                    <a:cubicBezTo>
                      <a:pt x="1073523" y="352100"/>
                      <a:pt x="1054713" y="354787"/>
                      <a:pt x="1039933" y="342692"/>
                    </a:cubicBezTo>
                    <a:cubicBezTo>
                      <a:pt x="1029185" y="333285"/>
                      <a:pt x="1025154" y="319846"/>
                      <a:pt x="1022467" y="307751"/>
                    </a:cubicBezTo>
                    <a:cubicBezTo>
                      <a:pt x="1019779" y="298344"/>
                      <a:pt x="1018436" y="290281"/>
                      <a:pt x="1013062" y="283561"/>
                    </a:cubicBezTo>
                    <a:cubicBezTo>
                      <a:pt x="1003657" y="270122"/>
                      <a:pt x="984847" y="270122"/>
                      <a:pt x="964693" y="268778"/>
                    </a:cubicBezTo>
                    <a:cubicBezTo>
                      <a:pt x="951257" y="268778"/>
                      <a:pt x="939164" y="267434"/>
                      <a:pt x="925729" y="263403"/>
                    </a:cubicBezTo>
                    <a:cubicBezTo>
                      <a:pt x="900201" y="255339"/>
                      <a:pt x="876016" y="229806"/>
                      <a:pt x="863924" y="209647"/>
                    </a:cubicBezTo>
                    <a:cubicBezTo>
                      <a:pt x="859893" y="202928"/>
                      <a:pt x="857206" y="192176"/>
                      <a:pt x="855863" y="182769"/>
                    </a:cubicBezTo>
                    <a:cubicBezTo>
                      <a:pt x="853175" y="170674"/>
                      <a:pt x="850488" y="155892"/>
                      <a:pt x="843770" y="151860"/>
                    </a:cubicBezTo>
                    <a:cubicBezTo>
                      <a:pt x="839739" y="150516"/>
                      <a:pt x="834365" y="150516"/>
                      <a:pt x="827647" y="151860"/>
                    </a:cubicBezTo>
                    <a:lnTo>
                      <a:pt x="823617" y="151860"/>
                    </a:lnTo>
                    <a:cubicBezTo>
                      <a:pt x="810181" y="153204"/>
                      <a:pt x="796745" y="151860"/>
                      <a:pt x="783309" y="147828"/>
                    </a:cubicBezTo>
                    <a:cubicBezTo>
                      <a:pt x="779278" y="146484"/>
                      <a:pt x="775248" y="145140"/>
                      <a:pt x="771217" y="141109"/>
                    </a:cubicBezTo>
                    <a:cubicBezTo>
                      <a:pt x="765842" y="135733"/>
                      <a:pt x="765842" y="129014"/>
                      <a:pt x="764499" y="124982"/>
                    </a:cubicBezTo>
                    <a:lnTo>
                      <a:pt x="761812" y="99448"/>
                    </a:lnTo>
                    <a:cubicBezTo>
                      <a:pt x="761812" y="98104"/>
                      <a:pt x="760468" y="92728"/>
                      <a:pt x="759124" y="91384"/>
                    </a:cubicBezTo>
                    <a:cubicBezTo>
                      <a:pt x="759124" y="91384"/>
                      <a:pt x="756438" y="90041"/>
                      <a:pt x="755094" y="90041"/>
                    </a:cubicBezTo>
                    <a:cubicBezTo>
                      <a:pt x="753750" y="90041"/>
                      <a:pt x="753750" y="90041"/>
                      <a:pt x="752407" y="88697"/>
                    </a:cubicBezTo>
                    <a:cubicBezTo>
                      <a:pt x="738971" y="83321"/>
                      <a:pt x="730909" y="71226"/>
                      <a:pt x="725535" y="57787"/>
                    </a:cubicBezTo>
                    <a:cubicBezTo>
                      <a:pt x="722848" y="52412"/>
                      <a:pt x="720161" y="45692"/>
                      <a:pt x="717473" y="38973"/>
                    </a:cubicBezTo>
                    <a:cubicBezTo>
                      <a:pt x="712099" y="25534"/>
                      <a:pt x="706725" y="12095"/>
                      <a:pt x="698663" y="2688"/>
                    </a:cubicBezTo>
                    <a:lnTo>
                      <a:pt x="702694" y="0"/>
                    </a:lnTo>
                    <a:cubicBezTo>
                      <a:pt x="689258" y="2688"/>
                      <a:pt x="677166" y="6719"/>
                      <a:pt x="663730" y="16127"/>
                    </a:cubicBezTo>
                    <a:cubicBezTo>
                      <a:pt x="622079" y="43005"/>
                      <a:pt x="591177" y="91384"/>
                      <a:pt x="557587" y="126326"/>
                    </a:cubicBezTo>
                    <a:cubicBezTo>
                      <a:pt x="546838" y="137077"/>
                      <a:pt x="536090" y="147828"/>
                      <a:pt x="522654" y="157236"/>
                    </a:cubicBezTo>
                    <a:cubicBezTo>
                      <a:pt x="468910" y="190833"/>
                      <a:pt x="390983" y="165299"/>
                      <a:pt x="360081" y="108855"/>
                    </a:cubicBezTo>
                    <a:cubicBezTo>
                      <a:pt x="357393" y="104823"/>
                      <a:pt x="356050" y="100792"/>
                      <a:pt x="352019" y="98104"/>
                    </a:cubicBezTo>
                    <a:cubicBezTo>
                      <a:pt x="342614" y="90041"/>
                      <a:pt x="326491" y="96760"/>
                      <a:pt x="321116" y="108855"/>
                    </a:cubicBezTo>
                    <a:cubicBezTo>
                      <a:pt x="315742" y="119606"/>
                      <a:pt x="317086" y="133045"/>
                      <a:pt x="318429" y="146484"/>
                    </a:cubicBezTo>
                    <a:cubicBezTo>
                      <a:pt x="319773" y="158579"/>
                      <a:pt x="318429" y="173362"/>
                      <a:pt x="310368" y="182769"/>
                    </a:cubicBezTo>
                    <a:cubicBezTo>
                      <a:pt x="298276" y="197552"/>
                      <a:pt x="275435" y="193520"/>
                      <a:pt x="256624" y="188145"/>
                    </a:cubicBezTo>
                    <a:cubicBezTo>
                      <a:pt x="173322" y="166643"/>
                      <a:pt x="90020" y="141109"/>
                      <a:pt x="2687" y="150516"/>
                    </a:cubicBezTo>
                    <a:cubicBezTo>
                      <a:pt x="18810" y="162611"/>
                      <a:pt x="33590" y="174706"/>
                      <a:pt x="49713" y="186801"/>
                    </a:cubicBezTo>
                    <a:cubicBezTo>
                      <a:pt x="33590" y="204272"/>
                      <a:pt x="16123" y="221742"/>
                      <a:pt x="0" y="239213"/>
                    </a:cubicBezTo>
                    <a:cubicBezTo>
                      <a:pt x="55087" y="252652"/>
                      <a:pt x="106143" y="278186"/>
                      <a:pt x="150481" y="314471"/>
                    </a:cubicBezTo>
                    <a:cubicBezTo>
                      <a:pt x="167948" y="329254"/>
                      <a:pt x="185415" y="349412"/>
                      <a:pt x="178697" y="372258"/>
                    </a:cubicBezTo>
                    <a:cubicBezTo>
                      <a:pt x="194820" y="372258"/>
                      <a:pt x="206912" y="391073"/>
                      <a:pt x="205568" y="407199"/>
                    </a:cubicBezTo>
                    <a:cubicBezTo>
                      <a:pt x="204225" y="423326"/>
                      <a:pt x="193476" y="438109"/>
                      <a:pt x="184071" y="450204"/>
                    </a:cubicBezTo>
                    <a:cubicBezTo>
                      <a:pt x="201537" y="481113"/>
                      <a:pt x="237814" y="501272"/>
                      <a:pt x="272748" y="498584"/>
                    </a:cubicBezTo>
                    <a:cubicBezTo>
                      <a:pt x="256624" y="557715"/>
                      <a:pt x="251250" y="619534"/>
                      <a:pt x="255281" y="680009"/>
                    </a:cubicBezTo>
                    <a:cubicBezTo>
                      <a:pt x="247219" y="662539"/>
                      <a:pt x="240501" y="646412"/>
                      <a:pt x="232440" y="628941"/>
                    </a:cubicBezTo>
                    <a:cubicBezTo>
                      <a:pt x="236471" y="686729"/>
                      <a:pt x="197507" y="736453"/>
                      <a:pt x="159886" y="780801"/>
                    </a:cubicBezTo>
                    <a:cubicBezTo>
                      <a:pt x="139733" y="804991"/>
                      <a:pt x="118236" y="829182"/>
                      <a:pt x="88677" y="839933"/>
                    </a:cubicBezTo>
                    <a:cubicBezTo>
                      <a:pt x="76584" y="843964"/>
                      <a:pt x="63149" y="846652"/>
                      <a:pt x="49713" y="845308"/>
                    </a:cubicBezTo>
                    <a:cubicBezTo>
                      <a:pt x="83302" y="862779"/>
                      <a:pt x="116892" y="886969"/>
                      <a:pt x="120922" y="923254"/>
                    </a:cubicBezTo>
                    <a:lnTo>
                      <a:pt x="153168" y="924598"/>
                    </a:lnTo>
                    <a:cubicBezTo>
                      <a:pt x="157199" y="924598"/>
                      <a:pt x="163917" y="924598"/>
                      <a:pt x="169292" y="927286"/>
                    </a:cubicBezTo>
                    <a:cubicBezTo>
                      <a:pt x="174666" y="931317"/>
                      <a:pt x="178697" y="936693"/>
                      <a:pt x="181384" y="940724"/>
                    </a:cubicBezTo>
                    <a:cubicBezTo>
                      <a:pt x="196163" y="966258"/>
                      <a:pt x="217661" y="986417"/>
                      <a:pt x="243189" y="998512"/>
                    </a:cubicBezTo>
                    <a:cubicBezTo>
                      <a:pt x="282152" y="1017326"/>
                      <a:pt x="327834" y="1017326"/>
                      <a:pt x="369485" y="1017326"/>
                    </a:cubicBezTo>
                    <a:lnTo>
                      <a:pt x="374860" y="1017326"/>
                    </a:lnTo>
                    <a:lnTo>
                      <a:pt x="377547" y="1021358"/>
                    </a:lnTo>
                    <a:cubicBezTo>
                      <a:pt x="384265" y="1036141"/>
                      <a:pt x="386952" y="1052267"/>
                      <a:pt x="382921" y="1068394"/>
                    </a:cubicBezTo>
                    <a:cubicBezTo>
                      <a:pt x="388295" y="1067050"/>
                      <a:pt x="395013" y="1061675"/>
                      <a:pt x="400388" y="1056299"/>
                    </a:cubicBezTo>
                    <a:cubicBezTo>
                      <a:pt x="413824" y="1045548"/>
                      <a:pt x="433978" y="1040172"/>
                      <a:pt x="444726" y="1052267"/>
                    </a:cubicBezTo>
                    <a:lnTo>
                      <a:pt x="446070" y="1054955"/>
                    </a:lnTo>
                    <a:lnTo>
                      <a:pt x="447413" y="1075114"/>
                    </a:lnTo>
                    <a:cubicBezTo>
                      <a:pt x="455475" y="1079145"/>
                      <a:pt x="464880" y="1079145"/>
                      <a:pt x="474285" y="1079145"/>
                    </a:cubicBezTo>
                    <a:cubicBezTo>
                      <a:pt x="478316" y="1079145"/>
                      <a:pt x="482346" y="1079145"/>
                      <a:pt x="485034" y="1079145"/>
                    </a:cubicBezTo>
                    <a:cubicBezTo>
                      <a:pt x="498469" y="1080489"/>
                      <a:pt x="511905" y="1084521"/>
                      <a:pt x="519967" y="1093928"/>
                    </a:cubicBezTo>
                    <a:cubicBezTo>
                      <a:pt x="523997" y="1080489"/>
                      <a:pt x="528028" y="1067050"/>
                      <a:pt x="533403" y="1054955"/>
                    </a:cubicBezTo>
                    <a:cubicBezTo>
                      <a:pt x="556243" y="1007919"/>
                      <a:pt x="611330" y="981041"/>
                      <a:pt x="663730" y="985073"/>
                    </a:cubicBezTo>
                    <a:cubicBezTo>
                      <a:pt x="716130" y="990449"/>
                      <a:pt x="763155" y="1024046"/>
                      <a:pt x="790027" y="1069738"/>
                    </a:cubicBezTo>
                    <a:cubicBezTo>
                      <a:pt x="790027" y="1069738"/>
                      <a:pt x="790027" y="1069738"/>
                      <a:pt x="790027" y="1069738"/>
                    </a:cubicBezTo>
                    <a:cubicBezTo>
                      <a:pt x="790027" y="1073770"/>
                      <a:pt x="790027" y="1077802"/>
                      <a:pt x="791370" y="1080489"/>
                    </a:cubicBezTo>
                    <a:cubicBezTo>
                      <a:pt x="794058" y="1088553"/>
                      <a:pt x="803463" y="1091241"/>
                      <a:pt x="811524" y="1093928"/>
                    </a:cubicBezTo>
                    <a:cubicBezTo>
                      <a:pt x="824960" y="1097960"/>
                      <a:pt x="839739" y="1101992"/>
                      <a:pt x="854519" y="1100648"/>
                    </a:cubicBezTo>
                    <a:cubicBezTo>
                      <a:pt x="869298" y="1099304"/>
                      <a:pt x="884078" y="1089897"/>
                      <a:pt x="888108" y="1076458"/>
                    </a:cubicBezTo>
                    <a:cubicBezTo>
                      <a:pt x="880047" y="1060331"/>
                      <a:pt x="914980" y="1038828"/>
                      <a:pt x="933790" y="1040172"/>
                    </a:cubicBezTo>
                    <a:cubicBezTo>
                      <a:pt x="952600" y="1040172"/>
                      <a:pt x="974098" y="1044204"/>
                      <a:pt x="984847" y="1029421"/>
                    </a:cubicBezTo>
                    <a:cubicBezTo>
                      <a:pt x="988877" y="1024046"/>
                      <a:pt x="990221" y="1015982"/>
                      <a:pt x="994251" y="1010607"/>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DF0EAA52-B4F0-6FD2-716E-AB7F9687637A}"/>
                  </a:ext>
                </a:extLst>
              </p:cNvPr>
              <p:cNvSpPr/>
              <p:nvPr/>
            </p:nvSpPr>
            <p:spPr>
              <a:xfrm>
                <a:off x="4511245" y="5732489"/>
                <a:ext cx="946232" cy="970325"/>
              </a:xfrm>
              <a:custGeom>
                <a:avLst/>
                <a:gdLst>
                  <a:gd name="connsiteX0" fmla="*/ 79271 w 1132291"/>
                  <a:gd name="connsiteY0" fmla="*/ 342692 h 1161122"/>
                  <a:gd name="connsiteX1" fmla="*/ 123609 w 1132291"/>
                  <a:gd name="connsiteY1" fmla="*/ 330598 h 1161122"/>
                  <a:gd name="connsiteX2" fmla="*/ 151825 w 1132291"/>
                  <a:gd name="connsiteY2" fmla="*/ 302376 h 1161122"/>
                  <a:gd name="connsiteX3" fmla="*/ 241845 w 1132291"/>
                  <a:gd name="connsiteY3" fmla="*/ 313127 h 1161122"/>
                  <a:gd name="connsiteX4" fmla="*/ 309024 w 1132291"/>
                  <a:gd name="connsiteY4" fmla="*/ 264747 h 1161122"/>
                  <a:gd name="connsiteX5" fmla="*/ 319773 w 1132291"/>
                  <a:gd name="connsiteY5" fmla="*/ 384353 h 1161122"/>
                  <a:gd name="connsiteX6" fmla="*/ 439351 w 1132291"/>
                  <a:gd name="connsiteY6" fmla="*/ 573842 h 1161122"/>
                  <a:gd name="connsiteX7" fmla="*/ 644920 w 1132291"/>
                  <a:gd name="connsiteY7" fmla="*/ 760643 h 1161122"/>
                  <a:gd name="connsiteX8" fmla="*/ 761811 w 1132291"/>
                  <a:gd name="connsiteY8" fmla="*/ 864123 h 1161122"/>
                  <a:gd name="connsiteX9" fmla="*/ 764499 w 1132291"/>
                  <a:gd name="connsiteY9" fmla="*/ 884281 h 1161122"/>
                  <a:gd name="connsiteX10" fmla="*/ 798088 w 1132291"/>
                  <a:gd name="connsiteY10" fmla="*/ 892344 h 1161122"/>
                  <a:gd name="connsiteX11" fmla="*/ 846457 w 1132291"/>
                  <a:gd name="connsiteY11" fmla="*/ 925942 h 1161122"/>
                  <a:gd name="connsiteX12" fmla="*/ 830334 w 1132291"/>
                  <a:gd name="connsiteY12" fmla="*/ 1146340 h 1161122"/>
                  <a:gd name="connsiteX13" fmla="*/ 898857 w 1132291"/>
                  <a:gd name="connsiteY13" fmla="*/ 1161123 h 1161122"/>
                  <a:gd name="connsiteX14" fmla="*/ 986190 w 1132291"/>
                  <a:gd name="connsiteY14" fmla="*/ 999856 h 1161122"/>
                  <a:gd name="connsiteX15" fmla="*/ 937821 w 1132291"/>
                  <a:gd name="connsiteY15" fmla="*/ 929973 h 1161122"/>
                  <a:gd name="connsiteX16" fmla="*/ 1006344 w 1132291"/>
                  <a:gd name="connsiteY16" fmla="*/ 860091 h 1161122"/>
                  <a:gd name="connsiteX17" fmla="*/ 1084271 w 1132291"/>
                  <a:gd name="connsiteY17" fmla="*/ 938037 h 1161122"/>
                  <a:gd name="connsiteX18" fmla="*/ 1129953 w 1132291"/>
                  <a:gd name="connsiteY18" fmla="*/ 880249 h 1161122"/>
                  <a:gd name="connsiteX19" fmla="*/ 1064118 w 1132291"/>
                  <a:gd name="connsiteY19" fmla="*/ 818430 h 1161122"/>
                  <a:gd name="connsiteX20" fmla="*/ 871985 w 1132291"/>
                  <a:gd name="connsiteY20" fmla="*/ 713607 h 1161122"/>
                  <a:gd name="connsiteX21" fmla="*/ 909605 w 1132291"/>
                  <a:gd name="connsiteY21" fmla="*/ 686729 h 1161122"/>
                  <a:gd name="connsiteX22" fmla="*/ 866611 w 1132291"/>
                  <a:gd name="connsiteY22" fmla="*/ 658507 h 1161122"/>
                  <a:gd name="connsiteX23" fmla="*/ 811524 w 1132291"/>
                  <a:gd name="connsiteY23" fmla="*/ 661195 h 1161122"/>
                  <a:gd name="connsiteX24" fmla="*/ 768529 w 1132291"/>
                  <a:gd name="connsiteY24" fmla="*/ 643724 h 1161122"/>
                  <a:gd name="connsiteX25" fmla="*/ 687914 w 1132291"/>
                  <a:gd name="connsiteY25" fmla="*/ 518742 h 1161122"/>
                  <a:gd name="connsiteX26" fmla="*/ 673135 w 1132291"/>
                  <a:gd name="connsiteY26" fmla="*/ 444828 h 1161122"/>
                  <a:gd name="connsiteX27" fmla="*/ 549525 w 1132291"/>
                  <a:gd name="connsiteY27" fmla="*/ 331942 h 1161122"/>
                  <a:gd name="connsiteX28" fmla="*/ 558930 w 1132291"/>
                  <a:gd name="connsiteY28" fmla="*/ 266091 h 1161122"/>
                  <a:gd name="connsiteX29" fmla="*/ 541464 w 1132291"/>
                  <a:gd name="connsiteY29" fmla="*/ 205616 h 1161122"/>
                  <a:gd name="connsiteX30" fmla="*/ 689258 w 1132291"/>
                  <a:gd name="connsiteY30" fmla="*/ 146484 h 1161122"/>
                  <a:gd name="connsiteX31" fmla="*/ 678509 w 1132291"/>
                  <a:gd name="connsiteY31" fmla="*/ 69883 h 1161122"/>
                  <a:gd name="connsiteX32" fmla="*/ 673135 w 1132291"/>
                  <a:gd name="connsiteY32" fmla="*/ 61819 h 1161122"/>
                  <a:gd name="connsiteX33" fmla="*/ 651638 w 1132291"/>
                  <a:gd name="connsiteY33" fmla="*/ 63163 h 1161122"/>
                  <a:gd name="connsiteX34" fmla="*/ 623422 w 1132291"/>
                  <a:gd name="connsiteY34" fmla="*/ 67195 h 1161122"/>
                  <a:gd name="connsiteX35" fmla="*/ 603269 w 1132291"/>
                  <a:gd name="connsiteY35" fmla="*/ 57788 h 1161122"/>
                  <a:gd name="connsiteX36" fmla="*/ 533402 w 1132291"/>
                  <a:gd name="connsiteY36" fmla="*/ 10751 h 1161122"/>
                  <a:gd name="connsiteX37" fmla="*/ 509218 w 1132291"/>
                  <a:gd name="connsiteY37" fmla="*/ 0 h 1161122"/>
                  <a:gd name="connsiteX38" fmla="*/ 486377 w 1132291"/>
                  <a:gd name="connsiteY38" fmla="*/ 8063 h 1161122"/>
                  <a:gd name="connsiteX39" fmla="*/ 446069 w 1132291"/>
                  <a:gd name="connsiteY39" fmla="*/ 14783 h 1161122"/>
                  <a:gd name="connsiteX40" fmla="*/ 435321 w 1132291"/>
                  <a:gd name="connsiteY40" fmla="*/ 8063 h 1161122"/>
                  <a:gd name="connsiteX41" fmla="*/ 424572 w 1132291"/>
                  <a:gd name="connsiteY41" fmla="*/ 2688 h 1161122"/>
                  <a:gd name="connsiteX42" fmla="*/ 423229 w 1132291"/>
                  <a:gd name="connsiteY42" fmla="*/ 14783 h 1161122"/>
                  <a:gd name="connsiteX43" fmla="*/ 415167 w 1132291"/>
                  <a:gd name="connsiteY43" fmla="*/ 40317 h 1161122"/>
                  <a:gd name="connsiteX44" fmla="*/ 382921 w 1132291"/>
                  <a:gd name="connsiteY44" fmla="*/ 38973 h 1161122"/>
                  <a:gd name="connsiteX45" fmla="*/ 370829 w 1132291"/>
                  <a:gd name="connsiteY45" fmla="*/ 34941 h 1161122"/>
                  <a:gd name="connsiteX46" fmla="*/ 346644 w 1132291"/>
                  <a:gd name="connsiteY46" fmla="*/ 87353 h 1161122"/>
                  <a:gd name="connsiteX47" fmla="*/ 338583 w 1132291"/>
                  <a:gd name="connsiteY47" fmla="*/ 92728 h 1161122"/>
                  <a:gd name="connsiteX48" fmla="*/ 334552 w 1132291"/>
                  <a:gd name="connsiteY48" fmla="*/ 83321 h 1161122"/>
                  <a:gd name="connsiteX49" fmla="*/ 307680 w 1132291"/>
                  <a:gd name="connsiteY49" fmla="*/ 44349 h 1161122"/>
                  <a:gd name="connsiteX50" fmla="*/ 286183 w 1132291"/>
                  <a:gd name="connsiteY50" fmla="*/ 84665 h 1161122"/>
                  <a:gd name="connsiteX51" fmla="*/ 279465 w 1132291"/>
                  <a:gd name="connsiteY51" fmla="*/ 69883 h 1161122"/>
                  <a:gd name="connsiteX52" fmla="*/ 259311 w 1132291"/>
                  <a:gd name="connsiteY52" fmla="*/ 49724 h 1161122"/>
                  <a:gd name="connsiteX53" fmla="*/ 255281 w 1132291"/>
                  <a:gd name="connsiteY53" fmla="*/ 51068 h 1161122"/>
                  <a:gd name="connsiteX54" fmla="*/ 253937 w 1132291"/>
                  <a:gd name="connsiteY54" fmla="*/ 64507 h 1161122"/>
                  <a:gd name="connsiteX55" fmla="*/ 251250 w 1132291"/>
                  <a:gd name="connsiteY55" fmla="*/ 87353 h 1161122"/>
                  <a:gd name="connsiteX56" fmla="*/ 231096 w 1132291"/>
                  <a:gd name="connsiteY56" fmla="*/ 98104 h 1161122"/>
                  <a:gd name="connsiteX57" fmla="*/ 202881 w 1132291"/>
                  <a:gd name="connsiteY57" fmla="*/ 80634 h 1161122"/>
                  <a:gd name="connsiteX58" fmla="*/ 196163 w 1132291"/>
                  <a:gd name="connsiteY58" fmla="*/ 55100 h 1161122"/>
                  <a:gd name="connsiteX59" fmla="*/ 193476 w 1132291"/>
                  <a:gd name="connsiteY59" fmla="*/ 38973 h 1161122"/>
                  <a:gd name="connsiteX60" fmla="*/ 180040 w 1132291"/>
                  <a:gd name="connsiteY60" fmla="*/ 24190 h 1161122"/>
                  <a:gd name="connsiteX61" fmla="*/ 177353 w 1132291"/>
                  <a:gd name="connsiteY61" fmla="*/ 24190 h 1161122"/>
                  <a:gd name="connsiteX62" fmla="*/ 182727 w 1132291"/>
                  <a:gd name="connsiteY62" fmla="*/ 99448 h 1161122"/>
                  <a:gd name="connsiteX63" fmla="*/ 169291 w 1132291"/>
                  <a:gd name="connsiteY63" fmla="*/ 88697 h 1161122"/>
                  <a:gd name="connsiteX64" fmla="*/ 147794 w 1132291"/>
                  <a:gd name="connsiteY64" fmla="*/ 90041 h 1161122"/>
                  <a:gd name="connsiteX65" fmla="*/ 142419 w 1132291"/>
                  <a:gd name="connsiteY65" fmla="*/ 95416 h 1161122"/>
                  <a:gd name="connsiteX66" fmla="*/ 137045 w 1132291"/>
                  <a:gd name="connsiteY66" fmla="*/ 90041 h 1161122"/>
                  <a:gd name="connsiteX67" fmla="*/ 59118 w 1132291"/>
                  <a:gd name="connsiteY67" fmla="*/ 80634 h 1161122"/>
                  <a:gd name="connsiteX68" fmla="*/ 38964 w 1132291"/>
                  <a:gd name="connsiteY68" fmla="*/ 177394 h 1161122"/>
                  <a:gd name="connsiteX69" fmla="*/ 37620 w 1132291"/>
                  <a:gd name="connsiteY69" fmla="*/ 182769 h 1161122"/>
                  <a:gd name="connsiteX70" fmla="*/ 0 w 1132291"/>
                  <a:gd name="connsiteY70" fmla="*/ 180081 h 1161122"/>
                  <a:gd name="connsiteX71" fmla="*/ 16123 w 1132291"/>
                  <a:gd name="connsiteY71" fmla="*/ 202928 h 1161122"/>
                  <a:gd name="connsiteX72" fmla="*/ 40307 w 1132291"/>
                  <a:gd name="connsiteY72" fmla="*/ 244589 h 1161122"/>
                  <a:gd name="connsiteX73" fmla="*/ 32246 w 1132291"/>
                  <a:gd name="connsiteY73" fmla="*/ 264747 h 1161122"/>
                  <a:gd name="connsiteX74" fmla="*/ 26872 w 1132291"/>
                  <a:gd name="connsiteY74" fmla="*/ 274154 h 1161122"/>
                  <a:gd name="connsiteX75" fmla="*/ 28215 w 1132291"/>
                  <a:gd name="connsiteY75" fmla="*/ 292969 h 1161122"/>
                  <a:gd name="connsiteX76" fmla="*/ 83302 w 1132291"/>
                  <a:gd name="connsiteY76" fmla="*/ 329254 h 1161122"/>
                  <a:gd name="connsiteX77" fmla="*/ 79271 w 1132291"/>
                  <a:gd name="connsiteY77" fmla="*/ 344036 h 116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32291" h="1161122">
                    <a:moveTo>
                      <a:pt x="79271" y="342692"/>
                    </a:moveTo>
                    <a:cubicBezTo>
                      <a:pt x="88676" y="330598"/>
                      <a:pt x="107487" y="331942"/>
                      <a:pt x="123609" y="330598"/>
                    </a:cubicBezTo>
                    <a:cubicBezTo>
                      <a:pt x="139733" y="329254"/>
                      <a:pt x="158543" y="317159"/>
                      <a:pt x="151825" y="302376"/>
                    </a:cubicBezTo>
                    <a:cubicBezTo>
                      <a:pt x="184071" y="287593"/>
                      <a:pt x="219004" y="286249"/>
                      <a:pt x="241845" y="313127"/>
                    </a:cubicBezTo>
                    <a:cubicBezTo>
                      <a:pt x="248563" y="283561"/>
                      <a:pt x="278121" y="262059"/>
                      <a:pt x="309024" y="264747"/>
                    </a:cubicBezTo>
                    <a:cubicBezTo>
                      <a:pt x="302306" y="305064"/>
                      <a:pt x="307680" y="345380"/>
                      <a:pt x="319773" y="384353"/>
                    </a:cubicBezTo>
                    <a:cubicBezTo>
                      <a:pt x="343957" y="455579"/>
                      <a:pt x="392326" y="516054"/>
                      <a:pt x="439351" y="573842"/>
                    </a:cubicBezTo>
                    <a:cubicBezTo>
                      <a:pt x="498469" y="646412"/>
                      <a:pt x="560274" y="721670"/>
                      <a:pt x="644920" y="760643"/>
                    </a:cubicBezTo>
                    <a:cubicBezTo>
                      <a:pt x="694632" y="783489"/>
                      <a:pt x="761811" y="809023"/>
                      <a:pt x="761811" y="864123"/>
                    </a:cubicBezTo>
                    <a:cubicBezTo>
                      <a:pt x="761811" y="870842"/>
                      <a:pt x="760468" y="878905"/>
                      <a:pt x="764499" y="884281"/>
                    </a:cubicBezTo>
                    <a:cubicBezTo>
                      <a:pt x="771217" y="895032"/>
                      <a:pt x="785996" y="891001"/>
                      <a:pt x="798088" y="892344"/>
                    </a:cubicBezTo>
                    <a:cubicBezTo>
                      <a:pt x="818242" y="893688"/>
                      <a:pt x="834365" y="909815"/>
                      <a:pt x="846457" y="925942"/>
                    </a:cubicBezTo>
                    <a:cubicBezTo>
                      <a:pt x="893483" y="990449"/>
                      <a:pt x="885421" y="1088553"/>
                      <a:pt x="830334" y="1146340"/>
                    </a:cubicBezTo>
                    <a:cubicBezTo>
                      <a:pt x="853175" y="1151716"/>
                      <a:pt x="876016" y="1155747"/>
                      <a:pt x="898857" y="1161123"/>
                    </a:cubicBezTo>
                    <a:cubicBezTo>
                      <a:pt x="884077" y="1097960"/>
                      <a:pt x="1000969" y="1063019"/>
                      <a:pt x="986190" y="999856"/>
                    </a:cubicBezTo>
                    <a:cubicBezTo>
                      <a:pt x="979472" y="971634"/>
                      <a:pt x="947226" y="956851"/>
                      <a:pt x="937821" y="929973"/>
                    </a:cubicBezTo>
                    <a:cubicBezTo>
                      <a:pt x="925729" y="892344"/>
                      <a:pt x="967380" y="854715"/>
                      <a:pt x="1006344" y="860091"/>
                    </a:cubicBezTo>
                    <a:cubicBezTo>
                      <a:pt x="1045307" y="865466"/>
                      <a:pt x="1073523" y="900408"/>
                      <a:pt x="1084271" y="938037"/>
                    </a:cubicBezTo>
                    <a:cubicBezTo>
                      <a:pt x="1112487" y="948788"/>
                      <a:pt x="1140702" y="909815"/>
                      <a:pt x="1129953" y="880249"/>
                    </a:cubicBezTo>
                    <a:cubicBezTo>
                      <a:pt x="1120548" y="850684"/>
                      <a:pt x="1090989" y="833213"/>
                      <a:pt x="1064118" y="818430"/>
                    </a:cubicBezTo>
                    <a:cubicBezTo>
                      <a:pt x="999626" y="783489"/>
                      <a:pt x="936477" y="748548"/>
                      <a:pt x="871985" y="713607"/>
                    </a:cubicBezTo>
                    <a:cubicBezTo>
                      <a:pt x="877360" y="697480"/>
                      <a:pt x="893483" y="686729"/>
                      <a:pt x="909605" y="686729"/>
                    </a:cubicBezTo>
                    <a:cubicBezTo>
                      <a:pt x="906919" y="667915"/>
                      <a:pt x="885421" y="658507"/>
                      <a:pt x="866611" y="658507"/>
                    </a:cubicBezTo>
                    <a:cubicBezTo>
                      <a:pt x="847801" y="657163"/>
                      <a:pt x="828990" y="662539"/>
                      <a:pt x="811524" y="661195"/>
                    </a:cubicBezTo>
                    <a:cubicBezTo>
                      <a:pt x="795401" y="659851"/>
                      <a:pt x="781965" y="651788"/>
                      <a:pt x="768529" y="643724"/>
                    </a:cubicBezTo>
                    <a:cubicBezTo>
                      <a:pt x="725535" y="615503"/>
                      <a:pt x="695976" y="569810"/>
                      <a:pt x="687914" y="518742"/>
                    </a:cubicBezTo>
                    <a:cubicBezTo>
                      <a:pt x="683884" y="493209"/>
                      <a:pt x="685227" y="466331"/>
                      <a:pt x="673135" y="444828"/>
                    </a:cubicBezTo>
                    <a:cubicBezTo>
                      <a:pt x="644920" y="395104"/>
                      <a:pt x="560274" y="388385"/>
                      <a:pt x="549525" y="331942"/>
                    </a:cubicBezTo>
                    <a:cubicBezTo>
                      <a:pt x="545494" y="310439"/>
                      <a:pt x="554900" y="287593"/>
                      <a:pt x="558930" y="266091"/>
                    </a:cubicBezTo>
                    <a:cubicBezTo>
                      <a:pt x="562961" y="244589"/>
                      <a:pt x="560274" y="216367"/>
                      <a:pt x="541464" y="205616"/>
                    </a:cubicBezTo>
                    <a:cubicBezTo>
                      <a:pt x="592520" y="190833"/>
                      <a:pt x="642233" y="170674"/>
                      <a:pt x="689258" y="146484"/>
                    </a:cubicBezTo>
                    <a:cubicBezTo>
                      <a:pt x="698663" y="124982"/>
                      <a:pt x="689258" y="96760"/>
                      <a:pt x="678509" y="69883"/>
                    </a:cubicBezTo>
                    <a:cubicBezTo>
                      <a:pt x="677166" y="67195"/>
                      <a:pt x="675822" y="63163"/>
                      <a:pt x="673135" y="61819"/>
                    </a:cubicBezTo>
                    <a:cubicBezTo>
                      <a:pt x="669104" y="57788"/>
                      <a:pt x="662386" y="59131"/>
                      <a:pt x="651638" y="63163"/>
                    </a:cubicBezTo>
                    <a:cubicBezTo>
                      <a:pt x="643576" y="65851"/>
                      <a:pt x="632827" y="68539"/>
                      <a:pt x="623422" y="67195"/>
                    </a:cubicBezTo>
                    <a:cubicBezTo>
                      <a:pt x="615361" y="65851"/>
                      <a:pt x="608643" y="61819"/>
                      <a:pt x="603269" y="57788"/>
                    </a:cubicBezTo>
                    <a:lnTo>
                      <a:pt x="533402" y="10751"/>
                    </a:lnTo>
                    <a:cubicBezTo>
                      <a:pt x="525341" y="5375"/>
                      <a:pt x="517279" y="0"/>
                      <a:pt x="509218" y="0"/>
                    </a:cubicBezTo>
                    <a:cubicBezTo>
                      <a:pt x="502500" y="0"/>
                      <a:pt x="494438" y="4032"/>
                      <a:pt x="486377" y="8063"/>
                    </a:cubicBezTo>
                    <a:cubicBezTo>
                      <a:pt x="474285" y="14783"/>
                      <a:pt x="460849" y="21502"/>
                      <a:pt x="446069" y="14783"/>
                    </a:cubicBezTo>
                    <a:cubicBezTo>
                      <a:pt x="442039" y="13439"/>
                      <a:pt x="439351" y="10751"/>
                      <a:pt x="435321" y="8063"/>
                    </a:cubicBezTo>
                    <a:cubicBezTo>
                      <a:pt x="429947" y="4032"/>
                      <a:pt x="427259" y="1344"/>
                      <a:pt x="424572" y="2688"/>
                    </a:cubicBezTo>
                    <a:cubicBezTo>
                      <a:pt x="423229" y="4032"/>
                      <a:pt x="423229" y="8063"/>
                      <a:pt x="423229" y="14783"/>
                    </a:cubicBezTo>
                    <a:cubicBezTo>
                      <a:pt x="423229" y="22846"/>
                      <a:pt x="423229" y="33597"/>
                      <a:pt x="415167" y="40317"/>
                    </a:cubicBezTo>
                    <a:cubicBezTo>
                      <a:pt x="404418" y="49724"/>
                      <a:pt x="392326" y="43005"/>
                      <a:pt x="382921" y="38973"/>
                    </a:cubicBezTo>
                    <a:cubicBezTo>
                      <a:pt x="377547" y="36285"/>
                      <a:pt x="374860" y="34941"/>
                      <a:pt x="370829" y="34941"/>
                    </a:cubicBezTo>
                    <a:cubicBezTo>
                      <a:pt x="372172" y="55100"/>
                      <a:pt x="364111" y="75258"/>
                      <a:pt x="346644" y="87353"/>
                    </a:cubicBezTo>
                    <a:lnTo>
                      <a:pt x="338583" y="92728"/>
                    </a:lnTo>
                    <a:lnTo>
                      <a:pt x="334552" y="83321"/>
                    </a:lnTo>
                    <a:cubicBezTo>
                      <a:pt x="329178" y="68539"/>
                      <a:pt x="318429" y="55100"/>
                      <a:pt x="307680" y="44349"/>
                    </a:cubicBezTo>
                    <a:lnTo>
                      <a:pt x="286183" y="84665"/>
                    </a:lnTo>
                    <a:lnTo>
                      <a:pt x="279465" y="69883"/>
                    </a:lnTo>
                    <a:cubicBezTo>
                      <a:pt x="275435" y="60475"/>
                      <a:pt x="264686" y="49724"/>
                      <a:pt x="259311" y="49724"/>
                    </a:cubicBezTo>
                    <a:cubicBezTo>
                      <a:pt x="257968" y="49724"/>
                      <a:pt x="256624" y="49724"/>
                      <a:pt x="255281" y="51068"/>
                    </a:cubicBezTo>
                    <a:cubicBezTo>
                      <a:pt x="252593" y="53756"/>
                      <a:pt x="253937" y="59131"/>
                      <a:pt x="253937" y="64507"/>
                    </a:cubicBezTo>
                    <a:cubicBezTo>
                      <a:pt x="255281" y="71227"/>
                      <a:pt x="255281" y="80634"/>
                      <a:pt x="251250" y="87353"/>
                    </a:cubicBezTo>
                    <a:cubicBezTo>
                      <a:pt x="247219" y="94072"/>
                      <a:pt x="240501" y="98104"/>
                      <a:pt x="231096" y="98104"/>
                    </a:cubicBezTo>
                    <a:cubicBezTo>
                      <a:pt x="219004" y="98104"/>
                      <a:pt x="208255" y="90041"/>
                      <a:pt x="202881" y="80634"/>
                    </a:cubicBezTo>
                    <a:cubicBezTo>
                      <a:pt x="198850" y="72570"/>
                      <a:pt x="197506" y="63163"/>
                      <a:pt x="196163" y="55100"/>
                    </a:cubicBezTo>
                    <a:cubicBezTo>
                      <a:pt x="194820" y="49724"/>
                      <a:pt x="194820" y="44349"/>
                      <a:pt x="193476" y="38973"/>
                    </a:cubicBezTo>
                    <a:cubicBezTo>
                      <a:pt x="190789" y="32253"/>
                      <a:pt x="185414" y="26878"/>
                      <a:pt x="180040" y="24190"/>
                    </a:cubicBezTo>
                    <a:cubicBezTo>
                      <a:pt x="178696" y="24190"/>
                      <a:pt x="177353" y="24190"/>
                      <a:pt x="177353" y="24190"/>
                    </a:cubicBezTo>
                    <a:lnTo>
                      <a:pt x="182727" y="99448"/>
                    </a:lnTo>
                    <a:lnTo>
                      <a:pt x="169291" y="88697"/>
                    </a:lnTo>
                    <a:cubicBezTo>
                      <a:pt x="162573" y="83321"/>
                      <a:pt x="153168" y="84665"/>
                      <a:pt x="147794" y="90041"/>
                    </a:cubicBezTo>
                    <a:lnTo>
                      <a:pt x="142419" y="95416"/>
                    </a:lnTo>
                    <a:lnTo>
                      <a:pt x="137045" y="90041"/>
                    </a:lnTo>
                    <a:cubicBezTo>
                      <a:pt x="116891" y="69883"/>
                      <a:pt x="83302" y="65851"/>
                      <a:pt x="59118" y="80634"/>
                    </a:cubicBezTo>
                    <a:cubicBezTo>
                      <a:pt x="55087" y="112887"/>
                      <a:pt x="49712" y="146484"/>
                      <a:pt x="38964" y="177394"/>
                    </a:cubicBezTo>
                    <a:lnTo>
                      <a:pt x="37620" y="182769"/>
                    </a:lnTo>
                    <a:lnTo>
                      <a:pt x="0" y="180081"/>
                    </a:lnTo>
                    <a:cubicBezTo>
                      <a:pt x="0" y="185457"/>
                      <a:pt x="5374" y="192177"/>
                      <a:pt x="16123" y="202928"/>
                    </a:cubicBezTo>
                    <a:cubicBezTo>
                      <a:pt x="28215" y="215023"/>
                      <a:pt x="41651" y="227118"/>
                      <a:pt x="40307" y="244589"/>
                    </a:cubicBezTo>
                    <a:cubicBezTo>
                      <a:pt x="40307" y="252652"/>
                      <a:pt x="36276" y="259371"/>
                      <a:pt x="32246" y="264747"/>
                    </a:cubicBezTo>
                    <a:cubicBezTo>
                      <a:pt x="30902" y="267434"/>
                      <a:pt x="28215" y="271466"/>
                      <a:pt x="26872" y="274154"/>
                    </a:cubicBezTo>
                    <a:cubicBezTo>
                      <a:pt x="24184" y="280873"/>
                      <a:pt x="25528" y="287593"/>
                      <a:pt x="28215" y="292969"/>
                    </a:cubicBezTo>
                    <a:cubicBezTo>
                      <a:pt x="37620" y="310439"/>
                      <a:pt x="63148" y="323878"/>
                      <a:pt x="83302" y="329254"/>
                    </a:cubicBezTo>
                    <a:lnTo>
                      <a:pt x="79271" y="344036"/>
                    </a:ln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CCE44411-7C43-A84C-ECFD-A78421EADF25}"/>
                  </a:ext>
                </a:extLst>
              </p:cNvPr>
              <p:cNvSpPr/>
              <p:nvPr/>
            </p:nvSpPr>
            <p:spPr>
              <a:xfrm>
                <a:off x="3035187" y="5833565"/>
                <a:ext cx="377054" cy="562653"/>
              </a:xfrm>
              <a:custGeom>
                <a:avLst/>
                <a:gdLst>
                  <a:gd name="connsiteX0" fmla="*/ 223867 w 451195"/>
                  <a:gd name="connsiteY0" fmla="*/ 2688 h 673289"/>
                  <a:gd name="connsiteX1" fmla="*/ 167436 w 451195"/>
                  <a:gd name="connsiteY1" fmla="*/ 188145 h 673289"/>
                  <a:gd name="connsiteX2" fmla="*/ 90852 w 451195"/>
                  <a:gd name="connsiteY2" fmla="*/ 311783 h 673289"/>
                  <a:gd name="connsiteX3" fmla="*/ 19642 w 451195"/>
                  <a:gd name="connsiteY3" fmla="*/ 397792 h 673289"/>
                  <a:gd name="connsiteX4" fmla="*/ 65324 w 451195"/>
                  <a:gd name="connsiteY4" fmla="*/ 442140 h 673289"/>
                  <a:gd name="connsiteX5" fmla="*/ 57262 w 451195"/>
                  <a:gd name="connsiteY5" fmla="*/ 473050 h 673289"/>
                  <a:gd name="connsiteX6" fmla="*/ 6206 w 451195"/>
                  <a:gd name="connsiteY6" fmla="*/ 579218 h 673289"/>
                  <a:gd name="connsiteX7" fmla="*/ 3519 w 451195"/>
                  <a:gd name="connsiteY7" fmla="*/ 612815 h 673289"/>
                  <a:gd name="connsiteX8" fmla="*/ 12924 w 451195"/>
                  <a:gd name="connsiteY8" fmla="*/ 620878 h 673289"/>
                  <a:gd name="connsiteX9" fmla="*/ 115037 w 451195"/>
                  <a:gd name="connsiteY9" fmla="*/ 670602 h 673289"/>
                  <a:gd name="connsiteX10" fmla="*/ 135190 w 451195"/>
                  <a:gd name="connsiteY10" fmla="*/ 673290 h 673289"/>
                  <a:gd name="connsiteX11" fmla="*/ 123098 w 451195"/>
                  <a:gd name="connsiteY11" fmla="*/ 650444 h 673289"/>
                  <a:gd name="connsiteX12" fmla="*/ 137877 w 451195"/>
                  <a:gd name="connsiteY12" fmla="*/ 603407 h 673289"/>
                  <a:gd name="connsiteX13" fmla="*/ 206400 w 451195"/>
                  <a:gd name="connsiteY13" fmla="*/ 577874 h 673289"/>
                  <a:gd name="connsiteX14" fmla="*/ 203713 w 451195"/>
                  <a:gd name="connsiteY14" fmla="*/ 561747 h 673289"/>
                  <a:gd name="connsiteX15" fmla="*/ 187590 w 451195"/>
                  <a:gd name="connsiteY15" fmla="*/ 546964 h 673289"/>
                  <a:gd name="connsiteX16" fmla="*/ 171467 w 451195"/>
                  <a:gd name="connsiteY16" fmla="*/ 541589 h 673289"/>
                  <a:gd name="connsiteX17" fmla="*/ 186246 w 451195"/>
                  <a:gd name="connsiteY17" fmla="*/ 532181 h 673289"/>
                  <a:gd name="connsiteX18" fmla="*/ 235959 w 451195"/>
                  <a:gd name="connsiteY18" fmla="*/ 401824 h 673289"/>
                  <a:gd name="connsiteX19" fmla="*/ 231928 w 451195"/>
                  <a:gd name="connsiteY19" fmla="*/ 388385 h 673289"/>
                  <a:gd name="connsiteX20" fmla="*/ 276266 w 451195"/>
                  <a:gd name="connsiteY20" fmla="*/ 399136 h 673289"/>
                  <a:gd name="connsiteX21" fmla="*/ 280297 w 451195"/>
                  <a:gd name="connsiteY21" fmla="*/ 381665 h 673289"/>
                  <a:gd name="connsiteX22" fmla="*/ 288359 w 451195"/>
                  <a:gd name="connsiteY22" fmla="*/ 352100 h 673289"/>
                  <a:gd name="connsiteX23" fmla="*/ 303138 w 451195"/>
                  <a:gd name="connsiteY23" fmla="*/ 342692 h 673289"/>
                  <a:gd name="connsiteX24" fmla="*/ 308512 w 451195"/>
                  <a:gd name="connsiteY24" fmla="*/ 340005 h 673289"/>
                  <a:gd name="connsiteX25" fmla="*/ 336728 w 451195"/>
                  <a:gd name="connsiteY25" fmla="*/ 266091 h 673289"/>
                  <a:gd name="connsiteX26" fmla="*/ 383753 w 451195"/>
                  <a:gd name="connsiteY26" fmla="*/ 185457 h 673289"/>
                  <a:gd name="connsiteX27" fmla="*/ 413312 w 451195"/>
                  <a:gd name="connsiteY27" fmla="*/ 184113 h 673289"/>
                  <a:gd name="connsiteX28" fmla="*/ 426748 w 451195"/>
                  <a:gd name="connsiteY28" fmla="*/ 184113 h 673289"/>
                  <a:gd name="connsiteX29" fmla="*/ 450932 w 451195"/>
                  <a:gd name="connsiteY29" fmla="*/ 170674 h 673289"/>
                  <a:gd name="connsiteX30" fmla="*/ 444214 w 451195"/>
                  <a:gd name="connsiteY30" fmla="*/ 149172 h 673289"/>
                  <a:gd name="connsiteX31" fmla="*/ 411968 w 451195"/>
                  <a:gd name="connsiteY31" fmla="*/ 114231 h 673289"/>
                  <a:gd name="connsiteX32" fmla="*/ 391814 w 451195"/>
                  <a:gd name="connsiteY32" fmla="*/ 108855 h 673289"/>
                  <a:gd name="connsiteX33" fmla="*/ 383753 w 451195"/>
                  <a:gd name="connsiteY33" fmla="*/ 107511 h 673289"/>
                  <a:gd name="connsiteX34" fmla="*/ 241333 w 451195"/>
                  <a:gd name="connsiteY34" fmla="*/ 0 h 67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1195" h="673289">
                    <a:moveTo>
                      <a:pt x="223867" y="2688"/>
                    </a:moveTo>
                    <a:cubicBezTo>
                      <a:pt x="223867" y="68539"/>
                      <a:pt x="195651" y="129014"/>
                      <a:pt x="167436" y="188145"/>
                    </a:cubicBezTo>
                    <a:cubicBezTo>
                      <a:pt x="145939" y="232494"/>
                      <a:pt x="124442" y="276842"/>
                      <a:pt x="90852" y="311783"/>
                    </a:cubicBezTo>
                    <a:cubicBezTo>
                      <a:pt x="65324" y="338661"/>
                      <a:pt x="30391" y="361507"/>
                      <a:pt x="19642" y="397792"/>
                    </a:cubicBezTo>
                    <a:cubicBezTo>
                      <a:pt x="39796" y="405856"/>
                      <a:pt x="63980" y="420638"/>
                      <a:pt x="65324" y="442140"/>
                    </a:cubicBezTo>
                    <a:cubicBezTo>
                      <a:pt x="66667" y="452892"/>
                      <a:pt x="61293" y="463643"/>
                      <a:pt x="57262" y="473050"/>
                    </a:cubicBezTo>
                    <a:cubicBezTo>
                      <a:pt x="39796" y="507991"/>
                      <a:pt x="23673" y="544276"/>
                      <a:pt x="6206" y="579218"/>
                    </a:cubicBezTo>
                    <a:cubicBezTo>
                      <a:pt x="832" y="589969"/>
                      <a:pt x="-3199" y="603407"/>
                      <a:pt x="3519" y="612815"/>
                    </a:cubicBezTo>
                    <a:cubicBezTo>
                      <a:pt x="6206" y="615503"/>
                      <a:pt x="8893" y="618190"/>
                      <a:pt x="12924" y="620878"/>
                    </a:cubicBezTo>
                    <a:cubicBezTo>
                      <a:pt x="45170" y="641037"/>
                      <a:pt x="77416" y="662539"/>
                      <a:pt x="115037" y="670602"/>
                    </a:cubicBezTo>
                    <a:cubicBezTo>
                      <a:pt x="121754" y="671946"/>
                      <a:pt x="128472" y="673290"/>
                      <a:pt x="135190" y="673290"/>
                    </a:cubicBezTo>
                    <a:cubicBezTo>
                      <a:pt x="129816" y="667915"/>
                      <a:pt x="125785" y="659851"/>
                      <a:pt x="123098" y="650444"/>
                    </a:cubicBezTo>
                    <a:cubicBezTo>
                      <a:pt x="120411" y="632973"/>
                      <a:pt x="125785" y="614159"/>
                      <a:pt x="137877" y="603407"/>
                    </a:cubicBezTo>
                    <a:cubicBezTo>
                      <a:pt x="156687" y="585937"/>
                      <a:pt x="182216" y="580562"/>
                      <a:pt x="206400" y="577874"/>
                    </a:cubicBezTo>
                    <a:cubicBezTo>
                      <a:pt x="207744" y="572498"/>
                      <a:pt x="206400" y="567123"/>
                      <a:pt x="203713" y="561747"/>
                    </a:cubicBezTo>
                    <a:cubicBezTo>
                      <a:pt x="199682" y="555028"/>
                      <a:pt x="194308" y="549652"/>
                      <a:pt x="187590" y="546964"/>
                    </a:cubicBezTo>
                    <a:lnTo>
                      <a:pt x="171467" y="541589"/>
                    </a:lnTo>
                    <a:lnTo>
                      <a:pt x="186246" y="532181"/>
                    </a:lnTo>
                    <a:cubicBezTo>
                      <a:pt x="227897" y="505303"/>
                      <a:pt x="249395" y="450204"/>
                      <a:pt x="235959" y="401824"/>
                    </a:cubicBezTo>
                    <a:lnTo>
                      <a:pt x="231928" y="388385"/>
                    </a:lnTo>
                    <a:lnTo>
                      <a:pt x="276266" y="399136"/>
                    </a:lnTo>
                    <a:cubicBezTo>
                      <a:pt x="278954" y="396448"/>
                      <a:pt x="278954" y="389729"/>
                      <a:pt x="280297" y="381665"/>
                    </a:cubicBezTo>
                    <a:cubicBezTo>
                      <a:pt x="280297" y="372258"/>
                      <a:pt x="281641" y="361507"/>
                      <a:pt x="288359" y="352100"/>
                    </a:cubicBezTo>
                    <a:cubicBezTo>
                      <a:pt x="292389" y="346724"/>
                      <a:pt x="297764" y="344036"/>
                      <a:pt x="303138" y="342692"/>
                    </a:cubicBezTo>
                    <a:cubicBezTo>
                      <a:pt x="304482" y="341349"/>
                      <a:pt x="305825" y="341349"/>
                      <a:pt x="308512" y="340005"/>
                    </a:cubicBezTo>
                    <a:cubicBezTo>
                      <a:pt x="330010" y="327910"/>
                      <a:pt x="334041" y="298344"/>
                      <a:pt x="336728" y="266091"/>
                    </a:cubicBezTo>
                    <a:cubicBezTo>
                      <a:pt x="340758" y="220398"/>
                      <a:pt x="356881" y="192177"/>
                      <a:pt x="383753" y="185457"/>
                    </a:cubicBezTo>
                    <a:cubicBezTo>
                      <a:pt x="393158" y="182769"/>
                      <a:pt x="403907" y="184113"/>
                      <a:pt x="413312" y="184113"/>
                    </a:cubicBezTo>
                    <a:cubicBezTo>
                      <a:pt x="417343" y="184113"/>
                      <a:pt x="422717" y="184113"/>
                      <a:pt x="426748" y="184113"/>
                    </a:cubicBezTo>
                    <a:cubicBezTo>
                      <a:pt x="437496" y="184113"/>
                      <a:pt x="449589" y="178738"/>
                      <a:pt x="450932" y="170674"/>
                    </a:cubicBezTo>
                    <a:cubicBezTo>
                      <a:pt x="452276" y="163955"/>
                      <a:pt x="448245" y="157236"/>
                      <a:pt x="444214" y="149172"/>
                    </a:cubicBezTo>
                    <a:cubicBezTo>
                      <a:pt x="436153" y="135733"/>
                      <a:pt x="426748" y="120950"/>
                      <a:pt x="411968" y="114231"/>
                    </a:cubicBezTo>
                    <a:cubicBezTo>
                      <a:pt x="405250" y="111543"/>
                      <a:pt x="398532" y="110199"/>
                      <a:pt x="391814" y="108855"/>
                    </a:cubicBezTo>
                    <a:cubicBezTo>
                      <a:pt x="389127" y="108855"/>
                      <a:pt x="386440" y="107511"/>
                      <a:pt x="383753" y="107511"/>
                    </a:cubicBezTo>
                    <a:cubicBezTo>
                      <a:pt x="324635" y="96760"/>
                      <a:pt x="282984" y="51068"/>
                      <a:pt x="241333" y="0"/>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63345A32-C67E-AA52-B054-CFBC1602DBDE}"/>
                  </a:ext>
                </a:extLst>
              </p:cNvPr>
              <p:cNvSpPr/>
              <p:nvPr/>
            </p:nvSpPr>
            <p:spPr>
              <a:xfrm>
                <a:off x="5347734" y="5453970"/>
                <a:ext cx="421051" cy="206973"/>
              </a:xfrm>
              <a:custGeom>
                <a:avLst/>
                <a:gdLst>
                  <a:gd name="connsiteX0" fmla="*/ 446069 w 503843"/>
                  <a:gd name="connsiteY0" fmla="*/ 17470 h 247672"/>
                  <a:gd name="connsiteX1" fmla="*/ 443382 w 503843"/>
                  <a:gd name="connsiteY1" fmla="*/ 13439 h 247672"/>
                  <a:gd name="connsiteX2" fmla="*/ 439351 w 503843"/>
                  <a:gd name="connsiteY2" fmla="*/ 13439 h 247672"/>
                  <a:gd name="connsiteX3" fmla="*/ 435321 w 503843"/>
                  <a:gd name="connsiteY3" fmla="*/ 13439 h 247672"/>
                  <a:gd name="connsiteX4" fmla="*/ 420541 w 503843"/>
                  <a:gd name="connsiteY4" fmla="*/ 8063 h 247672"/>
                  <a:gd name="connsiteX5" fmla="*/ 409793 w 503843"/>
                  <a:gd name="connsiteY5" fmla="*/ 4032 h 247672"/>
                  <a:gd name="connsiteX6" fmla="*/ 388295 w 503843"/>
                  <a:gd name="connsiteY6" fmla="*/ 21502 h 247672"/>
                  <a:gd name="connsiteX7" fmla="*/ 386952 w 503843"/>
                  <a:gd name="connsiteY7" fmla="*/ 24190 h 247672"/>
                  <a:gd name="connsiteX8" fmla="*/ 358736 w 503843"/>
                  <a:gd name="connsiteY8" fmla="*/ 41661 h 247672"/>
                  <a:gd name="connsiteX9" fmla="*/ 342614 w 503843"/>
                  <a:gd name="connsiteY9" fmla="*/ 36285 h 247672"/>
                  <a:gd name="connsiteX10" fmla="*/ 338583 w 503843"/>
                  <a:gd name="connsiteY10" fmla="*/ 30909 h 247672"/>
                  <a:gd name="connsiteX11" fmla="*/ 335896 w 503843"/>
                  <a:gd name="connsiteY11" fmla="*/ 28222 h 247672"/>
                  <a:gd name="connsiteX12" fmla="*/ 334552 w 503843"/>
                  <a:gd name="connsiteY12" fmla="*/ 28222 h 247672"/>
                  <a:gd name="connsiteX13" fmla="*/ 326491 w 503843"/>
                  <a:gd name="connsiteY13" fmla="*/ 28222 h 247672"/>
                  <a:gd name="connsiteX14" fmla="*/ 313055 w 503843"/>
                  <a:gd name="connsiteY14" fmla="*/ 12095 h 247672"/>
                  <a:gd name="connsiteX15" fmla="*/ 311711 w 503843"/>
                  <a:gd name="connsiteY15" fmla="*/ 8063 h 247672"/>
                  <a:gd name="connsiteX16" fmla="*/ 306337 w 503843"/>
                  <a:gd name="connsiteY16" fmla="*/ 2688 h 247672"/>
                  <a:gd name="connsiteX17" fmla="*/ 280809 w 503843"/>
                  <a:gd name="connsiteY17" fmla="*/ 8063 h 247672"/>
                  <a:gd name="connsiteX18" fmla="*/ 276778 w 503843"/>
                  <a:gd name="connsiteY18" fmla="*/ 10751 h 247672"/>
                  <a:gd name="connsiteX19" fmla="*/ 228409 w 503843"/>
                  <a:gd name="connsiteY19" fmla="*/ 20158 h 247672"/>
                  <a:gd name="connsiteX20" fmla="*/ 213630 w 503843"/>
                  <a:gd name="connsiteY20" fmla="*/ 9407 h 247672"/>
                  <a:gd name="connsiteX21" fmla="*/ 206912 w 503843"/>
                  <a:gd name="connsiteY21" fmla="*/ 2688 h 247672"/>
                  <a:gd name="connsiteX22" fmla="*/ 197506 w 503843"/>
                  <a:gd name="connsiteY22" fmla="*/ 1344 h 247672"/>
                  <a:gd name="connsiteX23" fmla="*/ 193476 w 503843"/>
                  <a:gd name="connsiteY23" fmla="*/ 0 h 247672"/>
                  <a:gd name="connsiteX24" fmla="*/ 190789 w 503843"/>
                  <a:gd name="connsiteY24" fmla="*/ 20158 h 247672"/>
                  <a:gd name="connsiteX25" fmla="*/ 169291 w 503843"/>
                  <a:gd name="connsiteY25" fmla="*/ 44348 h 247672"/>
                  <a:gd name="connsiteX26" fmla="*/ 158543 w 503843"/>
                  <a:gd name="connsiteY26" fmla="*/ 53756 h 247672"/>
                  <a:gd name="connsiteX27" fmla="*/ 145107 w 503843"/>
                  <a:gd name="connsiteY27" fmla="*/ 76602 h 247672"/>
                  <a:gd name="connsiteX28" fmla="*/ 133015 w 503843"/>
                  <a:gd name="connsiteY28" fmla="*/ 98104 h 247672"/>
                  <a:gd name="connsiteX29" fmla="*/ 99425 w 503843"/>
                  <a:gd name="connsiteY29" fmla="*/ 118262 h 247672"/>
                  <a:gd name="connsiteX30" fmla="*/ 90020 w 503843"/>
                  <a:gd name="connsiteY30" fmla="*/ 118262 h 247672"/>
                  <a:gd name="connsiteX31" fmla="*/ 90020 w 503843"/>
                  <a:gd name="connsiteY31" fmla="*/ 118262 h 247672"/>
                  <a:gd name="connsiteX32" fmla="*/ 71210 w 503843"/>
                  <a:gd name="connsiteY32" fmla="*/ 135733 h 247672"/>
                  <a:gd name="connsiteX33" fmla="*/ 55087 w 503843"/>
                  <a:gd name="connsiteY33" fmla="*/ 139765 h 247672"/>
                  <a:gd name="connsiteX34" fmla="*/ 41651 w 503843"/>
                  <a:gd name="connsiteY34" fmla="*/ 143796 h 247672"/>
                  <a:gd name="connsiteX35" fmla="*/ 33590 w 503843"/>
                  <a:gd name="connsiteY35" fmla="*/ 153204 h 247672"/>
                  <a:gd name="connsiteX36" fmla="*/ 33590 w 503843"/>
                  <a:gd name="connsiteY36" fmla="*/ 157235 h 247672"/>
                  <a:gd name="connsiteX37" fmla="*/ 37620 w 503843"/>
                  <a:gd name="connsiteY37" fmla="*/ 163955 h 247672"/>
                  <a:gd name="connsiteX38" fmla="*/ 30902 w 503843"/>
                  <a:gd name="connsiteY38" fmla="*/ 167987 h 247672"/>
                  <a:gd name="connsiteX39" fmla="*/ 21497 w 503843"/>
                  <a:gd name="connsiteY39" fmla="*/ 170674 h 247672"/>
                  <a:gd name="connsiteX40" fmla="*/ 0 w 503843"/>
                  <a:gd name="connsiteY40" fmla="*/ 161267 h 247672"/>
                  <a:gd name="connsiteX41" fmla="*/ 4031 w 503843"/>
                  <a:gd name="connsiteY41" fmla="*/ 176050 h 247672"/>
                  <a:gd name="connsiteX42" fmla="*/ 24184 w 503843"/>
                  <a:gd name="connsiteY42" fmla="*/ 213679 h 247672"/>
                  <a:gd name="connsiteX43" fmla="*/ 29559 w 503843"/>
                  <a:gd name="connsiteY43" fmla="*/ 216367 h 247672"/>
                  <a:gd name="connsiteX44" fmla="*/ 81958 w 503843"/>
                  <a:gd name="connsiteY44" fmla="*/ 232493 h 247672"/>
                  <a:gd name="connsiteX45" fmla="*/ 88676 w 503843"/>
                  <a:gd name="connsiteY45" fmla="*/ 235181 h 247672"/>
                  <a:gd name="connsiteX46" fmla="*/ 146450 w 503843"/>
                  <a:gd name="connsiteY46" fmla="*/ 245932 h 247672"/>
                  <a:gd name="connsiteX47" fmla="*/ 169291 w 503843"/>
                  <a:gd name="connsiteY47" fmla="*/ 225774 h 247672"/>
                  <a:gd name="connsiteX48" fmla="*/ 169291 w 503843"/>
                  <a:gd name="connsiteY48" fmla="*/ 206959 h 247672"/>
                  <a:gd name="connsiteX49" fmla="*/ 163917 w 503843"/>
                  <a:gd name="connsiteY49" fmla="*/ 196208 h 247672"/>
                  <a:gd name="connsiteX50" fmla="*/ 247219 w 503843"/>
                  <a:gd name="connsiteY50" fmla="*/ 192176 h 247672"/>
                  <a:gd name="connsiteX51" fmla="*/ 257968 w 503843"/>
                  <a:gd name="connsiteY51" fmla="*/ 190832 h 247672"/>
                  <a:gd name="connsiteX52" fmla="*/ 272747 w 503843"/>
                  <a:gd name="connsiteY52" fmla="*/ 165299 h 247672"/>
                  <a:gd name="connsiteX53" fmla="*/ 299619 w 503843"/>
                  <a:gd name="connsiteY53" fmla="*/ 130357 h 247672"/>
                  <a:gd name="connsiteX54" fmla="*/ 310367 w 503843"/>
                  <a:gd name="connsiteY54" fmla="*/ 130357 h 247672"/>
                  <a:gd name="connsiteX55" fmla="*/ 318429 w 503843"/>
                  <a:gd name="connsiteY55" fmla="*/ 130357 h 247672"/>
                  <a:gd name="connsiteX56" fmla="*/ 322460 w 503843"/>
                  <a:gd name="connsiteY56" fmla="*/ 124982 h 247672"/>
                  <a:gd name="connsiteX57" fmla="*/ 327834 w 503843"/>
                  <a:gd name="connsiteY57" fmla="*/ 118262 h 247672"/>
                  <a:gd name="connsiteX58" fmla="*/ 376203 w 503843"/>
                  <a:gd name="connsiteY58" fmla="*/ 115575 h 247672"/>
                  <a:gd name="connsiteX59" fmla="*/ 388295 w 503843"/>
                  <a:gd name="connsiteY59" fmla="*/ 122294 h 247672"/>
                  <a:gd name="connsiteX60" fmla="*/ 411136 w 503843"/>
                  <a:gd name="connsiteY60" fmla="*/ 133045 h 247672"/>
                  <a:gd name="connsiteX61" fmla="*/ 439351 w 503843"/>
                  <a:gd name="connsiteY61" fmla="*/ 129014 h 247672"/>
                  <a:gd name="connsiteX62" fmla="*/ 455475 w 503843"/>
                  <a:gd name="connsiteY62" fmla="*/ 124982 h 247672"/>
                  <a:gd name="connsiteX63" fmla="*/ 485033 w 503843"/>
                  <a:gd name="connsiteY63" fmla="*/ 129014 h 247672"/>
                  <a:gd name="connsiteX64" fmla="*/ 485033 w 503843"/>
                  <a:gd name="connsiteY64" fmla="*/ 127670 h 247672"/>
                  <a:gd name="connsiteX65" fmla="*/ 503844 w 503843"/>
                  <a:gd name="connsiteY65" fmla="*/ 72570 h 247672"/>
                  <a:gd name="connsiteX66" fmla="*/ 446069 w 503843"/>
                  <a:gd name="connsiteY66" fmla="*/ 17470 h 24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03843" h="247672">
                    <a:moveTo>
                      <a:pt x="446069" y="17470"/>
                    </a:moveTo>
                    <a:cubicBezTo>
                      <a:pt x="444726" y="16126"/>
                      <a:pt x="444726" y="13439"/>
                      <a:pt x="443382" y="13439"/>
                    </a:cubicBezTo>
                    <a:cubicBezTo>
                      <a:pt x="443382" y="13439"/>
                      <a:pt x="440695" y="13439"/>
                      <a:pt x="439351" y="13439"/>
                    </a:cubicBezTo>
                    <a:cubicBezTo>
                      <a:pt x="438008" y="13439"/>
                      <a:pt x="436664" y="13439"/>
                      <a:pt x="435321" y="13439"/>
                    </a:cubicBezTo>
                    <a:cubicBezTo>
                      <a:pt x="429947" y="12095"/>
                      <a:pt x="424572" y="10751"/>
                      <a:pt x="420541" y="8063"/>
                    </a:cubicBezTo>
                    <a:cubicBezTo>
                      <a:pt x="416511" y="6719"/>
                      <a:pt x="413823" y="4032"/>
                      <a:pt x="409793" y="4032"/>
                    </a:cubicBezTo>
                    <a:cubicBezTo>
                      <a:pt x="401731" y="4032"/>
                      <a:pt x="395013" y="13439"/>
                      <a:pt x="388295" y="21502"/>
                    </a:cubicBezTo>
                    <a:lnTo>
                      <a:pt x="386952" y="24190"/>
                    </a:lnTo>
                    <a:cubicBezTo>
                      <a:pt x="381578" y="32253"/>
                      <a:pt x="370829" y="41661"/>
                      <a:pt x="358736" y="41661"/>
                    </a:cubicBezTo>
                    <a:cubicBezTo>
                      <a:pt x="352019" y="43004"/>
                      <a:pt x="346644" y="40317"/>
                      <a:pt x="342614" y="36285"/>
                    </a:cubicBezTo>
                    <a:cubicBezTo>
                      <a:pt x="341270" y="34941"/>
                      <a:pt x="339926" y="33597"/>
                      <a:pt x="338583" y="30909"/>
                    </a:cubicBezTo>
                    <a:cubicBezTo>
                      <a:pt x="337239" y="29565"/>
                      <a:pt x="335896" y="28222"/>
                      <a:pt x="335896" y="28222"/>
                    </a:cubicBezTo>
                    <a:cubicBezTo>
                      <a:pt x="335896" y="28222"/>
                      <a:pt x="334552" y="28222"/>
                      <a:pt x="334552" y="28222"/>
                    </a:cubicBezTo>
                    <a:cubicBezTo>
                      <a:pt x="331865" y="28222"/>
                      <a:pt x="329178" y="29565"/>
                      <a:pt x="326491" y="28222"/>
                    </a:cubicBezTo>
                    <a:cubicBezTo>
                      <a:pt x="317085" y="26878"/>
                      <a:pt x="314398" y="17470"/>
                      <a:pt x="313055" y="12095"/>
                    </a:cubicBezTo>
                    <a:cubicBezTo>
                      <a:pt x="313055" y="10751"/>
                      <a:pt x="311711" y="9407"/>
                      <a:pt x="311711" y="8063"/>
                    </a:cubicBezTo>
                    <a:cubicBezTo>
                      <a:pt x="310367" y="5375"/>
                      <a:pt x="309024" y="4032"/>
                      <a:pt x="306337" y="2688"/>
                    </a:cubicBezTo>
                    <a:cubicBezTo>
                      <a:pt x="299619" y="0"/>
                      <a:pt x="288870" y="2688"/>
                      <a:pt x="280809" y="8063"/>
                    </a:cubicBezTo>
                    <a:lnTo>
                      <a:pt x="276778" y="10751"/>
                    </a:lnTo>
                    <a:cubicBezTo>
                      <a:pt x="263342" y="18814"/>
                      <a:pt x="245876" y="28222"/>
                      <a:pt x="228409" y="20158"/>
                    </a:cubicBezTo>
                    <a:cubicBezTo>
                      <a:pt x="221691" y="17470"/>
                      <a:pt x="217660" y="13439"/>
                      <a:pt x="213630" y="9407"/>
                    </a:cubicBezTo>
                    <a:cubicBezTo>
                      <a:pt x="210942" y="6719"/>
                      <a:pt x="209599" y="5375"/>
                      <a:pt x="206912" y="2688"/>
                    </a:cubicBezTo>
                    <a:cubicBezTo>
                      <a:pt x="204224" y="1344"/>
                      <a:pt x="200194" y="0"/>
                      <a:pt x="197506" y="1344"/>
                    </a:cubicBezTo>
                    <a:lnTo>
                      <a:pt x="193476" y="0"/>
                    </a:lnTo>
                    <a:cubicBezTo>
                      <a:pt x="194820" y="6719"/>
                      <a:pt x="193476" y="13439"/>
                      <a:pt x="190789" y="20158"/>
                    </a:cubicBezTo>
                    <a:cubicBezTo>
                      <a:pt x="186758" y="30909"/>
                      <a:pt x="177353" y="37629"/>
                      <a:pt x="169291" y="44348"/>
                    </a:cubicBezTo>
                    <a:cubicBezTo>
                      <a:pt x="165261" y="47036"/>
                      <a:pt x="161230" y="51068"/>
                      <a:pt x="158543" y="53756"/>
                    </a:cubicBezTo>
                    <a:cubicBezTo>
                      <a:pt x="153168" y="60475"/>
                      <a:pt x="149137" y="68539"/>
                      <a:pt x="145107" y="76602"/>
                    </a:cubicBezTo>
                    <a:cubicBezTo>
                      <a:pt x="141076" y="83321"/>
                      <a:pt x="138389" y="91384"/>
                      <a:pt x="133015" y="98104"/>
                    </a:cubicBezTo>
                    <a:cubicBezTo>
                      <a:pt x="124953" y="108855"/>
                      <a:pt x="111517" y="116918"/>
                      <a:pt x="99425" y="118262"/>
                    </a:cubicBezTo>
                    <a:cubicBezTo>
                      <a:pt x="96738" y="118262"/>
                      <a:pt x="92707" y="118262"/>
                      <a:pt x="90020" y="118262"/>
                    </a:cubicBezTo>
                    <a:cubicBezTo>
                      <a:pt x="90020" y="118262"/>
                      <a:pt x="90020" y="118262"/>
                      <a:pt x="90020" y="118262"/>
                    </a:cubicBezTo>
                    <a:cubicBezTo>
                      <a:pt x="87333" y="126326"/>
                      <a:pt x="80615" y="133045"/>
                      <a:pt x="71210" y="135733"/>
                    </a:cubicBezTo>
                    <a:cubicBezTo>
                      <a:pt x="65835" y="138421"/>
                      <a:pt x="60461" y="138421"/>
                      <a:pt x="55087" y="139765"/>
                    </a:cubicBezTo>
                    <a:cubicBezTo>
                      <a:pt x="49712" y="141109"/>
                      <a:pt x="45682" y="142453"/>
                      <a:pt x="41651" y="143796"/>
                    </a:cubicBezTo>
                    <a:cubicBezTo>
                      <a:pt x="37620" y="145140"/>
                      <a:pt x="33590" y="149172"/>
                      <a:pt x="33590" y="153204"/>
                    </a:cubicBezTo>
                    <a:cubicBezTo>
                      <a:pt x="32246" y="155892"/>
                      <a:pt x="33590" y="157235"/>
                      <a:pt x="33590" y="157235"/>
                    </a:cubicBezTo>
                    <a:lnTo>
                      <a:pt x="37620" y="163955"/>
                    </a:lnTo>
                    <a:lnTo>
                      <a:pt x="30902" y="167987"/>
                    </a:lnTo>
                    <a:cubicBezTo>
                      <a:pt x="28215" y="169330"/>
                      <a:pt x="24184" y="170674"/>
                      <a:pt x="21497" y="170674"/>
                    </a:cubicBezTo>
                    <a:cubicBezTo>
                      <a:pt x="13436" y="170674"/>
                      <a:pt x="5374" y="166643"/>
                      <a:pt x="0" y="161267"/>
                    </a:cubicBezTo>
                    <a:cubicBezTo>
                      <a:pt x="1343" y="166643"/>
                      <a:pt x="2687" y="170674"/>
                      <a:pt x="4031" y="176050"/>
                    </a:cubicBezTo>
                    <a:cubicBezTo>
                      <a:pt x="8061" y="192176"/>
                      <a:pt x="12092" y="208303"/>
                      <a:pt x="24184" y="213679"/>
                    </a:cubicBezTo>
                    <a:lnTo>
                      <a:pt x="29559" y="216367"/>
                    </a:lnTo>
                    <a:cubicBezTo>
                      <a:pt x="48369" y="217710"/>
                      <a:pt x="65835" y="225774"/>
                      <a:pt x="81958" y="232493"/>
                    </a:cubicBezTo>
                    <a:lnTo>
                      <a:pt x="88676" y="235181"/>
                    </a:lnTo>
                    <a:cubicBezTo>
                      <a:pt x="107487" y="243245"/>
                      <a:pt x="127640" y="251308"/>
                      <a:pt x="146450" y="245932"/>
                    </a:cubicBezTo>
                    <a:cubicBezTo>
                      <a:pt x="155855" y="243245"/>
                      <a:pt x="165261" y="235181"/>
                      <a:pt x="169291" y="225774"/>
                    </a:cubicBezTo>
                    <a:cubicBezTo>
                      <a:pt x="171978" y="221742"/>
                      <a:pt x="173322" y="213679"/>
                      <a:pt x="169291" y="206959"/>
                    </a:cubicBezTo>
                    <a:lnTo>
                      <a:pt x="163917" y="196208"/>
                    </a:lnTo>
                    <a:lnTo>
                      <a:pt x="247219" y="192176"/>
                    </a:lnTo>
                    <a:cubicBezTo>
                      <a:pt x="251250" y="192176"/>
                      <a:pt x="253937" y="192176"/>
                      <a:pt x="257968" y="190832"/>
                    </a:cubicBezTo>
                    <a:cubicBezTo>
                      <a:pt x="266029" y="188145"/>
                      <a:pt x="268717" y="177394"/>
                      <a:pt x="272747" y="165299"/>
                    </a:cubicBezTo>
                    <a:cubicBezTo>
                      <a:pt x="276778" y="150516"/>
                      <a:pt x="282152" y="133045"/>
                      <a:pt x="299619" y="130357"/>
                    </a:cubicBezTo>
                    <a:cubicBezTo>
                      <a:pt x="303649" y="130357"/>
                      <a:pt x="307680" y="130357"/>
                      <a:pt x="310367" y="130357"/>
                    </a:cubicBezTo>
                    <a:cubicBezTo>
                      <a:pt x="314398" y="130357"/>
                      <a:pt x="317085" y="130357"/>
                      <a:pt x="318429" y="130357"/>
                    </a:cubicBezTo>
                    <a:cubicBezTo>
                      <a:pt x="319773" y="129014"/>
                      <a:pt x="321116" y="127670"/>
                      <a:pt x="322460" y="124982"/>
                    </a:cubicBezTo>
                    <a:cubicBezTo>
                      <a:pt x="323803" y="122294"/>
                      <a:pt x="325147" y="120950"/>
                      <a:pt x="327834" y="118262"/>
                    </a:cubicBezTo>
                    <a:cubicBezTo>
                      <a:pt x="341270" y="104823"/>
                      <a:pt x="361424" y="107511"/>
                      <a:pt x="376203" y="115575"/>
                    </a:cubicBezTo>
                    <a:cubicBezTo>
                      <a:pt x="380234" y="118262"/>
                      <a:pt x="384264" y="119606"/>
                      <a:pt x="388295" y="122294"/>
                    </a:cubicBezTo>
                    <a:cubicBezTo>
                      <a:pt x="396357" y="127670"/>
                      <a:pt x="403075" y="131701"/>
                      <a:pt x="411136" y="133045"/>
                    </a:cubicBezTo>
                    <a:cubicBezTo>
                      <a:pt x="420541" y="134389"/>
                      <a:pt x="429947" y="131701"/>
                      <a:pt x="439351" y="129014"/>
                    </a:cubicBezTo>
                    <a:cubicBezTo>
                      <a:pt x="444726" y="127670"/>
                      <a:pt x="450100" y="126326"/>
                      <a:pt x="455475" y="124982"/>
                    </a:cubicBezTo>
                    <a:cubicBezTo>
                      <a:pt x="466223" y="123638"/>
                      <a:pt x="476972" y="124982"/>
                      <a:pt x="485033" y="129014"/>
                    </a:cubicBezTo>
                    <a:cubicBezTo>
                      <a:pt x="485033" y="129014"/>
                      <a:pt x="485033" y="127670"/>
                      <a:pt x="485033" y="127670"/>
                    </a:cubicBezTo>
                    <a:cubicBezTo>
                      <a:pt x="491751" y="108855"/>
                      <a:pt x="497126" y="91384"/>
                      <a:pt x="503844" y="72570"/>
                    </a:cubicBezTo>
                    <a:cubicBezTo>
                      <a:pt x="478315" y="64507"/>
                      <a:pt x="458161" y="43004"/>
                      <a:pt x="446069" y="1747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DE364C88-CE42-C08E-3E83-A6B41F852EAF}"/>
                  </a:ext>
                </a:extLst>
              </p:cNvPr>
              <p:cNvSpPr/>
              <p:nvPr/>
            </p:nvSpPr>
            <p:spPr>
              <a:xfrm>
                <a:off x="5025490" y="5302358"/>
                <a:ext cx="471802" cy="280766"/>
              </a:xfrm>
              <a:custGeom>
                <a:avLst/>
                <a:gdLst>
                  <a:gd name="connsiteX0" fmla="*/ 33590 w 564573"/>
                  <a:gd name="connsiteY0" fmla="*/ 151860 h 335973"/>
                  <a:gd name="connsiteX1" fmla="*/ 137046 w 564573"/>
                  <a:gd name="connsiteY1" fmla="*/ 314471 h 335973"/>
                  <a:gd name="connsiteX2" fmla="*/ 138389 w 564573"/>
                  <a:gd name="connsiteY2" fmla="*/ 315815 h 335973"/>
                  <a:gd name="connsiteX3" fmla="*/ 141076 w 564573"/>
                  <a:gd name="connsiteY3" fmla="*/ 310439 h 335973"/>
                  <a:gd name="connsiteX4" fmla="*/ 180040 w 564573"/>
                  <a:gd name="connsiteY4" fmla="*/ 321190 h 335973"/>
                  <a:gd name="connsiteX5" fmla="*/ 180040 w 564573"/>
                  <a:gd name="connsiteY5" fmla="*/ 321190 h 335973"/>
                  <a:gd name="connsiteX6" fmla="*/ 206912 w 564573"/>
                  <a:gd name="connsiteY6" fmla="*/ 303720 h 335973"/>
                  <a:gd name="connsiteX7" fmla="*/ 208255 w 564573"/>
                  <a:gd name="connsiteY7" fmla="*/ 292968 h 335973"/>
                  <a:gd name="connsiteX8" fmla="*/ 210943 w 564573"/>
                  <a:gd name="connsiteY8" fmla="*/ 272810 h 335973"/>
                  <a:gd name="connsiteX9" fmla="*/ 233783 w 564573"/>
                  <a:gd name="connsiteY9" fmla="*/ 253996 h 335973"/>
                  <a:gd name="connsiteX10" fmla="*/ 307680 w 564573"/>
                  <a:gd name="connsiteY10" fmla="*/ 272810 h 335973"/>
                  <a:gd name="connsiteX11" fmla="*/ 318429 w 564573"/>
                  <a:gd name="connsiteY11" fmla="*/ 286249 h 335973"/>
                  <a:gd name="connsiteX12" fmla="*/ 339926 w 564573"/>
                  <a:gd name="connsiteY12" fmla="*/ 306407 h 335973"/>
                  <a:gd name="connsiteX13" fmla="*/ 346644 w 564573"/>
                  <a:gd name="connsiteY13" fmla="*/ 307751 h 335973"/>
                  <a:gd name="connsiteX14" fmla="*/ 357393 w 564573"/>
                  <a:gd name="connsiteY14" fmla="*/ 310439 h 335973"/>
                  <a:gd name="connsiteX15" fmla="*/ 373516 w 564573"/>
                  <a:gd name="connsiteY15" fmla="*/ 322534 h 335973"/>
                  <a:gd name="connsiteX16" fmla="*/ 389639 w 564573"/>
                  <a:gd name="connsiteY16" fmla="*/ 327910 h 335973"/>
                  <a:gd name="connsiteX17" fmla="*/ 390983 w 564573"/>
                  <a:gd name="connsiteY17" fmla="*/ 329254 h 335973"/>
                  <a:gd name="connsiteX18" fmla="*/ 401731 w 564573"/>
                  <a:gd name="connsiteY18" fmla="*/ 335973 h 335973"/>
                  <a:gd name="connsiteX19" fmla="*/ 403075 w 564573"/>
                  <a:gd name="connsiteY19" fmla="*/ 330598 h 335973"/>
                  <a:gd name="connsiteX20" fmla="*/ 420541 w 564573"/>
                  <a:gd name="connsiteY20" fmla="*/ 311783 h 335973"/>
                  <a:gd name="connsiteX21" fmla="*/ 438008 w 564573"/>
                  <a:gd name="connsiteY21" fmla="*/ 306407 h 335973"/>
                  <a:gd name="connsiteX22" fmla="*/ 451444 w 564573"/>
                  <a:gd name="connsiteY22" fmla="*/ 302376 h 335973"/>
                  <a:gd name="connsiteX23" fmla="*/ 460849 w 564573"/>
                  <a:gd name="connsiteY23" fmla="*/ 292968 h 335973"/>
                  <a:gd name="connsiteX24" fmla="*/ 460849 w 564573"/>
                  <a:gd name="connsiteY24" fmla="*/ 288937 h 335973"/>
                  <a:gd name="connsiteX25" fmla="*/ 440695 w 564573"/>
                  <a:gd name="connsiteY25" fmla="*/ 247276 h 335973"/>
                  <a:gd name="connsiteX26" fmla="*/ 472941 w 564573"/>
                  <a:gd name="connsiteY26" fmla="*/ 280873 h 335973"/>
                  <a:gd name="connsiteX27" fmla="*/ 483690 w 564573"/>
                  <a:gd name="connsiteY27" fmla="*/ 284905 h 335973"/>
                  <a:gd name="connsiteX28" fmla="*/ 506531 w 564573"/>
                  <a:gd name="connsiteY28" fmla="*/ 271466 h 335973"/>
                  <a:gd name="connsiteX29" fmla="*/ 517279 w 564573"/>
                  <a:gd name="connsiteY29" fmla="*/ 252652 h 335973"/>
                  <a:gd name="connsiteX30" fmla="*/ 533403 w 564573"/>
                  <a:gd name="connsiteY30" fmla="*/ 225774 h 335973"/>
                  <a:gd name="connsiteX31" fmla="*/ 546838 w 564573"/>
                  <a:gd name="connsiteY31" fmla="*/ 213679 h 335973"/>
                  <a:gd name="connsiteX32" fmla="*/ 562961 w 564573"/>
                  <a:gd name="connsiteY32" fmla="*/ 196208 h 335973"/>
                  <a:gd name="connsiteX33" fmla="*/ 538777 w 564573"/>
                  <a:gd name="connsiteY33" fmla="*/ 147828 h 335973"/>
                  <a:gd name="connsiteX34" fmla="*/ 471598 w 564573"/>
                  <a:gd name="connsiteY34" fmla="*/ 91384 h 335973"/>
                  <a:gd name="connsiteX35" fmla="*/ 452788 w 564573"/>
                  <a:gd name="connsiteY35" fmla="*/ 84665 h 335973"/>
                  <a:gd name="connsiteX36" fmla="*/ 436664 w 564573"/>
                  <a:gd name="connsiteY36" fmla="*/ 96760 h 335973"/>
                  <a:gd name="connsiteX37" fmla="*/ 405762 w 564573"/>
                  <a:gd name="connsiteY37" fmla="*/ 111543 h 335973"/>
                  <a:gd name="connsiteX38" fmla="*/ 395013 w 564573"/>
                  <a:gd name="connsiteY38" fmla="*/ 108855 h 335973"/>
                  <a:gd name="connsiteX39" fmla="*/ 400388 w 564573"/>
                  <a:gd name="connsiteY39" fmla="*/ 99448 h 335973"/>
                  <a:gd name="connsiteX40" fmla="*/ 395013 w 564573"/>
                  <a:gd name="connsiteY40" fmla="*/ 94072 h 335973"/>
                  <a:gd name="connsiteX41" fmla="*/ 382921 w 564573"/>
                  <a:gd name="connsiteY41" fmla="*/ 94072 h 335973"/>
                  <a:gd name="connsiteX42" fmla="*/ 370829 w 564573"/>
                  <a:gd name="connsiteY42" fmla="*/ 95416 h 335973"/>
                  <a:gd name="connsiteX43" fmla="*/ 350675 w 564573"/>
                  <a:gd name="connsiteY43" fmla="*/ 86009 h 335973"/>
                  <a:gd name="connsiteX44" fmla="*/ 349332 w 564573"/>
                  <a:gd name="connsiteY44" fmla="*/ 84665 h 335973"/>
                  <a:gd name="connsiteX45" fmla="*/ 317086 w 564573"/>
                  <a:gd name="connsiteY45" fmla="*/ 90041 h 335973"/>
                  <a:gd name="connsiteX46" fmla="*/ 311711 w 564573"/>
                  <a:gd name="connsiteY46" fmla="*/ 90041 h 335973"/>
                  <a:gd name="connsiteX47" fmla="*/ 310368 w 564573"/>
                  <a:gd name="connsiteY47" fmla="*/ 84665 h 335973"/>
                  <a:gd name="connsiteX48" fmla="*/ 304994 w 564573"/>
                  <a:gd name="connsiteY48" fmla="*/ 57787 h 335973"/>
                  <a:gd name="connsiteX49" fmla="*/ 275435 w 564573"/>
                  <a:gd name="connsiteY49" fmla="*/ 63163 h 335973"/>
                  <a:gd name="connsiteX50" fmla="*/ 267373 w 564573"/>
                  <a:gd name="connsiteY50" fmla="*/ 63163 h 335973"/>
                  <a:gd name="connsiteX51" fmla="*/ 268717 w 564573"/>
                  <a:gd name="connsiteY51" fmla="*/ 55100 h 335973"/>
                  <a:gd name="connsiteX52" fmla="*/ 235127 w 564573"/>
                  <a:gd name="connsiteY52" fmla="*/ 0 h 335973"/>
                  <a:gd name="connsiteX53" fmla="*/ 235127 w 564573"/>
                  <a:gd name="connsiteY53" fmla="*/ 1344 h 335973"/>
                  <a:gd name="connsiteX54" fmla="*/ 119579 w 564573"/>
                  <a:gd name="connsiteY54" fmla="*/ 44348 h 335973"/>
                  <a:gd name="connsiteX55" fmla="*/ 76584 w 564573"/>
                  <a:gd name="connsiteY55" fmla="*/ 57787 h 335973"/>
                  <a:gd name="connsiteX56" fmla="*/ 0 w 564573"/>
                  <a:gd name="connsiteY56" fmla="*/ 57787 h 335973"/>
                  <a:gd name="connsiteX57" fmla="*/ 5374 w 564573"/>
                  <a:gd name="connsiteY57" fmla="*/ 73914 h 335973"/>
                  <a:gd name="connsiteX58" fmla="*/ 33590 w 564573"/>
                  <a:gd name="connsiteY58" fmla="*/ 151860 h 33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4573" h="335973">
                    <a:moveTo>
                      <a:pt x="33590" y="151860"/>
                    </a:moveTo>
                    <a:cubicBezTo>
                      <a:pt x="57774" y="212335"/>
                      <a:pt x="92707" y="267434"/>
                      <a:pt x="137046" y="314471"/>
                    </a:cubicBezTo>
                    <a:lnTo>
                      <a:pt x="138389" y="315815"/>
                    </a:lnTo>
                    <a:lnTo>
                      <a:pt x="141076" y="310439"/>
                    </a:lnTo>
                    <a:cubicBezTo>
                      <a:pt x="153168" y="315815"/>
                      <a:pt x="166604" y="322534"/>
                      <a:pt x="180040" y="321190"/>
                    </a:cubicBezTo>
                    <a:cubicBezTo>
                      <a:pt x="180040" y="321190"/>
                      <a:pt x="180040" y="321190"/>
                      <a:pt x="180040" y="321190"/>
                    </a:cubicBezTo>
                    <a:cubicBezTo>
                      <a:pt x="190789" y="321190"/>
                      <a:pt x="204225" y="314471"/>
                      <a:pt x="206912" y="303720"/>
                    </a:cubicBezTo>
                    <a:cubicBezTo>
                      <a:pt x="208255" y="301032"/>
                      <a:pt x="208255" y="297000"/>
                      <a:pt x="208255" y="292968"/>
                    </a:cubicBezTo>
                    <a:cubicBezTo>
                      <a:pt x="208255" y="286249"/>
                      <a:pt x="208255" y="279529"/>
                      <a:pt x="210943" y="272810"/>
                    </a:cubicBezTo>
                    <a:cubicBezTo>
                      <a:pt x="214973" y="264746"/>
                      <a:pt x="223035" y="258027"/>
                      <a:pt x="233783" y="253996"/>
                    </a:cubicBezTo>
                    <a:cubicBezTo>
                      <a:pt x="259311" y="245932"/>
                      <a:pt x="288870" y="252652"/>
                      <a:pt x="307680" y="272810"/>
                    </a:cubicBezTo>
                    <a:cubicBezTo>
                      <a:pt x="311711" y="276842"/>
                      <a:pt x="315742" y="282217"/>
                      <a:pt x="318429" y="286249"/>
                    </a:cubicBezTo>
                    <a:cubicBezTo>
                      <a:pt x="325147" y="295656"/>
                      <a:pt x="330522" y="303720"/>
                      <a:pt x="339926" y="306407"/>
                    </a:cubicBezTo>
                    <a:cubicBezTo>
                      <a:pt x="342614" y="307751"/>
                      <a:pt x="345301" y="307751"/>
                      <a:pt x="346644" y="307751"/>
                    </a:cubicBezTo>
                    <a:cubicBezTo>
                      <a:pt x="350675" y="307751"/>
                      <a:pt x="353362" y="309095"/>
                      <a:pt x="357393" y="310439"/>
                    </a:cubicBezTo>
                    <a:cubicBezTo>
                      <a:pt x="364111" y="313127"/>
                      <a:pt x="369485" y="317159"/>
                      <a:pt x="373516" y="322534"/>
                    </a:cubicBezTo>
                    <a:cubicBezTo>
                      <a:pt x="378891" y="322534"/>
                      <a:pt x="385608" y="325222"/>
                      <a:pt x="389639" y="327910"/>
                    </a:cubicBezTo>
                    <a:lnTo>
                      <a:pt x="390983" y="329254"/>
                    </a:lnTo>
                    <a:cubicBezTo>
                      <a:pt x="395013" y="331941"/>
                      <a:pt x="399044" y="334629"/>
                      <a:pt x="401731" y="335973"/>
                    </a:cubicBezTo>
                    <a:cubicBezTo>
                      <a:pt x="401731" y="334629"/>
                      <a:pt x="401731" y="331941"/>
                      <a:pt x="403075" y="330598"/>
                    </a:cubicBezTo>
                    <a:cubicBezTo>
                      <a:pt x="405762" y="322534"/>
                      <a:pt x="412480" y="314471"/>
                      <a:pt x="420541" y="311783"/>
                    </a:cubicBezTo>
                    <a:cubicBezTo>
                      <a:pt x="425916" y="309095"/>
                      <a:pt x="432634" y="307751"/>
                      <a:pt x="438008" y="306407"/>
                    </a:cubicBezTo>
                    <a:cubicBezTo>
                      <a:pt x="442039" y="305063"/>
                      <a:pt x="447413" y="305063"/>
                      <a:pt x="451444" y="302376"/>
                    </a:cubicBezTo>
                    <a:cubicBezTo>
                      <a:pt x="455475" y="301032"/>
                      <a:pt x="459506" y="297000"/>
                      <a:pt x="460849" y="292968"/>
                    </a:cubicBezTo>
                    <a:cubicBezTo>
                      <a:pt x="462192" y="290281"/>
                      <a:pt x="460849" y="288937"/>
                      <a:pt x="460849" y="288937"/>
                    </a:cubicBezTo>
                    <a:lnTo>
                      <a:pt x="440695" y="247276"/>
                    </a:lnTo>
                    <a:lnTo>
                      <a:pt x="472941" y="280873"/>
                    </a:lnTo>
                    <a:cubicBezTo>
                      <a:pt x="475628" y="283561"/>
                      <a:pt x="478316" y="284905"/>
                      <a:pt x="483690" y="284905"/>
                    </a:cubicBezTo>
                    <a:cubicBezTo>
                      <a:pt x="491751" y="284905"/>
                      <a:pt x="501156" y="278185"/>
                      <a:pt x="506531" y="271466"/>
                    </a:cubicBezTo>
                    <a:cubicBezTo>
                      <a:pt x="510562" y="266090"/>
                      <a:pt x="513249" y="259371"/>
                      <a:pt x="517279" y="252652"/>
                    </a:cubicBezTo>
                    <a:cubicBezTo>
                      <a:pt x="521310" y="243245"/>
                      <a:pt x="526685" y="233837"/>
                      <a:pt x="533403" y="225774"/>
                    </a:cubicBezTo>
                    <a:cubicBezTo>
                      <a:pt x="537433" y="221742"/>
                      <a:pt x="541464" y="217710"/>
                      <a:pt x="546838" y="213679"/>
                    </a:cubicBezTo>
                    <a:cubicBezTo>
                      <a:pt x="553556" y="208303"/>
                      <a:pt x="560274" y="202928"/>
                      <a:pt x="562961" y="196208"/>
                    </a:cubicBezTo>
                    <a:cubicBezTo>
                      <a:pt x="568335" y="182769"/>
                      <a:pt x="560274" y="167987"/>
                      <a:pt x="538777" y="147828"/>
                    </a:cubicBezTo>
                    <a:cubicBezTo>
                      <a:pt x="517279" y="127670"/>
                      <a:pt x="495782" y="107511"/>
                      <a:pt x="471598" y="91384"/>
                    </a:cubicBezTo>
                    <a:cubicBezTo>
                      <a:pt x="464880" y="87353"/>
                      <a:pt x="458162" y="83321"/>
                      <a:pt x="452788" y="84665"/>
                    </a:cubicBezTo>
                    <a:cubicBezTo>
                      <a:pt x="447413" y="86009"/>
                      <a:pt x="442039" y="91384"/>
                      <a:pt x="436664" y="96760"/>
                    </a:cubicBezTo>
                    <a:cubicBezTo>
                      <a:pt x="428603" y="104823"/>
                      <a:pt x="419198" y="115575"/>
                      <a:pt x="405762" y="111543"/>
                    </a:cubicBezTo>
                    <a:lnTo>
                      <a:pt x="395013" y="108855"/>
                    </a:lnTo>
                    <a:lnTo>
                      <a:pt x="400388" y="99448"/>
                    </a:lnTo>
                    <a:cubicBezTo>
                      <a:pt x="400388" y="98104"/>
                      <a:pt x="397701" y="95416"/>
                      <a:pt x="395013" y="94072"/>
                    </a:cubicBezTo>
                    <a:cubicBezTo>
                      <a:pt x="390983" y="94072"/>
                      <a:pt x="388295" y="94072"/>
                      <a:pt x="382921" y="94072"/>
                    </a:cubicBezTo>
                    <a:cubicBezTo>
                      <a:pt x="378891" y="94072"/>
                      <a:pt x="374860" y="95416"/>
                      <a:pt x="370829" y="95416"/>
                    </a:cubicBezTo>
                    <a:cubicBezTo>
                      <a:pt x="362767" y="95416"/>
                      <a:pt x="356050" y="91384"/>
                      <a:pt x="350675" y="86009"/>
                    </a:cubicBezTo>
                    <a:cubicBezTo>
                      <a:pt x="350675" y="86009"/>
                      <a:pt x="349332" y="84665"/>
                      <a:pt x="349332" y="84665"/>
                    </a:cubicBezTo>
                    <a:cubicBezTo>
                      <a:pt x="339926" y="88697"/>
                      <a:pt x="327834" y="90041"/>
                      <a:pt x="317086" y="90041"/>
                    </a:cubicBezTo>
                    <a:lnTo>
                      <a:pt x="311711" y="90041"/>
                    </a:lnTo>
                    <a:lnTo>
                      <a:pt x="310368" y="84665"/>
                    </a:lnTo>
                    <a:cubicBezTo>
                      <a:pt x="307680" y="75258"/>
                      <a:pt x="306337" y="67195"/>
                      <a:pt x="304994" y="57787"/>
                    </a:cubicBezTo>
                    <a:cubicBezTo>
                      <a:pt x="295588" y="61819"/>
                      <a:pt x="286183" y="63163"/>
                      <a:pt x="275435" y="63163"/>
                    </a:cubicBezTo>
                    <a:lnTo>
                      <a:pt x="267373" y="63163"/>
                    </a:lnTo>
                    <a:lnTo>
                      <a:pt x="268717" y="55100"/>
                    </a:lnTo>
                    <a:cubicBezTo>
                      <a:pt x="271404" y="32253"/>
                      <a:pt x="256624" y="8063"/>
                      <a:pt x="235127" y="0"/>
                    </a:cubicBezTo>
                    <a:lnTo>
                      <a:pt x="235127" y="1344"/>
                    </a:lnTo>
                    <a:lnTo>
                      <a:pt x="119579" y="44348"/>
                    </a:lnTo>
                    <a:cubicBezTo>
                      <a:pt x="106143" y="49724"/>
                      <a:pt x="91363" y="55100"/>
                      <a:pt x="76584" y="57787"/>
                    </a:cubicBezTo>
                    <a:cubicBezTo>
                      <a:pt x="51056" y="63163"/>
                      <a:pt x="25528" y="63163"/>
                      <a:pt x="0" y="57787"/>
                    </a:cubicBezTo>
                    <a:cubicBezTo>
                      <a:pt x="1344" y="63163"/>
                      <a:pt x="4031" y="68539"/>
                      <a:pt x="5374" y="73914"/>
                    </a:cubicBezTo>
                    <a:cubicBezTo>
                      <a:pt x="14779" y="99448"/>
                      <a:pt x="22841" y="126326"/>
                      <a:pt x="33590" y="15186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5E60F931-E579-DA02-0721-CE9D6BDF2E0A}"/>
                  </a:ext>
                </a:extLst>
              </p:cNvPr>
              <p:cNvSpPr/>
              <p:nvPr/>
            </p:nvSpPr>
            <p:spPr>
              <a:xfrm>
                <a:off x="4794192" y="5522543"/>
                <a:ext cx="560278" cy="270401"/>
              </a:xfrm>
              <a:custGeom>
                <a:avLst/>
                <a:gdLst>
                  <a:gd name="connsiteX0" fmla="*/ 358737 w 670447"/>
                  <a:gd name="connsiteY0" fmla="*/ 295580 h 323570"/>
                  <a:gd name="connsiteX1" fmla="*/ 362767 w 670447"/>
                  <a:gd name="connsiteY1" fmla="*/ 291548 h 323570"/>
                  <a:gd name="connsiteX2" fmla="*/ 440695 w 670447"/>
                  <a:gd name="connsiteY2" fmla="*/ 319769 h 323570"/>
                  <a:gd name="connsiteX3" fmla="*/ 463536 w 670447"/>
                  <a:gd name="connsiteY3" fmla="*/ 322457 h 323570"/>
                  <a:gd name="connsiteX4" fmla="*/ 468910 w 670447"/>
                  <a:gd name="connsiteY4" fmla="*/ 315738 h 323570"/>
                  <a:gd name="connsiteX5" fmla="*/ 467567 w 670447"/>
                  <a:gd name="connsiteY5" fmla="*/ 313050 h 323570"/>
                  <a:gd name="connsiteX6" fmla="*/ 429947 w 670447"/>
                  <a:gd name="connsiteY6" fmla="*/ 284828 h 323570"/>
                  <a:gd name="connsiteX7" fmla="*/ 474285 w 670447"/>
                  <a:gd name="connsiteY7" fmla="*/ 298267 h 323570"/>
                  <a:gd name="connsiteX8" fmla="*/ 538777 w 670447"/>
                  <a:gd name="connsiteY8" fmla="*/ 294236 h 323570"/>
                  <a:gd name="connsiteX9" fmla="*/ 548182 w 670447"/>
                  <a:gd name="connsiteY9" fmla="*/ 290204 h 323570"/>
                  <a:gd name="connsiteX10" fmla="*/ 569679 w 670447"/>
                  <a:gd name="connsiteY10" fmla="*/ 280797 h 323570"/>
                  <a:gd name="connsiteX11" fmla="*/ 624766 w 670447"/>
                  <a:gd name="connsiteY11" fmla="*/ 288860 h 323570"/>
                  <a:gd name="connsiteX12" fmla="*/ 650294 w 670447"/>
                  <a:gd name="connsiteY12" fmla="*/ 210914 h 323570"/>
                  <a:gd name="connsiteX13" fmla="*/ 632828 w 670447"/>
                  <a:gd name="connsiteY13" fmla="*/ 193444 h 323570"/>
                  <a:gd name="connsiteX14" fmla="*/ 635515 w 670447"/>
                  <a:gd name="connsiteY14" fmla="*/ 153127 h 323570"/>
                  <a:gd name="connsiteX15" fmla="*/ 638202 w 670447"/>
                  <a:gd name="connsiteY15" fmla="*/ 150439 h 323570"/>
                  <a:gd name="connsiteX16" fmla="*/ 642233 w 670447"/>
                  <a:gd name="connsiteY16" fmla="*/ 150439 h 323570"/>
                  <a:gd name="connsiteX17" fmla="*/ 670448 w 670447"/>
                  <a:gd name="connsiteY17" fmla="*/ 141032 h 323570"/>
                  <a:gd name="connsiteX18" fmla="*/ 650294 w 670447"/>
                  <a:gd name="connsiteY18" fmla="*/ 98027 h 323570"/>
                  <a:gd name="connsiteX19" fmla="*/ 642233 w 670447"/>
                  <a:gd name="connsiteY19" fmla="*/ 72493 h 323570"/>
                  <a:gd name="connsiteX20" fmla="*/ 628797 w 670447"/>
                  <a:gd name="connsiteY20" fmla="*/ 69805 h 323570"/>
                  <a:gd name="connsiteX21" fmla="*/ 632828 w 670447"/>
                  <a:gd name="connsiteY21" fmla="*/ 61742 h 323570"/>
                  <a:gd name="connsiteX22" fmla="*/ 628797 w 670447"/>
                  <a:gd name="connsiteY22" fmla="*/ 60398 h 323570"/>
                  <a:gd name="connsiteX23" fmla="*/ 620736 w 670447"/>
                  <a:gd name="connsiteY23" fmla="*/ 59054 h 323570"/>
                  <a:gd name="connsiteX24" fmla="*/ 611330 w 670447"/>
                  <a:gd name="connsiteY24" fmla="*/ 56366 h 323570"/>
                  <a:gd name="connsiteX25" fmla="*/ 581772 w 670447"/>
                  <a:gd name="connsiteY25" fmla="*/ 29489 h 323570"/>
                  <a:gd name="connsiteX26" fmla="*/ 572366 w 670447"/>
                  <a:gd name="connsiteY26" fmla="*/ 17394 h 323570"/>
                  <a:gd name="connsiteX27" fmla="*/ 515936 w 670447"/>
                  <a:gd name="connsiteY27" fmla="*/ 2611 h 323570"/>
                  <a:gd name="connsiteX28" fmla="*/ 502500 w 670447"/>
                  <a:gd name="connsiteY28" fmla="*/ 13362 h 323570"/>
                  <a:gd name="connsiteX29" fmla="*/ 501157 w 670447"/>
                  <a:gd name="connsiteY29" fmla="*/ 26801 h 323570"/>
                  <a:gd name="connsiteX30" fmla="*/ 499813 w 670447"/>
                  <a:gd name="connsiteY30" fmla="*/ 41584 h 323570"/>
                  <a:gd name="connsiteX31" fmla="*/ 458162 w 670447"/>
                  <a:gd name="connsiteY31" fmla="*/ 69805 h 323570"/>
                  <a:gd name="connsiteX32" fmla="*/ 419198 w 670447"/>
                  <a:gd name="connsiteY32" fmla="*/ 60398 h 323570"/>
                  <a:gd name="connsiteX33" fmla="*/ 343957 w 670447"/>
                  <a:gd name="connsiteY33" fmla="*/ 63086 h 323570"/>
                  <a:gd name="connsiteX34" fmla="*/ 318429 w 670447"/>
                  <a:gd name="connsiteY34" fmla="*/ 96683 h 323570"/>
                  <a:gd name="connsiteX35" fmla="*/ 321116 w 670447"/>
                  <a:gd name="connsiteY35" fmla="*/ 155814 h 323570"/>
                  <a:gd name="connsiteX36" fmla="*/ 318429 w 670447"/>
                  <a:gd name="connsiteY36" fmla="*/ 166566 h 323570"/>
                  <a:gd name="connsiteX37" fmla="*/ 309024 w 670447"/>
                  <a:gd name="connsiteY37" fmla="*/ 161190 h 323570"/>
                  <a:gd name="connsiteX38" fmla="*/ 236471 w 670447"/>
                  <a:gd name="connsiteY38" fmla="*/ 159846 h 323570"/>
                  <a:gd name="connsiteX39" fmla="*/ 209599 w 670447"/>
                  <a:gd name="connsiteY39" fmla="*/ 165222 h 323570"/>
                  <a:gd name="connsiteX40" fmla="*/ 154512 w 670447"/>
                  <a:gd name="connsiteY40" fmla="*/ 166566 h 323570"/>
                  <a:gd name="connsiteX41" fmla="*/ 0 w 670447"/>
                  <a:gd name="connsiteY41" fmla="*/ 161190 h 323570"/>
                  <a:gd name="connsiteX42" fmla="*/ 17467 w 670447"/>
                  <a:gd name="connsiteY42" fmla="*/ 189412 h 323570"/>
                  <a:gd name="connsiteX43" fmla="*/ 21497 w 670447"/>
                  <a:gd name="connsiteY43" fmla="*/ 198819 h 323570"/>
                  <a:gd name="connsiteX44" fmla="*/ 56431 w 670447"/>
                  <a:gd name="connsiteY44" fmla="*/ 240480 h 323570"/>
                  <a:gd name="connsiteX45" fmla="*/ 57774 w 670447"/>
                  <a:gd name="connsiteY45" fmla="*/ 240480 h 323570"/>
                  <a:gd name="connsiteX46" fmla="*/ 69866 w 670447"/>
                  <a:gd name="connsiteY46" fmla="*/ 245855 h 323570"/>
                  <a:gd name="connsiteX47" fmla="*/ 80615 w 670447"/>
                  <a:gd name="connsiteY47" fmla="*/ 231072 h 323570"/>
                  <a:gd name="connsiteX48" fmla="*/ 107487 w 670447"/>
                  <a:gd name="connsiteY48" fmla="*/ 237792 h 323570"/>
                  <a:gd name="connsiteX49" fmla="*/ 115548 w 670447"/>
                  <a:gd name="connsiteY49" fmla="*/ 243167 h 323570"/>
                  <a:gd name="connsiteX50" fmla="*/ 142420 w 670447"/>
                  <a:gd name="connsiteY50" fmla="*/ 236448 h 323570"/>
                  <a:gd name="connsiteX51" fmla="*/ 173322 w 670447"/>
                  <a:gd name="connsiteY51" fmla="*/ 227041 h 323570"/>
                  <a:gd name="connsiteX52" fmla="*/ 173322 w 670447"/>
                  <a:gd name="connsiteY52" fmla="*/ 227041 h 323570"/>
                  <a:gd name="connsiteX53" fmla="*/ 206912 w 670447"/>
                  <a:gd name="connsiteY53" fmla="*/ 240480 h 323570"/>
                  <a:gd name="connsiteX54" fmla="*/ 276778 w 670447"/>
                  <a:gd name="connsiteY54" fmla="*/ 287516 h 323570"/>
                  <a:gd name="connsiteX55" fmla="*/ 291558 w 670447"/>
                  <a:gd name="connsiteY55" fmla="*/ 294236 h 323570"/>
                  <a:gd name="connsiteX56" fmla="*/ 311711 w 670447"/>
                  <a:gd name="connsiteY56" fmla="*/ 290204 h 323570"/>
                  <a:gd name="connsiteX57" fmla="*/ 349332 w 670447"/>
                  <a:gd name="connsiteY57" fmla="*/ 291548 h 323570"/>
                  <a:gd name="connsiteX58" fmla="*/ 356050 w 670447"/>
                  <a:gd name="connsiteY58" fmla="*/ 299611 h 323570"/>
                  <a:gd name="connsiteX59" fmla="*/ 358737 w 670447"/>
                  <a:gd name="connsiteY59" fmla="*/ 295580 h 32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70447" h="323570">
                    <a:moveTo>
                      <a:pt x="358737" y="295580"/>
                    </a:moveTo>
                    <a:lnTo>
                      <a:pt x="362767" y="291548"/>
                    </a:lnTo>
                    <a:lnTo>
                      <a:pt x="440695" y="319769"/>
                    </a:lnTo>
                    <a:cubicBezTo>
                      <a:pt x="448757" y="322457"/>
                      <a:pt x="458162" y="325145"/>
                      <a:pt x="463536" y="322457"/>
                    </a:cubicBezTo>
                    <a:cubicBezTo>
                      <a:pt x="466223" y="321113"/>
                      <a:pt x="468910" y="318425"/>
                      <a:pt x="468910" y="315738"/>
                    </a:cubicBezTo>
                    <a:cubicBezTo>
                      <a:pt x="468910" y="313050"/>
                      <a:pt x="468910" y="313050"/>
                      <a:pt x="467567" y="313050"/>
                    </a:cubicBezTo>
                    <a:lnTo>
                      <a:pt x="429947" y="284828"/>
                    </a:lnTo>
                    <a:lnTo>
                      <a:pt x="474285" y="298267"/>
                    </a:lnTo>
                    <a:cubicBezTo>
                      <a:pt x="495782" y="304987"/>
                      <a:pt x="518623" y="303643"/>
                      <a:pt x="538777" y="294236"/>
                    </a:cubicBezTo>
                    <a:cubicBezTo>
                      <a:pt x="541464" y="292892"/>
                      <a:pt x="544151" y="291548"/>
                      <a:pt x="548182" y="290204"/>
                    </a:cubicBezTo>
                    <a:cubicBezTo>
                      <a:pt x="554900" y="286172"/>
                      <a:pt x="561618" y="283484"/>
                      <a:pt x="569679" y="280797"/>
                    </a:cubicBezTo>
                    <a:cubicBezTo>
                      <a:pt x="588490" y="275421"/>
                      <a:pt x="605956" y="280797"/>
                      <a:pt x="624766" y="288860"/>
                    </a:cubicBezTo>
                    <a:cubicBezTo>
                      <a:pt x="620736" y="260638"/>
                      <a:pt x="630140" y="231072"/>
                      <a:pt x="650294" y="210914"/>
                    </a:cubicBezTo>
                    <a:cubicBezTo>
                      <a:pt x="643576" y="206883"/>
                      <a:pt x="636858" y="200163"/>
                      <a:pt x="632828" y="193444"/>
                    </a:cubicBezTo>
                    <a:cubicBezTo>
                      <a:pt x="626110" y="182692"/>
                      <a:pt x="624766" y="163878"/>
                      <a:pt x="635515" y="153127"/>
                    </a:cubicBezTo>
                    <a:lnTo>
                      <a:pt x="638202" y="150439"/>
                    </a:lnTo>
                    <a:lnTo>
                      <a:pt x="642233" y="150439"/>
                    </a:lnTo>
                    <a:cubicBezTo>
                      <a:pt x="651638" y="151783"/>
                      <a:pt x="662387" y="147751"/>
                      <a:pt x="670448" y="141032"/>
                    </a:cubicBezTo>
                    <a:cubicBezTo>
                      <a:pt x="658356" y="130281"/>
                      <a:pt x="654325" y="114154"/>
                      <a:pt x="650294" y="98027"/>
                    </a:cubicBezTo>
                    <a:cubicBezTo>
                      <a:pt x="647607" y="88620"/>
                      <a:pt x="644920" y="79213"/>
                      <a:pt x="642233" y="72493"/>
                    </a:cubicBezTo>
                    <a:lnTo>
                      <a:pt x="628797" y="69805"/>
                    </a:lnTo>
                    <a:cubicBezTo>
                      <a:pt x="628797" y="67118"/>
                      <a:pt x="631484" y="63086"/>
                      <a:pt x="632828" y="61742"/>
                    </a:cubicBezTo>
                    <a:cubicBezTo>
                      <a:pt x="631484" y="61742"/>
                      <a:pt x="630140" y="60398"/>
                      <a:pt x="628797" y="60398"/>
                    </a:cubicBezTo>
                    <a:cubicBezTo>
                      <a:pt x="626110" y="59054"/>
                      <a:pt x="623422" y="59054"/>
                      <a:pt x="620736" y="59054"/>
                    </a:cubicBezTo>
                    <a:cubicBezTo>
                      <a:pt x="618048" y="59054"/>
                      <a:pt x="614018" y="57710"/>
                      <a:pt x="611330" y="56366"/>
                    </a:cubicBezTo>
                    <a:cubicBezTo>
                      <a:pt x="597894" y="52335"/>
                      <a:pt x="589833" y="40240"/>
                      <a:pt x="581772" y="29489"/>
                    </a:cubicBezTo>
                    <a:cubicBezTo>
                      <a:pt x="579084" y="25457"/>
                      <a:pt x="575054" y="21425"/>
                      <a:pt x="572366" y="17394"/>
                    </a:cubicBezTo>
                    <a:cubicBezTo>
                      <a:pt x="558931" y="2611"/>
                      <a:pt x="534746" y="-4109"/>
                      <a:pt x="515936" y="2611"/>
                    </a:cubicBezTo>
                    <a:cubicBezTo>
                      <a:pt x="511905" y="3955"/>
                      <a:pt x="505187" y="6643"/>
                      <a:pt x="502500" y="13362"/>
                    </a:cubicBezTo>
                    <a:cubicBezTo>
                      <a:pt x="501157" y="17394"/>
                      <a:pt x="501157" y="21425"/>
                      <a:pt x="501157" y="26801"/>
                    </a:cubicBezTo>
                    <a:cubicBezTo>
                      <a:pt x="501157" y="30833"/>
                      <a:pt x="501157" y="36208"/>
                      <a:pt x="499813" y="41584"/>
                    </a:cubicBezTo>
                    <a:cubicBezTo>
                      <a:pt x="494439" y="60398"/>
                      <a:pt x="475628" y="69805"/>
                      <a:pt x="458162" y="69805"/>
                    </a:cubicBezTo>
                    <a:cubicBezTo>
                      <a:pt x="444726" y="69805"/>
                      <a:pt x="431290" y="65774"/>
                      <a:pt x="419198" y="60398"/>
                    </a:cubicBezTo>
                    <a:lnTo>
                      <a:pt x="343957" y="63086"/>
                    </a:lnTo>
                    <a:cubicBezTo>
                      <a:pt x="339927" y="77869"/>
                      <a:pt x="330522" y="89964"/>
                      <a:pt x="318429" y="96683"/>
                    </a:cubicBezTo>
                    <a:cubicBezTo>
                      <a:pt x="323804" y="115498"/>
                      <a:pt x="325147" y="137000"/>
                      <a:pt x="321116" y="155814"/>
                    </a:cubicBezTo>
                    <a:lnTo>
                      <a:pt x="318429" y="166566"/>
                    </a:lnTo>
                    <a:lnTo>
                      <a:pt x="309024" y="161190"/>
                    </a:lnTo>
                    <a:cubicBezTo>
                      <a:pt x="287527" y="150439"/>
                      <a:pt x="263342" y="154471"/>
                      <a:pt x="236471" y="159846"/>
                    </a:cubicBezTo>
                    <a:cubicBezTo>
                      <a:pt x="227065" y="161190"/>
                      <a:pt x="217661" y="163878"/>
                      <a:pt x="209599" y="165222"/>
                    </a:cubicBezTo>
                    <a:cubicBezTo>
                      <a:pt x="190789" y="167910"/>
                      <a:pt x="173322" y="166566"/>
                      <a:pt x="154512" y="166566"/>
                    </a:cubicBezTo>
                    <a:lnTo>
                      <a:pt x="0" y="161190"/>
                    </a:lnTo>
                    <a:cubicBezTo>
                      <a:pt x="6718" y="170597"/>
                      <a:pt x="13436" y="180005"/>
                      <a:pt x="17467" y="189412"/>
                    </a:cubicBezTo>
                    <a:cubicBezTo>
                      <a:pt x="18810" y="192100"/>
                      <a:pt x="20154" y="196131"/>
                      <a:pt x="21497" y="198819"/>
                    </a:cubicBezTo>
                    <a:cubicBezTo>
                      <a:pt x="30903" y="217634"/>
                      <a:pt x="38964" y="236448"/>
                      <a:pt x="56431" y="240480"/>
                    </a:cubicBezTo>
                    <a:lnTo>
                      <a:pt x="57774" y="240480"/>
                    </a:lnTo>
                    <a:cubicBezTo>
                      <a:pt x="61805" y="241824"/>
                      <a:pt x="65835" y="243167"/>
                      <a:pt x="69866" y="245855"/>
                    </a:cubicBezTo>
                    <a:cubicBezTo>
                      <a:pt x="71210" y="240480"/>
                      <a:pt x="73897" y="233760"/>
                      <a:pt x="80615" y="231072"/>
                    </a:cubicBezTo>
                    <a:cubicBezTo>
                      <a:pt x="91364" y="225697"/>
                      <a:pt x="100769" y="232416"/>
                      <a:pt x="107487" y="237792"/>
                    </a:cubicBezTo>
                    <a:cubicBezTo>
                      <a:pt x="110174" y="240480"/>
                      <a:pt x="112861" y="241824"/>
                      <a:pt x="115548" y="243167"/>
                    </a:cubicBezTo>
                    <a:cubicBezTo>
                      <a:pt x="122266" y="245855"/>
                      <a:pt x="130328" y="243167"/>
                      <a:pt x="142420" y="236448"/>
                    </a:cubicBezTo>
                    <a:cubicBezTo>
                      <a:pt x="151825" y="232416"/>
                      <a:pt x="161230" y="227041"/>
                      <a:pt x="173322" y="227041"/>
                    </a:cubicBezTo>
                    <a:cubicBezTo>
                      <a:pt x="173322" y="227041"/>
                      <a:pt x="173322" y="227041"/>
                      <a:pt x="173322" y="227041"/>
                    </a:cubicBezTo>
                    <a:cubicBezTo>
                      <a:pt x="186758" y="227041"/>
                      <a:pt x="197507" y="235104"/>
                      <a:pt x="206912" y="240480"/>
                    </a:cubicBezTo>
                    <a:lnTo>
                      <a:pt x="276778" y="287516"/>
                    </a:lnTo>
                    <a:cubicBezTo>
                      <a:pt x="280809" y="290204"/>
                      <a:pt x="286183" y="294236"/>
                      <a:pt x="291558" y="294236"/>
                    </a:cubicBezTo>
                    <a:cubicBezTo>
                      <a:pt x="296932" y="295580"/>
                      <a:pt x="304994" y="292892"/>
                      <a:pt x="311711" y="290204"/>
                    </a:cubicBezTo>
                    <a:cubicBezTo>
                      <a:pt x="323804" y="286172"/>
                      <a:pt x="337239" y="282141"/>
                      <a:pt x="349332" y="291548"/>
                    </a:cubicBezTo>
                    <a:cubicBezTo>
                      <a:pt x="352019" y="294236"/>
                      <a:pt x="353363" y="296923"/>
                      <a:pt x="356050" y="299611"/>
                    </a:cubicBezTo>
                    <a:cubicBezTo>
                      <a:pt x="354706" y="300955"/>
                      <a:pt x="356050" y="298267"/>
                      <a:pt x="358737" y="29558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0BA80EBF-AC64-7FC9-3C79-6D3F6E36A4EC}"/>
                  </a:ext>
                </a:extLst>
              </p:cNvPr>
              <p:cNvSpPr/>
              <p:nvPr/>
            </p:nvSpPr>
            <p:spPr>
              <a:xfrm>
                <a:off x="5197840" y="4684243"/>
                <a:ext cx="843786" cy="820264"/>
              </a:xfrm>
              <a:custGeom>
                <a:avLst/>
                <a:gdLst>
                  <a:gd name="connsiteX0" fmla="*/ 11421 w 1009702"/>
                  <a:gd name="connsiteY0" fmla="*/ 531351 h 981555"/>
                  <a:gd name="connsiteX1" fmla="*/ 16795 w 1009702"/>
                  <a:gd name="connsiteY1" fmla="*/ 548822 h 981555"/>
                  <a:gd name="connsiteX2" fmla="*/ 31574 w 1009702"/>
                  <a:gd name="connsiteY2" fmla="*/ 720840 h 981555"/>
                  <a:gd name="connsiteX3" fmla="*/ 78600 w 1009702"/>
                  <a:gd name="connsiteY3" fmla="*/ 784003 h 981555"/>
                  <a:gd name="connsiteX4" fmla="*/ 101440 w 1009702"/>
                  <a:gd name="connsiteY4" fmla="*/ 774596 h 981555"/>
                  <a:gd name="connsiteX5" fmla="*/ 114876 w 1009702"/>
                  <a:gd name="connsiteY5" fmla="*/ 765188 h 981555"/>
                  <a:gd name="connsiteX6" fmla="*/ 114876 w 1009702"/>
                  <a:gd name="connsiteY6" fmla="*/ 781315 h 981555"/>
                  <a:gd name="connsiteX7" fmla="*/ 118907 w 1009702"/>
                  <a:gd name="connsiteY7" fmla="*/ 810881 h 981555"/>
                  <a:gd name="connsiteX8" fmla="*/ 144435 w 1009702"/>
                  <a:gd name="connsiteY8" fmla="*/ 802817 h 981555"/>
                  <a:gd name="connsiteX9" fmla="*/ 159215 w 1009702"/>
                  <a:gd name="connsiteY9" fmla="*/ 793410 h 981555"/>
                  <a:gd name="connsiteX10" fmla="*/ 156527 w 1009702"/>
                  <a:gd name="connsiteY10" fmla="*/ 810881 h 981555"/>
                  <a:gd name="connsiteX11" fmla="*/ 156527 w 1009702"/>
                  <a:gd name="connsiteY11" fmla="*/ 812225 h 981555"/>
                  <a:gd name="connsiteX12" fmla="*/ 164589 w 1009702"/>
                  <a:gd name="connsiteY12" fmla="*/ 816256 h 981555"/>
                  <a:gd name="connsiteX13" fmla="*/ 173994 w 1009702"/>
                  <a:gd name="connsiteY13" fmla="*/ 814913 h 981555"/>
                  <a:gd name="connsiteX14" fmla="*/ 190117 w 1009702"/>
                  <a:gd name="connsiteY14" fmla="*/ 814913 h 981555"/>
                  <a:gd name="connsiteX15" fmla="*/ 207583 w 1009702"/>
                  <a:gd name="connsiteY15" fmla="*/ 828351 h 981555"/>
                  <a:gd name="connsiteX16" fmla="*/ 208927 w 1009702"/>
                  <a:gd name="connsiteY16" fmla="*/ 831039 h 981555"/>
                  <a:gd name="connsiteX17" fmla="*/ 218332 w 1009702"/>
                  <a:gd name="connsiteY17" fmla="*/ 821632 h 981555"/>
                  <a:gd name="connsiteX18" fmla="*/ 242517 w 1009702"/>
                  <a:gd name="connsiteY18" fmla="*/ 805505 h 981555"/>
                  <a:gd name="connsiteX19" fmla="*/ 273419 w 1009702"/>
                  <a:gd name="connsiteY19" fmla="*/ 814913 h 981555"/>
                  <a:gd name="connsiteX20" fmla="*/ 343285 w 1009702"/>
                  <a:gd name="connsiteY20" fmla="*/ 872700 h 981555"/>
                  <a:gd name="connsiteX21" fmla="*/ 370157 w 1009702"/>
                  <a:gd name="connsiteY21" fmla="*/ 906297 h 981555"/>
                  <a:gd name="connsiteX22" fmla="*/ 372844 w 1009702"/>
                  <a:gd name="connsiteY22" fmla="*/ 904953 h 981555"/>
                  <a:gd name="connsiteX23" fmla="*/ 397029 w 1009702"/>
                  <a:gd name="connsiteY23" fmla="*/ 908985 h 981555"/>
                  <a:gd name="connsiteX24" fmla="*/ 406434 w 1009702"/>
                  <a:gd name="connsiteY24" fmla="*/ 917048 h 981555"/>
                  <a:gd name="connsiteX25" fmla="*/ 415839 w 1009702"/>
                  <a:gd name="connsiteY25" fmla="*/ 925111 h 981555"/>
                  <a:gd name="connsiteX26" fmla="*/ 449428 w 1009702"/>
                  <a:gd name="connsiteY26" fmla="*/ 915704 h 981555"/>
                  <a:gd name="connsiteX27" fmla="*/ 453459 w 1009702"/>
                  <a:gd name="connsiteY27" fmla="*/ 913017 h 981555"/>
                  <a:gd name="connsiteX28" fmla="*/ 491080 w 1009702"/>
                  <a:gd name="connsiteY28" fmla="*/ 907641 h 981555"/>
                  <a:gd name="connsiteX29" fmla="*/ 505859 w 1009702"/>
                  <a:gd name="connsiteY29" fmla="*/ 921080 h 981555"/>
                  <a:gd name="connsiteX30" fmla="*/ 508546 w 1009702"/>
                  <a:gd name="connsiteY30" fmla="*/ 927799 h 981555"/>
                  <a:gd name="connsiteX31" fmla="*/ 511233 w 1009702"/>
                  <a:gd name="connsiteY31" fmla="*/ 933175 h 981555"/>
                  <a:gd name="connsiteX32" fmla="*/ 512577 w 1009702"/>
                  <a:gd name="connsiteY32" fmla="*/ 933175 h 981555"/>
                  <a:gd name="connsiteX33" fmla="*/ 520638 w 1009702"/>
                  <a:gd name="connsiteY33" fmla="*/ 933175 h 981555"/>
                  <a:gd name="connsiteX34" fmla="*/ 532731 w 1009702"/>
                  <a:gd name="connsiteY34" fmla="*/ 942582 h 981555"/>
                  <a:gd name="connsiteX35" fmla="*/ 535418 w 1009702"/>
                  <a:gd name="connsiteY35" fmla="*/ 945270 h 981555"/>
                  <a:gd name="connsiteX36" fmla="*/ 539449 w 1009702"/>
                  <a:gd name="connsiteY36" fmla="*/ 946614 h 981555"/>
                  <a:gd name="connsiteX37" fmla="*/ 555572 w 1009702"/>
                  <a:gd name="connsiteY37" fmla="*/ 934519 h 981555"/>
                  <a:gd name="connsiteX38" fmla="*/ 556915 w 1009702"/>
                  <a:gd name="connsiteY38" fmla="*/ 931831 h 981555"/>
                  <a:gd name="connsiteX39" fmla="*/ 591848 w 1009702"/>
                  <a:gd name="connsiteY39" fmla="*/ 907641 h 981555"/>
                  <a:gd name="connsiteX40" fmla="*/ 607971 w 1009702"/>
                  <a:gd name="connsiteY40" fmla="*/ 913017 h 981555"/>
                  <a:gd name="connsiteX41" fmla="*/ 617376 w 1009702"/>
                  <a:gd name="connsiteY41" fmla="*/ 917048 h 981555"/>
                  <a:gd name="connsiteX42" fmla="*/ 620064 w 1009702"/>
                  <a:gd name="connsiteY42" fmla="*/ 917048 h 981555"/>
                  <a:gd name="connsiteX43" fmla="*/ 632156 w 1009702"/>
                  <a:gd name="connsiteY43" fmla="*/ 919736 h 981555"/>
                  <a:gd name="connsiteX44" fmla="*/ 640217 w 1009702"/>
                  <a:gd name="connsiteY44" fmla="*/ 930487 h 981555"/>
                  <a:gd name="connsiteX45" fmla="*/ 689930 w 1009702"/>
                  <a:gd name="connsiteY45" fmla="*/ 981555 h 981555"/>
                  <a:gd name="connsiteX46" fmla="*/ 715458 w 1009702"/>
                  <a:gd name="connsiteY46" fmla="*/ 918392 h 981555"/>
                  <a:gd name="connsiteX47" fmla="*/ 728894 w 1009702"/>
                  <a:gd name="connsiteY47" fmla="*/ 884795 h 981555"/>
                  <a:gd name="connsiteX48" fmla="*/ 743673 w 1009702"/>
                  <a:gd name="connsiteY48" fmla="*/ 855229 h 981555"/>
                  <a:gd name="connsiteX49" fmla="*/ 778606 w 1009702"/>
                  <a:gd name="connsiteY49" fmla="*/ 824320 h 981555"/>
                  <a:gd name="connsiteX50" fmla="*/ 810853 w 1009702"/>
                  <a:gd name="connsiteY50" fmla="*/ 794754 h 981555"/>
                  <a:gd name="connsiteX51" fmla="*/ 790699 w 1009702"/>
                  <a:gd name="connsiteY51" fmla="*/ 685899 h 981555"/>
                  <a:gd name="connsiteX52" fmla="*/ 775919 w 1009702"/>
                  <a:gd name="connsiteY52" fmla="*/ 648270 h 981555"/>
                  <a:gd name="connsiteX53" fmla="*/ 788011 w 1009702"/>
                  <a:gd name="connsiteY53" fmla="*/ 622736 h 981555"/>
                  <a:gd name="connsiteX54" fmla="*/ 797417 w 1009702"/>
                  <a:gd name="connsiteY54" fmla="*/ 618704 h 981555"/>
                  <a:gd name="connsiteX55" fmla="*/ 765170 w 1009702"/>
                  <a:gd name="connsiteY55" fmla="*/ 577043 h 981555"/>
                  <a:gd name="connsiteX56" fmla="*/ 753078 w 1009702"/>
                  <a:gd name="connsiteY56" fmla="*/ 570324 h 981555"/>
                  <a:gd name="connsiteX57" fmla="*/ 765170 w 1009702"/>
                  <a:gd name="connsiteY57" fmla="*/ 563605 h 981555"/>
                  <a:gd name="connsiteX58" fmla="*/ 786668 w 1009702"/>
                  <a:gd name="connsiteY58" fmla="*/ 509849 h 981555"/>
                  <a:gd name="connsiteX59" fmla="*/ 783981 w 1009702"/>
                  <a:gd name="connsiteY59" fmla="*/ 503129 h 981555"/>
                  <a:gd name="connsiteX60" fmla="*/ 781294 w 1009702"/>
                  <a:gd name="connsiteY60" fmla="*/ 477596 h 981555"/>
                  <a:gd name="connsiteX61" fmla="*/ 786668 w 1009702"/>
                  <a:gd name="connsiteY61" fmla="*/ 465501 h 981555"/>
                  <a:gd name="connsiteX62" fmla="*/ 790699 w 1009702"/>
                  <a:gd name="connsiteY62" fmla="*/ 457437 h 981555"/>
                  <a:gd name="connsiteX63" fmla="*/ 788011 w 1009702"/>
                  <a:gd name="connsiteY63" fmla="*/ 441310 h 981555"/>
                  <a:gd name="connsiteX64" fmla="*/ 757109 w 1009702"/>
                  <a:gd name="connsiteY64" fmla="*/ 344550 h 981555"/>
                  <a:gd name="connsiteX65" fmla="*/ 757109 w 1009702"/>
                  <a:gd name="connsiteY65" fmla="*/ 344550 h 981555"/>
                  <a:gd name="connsiteX66" fmla="*/ 742330 w 1009702"/>
                  <a:gd name="connsiteY66" fmla="*/ 328423 h 981555"/>
                  <a:gd name="connsiteX67" fmla="*/ 723520 w 1009702"/>
                  <a:gd name="connsiteY67" fmla="*/ 312297 h 981555"/>
                  <a:gd name="connsiteX68" fmla="*/ 716802 w 1009702"/>
                  <a:gd name="connsiteY68" fmla="*/ 310953 h 981555"/>
                  <a:gd name="connsiteX69" fmla="*/ 700679 w 1009702"/>
                  <a:gd name="connsiteY69" fmla="*/ 305577 h 981555"/>
                  <a:gd name="connsiteX70" fmla="*/ 689930 w 1009702"/>
                  <a:gd name="connsiteY70" fmla="*/ 284075 h 981555"/>
                  <a:gd name="connsiteX71" fmla="*/ 687243 w 1009702"/>
                  <a:gd name="connsiteY71" fmla="*/ 200754 h 981555"/>
                  <a:gd name="connsiteX72" fmla="*/ 649623 w 1009702"/>
                  <a:gd name="connsiteY72" fmla="*/ 210161 h 981555"/>
                  <a:gd name="connsiteX73" fmla="*/ 640217 w 1009702"/>
                  <a:gd name="connsiteY73" fmla="*/ 196722 h 981555"/>
                  <a:gd name="connsiteX74" fmla="*/ 697991 w 1009702"/>
                  <a:gd name="connsiteY74" fmla="*/ 185971 h 981555"/>
                  <a:gd name="connsiteX75" fmla="*/ 704709 w 1009702"/>
                  <a:gd name="connsiteY75" fmla="*/ 187315 h 981555"/>
                  <a:gd name="connsiteX76" fmla="*/ 703366 w 1009702"/>
                  <a:gd name="connsiteY76" fmla="*/ 194034 h 981555"/>
                  <a:gd name="connsiteX77" fmla="*/ 704709 w 1009702"/>
                  <a:gd name="connsiteY77" fmla="*/ 278699 h 981555"/>
                  <a:gd name="connsiteX78" fmla="*/ 710084 w 1009702"/>
                  <a:gd name="connsiteY78" fmla="*/ 290795 h 981555"/>
                  <a:gd name="connsiteX79" fmla="*/ 719489 w 1009702"/>
                  <a:gd name="connsiteY79" fmla="*/ 293482 h 981555"/>
                  <a:gd name="connsiteX80" fmla="*/ 727550 w 1009702"/>
                  <a:gd name="connsiteY80" fmla="*/ 294826 h 981555"/>
                  <a:gd name="connsiteX81" fmla="*/ 754422 w 1009702"/>
                  <a:gd name="connsiteY81" fmla="*/ 316329 h 981555"/>
                  <a:gd name="connsiteX82" fmla="*/ 766514 w 1009702"/>
                  <a:gd name="connsiteY82" fmla="*/ 329767 h 981555"/>
                  <a:gd name="connsiteX83" fmla="*/ 769201 w 1009702"/>
                  <a:gd name="connsiteY83" fmla="*/ 331111 h 981555"/>
                  <a:gd name="connsiteX84" fmla="*/ 770545 w 1009702"/>
                  <a:gd name="connsiteY84" fmla="*/ 331111 h 981555"/>
                  <a:gd name="connsiteX85" fmla="*/ 770545 w 1009702"/>
                  <a:gd name="connsiteY85" fmla="*/ 332455 h 981555"/>
                  <a:gd name="connsiteX86" fmla="*/ 801447 w 1009702"/>
                  <a:gd name="connsiteY86" fmla="*/ 332455 h 981555"/>
                  <a:gd name="connsiteX87" fmla="*/ 810853 w 1009702"/>
                  <a:gd name="connsiteY87" fmla="*/ 301546 h 981555"/>
                  <a:gd name="connsiteX88" fmla="*/ 806822 w 1009702"/>
                  <a:gd name="connsiteY88" fmla="*/ 293482 h 981555"/>
                  <a:gd name="connsiteX89" fmla="*/ 816227 w 1009702"/>
                  <a:gd name="connsiteY89" fmla="*/ 290795 h 981555"/>
                  <a:gd name="connsiteX90" fmla="*/ 839067 w 1009702"/>
                  <a:gd name="connsiteY90" fmla="*/ 294826 h 981555"/>
                  <a:gd name="connsiteX91" fmla="*/ 847129 w 1009702"/>
                  <a:gd name="connsiteY91" fmla="*/ 301546 h 981555"/>
                  <a:gd name="connsiteX92" fmla="*/ 876688 w 1009702"/>
                  <a:gd name="connsiteY92" fmla="*/ 292138 h 981555"/>
                  <a:gd name="connsiteX93" fmla="*/ 904903 w 1009702"/>
                  <a:gd name="connsiteY93" fmla="*/ 282731 h 981555"/>
                  <a:gd name="connsiteX94" fmla="*/ 910278 w 1009702"/>
                  <a:gd name="connsiteY94" fmla="*/ 251821 h 981555"/>
                  <a:gd name="connsiteX95" fmla="*/ 908934 w 1009702"/>
                  <a:gd name="connsiteY95" fmla="*/ 245102 h 981555"/>
                  <a:gd name="connsiteX96" fmla="*/ 908934 w 1009702"/>
                  <a:gd name="connsiteY96" fmla="*/ 208817 h 981555"/>
                  <a:gd name="connsiteX97" fmla="*/ 929088 w 1009702"/>
                  <a:gd name="connsiteY97" fmla="*/ 187315 h 981555"/>
                  <a:gd name="connsiteX98" fmla="*/ 950585 w 1009702"/>
                  <a:gd name="connsiteY98" fmla="*/ 188659 h 981555"/>
                  <a:gd name="connsiteX99" fmla="*/ 954616 w 1009702"/>
                  <a:gd name="connsiteY99" fmla="*/ 191346 h 981555"/>
                  <a:gd name="connsiteX100" fmla="*/ 957303 w 1009702"/>
                  <a:gd name="connsiteY100" fmla="*/ 192690 h 981555"/>
                  <a:gd name="connsiteX101" fmla="*/ 962677 w 1009702"/>
                  <a:gd name="connsiteY101" fmla="*/ 190003 h 981555"/>
                  <a:gd name="connsiteX102" fmla="*/ 1009703 w 1009702"/>
                  <a:gd name="connsiteY102" fmla="*/ 164468 h 981555"/>
                  <a:gd name="connsiteX103" fmla="*/ 993579 w 1009702"/>
                  <a:gd name="connsiteY103" fmla="*/ 160437 h 981555"/>
                  <a:gd name="connsiteX104" fmla="*/ 964021 w 1009702"/>
                  <a:gd name="connsiteY104" fmla="*/ 148342 h 981555"/>
                  <a:gd name="connsiteX105" fmla="*/ 961334 w 1009702"/>
                  <a:gd name="connsiteY105" fmla="*/ 133559 h 981555"/>
                  <a:gd name="connsiteX106" fmla="*/ 968051 w 1009702"/>
                  <a:gd name="connsiteY106" fmla="*/ 122808 h 981555"/>
                  <a:gd name="connsiteX107" fmla="*/ 970739 w 1009702"/>
                  <a:gd name="connsiteY107" fmla="*/ 120120 h 981555"/>
                  <a:gd name="connsiteX108" fmla="*/ 951929 w 1009702"/>
                  <a:gd name="connsiteY108" fmla="*/ 120120 h 981555"/>
                  <a:gd name="connsiteX109" fmla="*/ 966708 w 1009702"/>
                  <a:gd name="connsiteY109" fmla="*/ 109369 h 981555"/>
                  <a:gd name="connsiteX110" fmla="*/ 945211 w 1009702"/>
                  <a:gd name="connsiteY110" fmla="*/ 87867 h 981555"/>
                  <a:gd name="connsiteX111" fmla="*/ 926400 w 1009702"/>
                  <a:gd name="connsiteY111" fmla="*/ 70396 h 981555"/>
                  <a:gd name="connsiteX112" fmla="*/ 921026 w 1009702"/>
                  <a:gd name="connsiteY112" fmla="*/ 70396 h 981555"/>
                  <a:gd name="connsiteX113" fmla="*/ 908934 w 1009702"/>
                  <a:gd name="connsiteY113" fmla="*/ 70396 h 981555"/>
                  <a:gd name="connsiteX114" fmla="*/ 891467 w 1009702"/>
                  <a:gd name="connsiteY114" fmla="*/ 56957 h 981555"/>
                  <a:gd name="connsiteX115" fmla="*/ 890124 w 1009702"/>
                  <a:gd name="connsiteY115" fmla="*/ 55614 h 981555"/>
                  <a:gd name="connsiteX116" fmla="*/ 765170 w 1009702"/>
                  <a:gd name="connsiteY116" fmla="*/ 4545 h 981555"/>
                  <a:gd name="connsiteX117" fmla="*/ 683212 w 1009702"/>
                  <a:gd name="connsiteY117" fmla="*/ 8577 h 981555"/>
                  <a:gd name="connsiteX118" fmla="*/ 672463 w 1009702"/>
                  <a:gd name="connsiteY118" fmla="*/ 15297 h 981555"/>
                  <a:gd name="connsiteX119" fmla="*/ 624094 w 1009702"/>
                  <a:gd name="connsiteY119" fmla="*/ 26048 h 981555"/>
                  <a:gd name="connsiteX120" fmla="*/ 614689 w 1009702"/>
                  <a:gd name="connsiteY120" fmla="*/ 20672 h 981555"/>
                  <a:gd name="connsiteX121" fmla="*/ 607971 w 1009702"/>
                  <a:gd name="connsiteY121" fmla="*/ 16640 h 981555"/>
                  <a:gd name="connsiteX122" fmla="*/ 578412 w 1009702"/>
                  <a:gd name="connsiteY122" fmla="*/ 28736 h 981555"/>
                  <a:gd name="connsiteX123" fmla="*/ 540792 w 1009702"/>
                  <a:gd name="connsiteY123" fmla="*/ 40831 h 981555"/>
                  <a:gd name="connsiteX124" fmla="*/ 645592 w 1009702"/>
                  <a:gd name="connsiteY124" fmla="*/ 211505 h 981555"/>
                  <a:gd name="connsiteX125" fmla="*/ 560946 w 1009702"/>
                  <a:gd name="connsiteY125" fmla="*/ 216881 h 981555"/>
                  <a:gd name="connsiteX126" fmla="*/ 556915 w 1009702"/>
                  <a:gd name="connsiteY126" fmla="*/ 184627 h 981555"/>
                  <a:gd name="connsiteX127" fmla="*/ 534074 w 1009702"/>
                  <a:gd name="connsiteY127" fmla="*/ 250478 h 981555"/>
                  <a:gd name="connsiteX128" fmla="*/ 485705 w 1009702"/>
                  <a:gd name="connsiteY128" fmla="*/ 206129 h 981555"/>
                  <a:gd name="connsiteX129" fmla="*/ 452116 w 1009702"/>
                  <a:gd name="connsiteY129" fmla="*/ 263917 h 981555"/>
                  <a:gd name="connsiteX130" fmla="*/ 442710 w 1009702"/>
                  <a:gd name="connsiteY130" fmla="*/ 336487 h 981555"/>
                  <a:gd name="connsiteX131" fmla="*/ 354034 w 1009702"/>
                  <a:gd name="connsiteY131" fmla="*/ 274668 h 981555"/>
                  <a:gd name="connsiteX132" fmla="*/ 343285 w 1009702"/>
                  <a:gd name="connsiteY132" fmla="*/ 250478 h 981555"/>
                  <a:gd name="connsiteX133" fmla="*/ 325819 w 1009702"/>
                  <a:gd name="connsiteY133" fmla="*/ 250478 h 981555"/>
                  <a:gd name="connsiteX134" fmla="*/ 237142 w 1009702"/>
                  <a:gd name="connsiteY134" fmla="*/ 274668 h 981555"/>
                  <a:gd name="connsiteX135" fmla="*/ 19482 w 1009702"/>
                  <a:gd name="connsiteY135" fmla="*/ 400994 h 981555"/>
                  <a:gd name="connsiteX136" fmla="*/ 16795 w 1009702"/>
                  <a:gd name="connsiteY136" fmla="*/ 398306 h 981555"/>
                  <a:gd name="connsiteX137" fmla="*/ 672 w 1009702"/>
                  <a:gd name="connsiteY137" fmla="*/ 476252 h 981555"/>
                  <a:gd name="connsiteX138" fmla="*/ 11421 w 1009702"/>
                  <a:gd name="connsiteY138" fmla="*/ 531351 h 9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09702" h="981555">
                    <a:moveTo>
                      <a:pt x="11421" y="531351"/>
                    </a:moveTo>
                    <a:cubicBezTo>
                      <a:pt x="14108" y="536727"/>
                      <a:pt x="15451" y="543446"/>
                      <a:pt x="16795" y="548822"/>
                    </a:cubicBezTo>
                    <a:cubicBezTo>
                      <a:pt x="34261" y="603921"/>
                      <a:pt x="39636" y="663053"/>
                      <a:pt x="31574" y="720840"/>
                    </a:cubicBezTo>
                    <a:cubicBezTo>
                      <a:pt x="58446" y="728903"/>
                      <a:pt x="78600" y="755781"/>
                      <a:pt x="78600" y="784003"/>
                    </a:cubicBezTo>
                    <a:cubicBezTo>
                      <a:pt x="86661" y="782659"/>
                      <a:pt x="94723" y="779971"/>
                      <a:pt x="101440" y="774596"/>
                    </a:cubicBezTo>
                    <a:lnTo>
                      <a:pt x="114876" y="765188"/>
                    </a:lnTo>
                    <a:lnTo>
                      <a:pt x="114876" y="781315"/>
                    </a:lnTo>
                    <a:cubicBezTo>
                      <a:pt x="114876" y="792066"/>
                      <a:pt x="116220" y="801474"/>
                      <a:pt x="118907" y="810881"/>
                    </a:cubicBezTo>
                    <a:cubicBezTo>
                      <a:pt x="128312" y="810881"/>
                      <a:pt x="136374" y="808193"/>
                      <a:pt x="144435" y="802817"/>
                    </a:cubicBezTo>
                    <a:lnTo>
                      <a:pt x="159215" y="793410"/>
                    </a:lnTo>
                    <a:lnTo>
                      <a:pt x="156527" y="810881"/>
                    </a:lnTo>
                    <a:cubicBezTo>
                      <a:pt x="156527" y="810881"/>
                      <a:pt x="156527" y="810881"/>
                      <a:pt x="156527" y="812225"/>
                    </a:cubicBezTo>
                    <a:cubicBezTo>
                      <a:pt x="157871" y="813569"/>
                      <a:pt x="161902" y="816256"/>
                      <a:pt x="164589" y="816256"/>
                    </a:cubicBezTo>
                    <a:cubicBezTo>
                      <a:pt x="167276" y="816256"/>
                      <a:pt x="171307" y="816256"/>
                      <a:pt x="173994" y="814913"/>
                    </a:cubicBezTo>
                    <a:cubicBezTo>
                      <a:pt x="179368" y="813569"/>
                      <a:pt x="184743" y="813569"/>
                      <a:pt x="190117" y="814913"/>
                    </a:cubicBezTo>
                    <a:cubicBezTo>
                      <a:pt x="198179" y="816256"/>
                      <a:pt x="204896" y="821632"/>
                      <a:pt x="207583" y="828351"/>
                    </a:cubicBezTo>
                    <a:cubicBezTo>
                      <a:pt x="207583" y="829695"/>
                      <a:pt x="207583" y="829695"/>
                      <a:pt x="208927" y="831039"/>
                    </a:cubicBezTo>
                    <a:cubicBezTo>
                      <a:pt x="211614" y="829695"/>
                      <a:pt x="214301" y="827007"/>
                      <a:pt x="218332" y="821632"/>
                    </a:cubicBezTo>
                    <a:cubicBezTo>
                      <a:pt x="225050" y="814913"/>
                      <a:pt x="231768" y="806849"/>
                      <a:pt x="242517" y="805505"/>
                    </a:cubicBezTo>
                    <a:cubicBezTo>
                      <a:pt x="254609" y="802817"/>
                      <a:pt x="265358" y="809537"/>
                      <a:pt x="273419" y="814913"/>
                    </a:cubicBezTo>
                    <a:cubicBezTo>
                      <a:pt x="298947" y="832383"/>
                      <a:pt x="320445" y="852541"/>
                      <a:pt x="343285" y="872700"/>
                    </a:cubicBezTo>
                    <a:cubicBezTo>
                      <a:pt x="348660" y="878075"/>
                      <a:pt x="362095" y="890170"/>
                      <a:pt x="370157" y="906297"/>
                    </a:cubicBezTo>
                    <a:cubicBezTo>
                      <a:pt x="371501" y="906297"/>
                      <a:pt x="371501" y="904953"/>
                      <a:pt x="372844" y="904953"/>
                    </a:cubicBezTo>
                    <a:cubicBezTo>
                      <a:pt x="379562" y="902266"/>
                      <a:pt x="390311" y="903609"/>
                      <a:pt x="397029" y="908985"/>
                    </a:cubicBezTo>
                    <a:cubicBezTo>
                      <a:pt x="401060" y="911673"/>
                      <a:pt x="403747" y="914360"/>
                      <a:pt x="406434" y="917048"/>
                    </a:cubicBezTo>
                    <a:cubicBezTo>
                      <a:pt x="409121" y="919736"/>
                      <a:pt x="413152" y="923767"/>
                      <a:pt x="415839" y="925111"/>
                    </a:cubicBezTo>
                    <a:cubicBezTo>
                      <a:pt x="425244" y="929143"/>
                      <a:pt x="437336" y="922424"/>
                      <a:pt x="449428" y="915704"/>
                    </a:cubicBezTo>
                    <a:lnTo>
                      <a:pt x="453459" y="913017"/>
                    </a:lnTo>
                    <a:cubicBezTo>
                      <a:pt x="462864" y="907641"/>
                      <a:pt x="478987" y="902266"/>
                      <a:pt x="491080" y="907641"/>
                    </a:cubicBezTo>
                    <a:cubicBezTo>
                      <a:pt x="497797" y="910329"/>
                      <a:pt x="503172" y="914360"/>
                      <a:pt x="505859" y="921080"/>
                    </a:cubicBezTo>
                    <a:cubicBezTo>
                      <a:pt x="507203" y="922424"/>
                      <a:pt x="507203" y="925111"/>
                      <a:pt x="508546" y="927799"/>
                    </a:cubicBezTo>
                    <a:cubicBezTo>
                      <a:pt x="508546" y="929143"/>
                      <a:pt x="509890" y="931831"/>
                      <a:pt x="511233" y="933175"/>
                    </a:cubicBezTo>
                    <a:cubicBezTo>
                      <a:pt x="511233" y="933175"/>
                      <a:pt x="512577" y="933175"/>
                      <a:pt x="512577" y="933175"/>
                    </a:cubicBezTo>
                    <a:cubicBezTo>
                      <a:pt x="515264" y="933175"/>
                      <a:pt x="517951" y="931831"/>
                      <a:pt x="520638" y="933175"/>
                    </a:cubicBezTo>
                    <a:cubicBezTo>
                      <a:pt x="527356" y="934519"/>
                      <a:pt x="530043" y="938550"/>
                      <a:pt x="532731" y="942582"/>
                    </a:cubicBezTo>
                    <a:cubicBezTo>
                      <a:pt x="534074" y="943926"/>
                      <a:pt x="534074" y="945270"/>
                      <a:pt x="535418" y="945270"/>
                    </a:cubicBezTo>
                    <a:cubicBezTo>
                      <a:pt x="536761" y="946614"/>
                      <a:pt x="536761" y="946614"/>
                      <a:pt x="539449" y="946614"/>
                    </a:cubicBezTo>
                    <a:cubicBezTo>
                      <a:pt x="544823" y="946614"/>
                      <a:pt x="551541" y="941238"/>
                      <a:pt x="555572" y="934519"/>
                    </a:cubicBezTo>
                    <a:lnTo>
                      <a:pt x="556915" y="931831"/>
                    </a:lnTo>
                    <a:cubicBezTo>
                      <a:pt x="564977" y="921080"/>
                      <a:pt x="574382" y="906297"/>
                      <a:pt x="591848" y="907641"/>
                    </a:cubicBezTo>
                    <a:cubicBezTo>
                      <a:pt x="598566" y="907641"/>
                      <a:pt x="603940" y="910329"/>
                      <a:pt x="607971" y="913017"/>
                    </a:cubicBezTo>
                    <a:cubicBezTo>
                      <a:pt x="612002" y="914360"/>
                      <a:pt x="614689" y="917048"/>
                      <a:pt x="617376" y="917048"/>
                    </a:cubicBezTo>
                    <a:cubicBezTo>
                      <a:pt x="618720" y="917048"/>
                      <a:pt x="618720" y="917048"/>
                      <a:pt x="620064" y="917048"/>
                    </a:cubicBezTo>
                    <a:cubicBezTo>
                      <a:pt x="624094" y="917048"/>
                      <a:pt x="628125" y="917048"/>
                      <a:pt x="632156" y="919736"/>
                    </a:cubicBezTo>
                    <a:cubicBezTo>
                      <a:pt x="636187" y="922424"/>
                      <a:pt x="638874" y="927799"/>
                      <a:pt x="640217" y="930487"/>
                    </a:cubicBezTo>
                    <a:cubicBezTo>
                      <a:pt x="650966" y="951989"/>
                      <a:pt x="668433" y="970804"/>
                      <a:pt x="689930" y="981555"/>
                    </a:cubicBezTo>
                    <a:cubicBezTo>
                      <a:pt x="697991" y="960053"/>
                      <a:pt x="706053" y="938550"/>
                      <a:pt x="715458" y="918392"/>
                    </a:cubicBezTo>
                    <a:lnTo>
                      <a:pt x="728894" y="884795"/>
                    </a:lnTo>
                    <a:cubicBezTo>
                      <a:pt x="732924" y="875388"/>
                      <a:pt x="736955" y="864636"/>
                      <a:pt x="743673" y="855229"/>
                    </a:cubicBezTo>
                    <a:cubicBezTo>
                      <a:pt x="753078" y="841790"/>
                      <a:pt x="765170" y="833727"/>
                      <a:pt x="778606" y="824320"/>
                    </a:cubicBezTo>
                    <a:cubicBezTo>
                      <a:pt x="790699" y="814913"/>
                      <a:pt x="802791" y="806849"/>
                      <a:pt x="810853" y="794754"/>
                    </a:cubicBezTo>
                    <a:cubicBezTo>
                      <a:pt x="826975" y="769220"/>
                      <a:pt x="820257" y="732935"/>
                      <a:pt x="790699" y="685899"/>
                    </a:cubicBezTo>
                    <a:cubicBezTo>
                      <a:pt x="783981" y="675147"/>
                      <a:pt x="775919" y="663053"/>
                      <a:pt x="775919" y="648270"/>
                    </a:cubicBezTo>
                    <a:cubicBezTo>
                      <a:pt x="775919" y="638863"/>
                      <a:pt x="781294" y="629455"/>
                      <a:pt x="788011" y="622736"/>
                    </a:cubicBezTo>
                    <a:cubicBezTo>
                      <a:pt x="790699" y="620048"/>
                      <a:pt x="794729" y="618704"/>
                      <a:pt x="797417" y="618704"/>
                    </a:cubicBezTo>
                    <a:cubicBezTo>
                      <a:pt x="793386" y="601233"/>
                      <a:pt x="781294" y="585107"/>
                      <a:pt x="765170" y="577043"/>
                    </a:cubicBezTo>
                    <a:lnTo>
                      <a:pt x="753078" y="570324"/>
                    </a:lnTo>
                    <a:lnTo>
                      <a:pt x="765170" y="563605"/>
                    </a:lnTo>
                    <a:cubicBezTo>
                      <a:pt x="782637" y="552854"/>
                      <a:pt x="790699" y="530007"/>
                      <a:pt x="786668" y="509849"/>
                    </a:cubicBezTo>
                    <a:cubicBezTo>
                      <a:pt x="786668" y="507161"/>
                      <a:pt x="785324" y="505817"/>
                      <a:pt x="783981" y="503129"/>
                    </a:cubicBezTo>
                    <a:cubicBezTo>
                      <a:pt x="781294" y="495066"/>
                      <a:pt x="778606" y="487003"/>
                      <a:pt x="781294" y="477596"/>
                    </a:cubicBezTo>
                    <a:cubicBezTo>
                      <a:pt x="782637" y="473564"/>
                      <a:pt x="785324" y="469532"/>
                      <a:pt x="786668" y="465501"/>
                    </a:cubicBezTo>
                    <a:cubicBezTo>
                      <a:pt x="788011" y="462813"/>
                      <a:pt x="789355" y="460125"/>
                      <a:pt x="790699" y="457437"/>
                    </a:cubicBezTo>
                    <a:cubicBezTo>
                      <a:pt x="792042" y="453405"/>
                      <a:pt x="789355" y="446686"/>
                      <a:pt x="788011" y="441310"/>
                    </a:cubicBezTo>
                    <a:lnTo>
                      <a:pt x="757109" y="344550"/>
                    </a:lnTo>
                    <a:cubicBezTo>
                      <a:pt x="757109" y="344550"/>
                      <a:pt x="757109" y="344550"/>
                      <a:pt x="757109" y="344550"/>
                    </a:cubicBezTo>
                    <a:cubicBezTo>
                      <a:pt x="751735" y="340518"/>
                      <a:pt x="746360" y="333799"/>
                      <a:pt x="742330" y="328423"/>
                    </a:cubicBezTo>
                    <a:cubicBezTo>
                      <a:pt x="735612" y="321704"/>
                      <a:pt x="730238" y="313641"/>
                      <a:pt x="723520" y="312297"/>
                    </a:cubicBezTo>
                    <a:cubicBezTo>
                      <a:pt x="720832" y="312297"/>
                      <a:pt x="719489" y="310953"/>
                      <a:pt x="716802" y="310953"/>
                    </a:cubicBezTo>
                    <a:cubicBezTo>
                      <a:pt x="711427" y="309609"/>
                      <a:pt x="704709" y="309609"/>
                      <a:pt x="700679" y="305577"/>
                    </a:cubicBezTo>
                    <a:cubicBezTo>
                      <a:pt x="693961" y="300202"/>
                      <a:pt x="691273" y="292138"/>
                      <a:pt x="689930" y="284075"/>
                    </a:cubicBezTo>
                    <a:cubicBezTo>
                      <a:pt x="684555" y="257197"/>
                      <a:pt x="683212" y="228976"/>
                      <a:pt x="687243" y="200754"/>
                    </a:cubicBezTo>
                    <a:cubicBezTo>
                      <a:pt x="673807" y="199410"/>
                      <a:pt x="660371" y="203442"/>
                      <a:pt x="649623" y="210161"/>
                    </a:cubicBezTo>
                    <a:lnTo>
                      <a:pt x="640217" y="196722"/>
                    </a:lnTo>
                    <a:cubicBezTo>
                      <a:pt x="656340" y="185971"/>
                      <a:pt x="677837" y="181939"/>
                      <a:pt x="697991" y="185971"/>
                    </a:cubicBezTo>
                    <a:lnTo>
                      <a:pt x="704709" y="187315"/>
                    </a:lnTo>
                    <a:lnTo>
                      <a:pt x="703366" y="194034"/>
                    </a:lnTo>
                    <a:cubicBezTo>
                      <a:pt x="699335" y="222256"/>
                      <a:pt x="699335" y="250478"/>
                      <a:pt x="704709" y="278699"/>
                    </a:cubicBezTo>
                    <a:cubicBezTo>
                      <a:pt x="706053" y="284075"/>
                      <a:pt x="707396" y="288107"/>
                      <a:pt x="710084" y="290795"/>
                    </a:cubicBezTo>
                    <a:cubicBezTo>
                      <a:pt x="712771" y="292138"/>
                      <a:pt x="715458" y="293482"/>
                      <a:pt x="719489" y="293482"/>
                    </a:cubicBezTo>
                    <a:cubicBezTo>
                      <a:pt x="722176" y="293482"/>
                      <a:pt x="724863" y="294826"/>
                      <a:pt x="727550" y="294826"/>
                    </a:cubicBezTo>
                    <a:cubicBezTo>
                      <a:pt x="739642" y="298858"/>
                      <a:pt x="747704" y="308265"/>
                      <a:pt x="754422" y="316329"/>
                    </a:cubicBezTo>
                    <a:cubicBezTo>
                      <a:pt x="758452" y="321704"/>
                      <a:pt x="762483" y="325736"/>
                      <a:pt x="766514" y="329767"/>
                    </a:cubicBezTo>
                    <a:cubicBezTo>
                      <a:pt x="767858" y="329767"/>
                      <a:pt x="767858" y="331111"/>
                      <a:pt x="769201" y="331111"/>
                    </a:cubicBezTo>
                    <a:lnTo>
                      <a:pt x="770545" y="331111"/>
                    </a:lnTo>
                    <a:lnTo>
                      <a:pt x="770545" y="332455"/>
                    </a:lnTo>
                    <a:cubicBezTo>
                      <a:pt x="779950" y="337831"/>
                      <a:pt x="792042" y="337831"/>
                      <a:pt x="801447" y="332455"/>
                    </a:cubicBezTo>
                    <a:cubicBezTo>
                      <a:pt x="810853" y="325736"/>
                      <a:pt x="816227" y="312297"/>
                      <a:pt x="810853" y="301546"/>
                    </a:cubicBezTo>
                    <a:lnTo>
                      <a:pt x="806822" y="293482"/>
                    </a:lnTo>
                    <a:lnTo>
                      <a:pt x="816227" y="290795"/>
                    </a:lnTo>
                    <a:cubicBezTo>
                      <a:pt x="824288" y="289451"/>
                      <a:pt x="832350" y="290795"/>
                      <a:pt x="839067" y="294826"/>
                    </a:cubicBezTo>
                    <a:cubicBezTo>
                      <a:pt x="841755" y="296170"/>
                      <a:pt x="844442" y="298858"/>
                      <a:pt x="847129" y="301546"/>
                    </a:cubicBezTo>
                    <a:cubicBezTo>
                      <a:pt x="856534" y="296170"/>
                      <a:pt x="867283" y="293482"/>
                      <a:pt x="876688" y="292138"/>
                    </a:cubicBezTo>
                    <a:cubicBezTo>
                      <a:pt x="887437" y="290795"/>
                      <a:pt x="898185" y="289451"/>
                      <a:pt x="904903" y="282731"/>
                    </a:cubicBezTo>
                    <a:cubicBezTo>
                      <a:pt x="910278" y="277356"/>
                      <a:pt x="911621" y="266604"/>
                      <a:pt x="910278" y="251821"/>
                    </a:cubicBezTo>
                    <a:lnTo>
                      <a:pt x="908934" y="245102"/>
                    </a:lnTo>
                    <a:cubicBezTo>
                      <a:pt x="907590" y="233007"/>
                      <a:pt x="904903" y="220912"/>
                      <a:pt x="908934" y="208817"/>
                    </a:cubicBezTo>
                    <a:cubicBezTo>
                      <a:pt x="911621" y="199410"/>
                      <a:pt x="919682" y="191346"/>
                      <a:pt x="929088" y="187315"/>
                    </a:cubicBezTo>
                    <a:cubicBezTo>
                      <a:pt x="937149" y="184627"/>
                      <a:pt x="943867" y="184627"/>
                      <a:pt x="950585" y="188659"/>
                    </a:cubicBezTo>
                    <a:cubicBezTo>
                      <a:pt x="951929" y="190003"/>
                      <a:pt x="953272" y="190003"/>
                      <a:pt x="954616" y="191346"/>
                    </a:cubicBezTo>
                    <a:cubicBezTo>
                      <a:pt x="955959" y="192690"/>
                      <a:pt x="957303" y="192690"/>
                      <a:pt x="957303" y="192690"/>
                    </a:cubicBezTo>
                    <a:cubicBezTo>
                      <a:pt x="958647" y="192690"/>
                      <a:pt x="961334" y="191346"/>
                      <a:pt x="962677" y="190003"/>
                    </a:cubicBezTo>
                    <a:lnTo>
                      <a:pt x="1009703" y="164468"/>
                    </a:lnTo>
                    <a:cubicBezTo>
                      <a:pt x="1007015" y="161781"/>
                      <a:pt x="1000297" y="160437"/>
                      <a:pt x="993579" y="160437"/>
                    </a:cubicBezTo>
                    <a:cubicBezTo>
                      <a:pt x="984175" y="160437"/>
                      <a:pt x="970739" y="157749"/>
                      <a:pt x="964021" y="148342"/>
                    </a:cubicBezTo>
                    <a:cubicBezTo>
                      <a:pt x="959990" y="144310"/>
                      <a:pt x="959990" y="138935"/>
                      <a:pt x="961334" y="133559"/>
                    </a:cubicBezTo>
                    <a:cubicBezTo>
                      <a:pt x="962677" y="128184"/>
                      <a:pt x="966708" y="125496"/>
                      <a:pt x="968051" y="122808"/>
                    </a:cubicBezTo>
                    <a:cubicBezTo>
                      <a:pt x="969395" y="121464"/>
                      <a:pt x="969395" y="121464"/>
                      <a:pt x="970739" y="120120"/>
                    </a:cubicBezTo>
                    <a:lnTo>
                      <a:pt x="951929" y="120120"/>
                    </a:lnTo>
                    <a:lnTo>
                      <a:pt x="966708" y="109369"/>
                    </a:lnTo>
                    <a:cubicBezTo>
                      <a:pt x="957303" y="103993"/>
                      <a:pt x="950585" y="95930"/>
                      <a:pt x="945211" y="87867"/>
                    </a:cubicBezTo>
                    <a:cubicBezTo>
                      <a:pt x="938493" y="77115"/>
                      <a:pt x="933118" y="71740"/>
                      <a:pt x="926400" y="70396"/>
                    </a:cubicBezTo>
                    <a:cubicBezTo>
                      <a:pt x="925057" y="70396"/>
                      <a:pt x="922370" y="70396"/>
                      <a:pt x="921026" y="70396"/>
                    </a:cubicBezTo>
                    <a:cubicBezTo>
                      <a:pt x="916995" y="70396"/>
                      <a:pt x="912964" y="71740"/>
                      <a:pt x="908934" y="70396"/>
                    </a:cubicBezTo>
                    <a:cubicBezTo>
                      <a:pt x="900872" y="69052"/>
                      <a:pt x="895498" y="62333"/>
                      <a:pt x="891467" y="56957"/>
                    </a:cubicBezTo>
                    <a:lnTo>
                      <a:pt x="890124" y="55614"/>
                    </a:lnTo>
                    <a:cubicBezTo>
                      <a:pt x="861909" y="22016"/>
                      <a:pt x="814883" y="12609"/>
                      <a:pt x="765170" y="4545"/>
                    </a:cubicBezTo>
                    <a:cubicBezTo>
                      <a:pt x="734268" y="-830"/>
                      <a:pt x="706053" y="-3518"/>
                      <a:pt x="683212" y="8577"/>
                    </a:cubicBezTo>
                    <a:cubicBezTo>
                      <a:pt x="679181" y="9921"/>
                      <a:pt x="676494" y="12609"/>
                      <a:pt x="672463" y="15297"/>
                    </a:cubicBezTo>
                    <a:cubicBezTo>
                      <a:pt x="657684" y="24704"/>
                      <a:pt x="641561" y="34111"/>
                      <a:pt x="624094" y="26048"/>
                    </a:cubicBezTo>
                    <a:cubicBezTo>
                      <a:pt x="620064" y="24704"/>
                      <a:pt x="617376" y="22016"/>
                      <a:pt x="614689" y="20672"/>
                    </a:cubicBezTo>
                    <a:cubicBezTo>
                      <a:pt x="612002" y="19328"/>
                      <a:pt x="609315" y="16640"/>
                      <a:pt x="607971" y="16640"/>
                    </a:cubicBezTo>
                    <a:cubicBezTo>
                      <a:pt x="599910" y="13953"/>
                      <a:pt x="589161" y="20672"/>
                      <a:pt x="578412" y="28736"/>
                    </a:cubicBezTo>
                    <a:cubicBezTo>
                      <a:pt x="564977" y="39487"/>
                      <a:pt x="551541" y="43518"/>
                      <a:pt x="540792" y="40831"/>
                    </a:cubicBezTo>
                    <a:cubicBezTo>
                      <a:pt x="544823" y="110713"/>
                      <a:pt x="585130" y="176564"/>
                      <a:pt x="645592" y="211505"/>
                    </a:cubicBezTo>
                    <a:cubicBezTo>
                      <a:pt x="618720" y="202098"/>
                      <a:pt x="586474" y="203442"/>
                      <a:pt x="560946" y="216881"/>
                    </a:cubicBezTo>
                    <a:cubicBezTo>
                      <a:pt x="564977" y="206129"/>
                      <a:pt x="563633" y="194034"/>
                      <a:pt x="556915" y="184627"/>
                    </a:cubicBezTo>
                    <a:cubicBezTo>
                      <a:pt x="535418" y="196722"/>
                      <a:pt x="524669" y="226288"/>
                      <a:pt x="534074" y="250478"/>
                    </a:cubicBezTo>
                    <a:cubicBezTo>
                      <a:pt x="508546" y="258541"/>
                      <a:pt x="478987" y="231663"/>
                      <a:pt x="485705" y="206129"/>
                    </a:cubicBezTo>
                    <a:cubicBezTo>
                      <a:pt x="460177" y="204785"/>
                      <a:pt x="449428" y="238383"/>
                      <a:pt x="452116" y="263917"/>
                    </a:cubicBezTo>
                    <a:cubicBezTo>
                      <a:pt x="454803" y="289451"/>
                      <a:pt x="461521" y="319016"/>
                      <a:pt x="442710" y="336487"/>
                    </a:cubicBezTo>
                    <a:cubicBezTo>
                      <a:pt x="405090" y="327079"/>
                      <a:pt x="362095" y="310953"/>
                      <a:pt x="354034" y="274668"/>
                    </a:cubicBezTo>
                    <a:cubicBezTo>
                      <a:pt x="352691" y="265260"/>
                      <a:pt x="351347" y="254509"/>
                      <a:pt x="343285" y="250478"/>
                    </a:cubicBezTo>
                    <a:cubicBezTo>
                      <a:pt x="337911" y="247790"/>
                      <a:pt x="331193" y="249134"/>
                      <a:pt x="325819" y="250478"/>
                    </a:cubicBezTo>
                    <a:cubicBezTo>
                      <a:pt x="296260" y="258541"/>
                      <a:pt x="266701" y="266604"/>
                      <a:pt x="237142" y="274668"/>
                    </a:cubicBezTo>
                    <a:cubicBezTo>
                      <a:pt x="156527" y="296170"/>
                      <a:pt x="85318" y="348582"/>
                      <a:pt x="19482" y="400994"/>
                    </a:cubicBezTo>
                    <a:cubicBezTo>
                      <a:pt x="18139" y="400994"/>
                      <a:pt x="18139" y="399650"/>
                      <a:pt x="16795" y="398306"/>
                    </a:cubicBezTo>
                    <a:cubicBezTo>
                      <a:pt x="3359" y="421152"/>
                      <a:pt x="-2015" y="449374"/>
                      <a:pt x="672" y="476252"/>
                    </a:cubicBezTo>
                    <a:cubicBezTo>
                      <a:pt x="-672" y="499098"/>
                      <a:pt x="6046" y="515224"/>
                      <a:pt x="11421" y="531351"/>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E0CC9094-DB30-EBB1-7277-035FD9856BF2}"/>
                  </a:ext>
                </a:extLst>
              </p:cNvPr>
              <p:cNvSpPr/>
              <p:nvPr/>
            </p:nvSpPr>
            <p:spPr>
              <a:xfrm>
                <a:off x="5096226" y="5770636"/>
                <a:ext cx="217824" cy="116836"/>
              </a:xfrm>
              <a:custGeom>
                <a:avLst/>
                <a:gdLst>
                  <a:gd name="connsiteX0" fmla="*/ 60461 w 260655"/>
                  <a:gd name="connsiteY0" fmla="*/ 138466 h 139809"/>
                  <a:gd name="connsiteX1" fmla="*/ 63149 w 260655"/>
                  <a:gd name="connsiteY1" fmla="*/ 139810 h 139809"/>
                  <a:gd name="connsiteX2" fmla="*/ 64492 w 260655"/>
                  <a:gd name="connsiteY2" fmla="*/ 138466 h 139809"/>
                  <a:gd name="connsiteX3" fmla="*/ 114205 w 260655"/>
                  <a:gd name="connsiteY3" fmla="*/ 129058 h 139809"/>
                  <a:gd name="connsiteX4" fmla="*/ 145107 w 260655"/>
                  <a:gd name="connsiteY4" fmla="*/ 127714 h 139809"/>
                  <a:gd name="connsiteX5" fmla="*/ 174666 w 260655"/>
                  <a:gd name="connsiteY5" fmla="*/ 106212 h 139809"/>
                  <a:gd name="connsiteX6" fmla="*/ 194820 w 260655"/>
                  <a:gd name="connsiteY6" fmla="*/ 82022 h 139809"/>
                  <a:gd name="connsiteX7" fmla="*/ 202881 w 260655"/>
                  <a:gd name="connsiteY7" fmla="*/ 67239 h 139809"/>
                  <a:gd name="connsiteX8" fmla="*/ 233784 w 260655"/>
                  <a:gd name="connsiteY8" fmla="*/ 29610 h 139809"/>
                  <a:gd name="connsiteX9" fmla="*/ 243189 w 260655"/>
                  <a:gd name="connsiteY9" fmla="*/ 28267 h 139809"/>
                  <a:gd name="connsiteX10" fmla="*/ 251250 w 260655"/>
                  <a:gd name="connsiteY10" fmla="*/ 25579 h 139809"/>
                  <a:gd name="connsiteX11" fmla="*/ 260655 w 260655"/>
                  <a:gd name="connsiteY11" fmla="*/ 9452 h 139809"/>
                  <a:gd name="connsiteX12" fmla="*/ 213630 w 260655"/>
                  <a:gd name="connsiteY12" fmla="*/ 1389 h 139809"/>
                  <a:gd name="connsiteX13" fmla="*/ 196163 w 260655"/>
                  <a:gd name="connsiteY13" fmla="*/ 9452 h 139809"/>
                  <a:gd name="connsiteX14" fmla="*/ 186758 w 260655"/>
                  <a:gd name="connsiteY14" fmla="*/ 14828 h 139809"/>
                  <a:gd name="connsiteX15" fmla="*/ 124953 w 260655"/>
                  <a:gd name="connsiteY15" fmla="*/ 22891 h 139809"/>
                  <a:gd name="connsiteX16" fmla="*/ 124953 w 260655"/>
                  <a:gd name="connsiteY16" fmla="*/ 22891 h 139809"/>
                  <a:gd name="connsiteX17" fmla="*/ 110174 w 260655"/>
                  <a:gd name="connsiteY17" fmla="*/ 43049 h 139809"/>
                  <a:gd name="connsiteX18" fmla="*/ 99425 w 260655"/>
                  <a:gd name="connsiteY18" fmla="*/ 45737 h 139809"/>
                  <a:gd name="connsiteX19" fmla="*/ 76584 w 260655"/>
                  <a:gd name="connsiteY19" fmla="*/ 40361 h 139809"/>
                  <a:gd name="connsiteX20" fmla="*/ 8062 w 260655"/>
                  <a:gd name="connsiteY20" fmla="*/ 16172 h 139809"/>
                  <a:gd name="connsiteX21" fmla="*/ 5375 w 260655"/>
                  <a:gd name="connsiteY21" fmla="*/ 24235 h 139809"/>
                  <a:gd name="connsiteX22" fmla="*/ 0 w 260655"/>
                  <a:gd name="connsiteY22" fmla="*/ 24235 h 139809"/>
                  <a:gd name="connsiteX23" fmla="*/ 12093 w 260655"/>
                  <a:gd name="connsiteY23" fmla="*/ 88742 h 139809"/>
                  <a:gd name="connsiteX24" fmla="*/ 16123 w 260655"/>
                  <a:gd name="connsiteY24" fmla="*/ 87398 h 139809"/>
                  <a:gd name="connsiteX25" fmla="*/ 22841 w 260655"/>
                  <a:gd name="connsiteY25" fmla="*/ 118307 h 139809"/>
                  <a:gd name="connsiteX26" fmla="*/ 60461 w 260655"/>
                  <a:gd name="connsiteY26" fmla="*/ 138466 h 13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655" h="139809">
                    <a:moveTo>
                      <a:pt x="60461" y="138466"/>
                    </a:moveTo>
                    <a:cubicBezTo>
                      <a:pt x="60461" y="138466"/>
                      <a:pt x="61805" y="139810"/>
                      <a:pt x="63149" y="139810"/>
                    </a:cubicBezTo>
                    <a:cubicBezTo>
                      <a:pt x="63149" y="139810"/>
                      <a:pt x="64492" y="138466"/>
                      <a:pt x="64492" y="138466"/>
                    </a:cubicBezTo>
                    <a:cubicBezTo>
                      <a:pt x="80615" y="126371"/>
                      <a:pt x="96738" y="127714"/>
                      <a:pt x="114205" y="129058"/>
                    </a:cubicBezTo>
                    <a:cubicBezTo>
                      <a:pt x="124953" y="130402"/>
                      <a:pt x="135702" y="130402"/>
                      <a:pt x="145107" y="127714"/>
                    </a:cubicBezTo>
                    <a:cubicBezTo>
                      <a:pt x="157199" y="123683"/>
                      <a:pt x="166605" y="114276"/>
                      <a:pt x="174666" y="106212"/>
                    </a:cubicBezTo>
                    <a:cubicBezTo>
                      <a:pt x="182727" y="98149"/>
                      <a:pt x="189445" y="91430"/>
                      <a:pt x="194820" y="82022"/>
                    </a:cubicBezTo>
                    <a:cubicBezTo>
                      <a:pt x="197507" y="76647"/>
                      <a:pt x="200194" y="72615"/>
                      <a:pt x="202881" y="67239"/>
                    </a:cubicBezTo>
                    <a:cubicBezTo>
                      <a:pt x="209599" y="52457"/>
                      <a:pt x="216317" y="36330"/>
                      <a:pt x="233784" y="29610"/>
                    </a:cubicBezTo>
                    <a:cubicBezTo>
                      <a:pt x="236471" y="28267"/>
                      <a:pt x="239158" y="28267"/>
                      <a:pt x="243189" y="28267"/>
                    </a:cubicBezTo>
                    <a:cubicBezTo>
                      <a:pt x="245876" y="28267"/>
                      <a:pt x="248563" y="26923"/>
                      <a:pt x="251250" y="25579"/>
                    </a:cubicBezTo>
                    <a:cubicBezTo>
                      <a:pt x="256624" y="22891"/>
                      <a:pt x="259312" y="16172"/>
                      <a:pt x="260655" y="9452"/>
                    </a:cubicBezTo>
                    <a:cubicBezTo>
                      <a:pt x="244532" y="2733"/>
                      <a:pt x="228409" y="-2643"/>
                      <a:pt x="213630" y="1389"/>
                    </a:cubicBezTo>
                    <a:cubicBezTo>
                      <a:pt x="208255" y="2733"/>
                      <a:pt x="201537" y="5421"/>
                      <a:pt x="196163" y="9452"/>
                    </a:cubicBezTo>
                    <a:cubicBezTo>
                      <a:pt x="193476" y="10796"/>
                      <a:pt x="189445" y="12140"/>
                      <a:pt x="186758" y="14828"/>
                    </a:cubicBezTo>
                    <a:cubicBezTo>
                      <a:pt x="167948" y="24235"/>
                      <a:pt x="145107" y="26923"/>
                      <a:pt x="124953" y="22891"/>
                    </a:cubicBezTo>
                    <a:cubicBezTo>
                      <a:pt x="124953" y="22891"/>
                      <a:pt x="124953" y="22891"/>
                      <a:pt x="124953" y="22891"/>
                    </a:cubicBezTo>
                    <a:cubicBezTo>
                      <a:pt x="123610" y="30954"/>
                      <a:pt x="118236" y="39018"/>
                      <a:pt x="110174" y="43049"/>
                    </a:cubicBezTo>
                    <a:cubicBezTo>
                      <a:pt x="106143" y="44393"/>
                      <a:pt x="102112" y="45737"/>
                      <a:pt x="99425" y="45737"/>
                    </a:cubicBezTo>
                    <a:cubicBezTo>
                      <a:pt x="91364" y="45737"/>
                      <a:pt x="81959" y="43049"/>
                      <a:pt x="76584" y="40361"/>
                    </a:cubicBezTo>
                    <a:lnTo>
                      <a:pt x="8062" y="16172"/>
                    </a:lnTo>
                    <a:cubicBezTo>
                      <a:pt x="6718" y="18860"/>
                      <a:pt x="5375" y="21547"/>
                      <a:pt x="5375" y="24235"/>
                    </a:cubicBezTo>
                    <a:lnTo>
                      <a:pt x="0" y="24235"/>
                    </a:lnTo>
                    <a:cubicBezTo>
                      <a:pt x="9405" y="45737"/>
                      <a:pt x="14779" y="68583"/>
                      <a:pt x="12093" y="88742"/>
                    </a:cubicBezTo>
                    <a:cubicBezTo>
                      <a:pt x="13436" y="87398"/>
                      <a:pt x="14779" y="87398"/>
                      <a:pt x="16123" y="87398"/>
                    </a:cubicBezTo>
                    <a:cubicBezTo>
                      <a:pt x="24185" y="96805"/>
                      <a:pt x="24185" y="107556"/>
                      <a:pt x="22841" y="118307"/>
                    </a:cubicBezTo>
                    <a:cubicBezTo>
                      <a:pt x="37621" y="118307"/>
                      <a:pt x="53743" y="133090"/>
                      <a:pt x="60461" y="138466"/>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1E50F767-213F-A1CA-1185-7AAF01B41730}"/>
                  </a:ext>
                </a:extLst>
              </p:cNvPr>
              <p:cNvSpPr/>
              <p:nvPr/>
            </p:nvSpPr>
            <p:spPr>
              <a:xfrm>
                <a:off x="5262022" y="5922288"/>
                <a:ext cx="354062" cy="361618"/>
              </a:xfrm>
              <a:custGeom>
                <a:avLst/>
                <a:gdLst>
                  <a:gd name="connsiteX0" fmla="*/ 348442 w 423682"/>
                  <a:gd name="connsiteY0" fmla="*/ 423326 h 432724"/>
                  <a:gd name="connsiteX1" fmla="*/ 351129 w 423682"/>
                  <a:gd name="connsiteY1" fmla="*/ 381666 h 432724"/>
                  <a:gd name="connsiteX2" fmla="*/ 347098 w 423682"/>
                  <a:gd name="connsiteY2" fmla="*/ 370914 h 432724"/>
                  <a:gd name="connsiteX3" fmla="*/ 357847 w 423682"/>
                  <a:gd name="connsiteY3" fmla="*/ 370914 h 432724"/>
                  <a:gd name="connsiteX4" fmla="*/ 392780 w 423682"/>
                  <a:gd name="connsiteY4" fmla="*/ 348068 h 432724"/>
                  <a:gd name="connsiteX5" fmla="*/ 418308 w 423682"/>
                  <a:gd name="connsiteY5" fmla="*/ 310439 h 432724"/>
                  <a:gd name="connsiteX6" fmla="*/ 423683 w 423682"/>
                  <a:gd name="connsiteY6" fmla="*/ 302376 h 432724"/>
                  <a:gd name="connsiteX7" fmla="*/ 420995 w 423682"/>
                  <a:gd name="connsiteY7" fmla="*/ 299688 h 432724"/>
                  <a:gd name="connsiteX8" fmla="*/ 411590 w 423682"/>
                  <a:gd name="connsiteY8" fmla="*/ 292969 h 432724"/>
                  <a:gd name="connsiteX9" fmla="*/ 407559 w 423682"/>
                  <a:gd name="connsiteY9" fmla="*/ 294313 h 432724"/>
                  <a:gd name="connsiteX10" fmla="*/ 400842 w 423682"/>
                  <a:gd name="connsiteY10" fmla="*/ 295656 h 432724"/>
                  <a:gd name="connsiteX11" fmla="*/ 379344 w 423682"/>
                  <a:gd name="connsiteY11" fmla="*/ 286249 h 432724"/>
                  <a:gd name="connsiteX12" fmla="*/ 371283 w 423682"/>
                  <a:gd name="connsiteY12" fmla="*/ 280874 h 432724"/>
                  <a:gd name="connsiteX13" fmla="*/ 364565 w 423682"/>
                  <a:gd name="connsiteY13" fmla="*/ 279530 h 432724"/>
                  <a:gd name="connsiteX14" fmla="*/ 352472 w 423682"/>
                  <a:gd name="connsiteY14" fmla="*/ 276842 h 432724"/>
                  <a:gd name="connsiteX15" fmla="*/ 336350 w 423682"/>
                  <a:gd name="connsiteY15" fmla="*/ 249964 h 432724"/>
                  <a:gd name="connsiteX16" fmla="*/ 335006 w 423682"/>
                  <a:gd name="connsiteY16" fmla="*/ 247276 h 432724"/>
                  <a:gd name="connsiteX17" fmla="*/ 328288 w 423682"/>
                  <a:gd name="connsiteY17" fmla="*/ 235181 h 432724"/>
                  <a:gd name="connsiteX18" fmla="*/ 326944 w 423682"/>
                  <a:gd name="connsiteY18" fmla="*/ 235181 h 432724"/>
                  <a:gd name="connsiteX19" fmla="*/ 325601 w 423682"/>
                  <a:gd name="connsiteY19" fmla="*/ 236525 h 432724"/>
                  <a:gd name="connsiteX20" fmla="*/ 274545 w 423682"/>
                  <a:gd name="connsiteY20" fmla="*/ 286249 h 432724"/>
                  <a:gd name="connsiteX21" fmla="*/ 263796 w 423682"/>
                  <a:gd name="connsiteY21" fmla="*/ 298344 h 432724"/>
                  <a:gd name="connsiteX22" fmla="*/ 263796 w 423682"/>
                  <a:gd name="connsiteY22" fmla="*/ 327910 h 432724"/>
                  <a:gd name="connsiteX23" fmla="*/ 265140 w 423682"/>
                  <a:gd name="connsiteY23" fmla="*/ 361507 h 432724"/>
                  <a:gd name="connsiteX24" fmla="*/ 250360 w 423682"/>
                  <a:gd name="connsiteY24" fmla="*/ 357475 h 432724"/>
                  <a:gd name="connsiteX25" fmla="*/ 249017 w 423682"/>
                  <a:gd name="connsiteY25" fmla="*/ 330598 h 432724"/>
                  <a:gd name="connsiteX26" fmla="*/ 250360 w 423682"/>
                  <a:gd name="connsiteY26" fmla="*/ 290281 h 432724"/>
                  <a:gd name="connsiteX27" fmla="*/ 265140 w 423682"/>
                  <a:gd name="connsiteY27" fmla="*/ 274154 h 432724"/>
                  <a:gd name="connsiteX28" fmla="*/ 314852 w 423682"/>
                  <a:gd name="connsiteY28" fmla="*/ 225774 h 432724"/>
                  <a:gd name="connsiteX29" fmla="*/ 330975 w 423682"/>
                  <a:gd name="connsiteY29" fmla="*/ 196208 h 432724"/>
                  <a:gd name="connsiteX30" fmla="*/ 317540 w 423682"/>
                  <a:gd name="connsiteY30" fmla="*/ 155892 h 432724"/>
                  <a:gd name="connsiteX31" fmla="*/ 301416 w 423682"/>
                  <a:gd name="connsiteY31" fmla="*/ 116919 h 432724"/>
                  <a:gd name="connsiteX32" fmla="*/ 305447 w 423682"/>
                  <a:gd name="connsiteY32" fmla="*/ 79290 h 432724"/>
                  <a:gd name="connsiteX33" fmla="*/ 309478 w 423682"/>
                  <a:gd name="connsiteY33" fmla="*/ 61819 h 432724"/>
                  <a:gd name="connsiteX34" fmla="*/ 309478 w 423682"/>
                  <a:gd name="connsiteY34" fmla="*/ 63163 h 432724"/>
                  <a:gd name="connsiteX35" fmla="*/ 267827 w 423682"/>
                  <a:gd name="connsiteY35" fmla="*/ 44349 h 432724"/>
                  <a:gd name="connsiteX36" fmla="*/ 231550 w 423682"/>
                  <a:gd name="connsiteY36" fmla="*/ 26878 h 432724"/>
                  <a:gd name="connsiteX37" fmla="*/ 212740 w 423682"/>
                  <a:gd name="connsiteY37" fmla="*/ 26878 h 432724"/>
                  <a:gd name="connsiteX38" fmla="*/ 201991 w 423682"/>
                  <a:gd name="connsiteY38" fmla="*/ 26878 h 432724"/>
                  <a:gd name="connsiteX39" fmla="*/ 157653 w 423682"/>
                  <a:gd name="connsiteY39" fmla="*/ 21502 h 432724"/>
                  <a:gd name="connsiteX40" fmla="*/ 62259 w 423682"/>
                  <a:gd name="connsiteY40" fmla="*/ 1344 h 432724"/>
                  <a:gd name="connsiteX41" fmla="*/ 50166 w 423682"/>
                  <a:gd name="connsiteY41" fmla="*/ 0 h 432724"/>
                  <a:gd name="connsiteX42" fmla="*/ 42105 w 423682"/>
                  <a:gd name="connsiteY42" fmla="*/ 5376 h 432724"/>
                  <a:gd name="connsiteX43" fmla="*/ 38074 w 423682"/>
                  <a:gd name="connsiteY43" fmla="*/ 8063 h 432724"/>
                  <a:gd name="connsiteX44" fmla="*/ 23295 w 423682"/>
                  <a:gd name="connsiteY44" fmla="*/ 17471 h 432724"/>
                  <a:gd name="connsiteX45" fmla="*/ 8516 w 423682"/>
                  <a:gd name="connsiteY45" fmla="*/ 28222 h 432724"/>
                  <a:gd name="connsiteX46" fmla="*/ 454 w 423682"/>
                  <a:gd name="connsiteY46" fmla="*/ 59132 h 432724"/>
                  <a:gd name="connsiteX47" fmla="*/ 46136 w 423682"/>
                  <a:gd name="connsiteY47" fmla="*/ 153204 h 432724"/>
                  <a:gd name="connsiteX48" fmla="*/ 94505 w 423682"/>
                  <a:gd name="connsiteY48" fmla="*/ 247276 h 432724"/>
                  <a:gd name="connsiteX49" fmla="*/ 94505 w 423682"/>
                  <a:gd name="connsiteY49" fmla="*/ 253996 h 432724"/>
                  <a:gd name="connsiteX50" fmla="*/ 138843 w 423682"/>
                  <a:gd name="connsiteY50" fmla="*/ 299688 h 432724"/>
                  <a:gd name="connsiteX51" fmla="*/ 235581 w 423682"/>
                  <a:gd name="connsiteY51" fmla="*/ 360163 h 432724"/>
                  <a:gd name="connsiteX52" fmla="*/ 289324 w 423682"/>
                  <a:gd name="connsiteY52" fmla="*/ 421982 h 432724"/>
                  <a:gd name="connsiteX53" fmla="*/ 359190 w 423682"/>
                  <a:gd name="connsiteY53" fmla="*/ 428702 h 432724"/>
                  <a:gd name="connsiteX54" fmla="*/ 348442 w 423682"/>
                  <a:gd name="connsiteY54" fmla="*/ 423326 h 43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3682" h="432724">
                    <a:moveTo>
                      <a:pt x="348442" y="423326"/>
                    </a:moveTo>
                    <a:cubicBezTo>
                      <a:pt x="355160" y="411231"/>
                      <a:pt x="356503" y="395105"/>
                      <a:pt x="351129" y="381666"/>
                    </a:cubicBezTo>
                    <a:lnTo>
                      <a:pt x="347098" y="370914"/>
                    </a:lnTo>
                    <a:lnTo>
                      <a:pt x="357847" y="370914"/>
                    </a:lnTo>
                    <a:cubicBezTo>
                      <a:pt x="368596" y="370914"/>
                      <a:pt x="380688" y="362851"/>
                      <a:pt x="392780" y="348068"/>
                    </a:cubicBezTo>
                    <a:cubicBezTo>
                      <a:pt x="402185" y="335973"/>
                      <a:pt x="410247" y="323878"/>
                      <a:pt x="418308" y="310439"/>
                    </a:cubicBezTo>
                    <a:cubicBezTo>
                      <a:pt x="419652" y="307752"/>
                      <a:pt x="420995" y="305064"/>
                      <a:pt x="423683" y="302376"/>
                    </a:cubicBezTo>
                    <a:cubicBezTo>
                      <a:pt x="422339" y="301032"/>
                      <a:pt x="422339" y="301032"/>
                      <a:pt x="420995" y="299688"/>
                    </a:cubicBezTo>
                    <a:cubicBezTo>
                      <a:pt x="416965" y="294313"/>
                      <a:pt x="414277" y="291625"/>
                      <a:pt x="411590" y="292969"/>
                    </a:cubicBezTo>
                    <a:cubicBezTo>
                      <a:pt x="410247" y="292969"/>
                      <a:pt x="408903" y="292969"/>
                      <a:pt x="407559" y="294313"/>
                    </a:cubicBezTo>
                    <a:cubicBezTo>
                      <a:pt x="404873" y="295656"/>
                      <a:pt x="403529" y="295656"/>
                      <a:pt x="400842" y="295656"/>
                    </a:cubicBezTo>
                    <a:cubicBezTo>
                      <a:pt x="391437" y="297000"/>
                      <a:pt x="384719" y="291625"/>
                      <a:pt x="379344" y="286249"/>
                    </a:cubicBezTo>
                    <a:cubicBezTo>
                      <a:pt x="376657" y="283561"/>
                      <a:pt x="373970" y="282217"/>
                      <a:pt x="371283" y="280874"/>
                    </a:cubicBezTo>
                    <a:cubicBezTo>
                      <a:pt x="369939" y="280874"/>
                      <a:pt x="367252" y="279530"/>
                      <a:pt x="364565" y="279530"/>
                    </a:cubicBezTo>
                    <a:cubicBezTo>
                      <a:pt x="360534" y="279530"/>
                      <a:pt x="356503" y="278186"/>
                      <a:pt x="352472" y="276842"/>
                    </a:cubicBezTo>
                    <a:cubicBezTo>
                      <a:pt x="341724" y="271466"/>
                      <a:pt x="339037" y="259371"/>
                      <a:pt x="336350" y="249964"/>
                    </a:cubicBezTo>
                    <a:lnTo>
                      <a:pt x="335006" y="247276"/>
                    </a:lnTo>
                    <a:cubicBezTo>
                      <a:pt x="333662" y="241901"/>
                      <a:pt x="330975" y="237869"/>
                      <a:pt x="328288" y="235181"/>
                    </a:cubicBezTo>
                    <a:cubicBezTo>
                      <a:pt x="328288" y="235181"/>
                      <a:pt x="328288" y="235181"/>
                      <a:pt x="326944" y="235181"/>
                    </a:cubicBezTo>
                    <a:cubicBezTo>
                      <a:pt x="326944" y="235181"/>
                      <a:pt x="325601" y="236525"/>
                      <a:pt x="325601" y="236525"/>
                    </a:cubicBezTo>
                    <a:cubicBezTo>
                      <a:pt x="310822" y="253996"/>
                      <a:pt x="293355" y="271466"/>
                      <a:pt x="274545" y="286249"/>
                    </a:cubicBezTo>
                    <a:cubicBezTo>
                      <a:pt x="269171" y="290281"/>
                      <a:pt x="265140" y="294313"/>
                      <a:pt x="263796" y="298344"/>
                    </a:cubicBezTo>
                    <a:cubicBezTo>
                      <a:pt x="259765" y="306408"/>
                      <a:pt x="261109" y="315815"/>
                      <a:pt x="263796" y="327910"/>
                    </a:cubicBezTo>
                    <a:cubicBezTo>
                      <a:pt x="266483" y="338661"/>
                      <a:pt x="269171" y="350756"/>
                      <a:pt x="265140" y="361507"/>
                    </a:cubicBezTo>
                    <a:lnTo>
                      <a:pt x="250360" y="357475"/>
                    </a:lnTo>
                    <a:cubicBezTo>
                      <a:pt x="253047" y="349412"/>
                      <a:pt x="250360" y="340005"/>
                      <a:pt x="249017" y="330598"/>
                    </a:cubicBezTo>
                    <a:cubicBezTo>
                      <a:pt x="246329" y="318503"/>
                      <a:pt x="243643" y="303720"/>
                      <a:pt x="250360" y="290281"/>
                    </a:cubicBezTo>
                    <a:cubicBezTo>
                      <a:pt x="254391" y="283561"/>
                      <a:pt x="259765" y="279530"/>
                      <a:pt x="265140" y="274154"/>
                    </a:cubicBezTo>
                    <a:cubicBezTo>
                      <a:pt x="283950" y="259371"/>
                      <a:pt x="300073" y="243245"/>
                      <a:pt x="314852" y="225774"/>
                    </a:cubicBezTo>
                    <a:cubicBezTo>
                      <a:pt x="321570" y="217711"/>
                      <a:pt x="329632" y="208303"/>
                      <a:pt x="330975" y="196208"/>
                    </a:cubicBezTo>
                    <a:cubicBezTo>
                      <a:pt x="332319" y="182769"/>
                      <a:pt x="325601" y="169330"/>
                      <a:pt x="317540" y="155892"/>
                    </a:cubicBezTo>
                    <a:cubicBezTo>
                      <a:pt x="310822" y="143797"/>
                      <a:pt x="302760" y="130358"/>
                      <a:pt x="301416" y="116919"/>
                    </a:cubicBezTo>
                    <a:cubicBezTo>
                      <a:pt x="300073" y="103480"/>
                      <a:pt x="302760" y="91385"/>
                      <a:pt x="305447" y="79290"/>
                    </a:cubicBezTo>
                    <a:cubicBezTo>
                      <a:pt x="306791" y="72571"/>
                      <a:pt x="308134" y="67195"/>
                      <a:pt x="309478" y="61819"/>
                    </a:cubicBezTo>
                    <a:lnTo>
                      <a:pt x="309478" y="63163"/>
                    </a:lnTo>
                    <a:cubicBezTo>
                      <a:pt x="293355" y="60475"/>
                      <a:pt x="279919" y="52412"/>
                      <a:pt x="267827" y="44349"/>
                    </a:cubicBezTo>
                    <a:cubicBezTo>
                      <a:pt x="255735" y="36285"/>
                      <a:pt x="243643" y="29566"/>
                      <a:pt x="231550" y="26878"/>
                    </a:cubicBezTo>
                    <a:cubicBezTo>
                      <a:pt x="224832" y="25534"/>
                      <a:pt x="219458" y="26878"/>
                      <a:pt x="212740" y="26878"/>
                    </a:cubicBezTo>
                    <a:cubicBezTo>
                      <a:pt x="208709" y="26878"/>
                      <a:pt x="206022" y="26878"/>
                      <a:pt x="201991" y="26878"/>
                    </a:cubicBezTo>
                    <a:cubicBezTo>
                      <a:pt x="185868" y="26878"/>
                      <a:pt x="171089" y="24190"/>
                      <a:pt x="157653" y="21502"/>
                    </a:cubicBezTo>
                    <a:lnTo>
                      <a:pt x="62259" y="1344"/>
                    </a:lnTo>
                    <a:cubicBezTo>
                      <a:pt x="58228" y="0"/>
                      <a:pt x="52854" y="0"/>
                      <a:pt x="50166" y="0"/>
                    </a:cubicBezTo>
                    <a:cubicBezTo>
                      <a:pt x="47479" y="1344"/>
                      <a:pt x="44792" y="2688"/>
                      <a:pt x="42105" y="5376"/>
                    </a:cubicBezTo>
                    <a:cubicBezTo>
                      <a:pt x="40761" y="6719"/>
                      <a:pt x="39418" y="8063"/>
                      <a:pt x="38074" y="8063"/>
                    </a:cubicBezTo>
                    <a:cubicBezTo>
                      <a:pt x="32700" y="12095"/>
                      <a:pt x="28669" y="14783"/>
                      <a:pt x="23295" y="17471"/>
                    </a:cubicBezTo>
                    <a:cubicBezTo>
                      <a:pt x="17920" y="20158"/>
                      <a:pt x="11202" y="24190"/>
                      <a:pt x="8516" y="28222"/>
                    </a:cubicBezTo>
                    <a:cubicBezTo>
                      <a:pt x="454" y="36285"/>
                      <a:pt x="-890" y="49724"/>
                      <a:pt x="454" y="59132"/>
                    </a:cubicBezTo>
                    <a:cubicBezTo>
                      <a:pt x="1798" y="94072"/>
                      <a:pt x="23295" y="122294"/>
                      <a:pt x="46136" y="153204"/>
                    </a:cubicBezTo>
                    <a:cubicBezTo>
                      <a:pt x="66289" y="181425"/>
                      <a:pt x="87787" y="210991"/>
                      <a:pt x="94505" y="247276"/>
                    </a:cubicBezTo>
                    <a:cubicBezTo>
                      <a:pt x="94505" y="249964"/>
                      <a:pt x="94505" y="251308"/>
                      <a:pt x="94505" y="253996"/>
                    </a:cubicBezTo>
                    <a:cubicBezTo>
                      <a:pt x="118689" y="260715"/>
                      <a:pt x="142874" y="276842"/>
                      <a:pt x="138843" y="299688"/>
                    </a:cubicBezTo>
                    <a:cubicBezTo>
                      <a:pt x="165714" y="330598"/>
                      <a:pt x="197960" y="345380"/>
                      <a:pt x="235581" y="360163"/>
                    </a:cubicBezTo>
                    <a:cubicBezTo>
                      <a:pt x="265140" y="370914"/>
                      <a:pt x="304104" y="393761"/>
                      <a:pt x="289324" y="421982"/>
                    </a:cubicBezTo>
                    <a:cubicBezTo>
                      <a:pt x="310822" y="434077"/>
                      <a:pt x="336350" y="435421"/>
                      <a:pt x="359190" y="428702"/>
                    </a:cubicBezTo>
                    <a:lnTo>
                      <a:pt x="348442" y="423326"/>
                    </a:ln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6C0B7DD7-7C09-9CBE-D4CA-0934103AB16E}"/>
                  </a:ext>
                </a:extLst>
              </p:cNvPr>
              <p:cNvSpPr/>
              <p:nvPr/>
            </p:nvSpPr>
            <p:spPr>
              <a:xfrm>
                <a:off x="5086918" y="5775166"/>
                <a:ext cx="433727" cy="355729"/>
              </a:xfrm>
              <a:custGeom>
                <a:avLst/>
                <a:gdLst>
                  <a:gd name="connsiteX0" fmla="*/ 283886 w 519012"/>
                  <a:gd name="connsiteY0" fmla="*/ 424670 h 425677"/>
                  <a:gd name="connsiteX1" fmla="*/ 239547 w 519012"/>
                  <a:gd name="connsiteY1" fmla="*/ 337317 h 425677"/>
                  <a:gd name="connsiteX2" fmla="*/ 191178 w 519012"/>
                  <a:gd name="connsiteY2" fmla="*/ 235181 h 425677"/>
                  <a:gd name="connsiteX3" fmla="*/ 203271 w 519012"/>
                  <a:gd name="connsiteY3" fmla="*/ 192176 h 425677"/>
                  <a:gd name="connsiteX4" fmla="*/ 223424 w 519012"/>
                  <a:gd name="connsiteY4" fmla="*/ 178737 h 425677"/>
                  <a:gd name="connsiteX5" fmla="*/ 235516 w 519012"/>
                  <a:gd name="connsiteY5" fmla="*/ 170674 h 425677"/>
                  <a:gd name="connsiteX6" fmla="*/ 238204 w 519012"/>
                  <a:gd name="connsiteY6" fmla="*/ 167987 h 425677"/>
                  <a:gd name="connsiteX7" fmla="*/ 250296 w 519012"/>
                  <a:gd name="connsiteY7" fmla="*/ 159923 h 425677"/>
                  <a:gd name="connsiteX8" fmla="*/ 271793 w 519012"/>
                  <a:gd name="connsiteY8" fmla="*/ 159923 h 425677"/>
                  <a:gd name="connsiteX9" fmla="*/ 367187 w 519012"/>
                  <a:gd name="connsiteY9" fmla="*/ 180081 h 425677"/>
                  <a:gd name="connsiteX10" fmla="*/ 408839 w 519012"/>
                  <a:gd name="connsiteY10" fmla="*/ 185457 h 425677"/>
                  <a:gd name="connsiteX11" fmla="*/ 419588 w 519012"/>
                  <a:gd name="connsiteY11" fmla="*/ 185457 h 425677"/>
                  <a:gd name="connsiteX12" fmla="*/ 442428 w 519012"/>
                  <a:gd name="connsiteY12" fmla="*/ 185457 h 425677"/>
                  <a:gd name="connsiteX13" fmla="*/ 485423 w 519012"/>
                  <a:gd name="connsiteY13" fmla="*/ 205615 h 425677"/>
                  <a:gd name="connsiteX14" fmla="*/ 519013 w 519012"/>
                  <a:gd name="connsiteY14" fmla="*/ 221742 h 425677"/>
                  <a:gd name="connsiteX15" fmla="*/ 508264 w 519012"/>
                  <a:gd name="connsiteY15" fmla="*/ 193520 h 425677"/>
                  <a:gd name="connsiteX16" fmla="*/ 498859 w 519012"/>
                  <a:gd name="connsiteY16" fmla="*/ 172018 h 425677"/>
                  <a:gd name="connsiteX17" fmla="*/ 504233 w 519012"/>
                  <a:gd name="connsiteY17" fmla="*/ 92728 h 425677"/>
                  <a:gd name="connsiteX18" fmla="*/ 492141 w 519012"/>
                  <a:gd name="connsiteY18" fmla="*/ 99448 h 425677"/>
                  <a:gd name="connsiteX19" fmla="*/ 481392 w 519012"/>
                  <a:gd name="connsiteY19" fmla="*/ 115574 h 425677"/>
                  <a:gd name="connsiteX20" fmla="*/ 455864 w 519012"/>
                  <a:gd name="connsiteY20" fmla="*/ 123638 h 425677"/>
                  <a:gd name="connsiteX21" fmla="*/ 443772 w 519012"/>
                  <a:gd name="connsiteY21" fmla="*/ 122294 h 425677"/>
                  <a:gd name="connsiteX22" fmla="*/ 420931 w 519012"/>
                  <a:gd name="connsiteY22" fmla="*/ 112887 h 425677"/>
                  <a:gd name="connsiteX23" fmla="*/ 398090 w 519012"/>
                  <a:gd name="connsiteY23" fmla="*/ 103479 h 425677"/>
                  <a:gd name="connsiteX24" fmla="*/ 385998 w 519012"/>
                  <a:gd name="connsiteY24" fmla="*/ 102135 h 425677"/>
                  <a:gd name="connsiteX25" fmla="*/ 352408 w 519012"/>
                  <a:gd name="connsiteY25" fmla="*/ 91384 h 425677"/>
                  <a:gd name="connsiteX26" fmla="*/ 343003 w 519012"/>
                  <a:gd name="connsiteY26" fmla="*/ 76602 h 425677"/>
                  <a:gd name="connsiteX27" fmla="*/ 320162 w 519012"/>
                  <a:gd name="connsiteY27" fmla="*/ 29565 h 425677"/>
                  <a:gd name="connsiteX28" fmla="*/ 304039 w 519012"/>
                  <a:gd name="connsiteY28" fmla="*/ 5375 h 425677"/>
                  <a:gd name="connsiteX29" fmla="*/ 294634 w 519012"/>
                  <a:gd name="connsiteY29" fmla="*/ 0 h 425677"/>
                  <a:gd name="connsiteX30" fmla="*/ 300008 w 519012"/>
                  <a:gd name="connsiteY30" fmla="*/ 16126 h 425677"/>
                  <a:gd name="connsiteX31" fmla="*/ 285229 w 519012"/>
                  <a:gd name="connsiteY31" fmla="*/ 9407 h 425677"/>
                  <a:gd name="connsiteX32" fmla="*/ 267762 w 519012"/>
                  <a:gd name="connsiteY32" fmla="*/ 33597 h 425677"/>
                  <a:gd name="connsiteX33" fmla="*/ 255670 w 519012"/>
                  <a:gd name="connsiteY33" fmla="*/ 37629 h 425677"/>
                  <a:gd name="connsiteX34" fmla="*/ 248952 w 519012"/>
                  <a:gd name="connsiteY34" fmla="*/ 38973 h 425677"/>
                  <a:gd name="connsiteX35" fmla="*/ 227455 w 519012"/>
                  <a:gd name="connsiteY35" fmla="*/ 67195 h 425677"/>
                  <a:gd name="connsiteX36" fmla="*/ 219393 w 519012"/>
                  <a:gd name="connsiteY36" fmla="*/ 84665 h 425677"/>
                  <a:gd name="connsiteX37" fmla="*/ 196553 w 519012"/>
                  <a:gd name="connsiteY37" fmla="*/ 111543 h 425677"/>
                  <a:gd name="connsiteX38" fmla="*/ 160276 w 519012"/>
                  <a:gd name="connsiteY38" fmla="*/ 137077 h 425677"/>
                  <a:gd name="connsiteX39" fmla="*/ 123999 w 519012"/>
                  <a:gd name="connsiteY39" fmla="*/ 139765 h 425677"/>
                  <a:gd name="connsiteX40" fmla="*/ 86379 w 519012"/>
                  <a:gd name="connsiteY40" fmla="*/ 145140 h 425677"/>
                  <a:gd name="connsiteX41" fmla="*/ 72943 w 519012"/>
                  <a:gd name="connsiteY41" fmla="*/ 150516 h 425677"/>
                  <a:gd name="connsiteX42" fmla="*/ 71599 w 519012"/>
                  <a:gd name="connsiteY42" fmla="*/ 150516 h 425677"/>
                  <a:gd name="connsiteX43" fmla="*/ 59507 w 519012"/>
                  <a:gd name="connsiteY43" fmla="*/ 145140 h 425677"/>
                  <a:gd name="connsiteX44" fmla="*/ 25917 w 519012"/>
                  <a:gd name="connsiteY44" fmla="*/ 127670 h 425677"/>
                  <a:gd name="connsiteX45" fmla="*/ 13825 w 519012"/>
                  <a:gd name="connsiteY45" fmla="*/ 151860 h 425677"/>
                  <a:gd name="connsiteX46" fmla="*/ 13825 w 519012"/>
                  <a:gd name="connsiteY46" fmla="*/ 220398 h 425677"/>
                  <a:gd name="connsiteX47" fmla="*/ 56820 w 519012"/>
                  <a:gd name="connsiteY47" fmla="*/ 209647 h 425677"/>
                  <a:gd name="connsiteX48" fmla="*/ 74287 w 519012"/>
                  <a:gd name="connsiteY48" fmla="*/ 165299 h 425677"/>
                  <a:gd name="connsiteX49" fmla="*/ 129374 w 519012"/>
                  <a:gd name="connsiteY49" fmla="*/ 217710 h 425677"/>
                  <a:gd name="connsiteX50" fmla="*/ 142809 w 519012"/>
                  <a:gd name="connsiteY50" fmla="*/ 303719 h 425677"/>
                  <a:gd name="connsiteX51" fmla="*/ 193865 w 519012"/>
                  <a:gd name="connsiteY51" fmla="*/ 352099 h 425677"/>
                  <a:gd name="connsiteX52" fmla="*/ 220737 w 519012"/>
                  <a:gd name="connsiteY52" fmla="*/ 405855 h 425677"/>
                  <a:gd name="connsiteX53" fmla="*/ 283886 w 519012"/>
                  <a:gd name="connsiteY53" fmla="*/ 424670 h 425677"/>
                  <a:gd name="connsiteX54" fmla="*/ 283886 w 519012"/>
                  <a:gd name="connsiteY54" fmla="*/ 424670 h 4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19012" h="425677">
                    <a:moveTo>
                      <a:pt x="283886" y="424670"/>
                    </a:moveTo>
                    <a:cubicBezTo>
                      <a:pt x="278511" y="392416"/>
                      <a:pt x="259701" y="365538"/>
                      <a:pt x="239547" y="337317"/>
                    </a:cubicBezTo>
                    <a:cubicBezTo>
                      <a:pt x="216706" y="306407"/>
                      <a:pt x="193865" y="274154"/>
                      <a:pt x="191178" y="235181"/>
                    </a:cubicBezTo>
                    <a:cubicBezTo>
                      <a:pt x="189835" y="223086"/>
                      <a:pt x="192522" y="205615"/>
                      <a:pt x="203271" y="192176"/>
                    </a:cubicBezTo>
                    <a:cubicBezTo>
                      <a:pt x="208645" y="185457"/>
                      <a:pt x="216706" y="182769"/>
                      <a:pt x="223424" y="178737"/>
                    </a:cubicBezTo>
                    <a:cubicBezTo>
                      <a:pt x="227455" y="176050"/>
                      <a:pt x="232829" y="174706"/>
                      <a:pt x="235516" y="170674"/>
                    </a:cubicBezTo>
                    <a:cubicBezTo>
                      <a:pt x="236860" y="169330"/>
                      <a:pt x="238204" y="169330"/>
                      <a:pt x="238204" y="167987"/>
                    </a:cubicBezTo>
                    <a:cubicBezTo>
                      <a:pt x="242234" y="165299"/>
                      <a:pt x="244922" y="161267"/>
                      <a:pt x="250296" y="159923"/>
                    </a:cubicBezTo>
                    <a:cubicBezTo>
                      <a:pt x="258358" y="157235"/>
                      <a:pt x="265075" y="158579"/>
                      <a:pt x="271793" y="159923"/>
                    </a:cubicBezTo>
                    <a:lnTo>
                      <a:pt x="367187" y="180081"/>
                    </a:lnTo>
                    <a:cubicBezTo>
                      <a:pt x="380623" y="182769"/>
                      <a:pt x="394059" y="185457"/>
                      <a:pt x="408839" y="185457"/>
                    </a:cubicBezTo>
                    <a:cubicBezTo>
                      <a:pt x="412870" y="185457"/>
                      <a:pt x="415557" y="185457"/>
                      <a:pt x="419588" y="185457"/>
                    </a:cubicBezTo>
                    <a:cubicBezTo>
                      <a:pt x="426305" y="185457"/>
                      <a:pt x="434367" y="184113"/>
                      <a:pt x="442428" y="185457"/>
                    </a:cubicBezTo>
                    <a:cubicBezTo>
                      <a:pt x="458551" y="188145"/>
                      <a:pt x="471987" y="196208"/>
                      <a:pt x="485423" y="205615"/>
                    </a:cubicBezTo>
                    <a:cubicBezTo>
                      <a:pt x="496172" y="212335"/>
                      <a:pt x="508264" y="220398"/>
                      <a:pt x="519013" y="221742"/>
                    </a:cubicBezTo>
                    <a:cubicBezTo>
                      <a:pt x="517669" y="212335"/>
                      <a:pt x="513638" y="202927"/>
                      <a:pt x="508264" y="193520"/>
                    </a:cubicBezTo>
                    <a:cubicBezTo>
                      <a:pt x="504233" y="186801"/>
                      <a:pt x="501546" y="180081"/>
                      <a:pt x="498859" y="172018"/>
                    </a:cubicBezTo>
                    <a:cubicBezTo>
                      <a:pt x="490797" y="145140"/>
                      <a:pt x="496172" y="116918"/>
                      <a:pt x="504233" y="92728"/>
                    </a:cubicBezTo>
                    <a:cubicBezTo>
                      <a:pt x="500203" y="95416"/>
                      <a:pt x="496172" y="96760"/>
                      <a:pt x="492141" y="99448"/>
                    </a:cubicBezTo>
                    <a:cubicBezTo>
                      <a:pt x="490797" y="106167"/>
                      <a:pt x="486767" y="111543"/>
                      <a:pt x="481392" y="115574"/>
                    </a:cubicBezTo>
                    <a:cubicBezTo>
                      <a:pt x="474674" y="120950"/>
                      <a:pt x="465269" y="123638"/>
                      <a:pt x="455864" y="123638"/>
                    </a:cubicBezTo>
                    <a:cubicBezTo>
                      <a:pt x="451833" y="123638"/>
                      <a:pt x="447802" y="123638"/>
                      <a:pt x="443772" y="122294"/>
                    </a:cubicBezTo>
                    <a:cubicBezTo>
                      <a:pt x="435710" y="119606"/>
                      <a:pt x="427649" y="116918"/>
                      <a:pt x="420931" y="112887"/>
                    </a:cubicBezTo>
                    <a:cubicBezTo>
                      <a:pt x="412870" y="108855"/>
                      <a:pt x="406152" y="104823"/>
                      <a:pt x="398090" y="103479"/>
                    </a:cubicBezTo>
                    <a:cubicBezTo>
                      <a:pt x="394059" y="102135"/>
                      <a:pt x="390029" y="102135"/>
                      <a:pt x="385998" y="102135"/>
                    </a:cubicBezTo>
                    <a:cubicBezTo>
                      <a:pt x="375249" y="100792"/>
                      <a:pt x="361813" y="100792"/>
                      <a:pt x="352408" y="91384"/>
                    </a:cubicBezTo>
                    <a:cubicBezTo>
                      <a:pt x="348377" y="87353"/>
                      <a:pt x="345690" y="81977"/>
                      <a:pt x="343003" y="76602"/>
                    </a:cubicBezTo>
                    <a:lnTo>
                      <a:pt x="320162" y="29565"/>
                    </a:lnTo>
                    <a:cubicBezTo>
                      <a:pt x="316131" y="20158"/>
                      <a:pt x="310757" y="10751"/>
                      <a:pt x="304039" y="5375"/>
                    </a:cubicBezTo>
                    <a:cubicBezTo>
                      <a:pt x="301352" y="2688"/>
                      <a:pt x="297321" y="1344"/>
                      <a:pt x="294634" y="0"/>
                    </a:cubicBezTo>
                    <a:lnTo>
                      <a:pt x="300008" y="16126"/>
                    </a:lnTo>
                    <a:lnTo>
                      <a:pt x="285229" y="9407"/>
                    </a:lnTo>
                    <a:cubicBezTo>
                      <a:pt x="282542" y="18814"/>
                      <a:pt x="278511" y="28221"/>
                      <a:pt x="267762" y="33597"/>
                    </a:cubicBezTo>
                    <a:cubicBezTo>
                      <a:pt x="263732" y="36285"/>
                      <a:pt x="259701" y="36285"/>
                      <a:pt x="255670" y="37629"/>
                    </a:cubicBezTo>
                    <a:cubicBezTo>
                      <a:pt x="252983" y="37629"/>
                      <a:pt x="251640" y="38973"/>
                      <a:pt x="248952" y="38973"/>
                    </a:cubicBezTo>
                    <a:cubicBezTo>
                      <a:pt x="238204" y="43004"/>
                      <a:pt x="232829" y="55099"/>
                      <a:pt x="227455" y="67195"/>
                    </a:cubicBezTo>
                    <a:cubicBezTo>
                      <a:pt x="224768" y="72570"/>
                      <a:pt x="222081" y="79290"/>
                      <a:pt x="219393" y="84665"/>
                    </a:cubicBezTo>
                    <a:cubicBezTo>
                      <a:pt x="212675" y="95416"/>
                      <a:pt x="204614" y="103479"/>
                      <a:pt x="196553" y="111543"/>
                    </a:cubicBezTo>
                    <a:cubicBezTo>
                      <a:pt x="187147" y="120950"/>
                      <a:pt x="175055" y="133045"/>
                      <a:pt x="160276" y="137077"/>
                    </a:cubicBezTo>
                    <a:cubicBezTo>
                      <a:pt x="148184" y="141109"/>
                      <a:pt x="136091" y="139765"/>
                      <a:pt x="123999" y="139765"/>
                    </a:cubicBezTo>
                    <a:cubicBezTo>
                      <a:pt x="109220" y="138421"/>
                      <a:pt x="95784" y="138421"/>
                      <a:pt x="86379" y="145140"/>
                    </a:cubicBezTo>
                    <a:cubicBezTo>
                      <a:pt x="82348" y="147828"/>
                      <a:pt x="78317" y="150516"/>
                      <a:pt x="72943" y="150516"/>
                    </a:cubicBezTo>
                    <a:cubicBezTo>
                      <a:pt x="72943" y="150516"/>
                      <a:pt x="72943" y="150516"/>
                      <a:pt x="71599" y="150516"/>
                    </a:cubicBezTo>
                    <a:cubicBezTo>
                      <a:pt x="66225" y="150516"/>
                      <a:pt x="62194" y="146484"/>
                      <a:pt x="59507" y="145140"/>
                    </a:cubicBezTo>
                    <a:cubicBezTo>
                      <a:pt x="46071" y="131701"/>
                      <a:pt x="33979" y="126326"/>
                      <a:pt x="25917" y="127670"/>
                    </a:cubicBezTo>
                    <a:cubicBezTo>
                      <a:pt x="21887" y="135733"/>
                      <a:pt x="17856" y="143796"/>
                      <a:pt x="13825" y="151860"/>
                    </a:cubicBezTo>
                    <a:cubicBezTo>
                      <a:pt x="389" y="173362"/>
                      <a:pt x="-9016" y="206959"/>
                      <a:pt x="13825" y="220398"/>
                    </a:cubicBezTo>
                    <a:cubicBezTo>
                      <a:pt x="27261" y="228462"/>
                      <a:pt x="47415" y="221742"/>
                      <a:pt x="56820" y="209647"/>
                    </a:cubicBezTo>
                    <a:cubicBezTo>
                      <a:pt x="67569" y="197552"/>
                      <a:pt x="70256" y="180081"/>
                      <a:pt x="74287" y="165299"/>
                    </a:cubicBezTo>
                    <a:cubicBezTo>
                      <a:pt x="102502" y="155891"/>
                      <a:pt x="126686" y="189488"/>
                      <a:pt x="129374" y="217710"/>
                    </a:cubicBezTo>
                    <a:cubicBezTo>
                      <a:pt x="132060" y="247276"/>
                      <a:pt x="126686" y="279529"/>
                      <a:pt x="142809" y="303719"/>
                    </a:cubicBezTo>
                    <a:cubicBezTo>
                      <a:pt x="156245" y="322534"/>
                      <a:pt x="180430" y="331941"/>
                      <a:pt x="193865" y="352099"/>
                    </a:cubicBezTo>
                    <a:cubicBezTo>
                      <a:pt x="204614" y="368226"/>
                      <a:pt x="207301" y="391072"/>
                      <a:pt x="220737" y="405855"/>
                    </a:cubicBezTo>
                    <a:cubicBezTo>
                      <a:pt x="235516" y="420638"/>
                      <a:pt x="261044" y="423326"/>
                      <a:pt x="283886" y="424670"/>
                    </a:cubicBezTo>
                    <a:cubicBezTo>
                      <a:pt x="283886" y="426014"/>
                      <a:pt x="283886" y="426014"/>
                      <a:pt x="283886" y="42467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3503CB13-2062-FED4-2B36-10B7C4D1B176}"/>
                  </a:ext>
                </a:extLst>
              </p:cNvPr>
              <p:cNvSpPr/>
              <p:nvPr/>
            </p:nvSpPr>
            <p:spPr>
              <a:xfrm>
                <a:off x="5848505" y="4716118"/>
                <a:ext cx="594462" cy="494147"/>
              </a:xfrm>
              <a:custGeom>
                <a:avLst/>
                <a:gdLst>
                  <a:gd name="connsiteX0" fmla="*/ 24185 w 711352"/>
                  <a:gd name="connsiteY0" fmla="*/ 426014 h 591312"/>
                  <a:gd name="connsiteX1" fmla="*/ 18810 w 711352"/>
                  <a:gd name="connsiteY1" fmla="*/ 438109 h 591312"/>
                  <a:gd name="connsiteX2" fmla="*/ 14779 w 711352"/>
                  <a:gd name="connsiteY2" fmla="*/ 446172 h 591312"/>
                  <a:gd name="connsiteX3" fmla="*/ 17467 w 711352"/>
                  <a:gd name="connsiteY3" fmla="*/ 463643 h 591312"/>
                  <a:gd name="connsiteX4" fmla="*/ 20154 w 711352"/>
                  <a:gd name="connsiteY4" fmla="*/ 471706 h 591312"/>
                  <a:gd name="connsiteX5" fmla="*/ 1344 w 711352"/>
                  <a:gd name="connsiteY5" fmla="*/ 534869 h 591312"/>
                  <a:gd name="connsiteX6" fmla="*/ 32246 w 711352"/>
                  <a:gd name="connsiteY6" fmla="*/ 584593 h 591312"/>
                  <a:gd name="connsiteX7" fmla="*/ 49713 w 711352"/>
                  <a:gd name="connsiteY7" fmla="*/ 569810 h 591312"/>
                  <a:gd name="connsiteX8" fmla="*/ 53743 w 711352"/>
                  <a:gd name="connsiteY8" fmla="*/ 564435 h 591312"/>
                  <a:gd name="connsiteX9" fmla="*/ 73897 w 711352"/>
                  <a:gd name="connsiteY9" fmla="*/ 545620 h 591312"/>
                  <a:gd name="connsiteX10" fmla="*/ 100769 w 711352"/>
                  <a:gd name="connsiteY10" fmla="*/ 548308 h 591312"/>
                  <a:gd name="connsiteX11" fmla="*/ 104800 w 711352"/>
                  <a:gd name="connsiteY11" fmla="*/ 550996 h 591312"/>
                  <a:gd name="connsiteX12" fmla="*/ 186758 w 711352"/>
                  <a:gd name="connsiteY12" fmla="*/ 552340 h 591312"/>
                  <a:gd name="connsiteX13" fmla="*/ 208255 w 711352"/>
                  <a:gd name="connsiteY13" fmla="*/ 563091 h 591312"/>
                  <a:gd name="connsiteX14" fmla="*/ 266030 w 711352"/>
                  <a:gd name="connsiteY14" fmla="*/ 583249 h 591312"/>
                  <a:gd name="connsiteX15" fmla="*/ 299619 w 711352"/>
                  <a:gd name="connsiteY15" fmla="*/ 577874 h 591312"/>
                  <a:gd name="connsiteX16" fmla="*/ 354706 w 711352"/>
                  <a:gd name="connsiteY16" fmla="*/ 576530 h 591312"/>
                  <a:gd name="connsiteX17" fmla="*/ 369485 w 711352"/>
                  <a:gd name="connsiteY17" fmla="*/ 583249 h 591312"/>
                  <a:gd name="connsiteX18" fmla="*/ 382921 w 711352"/>
                  <a:gd name="connsiteY18" fmla="*/ 588625 h 591312"/>
                  <a:gd name="connsiteX19" fmla="*/ 408450 w 711352"/>
                  <a:gd name="connsiteY19" fmla="*/ 591313 h 591312"/>
                  <a:gd name="connsiteX20" fmla="*/ 464880 w 711352"/>
                  <a:gd name="connsiteY20" fmla="*/ 589969 h 591312"/>
                  <a:gd name="connsiteX21" fmla="*/ 571023 w 711352"/>
                  <a:gd name="connsiteY21" fmla="*/ 568467 h 591312"/>
                  <a:gd name="connsiteX22" fmla="*/ 565649 w 711352"/>
                  <a:gd name="connsiteY22" fmla="*/ 490521 h 591312"/>
                  <a:gd name="connsiteX23" fmla="*/ 564305 w 711352"/>
                  <a:gd name="connsiteY23" fmla="*/ 483801 h 591312"/>
                  <a:gd name="connsiteX24" fmla="*/ 569680 w 711352"/>
                  <a:gd name="connsiteY24" fmla="*/ 481114 h 591312"/>
                  <a:gd name="connsiteX25" fmla="*/ 607300 w 711352"/>
                  <a:gd name="connsiteY25" fmla="*/ 478426 h 591312"/>
                  <a:gd name="connsiteX26" fmla="*/ 611330 w 711352"/>
                  <a:gd name="connsiteY26" fmla="*/ 479770 h 591312"/>
                  <a:gd name="connsiteX27" fmla="*/ 612674 w 711352"/>
                  <a:gd name="connsiteY27" fmla="*/ 483801 h 591312"/>
                  <a:gd name="connsiteX28" fmla="*/ 628797 w 711352"/>
                  <a:gd name="connsiteY28" fmla="*/ 501272 h 591312"/>
                  <a:gd name="connsiteX29" fmla="*/ 651638 w 711352"/>
                  <a:gd name="connsiteY29" fmla="*/ 502616 h 591312"/>
                  <a:gd name="connsiteX30" fmla="*/ 667761 w 711352"/>
                  <a:gd name="connsiteY30" fmla="*/ 485145 h 591312"/>
                  <a:gd name="connsiteX31" fmla="*/ 666418 w 711352"/>
                  <a:gd name="connsiteY31" fmla="*/ 462299 h 591312"/>
                  <a:gd name="connsiteX32" fmla="*/ 661043 w 711352"/>
                  <a:gd name="connsiteY32" fmla="*/ 451548 h 591312"/>
                  <a:gd name="connsiteX33" fmla="*/ 678509 w 711352"/>
                  <a:gd name="connsiteY33" fmla="*/ 450204 h 591312"/>
                  <a:gd name="connsiteX34" fmla="*/ 673136 w 711352"/>
                  <a:gd name="connsiteY34" fmla="*/ 446172 h 591312"/>
                  <a:gd name="connsiteX35" fmla="*/ 650295 w 711352"/>
                  <a:gd name="connsiteY35" fmla="*/ 400480 h 591312"/>
                  <a:gd name="connsiteX36" fmla="*/ 666418 w 711352"/>
                  <a:gd name="connsiteY36" fmla="*/ 352100 h 591312"/>
                  <a:gd name="connsiteX37" fmla="*/ 678509 w 711352"/>
                  <a:gd name="connsiteY37" fmla="*/ 341349 h 591312"/>
                  <a:gd name="connsiteX38" fmla="*/ 687915 w 711352"/>
                  <a:gd name="connsiteY38" fmla="*/ 331942 h 591312"/>
                  <a:gd name="connsiteX39" fmla="*/ 710756 w 711352"/>
                  <a:gd name="connsiteY39" fmla="*/ 275498 h 591312"/>
                  <a:gd name="connsiteX40" fmla="*/ 710756 w 711352"/>
                  <a:gd name="connsiteY40" fmla="*/ 267434 h 591312"/>
                  <a:gd name="connsiteX41" fmla="*/ 702694 w 711352"/>
                  <a:gd name="connsiteY41" fmla="*/ 262059 h 591312"/>
                  <a:gd name="connsiteX42" fmla="*/ 624766 w 711352"/>
                  <a:gd name="connsiteY42" fmla="*/ 220398 h 591312"/>
                  <a:gd name="connsiteX43" fmla="*/ 601925 w 711352"/>
                  <a:gd name="connsiteY43" fmla="*/ 202928 h 591312"/>
                  <a:gd name="connsiteX44" fmla="*/ 595208 w 711352"/>
                  <a:gd name="connsiteY44" fmla="*/ 190833 h 591312"/>
                  <a:gd name="connsiteX45" fmla="*/ 585802 w 711352"/>
                  <a:gd name="connsiteY45" fmla="*/ 177394 h 591312"/>
                  <a:gd name="connsiteX46" fmla="*/ 579084 w 711352"/>
                  <a:gd name="connsiteY46" fmla="*/ 177394 h 591312"/>
                  <a:gd name="connsiteX47" fmla="*/ 571023 w 711352"/>
                  <a:gd name="connsiteY47" fmla="*/ 177394 h 591312"/>
                  <a:gd name="connsiteX48" fmla="*/ 537433 w 711352"/>
                  <a:gd name="connsiteY48" fmla="*/ 137077 h 591312"/>
                  <a:gd name="connsiteX49" fmla="*/ 513249 w 711352"/>
                  <a:gd name="connsiteY49" fmla="*/ 26878 h 591312"/>
                  <a:gd name="connsiteX50" fmla="*/ 495782 w 711352"/>
                  <a:gd name="connsiteY50" fmla="*/ 24190 h 591312"/>
                  <a:gd name="connsiteX51" fmla="*/ 481003 w 711352"/>
                  <a:gd name="connsiteY51" fmla="*/ 37629 h 591312"/>
                  <a:gd name="connsiteX52" fmla="*/ 479659 w 711352"/>
                  <a:gd name="connsiteY52" fmla="*/ 44349 h 591312"/>
                  <a:gd name="connsiteX53" fmla="*/ 472941 w 711352"/>
                  <a:gd name="connsiteY53" fmla="*/ 43005 h 591312"/>
                  <a:gd name="connsiteX54" fmla="*/ 390983 w 711352"/>
                  <a:gd name="connsiteY54" fmla="*/ 24190 h 591312"/>
                  <a:gd name="connsiteX55" fmla="*/ 335896 w 711352"/>
                  <a:gd name="connsiteY55" fmla="*/ 9407 h 591312"/>
                  <a:gd name="connsiteX56" fmla="*/ 315742 w 711352"/>
                  <a:gd name="connsiteY56" fmla="*/ 0 h 591312"/>
                  <a:gd name="connsiteX57" fmla="*/ 315742 w 711352"/>
                  <a:gd name="connsiteY57" fmla="*/ 0 h 591312"/>
                  <a:gd name="connsiteX58" fmla="*/ 303650 w 711352"/>
                  <a:gd name="connsiteY58" fmla="*/ 18814 h 591312"/>
                  <a:gd name="connsiteX59" fmla="*/ 303650 w 711352"/>
                  <a:gd name="connsiteY59" fmla="*/ 28222 h 591312"/>
                  <a:gd name="connsiteX60" fmla="*/ 288870 w 711352"/>
                  <a:gd name="connsiteY60" fmla="*/ 68539 h 591312"/>
                  <a:gd name="connsiteX61" fmla="*/ 261999 w 711352"/>
                  <a:gd name="connsiteY61" fmla="*/ 73914 h 591312"/>
                  <a:gd name="connsiteX62" fmla="*/ 251250 w 711352"/>
                  <a:gd name="connsiteY62" fmla="*/ 73914 h 591312"/>
                  <a:gd name="connsiteX63" fmla="*/ 231096 w 711352"/>
                  <a:gd name="connsiteY63" fmla="*/ 80634 h 591312"/>
                  <a:gd name="connsiteX64" fmla="*/ 209599 w 711352"/>
                  <a:gd name="connsiteY64" fmla="*/ 87353 h 591312"/>
                  <a:gd name="connsiteX65" fmla="*/ 208255 w 711352"/>
                  <a:gd name="connsiteY65" fmla="*/ 88697 h 591312"/>
                  <a:gd name="connsiteX66" fmla="*/ 205568 w 711352"/>
                  <a:gd name="connsiteY66" fmla="*/ 103480 h 591312"/>
                  <a:gd name="connsiteX67" fmla="*/ 201537 w 711352"/>
                  <a:gd name="connsiteY67" fmla="*/ 108855 h 591312"/>
                  <a:gd name="connsiteX68" fmla="*/ 198851 w 711352"/>
                  <a:gd name="connsiteY68" fmla="*/ 112887 h 591312"/>
                  <a:gd name="connsiteX69" fmla="*/ 214973 w 711352"/>
                  <a:gd name="connsiteY69" fmla="*/ 119606 h 591312"/>
                  <a:gd name="connsiteX70" fmla="*/ 244532 w 711352"/>
                  <a:gd name="connsiteY70" fmla="*/ 129014 h 591312"/>
                  <a:gd name="connsiteX71" fmla="*/ 248563 w 711352"/>
                  <a:gd name="connsiteY71" fmla="*/ 143797 h 591312"/>
                  <a:gd name="connsiteX72" fmla="*/ 248563 w 711352"/>
                  <a:gd name="connsiteY72" fmla="*/ 147828 h 591312"/>
                  <a:gd name="connsiteX73" fmla="*/ 192133 w 711352"/>
                  <a:gd name="connsiteY73" fmla="*/ 178738 h 591312"/>
                  <a:gd name="connsiteX74" fmla="*/ 174666 w 711352"/>
                  <a:gd name="connsiteY74" fmla="*/ 182769 h 591312"/>
                  <a:gd name="connsiteX75" fmla="*/ 165261 w 711352"/>
                  <a:gd name="connsiteY75" fmla="*/ 178738 h 591312"/>
                  <a:gd name="connsiteX76" fmla="*/ 162574 w 711352"/>
                  <a:gd name="connsiteY76" fmla="*/ 177394 h 591312"/>
                  <a:gd name="connsiteX77" fmla="*/ 154512 w 711352"/>
                  <a:gd name="connsiteY77" fmla="*/ 177394 h 591312"/>
                  <a:gd name="connsiteX78" fmla="*/ 143764 w 711352"/>
                  <a:gd name="connsiteY78" fmla="*/ 189489 h 591312"/>
                  <a:gd name="connsiteX79" fmla="*/ 145107 w 711352"/>
                  <a:gd name="connsiteY79" fmla="*/ 217711 h 591312"/>
                  <a:gd name="connsiteX80" fmla="*/ 146451 w 711352"/>
                  <a:gd name="connsiteY80" fmla="*/ 224430 h 591312"/>
                  <a:gd name="connsiteX81" fmla="*/ 137046 w 711352"/>
                  <a:gd name="connsiteY81" fmla="*/ 267434 h 591312"/>
                  <a:gd name="connsiteX82" fmla="*/ 99425 w 711352"/>
                  <a:gd name="connsiteY82" fmla="*/ 282217 h 591312"/>
                  <a:gd name="connsiteX83" fmla="*/ 71210 w 711352"/>
                  <a:gd name="connsiteY83" fmla="*/ 292969 h 591312"/>
                  <a:gd name="connsiteX84" fmla="*/ 60461 w 711352"/>
                  <a:gd name="connsiteY84" fmla="*/ 309095 h 591312"/>
                  <a:gd name="connsiteX85" fmla="*/ 57774 w 711352"/>
                  <a:gd name="connsiteY85" fmla="*/ 290281 h 591312"/>
                  <a:gd name="connsiteX86" fmla="*/ 52400 w 711352"/>
                  <a:gd name="connsiteY86" fmla="*/ 282217 h 591312"/>
                  <a:gd name="connsiteX87" fmla="*/ 51056 w 711352"/>
                  <a:gd name="connsiteY87" fmla="*/ 280873 h 591312"/>
                  <a:gd name="connsiteX88" fmla="*/ 32246 w 711352"/>
                  <a:gd name="connsiteY88" fmla="*/ 319847 h 591312"/>
                  <a:gd name="connsiteX89" fmla="*/ 9405 w 711352"/>
                  <a:gd name="connsiteY89" fmla="*/ 326566 h 591312"/>
                  <a:gd name="connsiteX90" fmla="*/ 0 w 711352"/>
                  <a:gd name="connsiteY90" fmla="*/ 325222 h 591312"/>
                  <a:gd name="connsiteX91" fmla="*/ 26872 w 711352"/>
                  <a:gd name="connsiteY91" fmla="*/ 409887 h 591312"/>
                  <a:gd name="connsiteX92" fmla="*/ 24185 w 711352"/>
                  <a:gd name="connsiteY92" fmla="*/ 426014 h 59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11352" h="591312">
                    <a:moveTo>
                      <a:pt x="24185" y="426014"/>
                    </a:moveTo>
                    <a:cubicBezTo>
                      <a:pt x="22841" y="430045"/>
                      <a:pt x="20154" y="434077"/>
                      <a:pt x="18810" y="438109"/>
                    </a:cubicBezTo>
                    <a:cubicBezTo>
                      <a:pt x="17467" y="440797"/>
                      <a:pt x="16123" y="443484"/>
                      <a:pt x="14779" y="446172"/>
                    </a:cubicBezTo>
                    <a:cubicBezTo>
                      <a:pt x="13436" y="451548"/>
                      <a:pt x="14779" y="456923"/>
                      <a:pt x="17467" y="463643"/>
                    </a:cubicBezTo>
                    <a:cubicBezTo>
                      <a:pt x="18810" y="466331"/>
                      <a:pt x="18810" y="469018"/>
                      <a:pt x="20154" y="471706"/>
                    </a:cubicBezTo>
                    <a:cubicBezTo>
                      <a:pt x="25528" y="494553"/>
                      <a:pt x="18810" y="518742"/>
                      <a:pt x="1344" y="534869"/>
                    </a:cubicBezTo>
                    <a:cubicBezTo>
                      <a:pt x="17467" y="546964"/>
                      <a:pt x="28215" y="565779"/>
                      <a:pt x="32246" y="584593"/>
                    </a:cubicBezTo>
                    <a:cubicBezTo>
                      <a:pt x="38964" y="580562"/>
                      <a:pt x="44338" y="576530"/>
                      <a:pt x="49713" y="569810"/>
                    </a:cubicBezTo>
                    <a:cubicBezTo>
                      <a:pt x="51056" y="568467"/>
                      <a:pt x="52400" y="565779"/>
                      <a:pt x="53743" y="564435"/>
                    </a:cubicBezTo>
                    <a:cubicBezTo>
                      <a:pt x="59118" y="557715"/>
                      <a:pt x="64492" y="549652"/>
                      <a:pt x="73897" y="545620"/>
                    </a:cubicBezTo>
                    <a:cubicBezTo>
                      <a:pt x="81959" y="541589"/>
                      <a:pt x="92708" y="542932"/>
                      <a:pt x="100769" y="548308"/>
                    </a:cubicBezTo>
                    <a:cubicBezTo>
                      <a:pt x="102112" y="549652"/>
                      <a:pt x="103456" y="550996"/>
                      <a:pt x="104800" y="550996"/>
                    </a:cubicBezTo>
                    <a:cubicBezTo>
                      <a:pt x="127640" y="534869"/>
                      <a:pt x="161230" y="540245"/>
                      <a:pt x="186758" y="552340"/>
                    </a:cubicBezTo>
                    <a:cubicBezTo>
                      <a:pt x="193476" y="555028"/>
                      <a:pt x="200194" y="559059"/>
                      <a:pt x="208255" y="563091"/>
                    </a:cubicBezTo>
                    <a:cubicBezTo>
                      <a:pt x="227066" y="573842"/>
                      <a:pt x="245876" y="583249"/>
                      <a:pt x="266030" y="583249"/>
                    </a:cubicBezTo>
                    <a:cubicBezTo>
                      <a:pt x="276778" y="583249"/>
                      <a:pt x="287527" y="580562"/>
                      <a:pt x="299619" y="577874"/>
                    </a:cubicBezTo>
                    <a:cubicBezTo>
                      <a:pt x="317086" y="573842"/>
                      <a:pt x="335896" y="569810"/>
                      <a:pt x="354706" y="576530"/>
                    </a:cubicBezTo>
                    <a:cubicBezTo>
                      <a:pt x="360081" y="577874"/>
                      <a:pt x="365455" y="580562"/>
                      <a:pt x="369485" y="583249"/>
                    </a:cubicBezTo>
                    <a:cubicBezTo>
                      <a:pt x="373516" y="585937"/>
                      <a:pt x="378891" y="587281"/>
                      <a:pt x="382921" y="588625"/>
                    </a:cubicBezTo>
                    <a:cubicBezTo>
                      <a:pt x="390983" y="591313"/>
                      <a:pt x="400388" y="591313"/>
                      <a:pt x="408450" y="591313"/>
                    </a:cubicBezTo>
                    <a:lnTo>
                      <a:pt x="464880" y="589969"/>
                    </a:lnTo>
                    <a:cubicBezTo>
                      <a:pt x="506531" y="588625"/>
                      <a:pt x="542808" y="587281"/>
                      <a:pt x="571023" y="568467"/>
                    </a:cubicBezTo>
                    <a:cubicBezTo>
                      <a:pt x="575054" y="542932"/>
                      <a:pt x="572366" y="514711"/>
                      <a:pt x="565649" y="490521"/>
                    </a:cubicBezTo>
                    <a:lnTo>
                      <a:pt x="564305" y="483801"/>
                    </a:lnTo>
                    <a:lnTo>
                      <a:pt x="569680" y="481114"/>
                    </a:lnTo>
                    <a:cubicBezTo>
                      <a:pt x="581772" y="475738"/>
                      <a:pt x="595208" y="474394"/>
                      <a:pt x="607300" y="478426"/>
                    </a:cubicBezTo>
                    <a:lnTo>
                      <a:pt x="611330" y="479770"/>
                    </a:lnTo>
                    <a:lnTo>
                      <a:pt x="612674" y="483801"/>
                    </a:lnTo>
                    <a:cubicBezTo>
                      <a:pt x="615361" y="490521"/>
                      <a:pt x="620736" y="497240"/>
                      <a:pt x="628797" y="501272"/>
                    </a:cubicBezTo>
                    <a:cubicBezTo>
                      <a:pt x="636859" y="505303"/>
                      <a:pt x="644920" y="505303"/>
                      <a:pt x="651638" y="502616"/>
                    </a:cubicBezTo>
                    <a:cubicBezTo>
                      <a:pt x="658356" y="499928"/>
                      <a:pt x="663730" y="493209"/>
                      <a:pt x="667761" y="485145"/>
                    </a:cubicBezTo>
                    <a:cubicBezTo>
                      <a:pt x="670448" y="477082"/>
                      <a:pt x="670448" y="469018"/>
                      <a:pt x="666418" y="462299"/>
                    </a:cubicBezTo>
                    <a:lnTo>
                      <a:pt x="661043" y="451548"/>
                    </a:lnTo>
                    <a:lnTo>
                      <a:pt x="678509" y="450204"/>
                    </a:lnTo>
                    <a:cubicBezTo>
                      <a:pt x="677166" y="448860"/>
                      <a:pt x="674479" y="447516"/>
                      <a:pt x="673136" y="446172"/>
                    </a:cubicBezTo>
                    <a:cubicBezTo>
                      <a:pt x="659700" y="435421"/>
                      <a:pt x="651638" y="419294"/>
                      <a:pt x="650295" y="400480"/>
                    </a:cubicBezTo>
                    <a:cubicBezTo>
                      <a:pt x="648950" y="381665"/>
                      <a:pt x="654325" y="364195"/>
                      <a:pt x="666418" y="352100"/>
                    </a:cubicBezTo>
                    <a:cubicBezTo>
                      <a:pt x="670448" y="348068"/>
                      <a:pt x="674479" y="344036"/>
                      <a:pt x="678509" y="341349"/>
                    </a:cubicBezTo>
                    <a:cubicBezTo>
                      <a:pt x="682540" y="338661"/>
                      <a:pt x="685227" y="335973"/>
                      <a:pt x="687915" y="331942"/>
                    </a:cubicBezTo>
                    <a:cubicBezTo>
                      <a:pt x="701351" y="317159"/>
                      <a:pt x="706725" y="294312"/>
                      <a:pt x="710756" y="275498"/>
                    </a:cubicBezTo>
                    <a:cubicBezTo>
                      <a:pt x="710756" y="272810"/>
                      <a:pt x="712099" y="270122"/>
                      <a:pt x="710756" y="267434"/>
                    </a:cubicBezTo>
                    <a:cubicBezTo>
                      <a:pt x="709412" y="264747"/>
                      <a:pt x="705381" y="263403"/>
                      <a:pt x="702694" y="262059"/>
                    </a:cubicBezTo>
                    <a:lnTo>
                      <a:pt x="624766" y="220398"/>
                    </a:lnTo>
                    <a:cubicBezTo>
                      <a:pt x="616705" y="216367"/>
                      <a:pt x="607300" y="210991"/>
                      <a:pt x="601925" y="202928"/>
                    </a:cubicBezTo>
                    <a:cubicBezTo>
                      <a:pt x="599238" y="198896"/>
                      <a:pt x="597894" y="194864"/>
                      <a:pt x="595208" y="190833"/>
                    </a:cubicBezTo>
                    <a:cubicBezTo>
                      <a:pt x="592520" y="184113"/>
                      <a:pt x="589833" y="178738"/>
                      <a:pt x="585802" y="177394"/>
                    </a:cubicBezTo>
                    <a:cubicBezTo>
                      <a:pt x="584459" y="177394"/>
                      <a:pt x="581772" y="177394"/>
                      <a:pt x="579084" y="177394"/>
                    </a:cubicBezTo>
                    <a:cubicBezTo>
                      <a:pt x="576397" y="177394"/>
                      <a:pt x="573710" y="177394"/>
                      <a:pt x="571023" y="177394"/>
                    </a:cubicBezTo>
                    <a:cubicBezTo>
                      <a:pt x="548182" y="174706"/>
                      <a:pt x="540121" y="146484"/>
                      <a:pt x="537433" y="137077"/>
                    </a:cubicBezTo>
                    <a:cubicBezTo>
                      <a:pt x="526685" y="100792"/>
                      <a:pt x="518623" y="64507"/>
                      <a:pt x="513249" y="26878"/>
                    </a:cubicBezTo>
                    <a:cubicBezTo>
                      <a:pt x="507875" y="22846"/>
                      <a:pt x="501157" y="22846"/>
                      <a:pt x="495782" y="24190"/>
                    </a:cubicBezTo>
                    <a:cubicBezTo>
                      <a:pt x="490408" y="25534"/>
                      <a:pt x="482347" y="29566"/>
                      <a:pt x="481003" y="37629"/>
                    </a:cubicBezTo>
                    <a:lnTo>
                      <a:pt x="479659" y="44349"/>
                    </a:lnTo>
                    <a:lnTo>
                      <a:pt x="472941" y="43005"/>
                    </a:lnTo>
                    <a:cubicBezTo>
                      <a:pt x="444726" y="40317"/>
                      <a:pt x="416511" y="33597"/>
                      <a:pt x="390983" y="24190"/>
                    </a:cubicBezTo>
                    <a:cubicBezTo>
                      <a:pt x="373516" y="21502"/>
                      <a:pt x="353363" y="16127"/>
                      <a:pt x="335896" y="9407"/>
                    </a:cubicBezTo>
                    <a:cubicBezTo>
                      <a:pt x="329178" y="6719"/>
                      <a:pt x="322460" y="4032"/>
                      <a:pt x="315742" y="0"/>
                    </a:cubicBezTo>
                    <a:cubicBezTo>
                      <a:pt x="315742" y="0"/>
                      <a:pt x="315742" y="0"/>
                      <a:pt x="315742" y="0"/>
                    </a:cubicBezTo>
                    <a:cubicBezTo>
                      <a:pt x="310368" y="2688"/>
                      <a:pt x="304994" y="10751"/>
                      <a:pt x="303650" y="18814"/>
                    </a:cubicBezTo>
                    <a:cubicBezTo>
                      <a:pt x="303650" y="21502"/>
                      <a:pt x="303650" y="24190"/>
                      <a:pt x="303650" y="28222"/>
                    </a:cubicBezTo>
                    <a:cubicBezTo>
                      <a:pt x="303650" y="41661"/>
                      <a:pt x="302306" y="59131"/>
                      <a:pt x="288870" y="68539"/>
                    </a:cubicBezTo>
                    <a:cubicBezTo>
                      <a:pt x="280809" y="73914"/>
                      <a:pt x="270060" y="73914"/>
                      <a:pt x="261999" y="73914"/>
                    </a:cubicBezTo>
                    <a:cubicBezTo>
                      <a:pt x="257968" y="73914"/>
                      <a:pt x="255281" y="73914"/>
                      <a:pt x="251250" y="73914"/>
                    </a:cubicBezTo>
                    <a:cubicBezTo>
                      <a:pt x="244532" y="75258"/>
                      <a:pt x="237814" y="77946"/>
                      <a:pt x="231096" y="80634"/>
                    </a:cubicBezTo>
                    <a:cubicBezTo>
                      <a:pt x="224379" y="83321"/>
                      <a:pt x="217661" y="86009"/>
                      <a:pt x="209599" y="87353"/>
                    </a:cubicBezTo>
                    <a:lnTo>
                      <a:pt x="208255" y="88697"/>
                    </a:lnTo>
                    <a:cubicBezTo>
                      <a:pt x="209599" y="94072"/>
                      <a:pt x="208255" y="99448"/>
                      <a:pt x="205568" y="103480"/>
                    </a:cubicBezTo>
                    <a:cubicBezTo>
                      <a:pt x="204225" y="104824"/>
                      <a:pt x="202881" y="107511"/>
                      <a:pt x="201537" y="108855"/>
                    </a:cubicBezTo>
                    <a:cubicBezTo>
                      <a:pt x="200194" y="110199"/>
                      <a:pt x="198851" y="111543"/>
                      <a:pt x="198851" y="112887"/>
                    </a:cubicBezTo>
                    <a:cubicBezTo>
                      <a:pt x="201537" y="116919"/>
                      <a:pt x="208255" y="119606"/>
                      <a:pt x="214973" y="119606"/>
                    </a:cubicBezTo>
                    <a:cubicBezTo>
                      <a:pt x="224379" y="119606"/>
                      <a:pt x="237814" y="122294"/>
                      <a:pt x="244532" y="129014"/>
                    </a:cubicBezTo>
                    <a:cubicBezTo>
                      <a:pt x="248563" y="133045"/>
                      <a:pt x="249907" y="138421"/>
                      <a:pt x="248563" y="143797"/>
                    </a:cubicBezTo>
                    <a:lnTo>
                      <a:pt x="248563" y="147828"/>
                    </a:lnTo>
                    <a:lnTo>
                      <a:pt x="192133" y="178738"/>
                    </a:lnTo>
                    <a:cubicBezTo>
                      <a:pt x="188102" y="181425"/>
                      <a:pt x="182727" y="184113"/>
                      <a:pt x="174666" y="182769"/>
                    </a:cubicBezTo>
                    <a:cubicBezTo>
                      <a:pt x="170635" y="181425"/>
                      <a:pt x="167948" y="180081"/>
                      <a:pt x="165261" y="178738"/>
                    </a:cubicBezTo>
                    <a:cubicBezTo>
                      <a:pt x="163917" y="178738"/>
                      <a:pt x="163917" y="177394"/>
                      <a:pt x="162574" y="177394"/>
                    </a:cubicBezTo>
                    <a:cubicBezTo>
                      <a:pt x="159887" y="176050"/>
                      <a:pt x="158543" y="176050"/>
                      <a:pt x="154512" y="177394"/>
                    </a:cubicBezTo>
                    <a:cubicBezTo>
                      <a:pt x="149138" y="178738"/>
                      <a:pt x="145107" y="184113"/>
                      <a:pt x="143764" y="189489"/>
                    </a:cubicBezTo>
                    <a:cubicBezTo>
                      <a:pt x="141076" y="197552"/>
                      <a:pt x="142420" y="208303"/>
                      <a:pt x="145107" y="217711"/>
                    </a:cubicBezTo>
                    <a:lnTo>
                      <a:pt x="146451" y="224430"/>
                    </a:lnTo>
                    <a:cubicBezTo>
                      <a:pt x="149138" y="244589"/>
                      <a:pt x="146451" y="258027"/>
                      <a:pt x="137046" y="267434"/>
                    </a:cubicBezTo>
                    <a:cubicBezTo>
                      <a:pt x="127640" y="278186"/>
                      <a:pt x="112861" y="280873"/>
                      <a:pt x="99425" y="282217"/>
                    </a:cubicBezTo>
                    <a:cubicBezTo>
                      <a:pt x="87333" y="283561"/>
                      <a:pt x="76584" y="286249"/>
                      <a:pt x="71210" y="292969"/>
                    </a:cubicBezTo>
                    <a:lnTo>
                      <a:pt x="60461" y="309095"/>
                    </a:lnTo>
                    <a:lnTo>
                      <a:pt x="57774" y="290281"/>
                    </a:lnTo>
                    <a:cubicBezTo>
                      <a:pt x="57774" y="287593"/>
                      <a:pt x="55087" y="283561"/>
                      <a:pt x="52400" y="282217"/>
                    </a:cubicBezTo>
                    <a:cubicBezTo>
                      <a:pt x="52400" y="282217"/>
                      <a:pt x="51056" y="282217"/>
                      <a:pt x="51056" y="280873"/>
                    </a:cubicBezTo>
                    <a:cubicBezTo>
                      <a:pt x="52400" y="295656"/>
                      <a:pt x="45682" y="310439"/>
                      <a:pt x="32246" y="319847"/>
                    </a:cubicBezTo>
                    <a:cubicBezTo>
                      <a:pt x="25528" y="323878"/>
                      <a:pt x="17467" y="326566"/>
                      <a:pt x="9405" y="326566"/>
                    </a:cubicBezTo>
                    <a:cubicBezTo>
                      <a:pt x="6718" y="326566"/>
                      <a:pt x="2687" y="326566"/>
                      <a:pt x="0" y="325222"/>
                    </a:cubicBezTo>
                    <a:lnTo>
                      <a:pt x="26872" y="409887"/>
                    </a:lnTo>
                    <a:cubicBezTo>
                      <a:pt x="24185" y="408543"/>
                      <a:pt x="26872" y="416607"/>
                      <a:pt x="24185" y="426014"/>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3FE131EF-6A0C-8988-DA21-47E78746F9DD}"/>
                  </a:ext>
                </a:extLst>
              </p:cNvPr>
              <p:cNvSpPr/>
              <p:nvPr/>
            </p:nvSpPr>
            <p:spPr>
              <a:xfrm>
                <a:off x="5766076" y="5086448"/>
                <a:ext cx="1298646" cy="680952"/>
              </a:xfrm>
              <a:custGeom>
                <a:avLst/>
                <a:gdLst>
                  <a:gd name="connsiteX0" fmla="*/ 1547020 w 1554002"/>
                  <a:gd name="connsiteY0" fmla="*/ 353780 h 814849"/>
                  <a:gd name="connsiteX1" fmla="*/ 1534929 w 1554002"/>
                  <a:gd name="connsiteY1" fmla="*/ 332278 h 814849"/>
                  <a:gd name="connsiteX2" fmla="*/ 1522836 w 1554002"/>
                  <a:gd name="connsiteY2" fmla="*/ 312119 h 814849"/>
                  <a:gd name="connsiteX3" fmla="*/ 1521493 w 1554002"/>
                  <a:gd name="connsiteY3" fmla="*/ 258363 h 814849"/>
                  <a:gd name="connsiteX4" fmla="*/ 1529554 w 1554002"/>
                  <a:gd name="connsiteY4" fmla="*/ 247612 h 814849"/>
                  <a:gd name="connsiteX5" fmla="*/ 1538959 w 1554002"/>
                  <a:gd name="connsiteY5" fmla="*/ 230142 h 814849"/>
                  <a:gd name="connsiteX6" fmla="*/ 1533584 w 1554002"/>
                  <a:gd name="connsiteY6" fmla="*/ 227454 h 814849"/>
                  <a:gd name="connsiteX7" fmla="*/ 1362950 w 1554002"/>
                  <a:gd name="connsiteY7" fmla="*/ 212671 h 814849"/>
                  <a:gd name="connsiteX8" fmla="*/ 1334734 w 1554002"/>
                  <a:gd name="connsiteY8" fmla="*/ 219391 h 814849"/>
                  <a:gd name="connsiteX9" fmla="*/ 1354888 w 1554002"/>
                  <a:gd name="connsiteY9" fmla="*/ 199232 h 814849"/>
                  <a:gd name="connsiteX10" fmla="*/ 1342796 w 1554002"/>
                  <a:gd name="connsiteY10" fmla="*/ 195200 h 814849"/>
                  <a:gd name="connsiteX11" fmla="*/ 1334734 w 1554002"/>
                  <a:gd name="connsiteY11" fmla="*/ 197888 h 814849"/>
                  <a:gd name="connsiteX12" fmla="*/ 1303832 w 1554002"/>
                  <a:gd name="connsiteY12" fmla="*/ 200576 h 814849"/>
                  <a:gd name="connsiteX13" fmla="*/ 1290396 w 1554002"/>
                  <a:gd name="connsiteY13" fmla="*/ 185793 h 814849"/>
                  <a:gd name="connsiteX14" fmla="*/ 1282335 w 1554002"/>
                  <a:gd name="connsiteY14" fmla="*/ 177730 h 814849"/>
                  <a:gd name="connsiteX15" fmla="*/ 1278304 w 1554002"/>
                  <a:gd name="connsiteY15" fmla="*/ 177730 h 814849"/>
                  <a:gd name="connsiteX16" fmla="*/ 1264868 w 1554002"/>
                  <a:gd name="connsiteY16" fmla="*/ 177730 h 814849"/>
                  <a:gd name="connsiteX17" fmla="*/ 1254119 w 1554002"/>
                  <a:gd name="connsiteY17" fmla="*/ 165635 h 814849"/>
                  <a:gd name="connsiteX18" fmla="*/ 1251432 w 1554002"/>
                  <a:gd name="connsiteY18" fmla="*/ 161603 h 814849"/>
                  <a:gd name="connsiteX19" fmla="*/ 1246058 w 1554002"/>
                  <a:gd name="connsiteY19" fmla="*/ 158916 h 814849"/>
                  <a:gd name="connsiteX20" fmla="*/ 1227248 w 1554002"/>
                  <a:gd name="connsiteY20" fmla="*/ 165635 h 814849"/>
                  <a:gd name="connsiteX21" fmla="*/ 1220530 w 1554002"/>
                  <a:gd name="connsiteY21" fmla="*/ 171010 h 814849"/>
                  <a:gd name="connsiteX22" fmla="*/ 1188284 w 1554002"/>
                  <a:gd name="connsiteY22" fmla="*/ 187137 h 814849"/>
                  <a:gd name="connsiteX23" fmla="*/ 1184253 w 1554002"/>
                  <a:gd name="connsiteY23" fmla="*/ 187137 h 814849"/>
                  <a:gd name="connsiteX24" fmla="*/ 1181566 w 1554002"/>
                  <a:gd name="connsiteY24" fmla="*/ 184449 h 814849"/>
                  <a:gd name="connsiteX25" fmla="*/ 1121105 w 1554002"/>
                  <a:gd name="connsiteY25" fmla="*/ 171010 h 814849"/>
                  <a:gd name="connsiteX26" fmla="*/ 1113043 w 1554002"/>
                  <a:gd name="connsiteY26" fmla="*/ 172354 h 814849"/>
                  <a:gd name="connsiteX27" fmla="*/ 1113043 w 1554002"/>
                  <a:gd name="connsiteY27" fmla="*/ 164291 h 814849"/>
                  <a:gd name="connsiteX28" fmla="*/ 1084828 w 1554002"/>
                  <a:gd name="connsiteY28" fmla="*/ 110535 h 814849"/>
                  <a:gd name="connsiteX29" fmla="*/ 1061987 w 1554002"/>
                  <a:gd name="connsiteY29" fmla="*/ 113223 h 814849"/>
                  <a:gd name="connsiteX30" fmla="*/ 1055269 w 1554002"/>
                  <a:gd name="connsiteY30" fmla="*/ 114567 h 814849"/>
                  <a:gd name="connsiteX31" fmla="*/ 1006901 w 1554002"/>
                  <a:gd name="connsiteY31" fmla="*/ 115911 h 814849"/>
                  <a:gd name="connsiteX32" fmla="*/ 974654 w 1554002"/>
                  <a:gd name="connsiteY32" fmla="*/ 95752 h 814849"/>
                  <a:gd name="connsiteX33" fmla="*/ 971967 w 1554002"/>
                  <a:gd name="connsiteY33" fmla="*/ 74250 h 814849"/>
                  <a:gd name="connsiteX34" fmla="*/ 974654 w 1554002"/>
                  <a:gd name="connsiteY34" fmla="*/ 8399 h 814849"/>
                  <a:gd name="connsiteX35" fmla="*/ 907475 w 1554002"/>
                  <a:gd name="connsiteY35" fmla="*/ 336 h 814849"/>
                  <a:gd name="connsiteX36" fmla="*/ 884634 w 1554002"/>
                  <a:gd name="connsiteY36" fmla="*/ 3024 h 814849"/>
                  <a:gd name="connsiteX37" fmla="*/ 813424 w 1554002"/>
                  <a:gd name="connsiteY37" fmla="*/ 19150 h 814849"/>
                  <a:gd name="connsiteX38" fmla="*/ 814768 w 1554002"/>
                  <a:gd name="connsiteY38" fmla="*/ 20494 h 814849"/>
                  <a:gd name="connsiteX39" fmla="*/ 799988 w 1554002"/>
                  <a:gd name="connsiteY39" fmla="*/ 27214 h 814849"/>
                  <a:gd name="connsiteX40" fmla="*/ 795958 w 1554002"/>
                  <a:gd name="connsiteY40" fmla="*/ 21838 h 814849"/>
                  <a:gd name="connsiteX41" fmla="*/ 782522 w 1554002"/>
                  <a:gd name="connsiteY41" fmla="*/ 23182 h 814849"/>
                  <a:gd name="connsiteX42" fmla="*/ 779835 w 1554002"/>
                  <a:gd name="connsiteY42" fmla="*/ 48716 h 814849"/>
                  <a:gd name="connsiteX43" fmla="*/ 755650 w 1554002"/>
                  <a:gd name="connsiteY43" fmla="*/ 75594 h 814849"/>
                  <a:gd name="connsiteX44" fmla="*/ 719373 w 1554002"/>
                  <a:gd name="connsiteY44" fmla="*/ 74250 h 814849"/>
                  <a:gd name="connsiteX45" fmla="*/ 696532 w 1554002"/>
                  <a:gd name="connsiteY45" fmla="*/ 51404 h 814849"/>
                  <a:gd name="connsiteX46" fmla="*/ 680410 w 1554002"/>
                  <a:gd name="connsiteY46" fmla="*/ 52748 h 814849"/>
                  <a:gd name="connsiteX47" fmla="*/ 684440 w 1554002"/>
                  <a:gd name="connsiteY47" fmla="*/ 134725 h 814849"/>
                  <a:gd name="connsiteX48" fmla="*/ 684440 w 1554002"/>
                  <a:gd name="connsiteY48" fmla="*/ 137413 h 814849"/>
                  <a:gd name="connsiteX49" fmla="*/ 681753 w 1554002"/>
                  <a:gd name="connsiteY49" fmla="*/ 138757 h 814849"/>
                  <a:gd name="connsiteX50" fmla="*/ 564861 w 1554002"/>
                  <a:gd name="connsiteY50" fmla="*/ 165635 h 814849"/>
                  <a:gd name="connsiteX51" fmla="*/ 508431 w 1554002"/>
                  <a:gd name="connsiteY51" fmla="*/ 166979 h 814849"/>
                  <a:gd name="connsiteX52" fmla="*/ 477529 w 1554002"/>
                  <a:gd name="connsiteY52" fmla="*/ 164291 h 814849"/>
                  <a:gd name="connsiteX53" fmla="*/ 461405 w 1554002"/>
                  <a:gd name="connsiteY53" fmla="*/ 157572 h 814849"/>
                  <a:gd name="connsiteX54" fmla="*/ 449313 w 1554002"/>
                  <a:gd name="connsiteY54" fmla="*/ 152196 h 814849"/>
                  <a:gd name="connsiteX55" fmla="*/ 402288 w 1554002"/>
                  <a:gd name="connsiteY55" fmla="*/ 154884 h 814849"/>
                  <a:gd name="connsiteX56" fmla="*/ 364668 w 1554002"/>
                  <a:gd name="connsiteY56" fmla="*/ 160259 h 814849"/>
                  <a:gd name="connsiteX57" fmla="*/ 300175 w 1554002"/>
                  <a:gd name="connsiteY57" fmla="*/ 138757 h 814849"/>
                  <a:gd name="connsiteX58" fmla="*/ 280022 w 1554002"/>
                  <a:gd name="connsiteY58" fmla="*/ 129350 h 814849"/>
                  <a:gd name="connsiteX59" fmla="*/ 207468 w 1554002"/>
                  <a:gd name="connsiteY59" fmla="*/ 133381 h 814849"/>
                  <a:gd name="connsiteX60" fmla="*/ 191346 w 1554002"/>
                  <a:gd name="connsiteY60" fmla="*/ 150852 h 814849"/>
                  <a:gd name="connsiteX61" fmla="*/ 194032 w 1554002"/>
                  <a:gd name="connsiteY61" fmla="*/ 126662 h 814849"/>
                  <a:gd name="connsiteX62" fmla="*/ 192689 w 1554002"/>
                  <a:gd name="connsiteY62" fmla="*/ 123974 h 814849"/>
                  <a:gd name="connsiteX63" fmla="*/ 181940 w 1554002"/>
                  <a:gd name="connsiteY63" fmla="*/ 122630 h 814849"/>
                  <a:gd name="connsiteX64" fmla="*/ 167161 w 1554002"/>
                  <a:gd name="connsiteY64" fmla="*/ 137413 h 814849"/>
                  <a:gd name="connsiteX65" fmla="*/ 161787 w 1554002"/>
                  <a:gd name="connsiteY65" fmla="*/ 144133 h 814849"/>
                  <a:gd name="connsiteX66" fmla="*/ 110731 w 1554002"/>
                  <a:gd name="connsiteY66" fmla="*/ 173698 h 814849"/>
                  <a:gd name="connsiteX67" fmla="*/ 110731 w 1554002"/>
                  <a:gd name="connsiteY67" fmla="*/ 176386 h 814849"/>
                  <a:gd name="connsiteX68" fmla="*/ 122823 w 1554002"/>
                  <a:gd name="connsiteY68" fmla="*/ 205952 h 814849"/>
                  <a:gd name="connsiteX69" fmla="*/ 144320 w 1554002"/>
                  <a:gd name="connsiteY69" fmla="*/ 330934 h 814849"/>
                  <a:gd name="connsiteX70" fmla="*/ 108043 w 1554002"/>
                  <a:gd name="connsiteY70" fmla="*/ 364531 h 814849"/>
                  <a:gd name="connsiteX71" fmla="*/ 77141 w 1554002"/>
                  <a:gd name="connsiteY71" fmla="*/ 391409 h 814849"/>
                  <a:gd name="connsiteX72" fmla="*/ 65048 w 1554002"/>
                  <a:gd name="connsiteY72" fmla="*/ 416943 h 814849"/>
                  <a:gd name="connsiteX73" fmla="*/ 51613 w 1554002"/>
                  <a:gd name="connsiteY73" fmla="*/ 450540 h 814849"/>
                  <a:gd name="connsiteX74" fmla="*/ 1900 w 1554002"/>
                  <a:gd name="connsiteY74" fmla="*/ 583585 h 814849"/>
                  <a:gd name="connsiteX75" fmla="*/ 557 w 1554002"/>
                  <a:gd name="connsiteY75" fmla="*/ 597024 h 814849"/>
                  <a:gd name="connsiteX76" fmla="*/ 16680 w 1554002"/>
                  <a:gd name="connsiteY76" fmla="*/ 607775 h 814849"/>
                  <a:gd name="connsiteX77" fmla="*/ 120135 w 1554002"/>
                  <a:gd name="connsiteY77" fmla="*/ 619870 h 814849"/>
                  <a:gd name="connsiteX78" fmla="*/ 309581 w 1554002"/>
                  <a:gd name="connsiteY78" fmla="*/ 597024 h 814849"/>
                  <a:gd name="connsiteX79" fmla="*/ 335109 w 1554002"/>
                  <a:gd name="connsiteY79" fmla="*/ 582242 h 814849"/>
                  <a:gd name="connsiteX80" fmla="*/ 337796 w 1554002"/>
                  <a:gd name="connsiteY80" fmla="*/ 575522 h 814849"/>
                  <a:gd name="connsiteX81" fmla="*/ 341827 w 1554002"/>
                  <a:gd name="connsiteY81" fmla="*/ 562083 h 814849"/>
                  <a:gd name="connsiteX82" fmla="*/ 378103 w 1554002"/>
                  <a:gd name="connsiteY82" fmla="*/ 547300 h 814849"/>
                  <a:gd name="connsiteX83" fmla="*/ 382134 w 1554002"/>
                  <a:gd name="connsiteY83" fmla="*/ 547300 h 814849"/>
                  <a:gd name="connsiteX84" fmla="*/ 437221 w 1554002"/>
                  <a:gd name="connsiteY84" fmla="*/ 532517 h 814849"/>
                  <a:gd name="connsiteX85" fmla="*/ 488277 w 1554002"/>
                  <a:gd name="connsiteY85" fmla="*/ 517734 h 814849"/>
                  <a:gd name="connsiteX86" fmla="*/ 559487 w 1554002"/>
                  <a:gd name="connsiteY86" fmla="*/ 541925 h 814849"/>
                  <a:gd name="connsiteX87" fmla="*/ 571579 w 1554002"/>
                  <a:gd name="connsiteY87" fmla="*/ 574178 h 814849"/>
                  <a:gd name="connsiteX88" fmla="*/ 610543 w 1554002"/>
                  <a:gd name="connsiteY88" fmla="*/ 579554 h 814849"/>
                  <a:gd name="connsiteX89" fmla="*/ 640102 w 1554002"/>
                  <a:gd name="connsiteY89" fmla="*/ 622558 h 814849"/>
                  <a:gd name="connsiteX90" fmla="*/ 637415 w 1554002"/>
                  <a:gd name="connsiteY90" fmla="*/ 635997 h 814849"/>
                  <a:gd name="connsiteX91" fmla="*/ 634728 w 1554002"/>
                  <a:gd name="connsiteY91" fmla="*/ 649436 h 814849"/>
                  <a:gd name="connsiteX92" fmla="*/ 644133 w 1554002"/>
                  <a:gd name="connsiteY92" fmla="*/ 660187 h 814849"/>
                  <a:gd name="connsiteX93" fmla="*/ 738184 w 1554002"/>
                  <a:gd name="connsiteY93" fmla="*/ 798608 h 814849"/>
                  <a:gd name="connsiteX94" fmla="*/ 732809 w 1554002"/>
                  <a:gd name="connsiteY94" fmla="*/ 799952 h 814849"/>
                  <a:gd name="connsiteX95" fmla="*/ 732809 w 1554002"/>
                  <a:gd name="connsiteY95" fmla="*/ 799952 h 814849"/>
                  <a:gd name="connsiteX96" fmla="*/ 763712 w 1554002"/>
                  <a:gd name="connsiteY96" fmla="*/ 814735 h 814849"/>
                  <a:gd name="connsiteX97" fmla="*/ 770429 w 1554002"/>
                  <a:gd name="connsiteY97" fmla="*/ 752916 h 814849"/>
                  <a:gd name="connsiteX98" fmla="*/ 865824 w 1554002"/>
                  <a:gd name="connsiteY98" fmla="*/ 715287 h 814849"/>
                  <a:gd name="connsiteX99" fmla="*/ 891352 w 1554002"/>
                  <a:gd name="connsiteY99" fmla="*/ 660187 h 814849"/>
                  <a:gd name="connsiteX100" fmla="*/ 891352 w 1554002"/>
                  <a:gd name="connsiteY100" fmla="*/ 775762 h 814849"/>
                  <a:gd name="connsiteX101" fmla="*/ 941065 w 1554002"/>
                  <a:gd name="connsiteY101" fmla="*/ 777106 h 814849"/>
                  <a:gd name="connsiteX102" fmla="*/ 993465 w 1554002"/>
                  <a:gd name="connsiteY102" fmla="*/ 758291 h 814849"/>
                  <a:gd name="connsiteX103" fmla="*/ 1008244 w 1554002"/>
                  <a:gd name="connsiteY103" fmla="*/ 777106 h 814849"/>
                  <a:gd name="connsiteX104" fmla="*/ 1051239 w 1554002"/>
                  <a:gd name="connsiteY104" fmla="*/ 782481 h 814849"/>
                  <a:gd name="connsiteX105" fmla="*/ 1060644 w 1554002"/>
                  <a:gd name="connsiteY105" fmla="*/ 739477 h 814849"/>
                  <a:gd name="connsiteX106" fmla="*/ 1135884 w 1554002"/>
                  <a:gd name="connsiteY106" fmla="*/ 750228 h 814849"/>
                  <a:gd name="connsiteX107" fmla="*/ 1178879 w 1554002"/>
                  <a:gd name="connsiteY107" fmla="*/ 673626 h 814849"/>
                  <a:gd name="connsiteX108" fmla="*/ 1215156 w 1554002"/>
                  <a:gd name="connsiteY108" fmla="*/ 708567 h 814849"/>
                  <a:gd name="connsiteX109" fmla="*/ 1303832 w 1554002"/>
                  <a:gd name="connsiteY109" fmla="*/ 641373 h 814849"/>
                  <a:gd name="connsiteX110" fmla="*/ 1329361 w 1554002"/>
                  <a:gd name="connsiteY110" fmla="*/ 644060 h 814849"/>
                  <a:gd name="connsiteX111" fmla="*/ 1372355 w 1554002"/>
                  <a:gd name="connsiteY111" fmla="*/ 599712 h 814849"/>
                  <a:gd name="connsiteX112" fmla="*/ 1426098 w 1554002"/>
                  <a:gd name="connsiteY112" fmla="*/ 558051 h 814849"/>
                  <a:gd name="connsiteX113" fmla="*/ 1416693 w 1554002"/>
                  <a:gd name="connsiteY113" fmla="*/ 490857 h 814849"/>
                  <a:gd name="connsiteX114" fmla="*/ 1418037 w 1554002"/>
                  <a:gd name="connsiteY114" fmla="*/ 486825 h 814849"/>
                  <a:gd name="connsiteX115" fmla="*/ 1422067 w 1554002"/>
                  <a:gd name="connsiteY115" fmla="*/ 485481 h 814849"/>
                  <a:gd name="connsiteX116" fmla="*/ 1520149 w 1554002"/>
                  <a:gd name="connsiteY116" fmla="*/ 423662 h 814849"/>
                  <a:gd name="connsiteX117" fmla="*/ 1526867 w 1554002"/>
                  <a:gd name="connsiteY117" fmla="*/ 416943 h 814849"/>
                  <a:gd name="connsiteX118" fmla="*/ 1532241 w 1554002"/>
                  <a:gd name="connsiteY118" fmla="*/ 425006 h 814849"/>
                  <a:gd name="connsiteX119" fmla="*/ 1536272 w 1554002"/>
                  <a:gd name="connsiteY119" fmla="*/ 426350 h 814849"/>
                  <a:gd name="connsiteX120" fmla="*/ 1552395 w 1554002"/>
                  <a:gd name="connsiteY120" fmla="*/ 411567 h 814849"/>
                  <a:gd name="connsiteX121" fmla="*/ 1547020 w 1554002"/>
                  <a:gd name="connsiteY121" fmla="*/ 353780 h 81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554002" h="814849">
                    <a:moveTo>
                      <a:pt x="1547020" y="353780"/>
                    </a:moveTo>
                    <a:cubicBezTo>
                      <a:pt x="1544334" y="347060"/>
                      <a:pt x="1538959" y="338997"/>
                      <a:pt x="1534929" y="332278"/>
                    </a:cubicBezTo>
                    <a:cubicBezTo>
                      <a:pt x="1530898" y="325558"/>
                      <a:pt x="1526867" y="318839"/>
                      <a:pt x="1522836" y="312119"/>
                    </a:cubicBezTo>
                    <a:cubicBezTo>
                      <a:pt x="1513431" y="291961"/>
                      <a:pt x="1512087" y="273146"/>
                      <a:pt x="1521493" y="258363"/>
                    </a:cubicBezTo>
                    <a:cubicBezTo>
                      <a:pt x="1524180" y="254332"/>
                      <a:pt x="1526867" y="251644"/>
                      <a:pt x="1529554" y="247612"/>
                    </a:cubicBezTo>
                    <a:cubicBezTo>
                      <a:pt x="1537616" y="236861"/>
                      <a:pt x="1541646" y="232830"/>
                      <a:pt x="1538959" y="230142"/>
                    </a:cubicBezTo>
                    <a:cubicBezTo>
                      <a:pt x="1537616" y="228798"/>
                      <a:pt x="1534929" y="227454"/>
                      <a:pt x="1533584" y="227454"/>
                    </a:cubicBezTo>
                    <a:cubicBezTo>
                      <a:pt x="1475811" y="204608"/>
                      <a:pt x="1416693" y="199232"/>
                      <a:pt x="1362950" y="212671"/>
                    </a:cubicBezTo>
                    <a:lnTo>
                      <a:pt x="1334734" y="219391"/>
                    </a:lnTo>
                    <a:lnTo>
                      <a:pt x="1354888" y="199232"/>
                    </a:lnTo>
                    <a:cubicBezTo>
                      <a:pt x="1354888" y="197888"/>
                      <a:pt x="1348170" y="193856"/>
                      <a:pt x="1342796" y="195200"/>
                    </a:cubicBezTo>
                    <a:cubicBezTo>
                      <a:pt x="1340109" y="196544"/>
                      <a:pt x="1337422" y="196544"/>
                      <a:pt x="1334734" y="197888"/>
                    </a:cubicBezTo>
                    <a:cubicBezTo>
                      <a:pt x="1325329" y="201920"/>
                      <a:pt x="1314581" y="205952"/>
                      <a:pt x="1303832" y="200576"/>
                    </a:cubicBezTo>
                    <a:cubicBezTo>
                      <a:pt x="1297114" y="196544"/>
                      <a:pt x="1294427" y="191169"/>
                      <a:pt x="1290396" y="185793"/>
                    </a:cubicBezTo>
                    <a:cubicBezTo>
                      <a:pt x="1287709" y="180417"/>
                      <a:pt x="1285022" y="177730"/>
                      <a:pt x="1282335" y="177730"/>
                    </a:cubicBezTo>
                    <a:cubicBezTo>
                      <a:pt x="1280991" y="177730"/>
                      <a:pt x="1279648" y="177730"/>
                      <a:pt x="1278304" y="177730"/>
                    </a:cubicBezTo>
                    <a:cubicBezTo>
                      <a:pt x="1274273" y="179074"/>
                      <a:pt x="1270243" y="179074"/>
                      <a:pt x="1264868" y="177730"/>
                    </a:cubicBezTo>
                    <a:cubicBezTo>
                      <a:pt x="1259494" y="175042"/>
                      <a:pt x="1256807" y="169666"/>
                      <a:pt x="1254119" y="165635"/>
                    </a:cubicBezTo>
                    <a:cubicBezTo>
                      <a:pt x="1252776" y="164291"/>
                      <a:pt x="1252776" y="162947"/>
                      <a:pt x="1251432" y="161603"/>
                    </a:cubicBezTo>
                    <a:cubicBezTo>
                      <a:pt x="1250089" y="160259"/>
                      <a:pt x="1248746" y="158916"/>
                      <a:pt x="1246058" y="158916"/>
                    </a:cubicBezTo>
                    <a:cubicBezTo>
                      <a:pt x="1240684" y="157572"/>
                      <a:pt x="1232622" y="160259"/>
                      <a:pt x="1227248" y="165635"/>
                    </a:cubicBezTo>
                    <a:cubicBezTo>
                      <a:pt x="1224560" y="166979"/>
                      <a:pt x="1223217" y="169666"/>
                      <a:pt x="1220530" y="171010"/>
                    </a:cubicBezTo>
                    <a:cubicBezTo>
                      <a:pt x="1211125" y="177730"/>
                      <a:pt x="1201720" y="187137"/>
                      <a:pt x="1188284" y="187137"/>
                    </a:cubicBezTo>
                    <a:lnTo>
                      <a:pt x="1184253" y="187137"/>
                    </a:lnTo>
                    <a:lnTo>
                      <a:pt x="1181566" y="184449"/>
                    </a:lnTo>
                    <a:cubicBezTo>
                      <a:pt x="1169474" y="168323"/>
                      <a:pt x="1143945" y="168323"/>
                      <a:pt x="1121105" y="171010"/>
                    </a:cubicBezTo>
                    <a:lnTo>
                      <a:pt x="1113043" y="172354"/>
                    </a:lnTo>
                    <a:lnTo>
                      <a:pt x="1113043" y="164291"/>
                    </a:lnTo>
                    <a:cubicBezTo>
                      <a:pt x="1111700" y="141445"/>
                      <a:pt x="1104982" y="113223"/>
                      <a:pt x="1084828" y="110535"/>
                    </a:cubicBezTo>
                    <a:cubicBezTo>
                      <a:pt x="1078110" y="109191"/>
                      <a:pt x="1070048" y="110535"/>
                      <a:pt x="1061987" y="113223"/>
                    </a:cubicBezTo>
                    <a:cubicBezTo>
                      <a:pt x="1059300" y="113223"/>
                      <a:pt x="1057957" y="114567"/>
                      <a:pt x="1055269" y="114567"/>
                    </a:cubicBezTo>
                    <a:cubicBezTo>
                      <a:pt x="1039146" y="118599"/>
                      <a:pt x="1023023" y="118599"/>
                      <a:pt x="1006901" y="115911"/>
                    </a:cubicBezTo>
                    <a:cubicBezTo>
                      <a:pt x="990777" y="113223"/>
                      <a:pt x="978685" y="106503"/>
                      <a:pt x="974654" y="95752"/>
                    </a:cubicBezTo>
                    <a:cubicBezTo>
                      <a:pt x="970624" y="87689"/>
                      <a:pt x="971967" y="80970"/>
                      <a:pt x="971967" y="74250"/>
                    </a:cubicBezTo>
                    <a:lnTo>
                      <a:pt x="974654" y="8399"/>
                    </a:lnTo>
                    <a:cubicBezTo>
                      <a:pt x="953157" y="1680"/>
                      <a:pt x="930316" y="-1008"/>
                      <a:pt x="907475" y="336"/>
                    </a:cubicBezTo>
                    <a:cubicBezTo>
                      <a:pt x="899414" y="336"/>
                      <a:pt x="892696" y="1680"/>
                      <a:pt x="884634" y="3024"/>
                    </a:cubicBezTo>
                    <a:cubicBezTo>
                      <a:pt x="861793" y="7055"/>
                      <a:pt x="838953" y="12431"/>
                      <a:pt x="813424" y="19150"/>
                    </a:cubicBezTo>
                    <a:cubicBezTo>
                      <a:pt x="813424" y="19150"/>
                      <a:pt x="813424" y="20494"/>
                      <a:pt x="814768" y="20494"/>
                    </a:cubicBezTo>
                    <a:lnTo>
                      <a:pt x="799988" y="27214"/>
                    </a:lnTo>
                    <a:cubicBezTo>
                      <a:pt x="798645" y="25870"/>
                      <a:pt x="797301" y="23182"/>
                      <a:pt x="795958" y="21838"/>
                    </a:cubicBezTo>
                    <a:lnTo>
                      <a:pt x="782522" y="23182"/>
                    </a:lnTo>
                    <a:cubicBezTo>
                      <a:pt x="783865" y="31246"/>
                      <a:pt x="783865" y="39309"/>
                      <a:pt x="779835" y="48716"/>
                    </a:cubicBezTo>
                    <a:cubicBezTo>
                      <a:pt x="775804" y="60811"/>
                      <a:pt x="766399" y="70219"/>
                      <a:pt x="755650" y="75594"/>
                    </a:cubicBezTo>
                    <a:cubicBezTo>
                      <a:pt x="744902" y="79626"/>
                      <a:pt x="731466" y="79626"/>
                      <a:pt x="719373" y="74250"/>
                    </a:cubicBezTo>
                    <a:cubicBezTo>
                      <a:pt x="708625" y="68875"/>
                      <a:pt x="700563" y="60811"/>
                      <a:pt x="696532" y="51404"/>
                    </a:cubicBezTo>
                    <a:cubicBezTo>
                      <a:pt x="691158" y="50060"/>
                      <a:pt x="685784" y="50060"/>
                      <a:pt x="680410" y="52748"/>
                    </a:cubicBezTo>
                    <a:cubicBezTo>
                      <a:pt x="687128" y="79626"/>
                      <a:pt x="688471" y="107847"/>
                      <a:pt x="684440" y="134725"/>
                    </a:cubicBezTo>
                    <a:lnTo>
                      <a:pt x="684440" y="137413"/>
                    </a:lnTo>
                    <a:lnTo>
                      <a:pt x="681753" y="138757"/>
                    </a:lnTo>
                    <a:cubicBezTo>
                      <a:pt x="646820" y="164291"/>
                      <a:pt x="601138" y="164291"/>
                      <a:pt x="564861" y="165635"/>
                    </a:cubicBezTo>
                    <a:lnTo>
                      <a:pt x="508431" y="166979"/>
                    </a:lnTo>
                    <a:cubicBezTo>
                      <a:pt x="499026" y="166979"/>
                      <a:pt x="488277" y="166979"/>
                      <a:pt x="477529" y="164291"/>
                    </a:cubicBezTo>
                    <a:cubicBezTo>
                      <a:pt x="472154" y="162947"/>
                      <a:pt x="466780" y="160259"/>
                      <a:pt x="461405" y="157572"/>
                    </a:cubicBezTo>
                    <a:cubicBezTo>
                      <a:pt x="457375" y="154884"/>
                      <a:pt x="453344" y="153540"/>
                      <a:pt x="449313" y="152196"/>
                    </a:cubicBezTo>
                    <a:cubicBezTo>
                      <a:pt x="434534" y="146820"/>
                      <a:pt x="419755" y="150852"/>
                      <a:pt x="402288" y="154884"/>
                    </a:cubicBezTo>
                    <a:cubicBezTo>
                      <a:pt x="390196" y="157572"/>
                      <a:pt x="376760" y="160259"/>
                      <a:pt x="364668" y="160259"/>
                    </a:cubicBezTo>
                    <a:cubicBezTo>
                      <a:pt x="340483" y="160259"/>
                      <a:pt x="320329" y="149508"/>
                      <a:pt x="300175" y="138757"/>
                    </a:cubicBezTo>
                    <a:cubicBezTo>
                      <a:pt x="293458" y="134725"/>
                      <a:pt x="286740" y="132038"/>
                      <a:pt x="280022" y="129350"/>
                    </a:cubicBezTo>
                    <a:cubicBezTo>
                      <a:pt x="257181" y="118599"/>
                      <a:pt x="223591" y="113223"/>
                      <a:pt x="207468" y="133381"/>
                    </a:cubicBezTo>
                    <a:lnTo>
                      <a:pt x="191346" y="150852"/>
                    </a:lnTo>
                    <a:lnTo>
                      <a:pt x="194032" y="126662"/>
                    </a:lnTo>
                    <a:cubicBezTo>
                      <a:pt x="194032" y="126662"/>
                      <a:pt x="194032" y="125318"/>
                      <a:pt x="192689" y="123974"/>
                    </a:cubicBezTo>
                    <a:cubicBezTo>
                      <a:pt x="190002" y="121286"/>
                      <a:pt x="184628" y="121286"/>
                      <a:pt x="181940" y="122630"/>
                    </a:cubicBezTo>
                    <a:cubicBezTo>
                      <a:pt x="176566" y="125318"/>
                      <a:pt x="172535" y="130694"/>
                      <a:pt x="167161" y="137413"/>
                    </a:cubicBezTo>
                    <a:cubicBezTo>
                      <a:pt x="165817" y="140101"/>
                      <a:pt x="164474" y="141445"/>
                      <a:pt x="161787" y="144133"/>
                    </a:cubicBezTo>
                    <a:cubicBezTo>
                      <a:pt x="148351" y="160259"/>
                      <a:pt x="130884" y="169666"/>
                      <a:pt x="110731" y="173698"/>
                    </a:cubicBezTo>
                    <a:cubicBezTo>
                      <a:pt x="110731" y="175042"/>
                      <a:pt x="110731" y="175042"/>
                      <a:pt x="110731" y="176386"/>
                    </a:cubicBezTo>
                    <a:cubicBezTo>
                      <a:pt x="110731" y="185793"/>
                      <a:pt x="117448" y="196544"/>
                      <a:pt x="122823" y="205952"/>
                    </a:cubicBezTo>
                    <a:cubicBezTo>
                      <a:pt x="156412" y="258363"/>
                      <a:pt x="163130" y="300024"/>
                      <a:pt x="144320" y="330934"/>
                    </a:cubicBezTo>
                    <a:cubicBezTo>
                      <a:pt x="134915" y="345716"/>
                      <a:pt x="121479" y="355123"/>
                      <a:pt x="108043" y="364531"/>
                    </a:cubicBezTo>
                    <a:cubicBezTo>
                      <a:pt x="95951" y="372594"/>
                      <a:pt x="85202" y="380658"/>
                      <a:pt x="77141" y="391409"/>
                    </a:cubicBezTo>
                    <a:cubicBezTo>
                      <a:pt x="71766" y="399472"/>
                      <a:pt x="67736" y="407536"/>
                      <a:pt x="65048" y="416943"/>
                    </a:cubicBezTo>
                    <a:lnTo>
                      <a:pt x="51613" y="450540"/>
                    </a:lnTo>
                    <a:cubicBezTo>
                      <a:pt x="34146" y="493545"/>
                      <a:pt x="16680" y="537893"/>
                      <a:pt x="1900" y="583585"/>
                    </a:cubicBezTo>
                    <a:cubicBezTo>
                      <a:pt x="557" y="588961"/>
                      <a:pt x="-787" y="592992"/>
                      <a:pt x="557" y="597024"/>
                    </a:cubicBezTo>
                    <a:cubicBezTo>
                      <a:pt x="1900" y="601056"/>
                      <a:pt x="7274" y="605087"/>
                      <a:pt x="16680" y="607775"/>
                    </a:cubicBezTo>
                    <a:cubicBezTo>
                      <a:pt x="52956" y="618526"/>
                      <a:pt x="90577" y="619870"/>
                      <a:pt x="120135" y="619870"/>
                    </a:cubicBezTo>
                    <a:cubicBezTo>
                      <a:pt x="184628" y="619870"/>
                      <a:pt x="247776" y="611807"/>
                      <a:pt x="309581" y="597024"/>
                    </a:cubicBezTo>
                    <a:cubicBezTo>
                      <a:pt x="320329" y="594336"/>
                      <a:pt x="331078" y="590305"/>
                      <a:pt x="335109" y="582242"/>
                    </a:cubicBezTo>
                    <a:cubicBezTo>
                      <a:pt x="336452" y="580898"/>
                      <a:pt x="336452" y="578210"/>
                      <a:pt x="337796" y="575522"/>
                    </a:cubicBezTo>
                    <a:cubicBezTo>
                      <a:pt x="339140" y="571490"/>
                      <a:pt x="339140" y="567459"/>
                      <a:pt x="341827" y="562083"/>
                    </a:cubicBezTo>
                    <a:cubicBezTo>
                      <a:pt x="349888" y="548644"/>
                      <a:pt x="366011" y="548644"/>
                      <a:pt x="378103" y="547300"/>
                    </a:cubicBezTo>
                    <a:lnTo>
                      <a:pt x="382134" y="547300"/>
                    </a:lnTo>
                    <a:cubicBezTo>
                      <a:pt x="400944" y="545956"/>
                      <a:pt x="418411" y="539237"/>
                      <a:pt x="437221" y="532517"/>
                    </a:cubicBezTo>
                    <a:cubicBezTo>
                      <a:pt x="453344" y="525798"/>
                      <a:pt x="470811" y="520422"/>
                      <a:pt x="488277" y="517734"/>
                    </a:cubicBezTo>
                    <a:cubicBezTo>
                      <a:pt x="513805" y="513703"/>
                      <a:pt x="543364" y="524454"/>
                      <a:pt x="559487" y="541925"/>
                    </a:cubicBezTo>
                    <a:cubicBezTo>
                      <a:pt x="567549" y="551332"/>
                      <a:pt x="572923" y="562083"/>
                      <a:pt x="571579" y="574178"/>
                    </a:cubicBezTo>
                    <a:cubicBezTo>
                      <a:pt x="585015" y="574178"/>
                      <a:pt x="598451" y="574178"/>
                      <a:pt x="610543" y="579554"/>
                    </a:cubicBezTo>
                    <a:cubicBezTo>
                      <a:pt x="626666" y="586273"/>
                      <a:pt x="642789" y="602400"/>
                      <a:pt x="640102" y="622558"/>
                    </a:cubicBezTo>
                    <a:cubicBezTo>
                      <a:pt x="640102" y="626590"/>
                      <a:pt x="638759" y="631965"/>
                      <a:pt x="637415" y="635997"/>
                    </a:cubicBezTo>
                    <a:cubicBezTo>
                      <a:pt x="636071" y="641373"/>
                      <a:pt x="634728" y="645404"/>
                      <a:pt x="634728" y="649436"/>
                    </a:cubicBezTo>
                    <a:cubicBezTo>
                      <a:pt x="636071" y="653468"/>
                      <a:pt x="640102" y="657499"/>
                      <a:pt x="644133" y="660187"/>
                    </a:cubicBezTo>
                    <a:cubicBezTo>
                      <a:pt x="684440" y="699160"/>
                      <a:pt x="716686" y="747540"/>
                      <a:pt x="738184" y="798608"/>
                    </a:cubicBezTo>
                    <a:lnTo>
                      <a:pt x="732809" y="799952"/>
                    </a:lnTo>
                    <a:cubicBezTo>
                      <a:pt x="732809" y="799952"/>
                      <a:pt x="732809" y="799952"/>
                      <a:pt x="732809" y="799952"/>
                    </a:cubicBezTo>
                    <a:cubicBezTo>
                      <a:pt x="742215" y="805327"/>
                      <a:pt x="751620" y="816079"/>
                      <a:pt x="763712" y="814735"/>
                    </a:cubicBezTo>
                    <a:cubicBezTo>
                      <a:pt x="789240" y="813391"/>
                      <a:pt x="783865" y="774418"/>
                      <a:pt x="770429" y="752916"/>
                    </a:cubicBezTo>
                    <a:cubicBezTo>
                      <a:pt x="802676" y="740821"/>
                      <a:pt x="833578" y="728726"/>
                      <a:pt x="865824" y="715287"/>
                    </a:cubicBezTo>
                    <a:cubicBezTo>
                      <a:pt x="867168" y="693784"/>
                      <a:pt x="876573" y="673626"/>
                      <a:pt x="891352" y="660187"/>
                    </a:cubicBezTo>
                    <a:cubicBezTo>
                      <a:pt x="916880" y="693784"/>
                      <a:pt x="915536" y="743509"/>
                      <a:pt x="891352" y="775762"/>
                    </a:cubicBezTo>
                    <a:cubicBezTo>
                      <a:pt x="895383" y="795920"/>
                      <a:pt x="924942" y="790545"/>
                      <a:pt x="941065" y="777106"/>
                    </a:cubicBezTo>
                    <a:cubicBezTo>
                      <a:pt x="955844" y="763667"/>
                      <a:pt x="977342" y="747540"/>
                      <a:pt x="993465" y="758291"/>
                    </a:cubicBezTo>
                    <a:cubicBezTo>
                      <a:pt x="1000183" y="763667"/>
                      <a:pt x="1002869" y="771730"/>
                      <a:pt x="1008244" y="777106"/>
                    </a:cubicBezTo>
                    <a:cubicBezTo>
                      <a:pt x="1018992" y="789201"/>
                      <a:pt x="1039146" y="791888"/>
                      <a:pt x="1051239" y="782481"/>
                    </a:cubicBezTo>
                    <a:cubicBezTo>
                      <a:pt x="1064675" y="773074"/>
                      <a:pt x="1068705" y="754260"/>
                      <a:pt x="1060644" y="739477"/>
                    </a:cubicBezTo>
                    <a:cubicBezTo>
                      <a:pt x="1082141" y="720662"/>
                      <a:pt x="1119761" y="726038"/>
                      <a:pt x="1135884" y="750228"/>
                    </a:cubicBezTo>
                    <a:cubicBezTo>
                      <a:pt x="1164099" y="735445"/>
                      <a:pt x="1181566" y="704535"/>
                      <a:pt x="1178879" y="673626"/>
                    </a:cubicBezTo>
                    <a:cubicBezTo>
                      <a:pt x="1197689" y="670938"/>
                      <a:pt x="1216499" y="689753"/>
                      <a:pt x="1215156" y="708567"/>
                    </a:cubicBezTo>
                    <a:cubicBezTo>
                      <a:pt x="1254119" y="715287"/>
                      <a:pt x="1264868" y="642717"/>
                      <a:pt x="1303832" y="641373"/>
                    </a:cubicBezTo>
                    <a:cubicBezTo>
                      <a:pt x="1313237" y="641373"/>
                      <a:pt x="1321299" y="644060"/>
                      <a:pt x="1329361" y="644060"/>
                    </a:cubicBezTo>
                    <a:cubicBezTo>
                      <a:pt x="1350858" y="642717"/>
                      <a:pt x="1360263" y="617182"/>
                      <a:pt x="1372355" y="599712"/>
                    </a:cubicBezTo>
                    <a:cubicBezTo>
                      <a:pt x="1385790" y="579554"/>
                      <a:pt x="1404601" y="567459"/>
                      <a:pt x="1426098" y="558051"/>
                    </a:cubicBezTo>
                    <a:cubicBezTo>
                      <a:pt x="1415349" y="537893"/>
                      <a:pt x="1411319" y="513703"/>
                      <a:pt x="1416693" y="490857"/>
                    </a:cubicBezTo>
                    <a:lnTo>
                      <a:pt x="1418037" y="486825"/>
                    </a:lnTo>
                    <a:lnTo>
                      <a:pt x="1422067" y="485481"/>
                    </a:lnTo>
                    <a:cubicBezTo>
                      <a:pt x="1459687" y="473386"/>
                      <a:pt x="1493277" y="451884"/>
                      <a:pt x="1520149" y="423662"/>
                    </a:cubicBezTo>
                    <a:lnTo>
                      <a:pt x="1526867" y="416943"/>
                    </a:lnTo>
                    <a:lnTo>
                      <a:pt x="1532241" y="425006"/>
                    </a:lnTo>
                    <a:cubicBezTo>
                      <a:pt x="1533584" y="426350"/>
                      <a:pt x="1533584" y="426350"/>
                      <a:pt x="1536272" y="426350"/>
                    </a:cubicBezTo>
                    <a:cubicBezTo>
                      <a:pt x="1541646" y="425006"/>
                      <a:pt x="1549708" y="418287"/>
                      <a:pt x="1552395" y="411567"/>
                    </a:cubicBezTo>
                    <a:cubicBezTo>
                      <a:pt x="1555082" y="390065"/>
                      <a:pt x="1555082" y="369906"/>
                      <a:pt x="1547020" y="35378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FE447942-C3F8-8EF2-C41C-1D0E400A7D1F}"/>
                  </a:ext>
                </a:extLst>
              </p:cNvPr>
              <p:cNvSpPr/>
              <p:nvPr/>
            </p:nvSpPr>
            <p:spPr>
              <a:xfrm>
                <a:off x="3799388" y="4274756"/>
                <a:ext cx="549793" cy="880718"/>
              </a:xfrm>
              <a:custGeom>
                <a:avLst/>
                <a:gdLst>
                  <a:gd name="connsiteX0" fmla="*/ 338583 w 657900"/>
                  <a:gd name="connsiteY0" fmla="*/ 69882 h 1053895"/>
                  <a:gd name="connsiteX1" fmla="*/ 365455 w 657900"/>
                  <a:gd name="connsiteY1" fmla="*/ 98104 h 1053895"/>
                  <a:gd name="connsiteX2" fmla="*/ 397701 w 657900"/>
                  <a:gd name="connsiteY2" fmla="*/ 76602 h 1053895"/>
                  <a:gd name="connsiteX3" fmla="*/ 373516 w 657900"/>
                  <a:gd name="connsiteY3" fmla="*/ 53756 h 1053895"/>
                  <a:gd name="connsiteX4" fmla="*/ 428603 w 657900"/>
                  <a:gd name="connsiteY4" fmla="*/ 56443 h 1053895"/>
                  <a:gd name="connsiteX5" fmla="*/ 415167 w 657900"/>
                  <a:gd name="connsiteY5" fmla="*/ 0 h 1053895"/>
                  <a:gd name="connsiteX6" fmla="*/ 495782 w 657900"/>
                  <a:gd name="connsiteY6" fmla="*/ 38973 h 1053895"/>
                  <a:gd name="connsiteX7" fmla="*/ 545495 w 657900"/>
                  <a:gd name="connsiteY7" fmla="*/ 69882 h 1053895"/>
                  <a:gd name="connsiteX8" fmla="*/ 432634 w 657900"/>
                  <a:gd name="connsiteY8" fmla="*/ 122294 h 1053895"/>
                  <a:gd name="connsiteX9" fmla="*/ 419198 w 657900"/>
                  <a:gd name="connsiteY9" fmla="*/ 149172 h 1053895"/>
                  <a:gd name="connsiteX10" fmla="*/ 470254 w 657900"/>
                  <a:gd name="connsiteY10" fmla="*/ 162611 h 1053895"/>
                  <a:gd name="connsiteX11" fmla="*/ 554900 w 657900"/>
                  <a:gd name="connsiteY11" fmla="*/ 174706 h 1053895"/>
                  <a:gd name="connsiteX12" fmla="*/ 577741 w 657900"/>
                  <a:gd name="connsiteY12" fmla="*/ 202928 h 1053895"/>
                  <a:gd name="connsiteX13" fmla="*/ 572366 w 657900"/>
                  <a:gd name="connsiteY13" fmla="*/ 217710 h 1053895"/>
                  <a:gd name="connsiteX14" fmla="*/ 526685 w 657900"/>
                  <a:gd name="connsiteY14" fmla="*/ 284905 h 1053895"/>
                  <a:gd name="connsiteX15" fmla="*/ 451444 w 657900"/>
                  <a:gd name="connsiteY15" fmla="*/ 301032 h 1053895"/>
                  <a:gd name="connsiteX16" fmla="*/ 443382 w 657900"/>
                  <a:gd name="connsiteY16" fmla="*/ 338661 h 1053895"/>
                  <a:gd name="connsiteX17" fmla="*/ 412480 w 657900"/>
                  <a:gd name="connsiteY17" fmla="*/ 321190 h 1053895"/>
                  <a:gd name="connsiteX18" fmla="*/ 388296 w 657900"/>
                  <a:gd name="connsiteY18" fmla="*/ 340005 h 1053895"/>
                  <a:gd name="connsiteX19" fmla="*/ 439352 w 657900"/>
                  <a:gd name="connsiteY19" fmla="*/ 358819 h 1053895"/>
                  <a:gd name="connsiteX20" fmla="*/ 482347 w 657900"/>
                  <a:gd name="connsiteY20" fmla="*/ 415263 h 1053895"/>
                  <a:gd name="connsiteX21" fmla="*/ 471598 w 657900"/>
                  <a:gd name="connsiteY21" fmla="*/ 435421 h 1053895"/>
                  <a:gd name="connsiteX22" fmla="*/ 522654 w 657900"/>
                  <a:gd name="connsiteY22" fmla="*/ 479769 h 1053895"/>
                  <a:gd name="connsiteX23" fmla="*/ 550869 w 657900"/>
                  <a:gd name="connsiteY23" fmla="*/ 575186 h 1053895"/>
                  <a:gd name="connsiteX24" fmla="*/ 557587 w 657900"/>
                  <a:gd name="connsiteY24" fmla="*/ 599376 h 1053895"/>
                  <a:gd name="connsiteX25" fmla="*/ 548182 w 657900"/>
                  <a:gd name="connsiteY25" fmla="*/ 690760 h 1053895"/>
                  <a:gd name="connsiteX26" fmla="*/ 518623 w 657900"/>
                  <a:gd name="connsiteY26" fmla="*/ 694792 h 1053895"/>
                  <a:gd name="connsiteX27" fmla="*/ 562962 w 657900"/>
                  <a:gd name="connsiteY27" fmla="*/ 757955 h 1053895"/>
                  <a:gd name="connsiteX28" fmla="*/ 557587 w 657900"/>
                  <a:gd name="connsiteY28" fmla="*/ 837245 h 1053895"/>
                  <a:gd name="connsiteX29" fmla="*/ 627453 w 657900"/>
                  <a:gd name="connsiteY29" fmla="*/ 847996 h 1053895"/>
                  <a:gd name="connsiteX30" fmla="*/ 655669 w 657900"/>
                  <a:gd name="connsiteY30" fmla="*/ 907127 h 1053895"/>
                  <a:gd name="connsiteX31" fmla="*/ 536090 w 657900"/>
                  <a:gd name="connsiteY31" fmla="*/ 981041 h 1053895"/>
                  <a:gd name="connsiteX32" fmla="*/ 581772 w 657900"/>
                  <a:gd name="connsiteY32" fmla="*/ 1029421 h 1053895"/>
                  <a:gd name="connsiteX33" fmla="*/ 467567 w 657900"/>
                  <a:gd name="connsiteY33" fmla="*/ 1053611 h 1053895"/>
                  <a:gd name="connsiteX34" fmla="*/ 382921 w 657900"/>
                  <a:gd name="connsiteY34" fmla="*/ 1042860 h 1053895"/>
                  <a:gd name="connsiteX35" fmla="*/ 279466 w 657900"/>
                  <a:gd name="connsiteY35" fmla="*/ 1026733 h 1053895"/>
                  <a:gd name="connsiteX36" fmla="*/ 249907 w 657900"/>
                  <a:gd name="connsiteY36" fmla="*/ 1017326 h 1053895"/>
                  <a:gd name="connsiteX37" fmla="*/ 210943 w 657900"/>
                  <a:gd name="connsiteY37" fmla="*/ 978353 h 1053895"/>
                  <a:gd name="connsiteX38" fmla="*/ 115548 w 657900"/>
                  <a:gd name="connsiteY38" fmla="*/ 1029421 h 1053895"/>
                  <a:gd name="connsiteX39" fmla="*/ 59118 w 657900"/>
                  <a:gd name="connsiteY39" fmla="*/ 1010607 h 1053895"/>
                  <a:gd name="connsiteX40" fmla="*/ 0 w 657900"/>
                  <a:gd name="connsiteY40" fmla="*/ 995824 h 1053895"/>
                  <a:gd name="connsiteX41" fmla="*/ 94051 w 657900"/>
                  <a:gd name="connsiteY41" fmla="*/ 960883 h 1053895"/>
                  <a:gd name="connsiteX42" fmla="*/ 194820 w 657900"/>
                  <a:gd name="connsiteY42" fmla="*/ 939380 h 1053895"/>
                  <a:gd name="connsiteX43" fmla="*/ 255281 w 657900"/>
                  <a:gd name="connsiteY43" fmla="*/ 940724 h 1053895"/>
                  <a:gd name="connsiteX44" fmla="*/ 263342 w 657900"/>
                  <a:gd name="connsiteY44" fmla="*/ 893688 h 1053895"/>
                  <a:gd name="connsiteX45" fmla="*/ 275435 w 657900"/>
                  <a:gd name="connsiteY45" fmla="*/ 868154 h 1053895"/>
                  <a:gd name="connsiteX46" fmla="*/ 257968 w 657900"/>
                  <a:gd name="connsiteY46" fmla="*/ 893688 h 1053895"/>
                  <a:gd name="connsiteX47" fmla="*/ 196163 w 657900"/>
                  <a:gd name="connsiteY47" fmla="*/ 876217 h 1053895"/>
                  <a:gd name="connsiteX48" fmla="*/ 80615 w 657900"/>
                  <a:gd name="connsiteY48" fmla="*/ 810367 h 1053895"/>
                  <a:gd name="connsiteX49" fmla="*/ 169292 w 657900"/>
                  <a:gd name="connsiteY49" fmla="*/ 814399 h 1053895"/>
                  <a:gd name="connsiteX50" fmla="*/ 235127 w 657900"/>
                  <a:gd name="connsiteY50" fmla="*/ 760643 h 1053895"/>
                  <a:gd name="connsiteX51" fmla="*/ 189445 w 657900"/>
                  <a:gd name="connsiteY51" fmla="*/ 700168 h 1053895"/>
                  <a:gd name="connsiteX52" fmla="*/ 303650 w 657900"/>
                  <a:gd name="connsiteY52" fmla="*/ 685385 h 1053895"/>
                  <a:gd name="connsiteX53" fmla="*/ 322460 w 657900"/>
                  <a:gd name="connsiteY53" fmla="*/ 708231 h 1053895"/>
                  <a:gd name="connsiteX54" fmla="*/ 335896 w 657900"/>
                  <a:gd name="connsiteY54" fmla="*/ 659851 h 1053895"/>
                  <a:gd name="connsiteX55" fmla="*/ 380234 w 657900"/>
                  <a:gd name="connsiteY55" fmla="*/ 599376 h 1053895"/>
                  <a:gd name="connsiteX56" fmla="*/ 330522 w 657900"/>
                  <a:gd name="connsiteY56" fmla="*/ 540244 h 1053895"/>
                  <a:gd name="connsiteX57" fmla="*/ 373516 w 657900"/>
                  <a:gd name="connsiteY57" fmla="*/ 493208 h 1053895"/>
                  <a:gd name="connsiteX58" fmla="*/ 354706 w 657900"/>
                  <a:gd name="connsiteY58" fmla="*/ 463643 h 1053895"/>
                  <a:gd name="connsiteX59" fmla="*/ 317086 w 657900"/>
                  <a:gd name="connsiteY59" fmla="*/ 462299 h 1053895"/>
                  <a:gd name="connsiteX60" fmla="*/ 241845 w 657900"/>
                  <a:gd name="connsiteY60" fmla="*/ 470362 h 1053895"/>
                  <a:gd name="connsiteX61" fmla="*/ 227066 w 657900"/>
                  <a:gd name="connsiteY61" fmla="*/ 469018 h 1053895"/>
                  <a:gd name="connsiteX62" fmla="*/ 223035 w 657900"/>
                  <a:gd name="connsiteY62" fmla="*/ 439452 h 1053895"/>
                  <a:gd name="connsiteX63" fmla="*/ 251250 w 657900"/>
                  <a:gd name="connsiteY63" fmla="*/ 419294 h 1053895"/>
                  <a:gd name="connsiteX64" fmla="*/ 313055 w 657900"/>
                  <a:gd name="connsiteY64" fmla="*/ 315815 h 1053895"/>
                  <a:gd name="connsiteX65" fmla="*/ 325147 w 657900"/>
                  <a:gd name="connsiteY65" fmla="*/ 192176 h 1053895"/>
                  <a:gd name="connsiteX66" fmla="*/ 284840 w 657900"/>
                  <a:gd name="connsiteY66" fmla="*/ 170674 h 1053895"/>
                  <a:gd name="connsiteX67" fmla="*/ 325147 w 657900"/>
                  <a:gd name="connsiteY67" fmla="*/ 134389 h 1053895"/>
                  <a:gd name="connsiteX68" fmla="*/ 338583 w 657900"/>
                  <a:gd name="connsiteY68" fmla="*/ 69882 h 105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57900" h="1053895">
                    <a:moveTo>
                      <a:pt x="338583" y="69882"/>
                    </a:moveTo>
                    <a:cubicBezTo>
                      <a:pt x="338583" y="83321"/>
                      <a:pt x="350675" y="96760"/>
                      <a:pt x="365455" y="98104"/>
                    </a:cubicBezTo>
                    <a:cubicBezTo>
                      <a:pt x="378891" y="99448"/>
                      <a:pt x="393670" y="90041"/>
                      <a:pt x="397701" y="76602"/>
                    </a:cubicBezTo>
                    <a:cubicBezTo>
                      <a:pt x="386952" y="71226"/>
                      <a:pt x="378891" y="63163"/>
                      <a:pt x="373516" y="53756"/>
                    </a:cubicBezTo>
                    <a:cubicBezTo>
                      <a:pt x="392326" y="55099"/>
                      <a:pt x="409793" y="55099"/>
                      <a:pt x="428603" y="56443"/>
                    </a:cubicBezTo>
                    <a:cubicBezTo>
                      <a:pt x="424572" y="37629"/>
                      <a:pt x="420542" y="18814"/>
                      <a:pt x="415167" y="0"/>
                    </a:cubicBezTo>
                    <a:cubicBezTo>
                      <a:pt x="436664" y="21502"/>
                      <a:pt x="464880" y="36285"/>
                      <a:pt x="495782" y="38973"/>
                    </a:cubicBezTo>
                    <a:cubicBezTo>
                      <a:pt x="517279" y="40317"/>
                      <a:pt x="549526" y="48380"/>
                      <a:pt x="545495" y="69882"/>
                    </a:cubicBezTo>
                    <a:cubicBezTo>
                      <a:pt x="503844" y="75258"/>
                      <a:pt x="463536" y="94072"/>
                      <a:pt x="432634" y="122294"/>
                    </a:cubicBezTo>
                    <a:cubicBezTo>
                      <a:pt x="424572" y="129014"/>
                      <a:pt x="417854" y="138421"/>
                      <a:pt x="419198" y="149172"/>
                    </a:cubicBezTo>
                    <a:cubicBezTo>
                      <a:pt x="423229" y="169330"/>
                      <a:pt x="451444" y="166643"/>
                      <a:pt x="470254" y="162611"/>
                    </a:cubicBezTo>
                    <a:cubicBezTo>
                      <a:pt x="498469" y="157235"/>
                      <a:pt x="529372" y="161267"/>
                      <a:pt x="554900" y="174706"/>
                    </a:cubicBezTo>
                    <a:cubicBezTo>
                      <a:pt x="566992" y="180081"/>
                      <a:pt x="577741" y="189489"/>
                      <a:pt x="577741" y="202928"/>
                    </a:cubicBezTo>
                    <a:cubicBezTo>
                      <a:pt x="577741" y="208303"/>
                      <a:pt x="575054" y="213679"/>
                      <a:pt x="572366" y="217710"/>
                    </a:cubicBezTo>
                    <a:cubicBezTo>
                      <a:pt x="560274" y="241901"/>
                      <a:pt x="548182" y="267434"/>
                      <a:pt x="526685" y="284905"/>
                    </a:cubicBezTo>
                    <a:cubicBezTo>
                      <a:pt x="505187" y="302376"/>
                      <a:pt x="475629" y="311783"/>
                      <a:pt x="451444" y="301032"/>
                    </a:cubicBezTo>
                    <a:cubicBezTo>
                      <a:pt x="448757" y="313127"/>
                      <a:pt x="446070" y="325222"/>
                      <a:pt x="443382" y="338661"/>
                    </a:cubicBezTo>
                    <a:cubicBezTo>
                      <a:pt x="433978" y="330598"/>
                      <a:pt x="424572" y="322534"/>
                      <a:pt x="412480" y="321190"/>
                    </a:cubicBezTo>
                    <a:cubicBezTo>
                      <a:pt x="400388" y="319846"/>
                      <a:pt x="386952" y="327910"/>
                      <a:pt x="388296" y="340005"/>
                    </a:cubicBezTo>
                    <a:cubicBezTo>
                      <a:pt x="389639" y="360163"/>
                      <a:pt x="419198" y="356131"/>
                      <a:pt x="439352" y="358819"/>
                    </a:cubicBezTo>
                    <a:cubicBezTo>
                      <a:pt x="466223" y="361507"/>
                      <a:pt x="486377" y="389729"/>
                      <a:pt x="482347" y="415263"/>
                    </a:cubicBezTo>
                    <a:cubicBezTo>
                      <a:pt x="486377" y="423326"/>
                      <a:pt x="481003" y="434077"/>
                      <a:pt x="471598" y="435421"/>
                    </a:cubicBezTo>
                    <a:cubicBezTo>
                      <a:pt x="495782" y="428701"/>
                      <a:pt x="514593" y="455579"/>
                      <a:pt x="522654" y="479769"/>
                    </a:cubicBezTo>
                    <a:cubicBezTo>
                      <a:pt x="533403" y="510679"/>
                      <a:pt x="541464" y="542932"/>
                      <a:pt x="550869" y="575186"/>
                    </a:cubicBezTo>
                    <a:cubicBezTo>
                      <a:pt x="553556" y="583249"/>
                      <a:pt x="554900" y="591313"/>
                      <a:pt x="557587" y="599376"/>
                    </a:cubicBezTo>
                    <a:cubicBezTo>
                      <a:pt x="565649" y="630285"/>
                      <a:pt x="572366" y="669258"/>
                      <a:pt x="548182" y="690760"/>
                    </a:cubicBezTo>
                    <a:cubicBezTo>
                      <a:pt x="538777" y="692104"/>
                      <a:pt x="528028" y="693448"/>
                      <a:pt x="518623" y="694792"/>
                    </a:cubicBezTo>
                    <a:cubicBezTo>
                      <a:pt x="542808" y="705543"/>
                      <a:pt x="558931" y="731077"/>
                      <a:pt x="562962" y="757955"/>
                    </a:cubicBezTo>
                    <a:cubicBezTo>
                      <a:pt x="566992" y="784833"/>
                      <a:pt x="562962" y="811711"/>
                      <a:pt x="557587" y="837245"/>
                    </a:cubicBezTo>
                    <a:cubicBezTo>
                      <a:pt x="581772" y="837245"/>
                      <a:pt x="605956" y="837245"/>
                      <a:pt x="627453" y="847996"/>
                    </a:cubicBezTo>
                    <a:cubicBezTo>
                      <a:pt x="648951" y="858747"/>
                      <a:pt x="663730" y="884281"/>
                      <a:pt x="655669" y="907127"/>
                    </a:cubicBezTo>
                    <a:cubicBezTo>
                      <a:pt x="638202" y="952819"/>
                      <a:pt x="553556" y="935349"/>
                      <a:pt x="536090" y="981041"/>
                    </a:cubicBezTo>
                    <a:cubicBezTo>
                      <a:pt x="526685" y="1006575"/>
                      <a:pt x="554900" y="1037484"/>
                      <a:pt x="581772" y="1029421"/>
                    </a:cubicBezTo>
                    <a:cubicBezTo>
                      <a:pt x="549526" y="1052267"/>
                      <a:pt x="507875" y="1054955"/>
                      <a:pt x="467567" y="1053611"/>
                    </a:cubicBezTo>
                    <a:cubicBezTo>
                      <a:pt x="439352" y="1052267"/>
                      <a:pt x="411136" y="1048236"/>
                      <a:pt x="382921" y="1042860"/>
                    </a:cubicBezTo>
                    <a:cubicBezTo>
                      <a:pt x="347988" y="1037484"/>
                      <a:pt x="314399" y="1032109"/>
                      <a:pt x="279466" y="1026733"/>
                    </a:cubicBezTo>
                    <a:cubicBezTo>
                      <a:pt x="268717" y="1025389"/>
                      <a:pt x="257968" y="1024046"/>
                      <a:pt x="249907" y="1017326"/>
                    </a:cubicBezTo>
                    <a:cubicBezTo>
                      <a:pt x="235127" y="1006575"/>
                      <a:pt x="228409" y="985073"/>
                      <a:pt x="210943" y="978353"/>
                    </a:cubicBezTo>
                    <a:cubicBezTo>
                      <a:pt x="174666" y="966258"/>
                      <a:pt x="153169" y="1034797"/>
                      <a:pt x="115548" y="1029421"/>
                    </a:cubicBezTo>
                    <a:cubicBezTo>
                      <a:pt x="114205" y="1006575"/>
                      <a:pt x="80615" y="1003887"/>
                      <a:pt x="59118" y="1010607"/>
                    </a:cubicBezTo>
                    <a:cubicBezTo>
                      <a:pt x="37621" y="1017326"/>
                      <a:pt x="5375" y="1018670"/>
                      <a:pt x="0" y="995824"/>
                    </a:cubicBezTo>
                    <a:cubicBezTo>
                      <a:pt x="30903" y="983729"/>
                      <a:pt x="63149" y="972978"/>
                      <a:pt x="94051" y="960883"/>
                    </a:cubicBezTo>
                    <a:cubicBezTo>
                      <a:pt x="126297" y="948788"/>
                      <a:pt x="159887" y="936693"/>
                      <a:pt x="194820" y="939380"/>
                    </a:cubicBezTo>
                    <a:cubicBezTo>
                      <a:pt x="214973" y="940724"/>
                      <a:pt x="236471" y="947444"/>
                      <a:pt x="255281" y="940724"/>
                    </a:cubicBezTo>
                    <a:cubicBezTo>
                      <a:pt x="274091" y="932661"/>
                      <a:pt x="282152" y="900408"/>
                      <a:pt x="263342" y="893688"/>
                    </a:cubicBezTo>
                    <a:cubicBezTo>
                      <a:pt x="267373" y="885625"/>
                      <a:pt x="271404" y="876217"/>
                      <a:pt x="275435" y="868154"/>
                    </a:cubicBezTo>
                    <a:cubicBezTo>
                      <a:pt x="263342" y="868154"/>
                      <a:pt x="253938" y="882937"/>
                      <a:pt x="257968" y="893688"/>
                    </a:cubicBezTo>
                    <a:cubicBezTo>
                      <a:pt x="241845" y="911159"/>
                      <a:pt x="214973" y="892344"/>
                      <a:pt x="196163" y="876217"/>
                    </a:cubicBezTo>
                    <a:cubicBezTo>
                      <a:pt x="162574" y="846652"/>
                      <a:pt x="120922" y="829181"/>
                      <a:pt x="80615" y="810367"/>
                    </a:cubicBezTo>
                    <a:cubicBezTo>
                      <a:pt x="110174" y="815742"/>
                      <a:pt x="141076" y="819774"/>
                      <a:pt x="169292" y="814399"/>
                    </a:cubicBezTo>
                    <a:cubicBezTo>
                      <a:pt x="197507" y="809023"/>
                      <a:pt x="227066" y="788864"/>
                      <a:pt x="235127" y="760643"/>
                    </a:cubicBezTo>
                    <a:cubicBezTo>
                      <a:pt x="243189" y="731077"/>
                      <a:pt x="219004" y="694792"/>
                      <a:pt x="189445" y="700168"/>
                    </a:cubicBezTo>
                    <a:cubicBezTo>
                      <a:pt x="227066" y="694792"/>
                      <a:pt x="266030" y="690760"/>
                      <a:pt x="303650" y="685385"/>
                    </a:cubicBezTo>
                    <a:cubicBezTo>
                      <a:pt x="310368" y="693448"/>
                      <a:pt x="317086" y="700168"/>
                      <a:pt x="322460" y="708231"/>
                    </a:cubicBezTo>
                    <a:cubicBezTo>
                      <a:pt x="341270" y="705543"/>
                      <a:pt x="337239" y="678666"/>
                      <a:pt x="335896" y="659851"/>
                    </a:cubicBezTo>
                    <a:cubicBezTo>
                      <a:pt x="334553" y="632973"/>
                      <a:pt x="353363" y="606095"/>
                      <a:pt x="380234" y="599376"/>
                    </a:cubicBezTo>
                    <a:cubicBezTo>
                      <a:pt x="358737" y="583249"/>
                      <a:pt x="337239" y="565779"/>
                      <a:pt x="330522" y="540244"/>
                    </a:cubicBezTo>
                    <a:cubicBezTo>
                      <a:pt x="325147" y="514710"/>
                      <a:pt x="349332" y="483801"/>
                      <a:pt x="373516" y="493208"/>
                    </a:cubicBezTo>
                    <a:cubicBezTo>
                      <a:pt x="376203" y="481113"/>
                      <a:pt x="366798" y="467674"/>
                      <a:pt x="354706" y="463643"/>
                    </a:cubicBezTo>
                    <a:cubicBezTo>
                      <a:pt x="342614" y="459611"/>
                      <a:pt x="329178" y="460955"/>
                      <a:pt x="317086" y="462299"/>
                    </a:cubicBezTo>
                    <a:cubicBezTo>
                      <a:pt x="291558" y="464987"/>
                      <a:pt x="267373" y="467674"/>
                      <a:pt x="241845" y="470362"/>
                    </a:cubicBezTo>
                    <a:cubicBezTo>
                      <a:pt x="236471" y="470362"/>
                      <a:pt x="231096" y="471706"/>
                      <a:pt x="227066" y="469018"/>
                    </a:cubicBezTo>
                    <a:cubicBezTo>
                      <a:pt x="216317" y="463643"/>
                      <a:pt x="216317" y="448860"/>
                      <a:pt x="223035" y="439452"/>
                    </a:cubicBezTo>
                    <a:cubicBezTo>
                      <a:pt x="229753" y="430045"/>
                      <a:pt x="240502" y="424670"/>
                      <a:pt x="251250" y="419294"/>
                    </a:cubicBezTo>
                    <a:cubicBezTo>
                      <a:pt x="286183" y="396448"/>
                      <a:pt x="304994" y="356131"/>
                      <a:pt x="313055" y="315815"/>
                    </a:cubicBezTo>
                    <a:cubicBezTo>
                      <a:pt x="321117" y="275498"/>
                      <a:pt x="319773" y="233837"/>
                      <a:pt x="325147" y="192176"/>
                    </a:cubicBezTo>
                    <a:cubicBezTo>
                      <a:pt x="309024" y="198896"/>
                      <a:pt x="287527" y="188145"/>
                      <a:pt x="284840" y="170674"/>
                    </a:cubicBezTo>
                    <a:cubicBezTo>
                      <a:pt x="310368" y="172018"/>
                      <a:pt x="318429" y="153204"/>
                      <a:pt x="325147" y="134389"/>
                    </a:cubicBezTo>
                    <a:cubicBezTo>
                      <a:pt x="325147" y="123638"/>
                      <a:pt x="339927" y="71226"/>
                      <a:pt x="338583" y="69882"/>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2A8EC4A7-3A59-516A-4E85-96E57FEA4697}"/>
                  </a:ext>
                </a:extLst>
              </p:cNvPr>
              <p:cNvSpPr/>
              <p:nvPr/>
            </p:nvSpPr>
            <p:spPr>
              <a:xfrm>
                <a:off x="4639063" y="6154094"/>
                <a:ext cx="82695" cy="142717"/>
              </a:xfrm>
              <a:custGeom>
                <a:avLst/>
                <a:gdLst>
                  <a:gd name="connsiteX0" fmla="*/ 2906 w 98956"/>
                  <a:gd name="connsiteY0" fmla="*/ 121748 h 170780"/>
                  <a:gd name="connsiteX1" fmla="*/ 10968 w 98956"/>
                  <a:gd name="connsiteY1" fmla="*/ 139219 h 170780"/>
                  <a:gd name="connsiteX2" fmla="*/ 25748 w 98956"/>
                  <a:gd name="connsiteY2" fmla="*/ 152658 h 170780"/>
                  <a:gd name="connsiteX3" fmla="*/ 27091 w 98956"/>
                  <a:gd name="connsiteY3" fmla="*/ 167441 h 170780"/>
                  <a:gd name="connsiteX4" fmla="*/ 48589 w 98956"/>
                  <a:gd name="connsiteY4" fmla="*/ 159377 h 170780"/>
                  <a:gd name="connsiteX5" fmla="*/ 56650 w 98956"/>
                  <a:gd name="connsiteY5" fmla="*/ 120404 h 170780"/>
                  <a:gd name="connsiteX6" fmla="*/ 59337 w 98956"/>
                  <a:gd name="connsiteY6" fmla="*/ 92183 h 170780"/>
                  <a:gd name="connsiteX7" fmla="*/ 84865 w 98956"/>
                  <a:gd name="connsiteY7" fmla="*/ 73368 h 170780"/>
                  <a:gd name="connsiteX8" fmla="*/ 48589 w 98956"/>
                  <a:gd name="connsiteY8" fmla="*/ 798 h 170780"/>
                  <a:gd name="connsiteX9" fmla="*/ 2906 w 98956"/>
                  <a:gd name="connsiteY9" fmla="*/ 121748 h 17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6" h="170780">
                    <a:moveTo>
                      <a:pt x="2906" y="121748"/>
                    </a:moveTo>
                    <a:cubicBezTo>
                      <a:pt x="4250" y="128468"/>
                      <a:pt x="6937" y="135187"/>
                      <a:pt x="10968" y="139219"/>
                    </a:cubicBezTo>
                    <a:cubicBezTo>
                      <a:pt x="16342" y="144595"/>
                      <a:pt x="23060" y="145938"/>
                      <a:pt x="25748" y="152658"/>
                    </a:cubicBezTo>
                    <a:cubicBezTo>
                      <a:pt x="27091" y="156690"/>
                      <a:pt x="24404" y="162065"/>
                      <a:pt x="27091" y="167441"/>
                    </a:cubicBezTo>
                    <a:cubicBezTo>
                      <a:pt x="32465" y="175504"/>
                      <a:pt x="44558" y="167441"/>
                      <a:pt x="48589" y="159377"/>
                    </a:cubicBezTo>
                    <a:cubicBezTo>
                      <a:pt x="53963" y="147282"/>
                      <a:pt x="57993" y="133843"/>
                      <a:pt x="56650" y="120404"/>
                    </a:cubicBezTo>
                    <a:cubicBezTo>
                      <a:pt x="56650" y="110997"/>
                      <a:pt x="55307" y="100246"/>
                      <a:pt x="59337" y="92183"/>
                    </a:cubicBezTo>
                    <a:cubicBezTo>
                      <a:pt x="64711" y="82776"/>
                      <a:pt x="76804" y="80088"/>
                      <a:pt x="84865" y="73368"/>
                    </a:cubicBezTo>
                    <a:cubicBezTo>
                      <a:pt x="118455" y="47834"/>
                      <a:pt x="86209" y="-7265"/>
                      <a:pt x="48589" y="798"/>
                    </a:cubicBezTo>
                    <a:cubicBezTo>
                      <a:pt x="1563" y="11549"/>
                      <a:pt x="-5155" y="84119"/>
                      <a:pt x="2906" y="121748"/>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5F4F2AA7-967C-3BD6-A46A-1D74600A671D}"/>
                  </a:ext>
                </a:extLst>
              </p:cNvPr>
              <p:cNvSpPr/>
              <p:nvPr/>
            </p:nvSpPr>
            <p:spPr>
              <a:xfrm>
                <a:off x="4901277" y="6657738"/>
                <a:ext cx="289283" cy="180018"/>
              </a:xfrm>
              <a:custGeom>
                <a:avLst/>
                <a:gdLst>
                  <a:gd name="connsiteX0" fmla="*/ 7561 w 346165"/>
                  <a:gd name="connsiteY0" fmla="*/ 53940 h 215415"/>
                  <a:gd name="connsiteX1" fmla="*/ 15622 w 346165"/>
                  <a:gd name="connsiteY1" fmla="*/ 64692 h 215415"/>
                  <a:gd name="connsiteX2" fmla="*/ 31745 w 346165"/>
                  <a:gd name="connsiteY2" fmla="*/ 70067 h 215415"/>
                  <a:gd name="connsiteX3" fmla="*/ 131170 w 346165"/>
                  <a:gd name="connsiteY3" fmla="*/ 134574 h 215415"/>
                  <a:gd name="connsiteX4" fmla="*/ 140575 w 346165"/>
                  <a:gd name="connsiteY4" fmla="*/ 146669 h 215415"/>
                  <a:gd name="connsiteX5" fmla="*/ 168791 w 346165"/>
                  <a:gd name="connsiteY5" fmla="*/ 150701 h 215415"/>
                  <a:gd name="connsiteX6" fmla="*/ 225221 w 346165"/>
                  <a:gd name="connsiteY6" fmla="*/ 193705 h 215415"/>
                  <a:gd name="connsiteX7" fmla="*/ 230595 w 346165"/>
                  <a:gd name="connsiteY7" fmla="*/ 213864 h 215415"/>
                  <a:gd name="connsiteX8" fmla="*/ 244031 w 346165"/>
                  <a:gd name="connsiteY8" fmla="*/ 213864 h 215415"/>
                  <a:gd name="connsiteX9" fmla="*/ 299118 w 346165"/>
                  <a:gd name="connsiteY9" fmla="*/ 166828 h 215415"/>
                  <a:gd name="connsiteX10" fmla="*/ 293744 w 346165"/>
                  <a:gd name="connsiteY10" fmla="*/ 135918 h 215415"/>
                  <a:gd name="connsiteX11" fmla="*/ 346144 w 346165"/>
                  <a:gd name="connsiteY11" fmla="*/ 2873 h 215415"/>
                  <a:gd name="connsiteX12" fmla="*/ 250749 w 346165"/>
                  <a:gd name="connsiteY12" fmla="*/ 31094 h 215415"/>
                  <a:gd name="connsiteX13" fmla="*/ 230595 w 346165"/>
                  <a:gd name="connsiteY13" fmla="*/ 23031 h 215415"/>
                  <a:gd name="connsiteX14" fmla="*/ 151324 w 346165"/>
                  <a:gd name="connsiteY14" fmla="*/ 27063 h 215415"/>
                  <a:gd name="connsiteX15" fmla="*/ 88176 w 346165"/>
                  <a:gd name="connsiteY15" fmla="*/ 9592 h 215415"/>
                  <a:gd name="connsiteX16" fmla="*/ 7561 w 346165"/>
                  <a:gd name="connsiteY16" fmla="*/ 53940 h 2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6165" h="215415">
                    <a:moveTo>
                      <a:pt x="7561" y="53940"/>
                    </a:moveTo>
                    <a:cubicBezTo>
                      <a:pt x="8904" y="57972"/>
                      <a:pt x="11591" y="62004"/>
                      <a:pt x="15622" y="64692"/>
                    </a:cubicBezTo>
                    <a:cubicBezTo>
                      <a:pt x="19653" y="68723"/>
                      <a:pt x="26371" y="68723"/>
                      <a:pt x="31745" y="70067"/>
                    </a:cubicBezTo>
                    <a:cubicBezTo>
                      <a:pt x="72052" y="76787"/>
                      <a:pt x="109673" y="100977"/>
                      <a:pt x="131170" y="134574"/>
                    </a:cubicBezTo>
                    <a:cubicBezTo>
                      <a:pt x="133857" y="138606"/>
                      <a:pt x="136545" y="143981"/>
                      <a:pt x="140575" y="146669"/>
                    </a:cubicBezTo>
                    <a:cubicBezTo>
                      <a:pt x="148637" y="152045"/>
                      <a:pt x="159385" y="150701"/>
                      <a:pt x="168791" y="150701"/>
                    </a:cubicBezTo>
                    <a:cubicBezTo>
                      <a:pt x="195662" y="150701"/>
                      <a:pt x="223877" y="168171"/>
                      <a:pt x="225221" y="193705"/>
                    </a:cubicBezTo>
                    <a:cubicBezTo>
                      <a:pt x="225221" y="200425"/>
                      <a:pt x="225221" y="209832"/>
                      <a:pt x="230595" y="213864"/>
                    </a:cubicBezTo>
                    <a:cubicBezTo>
                      <a:pt x="234626" y="216551"/>
                      <a:pt x="240000" y="215207"/>
                      <a:pt x="244031" y="213864"/>
                    </a:cubicBezTo>
                    <a:cubicBezTo>
                      <a:pt x="268216" y="205800"/>
                      <a:pt x="297775" y="192361"/>
                      <a:pt x="299118" y="166828"/>
                    </a:cubicBezTo>
                    <a:cubicBezTo>
                      <a:pt x="299118" y="156076"/>
                      <a:pt x="295087" y="146669"/>
                      <a:pt x="293744" y="135918"/>
                    </a:cubicBezTo>
                    <a:cubicBezTo>
                      <a:pt x="287026" y="87538"/>
                      <a:pt x="347487" y="51253"/>
                      <a:pt x="346144" y="2873"/>
                    </a:cubicBezTo>
                    <a:cubicBezTo>
                      <a:pt x="312554" y="2873"/>
                      <a:pt x="282995" y="41845"/>
                      <a:pt x="250749" y="31094"/>
                    </a:cubicBezTo>
                    <a:cubicBezTo>
                      <a:pt x="244031" y="28406"/>
                      <a:pt x="237313" y="24375"/>
                      <a:pt x="230595" y="23031"/>
                    </a:cubicBezTo>
                    <a:cubicBezTo>
                      <a:pt x="206411" y="16312"/>
                      <a:pt x="176852" y="28406"/>
                      <a:pt x="151324" y="27063"/>
                    </a:cubicBezTo>
                    <a:cubicBezTo>
                      <a:pt x="128483" y="25719"/>
                      <a:pt x="109673" y="14968"/>
                      <a:pt x="88176" y="9592"/>
                    </a:cubicBezTo>
                    <a:cubicBezTo>
                      <a:pt x="47868" y="-3847"/>
                      <a:pt x="-23342" y="-13254"/>
                      <a:pt x="7561" y="5394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2FA77480-9D01-E7AC-D1E0-870CF2177C19}"/>
                  </a:ext>
                </a:extLst>
              </p:cNvPr>
              <p:cNvSpPr/>
              <p:nvPr/>
            </p:nvSpPr>
            <p:spPr>
              <a:xfrm>
                <a:off x="4046404" y="6374882"/>
                <a:ext cx="86627" cy="44922"/>
              </a:xfrm>
              <a:custGeom>
                <a:avLst/>
                <a:gdLst>
                  <a:gd name="connsiteX0" fmla="*/ 84646 w 103660"/>
                  <a:gd name="connsiteY0" fmla="*/ 5375 h 53755"/>
                  <a:gd name="connsiteX1" fmla="*/ 0 w 103660"/>
                  <a:gd name="connsiteY1" fmla="*/ 16126 h 53755"/>
                  <a:gd name="connsiteX2" fmla="*/ 92708 w 103660"/>
                  <a:gd name="connsiteY2" fmla="*/ 53756 h 53755"/>
                  <a:gd name="connsiteX3" fmla="*/ 99425 w 103660"/>
                  <a:gd name="connsiteY3" fmla="*/ 20158 h 53755"/>
                  <a:gd name="connsiteX4" fmla="*/ 84646 w 103660"/>
                  <a:gd name="connsiteY4" fmla="*/ 0 h 53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60" h="53755">
                    <a:moveTo>
                      <a:pt x="84646" y="5375"/>
                    </a:moveTo>
                    <a:cubicBezTo>
                      <a:pt x="56431" y="-1344"/>
                      <a:pt x="25528" y="2688"/>
                      <a:pt x="0" y="16126"/>
                    </a:cubicBezTo>
                    <a:cubicBezTo>
                      <a:pt x="34933" y="12095"/>
                      <a:pt x="69866" y="26878"/>
                      <a:pt x="92708" y="53756"/>
                    </a:cubicBezTo>
                    <a:cubicBezTo>
                      <a:pt x="100769" y="44348"/>
                      <a:pt x="108830" y="29565"/>
                      <a:pt x="99425" y="20158"/>
                    </a:cubicBezTo>
                    <a:cubicBezTo>
                      <a:pt x="94051" y="13439"/>
                      <a:pt x="79272" y="6719"/>
                      <a:pt x="84646" y="0"/>
                    </a:cubicBezTo>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F3F134EA-9145-0519-4909-00094AF52994}"/>
                  </a:ext>
                </a:extLst>
              </p:cNvPr>
              <p:cNvSpPr/>
              <p:nvPr/>
            </p:nvSpPr>
            <p:spPr>
              <a:xfrm>
                <a:off x="5874329" y="6599685"/>
                <a:ext cx="149333" cy="85255"/>
              </a:xfrm>
              <a:custGeom>
                <a:avLst/>
                <a:gdLst>
                  <a:gd name="connsiteX0" fmla="*/ 138389 w 178696"/>
                  <a:gd name="connsiteY0" fmla="*/ 80404 h 102019"/>
                  <a:gd name="connsiteX1" fmla="*/ 178696 w 178696"/>
                  <a:gd name="connsiteY1" fmla="*/ 101906 h 102019"/>
                  <a:gd name="connsiteX2" fmla="*/ 77928 w 178696"/>
                  <a:gd name="connsiteY2" fmla="*/ 6490 h 102019"/>
                  <a:gd name="connsiteX3" fmla="*/ 0 w 178696"/>
                  <a:gd name="connsiteY3" fmla="*/ 9177 h 102019"/>
                  <a:gd name="connsiteX4" fmla="*/ 57774 w 178696"/>
                  <a:gd name="connsiteY4" fmla="*/ 23960 h 102019"/>
                  <a:gd name="connsiteX5" fmla="*/ 138389 w 178696"/>
                  <a:gd name="connsiteY5" fmla="*/ 80404 h 10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96" h="102019">
                    <a:moveTo>
                      <a:pt x="138389" y="80404"/>
                    </a:moveTo>
                    <a:cubicBezTo>
                      <a:pt x="149138" y="92499"/>
                      <a:pt x="162574" y="103250"/>
                      <a:pt x="178696" y="101906"/>
                    </a:cubicBezTo>
                    <a:cubicBezTo>
                      <a:pt x="147794" y="66965"/>
                      <a:pt x="114205" y="36055"/>
                      <a:pt x="77928" y="6490"/>
                    </a:cubicBezTo>
                    <a:cubicBezTo>
                      <a:pt x="61805" y="-6949"/>
                      <a:pt x="18810" y="3802"/>
                      <a:pt x="0" y="9177"/>
                    </a:cubicBezTo>
                    <a:cubicBezTo>
                      <a:pt x="16123" y="18585"/>
                      <a:pt x="38964" y="19929"/>
                      <a:pt x="57774" y="23960"/>
                    </a:cubicBezTo>
                    <a:cubicBezTo>
                      <a:pt x="95394" y="34711"/>
                      <a:pt x="111517" y="52182"/>
                      <a:pt x="138389" y="80404"/>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90792118-2C30-7951-2099-20C0C5F052FE}"/>
                  </a:ext>
                </a:extLst>
              </p:cNvPr>
              <p:cNvSpPr/>
              <p:nvPr/>
            </p:nvSpPr>
            <p:spPr>
              <a:xfrm>
                <a:off x="6555159" y="5732469"/>
                <a:ext cx="327208" cy="173472"/>
              </a:xfrm>
              <a:custGeom>
                <a:avLst/>
                <a:gdLst>
                  <a:gd name="connsiteX0" fmla="*/ 119626 w 391548"/>
                  <a:gd name="connsiteY0" fmla="*/ 117865 h 207582"/>
                  <a:gd name="connsiteX1" fmla="*/ 112908 w 391548"/>
                  <a:gd name="connsiteY1" fmla="*/ 206562 h 207582"/>
                  <a:gd name="connsiteX2" fmla="*/ 165308 w 391548"/>
                  <a:gd name="connsiteY2" fmla="*/ 185060 h 207582"/>
                  <a:gd name="connsiteX3" fmla="*/ 181431 w 391548"/>
                  <a:gd name="connsiteY3" fmla="*/ 160870 h 207582"/>
                  <a:gd name="connsiteX4" fmla="*/ 196211 w 391548"/>
                  <a:gd name="connsiteY4" fmla="*/ 151462 h 207582"/>
                  <a:gd name="connsiteX5" fmla="*/ 287574 w 391548"/>
                  <a:gd name="connsiteY5" fmla="*/ 107114 h 207582"/>
                  <a:gd name="connsiteX6" fmla="*/ 284888 w 391548"/>
                  <a:gd name="connsiteY6" fmla="*/ 81580 h 207582"/>
                  <a:gd name="connsiteX7" fmla="*/ 365503 w 391548"/>
                  <a:gd name="connsiteY7" fmla="*/ 62765 h 207582"/>
                  <a:gd name="connsiteX8" fmla="*/ 387000 w 391548"/>
                  <a:gd name="connsiteY8" fmla="*/ 50670 h 207582"/>
                  <a:gd name="connsiteX9" fmla="*/ 387000 w 391548"/>
                  <a:gd name="connsiteY9" fmla="*/ 27824 h 207582"/>
                  <a:gd name="connsiteX10" fmla="*/ 358785 w 391548"/>
                  <a:gd name="connsiteY10" fmla="*/ 30512 h 207582"/>
                  <a:gd name="connsiteX11" fmla="*/ 259359 w 391548"/>
                  <a:gd name="connsiteY11" fmla="*/ 49326 h 207582"/>
                  <a:gd name="connsiteX12" fmla="*/ 236518 w 391548"/>
                  <a:gd name="connsiteY12" fmla="*/ 43951 h 207582"/>
                  <a:gd name="connsiteX13" fmla="*/ 130375 w 391548"/>
                  <a:gd name="connsiteY13" fmla="*/ 4978 h 207582"/>
                  <a:gd name="connsiteX14" fmla="*/ 26919 w 391548"/>
                  <a:gd name="connsiteY14" fmla="*/ 45295 h 207582"/>
                  <a:gd name="connsiteX15" fmla="*/ 119626 w 391548"/>
                  <a:gd name="connsiteY15" fmla="*/ 117865 h 20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548" h="207582">
                    <a:moveTo>
                      <a:pt x="119626" y="117865"/>
                    </a:moveTo>
                    <a:cubicBezTo>
                      <a:pt x="131719" y="146087"/>
                      <a:pt x="100816" y="178340"/>
                      <a:pt x="112908" y="206562"/>
                    </a:cubicBezTo>
                    <a:cubicBezTo>
                      <a:pt x="133062" y="210593"/>
                      <a:pt x="154560" y="202530"/>
                      <a:pt x="165308" y="185060"/>
                    </a:cubicBezTo>
                    <a:cubicBezTo>
                      <a:pt x="170683" y="176996"/>
                      <a:pt x="174714" y="167589"/>
                      <a:pt x="181431" y="160870"/>
                    </a:cubicBezTo>
                    <a:cubicBezTo>
                      <a:pt x="185462" y="156838"/>
                      <a:pt x="190837" y="154150"/>
                      <a:pt x="196211" y="151462"/>
                    </a:cubicBezTo>
                    <a:cubicBezTo>
                      <a:pt x="227113" y="136679"/>
                      <a:pt x="256672" y="121896"/>
                      <a:pt x="287574" y="107114"/>
                    </a:cubicBezTo>
                    <a:cubicBezTo>
                      <a:pt x="286231" y="99051"/>
                      <a:pt x="286231" y="89643"/>
                      <a:pt x="284888" y="81580"/>
                    </a:cubicBezTo>
                    <a:cubicBezTo>
                      <a:pt x="311759" y="77548"/>
                      <a:pt x="339974" y="72173"/>
                      <a:pt x="365503" y="62765"/>
                    </a:cubicBezTo>
                    <a:cubicBezTo>
                      <a:pt x="373564" y="60078"/>
                      <a:pt x="381625" y="57390"/>
                      <a:pt x="387000" y="50670"/>
                    </a:cubicBezTo>
                    <a:cubicBezTo>
                      <a:pt x="392374" y="43951"/>
                      <a:pt x="393717" y="33200"/>
                      <a:pt x="387000" y="27824"/>
                    </a:cubicBezTo>
                    <a:cubicBezTo>
                      <a:pt x="378938" y="21105"/>
                      <a:pt x="366846" y="26480"/>
                      <a:pt x="358785" y="30512"/>
                    </a:cubicBezTo>
                    <a:cubicBezTo>
                      <a:pt x="327882" y="45295"/>
                      <a:pt x="292949" y="52014"/>
                      <a:pt x="259359" y="49326"/>
                    </a:cubicBezTo>
                    <a:cubicBezTo>
                      <a:pt x="251298" y="47982"/>
                      <a:pt x="243236" y="47982"/>
                      <a:pt x="236518" y="43951"/>
                    </a:cubicBezTo>
                    <a:cubicBezTo>
                      <a:pt x="194867" y="19761"/>
                      <a:pt x="186805" y="-12493"/>
                      <a:pt x="130375" y="4978"/>
                    </a:cubicBezTo>
                    <a:cubicBezTo>
                      <a:pt x="95442" y="15729"/>
                      <a:pt x="59165" y="27824"/>
                      <a:pt x="26919" y="45295"/>
                    </a:cubicBezTo>
                    <a:cubicBezTo>
                      <a:pt x="-64444" y="95019"/>
                      <a:pt x="104847" y="81580"/>
                      <a:pt x="119626" y="117865"/>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30F9881-0DC2-A52E-B0B7-8E83960A3B2A}"/>
                  </a:ext>
                </a:extLst>
              </p:cNvPr>
              <p:cNvSpPr/>
              <p:nvPr/>
            </p:nvSpPr>
            <p:spPr>
              <a:xfrm>
                <a:off x="4940156" y="4572674"/>
                <a:ext cx="76556" cy="56266"/>
              </a:xfrm>
              <a:custGeom>
                <a:avLst/>
                <a:gdLst>
                  <a:gd name="connsiteX0" fmla="*/ 55087 w 91610"/>
                  <a:gd name="connsiteY0" fmla="*/ 6351 h 67330"/>
                  <a:gd name="connsiteX1" fmla="*/ 0 w 91610"/>
                  <a:gd name="connsiteY1" fmla="*/ 30541 h 67330"/>
                  <a:gd name="connsiteX2" fmla="*/ 60461 w 91610"/>
                  <a:gd name="connsiteY2" fmla="*/ 50700 h 67330"/>
                  <a:gd name="connsiteX3" fmla="*/ 63149 w 91610"/>
                  <a:gd name="connsiteY3" fmla="*/ 62795 h 67330"/>
                  <a:gd name="connsiteX4" fmla="*/ 73897 w 91610"/>
                  <a:gd name="connsiteY4" fmla="*/ 66826 h 67330"/>
                  <a:gd name="connsiteX5" fmla="*/ 76584 w 91610"/>
                  <a:gd name="connsiteY5" fmla="*/ 62795 h 67330"/>
                  <a:gd name="connsiteX6" fmla="*/ 91364 w 91610"/>
                  <a:gd name="connsiteY6" fmla="*/ 3663 h 67330"/>
                  <a:gd name="connsiteX7" fmla="*/ 28215 w 91610"/>
                  <a:gd name="connsiteY7" fmla="*/ 10383 h 6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10" h="67330">
                    <a:moveTo>
                      <a:pt x="55087" y="6351"/>
                    </a:moveTo>
                    <a:cubicBezTo>
                      <a:pt x="36277" y="13071"/>
                      <a:pt x="17467" y="21134"/>
                      <a:pt x="0" y="30541"/>
                    </a:cubicBezTo>
                    <a:cubicBezTo>
                      <a:pt x="17467" y="42636"/>
                      <a:pt x="38964" y="49356"/>
                      <a:pt x="60461" y="50700"/>
                    </a:cubicBezTo>
                    <a:cubicBezTo>
                      <a:pt x="60461" y="54732"/>
                      <a:pt x="60461" y="58763"/>
                      <a:pt x="63149" y="62795"/>
                    </a:cubicBezTo>
                    <a:cubicBezTo>
                      <a:pt x="65835" y="66826"/>
                      <a:pt x="69866" y="68170"/>
                      <a:pt x="73897" y="66826"/>
                    </a:cubicBezTo>
                    <a:cubicBezTo>
                      <a:pt x="75241" y="65482"/>
                      <a:pt x="76584" y="64139"/>
                      <a:pt x="76584" y="62795"/>
                    </a:cubicBezTo>
                    <a:cubicBezTo>
                      <a:pt x="88677" y="45324"/>
                      <a:pt x="92707" y="23822"/>
                      <a:pt x="91364" y="3663"/>
                    </a:cubicBezTo>
                    <a:cubicBezTo>
                      <a:pt x="71210" y="-3056"/>
                      <a:pt x="47025" y="-368"/>
                      <a:pt x="28215" y="10383"/>
                    </a:cubicBezTo>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9762D70-E9F3-AC25-A7F6-F31AB1A349AC}"/>
                  </a:ext>
                </a:extLst>
              </p:cNvPr>
              <p:cNvSpPr/>
              <p:nvPr/>
            </p:nvSpPr>
            <p:spPr>
              <a:xfrm>
                <a:off x="5012016" y="4752057"/>
                <a:ext cx="90993" cy="96584"/>
              </a:xfrm>
              <a:custGeom>
                <a:avLst/>
                <a:gdLst>
                  <a:gd name="connsiteX0" fmla="*/ 67179 w 108886"/>
                  <a:gd name="connsiteY0" fmla="*/ 44348 h 115574"/>
                  <a:gd name="connsiteX1" fmla="*/ 53743 w 108886"/>
                  <a:gd name="connsiteY1" fmla="*/ 56443 h 115574"/>
                  <a:gd name="connsiteX2" fmla="*/ 37621 w 108886"/>
                  <a:gd name="connsiteY2" fmla="*/ 55100 h 115574"/>
                  <a:gd name="connsiteX3" fmla="*/ 33590 w 108886"/>
                  <a:gd name="connsiteY3" fmla="*/ 36285 h 115574"/>
                  <a:gd name="connsiteX4" fmla="*/ 21497 w 108886"/>
                  <a:gd name="connsiteY4" fmla="*/ 25534 h 115574"/>
                  <a:gd name="connsiteX5" fmla="*/ 17467 w 108886"/>
                  <a:gd name="connsiteY5" fmla="*/ 29565 h 115574"/>
                  <a:gd name="connsiteX6" fmla="*/ 5375 w 108886"/>
                  <a:gd name="connsiteY6" fmla="*/ 47036 h 115574"/>
                  <a:gd name="connsiteX7" fmla="*/ 0 w 108886"/>
                  <a:gd name="connsiteY7" fmla="*/ 59131 h 115574"/>
                  <a:gd name="connsiteX8" fmla="*/ 4031 w 108886"/>
                  <a:gd name="connsiteY8" fmla="*/ 73914 h 115574"/>
                  <a:gd name="connsiteX9" fmla="*/ 34933 w 108886"/>
                  <a:gd name="connsiteY9" fmla="*/ 110199 h 115574"/>
                  <a:gd name="connsiteX10" fmla="*/ 45682 w 108886"/>
                  <a:gd name="connsiteY10" fmla="*/ 112887 h 115574"/>
                  <a:gd name="connsiteX11" fmla="*/ 49713 w 108886"/>
                  <a:gd name="connsiteY11" fmla="*/ 115575 h 115574"/>
                  <a:gd name="connsiteX12" fmla="*/ 56431 w 108886"/>
                  <a:gd name="connsiteY12" fmla="*/ 112887 h 115574"/>
                  <a:gd name="connsiteX13" fmla="*/ 108830 w 108886"/>
                  <a:gd name="connsiteY13" fmla="*/ 0 h 115574"/>
                  <a:gd name="connsiteX14" fmla="*/ 67179 w 108886"/>
                  <a:gd name="connsiteY14" fmla="*/ 44348 h 11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86" h="115574">
                    <a:moveTo>
                      <a:pt x="67179" y="44348"/>
                    </a:moveTo>
                    <a:cubicBezTo>
                      <a:pt x="63149" y="49724"/>
                      <a:pt x="59118" y="53756"/>
                      <a:pt x="53743" y="56443"/>
                    </a:cubicBezTo>
                    <a:cubicBezTo>
                      <a:pt x="48369" y="59131"/>
                      <a:pt x="41651" y="59131"/>
                      <a:pt x="37621" y="55100"/>
                    </a:cubicBezTo>
                    <a:cubicBezTo>
                      <a:pt x="33590" y="49724"/>
                      <a:pt x="34933" y="43004"/>
                      <a:pt x="33590" y="36285"/>
                    </a:cubicBezTo>
                    <a:cubicBezTo>
                      <a:pt x="32246" y="29565"/>
                      <a:pt x="26872" y="22846"/>
                      <a:pt x="21497" y="25534"/>
                    </a:cubicBezTo>
                    <a:cubicBezTo>
                      <a:pt x="20154" y="26878"/>
                      <a:pt x="18810" y="28222"/>
                      <a:pt x="17467" y="29565"/>
                    </a:cubicBezTo>
                    <a:cubicBezTo>
                      <a:pt x="13436" y="34941"/>
                      <a:pt x="9405" y="41661"/>
                      <a:pt x="5375" y="47036"/>
                    </a:cubicBezTo>
                    <a:cubicBezTo>
                      <a:pt x="2687" y="51068"/>
                      <a:pt x="0" y="55100"/>
                      <a:pt x="0" y="59131"/>
                    </a:cubicBezTo>
                    <a:cubicBezTo>
                      <a:pt x="0" y="64507"/>
                      <a:pt x="1344" y="68539"/>
                      <a:pt x="4031" y="73914"/>
                    </a:cubicBezTo>
                    <a:cubicBezTo>
                      <a:pt x="10749" y="88697"/>
                      <a:pt x="18810" y="106167"/>
                      <a:pt x="34933" y="110199"/>
                    </a:cubicBezTo>
                    <a:cubicBezTo>
                      <a:pt x="38964" y="111543"/>
                      <a:pt x="42995" y="111543"/>
                      <a:pt x="45682" y="112887"/>
                    </a:cubicBezTo>
                    <a:cubicBezTo>
                      <a:pt x="47025" y="114231"/>
                      <a:pt x="48369" y="115575"/>
                      <a:pt x="49713" y="115575"/>
                    </a:cubicBezTo>
                    <a:cubicBezTo>
                      <a:pt x="52400" y="115575"/>
                      <a:pt x="53743" y="114231"/>
                      <a:pt x="56431" y="112887"/>
                    </a:cubicBezTo>
                    <a:cubicBezTo>
                      <a:pt x="87333" y="86009"/>
                      <a:pt x="110174" y="41661"/>
                      <a:pt x="108830" y="0"/>
                    </a:cubicBezTo>
                    <a:cubicBezTo>
                      <a:pt x="90020" y="6719"/>
                      <a:pt x="77928" y="30909"/>
                      <a:pt x="67179" y="44348"/>
                    </a:cubicBezTo>
                    <a:close/>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B4E45398-345B-F325-0382-A9BB53D6B6A1}"/>
                  </a:ext>
                </a:extLst>
              </p:cNvPr>
              <p:cNvSpPr/>
              <p:nvPr/>
            </p:nvSpPr>
            <p:spPr>
              <a:xfrm>
                <a:off x="4946178" y="4807193"/>
                <a:ext cx="51133" cy="46245"/>
              </a:xfrm>
              <a:custGeom>
                <a:avLst/>
                <a:gdLst>
                  <a:gd name="connsiteX0" fmla="*/ 19665 w 61188"/>
                  <a:gd name="connsiteY0" fmla="*/ 1217 h 55339"/>
                  <a:gd name="connsiteX1" fmla="*/ 855 w 61188"/>
                  <a:gd name="connsiteY1" fmla="*/ 10624 h 55339"/>
                  <a:gd name="connsiteX2" fmla="*/ 7573 w 61188"/>
                  <a:gd name="connsiteY2" fmla="*/ 32127 h 55339"/>
                  <a:gd name="connsiteX3" fmla="*/ 27727 w 61188"/>
                  <a:gd name="connsiteY3" fmla="*/ 45566 h 55339"/>
                  <a:gd name="connsiteX4" fmla="*/ 42507 w 61188"/>
                  <a:gd name="connsiteY4" fmla="*/ 52285 h 55339"/>
                  <a:gd name="connsiteX5" fmla="*/ 53255 w 61188"/>
                  <a:gd name="connsiteY5" fmla="*/ 54973 h 55339"/>
                  <a:gd name="connsiteX6" fmla="*/ 58629 w 61188"/>
                  <a:gd name="connsiteY6" fmla="*/ 30783 h 55339"/>
                  <a:gd name="connsiteX7" fmla="*/ 35789 w 61188"/>
                  <a:gd name="connsiteY7" fmla="*/ 5249 h 55339"/>
                  <a:gd name="connsiteX8" fmla="*/ 3543 w 61188"/>
                  <a:gd name="connsiteY8" fmla="*/ 10624 h 5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88" h="55339">
                    <a:moveTo>
                      <a:pt x="19665" y="1217"/>
                    </a:moveTo>
                    <a:cubicBezTo>
                      <a:pt x="12948" y="-2815"/>
                      <a:pt x="3543" y="3905"/>
                      <a:pt x="855" y="10624"/>
                    </a:cubicBezTo>
                    <a:cubicBezTo>
                      <a:pt x="-1832" y="18688"/>
                      <a:pt x="2199" y="26751"/>
                      <a:pt x="7573" y="32127"/>
                    </a:cubicBezTo>
                    <a:cubicBezTo>
                      <a:pt x="12948" y="37502"/>
                      <a:pt x="21009" y="41534"/>
                      <a:pt x="27727" y="45566"/>
                    </a:cubicBezTo>
                    <a:cubicBezTo>
                      <a:pt x="33101" y="48254"/>
                      <a:pt x="37132" y="49597"/>
                      <a:pt x="42507" y="52285"/>
                    </a:cubicBezTo>
                    <a:cubicBezTo>
                      <a:pt x="46537" y="53629"/>
                      <a:pt x="49224" y="56317"/>
                      <a:pt x="53255" y="54973"/>
                    </a:cubicBezTo>
                    <a:cubicBezTo>
                      <a:pt x="62660" y="53629"/>
                      <a:pt x="62660" y="38846"/>
                      <a:pt x="58629" y="30783"/>
                    </a:cubicBezTo>
                    <a:cubicBezTo>
                      <a:pt x="54599" y="20032"/>
                      <a:pt x="46537" y="10624"/>
                      <a:pt x="35789" y="5249"/>
                    </a:cubicBezTo>
                    <a:cubicBezTo>
                      <a:pt x="25040" y="-127"/>
                      <a:pt x="11604" y="2561"/>
                      <a:pt x="3543" y="10624"/>
                    </a:cubicBezTo>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70EB1C50-9EBF-07FD-60ED-EE5D686F2D19}"/>
                  </a:ext>
                </a:extLst>
              </p:cNvPr>
              <p:cNvSpPr/>
              <p:nvPr/>
            </p:nvSpPr>
            <p:spPr>
              <a:xfrm>
                <a:off x="4995174" y="4875249"/>
                <a:ext cx="43913" cy="30667"/>
              </a:xfrm>
              <a:custGeom>
                <a:avLst/>
                <a:gdLst>
                  <a:gd name="connsiteX0" fmla="*/ 40307 w 52547"/>
                  <a:gd name="connsiteY0" fmla="*/ 23259 h 36697"/>
                  <a:gd name="connsiteX1" fmla="*/ 0 w 52547"/>
                  <a:gd name="connsiteY1" fmla="*/ 413 h 36697"/>
                  <a:gd name="connsiteX2" fmla="*/ 52400 w 52547"/>
                  <a:gd name="connsiteY2" fmla="*/ 36698 h 36697"/>
                  <a:gd name="connsiteX3" fmla="*/ 36277 w 52547"/>
                  <a:gd name="connsiteY3" fmla="*/ 16540 h 36697"/>
                </a:gdLst>
                <a:ahLst/>
                <a:cxnLst>
                  <a:cxn ang="0">
                    <a:pos x="connsiteX0" y="connsiteY0"/>
                  </a:cxn>
                  <a:cxn ang="0">
                    <a:pos x="connsiteX1" y="connsiteY1"/>
                  </a:cxn>
                  <a:cxn ang="0">
                    <a:pos x="connsiteX2" y="connsiteY2"/>
                  </a:cxn>
                  <a:cxn ang="0">
                    <a:pos x="connsiteX3" y="connsiteY3"/>
                  </a:cxn>
                </a:cxnLst>
                <a:rect l="l" t="t" r="r" b="b"/>
                <a:pathLst>
                  <a:path w="52547" h="36697">
                    <a:moveTo>
                      <a:pt x="40307" y="23259"/>
                    </a:moveTo>
                    <a:cubicBezTo>
                      <a:pt x="33590" y="8477"/>
                      <a:pt x="16123" y="-2275"/>
                      <a:pt x="0" y="413"/>
                    </a:cubicBezTo>
                    <a:cubicBezTo>
                      <a:pt x="13436" y="17884"/>
                      <a:pt x="32246" y="29979"/>
                      <a:pt x="52400" y="36698"/>
                    </a:cubicBezTo>
                    <a:cubicBezTo>
                      <a:pt x="53743" y="27291"/>
                      <a:pt x="45682" y="17884"/>
                      <a:pt x="36277" y="16540"/>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A30EED4D-2A92-3BC0-65C0-3A14487681F8}"/>
                  </a:ext>
                </a:extLst>
              </p:cNvPr>
              <p:cNvSpPr/>
              <p:nvPr/>
            </p:nvSpPr>
            <p:spPr>
              <a:xfrm>
                <a:off x="5706679" y="4474660"/>
                <a:ext cx="67876" cy="52885"/>
              </a:xfrm>
              <a:custGeom>
                <a:avLst/>
                <a:gdLst>
                  <a:gd name="connsiteX0" fmla="*/ 68944 w 81222"/>
                  <a:gd name="connsiteY0" fmla="*/ 0 h 63284"/>
                  <a:gd name="connsiteX1" fmla="*/ 13857 w 81222"/>
                  <a:gd name="connsiteY1" fmla="*/ 36285 h 63284"/>
                  <a:gd name="connsiteX2" fmla="*/ 1765 w 81222"/>
                  <a:gd name="connsiteY2" fmla="*/ 47036 h 63284"/>
                  <a:gd name="connsiteX3" fmla="*/ 4452 w 81222"/>
                  <a:gd name="connsiteY3" fmla="*/ 61819 h 63284"/>
                  <a:gd name="connsiteX4" fmla="*/ 20575 w 81222"/>
                  <a:gd name="connsiteY4" fmla="*/ 60475 h 63284"/>
                  <a:gd name="connsiteX5" fmla="*/ 56852 w 81222"/>
                  <a:gd name="connsiteY5" fmla="*/ 44349 h 63284"/>
                  <a:gd name="connsiteX6" fmla="*/ 78349 w 81222"/>
                  <a:gd name="connsiteY6" fmla="*/ 28222 h 63284"/>
                  <a:gd name="connsiteX7" fmla="*/ 77006 w 81222"/>
                  <a:gd name="connsiteY7" fmla="*/ 6719 h 63284"/>
                  <a:gd name="connsiteX8" fmla="*/ 56852 w 81222"/>
                  <a:gd name="connsiteY8" fmla="*/ 8063 h 6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22" h="63284">
                    <a:moveTo>
                      <a:pt x="68944" y="0"/>
                    </a:moveTo>
                    <a:cubicBezTo>
                      <a:pt x="50134" y="12095"/>
                      <a:pt x="32668" y="24190"/>
                      <a:pt x="13857" y="36285"/>
                    </a:cubicBezTo>
                    <a:cubicBezTo>
                      <a:pt x="9826" y="38973"/>
                      <a:pt x="4452" y="43005"/>
                      <a:pt x="1765" y="47036"/>
                    </a:cubicBezTo>
                    <a:cubicBezTo>
                      <a:pt x="-922" y="52412"/>
                      <a:pt x="-922" y="59131"/>
                      <a:pt x="4452" y="61819"/>
                    </a:cubicBezTo>
                    <a:cubicBezTo>
                      <a:pt x="8483" y="64507"/>
                      <a:pt x="15201" y="63163"/>
                      <a:pt x="20575" y="60475"/>
                    </a:cubicBezTo>
                    <a:cubicBezTo>
                      <a:pt x="32668" y="55100"/>
                      <a:pt x="44760" y="49724"/>
                      <a:pt x="56852" y="44349"/>
                    </a:cubicBezTo>
                    <a:cubicBezTo>
                      <a:pt x="64913" y="40317"/>
                      <a:pt x="74319" y="36285"/>
                      <a:pt x="78349" y="28222"/>
                    </a:cubicBezTo>
                    <a:cubicBezTo>
                      <a:pt x="82380" y="21502"/>
                      <a:pt x="82380" y="12095"/>
                      <a:pt x="77006" y="6719"/>
                    </a:cubicBezTo>
                    <a:cubicBezTo>
                      <a:pt x="71631" y="1344"/>
                      <a:pt x="60883" y="1344"/>
                      <a:pt x="56852" y="8063"/>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F979D18C-D66A-9514-E521-1C1F044AB1AF}"/>
                  </a:ext>
                </a:extLst>
              </p:cNvPr>
              <p:cNvSpPr/>
              <p:nvPr/>
            </p:nvSpPr>
            <p:spPr>
              <a:xfrm>
                <a:off x="3988405" y="4257909"/>
                <a:ext cx="72596" cy="53907"/>
              </a:xfrm>
              <a:custGeom>
                <a:avLst/>
                <a:gdLst>
                  <a:gd name="connsiteX0" fmla="*/ 66718 w 86872"/>
                  <a:gd name="connsiteY0" fmla="*/ 0 h 64506"/>
                  <a:gd name="connsiteX1" fmla="*/ 34473 w 86872"/>
                  <a:gd name="connsiteY1" fmla="*/ 17470 h 64506"/>
                  <a:gd name="connsiteX2" fmla="*/ 883 w 86872"/>
                  <a:gd name="connsiteY2" fmla="*/ 64507 h 64506"/>
                  <a:gd name="connsiteX3" fmla="*/ 58657 w 86872"/>
                  <a:gd name="connsiteY3" fmla="*/ 45692 h 64506"/>
                  <a:gd name="connsiteX4" fmla="*/ 69405 w 86872"/>
                  <a:gd name="connsiteY4" fmla="*/ 44348 h 64506"/>
                  <a:gd name="connsiteX5" fmla="*/ 77467 w 86872"/>
                  <a:gd name="connsiteY5" fmla="*/ 32253 h 64506"/>
                  <a:gd name="connsiteX6" fmla="*/ 86872 w 86872"/>
                  <a:gd name="connsiteY6" fmla="*/ 8063 h 64506"/>
                  <a:gd name="connsiteX7" fmla="*/ 62687 w 86872"/>
                  <a:gd name="connsiteY7" fmla="*/ 17470 h 6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872" h="64506">
                    <a:moveTo>
                      <a:pt x="66718" y="0"/>
                    </a:moveTo>
                    <a:cubicBezTo>
                      <a:pt x="57313" y="8063"/>
                      <a:pt x="45221" y="12095"/>
                      <a:pt x="34473" y="17470"/>
                    </a:cubicBezTo>
                    <a:cubicBezTo>
                      <a:pt x="15662" y="26878"/>
                      <a:pt x="-4492" y="44348"/>
                      <a:pt x="883" y="64507"/>
                    </a:cubicBezTo>
                    <a:cubicBezTo>
                      <a:pt x="15662" y="49724"/>
                      <a:pt x="38503" y="47036"/>
                      <a:pt x="58657" y="45692"/>
                    </a:cubicBezTo>
                    <a:cubicBezTo>
                      <a:pt x="62687" y="45692"/>
                      <a:pt x="65375" y="45692"/>
                      <a:pt x="69405" y="44348"/>
                    </a:cubicBezTo>
                    <a:cubicBezTo>
                      <a:pt x="73436" y="41661"/>
                      <a:pt x="76123" y="37629"/>
                      <a:pt x="77467" y="32253"/>
                    </a:cubicBezTo>
                    <a:cubicBezTo>
                      <a:pt x="80154" y="24190"/>
                      <a:pt x="84185" y="16127"/>
                      <a:pt x="86872" y="8063"/>
                    </a:cubicBezTo>
                    <a:cubicBezTo>
                      <a:pt x="77467" y="9407"/>
                      <a:pt x="69405" y="12095"/>
                      <a:pt x="62687" y="17470"/>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53AEC7B6-64E9-77EE-58FD-E5902A63B363}"/>
                  </a:ext>
                </a:extLst>
              </p:cNvPr>
              <p:cNvSpPr/>
              <p:nvPr/>
            </p:nvSpPr>
            <p:spPr>
              <a:xfrm>
                <a:off x="3988019" y="4721734"/>
                <a:ext cx="40421" cy="27127"/>
              </a:xfrm>
              <a:custGeom>
                <a:avLst/>
                <a:gdLst>
                  <a:gd name="connsiteX0" fmla="*/ 26872 w 48369"/>
                  <a:gd name="connsiteY0" fmla="*/ 0 h 32461"/>
                  <a:gd name="connsiteX1" fmla="*/ 0 w 48369"/>
                  <a:gd name="connsiteY1" fmla="*/ 30910 h 32461"/>
                  <a:gd name="connsiteX2" fmla="*/ 29559 w 48369"/>
                  <a:gd name="connsiteY2" fmla="*/ 30910 h 32461"/>
                  <a:gd name="connsiteX3" fmla="*/ 48369 w 48369"/>
                  <a:gd name="connsiteY3" fmla="*/ 10751 h 32461"/>
                  <a:gd name="connsiteX4" fmla="*/ 21497 w 48369"/>
                  <a:gd name="connsiteY4" fmla="*/ 9407 h 3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69" h="32461">
                    <a:moveTo>
                      <a:pt x="26872" y="0"/>
                    </a:moveTo>
                    <a:cubicBezTo>
                      <a:pt x="14779" y="6719"/>
                      <a:pt x="5374" y="17471"/>
                      <a:pt x="0" y="30910"/>
                    </a:cubicBezTo>
                    <a:cubicBezTo>
                      <a:pt x="9405" y="32253"/>
                      <a:pt x="20154" y="33597"/>
                      <a:pt x="29559" y="30910"/>
                    </a:cubicBezTo>
                    <a:cubicBezTo>
                      <a:pt x="38964" y="28222"/>
                      <a:pt x="47025" y="21502"/>
                      <a:pt x="48369" y="10751"/>
                    </a:cubicBezTo>
                    <a:cubicBezTo>
                      <a:pt x="38964" y="10751"/>
                      <a:pt x="29559" y="10751"/>
                      <a:pt x="21497" y="9407"/>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70CCC993-1B8A-9E7C-6637-9D1113990F92}"/>
                  </a:ext>
                </a:extLst>
              </p:cNvPr>
              <p:cNvSpPr/>
              <p:nvPr/>
            </p:nvSpPr>
            <p:spPr>
              <a:xfrm>
                <a:off x="4004862" y="4337933"/>
                <a:ext cx="26367" cy="49127"/>
              </a:xfrm>
              <a:custGeom>
                <a:avLst/>
                <a:gdLst>
                  <a:gd name="connsiteX0" fmla="*/ 5374 w 31552"/>
                  <a:gd name="connsiteY0" fmla="*/ 3688 h 58787"/>
                  <a:gd name="connsiteX1" fmla="*/ 8062 w 31552"/>
                  <a:gd name="connsiteY1" fmla="*/ 15783 h 58787"/>
                  <a:gd name="connsiteX2" fmla="*/ 29559 w 31552"/>
                  <a:gd name="connsiteY2" fmla="*/ 58788 h 58787"/>
                  <a:gd name="connsiteX3" fmla="*/ 26872 w 31552"/>
                  <a:gd name="connsiteY3" fmla="*/ 23846 h 58787"/>
                  <a:gd name="connsiteX4" fmla="*/ 18810 w 31552"/>
                  <a:gd name="connsiteY4" fmla="*/ 5032 h 58787"/>
                  <a:gd name="connsiteX5" fmla="*/ 0 w 31552"/>
                  <a:gd name="connsiteY5" fmla="*/ 2344 h 5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52" h="58787">
                    <a:moveTo>
                      <a:pt x="5374" y="3688"/>
                    </a:moveTo>
                    <a:cubicBezTo>
                      <a:pt x="4031" y="7720"/>
                      <a:pt x="6718" y="11752"/>
                      <a:pt x="8062" y="15783"/>
                    </a:cubicBezTo>
                    <a:cubicBezTo>
                      <a:pt x="14779" y="30566"/>
                      <a:pt x="21497" y="45349"/>
                      <a:pt x="29559" y="58788"/>
                    </a:cubicBezTo>
                    <a:cubicBezTo>
                      <a:pt x="33590" y="48036"/>
                      <a:pt x="30902" y="34597"/>
                      <a:pt x="26872" y="23846"/>
                    </a:cubicBezTo>
                    <a:cubicBezTo>
                      <a:pt x="25528" y="17127"/>
                      <a:pt x="22841" y="10408"/>
                      <a:pt x="18810" y="5032"/>
                    </a:cubicBezTo>
                    <a:cubicBezTo>
                      <a:pt x="13436" y="-344"/>
                      <a:pt x="5374" y="-1687"/>
                      <a:pt x="0" y="2344"/>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5088E58B-52B2-69F3-4400-C3DEFDBCC3E3}"/>
                  </a:ext>
                </a:extLst>
              </p:cNvPr>
              <p:cNvSpPr/>
              <p:nvPr/>
            </p:nvSpPr>
            <p:spPr>
              <a:xfrm>
                <a:off x="4184510" y="6341477"/>
                <a:ext cx="57990" cy="54577"/>
              </a:xfrm>
              <a:custGeom>
                <a:avLst/>
                <a:gdLst>
                  <a:gd name="connsiteX0" fmla="*/ 5374 w 69393"/>
                  <a:gd name="connsiteY0" fmla="*/ 13095 h 65308"/>
                  <a:gd name="connsiteX1" fmla="*/ 25528 w 69393"/>
                  <a:gd name="connsiteY1" fmla="*/ 53412 h 65308"/>
                  <a:gd name="connsiteX2" fmla="*/ 41651 w 69393"/>
                  <a:gd name="connsiteY2" fmla="*/ 54756 h 65308"/>
                  <a:gd name="connsiteX3" fmla="*/ 52400 w 69393"/>
                  <a:gd name="connsiteY3" fmla="*/ 64163 h 65308"/>
                  <a:gd name="connsiteX4" fmla="*/ 68523 w 69393"/>
                  <a:gd name="connsiteY4" fmla="*/ 45349 h 65308"/>
                  <a:gd name="connsiteX5" fmla="*/ 42994 w 69393"/>
                  <a:gd name="connsiteY5" fmla="*/ 27878 h 65308"/>
                  <a:gd name="connsiteX6" fmla="*/ 25528 w 69393"/>
                  <a:gd name="connsiteY6" fmla="*/ 14439 h 65308"/>
                  <a:gd name="connsiteX7" fmla="*/ 24184 w 69393"/>
                  <a:gd name="connsiteY7" fmla="*/ 5032 h 65308"/>
                  <a:gd name="connsiteX8" fmla="*/ 9405 w 69393"/>
                  <a:gd name="connsiteY8" fmla="*/ 2344 h 65308"/>
                  <a:gd name="connsiteX9" fmla="*/ 0 w 69393"/>
                  <a:gd name="connsiteY9" fmla="*/ 17127 h 6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93" h="65308">
                    <a:moveTo>
                      <a:pt x="5374" y="13095"/>
                    </a:moveTo>
                    <a:cubicBezTo>
                      <a:pt x="-5374" y="27878"/>
                      <a:pt x="8062" y="53412"/>
                      <a:pt x="25528" y="53412"/>
                    </a:cubicBezTo>
                    <a:cubicBezTo>
                      <a:pt x="30902" y="53412"/>
                      <a:pt x="36276" y="52068"/>
                      <a:pt x="41651" y="54756"/>
                    </a:cubicBezTo>
                    <a:cubicBezTo>
                      <a:pt x="45682" y="57444"/>
                      <a:pt x="48369" y="61476"/>
                      <a:pt x="52400" y="64163"/>
                    </a:cubicBezTo>
                    <a:cubicBezTo>
                      <a:pt x="61805" y="69539"/>
                      <a:pt x="72553" y="54756"/>
                      <a:pt x="68523" y="45349"/>
                    </a:cubicBezTo>
                    <a:cubicBezTo>
                      <a:pt x="64492" y="35941"/>
                      <a:pt x="52400" y="30566"/>
                      <a:pt x="42994" y="27878"/>
                    </a:cubicBezTo>
                    <a:cubicBezTo>
                      <a:pt x="36276" y="25190"/>
                      <a:pt x="28215" y="22502"/>
                      <a:pt x="25528" y="14439"/>
                    </a:cubicBezTo>
                    <a:cubicBezTo>
                      <a:pt x="24184" y="11751"/>
                      <a:pt x="25528" y="7720"/>
                      <a:pt x="24184" y="5032"/>
                    </a:cubicBezTo>
                    <a:cubicBezTo>
                      <a:pt x="21497" y="-343"/>
                      <a:pt x="13436" y="-1687"/>
                      <a:pt x="9405" y="2344"/>
                    </a:cubicBezTo>
                    <a:cubicBezTo>
                      <a:pt x="4031" y="5032"/>
                      <a:pt x="1344" y="10407"/>
                      <a:pt x="0" y="17127"/>
                    </a:cubicBezTo>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17580CBF-3814-4126-5C44-7E72866AB10D}"/>
                  </a:ext>
                </a:extLst>
              </p:cNvPr>
              <p:cNvSpPr/>
              <p:nvPr/>
            </p:nvSpPr>
            <p:spPr>
              <a:xfrm>
                <a:off x="3909423" y="6417558"/>
                <a:ext cx="74176" cy="58399"/>
              </a:xfrm>
              <a:custGeom>
                <a:avLst/>
                <a:gdLst>
                  <a:gd name="connsiteX0" fmla="*/ 67179 w 88761"/>
                  <a:gd name="connsiteY0" fmla="*/ 0 h 69882"/>
                  <a:gd name="connsiteX1" fmla="*/ 0 w 88761"/>
                  <a:gd name="connsiteY1" fmla="*/ 69883 h 69882"/>
                  <a:gd name="connsiteX2" fmla="*/ 57774 w 88761"/>
                  <a:gd name="connsiteY2" fmla="*/ 59131 h 69882"/>
                  <a:gd name="connsiteX3" fmla="*/ 88677 w 88761"/>
                  <a:gd name="connsiteY3" fmla="*/ 12095 h 69882"/>
                  <a:gd name="connsiteX4" fmla="*/ 44338 w 88761"/>
                  <a:gd name="connsiteY4" fmla="*/ 24190 h 6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61" h="69882">
                    <a:moveTo>
                      <a:pt x="67179" y="0"/>
                    </a:moveTo>
                    <a:cubicBezTo>
                      <a:pt x="44338" y="22846"/>
                      <a:pt x="21497" y="45692"/>
                      <a:pt x="0" y="69883"/>
                    </a:cubicBezTo>
                    <a:cubicBezTo>
                      <a:pt x="20154" y="68539"/>
                      <a:pt x="40307" y="67195"/>
                      <a:pt x="57774" y="59131"/>
                    </a:cubicBezTo>
                    <a:cubicBezTo>
                      <a:pt x="75241" y="49724"/>
                      <a:pt x="90020" y="32253"/>
                      <a:pt x="88677" y="12095"/>
                    </a:cubicBezTo>
                    <a:cubicBezTo>
                      <a:pt x="72553" y="12095"/>
                      <a:pt x="57774" y="16127"/>
                      <a:pt x="44338" y="24190"/>
                    </a:cubicBezTo>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46C32A66-ED38-A16A-7254-16B8A49781FF}"/>
                  </a:ext>
                </a:extLst>
              </p:cNvPr>
              <p:cNvSpPr/>
              <p:nvPr/>
            </p:nvSpPr>
            <p:spPr>
              <a:xfrm>
                <a:off x="4245140" y="4241064"/>
                <a:ext cx="22208" cy="25830"/>
              </a:xfrm>
              <a:custGeom>
                <a:avLst/>
                <a:gdLst>
                  <a:gd name="connsiteX0" fmla="*/ 13436 w 26576"/>
                  <a:gd name="connsiteY0" fmla="*/ 0 h 30909"/>
                  <a:gd name="connsiteX1" fmla="*/ 0 w 26576"/>
                  <a:gd name="connsiteY1" fmla="*/ 30909 h 30909"/>
                  <a:gd name="connsiteX2" fmla="*/ 25528 w 26576"/>
                  <a:gd name="connsiteY2" fmla="*/ 30909 h 30909"/>
                  <a:gd name="connsiteX3" fmla="*/ 9405 w 26576"/>
                  <a:gd name="connsiteY3" fmla="*/ 4032 h 30909"/>
                </a:gdLst>
                <a:ahLst/>
                <a:cxnLst>
                  <a:cxn ang="0">
                    <a:pos x="connsiteX0" y="connsiteY0"/>
                  </a:cxn>
                  <a:cxn ang="0">
                    <a:pos x="connsiteX1" y="connsiteY1"/>
                  </a:cxn>
                  <a:cxn ang="0">
                    <a:pos x="connsiteX2" y="connsiteY2"/>
                  </a:cxn>
                  <a:cxn ang="0">
                    <a:pos x="connsiteX3" y="connsiteY3"/>
                  </a:cxn>
                </a:cxnLst>
                <a:rect l="l" t="t" r="r" b="b"/>
                <a:pathLst>
                  <a:path w="26576" h="30909">
                    <a:moveTo>
                      <a:pt x="13436" y="0"/>
                    </a:moveTo>
                    <a:cubicBezTo>
                      <a:pt x="8062" y="9407"/>
                      <a:pt x="2687" y="20158"/>
                      <a:pt x="0" y="30909"/>
                    </a:cubicBezTo>
                    <a:cubicBezTo>
                      <a:pt x="8062" y="30909"/>
                      <a:pt x="17466" y="30909"/>
                      <a:pt x="25528" y="30909"/>
                    </a:cubicBezTo>
                    <a:cubicBezTo>
                      <a:pt x="29559" y="20158"/>
                      <a:pt x="21497" y="6719"/>
                      <a:pt x="9405" y="4032"/>
                    </a:cubicBezTo>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60" name="Graphic 283">
                <a:extLst>
                  <a:ext uri="{FF2B5EF4-FFF2-40B4-BE49-F238E27FC236}">
                    <a16:creationId xmlns:a16="http://schemas.microsoft.com/office/drawing/2014/main" id="{2A2DE9B5-79E1-D963-1566-BE7A32019ED6}"/>
                  </a:ext>
                </a:extLst>
              </p:cNvPr>
              <p:cNvGrpSpPr/>
              <p:nvPr/>
            </p:nvGrpSpPr>
            <p:grpSpPr>
              <a:xfrm>
                <a:off x="5645277" y="4355616"/>
                <a:ext cx="613770" cy="566822"/>
                <a:chOff x="5294301" y="5295622"/>
                <a:chExt cx="734456" cy="678277"/>
              </a:xfrm>
              <a:grpFill/>
            </p:grpSpPr>
            <p:sp>
              <p:nvSpPr>
                <p:cNvPr id="117" name="Freeform 116">
                  <a:extLst>
                    <a:ext uri="{FF2B5EF4-FFF2-40B4-BE49-F238E27FC236}">
                      <a16:creationId xmlns:a16="http://schemas.microsoft.com/office/drawing/2014/main" id="{C0D3717C-844E-EBFF-EA71-96895942C50B}"/>
                    </a:ext>
                  </a:extLst>
                </p:cNvPr>
                <p:cNvSpPr/>
                <p:nvPr/>
              </p:nvSpPr>
              <p:spPr>
                <a:xfrm>
                  <a:off x="5294301" y="5525569"/>
                  <a:ext cx="541463" cy="272962"/>
                </a:xfrm>
                <a:custGeom>
                  <a:avLst/>
                  <a:gdLst>
                    <a:gd name="connsiteX0" fmla="*/ 537433 w 541463"/>
                    <a:gd name="connsiteY0" fmla="*/ 175908 h 272962"/>
                    <a:gd name="connsiteX1" fmla="*/ 536090 w 541463"/>
                    <a:gd name="connsiteY1" fmla="*/ 142311 h 272962"/>
                    <a:gd name="connsiteX2" fmla="*/ 532059 w 541463"/>
                    <a:gd name="connsiteY2" fmla="*/ 114089 h 272962"/>
                    <a:gd name="connsiteX3" fmla="*/ 529372 w 541463"/>
                    <a:gd name="connsiteY3" fmla="*/ 112745 h 272962"/>
                    <a:gd name="connsiteX4" fmla="*/ 518623 w 541463"/>
                    <a:gd name="connsiteY4" fmla="*/ 103338 h 272962"/>
                    <a:gd name="connsiteX5" fmla="*/ 519966 w 541463"/>
                    <a:gd name="connsiteY5" fmla="*/ 83180 h 272962"/>
                    <a:gd name="connsiteX6" fmla="*/ 505187 w 541463"/>
                    <a:gd name="connsiteY6" fmla="*/ 25392 h 272962"/>
                    <a:gd name="connsiteX7" fmla="*/ 503844 w 541463"/>
                    <a:gd name="connsiteY7" fmla="*/ 28080 h 272962"/>
                    <a:gd name="connsiteX8" fmla="*/ 438008 w 541463"/>
                    <a:gd name="connsiteY8" fmla="*/ 20016 h 272962"/>
                    <a:gd name="connsiteX9" fmla="*/ 420541 w 541463"/>
                    <a:gd name="connsiteY9" fmla="*/ 28080 h 272962"/>
                    <a:gd name="connsiteX10" fmla="*/ 405762 w 541463"/>
                    <a:gd name="connsiteY10" fmla="*/ 36143 h 272962"/>
                    <a:gd name="connsiteX11" fmla="*/ 385608 w 541463"/>
                    <a:gd name="connsiteY11" fmla="*/ 40175 h 272962"/>
                    <a:gd name="connsiteX12" fmla="*/ 362767 w 541463"/>
                    <a:gd name="connsiteY12" fmla="*/ 32111 h 272962"/>
                    <a:gd name="connsiteX13" fmla="*/ 350675 w 541463"/>
                    <a:gd name="connsiteY13" fmla="*/ 15985 h 272962"/>
                    <a:gd name="connsiteX14" fmla="*/ 342614 w 541463"/>
                    <a:gd name="connsiteY14" fmla="*/ 3890 h 272962"/>
                    <a:gd name="connsiteX15" fmla="*/ 319773 w 541463"/>
                    <a:gd name="connsiteY15" fmla="*/ 1202 h 272962"/>
                    <a:gd name="connsiteX16" fmla="*/ 310367 w 541463"/>
                    <a:gd name="connsiteY16" fmla="*/ 3890 h 272962"/>
                    <a:gd name="connsiteX17" fmla="*/ 288870 w 541463"/>
                    <a:gd name="connsiteY17" fmla="*/ 7922 h 272962"/>
                    <a:gd name="connsiteX18" fmla="*/ 272747 w 541463"/>
                    <a:gd name="connsiteY18" fmla="*/ 6578 h 272962"/>
                    <a:gd name="connsiteX19" fmla="*/ 239158 w 541463"/>
                    <a:gd name="connsiteY19" fmla="*/ 134247 h 272962"/>
                    <a:gd name="connsiteX20" fmla="*/ 167948 w 541463"/>
                    <a:gd name="connsiteY20" fmla="*/ 75116 h 272962"/>
                    <a:gd name="connsiteX21" fmla="*/ 91363 w 541463"/>
                    <a:gd name="connsiteY21" fmla="*/ 28080 h 272962"/>
                    <a:gd name="connsiteX22" fmla="*/ 26872 w 541463"/>
                    <a:gd name="connsiteY22" fmla="*/ 140967 h 272962"/>
                    <a:gd name="connsiteX23" fmla="*/ 4031 w 541463"/>
                    <a:gd name="connsiteY23" fmla="*/ 177252 h 272962"/>
                    <a:gd name="connsiteX24" fmla="*/ 0 w 541463"/>
                    <a:gd name="connsiteY24" fmla="*/ 197410 h 272962"/>
                    <a:gd name="connsiteX25" fmla="*/ 0 w 541463"/>
                    <a:gd name="connsiteY25" fmla="*/ 197410 h 272962"/>
                    <a:gd name="connsiteX26" fmla="*/ 26872 w 541463"/>
                    <a:gd name="connsiteY26" fmla="*/ 189347 h 272962"/>
                    <a:gd name="connsiteX27" fmla="*/ 71210 w 541463"/>
                    <a:gd name="connsiteY27" fmla="*/ 174564 h 272962"/>
                    <a:gd name="connsiteX28" fmla="*/ 81958 w 541463"/>
                    <a:gd name="connsiteY28" fmla="*/ 181284 h 272962"/>
                    <a:gd name="connsiteX29" fmla="*/ 88676 w 541463"/>
                    <a:gd name="connsiteY29" fmla="*/ 185315 h 272962"/>
                    <a:gd name="connsiteX30" fmla="*/ 122266 w 541463"/>
                    <a:gd name="connsiteY30" fmla="*/ 175908 h 272962"/>
                    <a:gd name="connsiteX31" fmla="*/ 134358 w 541463"/>
                    <a:gd name="connsiteY31" fmla="*/ 169189 h 272962"/>
                    <a:gd name="connsiteX32" fmla="*/ 225722 w 541463"/>
                    <a:gd name="connsiteY32" fmla="*/ 163813 h 272962"/>
                    <a:gd name="connsiteX33" fmla="*/ 360080 w 541463"/>
                    <a:gd name="connsiteY33" fmla="*/ 220256 h 272962"/>
                    <a:gd name="connsiteX34" fmla="*/ 361424 w 541463"/>
                    <a:gd name="connsiteY34" fmla="*/ 221600 h 272962"/>
                    <a:gd name="connsiteX35" fmla="*/ 370829 w 541463"/>
                    <a:gd name="connsiteY35" fmla="*/ 229664 h 272962"/>
                    <a:gd name="connsiteX36" fmla="*/ 377547 w 541463"/>
                    <a:gd name="connsiteY36" fmla="*/ 229664 h 272962"/>
                    <a:gd name="connsiteX37" fmla="*/ 385608 w 541463"/>
                    <a:gd name="connsiteY37" fmla="*/ 229664 h 272962"/>
                    <a:gd name="connsiteX38" fmla="*/ 416511 w 541463"/>
                    <a:gd name="connsiteY38" fmla="*/ 253854 h 272962"/>
                    <a:gd name="connsiteX39" fmla="*/ 432633 w 541463"/>
                    <a:gd name="connsiteY39" fmla="*/ 271324 h 272962"/>
                    <a:gd name="connsiteX40" fmla="*/ 462192 w 541463"/>
                    <a:gd name="connsiteY40" fmla="*/ 265949 h 272962"/>
                    <a:gd name="connsiteX41" fmla="*/ 487720 w 541463"/>
                    <a:gd name="connsiteY41" fmla="*/ 257886 h 272962"/>
                    <a:gd name="connsiteX42" fmla="*/ 501156 w 541463"/>
                    <a:gd name="connsiteY42" fmla="*/ 257886 h 272962"/>
                    <a:gd name="connsiteX43" fmla="*/ 518623 w 541463"/>
                    <a:gd name="connsiteY43" fmla="*/ 255198 h 272962"/>
                    <a:gd name="connsiteX44" fmla="*/ 526684 w 541463"/>
                    <a:gd name="connsiteY44" fmla="*/ 228320 h 272962"/>
                    <a:gd name="connsiteX45" fmla="*/ 526684 w 541463"/>
                    <a:gd name="connsiteY45" fmla="*/ 218913 h 272962"/>
                    <a:gd name="connsiteX46" fmla="*/ 541464 w 541463"/>
                    <a:gd name="connsiteY46" fmla="*/ 192035 h 272962"/>
                    <a:gd name="connsiteX47" fmla="*/ 537433 w 541463"/>
                    <a:gd name="connsiteY47" fmla="*/ 175908 h 27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41463" h="272962">
                      <a:moveTo>
                        <a:pt x="537433" y="175908"/>
                      </a:moveTo>
                      <a:cubicBezTo>
                        <a:pt x="533402" y="165157"/>
                        <a:pt x="534746" y="153062"/>
                        <a:pt x="536090" y="142311"/>
                      </a:cubicBezTo>
                      <a:cubicBezTo>
                        <a:pt x="537433" y="127528"/>
                        <a:pt x="538776" y="119464"/>
                        <a:pt x="532059" y="114089"/>
                      </a:cubicBezTo>
                      <a:cubicBezTo>
                        <a:pt x="530715" y="112745"/>
                        <a:pt x="530715" y="112745"/>
                        <a:pt x="529372" y="112745"/>
                      </a:cubicBezTo>
                      <a:cubicBezTo>
                        <a:pt x="525341" y="110057"/>
                        <a:pt x="521310" y="108713"/>
                        <a:pt x="518623" y="103338"/>
                      </a:cubicBezTo>
                      <a:cubicBezTo>
                        <a:pt x="514592" y="96619"/>
                        <a:pt x="517279" y="88555"/>
                        <a:pt x="519966" y="83180"/>
                      </a:cubicBezTo>
                      <a:cubicBezTo>
                        <a:pt x="526684" y="63021"/>
                        <a:pt x="521310" y="36143"/>
                        <a:pt x="505187" y="25392"/>
                      </a:cubicBezTo>
                      <a:lnTo>
                        <a:pt x="503844" y="28080"/>
                      </a:lnTo>
                      <a:cubicBezTo>
                        <a:pt x="479659" y="20016"/>
                        <a:pt x="458161" y="14641"/>
                        <a:pt x="438008" y="20016"/>
                      </a:cubicBezTo>
                      <a:cubicBezTo>
                        <a:pt x="432633" y="21360"/>
                        <a:pt x="427259" y="25392"/>
                        <a:pt x="420541" y="28080"/>
                      </a:cubicBezTo>
                      <a:cubicBezTo>
                        <a:pt x="415167" y="30768"/>
                        <a:pt x="411136" y="33455"/>
                        <a:pt x="405762" y="36143"/>
                      </a:cubicBezTo>
                      <a:cubicBezTo>
                        <a:pt x="399044" y="38831"/>
                        <a:pt x="392326" y="40175"/>
                        <a:pt x="385608" y="40175"/>
                      </a:cubicBezTo>
                      <a:cubicBezTo>
                        <a:pt x="376203" y="40175"/>
                        <a:pt x="368142" y="37487"/>
                        <a:pt x="362767" y="32111"/>
                      </a:cubicBezTo>
                      <a:cubicBezTo>
                        <a:pt x="357393" y="26736"/>
                        <a:pt x="353362" y="21360"/>
                        <a:pt x="350675" y="15985"/>
                      </a:cubicBezTo>
                      <a:cubicBezTo>
                        <a:pt x="347988" y="11953"/>
                        <a:pt x="346644" y="6578"/>
                        <a:pt x="342614" y="3890"/>
                      </a:cubicBezTo>
                      <a:cubicBezTo>
                        <a:pt x="335896" y="-1486"/>
                        <a:pt x="325147" y="-142"/>
                        <a:pt x="319773" y="1202"/>
                      </a:cubicBezTo>
                      <a:cubicBezTo>
                        <a:pt x="315742" y="1202"/>
                        <a:pt x="313055" y="2546"/>
                        <a:pt x="310367" y="3890"/>
                      </a:cubicBezTo>
                      <a:cubicBezTo>
                        <a:pt x="303649" y="5234"/>
                        <a:pt x="296932" y="7922"/>
                        <a:pt x="288870" y="7922"/>
                      </a:cubicBezTo>
                      <a:cubicBezTo>
                        <a:pt x="283496" y="7922"/>
                        <a:pt x="278121" y="6578"/>
                        <a:pt x="272747" y="6578"/>
                      </a:cubicBezTo>
                      <a:cubicBezTo>
                        <a:pt x="271404" y="50926"/>
                        <a:pt x="260655" y="95275"/>
                        <a:pt x="239158" y="134247"/>
                      </a:cubicBezTo>
                      <a:cubicBezTo>
                        <a:pt x="206912" y="131560"/>
                        <a:pt x="186758" y="100650"/>
                        <a:pt x="167948" y="75116"/>
                      </a:cubicBezTo>
                      <a:cubicBezTo>
                        <a:pt x="150481" y="48238"/>
                        <a:pt x="122266" y="20016"/>
                        <a:pt x="91363" y="28080"/>
                      </a:cubicBezTo>
                      <a:cubicBezTo>
                        <a:pt x="48369" y="38831"/>
                        <a:pt x="49712" y="101994"/>
                        <a:pt x="26872" y="140967"/>
                      </a:cubicBezTo>
                      <a:cubicBezTo>
                        <a:pt x="20154" y="153062"/>
                        <a:pt x="9405" y="163813"/>
                        <a:pt x="4031" y="177252"/>
                      </a:cubicBezTo>
                      <a:cubicBezTo>
                        <a:pt x="1343" y="183971"/>
                        <a:pt x="1343" y="190691"/>
                        <a:pt x="0" y="197410"/>
                      </a:cubicBezTo>
                      <a:lnTo>
                        <a:pt x="0" y="197410"/>
                      </a:lnTo>
                      <a:cubicBezTo>
                        <a:pt x="6718" y="202786"/>
                        <a:pt x="18810" y="197410"/>
                        <a:pt x="26872" y="189347"/>
                      </a:cubicBezTo>
                      <a:cubicBezTo>
                        <a:pt x="37620" y="181284"/>
                        <a:pt x="53743" y="167845"/>
                        <a:pt x="71210" y="174564"/>
                      </a:cubicBezTo>
                      <a:cubicBezTo>
                        <a:pt x="75240" y="175908"/>
                        <a:pt x="79271" y="178596"/>
                        <a:pt x="81958" y="181284"/>
                      </a:cubicBezTo>
                      <a:cubicBezTo>
                        <a:pt x="84646" y="182628"/>
                        <a:pt x="85989" y="183971"/>
                        <a:pt x="88676" y="185315"/>
                      </a:cubicBezTo>
                      <a:cubicBezTo>
                        <a:pt x="98081" y="189347"/>
                        <a:pt x="110174" y="182628"/>
                        <a:pt x="122266" y="175908"/>
                      </a:cubicBezTo>
                      <a:cubicBezTo>
                        <a:pt x="126297" y="173220"/>
                        <a:pt x="130327" y="170533"/>
                        <a:pt x="134358" y="169189"/>
                      </a:cubicBezTo>
                      <a:cubicBezTo>
                        <a:pt x="163917" y="154406"/>
                        <a:pt x="200194" y="159781"/>
                        <a:pt x="225722" y="163813"/>
                      </a:cubicBezTo>
                      <a:cubicBezTo>
                        <a:pt x="278121" y="171877"/>
                        <a:pt x="327834" y="182628"/>
                        <a:pt x="360080" y="220256"/>
                      </a:cubicBezTo>
                      <a:lnTo>
                        <a:pt x="361424" y="221600"/>
                      </a:lnTo>
                      <a:cubicBezTo>
                        <a:pt x="364111" y="225632"/>
                        <a:pt x="368142" y="228320"/>
                        <a:pt x="370829" y="229664"/>
                      </a:cubicBezTo>
                      <a:cubicBezTo>
                        <a:pt x="372172" y="229664"/>
                        <a:pt x="374860" y="229664"/>
                        <a:pt x="377547" y="229664"/>
                      </a:cubicBezTo>
                      <a:cubicBezTo>
                        <a:pt x="380234" y="229664"/>
                        <a:pt x="382921" y="229664"/>
                        <a:pt x="385608" y="229664"/>
                      </a:cubicBezTo>
                      <a:cubicBezTo>
                        <a:pt x="400388" y="231008"/>
                        <a:pt x="408449" y="243103"/>
                        <a:pt x="416511" y="253854"/>
                      </a:cubicBezTo>
                      <a:cubicBezTo>
                        <a:pt x="421885" y="261917"/>
                        <a:pt x="425916" y="268637"/>
                        <a:pt x="432633" y="271324"/>
                      </a:cubicBezTo>
                      <a:cubicBezTo>
                        <a:pt x="440695" y="275356"/>
                        <a:pt x="450100" y="271324"/>
                        <a:pt x="462192" y="265949"/>
                      </a:cubicBezTo>
                      <a:cubicBezTo>
                        <a:pt x="470254" y="263261"/>
                        <a:pt x="478315" y="259230"/>
                        <a:pt x="487720" y="257886"/>
                      </a:cubicBezTo>
                      <a:cubicBezTo>
                        <a:pt x="491751" y="257886"/>
                        <a:pt x="495782" y="257886"/>
                        <a:pt x="501156" y="257886"/>
                      </a:cubicBezTo>
                      <a:cubicBezTo>
                        <a:pt x="507874" y="257886"/>
                        <a:pt x="514592" y="257886"/>
                        <a:pt x="518623" y="255198"/>
                      </a:cubicBezTo>
                      <a:cubicBezTo>
                        <a:pt x="525341" y="251166"/>
                        <a:pt x="526684" y="239071"/>
                        <a:pt x="526684" y="228320"/>
                      </a:cubicBezTo>
                      <a:cubicBezTo>
                        <a:pt x="526684" y="225632"/>
                        <a:pt x="526684" y="221600"/>
                        <a:pt x="526684" y="218913"/>
                      </a:cubicBezTo>
                      <a:cubicBezTo>
                        <a:pt x="528028" y="208161"/>
                        <a:pt x="533402" y="197410"/>
                        <a:pt x="541464" y="192035"/>
                      </a:cubicBezTo>
                      <a:cubicBezTo>
                        <a:pt x="541464" y="183971"/>
                        <a:pt x="538776" y="179940"/>
                        <a:pt x="537433" y="175908"/>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023D771B-14D7-DD30-754C-5B019E75FE8C}"/>
                    </a:ext>
                  </a:extLst>
                </p:cNvPr>
                <p:cNvSpPr/>
                <p:nvPr/>
              </p:nvSpPr>
              <p:spPr>
                <a:xfrm>
                  <a:off x="5502937" y="5295622"/>
                  <a:ext cx="307725" cy="252315"/>
                </a:xfrm>
                <a:custGeom>
                  <a:avLst/>
                  <a:gdLst>
                    <a:gd name="connsiteX0" fmla="*/ 2306 w 307725"/>
                    <a:gd name="connsiteY0" fmla="*/ 186801 h 252315"/>
                    <a:gd name="connsiteX1" fmla="*/ 30522 w 307725"/>
                    <a:gd name="connsiteY1" fmla="*/ 169330 h 252315"/>
                    <a:gd name="connsiteX2" fmla="*/ 61424 w 307725"/>
                    <a:gd name="connsiteY2" fmla="*/ 201584 h 252315"/>
                    <a:gd name="connsiteX3" fmla="*/ 62767 w 307725"/>
                    <a:gd name="connsiteY3" fmla="*/ 217710 h 252315"/>
                    <a:gd name="connsiteX4" fmla="*/ 78891 w 307725"/>
                    <a:gd name="connsiteY4" fmla="*/ 219054 h 252315"/>
                    <a:gd name="connsiteX5" fmla="*/ 96357 w 307725"/>
                    <a:gd name="connsiteY5" fmla="*/ 216367 h 252315"/>
                    <a:gd name="connsiteX6" fmla="*/ 107106 w 307725"/>
                    <a:gd name="connsiteY6" fmla="*/ 213679 h 252315"/>
                    <a:gd name="connsiteX7" fmla="*/ 143382 w 307725"/>
                    <a:gd name="connsiteY7" fmla="*/ 220398 h 252315"/>
                    <a:gd name="connsiteX8" fmla="*/ 155475 w 307725"/>
                    <a:gd name="connsiteY8" fmla="*/ 236525 h 252315"/>
                    <a:gd name="connsiteX9" fmla="*/ 163536 w 307725"/>
                    <a:gd name="connsiteY9" fmla="*/ 248620 h 252315"/>
                    <a:gd name="connsiteX10" fmla="*/ 190408 w 307725"/>
                    <a:gd name="connsiteY10" fmla="*/ 249964 h 252315"/>
                    <a:gd name="connsiteX11" fmla="*/ 203844 w 307725"/>
                    <a:gd name="connsiteY11" fmla="*/ 243244 h 252315"/>
                    <a:gd name="connsiteX12" fmla="*/ 223997 w 307725"/>
                    <a:gd name="connsiteY12" fmla="*/ 233837 h 252315"/>
                    <a:gd name="connsiteX13" fmla="*/ 284459 w 307725"/>
                    <a:gd name="connsiteY13" fmla="*/ 236525 h 252315"/>
                    <a:gd name="connsiteX14" fmla="*/ 285802 w 307725"/>
                    <a:gd name="connsiteY14" fmla="*/ 235181 h 252315"/>
                    <a:gd name="connsiteX15" fmla="*/ 304612 w 307725"/>
                    <a:gd name="connsiteY15" fmla="*/ 180082 h 252315"/>
                    <a:gd name="connsiteX16" fmla="*/ 303269 w 307725"/>
                    <a:gd name="connsiteY16" fmla="*/ 176050 h 252315"/>
                    <a:gd name="connsiteX17" fmla="*/ 299238 w 307725"/>
                    <a:gd name="connsiteY17" fmla="*/ 161267 h 252315"/>
                    <a:gd name="connsiteX18" fmla="*/ 300582 w 307725"/>
                    <a:gd name="connsiteY18" fmla="*/ 151860 h 252315"/>
                    <a:gd name="connsiteX19" fmla="*/ 300582 w 307725"/>
                    <a:gd name="connsiteY19" fmla="*/ 146484 h 252315"/>
                    <a:gd name="connsiteX20" fmla="*/ 295208 w 307725"/>
                    <a:gd name="connsiteY20" fmla="*/ 135733 h 252315"/>
                    <a:gd name="connsiteX21" fmla="*/ 292520 w 307725"/>
                    <a:gd name="connsiteY21" fmla="*/ 131701 h 252315"/>
                    <a:gd name="connsiteX22" fmla="*/ 293864 w 307725"/>
                    <a:gd name="connsiteY22" fmla="*/ 52412 h 252315"/>
                    <a:gd name="connsiteX23" fmla="*/ 296551 w 307725"/>
                    <a:gd name="connsiteY23" fmla="*/ 48380 h 252315"/>
                    <a:gd name="connsiteX24" fmla="*/ 303269 w 307725"/>
                    <a:gd name="connsiteY24" fmla="*/ 30910 h 252315"/>
                    <a:gd name="connsiteX25" fmla="*/ 288490 w 307725"/>
                    <a:gd name="connsiteY25" fmla="*/ 8063 h 252315"/>
                    <a:gd name="connsiteX26" fmla="*/ 291177 w 307725"/>
                    <a:gd name="connsiteY26" fmla="*/ 0 h 252315"/>
                    <a:gd name="connsiteX27" fmla="*/ 158162 w 307725"/>
                    <a:gd name="connsiteY27" fmla="*/ 24190 h 252315"/>
                    <a:gd name="connsiteX28" fmla="*/ 963 w 307725"/>
                    <a:gd name="connsiteY28" fmla="*/ 79290 h 252315"/>
                    <a:gd name="connsiteX29" fmla="*/ 25147 w 307725"/>
                    <a:gd name="connsiteY29" fmla="*/ 94072 h 252315"/>
                    <a:gd name="connsiteX30" fmla="*/ 2306 w 307725"/>
                    <a:gd name="connsiteY30" fmla="*/ 186801 h 25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7725" h="252315">
                      <a:moveTo>
                        <a:pt x="2306" y="186801"/>
                      </a:moveTo>
                      <a:cubicBezTo>
                        <a:pt x="13055" y="182769"/>
                        <a:pt x="22460" y="177394"/>
                        <a:pt x="30522" y="169330"/>
                      </a:cubicBezTo>
                      <a:cubicBezTo>
                        <a:pt x="46645" y="161267"/>
                        <a:pt x="60081" y="184113"/>
                        <a:pt x="61424" y="201584"/>
                      </a:cubicBezTo>
                      <a:cubicBezTo>
                        <a:pt x="61424" y="206960"/>
                        <a:pt x="62767" y="212335"/>
                        <a:pt x="62767" y="217710"/>
                      </a:cubicBezTo>
                      <a:cubicBezTo>
                        <a:pt x="68142" y="219054"/>
                        <a:pt x="73516" y="220398"/>
                        <a:pt x="78891" y="219054"/>
                      </a:cubicBezTo>
                      <a:cubicBezTo>
                        <a:pt x="84265" y="219054"/>
                        <a:pt x="90983" y="217710"/>
                        <a:pt x="96357" y="216367"/>
                      </a:cubicBezTo>
                      <a:cubicBezTo>
                        <a:pt x="100388" y="215023"/>
                        <a:pt x="103075" y="215023"/>
                        <a:pt x="107106" y="213679"/>
                      </a:cubicBezTo>
                      <a:cubicBezTo>
                        <a:pt x="121885" y="210991"/>
                        <a:pt x="133978" y="213679"/>
                        <a:pt x="143382" y="220398"/>
                      </a:cubicBezTo>
                      <a:cubicBezTo>
                        <a:pt x="148757" y="225774"/>
                        <a:pt x="152788" y="231149"/>
                        <a:pt x="155475" y="236525"/>
                      </a:cubicBezTo>
                      <a:cubicBezTo>
                        <a:pt x="158162" y="240557"/>
                        <a:pt x="159506" y="245932"/>
                        <a:pt x="163536" y="248620"/>
                      </a:cubicBezTo>
                      <a:cubicBezTo>
                        <a:pt x="170254" y="253996"/>
                        <a:pt x="182346" y="252652"/>
                        <a:pt x="190408" y="249964"/>
                      </a:cubicBezTo>
                      <a:cubicBezTo>
                        <a:pt x="195782" y="248620"/>
                        <a:pt x="199813" y="245932"/>
                        <a:pt x="203844" y="243244"/>
                      </a:cubicBezTo>
                      <a:cubicBezTo>
                        <a:pt x="210562" y="240557"/>
                        <a:pt x="215936" y="236525"/>
                        <a:pt x="223997" y="233837"/>
                      </a:cubicBezTo>
                      <a:cubicBezTo>
                        <a:pt x="244151" y="227118"/>
                        <a:pt x="266992" y="231149"/>
                        <a:pt x="284459" y="236525"/>
                      </a:cubicBezTo>
                      <a:lnTo>
                        <a:pt x="285802" y="235181"/>
                      </a:lnTo>
                      <a:cubicBezTo>
                        <a:pt x="304612" y="224430"/>
                        <a:pt x="312674" y="198896"/>
                        <a:pt x="304612" y="180082"/>
                      </a:cubicBezTo>
                      <a:lnTo>
                        <a:pt x="303269" y="176050"/>
                      </a:lnTo>
                      <a:cubicBezTo>
                        <a:pt x="301925" y="172018"/>
                        <a:pt x="299238" y="166643"/>
                        <a:pt x="299238" y="161267"/>
                      </a:cubicBezTo>
                      <a:cubicBezTo>
                        <a:pt x="299238" y="158579"/>
                        <a:pt x="299238" y="154547"/>
                        <a:pt x="300582" y="151860"/>
                      </a:cubicBezTo>
                      <a:cubicBezTo>
                        <a:pt x="300582" y="149172"/>
                        <a:pt x="301925" y="147828"/>
                        <a:pt x="300582" y="146484"/>
                      </a:cubicBezTo>
                      <a:cubicBezTo>
                        <a:pt x="300582" y="143796"/>
                        <a:pt x="297894" y="139765"/>
                        <a:pt x="295208" y="135733"/>
                      </a:cubicBezTo>
                      <a:cubicBezTo>
                        <a:pt x="293864" y="134389"/>
                        <a:pt x="292520" y="133045"/>
                        <a:pt x="292520" y="131701"/>
                      </a:cubicBezTo>
                      <a:cubicBezTo>
                        <a:pt x="275054" y="107511"/>
                        <a:pt x="281772" y="75258"/>
                        <a:pt x="293864" y="52412"/>
                      </a:cubicBezTo>
                      <a:lnTo>
                        <a:pt x="296551" y="48380"/>
                      </a:lnTo>
                      <a:cubicBezTo>
                        <a:pt x="299238" y="41661"/>
                        <a:pt x="303269" y="36285"/>
                        <a:pt x="303269" y="30910"/>
                      </a:cubicBezTo>
                      <a:cubicBezTo>
                        <a:pt x="304612" y="21502"/>
                        <a:pt x="297894" y="10751"/>
                        <a:pt x="288490" y="8063"/>
                      </a:cubicBezTo>
                      <a:lnTo>
                        <a:pt x="291177" y="0"/>
                      </a:lnTo>
                      <a:cubicBezTo>
                        <a:pt x="254900" y="22846"/>
                        <a:pt x="203844" y="24190"/>
                        <a:pt x="158162" y="24190"/>
                      </a:cubicBezTo>
                      <a:cubicBezTo>
                        <a:pt x="100388" y="24190"/>
                        <a:pt x="31865" y="30910"/>
                        <a:pt x="963" y="79290"/>
                      </a:cubicBezTo>
                      <a:cubicBezTo>
                        <a:pt x="9024" y="84665"/>
                        <a:pt x="17086" y="90041"/>
                        <a:pt x="25147" y="94072"/>
                      </a:cubicBezTo>
                      <a:cubicBezTo>
                        <a:pt x="3650" y="119607"/>
                        <a:pt x="-4412" y="154547"/>
                        <a:pt x="2306" y="186801"/>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61" name="Graphic 283">
                <a:extLst>
                  <a:ext uri="{FF2B5EF4-FFF2-40B4-BE49-F238E27FC236}">
                    <a16:creationId xmlns:a16="http://schemas.microsoft.com/office/drawing/2014/main" id="{2CAAEEF5-5630-44D4-AEFF-0AEF20326482}"/>
                  </a:ext>
                </a:extLst>
              </p:cNvPr>
              <p:cNvGrpSpPr/>
              <p:nvPr/>
            </p:nvGrpSpPr>
            <p:grpSpPr>
              <a:xfrm>
                <a:off x="6092154" y="5525419"/>
                <a:ext cx="417303" cy="441970"/>
                <a:chOff x="5829047" y="6695445"/>
                <a:chExt cx="499358" cy="528875"/>
              </a:xfrm>
              <a:grpFill/>
            </p:grpSpPr>
            <p:sp>
              <p:nvSpPr>
                <p:cNvPr id="115" name="Freeform 114">
                  <a:extLst>
                    <a:ext uri="{FF2B5EF4-FFF2-40B4-BE49-F238E27FC236}">
                      <a16:creationId xmlns:a16="http://schemas.microsoft.com/office/drawing/2014/main" id="{F7AAC817-BE5A-DCBE-1C45-711F8B97A8A0}"/>
                    </a:ext>
                  </a:extLst>
                </p:cNvPr>
                <p:cNvSpPr/>
                <p:nvPr/>
              </p:nvSpPr>
              <p:spPr>
                <a:xfrm>
                  <a:off x="5829047" y="6695445"/>
                  <a:ext cx="313054" cy="248646"/>
                </a:xfrm>
                <a:custGeom>
                  <a:avLst/>
                  <a:gdLst>
                    <a:gd name="connsiteX0" fmla="*/ 167948 w 313054"/>
                    <a:gd name="connsiteY0" fmla="*/ 247788 h 248646"/>
                    <a:gd name="connsiteX1" fmla="*/ 170635 w 313054"/>
                    <a:gd name="connsiteY1" fmla="*/ 245101 h 248646"/>
                    <a:gd name="connsiteX2" fmla="*/ 194820 w 313054"/>
                    <a:gd name="connsiteY2" fmla="*/ 245101 h 248646"/>
                    <a:gd name="connsiteX3" fmla="*/ 206912 w 313054"/>
                    <a:gd name="connsiteY3" fmla="*/ 239725 h 248646"/>
                    <a:gd name="connsiteX4" fmla="*/ 227065 w 313054"/>
                    <a:gd name="connsiteY4" fmla="*/ 231662 h 248646"/>
                    <a:gd name="connsiteX5" fmla="*/ 268717 w 313054"/>
                    <a:gd name="connsiteY5" fmla="*/ 230318 h 248646"/>
                    <a:gd name="connsiteX6" fmla="*/ 292901 w 313054"/>
                    <a:gd name="connsiteY6" fmla="*/ 233005 h 248646"/>
                    <a:gd name="connsiteX7" fmla="*/ 313055 w 313054"/>
                    <a:gd name="connsiteY7" fmla="*/ 238381 h 248646"/>
                    <a:gd name="connsiteX8" fmla="*/ 240501 w 313054"/>
                    <a:gd name="connsiteY8" fmla="*/ 141621 h 248646"/>
                    <a:gd name="connsiteX9" fmla="*/ 227065 w 313054"/>
                    <a:gd name="connsiteY9" fmla="*/ 122806 h 248646"/>
                    <a:gd name="connsiteX10" fmla="*/ 229753 w 313054"/>
                    <a:gd name="connsiteY10" fmla="*/ 99960 h 248646"/>
                    <a:gd name="connsiteX11" fmla="*/ 232440 w 313054"/>
                    <a:gd name="connsiteY11" fmla="*/ 90553 h 248646"/>
                    <a:gd name="connsiteX12" fmla="*/ 212286 w 313054"/>
                    <a:gd name="connsiteY12" fmla="*/ 63675 h 248646"/>
                    <a:gd name="connsiteX13" fmla="*/ 169292 w 313054"/>
                    <a:gd name="connsiteY13" fmla="*/ 59643 h 248646"/>
                    <a:gd name="connsiteX14" fmla="*/ 158543 w 313054"/>
                    <a:gd name="connsiteY14" fmla="*/ 59643 h 248646"/>
                    <a:gd name="connsiteX15" fmla="*/ 161230 w 313054"/>
                    <a:gd name="connsiteY15" fmla="*/ 48892 h 248646"/>
                    <a:gd name="connsiteX16" fmla="*/ 153168 w 313054"/>
                    <a:gd name="connsiteY16" fmla="*/ 20671 h 248646"/>
                    <a:gd name="connsiteX17" fmla="*/ 95394 w 313054"/>
                    <a:gd name="connsiteY17" fmla="*/ 512 h 248646"/>
                    <a:gd name="connsiteX18" fmla="*/ 48369 w 313054"/>
                    <a:gd name="connsiteY18" fmla="*/ 15295 h 248646"/>
                    <a:gd name="connsiteX19" fmla="*/ 0 w 313054"/>
                    <a:gd name="connsiteY19" fmla="*/ 30078 h 248646"/>
                    <a:gd name="connsiteX20" fmla="*/ 30902 w 313054"/>
                    <a:gd name="connsiteY20" fmla="*/ 55612 h 248646"/>
                    <a:gd name="connsiteX21" fmla="*/ 41651 w 313054"/>
                    <a:gd name="connsiteY21" fmla="*/ 70395 h 248646"/>
                    <a:gd name="connsiteX22" fmla="*/ 79271 w 313054"/>
                    <a:gd name="connsiteY22" fmla="*/ 108024 h 248646"/>
                    <a:gd name="connsiteX23" fmla="*/ 85989 w 313054"/>
                    <a:gd name="connsiteY23" fmla="*/ 110711 h 248646"/>
                    <a:gd name="connsiteX24" fmla="*/ 111517 w 313054"/>
                    <a:gd name="connsiteY24" fmla="*/ 129526 h 248646"/>
                    <a:gd name="connsiteX25" fmla="*/ 114205 w 313054"/>
                    <a:gd name="connsiteY25" fmla="*/ 140277 h 248646"/>
                    <a:gd name="connsiteX26" fmla="*/ 116892 w 313054"/>
                    <a:gd name="connsiteY26" fmla="*/ 148340 h 248646"/>
                    <a:gd name="connsiteX27" fmla="*/ 124953 w 313054"/>
                    <a:gd name="connsiteY27" fmla="*/ 153716 h 248646"/>
                    <a:gd name="connsiteX28" fmla="*/ 128984 w 313054"/>
                    <a:gd name="connsiteY28" fmla="*/ 156404 h 248646"/>
                    <a:gd name="connsiteX29" fmla="*/ 163917 w 313054"/>
                    <a:gd name="connsiteY29" fmla="*/ 223598 h 248646"/>
                    <a:gd name="connsiteX30" fmla="*/ 167948 w 313054"/>
                    <a:gd name="connsiteY30" fmla="*/ 247788 h 2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3054" h="248646">
                      <a:moveTo>
                        <a:pt x="167948" y="247788"/>
                      </a:moveTo>
                      <a:lnTo>
                        <a:pt x="170635" y="245101"/>
                      </a:lnTo>
                      <a:cubicBezTo>
                        <a:pt x="177353" y="250476"/>
                        <a:pt x="188102" y="249132"/>
                        <a:pt x="194820" y="245101"/>
                      </a:cubicBezTo>
                      <a:cubicBezTo>
                        <a:pt x="198850" y="243757"/>
                        <a:pt x="202881" y="241069"/>
                        <a:pt x="206912" y="239725"/>
                      </a:cubicBezTo>
                      <a:cubicBezTo>
                        <a:pt x="213630" y="237037"/>
                        <a:pt x="219004" y="233005"/>
                        <a:pt x="227065" y="231662"/>
                      </a:cubicBezTo>
                      <a:cubicBezTo>
                        <a:pt x="241845" y="227630"/>
                        <a:pt x="256624" y="228974"/>
                        <a:pt x="268717" y="230318"/>
                      </a:cubicBezTo>
                      <a:cubicBezTo>
                        <a:pt x="276778" y="231662"/>
                        <a:pt x="284840" y="231662"/>
                        <a:pt x="292901" y="233005"/>
                      </a:cubicBezTo>
                      <a:cubicBezTo>
                        <a:pt x="300963" y="234349"/>
                        <a:pt x="307680" y="235693"/>
                        <a:pt x="313055" y="238381"/>
                      </a:cubicBezTo>
                      <a:cubicBezTo>
                        <a:pt x="294245" y="202096"/>
                        <a:pt x="270060" y="169843"/>
                        <a:pt x="240501" y="141621"/>
                      </a:cubicBezTo>
                      <a:cubicBezTo>
                        <a:pt x="235127" y="136245"/>
                        <a:pt x="229753" y="130870"/>
                        <a:pt x="227065" y="122806"/>
                      </a:cubicBezTo>
                      <a:cubicBezTo>
                        <a:pt x="224379" y="114743"/>
                        <a:pt x="227065" y="106680"/>
                        <a:pt x="229753" y="99960"/>
                      </a:cubicBezTo>
                      <a:cubicBezTo>
                        <a:pt x="231096" y="95929"/>
                        <a:pt x="232440" y="93241"/>
                        <a:pt x="232440" y="90553"/>
                      </a:cubicBezTo>
                      <a:cubicBezTo>
                        <a:pt x="233783" y="78458"/>
                        <a:pt x="223035" y="67707"/>
                        <a:pt x="212286" y="63675"/>
                      </a:cubicBezTo>
                      <a:cubicBezTo>
                        <a:pt x="198850" y="58299"/>
                        <a:pt x="184071" y="59643"/>
                        <a:pt x="169292" y="59643"/>
                      </a:cubicBezTo>
                      <a:lnTo>
                        <a:pt x="158543" y="59643"/>
                      </a:lnTo>
                      <a:lnTo>
                        <a:pt x="161230" y="48892"/>
                      </a:lnTo>
                      <a:cubicBezTo>
                        <a:pt x="163917" y="36797"/>
                        <a:pt x="158543" y="27390"/>
                        <a:pt x="153168" y="20671"/>
                      </a:cubicBezTo>
                      <a:cubicBezTo>
                        <a:pt x="139733" y="5888"/>
                        <a:pt x="115548" y="-2176"/>
                        <a:pt x="95394" y="512"/>
                      </a:cubicBezTo>
                      <a:cubicBezTo>
                        <a:pt x="79271" y="3200"/>
                        <a:pt x="64492" y="8576"/>
                        <a:pt x="48369" y="15295"/>
                      </a:cubicBezTo>
                      <a:cubicBezTo>
                        <a:pt x="32246" y="20671"/>
                        <a:pt x="16123" y="27390"/>
                        <a:pt x="0" y="30078"/>
                      </a:cubicBezTo>
                      <a:cubicBezTo>
                        <a:pt x="12092" y="36797"/>
                        <a:pt x="22841" y="46204"/>
                        <a:pt x="30902" y="55612"/>
                      </a:cubicBezTo>
                      <a:cubicBezTo>
                        <a:pt x="34933" y="60987"/>
                        <a:pt x="38964" y="65019"/>
                        <a:pt x="41651" y="70395"/>
                      </a:cubicBezTo>
                      <a:cubicBezTo>
                        <a:pt x="52400" y="86521"/>
                        <a:pt x="63149" y="99960"/>
                        <a:pt x="79271" y="108024"/>
                      </a:cubicBezTo>
                      <a:cubicBezTo>
                        <a:pt x="81959" y="109368"/>
                        <a:pt x="83302" y="109368"/>
                        <a:pt x="85989" y="110711"/>
                      </a:cubicBezTo>
                      <a:cubicBezTo>
                        <a:pt x="95394" y="114743"/>
                        <a:pt x="106143" y="118775"/>
                        <a:pt x="111517" y="129526"/>
                      </a:cubicBezTo>
                      <a:cubicBezTo>
                        <a:pt x="112861" y="133557"/>
                        <a:pt x="114205" y="137589"/>
                        <a:pt x="114205" y="140277"/>
                      </a:cubicBezTo>
                      <a:cubicBezTo>
                        <a:pt x="115548" y="142965"/>
                        <a:pt x="115548" y="146996"/>
                        <a:pt x="116892" y="148340"/>
                      </a:cubicBezTo>
                      <a:cubicBezTo>
                        <a:pt x="118235" y="149684"/>
                        <a:pt x="120922" y="152372"/>
                        <a:pt x="124953" y="153716"/>
                      </a:cubicBezTo>
                      <a:cubicBezTo>
                        <a:pt x="126297" y="155060"/>
                        <a:pt x="127640" y="155060"/>
                        <a:pt x="128984" y="156404"/>
                      </a:cubicBezTo>
                      <a:cubicBezTo>
                        <a:pt x="151825" y="169843"/>
                        <a:pt x="159886" y="196721"/>
                        <a:pt x="163917" y="223598"/>
                      </a:cubicBezTo>
                      <a:cubicBezTo>
                        <a:pt x="165261" y="231662"/>
                        <a:pt x="166604" y="239725"/>
                        <a:pt x="167948" y="247788"/>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1FC82E23-D5E9-C6E7-9D49-83B2462B4E7F}"/>
                    </a:ext>
                  </a:extLst>
                </p:cNvPr>
                <p:cNvSpPr/>
                <p:nvPr/>
              </p:nvSpPr>
              <p:spPr>
                <a:xfrm>
                  <a:off x="5999682" y="6940546"/>
                  <a:ext cx="197506" cy="147034"/>
                </a:xfrm>
                <a:custGeom>
                  <a:avLst/>
                  <a:gdLst>
                    <a:gd name="connsiteX0" fmla="*/ 197507 w 197506"/>
                    <a:gd name="connsiteY0" fmla="*/ 84665 h 147034"/>
                    <a:gd name="connsiteX1" fmla="*/ 143763 w 197506"/>
                    <a:gd name="connsiteY1" fmla="*/ 34941 h 147034"/>
                    <a:gd name="connsiteX2" fmla="*/ 157199 w 197506"/>
                    <a:gd name="connsiteY2" fmla="*/ 24190 h 147034"/>
                    <a:gd name="connsiteX3" fmla="*/ 154512 w 197506"/>
                    <a:gd name="connsiteY3" fmla="*/ 18815 h 147034"/>
                    <a:gd name="connsiteX4" fmla="*/ 153168 w 197506"/>
                    <a:gd name="connsiteY4" fmla="*/ 20158 h 147034"/>
                    <a:gd name="connsiteX5" fmla="*/ 119579 w 197506"/>
                    <a:gd name="connsiteY5" fmla="*/ 4032 h 147034"/>
                    <a:gd name="connsiteX6" fmla="*/ 96738 w 197506"/>
                    <a:gd name="connsiteY6" fmla="*/ 1344 h 147034"/>
                    <a:gd name="connsiteX7" fmla="*/ 60461 w 197506"/>
                    <a:gd name="connsiteY7" fmla="*/ 2688 h 147034"/>
                    <a:gd name="connsiteX8" fmla="*/ 44338 w 197506"/>
                    <a:gd name="connsiteY8" fmla="*/ 9407 h 147034"/>
                    <a:gd name="connsiteX9" fmla="*/ 30902 w 197506"/>
                    <a:gd name="connsiteY9" fmla="*/ 16127 h 147034"/>
                    <a:gd name="connsiteX10" fmla="*/ 0 w 197506"/>
                    <a:gd name="connsiteY10" fmla="*/ 17471 h 147034"/>
                    <a:gd name="connsiteX11" fmla="*/ 13436 w 197506"/>
                    <a:gd name="connsiteY11" fmla="*/ 145140 h 147034"/>
                    <a:gd name="connsiteX12" fmla="*/ 44338 w 197506"/>
                    <a:gd name="connsiteY12" fmla="*/ 139765 h 147034"/>
                    <a:gd name="connsiteX13" fmla="*/ 49712 w 197506"/>
                    <a:gd name="connsiteY13" fmla="*/ 135733 h 147034"/>
                    <a:gd name="connsiteX14" fmla="*/ 91363 w 197506"/>
                    <a:gd name="connsiteY14" fmla="*/ 120950 h 147034"/>
                    <a:gd name="connsiteX15" fmla="*/ 108830 w 197506"/>
                    <a:gd name="connsiteY15" fmla="*/ 127670 h 147034"/>
                    <a:gd name="connsiteX16" fmla="*/ 143763 w 197506"/>
                    <a:gd name="connsiteY16" fmla="*/ 143796 h 147034"/>
                    <a:gd name="connsiteX17" fmla="*/ 119579 w 197506"/>
                    <a:gd name="connsiteY17" fmla="*/ 91385 h 147034"/>
                    <a:gd name="connsiteX18" fmla="*/ 197507 w 197506"/>
                    <a:gd name="connsiteY18" fmla="*/ 84665 h 14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7506" h="147034">
                      <a:moveTo>
                        <a:pt x="197507" y="84665"/>
                      </a:moveTo>
                      <a:cubicBezTo>
                        <a:pt x="180040" y="68538"/>
                        <a:pt x="161230" y="51068"/>
                        <a:pt x="143763" y="34941"/>
                      </a:cubicBezTo>
                      <a:cubicBezTo>
                        <a:pt x="143763" y="28222"/>
                        <a:pt x="150481" y="24190"/>
                        <a:pt x="157199" y="24190"/>
                      </a:cubicBezTo>
                      <a:cubicBezTo>
                        <a:pt x="155855" y="22846"/>
                        <a:pt x="155855" y="20158"/>
                        <a:pt x="154512" y="18815"/>
                      </a:cubicBezTo>
                      <a:lnTo>
                        <a:pt x="153168" y="20158"/>
                      </a:lnTo>
                      <a:cubicBezTo>
                        <a:pt x="147794" y="12095"/>
                        <a:pt x="135702" y="6720"/>
                        <a:pt x="119579" y="4032"/>
                      </a:cubicBezTo>
                      <a:cubicBezTo>
                        <a:pt x="111517" y="2688"/>
                        <a:pt x="103456" y="1344"/>
                        <a:pt x="96738" y="1344"/>
                      </a:cubicBezTo>
                      <a:cubicBezTo>
                        <a:pt x="84646" y="0"/>
                        <a:pt x="72553" y="-1344"/>
                        <a:pt x="60461" y="2688"/>
                      </a:cubicBezTo>
                      <a:cubicBezTo>
                        <a:pt x="55087" y="4032"/>
                        <a:pt x="49712" y="6720"/>
                        <a:pt x="44338" y="9407"/>
                      </a:cubicBezTo>
                      <a:cubicBezTo>
                        <a:pt x="40307" y="12095"/>
                        <a:pt x="34933" y="13439"/>
                        <a:pt x="30902" y="16127"/>
                      </a:cubicBezTo>
                      <a:cubicBezTo>
                        <a:pt x="20154" y="20158"/>
                        <a:pt x="9405" y="21502"/>
                        <a:pt x="0" y="17471"/>
                      </a:cubicBezTo>
                      <a:cubicBezTo>
                        <a:pt x="5374" y="59131"/>
                        <a:pt x="10749" y="102136"/>
                        <a:pt x="13436" y="145140"/>
                      </a:cubicBezTo>
                      <a:cubicBezTo>
                        <a:pt x="21497" y="149172"/>
                        <a:pt x="33590" y="146484"/>
                        <a:pt x="44338" y="139765"/>
                      </a:cubicBezTo>
                      <a:lnTo>
                        <a:pt x="49712" y="135733"/>
                      </a:lnTo>
                      <a:cubicBezTo>
                        <a:pt x="61804" y="127670"/>
                        <a:pt x="75240" y="119606"/>
                        <a:pt x="91363" y="120950"/>
                      </a:cubicBezTo>
                      <a:cubicBezTo>
                        <a:pt x="98081" y="122294"/>
                        <a:pt x="104799" y="124982"/>
                        <a:pt x="108830" y="127670"/>
                      </a:cubicBezTo>
                      <a:lnTo>
                        <a:pt x="143763" y="143796"/>
                      </a:lnTo>
                      <a:cubicBezTo>
                        <a:pt x="137045" y="126326"/>
                        <a:pt x="128984" y="108855"/>
                        <a:pt x="119579" y="91385"/>
                      </a:cubicBezTo>
                      <a:cubicBezTo>
                        <a:pt x="145107" y="90041"/>
                        <a:pt x="170635" y="87353"/>
                        <a:pt x="197507" y="84665"/>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62" name="Freeform 61">
                <a:extLst>
                  <a:ext uri="{FF2B5EF4-FFF2-40B4-BE49-F238E27FC236}">
                    <a16:creationId xmlns:a16="http://schemas.microsoft.com/office/drawing/2014/main" id="{F0200189-8E38-C475-1469-AF00970786B9}"/>
                  </a:ext>
                </a:extLst>
              </p:cNvPr>
              <p:cNvSpPr/>
              <p:nvPr/>
            </p:nvSpPr>
            <p:spPr>
              <a:xfrm>
                <a:off x="5610470" y="6165780"/>
                <a:ext cx="220120" cy="216932"/>
              </a:xfrm>
              <a:custGeom>
                <a:avLst/>
                <a:gdLst>
                  <a:gd name="connsiteX0" fmla="*/ 102112 w 263403"/>
                  <a:gd name="connsiteY0" fmla="*/ 258282 h 259588"/>
                  <a:gd name="connsiteX1" fmla="*/ 104799 w 263403"/>
                  <a:gd name="connsiteY1" fmla="*/ 258282 h 259588"/>
                  <a:gd name="connsiteX2" fmla="*/ 212286 w 263403"/>
                  <a:gd name="connsiteY2" fmla="*/ 238124 h 259588"/>
                  <a:gd name="connsiteX3" fmla="*/ 259311 w 263403"/>
                  <a:gd name="connsiteY3" fmla="*/ 205870 h 259588"/>
                  <a:gd name="connsiteX4" fmla="*/ 259311 w 263403"/>
                  <a:gd name="connsiteY4" fmla="*/ 154802 h 259588"/>
                  <a:gd name="connsiteX5" fmla="*/ 237814 w 263403"/>
                  <a:gd name="connsiteY5" fmla="*/ 101047 h 259588"/>
                  <a:gd name="connsiteX6" fmla="*/ 212286 w 263403"/>
                  <a:gd name="connsiteY6" fmla="*/ 109110 h 259588"/>
                  <a:gd name="connsiteX7" fmla="*/ 166604 w 263403"/>
                  <a:gd name="connsiteY7" fmla="*/ 126580 h 259588"/>
                  <a:gd name="connsiteX8" fmla="*/ 159886 w 263403"/>
                  <a:gd name="connsiteY8" fmla="*/ 123893 h 259588"/>
                  <a:gd name="connsiteX9" fmla="*/ 161230 w 263403"/>
                  <a:gd name="connsiteY9" fmla="*/ 117173 h 259588"/>
                  <a:gd name="connsiteX10" fmla="*/ 155856 w 263403"/>
                  <a:gd name="connsiteY10" fmla="*/ 109110 h 259588"/>
                  <a:gd name="connsiteX11" fmla="*/ 145107 w 263403"/>
                  <a:gd name="connsiteY11" fmla="*/ 92983 h 259588"/>
                  <a:gd name="connsiteX12" fmla="*/ 145107 w 263403"/>
                  <a:gd name="connsiteY12" fmla="*/ 82232 h 259588"/>
                  <a:gd name="connsiteX13" fmla="*/ 145107 w 263403"/>
                  <a:gd name="connsiteY13" fmla="*/ 78200 h 259588"/>
                  <a:gd name="connsiteX14" fmla="*/ 127640 w 263403"/>
                  <a:gd name="connsiteY14" fmla="*/ 64761 h 259588"/>
                  <a:gd name="connsiteX15" fmla="*/ 108830 w 263403"/>
                  <a:gd name="connsiteY15" fmla="*/ 55354 h 259588"/>
                  <a:gd name="connsiteX16" fmla="*/ 91363 w 263403"/>
                  <a:gd name="connsiteY16" fmla="*/ 29820 h 259588"/>
                  <a:gd name="connsiteX17" fmla="*/ 84646 w 263403"/>
                  <a:gd name="connsiteY17" fmla="*/ 16382 h 259588"/>
                  <a:gd name="connsiteX18" fmla="*/ 55087 w 263403"/>
                  <a:gd name="connsiteY18" fmla="*/ 255 h 259588"/>
                  <a:gd name="connsiteX19" fmla="*/ 24184 w 263403"/>
                  <a:gd name="connsiteY19" fmla="*/ 11006 h 259588"/>
                  <a:gd name="connsiteX20" fmla="*/ 21497 w 263403"/>
                  <a:gd name="connsiteY20" fmla="*/ 13694 h 259588"/>
                  <a:gd name="connsiteX21" fmla="*/ 20154 w 263403"/>
                  <a:gd name="connsiteY21" fmla="*/ 17725 h 259588"/>
                  <a:gd name="connsiteX22" fmla="*/ 18810 w 263403"/>
                  <a:gd name="connsiteY22" fmla="*/ 16382 h 259588"/>
                  <a:gd name="connsiteX23" fmla="*/ 14779 w 263403"/>
                  <a:gd name="connsiteY23" fmla="*/ 23101 h 259588"/>
                  <a:gd name="connsiteX24" fmla="*/ 0 w 263403"/>
                  <a:gd name="connsiteY24" fmla="*/ 45947 h 259588"/>
                  <a:gd name="connsiteX25" fmla="*/ 4031 w 263403"/>
                  <a:gd name="connsiteY25" fmla="*/ 51322 h 259588"/>
                  <a:gd name="connsiteX26" fmla="*/ 2687 w 263403"/>
                  <a:gd name="connsiteY26" fmla="*/ 52666 h 259588"/>
                  <a:gd name="connsiteX27" fmla="*/ 5374 w 263403"/>
                  <a:gd name="connsiteY27" fmla="*/ 59386 h 259588"/>
                  <a:gd name="connsiteX28" fmla="*/ 14779 w 263403"/>
                  <a:gd name="connsiteY28" fmla="*/ 66105 h 259588"/>
                  <a:gd name="connsiteX29" fmla="*/ 22841 w 263403"/>
                  <a:gd name="connsiteY29" fmla="*/ 71481 h 259588"/>
                  <a:gd name="connsiteX30" fmla="*/ 47025 w 263403"/>
                  <a:gd name="connsiteY30" fmla="*/ 113142 h 259588"/>
                  <a:gd name="connsiteX31" fmla="*/ 85989 w 263403"/>
                  <a:gd name="connsiteY31" fmla="*/ 251563 h 259588"/>
                  <a:gd name="connsiteX32" fmla="*/ 102112 w 263403"/>
                  <a:gd name="connsiteY32" fmla="*/ 258282 h 2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3403" h="259588">
                    <a:moveTo>
                      <a:pt x="102112" y="258282"/>
                    </a:moveTo>
                    <a:lnTo>
                      <a:pt x="104799" y="258282"/>
                    </a:lnTo>
                    <a:cubicBezTo>
                      <a:pt x="139733" y="263658"/>
                      <a:pt x="176009" y="251563"/>
                      <a:pt x="212286" y="238124"/>
                    </a:cubicBezTo>
                    <a:cubicBezTo>
                      <a:pt x="232440" y="231404"/>
                      <a:pt x="251250" y="221997"/>
                      <a:pt x="259311" y="205870"/>
                    </a:cubicBezTo>
                    <a:cubicBezTo>
                      <a:pt x="266029" y="191088"/>
                      <a:pt x="263342" y="173617"/>
                      <a:pt x="259311" y="154802"/>
                    </a:cubicBezTo>
                    <a:cubicBezTo>
                      <a:pt x="253937" y="130612"/>
                      <a:pt x="247219" y="111798"/>
                      <a:pt x="237814" y="101047"/>
                    </a:cubicBezTo>
                    <a:cubicBezTo>
                      <a:pt x="231096" y="98359"/>
                      <a:pt x="220348" y="102391"/>
                      <a:pt x="212286" y="109110"/>
                    </a:cubicBezTo>
                    <a:cubicBezTo>
                      <a:pt x="198850" y="119861"/>
                      <a:pt x="184071" y="131956"/>
                      <a:pt x="166604" y="126580"/>
                    </a:cubicBezTo>
                    <a:lnTo>
                      <a:pt x="159886" y="123893"/>
                    </a:lnTo>
                    <a:lnTo>
                      <a:pt x="161230" y="117173"/>
                    </a:lnTo>
                    <a:cubicBezTo>
                      <a:pt x="161230" y="115829"/>
                      <a:pt x="158543" y="111798"/>
                      <a:pt x="155856" y="109110"/>
                    </a:cubicBezTo>
                    <a:cubicBezTo>
                      <a:pt x="151825" y="105078"/>
                      <a:pt x="146450" y="99703"/>
                      <a:pt x="145107" y="92983"/>
                    </a:cubicBezTo>
                    <a:cubicBezTo>
                      <a:pt x="143763" y="88952"/>
                      <a:pt x="145107" y="86264"/>
                      <a:pt x="145107" y="82232"/>
                    </a:cubicBezTo>
                    <a:cubicBezTo>
                      <a:pt x="145107" y="80888"/>
                      <a:pt x="145107" y="78200"/>
                      <a:pt x="145107" y="78200"/>
                    </a:cubicBezTo>
                    <a:cubicBezTo>
                      <a:pt x="143763" y="72825"/>
                      <a:pt x="138389" y="70137"/>
                      <a:pt x="127640" y="64761"/>
                    </a:cubicBezTo>
                    <a:cubicBezTo>
                      <a:pt x="120922" y="62074"/>
                      <a:pt x="114205" y="59386"/>
                      <a:pt x="108830" y="55354"/>
                    </a:cubicBezTo>
                    <a:cubicBezTo>
                      <a:pt x="100769" y="48635"/>
                      <a:pt x="95394" y="39227"/>
                      <a:pt x="91363" y="29820"/>
                    </a:cubicBezTo>
                    <a:cubicBezTo>
                      <a:pt x="88677" y="24445"/>
                      <a:pt x="87333" y="20413"/>
                      <a:pt x="84646" y="16382"/>
                    </a:cubicBezTo>
                    <a:cubicBezTo>
                      <a:pt x="79271" y="6974"/>
                      <a:pt x="68523" y="1599"/>
                      <a:pt x="55087" y="255"/>
                    </a:cubicBezTo>
                    <a:cubicBezTo>
                      <a:pt x="42994" y="-1089"/>
                      <a:pt x="30902" y="2943"/>
                      <a:pt x="24184" y="11006"/>
                    </a:cubicBezTo>
                    <a:cubicBezTo>
                      <a:pt x="22841" y="12350"/>
                      <a:pt x="22841" y="12350"/>
                      <a:pt x="21497" y="13694"/>
                    </a:cubicBezTo>
                    <a:lnTo>
                      <a:pt x="20154" y="17725"/>
                    </a:lnTo>
                    <a:cubicBezTo>
                      <a:pt x="20154" y="17725"/>
                      <a:pt x="18810" y="17725"/>
                      <a:pt x="18810" y="16382"/>
                    </a:cubicBezTo>
                    <a:cubicBezTo>
                      <a:pt x="17466" y="19069"/>
                      <a:pt x="16123" y="20413"/>
                      <a:pt x="14779" y="23101"/>
                    </a:cubicBezTo>
                    <a:cubicBezTo>
                      <a:pt x="9405" y="31164"/>
                      <a:pt x="5374" y="37883"/>
                      <a:pt x="0" y="45947"/>
                    </a:cubicBezTo>
                    <a:lnTo>
                      <a:pt x="4031" y="51322"/>
                    </a:lnTo>
                    <a:cubicBezTo>
                      <a:pt x="4031" y="51322"/>
                      <a:pt x="4031" y="51322"/>
                      <a:pt x="2687" y="52666"/>
                    </a:cubicBezTo>
                    <a:cubicBezTo>
                      <a:pt x="2687" y="55354"/>
                      <a:pt x="2687" y="58042"/>
                      <a:pt x="5374" y="59386"/>
                    </a:cubicBezTo>
                    <a:cubicBezTo>
                      <a:pt x="8062" y="62074"/>
                      <a:pt x="10749" y="64761"/>
                      <a:pt x="14779" y="66105"/>
                    </a:cubicBezTo>
                    <a:cubicBezTo>
                      <a:pt x="17466" y="67449"/>
                      <a:pt x="20154" y="70137"/>
                      <a:pt x="22841" y="71481"/>
                    </a:cubicBezTo>
                    <a:cubicBezTo>
                      <a:pt x="36276" y="82232"/>
                      <a:pt x="41651" y="97015"/>
                      <a:pt x="47025" y="113142"/>
                    </a:cubicBezTo>
                    <a:cubicBezTo>
                      <a:pt x="63148" y="158834"/>
                      <a:pt x="75241" y="204526"/>
                      <a:pt x="85989" y="251563"/>
                    </a:cubicBezTo>
                    <a:cubicBezTo>
                      <a:pt x="91363" y="255594"/>
                      <a:pt x="98081" y="256938"/>
                      <a:pt x="102112" y="258282"/>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C51B88E8-7EBD-41EC-EAE6-A14705202AC8}"/>
                  </a:ext>
                </a:extLst>
              </p:cNvPr>
              <p:cNvSpPr/>
              <p:nvPr/>
            </p:nvSpPr>
            <p:spPr>
              <a:xfrm>
                <a:off x="5328306" y="5559105"/>
                <a:ext cx="471487" cy="305687"/>
              </a:xfrm>
              <a:custGeom>
                <a:avLst/>
                <a:gdLst>
                  <a:gd name="connsiteX0" fmla="*/ 372580 w 564197"/>
                  <a:gd name="connsiteY0" fmla="*/ 314989 h 365794"/>
                  <a:gd name="connsiteX1" fmla="*/ 380641 w 564197"/>
                  <a:gd name="connsiteY1" fmla="*/ 302894 h 365794"/>
                  <a:gd name="connsiteX2" fmla="*/ 402138 w 564197"/>
                  <a:gd name="connsiteY2" fmla="*/ 288111 h 365794"/>
                  <a:gd name="connsiteX3" fmla="*/ 406169 w 564197"/>
                  <a:gd name="connsiteY3" fmla="*/ 285423 h 365794"/>
                  <a:gd name="connsiteX4" fmla="*/ 481410 w 564197"/>
                  <a:gd name="connsiteY4" fmla="*/ 180599 h 365794"/>
                  <a:gd name="connsiteX5" fmla="*/ 482753 w 564197"/>
                  <a:gd name="connsiteY5" fmla="*/ 169848 h 365794"/>
                  <a:gd name="connsiteX6" fmla="*/ 497533 w 564197"/>
                  <a:gd name="connsiteY6" fmla="*/ 124156 h 365794"/>
                  <a:gd name="connsiteX7" fmla="*/ 532466 w 564197"/>
                  <a:gd name="connsiteY7" fmla="*/ 101310 h 365794"/>
                  <a:gd name="connsiteX8" fmla="*/ 553964 w 564197"/>
                  <a:gd name="connsiteY8" fmla="*/ 90559 h 365794"/>
                  <a:gd name="connsiteX9" fmla="*/ 563368 w 564197"/>
                  <a:gd name="connsiteY9" fmla="*/ 62337 h 365794"/>
                  <a:gd name="connsiteX10" fmla="*/ 556651 w 564197"/>
                  <a:gd name="connsiteY10" fmla="*/ 55618 h 365794"/>
                  <a:gd name="connsiteX11" fmla="*/ 556651 w 564197"/>
                  <a:gd name="connsiteY11" fmla="*/ 54274 h 365794"/>
                  <a:gd name="connsiteX12" fmla="*/ 532466 w 564197"/>
                  <a:gd name="connsiteY12" fmla="*/ 47554 h 365794"/>
                  <a:gd name="connsiteX13" fmla="*/ 505595 w 564197"/>
                  <a:gd name="connsiteY13" fmla="*/ 24708 h 365794"/>
                  <a:gd name="connsiteX14" fmla="*/ 505595 w 564197"/>
                  <a:gd name="connsiteY14" fmla="*/ 22020 h 365794"/>
                  <a:gd name="connsiteX15" fmla="*/ 504251 w 564197"/>
                  <a:gd name="connsiteY15" fmla="*/ 20676 h 365794"/>
                  <a:gd name="connsiteX16" fmla="*/ 480067 w 564197"/>
                  <a:gd name="connsiteY16" fmla="*/ 16645 h 365794"/>
                  <a:gd name="connsiteX17" fmla="*/ 465287 w 564197"/>
                  <a:gd name="connsiteY17" fmla="*/ 20676 h 365794"/>
                  <a:gd name="connsiteX18" fmla="*/ 430354 w 564197"/>
                  <a:gd name="connsiteY18" fmla="*/ 24708 h 365794"/>
                  <a:gd name="connsiteX19" fmla="*/ 402138 w 564197"/>
                  <a:gd name="connsiteY19" fmla="*/ 11269 h 365794"/>
                  <a:gd name="connsiteX20" fmla="*/ 391390 w 564197"/>
                  <a:gd name="connsiteY20" fmla="*/ 4550 h 365794"/>
                  <a:gd name="connsiteX21" fmla="*/ 361831 w 564197"/>
                  <a:gd name="connsiteY21" fmla="*/ 4550 h 365794"/>
                  <a:gd name="connsiteX22" fmla="*/ 359144 w 564197"/>
                  <a:gd name="connsiteY22" fmla="*/ 8581 h 365794"/>
                  <a:gd name="connsiteX23" fmla="*/ 348395 w 564197"/>
                  <a:gd name="connsiteY23" fmla="*/ 19332 h 365794"/>
                  <a:gd name="connsiteX24" fmla="*/ 330929 w 564197"/>
                  <a:gd name="connsiteY24" fmla="*/ 22020 h 365794"/>
                  <a:gd name="connsiteX25" fmla="*/ 324211 w 564197"/>
                  <a:gd name="connsiteY25" fmla="*/ 22020 h 365794"/>
                  <a:gd name="connsiteX26" fmla="*/ 309431 w 564197"/>
                  <a:gd name="connsiteY26" fmla="*/ 46210 h 365794"/>
                  <a:gd name="connsiteX27" fmla="*/ 285247 w 564197"/>
                  <a:gd name="connsiteY27" fmla="*/ 81152 h 365794"/>
                  <a:gd name="connsiteX28" fmla="*/ 270468 w 564197"/>
                  <a:gd name="connsiteY28" fmla="*/ 83839 h 365794"/>
                  <a:gd name="connsiteX29" fmla="*/ 210006 w 564197"/>
                  <a:gd name="connsiteY29" fmla="*/ 86527 h 365794"/>
                  <a:gd name="connsiteX30" fmla="*/ 205975 w 564197"/>
                  <a:gd name="connsiteY30" fmla="*/ 108029 h 365794"/>
                  <a:gd name="connsiteX31" fmla="*/ 172386 w 564197"/>
                  <a:gd name="connsiteY31" fmla="*/ 136251 h 365794"/>
                  <a:gd name="connsiteX32" fmla="*/ 156263 w 564197"/>
                  <a:gd name="connsiteY32" fmla="*/ 138939 h 365794"/>
                  <a:gd name="connsiteX33" fmla="*/ 103863 w 564197"/>
                  <a:gd name="connsiteY33" fmla="*/ 125500 h 365794"/>
                  <a:gd name="connsiteX34" fmla="*/ 97145 w 564197"/>
                  <a:gd name="connsiteY34" fmla="*/ 122812 h 365794"/>
                  <a:gd name="connsiteX35" fmla="*/ 44745 w 564197"/>
                  <a:gd name="connsiteY35" fmla="*/ 106685 h 365794"/>
                  <a:gd name="connsiteX36" fmla="*/ 44745 w 564197"/>
                  <a:gd name="connsiteY36" fmla="*/ 106685 h 365794"/>
                  <a:gd name="connsiteX37" fmla="*/ 5781 w 564197"/>
                  <a:gd name="connsiteY37" fmla="*/ 122812 h 365794"/>
                  <a:gd name="connsiteX38" fmla="*/ 7125 w 564197"/>
                  <a:gd name="connsiteY38" fmla="*/ 140283 h 365794"/>
                  <a:gd name="connsiteX39" fmla="*/ 28623 w 564197"/>
                  <a:gd name="connsiteY39" fmla="*/ 159097 h 365794"/>
                  <a:gd name="connsiteX40" fmla="*/ 38027 w 564197"/>
                  <a:gd name="connsiteY40" fmla="*/ 165817 h 365794"/>
                  <a:gd name="connsiteX41" fmla="*/ 28623 w 564197"/>
                  <a:gd name="connsiteY41" fmla="*/ 172536 h 365794"/>
                  <a:gd name="connsiteX42" fmla="*/ 407 w 564197"/>
                  <a:gd name="connsiteY42" fmla="*/ 242419 h 365794"/>
                  <a:gd name="connsiteX43" fmla="*/ 24592 w 564197"/>
                  <a:gd name="connsiteY43" fmla="*/ 251826 h 365794"/>
                  <a:gd name="connsiteX44" fmla="*/ 44745 w 564197"/>
                  <a:gd name="connsiteY44" fmla="*/ 281391 h 365794"/>
                  <a:gd name="connsiteX45" fmla="*/ 67586 w 564197"/>
                  <a:gd name="connsiteY45" fmla="*/ 328428 h 365794"/>
                  <a:gd name="connsiteX46" fmla="*/ 74304 w 564197"/>
                  <a:gd name="connsiteY46" fmla="*/ 337835 h 365794"/>
                  <a:gd name="connsiteX47" fmla="*/ 97145 w 564197"/>
                  <a:gd name="connsiteY47" fmla="*/ 344554 h 365794"/>
                  <a:gd name="connsiteX48" fmla="*/ 111924 w 564197"/>
                  <a:gd name="connsiteY48" fmla="*/ 345898 h 365794"/>
                  <a:gd name="connsiteX49" fmla="*/ 138796 w 564197"/>
                  <a:gd name="connsiteY49" fmla="*/ 356649 h 365794"/>
                  <a:gd name="connsiteX50" fmla="*/ 158950 w 564197"/>
                  <a:gd name="connsiteY50" fmla="*/ 364713 h 365794"/>
                  <a:gd name="connsiteX51" fmla="*/ 183135 w 564197"/>
                  <a:gd name="connsiteY51" fmla="*/ 360681 h 365794"/>
                  <a:gd name="connsiteX52" fmla="*/ 188509 w 564197"/>
                  <a:gd name="connsiteY52" fmla="*/ 352618 h 365794"/>
                  <a:gd name="connsiteX53" fmla="*/ 188509 w 564197"/>
                  <a:gd name="connsiteY53" fmla="*/ 348586 h 365794"/>
                  <a:gd name="connsiteX54" fmla="*/ 192539 w 564197"/>
                  <a:gd name="connsiteY54" fmla="*/ 345898 h 365794"/>
                  <a:gd name="connsiteX55" fmla="*/ 372580 w 564197"/>
                  <a:gd name="connsiteY55" fmla="*/ 314989 h 36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64197" h="365794">
                    <a:moveTo>
                      <a:pt x="372580" y="314989"/>
                    </a:moveTo>
                    <a:cubicBezTo>
                      <a:pt x="373923" y="310957"/>
                      <a:pt x="376610" y="306925"/>
                      <a:pt x="380641" y="302894"/>
                    </a:cubicBezTo>
                    <a:cubicBezTo>
                      <a:pt x="387359" y="296174"/>
                      <a:pt x="394077" y="292143"/>
                      <a:pt x="402138" y="288111"/>
                    </a:cubicBezTo>
                    <a:lnTo>
                      <a:pt x="406169" y="285423"/>
                    </a:lnTo>
                    <a:cubicBezTo>
                      <a:pt x="445133" y="263921"/>
                      <a:pt x="473349" y="224948"/>
                      <a:pt x="481410" y="180599"/>
                    </a:cubicBezTo>
                    <a:cubicBezTo>
                      <a:pt x="481410" y="176568"/>
                      <a:pt x="482753" y="173880"/>
                      <a:pt x="482753" y="169848"/>
                    </a:cubicBezTo>
                    <a:cubicBezTo>
                      <a:pt x="485441" y="153722"/>
                      <a:pt x="486784" y="137595"/>
                      <a:pt x="497533" y="124156"/>
                    </a:cubicBezTo>
                    <a:cubicBezTo>
                      <a:pt x="506938" y="112061"/>
                      <a:pt x="520374" y="106685"/>
                      <a:pt x="532466" y="101310"/>
                    </a:cubicBezTo>
                    <a:cubicBezTo>
                      <a:pt x="540528" y="98622"/>
                      <a:pt x="548589" y="94590"/>
                      <a:pt x="553964" y="90559"/>
                    </a:cubicBezTo>
                    <a:cubicBezTo>
                      <a:pt x="562025" y="83839"/>
                      <a:pt x="566056" y="70401"/>
                      <a:pt x="563368" y="62337"/>
                    </a:cubicBezTo>
                    <a:cubicBezTo>
                      <a:pt x="562025" y="56962"/>
                      <a:pt x="559338" y="55618"/>
                      <a:pt x="556651" y="55618"/>
                    </a:cubicBezTo>
                    <a:lnTo>
                      <a:pt x="556651" y="54274"/>
                    </a:lnTo>
                    <a:cubicBezTo>
                      <a:pt x="548589" y="52930"/>
                      <a:pt x="540528" y="50242"/>
                      <a:pt x="532466" y="47554"/>
                    </a:cubicBezTo>
                    <a:cubicBezTo>
                      <a:pt x="527092" y="46210"/>
                      <a:pt x="509625" y="40835"/>
                      <a:pt x="505595" y="24708"/>
                    </a:cubicBezTo>
                    <a:cubicBezTo>
                      <a:pt x="505595" y="23364"/>
                      <a:pt x="505595" y="23364"/>
                      <a:pt x="505595" y="22020"/>
                    </a:cubicBezTo>
                    <a:cubicBezTo>
                      <a:pt x="505595" y="22020"/>
                      <a:pt x="504251" y="20676"/>
                      <a:pt x="504251" y="20676"/>
                    </a:cubicBezTo>
                    <a:cubicBezTo>
                      <a:pt x="498877" y="16645"/>
                      <a:pt x="489471" y="13957"/>
                      <a:pt x="480067" y="16645"/>
                    </a:cubicBezTo>
                    <a:cubicBezTo>
                      <a:pt x="474692" y="17988"/>
                      <a:pt x="470661" y="19332"/>
                      <a:pt x="465287" y="20676"/>
                    </a:cubicBezTo>
                    <a:cubicBezTo>
                      <a:pt x="454538" y="23364"/>
                      <a:pt x="442446" y="27396"/>
                      <a:pt x="430354" y="24708"/>
                    </a:cubicBezTo>
                    <a:cubicBezTo>
                      <a:pt x="419605" y="23364"/>
                      <a:pt x="410200" y="16645"/>
                      <a:pt x="402138" y="11269"/>
                    </a:cubicBezTo>
                    <a:cubicBezTo>
                      <a:pt x="398108" y="8581"/>
                      <a:pt x="395421" y="7237"/>
                      <a:pt x="391390" y="4550"/>
                    </a:cubicBezTo>
                    <a:cubicBezTo>
                      <a:pt x="381985" y="-826"/>
                      <a:pt x="368549" y="-2170"/>
                      <a:pt x="361831" y="4550"/>
                    </a:cubicBezTo>
                    <a:cubicBezTo>
                      <a:pt x="360487" y="5893"/>
                      <a:pt x="359144" y="7237"/>
                      <a:pt x="359144" y="8581"/>
                    </a:cubicBezTo>
                    <a:cubicBezTo>
                      <a:pt x="356457" y="12613"/>
                      <a:pt x="353769" y="16645"/>
                      <a:pt x="348395" y="19332"/>
                    </a:cubicBezTo>
                    <a:cubicBezTo>
                      <a:pt x="343021" y="22020"/>
                      <a:pt x="336303" y="22020"/>
                      <a:pt x="330929" y="22020"/>
                    </a:cubicBezTo>
                    <a:cubicBezTo>
                      <a:pt x="328241" y="22020"/>
                      <a:pt x="325555" y="22020"/>
                      <a:pt x="324211" y="22020"/>
                    </a:cubicBezTo>
                    <a:cubicBezTo>
                      <a:pt x="316149" y="23364"/>
                      <a:pt x="313462" y="31427"/>
                      <a:pt x="309431" y="46210"/>
                    </a:cubicBezTo>
                    <a:cubicBezTo>
                      <a:pt x="305401" y="59649"/>
                      <a:pt x="300026" y="75776"/>
                      <a:pt x="285247" y="81152"/>
                    </a:cubicBezTo>
                    <a:cubicBezTo>
                      <a:pt x="279872" y="83839"/>
                      <a:pt x="274498" y="83839"/>
                      <a:pt x="270468" y="83839"/>
                    </a:cubicBezTo>
                    <a:lnTo>
                      <a:pt x="210006" y="86527"/>
                    </a:lnTo>
                    <a:cubicBezTo>
                      <a:pt x="211350" y="93246"/>
                      <a:pt x="210006" y="101310"/>
                      <a:pt x="205975" y="108029"/>
                    </a:cubicBezTo>
                    <a:cubicBezTo>
                      <a:pt x="199257" y="121468"/>
                      <a:pt x="187165" y="133563"/>
                      <a:pt x="172386" y="136251"/>
                    </a:cubicBezTo>
                    <a:cubicBezTo>
                      <a:pt x="167011" y="137595"/>
                      <a:pt x="161637" y="138939"/>
                      <a:pt x="156263" y="138939"/>
                    </a:cubicBezTo>
                    <a:cubicBezTo>
                      <a:pt x="137453" y="138939"/>
                      <a:pt x="119986" y="132219"/>
                      <a:pt x="103863" y="125500"/>
                    </a:cubicBezTo>
                    <a:lnTo>
                      <a:pt x="97145" y="122812"/>
                    </a:lnTo>
                    <a:cubicBezTo>
                      <a:pt x="79679" y="114749"/>
                      <a:pt x="62212" y="106685"/>
                      <a:pt x="44745" y="106685"/>
                    </a:cubicBezTo>
                    <a:lnTo>
                      <a:pt x="44745" y="106685"/>
                    </a:lnTo>
                    <a:cubicBezTo>
                      <a:pt x="33997" y="117437"/>
                      <a:pt x="20561" y="122812"/>
                      <a:pt x="5781" y="122812"/>
                    </a:cubicBezTo>
                    <a:cubicBezTo>
                      <a:pt x="3095" y="128188"/>
                      <a:pt x="4438" y="134907"/>
                      <a:pt x="7125" y="140283"/>
                    </a:cubicBezTo>
                    <a:cubicBezTo>
                      <a:pt x="12499" y="148346"/>
                      <a:pt x="20561" y="153722"/>
                      <a:pt x="28623" y="159097"/>
                    </a:cubicBezTo>
                    <a:lnTo>
                      <a:pt x="38027" y="165817"/>
                    </a:lnTo>
                    <a:lnTo>
                      <a:pt x="28623" y="172536"/>
                    </a:lnTo>
                    <a:cubicBezTo>
                      <a:pt x="8469" y="188663"/>
                      <a:pt x="-2280" y="215541"/>
                      <a:pt x="407" y="242419"/>
                    </a:cubicBezTo>
                    <a:cubicBezTo>
                      <a:pt x="9812" y="242419"/>
                      <a:pt x="17874" y="246450"/>
                      <a:pt x="24592" y="251826"/>
                    </a:cubicBezTo>
                    <a:cubicBezTo>
                      <a:pt x="33997" y="259889"/>
                      <a:pt x="39371" y="271984"/>
                      <a:pt x="44745" y="281391"/>
                    </a:cubicBezTo>
                    <a:lnTo>
                      <a:pt x="67586" y="328428"/>
                    </a:lnTo>
                    <a:cubicBezTo>
                      <a:pt x="68930" y="332460"/>
                      <a:pt x="71617" y="336491"/>
                      <a:pt x="74304" y="337835"/>
                    </a:cubicBezTo>
                    <a:cubicBezTo>
                      <a:pt x="79679" y="343210"/>
                      <a:pt x="87740" y="343210"/>
                      <a:pt x="97145" y="344554"/>
                    </a:cubicBezTo>
                    <a:cubicBezTo>
                      <a:pt x="102520" y="344554"/>
                      <a:pt x="106550" y="345898"/>
                      <a:pt x="111924" y="345898"/>
                    </a:cubicBezTo>
                    <a:cubicBezTo>
                      <a:pt x="121330" y="347242"/>
                      <a:pt x="130735" y="352618"/>
                      <a:pt x="138796" y="356649"/>
                    </a:cubicBezTo>
                    <a:cubicBezTo>
                      <a:pt x="145514" y="360681"/>
                      <a:pt x="152232" y="363369"/>
                      <a:pt x="158950" y="364713"/>
                    </a:cubicBezTo>
                    <a:cubicBezTo>
                      <a:pt x="167011" y="367400"/>
                      <a:pt x="176417" y="364713"/>
                      <a:pt x="183135" y="360681"/>
                    </a:cubicBezTo>
                    <a:cubicBezTo>
                      <a:pt x="185822" y="357993"/>
                      <a:pt x="188509" y="355305"/>
                      <a:pt x="188509" y="352618"/>
                    </a:cubicBezTo>
                    <a:lnTo>
                      <a:pt x="188509" y="348586"/>
                    </a:lnTo>
                    <a:lnTo>
                      <a:pt x="192539" y="345898"/>
                    </a:lnTo>
                    <a:cubicBezTo>
                      <a:pt x="244940" y="313645"/>
                      <a:pt x="310775" y="301550"/>
                      <a:pt x="372580" y="314989"/>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B346AC13-0BF2-455A-C9AB-66F6B4FB8954}"/>
                  </a:ext>
                </a:extLst>
              </p:cNvPr>
              <p:cNvSpPr/>
              <p:nvPr/>
            </p:nvSpPr>
            <p:spPr>
              <a:xfrm>
                <a:off x="5797978" y="6020356"/>
                <a:ext cx="487297" cy="307201"/>
              </a:xfrm>
              <a:custGeom>
                <a:avLst/>
                <a:gdLst>
                  <a:gd name="connsiteX0" fmla="*/ 583115 w 583115"/>
                  <a:gd name="connsiteY0" fmla="*/ 43914 h 367607"/>
                  <a:gd name="connsiteX1" fmla="*/ 583115 w 583115"/>
                  <a:gd name="connsiteY1" fmla="*/ 43914 h 367607"/>
                  <a:gd name="connsiteX2" fmla="*/ 562962 w 583115"/>
                  <a:gd name="connsiteY2" fmla="*/ 22412 h 367607"/>
                  <a:gd name="connsiteX3" fmla="*/ 490408 w 583115"/>
                  <a:gd name="connsiteY3" fmla="*/ 19724 h 367607"/>
                  <a:gd name="connsiteX4" fmla="*/ 485034 w 583115"/>
                  <a:gd name="connsiteY4" fmla="*/ 22412 h 367607"/>
                  <a:gd name="connsiteX5" fmla="*/ 470254 w 583115"/>
                  <a:gd name="connsiteY5" fmla="*/ 31819 h 367607"/>
                  <a:gd name="connsiteX6" fmla="*/ 409793 w 583115"/>
                  <a:gd name="connsiteY6" fmla="*/ 13005 h 367607"/>
                  <a:gd name="connsiteX7" fmla="*/ 407106 w 583115"/>
                  <a:gd name="connsiteY7" fmla="*/ 11661 h 367607"/>
                  <a:gd name="connsiteX8" fmla="*/ 364111 w 583115"/>
                  <a:gd name="connsiteY8" fmla="*/ 3597 h 367607"/>
                  <a:gd name="connsiteX9" fmla="*/ 306337 w 583115"/>
                  <a:gd name="connsiteY9" fmla="*/ 82887 h 367607"/>
                  <a:gd name="connsiteX10" fmla="*/ 244532 w 583115"/>
                  <a:gd name="connsiteY10" fmla="*/ 93638 h 367607"/>
                  <a:gd name="connsiteX11" fmla="*/ 205568 w 583115"/>
                  <a:gd name="connsiteY11" fmla="*/ 92294 h 367607"/>
                  <a:gd name="connsiteX12" fmla="*/ 33590 w 583115"/>
                  <a:gd name="connsiteY12" fmla="*/ 65417 h 367607"/>
                  <a:gd name="connsiteX13" fmla="*/ 25528 w 583115"/>
                  <a:gd name="connsiteY13" fmla="*/ 64073 h 367607"/>
                  <a:gd name="connsiteX14" fmla="*/ 28215 w 583115"/>
                  <a:gd name="connsiteY14" fmla="*/ 56010 h 367607"/>
                  <a:gd name="connsiteX15" fmla="*/ 29559 w 583115"/>
                  <a:gd name="connsiteY15" fmla="*/ 31819 h 367607"/>
                  <a:gd name="connsiteX16" fmla="*/ 16123 w 583115"/>
                  <a:gd name="connsiteY16" fmla="*/ 49290 h 367607"/>
                  <a:gd name="connsiteX17" fmla="*/ 10749 w 583115"/>
                  <a:gd name="connsiteY17" fmla="*/ 56010 h 367607"/>
                  <a:gd name="connsiteX18" fmla="*/ 2687 w 583115"/>
                  <a:gd name="connsiteY18" fmla="*/ 80199 h 367607"/>
                  <a:gd name="connsiteX19" fmla="*/ 13436 w 583115"/>
                  <a:gd name="connsiteY19" fmla="*/ 90950 h 367607"/>
                  <a:gd name="connsiteX20" fmla="*/ 24185 w 583115"/>
                  <a:gd name="connsiteY20" fmla="*/ 100358 h 367607"/>
                  <a:gd name="connsiteX21" fmla="*/ 26872 w 583115"/>
                  <a:gd name="connsiteY21" fmla="*/ 175616 h 367607"/>
                  <a:gd name="connsiteX22" fmla="*/ 0 w 583115"/>
                  <a:gd name="connsiteY22" fmla="*/ 248186 h 367607"/>
                  <a:gd name="connsiteX23" fmla="*/ 24185 w 583115"/>
                  <a:gd name="connsiteY23" fmla="*/ 265656 h 367607"/>
                  <a:gd name="connsiteX24" fmla="*/ 26872 w 583115"/>
                  <a:gd name="connsiteY24" fmla="*/ 267000 h 367607"/>
                  <a:gd name="connsiteX25" fmla="*/ 26872 w 583115"/>
                  <a:gd name="connsiteY25" fmla="*/ 267000 h 367607"/>
                  <a:gd name="connsiteX26" fmla="*/ 51056 w 583115"/>
                  <a:gd name="connsiteY26" fmla="*/ 327475 h 367607"/>
                  <a:gd name="connsiteX27" fmla="*/ 55087 w 583115"/>
                  <a:gd name="connsiteY27" fmla="*/ 361073 h 367607"/>
                  <a:gd name="connsiteX28" fmla="*/ 59118 w 583115"/>
                  <a:gd name="connsiteY28" fmla="*/ 361073 h 367607"/>
                  <a:gd name="connsiteX29" fmla="*/ 60461 w 583115"/>
                  <a:gd name="connsiteY29" fmla="*/ 363761 h 367607"/>
                  <a:gd name="connsiteX30" fmla="*/ 76584 w 583115"/>
                  <a:gd name="connsiteY30" fmla="*/ 365105 h 367607"/>
                  <a:gd name="connsiteX31" fmla="*/ 84646 w 583115"/>
                  <a:gd name="connsiteY31" fmla="*/ 362417 h 367607"/>
                  <a:gd name="connsiteX32" fmla="*/ 115548 w 583115"/>
                  <a:gd name="connsiteY32" fmla="*/ 357041 h 367607"/>
                  <a:gd name="connsiteX33" fmla="*/ 126297 w 583115"/>
                  <a:gd name="connsiteY33" fmla="*/ 362417 h 367607"/>
                  <a:gd name="connsiteX34" fmla="*/ 131671 w 583115"/>
                  <a:gd name="connsiteY34" fmla="*/ 365105 h 367607"/>
                  <a:gd name="connsiteX35" fmla="*/ 177353 w 583115"/>
                  <a:gd name="connsiteY35" fmla="*/ 355697 h 367607"/>
                  <a:gd name="connsiteX36" fmla="*/ 239158 w 583115"/>
                  <a:gd name="connsiteY36" fmla="*/ 350322 h 367607"/>
                  <a:gd name="connsiteX37" fmla="*/ 245876 w 583115"/>
                  <a:gd name="connsiteY37" fmla="*/ 355697 h 367607"/>
                  <a:gd name="connsiteX38" fmla="*/ 252594 w 583115"/>
                  <a:gd name="connsiteY38" fmla="*/ 361073 h 367607"/>
                  <a:gd name="connsiteX39" fmla="*/ 275435 w 583115"/>
                  <a:gd name="connsiteY39" fmla="*/ 353009 h 367607"/>
                  <a:gd name="connsiteX40" fmla="*/ 288870 w 583115"/>
                  <a:gd name="connsiteY40" fmla="*/ 344946 h 367607"/>
                  <a:gd name="connsiteX41" fmla="*/ 322460 w 583115"/>
                  <a:gd name="connsiteY41" fmla="*/ 338227 h 367607"/>
                  <a:gd name="connsiteX42" fmla="*/ 333209 w 583115"/>
                  <a:gd name="connsiteY42" fmla="*/ 336883 h 367607"/>
                  <a:gd name="connsiteX43" fmla="*/ 382921 w 583115"/>
                  <a:gd name="connsiteY43" fmla="*/ 310005 h 367607"/>
                  <a:gd name="connsiteX44" fmla="*/ 388296 w 583115"/>
                  <a:gd name="connsiteY44" fmla="*/ 297910 h 367607"/>
                  <a:gd name="connsiteX45" fmla="*/ 399044 w 583115"/>
                  <a:gd name="connsiteY45" fmla="*/ 277752 h 367607"/>
                  <a:gd name="connsiteX46" fmla="*/ 424572 w 583115"/>
                  <a:gd name="connsiteY46" fmla="*/ 267000 h 367607"/>
                  <a:gd name="connsiteX47" fmla="*/ 429947 w 583115"/>
                  <a:gd name="connsiteY47" fmla="*/ 268344 h 367607"/>
                  <a:gd name="connsiteX48" fmla="*/ 440695 w 583115"/>
                  <a:gd name="connsiteY48" fmla="*/ 256249 h 367607"/>
                  <a:gd name="connsiteX49" fmla="*/ 493095 w 583115"/>
                  <a:gd name="connsiteY49" fmla="*/ 248186 h 367607"/>
                  <a:gd name="connsiteX50" fmla="*/ 511905 w 583115"/>
                  <a:gd name="connsiteY50" fmla="*/ 253561 h 367607"/>
                  <a:gd name="connsiteX51" fmla="*/ 556244 w 583115"/>
                  <a:gd name="connsiteY51" fmla="*/ 260281 h 367607"/>
                  <a:gd name="connsiteX52" fmla="*/ 545495 w 583115"/>
                  <a:gd name="connsiteY52" fmla="*/ 245498 h 367607"/>
                  <a:gd name="connsiteX53" fmla="*/ 538777 w 583115"/>
                  <a:gd name="connsiteY53" fmla="*/ 74824 h 367607"/>
                  <a:gd name="connsiteX54" fmla="*/ 583115 w 583115"/>
                  <a:gd name="connsiteY54" fmla="*/ 43914 h 36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3115" h="367607">
                    <a:moveTo>
                      <a:pt x="583115" y="43914"/>
                    </a:moveTo>
                    <a:lnTo>
                      <a:pt x="583115" y="43914"/>
                    </a:lnTo>
                    <a:lnTo>
                      <a:pt x="562962" y="22412"/>
                    </a:lnTo>
                    <a:cubicBezTo>
                      <a:pt x="542808" y="7629"/>
                      <a:pt x="511905" y="6285"/>
                      <a:pt x="490408" y="19724"/>
                    </a:cubicBezTo>
                    <a:cubicBezTo>
                      <a:pt x="489065" y="21068"/>
                      <a:pt x="487721" y="22412"/>
                      <a:pt x="485034" y="22412"/>
                    </a:cubicBezTo>
                    <a:cubicBezTo>
                      <a:pt x="481003" y="25100"/>
                      <a:pt x="475629" y="29132"/>
                      <a:pt x="470254" y="31819"/>
                    </a:cubicBezTo>
                    <a:cubicBezTo>
                      <a:pt x="448757" y="39883"/>
                      <a:pt x="427260" y="25100"/>
                      <a:pt x="409793" y="13005"/>
                    </a:cubicBezTo>
                    <a:lnTo>
                      <a:pt x="407106" y="11661"/>
                    </a:lnTo>
                    <a:cubicBezTo>
                      <a:pt x="393670" y="2254"/>
                      <a:pt x="374860" y="-4466"/>
                      <a:pt x="364111" y="3597"/>
                    </a:cubicBezTo>
                    <a:cubicBezTo>
                      <a:pt x="365455" y="41227"/>
                      <a:pt x="334553" y="70792"/>
                      <a:pt x="306337" y="82887"/>
                    </a:cubicBezTo>
                    <a:cubicBezTo>
                      <a:pt x="286183" y="90950"/>
                      <a:pt x="266030" y="93638"/>
                      <a:pt x="244532" y="93638"/>
                    </a:cubicBezTo>
                    <a:cubicBezTo>
                      <a:pt x="231096" y="93638"/>
                      <a:pt x="217661" y="92294"/>
                      <a:pt x="205568" y="92294"/>
                    </a:cubicBezTo>
                    <a:cubicBezTo>
                      <a:pt x="147794" y="86919"/>
                      <a:pt x="90020" y="77511"/>
                      <a:pt x="33590" y="65417"/>
                    </a:cubicBezTo>
                    <a:lnTo>
                      <a:pt x="25528" y="64073"/>
                    </a:lnTo>
                    <a:lnTo>
                      <a:pt x="28215" y="56010"/>
                    </a:lnTo>
                    <a:cubicBezTo>
                      <a:pt x="30903" y="47946"/>
                      <a:pt x="30903" y="39883"/>
                      <a:pt x="29559" y="31819"/>
                    </a:cubicBezTo>
                    <a:cubicBezTo>
                      <a:pt x="25528" y="38539"/>
                      <a:pt x="21497" y="43914"/>
                      <a:pt x="16123" y="49290"/>
                    </a:cubicBezTo>
                    <a:cubicBezTo>
                      <a:pt x="14779" y="51978"/>
                      <a:pt x="12093" y="53322"/>
                      <a:pt x="10749" y="56010"/>
                    </a:cubicBezTo>
                    <a:cubicBezTo>
                      <a:pt x="8062" y="58697"/>
                      <a:pt x="-1343" y="70792"/>
                      <a:pt x="2687" y="80199"/>
                    </a:cubicBezTo>
                    <a:cubicBezTo>
                      <a:pt x="4031" y="84231"/>
                      <a:pt x="9405" y="88263"/>
                      <a:pt x="13436" y="90950"/>
                    </a:cubicBezTo>
                    <a:cubicBezTo>
                      <a:pt x="17467" y="93638"/>
                      <a:pt x="21497" y="96326"/>
                      <a:pt x="24185" y="100358"/>
                    </a:cubicBezTo>
                    <a:cubicBezTo>
                      <a:pt x="42995" y="120516"/>
                      <a:pt x="36277" y="151426"/>
                      <a:pt x="26872" y="175616"/>
                    </a:cubicBezTo>
                    <a:lnTo>
                      <a:pt x="0" y="248186"/>
                    </a:lnTo>
                    <a:cubicBezTo>
                      <a:pt x="9405" y="252217"/>
                      <a:pt x="17467" y="258937"/>
                      <a:pt x="24185" y="265656"/>
                    </a:cubicBezTo>
                    <a:cubicBezTo>
                      <a:pt x="25528" y="265656"/>
                      <a:pt x="25528" y="267000"/>
                      <a:pt x="26872" y="267000"/>
                    </a:cubicBezTo>
                    <a:lnTo>
                      <a:pt x="26872" y="267000"/>
                    </a:lnTo>
                    <a:cubicBezTo>
                      <a:pt x="40307" y="284471"/>
                      <a:pt x="47025" y="307317"/>
                      <a:pt x="51056" y="327475"/>
                    </a:cubicBezTo>
                    <a:cubicBezTo>
                      <a:pt x="53743" y="338227"/>
                      <a:pt x="55087" y="350322"/>
                      <a:pt x="55087" y="361073"/>
                    </a:cubicBezTo>
                    <a:lnTo>
                      <a:pt x="59118" y="361073"/>
                    </a:lnTo>
                    <a:cubicBezTo>
                      <a:pt x="59118" y="362417"/>
                      <a:pt x="59118" y="362417"/>
                      <a:pt x="60461" y="363761"/>
                    </a:cubicBezTo>
                    <a:cubicBezTo>
                      <a:pt x="64492" y="366448"/>
                      <a:pt x="71210" y="366448"/>
                      <a:pt x="76584" y="365105"/>
                    </a:cubicBezTo>
                    <a:cubicBezTo>
                      <a:pt x="79272" y="363761"/>
                      <a:pt x="81959" y="362417"/>
                      <a:pt x="84646" y="362417"/>
                    </a:cubicBezTo>
                    <a:cubicBezTo>
                      <a:pt x="94051" y="358385"/>
                      <a:pt x="103456" y="354353"/>
                      <a:pt x="115548" y="357041"/>
                    </a:cubicBezTo>
                    <a:cubicBezTo>
                      <a:pt x="119579" y="358385"/>
                      <a:pt x="123610" y="361073"/>
                      <a:pt x="126297" y="362417"/>
                    </a:cubicBezTo>
                    <a:cubicBezTo>
                      <a:pt x="127640" y="363761"/>
                      <a:pt x="128984" y="365105"/>
                      <a:pt x="131671" y="365105"/>
                    </a:cubicBezTo>
                    <a:cubicBezTo>
                      <a:pt x="145107" y="371824"/>
                      <a:pt x="161230" y="363761"/>
                      <a:pt x="177353" y="355697"/>
                    </a:cubicBezTo>
                    <a:cubicBezTo>
                      <a:pt x="197507" y="346290"/>
                      <a:pt x="219004" y="335539"/>
                      <a:pt x="239158" y="350322"/>
                    </a:cubicBezTo>
                    <a:cubicBezTo>
                      <a:pt x="241845" y="351666"/>
                      <a:pt x="243189" y="354353"/>
                      <a:pt x="245876" y="355697"/>
                    </a:cubicBezTo>
                    <a:cubicBezTo>
                      <a:pt x="248563" y="358385"/>
                      <a:pt x="249907" y="359729"/>
                      <a:pt x="252594" y="361073"/>
                    </a:cubicBezTo>
                    <a:cubicBezTo>
                      <a:pt x="257968" y="363761"/>
                      <a:pt x="266030" y="359729"/>
                      <a:pt x="275435" y="353009"/>
                    </a:cubicBezTo>
                    <a:cubicBezTo>
                      <a:pt x="279466" y="350322"/>
                      <a:pt x="284840" y="347634"/>
                      <a:pt x="288870" y="344946"/>
                    </a:cubicBezTo>
                    <a:cubicBezTo>
                      <a:pt x="299619" y="339570"/>
                      <a:pt x="311711" y="339570"/>
                      <a:pt x="322460" y="338227"/>
                    </a:cubicBezTo>
                    <a:cubicBezTo>
                      <a:pt x="326491" y="338227"/>
                      <a:pt x="329178" y="338227"/>
                      <a:pt x="333209" y="336883"/>
                    </a:cubicBezTo>
                    <a:cubicBezTo>
                      <a:pt x="343957" y="335539"/>
                      <a:pt x="370829" y="331507"/>
                      <a:pt x="382921" y="310005"/>
                    </a:cubicBezTo>
                    <a:cubicBezTo>
                      <a:pt x="385608" y="305973"/>
                      <a:pt x="386952" y="301942"/>
                      <a:pt x="388296" y="297910"/>
                    </a:cubicBezTo>
                    <a:cubicBezTo>
                      <a:pt x="390983" y="291191"/>
                      <a:pt x="393670" y="284471"/>
                      <a:pt x="399044" y="277752"/>
                    </a:cubicBezTo>
                    <a:cubicBezTo>
                      <a:pt x="405762" y="269688"/>
                      <a:pt x="416511" y="265656"/>
                      <a:pt x="424572" y="267000"/>
                    </a:cubicBezTo>
                    <a:cubicBezTo>
                      <a:pt x="425916" y="267000"/>
                      <a:pt x="428603" y="267000"/>
                      <a:pt x="429947" y="268344"/>
                    </a:cubicBezTo>
                    <a:cubicBezTo>
                      <a:pt x="432634" y="262969"/>
                      <a:pt x="436664" y="258937"/>
                      <a:pt x="440695" y="256249"/>
                    </a:cubicBezTo>
                    <a:cubicBezTo>
                      <a:pt x="454131" y="246842"/>
                      <a:pt x="475629" y="242810"/>
                      <a:pt x="493095" y="248186"/>
                    </a:cubicBezTo>
                    <a:cubicBezTo>
                      <a:pt x="499813" y="249530"/>
                      <a:pt x="505187" y="252217"/>
                      <a:pt x="511905" y="253561"/>
                    </a:cubicBezTo>
                    <a:cubicBezTo>
                      <a:pt x="528028" y="258937"/>
                      <a:pt x="542808" y="262969"/>
                      <a:pt x="556244" y="260281"/>
                    </a:cubicBezTo>
                    <a:cubicBezTo>
                      <a:pt x="552213" y="254905"/>
                      <a:pt x="549526" y="250874"/>
                      <a:pt x="545495" y="245498"/>
                    </a:cubicBezTo>
                    <a:cubicBezTo>
                      <a:pt x="513249" y="194430"/>
                      <a:pt x="503844" y="123204"/>
                      <a:pt x="538777" y="74824"/>
                    </a:cubicBezTo>
                    <a:cubicBezTo>
                      <a:pt x="562962" y="74824"/>
                      <a:pt x="575054" y="62729"/>
                      <a:pt x="583115" y="43914"/>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83D2E69-A039-2F6B-3067-064CAABE5508}"/>
                  </a:ext>
                </a:extLst>
              </p:cNvPr>
              <p:cNvSpPr/>
              <p:nvPr/>
            </p:nvSpPr>
            <p:spPr>
              <a:xfrm>
                <a:off x="5647166" y="5559538"/>
                <a:ext cx="712214" cy="525990"/>
              </a:xfrm>
              <a:custGeom>
                <a:avLst/>
                <a:gdLst>
                  <a:gd name="connsiteX0" fmla="*/ 197934 w 852258"/>
                  <a:gd name="connsiteY0" fmla="*/ 60475 h 629416"/>
                  <a:gd name="connsiteX1" fmla="*/ 181811 w 852258"/>
                  <a:gd name="connsiteY1" fmla="*/ 106167 h 629416"/>
                  <a:gd name="connsiteX2" fmla="*/ 156283 w 852258"/>
                  <a:gd name="connsiteY2" fmla="*/ 118262 h 629416"/>
                  <a:gd name="connsiteX3" fmla="*/ 126724 w 852258"/>
                  <a:gd name="connsiteY3" fmla="*/ 135733 h 629416"/>
                  <a:gd name="connsiteX4" fmla="*/ 114632 w 852258"/>
                  <a:gd name="connsiteY4" fmla="*/ 173362 h 629416"/>
                  <a:gd name="connsiteX5" fmla="*/ 113288 w 852258"/>
                  <a:gd name="connsiteY5" fmla="*/ 184113 h 629416"/>
                  <a:gd name="connsiteX6" fmla="*/ 29986 w 852258"/>
                  <a:gd name="connsiteY6" fmla="*/ 299688 h 629416"/>
                  <a:gd name="connsiteX7" fmla="*/ 25955 w 852258"/>
                  <a:gd name="connsiteY7" fmla="*/ 302376 h 629416"/>
                  <a:gd name="connsiteX8" fmla="*/ 8489 w 852258"/>
                  <a:gd name="connsiteY8" fmla="*/ 313127 h 629416"/>
                  <a:gd name="connsiteX9" fmla="*/ 23268 w 852258"/>
                  <a:gd name="connsiteY9" fmla="*/ 391073 h 629416"/>
                  <a:gd name="connsiteX10" fmla="*/ 91791 w 852258"/>
                  <a:gd name="connsiteY10" fmla="*/ 489177 h 629416"/>
                  <a:gd name="connsiteX11" fmla="*/ 144191 w 852258"/>
                  <a:gd name="connsiteY11" fmla="*/ 499928 h 629416"/>
                  <a:gd name="connsiteX12" fmla="*/ 168375 w 852258"/>
                  <a:gd name="connsiteY12" fmla="*/ 505303 h 629416"/>
                  <a:gd name="connsiteX13" fmla="*/ 224806 w 852258"/>
                  <a:gd name="connsiteY13" fmla="*/ 602063 h 629416"/>
                  <a:gd name="connsiteX14" fmla="*/ 387380 w 852258"/>
                  <a:gd name="connsiteY14" fmla="*/ 627598 h 629416"/>
                  <a:gd name="connsiteX15" fmla="*/ 480087 w 852258"/>
                  <a:gd name="connsiteY15" fmla="*/ 619534 h 629416"/>
                  <a:gd name="connsiteX16" fmla="*/ 528456 w 852258"/>
                  <a:gd name="connsiteY16" fmla="*/ 552340 h 629416"/>
                  <a:gd name="connsiteX17" fmla="*/ 528456 w 852258"/>
                  <a:gd name="connsiteY17" fmla="*/ 549652 h 629416"/>
                  <a:gd name="connsiteX18" fmla="*/ 531143 w 852258"/>
                  <a:gd name="connsiteY18" fmla="*/ 546964 h 629416"/>
                  <a:gd name="connsiteX19" fmla="*/ 596978 w 852258"/>
                  <a:gd name="connsiteY19" fmla="*/ 550996 h 629416"/>
                  <a:gd name="connsiteX20" fmla="*/ 599665 w 852258"/>
                  <a:gd name="connsiteY20" fmla="*/ 552340 h 629416"/>
                  <a:gd name="connsiteX21" fmla="*/ 645347 w 852258"/>
                  <a:gd name="connsiteY21" fmla="*/ 568466 h 629416"/>
                  <a:gd name="connsiteX22" fmla="*/ 657439 w 852258"/>
                  <a:gd name="connsiteY22" fmla="*/ 561747 h 629416"/>
                  <a:gd name="connsiteX23" fmla="*/ 662814 w 852258"/>
                  <a:gd name="connsiteY23" fmla="*/ 557715 h 629416"/>
                  <a:gd name="connsiteX24" fmla="*/ 754178 w 852258"/>
                  <a:gd name="connsiteY24" fmla="*/ 561747 h 629416"/>
                  <a:gd name="connsiteX25" fmla="*/ 755521 w 852258"/>
                  <a:gd name="connsiteY25" fmla="*/ 563091 h 629416"/>
                  <a:gd name="connsiteX26" fmla="*/ 768957 w 852258"/>
                  <a:gd name="connsiteY26" fmla="*/ 579218 h 629416"/>
                  <a:gd name="connsiteX27" fmla="*/ 772988 w 852258"/>
                  <a:gd name="connsiteY27" fmla="*/ 544276 h 629416"/>
                  <a:gd name="connsiteX28" fmla="*/ 779706 w 852258"/>
                  <a:gd name="connsiteY28" fmla="*/ 409887 h 629416"/>
                  <a:gd name="connsiteX29" fmla="*/ 794485 w 852258"/>
                  <a:gd name="connsiteY29" fmla="*/ 459611 h 629416"/>
                  <a:gd name="connsiteX30" fmla="*/ 852259 w 852258"/>
                  <a:gd name="connsiteY30" fmla="*/ 389729 h 629416"/>
                  <a:gd name="connsiteX31" fmla="*/ 848228 w 852258"/>
                  <a:gd name="connsiteY31" fmla="*/ 357475 h 629416"/>
                  <a:gd name="connsiteX32" fmla="*/ 844198 w 852258"/>
                  <a:gd name="connsiteY32" fmla="*/ 365539 h 629416"/>
                  <a:gd name="connsiteX33" fmla="*/ 803890 w 852258"/>
                  <a:gd name="connsiteY33" fmla="*/ 346724 h 629416"/>
                  <a:gd name="connsiteX34" fmla="*/ 790454 w 852258"/>
                  <a:gd name="connsiteY34" fmla="*/ 341349 h 629416"/>
                  <a:gd name="connsiteX35" fmla="*/ 759552 w 852258"/>
                  <a:gd name="connsiteY35" fmla="*/ 353443 h 629416"/>
                  <a:gd name="connsiteX36" fmla="*/ 754178 w 852258"/>
                  <a:gd name="connsiteY36" fmla="*/ 357475 h 629416"/>
                  <a:gd name="connsiteX37" fmla="*/ 723275 w 852258"/>
                  <a:gd name="connsiteY37" fmla="*/ 366882 h 629416"/>
                  <a:gd name="connsiteX38" fmla="*/ 701778 w 852258"/>
                  <a:gd name="connsiteY38" fmla="*/ 358819 h 629416"/>
                  <a:gd name="connsiteX39" fmla="*/ 699091 w 852258"/>
                  <a:gd name="connsiteY39" fmla="*/ 356131 h 629416"/>
                  <a:gd name="connsiteX40" fmla="*/ 699091 w 852258"/>
                  <a:gd name="connsiteY40" fmla="*/ 353443 h 629416"/>
                  <a:gd name="connsiteX41" fmla="*/ 680280 w 852258"/>
                  <a:gd name="connsiteY41" fmla="*/ 185457 h 629416"/>
                  <a:gd name="connsiteX42" fmla="*/ 653409 w 852258"/>
                  <a:gd name="connsiteY42" fmla="*/ 130358 h 629416"/>
                  <a:gd name="connsiteX43" fmla="*/ 649378 w 852258"/>
                  <a:gd name="connsiteY43" fmla="*/ 129014 h 629416"/>
                  <a:gd name="connsiteX44" fmla="*/ 635942 w 852258"/>
                  <a:gd name="connsiteY44" fmla="*/ 119606 h 629416"/>
                  <a:gd name="connsiteX45" fmla="*/ 630568 w 852258"/>
                  <a:gd name="connsiteY45" fmla="*/ 104823 h 629416"/>
                  <a:gd name="connsiteX46" fmla="*/ 629224 w 852258"/>
                  <a:gd name="connsiteY46" fmla="*/ 98104 h 629416"/>
                  <a:gd name="connsiteX47" fmla="*/ 613101 w 852258"/>
                  <a:gd name="connsiteY47" fmla="*/ 87353 h 629416"/>
                  <a:gd name="connsiteX48" fmla="*/ 605040 w 852258"/>
                  <a:gd name="connsiteY48" fmla="*/ 84665 h 629416"/>
                  <a:gd name="connsiteX49" fmla="*/ 560702 w 852258"/>
                  <a:gd name="connsiteY49" fmla="*/ 41661 h 629416"/>
                  <a:gd name="connsiteX50" fmla="*/ 549953 w 852258"/>
                  <a:gd name="connsiteY50" fmla="*/ 26878 h 629416"/>
                  <a:gd name="connsiteX51" fmla="*/ 509645 w 852258"/>
                  <a:gd name="connsiteY51" fmla="*/ 0 h 629416"/>
                  <a:gd name="connsiteX52" fmla="*/ 501584 w 852258"/>
                  <a:gd name="connsiteY52" fmla="*/ 12095 h 629416"/>
                  <a:gd name="connsiteX53" fmla="*/ 490835 w 852258"/>
                  <a:gd name="connsiteY53" fmla="*/ 5375 h 629416"/>
                  <a:gd name="connsiteX54" fmla="*/ 489492 w 852258"/>
                  <a:gd name="connsiteY54" fmla="*/ 9407 h 629416"/>
                  <a:gd name="connsiteX55" fmla="*/ 486805 w 852258"/>
                  <a:gd name="connsiteY55" fmla="*/ 18814 h 629416"/>
                  <a:gd name="connsiteX56" fmla="*/ 450528 w 852258"/>
                  <a:gd name="connsiteY56" fmla="*/ 41661 h 629416"/>
                  <a:gd name="connsiteX57" fmla="*/ 257052 w 852258"/>
                  <a:gd name="connsiteY57" fmla="*/ 64507 h 629416"/>
                  <a:gd name="connsiteX58" fmla="*/ 197934 w 852258"/>
                  <a:gd name="connsiteY58" fmla="*/ 60475 h 629416"/>
                  <a:gd name="connsiteX59" fmla="*/ 197934 w 852258"/>
                  <a:gd name="connsiteY59" fmla="*/ 60475 h 62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52258" h="629416">
                    <a:moveTo>
                      <a:pt x="197934" y="60475"/>
                    </a:moveTo>
                    <a:cubicBezTo>
                      <a:pt x="201965" y="76602"/>
                      <a:pt x="195247" y="96760"/>
                      <a:pt x="181811" y="106167"/>
                    </a:cubicBezTo>
                    <a:cubicBezTo>
                      <a:pt x="173749" y="111543"/>
                      <a:pt x="165688" y="115575"/>
                      <a:pt x="156283" y="118262"/>
                    </a:cubicBezTo>
                    <a:cubicBezTo>
                      <a:pt x="145535" y="123638"/>
                      <a:pt x="133442" y="127670"/>
                      <a:pt x="126724" y="135733"/>
                    </a:cubicBezTo>
                    <a:cubicBezTo>
                      <a:pt x="118663" y="145140"/>
                      <a:pt x="117319" y="158579"/>
                      <a:pt x="114632" y="173362"/>
                    </a:cubicBezTo>
                    <a:cubicBezTo>
                      <a:pt x="114632" y="177394"/>
                      <a:pt x="113288" y="181425"/>
                      <a:pt x="113288" y="184113"/>
                    </a:cubicBezTo>
                    <a:cubicBezTo>
                      <a:pt x="105227" y="232493"/>
                      <a:pt x="72981" y="276842"/>
                      <a:pt x="29986" y="299688"/>
                    </a:cubicBezTo>
                    <a:lnTo>
                      <a:pt x="25955" y="302376"/>
                    </a:lnTo>
                    <a:cubicBezTo>
                      <a:pt x="19237" y="306407"/>
                      <a:pt x="13863" y="309095"/>
                      <a:pt x="8489" y="313127"/>
                    </a:cubicBezTo>
                    <a:cubicBezTo>
                      <a:pt x="-11665" y="333285"/>
                      <a:pt x="8489" y="370914"/>
                      <a:pt x="23268" y="391073"/>
                    </a:cubicBezTo>
                    <a:lnTo>
                      <a:pt x="91791" y="489177"/>
                    </a:lnTo>
                    <a:lnTo>
                      <a:pt x="144191" y="499928"/>
                    </a:lnTo>
                    <a:cubicBezTo>
                      <a:pt x="152252" y="501272"/>
                      <a:pt x="160314" y="502616"/>
                      <a:pt x="168375" y="505303"/>
                    </a:cubicBezTo>
                    <a:cubicBezTo>
                      <a:pt x="207339" y="518742"/>
                      <a:pt x="231524" y="561747"/>
                      <a:pt x="224806" y="602063"/>
                    </a:cubicBezTo>
                    <a:cubicBezTo>
                      <a:pt x="278549" y="614159"/>
                      <a:pt x="332293" y="622222"/>
                      <a:pt x="387380" y="627598"/>
                    </a:cubicBezTo>
                    <a:cubicBezTo>
                      <a:pt x="416938" y="630285"/>
                      <a:pt x="450528" y="631629"/>
                      <a:pt x="480087" y="619534"/>
                    </a:cubicBezTo>
                    <a:cubicBezTo>
                      <a:pt x="505615" y="608783"/>
                      <a:pt x="531143" y="583249"/>
                      <a:pt x="528456" y="552340"/>
                    </a:cubicBezTo>
                    <a:lnTo>
                      <a:pt x="528456" y="549652"/>
                    </a:lnTo>
                    <a:lnTo>
                      <a:pt x="531143" y="546964"/>
                    </a:lnTo>
                    <a:cubicBezTo>
                      <a:pt x="547266" y="529493"/>
                      <a:pt x="575481" y="536213"/>
                      <a:pt x="596978" y="550996"/>
                    </a:cubicBezTo>
                    <a:lnTo>
                      <a:pt x="599665" y="552340"/>
                    </a:lnTo>
                    <a:cubicBezTo>
                      <a:pt x="614445" y="563091"/>
                      <a:pt x="630568" y="573842"/>
                      <a:pt x="645347" y="568466"/>
                    </a:cubicBezTo>
                    <a:cubicBezTo>
                      <a:pt x="649378" y="567123"/>
                      <a:pt x="653409" y="564435"/>
                      <a:pt x="657439" y="561747"/>
                    </a:cubicBezTo>
                    <a:cubicBezTo>
                      <a:pt x="658783" y="560403"/>
                      <a:pt x="661470" y="559059"/>
                      <a:pt x="662814" y="557715"/>
                    </a:cubicBezTo>
                    <a:cubicBezTo>
                      <a:pt x="689686" y="540245"/>
                      <a:pt x="728650" y="541588"/>
                      <a:pt x="754178" y="561747"/>
                    </a:cubicBezTo>
                    <a:lnTo>
                      <a:pt x="755521" y="563091"/>
                    </a:lnTo>
                    <a:lnTo>
                      <a:pt x="768957" y="579218"/>
                    </a:lnTo>
                    <a:cubicBezTo>
                      <a:pt x="771644" y="568466"/>
                      <a:pt x="772988" y="556371"/>
                      <a:pt x="772988" y="544276"/>
                    </a:cubicBezTo>
                    <a:cubicBezTo>
                      <a:pt x="775675" y="499928"/>
                      <a:pt x="778362" y="455579"/>
                      <a:pt x="779706" y="409887"/>
                    </a:cubicBezTo>
                    <a:cubicBezTo>
                      <a:pt x="797172" y="417951"/>
                      <a:pt x="805234" y="443484"/>
                      <a:pt x="794485" y="459611"/>
                    </a:cubicBezTo>
                    <a:cubicBezTo>
                      <a:pt x="828075" y="458267"/>
                      <a:pt x="852259" y="423326"/>
                      <a:pt x="852259" y="389729"/>
                    </a:cubicBezTo>
                    <a:cubicBezTo>
                      <a:pt x="852259" y="378978"/>
                      <a:pt x="850916" y="368226"/>
                      <a:pt x="848228" y="357475"/>
                    </a:cubicBezTo>
                    <a:lnTo>
                      <a:pt x="844198" y="365539"/>
                    </a:lnTo>
                    <a:lnTo>
                      <a:pt x="803890" y="346724"/>
                    </a:lnTo>
                    <a:cubicBezTo>
                      <a:pt x="799859" y="344036"/>
                      <a:pt x="794485" y="342692"/>
                      <a:pt x="790454" y="341349"/>
                    </a:cubicBezTo>
                    <a:cubicBezTo>
                      <a:pt x="779706" y="340005"/>
                      <a:pt x="770301" y="346724"/>
                      <a:pt x="759552" y="353443"/>
                    </a:cubicBezTo>
                    <a:lnTo>
                      <a:pt x="754178" y="357475"/>
                    </a:lnTo>
                    <a:cubicBezTo>
                      <a:pt x="744772" y="362851"/>
                      <a:pt x="734024" y="366882"/>
                      <a:pt x="723275" y="366882"/>
                    </a:cubicBezTo>
                    <a:cubicBezTo>
                      <a:pt x="715214" y="366882"/>
                      <a:pt x="707152" y="364195"/>
                      <a:pt x="701778" y="358819"/>
                    </a:cubicBezTo>
                    <a:lnTo>
                      <a:pt x="699091" y="356131"/>
                    </a:lnTo>
                    <a:lnTo>
                      <a:pt x="699091" y="353443"/>
                    </a:lnTo>
                    <a:cubicBezTo>
                      <a:pt x="695060" y="298344"/>
                      <a:pt x="688342" y="241901"/>
                      <a:pt x="680280" y="185457"/>
                    </a:cubicBezTo>
                    <a:cubicBezTo>
                      <a:pt x="676250" y="162611"/>
                      <a:pt x="670875" y="139765"/>
                      <a:pt x="653409" y="130358"/>
                    </a:cubicBezTo>
                    <a:cubicBezTo>
                      <a:pt x="652065" y="130358"/>
                      <a:pt x="650721" y="129014"/>
                      <a:pt x="649378" y="129014"/>
                    </a:cubicBezTo>
                    <a:cubicBezTo>
                      <a:pt x="645347" y="126326"/>
                      <a:pt x="639973" y="123638"/>
                      <a:pt x="635942" y="119606"/>
                    </a:cubicBezTo>
                    <a:cubicBezTo>
                      <a:pt x="631911" y="115575"/>
                      <a:pt x="631911" y="110199"/>
                      <a:pt x="630568" y="104823"/>
                    </a:cubicBezTo>
                    <a:cubicBezTo>
                      <a:pt x="630568" y="102136"/>
                      <a:pt x="629224" y="99448"/>
                      <a:pt x="629224" y="98104"/>
                    </a:cubicBezTo>
                    <a:cubicBezTo>
                      <a:pt x="626537" y="92728"/>
                      <a:pt x="619819" y="90041"/>
                      <a:pt x="613101" y="87353"/>
                    </a:cubicBezTo>
                    <a:cubicBezTo>
                      <a:pt x="610414" y="86009"/>
                      <a:pt x="607727" y="84665"/>
                      <a:pt x="605040" y="84665"/>
                    </a:cubicBezTo>
                    <a:cubicBezTo>
                      <a:pt x="586230" y="75258"/>
                      <a:pt x="572794" y="59131"/>
                      <a:pt x="560702" y="41661"/>
                    </a:cubicBezTo>
                    <a:cubicBezTo>
                      <a:pt x="556671" y="36285"/>
                      <a:pt x="553984" y="32253"/>
                      <a:pt x="549953" y="26878"/>
                    </a:cubicBezTo>
                    <a:cubicBezTo>
                      <a:pt x="539204" y="14783"/>
                      <a:pt x="524425" y="2688"/>
                      <a:pt x="509645" y="0"/>
                    </a:cubicBezTo>
                    <a:lnTo>
                      <a:pt x="501584" y="12095"/>
                    </a:lnTo>
                    <a:lnTo>
                      <a:pt x="490835" y="5375"/>
                    </a:lnTo>
                    <a:cubicBezTo>
                      <a:pt x="490835" y="6719"/>
                      <a:pt x="490835" y="8063"/>
                      <a:pt x="489492" y="9407"/>
                    </a:cubicBezTo>
                    <a:cubicBezTo>
                      <a:pt x="488148" y="12095"/>
                      <a:pt x="488148" y="16127"/>
                      <a:pt x="486805" y="18814"/>
                    </a:cubicBezTo>
                    <a:cubicBezTo>
                      <a:pt x="480087" y="33597"/>
                      <a:pt x="465307" y="38973"/>
                      <a:pt x="450528" y="41661"/>
                    </a:cubicBezTo>
                    <a:cubicBezTo>
                      <a:pt x="387380" y="56444"/>
                      <a:pt x="322887" y="64507"/>
                      <a:pt x="257052" y="64507"/>
                    </a:cubicBezTo>
                    <a:cubicBezTo>
                      <a:pt x="240929" y="63163"/>
                      <a:pt x="219432" y="63163"/>
                      <a:pt x="197934" y="60475"/>
                    </a:cubicBezTo>
                    <a:cubicBezTo>
                      <a:pt x="197934" y="60475"/>
                      <a:pt x="197934" y="60475"/>
                      <a:pt x="197934" y="60475"/>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B2C08BC0-E24E-DBD7-915D-95B687E84679}"/>
                  </a:ext>
                </a:extLst>
              </p:cNvPr>
              <p:cNvSpPr/>
              <p:nvPr/>
            </p:nvSpPr>
            <p:spPr>
              <a:xfrm>
                <a:off x="5552328" y="6221021"/>
                <a:ext cx="131124" cy="300981"/>
              </a:xfrm>
              <a:custGeom>
                <a:avLst/>
                <a:gdLst>
                  <a:gd name="connsiteX0" fmla="*/ 84354 w 156907"/>
                  <a:gd name="connsiteY0" fmla="*/ 321190 h 360163"/>
                  <a:gd name="connsiteX1" fmla="*/ 131380 w 156907"/>
                  <a:gd name="connsiteY1" fmla="*/ 302376 h 360163"/>
                  <a:gd name="connsiteX2" fmla="*/ 151533 w 156907"/>
                  <a:gd name="connsiteY2" fmla="*/ 244589 h 360163"/>
                  <a:gd name="connsiteX3" fmla="*/ 156908 w 156907"/>
                  <a:gd name="connsiteY3" fmla="*/ 237869 h 360163"/>
                  <a:gd name="connsiteX4" fmla="*/ 150190 w 156907"/>
                  <a:gd name="connsiteY4" fmla="*/ 232494 h 360163"/>
                  <a:gd name="connsiteX5" fmla="*/ 134067 w 156907"/>
                  <a:gd name="connsiteY5" fmla="*/ 217711 h 360163"/>
                  <a:gd name="connsiteX6" fmla="*/ 135410 w 156907"/>
                  <a:gd name="connsiteY6" fmla="*/ 202928 h 360163"/>
                  <a:gd name="connsiteX7" fmla="*/ 140784 w 156907"/>
                  <a:gd name="connsiteY7" fmla="*/ 196208 h 360163"/>
                  <a:gd name="connsiteX8" fmla="*/ 101821 w 156907"/>
                  <a:gd name="connsiteY8" fmla="*/ 57788 h 360163"/>
                  <a:gd name="connsiteX9" fmla="*/ 83011 w 156907"/>
                  <a:gd name="connsiteY9" fmla="*/ 24190 h 360163"/>
                  <a:gd name="connsiteX10" fmla="*/ 76293 w 156907"/>
                  <a:gd name="connsiteY10" fmla="*/ 20158 h 360163"/>
                  <a:gd name="connsiteX11" fmla="*/ 62857 w 156907"/>
                  <a:gd name="connsiteY11" fmla="*/ 9407 h 360163"/>
                  <a:gd name="connsiteX12" fmla="*/ 57483 w 156907"/>
                  <a:gd name="connsiteY12" fmla="*/ 0 h 360163"/>
                  <a:gd name="connsiteX13" fmla="*/ 21206 w 156907"/>
                  <a:gd name="connsiteY13" fmla="*/ 26878 h 360163"/>
                  <a:gd name="connsiteX14" fmla="*/ 14488 w 156907"/>
                  <a:gd name="connsiteY14" fmla="*/ 73914 h 360163"/>
                  <a:gd name="connsiteX15" fmla="*/ 11800 w 156907"/>
                  <a:gd name="connsiteY15" fmla="*/ 72570 h 360163"/>
                  <a:gd name="connsiteX16" fmla="*/ 1052 w 156907"/>
                  <a:gd name="connsiteY16" fmla="*/ 306408 h 360163"/>
                  <a:gd name="connsiteX17" fmla="*/ 7770 w 156907"/>
                  <a:gd name="connsiteY17" fmla="*/ 322534 h 360163"/>
                  <a:gd name="connsiteX18" fmla="*/ 25236 w 156907"/>
                  <a:gd name="connsiteY18" fmla="*/ 325222 h 360163"/>
                  <a:gd name="connsiteX19" fmla="*/ 70918 w 156907"/>
                  <a:gd name="connsiteY19" fmla="*/ 360163 h 360163"/>
                  <a:gd name="connsiteX20" fmla="*/ 84354 w 156907"/>
                  <a:gd name="connsiteY20" fmla="*/ 321190 h 36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907" h="360163">
                    <a:moveTo>
                      <a:pt x="84354" y="321190"/>
                    </a:moveTo>
                    <a:cubicBezTo>
                      <a:pt x="95103" y="307751"/>
                      <a:pt x="113913" y="299688"/>
                      <a:pt x="131380" y="302376"/>
                    </a:cubicBezTo>
                    <a:cubicBezTo>
                      <a:pt x="130036" y="280873"/>
                      <a:pt x="136754" y="259371"/>
                      <a:pt x="151533" y="244589"/>
                    </a:cubicBezTo>
                    <a:cubicBezTo>
                      <a:pt x="154220" y="241901"/>
                      <a:pt x="156908" y="239213"/>
                      <a:pt x="156908" y="237869"/>
                    </a:cubicBezTo>
                    <a:cubicBezTo>
                      <a:pt x="156908" y="236525"/>
                      <a:pt x="152877" y="233837"/>
                      <a:pt x="150190" y="232494"/>
                    </a:cubicBezTo>
                    <a:cubicBezTo>
                      <a:pt x="144815" y="229806"/>
                      <a:pt x="138098" y="225774"/>
                      <a:pt x="134067" y="217711"/>
                    </a:cubicBezTo>
                    <a:cubicBezTo>
                      <a:pt x="132723" y="212335"/>
                      <a:pt x="132723" y="208303"/>
                      <a:pt x="135410" y="202928"/>
                    </a:cubicBezTo>
                    <a:cubicBezTo>
                      <a:pt x="136754" y="200240"/>
                      <a:pt x="138098" y="197552"/>
                      <a:pt x="140784" y="196208"/>
                    </a:cubicBezTo>
                    <a:cubicBezTo>
                      <a:pt x="131380" y="149172"/>
                      <a:pt x="117944" y="102136"/>
                      <a:pt x="101821" y="57788"/>
                    </a:cubicBezTo>
                    <a:cubicBezTo>
                      <a:pt x="97790" y="44349"/>
                      <a:pt x="92415" y="30910"/>
                      <a:pt x="83011" y="24190"/>
                    </a:cubicBezTo>
                    <a:cubicBezTo>
                      <a:pt x="80323" y="22846"/>
                      <a:pt x="78980" y="21502"/>
                      <a:pt x="76293" y="20158"/>
                    </a:cubicBezTo>
                    <a:cubicBezTo>
                      <a:pt x="72262" y="17471"/>
                      <a:pt x="66887" y="14783"/>
                      <a:pt x="62857" y="9407"/>
                    </a:cubicBezTo>
                    <a:cubicBezTo>
                      <a:pt x="60169" y="6719"/>
                      <a:pt x="58826" y="4032"/>
                      <a:pt x="57483" y="0"/>
                    </a:cubicBezTo>
                    <a:cubicBezTo>
                      <a:pt x="45390" y="14783"/>
                      <a:pt x="33298" y="24190"/>
                      <a:pt x="21206" y="26878"/>
                    </a:cubicBezTo>
                    <a:cubicBezTo>
                      <a:pt x="25236" y="43005"/>
                      <a:pt x="22549" y="59131"/>
                      <a:pt x="14488" y="73914"/>
                    </a:cubicBezTo>
                    <a:lnTo>
                      <a:pt x="11800" y="72570"/>
                    </a:lnTo>
                    <a:cubicBezTo>
                      <a:pt x="34641" y="146484"/>
                      <a:pt x="-7010" y="228462"/>
                      <a:pt x="1052" y="306408"/>
                    </a:cubicBezTo>
                    <a:cubicBezTo>
                      <a:pt x="1052" y="313127"/>
                      <a:pt x="2396" y="319847"/>
                      <a:pt x="7770" y="322534"/>
                    </a:cubicBezTo>
                    <a:cubicBezTo>
                      <a:pt x="13144" y="326566"/>
                      <a:pt x="19862" y="325222"/>
                      <a:pt x="25236" y="325222"/>
                    </a:cubicBezTo>
                    <a:cubicBezTo>
                      <a:pt x="46734" y="325222"/>
                      <a:pt x="60169" y="341349"/>
                      <a:pt x="70918" y="360163"/>
                    </a:cubicBezTo>
                    <a:cubicBezTo>
                      <a:pt x="70918" y="346724"/>
                      <a:pt x="76293" y="331942"/>
                      <a:pt x="84354" y="32119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22D1B882-4A93-A113-C1EC-AF62FE4C0A71}"/>
                  </a:ext>
                </a:extLst>
              </p:cNvPr>
              <p:cNvSpPr/>
              <p:nvPr/>
            </p:nvSpPr>
            <p:spPr>
              <a:xfrm>
                <a:off x="5625067" y="6253590"/>
                <a:ext cx="564771" cy="592376"/>
              </a:xfrm>
              <a:custGeom>
                <a:avLst/>
                <a:gdLst>
                  <a:gd name="connsiteX0" fmla="*/ 658356 w 675822"/>
                  <a:gd name="connsiteY0" fmla="*/ 182769 h 708857"/>
                  <a:gd name="connsiteX1" fmla="*/ 658356 w 675822"/>
                  <a:gd name="connsiteY1" fmla="*/ 180082 h 708857"/>
                  <a:gd name="connsiteX2" fmla="*/ 640889 w 675822"/>
                  <a:gd name="connsiteY2" fmla="*/ 153204 h 708857"/>
                  <a:gd name="connsiteX3" fmla="*/ 634171 w 675822"/>
                  <a:gd name="connsiteY3" fmla="*/ 147828 h 708857"/>
                  <a:gd name="connsiteX4" fmla="*/ 609987 w 675822"/>
                  <a:gd name="connsiteY4" fmla="*/ 119607 h 708857"/>
                  <a:gd name="connsiteX5" fmla="*/ 616705 w 675822"/>
                  <a:gd name="connsiteY5" fmla="*/ 96760 h 708857"/>
                  <a:gd name="connsiteX6" fmla="*/ 639546 w 675822"/>
                  <a:gd name="connsiteY6" fmla="*/ 55100 h 708857"/>
                  <a:gd name="connsiteX7" fmla="*/ 644920 w 675822"/>
                  <a:gd name="connsiteY7" fmla="*/ 37629 h 708857"/>
                  <a:gd name="connsiteX8" fmla="*/ 639546 w 675822"/>
                  <a:gd name="connsiteY8" fmla="*/ 22846 h 708857"/>
                  <a:gd name="connsiteX9" fmla="*/ 632828 w 675822"/>
                  <a:gd name="connsiteY9" fmla="*/ 0 h 708857"/>
                  <a:gd name="connsiteX10" fmla="*/ 620736 w 675822"/>
                  <a:gd name="connsiteY10" fmla="*/ 5376 h 708857"/>
                  <a:gd name="connsiteX11" fmla="*/ 612674 w 675822"/>
                  <a:gd name="connsiteY11" fmla="*/ 21502 h 708857"/>
                  <a:gd name="connsiteX12" fmla="*/ 605956 w 675822"/>
                  <a:gd name="connsiteY12" fmla="*/ 34941 h 708857"/>
                  <a:gd name="connsiteX13" fmla="*/ 544151 w 675822"/>
                  <a:gd name="connsiteY13" fmla="*/ 69883 h 708857"/>
                  <a:gd name="connsiteX14" fmla="*/ 533403 w 675822"/>
                  <a:gd name="connsiteY14" fmla="*/ 71227 h 708857"/>
                  <a:gd name="connsiteX15" fmla="*/ 505187 w 675822"/>
                  <a:gd name="connsiteY15" fmla="*/ 76602 h 708857"/>
                  <a:gd name="connsiteX16" fmla="*/ 494439 w 675822"/>
                  <a:gd name="connsiteY16" fmla="*/ 83321 h 708857"/>
                  <a:gd name="connsiteX17" fmla="*/ 455475 w 675822"/>
                  <a:gd name="connsiteY17" fmla="*/ 92729 h 708857"/>
                  <a:gd name="connsiteX18" fmla="*/ 444726 w 675822"/>
                  <a:gd name="connsiteY18" fmla="*/ 84665 h 708857"/>
                  <a:gd name="connsiteX19" fmla="*/ 440695 w 675822"/>
                  <a:gd name="connsiteY19" fmla="*/ 80634 h 708857"/>
                  <a:gd name="connsiteX20" fmla="*/ 395013 w 675822"/>
                  <a:gd name="connsiteY20" fmla="*/ 87353 h 708857"/>
                  <a:gd name="connsiteX21" fmla="*/ 353363 w 675822"/>
                  <a:gd name="connsiteY21" fmla="*/ 100792 h 708857"/>
                  <a:gd name="connsiteX22" fmla="*/ 335896 w 675822"/>
                  <a:gd name="connsiteY22" fmla="*/ 96760 h 708857"/>
                  <a:gd name="connsiteX23" fmla="*/ 329178 w 675822"/>
                  <a:gd name="connsiteY23" fmla="*/ 92729 h 708857"/>
                  <a:gd name="connsiteX24" fmla="*/ 322460 w 675822"/>
                  <a:gd name="connsiteY24" fmla="*/ 88697 h 708857"/>
                  <a:gd name="connsiteX25" fmla="*/ 302306 w 675822"/>
                  <a:gd name="connsiteY25" fmla="*/ 92729 h 708857"/>
                  <a:gd name="connsiteX26" fmla="*/ 292901 w 675822"/>
                  <a:gd name="connsiteY26" fmla="*/ 96760 h 708857"/>
                  <a:gd name="connsiteX27" fmla="*/ 264686 w 675822"/>
                  <a:gd name="connsiteY27" fmla="*/ 94072 h 708857"/>
                  <a:gd name="connsiteX28" fmla="*/ 260655 w 675822"/>
                  <a:gd name="connsiteY28" fmla="*/ 104824 h 708857"/>
                  <a:gd name="connsiteX29" fmla="*/ 204225 w 675822"/>
                  <a:gd name="connsiteY29" fmla="*/ 145141 h 708857"/>
                  <a:gd name="connsiteX30" fmla="*/ 88677 w 675822"/>
                  <a:gd name="connsiteY30" fmla="*/ 165299 h 708857"/>
                  <a:gd name="connsiteX31" fmla="*/ 85989 w 675822"/>
                  <a:gd name="connsiteY31" fmla="*/ 165299 h 708857"/>
                  <a:gd name="connsiteX32" fmla="*/ 71210 w 675822"/>
                  <a:gd name="connsiteY32" fmla="*/ 165299 h 708857"/>
                  <a:gd name="connsiteX33" fmla="*/ 65835 w 675822"/>
                  <a:gd name="connsiteY33" fmla="*/ 169330 h 708857"/>
                  <a:gd name="connsiteX34" fmla="*/ 65835 w 675822"/>
                  <a:gd name="connsiteY34" fmla="*/ 172018 h 708857"/>
                  <a:gd name="connsiteX35" fmla="*/ 73897 w 675822"/>
                  <a:gd name="connsiteY35" fmla="*/ 177394 h 708857"/>
                  <a:gd name="connsiteX36" fmla="*/ 88677 w 675822"/>
                  <a:gd name="connsiteY36" fmla="*/ 196208 h 708857"/>
                  <a:gd name="connsiteX37" fmla="*/ 80615 w 675822"/>
                  <a:gd name="connsiteY37" fmla="*/ 212335 h 708857"/>
                  <a:gd name="connsiteX38" fmla="*/ 65835 w 675822"/>
                  <a:gd name="connsiteY38" fmla="*/ 268778 h 708857"/>
                  <a:gd name="connsiteX39" fmla="*/ 69866 w 675822"/>
                  <a:gd name="connsiteY39" fmla="*/ 283561 h 708857"/>
                  <a:gd name="connsiteX40" fmla="*/ 55087 w 675822"/>
                  <a:gd name="connsiteY40" fmla="*/ 278186 h 708857"/>
                  <a:gd name="connsiteX41" fmla="*/ 13436 w 675822"/>
                  <a:gd name="connsiteY41" fmla="*/ 290281 h 708857"/>
                  <a:gd name="connsiteX42" fmla="*/ 9405 w 675822"/>
                  <a:gd name="connsiteY42" fmla="*/ 333285 h 708857"/>
                  <a:gd name="connsiteX43" fmla="*/ 0 w 675822"/>
                  <a:gd name="connsiteY43" fmla="*/ 338661 h 708857"/>
                  <a:gd name="connsiteX44" fmla="*/ 8062 w 675822"/>
                  <a:gd name="connsiteY44" fmla="*/ 356131 h 708857"/>
                  <a:gd name="connsiteX45" fmla="*/ 87333 w 675822"/>
                  <a:gd name="connsiteY45" fmla="*/ 397792 h 708857"/>
                  <a:gd name="connsiteX46" fmla="*/ 51056 w 675822"/>
                  <a:gd name="connsiteY46" fmla="*/ 435421 h 708857"/>
                  <a:gd name="connsiteX47" fmla="*/ 193476 w 675822"/>
                  <a:gd name="connsiteY47" fmla="*/ 444828 h 708857"/>
                  <a:gd name="connsiteX48" fmla="*/ 294245 w 675822"/>
                  <a:gd name="connsiteY48" fmla="*/ 524118 h 708857"/>
                  <a:gd name="connsiteX49" fmla="*/ 103456 w 675822"/>
                  <a:gd name="connsiteY49" fmla="*/ 516055 h 708857"/>
                  <a:gd name="connsiteX50" fmla="*/ 153168 w 675822"/>
                  <a:gd name="connsiteY50" fmla="*/ 630286 h 708857"/>
                  <a:gd name="connsiteX51" fmla="*/ 153168 w 675822"/>
                  <a:gd name="connsiteY51" fmla="*/ 680009 h 708857"/>
                  <a:gd name="connsiteX52" fmla="*/ 188102 w 675822"/>
                  <a:gd name="connsiteY52" fmla="*/ 708231 h 708857"/>
                  <a:gd name="connsiteX53" fmla="*/ 198851 w 675822"/>
                  <a:gd name="connsiteY53" fmla="*/ 637005 h 708857"/>
                  <a:gd name="connsiteX54" fmla="*/ 240501 w 675822"/>
                  <a:gd name="connsiteY54" fmla="*/ 706887 h 708857"/>
                  <a:gd name="connsiteX55" fmla="*/ 260655 w 675822"/>
                  <a:gd name="connsiteY55" fmla="*/ 674634 h 708857"/>
                  <a:gd name="connsiteX56" fmla="*/ 329178 w 675822"/>
                  <a:gd name="connsiteY56" fmla="*/ 705543 h 708857"/>
                  <a:gd name="connsiteX57" fmla="*/ 249907 w 675822"/>
                  <a:gd name="connsiteY57" fmla="*/ 560403 h 708857"/>
                  <a:gd name="connsiteX58" fmla="*/ 345301 w 675822"/>
                  <a:gd name="connsiteY58" fmla="*/ 602064 h 708857"/>
                  <a:gd name="connsiteX59" fmla="*/ 341270 w 675822"/>
                  <a:gd name="connsiteY59" fmla="*/ 553684 h 708857"/>
                  <a:gd name="connsiteX60" fmla="*/ 396357 w 675822"/>
                  <a:gd name="connsiteY60" fmla="*/ 549652 h 708857"/>
                  <a:gd name="connsiteX61" fmla="*/ 361424 w 675822"/>
                  <a:gd name="connsiteY61" fmla="*/ 462299 h 708857"/>
                  <a:gd name="connsiteX62" fmla="*/ 261999 w 675822"/>
                  <a:gd name="connsiteY62" fmla="*/ 416607 h 708857"/>
                  <a:gd name="connsiteX63" fmla="*/ 248563 w 675822"/>
                  <a:gd name="connsiteY63" fmla="*/ 325222 h 708857"/>
                  <a:gd name="connsiteX64" fmla="*/ 283496 w 675822"/>
                  <a:gd name="connsiteY64" fmla="*/ 337317 h 708857"/>
                  <a:gd name="connsiteX65" fmla="*/ 288870 w 675822"/>
                  <a:gd name="connsiteY65" fmla="*/ 303720 h 708857"/>
                  <a:gd name="connsiteX66" fmla="*/ 256624 w 675822"/>
                  <a:gd name="connsiteY66" fmla="*/ 280874 h 708857"/>
                  <a:gd name="connsiteX67" fmla="*/ 257968 w 675822"/>
                  <a:gd name="connsiteY67" fmla="*/ 176050 h 708857"/>
                  <a:gd name="connsiteX68" fmla="*/ 288870 w 675822"/>
                  <a:gd name="connsiteY68" fmla="*/ 227118 h 708857"/>
                  <a:gd name="connsiteX69" fmla="*/ 330522 w 675822"/>
                  <a:gd name="connsiteY69" fmla="*/ 263403 h 708857"/>
                  <a:gd name="connsiteX70" fmla="*/ 321116 w 675822"/>
                  <a:gd name="connsiteY70" fmla="*/ 228462 h 708857"/>
                  <a:gd name="connsiteX71" fmla="*/ 370829 w 675822"/>
                  <a:gd name="connsiteY71" fmla="*/ 263403 h 708857"/>
                  <a:gd name="connsiteX72" fmla="*/ 356050 w 675822"/>
                  <a:gd name="connsiteY72" fmla="*/ 228462 h 708857"/>
                  <a:gd name="connsiteX73" fmla="*/ 424572 w 675822"/>
                  <a:gd name="connsiteY73" fmla="*/ 245932 h 708857"/>
                  <a:gd name="connsiteX74" fmla="*/ 366798 w 675822"/>
                  <a:gd name="connsiteY74" fmla="*/ 173362 h 708857"/>
                  <a:gd name="connsiteX75" fmla="*/ 526685 w 675822"/>
                  <a:gd name="connsiteY75" fmla="*/ 131702 h 708857"/>
                  <a:gd name="connsiteX76" fmla="*/ 643576 w 675822"/>
                  <a:gd name="connsiteY76" fmla="*/ 184113 h 708857"/>
                  <a:gd name="connsiteX77" fmla="*/ 658356 w 675822"/>
                  <a:gd name="connsiteY77" fmla="*/ 202928 h 708857"/>
                  <a:gd name="connsiteX78" fmla="*/ 675823 w 675822"/>
                  <a:gd name="connsiteY78" fmla="*/ 201584 h 708857"/>
                  <a:gd name="connsiteX79" fmla="*/ 658356 w 675822"/>
                  <a:gd name="connsiteY79" fmla="*/ 182769 h 70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75822" h="708857">
                    <a:moveTo>
                      <a:pt x="658356" y="182769"/>
                    </a:moveTo>
                    <a:lnTo>
                      <a:pt x="658356" y="180082"/>
                    </a:lnTo>
                    <a:cubicBezTo>
                      <a:pt x="655669" y="169330"/>
                      <a:pt x="648951" y="159923"/>
                      <a:pt x="640889" y="153204"/>
                    </a:cubicBezTo>
                    <a:cubicBezTo>
                      <a:pt x="638202" y="151860"/>
                      <a:pt x="635515" y="150516"/>
                      <a:pt x="634171" y="147828"/>
                    </a:cubicBezTo>
                    <a:cubicBezTo>
                      <a:pt x="624766" y="141109"/>
                      <a:pt x="611330" y="134389"/>
                      <a:pt x="609987" y="119607"/>
                    </a:cubicBezTo>
                    <a:cubicBezTo>
                      <a:pt x="608643" y="110199"/>
                      <a:pt x="614018" y="102136"/>
                      <a:pt x="616705" y="96760"/>
                    </a:cubicBezTo>
                    <a:lnTo>
                      <a:pt x="639546" y="55100"/>
                    </a:lnTo>
                    <a:cubicBezTo>
                      <a:pt x="643576" y="48380"/>
                      <a:pt x="646264" y="43005"/>
                      <a:pt x="644920" y="37629"/>
                    </a:cubicBezTo>
                    <a:cubicBezTo>
                      <a:pt x="644920" y="33597"/>
                      <a:pt x="642233" y="28222"/>
                      <a:pt x="639546" y="22846"/>
                    </a:cubicBezTo>
                    <a:cubicBezTo>
                      <a:pt x="635515" y="16127"/>
                      <a:pt x="631484" y="8063"/>
                      <a:pt x="632828" y="0"/>
                    </a:cubicBezTo>
                    <a:cubicBezTo>
                      <a:pt x="628797" y="0"/>
                      <a:pt x="623422" y="2688"/>
                      <a:pt x="620736" y="5376"/>
                    </a:cubicBezTo>
                    <a:cubicBezTo>
                      <a:pt x="616705" y="9407"/>
                      <a:pt x="614018" y="16127"/>
                      <a:pt x="612674" y="21502"/>
                    </a:cubicBezTo>
                    <a:cubicBezTo>
                      <a:pt x="611330" y="25534"/>
                      <a:pt x="608643" y="30910"/>
                      <a:pt x="605956" y="34941"/>
                    </a:cubicBezTo>
                    <a:cubicBezTo>
                      <a:pt x="595208" y="53756"/>
                      <a:pt x="572366" y="67195"/>
                      <a:pt x="544151" y="69883"/>
                    </a:cubicBezTo>
                    <a:cubicBezTo>
                      <a:pt x="540121" y="69883"/>
                      <a:pt x="537433" y="69883"/>
                      <a:pt x="533403" y="71227"/>
                    </a:cubicBezTo>
                    <a:cubicBezTo>
                      <a:pt x="522654" y="71227"/>
                      <a:pt x="513249" y="72571"/>
                      <a:pt x="505187" y="76602"/>
                    </a:cubicBezTo>
                    <a:cubicBezTo>
                      <a:pt x="501157" y="77946"/>
                      <a:pt x="497126" y="80634"/>
                      <a:pt x="494439" y="83321"/>
                    </a:cubicBezTo>
                    <a:cubicBezTo>
                      <a:pt x="483690" y="90041"/>
                      <a:pt x="470254" y="99448"/>
                      <a:pt x="455475" y="92729"/>
                    </a:cubicBezTo>
                    <a:cubicBezTo>
                      <a:pt x="451444" y="90041"/>
                      <a:pt x="447413" y="87353"/>
                      <a:pt x="444726" y="84665"/>
                    </a:cubicBezTo>
                    <a:cubicBezTo>
                      <a:pt x="443382" y="83321"/>
                      <a:pt x="442039" y="81977"/>
                      <a:pt x="440695" y="80634"/>
                    </a:cubicBezTo>
                    <a:cubicBezTo>
                      <a:pt x="429947" y="72571"/>
                      <a:pt x="416511" y="77946"/>
                      <a:pt x="395013" y="87353"/>
                    </a:cubicBezTo>
                    <a:cubicBezTo>
                      <a:pt x="381578" y="94072"/>
                      <a:pt x="368142" y="100792"/>
                      <a:pt x="353363" y="100792"/>
                    </a:cubicBezTo>
                    <a:cubicBezTo>
                      <a:pt x="347988" y="100792"/>
                      <a:pt x="341270" y="99448"/>
                      <a:pt x="335896" y="96760"/>
                    </a:cubicBezTo>
                    <a:cubicBezTo>
                      <a:pt x="333209" y="95416"/>
                      <a:pt x="331865" y="94072"/>
                      <a:pt x="329178" y="92729"/>
                    </a:cubicBezTo>
                    <a:cubicBezTo>
                      <a:pt x="326491" y="91385"/>
                      <a:pt x="323804" y="90041"/>
                      <a:pt x="322460" y="88697"/>
                    </a:cubicBezTo>
                    <a:cubicBezTo>
                      <a:pt x="317086" y="87353"/>
                      <a:pt x="310368" y="90041"/>
                      <a:pt x="302306" y="92729"/>
                    </a:cubicBezTo>
                    <a:cubicBezTo>
                      <a:pt x="299619" y="94072"/>
                      <a:pt x="296932" y="95416"/>
                      <a:pt x="292901" y="96760"/>
                    </a:cubicBezTo>
                    <a:cubicBezTo>
                      <a:pt x="283496" y="100792"/>
                      <a:pt x="272748" y="99448"/>
                      <a:pt x="264686" y="94072"/>
                    </a:cubicBezTo>
                    <a:cubicBezTo>
                      <a:pt x="263342" y="98104"/>
                      <a:pt x="261999" y="102136"/>
                      <a:pt x="260655" y="104824"/>
                    </a:cubicBezTo>
                    <a:cubicBezTo>
                      <a:pt x="249907" y="126326"/>
                      <a:pt x="225722" y="137077"/>
                      <a:pt x="204225" y="145141"/>
                    </a:cubicBezTo>
                    <a:cubicBezTo>
                      <a:pt x="165261" y="159923"/>
                      <a:pt x="127640" y="172018"/>
                      <a:pt x="88677" y="165299"/>
                    </a:cubicBezTo>
                    <a:lnTo>
                      <a:pt x="85989" y="165299"/>
                    </a:lnTo>
                    <a:cubicBezTo>
                      <a:pt x="80615" y="163955"/>
                      <a:pt x="75241" y="163955"/>
                      <a:pt x="71210" y="165299"/>
                    </a:cubicBezTo>
                    <a:cubicBezTo>
                      <a:pt x="68523" y="165299"/>
                      <a:pt x="67179" y="167987"/>
                      <a:pt x="65835" y="169330"/>
                    </a:cubicBezTo>
                    <a:cubicBezTo>
                      <a:pt x="65835" y="170674"/>
                      <a:pt x="65835" y="170674"/>
                      <a:pt x="65835" y="172018"/>
                    </a:cubicBezTo>
                    <a:cubicBezTo>
                      <a:pt x="67179" y="173362"/>
                      <a:pt x="69866" y="176050"/>
                      <a:pt x="73897" y="177394"/>
                    </a:cubicBezTo>
                    <a:cubicBezTo>
                      <a:pt x="80615" y="181425"/>
                      <a:pt x="88677" y="185457"/>
                      <a:pt x="88677" y="196208"/>
                    </a:cubicBezTo>
                    <a:cubicBezTo>
                      <a:pt x="88677" y="204272"/>
                      <a:pt x="83302" y="208303"/>
                      <a:pt x="80615" y="212335"/>
                    </a:cubicBezTo>
                    <a:cubicBezTo>
                      <a:pt x="65835" y="227118"/>
                      <a:pt x="60461" y="248620"/>
                      <a:pt x="65835" y="268778"/>
                    </a:cubicBezTo>
                    <a:lnTo>
                      <a:pt x="69866" y="283561"/>
                    </a:lnTo>
                    <a:lnTo>
                      <a:pt x="55087" y="278186"/>
                    </a:lnTo>
                    <a:cubicBezTo>
                      <a:pt x="40307" y="272810"/>
                      <a:pt x="22841" y="278186"/>
                      <a:pt x="13436" y="290281"/>
                    </a:cubicBezTo>
                    <a:cubicBezTo>
                      <a:pt x="4031" y="302376"/>
                      <a:pt x="2687" y="319847"/>
                      <a:pt x="9405" y="333285"/>
                    </a:cubicBezTo>
                    <a:lnTo>
                      <a:pt x="0" y="338661"/>
                    </a:lnTo>
                    <a:cubicBezTo>
                      <a:pt x="2687" y="344036"/>
                      <a:pt x="5374" y="350756"/>
                      <a:pt x="8062" y="356131"/>
                    </a:cubicBezTo>
                    <a:cubicBezTo>
                      <a:pt x="21497" y="388385"/>
                      <a:pt x="60461" y="420638"/>
                      <a:pt x="87333" y="397792"/>
                    </a:cubicBezTo>
                    <a:cubicBezTo>
                      <a:pt x="84646" y="415263"/>
                      <a:pt x="69866" y="431389"/>
                      <a:pt x="51056" y="435421"/>
                    </a:cubicBezTo>
                    <a:cubicBezTo>
                      <a:pt x="94051" y="455580"/>
                      <a:pt x="145107" y="443484"/>
                      <a:pt x="193476" y="444828"/>
                    </a:cubicBezTo>
                    <a:cubicBezTo>
                      <a:pt x="241845" y="446172"/>
                      <a:pt x="296932" y="477082"/>
                      <a:pt x="294245" y="524118"/>
                    </a:cubicBezTo>
                    <a:cubicBezTo>
                      <a:pt x="232440" y="503960"/>
                      <a:pt x="166604" y="501272"/>
                      <a:pt x="103456" y="516055"/>
                    </a:cubicBezTo>
                    <a:cubicBezTo>
                      <a:pt x="135702" y="544276"/>
                      <a:pt x="154512" y="587281"/>
                      <a:pt x="153168" y="630286"/>
                    </a:cubicBezTo>
                    <a:cubicBezTo>
                      <a:pt x="153168" y="646412"/>
                      <a:pt x="149138" y="663883"/>
                      <a:pt x="153168" y="680009"/>
                    </a:cubicBezTo>
                    <a:cubicBezTo>
                      <a:pt x="157199" y="696136"/>
                      <a:pt x="171979" y="712263"/>
                      <a:pt x="188102" y="708231"/>
                    </a:cubicBezTo>
                    <a:cubicBezTo>
                      <a:pt x="214973" y="702856"/>
                      <a:pt x="210943" y="662539"/>
                      <a:pt x="198851" y="637005"/>
                    </a:cubicBezTo>
                    <a:cubicBezTo>
                      <a:pt x="224379" y="650444"/>
                      <a:pt x="241845" y="678666"/>
                      <a:pt x="240501" y="706887"/>
                    </a:cubicBezTo>
                    <a:cubicBezTo>
                      <a:pt x="247219" y="696136"/>
                      <a:pt x="253937" y="685385"/>
                      <a:pt x="260655" y="674634"/>
                    </a:cubicBezTo>
                    <a:cubicBezTo>
                      <a:pt x="279466" y="692104"/>
                      <a:pt x="303650" y="702856"/>
                      <a:pt x="329178" y="705543"/>
                    </a:cubicBezTo>
                    <a:cubicBezTo>
                      <a:pt x="295588" y="661195"/>
                      <a:pt x="268717" y="612815"/>
                      <a:pt x="249907" y="560403"/>
                    </a:cubicBezTo>
                    <a:cubicBezTo>
                      <a:pt x="284840" y="565779"/>
                      <a:pt x="318429" y="580562"/>
                      <a:pt x="345301" y="602064"/>
                    </a:cubicBezTo>
                    <a:cubicBezTo>
                      <a:pt x="333209" y="589969"/>
                      <a:pt x="330522" y="568467"/>
                      <a:pt x="341270" y="553684"/>
                    </a:cubicBezTo>
                    <a:cubicBezTo>
                      <a:pt x="353363" y="536213"/>
                      <a:pt x="381578" y="534869"/>
                      <a:pt x="396357" y="549652"/>
                    </a:cubicBezTo>
                    <a:cubicBezTo>
                      <a:pt x="421885" y="522774"/>
                      <a:pt x="395013" y="477082"/>
                      <a:pt x="361424" y="462299"/>
                    </a:cubicBezTo>
                    <a:cubicBezTo>
                      <a:pt x="327834" y="446172"/>
                      <a:pt x="287527" y="443484"/>
                      <a:pt x="261999" y="416607"/>
                    </a:cubicBezTo>
                    <a:cubicBezTo>
                      <a:pt x="257968" y="385697"/>
                      <a:pt x="252594" y="356131"/>
                      <a:pt x="248563" y="325222"/>
                    </a:cubicBezTo>
                    <a:cubicBezTo>
                      <a:pt x="260655" y="318503"/>
                      <a:pt x="278122" y="325222"/>
                      <a:pt x="283496" y="337317"/>
                    </a:cubicBezTo>
                    <a:cubicBezTo>
                      <a:pt x="295588" y="333285"/>
                      <a:pt x="296932" y="314471"/>
                      <a:pt x="288870" y="303720"/>
                    </a:cubicBezTo>
                    <a:cubicBezTo>
                      <a:pt x="280809" y="292969"/>
                      <a:pt x="267373" y="288937"/>
                      <a:pt x="256624" y="280874"/>
                    </a:cubicBezTo>
                    <a:cubicBezTo>
                      <a:pt x="224379" y="256683"/>
                      <a:pt x="224379" y="200240"/>
                      <a:pt x="257968" y="176050"/>
                    </a:cubicBezTo>
                    <a:cubicBezTo>
                      <a:pt x="279466" y="177394"/>
                      <a:pt x="284840" y="205616"/>
                      <a:pt x="288870" y="227118"/>
                    </a:cubicBezTo>
                    <a:cubicBezTo>
                      <a:pt x="292901" y="248620"/>
                      <a:pt x="311711" y="274154"/>
                      <a:pt x="330522" y="263403"/>
                    </a:cubicBezTo>
                    <a:cubicBezTo>
                      <a:pt x="331865" y="251308"/>
                      <a:pt x="327834" y="239213"/>
                      <a:pt x="321116" y="228462"/>
                    </a:cubicBezTo>
                    <a:cubicBezTo>
                      <a:pt x="337239" y="240557"/>
                      <a:pt x="354706" y="251308"/>
                      <a:pt x="370829" y="263403"/>
                    </a:cubicBezTo>
                    <a:cubicBezTo>
                      <a:pt x="365455" y="251308"/>
                      <a:pt x="361424" y="239213"/>
                      <a:pt x="356050" y="228462"/>
                    </a:cubicBezTo>
                    <a:cubicBezTo>
                      <a:pt x="378891" y="233838"/>
                      <a:pt x="401731" y="240557"/>
                      <a:pt x="424572" y="245932"/>
                    </a:cubicBezTo>
                    <a:cubicBezTo>
                      <a:pt x="396357" y="231150"/>
                      <a:pt x="374860" y="204272"/>
                      <a:pt x="366798" y="173362"/>
                    </a:cubicBezTo>
                    <a:cubicBezTo>
                      <a:pt x="415167" y="146485"/>
                      <a:pt x="471598" y="131702"/>
                      <a:pt x="526685" y="131702"/>
                    </a:cubicBezTo>
                    <a:cubicBezTo>
                      <a:pt x="571023" y="131702"/>
                      <a:pt x="620736" y="145141"/>
                      <a:pt x="643576" y="184113"/>
                    </a:cubicBezTo>
                    <a:cubicBezTo>
                      <a:pt x="647607" y="190833"/>
                      <a:pt x="651638" y="200240"/>
                      <a:pt x="658356" y="202928"/>
                    </a:cubicBezTo>
                    <a:cubicBezTo>
                      <a:pt x="665074" y="205616"/>
                      <a:pt x="670448" y="205616"/>
                      <a:pt x="675823" y="201584"/>
                    </a:cubicBezTo>
                    <a:cubicBezTo>
                      <a:pt x="663730" y="202928"/>
                      <a:pt x="661043" y="190833"/>
                      <a:pt x="658356" y="182769"/>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94FCBC9B-AD15-8751-15DA-D6533903C7C2}"/>
                  </a:ext>
                </a:extLst>
              </p:cNvPr>
              <p:cNvSpPr/>
              <p:nvPr/>
            </p:nvSpPr>
            <p:spPr>
              <a:xfrm>
                <a:off x="5520129" y="5830860"/>
                <a:ext cx="296683" cy="428344"/>
              </a:xfrm>
              <a:custGeom>
                <a:avLst/>
                <a:gdLst>
                  <a:gd name="connsiteX0" fmla="*/ 43614 w 355020"/>
                  <a:gd name="connsiteY0" fmla="*/ 353992 h 512571"/>
                  <a:gd name="connsiteX1" fmla="*/ 51675 w 355020"/>
                  <a:gd name="connsiteY1" fmla="*/ 370119 h 512571"/>
                  <a:gd name="connsiteX2" fmla="*/ 58393 w 355020"/>
                  <a:gd name="connsiteY2" fmla="*/ 371463 h 512571"/>
                  <a:gd name="connsiteX3" fmla="*/ 67798 w 355020"/>
                  <a:gd name="connsiteY3" fmla="*/ 374151 h 512571"/>
                  <a:gd name="connsiteX4" fmla="*/ 81234 w 355020"/>
                  <a:gd name="connsiteY4" fmla="*/ 382214 h 512571"/>
                  <a:gd name="connsiteX5" fmla="*/ 91983 w 355020"/>
                  <a:gd name="connsiteY5" fmla="*/ 387590 h 512571"/>
                  <a:gd name="connsiteX6" fmla="*/ 96014 w 355020"/>
                  <a:gd name="connsiteY6" fmla="*/ 386246 h 512571"/>
                  <a:gd name="connsiteX7" fmla="*/ 104075 w 355020"/>
                  <a:gd name="connsiteY7" fmla="*/ 384902 h 512571"/>
                  <a:gd name="connsiteX8" fmla="*/ 126916 w 355020"/>
                  <a:gd name="connsiteY8" fmla="*/ 396997 h 512571"/>
                  <a:gd name="connsiteX9" fmla="*/ 128260 w 355020"/>
                  <a:gd name="connsiteY9" fmla="*/ 398341 h 512571"/>
                  <a:gd name="connsiteX10" fmla="*/ 168567 w 355020"/>
                  <a:gd name="connsiteY10" fmla="*/ 386246 h 512571"/>
                  <a:gd name="connsiteX11" fmla="*/ 208875 w 355020"/>
                  <a:gd name="connsiteY11" fmla="*/ 409092 h 512571"/>
                  <a:gd name="connsiteX12" fmla="*/ 216936 w 355020"/>
                  <a:gd name="connsiteY12" fmla="*/ 425218 h 512571"/>
                  <a:gd name="connsiteX13" fmla="*/ 229028 w 355020"/>
                  <a:gd name="connsiteY13" fmla="*/ 444033 h 512571"/>
                  <a:gd name="connsiteX14" fmla="*/ 243808 w 355020"/>
                  <a:gd name="connsiteY14" fmla="*/ 452096 h 512571"/>
                  <a:gd name="connsiteX15" fmla="*/ 270679 w 355020"/>
                  <a:gd name="connsiteY15" fmla="*/ 477631 h 512571"/>
                  <a:gd name="connsiteX16" fmla="*/ 270679 w 355020"/>
                  <a:gd name="connsiteY16" fmla="*/ 485694 h 512571"/>
                  <a:gd name="connsiteX17" fmla="*/ 270679 w 355020"/>
                  <a:gd name="connsiteY17" fmla="*/ 491070 h 512571"/>
                  <a:gd name="connsiteX18" fmla="*/ 277397 w 355020"/>
                  <a:gd name="connsiteY18" fmla="*/ 499133 h 512571"/>
                  <a:gd name="connsiteX19" fmla="*/ 286802 w 355020"/>
                  <a:gd name="connsiteY19" fmla="*/ 512571 h 512571"/>
                  <a:gd name="connsiteX20" fmla="*/ 312330 w 355020"/>
                  <a:gd name="connsiteY20" fmla="*/ 497789 h 512571"/>
                  <a:gd name="connsiteX21" fmla="*/ 332484 w 355020"/>
                  <a:gd name="connsiteY21" fmla="*/ 487038 h 512571"/>
                  <a:gd name="connsiteX22" fmla="*/ 324423 w 355020"/>
                  <a:gd name="connsiteY22" fmla="*/ 484350 h 512571"/>
                  <a:gd name="connsiteX23" fmla="*/ 315018 w 355020"/>
                  <a:gd name="connsiteY23" fmla="*/ 483006 h 512571"/>
                  <a:gd name="connsiteX24" fmla="*/ 347263 w 355020"/>
                  <a:gd name="connsiteY24" fmla="*/ 392965 h 512571"/>
                  <a:gd name="connsiteX25" fmla="*/ 347263 w 355020"/>
                  <a:gd name="connsiteY25" fmla="*/ 333834 h 512571"/>
                  <a:gd name="connsiteX26" fmla="*/ 339202 w 355020"/>
                  <a:gd name="connsiteY26" fmla="*/ 327115 h 512571"/>
                  <a:gd name="connsiteX27" fmla="*/ 323079 w 355020"/>
                  <a:gd name="connsiteY27" fmla="*/ 309644 h 512571"/>
                  <a:gd name="connsiteX28" fmla="*/ 333828 w 355020"/>
                  <a:gd name="connsiteY28" fmla="*/ 269327 h 512571"/>
                  <a:gd name="connsiteX29" fmla="*/ 340546 w 355020"/>
                  <a:gd name="connsiteY29" fmla="*/ 262608 h 512571"/>
                  <a:gd name="connsiteX30" fmla="*/ 353981 w 355020"/>
                  <a:gd name="connsiteY30" fmla="*/ 243793 h 512571"/>
                  <a:gd name="connsiteX31" fmla="*/ 352638 w 355020"/>
                  <a:gd name="connsiteY31" fmla="*/ 230354 h 512571"/>
                  <a:gd name="connsiteX32" fmla="*/ 348607 w 355020"/>
                  <a:gd name="connsiteY32" fmla="*/ 227667 h 512571"/>
                  <a:gd name="connsiteX33" fmla="*/ 349951 w 355020"/>
                  <a:gd name="connsiteY33" fmla="*/ 216915 h 512571"/>
                  <a:gd name="connsiteX34" fmla="*/ 320392 w 355020"/>
                  <a:gd name="connsiteY34" fmla="*/ 195413 h 512571"/>
                  <a:gd name="connsiteX35" fmla="*/ 298894 w 355020"/>
                  <a:gd name="connsiteY35" fmla="*/ 190037 h 512571"/>
                  <a:gd name="connsiteX36" fmla="*/ 239777 w 355020"/>
                  <a:gd name="connsiteY36" fmla="*/ 179286 h 512571"/>
                  <a:gd name="connsiteX37" fmla="*/ 168567 w 355020"/>
                  <a:gd name="connsiteY37" fmla="*/ 75807 h 512571"/>
                  <a:gd name="connsiteX38" fmla="*/ 144382 w 355020"/>
                  <a:gd name="connsiteY38" fmla="*/ 4580 h 512571"/>
                  <a:gd name="connsiteX39" fmla="*/ 11368 w 355020"/>
                  <a:gd name="connsiteY39" fmla="*/ 18019 h 512571"/>
                  <a:gd name="connsiteX40" fmla="*/ 12711 w 355020"/>
                  <a:gd name="connsiteY40" fmla="*/ 18019 h 512571"/>
                  <a:gd name="connsiteX41" fmla="*/ 3306 w 355020"/>
                  <a:gd name="connsiteY41" fmla="*/ 101341 h 512571"/>
                  <a:gd name="connsiteX42" fmla="*/ 11368 w 355020"/>
                  <a:gd name="connsiteY42" fmla="*/ 120155 h 512571"/>
                  <a:gd name="connsiteX43" fmla="*/ 23460 w 355020"/>
                  <a:gd name="connsiteY43" fmla="*/ 153753 h 512571"/>
                  <a:gd name="connsiteX44" fmla="*/ 19429 w 355020"/>
                  <a:gd name="connsiteY44" fmla="*/ 191381 h 512571"/>
                  <a:gd name="connsiteX45" fmla="*/ 15399 w 355020"/>
                  <a:gd name="connsiteY45" fmla="*/ 223635 h 512571"/>
                  <a:gd name="connsiteX46" fmla="*/ 30178 w 355020"/>
                  <a:gd name="connsiteY46" fmla="*/ 257232 h 512571"/>
                  <a:gd name="connsiteX47" fmla="*/ 46301 w 355020"/>
                  <a:gd name="connsiteY47" fmla="*/ 308300 h 512571"/>
                  <a:gd name="connsiteX48" fmla="*/ 36896 w 355020"/>
                  <a:gd name="connsiteY48" fmla="*/ 331146 h 512571"/>
                  <a:gd name="connsiteX49" fmla="*/ 50332 w 355020"/>
                  <a:gd name="connsiteY49" fmla="*/ 352648 h 512571"/>
                  <a:gd name="connsiteX50" fmla="*/ 43614 w 355020"/>
                  <a:gd name="connsiteY50" fmla="*/ 353992 h 51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5020" h="512571">
                    <a:moveTo>
                      <a:pt x="43614" y="353992"/>
                    </a:moveTo>
                    <a:cubicBezTo>
                      <a:pt x="44957" y="360712"/>
                      <a:pt x="46301" y="368775"/>
                      <a:pt x="51675" y="370119"/>
                    </a:cubicBezTo>
                    <a:cubicBezTo>
                      <a:pt x="53019" y="371463"/>
                      <a:pt x="55706" y="371463"/>
                      <a:pt x="58393" y="371463"/>
                    </a:cubicBezTo>
                    <a:cubicBezTo>
                      <a:pt x="61080" y="371463"/>
                      <a:pt x="65111" y="372807"/>
                      <a:pt x="67798" y="374151"/>
                    </a:cubicBezTo>
                    <a:cubicBezTo>
                      <a:pt x="73173" y="375495"/>
                      <a:pt x="77203" y="379526"/>
                      <a:pt x="81234" y="382214"/>
                    </a:cubicBezTo>
                    <a:cubicBezTo>
                      <a:pt x="85265" y="386246"/>
                      <a:pt x="89296" y="387590"/>
                      <a:pt x="91983" y="387590"/>
                    </a:cubicBezTo>
                    <a:cubicBezTo>
                      <a:pt x="93326" y="387590"/>
                      <a:pt x="94670" y="387590"/>
                      <a:pt x="96014" y="386246"/>
                    </a:cubicBezTo>
                    <a:cubicBezTo>
                      <a:pt x="98701" y="384902"/>
                      <a:pt x="101388" y="384902"/>
                      <a:pt x="104075" y="384902"/>
                    </a:cubicBezTo>
                    <a:cubicBezTo>
                      <a:pt x="114824" y="383558"/>
                      <a:pt x="121542" y="391621"/>
                      <a:pt x="126916" y="396997"/>
                    </a:cubicBezTo>
                    <a:cubicBezTo>
                      <a:pt x="126916" y="396997"/>
                      <a:pt x="128260" y="398341"/>
                      <a:pt x="128260" y="398341"/>
                    </a:cubicBezTo>
                    <a:cubicBezTo>
                      <a:pt x="139008" y="388934"/>
                      <a:pt x="152444" y="384902"/>
                      <a:pt x="168567" y="386246"/>
                    </a:cubicBezTo>
                    <a:cubicBezTo>
                      <a:pt x="186033" y="387590"/>
                      <a:pt x="200813" y="395653"/>
                      <a:pt x="208875" y="409092"/>
                    </a:cubicBezTo>
                    <a:cubicBezTo>
                      <a:pt x="212905" y="414468"/>
                      <a:pt x="214249" y="419843"/>
                      <a:pt x="216936" y="425218"/>
                    </a:cubicBezTo>
                    <a:cubicBezTo>
                      <a:pt x="220967" y="433282"/>
                      <a:pt x="223654" y="440001"/>
                      <a:pt x="229028" y="444033"/>
                    </a:cubicBezTo>
                    <a:cubicBezTo>
                      <a:pt x="233059" y="446721"/>
                      <a:pt x="238433" y="449409"/>
                      <a:pt x="243808" y="452096"/>
                    </a:cubicBezTo>
                    <a:cubicBezTo>
                      <a:pt x="254556" y="457472"/>
                      <a:pt x="269336" y="462848"/>
                      <a:pt x="270679" y="477631"/>
                    </a:cubicBezTo>
                    <a:cubicBezTo>
                      <a:pt x="270679" y="480318"/>
                      <a:pt x="270679" y="483006"/>
                      <a:pt x="270679" y="485694"/>
                    </a:cubicBezTo>
                    <a:cubicBezTo>
                      <a:pt x="270679" y="488382"/>
                      <a:pt x="270679" y="489726"/>
                      <a:pt x="270679" y="491070"/>
                    </a:cubicBezTo>
                    <a:cubicBezTo>
                      <a:pt x="270679" y="493757"/>
                      <a:pt x="274710" y="496445"/>
                      <a:pt x="277397" y="499133"/>
                    </a:cubicBezTo>
                    <a:cubicBezTo>
                      <a:pt x="281428" y="503164"/>
                      <a:pt x="285459" y="507196"/>
                      <a:pt x="286802" y="512571"/>
                    </a:cubicBezTo>
                    <a:cubicBezTo>
                      <a:pt x="294864" y="512571"/>
                      <a:pt x="304269" y="504508"/>
                      <a:pt x="312330" y="497789"/>
                    </a:cubicBezTo>
                    <a:cubicBezTo>
                      <a:pt x="317705" y="492413"/>
                      <a:pt x="325766" y="488382"/>
                      <a:pt x="332484" y="487038"/>
                    </a:cubicBezTo>
                    <a:cubicBezTo>
                      <a:pt x="329797" y="485694"/>
                      <a:pt x="327110" y="485694"/>
                      <a:pt x="324423" y="484350"/>
                    </a:cubicBezTo>
                    <a:lnTo>
                      <a:pt x="315018" y="483006"/>
                    </a:lnTo>
                    <a:lnTo>
                      <a:pt x="347263" y="392965"/>
                    </a:lnTo>
                    <a:cubicBezTo>
                      <a:pt x="353981" y="372807"/>
                      <a:pt x="360699" y="348617"/>
                      <a:pt x="347263" y="333834"/>
                    </a:cubicBezTo>
                    <a:cubicBezTo>
                      <a:pt x="344577" y="331146"/>
                      <a:pt x="341889" y="329802"/>
                      <a:pt x="339202" y="327115"/>
                    </a:cubicBezTo>
                    <a:cubicBezTo>
                      <a:pt x="332484" y="323083"/>
                      <a:pt x="325766" y="317707"/>
                      <a:pt x="323079" y="309644"/>
                    </a:cubicBezTo>
                    <a:cubicBezTo>
                      <a:pt x="317705" y="297549"/>
                      <a:pt x="321735" y="282766"/>
                      <a:pt x="333828" y="269327"/>
                    </a:cubicBezTo>
                    <a:cubicBezTo>
                      <a:pt x="335171" y="266639"/>
                      <a:pt x="337859" y="265295"/>
                      <a:pt x="340546" y="262608"/>
                    </a:cubicBezTo>
                    <a:cubicBezTo>
                      <a:pt x="345920" y="257232"/>
                      <a:pt x="351294" y="250513"/>
                      <a:pt x="353981" y="243793"/>
                    </a:cubicBezTo>
                    <a:cubicBezTo>
                      <a:pt x="355325" y="239762"/>
                      <a:pt x="355325" y="234386"/>
                      <a:pt x="352638" y="230354"/>
                    </a:cubicBezTo>
                    <a:cubicBezTo>
                      <a:pt x="351294" y="229011"/>
                      <a:pt x="349951" y="227667"/>
                      <a:pt x="348607" y="227667"/>
                    </a:cubicBezTo>
                    <a:lnTo>
                      <a:pt x="349951" y="216915"/>
                    </a:lnTo>
                    <a:cubicBezTo>
                      <a:pt x="341889" y="207508"/>
                      <a:pt x="332484" y="199445"/>
                      <a:pt x="320392" y="195413"/>
                    </a:cubicBezTo>
                    <a:cubicBezTo>
                      <a:pt x="313674" y="192725"/>
                      <a:pt x="305612" y="191381"/>
                      <a:pt x="298894" y="190037"/>
                    </a:cubicBezTo>
                    <a:lnTo>
                      <a:pt x="239777" y="179286"/>
                    </a:lnTo>
                    <a:lnTo>
                      <a:pt x="168567" y="75807"/>
                    </a:lnTo>
                    <a:cubicBezTo>
                      <a:pt x="149757" y="48929"/>
                      <a:pt x="141695" y="24739"/>
                      <a:pt x="144382" y="4580"/>
                    </a:cubicBezTo>
                    <a:cubicBezTo>
                      <a:pt x="100044" y="-4827"/>
                      <a:pt x="53019" y="549"/>
                      <a:pt x="11368" y="18019"/>
                    </a:cubicBezTo>
                    <a:lnTo>
                      <a:pt x="12711" y="18019"/>
                    </a:lnTo>
                    <a:cubicBezTo>
                      <a:pt x="3306" y="48929"/>
                      <a:pt x="-4755" y="75807"/>
                      <a:pt x="3306" y="101341"/>
                    </a:cubicBezTo>
                    <a:cubicBezTo>
                      <a:pt x="5993" y="108060"/>
                      <a:pt x="8681" y="113436"/>
                      <a:pt x="11368" y="120155"/>
                    </a:cubicBezTo>
                    <a:cubicBezTo>
                      <a:pt x="16742" y="130906"/>
                      <a:pt x="22117" y="141658"/>
                      <a:pt x="23460" y="153753"/>
                    </a:cubicBezTo>
                    <a:cubicBezTo>
                      <a:pt x="24804" y="167191"/>
                      <a:pt x="22117" y="179286"/>
                      <a:pt x="19429" y="191381"/>
                    </a:cubicBezTo>
                    <a:cubicBezTo>
                      <a:pt x="16742" y="202133"/>
                      <a:pt x="14055" y="212884"/>
                      <a:pt x="15399" y="223635"/>
                    </a:cubicBezTo>
                    <a:cubicBezTo>
                      <a:pt x="16742" y="235730"/>
                      <a:pt x="23460" y="246481"/>
                      <a:pt x="30178" y="257232"/>
                    </a:cubicBezTo>
                    <a:cubicBezTo>
                      <a:pt x="39583" y="273359"/>
                      <a:pt x="48988" y="289486"/>
                      <a:pt x="46301" y="308300"/>
                    </a:cubicBezTo>
                    <a:cubicBezTo>
                      <a:pt x="44957" y="316364"/>
                      <a:pt x="42270" y="324427"/>
                      <a:pt x="36896" y="331146"/>
                    </a:cubicBezTo>
                    <a:cubicBezTo>
                      <a:pt x="43614" y="336522"/>
                      <a:pt x="48988" y="344585"/>
                      <a:pt x="50332" y="352648"/>
                    </a:cubicBezTo>
                    <a:lnTo>
                      <a:pt x="43614" y="353992"/>
                    </a:ln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C0CECE2D-DFD5-9557-5433-7736188BD143}"/>
                  </a:ext>
                </a:extLst>
              </p:cNvPr>
              <p:cNvSpPr/>
              <p:nvPr/>
            </p:nvSpPr>
            <p:spPr>
              <a:xfrm>
                <a:off x="4507878" y="5619100"/>
                <a:ext cx="336840" cy="177404"/>
              </a:xfrm>
              <a:custGeom>
                <a:avLst/>
                <a:gdLst>
                  <a:gd name="connsiteX0" fmla="*/ 400388 w 403074"/>
                  <a:gd name="connsiteY0" fmla="*/ 154500 h 212287"/>
                  <a:gd name="connsiteX1" fmla="*/ 401731 w 403074"/>
                  <a:gd name="connsiteY1" fmla="*/ 151812 h 212287"/>
                  <a:gd name="connsiteX2" fmla="*/ 403075 w 403074"/>
                  <a:gd name="connsiteY2" fmla="*/ 147780 h 212287"/>
                  <a:gd name="connsiteX3" fmla="*/ 396357 w 403074"/>
                  <a:gd name="connsiteY3" fmla="*/ 146437 h 212287"/>
                  <a:gd name="connsiteX4" fmla="*/ 395013 w 403074"/>
                  <a:gd name="connsiteY4" fmla="*/ 146437 h 212287"/>
                  <a:gd name="connsiteX5" fmla="*/ 349332 w 403074"/>
                  <a:gd name="connsiteY5" fmla="*/ 95368 h 212287"/>
                  <a:gd name="connsiteX6" fmla="*/ 345301 w 403074"/>
                  <a:gd name="connsiteY6" fmla="*/ 85961 h 212287"/>
                  <a:gd name="connsiteX7" fmla="*/ 309024 w 403074"/>
                  <a:gd name="connsiteY7" fmla="*/ 37581 h 212287"/>
                  <a:gd name="connsiteX8" fmla="*/ 296932 w 403074"/>
                  <a:gd name="connsiteY8" fmla="*/ 29518 h 212287"/>
                  <a:gd name="connsiteX9" fmla="*/ 291558 w 403074"/>
                  <a:gd name="connsiteY9" fmla="*/ 28174 h 212287"/>
                  <a:gd name="connsiteX10" fmla="*/ 282152 w 403074"/>
                  <a:gd name="connsiteY10" fmla="*/ 26830 h 212287"/>
                  <a:gd name="connsiteX11" fmla="*/ 266030 w 403074"/>
                  <a:gd name="connsiteY11" fmla="*/ 18767 h 212287"/>
                  <a:gd name="connsiteX12" fmla="*/ 253937 w 403074"/>
                  <a:gd name="connsiteY12" fmla="*/ 12047 h 212287"/>
                  <a:gd name="connsiteX13" fmla="*/ 244532 w 403074"/>
                  <a:gd name="connsiteY13" fmla="*/ 14735 h 212287"/>
                  <a:gd name="connsiteX14" fmla="*/ 225722 w 403074"/>
                  <a:gd name="connsiteY14" fmla="*/ 18767 h 212287"/>
                  <a:gd name="connsiteX15" fmla="*/ 212286 w 403074"/>
                  <a:gd name="connsiteY15" fmla="*/ 13391 h 212287"/>
                  <a:gd name="connsiteX16" fmla="*/ 210943 w 403074"/>
                  <a:gd name="connsiteY16" fmla="*/ 12047 h 212287"/>
                  <a:gd name="connsiteX17" fmla="*/ 149138 w 403074"/>
                  <a:gd name="connsiteY17" fmla="*/ 2640 h 212287"/>
                  <a:gd name="connsiteX18" fmla="*/ 149138 w 403074"/>
                  <a:gd name="connsiteY18" fmla="*/ 29518 h 212287"/>
                  <a:gd name="connsiteX19" fmla="*/ 149138 w 403074"/>
                  <a:gd name="connsiteY19" fmla="*/ 37581 h 212287"/>
                  <a:gd name="connsiteX20" fmla="*/ 98082 w 403074"/>
                  <a:gd name="connsiteY20" fmla="*/ 40269 h 212287"/>
                  <a:gd name="connsiteX21" fmla="*/ 17467 w 403074"/>
                  <a:gd name="connsiteY21" fmla="*/ 118215 h 212287"/>
                  <a:gd name="connsiteX22" fmla="*/ 0 w 403074"/>
                  <a:gd name="connsiteY22" fmla="*/ 143749 h 212287"/>
                  <a:gd name="connsiteX23" fmla="*/ 64492 w 403074"/>
                  <a:gd name="connsiteY23" fmla="*/ 110151 h 212287"/>
                  <a:gd name="connsiteX24" fmla="*/ 65835 w 403074"/>
                  <a:gd name="connsiteY24" fmla="*/ 122246 h 212287"/>
                  <a:gd name="connsiteX25" fmla="*/ 65835 w 403074"/>
                  <a:gd name="connsiteY25" fmla="*/ 189441 h 212287"/>
                  <a:gd name="connsiteX26" fmla="*/ 149138 w 403074"/>
                  <a:gd name="connsiteY26" fmla="*/ 201536 h 212287"/>
                  <a:gd name="connsiteX27" fmla="*/ 171979 w 403074"/>
                  <a:gd name="connsiteY27" fmla="*/ 197504 h 212287"/>
                  <a:gd name="connsiteX28" fmla="*/ 167948 w 403074"/>
                  <a:gd name="connsiteY28" fmla="*/ 142405 h 212287"/>
                  <a:gd name="connsiteX29" fmla="*/ 171979 w 403074"/>
                  <a:gd name="connsiteY29" fmla="*/ 139717 h 212287"/>
                  <a:gd name="connsiteX30" fmla="*/ 192133 w 403074"/>
                  <a:gd name="connsiteY30" fmla="*/ 138373 h 212287"/>
                  <a:gd name="connsiteX31" fmla="*/ 214973 w 403074"/>
                  <a:gd name="connsiteY31" fmla="*/ 162563 h 212287"/>
                  <a:gd name="connsiteX32" fmla="*/ 219004 w 403074"/>
                  <a:gd name="connsiteY32" fmla="*/ 181377 h 212287"/>
                  <a:gd name="connsiteX33" fmla="*/ 224379 w 403074"/>
                  <a:gd name="connsiteY33" fmla="*/ 202880 h 212287"/>
                  <a:gd name="connsiteX34" fmla="*/ 239158 w 403074"/>
                  <a:gd name="connsiteY34" fmla="*/ 212287 h 212287"/>
                  <a:gd name="connsiteX35" fmla="*/ 244532 w 403074"/>
                  <a:gd name="connsiteY35" fmla="*/ 209599 h 212287"/>
                  <a:gd name="connsiteX36" fmla="*/ 245876 w 403074"/>
                  <a:gd name="connsiteY36" fmla="*/ 196160 h 212287"/>
                  <a:gd name="connsiteX37" fmla="*/ 249907 w 403074"/>
                  <a:gd name="connsiteY37" fmla="*/ 171970 h 212287"/>
                  <a:gd name="connsiteX38" fmla="*/ 268717 w 403074"/>
                  <a:gd name="connsiteY38" fmla="*/ 163907 h 212287"/>
                  <a:gd name="connsiteX39" fmla="*/ 294245 w 403074"/>
                  <a:gd name="connsiteY39" fmla="*/ 181377 h 212287"/>
                  <a:gd name="connsiteX40" fmla="*/ 310368 w 403074"/>
                  <a:gd name="connsiteY40" fmla="*/ 151812 h 212287"/>
                  <a:gd name="connsiteX41" fmla="*/ 317086 w 403074"/>
                  <a:gd name="connsiteY41" fmla="*/ 157188 h 212287"/>
                  <a:gd name="connsiteX42" fmla="*/ 352019 w 403074"/>
                  <a:gd name="connsiteY42" fmla="*/ 198848 h 212287"/>
                  <a:gd name="connsiteX43" fmla="*/ 361424 w 403074"/>
                  <a:gd name="connsiteY43" fmla="*/ 161219 h 212287"/>
                  <a:gd name="connsiteX44" fmla="*/ 360081 w 403074"/>
                  <a:gd name="connsiteY44" fmla="*/ 155844 h 212287"/>
                  <a:gd name="connsiteX45" fmla="*/ 364111 w 403074"/>
                  <a:gd name="connsiteY45" fmla="*/ 153156 h 212287"/>
                  <a:gd name="connsiteX46" fmla="*/ 396357 w 403074"/>
                  <a:gd name="connsiteY46" fmla="*/ 155844 h 212287"/>
                  <a:gd name="connsiteX47" fmla="*/ 400388 w 403074"/>
                  <a:gd name="connsiteY47" fmla="*/ 157188 h 212287"/>
                  <a:gd name="connsiteX48" fmla="*/ 400388 w 403074"/>
                  <a:gd name="connsiteY48" fmla="*/ 154500 h 21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03074" h="212287">
                    <a:moveTo>
                      <a:pt x="400388" y="154500"/>
                    </a:moveTo>
                    <a:cubicBezTo>
                      <a:pt x="400388" y="153156"/>
                      <a:pt x="401731" y="151812"/>
                      <a:pt x="401731" y="151812"/>
                    </a:cubicBezTo>
                    <a:cubicBezTo>
                      <a:pt x="401731" y="150468"/>
                      <a:pt x="403075" y="149124"/>
                      <a:pt x="403075" y="147780"/>
                    </a:cubicBezTo>
                    <a:cubicBezTo>
                      <a:pt x="403075" y="147780"/>
                      <a:pt x="399044" y="146437"/>
                      <a:pt x="396357" y="146437"/>
                    </a:cubicBezTo>
                    <a:lnTo>
                      <a:pt x="395013" y="146437"/>
                    </a:lnTo>
                    <a:cubicBezTo>
                      <a:pt x="370829" y="139717"/>
                      <a:pt x="360081" y="116871"/>
                      <a:pt x="349332" y="95368"/>
                    </a:cubicBezTo>
                    <a:cubicBezTo>
                      <a:pt x="347988" y="92681"/>
                      <a:pt x="346645" y="88649"/>
                      <a:pt x="345301" y="85961"/>
                    </a:cubicBezTo>
                    <a:cubicBezTo>
                      <a:pt x="335896" y="67147"/>
                      <a:pt x="323804" y="51020"/>
                      <a:pt x="309024" y="37581"/>
                    </a:cubicBezTo>
                    <a:cubicBezTo>
                      <a:pt x="304994" y="33549"/>
                      <a:pt x="300963" y="30862"/>
                      <a:pt x="296932" y="29518"/>
                    </a:cubicBezTo>
                    <a:cubicBezTo>
                      <a:pt x="295588" y="29518"/>
                      <a:pt x="292901" y="29518"/>
                      <a:pt x="291558" y="28174"/>
                    </a:cubicBezTo>
                    <a:cubicBezTo>
                      <a:pt x="288870" y="28174"/>
                      <a:pt x="284840" y="28174"/>
                      <a:pt x="282152" y="26830"/>
                    </a:cubicBezTo>
                    <a:cubicBezTo>
                      <a:pt x="275435" y="25486"/>
                      <a:pt x="271404" y="21454"/>
                      <a:pt x="266030" y="18767"/>
                    </a:cubicBezTo>
                    <a:cubicBezTo>
                      <a:pt x="261999" y="14735"/>
                      <a:pt x="257968" y="12047"/>
                      <a:pt x="253937" y="12047"/>
                    </a:cubicBezTo>
                    <a:cubicBezTo>
                      <a:pt x="251250" y="12047"/>
                      <a:pt x="248563" y="13391"/>
                      <a:pt x="244532" y="14735"/>
                    </a:cubicBezTo>
                    <a:cubicBezTo>
                      <a:pt x="239158" y="17423"/>
                      <a:pt x="233783" y="20110"/>
                      <a:pt x="225722" y="18767"/>
                    </a:cubicBezTo>
                    <a:cubicBezTo>
                      <a:pt x="220348" y="17423"/>
                      <a:pt x="214973" y="14735"/>
                      <a:pt x="212286" y="13391"/>
                    </a:cubicBezTo>
                    <a:lnTo>
                      <a:pt x="210943" y="12047"/>
                    </a:lnTo>
                    <a:cubicBezTo>
                      <a:pt x="193476" y="-48"/>
                      <a:pt x="170635" y="-2736"/>
                      <a:pt x="149138" y="2640"/>
                    </a:cubicBezTo>
                    <a:cubicBezTo>
                      <a:pt x="149138" y="12047"/>
                      <a:pt x="147794" y="20110"/>
                      <a:pt x="149138" y="29518"/>
                    </a:cubicBezTo>
                    <a:lnTo>
                      <a:pt x="149138" y="37581"/>
                    </a:lnTo>
                    <a:lnTo>
                      <a:pt x="98082" y="40269"/>
                    </a:lnTo>
                    <a:lnTo>
                      <a:pt x="17467" y="118215"/>
                    </a:lnTo>
                    <a:cubicBezTo>
                      <a:pt x="8062" y="127622"/>
                      <a:pt x="1344" y="135685"/>
                      <a:pt x="0" y="143749"/>
                    </a:cubicBezTo>
                    <a:lnTo>
                      <a:pt x="64492" y="110151"/>
                    </a:lnTo>
                    <a:lnTo>
                      <a:pt x="65835" y="122246"/>
                    </a:lnTo>
                    <a:cubicBezTo>
                      <a:pt x="67179" y="145093"/>
                      <a:pt x="67179" y="167939"/>
                      <a:pt x="65835" y="189441"/>
                    </a:cubicBezTo>
                    <a:cubicBezTo>
                      <a:pt x="92707" y="178690"/>
                      <a:pt x="126297" y="182721"/>
                      <a:pt x="149138" y="201536"/>
                    </a:cubicBezTo>
                    <a:cubicBezTo>
                      <a:pt x="155856" y="197504"/>
                      <a:pt x="163917" y="196160"/>
                      <a:pt x="171979" y="197504"/>
                    </a:cubicBezTo>
                    <a:lnTo>
                      <a:pt x="167948" y="142405"/>
                    </a:lnTo>
                    <a:lnTo>
                      <a:pt x="171979" y="139717"/>
                    </a:lnTo>
                    <a:cubicBezTo>
                      <a:pt x="178697" y="135685"/>
                      <a:pt x="185415" y="135685"/>
                      <a:pt x="192133" y="138373"/>
                    </a:cubicBezTo>
                    <a:cubicBezTo>
                      <a:pt x="201537" y="142405"/>
                      <a:pt x="210943" y="151812"/>
                      <a:pt x="214973" y="162563"/>
                    </a:cubicBezTo>
                    <a:cubicBezTo>
                      <a:pt x="217661" y="169283"/>
                      <a:pt x="217661" y="174658"/>
                      <a:pt x="219004" y="181377"/>
                    </a:cubicBezTo>
                    <a:cubicBezTo>
                      <a:pt x="220348" y="189441"/>
                      <a:pt x="221691" y="196160"/>
                      <a:pt x="224379" y="202880"/>
                    </a:cubicBezTo>
                    <a:cubicBezTo>
                      <a:pt x="227065" y="208255"/>
                      <a:pt x="233783" y="212287"/>
                      <a:pt x="239158" y="212287"/>
                    </a:cubicBezTo>
                    <a:cubicBezTo>
                      <a:pt x="243189" y="212287"/>
                      <a:pt x="244532" y="210943"/>
                      <a:pt x="244532" y="209599"/>
                    </a:cubicBezTo>
                    <a:cubicBezTo>
                      <a:pt x="245876" y="206912"/>
                      <a:pt x="245876" y="201536"/>
                      <a:pt x="245876" y="196160"/>
                    </a:cubicBezTo>
                    <a:cubicBezTo>
                      <a:pt x="244532" y="188097"/>
                      <a:pt x="244532" y="178690"/>
                      <a:pt x="249907" y="171970"/>
                    </a:cubicBezTo>
                    <a:cubicBezTo>
                      <a:pt x="253937" y="166595"/>
                      <a:pt x="260655" y="163907"/>
                      <a:pt x="268717" y="163907"/>
                    </a:cubicBezTo>
                    <a:cubicBezTo>
                      <a:pt x="278122" y="165251"/>
                      <a:pt x="287527" y="171970"/>
                      <a:pt x="294245" y="181377"/>
                    </a:cubicBezTo>
                    <a:lnTo>
                      <a:pt x="310368" y="151812"/>
                    </a:lnTo>
                    <a:lnTo>
                      <a:pt x="317086" y="157188"/>
                    </a:lnTo>
                    <a:cubicBezTo>
                      <a:pt x="331865" y="167939"/>
                      <a:pt x="343957" y="182721"/>
                      <a:pt x="352019" y="198848"/>
                    </a:cubicBezTo>
                    <a:cubicBezTo>
                      <a:pt x="360081" y="189441"/>
                      <a:pt x="364111" y="174658"/>
                      <a:pt x="361424" y="161219"/>
                    </a:cubicBezTo>
                    <a:lnTo>
                      <a:pt x="360081" y="155844"/>
                    </a:lnTo>
                    <a:lnTo>
                      <a:pt x="364111" y="153156"/>
                    </a:lnTo>
                    <a:cubicBezTo>
                      <a:pt x="374860" y="145093"/>
                      <a:pt x="386952" y="151812"/>
                      <a:pt x="396357" y="155844"/>
                    </a:cubicBezTo>
                    <a:cubicBezTo>
                      <a:pt x="397701" y="157188"/>
                      <a:pt x="399044" y="157188"/>
                      <a:pt x="400388" y="157188"/>
                    </a:cubicBezTo>
                    <a:cubicBezTo>
                      <a:pt x="399044" y="157188"/>
                      <a:pt x="400388" y="155844"/>
                      <a:pt x="400388" y="154500"/>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98DEA772-C3D6-D320-8EEA-C65A2DB68955}"/>
                  </a:ext>
                </a:extLst>
              </p:cNvPr>
              <p:cNvSpPr/>
              <p:nvPr/>
            </p:nvSpPr>
            <p:spPr>
              <a:xfrm>
                <a:off x="3738756" y="5170958"/>
                <a:ext cx="945401" cy="920008"/>
              </a:xfrm>
              <a:custGeom>
                <a:avLst/>
                <a:gdLst>
                  <a:gd name="connsiteX0" fmla="*/ 998282 w 1131297"/>
                  <a:gd name="connsiteY0" fmla="*/ 1001200 h 1100911"/>
                  <a:gd name="connsiteX1" fmla="*/ 933790 w 1131297"/>
                  <a:gd name="connsiteY1" fmla="*/ 956851 h 1100911"/>
                  <a:gd name="connsiteX2" fmla="*/ 931103 w 1131297"/>
                  <a:gd name="connsiteY2" fmla="*/ 924598 h 1100911"/>
                  <a:gd name="connsiteX3" fmla="*/ 936478 w 1131297"/>
                  <a:gd name="connsiteY3" fmla="*/ 912503 h 1100911"/>
                  <a:gd name="connsiteX4" fmla="*/ 941852 w 1131297"/>
                  <a:gd name="connsiteY4" fmla="*/ 899064 h 1100911"/>
                  <a:gd name="connsiteX5" fmla="*/ 921698 w 1131297"/>
                  <a:gd name="connsiteY5" fmla="*/ 869498 h 1100911"/>
                  <a:gd name="connsiteX6" fmla="*/ 904232 w 1131297"/>
                  <a:gd name="connsiteY6" fmla="*/ 823806 h 1100911"/>
                  <a:gd name="connsiteX7" fmla="*/ 906919 w 1131297"/>
                  <a:gd name="connsiteY7" fmla="*/ 819774 h 1100911"/>
                  <a:gd name="connsiteX8" fmla="*/ 943195 w 1131297"/>
                  <a:gd name="connsiteY8" fmla="*/ 822462 h 1100911"/>
                  <a:gd name="connsiteX9" fmla="*/ 962006 w 1131297"/>
                  <a:gd name="connsiteY9" fmla="*/ 663883 h 1100911"/>
                  <a:gd name="connsiteX10" fmla="*/ 900201 w 1131297"/>
                  <a:gd name="connsiteY10" fmla="*/ 696136 h 1100911"/>
                  <a:gd name="connsiteX11" fmla="*/ 897514 w 1131297"/>
                  <a:gd name="connsiteY11" fmla="*/ 688073 h 1100911"/>
                  <a:gd name="connsiteX12" fmla="*/ 919011 w 1131297"/>
                  <a:gd name="connsiteY12" fmla="*/ 637005 h 1100911"/>
                  <a:gd name="connsiteX13" fmla="*/ 1003657 w 1131297"/>
                  <a:gd name="connsiteY13" fmla="*/ 555028 h 1100911"/>
                  <a:gd name="connsiteX14" fmla="*/ 1045308 w 1131297"/>
                  <a:gd name="connsiteY14" fmla="*/ 552340 h 1100911"/>
                  <a:gd name="connsiteX15" fmla="*/ 1131297 w 1131297"/>
                  <a:gd name="connsiteY15" fmla="*/ 362851 h 1100911"/>
                  <a:gd name="connsiteX16" fmla="*/ 1127266 w 1131297"/>
                  <a:gd name="connsiteY16" fmla="*/ 357475 h 1100911"/>
                  <a:gd name="connsiteX17" fmla="*/ 1099051 w 1131297"/>
                  <a:gd name="connsiteY17" fmla="*/ 349412 h 1100911"/>
                  <a:gd name="connsiteX18" fmla="*/ 1089646 w 1131297"/>
                  <a:gd name="connsiteY18" fmla="*/ 350756 h 1100911"/>
                  <a:gd name="connsiteX19" fmla="*/ 1039933 w 1131297"/>
                  <a:gd name="connsiteY19" fmla="*/ 342692 h 1100911"/>
                  <a:gd name="connsiteX20" fmla="*/ 1022467 w 1131297"/>
                  <a:gd name="connsiteY20" fmla="*/ 307751 h 1100911"/>
                  <a:gd name="connsiteX21" fmla="*/ 1013062 w 1131297"/>
                  <a:gd name="connsiteY21" fmla="*/ 283561 h 1100911"/>
                  <a:gd name="connsiteX22" fmla="*/ 964693 w 1131297"/>
                  <a:gd name="connsiteY22" fmla="*/ 268778 h 1100911"/>
                  <a:gd name="connsiteX23" fmla="*/ 925729 w 1131297"/>
                  <a:gd name="connsiteY23" fmla="*/ 263403 h 1100911"/>
                  <a:gd name="connsiteX24" fmla="*/ 863924 w 1131297"/>
                  <a:gd name="connsiteY24" fmla="*/ 209647 h 1100911"/>
                  <a:gd name="connsiteX25" fmla="*/ 855863 w 1131297"/>
                  <a:gd name="connsiteY25" fmla="*/ 182769 h 1100911"/>
                  <a:gd name="connsiteX26" fmla="*/ 843770 w 1131297"/>
                  <a:gd name="connsiteY26" fmla="*/ 151860 h 1100911"/>
                  <a:gd name="connsiteX27" fmla="*/ 827647 w 1131297"/>
                  <a:gd name="connsiteY27" fmla="*/ 151860 h 1100911"/>
                  <a:gd name="connsiteX28" fmla="*/ 823617 w 1131297"/>
                  <a:gd name="connsiteY28" fmla="*/ 151860 h 1100911"/>
                  <a:gd name="connsiteX29" fmla="*/ 783309 w 1131297"/>
                  <a:gd name="connsiteY29" fmla="*/ 147828 h 1100911"/>
                  <a:gd name="connsiteX30" fmla="*/ 771217 w 1131297"/>
                  <a:gd name="connsiteY30" fmla="*/ 141109 h 1100911"/>
                  <a:gd name="connsiteX31" fmla="*/ 764499 w 1131297"/>
                  <a:gd name="connsiteY31" fmla="*/ 124982 h 1100911"/>
                  <a:gd name="connsiteX32" fmla="*/ 761812 w 1131297"/>
                  <a:gd name="connsiteY32" fmla="*/ 99448 h 1100911"/>
                  <a:gd name="connsiteX33" fmla="*/ 759124 w 1131297"/>
                  <a:gd name="connsiteY33" fmla="*/ 91385 h 1100911"/>
                  <a:gd name="connsiteX34" fmla="*/ 755094 w 1131297"/>
                  <a:gd name="connsiteY34" fmla="*/ 90041 h 1100911"/>
                  <a:gd name="connsiteX35" fmla="*/ 752407 w 1131297"/>
                  <a:gd name="connsiteY35" fmla="*/ 88697 h 1100911"/>
                  <a:gd name="connsiteX36" fmla="*/ 725535 w 1131297"/>
                  <a:gd name="connsiteY36" fmla="*/ 57788 h 1100911"/>
                  <a:gd name="connsiteX37" fmla="*/ 717473 w 1131297"/>
                  <a:gd name="connsiteY37" fmla="*/ 38973 h 1100911"/>
                  <a:gd name="connsiteX38" fmla="*/ 698663 w 1131297"/>
                  <a:gd name="connsiteY38" fmla="*/ 2688 h 1100911"/>
                  <a:gd name="connsiteX39" fmla="*/ 702694 w 1131297"/>
                  <a:gd name="connsiteY39" fmla="*/ 0 h 1100911"/>
                  <a:gd name="connsiteX40" fmla="*/ 663730 w 1131297"/>
                  <a:gd name="connsiteY40" fmla="*/ 16127 h 1100911"/>
                  <a:gd name="connsiteX41" fmla="*/ 557587 w 1131297"/>
                  <a:gd name="connsiteY41" fmla="*/ 126326 h 1100911"/>
                  <a:gd name="connsiteX42" fmla="*/ 522654 w 1131297"/>
                  <a:gd name="connsiteY42" fmla="*/ 157236 h 1100911"/>
                  <a:gd name="connsiteX43" fmla="*/ 360081 w 1131297"/>
                  <a:gd name="connsiteY43" fmla="*/ 108855 h 1100911"/>
                  <a:gd name="connsiteX44" fmla="*/ 352019 w 1131297"/>
                  <a:gd name="connsiteY44" fmla="*/ 98104 h 1100911"/>
                  <a:gd name="connsiteX45" fmla="*/ 321116 w 1131297"/>
                  <a:gd name="connsiteY45" fmla="*/ 108855 h 1100911"/>
                  <a:gd name="connsiteX46" fmla="*/ 318429 w 1131297"/>
                  <a:gd name="connsiteY46" fmla="*/ 146484 h 1100911"/>
                  <a:gd name="connsiteX47" fmla="*/ 310368 w 1131297"/>
                  <a:gd name="connsiteY47" fmla="*/ 182769 h 1100911"/>
                  <a:gd name="connsiteX48" fmla="*/ 256624 w 1131297"/>
                  <a:gd name="connsiteY48" fmla="*/ 188145 h 1100911"/>
                  <a:gd name="connsiteX49" fmla="*/ 2687 w 1131297"/>
                  <a:gd name="connsiteY49" fmla="*/ 150516 h 1100911"/>
                  <a:gd name="connsiteX50" fmla="*/ 49713 w 1131297"/>
                  <a:gd name="connsiteY50" fmla="*/ 186801 h 1100911"/>
                  <a:gd name="connsiteX51" fmla="*/ 0 w 1131297"/>
                  <a:gd name="connsiteY51" fmla="*/ 239213 h 1100911"/>
                  <a:gd name="connsiteX52" fmla="*/ 150481 w 1131297"/>
                  <a:gd name="connsiteY52" fmla="*/ 314471 h 1100911"/>
                  <a:gd name="connsiteX53" fmla="*/ 178697 w 1131297"/>
                  <a:gd name="connsiteY53" fmla="*/ 372258 h 1100911"/>
                  <a:gd name="connsiteX54" fmla="*/ 205568 w 1131297"/>
                  <a:gd name="connsiteY54" fmla="*/ 407200 h 1100911"/>
                  <a:gd name="connsiteX55" fmla="*/ 184071 w 1131297"/>
                  <a:gd name="connsiteY55" fmla="*/ 450204 h 1100911"/>
                  <a:gd name="connsiteX56" fmla="*/ 272748 w 1131297"/>
                  <a:gd name="connsiteY56" fmla="*/ 498584 h 1100911"/>
                  <a:gd name="connsiteX57" fmla="*/ 255281 w 1131297"/>
                  <a:gd name="connsiteY57" fmla="*/ 680009 h 1100911"/>
                  <a:gd name="connsiteX58" fmla="*/ 232440 w 1131297"/>
                  <a:gd name="connsiteY58" fmla="*/ 628942 h 1100911"/>
                  <a:gd name="connsiteX59" fmla="*/ 159886 w 1131297"/>
                  <a:gd name="connsiteY59" fmla="*/ 780801 h 1100911"/>
                  <a:gd name="connsiteX60" fmla="*/ 88677 w 1131297"/>
                  <a:gd name="connsiteY60" fmla="*/ 839933 h 1100911"/>
                  <a:gd name="connsiteX61" fmla="*/ 49713 w 1131297"/>
                  <a:gd name="connsiteY61" fmla="*/ 845308 h 1100911"/>
                  <a:gd name="connsiteX62" fmla="*/ 120922 w 1131297"/>
                  <a:gd name="connsiteY62" fmla="*/ 923254 h 1100911"/>
                  <a:gd name="connsiteX63" fmla="*/ 153168 w 1131297"/>
                  <a:gd name="connsiteY63" fmla="*/ 924598 h 1100911"/>
                  <a:gd name="connsiteX64" fmla="*/ 169292 w 1131297"/>
                  <a:gd name="connsiteY64" fmla="*/ 927286 h 1100911"/>
                  <a:gd name="connsiteX65" fmla="*/ 181384 w 1131297"/>
                  <a:gd name="connsiteY65" fmla="*/ 940724 h 1100911"/>
                  <a:gd name="connsiteX66" fmla="*/ 243189 w 1131297"/>
                  <a:gd name="connsiteY66" fmla="*/ 998512 h 1100911"/>
                  <a:gd name="connsiteX67" fmla="*/ 369485 w 1131297"/>
                  <a:gd name="connsiteY67" fmla="*/ 1017326 h 1100911"/>
                  <a:gd name="connsiteX68" fmla="*/ 374860 w 1131297"/>
                  <a:gd name="connsiteY68" fmla="*/ 1017326 h 1100911"/>
                  <a:gd name="connsiteX69" fmla="*/ 377547 w 1131297"/>
                  <a:gd name="connsiteY69" fmla="*/ 1021358 h 1100911"/>
                  <a:gd name="connsiteX70" fmla="*/ 382921 w 1131297"/>
                  <a:gd name="connsiteY70" fmla="*/ 1068394 h 1100911"/>
                  <a:gd name="connsiteX71" fmla="*/ 400388 w 1131297"/>
                  <a:gd name="connsiteY71" fmla="*/ 1056299 h 1100911"/>
                  <a:gd name="connsiteX72" fmla="*/ 444726 w 1131297"/>
                  <a:gd name="connsiteY72" fmla="*/ 1052268 h 1100911"/>
                  <a:gd name="connsiteX73" fmla="*/ 446070 w 1131297"/>
                  <a:gd name="connsiteY73" fmla="*/ 1054955 h 1100911"/>
                  <a:gd name="connsiteX74" fmla="*/ 447413 w 1131297"/>
                  <a:gd name="connsiteY74" fmla="*/ 1075114 h 1100911"/>
                  <a:gd name="connsiteX75" fmla="*/ 474285 w 1131297"/>
                  <a:gd name="connsiteY75" fmla="*/ 1079146 h 1100911"/>
                  <a:gd name="connsiteX76" fmla="*/ 485034 w 1131297"/>
                  <a:gd name="connsiteY76" fmla="*/ 1079146 h 1100911"/>
                  <a:gd name="connsiteX77" fmla="*/ 519967 w 1131297"/>
                  <a:gd name="connsiteY77" fmla="*/ 1093928 h 1100911"/>
                  <a:gd name="connsiteX78" fmla="*/ 533403 w 1131297"/>
                  <a:gd name="connsiteY78" fmla="*/ 1054955 h 1100911"/>
                  <a:gd name="connsiteX79" fmla="*/ 663730 w 1131297"/>
                  <a:gd name="connsiteY79" fmla="*/ 985073 h 1100911"/>
                  <a:gd name="connsiteX80" fmla="*/ 790027 w 1131297"/>
                  <a:gd name="connsiteY80" fmla="*/ 1069738 h 1100911"/>
                  <a:gd name="connsiteX81" fmla="*/ 790027 w 1131297"/>
                  <a:gd name="connsiteY81" fmla="*/ 1069738 h 1100911"/>
                  <a:gd name="connsiteX82" fmla="*/ 791370 w 1131297"/>
                  <a:gd name="connsiteY82" fmla="*/ 1080489 h 1100911"/>
                  <a:gd name="connsiteX83" fmla="*/ 811524 w 1131297"/>
                  <a:gd name="connsiteY83" fmla="*/ 1093928 h 1100911"/>
                  <a:gd name="connsiteX84" fmla="*/ 854519 w 1131297"/>
                  <a:gd name="connsiteY84" fmla="*/ 1100648 h 1100911"/>
                  <a:gd name="connsiteX85" fmla="*/ 888108 w 1131297"/>
                  <a:gd name="connsiteY85" fmla="*/ 1076458 h 1100911"/>
                  <a:gd name="connsiteX86" fmla="*/ 933790 w 1131297"/>
                  <a:gd name="connsiteY86" fmla="*/ 1040172 h 1100911"/>
                  <a:gd name="connsiteX87" fmla="*/ 984847 w 1131297"/>
                  <a:gd name="connsiteY87" fmla="*/ 1029421 h 1100911"/>
                  <a:gd name="connsiteX88" fmla="*/ 994251 w 1131297"/>
                  <a:gd name="connsiteY88" fmla="*/ 1010607 h 1100911"/>
                  <a:gd name="connsiteX89" fmla="*/ 998282 w 1131297"/>
                  <a:gd name="connsiteY89" fmla="*/ 1001200 h 110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1297" h="1100911">
                    <a:moveTo>
                      <a:pt x="998282" y="1001200"/>
                    </a:moveTo>
                    <a:cubicBezTo>
                      <a:pt x="986190" y="997168"/>
                      <a:pt x="947226" y="983729"/>
                      <a:pt x="933790" y="956851"/>
                    </a:cubicBezTo>
                    <a:cubicBezTo>
                      <a:pt x="928416" y="946100"/>
                      <a:pt x="928416" y="935349"/>
                      <a:pt x="931103" y="924598"/>
                    </a:cubicBezTo>
                    <a:cubicBezTo>
                      <a:pt x="932447" y="920566"/>
                      <a:pt x="935134" y="916535"/>
                      <a:pt x="936478" y="912503"/>
                    </a:cubicBezTo>
                    <a:cubicBezTo>
                      <a:pt x="939164" y="908471"/>
                      <a:pt x="941852" y="903096"/>
                      <a:pt x="941852" y="899064"/>
                    </a:cubicBezTo>
                    <a:cubicBezTo>
                      <a:pt x="943195" y="889657"/>
                      <a:pt x="932447" y="878905"/>
                      <a:pt x="921698" y="869498"/>
                    </a:cubicBezTo>
                    <a:cubicBezTo>
                      <a:pt x="908262" y="857403"/>
                      <a:pt x="892139" y="841277"/>
                      <a:pt x="904232" y="823806"/>
                    </a:cubicBezTo>
                    <a:lnTo>
                      <a:pt x="906919" y="819774"/>
                    </a:lnTo>
                    <a:lnTo>
                      <a:pt x="943195" y="822462"/>
                    </a:lnTo>
                    <a:cubicBezTo>
                      <a:pt x="957975" y="771394"/>
                      <a:pt x="964693" y="716295"/>
                      <a:pt x="962006" y="663883"/>
                    </a:cubicBezTo>
                    <a:lnTo>
                      <a:pt x="900201" y="696136"/>
                    </a:lnTo>
                    <a:lnTo>
                      <a:pt x="897514" y="688073"/>
                    </a:lnTo>
                    <a:cubicBezTo>
                      <a:pt x="888108" y="665227"/>
                      <a:pt x="910950" y="643724"/>
                      <a:pt x="919011" y="637005"/>
                    </a:cubicBezTo>
                    <a:lnTo>
                      <a:pt x="1003657" y="555028"/>
                    </a:lnTo>
                    <a:lnTo>
                      <a:pt x="1045308" y="552340"/>
                    </a:lnTo>
                    <a:cubicBezTo>
                      <a:pt x="1043964" y="481114"/>
                      <a:pt x="1076210" y="409887"/>
                      <a:pt x="1131297" y="362851"/>
                    </a:cubicBezTo>
                    <a:cubicBezTo>
                      <a:pt x="1131297" y="360163"/>
                      <a:pt x="1129953" y="358819"/>
                      <a:pt x="1127266" y="357475"/>
                    </a:cubicBezTo>
                    <a:cubicBezTo>
                      <a:pt x="1121892" y="352100"/>
                      <a:pt x="1109800" y="348068"/>
                      <a:pt x="1099051" y="349412"/>
                    </a:cubicBezTo>
                    <a:cubicBezTo>
                      <a:pt x="1096364" y="349412"/>
                      <a:pt x="1092333" y="349412"/>
                      <a:pt x="1089646" y="350756"/>
                    </a:cubicBezTo>
                    <a:cubicBezTo>
                      <a:pt x="1073523" y="352100"/>
                      <a:pt x="1054713" y="354787"/>
                      <a:pt x="1039933" y="342692"/>
                    </a:cubicBezTo>
                    <a:cubicBezTo>
                      <a:pt x="1029185" y="333285"/>
                      <a:pt x="1025154" y="319847"/>
                      <a:pt x="1022467" y="307751"/>
                    </a:cubicBezTo>
                    <a:cubicBezTo>
                      <a:pt x="1019779" y="298344"/>
                      <a:pt x="1018436" y="290281"/>
                      <a:pt x="1013062" y="283561"/>
                    </a:cubicBezTo>
                    <a:cubicBezTo>
                      <a:pt x="1003657" y="270122"/>
                      <a:pt x="984847" y="270122"/>
                      <a:pt x="964693" y="268778"/>
                    </a:cubicBezTo>
                    <a:cubicBezTo>
                      <a:pt x="951257" y="268778"/>
                      <a:pt x="939164" y="267434"/>
                      <a:pt x="925729" y="263403"/>
                    </a:cubicBezTo>
                    <a:cubicBezTo>
                      <a:pt x="900201" y="255339"/>
                      <a:pt x="876016" y="229806"/>
                      <a:pt x="863924" y="209647"/>
                    </a:cubicBezTo>
                    <a:cubicBezTo>
                      <a:pt x="859893" y="202928"/>
                      <a:pt x="857206" y="192177"/>
                      <a:pt x="855863" y="182769"/>
                    </a:cubicBezTo>
                    <a:cubicBezTo>
                      <a:pt x="853175" y="170674"/>
                      <a:pt x="850488" y="155892"/>
                      <a:pt x="843770" y="151860"/>
                    </a:cubicBezTo>
                    <a:cubicBezTo>
                      <a:pt x="839739" y="150516"/>
                      <a:pt x="834365" y="150516"/>
                      <a:pt x="827647" y="151860"/>
                    </a:cubicBezTo>
                    <a:lnTo>
                      <a:pt x="823617" y="151860"/>
                    </a:lnTo>
                    <a:cubicBezTo>
                      <a:pt x="810181" y="153204"/>
                      <a:pt x="796745" y="151860"/>
                      <a:pt x="783309" y="147828"/>
                    </a:cubicBezTo>
                    <a:cubicBezTo>
                      <a:pt x="779278" y="146484"/>
                      <a:pt x="775248" y="145141"/>
                      <a:pt x="771217" y="141109"/>
                    </a:cubicBezTo>
                    <a:cubicBezTo>
                      <a:pt x="765842" y="135733"/>
                      <a:pt x="765842" y="129014"/>
                      <a:pt x="764499" y="124982"/>
                    </a:cubicBezTo>
                    <a:lnTo>
                      <a:pt x="761812" y="99448"/>
                    </a:lnTo>
                    <a:cubicBezTo>
                      <a:pt x="761812" y="98104"/>
                      <a:pt x="760468" y="92728"/>
                      <a:pt x="759124" y="91385"/>
                    </a:cubicBezTo>
                    <a:cubicBezTo>
                      <a:pt x="759124" y="91385"/>
                      <a:pt x="756438" y="90041"/>
                      <a:pt x="755094" y="90041"/>
                    </a:cubicBezTo>
                    <a:cubicBezTo>
                      <a:pt x="753750" y="90041"/>
                      <a:pt x="753750" y="90041"/>
                      <a:pt x="752407" y="88697"/>
                    </a:cubicBezTo>
                    <a:cubicBezTo>
                      <a:pt x="738971" y="83321"/>
                      <a:pt x="730909" y="71227"/>
                      <a:pt x="725535" y="57788"/>
                    </a:cubicBezTo>
                    <a:cubicBezTo>
                      <a:pt x="722848" y="52412"/>
                      <a:pt x="720161" y="45692"/>
                      <a:pt x="717473" y="38973"/>
                    </a:cubicBezTo>
                    <a:cubicBezTo>
                      <a:pt x="712099" y="25534"/>
                      <a:pt x="706725" y="12095"/>
                      <a:pt x="698663" y="2688"/>
                    </a:cubicBezTo>
                    <a:lnTo>
                      <a:pt x="702694" y="0"/>
                    </a:lnTo>
                    <a:cubicBezTo>
                      <a:pt x="689258" y="2688"/>
                      <a:pt x="677166" y="6719"/>
                      <a:pt x="663730" y="16127"/>
                    </a:cubicBezTo>
                    <a:cubicBezTo>
                      <a:pt x="622079" y="43005"/>
                      <a:pt x="591177" y="91385"/>
                      <a:pt x="557587" y="126326"/>
                    </a:cubicBezTo>
                    <a:cubicBezTo>
                      <a:pt x="546838" y="137077"/>
                      <a:pt x="536090" y="147828"/>
                      <a:pt x="522654" y="157236"/>
                    </a:cubicBezTo>
                    <a:cubicBezTo>
                      <a:pt x="468910" y="190833"/>
                      <a:pt x="390983" y="165299"/>
                      <a:pt x="360081" y="108855"/>
                    </a:cubicBezTo>
                    <a:cubicBezTo>
                      <a:pt x="357393" y="104824"/>
                      <a:pt x="356050" y="100792"/>
                      <a:pt x="352019" y="98104"/>
                    </a:cubicBezTo>
                    <a:cubicBezTo>
                      <a:pt x="342614" y="90041"/>
                      <a:pt x="326491" y="96760"/>
                      <a:pt x="321116" y="108855"/>
                    </a:cubicBezTo>
                    <a:cubicBezTo>
                      <a:pt x="315742" y="119606"/>
                      <a:pt x="317086" y="133045"/>
                      <a:pt x="318429" y="146484"/>
                    </a:cubicBezTo>
                    <a:cubicBezTo>
                      <a:pt x="319773" y="158580"/>
                      <a:pt x="318429" y="173362"/>
                      <a:pt x="310368" y="182769"/>
                    </a:cubicBezTo>
                    <a:cubicBezTo>
                      <a:pt x="298276" y="197552"/>
                      <a:pt x="275435" y="193520"/>
                      <a:pt x="256624" y="188145"/>
                    </a:cubicBezTo>
                    <a:cubicBezTo>
                      <a:pt x="173322" y="166643"/>
                      <a:pt x="90020" y="141109"/>
                      <a:pt x="2687" y="150516"/>
                    </a:cubicBezTo>
                    <a:cubicBezTo>
                      <a:pt x="18810" y="162611"/>
                      <a:pt x="33590" y="174706"/>
                      <a:pt x="49713" y="186801"/>
                    </a:cubicBezTo>
                    <a:cubicBezTo>
                      <a:pt x="33590" y="204272"/>
                      <a:pt x="16123" y="221742"/>
                      <a:pt x="0" y="239213"/>
                    </a:cubicBezTo>
                    <a:cubicBezTo>
                      <a:pt x="55087" y="252652"/>
                      <a:pt x="106143" y="278186"/>
                      <a:pt x="150481" y="314471"/>
                    </a:cubicBezTo>
                    <a:cubicBezTo>
                      <a:pt x="167948" y="329254"/>
                      <a:pt x="185415" y="349412"/>
                      <a:pt x="178697" y="372258"/>
                    </a:cubicBezTo>
                    <a:cubicBezTo>
                      <a:pt x="194820" y="372258"/>
                      <a:pt x="206912" y="391073"/>
                      <a:pt x="205568" y="407200"/>
                    </a:cubicBezTo>
                    <a:cubicBezTo>
                      <a:pt x="204225" y="423326"/>
                      <a:pt x="193476" y="438109"/>
                      <a:pt x="184071" y="450204"/>
                    </a:cubicBezTo>
                    <a:cubicBezTo>
                      <a:pt x="201537" y="481114"/>
                      <a:pt x="237814" y="501272"/>
                      <a:pt x="272748" y="498584"/>
                    </a:cubicBezTo>
                    <a:cubicBezTo>
                      <a:pt x="256624" y="557715"/>
                      <a:pt x="251250" y="619534"/>
                      <a:pt x="255281" y="680009"/>
                    </a:cubicBezTo>
                    <a:cubicBezTo>
                      <a:pt x="247219" y="662539"/>
                      <a:pt x="240501" y="646412"/>
                      <a:pt x="232440" y="628942"/>
                    </a:cubicBezTo>
                    <a:cubicBezTo>
                      <a:pt x="236471" y="686729"/>
                      <a:pt x="197507" y="736453"/>
                      <a:pt x="159886" y="780801"/>
                    </a:cubicBezTo>
                    <a:cubicBezTo>
                      <a:pt x="139733" y="804991"/>
                      <a:pt x="118236" y="829182"/>
                      <a:pt x="88677" y="839933"/>
                    </a:cubicBezTo>
                    <a:cubicBezTo>
                      <a:pt x="76584" y="843964"/>
                      <a:pt x="63149" y="846652"/>
                      <a:pt x="49713" y="845308"/>
                    </a:cubicBezTo>
                    <a:cubicBezTo>
                      <a:pt x="83302" y="862779"/>
                      <a:pt x="116892" y="886969"/>
                      <a:pt x="120922" y="923254"/>
                    </a:cubicBezTo>
                    <a:lnTo>
                      <a:pt x="153168" y="924598"/>
                    </a:lnTo>
                    <a:cubicBezTo>
                      <a:pt x="157199" y="924598"/>
                      <a:pt x="163917" y="924598"/>
                      <a:pt x="169292" y="927286"/>
                    </a:cubicBezTo>
                    <a:cubicBezTo>
                      <a:pt x="174666" y="931317"/>
                      <a:pt x="178697" y="936693"/>
                      <a:pt x="181384" y="940724"/>
                    </a:cubicBezTo>
                    <a:cubicBezTo>
                      <a:pt x="196163" y="966258"/>
                      <a:pt x="217661" y="986417"/>
                      <a:pt x="243189" y="998512"/>
                    </a:cubicBezTo>
                    <a:cubicBezTo>
                      <a:pt x="282152" y="1017326"/>
                      <a:pt x="327834" y="1017326"/>
                      <a:pt x="369485" y="1017326"/>
                    </a:cubicBezTo>
                    <a:lnTo>
                      <a:pt x="374860" y="1017326"/>
                    </a:lnTo>
                    <a:lnTo>
                      <a:pt x="377547" y="1021358"/>
                    </a:lnTo>
                    <a:cubicBezTo>
                      <a:pt x="384265" y="1036141"/>
                      <a:pt x="386952" y="1052268"/>
                      <a:pt x="382921" y="1068394"/>
                    </a:cubicBezTo>
                    <a:cubicBezTo>
                      <a:pt x="388295" y="1067050"/>
                      <a:pt x="395013" y="1061675"/>
                      <a:pt x="400388" y="1056299"/>
                    </a:cubicBezTo>
                    <a:cubicBezTo>
                      <a:pt x="413824" y="1045548"/>
                      <a:pt x="433978" y="1040172"/>
                      <a:pt x="444726" y="1052268"/>
                    </a:cubicBezTo>
                    <a:lnTo>
                      <a:pt x="446070" y="1054955"/>
                    </a:lnTo>
                    <a:lnTo>
                      <a:pt x="447413" y="1075114"/>
                    </a:lnTo>
                    <a:cubicBezTo>
                      <a:pt x="455475" y="1079146"/>
                      <a:pt x="464880" y="1079146"/>
                      <a:pt x="474285" y="1079146"/>
                    </a:cubicBezTo>
                    <a:cubicBezTo>
                      <a:pt x="478316" y="1079146"/>
                      <a:pt x="482346" y="1079146"/>
                      <a:pt x="485034" y="1079146"/>
                    </a:cubicBezTo>
                    <a:cubicBezTo>
                      <a:pt x="498469" y="1080489"/>
                      <a:pt x="511905" y="1084521"/>
                      <a:pt x="519967" y="1093928"/>
                    </a:cubicBezTo>
                    <a:cubicBezTo>
                      <a:pt x="523997" y="1080489"/>
                      <a:pt x="528028" y="1067050"/>
                      <a:pt x="533403" y="1054955"/>
                    </a:cubicBezTo>
                    <a:cubicBezTo>
                      <a:pt x="556243" y="1007919"/>
                      <a:pt x="611330" y="981041"/>
                      <a:pt x="663730" y="985073"/>
                    </a:cubicBezTo>
                    <a:cubicBezTo>
                      <a:pt x="716130" y="990449"/>
                      <a:pt x="763155" y="1024046"/>
                      <a:pt x="790027" y="1069738"/>
                    </a:cubicBezTo>
                    <a:cubicBezTo>
                      <a:pt x="790027" y="1069738"/>
                      <a:pt x="790027" y="1069738"/>
                      <a:pt x="790027" y="1069738"/>
                    </a:cubicBezTo>
                    <a:cubicBezTo>
                      <a:pt x="790027" y="1073770"/>
                      <a:pt x="790027" y="1077802"/>
                      <a:pt x="791370" y="1080489"/>
                    </a:cubicBezTo>
                    <a:cubicBezTo>
                      <a:pt x="794058" y="1088553"/>
                      <a:pt x="803463" y="1091241"/>
                      <a:pt x="811524" y="1093928"/>
                    </a:cubicBezTo>
                    <a:cubicBezTo>
                      <a:pt x="824960" y="1097960"/>
                      <a:pt x="839739" y="1101992"/>
                      <a:pt x="854519" y="1100648"/>
                    </a:cubicBezTo>
                    <a:cubicBezTo>
                      <a:pt x="869298" y="1099304"/>
                      <a:pt x="884078" y="1089897"/>
                      <a:pt x="888108" y="1076458"/>
                    </a:cubicBezTo>
                    <a:cubicBezTo>
                      <a:pt x="880047" y="1060331"/>
                      <a:pt x="914980" y="1038829"/>
                      <a:pt x="933790" y="1040172"/>
                    </a:cubicBezTo>
                    <a:cubicBezTo>
                      <a:pt x="952600" y="1040172"/>
                      <a:pt x="974098" y="1044204"/>
                      <a:pt x="984847" y="1029421"/>
                    </a:cubicBezTo>
                    <a:cubicBezTo>
                      <a:pt x="988877" y="1024046"/>
                      <a:pt x="990221" y="1015982"/>
                      <a:pt x="994251" y="1010607"/>
                    </a:cubicBezTo>
                    <a:lnTo>
                      <a:pt x="998282" y="1001200"/>
                    </a:lnTo>
                    <a:close/>
                  </a:path>
                </a:pathLst>
              </a:custGeom>
              <a:grpFill/>
              <a:ln w="9898" cap="flat">
                <a:noFill/>
                <a:prstDash val="solid"/>
                <a:miter/>
              </a:ln>
            </p:spPr>
            <p:txBody>
              <a:bodyPr rtlCol="0" anchor="ctr"/>
              <a:lstStyle/>
              <a:p>
                <a:endParaRPr lang="en-US" dirty="0">
                  <a:solidFill>
                    <a:srgbClr val="3CBEB4"/>
                  </a:solidFill>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3671E8BE-65CE-37B0-DAF7-2089CBE111E6}"/>
                  </a:ext>
                </a:extLst>
              </p:cNvPr>
              <p:cNvSpPr/>
              <p:nvPr/>
            </p:nvSpPr>
            <p:spPr>
              <a:xfrm>
                <a:off x="3151317" y="5707782"/>
                <a:ext cx="1027579" cy="872618"/>
              </a:xfrm>
              <a:custGeom>
                <a:avLst/>
                <a:gdLst>
                  <a:gd name="connsiteX0" fmla="*/ 99680 w 1229633"/>
                  <a:gd name="connsiteY0" fmla="*/ 153204 h 1044203"/>
                  <a:gd name="connsiteX1" fmla="*/ 111772 w 1229633"/>
                  <a:gd name="connsiteY1" fmla="*/ 142452 h 1044203"/>
                  <a:gd name="connsiteX2" fmla="*/ 246130 w 1229633"/>
                  <a:gd name="connsiteY2" fmla="*/ 244588 h 1044203"/>
                  <a:gd name="connsiteX3" fmla="*/ 254192 w 1229633"/>
                  <a:gd name="connsiteY3" fmla="*/ 245932 h 1044203"/>
                  <a:gd name="connsiteX4" fmla="*/ 278376 w 1229633"/>
                  <a:gd name="connsiteY4" fmla="*/ 252652 h 1044203"/>
                  <a:gd name="connsiteX5" fmla="*/ 317340 w 1229633"/>
                  <a:gd name="connsiteY5" fmla="*/ 294312 h 1044203"/>
                  <a:gd name="connsiteX6" fmla="*/ 326745 w 1229633"/>
                  <a:gd name="connsiteY6" fmla="*/ 327910 h 1044203"/>
                  <a:gd name="connsiteX7" fmla="*/ 287781 w 1229633"/>
                  <a:gd name="connsiteY7" fmla="*/ 353443 h 1044203"/>
                  <a:gd name="connsiteX8" fmla="*/ 273002 w 1229633"/>
                  <a:gd name="connsiteY8" fmla="*/ 352099 h 1044203"/>
                  <a:gd name="connsiteX9" fmla="*/ 248817 w 1229633"/>
                  <a:gd name="connsiteY9" fmla="*/ 352099 h 1044203"/>
                  <a:gd name="connsiteX10" fmla="*/ 213884 w 1229633"/>
                  <a:gd name="connsiteY10" fmla="*/ 419294 h 1044203"/>
                  <a:gd name="connsiteX11" fmla="*/ 177608 w 1229633"/>
                  <a:gd name="connsiteY11" fmla="*/ 506647 h 1044203"/>
                  <a:gd name="connsiteX12" fmla="*/ 172233 w 1229633"/>
                  <a:gd name="connsiteY12" fmla="*/ 509335 h 1044203"/>
                  <a:gd name="connsiteX13" fmla="*/ 162828 w 1229633"/>
                  <a:gd name="connsiteY13" fmla="*/ 516054 h 1044203"/>
                  <a:gd name="connsiteX14" fmla="*/ 158797 w 1229633"/>
                  <a:gd name="connsiteY14" fmla="*/ 536213 h 1044203"/>
                  <a:gd name="connsiteX15" fmla="*/ 145361 w 1229633"/>
                  <a:gd name="connsiteY15" fmla="*/ 568466 h 1044203"/>
                  <a:gd name="connsiteX16" fmla="*/ 142674 w 1229633"/>
                  <a:gd name="connsiteY16" fmla="*/ 569810 h 1044203"/>
                  <a:gd name="connsiteX17" fmla="*/ 117146 w 1229633"/>
                  <a:gd name="connsiteY17" fmla="*/ 564435 h 1044203"/>
                  <a:gd name="connsiteX18" fmla="*/ 68777 w 1229633"/>
                  <a:gd name="connsiteY18" fmla="*/ 692104 h 1044203"/>
                  <a:gd name="connsiteX19" fmla="*/ 80870 w 1229633"/>
                  <a:gd name="connsiteY19" fmla="*/ 708231 h 1044203"/>
                  <a:gd name="connsiteX20" fmla="*/ 82213 w 1229633"/>
                  <a:gd name="connsiteY20" fmla="*/ 741828 h 1044203"/>
                  <a:gd name="connsiteX21" fmla="*/ 80870 w 1229633"/>
                  <a:gd name="connsiteY21" fmla="*/ 745860 h 1044203"/>
                  <a:gd name="connsiteX22" fmla="*/ 75495 w 1229633"/>
                  <a:gd name="connsiteY22" fmla="*/ 745860 h 1044203"/>
                  <a:gd name="connsiteX23" fmla="*/ 11003 w 1229633"/>
                  <a:gd name="connsiteY23" fmla="*/ 767362 h 1044203"/>
                  <a:gd name="connsiteX24" fmla="*/ 255 w 1229633"/>
                  <a:gd name="connsiteY24" fmla="*/ 800959 h 1044203"/>
                  <a:gd name="connsiteX25" fmla="*/ 12347 w 1229633"/>
                  <a:gd name="connsiteY25" fmla="*/ 818430 h 1044203"/>
                  <a:gd name="connsiteX26" fmla="*/ 8316 w 1229633"/>
                  <a:gd name="connsiteY26" fmla="*/ 827837 h 1044203"/>
                  <a:gd name="connsiteX27" fmla="*/ 52654 w 1229633"/>
                  <a:gd name="connsiteY27" fmla="*/ 834557 h 1044203"/>
                  <a:gd name="connsiteX28" fmla="*/ 109085 w 1229633"/>
                  <a:gd name="connsiteY28" fmla="*/ 881593 h 1044203"/>
                  <a:gd name="connsiteX29" fmla="*/ 107741 w 1229633"/>
                  <a:gd name="connsiteY29" fmla="*/ 928629 h 1044203"/>
                  <a:gd name="connsiteX30" fmla="*/ 150736 w 1229633"/>
                  <a:gd name="connsiteY30" fmla="*/ 1017326 h 1044203"/>
                  <a:gd name="connsiteX31" fmla="*/ 251505 w 1229633"/>
                  <a:gd name="connsiteY31" fmla="*/ 977009 h 1044203"/>
                  <a:gd name="connsiteX32" fmla="*/ 277033 w 1229633"/>
                  <a:gd name="connsiteY32" fmla="*/ 1007919 h 1044203"/>
                  <a:gd name="connsiteX33" fmla="*/ 293156 w 1229633"/>
                  <a:gd name="connsiteY33" fmla="*/ 959539 h 1044203"/>
                  <a:gd name="connsiteX34" fmla="*/ 336150 w 1229633"/>
                  <a:gd name="connsiteY34" fmla="*/ 958195 h 1044203"/>
                  <a:gd name="connsiteX35" fmla="*/ 369740 w 1229633"/>
                  <a:gd name="connsiteY35" fmla="*/ 994480 h 1044203"/>
                  <a:gd name="connsiteX36" fmla="*/ 414078 w 1229633"/>
                  <a:gd name="connsiteY36" fmla="*/ 1011951 h 1044203"/>
                  <a:gd name="connsiteX37" fmla="*/ 553811 w 1229633"/>
                  <a:gd name="connsiteY37" fmla="*/ 1044204 h 1044203"/>
                  <a:gd name="connsiteX38" fmla="*/ 577995 w 1229633"/>
                  <a:gd name="connsiteY38" fmla="*/ 967602 h 1044203"/>
                  <a:gd name="connsiteX39" fmla="*/ 658610 w 1229633"/>
                  <a:gd name="connsiteY39" fmla="*/ 962226 h 1044203"/>
                  <a:gd name="connsiteX40" fmla="*/ 681451 w 1229633"/>
                  <a:gd name="connsiteY40" fmla="*/ 972978 h 1044203"/>
                  <a:gd name="connsiteX41" fmla="*/ 713697 w 1229633"/>
                  <a:gd name="connsiteY41" fmla="*/ 938036 h 1044203"/>
                  <a:gd name="connsiteX42" fmla="*/ 731164 w 1229633"/>
                  <a:gd name="connsiteY42" fmla="*/ 891000 h 1044203"/>
                  <a:gd name="connsiteX43" fmla="*/ 819840 w 1229633"/>
                  <a:gd name="connsiteY43" fmla="*/ 866810 h 1044203"/>
                  <a:gd name="connsiteX44" fmla="*/ 803717 w 1229633"/>
                  <a:gd name="connsiteY44" fmla="*/ 802303 h 1044203"/>
                  <a:gd name="connsiteX45" fmla="*/ 857460 w 1229633"/>
                  <a:gd name="connsiteY45" fmla="*/ 702855 h 1044203"/>
                  <a:gd name="connsiteX46" fmla="*/ 958229 w 1229633"/>
                  <a:gd name="connsiteY46" fmla="*/ 635661 h 1044203"/>
                  <a:gd name="connsiteX47" fmla="*/ 990475 w 1229633"/>
                  <a:gd name="connsiteY47" fmla="*/ 595344 h 1044203"/>
                  <a:gd name="connsiteX48" fmla="*/ 1025408 w 1229633"/>
                  <a:gd name="connsiteY48" fmla="*/ 581905 h 1044203"/>
                  <a:gd name="connsiteX49" fmla="*/ 1218884 w 1229633"/>
                  <a:gd name="connsiteY49" fmla="*/ 501272 h 1044203"/>
                  <a:gd name="connsiteX50" fmla="*/ 1229633 w 1229633"/>
                  <a:gd name="connsiteY50" fmla="*/ 475738 h 1044203"/>
                  <a:gd name="connsiteX51" fmla="*/ 1226946 w 1229633"/>
                  <a:gd name="connsiteY51" fmla="*/ 475738 h 1044203"/>
                  <a:gd name="connsiteX52" fmla="*/ 1200074 w 1229633"/>
                  <a:gd name="connsiteY52" fmla="*/ 458267 h 1044203"/>
                  <a:gd name="connsiteX53" fmla="*/ 1189326 w 1229633"/>
                  <a:gd name="connsiteY53" fmla="*/ 458267 h 1044203"/>
                  <a:gd name="connsiteX54" fmla="*/ 1150362 w 1229633"/>
                  <a:gd name="connsiteY54" fmla="*/ 450204 h 1044203"/>
                  <a:gd name="connsiteX55" fmla="*/ 1147674 w 1229633"/>
                  <a:gd name="connsiteY55" fmla="*/ 447516 h 1044203"/>
                  <a:gd name="connsiteX56" fmla="*/ 1146331 w 1229633"/>
                  <a:gd name="connsiteY56" fmla="*/ 424670 h 1044203"/>
                  <a:gd name="connsiteX57" fmla="*/ 1124833 w 1229633"/>
                  <a:gd name="connsiteY57" fmla="*/ 431389 h 1044203"/>
                  <a:gd name="connsiteX58" fmla="*/ 1083183 w 1229633"/>
                  <a:gd name="connsiteY58" fmla="*/ 444828 h 1044203"/>
                  <a:gd name="connsiteX59" fmla="*/ 1075121 w 1229633"/>
                  <a:gd name="connsiteY59" fmla="*/ 442140 h 1044203"/>
                  <a:gd name="connsiteX60" fmla="*/ 1077808 w 1229633"/>
                  <a:gd name="connsiteY60" fmla="*/ 435421 h 1044203"/>
                  <a:gd name="connsiteX61" fmla="*/ 1077808 w 1229633"/>
                  <a:gd name="connsiteY61" fmla="*/ 395104 h 1044203"/>
                  <a:gd name="connsiteX62" fmla="*/ 950168 w 1229633"/>
                  <a:gd name="connsiteY62" fmla="*/ 373602 h 1044203"/>
                  <a:gd name="connsiteX63" fmla="*/ 881645 w 1229633"/>
                  <a:gd name="connsiteY63" fmla="*/ 310439 h 1044203"/>
                  <a:gd name="connsiteX64" fmla="*/ 874927 w 1229633"/>
                  <a:gd name="connsiteY64" fmla="*/ 302376 h 1044203"/>
                  <a:gd name="connsiteX65" fmla="*/ 866866 w 1229633"/>
                  <a:gd name="connsiteY65" fmla="*/ 301032 h 1044203"/>
                  <a:gd name="connsiteX66" fmla="*/ 818497 w 1229633"/>
                  <a:gd name="connsiteY66" fmla="*/ 299688 h 1044203"/>
                  <a:gd name="connsiteX67" fmla="*/ 818497 w 1229633"/>
                  <a:gd name="connsiteY67" fmla="*/ 291624 h 1044203"/>
                  <a:gd name="connsiteX68" fmla="*/ 744600 w 1229633"/>
                  <a:gd name="connsiteY68" fmla="*/ 215023 h 1044203"/>
                  <a:gd name="connsiteX69" fmla="*/ 748630 w 1229633"/>
                  <a:gd name="connsiteY69" fmla="*/ 205615 h 1044203"/>
                  <a:gd name="connsiteX70" fmla="*/ 694887 w 1229633"/>
                  <a:gd name="connsiteY70" fmla="*/ 190832 h 1044203"/>
                  <a:gd name="connsiteX71" fmla="*/ 611585 w 1229633"/>
                  <a:gd name="connsiteY71" fmla="*/ 149172 h 1044203"/>
                  <a:gd name="connsiteX72" fmla="*/ 580682 w 1229633"/>
                  <a:gd name="connsiteY72" fmla="*/ 135733 h 1044203"/>
                  <a:gd name="connsiteX73" fmla="*/ 509473 w 1229633"/>
                  <a:gd name="connsiteY73" fmla="*/ 146484 h 1044203"/>
                  <a:gd name="connsiteX74" fmla="*/ 474539 w 1229633"/>
                  <a:gd name="connsiteY74" fmla="*/ 92728 h 1044203"/>
                  <a:gd name="connsiteX75" fmla="*/ 392581 w 1229633"/>
                  <a:gd name="connsiteY75" fmla="*/ 86009 h 1044203"/>
                  <a:gd name="connsiteX76" fmla="*/ 336150 w 1229633"/>
                  <a:gd name="connsiteY76" fmla="*/ 61819 h 1044203"/>
                  <a:gd name="connsiteX77" fmla="*/ 310622 w 1229633"/>
                  <a:gd name="connsiteY77" fmla="*/ 60475 h 1044203"/>
                  <a:gd name="connsiteX78" fmla="*/ 297186 w 1229633"/>
                  <a:gd name="connsiteY78" fmla="*/ 33597 h 1044203"/>
                  <a:gd name="connsiteX79" fmla="*/ 248817 w 1229633"/>
                  <a:gd name="connsiteY79" fmla="*/ 0 h 1044203"/>
                  <a:gd name="connsiteX80" fmla="*/ 213884 w 1229633"/>
                  <a:gd name="connsiteY80" fmla="*/ 41660 h 1044203"/>
                  <a:gd name="connsiteX81" fmla="*/ 102367 w 1229633"/>
                  <a:gd name="connsiteY81" fmla="*/ 37629 h 1044203"/>
                  <a:gd name="connsiteX82" fmla="*/ 122521 w 1229633"/>
                  <a:gd name="connsiteY82" fmla="*/ 102135 h 1044203"/>
                  <a:gd name="connsiteX83" fmla="*/ 83557 w 1229633"/>
                  <a:gd name="connsiteY83" fmla="*/ 151860 h 104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29633" h="1044203">
                    <a:moveTo>
                      <a:pt x="99680" y="153204"/>
                    </a:moveTo>
                    <a:lnTo>
                      <a:pt x="111772" y="142452"/>
                    </a:lnTo>
                    <a:cubicBezTo>
                      <a:pt x="152079" y="189488"/>
                      <a:pt x="192387" y="233837"/>
                      <a:pt x="246130" y="244588"/>
                    </a:cubicBezTo>
                    <a:cubicBezTo>
                      <a:pt x="248817" y="244588"/>
                      <a:pt x="251505" y="245932"/>
                      <a:pt x="254192" y="245932"/>
                    </a:cubicBezTo>
                    <a:cubicBezTo>
                      <a:pt x="262253" y="247276"/>
                      <a:pt x="270315" y="248620"/>
                      <a:pt x="278376" y="252652"/>
                    </a:cubicBezTo>
                    <a:cubicBezTo>
                      <a:pt x="297186" y="260715"/>
                      <a:pt x="309279" y="279529"/>
                      <a:pt x="317340" y="294312"/>
                    </a:cubicBezTo>
                    <a:cubicBezTo>
                      <a:pt x="324058" y="305063"/>
                      <a:pt x="329432" y="315815"/>
                      <a:pt x="326745" y="327910"/>
                    </a:cubicBezTo>
                    <a:cubicBezTo>
                      <a:pt x="322715" y="345380"/>
                      <a:pt x="303904" y="353443"/>
                      <a:pt x="287781" y="353443"/>
                    </a:cubicBezTo>
                    <a:cubicBezTo>
                      <a:pt x="282407" y="353443"/>
                      <a:pt x="278376" y="353443"/>
                      <a:pt x="273002" y="352099"/>
                    </a:cubicBezTo>
                    <a:cubicBezTo>
                      <a:pt x="264940" y="350756"/>
                      <a:pt x="256879" y="350756"/>
                      <a:pt x="248817" y="352099"/>
                    </a:cubicBezTo>
                    <a:cubicBezTo>
                      <a:pt x="221946" y="358819"/>
                      <a:pt x="215228" y="397792"/>
                      <a:pt x="213884" y="419294"/>
                    </a:cubicBezTo>
                    <a:cubicBezTo>
                      <a:pt x="211197" y="448860"/>
                      <a:pt x="208510" y="489177"/>
                      <a:pt x="177608" y="506647"/>
                    </a:cubicBezTo>
                    <a:cubicBezTo>
                      <a:pt x="176264" y="507991"/>
                      <a:pt x="173577" y="509335"/>
                      <a:pt x="172233" y="509335"/>
                    </a:cubicBezTo>
                    <a:cubicBezTo>
                      <a:pt x="168203" y="510679"/>
                      <a:pt x="165515" y="513367"/>
                      <a:pt x="162828" y="516054"/>
                    </a:cubicBezTo>
                    <a:cubicBezTo>
                      <a:pt x="158797" y="520086"/>
                      <a:pt x="158797" y="528149"/>
                      <a:pt x="158797" y="536213"/>
                    </a:cubicBezTo>
                    <a:cubicBezTo>
                      <a:pt x="157454" y="546964"/>
                      <a:pt x="157454" y="561747"/>
                      <a:pt x="145361" y="568466"/>
                    </a:cubicBezTo>
                    <a:lnTo>
                      <a:pt x="142674" y="569810"/>
                    </a:lnTo>
                    <a:lnTo>
                      <a:pt x="117146" y="564435"/>
                    </a:lnTo>
                    <a:cubicBezTo>
                      <a:pt x="125208" y="611471"/>
                      <a:pt x="106398" y="662539"/>
                      <a:pt x="68777" y="692104"/>
                    </a:cubicBezTo>
                    <a:cubicBezTo>
                      <a:pt x="74152" y="696136"/>
                      <a:pt x="78182" y="701511"/>
                      <a:pt x="80870" y="708231"/>
                    </a:cubicBezTo>
                    <a:cubicBezTo>
                      <a:pt x="86244" y="718982"/>
                      <a:pt x="86244" y="731077"/>
                      <a:pt x="82213" y="741828"/>
                    </a:cubicBezTo>
                    <a:lnTo>
                      <a:pt x="80870" y="745860"/>
                    </a:lnTo>
                    <a:lnTo>
                      <a:pt x="75495" y="745860"/>
                    </a:lnTo>
                    <a:cubicBezTo>
                      <a:pt x="51311" y="747204"/>
                      <a:pt x="27126" y="751236"/>
                      <a:pt x="11003" y="767362"/>
                    </a:cubicBezTo>
                    <a:cubicBezTo>
                      <a:pt x="2942" y="775425"/>
                      <a:pt x="-1089" y="788864"/>
                      <a:pt x="255" y="800959"/>
                    </a:cubicBezTo>
                    <a:cubicBezTo>
                      <a:pt x="1598" y="806335"/>
                      <a:pt x="4285" y="814398"/>
                      <a:pt x="12347" y="818430"/>
                    </a:cubicBezTo>
                    <a:lnTo>
                      <a:pt x="8316" y="827837"/>
                    </a:lnTo>
                    <a:cubicBezTo>
                      <a:pt x="23096" y="829181"/>
                      <a:pt x="37875" y="830525"/>
                      <a:pt x="52654" y="834557"/>
                    </a:cubicBezTo>
                    <a:cubicBezTo>
                      <a:pt x="78182" y="841276"/>
                      <a:pt x="102367" y="857403"/>
                      <a:pt x="109085" y="881593"/>
                    </a:cubicBezTo>
                    <a:cubicBezTo>
                      <a:pt x="113116" y="896376"/>
                      <a:pt x="107741" y="912503"/>
                      <a:pt x="107741" y="928629"/>
                    </a:cubicBezTo>
                    <a:cubicBezTo>
                      <a:pt x="106398" y="962226"/>
                      <a:pt x="122521" y="997168"/>
                      <a:pt x="150736" y="1017326"/>
                    </a:cubicBezTo>
                    <a:cubicBezTo>
                      <a:pt x="184325" y="1003887"/>
                      <a:pt x="217915" y="990448"/>
                      <a:pt x="251505" y="977009"/>
                    </a:cubicBezTo>
                    <a:cubicBezTo>
                      <a:pt x="259566" y="987761"/>
                      <a:pt x="268971" y="998512"/>
                      <a:pt x="277033" y="1007919"/>
                    </a:cubicBezTo>
                    <a:cubicBezTo>
                      <a:pt x="294499" y="1001200"/>
                      <a:pt x="302561" y="975665"/>
                      <a:pt x="293156" y="959539"/>
                    </a:cubicBezTo>
                    <a:cubicBezTo>
                      <a:pt x="301217" y="944756"/>
                      <a:pt x="324058" y="947444"/>
                      <a:pt x="336150" y="958195"/>
                    </a:cubicBezTo>
                    <a:cubicBezTo>
                      <a:pt x="349586" y="968946"/>
                      <a:pt x="356304" y="983729"/>
                      <a:pt x="369740" y="994480"/>
                    </a:cubicBezTo>
                    <a:cubicBezTo>
                      <a:pt x="381832" y="1003887"/>
                      <a:pt x="397955" y="1007919"/>
                      <a:pt x="414078" y="1011951"/>
                    </a:cubicBezTo>
                    <a:cubicBezTo>
                      <a:pt x="461103" y="1022702"/>
                      <a:pt x="506785" y="1033453"/>
                      <a:pt x="553811" y="1044204"/>
                    </a:cubicBezTo>
                    <a:cubicBezTo>
                      <a:pt x="545749" y="1017326"/>
                      <a:pt x="555154" y="985073"/>
                      <a:pt x="577995" y="967602"/>
                    </a:cubicBezTo>
                    <a:cubicBezTo>
                      <a:pt x="600836" y="950131"/>
                      <a:pt x="634426" y="947444"/>
                      <a:pt x="658610" y="962226"/>
                    </a:cubicBezTo>
                    <a:cubicBezTo>
                      <a:pt x="666672" y="966258"/>
                      <a:pt x="673390" y="972978"/>
                      <a:pt x="681451" y="972978"/>
                    </a:cubicBezTo>
                    <a:cubicBezTo>
                      <a:pt x="698918" y="974322"/>
                      <a:pt x="709666" y="955507"/>
                      <a:pt x="713697" y="938036"/>
                    </a:cubicBezTo>
                    <a:cubicBezTo>
                      <a:pt x="717728" y="920566"/>
                      <a:pt x="717728" y="901751"/>
                      <a:pt x="731164" y="891000"/>
                    </a:cubicBezTo>
                    <a:cubicBezTo>
                      <a:pt x="755348" y="870842"/>
                      <a:pt x="803717" y="895032"/>
                      <a:pt x="819840" y="866810"/>
                    </a:cubicBezTo>
                    <a:cubicBezTo>
                      <a:pt x="830589" y="846652"/>
                      <a:pt x="810435" y="823806"/>
                      <a:pt x="803717" y="802303"/>
                    </a:cubicBezTo>
                    <a:cubicBezTo>
                      <a:pt x="791625" y="763331"/>
                      <a:pt x="822527" y="724358"/>
                      <a:pt x="857460" y="702855"/>
                    </a:cubicBezTo>
                    <a:cubicBezTo>
                      <a:pt x="892394" y="681353"/>
                      <a:pt x="934045" y="667914"/>
                      <a:pt x="958229" y="635661"/>
                    </a:cubicBezTo>
                    <a:cubicBezTo>
                      <a:pt x="968978" y="622222"/>
                      <a:pt x="977039" y="604751"/>
                      <a:pt x="990475" y="595344"/>
                    </a:cubicBezTo>
                    <a:cubicBezTo>
                      <a:pt x="999880" y="588625"/>
                      <a:pt x="1013316" y="584593"/>
                      <a:pt x="1025408" y="581905"/>
                    </a:cubicBezTo>
                    <a:cubicBezTo>
                      <a:pt x="1096619" y="567122"/>
                      <a:pt x="1182608" y="564435"/>
                      <a:pt x="1218884" y="501272"/>
                    </a:cubicBezTo>
                    <a:cubicBezTo>
                      <a:pt x="1224259" y="493208"/>
                      <a:pt x="1226946" y="483801"/>
                      <a:pt x="1229633" y="475738"/>
                    </a:cubicBezTo>
                    <a:lnTo>
                      <a:pt x="1226946" y="475738"/>
                    </a:lnTo>
                    <a:cubicBezTo>
                      <a:pt x="1226946" y="464986"/>
                      <a:pt x="1210823" y="459611"/>
                      <a:pt x="1200074" y="458267"/>
                    </a:cubicBezTo>
                    <a:cubicBezTo>
                      <a:pt x="1196044" y="458267"/>
                      <a:pt x="1193356" y="458267"/>
                      <a:pt x="1189326" y="458267"/>
                    </a:cubicBezTo>
                    <a:cubicBezTo>
                      <a:pt x="1175890" y="458267"/>
                      <a:pt x="1162454" y="458267"/>
                      <a:pt x="1150362" y="450204"/>
                    </a:cubicBezTo>
                    <a:lnTo>
                      <a:pt x="1147674" y="447516"/>
                    </a:lnTo>
                    <a:lnTo>
                      <a:pt x="1146331" y="424670"/>
                    </a:lnTo>
                    <a:cubicBezTo>
                      <a:pt x="1140957" y="421982"/>
                      <a:pt x="1131551" y="426014"/>
                      <a:pt x="1124833" y="431389"/>
                    </a:cubicBezTo>
                    <a:cubicBezTo>
                      <a:pt x="1114085" y="439452"/>
                      <a:pt x="1099305" y="451547"/>
                      <a:pt x="1083183" y="444828"/>
                    </a:cubicBezTo>
                    <a:lnTo>
                      <a:pt x="1075121" y="442140"/>
                    </a:lnTo>
                    <a:lnTo>
                      <a:pt x="1077808" y="435421"/>
                    </a:lnTo>
                    <a:cubicBezTo>
                      <a:pt x="1083183" y="423326"/>
                      <a:pt x="1083183" y="408543"/>
                      <a:pt x="1077808" y="395104"/>
                    </a:cubicBezTo>
                    <a:cubicBezTo>
                      <a:pt x="1036157" y="395104"/>
                      <a:pt x="990475" y="393760"/>
                      <a:pt x="950168" y="373602"/>
                    </a:cubicBezTo>
                    <a:cubicBezTo>
                      <a:pt x="921953" y="360163"/>
                      <a:pt x="897768" y="337317"/>
                      <a:pt x="881645" y="310439"/>
                    </a:cubicBezTo>
                    <a:cubicBezTo>
                      <a:pt x="878958" y="306407"/>
                      <a:pt x="877614" y="303719"/>
                      <a:pt x="874927" y="302376"/>
                    </a:cubicBezTo>
                    <a:cubicBezTo>
                      <a:pt x="872240" y="301032"/>
                      <a:pt x="869553" y="301032"/>
                      <a:pt x="866866" y="301032"/>
                    </a:cubicBezTo>
                    <a:lnTo>
                      <a:pt x="818497" y="299688"/>
                    </a:lnTo>
                    <a:lnTo>
                      <a:pt x="818497" y="291624"/>
                    </a:lnTo>
                    <a:cubicBezTo>
                      <a:pt x="818497" y="255339"/>
                      <a:pt x="779533" y="231149"/>
                      <a:pt x="744600" y="215023"/>
                    </a:cubicBezTo>
                    <a:lnTo>
                      <a:pt x="748630" y="205615"/>
                    </a:lnTo>
                    <a:cubicBezTo>
                      <a:pt x="729820" y="202927"/>
                      <a:pt x="712354" y="197552"/>
                      <a:pt x="694887" y="190832"/>
                    </a:cubicBezTo>
                    <a:cubicBezTo>
                      <a:pt x="665328" y="180081"/>
                      <a:pt x="638457" y="165299"/>
                      <a:pt x="611585" y="149172"/>
                    </a:cubicBezTo>
                    <a:cubicBezTo>
                      <a:pt x="602180" y="142452"/>
                      <a:pt x="591431" y="135733"/>
                      <a:pt x="580682" y="135733"/>
                    </a:cubicBezTo>
                    <a:cubicBezTo>
                      <a:pt x="556498" y="133045"/>
                      <a:pt x="530970" y="157235"/>
                      <a:pt x="509473" y="146484"/>
                    </a:cubicBezTo>
                    <a:cubicBezTo>
                      <a:pt x="489319" y="137077"/>
                      <a:pt x="489319" y="107511"/>
                      <a:pt x="474539" y="92728"/>
                    </a:cubicBezTo>
                    <a:cubicBezTo>
                      <a:pt x="454386" y="72570"/>
                      <a:pt x="420796" y="81977"/>
                      <a:pt x="392581" y="86009"/>
                    </a:cubicBezTo>
                    <a:cubicBezTo>
                      <a:pt x="364366" y="91384"/>
                      <a:pt x="332120" y="91384"/>
                      <a:pt x="336150" y="61819"/>
                    </a:cubicBezTo>
                    <a:cubicBezTo>
                      <a:pt x="330776" y="69882"/>
                      <a:pt x="317340" y="67195"/>
                      <a:pt x="310622" y="60475"/>
                    </a:cubicBezTo>
                    <a:cubicBezTo>
                      <a:pt x="303904" y="53756"/>
                      <a:pt x="301217" y="43004"/>
                      <a:pt x="297186" y="33597"/>
                    </a:cubicBezTo>
                    <a:cubicBezTo>
                      <a:pt x="289125" y="14782"/>
                      <a:pt x="270315" y="0"/>
                      <a:pt x="248817" y="0"/>
                    </a:cubicBezTo>
                    <a:cubicBezTo>
                      <a:pt x="228664" y="1344"/>
                      <a:pt x="208510" y="21502"/>
                      <a:pt x="213884" y="41660"/>
                    </a:cubicBezTo>
                    <a:cubicBezTo>
                      <a:pt x="178951" y="26878"/>
                      <a:pt x="138644" y="25534"/>
                      <a:pt x="102367" y="37629"/>
                    </a:cubicBezTo>
                    <a:cubicBezTo>
                      <a:pt x="113116" y="57787"/>
                      <a:pt x="123864" y="79290"/>
                      <a:pt x="122521" y="102135"/>
                    </a:cubicBezTo>
                    <a:cubicBezTo>
                      <a:pt x="122521" y="124982"/>
                      <a:pt x="106398" y="149172"/>
                      <a:pt x="83557" y="151860"/>
                    </a:cubicBezTo>
                  </a:path>
                </a:pathLst>
              </a:custGeom>
              <a:solidFill>
                <a:srgbClr val="62A844"/>
              </a:solid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7CBACD22-6909-4DAD-4AD2-5FF7EAB8C65B}"/>
                  </a:ext>
                </a:extLst>
              </p:cNvPr>
              <p:cNvSpPr/>
              <p:nvPr/>
            </p:nvSpPr>
            <p:spPr>
              <a:xfrm>
                <a:off x="4345071" y="5154113"/>
                <a:ext cx="236911" cy="232474"/>
              </a:xfrm>
              <a:custGeom>
                <a:avLst/>
                <a:gdLst>
                  <a:gd name="connsiteX0" fmla="*/ 16123 w 283496"/>
                  <a:gd name="connsiteY0" fmla="*/ 59131 h 278185"/>
                  <a:gd name="connsiteX1" fmla="*/ 24185 w 283496"/>
                  <a:gd name="connsiteY1" fmla="*/ 76602 h 278185"/>
                  <a:gd name="connsiteX2" fmla="*/ 41651 w 283496"/>
                  <a:gd name="connsiteY2" fmla="*/ 99448 h 278185"/>
                  <a:gd name="connsiteX3" fmla="*/ 44338 w 283496"/>
                  <a:gd name="connsiteY3" fmla="*/ 99448 h 278185"/>
                  <a:gd name="connsiteX4" fmla="*/ 52400 w 283496"/>
                  <a:gd name="connsiteY4" fmla="*/ 103480 h 278185"/>
                  <a:gd name="connsiteX5" fmla="*/ 60461 w 283496"/>
                  <a:gd name="connsiteY5" fmla="*/ 122294 h 278185"/>
                  <a:gd name="connsiteX6" fmla="*/ 63149 w 283496"/>
                  <a:gd name="connsiteY6" fmla="*/ 147828 h 278185"/>
                  <a:gd name="connsiteX7" fmla="*/ 64492 w 283496"/>
                  <a:gd name="connsiteY7" fmla="*/ 155892 h 278185"/>
                  <a:gd name="connsiteX8" fmla="*/ 69866 w 283496"/>
                  <a:gd name="connsiteY8" fmla="*/ 158580 h 278185"/>
                  <a:gd name="connsiteX9" fmla="*/ 103456 w 283496"/>
                  <a:gd name="connsiteY9" fmla="*/ 161267 h 278185"/>
                  <a:gd name="connsiteX10" fmla="*/ 107487 w 283496"/>
                  <a:gd name="connsiteY10" fmla="*/ 161267 h 278185"/>
                  <a:gd name="connsiteX11" fmla="*/ 133015 w 283496"/>
                  <a:gd name="connsiteY11" fmla="*/ 162611 h 278185"/>
                  <a:gd name="connsiteX12" fmla="*/ 154512 w 283496"/>
                  <a:gd name="connsiteY12" fmla="*/ 204272 h 278185"/>
                  <a:gd name="connsiteX13" fmla="*/ 161230 w 283496"/>
                  <a:gd name="connsiteY13" fmla="*/ 227118 h 278185"/>
                  <a:gd name="connsiteX14" fmla="*/ 214973 w 283496"/>
                  <a:gd name="connsiteY14" fmla="*/ 274154 h 278185"/>
                  <a:gd name="connsiteX15" fmla="*/ 241845 w 283496"/>
                  <a:gd name="connsiteY15" fmla="*/ 278186 h 278185"/>
                  <a:gd name="connsiteX16" fmla="*/ 259312 w 283496"/>
                  <a:gd name="connsiteY16" fmla="*/ 202928 h 278185"/>
                  <a:gd name="connsiteX17" fmla="*/ 266030 w 283496"/>
                  <a:gd name="connsiteY17" fmla="*/ 186801 h 278185"/>
                  <a:gd name="connsiteX18" fmla="*/ 280809 w 283496"/>
                  <a:gd name="connsiteY18" fmla="*/ 87353 h 278185"/>
                  <a:gd name="connsiteX19" fmla="*/ 282152 w 283496"/>
                  <a:gd name="connsiteY19" fmla="*/ 67195 h 278185"/>
                  <a:gd name="connsiteX20" fmla="*/ 283496 w 283496"/>
                  <a:gd name="connsiteY20" fmla="*/ 63163 h 278185"/>
                  <a:gd name="connsiteX21" fmla="*/ 279466 w 283496"/>
                  <a:gd name="connsiteY21" fmla="*/ 57788 h 278185"/>
                  <a:gd name="connsiteX22" fmla="*/ 264686 w 283496"/>
                  <a:gd name="connsiteY22" fmla="*/ 45692 h 278185"/>
                  <a:gd name="connsiteX23" fmla="*/ 162574 w 283496"/>
                  <a:gd name="connsiteY23" fmla="*/ 9407 h 278185"/>
                  <a:gd name="connsiteX24" fmla="*/ 163917 w 283496"/>
                  <a:gd name="connsiteY24" fmla="*/ 0 h 278185"/>
                  <a:gd name="connsiteX25" fmla="*/ 68523 w 283496"/>
                  <a:gd name="connsiteY25" fmla="*/ 4032 h 278185"/>
                  <a:gd name="connsiteX26" fmla="*/ 10749 w 283496"/>
                  <a:gd name="connsiteY26" fmla="*/ 20158 h 278185"/>
                  <a:gd name="connsiteX27" fmla="*/ 0 w 283496"/>
                  <a:gd name="connsiteY27" fmla="*/ 21502 h 278185"/>
                  <a:gd name="connsiteX28" fmla="*/ 16123 w 283496"/>
                  <a:gd name="connsiteY28" fmla="*/ 59131 h 27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496" h="278185">
                    <a:moveTo>
                      <a:pt x="16123" y="59131"/>
                    </a:moveTo>
                    <a:cubicBezTo>
                      <a:pt x="18810" y="65851"/>
                      <a:pt x="21497" y="71227"/>
                      <a:pt x="24185" y="76602"/>
                    </a:cubicBezTo>
                    <a:cubicBezTo>
                      <a:pt x="28215" y="86009"/>
                      <a:pt x="33590" y="95416"/>
                      <a:pt x="41651" y="99448"/>
                    </a:cubicBezTo>
                    <a:lnTo>
                      <a:pt x="44338" y="99448"/>
                    </a:lnTo>
                    <a:cubicBezTo>
                      <a:pt x="47025" y="100792"/>
                      <a:pt x="49713" y="100792"/>
                      <a:pt x="52400" y="103480"/>
                    </a:cubicBezTo>
                    <a:cubicBezTo>
                      <a:pt x="59118" y="108855"/>
                      <a:pt x="60461" y="116919"/>
                      <a:pt x="60461" y="122294"/>
                    </a:cubicBezTo>
                    <a:lnTo>
                      <a:pt x="63149" y="147828"/>
                    </a:lnTo>
                    <a:cubicBezTo>
                      <a:pt x="63149" y="150516"/>
                      <a:pt x="63149" y="154548"/>
                      <a:pt x="64492" y="155892"/>
                    </a:cubicBezTo>
                    <a:cubicBezTo>
                      <a:pt x="65835" y="157236"/>
                      <a:pt x="68523" y="157236"/>
                      <a:pt x="69866" y="158580"/>
                    </a:cubicBezTo>
                    <a:cubicBezTo>
                      <a:pt x="80615" y="161267"/>
                      <a:pt x="92707" y="162611"/>
                      <a:pt x="103456" y="161267"/>
                    </a:cubicBezTo>
                    <a:lnTo>
                      <a:pt x="107487" y="161267"/>
                    </a:lnTo>
                    <a:cubicBezTo>
                      <a:pt x="115548" y="159923"/>
                      <a:pt x="123610" y="158580"/>
                      <a:pt x="133015" y="162611"/>
                    </a:cubicBezTo>
                    <a:cubicBezTo>
                      <a:pt x="147794" y="169330"/>
                      <a:pt x="150481" y="188145"/>
                      <a:pt x="154512" y="204272"/>
                    </a:cubicBezTo>
                    <a:cubicBezTo>
                      <a:pt x="155856" y="212335"/>
                      <a:pt x="157199" y="221742"/>
                      <a:pt x="161230" y="227118"/>
                    </a:cubicBezTo>
                    <a:cubicBezTo>
                      <a:pt x="171979" y="245932"/>
                      <a:pt x="193476" y="267434"/>
                      <a:pt x="214973" y="274154"/>
                    </a:cubicBezTo>
                    <a:cubicBezTo>
                      <a:pt x="223035" y="276842"/>
                      <a:pt x="232440" y="278186"/>
                      <a:pt x="241845" y="278186"/>
                    </a:cubicBezTo>
                    <a:cubicBezTo>
                      <a:pt x="236471" y="252652"/>
                      <a:pt x="248563" y="227118"/>
                      <a:pt x="259312" y="202928"/>
                    </a:cubicBezTo>
                    <a:cubicBezTo>
                      <a:pt x="261999" y="197552"/>
                      <a:pt x="263342" y="192177"/>
                      <a:pt x="266030" y="186801"/>
                    </a:cubicBezTo>
                    <a:cubicBezTo>
                      <a:pt x="278122" y="155892"/>
                      <a:pt x="283496" y="120950"/>
                      <a:pt x="280809" y="87353"/>
                    </a:cubicBezTo>
                    <a:cubicBezTo>
                      <a:pt x="280809" y="80634"/>
                      <a:pt x="279466" y="73914"/>
                      <a:pt x="282152" y="67195"/>
                    </a:cubicBezTo>
                    <a:cubicBezTo>
                      <a:pt x="282152" y="65851"/>
                      <a:pt x="283496" y="64507"/>
                      <a:pt x="283496" y="63163"/>
                    </a:cubicBezTo>
                    <a:cubicBezTo>
                      <a:pt x="282152" y="61819"/>
                      <a:pt x="280809" y="59131"/>
                      <a:pt x="279466" y="57788"/>
                    </a:cubicBezTo>
                    <a:cubicBezTo>
                      <a:pt x="275435" y="53756"/>
                      <a:pt x="270060" y="49724"/>
                      <a:pt x="264686" y="45692"/>
                    </a:cubicBezTo>
                    <a:cubicBezTo>
                      <a:pt x="233783" y="25534"/>
                      <a:pt x="198851" y="13439"/>
                      <a:pt x="162574" y="9407"/>
                    </a:cubicBezTo>
                    <a:lnTo>
                      <a:pt x="163917" y="0"/>
                    </a:lnTo>
                    <a:cubicBezTo>
                      <a:pt x="135702" y="18814"/>
                      <a:pt x="98082" y="21502"/>
                      <a:pt x="68523" y="4032"/>
                    </a:cubicBezTo>
                    <a:cubicBezTo>
                      <a:pt x="68523" y="4032"/>
                      <a:pt x="17467" y="18814"/>
                      <a:pt x="10749" y="20158"/>
                    </a:cubicBezTo>
                    <a:cubicBezTo>
                      <a:pt x="6718" y="20158"/>
                      <a:pt x="2687" y="21502"/>
                      <a:pt x="0" y="21502"/>
                    </a:cubicBezTo>
                    <a:cubicBezTo>
                      <a:pt x="5374" y="34941"/>
                      <a:pt x="10749" y="47036"/>
                      <a:pt x="16123" y="59131"/>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16A5363E-6C36-7537-DD53-684811DA24D5}"/>
                  </a:ext>
                </a:extLst>
              </p:cNvPr>
              <p:cNvSpPr/>
              <p:nvPr/>
            </p:nvSpPr>
            <p:spPr>
              <a:xfrm>
                <a:off x="4485425" y="4987725"/>
                <a:ext cx="247511" cy="209065"/>
              </a:xfrm>
              <a:custGeom>
                <a:avLst/>
                <a:gdLst>
                  <a:gd name="connsiteX0" fmla="*/ 1339 w 296180"/>
                  <a:gd name="connsiteY0" fmla="*/ 195074 h 250174"/>
                  <a:gd name="connsiteX1" fmla="*/ 103451 w 296180"/>
                  <a:gd name="connsiteY1" fmla="*/ 232703 h 250174"/>
                  <a:gd name="connsiteX2" fmla="*/ 120918 w 296180"/>
                  <a:gd name="connsiteY2" fmla="*/ 246142 h 250174"/>
                  <a:gd name="connsiteX3" fmla="*/ 124949 w 296180"/>
                  <a:gd name="connsiteY3" fmla="*/ 250174 h 250174"/>
                  <a:gd name="connsiteX4" fmla="*/ 138385 w 296180"/>
                  <a:gd name="connsiteY4" fmla="*/ 242111 h 250174"/>
                  <a:gd name="connsiteX5" fmla="*/ 157195 w 296180"/>
                  <a:gd name="connsiteY5" fmla="*/ 228672 h 250174"/>
                  <a:gd name="connsiteX6" fmla="*/ 159882 w 296180"/>
                  <a:gd name="connsiteY6" fmla="*/ 221952 h 250174"/>
                  <a:gd name="connsiteX7" fmla="*/ 167943 w 296180"/>
                  <a:gd name="connsiteY7" fmla="*/ 207169 h 250174"/>
                  <a:gd name="connsiteX8" fmla="*/ 198846 w 296180"/>
                  <a:gd name="connsiteY8" fmla="*/ 199106 h 250174"/>
                  <a:gd name="connsiteX9" fmla="*/ 217656 w 296180"/>
                  <a:gd name="connsiteY9" fmla="*/ 196418 h 250174"/>
                  <a:gd name="connsiteX10" fmla="*/ 223030 w 296180"/>
                  <a:gd name="connsiteY10" fmla="*/ 187011 h 250174"/>
                  <a:gd name="connsiteX11" fmla="*/ 243184 w 296180"/>
                  <a:gd name="connsiteY11" fmla="*/ 169540 h 250174"/>
                  <a:gd name="connsiteX12" fmla="*/ 243184 w 296180"/>
                  <a:gd name="connsiteY12" fmla="*/ 169540 h 250174"/>
                  <a:gd name="connsiteX13" fmla="*/ 256620 w 296180"/>
                  <a:gd name="connsiteY13" fmla="*/ 173572 h 250174"/>
                  <a:gd name="connsiteX14" fmla="*/ 260650 w 296180"/>
                  <a:gd name="connsiteY14" fmla="*/ 176260 h 250174"/>
                  <a:gd name="connsiteX15" fmla="*/ 267368 w 296180"/>
                  <a:gd name="connsiteY15" fmla="*/ 174916 h 250174"/>
                  <a:gd name="connsiteX16" fmla="*/ 280804 w 296180"/>
                  <a:gd name="connsiteY16" fmla="*/ 148038 h 250174"/>
                  <a:gd name="connsiteX17" fmla="*/ 295583 w 296180"/>
                  <a:gd name="connsiteY17" fmla="*/ 57997 h 250174"/>
                  <a:gd name="connsiteX18" fmla="*/ 295583 w 296180"/>
                  <a:gd name="connsiteY18" fmla="*/ 49934 h 250174"/>
                  <a:gd name="connsiteX19" fmla="*/ 286179 w 296180"/>
                  <a:gd name="connsiteY19" fmla="*/ 37839 h 250174"/>
                  <a:gd name="connsiteX20" fmla="*/ 274086 w 296180"/>
                  <a:gd name="connsiteY20" fmla="*/ 14993 h 250174"/>
                  <a:gd name="connsiteX21" fmla="*/ 153164 w 296180"/>
                  <a:gd name="connsiteY21" fmla="*/ 12305 h 250174"/>
                  <a:gd name="connsiteX22" fmla="*/ 127636 w 296180"/>
                  <a:gd name="connsiteY22" fmla="*/ 114441 h 250174"/>
                  <a:gd name="connsiteX23" fmla="*/ 92702 w 296180"/>
                  <a:gd name="connsiteY23" fmla="*/ 102346 h 250174"/>
                  <a:gd name="connsiteX24" fmla="*/ 96733 w 296180"/>
                  <a:gd name="connsiteY24" fmla="*/ 39183 h 250174"/>
                  <a:gd name="connsiteX25" fmla="*/ 33585 w 296180"/>
                  <a:gd name="connsiteY25" fmla="*/ 110409 h 250174"/>
                  <a:gd name="connsiteX26" fmla="*/ 4026 w 296180"/>
                  <a:gd name="connsiteY26" fmla="*/ 192386 h 250174"/>
                  <a:gd name="connsiteX27" fmla="*/ 1339 w 296180"/>
                  <a:gd name="connsiteY27" fmla="*/ 195074 h 25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6180" h="250174">
                    <a:moveTo>
                      <a:pt x="1339" y="195074"/>
                    </a:moveTo>
                    <a:cubicBezTo>
                      <a:pt x="37616" y="199106"/>
                      <a:pt x="72549" y="212545"/>
                      <a:pt x="103451" y="232703"/>
                    </a:cubicBezTo>
                    <a:cubicBezTo>
                      <a:pt x="108826" y="236735"/>
                      <a:pt x="115543" y="240767"/>
                      <a:pt x="120918" y="246142"/>
                    </a:cubicBezTo>
                    <a:cubicBezTo>
                      <a:pt x="122261" y="247486"/>
                      <a:pt x="123605" y="248830"/>
                      <a:pt x="124949" y="250174"/>
                    </a:cubicBezTo>
                    <a:cubicBezTo>
                      <a:pt x="128979" y="247486"/>
                      <a:pt x="134354" y="244798"/>
                      <a:pt x="138385" y="242111"/>
                    </a:cubicBezTo>
                    <a:cubicBezTo>
                      <a:pt x="146446" y="238079"/>
                      <a:pt x="153164" y="235391"/>
                      <a:pt x="157195" y="228672"/>
                    </a:cubicBezTo>
                    <a:cubicBezTo>
                      <a:pt x="158538" y="227328"/>
                      <a:pt x="158538" y="224640"/>
                      <a:pt x="159882" y="221952"/>
                    </a:cubicBezTo>
                    <a:cubicBezTo>
                      <a:pt x="161225" y="216577"/>
                      <a:pt x="162569" y="211201"/>
                      <a:pt x="167943" y="207169"/>
                    </a:cubicBezTo>
                    <a:cubicBezTo>
                      <a:pt x="176005" y="197762"/>
                      <a:pt x="188097" y="199106"/>
                      <a:pt x="198846" y="199106"/>
                    </a:cubicBezTo>
                    <a:cubicBezTo>
                      <a:pt x="206907" y="199106"/>
                      <a:pt x="213625" y="200450"/>
                      <a:pt x="217656" y="196418"/>
                    </a:cubicBezTo>
                    <a:cubicBezTo>
                      <a:pt x="220343" y="193730"/>
                      <a:pt x="221686" y="191042"/>
                      <a:pt x="223030" y="187011"/>
                    </a:cubicBezTo>
                    <a:cubicBezTo>
                      <a:pt x="227061" y="178947"/>
                      <a:pt x="231092" y="169540"/>
                      <a:pt x="243184" y="169540"/>
                    </a:cubicBezTo>
                    <a:cubicBezTo>
                      <a:pt x="243184" y="169540"/>
                      <a:pt x="243184" y="169540"/>
                      <a:pt x="243184" y="169540"/>
                    </a:cubicBezTo>
                    <a:cubicBezTo>
                      <a:pt x="248558" y="169540"/>
                      <a:pt x="252589" y="172228"/>
                      <a:pt x="256620" y="173572"/>
                    </a:cubicBezTo>
                    <a:cubicBezTo>
                      <a:pt x="257963" y="174916"/>
                      <a:pt x="259307" y="174916"/>
                      <a:pt x="260650" y="176260"/>
                    </a:cubicBezTo>
                    <a:cubicBezTo>
                      <a:pt x="263338" y="177604"/>
                      <a:pt x="264681" y="176260"/>
                      <a:pt x="267368" y="174916"/>
                    </a:cubicBezTo>
                    <a:cubicBezTo>
                      <a:pt x="272743" y="170884"/>
                      <a:pt x="279461" y="160133"/>
                      <a:pt x="280804" y="148038"/>
                    </a:cubicBezTo>
                    <a:lnTo>
                      <a:pt x="295583" y="57997"/>
                    </a:lnTo>
                    <a:cubicBezTo>
                      <a:pt x="295583" y="55310"/>
                      <a:pt x="296927" y="52622"/>
                      <a:pt x="295583" y="49934"/>
                    </a:cubicBezTo>
                    <a:cubicBezTo>
                      <a:pt x="294240" y="45902"/>
                      <a:pt x="290209" y="41871"/>
                      <a:pt x="286179" y="37839"/>
                    </a:cubicBezTo>
                    <a:cubicBezTo>
                      <a:pt x="280804" y="32463"/>
                      <a:pt x="272743" y="24400"/>
                      <a:pt x="274086" y="14993"/>
                    </a:cubicBezTo>
                    <a:cubicBezTo>
                      <a:pt x="236466" y="-3822"/>
                      <a:pt x="190784" y="-5165"/>
                      <a:pt x="153164" y="12305"/>
                    </a:cubicBezTo>
                    <a:cubicBezTo>
                      <a:pt x="145102" y="45902"/>
                      <a:pt x="137041" y="79500"/>
                      <a:pt x="127636" y="114441"/>
                    </a:cubicBezTo>
                    <a:cubicBezTo>
                      <a:pt x="115543" y="110409"/>
                      <a:pt x="104795" y="106377"/>
                      <a:pt x="92702" y="102346"/>
                    </a:cubicBezTo>
                    <a:cubicBezTo>
                      <a:pt x="94046" y="80844"/>
                      <a:pt x="95390" y="60685"/>
                      <a:pt x="96733" y="39183"/>
                    </a:cubicBezTo>
                    <a:cubicBezTo>
                      <a:pt x="75236" y="63373"/>
                      <a:pt x="53739" y="86219"/>
                      <a:pt x="33585" y="110409"/>
                    </a:cubicBezTo>
                    <a:cubicBezTo>
                      <a:pt x="13431" y="133255"/>
                      <a:pt x="-9410" y="164165"/>
                      <a:pt x="4026" y="192386"/>
                    </a:cubicBezTo>
                    <a:cubicBezTo>
                      <a:pt x="4026" y="192386"/>
                      <a:pt x="2683" y="193730"/>
                      <a:pt x="1339" y="195074"/>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73">
                <a:extLst>
                  <a:ext uri="{FF2B5EF4-FFF2-40B4-BE49-F238E27FC236}">
                    <a16:creationId xmlns:a16="http://schemas.microsoft.com/office/drawing/2014/main" id="{4FB46265-FD5E-100E-BC61-154881882360}"/>
                  </a:ext>
                </a:extLst>
              </p:cNvPr>
              <p:cNvSpPr/>
              <p:nvPr/>
            </p:nvSpPr>
            <p:spPr>
              <a:xfrm>
                <a:off x="5910259" y="6761214"/>
                <a:ext cx="6737" cy="5615"/>
              </a:xfrm>
              <a:custGeom>
                <a:avLst/>
                <a:gdLst>
                  <a:gd name="connsiteX0" fmla="*/ 8062 w 8061"/>
                  <a:gd name="connsiteY0" fmla="*/ 6719 h 6719"/>
                  <a:gd name="connsiteX1" fmla="*/ 0 w 8061"/>
                  <a:gd name="connsiteY1" fmla="*/ 0 h 6719"/>
                  <a:gd name="connsiteX2" fmla="*/ 8062 w 8061"/>
                  <a:gd name="connsiteY2" fmla="*/ 6719 h 6719"/>
                </a:gdLst>
                <a:ahLst/>
                <a:cxnLst>
                  <a:cxn ang="0">
                    <a:pos x="connsiteX0" y="connsiteY0"/>
                  </a:cxn>
                  <a:cxn ang="0">
                    <a:pos x="connsiteX1" y="connsiteY1"/>
                  </a:cxn>
                  <a:cxn ang="0">
                    <a:pos x="connsiteX2" y="connsiteY2"/>
                  </a:cxn>
                </a:cxnLst>
                <a:rect l="l" t="t" r="r" b="b"/>
                <a:pathLst>
                  <a:path w="8061" h="6719">
                    <a:moveTo>
                      <a:pt x="8062" y="6719"/>
                    </a:moveTo>
                    <a:cubicBezTo>
                      <a:pt x="5375" y="4032"/>
                      <a:pt x="2687" y="2688"/>
                      <a:pt x="0" y="0"/>
                    </a:cubicBezTo>
                    <a:cubicBezTo>
                      <a:pt x="2687" y="2688"/>
                      <a:pt x="5375" y="5375"/>
                      <a:pt x="8062" y="6719"/>
                    </a:cubicBezTo>
                    <a:close/>
                  </a:path>
                </a:pathLst>
              </a:custGeom>
              <a:grpFill/>
              <a:ln w="98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C2C013D6-DC7D-BAB4-1B67-9F6A545661D5}"/>
                  </a:ext>
                </a:extLst>
              </p:cNvPr>
              <p:cNvSpPr/>
              <p:nvPr/>
            </p:nvSpPr>
            <p:spPr>
              <a:xfrm>
                <a:off x="4561153" y="4656878"/>
                <a:ext cx="653726" cy="997278"/>
              </a:xfrm>
              <a:custGeom>
                <a:avLst/>
                <a:gdLst>
                  <a:gd name="connsiteX0" fmla="*/ 49110 w 782269"/>
                  <a:gd name="connsiteY0" fmla="*/ 893352 h 1193375"/>
                  <a:gd name="connsiteX1" fmla="*/ 61202 w 782269"/>
                  <a:gd name="connsiteY1" fmla="*/ 924262 h 1193375"/>
                  <a:gd name="connsiteX2" fmla="*/ 73295 w 782269"/>
                  <a:gd name="connsiteY2" fmla="*/ 951139 h 1193375"/>
                  <a:gd name="connsiteX3" fmla="*/ 110915 w 782269"/>
                  <a:gd name="connsiteY3" fmla="*/ 955171 h 1193375"/>
                  <a:gd name="connsiteX4" fmla="*/ 120320 w 782269"/>
                  <a:gd name="connsiteY4" fmla="*/ 953827 h 1193375"/>
                  <a:gd name="connsiteX5" fmla="*/ 161971 w 782269"/>
                  <a:gd name="connsiteY5" fmla="*/ 967266 h 1193375"/>
                  <a:gd name="connsiteX6" fmla="*/ 170032 w 782269"/>
                  <a:gd name="connsiteY6" fmla="*/ 988769 h 1193375"/>
                  <a:gd name="connsiteX7" fmla="*/ 170032 w 782269"/>
                  <a:gd name="connsiteY7" fmla="*/ 992800 h 1193375"/>
                  <a:gd name="connsiteX8" fmla="*/ 167345 w 782269"/>
                  <a:gd name="connsiteY8" fmla="*/ 995488 h 1193375"/>
                  <a:gd name="connsiteX9" fmla="*/ 86730 w 782269"/>
                  <a:gd name="connsiteY9" fmla="*/ 1137940 h 1193375"/>
                  <a:gd name="connsiteX10" fmla="*/ 155253 w 782269"/>
                  <a:gd name="connsiteY10" fmla="*/ 1150036 h 1193375"/>
                  <a:gd name="connsiteX11" fmla="*/ 156597 w 782269"/>
                  <a:gd name="connsiteY11" fmla="*/ 1151379 h 1193375"/>
                  <a:gd name="connsiteX12" fmla="*/ 163314 w 782269"/>
                  <a:gd name="connsiteY12" fmla="*/ 1155411 h 1193375"/>
                  <a:gd name="connsiteX13" fmla="*/ 172720 w 782269"/>
                  <a:gd name="connsiteY13" fmla="*/ 1152723 h 1193375"/>
                  <a:gd name="connsiteX14" fmla="*/ 187499 w 782269"/>
                  <a:gd name="connsiteY14" fmla="*/ 1148692 h 1193375"/>
                  <a:gd name="connsiteX15" fmla="*/ 210340 w 782269"/>
                  <a:gd name="connsiteY15" fmla="*/ 1158099 h 1193375"/>
                  <a:gd name="connsiteX16" fmla="*/ 221089 w 782269"/>
                  <a:gd name="connsiteY16" fmla="*/ 1164818 h 1193375"/>
                  <a:gd name="connsiteX17" fmla="*/ 227807 w 782269"/>
                  <a:gd name="connsiteY17" fmla="*/ 1166162 h 1193375"/>
                  <a:gd name="connsiteX18" fmla="*/ 237211 w 782269"/>
                  <a:gd name="connsiteY18" fmla="*/ 1167506 h 1193375"/>
                  <a:gd name="connsiteX19" fmla="*/ 256022 w 782269"/>
                  <a:gd name="connsiteY19" fmla="*/ 1179601 h 1193375"/>
                  <a:gd name="connsiteX20" fmla="*/ 264083 w 782269"/>
                  <a:gd name="connsiteY20" fmla="*/ 1187665 h 1193375"/>
                  <a:gd name="connsiteX21" fmla="*/ 433375 w 782269"/>
                  <a:gd name="connsiteY21" fmla="*/ 1193040 h 1193375"/>
                  <a:gd name="connsiteX22" fmla="*/ 485774 w 782269"/>
                  <a:gd name="connsiteY22" fmla="*/ 1191696 h 1193375"/>
                  <a:gd name="connsiteX23" fmla="*/ 512646 w 782269"/>
                  <a:gd name="connsiteY23" fmla="*/ 1187665 h 1193375"/>
                  <a:gd name="connsiteX24" fmla="*/ 585200 w 782269"/>
                  <a:gd name="connsiteY24" fmla="*/ 1186321 h 1193375"/>
                  <a:gd name="connsiteX25" fmla="*/ 579825 w 782269"/>
                  <a:gd name="connsiteY25" fmla="*/ 1137940 h 1193375"/>
                  <a:gd name="connsiteX26" fmla="*/ 577138 w 782269"/>
                  <a:gd name="connsiteY26" fmla="*/ 1129877 h 1193375"/>
                  <a:gd name="connsiteX27" fmla="*/ 585200 w 782269"/>
                  <a:gd name="connsiteY27" fmla="*/ 1127189 h 1193375"/>
                  <a:gd name="connsiteX28" fmla="*/ 609384 w 782269"/>
                  <a:gd name="connsiteY28" fmla="*/ 1096280 h 1193375"/>
                  <a:gd name="connsiteX29" fmla="*/ 609384 w 782269"/>
                  <a:gd name="connsiteY29" fmla="*/ 1089561 h 1193375"/>
                  <a:gd name="connsiteX30" fmla="*/ 671189 w 782269"/>
                  <a:gd name="connsiteY30" fmla="*/ 1088217 h 1193375"/>
                  <a:gd name="connsiteX31" fmla="*/ 575795 w 782269"/>
                  <a:gd name="connsiteY31" fmla="*/ 933669 h 1193375"/>
                  <a:gd name="connsiteX32" fmla="*/ 548923 w 782269"/>
                  <a:gd name="connsiteY32" fmla="*/ 854379 h 1193375"/>
                  <a:gd name="connsiteX33" fmla="*/ 539518 w 782269"/>
                  <a:gd name="connsiteY33" fmla="*/ 823470 h 1193375"/>
                  <a:gd name="connsiteX34" fmla="*/ 534143 w 782269"/>
                  <a:gd name="connsiteY34" fmla="*/ 808687 h 1193375"/>
                  <a:gd name="connsiteX35" fmla="*/ 548923 w 782269"/>
                  <a:gd name="connsiteY35" fmla="*/ 814063 h 1193375"/>
                  <a:gd name="connsiteX36" fmla="*/ 630882 w 782269"/>
                  <a:gd name="connsiteY36" fmla="*/ 818094 h 1193375"/>
                  <a:gd name="connsiteX37" fmla="*/ 671189 w 782269"/>
                  <a:gd name="connsiteY37" fmla="*/ 804655 h 1193375"/>
                  <a:gd name="connsiteX38" fmla="*/ 777332 w 782269"/>
                  <a:gd name="connsiteY38" fmla="*/ 764339 h 1193375"/>
                  <a:gd name="connsiteX39" fmla="*/ 765240 w 782269"/>
                  <a:gd name="connsiteY39" fmla="*/ 590977 h 1193375"/>
                  <a:gd name="connsiteX40" fmla="*/ 759866 w 782269"/>
                  <a:gd name="connsiteY40" fmla="*/ 573506 h 1193375"/>
                  <a:gd name="connsiteX41" fmla="*/ 745086 w 782269"/>
                  <a:gd name="connsiteY41" fmla="*/ 521094 h 1193375"/>
                  <a:gd name="connsiteX42" fmla="*/ 765240 w 782269"/>
                  <a:gd name="connsiteY42" fmla="*/ 431053 h 1193375"/>
                  <a:gd name="connsiteX43" fmla="*/ 747773 w 782269"/>
                  <a:gd name="connsiteY43" fmla="*/ 392080 h 1193375"/>
                  <a:gd name="connsiteX44" fmla="*/ 707466 w 782269"/>
                  <a:gd name="connsiteY44" fmla="*/ 390737 h 1193375"/>
                  <a:gd name="connsiteX45" fmla="*/ 644317 w 782269"/>
                  <a:gd name="connsiteY45" fmla="*/ 346388 h 1193375"/>
                  <a:gd name="connsiteX46" fmla="*/ 556985 w 782269"/>
                  <a:gd name="connsiteY46" fmla="*/ 358483 h 1193375"/>
                  <a:gd name="connsiteX47" fmla="*/ 422626 w 782269"/>
                  <a:gd name="connsiteY47" fmla="*/ 306071 h 1193375"/>
                  <a:gd name="connsiteX48" fmla="*/ 415908 w 782269"/>
                  <a:gd name="connsiteY48" fmla="*/ 206623 h 1193375"/>
                  <a:gd name="connsiteX49" fmla="*/ 469652 w 782269"/>
                  <a:gd name="connsiteY49" fmla="*/ 127334 h 1193375"/>
                  <a:gd name="connsiteX50" fmla="*/ 520708 w 782269"/>
                  <a:gd name="connsiteY50" fmla="*/ 92392 h 1193375"/>
                  <a:gd name="connsiteX51" fmla="*/ 504585 w 782269"/>
                  <a:gd name="connsiteY51" fmla="*/ 9071 h 1193375"/>
                  <a:gd name="connsiteX52" fmla="*/ 472339 w 782269"/>
                  <a:gd name="connsiteY52" fmla="*/ 1008 h 1193375"/>
                  <a:gd name="connsiteX53" fmla="*/ 458903 w 782269"/>
                  <a:gd name="connsiteY53" fmla="*/ 30573 h 1193375"/>
                  <a:gd name="connsiteX54" fmla="*/ 331262 w 782269"/>
                  <a:gd name="connsiteY54" fmla="*/ 19822 h 1193375"/>
                  <a:gd name="connsiteX55" fmla="*/ 343355 w 782269"/>
                  <a:gd name="connsiteY55" fmla="*/ 214687 h 1193375"/>
                  <a:gd name="connsiteX56" fmla="*/ 380975 w 782269"/>
                  <a:gd name="connsiteY56" fmla="*/ 363859 h 1193375"/>
                  <a:gd name="connsiteX57" fmla="*/ 333950 w 782269"/>
                  <a:gd name="connsiteY57" fmla="*/ 435085 h 1193375"/>
                  <a:gd name="connsiteX58" fmla="*/ 202279 w 782269"/>
                  <a:gd name="connsiteY58" fmla="*/ 371922 h 1193375"/>
                  <a:gd name="connsiteX59" fmla="*/ 194217 w 782269"/>
                  <a:gd name="connsiteY59" fmla="*/ 414927 h 1193375"/>
                  <a:gd name="connsiteX60" fmla="*/ 202279 w 782269"/>
                  <a:gd name="connsiteY60" fmla="*/ 416271 h 1193375"/>
                  <a:gd name="connsiteX61" fmla="*/ 210340 w 782269"/>
                  <a:gd name="connsiteY61" fmla="*/ 428366 h 1193375"/>
                  <a:gd name="connsiteX62" fmla="*/ 223776 w 782269"/>
                  <a:gd name="connsiteY62" fmla="*/ 448524 h 1193375"/>
                  <a:gd name="connsiteX63" fmla="*/ 223776 w 782269"/>
                  <a:gd name="connsiteY63" fmla="*/ 461963 h 1193375"/>
                  <a:gd name="connsiteX64" fmla="*/ 208997 w 782269"/>
                  <a:gd name="connsiteY64" fmla="*/ 552004 h 1193375"/>
                  <a:gd name="connsiteX65" fmla="*/ 188843 w 782269"/>
                  <a:gd name="connsiteY65" fmla="*/ 589633 h 1193375"/>
                  <a:gd name="connsiteX66" fmla="*/ 170032 w 782269"/>
                  <a:gd name="connsiteY66" fmla="*/ 592321 h 1193375"/>
                  <a:gd name="connsiteX67" fmla="*/ 163314 w 782269"/>
                  <a:gd name="connsiteY67" fmla="*/ 588289 h 1193375"/>
                  <a:gd name="connsiteX68" fmla="*/ 157940 w 782269"/>
                  <a:gd name="connsiteY68" fmla="*/ 585601 h 1193375"/>
                  <a:gd name="connsiteX69" fmla="*/ 151222 w 782269"/>
                  <a:gd name="connsiteY69" fmla="*/ 595008 h 1193375"/>
                  <a:gd name="connsiteX70" fmla="*/ 141817 w 782269"/>
                  <a:gd name="connsiteY70" fmla="*/ 609791 h 1193375"/>
                  <a:gd name="connsiteX71" fmla="*/ 110915 w 782269"/>
                  <a:gd name="connsiteY71" fmla="*/ 616510 h 1193375"/>
                  <a:gd name="connsiteX72" fmla="*/ 92105 w 782269"/>
                  <a:gd name="connsiteY72" fmla="*/ 619198 h 1193375"/>
                  <a:gd name="connsiteX73" fmla="*/ 88074 w 782269"/>
                  <a:gd name="connsiteY73" fmla="*/ 628605 h 1193375"/>
                  <a:gd name="connsiteX74" fmla="*/ 84043 w 782269"/>
                  <a:gd name="connsiteY74" fmla="*/ 639357 h 1193375"/>
                  <a:gd name="connsiteX75" fmla="*/ 58515 w 782269"/>
                  <a:gd name="connsiteY75" fmla="*/ 659515 h 1193375"/>
                  <a:gd name="connsiteX76" fmla="*/ 46423 w 782269"/>
                  <a:gd name="connsiteY76" fmla="*/ 666235 h 1193375"/>
                  <a:gd name="connsiteX77" fmla="*/ 53141 w 782269"/>
                  <a:gd name="connsiteY77" fmla="*/ 678330 h 1193375"/>
                  <a:gd name="connsiteX78" fmla="*/ 39705 w 782269"/>
                  <a:gd name="connsiteY78" fmla="*/ 685049 h 1193375"/>
                  <a:gd name="connsiteX79" fmla="*/ 39705 w 782269"/>
                  <a:gd name="connsiteY79" fmla="*/ 686393 h 1193375"/>
                  <a:gd name="connsiteX80" fmla="*/ 23582 w 782269"/>
                  <a:gd name="connsiteY80" fmla="*/ 793904 h 1193375"/>
                  <a:gd name="connsiteX81" fmla="*/ 16864 w 782269"/>
                  <a:gd name="connsiteY81" fmla="*/ 810031 h 1193375"/>
                  <a:gd name="connsiteX82" fmla="*/ 2084 w 782269"/>
                  <a:gd name="connsiteY82" fmla="*/ 879913 h 1193375"/>
                  <a:gd name="connsiteX83" fmla="*/ 49110 w 782269"/>
                  <a:gd name="connsiteY83" fmla="*/ 893352 h 119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82269" h="1193375">
                    <a:moveTo>
                      <a:pt x="49110" y="893352"/>
                    </a:moveTo>
                    <a:cubicBezTo>
                      <a:pt x="55828" y="902759"/>
                      <a:pt x="58515" y="913511"/>
                      <a:pt x="61202" y="924262"/>
                    </a:cubicBezTo>
                    <a:cubicBezTo>
                      <a:pt x="63889" y="935013"/>
                      <a:pt x="66577" y="945764"/>
                      <a:pt x="73295" y="951139"/>
                    </a:cubicBezTo>
                    <a:cubicBezTo>
                      <a:pt x="82699" y="959203"/>
                      <a:pt x="96135" y="957859"/>
                      <a:pt x="110915" y="955171"/>
                    </a:cubicBezTo>
                    <a:cubicBezTo>
                      <a:pt x="114946" y="955171"/>
                      <a:pt x="117633" y="953827"/>
                      <a:pt x="120320" y="953827"/>
                    </a:cubicBezTo>
                    <a:cubicBezTo>
                      <a:pt x="133756" y="952483"/>
                      <a:pt x="151222" y="956515"/>
                      <a:pt x="161971" y="967266"/>
                    </a:cubicBezTo>
                    <a:cubicBezTo>
                      <a:pt x="167345" y="972642"/>
                      <a:pt x="171376" y="980705"/>
                      <a:pt x="170032" y="988769"/>
                    </a:cubicBezTo>
                    <a:lnTo>
                      <a:pt x="170032" y="992800"/>
                    </a:lnTo>
                    <a:lnTo>
                      <a:pt x="167345" y="995488"/>
                    </a:lnTo>
                    <a:cubicBezTo>
                      <a:pt x="124351" y="1030429"/>
                      <a:pt x="96135" y="1082841"/>
                      <a:pt x="86730" y="1137940"/>
                    </a:cubicBezTo>
                    <a:cubicBezTo>
                      <a:pt x="109571" y="1133909"/>
                      <a:pt x="135100" y="1137940"/>
                      <a:pt x="155253" y="1150036"/>
                    </a:cubicBezTo>
                    <a:lnTo>
                      <a:pt x="156597" y="1151379"/>
                    </a:lnTo>
                    <a:cubicBezTo>
                      <a:pt x="159284" y="1152723"/>
                      <a:pt x="161971" y="1154067"/>
                      <a:pt x="163314" y="1155411"/>
                    </a:cubicBezTo>
                    <a:cubicBezTo>
                      <a:pt x="166002" y="1155411"/>
                      <a:pt x="168689" y="1154067"/>
                      <a:pt x="172720" y="1152723"/>
                    </a:cubicBezTo>
                    <a:cubicBezTo>
                      <a:pt x="176750" y="1150036"/>
                      <a:pt x="182125" y="1148692"/>
                      <a:pt x="187499" y="1148692"/>
                    </a:cubicBezTo>
                    <a:cubicBezTo>
                      <a:pt x="196904" y="1148692"/>
                      <a:pt x="203622" y="1154067"/>
                      <a:pt x="210340" y="1158099"/>
                    </a:cubicBezTo>
                    <a:cubicBezTo>
                      <a:pt x="214371" y="1160787"/>
                      <a:pt x="217058" y="1163475"/>
                      <a:pt x="221089" y="1164818"/>
                    </a:cubicBezTo>
                    <a:cubicBezTo>
                      <a:pt x="223776" y="1164818"/>
                      <a:pt x="225119" y="1164818"/>
                      <a:pt x="227807" y="1166162"/>
                    </a:cubicBezTo>
                    <a:cubicBezTo>
                      <a:pt x="230494" y="1166162"/>
                      <a:pt x="233181" y="1166162"/>
                      <a:pt x="237211" y="1167506"/>
                    </a:cubicBezTo>
                    <a:cubicBezTo>
                      <a:pt x="245273" y="1168850"/>
                      <a:pt x="250647" y="1174226"/>
                      <a:pt x="256022" y="1179601"/>
                    </a:cubicBezTo>
                    <a:cubicBezTo>
                      <a:pt x="258709" y="1182289"/>
                      <a:pt x="261396" y="1184977"/>
                      <a:pt x="264083" y="1187665"/>
                    </a:cubicBezTo>
                    <a:lnTo>
                      <a:pt x="433375" y="1193040"/>
                    </a:lnTo>
                    <a:cubicBezTo>
                      <a:pt x="450842" y="1193040"/>
                      <a:pt x="468308" y="1194384"/>
                      <a:pt x="485774" y="1191696"/>
                    </a:cubicBezTo>
                    <a:cubicBezTo>
                      <a:pt x="493836" y="1190352"/>
                      <a:pt x="503241" y="1189009"/>
                      <a:pt x="512646" y="1187665"/>
                    </a:cubicBezTo>
                    <a:cubicBezTo>
                      <a:pt x="536831" y="1182289"/>
                      <a:pt x="562359" y="1178257"/>
                      <a:pt x="585200" y="1186321"/>
                    </a:cubicBezTo>
                    <a:cubicBezTo>
                      <a:pt x="586543" y="1170194"/>
                      <a:pt x="585200" y="1154067"/>
                      <a:pt x="579825" y="1137940"/>
                    </a:cubicBezTo>
                    <a:lnTo>
                      <a:pt x="577138" y="1129877"/>
                    </a:lnTo>
                    <a:lnTo>
                      <a:pt x="585200" y="1127189"/>
                    </a:lnTo>
                    <a:cubicBezTo>
                      <a:pt x="597292" y="1123158"/>
                      <a:pt x="608040" y="1109719"/>
                      <a:pt x="609384" y="1096280"/>
                    </a:cubicBezTo>
                    <a:lnTo>
                      <a:pt x="609384" y="1089561"/>
                    </a:lnTo>
                    <a:lnTo>
                      <a:pt x="671189" y="1088217"/>
                    </a:lnTo>
                    <a:cubicBezTo>
                      <a:pt x="630882" y="1042524"/>
                      <a:pt x="598636" y="990112"/>
                      <a:pt x="575795" y="933669"/>
                    </a:cubicBezTo>
                    <a:cubicBezTo>
                      <a:pt x="565046" y="908135"/>
                      <a:pt x="556985" y="881257"/>
                      <a:pt x="548923" y="854379"/>
                    </a:cubicBezTo>
                    <a:cubicBezTo>
                      <a:pt x="546236" y="843628"/>
                      <a:pt x="542205" y="834221"/>
                      <a:pt x="539518" y="823470"/>
                    </a:cubicBezTo>
                    <a:lnTo>
                      <a:pt x="534143" y="808687"/>
                    </a:lnTo>
                    <a:lnTo>
                      <a:pt x="548923" y="814063"/>
                    </a:lnTo>
                    <a:cubicBezTo>
                      <a:pt x="575795" y="822126"/>
                      <a:pt x="604010" y="823470"/>
                      <a:pt x="630882" y="818094"/>
                    </a:cubicBezTo>
                    <a:cubicBezTo>
                      <a:pt x="644317" y="815406"/>
                      <a:pt x="657753" y="810031"/>
                      <a:pt x="671189" y="804655"/>
                    </a:cubicBezTo>
                    <a:lnTo>
                      <a:pt x="777332" y="764339"/>
                    </a:lnTo>
                    <a:cubicBezTo>
                      <a:pt x="786737" y="706551"/>
                      <a:pt x="782706" y="647420"/>
                      <a:pt x="765240" y="590977"/>
                    </a:cubicBezTo>
                    <a:cubicBezTo>
                      <a:pt x="763896" y="585601"/>
                      <a:pt x="761209" y="578882"/>
                      <a:pt x="759866" y="573506"/>
                    </a:cubicBezTo>
                    <a:cubicBezTo>
                      <a:pt x="754491" y="556035"/>
                      <a:pt x="747773" y="538565"/>
                      <a:pt x="745086" y="521094"/>
                    </a:cubicBezTo>
                    <a:cubicBezTo>
                      <a:pt x="741055" y="490185"/>
                      <a:pt x="747773" y="456587"/>
                      <a:pt x="765240" y="431053"/>
                    </a:cubicBezTo>
                    <a:cubicBezTo>
                      <a:pt x="755835" y="420302"/>
                      <a:pt x="749117" y="406863"/>
                      <a:pt x="747773" y="392080"/>
                    </a:cubicBezTo>
                    <a:cubicBezTo>
                      <a:pt x="734337" y="392080"/>
                      <a:pt x="720901" y="390737"/>
                      <a:pt x="707466" y="390737"/>
                    </a:cubicBezTo>
                    <a:cubicBezTo>
                      <a:pt x="710153" y="361171"/>
                      <a:pt x="672533" y="343700"/>
                      <a:pt x="644317" y="346388"/>
                    </a:cubicBezTo>
                    <a:cubicBezTo>
                      <a:pt x="614758" y="349076"/>
                      <a:pt x="586543" y="363859"/>
                      <a:pt x="556985" y="358483"/>
                    </a:cubicBezTo>
                    <a:cubicBezTo>
                      <a:pt x="508615" y="350420"/>
                      <a:pt x="470995" y="292632"/>
                      <a:pt x="422626" y="306071"/>
                    </a:cubicBezTo>
                    <a:cubicBezTo>
                      <a:pt x="417252" y="273818"/>
                      <a:pt x="410534" y="240221"/>
                      <a:pt x="415908" y="206623"/>
                    </a:cubicBezTo>
                    <a:cubicBezTo>
                      <a:pt x="421283" y="173026"/>
                      <a:pt x="438749" y="140773"/>
                      <a:pt x="469652" y="127334"/>
                    </a:cubicBezTo>
                    <a:cubicBezTo>
                      <a:pt x="489805" y="117926"/>
                      <a:pt x="516677" y="113895"/>
                      <a:pt x="520708" y="92392"/>
                    </a:cubicBezTo>
                    <a:cubicBezTo>
                      <a:pt x="527426" y="62827"/>
                      <a:pt x="480400" y="29229"/>
                      <a:pt x="504585" y="9071"/>
                    </a:cubicBezTo>
                    <a:cubicBezTo>
                      <a:pt x="496523" y="1008"/>
                      <a:pt x="484431" y="-1680"/>
                      <a:pt x="472339" y="1008"/>
                    </a:cubicBezTo>
                    <a:cubicBezTo>
                      <a:pt x="468308" y="10415"/>
                      <a:pt x="464277" y="19822"/>
                      <a:pt x="458903" y="30573"/>
                    </a:cubicBezTo>
                    <a:cubicBezTo>
                      <a:pt x="418595" y="14447"/>
                      <a:pt x="374257" y="10415"/>
                      <a:pt x="331262" y="19822"/>
                    </a:cubicBezTo>
                    <a:cubicBezTo>
                      <a:pt x="335293" y="84329"/>
                      <a:pt x="339324" y="148836"/>
                      <a:pt x="343355" y="214687"/>
                    </a:cubicBezTo>
                    <a:cubicBezTo>
                      <a:pt x="346042" y="267098"/>
                      <a:pt x="351416" y="320854"/>
                      <a:pt x="380975" y="363859"/>
                    </a:cubicBezTo>
                    <a:cubicBezTo>
                      <a:pt x="358134" y="381329"/>
                      <a:pt x="340668" y="406863"/>
                      <a:pt x="333950" y="435085"/>
                    </a:cubicBezTo>
                    <a:cubicBezTo>
                      <a:pt x="297673" y="401488"/>
                      <a:pt x="250647" y="378641"/>
                      <a:pt x="202279" y="371922"/>
                    </a:cubicBezTo>
                    <a:cubicBezTo>
                      <a:pt x="199591" y="386705"/>
                      <a:pt x="196904" y="400144"/>
                      <a:pt x="194217" y="414927"/>
                    </a:cubicBezTo>
                    <a:lnTo>
                      <a:pt x="202279" y="416271"/>
                    </a:lnTo>
                    <a:cubicBezTo>
                      <a:pt x="200935" y="418958"/>
                      <a:pt x="204966" y="422990"/>
                      <a:pt x="210340" y="428366"/>
                    </a:cubicBezTo>
                    <a:cubicBezTo>
                      <a:pt x="215714" y="433741"/>
                      <a:pt x="222432" y="440460"/>
                      <a:pt x="223776" y="448524"/>
                    </a:cubicBezTo>
                    <a:cubicBezTo>
                      <a:pt x="225119" y="453899"/>
                      <a:pt x="223776" y="457931"/>
                      <a:pt x="223776" y="461963"/>
                    </a:cubicBezTo>
                    <a:lnTo>
                      <a:pt x="208997" y="552004"/>
                    </a:lnTo>
                    <a:cubicBezTo>
                      <a:pt x="206309" y="565443"/>
                      <a:pt x="199591" y="582913"/>
                      <a:pt x="188843" y="589633"/>
                    </a:cubicBezTo>
                    <a:cubicBezTo>
                      <a:pt x="183468" y="593664"/>
                      <a:pt x="176750" y="593664"/>
                      <a:pt x="170032" y="592321"/>
                    </a:cubicBezTo>
                    <a:cubicBezTo>
                      <a:pt x="167345" y="590977"/>
                      <a:pt x="164658" y="589633"/>
                      <a:pt x="163314" y="588289"/>
                    </a:cubicBezTo>
                    <a:cubicBezTo>
                      <a:pt x="161971" y="586945"/>
                      <a:pt x="159284" y="585601"/>
                      <a:pt x="157940" y="585601"/>
                    </a:cubicBezTo>
                    <a:cubicBezTo>
                      <a:pt x="155253" y="585601"/>
                      <a:pt x="153910" y="589633"/>
                      <a:pt x="151222" y="595008"/>
                    </a:cubicBezTo>
                    <a:cubicBezTo>
                      <a:pt x="148535" y="600384"/>
                      <a:pt x="145848" y="605759"/>
                      <a:pt x="141817" y="609791"/>
                    </a:cubicBezTo>
                    <a:cubicBezTo>
                      <a:pt x="132412" y="617854"/>
                      <a:pt x="121664" y="616510"/>
                      <a:pt x="110915" y="616510"/>
                    </a:cubicBezTo>
                    <a:cubicBezTo>
                      <a:pt x="101510" y="616510"/>
                      <a:pt x="96135" y="616510"/>
                      <a:pt x="92105" y="619198"/>
                    </a:cubicBezTo>
                    <a:cubicBezTo>
                      <a:pt x="90761" y="620542"/>
                      <a:pt x="89417" y="624574"/>
                      <a:pt x="88074" y="628605"/>
                    </a:cubicBezTo>
                    <a:cubicBezTo>
                      <a:pt x="86730" y="631293"/>
                      <a:pt x="85387" y="635325"/>
                      <a:pt x="84043" y="639357"/>
                    </a:cubicBezTo>
                    <a:cubicBezTo>
                      <a:pt x="78669" y="650108"/>
                      <a:pt x="67920" y="654139"/>
                      <a:pt x="58515" y="659515"/>
                    </a:cubicBezTo>
                    <a:cubicBezTo>
                      <a:pt x="54485" y="662203"/>
                      <a:pt x="49110" y="663547"/>
                      <a:pt x="46423" y="666235"/>
                    </a:cubicBezTo>
                    <a:cubicBezTo>
                      <a:pt x="49110" y="670266"/>
                      <a:pt x="50454" y="674298"/>
                      <a:pt x="53141" y="678330"/>
                    </a:cubicBezTo>
                    <a:lnTo>
                      <a:pt x="39705" y="685049"/>
                    </a:lnTo>
                    <a:cubicBezTo>
                      <a:pt x="39705" y="685049"/>
                      <a:pt x="39705" y="686393"/>
                      <a:pt x="39705" y="686393"/>
                    </a:cubicBezTo>
                    <a:cubicBezTo>
                      <a:pt x="43736" y="724022"/>
                      <a:pt x="38361" y="760307"/>
                      <a:pt x="23582" y="793904"/>
                    </a:cubicBezTo>
                    <a:cubicBezTo>
                      <a:pt x="20895" y="799280"/>
                      <a:pt x="19551" y="804655"/>
                      <a:pt x="16864" y="810031"/>
                    </a:cubicBezTo>
                    <a:cubicBezTo>
                      <a:pt x="6115" y="834221"/>
                      <a:pt x="-4633" y="858411"/>
                      <a:pt x="2084" y="879913"/>
                    </a:cubicBezTo>
                    <a:cubicBezTo>
                      <a:pt x="18208" y="874538"/>
                      <a:pt x="37018" y="877225"/>
                      <a:pt x="49110" y="893352"/>
                    </a:cubicBezTo>
                    <a:close/>
                  </a:path>
                </a:pathLst>
              </a:custGeom>
              <a:solidFill>
                <a:srgbClr val="62A844"/>
              </a:solidFill>
              <a:ln w="989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4C5A8800-4F36-91CD-C434-3D776C6B0BF3}"/>
                  </a:ext>
                </a:extLst>
              </p:cNvPr>
              <p:cNvSpPr/>
              <p:nvPr/>
            </p:nvSpPr>
            <p:spPr>
              <a:xfrm>
                <a:off x="4838827" y="4656857"/>
                <a:ext cx="158870" cy="227912"/>
              </a:xfrm>
              <a:custGeom>
                <a:avLst/>
                <a:gdLst>
                  <a:gd name="connsiteX0" fmla="*/ 156945 w 211493"/>
                  <a:gd name="connsiteY0" fmla="*/ 1121 h 303404"/>
                  <a:gd name="connsiteX1" fmla="*/ 192818 w 211493"/>
                  <a:gd name="connsiteY1" fmla="*/ 10091 h 303404"/>
                  <a:gd name="connsiteX2" fmla="*/ 210755 w 211493"/>
                  <a:gd name="connsiteY2" fmla="*/ 102783 h 303404"/>
                  <a:gd name="connsiteX3" fmla="*/ 153956 w 211493"/>
                  <a:gd name="connsiteY3" fmla="*/ 141656 h 303404"/>
                  <a:gd name="connsiteX4" fmla="*/ 94167 w 211493"/>
                  <a:gd name="connsiteY4" fmla="*/ 229863 h 303404"/>
                  <a:gd name="connsiteX5" fmla="*/ 93420 w 211493"/>
                  <a:gd name="connsiteY5" fmla="*/ 285741 h 303404"/>
                  <a:gd name="connsiteX6" fmla="*/ 96072 w 211493"/>
                  <a:gd name="connsiteY6" fmla="*/ 303404 h 303404"/>
                  <a:gd name="connsiteX7" fmla="*/ 20672 w 211493"/>
                  <a:gd name="connsiteY7" fmla="*/ 303404 h 303404"/>
                  <a:gd name="connsiteX8" fmla="*/ 13453 w 211493"/>
                  <a:gd name="connsiteY8" fmla="*/ 238834 h 303404"/>
                  <a:gd name="connsiteX9" fmla="*/ 0 w 211493"/>
                  <a:gd name="connsiteY9" fmla="*/ 22051 h 303404"/>
                  <a:gd name="connsiteX10" fmla="*/ 141998 w 211493"/>
                  <a:gd name="connsiteY10" fmla="*/ 34011 h 303404"/>
                  <a:gd name="connsiteX11" fmla="*/ 156945 w 211493"/>
                  <a:gd name="connsiteY11" fmla="*/ 1121 h 30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493" h="303404">
                    <a:moveTo>
                      <a:pt x="156945" y="1121"/>
                    </a:moveTo>
                    <a:cubicBezTo>
                      <a:pt x="170397" y="-1870"/>
                      <a:pt x="183849" y="1121"/>
                      <a:pt x="192818" y="10091"/>
                    </a:cubicBezTo>
                    <a:cubicBezTo>
                      <a:pt x="165913" y="32516"/>
                      <a:pt x="218228" y="69893"/>
                      <a:pt x="210755" y="102783"/>
                    </a:cubicBezTo>
                    <a:cubicBezTo>
                      <a:pt x="206270" y="126705"/>
                      <a:pt x="176376" y="131189"/>
                      <a:pt x="153956" y="141656"/>
                    </a:cubicBezTo>
                    <a:cubicBezTo>
                      <a:pt x="119577" y="156606"/>
                      <a:pt x="100147" y="192487"/>
                      <a:pt x="94167" y="229863"/>
                    </a:cubicBezTo>
                    <a:cubicBezTo>
                      <a:pt x="91178" y="248551"/>
                      <a:pt x="91552" y="267240"/>
                      <a:pt x="93420" y="285741"/>
                    </a:cubicBezTo>
                    <a:lnTo>
                      <a:pt x="96072" y="303404"/>
                    </a:lnTo>
                    <a:lnTo>
                      <a:pt x="20672" y="303404"/>
                    </a:lnTo>
                    <a:lnTo>
                      <a:pt x="13453" y="238834"/>
                    </a:lnTo>
                    <a:cubicBezTo>
                      <a:pt x="8969" y="165576"/>
                      <a:pt x="4485" y="93813"/>
                      <a:pt x="0" y="22051"/>
                    </a:cubicBezTo>
                    <a:cubicBezTo>
                      <a:pt x="47831" y="11586"/>
                      <a:pt x="97156" y="16071"/>
                      <a:pt x="141998" y="34011"/>
                    </a:cubicBezTo>
                    <a:cubicBezTo>
                      <a:pt x="147977" y="22051"/>
                      <a:pt x="152461" y="11586"/>
                      <a:pt x="156945" y="1121"/>
                    </a:cubicBezTo>
                    <a:close/>
                  </a:path>
                </a:pathLst>
              </a:cu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libri" panose="020F0502020204030204" pitchFamily="34" charset="0"/>
                  <a:cs typeface="Calibri" panose="020F0502020204030204" pitchFamily="34" charset="0"/>
                </a:endParaRPr>
              </a:p>
            </p:txBody>
          </p:sp>
          <p:sp>
            <p:nvSpPr>
              <p:cNvPr id="78" name="Freeform 77">
                <a:extLst>
                  <a:ext uri="{FF2B5EF4-FFF2-40B4-BE49-F238E27FC236}">
                    <a16:creationId xmlns:a16="http://schemas.microsoft.com/office/drawing/2014/main" id="{6759D0C8-B16A-0AD9-7912-47C9EF879F8C}"/>
                  </a:ext>
                </a:extLst>
              </p:cNvPr>
              <p:cNvSpPr/>
              <p:nvPr/>
            </p:nvSpPr>
            <p:spPr>
              <a:xfrm>
                <a:off x="5257730" y="5922288"/>
                <a:ext cx="276732" cy="299943"/>
              </a:xfrm>
              <a:custGeom>
                <a:avLst/>
                <a:gdLst>
                  <a:gd name="connsiteX0" fmla="*/ 445877 w 451608"/>
                  <a:gd name="connsiteY0" fmla="*/ 320734 h 489487"/>
                  <a:gd name="connsiteX1" fmla="*/ 447709 w 451608"/>
                  <a:gd name="connsiteY1" fmla="*/ 320734 h 489487"/>
                  <a:gd name="connsiteX2" fmla="*/ 447900 w 451608"/>
                  <a:gd name="connsiteY2" fmla="*/ 321078 h 489487"/>
                  <a:gd name="connsiteX3" fmla="*/ 395047 w 451608"/>
                  <a:gd name="connsiteY3" fmla="*/ 370286 h 489487"/>
                  <a:gd name="connsiteX4" fmla="*/ 444045 w 451608"/>
                  <a:gd name="connsiteY4" fmla="*/ 322566 h 489487"/>
                  <a:gd name="connsiteX5" fmla="*/ 445877 w 451608"/>
                  <a:gd name="connsiteY5" fmla="*/ 320734 h 489487"/>
                  <a:gd name="connsiteX6" fmla="*/ 422057 w 451608"/>
                  <a:gd name="connsiteY6" fmla="*/ 84307 h 489487"/>
                  <a:gd name="connsiteX7" fmla="*/ 422057 w 451608"/>
                  <a:gd name="connsiteY7" fmla="*/ 86140 h 489487"/>
                  <a:gd name="connsiteX8" fmla="*/ 421664 w 451608"/>
                  <a:gd name="connsiteY8" fmla="*/ 86010 h 489487"/>
                  <a:gd name="connsiteX9" fmla="*/ 68415 w 451608"/>
                  <a:gd name="connsiteY9" fmla="*/ 0 h 489487"/>
                  <a:gd name="connsiteX10" fmla="*/ 84907 w 451608"/>
                  <a:gd name="connsiteY10" fmla="*/ 1833 h 489487"/>
                  <a:gd name="connsiteX11" fmla="*/ 215002 w 451608"/>
                  <a:gd name="connsiteY11" fmla="*/ 29324 h 489487"/>
                  <a:gd name="connsiteX12" fmla="*/ 275469 w 451608"/>
                  <a:gd name="connsiteY12" fmla="*/ 36656 h 489487"/>
                  <a:gd name="connsiteX13" fmla="*/ 290129 w 451608"/>
                  <a:gd name="connsiteY13" fmla="*/ 36656 h 489487"/>
                  <a:gd name="connsiteX14" fmla="*/ 315781 w 451608"/>
                  <a:gd name="connsiteY14" fmla="*/ 36656 h 489487"/>
                  <a:gd name="connsiteX15" fmla="*/ 365255 w 451608"/>
                  <a:gd name="connsiteY15" fmla="*/ 60482 h 489487"/>
                  <a:gd name="connsiteX16" fmla="*/ 391594 w 451608"/>
                  <a:gd name="connsiteY16" fmla="*/ 76060 h 489487"/>
                  <a:gd name="connsiteX17" fmla="*/ 421664 w 451608"/>
                  <a:gd name="connsiteY17" fmla="*/ 86010 h 489487"/>
                  <a:gd name="connsiteX18" fmla="*/ 416560 w 451608"/>
                  <a:gd name="connsiteY18" fmla="*/ 108134 h 489487"/>
                  <a:gd name="connsiteX19" fmla="*/ 411062 w 451608"/>
                  <a:gd name="connsiteY19" fmla="*/ 159451 h 489487"/>
                  <a:gd name="connsiteX20" fmla="*/ 433052 w 451608"/>
                  <a:gd name="connsiteY20" fmla="*/ 212601 h 489487"/>
                  <a:gd name="connsiteX21" fmla="*/ 451374 w 451608"/>
                  <a:gd name="connsiteY21" fmla="*/ 267583 h 489487"/>
                  <a:gd name="connsiteX22" fmla="*/ 429386 w 451608"/>
                  <a:gd name="connsiteY22" fmla="*/ 307905 h 489487"/>
                  <a:gd name="connsiteX23" fmla="*/ 361590 w 451608"/>
                  <a:gd name="connsiteY23" fmla="*/ 373884 h 489487"/>
                  <a:gd name="connsiteX24" fmla="*/ 341434 w 451608"/>
                  <a:gd name="connsiteY24" fmla="*/ 395877 h 489487"/>
                  <a:gd name="connsiteX25" fmla="*/ 335708 w 451608"/>
                  <a:gd name="connsiteY25" fmla="*/ 424056 h 489487"/>
                  <a:gd name="connsiteX26" fmla="*/ 335897 w 451608"/>
                  <a:gd name="connsiteY26" fmla="*/ 425357 h 489487"/>
                  <a:gd name="connsiteX27" fmla="*/ 317610 w 451608"/>
                  <a:gd name="connsiteY27" fmla="*/ 442382 h 489487"/>
                  <a:gd name="connsiteX28" fmla="*/ 317610 w 451608"/>
                  <a:gd name="connsiteY28" fmla="*/ 489487 h 489487"/>
                  <a:gd name="connsiteX29" fmla="*/ 249817 w 451608"/>
                  <a:gd name="connsiteY29" fmla="*/ 458191 h 489487"/>
                  <a:gd name="connsiteX30" fmla="*/ 189350 w 451608"/>
                  <a:gd name="connsiteY30" fmla="*/ 408706 h 489487"/>
                  <a:gd name="connsiteX31" fmla="*/ 128883 w 451608"/>
                  <a:gd name="connsiteY31" fmla="*/ 346393 h 489487"/>
                  <a:gd name="connsiteX32" fmla="*/ 128883 w 451608"/>
                  <a:gd name="connsiteY32" fmla="*/ 337228 h 489487"/>
                  <a:gd name="connsiteX33" fmla="*/ 62919 w 451608"/>
                  <a:gd name="connsiteY33" fmla="*/ 208936 h 489487"/>
                  <a:gd name="connsiteX34" fmla="*/ 619 w 451608"/>
                  <a:gd name="connsiteY34" fmla="*/ 80643 h 489487"/>
                  <a:gd name="connsiteX35" fmla="*/ 11614 w 451608"/>
                  <a:gd name="connsiteY35" fmla="*/ 38489 h 489487"/>
                  <a:gd name="connsiteX36" fmla="*/ 31769 w 451608"/>
                  <a:gd name="connsiteY36" fmla="*/ 23827 h 489487"/>
                  <a:gd name="connsiteX37" fmla="*/ 51924 w 451608"/>
                  <a:gd name="connsiteY37" fmla="*/ 10996 h 489487"/>
                  <a:gd name="connsiteX38" fmla="*/ 57422 w 451608"/>
                  <a:gd name="connsiteY38" fmla="*/ 7332 h 489487"/>
                  <a:gd name="connsiteX39" fmla="*/ 68415 w 451608"/>
                  <a:gd name="connsiteY39" fmla="*/ 0 h 48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51608" h="489487">
                    <a:moveTo>
                      <a:pt x="445877" y="320734"/>
                    </a:moveTo>
                    <a:cubicBezTo>
                      <a:pt x="447709" y="320734"/>
                      <a:pt x="447709" y="320734"/>
                      <a:pt x="447709" y="320734"/>
                    </a:cubicBezTo>
                    <a:lnTo>
                      <a:pt x="447900" y="321078"/>
                    </a:lnTo>
                    <a:lnTo>
                      <a:pt x="395047" y="370286"/>
                    </a:lnTo>
                    <a:lnTo>
                      <a:pt x="444045" y="322566"/>
                    </a:lnTo>
                    <a:cubicBezTo>
                      <a:pt x="444045" y="322566"/>
                      <a:pt x="445877" y="320734"/>
                      <a:pt x="445877" y="320734"/>
                    </a:cubicBezTo>
                    <a:close/>
                    <a:moveTo>
                      <a:pt x="422057" y="84307"/>
                    </a:moveTo>
                    <a:lnTo>
                      <a:pt x="422057" y="86140"/>
                    </a:lnTo>
                    <a:lnTo>
                      <a:pt x="421664" y="86010"/>
                    </a:lnTo>
                    <a:close/>
                    <a:moveTo>
                      <a:pt x="68415" y="0"/>
                    </a:moveTo>
                    <a:cubicBezTo>
                      <a:pt x="72081" y="0"/>
                      <a:pt x="79410" y="0"/>
                      <a:pt x="84907" y="1833"/>
                    </a:cubicBezTo>
                    <a:lnTo>
                      <a:pt x="215002" y="29324"/>
                    </a:lnTo>
                    <a:cubicBezTo>
                      <a:pt x="233326" y="32990"/>
                      <a:pt x="253481" y="36656"/>
                      <a:pt x="275469" y="36656"/>
                    </a:cubicBezTo>
                    <a:cubicBezTo>
                      <a:pt x="280967" y="36656"/>
                      <a:pt x="284631" y="36656"/>
                      <a:pt x="290129" y="36656"/>
                    </a:cubicBezTo>
                    <a:cubicBezTo>
                      <a:pt x="299290" y="36656"/>
                      <a:pt x="306619" y="34823"/>
                      <a:pt x="315781" y="36656"/>
                    </a:cubicBezTo>
                    <a:cubicBezTo>
                      <a:pt x="332273" y="40322"/>
                      <a:pt x="348764" y="49485"/>
                      <a:pt x="365255" y="60482"/>
                    </a:cubicBezTo>
                    <a:cubicBezTo>
                      <a:pt x="373500" y="65980"/>
                      <a:pt x="382204" y="71478"/>
                      <a:pt x="391594" y="76060"/>
                    </a:cubicBezTo>
                    <a:lnTo>
                      <a:pt x="421664" y="86010"/>
                    </a:lnTo>
                    <a:lnTo>
                      <a:pt x="416560" y="108134"/>
                    </a:lnTo>
                    <a:cubicBezTo>
                      <a:pt x="412895" y="124629"/>
                      <a:pt x="409231" y="141123"/>
                      <a:pt x="411062" y="159451"/>
                    </a:cubicBezTo>
                    <a:cubicBezTo>
                      <a:pt x="412895" y="177779"/>
                      <a:pt x="423890" y="196107"/>
                      <a:pt x="433052" y="212601"/>
                    </a:cubicBezTo>
                    <a:cubicBezTo>
                      <a:pt x="444045" y="230928"/>
                      <a:pt x="453207" y="249256"/>
                      <a:pt x="451374" y="267583"/>
                    </a:cubicBezTo>
                    <a:cubicBezTo>
                      <a:pt x="449542" y="284078"/>
                      <a:pt x="438548" y="296908"/>
                      <a:pt x="429386" y="307905"/>
                    </a:cubicBezTo>
                    <a:cubicBezTo>
                      <a:pt x="409231" y="331731"/>
                      <a:pt x="387243" y="353723"/>
                      <a:pt x="361590" y="373884"/>
                    </a:cubicBezTo>
                    <a:cubicBezTo>
                      <a:pt x="354260" y="381216"/>
                      <a:pt x="346931" y="386713"/>
                      <a:pt x="341434" y="395877"/>
                    </a:cubicBezTo>
                    <a:cubicBezTo>
                      <a:pt x="336854" y="405041"/>
                      <a:pt x="335479" y="414663"/>
                      <a:pt x="335708" y="424056"/>
                    </a:cubicBezTo>
                    <a:lnTo>
                      <a:pt x="335897" y="425357"/>
                    </a:lnTo>
                    <a:lnTo>
                      <a:pt x="317610" y="442382"/>
                    </a:lnTo>
                    <a:lnTo>
                      <a:pt x="317610" y="489487"/>
                    </a:lnTo>
                    <a:lnTo>
                      <a:pt x="249817" y="458191"/>
                    </a:lnTo>
                    <a:cubicBezTo>
                      <a:pt x="227829" y="445362"/>
                      <a:pt x="207673" y="429783"/>
                      <a:pt x="189350" y="408706"/>
                    </a:cubicBezTo>
                    <a:cubicBezTo>
                      <a:pt x="194847" y="377550"/>
                      <a:pt x="161865" y="355556"/>
                      <a:pt x="128883" y="346393"/>
                    </a:cubicBezTo>
                    <a:cubicBezTo>
                      <a:pt x="128883" y="342727"/>
                      <a:pt x="128883" y="340894"/>
                      <a:pt x="128883" y="337228"/>
                    </a:cubicBezTo>
                    <a:cubicBezTo>
                      <a:pt x="119721" y="287744"/>
                      <a:pt x="90403" y="247423"/>
                      <a:pt x="62919" y="208936"/>
                    </a:cubicBezTo>
                    <a:cubicBezTo>
                      <a:pt x="31769" y="166781"/>
                      <a:pt x="2452" y="128293"/>
                      <a:pt x="619" y="80643"/>
                    </a:cubicBezTo>
                    <a:cubicBezTo>
                      <a:pt x="-1214" y="67812"/>
                      <a:pt x="619" y="49485"/>
                      <a:pt x="11614" y="38489"/>
                    </a:cubicBezTo>
                    <a:cubicBezTo>
                      <a:pt x="15277" y="32990"/>
                      <a:pt x="24439" y="27491"/>
                      <a:pt x="31769" y="23827"/>
                    </a:cubicBezTo>
                    <a:cubicBezTo>
                      <a:pt x="39098" y="20161"/>
                      <a:pt x="44595" y="16495"/>
                      <a:pt x="51924" y="10996"/>
                    </a:cubicBezTo>
                    <a:cubicBezTo>
                      <a:pt x="53757" y="10996"/>
                      <a:pt x="55589" y="9163"/>
                      <a:pt x="57422" y="7332"/>
                    </a:cubicBezTo>
                    <a:cubicBezTo>
                      <a:pt x="61086" y="3666"/>
                      <a:pt x="64750" y="1833"/>
                      <a:pt x="68415" y="0"/>
                    </a:cubicBezTo>
                    <a:close/>
                  </a:path>
                </a:pathLst>
              </a:custGeom>
              <a:grpFill/>
              <a:ln w="9898"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79" name="Freeform 78">
                <a:extLst>
                  <a:ext uri="{FF2B5EF4-FFF2-40B4-BE49-F238E27FC236}">
                    <a16:creationId xmlns:a16="http://schemas.microsoft.com/office/drawing/2014/main" id="{B27CAEDB-97A7-DE13-9D43-AEE861CAA419}"/>
                  </a:ext>
                </a:extLst>
              </p:cNvPr>
              <p:cNvSpPr/>
              <p:nvPr/>
            </p:nvSpPr>
            <p:spPr>
              <a:xfrm>
                <a:off x="5442242" y="6107943"/>
                <a:ext cx="97277" cy="140079"/>
              </a:xfrm>
              <a:custGeom>
                <a:avLst/>
                <a:gdLst>
                  <a:gd name="connsiteX0" fmla="*/ 0 w 158750"/>
                  <a:gd name="connsiteY0" fmla="*/ 228600 h 228600"/>
                  <a:gd name="connsiteX1" fmla="*/ 22225 w 158750"/>
                  <a:gd name="connsiteY1" fmla="*/ 196850 h 228600"/>
                  <a:gd name="connsiteX2" fmla="*/ 38100 w 158750"/>
                  <a:gd name="connsiteY2" fmla="*/ 117475 h 228600"/>
                  <a:gd name="connsiteX3" fmla="*/ 79375 w 158750"/>
                  <a:gd name="connsiteY3" fmla="*/ 57150 h 228600"/>
                  <a:gd name="connsiteX4" fmla="*/ 142875 w 158750"/>
                  <a:gd name="connsiteY4" fmla="*/ 9525 h 228600"/>
                  <a:gd name="connsiteX5" fmla="*/ 158750 w 158750"/>
                  <a:gd name="connsiteY5" fmla="*/ 0 h 228600"/>
                  <a:gd name="connsiteX6" fmla="*/ 104775 w 158750"/>
                  <a:gd name="connsiteY6" fmla="*/ 53975 h 228600"/>
                  <a:gd name="connsiteX7" fmla="*/ 57150 w 158750"/>
                  <a:gd name="connsiteY7" fmla="*/ 88900 h 228600"/>
                  <a:gd name="connsiteX8" fmla="*/ 31750 w 158750"/>
                  <a:gd name="connsiteY8" fmla="*/ 168275 h 228600"/>
                  <a:gd name="connsiteX9" fmla="*/ 0 w 158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50" h="228600">
                    <a:moveTo>
                      <a:pt x="0" y="228600"/>
                    </a:moveTo>
                    <a:lnTo>
                      <a:pt x="22225" y="196850"/>
                    </a:lnTo>
                    <a:lnTo>
                      <a:pt x="38100" y="117475"/>
                    </a:lnTo>
                    <a:lnTo>
                      <a:pt x="79375" y="57150"/>
                    </a:lnTo>
                    <a:lnTo>
                      <a:pt x="142875" y="9525"/>
                    </a:lnTo>
                    <a:lnTo>
                      <a:pt x="158750" y="0"/>
                    </a:lnTo>
                    <a:lnTo>
                      <a:pt x="104775" y="53975"/>
                    </a:lnTo>
                    <a:lnTo>
                      <a:pt x="57150" y="88900"/>
                    </a:lnTo>
                    <a:lnTo>
                      <a:pt x="31750" y="168275"/>
                    </a:lnTo>
                    <a:lnTo>
                      <a:pt x="0" y="228600"/>
                    </a:lnTo>
                    <a:close/>
                  </a:path>
                </a:pathLst>
              </a:cu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a:extLst>
                  <a:ext uri="{FF2B5EF4-FFF2-40B4-BE49-F238E27FC236}">
                    <a16:creationId xmlns:a16="http://schemas.microsoft.com/office/drawing/2014/main" id="{220C4D06-BEA6-500C-2270-01E7E224253D}"/>
                  </a:ext>
                </a:extLst>
              </p:cNvPr>
              <p:cNvSpPr/>
              <p:nvPr/>
            </p:nvSpPr>
            <p:spPr>
              <a:xfrm>
                <a:off x="6569183" y="6835408"/>
                <a:ext cx="204441" cy="149418"/>
              </a:xfrm>
              <a:custGeom>
                <a:avLst/>
                <a:gdLst>
                  <a:gd name="connsiteX0" fmla="*/ 333634 w 333634"/>
                  <a:gd name="connsiteY0" fmla="*/ 339 h 243841"/>
                  <a:gd name="connsiteX1" fmla="*/ 271487 w 333634"/>
                  <a:gd name="connsiteY1" fmla="*/ 60851 h 243841"/>
                  <a:gd name="connsiteX2" fmla="*/ 263309 w 333634"/>
                  <a:gd name="connsiteY2" fmla="*/ 77206 h 243841"/>
                  <a:gd name="connsiteX3" fmla="*/ 245319 w 333634"/>
                  <a:gd name="connsiteY3" fmla="*/ 90290 h 243841"/>
                  <a:gd name="connsiteX4" fmla="*/ 276393 w 333634"/>
                  <a:gd name="connsiteY4" fmla="*/ 136083 h 243841"/>
                  <a:gd name="connsiteX5" fmla="*/ 276393 w 333634"/>
                  <a:gd name="connsiteY5" fmla="*/ 142624 h 243841"/>
                  <a:gd name="connsiteX6" fmla="*/ 261674 w 333634"/>
                  <a:gd name="connsiteY6" fmla="*/ 140989 h 243841"/>
                  <a:gd name="connsiteX7" fmla="*/ 248590 w 333634"/>
                  <a:gd name="connsiteY7" fmla="*/ 152437 h 243841"/>
                  <a:gd name="connsiteX8" fmla="*/ 222423 w 333634"/>
                  <a:gd name="connsiteY8" fmla="*/ 152437 h 243841"/>
                  <a:gd name="connsiteX9" fmla="*/ 210974 w 333634"/>
                  <a:gd name="connsiteY9" fmla="*/ 181875 h 243841"/>
                  <a:gd name="connsiteX10" fmla="*/ 124295 w 333634"/>
                  <a:gd name="connsiteY10" fmla="*/ 230939 h 243841"/>
                  <a:gd name="connsiteX11" fmla="*/ 124295 w 333634"/>
                  <a:gd name="connsiteY11" fmla="*/ 237481 h 243841"/>
                  <a:gd name="connsiteX12" fmla="*/ 130837 w 333634"/>
                  <a:gd name="connsiteY12" fmla="*/ 242388 h 243841"/>
                  <a:gd name="connsiteX13" fmla="*/ 122660 w 333634"/>
                  <a:gd name="connsiteY13" fmla="*/ 242388 h 243841"/>
                  <a:gd name="connsiteX14" fmla="*/ 104669 w 333634"/>
                  <a:gd name="connsiteY14" fmla="*/ 226033 h 243841"/>
                  <a:gd name="connsiteX15" fmla="*/ 80138 w 333634"/>
                  <a:gd name="connsiteY15" fmla="*/ 235846 h 243841"/>
                  <a:gd name="connsiteX16" fmla="*/ 52334 w 333634"/>
                  <a:gd name="connsiteY16" fmla="*/ 227669 h 243841"/>
                  <a:gd name="connsiteX17" fmla="*/ 8177 w 333634"/>
                  <a:gd name="connsiteY17" fmla="*/ 181875 h 243841"/>
                  <a:gd name="connsiteX18" fmla="*/ 0 w 333634"/>
                  <a:gd name="connsiteY18" fmla="*/ 172063 h 243841"/>
                  <a:gd name="connsiteX19" fmla="*/ 16355 w 333634"/>
                  <a:gd name="connsiteY19" fmla="*/ 172063 h 243841"/>
                  <a:gd name="connsiteX20" fmla="*/ 37615 w 333634"/>
                  <a:gd name="connsiteY20" fmla="*/ 144260 h 243841"/>
                  <a:gd name="connsiteX21" fmla="*/ 86679 w 333634"/>
                  <a:gd name="connsiteY21" fmla="*/ 139353 h 243841"/>
                  <a:gd name="connsiteX22" fmla="*/ 94857 w 333634"/>
                  <a:gd name="connsiteY22" fmla="*/ 95196 h 243841"/>
                  <a:gd name="connsiteX23" fmla="*/ 111211 w 333634"/>
                  <a:gd name="connsiteY23" fmla="*/ 98467 h 243841"/>
                  <a:gd name="connsiteX24" fmla="*/ 188078 w 333634"/>
                  <a:gd name="connsiteY24" fmla="*/ 88654 h 243841"/>
                  <a:gd name="connsiteX25" fmla="*/ 263309 w 333634"/>
                  <a:gd name="connsiteY25" fmla="*/ 47768 h 243841"/>
                  <a:gd name="connsiteX26" fmla="*/ 274757 w 333634"/>
                  <a:gd name="connsiteY26" fmla="*/ 33048 h 243841"/>
                  <a:gd name="connsiteX27" fmla="*/ 291112 w 333634"/>
                  <a:gd name="connsiteY27" fmla="*/ 26507 h 243841"/>
                  <a:gd name="connsiteX28" fmla="*/ 330363 w 333634"/>
                  <a:gd name="connsiteY28" fmla="*/ 339 h 24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634" h="243841">
                    <a:moveTo>
                      <a:pt x="333634" y="339"/>
                    </a:moveTo>
                    <a:cubicBezTo>
                      <a:pt x="330363" y="16694"/>
                      <a:pt x="284570" y="46132"/>
                      <a:pt x="271487" y="60851"/>
                    </a:cubicBezTo>
                    <a:cubicBezTo>
                      <a:pt x="268216" y="64123"/>
                      <a:pt x="266580" y="75570"/>
                      <a:pt x="263309" y="77206"/>
                    </a:cubicBezTo>
                    <a:cubicBezTo>
                      <a:pt x="255132" y="83748"/>
                      <a:pt x="248590" y="77206"/>
                      <a:pt x="245319" y="90290"/>
                    </a:cubicBezTo>
                    <a:cubicBezTo>
                      <a:pt x="238777" y="116457"/>
                      <a:pt x="268216" y="116457"/>
                      <a:pt x="276393" y="136083"/>
                    </a:cubicBezTo>
                    <a:cubicBezTo>
                      <a:pt x="276393" y="137718"/>
                      <a:pt x="276393" y="140989"/>
                      <a:pt x="276393" y="142624"/>
                    </a:cubicBezTo>
                    <a:cubicBezTo>
                      <a:pt x="276393" y="142624"/>
                      <a:pt x="261674" y="140989"/>
                      <a:pt x="261674" y="140989"/>
                    </a:cubicBezTo>
                    <a:cubicBezTo>
                      <a:pt x="253497" y="140989"/>
                      <a:pt x="253497" y="149166"/>
                      <a:pt x="248590" y="152437"/>
                    </a:cubicBezTo>
                    <a:cubicBezTo>
                      <a:pt x="245319" y="152437"/>
                      <a:pt x="228965" y="147531"/>
                      <a:pt x="222423" y="152437"/>
                    </a:cubicBezTo>
                    <a:cubicBezTo>
                      <a:pt x="207703" y="158979"/>
                      <a:pt x="222423" y="175334"/>
                      <a:pt x="210974" y="181875"/>
                    </a:cubicBezTo>
                    <a:cubicBezTo>
                      <a:pt x="201162" y="188417"/>
                      <a:pt x="125930" y="224398"/>
                      <a:pt x="124295" y="230939"/>
                    </a:cubicBezTo>
                    <a:cubicBezTo>
                      <a:pt x="124295" y="232575"/>
                      <a:pt x="124295" y="235846"/>
                      <a:pt x="124295" y="237481"/>
                    </a:cubicBezTo>
                    <a:cubicBezTo>
                      <a:pt x="124295" y="239117"/>
                      <a:pt x="130837" y="240752"/>
                      <a:pt x="130837" y="242388"/>
                    </a:cubicBezTo>
                    <a:cubicBezTo>
                      <a:pt x="130837" y="245658"/>
                      <a:pt x="125930" y="242388"/>
                      <a:pt x="122660" y="242388"/>
                    </a:cubicBezTo>
                    <a:cubicBezTo>
                      <a:pt x="104669" y="245658"/>
                      <a:pt x="119388" y="227669"/>
                      <a:pt x="104669" y="226033"/>
                    </a:cubicBezTo>
                    <a:cubicBezTo>
                      <a:pt x="93221" y="226033"/>
                      <a:pt x="88315" y="234210"/>
                      <a:pt x="80138" y="235846"/>
                    </a:cubicBezTo>
                    <a:cubicBezTo>
                      <a:pt x="70325" y="235846"/>
                      <a:pt x="62147" y="229304"/>
                      <a:pt x="52334" y="227669"/>
                    </a:cubicBezTo>
                    <a:cubicBezTo>
                      <a:pt x="24532" y="226033"/>
                      <a:pt x="13083" y="203137"/>
                      <a:pt x="8177" y="181875"/>
                    </a:cubicBezTo>
                    <a:lnTo>
                      <a:pt x="0" y="172063"/>
                    </a:lnTo>
                    <a:cubicBezTo>
                      <a:pt x="0" y="155708"/>
                      <a:pt x="11448" y="172063"/>
                      <a:pt x="16355" y="172063"/>
                    </a:cubicBezTo>
                    <a:cubicBezTo>
                      <a:pt x="31074" y="172063"/>
                      <a:pt x="29438" y="150802"/>
                      <a:pt x="37615" y="144260"/>
                    </a:cubicBezTo>
                    <a:cubicBezTo>
                      <a:pt x="53970" y="131176"/>
                      <a:pt x="71960" y="145896"/>
                      <a:pt x="86679" y="139353"/>
                    </a:cubicBezTo>
                    <a:cubicBezTo>
                      <a:pt x="104669" y="131176"/>
                      <a:pt x="80138" y="98467"/>
                      <a:pt x="94857" y="95196"/>
                    </a:cubicBezTo>
                    <a:cubicBezTo>
                      <a:pt x="99763" y="95196"/>
                      <a:pt x="106305" y="100102"/>
                      <a:pt x="111211" y="98467"/>
                    </a:cubicBezTo>
                    <a:cubicBezTo>
                      <a:pt x="134108" y="95196"/>
                      <a:pt x="165182" y="98467"/>
                      <a:pt x="188078" y="88654"/>
                    </a:cubicBezTo>
                    <a:cubicBezTo>
                      <a:pt x="212610" y="78842"/>
                      <a:pt x="242048" y="62487"/>
                      <a:pt x="263309" y="47768"/>
                    </a:cubicBezTo>
                    <a:cubicBezTo>
                      <a:pt x="268216" y="44497"/>
                      <a:pt x="271487" y="36319"/>
                      <a:pt x="274757" y="33048"/>
                    </a:cubicBezTo>
                    <a:cubicBezTo>
                      <a:pt x="279664" y="29778"/>
                      <a:pt x="286206" y="31413"/>
                      <a:pt x="291112" y="26507"/>
                    </a:cubicBezTo>
                    <a:cubicBezTo>
                      <a:pt x="300925" y="18329"/>
                      <a:pt x="318915" y="-2931"/>
                      <a:pt x="330363" y="339"/>
                    </a:cubicBezTo>
                  </a:path>
                </a:pathLst>
              </a:custGeom>
              <a:solidFill>
                <a:srgbClr val="62A844"/>
              </a:solidFill>
              <a:ln w="1634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0C899F67-D9E0-CEDD-DB11-12B1965C1AE1}"/>
                  </a:ext>
                </a:extLst>
              </p:cNvPr>
              <p:cNvSpPr/>
              <p:nvPr/>
            </p:nvSpPr>
            <p:spPr>
              <a:xfrm>
                <a:off x="3617744" y="4624478"/>
                <a:ext cx="21514" cy="19080"/>
              </a:xfrm>
              <a:custGeom>
                <a:avLst/>
                <a:gdLst>
                  <a:gd name="connsiteX0" fmla="*/ 7307 w 35109"/>
                  <a:gd name="connsiteY0" fmla="*/ 5698 h 31137"/>
                  <a:gd name="connsiteX1" fmla="*/ 22026 w 35109"/>
                  <a:gd name="connsiteY1" fmla="*/ 13875 h 31137"/>
                  <a:gd name="connsiteX2" fmla="*/ 30203 w 35109"/>
                  <a:gd name="connsiteY2" fmla="*/ 30230 h 31137"/>
                  <a:gd name="connsiteX3" fmla="*/ 35110 w 35109"/>
                  <a:gd name="connsiteY3" fmla="*/ 5698 h 31137"/>
                  <a:gd name="connsiteX4" fmla="*/ 765 w 35109"/>
                  <a:gd name="connsiteY4" fmla="*/ 2427 h 31137"/>
                  <a:gd name="connsiteX5" fmla="*/ 7307 w 35109"/>
                  <a:gd name="connsiteY5" fmla="*/ 5698 h 3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9" h="31137">
                    <a:moveTo>
                      <a:pt x="7307" y="5698"/>
                    </a:moveTo>
                    <a:cubicBezTo>
                      <a:pt x="12213" y="8969"/>
                      <a:pt x="18755" y="8969"/>
                      <a:pt x="22026" y="13875"/>
                    </a:cubicBezTo>
                    <a:cubicBezTo>
                      <a:pt x="25297" y="18782"/>
                      <a:pt x="25297" y="35136"/>
                      <a:pt x="30203" y="30230"/>
                    </a:cubicBezTo>
                    <a:cubicBezTo>
                      <a:pt x="33474" y="25324"/>
                      <a:pt x="35110" y="12240"/>
                      <a:pt x="35110" y="5698"/>
                    </a:cubicBezTo>
                    <a:cubicBezTo>
                      <a:pt x="20391" y="792"/>
                      <a:pt x="15484" y="-2479"/>
                      <a:pt x="765" y="2427"/>
                    </a:cubicBezTo>
                    <a:cubicBezTo>
                      <a:pt x="-2506" y="2427"/>
                      <a:pt x="5671" y="5698"/>
                      <a:pt x="7307" y="5698"/>
                    </a:cubicBezTo>
                    <a:close/>
                  </a:path>
                </a:pathLst>
              </a:custGeom>
              <a:grpFill/>
              <a:ln w="1634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D2BA9EEA-1824-1383-0CDF-3C7701316E33}"/>
                  </a:ext>
                </a:extLst>
              </p:cNvPr>
              <p:cNvSpPr/>
              <p:nvPr/>
            </p:nvSpPr>
            <p:spPr>
              <a:xfrm>
                <a:off x="3817643" y="4561827"/>
                <a:ext cx="10021" cy="10021"/>
              </a:xfrm>
              <a:custGeom>
                <a:avLst/>
                <a:gdLst>
                  <a:gd name="connsiteX0" fmla="*/ 0 w 16354"/>
                  <a:gd name="connsiteY0" fmla="*/ 0 h 16354"/>
                  <a:gd name="connsiteX1" fmla="*/ 0 w 16354"/>
                  <a:gd name="connsiteY1" fmla="*/ 0 h 16354"/>
                  <a:gd name="connsiteX2" fmla="*/ 0 w 16354"/>
                  <a:gd name="connsiteY2" fmla="*/ 0 h 16354"/>
                </a:gdLst>
                <a:ahLst/>
                <a:cxnLst>
                  <a:cxn ang="0">
                    <a:pos x="connsiteX0" y="connsiteY0"/>
                  </a:cxn>
                  <a:cxn ang="0">
                    <a:pos x="connsiteX1" y="connsiteY1"/>
                  </a:cxn>
                  <a:cxn ang="0">
                    <a:pos x="connsiteX2" y="connsiteY2"/>
                  </a:cxn>
                </a:cxnLst>
                <a:rect l="l" t="t" r="r" b="b"/>
                <a:pathLst>
                  <a:path w="16354" h="16354">
                    <a:moveTo>
                      <a:pt x="0" y="0"/>
                    </a:moveTo>
                    <a:cubicBezTo>
                      <a:pt x="0" y="0"/>
                      <a:pt x="0" y="0"/>
                      <a:pt x="0" y="0"/>
                    </a:cubicBezTo>
                    <a:cubicBezTo>
                      <a:pt x="0" y="0"/>
                      <a:pt x="0" y="0"/>
                      <a:pt x="0" y="0"/>
                    </a:cubicBezTo>
                    <a:close/>
                  </a:path>
                </a:pathLst>
              </a:custGeom>
              <a:grpFill/>
              <a:ln w="1634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F8EE8EC-4082-FB84-0AA5-BD3FB8D3024B}"/>
                  </a:ext>
                </a:extLst>
              </p:cNvPr>
              <p:cNvSpPr/>
              <p:nvPr/>
            </p:nvSpPr>
            <p:spPr>
              <a:xfrm>
                <a:off x="3527373" y="4547797"/>
                <a:ext cx="360370" cy="373253"/>
              </a:xfrm>
              <a:custGeom>
                <a:avLst/>
                <a:gdLst>
                  <a:gd name="connsiteX0" fmla="*/ 583278 w 588099"/>
                  <a:gd name="connsiteY0" fmla="*/ 274757 h 609124"/>
                  <a:gd name="connsiteX1" fmla="*/ 583278 w 588099"/>
                  <a:gd name="connsiteY1" fmla="*/ 269851 h 609124"/>
                  <a:gd name="connsiteX2" fmla="*/ 583278 w 588099"/>
                  <a:gd name="connsiteY2" fmla="*/ 266580 h 609124"/>
                  <a:gd name="connsiteX3" fmla="*/ 578371 w 588099"/>
                  <a:gd name="connsiteY3" fmla="*/ 264945 h 609124"/>
                  <a:gd name="connsiteX4" fmla="*/ 578371 w 588099"/>
                  <a:gd name="connsiteY4" fmla="*/ 264945 h 609124"/>
                  <a:gd name="connsiteX5" fmla="*/ 578371 w 588099"/>
                  <a:gd name="connsiteY5" fmla="*/ 260038 h 609124"/>
                  <a:gd name="connsiteX6" fmla="*/ 535849 w 588099"/>
                  <a:gd name="connsiteY6" fmla="*/ 260038 h 609124"/>
                  <a:gd name="connsiteX7" fmla="*/ 535849 w 588099"/>
                  <a:gd name="connsiteY7" fmla="*/ 250226 h 609124"/>
                  <a:gd name="connsiteX8" fmla="*/ 544026 w 588099"/>
                  <a:gd name="connsiteY8" fmla="*/ 240413 h 609124"/>
                  <a:gd name="connsiteX9" fmla="*/ 529307 w 588099"/>
                  <a:gd name="connsiteY9" fmla="*/ 225694 h 609124"/>
                  <a:gd name="connsiteX10" fmla="*/ 521130 w 588099"/>
                  <a:gd name="connsiteY10" fmla="*/ 186443 h 609124"/>
                  <a:gd name="connsiteX11" fmla="*/ 517859 w 588099"/>
                  <a:gd name="connsiteY11" fmla="*/ 179901 h 609124"/>
                  <a:gd name="connsiteX12" fmla="*/ 491692 w 588099"/>
                  <a:gd name="connsiteY12" fmla="*/ 192984 h 609124"/>
                  <a:gd name="connsiteX13" fmla="*/ 494963 w 588099"/>
                  <a:gd name="connsiteY13" fmla="*/ 207704 h 609124"/>
                  <a:gd name="connsiteX14" fmla="*/ 436086 w 588099"/>
                  <a:gd name="connsiteY14" fmla="*/ 196255 h 609124"/>
                  <a:gd name="connsiteX15" fmla="*/ 401741 w 588099"/>
                  <a:gd name="connsiteY15" fmla="*/ 130837 h 609124"/>
                  <a:gd name="connsiteX16" fmla="*/ 450805 w 588099"/>
                  <a:gd name="connsiteY16" fmla="*/ 124295 h 609124"/>
                  <a:gd name="connsiteX17" fmla="*/ 454076 w 588099"/>
                  <a:gd name="connsiteY17" fmla="*/ 94857 h 609124"/>
                  <a:gd name="connsiteX18" fmla="*/ 483514 w 588099"/>
                  <a:gd name="connsiteY18" fmla="*/ 104670 h 609124"/>
                  <a:gd name="connsiteX19" fmla="*/ 534214 w 588099"/>
                  <a:gd name="connsiteY19" fmla="*/ 60512 h 609124"/>
                  <a:gd name="connsiteX20" fmla="*/ 540755 w 588099"/>
                  <a:gd name="connsiteY20" fmla="*/ 60512 h 609124"/>
                  <a:gd name="connsiteX21" fmla="*/ 578371 w 588099"/>
                  <a:gd name="connsiteY21" fmla="*/ 40886 h 609124"/>
                  <a:gd name="connsiteX22" fmla="*/ 560381 w 588099"/>
                  <a:gd name="connsiteY22" fmla="*/ 24532 h 609124"/>
                  <a:gd name="connsiteX23" fmla="*/ 539120 w 588099"/>
                  <a:gd name="connsiteY23" fmla="*/ 0 h 609124"/>
                  <a:gd name="connsiteX24" fmla="*/ 547297 w 588099"/>
                  <a:gd name="connsiteY24" fmla="*/ 21261 h 609124"/>
                  <a:gd name="connsiteX25" fmla="*/ 539120 w 588099"/>
                  <a:gd name="connsiteY25" fmla="*/ 14719 h 609124"/>
                  <a:gd name="connsiteX26" fmla="*/ 519495 w 588099"/>
                  <a:gd name="connsiteY26" fmla="*/ 11448 h 609124"/>
                  <a:gd name="connsiteX27" fmla="*/ 512953 w 588099"/>
                  <a:gd name="connsiteY27" fmla="*/ 50699 h 609124"/>
                  <a:gd name="connsiteX28" fmla="*/ 501504 w 588099"/>
                  <a:gd name="connsiteY28" fmla="*/ 50699 h 609124"/>
                  <a:gd name="connsiteX29" fmla="*/ 490056 w 588099"/>
                  <a:gd name="connsiteY29" fmla="*/ 58877 h 609124"/>
                  <a:gd name="connsiteX30" fmla="*/ 493327 w 588099"/>
                  <a:gd name="connsiteY30" fmla="*/ 53970 h 609124"/>
                  <a:gd name="connsiteX31" fmla="*/ 508046 w 588099"/>
                  <a:gd name="connsiteY31" fmla="*/ 42522 h 609124"/>
                  <a:gd name="connsiteX32" fmla="*/ 508046 w 588099"/>
                  <a:gd name="connsiteY32" fmla="*/ 3271 h 609124"/>
                  <a:gd name="connsiteX33" fmla="*/ 498233 w 588099"/>
                  <a:gd name="connsiteY33" fmla="*/ 13084 h 609124"/>
                  <a:gd name="connsiteX34" fmla="*/ 491692 w 588099"/>
                  <a:gd name="connsiteY34" fmla="*/ 32709 h 609124"/>
                  <a:gd name="connsiteX35" fmla="*/ 494963 w 588099"/>
                  <a:gd name="connsiteY35" fmla="*/ 24532 h 609124"/>
                  <a:gd name="connsiteX36" fmla="*/ 491692 w 588099"/>
                  <a:gd name="connsiteY36" fmla="*/ 3271 h 609124"/>
                  <a:gd name="connsiteX37" fmla="*/ 486785 w 588099"/>
                  <a:gd name="connsiteY37" fmla="*/ 8177 h 609124"/>
                  <a:gd name="connsiteX38" fmla="*/ 475337 w 588099"/>
                  <a:gd name="connsiteY38" fmla="*/ 17990 h 609124"/>
                  <a:gd name="connsiteX39" fmla="*/ 475337 w 588099"/>
                  <a:gd name="connsiteY39" fmla="*/ 17990 h 609124"/>
                  <a:gd name="connsiteX40" fmla="*/ 475337 w 588099"/>
                  <a:gd name="connsiteY40" fmla="*/ 17990 h 609124"/>
                  <a:gd name="connsiteX41" fmla="*/ 475337 w 588099"/>
                  <a:gd name="connsiteY41" fmla="*/ 17990 h 609124"/>
                  <a:gd name="connsiteX42" fmla="*/ 470431 w 588099"/>
                  <a:gd name="connsiteY42" fmla="*/ 3271 h 609124"/>
                  <a:gd name="connsiteX43" fmla="*/ 463889 w 588099"/>
                  <a:gd name="connsiteY43" fmla="*/ 9813 h 609124"/>
                  <a:gd name="connsiteX44" fmla="*/ 450805 w 588099"/>
                  <a:gd name="connsiteY44" fmla="*/ 11448 h 609124"/>
                  <a:gd name="connsiteX45" fmla="*/ 445899 w 588099"/>
                  <a:gd name="connsiteY45" fmla="*/ 11448 h 609124"/>
                  <a:gd name="connsiteX46" fmla="*/ 436086 w 588099"/>
                  <a:gd name="connsiteY46" fmla="*/ 1635 h 609124"/>
                  <a:gd name="connsiteX47" fmla="*/ 429544 w 588099"/>
                  <a:gd name="connsiteY47" fmla="*/ 13084 h 609124"/>
                  <a:gd name="connsiteX48" fmla="*/ 408283 w 588099"/>
                  <a:gd name="connsiteY48" fmla="*/ 21261 h 609124"/>
                  <a:gd name="connsiteX49" fmla="*/ 413190 w 588099"/>
                  <a:gd name="connsiteY49" fmla="*/ 32709 h 609124"/>
                  <a:gd name="connsiteX50" fmla="*/ 401741 w 588099"/>
                  <a:gd name="connsiteY50" fmla="*/ 37616 h 609124"/>
                  <a:gd name="connsiteX51" fmla="*/ 411554 w 588099"/>
                  <a:gd name="connsiteY51" fmla="*/ 53970 h 609124"/>
                  <a:gd name="connsiteX52" fmla="*/ 387022 w 588099"/>
                  <a:gd name="connsiteY52" fmla="*/ 47428 h 609124"/>
                  <a:gd name="connsiteX53" fmla="*/ 395199 w 588099"/>
                  <a:gd name="connsiteY53" fmla="*/ 58877 h 609124"/>
                  <a:gd name="connsiteX54" fmla="*/ 351042 w 588099"/>
                  <a:gd name="connsiteY54" fmla="*/ 67054 h 609124"/>
                  <a:gd name="connsiteX55" fmla="*/ 387022 w 588099"/>
                  <a:gd name="connsiteY55" fmla="*/ 88315 h 609124"/>
                  <a:gd name="connsiteX56" fmla="*/ 391929 w 588099"/>
                  <a:gd name="connsiteY56" fmla="*/ 88315 h 609124"/>
                  <a:gd name="connsiteX57" fmla="*/ 401741 w 588099"/>
                  <a:gd name="connsiteY57" fmla="*/ 88315 h 609124"/>
                  <a:gd name="connsiteX58" fmla="*/ 401741 w 588099"/>
                  <a:gd name="connsiteY58" fmla="*/ 94857 h 609124"/>
                  <a:gd name="connsiteX59" fmla="*/ 419731 w 588099"/>
                  <a:gd name="connsiteY59" fmla="*/ 98128 h 609124"/>
                  <a:gd name="connsiteX60" fmla="*/ 395199 w 588099"/>
                  <a:gd name="connsiteY60" fmla="*/ 112847 h 609124"/>
                  <a:gd name="connsiteX61" fmla="*/ 391929 w 588099"/>
                  <a:gd name="connsiteY61" fmla="*/ 116118 h 609124"/>
                  <a:gd name="connsiteX62" fmla="*/ 372303 w 588099"/>
                  <a:gd name="connsiteY62" fmla="*/ 109576 h 609124"/>
                  <a:gd name="connsiteX63" fmla="*/ 365761 w 588099"/>
                  <a:gd name="connsiteY63" fmla="*/ 116118 h 609124"/>
                  <a:gd name="connsiteX64" fmla="*/ 344500 w 588099"/>
                  <a:gd name="connsiteY64" fmla="*/ 121024 h 609124"/>
                  <a:gd name="connsiteX65" fmla="*/ 359219 w 588099"/>
                  <a:gd name="connsiteY65" fmla="*/ 132472 h 609124"/>
                  <a:gd name="connsiteX66" fmla="*/ 352677 w 588099"/>
                  <a:gd name="connsiteY66" fmla="*/ 129201 h 609124"/>
                  <a:gd name="connsiteX67" fmla="*/ 359219 w 588099"/>
                  <a:gd name="connsiteY67" fmla="*/ 142285 h 609124"/>
                  <a:gd name="connsiteX68" fmla="*/ 349407 w 588099"/>
                  <a:gd name="connsiteY68" fmla="*/ 152098 h 609124"/>
                  <a:gd name="connsiteX69" fmla="*/ 342865 w 588099"/>
                  <a:gd name="connsiteY69" fmla="*/ 148827 h 609124"/>
                  <a:gd name="connsiteX70" fmla="*/ 336323 w 588099"/>
                  <a:gd name="connsiteY70" fmla="*/ 134108 h 609124"/>
                  <a:gd name="connsiteX71" fmla="*/ 319968 w 588099"/>
                  <a:gd name="connsiteY71" fmla="*/ 130837 h 609124"/>
                  <a:gd name="connsiteX72" fmla="*/ 300343 w 588099"/>
                  <a:gd name="connsiteY72" fmla="*/ 116118 h 609124"/>
                  <a:gd name="connsiteX73" fmla="*/ 288895 w 588099"/>
                  <a:gd name="connsiteY73" fmla="*/ 127566 h 609124"/>
                  <a:gd name="connsiteX74" fmla="*/ 279082 w 588099"/>
                  <a:gd name="connsiteY74" fmla="*/ 104670 h 609124"/>
                  <a:gd name="connsiteX75" fmla="*/ 265998 w 588099"/>
                  <a:gd name="connsiteY75" fmla="*/ 103034 h 609124"/>
                  <a:gd name="connsiteX76" fmla="*/ 226747 w 588099"/>
                  <a:gd name="connsiteY76" fmla="*/ 78502 h 609124"/>
                  <a:gd name="connsiteX77" fmla="*/ 225111 w 588099"/>
                  <a:gd name="connsiteY77" fmla="*/ 94857 h 609124"/>
                  <a:gd name="connsiteX78" fmla="*/ 216934 w 588099"/>
                  <a:gd name="connsiteY78" fmla="*/ 88315 h 609124"/>
                  <a:gd name="connsiteX79" fmla="*/ 210392 w 588099"/>
                  <a:gd name="connsiteY79" fmla="*/ 88315 h 609124"/>
                  <a:gd name="connsiteX80" fmla="*/ 187496 w 588099"/>
                  <a:gd name="connsiteY80" fmla="*/ 81773 h 609124"/>
                  <a:gd name="connsiteX81" fmla="*/ 190767 w 588099"/>
                  <a:gd name="connsiteY81" fmla="*/ 86679 h 609124"/>
                  <a:gd name="connsiteX82" fmla="*/ 177683 w 588099"/>
                  <a:gd name="connsiteY82" fmla="*/ 104670 h 609124"/>
                  <a:gd name="connsiteX83" fmla="*/ 180954 w 588099"/>
                  <a:gd name="connsiteY83" fmla="*/ 109576 h 609124"/>
                  <a:gd name="connsiteX84" fmla="*/ 195673 w 588099"/>
                  <a:gd name="connsiteY84" fmla="*/ 88315 h 609124"/>
                  <a:gd name="connsiteX85" fmla="*/ 202215 w 588099"/>
                  <a:gd name="connsiteY85" fmla="*/ 98128 h 609124"/>
                  <a:gd name="connsiteX86" fmla="*/ 194038 w 588099"/>
                  <a:gd name="connsiteY86" fmla="*/ 117753 h 609124"/>
                  <a:gd name="connsiteX87" fmla="*/ 207121 w 588099"/>
                  <a:gd name="connsiteY87" fmla="*/ 112847 h 609124"/>
                  <a:gd name="connsiteX88" fmla="*/ 194038 w 588099"/>
                  <a:gd name="connsiteY88" fmla="*/ 127566 h 609124"/>
                  <a:gd name="connsiteX89" fmla="*/ 198944 w 588099"/>
                  <a:gd name="connsiteY89" fmla="*/ 148827 h 609124"/>
                  <a:gd name="connsiteX90" fmla="*/ 179319 w 588099"/>
                  <a:gd name="connsiteY90" fmla="*/ 152098 h 609124"/>
                  <a:gd name="connsiteX91" fmla="*/ 220205 w 588099"/>
                  <a:gd name="connsiteY91" fmla="*/ 161911 h 609124"/>
                  <a:gd name="connsiteX92" fmla="*/ 210392 w 588099"/>
                  <a:gd name="connsiteY92" fmla="*/ 171723 h 609124"/>
                  <a:gd name="connsiteX93" fmla="*/ 215299 w 588099"/>
                  <a:gd name="connsiteY93" fmla="*/ 179901 h 609124"/>
                  <a:gd name="connsiteX94" fmla="*/ 176048 w 588099"/>
                  <a:gd name="connsiteY94" fmla="*/ 174994 h 609124"/>
                  <a:gd name="connsiteX95" fmla="*/ 169506 w 588099"/>
                  <a:gd name="connsiteY95" fmla="*/ 197891 h 609124"/>
                  <a:gd name="connsiteX96" fmla="*/ 141703 w 588099"/>
                  <a:gd name="connsiteY96" fmla="*/ 201162 h 609124"/>
                  <a:gd name="connsiteX97" fmla="*/ 131890 w 588099"/>
                  <a:gd name="connsiteY97" fmla="*/ 196255 h 609124"/>
                  <a:gd name="connsiteX98" fmla="*/ 140067 w 588099"/>
                  <a:gd name="connsiteY98" fmla="*/ 219152 h 609124"/>
                  <a:gd name="connsiteX99" fmla="*/ 126984 w 588099"/>
                  <a:gd name="connsiteY99" fmla="*/ 219152 h 609124"/>
                  <a:gd name="connsiteX100" fmla="*/ 123713 w 588099"/>
                  <a:gd name="connsiteY100" fmla="*/ 222423 h 609124"/>
                  <a:gd name="connsiteX101" fmla="*/ 143338 w 588099"/>
                  <a:gd name="connsiteY101" fmla="*/ 237142 h 609124"/>
                  <a:gd name="connsiteX102" fmla="*/ 164599 w 588099"/>
                  <a:gd name="connsiteY102" fmla="*/ 235506 h 609124"/>
                  <a:gd name="connsiteX103" fmla="*/ 148245 w 588099"/>
                  <a:gd name="connsiteY103" fmla="*/ 248590 h 609124"/>
                  <a:gd name="connsiteX104" fmla="*/ 161328 w 588099"/>
                  <a:gd name="connsiteY104" fmla="*/ 256768 h 609124"/>
                  <a:gd name="connsiteX105" fmla="*/ 180954 w 588099"/>
                  <a:gd name="connsiteY105" fmla="*/ 251861 h 609124"/>
                  <a:gd name="connsiteX106" fmla="*/ 184225 w 588099"/>
                  <a:gd name="connsiteY106" fmla="*/ 260038 h 609124"/>
                  <a:gd name="connsiteX107" fmla="*/ 172777 w 588099"/>
                  <a:gd name="connsiteY107" fmla="*/ 274757 h 609124"/>
                  <a:gd name="connsiteX108" fmla="*/ 179319 w 588099"/>
                  <a:gd name="connsiteY108" fmla="*/ 278028 h 609124"/>
                  <a:gd name="connsiteX109" fmla="*/ 246372 w 588099"/>
                  <a:gd name="connsiteY109" fmla="*/ 297654 h 609124"/>
                  <a:gd name="connsiteX110" fmla="*/ 246372 w 588099"/>
                  <a:gd name="connsiteY110" fmla="*/ 307467 h 609124"/>
                  <a:gd name="connsiteX111" fmla="*/ 238195 w 588099"/>
                  <a:gd name="connsiteY111" fmla="*/ 320550 h 609124"/>
                  <a:gd name="connsiteX112" fmla="*/ 238195 w 588099"/>
                  <a:gd name="connsiteY112" fmla="*/ 314009 h 609124"/>
                  <a:gd name="connsiteX113" fmla="*/ 205486 w 588099"/>
                  <a:gd name="connsiteY113" fmla="*/ 304196 h 609124"/>
                  <a:gd name="connsiteX114" fmla="*/ 176048 w 588099"/>
                  <a:gd name="connsiteY114" fmla="*/ 328728 h 609124"/>
                  <a:gd name="connsiteX115" fmla="*/ 176048 w 588099"/>
                  <a:gd name="connsiteY115" fmla="*/ 335269 h 609124"/>
                  <a:gd name="connsiteX116" fmla="*/ 182590 w 588099"/>
                  <a:gd name="connsiteY116" fmla="*/ 338541 h 609124"/>
                  <a:gd name="connsiteX117" fmla="*/ 154787 w 588099"/>
                  <a:gd name="connsiteY117" fmla="*/ 364708 h 609124"/>
                  <a:gd name="connsiteX118" fmla="*/ 110629 w 588099"/>
                  <a:gd name="connsiteY118" fmla="*/ 377792 h 609124"/>
                  <a:gd name="connsiteX119" fmla="*/ 95910 w 588099"/>
                  <a:gd name="connsiteY119" fmla="*/ 377792 h 609124"/>
                  <a:gd name="connsiteX120" fmla="*/ 107358 w 588099"/>
                  <a:gd name="connsiteY120" fmla="*/ 382698 h 609124"/>
                  <a:gd name="connsiteX121" fmla="*/ 140067 w 588099"/>
                  <a:gd name="connsiteY121" fmla="*/ 381062 h 609124"/>
                  <a:gd name="connsiteX122" fmla="*/ 143338 w 588099"/>
                  <a:gd name="connsiteY122" fmla="*/ 376156 h 609124"/>
                  <a:gd name="connsiteX123" fmla="*/ 143338 w 588099"/>
                  <a:gd name="connsiteY123" fmla="*/ 382698 h 609124"/>
                  <a:gd name="connsiteX124" fmla="*/ 154787 w 588099"/>
                  <a:gd name="connsiteY124" fmla="*/ 394146 h 609124"/>
                  <a:gd name="connsiteX125" fmla="*/ 166235 w 588099"/>
                  <a:gd name="connsiteY125" fmla="*/ 402323 h 609124"/>
                  <a:gd name="connsiteX126" fmla="*/ 212028 w 588099"/>
                  <a:gd name="connsiteY126" fmla="*/ 384333 h 609124"/>
                  <a:gd name="connsiteX127" fmla="*/ 208757 w 588099"/>
                  <a:gd name="connsiteY127" fmla="*/ 399053 h 609124"/>
                  <a:gd name="connsiteX128" fmla="*/ 230018 w 588099"/>
                  <a:gd name="connsiteY128" fmla="*/ 410501 h 609124"/>
                  <a:gd name="connsiteX129" fmla="*/ 205486 w 588099"/>
                  <a:gd name="connsiteY129" fmla="*/ 403959 h 609124"/>
                  <a:gd name="connsiteX130" fmla="*/ 164599 w 588099"/>
                  <a:gd name="connsiteY130" fmla="*/ 403959 h 609124"/>
                  <a:gd name="connsiteX131" fmla="*/ 149880 w 588099"/>
                  <a:gd name="connsiteY131" fmla="*/ 395782 h 609124"/>
                  <a:gd name="connsiteX132" fmla="*/ 143338 w 588099"/>
                  <a:gd name="connsiteY132" fmla="*/ 400688 h 609124"/>
                  <a:gd name="connsiteX133" fmla="*/ 122077 w 588099"/>
                  <a:gd name="connsiteY133" fmla="*/ 392511 h 609124"/>
                  <a:gd name="connsiteX134" fmla="*/ 115535 w 588099"/>
                  <a:gd name="connsiteY134" fmla="*/ 403959 h 609124"/>
                  <a:gd name="connsiteX135" fmla="*/ 120442 w 588099"/>
                  <a:gd name="connsiteY135" fmla="*/ 408865 h 609124"/>
                  <a:gd name="connsiteX136" fmla="*/ 82826 w 588099"/>
                  <a:gd name="connsiteY136" fmla="*/ 407230 h 609124"/>
                  <a:gd name="connsiteX137" fmla="*/ 82826 w 588099"/>
                  <a:gd name="connsiteY137" fmla="*/ 426855 h 609124"/>
                  <a:gd name="connsiteX138" fmla="*/ 81191 w 588099"/>
                  <a:gd name="connsiteY138" fmla="*/ 433397 h 609124"/>
                  <a:gd name="connsiteX139" fmla="*/ 95910 w 588099"/>
                  <a:gd name="connsiteY139" fmla="*/ 443210 h 609124"/>
                  <a:gd name="connsiteX140" fmla="*/ 87733 w 588099"/>
                  <a:gd name="connsiteY140" fmla="*/ 439939 h 609124"/>
                  <a:gd name="connsiteX141" fmla="*/ 68107 w 588099"/>
                  <a:gd name="connsiteY141" fmla="*/ 428491 h 609124"/>
                  <a:gd name="connsiteX142" fmla="*/ 55023 w 588099"/>
                  <a:gd name="connsiteY142" fmla="*/ 428491 h 609124"/>
                  <a:gd name="connsiteX143" fmla="*/ 50117 w 588099"/>
                  <a:gd name="connsiteY143" fmla="*/ 428491 h 609124"/>
                  <a:gd name="connsiteX144" fmla="*/ 53388 w 588099"/>
                  <a:gd name="connsiteY144" fmla="*/ 420314 h 609124"/>
                  <a:gd name="connsiteX145" fmla="*/ 33762 w 588099"/>
                  <a:gd name="connsiteY145" fmla="*/ 421949 h 609124"/>
                  <a:gd name="connsiteX146" fmla="*/ 28856 w 588099"/>
                  <a:gd name="connsiteY146" fmla="*/ 420314 h 609124"/>
                  <a:gd name="connsiteX147" fmla="*/ 25585 w 588099"/>
                  <a:gd name="connsiteY147" fmla="*/ 428491 h 609124"/>
                  <a:gd name="connsiteX148" fmla="*/ 10866 w 588099"/>
                  <a:gd name="connsiteY148" fmla="*/ 435033 h 609124"/>
                  <a:gd name="connsiteX149" fmla="*/ 17408 w 588099"/>
                  <a:gd name="connsiteY149" fmla="*/ 441574 h 609124"/>
                  <a:gd name="connsiteX150" fmla="*/ 71378 w 588099"/>
                  <a:gd name="connsiteY150" fmla="*/ 453023 h 609124"/>
                  <a:gd name="connsiteX151" fmla="*/ 87733 w 588099"/>
                  <a:gd name="connsiteY151" fmla="*/ 462836 h 609124"/>
                  <a:gd name="connsiteX152" fmla="*/ 73014 w 588099"/>
                  <a:gd name="connsiteY152" fmla="*/ 457929 h 609124"/>
                  <a:gd name="connsiteX153" fmla="*/ 63201 w 588099"/>
                  <a:gd name="connsiteY153" fmla="*/ 464471 h 609124"/>
                  <a:gd name="connsiteX154" fmla="*/ 56659 w 588099"/>
                  <a:gd name="connsiteY154" fmla="*/ 469378 h 609124"/>
                  <a:gd name="connsiteX155" fmla="*/ 17408 w 588099"/>
                  <a:gd name="connsiteY155" fmla="*/ 474284 h 609124"/>
                  <a:gd name="connsiteX156" fmla="*/ 20679 w 588099"/>
                  <a:gd name="connsiteY156" fmla="*/ 479190 h 609124"/>
                  <a:gd name="connsiteX157" fmla="*/ 20679 w 588099"/>
                  <a:gd name="connsiteY157" fmla="*/ 485732 h 609124"/>
                  <a:gd name="connsiteX158" fmla="*/ 2689 w 588099"/>
                  <a:gd name="connsiteY158" fmla="*/ 482461 h 609124"/>
                  <a:gd name="connsiteX159" fmla="*/ 7595 w 588099"/>
                  <a:gd name="connsiteY159" fmla="*/ 490638 h 609124"/>
                  <a:gd name="connsiteX160" fmla="*/ 2689 w 588099"/>
                  <a:gd name="connsiteY160" fmla="*/ 502087 h 609124"/>
                  <a:gd name="connsiteX161" fmla="*/ 22314 w 588099"/>
                  <a:gd name="connsiteY161" fmla="*/ 495545 h 609124"/>
                  <a:gd name="connsiteX162" fmla="*/ 22314 w 588099"/>
                  <a:gd name="connsiteY162" fmla="*/ 518441 h 609124"/>
                  <a:gd name="connsiteX163" fmla="*/ 82826 w 588099"/>
                  <a:gd name="connsiteY163" fmla="*/ 518441 h 609124"/>
                  <a:gd name="connsiteX164" fmla="*/ 91004 w 588099"/>
                  <a:gd name="connsiteY164" fmla="*/ 518441 h 609124"/>
                  <a:gd name="connsiteX165" fmla="*/ 59930 w 588099"/>
                  <a:gd name="connsiteY165" fmla="*/ 523348 h 609124"/>
                  <a:gd name="connsiteX166" fmla="*/ 63201 w 588099"/>
                  <a:gd name="connsiteY166" fmla="*/ 528254 h 609124"/>
                  <a:gd name="connsiteX167" fmla="*/ 23950 w 588099"/>
                  <a:gd name="connsiteY167" fmla="*/ 539702 h 609124"/>
                  <a:gd name="connsiteX168" fmla="*/ 10866 w 588099"/>
                  <a:gd name="connsiteY168" fmla="*/ 544609 h 609124"/>
                  <a:gd name="connsiteX169" fmla="*/ 14137 w 588099"/>
                  <a:gd name="connsiteY169" fmla="*/ 542973 h 609124"/>
                  <a:gd name="connsiteX170" fmla="*/ 20679 w 588099"/>
                  <a:gd name="connsiteY170" fmla="*/ 546244 h 609124"/>
                  <a:gd name="connsiteX171" fmla="*/ 40304 w 588099"/>
                  <a:gd name="connsiteY171" fmla="*/ 544609 h 609124"/>
                  <a:gd name="connsiteX172" fmla="*/ 76285 w 588099"/>
                  <a:gd name="connsiteY172" fmla="*/ 552786 h 609124"/>
                  <a:gd name="connsiteX173" fmla="*/ 86097 w 588099"/>
                  <a:gd name="connsiteY173" fmla="*/ 542973 h 609124"/>
                  <a:gd name="connsiteX174" fmla="*/ 94275 w 588099"/>
                  <a:gd name="connsiteY174" fmla="*/ 552786 h 609124"/>
                  <a:gd name="connsiteX175" fmla="*/ 40304 w 588099"/>
                  <a:gd name="connsiteY175" fmla="*/ 564234 h 609124"/>
                  <a:gd name="connsiteX176" fmla="*/ 37033 w 588099"/>
                  <a:gd name="connsiteY176" fmla="*/ 582224 h 609124"/>
                  <a:gd name="connsiteX177" fmla="*/ 59930 w 588099"/>
                  <a:gd name="connsiteY177" fmla="*/ 577318 h 609124"/>
                  <a:gd name="connsiteX178" fmla="*/ 69743 w 588099"/>
                  <a:gd name="connsiteY178" fmla="*/ 583860 h 609124"/>
                  <a:gd name="connsiteX179" fmla="*/ 71378 w 588099"/>
                  <a:gd name="connsiteY179" fmla="*/ 577318 h 609124"/>
                  <a:gd name="connsiteX180" fmla="*/ 82826 w 588099"/>
                  <a:gd name="connsiteY180" fmla="*/ 582224 h 609124"/>
                  <a:gd name="connsiteX181" fmla="*/ 84462 w 588099"/>
                  <a:gd name="connsiteY181" fmla="*/ 577318 h 609124"/>
                  <a:gd name="connsiteX182" fmla="*/ 84462 w 588099"/>
                  <a:gd name="connsiteY182" fmla="*/ 596943 h 609124"/>
                  <a:gd name="connsiteX183" fmla="*/ 95910 w 588099"/>
                  <a:gd name="connsiteY183" fmla="*/ 595308 h 609124"/>
                  <a:gd name="connsiteX184" fmla="*/ 104087 w 588099"/>
                  <a:gd name="connsiteY184" fmla="*/ 601850 h 609124"/>
                  <a:gd name="connsiteX185" fmla="*/ 118806 w 588099"/>
                  <a:gd name="connsiteY185" fmla="*/ 596943 h 609124"/>
                  <a:gd name="connsiteX186" fmla="*/ 118806 w 588099"/>
                  <a:gd name="connsiteY186" fmla="*/ 590402 h 609124"/>
                  <a:gd name="connsiteX187" fmla="*/ 138432 w 588099"/>
                  <a:gd name="connsiteY187" fmla="*/ 605121 h 609124"/>
                  <a:gd name="connsiteX188" fmla="*/ 148245 w 588099"/>
                  <a:gd name="connsiteY188" fmla="*/ 598579 h 609124"/>
                  <a:gd name="connsiteX189" fmla="*/ 164599 w 588099"/>
                  <a:gd name="connsiteY189" fmla="*/ 608392 h 609124"/>
                  <a:gd name="connsiteX190" fmla="*/ 184225 w 588099"/>
                  <a:gd name="connsiteY190" fmla="*/ 608392 h 609124"/>
                  <a:gd name="connsiteX191" fmla="*/ 190767 w 588099"/>
                  <a:gd name="connsiteY191" fmla="*/ 590402 h 609124"/>
                  <a:gd name="connsiteX192" fmla="*/ 223476 w 588099"/>
                  <a:gd name="connsiteY192" fmla="*/ 575683 h 609124"/>
                  <a:gd name="connsiteX193" fmla="*/ 215299 w 588099"/>
                  <a:gd name="connsiteY193" fmla="*/ 567505 h 609124"/>
                  <a:gd name="connsiteX194" fmla="*/ 221840 w 588099"/>
                  <a:gd name="connsiteY194" fmla="*/ 567505 h 609124"/>
                  <a:gd name="connsiteX195" fmla="*/ 241466 w 588099"/>
                  <a:gd name="connsiteY195" fmla="*/ 572411 h 609124"/>
                  <a:gd name="connsiteX196" fmla="*/ 226747 w 588099"/>
                  <a:gd name="connsiteY196" fmla="*/ 580589 h 609124"/>
                  <a:gd name="connsiteX197" fmla="*/ 254550 w 588099"/>
                  <a:gd name="connsiteY197" fmla="*/ 590402 h 609124"/>
                  <a:gd name="connsiteX198" fmla="*/ 259456 w 588099"/>
                  <a:gd name="connsiteY198" fmla="*/ 582224 h 609124"/>
                  <a:gd name="connsiteX199" fmla="*/ 272540 w 588099"/>
                  <a:gd name="connsiteY199" fmla="*/ 582224 h 609124"/>
                  <a:gd name="connsiteX200" fmla="*/ 275811 w 588099"/>
                  <a:gd name="connsiteY200" fmla="*/ 574047 h 609124"/>
                  <a:gd name="connsiteX201" fmla="*/ 279082 w 588099"/>
                  <a:gd name="connsiteY201" fmla="*/ 570776 h 609124"/>
                  <a:gd name="connsiteX202" fmla="*/ 311791 w 588099"/>
                  <a:gd name="connsiteY202" fmla="*/ 575683 h 609124"/>
                  <a:gd name="connsiteX203" fmla="*/ 316697 w 588099"/>
                  <a:gd name="connsiteY203" fmla="*/ 557692 h 609124"/>
                  <a:gd name="connsiteX204" fmla="*/ 321604 w 588099"/>
                  <a:gd name="connsiteY204" fmla="*/ 562599 h 609124"/>
                  <a:gd name="connsiteX205" fmla="*/ 337958 w 588099"/>
                  <a:gd name="connsiteY205" fmla="*/ 557692 h 609124"/>
                  <a:gd name="connsiteX206" fmla="*/ 375574 w 588099"/>
                  <a:gd name="connsiteY206" fmla="*/ 567505 h 609124"/>
                  <a:gd name="connsiteX207" fmla="*/ 385387 w 588099"/>
                  <a:gd name="connsiteY207" fmla="*/ 574047 h 609124"/>
                  <a:gd name="connsiteX208" fmla="*/ 393564 w 588099"/>
                  <a:gd name="connsiteY208" fmla="*/ 554421 h 609124"/>
                  <a:gd name="connsiteX209" fmla="*/ 393564 w 588099"/>
                  <a:gd name="connsiteY209" fmla="*/ 547879 h 609124"/>
                  <a:gd name="connsiteX210" fmla="*/ 408283 w 588099"/>
                  <a:gd name="connsiteY210" fmla="*/ 562599 h 609124"/>
                  <a:gd name="connsiteX211" fmla="*/ 416460 w 588099"/>
                  <a:gd name="connsiteY211" fmla="*/ 562599 h 609124"/>
                  <a:gd name="connsiteX212" fmla="*/ 409919 w 588099"/>
                  <a:gd name="connsiteY212" fmla="*/ 570776 h 609124"/>
                  <a:gd name="connsiteX213" fmla="*/ 455712 w 588099"/>
                  <a:gd name="connsiteY213" fmla="*/ 590402 h 609124"/>
                  <a:gd name="connsiteX214" fmla="*/ 457347 w 588099"/>
                  <a:gd name="connsiteY214" fmla="*/ 587131 h 609124"/>
                  <a:gd name="connsiteX215" fmla="*/ 460618 w 588099"/>
                  <a:gd name="connsiteY215" fmla="*/ 569141 h 609124"/>
                  <a:gd name="connsiteX216" fmla="*/ 465524 w 588099"/>
                  <a:gd name="connsiteY216" fmla="*/ 560963 h 609124"/>
                  <a:gd name="connsiteX217" fmla="*/ 472066 w 588099"/>
                  <a:gd name="connsiteY217" fmla="*/ 549515 h 609124"/>
                  <a:gd name="connsiteX218" fmla="*/ 496598 w 588099"/>
                  <a:gd name="connsiteY218" fmla="*/ 531525 h 609124"/>
                  <a:gd name="connsiteX219" fmla="*/ 522765 w 588099"/>
                  <a:gd name="connsiteY219" fmla="*/ 485732 h 609124"/>
                  <a:gd name="connsiteX220" fmla="*/ 542391 w 588099"/>
                  <a:gd name="connsiteY220" fmla="*/ 466106 h 609124"/>
                  <a:gd name="connsiteX221" fmla="*/ 547297 w 588099"/>
                  <a:gd name="connsiteY221" fmla="*/ 441574 h 609124"/>
                  <a:gd name="connsiteX222" fmla="*/ 550568 w 588099"/>
                  <a:gd name="connsiteY222" fmla="*/ 410501 h 609124"/>
                  <a:gd name="connsiteX223" fmla="*/ 542391 w 588099"/>
                  <a:gd name="connsiteY223" fmla="*/ 392511 h 609124"/>
                  <a:gd name="connsiteX224" fmla="*/ 560381 w 588099"/>
                  <a:gd name="connsiteY224" fmla="*/ 395782 h 609124"/>
                  <a:gd name="connsiteX225" fmla="*/ 553839 w 588099"/>
                  <a:gd name="connsiteY225" fmla="*/ 377792 h 609124"/>
                  <a:gd name="connsiteX226" fmla="*/ 568558 w 588099"/>
                  <a:gd name="connsiteY226" fmla="*/ 359801 h 609124"/>
                  <a:gd name="connsiteX227" fmla="*/ 558746 w 588099"/>
                  <a:gd name="connsiteY227" fmla="*/ 343447 h 609124"/>
                  <a:gd name="connsiteX228" fmla="*/ 568558 w 588099"/>
                  <a:gd name="connsiteY228" fmla="*/ 300925 h 609124"/>
                  <a:gd name="connsiteX229" fmla="*/ 557110 w 588099"/>
                  <a:gd name="connsiteY229" fmla="*/ 287841 h 609124"/>
                  <a:gd name="connsiteX230" fmla="*/ 584913 w 588099"/>
                  <a:gd name="connsiteY230" fmla="*/ 274757 h 60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588099" h="609124">
                    <a:moveTo>
                      <a:pt x="583278" y="274757"/>
                    </a:moveTo>
                    <a:cubicBezTo>
                      <a:pt x="583278" y="274757"/>
                      <a:pt x="583278" y="271487"/>
                      <a:pt x="583278" y="269851"/>
                    </a:cubicBezTo>
                    <a:lnTo>
                      <a:pt x="583278" y="266580"/>
                    </a:lnTo>
                    <a:cubicBezTo>
                      <a:pt x="580007" y="266580"/>
                      <a:pt x="580007" y="266580"/>
                      <a:pt x="578371" y="264945"/>
                    </a:cubicBezTo>
                    <a:cubicBezTo>
                      <a:pt x="578371" y="264945"/>
                      <a:pt x="578371" y="264945"/>
                      <a:pt x="578371" y="264945"/>
                    </a:cubicBezTo>
                    <a:lnTo>
                      <a:pt x="578371" y="260038"/>
                    </a:lnTo>
                    <a:cubicBezTo>
                      <a:pt x="565287" y="251861"/>
                      <a:pt x="552204" y="271487"/>
                      <a:pt x="535849" y="260038"/>
                    </a:cubicBezTo>
                    <a:cubicBezTo>
                      <a:pt x="535849" y="260038"/>
                      <a:pt x="535849" y="250226"/>
                      <a:pt x="535849" y="250226"/>
                    </a:cubicBezTo>
                    <a:cubicBezTo>
                      <a:pt x="535849" y="250226"/>
                      <a:pt x="544026" y="240413"/>
                      <a:pt x="544026" y="240413"/>
                    </a:cubicBezTo>
                    <a:cubicBezTo>
                      <a:pt x="545662" y="228964"/>
                      <a:pt x="534214" y="232236"/>
                      <a:pt x="529307" y="225694"/>
                    </a:cubicBezTo>
                    <a:cubicBezTo>
                      <a:pt x="522765" y="214245"/>
                      <a:pt x="529307" y="197891"/>
                      <a:pt x="521130" y="186443"/>
                    </a:cubicBezTo>
                    <a:cubicBezTo>
                      <a:pt x="521130" y="184807"/>
                      <a:pt x="521130" y="181536"/>
                      <a:pt x="517859" y="179901"/>
                    </a:cubicBezTo>
                    <a:cubicBezTo>
                      <a:pt x="516224" y="179901"/>
                      <a:pt x="493327" y="191349"/>
                      <a:pt x="491692" y="192984"/>
                    </a:cubicBezTo>
                    <a:cubicBezTo>
                      <a:pt x="490056" y="197891"/>
                      <a:pt x="496598" y="202797"/>
                      <a:pt x="494963" y="207704"/>
                    </a:cubicBezTo>
                    <a:cubicBezTo>
                      <a:pt x="481879" y="228964"/>
                      <a:pt x="447534" y="207704"/>
                      <a:pt x="436086" y="196255"/>
                    </a:cubicBezTo>
                    <a:cubicBezTo>
                      <a:pt x="429544" y="189714"/>
                      <a:pt x="398470" y="137379"/>
                      <a:pt x="401741" y="130837"/>
                    </a:cubicBezTo>
                    <a:cubicBezTo>
                      <a:pt x="406648" y="122659"/>
                      <a:pt x="442628" y="130837"/>
                      <a:pt x="450805" y="124295"/>
                    </a:cubicBezTo>
                    <a:cubicBezTo>
                      <a:pt x="458982" y="117753"/>
                      <a:pt x="434450" y="91586"/>
                      <a:pt x="454076" y="94857"/>
                    </a:cubicBezTo>
                    <a:cubicBezTo>
                      <a:pt x="462253" y="94857"/>
                      <a:pt x="468795" y="111211"/>
                      <a:pt x="483514" y="104670"/>
                    </a:cubicBezTo>
                    <a:cubicBezTo>
                      <a:pt x="506411" y="94857"/>
                      <a:pt x="504775" y="57241"/>
                      <a:pt x="534214" y="60512"/>
                    </a:cubicBezTo>
                    <a:lnTo>
                      <a:pt x="540755" y="60512"/>
                    </a:lnTo>
                    <a:cubicBezTo>
                      <a:pt x="542391" y="42522"/>
                      <a:pt x="566923" y="49064"/>
                      <a:pt x="578371" y="40886"/>
                    </a:cubicBezTo>
                    <a:cubicBezTo>
                      <a:pt x="588184" y="32709"/>
                      <a:pt x="573465" y="44158"/>
                      <a:pt x="560381" y="24532"/>
                    </a:cubicBezTo>
                    <a:cubicBezTo>
                      <a:pt x="555475" y="16355"/>
                      <a:pt x="553839" y="1635"/>
                      <a:pt x="539120" y="0"/>
                    </a:cubicBezTo>
                    <a:cubicBezTo>
                      <a:pt x="539120" y="0"/>
                      <a:pt x="547297" y="21261"/>
                      <a:pt x="547297" y="21261"/>
                    </a:cubicBezTo>
                    <a:lnTo>
                      <a:pt x="539120" y="14719"/>
                    </a:lnTo>
                    <a:cubicBezTo>
                      <a:pt x="539120" y="14719"/>
                      <a:pt x="524401" y="9813"/>
                      <a:pt x="519495" y="11448"/>
                    </a:cubicBezTo>
                    <a:cubicBezTo>
                      <a:pt x="509682" y="14719"/>
                      <a:pt x="519495" y="44158"/>
                      <a:pt x="512953" y="50699"/>
                    </a:cubicBezTo>
                    <a:lnTo>
                      <a:pt x="501504" y="50699"/>
                    </a:lnTo>
                    <a:cubicBezTo>
                      <a:pt x="501504" y="52335"/>
                      <a:pt x="490056" y="58877"/>
                      <a:pt x="490056" y="58877"/>
                    </a:cubicBezTo>
                    <a:cubicBezTo>
                      <a:pt x="490056" y="58877"/>
                      <a:pt x="491692" y="55606"/>
                      <a:pt x="493327" y="53970"/>
                    </a:cubicBezTo>
                    <a:cubicBezTo>
                      <a:pt x="506411" y="44158"/>
                      <a:pt x="493327" y="58877"/>
                      <a:pt x="508046" y="42522"/>
                    </a:cubicBezTo>
                    <a:cubicBezTo>
                      <a:pt x="511317" y="39251"/>
                      <a:pt x="508046" y="3271"/>
                      <a:pt x="508046" y="3271"/>
                    </a:cubicBezTo>
                    <a:cubicBezTo>
                      <a:pt x="508046" y="3271"/>
                      <a:pt x="498233" y="9813"/>
                      <a:pt x="498233" y="13084"/>
                    </a:cubicBezTo>
                    <a:cubicBezTo>
                      <a:pt x="498233" y="16355"/>
                      <a:pt x="493327" y="35980"/>
                      <a:pt x="491692" y="32709"/>
                    </a:cubicBezTo>
                    <a:cubicBezTo>
                      <a:pt x="491692" y="29438"/>
                      <a:pt x="494963" y="27803"/>
                      <a:pt x="494963" y="24532"/>
                    </a:cubicBezTo>
                    <a:cubicBezTo>
                      <a:pt x="494963" y="13084"/>
                      <a:pt x="494963" y="8177"/>
                      <a:pt x="491692" y="3271"/>
                    </a:cubicBezTo>
                    <a:cubicBezTo>
                      <a:pt x="491692" y="1635"/>
                      <a:pt x="488421" y="6542"/>
                      <a:pt x="486785" y="8177"/>
                    </a:cubicBezTo>
                    <a:cubicBezTo>
                      <a:pt x="481879" y="8177"/>
                      <a:pt x="476973" y="16355"/>
                      <a:pt x="475337" y="17990"/>
                    </a:cubicBezTo>
                    <a:cubicBezTo>
                      <a:pt x="475337" y="17990"/>
                      <a:pt x="475337" y="17990"/>
                      <a:pt x="475337" y="17990"/>
                    </a:cubicBezTo>
                    <a:cubicBezTo>
                      <a:pt x="475337" y="17990"/>
                      <a:pt x="475337" y="17990"/>
                      <a:pt x="475337" y="17990"/>
                    </a:cubicBezTo>
                    <a:cubicBezTo>
                      <a:pt x="475337" y="17990"/>
                      <a:pt x="475337" y="17990"/>
                      <a:pt x="475337" y="17990"/>
                    </a:cubicBezTo>
                    <a:cubicBezTo>
                      <a:pt x="475337" y="14719"/>
                      <a:pt x="475337" y="8177"/>
                      <a:pt x="470431" y="3271"/>
                    </a:cubicBezTo>
                    <a:cubicBezTo>
                      <a:pt x="468795" y="1635"/>
                      <a:pt x="467160" y="8177"/>
                      <a:pt x="463889" y="9813"/>
                    </a:cubicBezTo>
                    <a:cubicBezTo>
                      <a:pt x="460618" y="11448"/>
                      <a:pt x="455712" y="9813"/>
                      <a:pt x="450805" y="11448"/>
                    </a:cubicBezTo>
                    <a:cubicBezTo>
                      <a:pt x="449170" y="11448"/>
                      <a:pt x="445899" y="14719"/>
                      <a:pt x="445899" y="11448"/>
                    </a:cubicBezTo>
                    <a:cubicBezTo>
                      <a:pt x="445899" y="8177"/>
                      <a:pt x="450805" y="1635"/>
                      <a:pt x="436086" y="1635"/>
                    </a:cubicBezTo>
                    <a:cubicBezTo>
                      <a:pt x="431180" y="1635"/>
                      <a:pt x="431180" y="11448"/>
                      <a:pt x="429544" y="13084"/>
                    </a:cubicBezTo>
                    <a:cubicBezTo>
                      <a:pt x="424638" y="21261"/>
                      <a:pt x="414825" y="16355"/>
                      <a:pt x="408283" y="21261"/>
                    </a:cubicBezTo>
                    <a:cubicBezTo>
                      <a:pt x="405012" y="24532"/>
                      <a:pt x="416460" y="31074"/>
                      <a:pt x="413190" y="32709"/>
                    </a:cubicBezTo>
                    <a:cubicBezTo>
                      <a:pt x="409919" y="34345"/>
                      <a:pt x="398470" y="27803"/>
                      <a:pt x="401741" y="37616"/>
                    </a:cubicBezTo>
                    <a:cubicBezTo>
                      <a:pt x="403377" y="44158"/>
                      <a:pt x="413190" y="52335"/>
                      <a:pt x="411554" y="53970"/>
                    </a:cubicBezTo>
                    <a:cubicBezTo>
                      <a:pt x="408283" y="57241"/>
                      <a:pt x="391929" y="40886"/>
                      <a:pt x="387022" y="47428"/>
                    </a:cubicBezTo>
                    <a:cubicBezTo>
                      <a:pt x="383751" y="50699"/>
                      <a:pt x="396835" y="55606"/>
                      <a:pt x="395199" y="58877"/>
                    </a:cubicBezTo>
                    <a:cubicBezTo>
                      <a:pt x="395199" y="58877"/>
                      <a:pt x="347771" y="47428"/>
                      <a:pt x="351042" y="67054"/>
                    </a:cubicBezTo>
                    <a:cubicBezTo>
                      <a:pt x="352677" y="78502"/>
                      <a:pt x="380480" y="88315"/>
                      <a:pt x="387022" y="88315"/>
                    </a:cubicBezTo>
                    <a:cubicBezTo>
                      <a:pt x="387022" y="88315"/>
                      <a:pt x="391929" y="88315"/>
                      <a:pt x="391929" y="88315"/>
                    </a:cubicBezTo>
                    <a:cubicBezTo>
                      <a:pt x="391929" y="93221"/>
                      <a:pt x="396835" y="83409"/>
                      <a:pt x="401741" y="88315"/>
                    </a:cubicBezTo>
                    <a:cubicBezTo>
                      <a:pt x="406648" y="93221"/>
                      <a:pt x="393564" y="94857"/>
                      <a:pt x="401741" y="94857"/>
                    </a:cubicBezTo>
                    <a:cubicBezTo>
                      <a:pt x="408283" y="94857"/>
                      <a:pt x="424638" y="94857"/>
                      <a:pt x="419731" y="98128"/>
                    </a:cubicBezTo>
                    <a:cubicBezTo>
                      <a:pt x="414825" y="101399"/>
                      <a:pt x="401741" y="104670"/>
                      <a:pt x="395199" y="112847"/>
                    </a:cubicBezTo>
                    <a:cubicBezTo>
                      <a:pt x="395199" y="112847"/>
                      <a:pt x="393564" y="116118"/>
                      <a:pt x="391929" y="116118"/>
                    </a:cubicBezTo>
                    <a:cubicBezTo>
                      <a:pt x="383751" y="116118"/>
                      <a:pt x="377209" y="111211"/>
                      <a:pt x="372303" y="109576"/>
                    </a:cubicBezTo>
                    <a:cubicBezTo>
                      <a:pt x="372303" y="109576"/>
                      <a:pt x="367397" y="116118"/>
                      <a:pt x="365761" y="116118"/>
                    </a:cubicBezTo>
                    <a:cubicBezTo>
                      <a:pt x="360855" y="117753"/>
                      <a:pt x="347771" y="116118"/>
                      <a:pt x="344500" y="121024"/>
                    </a:cubicBezTo>
                    <a:cubicBezTo>
                      <a:pt x="334687" y="132472"/>
                      <a:pt x="362490" y="122659"/>
                      <a:pt x="359219" y="132472"/>
                    </a:cubicBezTo>
                    <a:cubicBezTo>
                      <a:pt x="359219" y="134108"/>
                      <a:pt x="354313" y="127566"/>
                      <a:pt x="352677" y="129201"/>
                    </a:cubicBezTo>
                    <a:cubicBezTo>
                      <a:pt x="352677" y="129201"/>
                      <a:pt x="359219" y="142285"/>
                      <a:pt x="359219" y="142285"/>
                    </a:cubicBezTo>
                    <a:cubicBezTo>
                      <a:pt x="355948" y="145556"/>
                      <a:pt x="354313" y="148827"/>
                      <a:pt x="349407" y="152098"/>
                    </a:cubicBezTo>
                    <a:cubicBezTo>
                      <a:pt x="347771" y="152098"/>
                      <a:pt x="344500" y="152098"/>
                      <a:pt x="342865" y="148827"/>
                    </a:cubicBezTo>
                    <a:cubicBezTo>
                      <a:pt x="342865" y="148827"/>
                      <a:pt x="336323" y="134108"/>
                      <a:pt x="336323" y="134108"/>
                    </a:cubicBezTo>
                    <a:cubicBezTo>
                      <a:pt x="333052" y="129201"/>
                      <a:pt x="323239" y="134108"/>
                      <a:pt x="319968" y="130837"/>
                    </a:cubicBezTo>
                    <a:cubicBezTo>
                      <a:pt x="313426" y="129201"/>
                      <a:pt x="310155" y="114482"/>
                      <a:pt x="300343" y="116118"/>
                    </a:cubicBezTo>
                    <a:cubicBezTo>
                      <a:pt x="295436" y="116118"/>
                      <a:pt x="293801" y="125931"/>
                      <a:pt x="288895" y="127566"/>
                    </a:cubicBezTo>
                    <a:cubicBezTo>
                      <a:pt x="277446" y="130837"/>
                      <a:pt x="280717" y="107940"/>
                      <a:pt x="279082" y="104670"/>
                    </a:cubicBezTo>
                    <a:cubicBezTo>
                      <a:pt x="272540" y="91586"/>
                      <a:pt x="274175" y="104670"/>
                      <a:pt x="265998" y="103034"/>
                    </a:cubicBezTo>
                    <a:cubicBezTo>
                      <a:pt x="264363" y="103034"/>
                      <a:pt x="234924" y="80138"/>
                      <a:pt x="226747" y="78502"/>
                    </a:cubicBezTo>
                    <a:cubicBezTo>
                      <a:pt x="210392" y="75231"/>
                      <a:pt x="226747" y="89950"/>
                      <a:pt x="225111" y="94857"/>
                    </a:cubicBezTo>
                    <a:lnTo>
                      <a:pt x="216934" y="88315"/>
                    </a:lnTo>
                    <a:cubicBezTo>
                      <a:pt x="216934" y="88315"/>
                      <a:pt x="212028" y="91586"/>
                      <a:pt x="210392" y="88315"/>
                    </a:cubicBezTo>
                    <a:cubicBezTo>
                      <a:pt x="208757" y="78502"/>
                      <a:pt x="187496" y="71960"/>
                      <a:pt x="187496" y="81773"/>
                    </a:cubicBezTo>
                    <a:cubicBezTo>
                      <a:pt x="187496" y="83409"/>
                      <a:pt x="192402" y="85044"/>
                      <a:pt x="190767" y="86679"/>
                    </a:cubicBezTo>
                    <a:cubicBezTo>
                      <a:pt x="190767" y="86679"/>
                      <a:pt x="177683" y="99763"/>
                      <a:pt x="177683" y="104670"/>
                    </a:cubicBezTo>
                    <a:cubicBezTo>
                      <a:pt x="177683" y="106305"/>
                      <a:pt x="179319" y="109576"/>
                      <a:pt x="180954" y="109576"/>
                    </a:cubicBezTo>
                    <a:cubicBezTo>
                      <a:pt x="184225" y="109576"/>
                      <a:pt x="189131" y="89950"/>
                      <a:pt x="195673" y="88315"/>
                    </a:cubicBezTo>
                    <a:cubicBezTo>
                      <a:pt x="198944" y="88315"/>
                      <a:pt x="202215" y="93221"/>
                      <a:pt x="202215" y="98128"/>
                    </a:cubicBezTo>
                    <a:cubicBezTo>
                      <a:pt x="202215" y="103034"/>
                      <a:pt x="187496" y="112847"/>
                      <a:pt x="194038" y="117753"/>
                    </a:cubicBezTo>
                    <a:cubicBezTo>
                      <a:pt x="194038" y="117753"/>
                      <a:pt x="210392" y="107940"/>
                      <a:pt x="207121" y="112847"/>
                    </a:cubicBezTo>
                    <a:cubicBezTo>
                      <a:pt x="205486" y="117753"/>
                      <a:pt x="192402" y="119389"/>
                      <a:pt x="194038" y="127566"/>
                    </a:cubicBezTo>
                    <a:cubicBezTo>
                      <a:pt x="195673" y="137379"/>
                      <a:pt x="205486" y="140650"/>
                      <a:pt x="198944" y="148827"/>
                    </a:cubicBezTo>
                    <a:cubicBezTo>
                      <a:pt x="198944" y="148827"/>
                      <a:pt x="187496" y="130837"/>
                      <a:pt x="179319" y="152098"/>
                    </a:cubicBezTo>
                    <a:cubicBezTo>
                      <a:pt x="179319" y="155369"/>
                      <a:pt x="215299" y="152098"/>
                      <a:pt x="220205" y="161911"/>
                    </a:cubicBezTo>
                    <a:cubicBezTo>
                      <a:pt x="223476" y="166817"/>
                      <a:pt x="212028" y="170088"/>
                      <a:pt x="210392" y="171723"/>
                    </a:cubicBezTo>
                    <a:cubicBezTo>
                      <a:pt x="207121" y="173359"/>
                      <a:pt x="215299" y="178265"/>
                      <a:pt x="215299" y="179901"/>
                    </a:cubicBezTo>
                    <a:cubicBezTo>
                      <a:pt x="215299" y="188078"/>
                      <a:pt x="184225" y="170088"/>
                      <a:pt x="176048" y="174994"/>
                    </a:cubicBezTo>
                    <a:cubicBezTo>
                      <a:pt x="167870" y="179901"/>
                      <a:pt x="172777" y="194620"/>
                      <a:pt x="169506" y="197891"/>
                    </a:cubicBezTo>
                    <a:cubicBezTo>
                      <a:pt x="169506" y="197891"/>
                      <a:pt x="146609" y="199526"/>
                      <a:pt x="141703" y="201162"/>
                    </a:cubicBezTo>
                    <a:cubicBezTo>
                      <a:pt x="138432" y="201162"/>
                      <a:pt x="131890" y="192984"/>
                      <a:pt x="131890" y="196255"/>
                    </a:cubicBezTo>
                    <a:cubicBezTo>
                      <a:pt x="131890" y="196255"/>
                      <a:pt x="144974" y="215881"/>
                      <a:pt x="140067" y="219152"/>
                    </a:cubicBezTo>
                    <a:cubicBezTo>
                      <a:pt x="138432" y="220787"/>
                      <a:pt x="131890" y="212610"/>
                      <a:pt x="126984" y="219152"/>
                    </a:cubicBezTo>
                    <a:cubicBezTo>
                      <a:pt x="126984" y="219152"/>
                      <a:pt x="122077" y="220787"/>
                      <a:pt x="123713" y="222423"/>
                    </a:cubicBezTo>
                    <a:cubicBezTo>
                      <a:pt x="125348" y="225694"/>
                      <a:pt x="123713" y="228964"/>
                      <a:pt x="143338" y="237142"/>
                    </a:cubicBezTo>
                    <a:cubicBezTo>
                      <a:pt x="153151" y="240413"/>
                      <a:pt x="154787" y="227329"/>
                      <a:pt x="164599" y="235506"/>
                    </a:cubicBezTo>
                    <a:cubicBezTo>
                      <a:pt x="174412" y="243684"/>
                      <a:pt x="143338" y="238777"/>
                      <a:pt x="148245" y="248590"/>
                    </a:cubicBezTo>
                    <a:cubicBezTo>
                      <a:pt x="149880" y="253496"/>
                      <a:pt x="156422" y="255132"/>
                      <a:pt x="161328" y="256768"/>
                    </a:cubicBezTo>
                    <a:cubicBezTo>
                      <a:pt x="162964" y="256768"/>
                      <a:pt x="180954" y="246955"/>
                      <a:pt x="180954" y="251861"/>
                    </a:cubicBezTo>
                    <a:cubicBezTo>
                      <a:pt x="180954" y="255132"/>
                      <a:pt x="187496" y="256768"/>
                      <a:pt x="184225" y="260038"/>
                    </a:cubicBezTo>
                    <a:cubicBezTo>
                      <a:pt x="177683" y="264945"/>
                      <a:pt x="154787" y="274757"/>
                      <a:pt x="172777" y="274757"/>
                    </a:cubicBezTo>
                    <a:cubicBezTo>
                      <a:pt x="176048" y="274757"/>
                      <a:pt x="179319" y="274757"/>
                      <a:pt x="179319" y="278028"/>
                    </a:cubicBezTo>
                    <a:cubicBezTo>
                      <a:pt x="182590" y="292748"/>
                      <a:pt x="238195" y="287841"/>
                      <a:pt x="246372" y="297654"/>
                    </a:cubicBezTo>
                    <a:cubicBezTo>
                      <a:pt x="248008" y="299289"/>
                      <a:pt x="246372" y="305831"/>
                      <a:pt x="246372" y="307467"/>
                    </a:cubicBezTo>
                    <a:cubicBezTo>
                      <a:pt x="246372" y="309102"/>
                      <a:pt x="239831" y="322186"/>
                      <a:pt x="238195" y="320550"/>
                    </a:cubicBezTo>
                    <a:cubicBezTo>
                      <a:pt x="238195" y="320550"/>
                      <a:pt x="238195" y="314009"/>
                      <a:pt x="238195" y="314009"/>
                    </a:cubicBezTo>
                    <a:cubicBezTo>
                      <a:pt x="231653" y="307467"/>
                      <a:pt x="223476" y="323821"/>
                      <a:pt x="205486" y="304196"/>
                    </a:cubicBezTo>
                    <a:cubicBezTo>
                      <a:pt x="205486" y="304196"/>
                      <a:pt x="177683" y="327092"/>
                      <a:pt x="176048" y="328728"/>
                    </a:cubicBezTo>
                    <a:cubicBezTo>
                      <a:pt x="169506" y="333634"/>
                      <a:pt x="167870" y="331999"/>
                      <a:pt x="176048" y="335269"/>
                    </a:cubicBezTo>
                    <a:cubicBezTo>
                      <a:pt x="177683" y="335269"/>
                      <a:pt x="185860" y="335269"/>
                      <a:pt x="182590" y="338541"/>
                    </a:cubicBezTo>
                    <a:cubicBezTo>
                      <a:pt x="174412" y="345082"/>
                      <a:pt x="162964" y="361437"/>
                      <a:pt x="154787" y="364708"/>
                    </a:cubicBezTo>
                    <a:cubicBezTo>
                      <a:pt x="154787" y="364708"/>
                      <a:pt x="112265" y="377792"/>
                      <a:pt x="110629" y="377792"/>
                    </a:cubicBezTo>
                    <a:cubicBezTo>
                      <a:pt x="105723" y="377792"/>
                      <a:pt x="99181" y="374521"/>
                      <a:pt x="95910" y="377792"/>
                    </a:cubicBezTo>
                    <a:cubicBezTo>
                      <a:pt x="94275" y="381062"/>
                      <a:pt x="102452" y="382698"/>
                      <a:pt x="107358" y="382698"/>
                    </a:cubicBezTo>
                    <a:cubicBezTo>
                      <a:pt x="113900" y="382698"/>
                      <a:pt x="131890" y="382698"/>
                      <a:pt x="140067" y="381062"/>
                    </a:cubicBezTo>
                    <a:cubicBezTo>
                      <a:pt x="141703" y="381062"/>
                      <a:pt x="141703" y="374521"/>
                      <a:pt x="143338" y="376156"/>
                    </a:cubicBezTo>
                    <a:cubicBezTo>
                      <a:pt x="144974" y="376156"/>
                      <a:pt x="143338" y="381062"/>
                      <a:pt x="143338" y="382698"/>
                    </a:cubicBezTo>
                    <a:cubicBezTo>
                      <a:pt x="143338" y="382698"/>
                      <a:pt x="154787" y="394146"/>
                      <a:pt x="154787" y="394146"/>
                    </a:cubicBezTo>
                    <a:cubicBezTo>
                      <a:pt x="158058" y="394146"/>
                      <a:pt x="164599" y="402323"/>
                      <a:pt x="166235" y="402323"/>
                    </a:cubicBezTo>
                    <a:cubicBezTo>
                      <a:pt x="180954" y="402323"/>
                      <a:pt x="208757" y="381062"/>
                      <a:pt x="212028" y="384333"/>
                    </a:cubicBezTo>
                    <a:cubicBezTo>
                      <a:pt x="216934" y="387604"/>
                      <a:pt x="208757" y="399053"/>
                      <a:pt x="208757" y="399053"/>
                    </a:cubicBezTo>
                    <a:cubicBezTo>
                      <a:pt x="208757" y="400688"/>
                      <a:pt x="234924" y="400688"/>
                      <a:pt x="230018" y="410501"/>
                    </a:cubicBezTo>
                    <a:cubicBezTo>
                      <a:pt x="230018" y="413772"/>
                      <a:pt x="210392" y="403959"/>
                      <a:pt x="205486" y="403959"/>
                    </a:cubicBezTo>
                    <a:cubicBezTo>
                      <a:pt x="197309" y="403959"/>
                      <a:pt x="176048" y="407230"/>
                      <a:pt x="164599" y="403959"/>
                    </a:cubicBezTo>
                    <a:cubicBezTo>
                      <a:pt x="159693" y="403959"/>
                      <a:pt x="154787" y="395782"/>
                      <a:pt x="149880" y="395782"/>
                    </a:cubicBezTo>
                    <a:cubicBezTo>
                      <a:pt x="148245" y="395782"/>
                      <a:pt x="146609" y="400688"/>
                      <a:pt x="143338" y="400688"/>
                    </a:cubicBezTo>
                    <a:cubicBezTo>
                      <a:pt x="136797" y="400688"/>
                      <a:pt x="130255" y="385969"/>
                      <a:pt x="122077" y="392511"/>
                    </a:cubicBezTo>
                    <a:cubicBezTo>
                      <a:pt x="122077" y="392511"/>
                      <a:pt x="115535" y="400688"/>
                      <a:pt x="115535" y="403959"/>
                    </a:cubicBezTo>
                    <a:cubicBezTo>
                      <a:pt x="115535" y="405594"/>
                      <a:pt x="122077" y="408865"/>
                      <a:pt x="120442" y="408865"/>
                    </a:cubicBezTo>
                    <a:cubicBezTo>
                      <a:pt x="113900" y="405594"/>
                      <a:pt x="81191" y="405594"/>
                      <a:pt x="82826" y="407230"/>
                    </a:cubicBezTo>
                    <a:cubicBezTo>
                      <a:pt x="91004" y="423585"/>
                      <a:pt x="105723" y="410501"/>
                      <a:pt x="82826" y="426855"/>
                    </a:cubicBezTo>
                    <a:cubicBezTo>
                      <a:pt x="81191" y="426855"/>
                      <a:pt x="79555" y="430126"/>
                      <a:pt x="81191" y="433397"/>
                    </a:cubicBezTo>
                    <a:cubicBezTo>
                      <a:pt x="84462" y="439939"/>
                      <a:pt x="94275" y="433397"/>
                      <a:pt x="95910" y="443210"/>
                    </a:cubicBezTo>
                    <a:cubicBezTo>
                      <a:pt x="95910" y="446481"/>
                      <a:pt x="89368" y="439939"/>
                      <a:pt x="87733" y="439939"/>
                    </a:cubicBezTo>
                    <a:cubicBezTo>
                      <a:pt x="81191" y="439939"/>
                      <a:pt x="68107" y="439939"/>
                      <a:pt x="68107" y="428491"/>
                    </a:cubicBezTo>
                    <a:cubicBezTo>
                      <a:pt x="68107" y="415407"/>
                      <a:pt x="68107" y="428491"/>
                      <a:pt x="55023" y="428491"/>
                    </a:cubicBezTo>
                    <a:cubicBezTo>
                      <a:pt x="53388" y="428491"/>
                      <a:pt x="50117" y="428491"/>
                      <a:pt x="50117" y="428491"/>
                    </a:cubicBezTo>
                    <a:cubicBezTo>
                      <a:pt x="50117" y="425220"/>
                      <a:pt x="55023" y="423585"/>
                      <a:pt x="53388" y="420314"/>
                    </a:cubicBezTo>
                    <a:cubicBezTo>
                      <a:pt x="53388" y="415407"/>
                      <a:pt x="35398" y="421949"/>
                      <a:pt x="33762" y="421949"/>
                    </a:cubicBezTo>
                    <a:cubicBezTo>
                      <a:pt x="32127" y="421949"/>
                      <a:pt x="30492" y="418678"/>
                      <a:pt x="28856" y="420314"/>
                    </a:cubicBezTo>
                    <a:cubicBezTo>
                      <a:pt x="25585" y="421949"/>
                      <a:pt x="28856" y="426855"/>
                      <a:pt x="25585" y="428491"/>
                    </a:cubicBezTo>
                    <a:cubicBezTo>
                      <a:pt x="23950" y="428491"/>
                      <a:pt x="10866" y="418678"/>
                      <a:pt x="10866" y="435033"/>
                    </a:cubicBezTo>
                    <a:cubicBezTo>
                      <a:pt x="10866" y="439939"/>
                      <a:pt x="14137" y="439939"/>
                      <a:pt x="17408" y="441574"/>
                    </a:cubicBezTo>
                    <a:cubicBezTo>
                      <a:pt x="28856" y="446481"/>
                      <a:pt x="68107" y="451387"/>
                      <a:pt x="71378" y="453023"/>
                    </a:cubicBezTo>
                    <a:cubicBezTo>
                      <a:pt x="73014" y="453023"/>
                      <a:pt x="87733" y="459565"/>
                      <a:pt x="87733" y="462836"/>
                    </a:cubicBezTo>
                    <a:cubicBezTo>
                      <a:pt x="87733" y="467742"/>
                      <a:pt x="77920" y="456294"/>
                      <a:pt x="73014" y="457929"/>
                    </a:cubicBezTo>
                    <a:cubicBezTo>
                      <a:pt x="73014" y="457929"/>
                      <a:pt x="64836" y="464471"/>
                      <a:pt x="63201" y="464471"/>
                    </a:cubicBezTo>
                    <a:cubicBezTo>
                      <a:pt x="61565" y="464471"/>
                      <a:pt x="59930" y="467742"/>
                      <a:pt x="56659" y="469378"/>
                    </a:cubicBezTo>
                    <a:cubicBezTo>
                      <a:pt x="48482" y="472648"/>
                      <a:pt x="22314" y="462836"/>
                      <a:pt x="17408" y="474284"/>
                    </a:cubicBezTo>
                    <a:cubicBezTo>
                      <a:pt x="17408" y="474284"/>
                      <a:pt x="19043" y="477555"/>
                      <a:pt x="20679" y="479190"/>
                    </a:cubicBezTo>
                    <a:cubicBezTo>
                      <a:pt x="20679" y="480826"/>
                      <a:pt x="20679" y="484097"/>
                      <a:pt x="20679" y="485732"/>
                    </a:cubicBezTo>
                    <a:cubicBezTo>
                      <a:pt x="20679" y="485732"/>
                      <a:pt x="5960" y="480826"/>
                      <a:pt x="2689" y="482461"/>
                    </a:cubicBezTo>
                    <a:cubicBezTo>
                      <a:pt x="-5489" y="489003"/>
                      <a:pt x="7595" y="490638"/>
                      <a:pt x="7595" y="490638"/>
                    </a:cubicBezTo>
                    <a:lnTo>
                      <a:pt x="2689" y="502087"/>
                    </a:lnTo>
                    <a:cubicBezTo>
                      <a:pt x="5960" y="503722"/>
                      <a:pt x="17408" y="492274"/>
                      <a:pt x="22314" y="495545"/>
                    </a:cubicBezTo>
                    <a:cubicBezTo>
                      <a:pt x="28856" y="502087"/>
                      <a:pt x="7595" y="515170"/>
                      <a:pt x="22314" y="518441"/>
                    </a:cubicBezTo>
                    <a:cubicBezTo>
                      <a:pt x="40304" y="523348"/>
                      <a:pt x="63201" y="513535"/>
                      <a:pt x="82826" y="518441"/>
                    </a:cubicBezTo>
                    <a:cubicBezTo>
                      <a:pt x="86097" y="518441"/>
                      <a:pt x="91004" y="518441"/>
                      <a:pt x="91004" y="518441"/>
                    </a:cubicBezTo>
                    <a:cubicBezTo>
                      <a:pt x="91004" y="521712"/>
                      <a:pt x="64836" y="515170"/>
                      <a:pt x="59930" y="523348"/>
                    </a:cubicBezTo>
                    <a:cubicBezTo>
                      <a:pt x="59930" y="523348"/>
                      <a:pt x="63201" y="526619"/>
                      <a:pt x="63201" y="528254"/>
                    </a:cubicBezTo>
                    <a:cubicBezTo>
                      <a:pt x="50117" y="533160"/>
                      <a:pt x="43575" y="516806"/>
                      <a:pt x="23950" y="539702"/>
                    </a:cubicBezTo>
                    <a:cubicBezTo>
                      <a:pt x="20679" y="542973"/>
                      <a:pt x="9231" y="533160"/>
                      <a:pt x="10866" y="544609"/>
                    </a:cubicBezTo>
                    <a:cubicBezTo>
                      <a:pt x="10866" y="544609"/>
                      <a:pt x="12501" y="542973"/>
                      <a:pt x="14137" y="542973"/>
                    </a:cubicBezTo>
                    <a:cubicBezTo>
                      <a:pt x="17408" y="542973"/>
                      <a:pt x="19043" y="544609"/>
                      <a:pt x="20679" y="546244"/>
                    </a:cubicBezTo>
                    <a:cubicBezTo>
                      <a:pt x="30492" y="549515"/>
                      <a:pt x="32127" y="546244"/>
                      <a:pt x="40304" y="544609"/>
                    </a:cubicBezTo>
                    <a:cubicBezTo>
                      <a:pt x="51753" y="542973"/>
                      <a:pt x="64836" y="554421"/>
                      <a:pt x="76285" y="552786"/>
                    </a:cubicBezTo>
                    <a:cubicBezTo>
                      <a:pt x="81191" y="552786"/>
                      <a:pt x="81191" y="541338"/>
                      <a:pt x="86097" y="542973"/>
                    </a:cubicBezTo>
                    <a:cubicBezTo>
                      <a:pt x="89368" y="542973"/>
                      <a:pt x="94275" y="547879"/>
                      <a:pt x="94275" y="552786"/>
                    </a:cubicBezTo>
                    <a:cubicBezTo>
                      <a:pt x="95910" y="562599"/>
                      <a:pt x="48482" y="557692"/>
                      <a:pt x="40304" y="564234"/>
                    </a:cubicBezTo>
                    <a:cubicBezTo>
                      <a:pt x="37033" y="567505"/>
                      <a:pt x="30492" y="572411"/>
                      <a:pt x="37033" y="582224"/>
                    </a:cubicBezTo>
                    <a:cubicBezTo>
                      <a:pt x="45211" y="595308"/>
                      <a:pt x="53388" y="574047"/>
                      <a:pt x="59930" y="577318"/>
                    </a:cubicBezTo>
                    <a:cubicBezTo>
                      <a:pt x="61565" y="578953"/>
                      <a:pt x="63201" y="588766"/>
                      <a:pt x="69743" y="583860"/>
                    </a:cubicBezTo>
                    <a:cubicBezTo>
                      <a:pt x="69743" y="583860"/>
                      <a:pt x="69743" y="578953"/>
                      <a:pt x="71378" y="577318"/>
                    </a:cubicBezTo>
                    <a:cubicBezTo>
                      <a:pt x="71378" y="577318"/>
                      <a:pt x="79555" y="582224"/>
                      <a:pt x="82826" y="582224"/>
                    </a:cubicBezTo>
                    <a:cubicBezTo>
                      <a:pt x="84462" y="582224"/>
                      <a:pt x="82826" y="577318"/>
                      <a:pt x="84462" y="577318"/>
                    </a:cubicBezTo>
                    <a:cubicBezTo>
                      <a:pt x="91004" y="577318"/>
                      <a:pt x="84462" y="593672"/>
                      <a:pt x="84462" y="596943"/>
                    </a:cubicBezTo>
                    <a:cubicBezTo>
                      <a:pt x="87733" y="601850"/>
                      <a:pt x="94275" y="595308"/>
                      <a:pt x="95910" y="595308"/>
                    </a:cubicBezTo>
                    <a:cubicBezTo>
                      <a:pt x="100816" y="593672"/>
                      <a:pt x="95910" y="601850"/>
                      <a:pt x="104087" y="601850"/>
                    </a:cubicBezTo>
                    <a:cubicBezTo>
                      <a:pt x="117171" y="601850"/>
                      <a:pt x="115535" y="598579"/>
                      <a:pt x="118806" y="596943"/>
                    </a:cubicBezTo>
                    <a:cubicBezTo>
                      <a:pt x="120442" y="596943"/>
                      <a:pt x="117171" y="590402"/>
                      <a:pt x="118806" y="590402"/>
                    </a:cubicBezTo>
                    <a:cubicBezTo>
                      <a:pt x="126984" y="590402"/>
                      <a:pt x="133526" y="601850"/>
                      <a:pt x="138432" y="605121"/>
                    </a:cubicBezTo>
                    <a:cubicBezTo>
                      <a:pt x="138432" y="605121"/>
                      <a:pt x="146609" y="600214"/>
                      <a:pt x="148245" y="598579"/>
                    </a:cubicBezTo>
                    <a:cubicBezTo>
                      <a:pt x="156422" y="596943"/>
                      <a:pt x="159693" y="610027"/>
                      <a:pt x="164599" y="608392"/>
                    </a:cubicBezTo>
                    <a:cubicBezTo>
                      <a:pt x="172777" y="605121"/>
                      <a:pt x="176048" y="588766"/>
                      <a:pt x="184225" y="608392"/>
                    </a:cubicBezTo>
                    <a:cubicBezTo>
                      <a:pt x="185860" y="613298"/>
                      <a:pt x="184225" y="592037"/>
                      <a:pt x="190767" y="590402"/>
                    </a:cubicBezTo>
                    <a:cubicBezTo>
                      <a:pt x="192402" y="590402"/>
                      <a:pt x="230018" y="603485"/>
                      <a:pt x="223476" y="575683"/>
                    </a:cubicBezTo>
                    <a:cubicBezTo>
                      <a:pt x="223476" y="574047"/>
                      <a:pt x="216934" y="569141"/>
                      <a:pt x="215299" y="567505"/>
                    </a:cubicBezTo>
                    <a:cubicBezTo>
                      <a:pt x="215299" y="565870"/>
                      <a:pt x="220205" y="567505"/>
                      <a:pt x="221840" y="567505"/>
                    </a:cubicBezTo>
                    <a:cubicBezTo>
                      <a:pt x="225111" y="570776"/>
                      <a:pt x="239831" y="570776"/>
                      <a:pt x="241466" y="572411"/>
                    </a:cubicBezTo>
                    <a:cubicBezTo>
                      <a:pt x="244737" y="577318"/>
                      <a:pt x="226747" y="578953"/>
                      <a:pt x="226747" y="580589"/>
                    </a:cubicBezTo>
                    <a:cubicBezTo>
                      <a:pt x="221840" y="583860"/>
                      <a:pt x="251279" y="590402"/>
                      <a:pt x="254550" y="590402"/>
                    </a:cubicBezTo>
                    <a:cubicBezTo>
                      <a:pt x="257821" y="590402"/>
                      <a:pt x="256185" y="583860"/>
                      <a:pt x="259456" y="582224"/>
                    </a:cubicBezTo>
                    <a:lnTo>
                      <a:pt x="272540" y="582224"/>
                    </a:lnTo>
                    <a:cubicBezTo>
                      <a:pt x="279082" y="575683"/>
                      <a:pt x="269269" y="582224"/>
                      <a:pt x="275811" y="574047"/>
                    </a:cubicBezTo>
                    <a:cubicBezTo>
                      <a:pt x="275811" y="574047"/>
                      <a:pt x="277446" y="570776"/>
                      <a:pt x="279082" y="570776"/>
                    </a:cubicBezTo>
                    <a:cubicBezTo>
                      <a:pt x="288895" y="570776"/>
                      <a:pt x="298707" y="582224"/>
                      <a:pt x="311791" y="575683"/>
                    </a:cubicBezTo>
                    <a:cubicBezTo>
                      <a:pt x="328145" y="567505"/>
                      <a:pt x="303614" y="559328"/>
                      <a:pt x="316697" y="557692"/>
                    </a:cubicBezTo>
                    <a:cubicBezTo>
                      <a:pt x="318333" y="557692"/>
                      <a:pt x="318333" y="560963"/>
                      <a:pt x="321604" y="562599"/>
                    </a:cubicBezTo>
                    <a:cubicBezTo>
                      <a:pt x="326510" y="564234"/>
                      <a:pt x="331416" y="557692"/>
                      <a:pt x="337958" y="557692"/>
                    </a:cubicBezTo>
                    <a:cubicBezTo>
                      <a:pt x="351042" y="557692"/>
                      <a:pt x="362490" y="569141"/>
                      <a:pt x="375574" y="567505"/>
                    </a:cubicBezTo>
                    <a:cubicBezTo>
                      <a:pt x="382116" y="567505"/>
                      <a:pt x="370668" y="577318"/>
                      <a:pt x="385387" y="574047"/>
                    </a:cubicBezTo>
                    <a:cubicBezTo>
                      <a:pt x="393564" y="574047"/>
                      <a:pt x="393564" y="560963"/>
                      <a:pt x="393564" y="554421"/>
                    </a:cubicBezTo>
                    <a:cubicBezTo>
                      <a:pt x="393564" y="552786"/>
                      <a:pt x="391929" y="547879"/>
                      <a:pt x="393564" y="547879"/>
                    </a:cubicBezTo>
                    <a:cubicBezTo>
                      <a:pt x="403377" y="551151"/>
                      <a:pt x="405012" y="564234"/>
                      <a:pt x="408283" y="562599"/>
                    </a:cubicBezTo>
                    <a:cubicBezTo>
                      <a:pt x="411554" y="562599"/>
                      <a:pt x="414825" y="560963"/>
                      <a:pt x="416460" y="562599"/>
                    </a:cubicBezTo>
                    <a:cubicBezTo>
                      <a:pt x="419731" y="564234"/>
                      <a:pt x="408283" y="567505"/>
                      <a:pt x="409919" y="570776"/>
                    </a:cubicBezTo>
                    <a:cubicBezTo>
                      <a:pt x="409919" y="570776"/>
                      <a:pt x="447534" y="587131"/>
                      <a:pt x="455712" y="590402"/>
                    </a:cubicBezTo>
                    <a:cubicBezTo>
                      <a:pt x="455712" y="590402"/>
                      <a:pt x="455712" y="588766"/>
                      <a:pt x="457347" y="587131"/>
                    </a:cubicBezTo>
                    <a:cubicBezTo>
                      <a:pt x="467160" y="575683"/>
                      <a:pt x="457347" y="580589"/>
                      <a:pt x="460618" y="569141"/>
                    </a:cubicBezTo>
                    <a:cubicBezTo>
                      <a:pt x="460618" y="567505"/>
                      <a:pt x="462253" y="560963"/>
                      <a:pt x="465524" y="560963"/>
                    </a:cubicBezTo>
                    <a:lnTo>
                      <a:pt x="472066" y="549515"/>
                    </a:lnTo>
                    <a:cubicBezTo>
                      <a:pt x="478608" y="542973"/>
                      <a:pt x="491692" y="539702"/>
                      <a:pt x="496598" y="531525"/>
                    </a:cubicBezTo>
                    <a:cubicBezTo>
                      <a:pt x="504775" y="518441"/>
                      <a:pt x="506411" y="495545"/>
                      <a:pt x="522765" y="485732"/>
                    </a:cubicBezTo>
                    <a:cubicBezTo>
                      <a:pt x="527672" y="482461"/>
                      <a:pt x="542391" y="475919"/>
                      <a:pt x="542391" y="466106"/>
                    </a:cubicBezTo>
                    <a:cubicBezTo>
                      <a:pt x="542391" y="457929"/>
                      <a:pt x="544026" y="451387"/>
                      <a:pt x="547297" y="441574"/>
                    </a:cubicBezTo>
                    <a:cubicBezTo>
                      <a:pt x="547297" y="433397"/>
                      <a:pt x="548933" y="418678"/>
                      <a:pt x="550568" y="410501"/>
                    </a:cubicBezTo>
                    <a:cubicBezTo>
                      <a:pt x="550568" y="405594"/>
                      <a:pt x="540755" y="397417"/>
                      <a:pt x="542391" y="392511"/>
                    </a:cubicBezTo>
                    <a:cubicBezTo>
                      <a:pt x="547297" y="382698"/>
                      <a:pt x="557110" y="395782"/>
                      <a:pt x="560381" y="395782"/>
                    </a:cubicBezTo>
                    <a:cubicBezTo>
                      <a:pt x="560381" y="395782"/>
                      <a:pt x="552204" y="382698"/>
                      <a:pt x="553839" y="377792"/>
                    </a:cubicBezTo>
                    <a:cubicBezTo>
                      <a:pt x="558746" y="369614"/>
                      <a:pt x="563652" y="369614"/>
                      <a:pt x="568558" y="359801"/>
                    </a:cubicBezTo>
                    <a:cubicBezTo>
                      <a:pt x="568558" y="356531"/>
                      <a:pt x="558746" y="346718"/>
                      <a:pt x="558746" y="343447"/>
                    </a:cubicBezTo>
                    <a:cubicBezTo>
                      <a:pt x="553839" y="327092"/>
                      <a:pt x="573465" y="315644"/>
                      <a:pt x="568558" y="300925"/>
                    </a:cubicBezTo>
                    <a:cubicBezTo>
                      <a:pt x="568558" y="296019"/>
                      <a:pt x="558746" y="296019"/>
                      <a:pt x="557110" y="287841"/>
                    </a:cubicBezTo>
                    <a:cubicBezTo>
                      <a:pt x="548933" y="251861"/>
                      <a:pt x="601268" y="300925"/>
                      <a:pt x="584913" y="274757"/>
                    </a:cubicBezTo>
                    <a:close/>
                  </a:path>
                </a:pathLst>
              </a:custGeom>
              <a:solidFill>
                <a:srgbClr val="62A844"/>
              </a:solidFill>
              <a:ln w="1634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3856138E-777A-3DE3-4F59-EC17E8A5B7A9}"/>
                  </a:ext>
                </a:extLst>
              </p:cNvPr>
              <p:cNvSpPr/>
              <p:nvPr/>
            </p:nvSpPr>
            <p:spPr>
              <a:xfrm>
                <a:off x="3773400" y="4575760"/>
                <a:ext cx="176038" cy="141874"/>
              </a:xfrm>
              <a:custGeom>
                <a:avLst/>
                <a:gdLst>
                  <a:gd name="connsiteX0" fmla="*/ 95097 w 287282"/>
                  <a:gd name="connsiteY0" fmla="*/ 160435 h 231529"/>
                  <a:gd name="connsiteX1" fmla="*/ 91826 w 287282"/>
                  <a:gd name="connsiteY1" fmla="*/ 145716 h 231529"/>
                  <a:gd name="connsiteX2" fmla="*/ 117994 w 287282"/>
                  <a:gd name="connsiteY2" fmla="*/ 132632 h 231529"/>
                  <a:gd name="connsiteX3" fmla="*/ 121265 w 287282"/>
                  <a:gd name="connsiteY3" fmla="*/ 139174 h 231529"/>
                  <a:gd name="connsiteX4" fmla="*/ 129442 w 287282"/>
                  <a:gd name="connsiteY4" fmla="*/ 178425 h 231529"/>
                  <a:gd name="connsiteX5" fmla="*/ 144161 w 287282"/>
                  <a:gd name="connsiteY5" fmla="*/ 193144 h 231529"/>
                  <a:gd name="connsiteX6" fmla="*/ 135984 w 287282"/>
                  <a:gd name="connsiteY6" fmla="*/ 202957 h 231529"/>
                  <a:gd name="connsiteX7" fmla="*/ 135984 w 287282"/>
                  <a:gd name="connsiteY7" fmla="*/ 212770 h 231529"/>
                  <a:gd name="connsiteX8" fmla="*/ 176870 w 287282"/>
                  <a:gd name="connsiteY8" fmla="*/ 212770 h 231529"/>
                  <a:gd name="connsiteX9" fmla="*/ 176870 w 287282"/>
                  <a:gd name="connsiteY9" fmla="*/ 217676 h 231529"/>
                  <a:gd name="connsiteX10" fmla="*/ 214486 w 287282"/>
                  <a:gd name="connsiteY10" fmla="*/ 225854 h 231529"/>
                  <a:gd name="connsiteX11" fmla="*/ 224299 w 287282"/>
                  <a:gd name="connsiteY11" fmla="*/ 206228 h 231529"/>
                  <a:gd name="connsiteX12" fmla="*/ 265185 w 287282"/>
                  <a:gd name="connsiteY12" fmla="*/ 199686 h 231529"/>
                  <a:gd name="connsiteX13" fmla="*/ 265185 w 287282"/>
                  <a:gd name="connsiteY13" fmla="*/ 186603 h 231529"/>
                  <a:gd name="connsiteX14" fmla="*/ 248831 w 287282"/>
                  <a:gd name="connsiteY14" fmla="*/ 186603 h 231529"/>
                  <a:gd name="connsiteX15" fmla="*/ 261914 w 287282"/>
                  <a:gd name="connsiteY15" fmla="*/ 178425 h 231529"/>
                  <a:gd name="connsiteX16" fmla="*/ 266821 w 287282"/>
                  <a:gd name="connsiteY16" fmla="*/ 150622 h 231529"/>
                  <a:gd name="connsiteX17" fmla="*/ 270092 w 287282"/>
                  <a:gd name="connsiteY17" fmla="*/ 157164 h 231529"/>
                  <a:gd name="connsiteX18" fmla="*/ 274998 w 287282"/>
                  <a:gd name="connsiteY18" fmla="*/ 196415 h 231529"/>
                  <a:gd name="connsiteX19" fmla="*/ 283175 w 287282"/>
                  <a:gd name="connsiteY19" fmla="*/ 134268 h 231529"/>
                  <a:gd name="connsiteX20" fmla="*/ 243924 w 287282"/>
                  <a:gd name="connsiteY20" fmla="*/ 137539 h 231529"/>
                  <a:gd name="connsiteX21" fmla="*/ 243924 w 287282"/>
                  <a:gd name="connsiteY21" fmla="*/ 130997 h 231529"/>
                  <a:gd name="connsiteX22" fmla="*/ 278269 w 287282"/>
                  <a:gd name="connsiteY22" fmla="*/ 109736 h 231529"/>
                  <a:gd name="connsiteX23" fmla="*/ 270092 w 287282"/>
                  <a:gd name="connsiteY23" fmla="*/ 98288 h 231529"/>
                  <a:gd name="connsiteX24" fmla="*/ 265185 w 287282"/>
                  <a:gd name="connsiteY24" fmla="*/ 103194 h 231529"/>
                  <a:gd name="connsiteX25" fmla="*/ 268456 w 287282"/>
                  <a:gd name="connsiteY25" fmla="*/ 95017 h 231529"/>
                  <a:gd name="connsiteX26" fmla="*/ 257008 w 287282"/>
                  <a:gd name="connsiteY26" fmla="*/ 68849 h 231529"/>
                  <a:gd name="connsiteX27" fmla="*/ 260279 w 287282"/>
                  <a:gd name="connsiteY27" fmla="*/ 24692 h 231529"/>
                  <a:gd name="connsiteX28" fmla="*/ 245560 w 287282"/>
                  <a:gd name="connsiteY28" fmla="*/ 23056 h 231529"/>
                  <a:gd name="connsiteX29" fmla="*/ 191589 w 287282"/>
                  <a:gd name="connsiteY29" fmla="*/ 9973 h 231529"/>
                  <a:gd name="connsiteX30" fmla="*/ 170328 w 287282"/>
                  <a:gd name="connsiteY30" fmla="*/ 160 h 231529"/>
                  <a:gd name="connsiteX31" fmla="*/ 139255 w 287282"/>
                  <a:gd name="connsiteY31" fmla="*/ 16514 h 231529"/>
                  <a:gd name="connsiteX32" fmla="*/ 139255 w 287282"/>
                  <a:gd name="connsiteY32" fmla="*/ 13244 h 231529"/>
                  <a:gd name="connsiteX33" fmla="*/ 132713 w 287282"/>
                  <a:gd name="connsiteY33" fmla="*/ 13244 h 231529"/>
                  <a:gd name="connsiteX34" fmla="*/ 82013 w 287282"/>
                  <a:gd name="connsiteY34" fmla="*/ 57401 h 231529"/>
                  <a:gd name="connsiteX35" fmla="*/ 52575 w 287282"/>
                  <a:gd name="connsiteY35" fmla="*/ 47588 h 231529"/>
                  <a:gd name="connsiteX36" fmla="*/ 49304 w 287282"/>
                  <a:gd name="connsiteY36" fmla="*/ 77027 h 231529"/>
                  <a:gd name="connsiteX37" fmla="*/ 240 w 287282"/>
                  <a:gd name="connsiteY37" fmla="*/ 83569 h 231529"/>
                  <a:gd name="connsiteX38" fmla="*/ 34585 w 287282"/>
                  <a:gd name="connsiteY38" fmla="*/ 148987 h 231529"/>
                  <a:gd name="connsiteX39" fmla="*/ 93462 w 287282"/>
                  <a:gd name="connsiteY39" fmla="*/ 160435 h 23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7282" h="231529">
                    <a:moveTo>
                      <a:pt x="95097" y="160435"/>
                    </a:moveTo>
                    <a:cubicBezTo>
                      <a:pt x="98368" y="157164"/>
                      <a:pt x="90191" y="150622"/>
                      <a:pt x="91826" y="145716"/>
                    </a:cubicBezTo>
                    <a:cubicBezTo>
                      <a:pt x="91826" y="144081"/>
                      <a:pt x="116358" y="130997"/>
                      <a:pt x="117994" y="132632"/>
                    </a:cubicBezTo>
                    <a:cubicBezTo>
                      <a:pt x="119629" y="132632"/>
                      <a:pt x="119629" y="137539"/>
                      <a:pt x="121265" y="139174"/>
                    </a:cubicBezTo>
                    <a:cubicBezTo>
                      <a:pt x="127806" y="150622"/>
                      <a:pt x="121265" y="168612"/>
                      <a:pt x="129442" y="178425"/>
                    </a:cubicBezTo>
                    <a:cubicBezTo>
                      <a:pt x="132713" y="184967"/>
                      <a:pt x="145797" y="181696"/>
                      <a:pt x="144161" y="193144"/>
                    </a:cubicBezTo>
                    <a:cubicBezTo>
                      <a:pt x="144161" y="193144"/>
                      <a:pt x="135984" y="202957"/>
                      <a:pt x="135984" y="202957"/>
                    </a:cubicBezTo>
                    <a:cubicBezTo>
                      <a:pt x="135984" y="202957"/>
                      <a:pt x="135984" y="212770"/>
                      <a:pt x="135984" y="212770"/>
                    </a:cubicBezTo>
                    <a:cubicBezTo>
                      <a:pt x="152338" y="225854"/>
                      <a:pt x="167058" y="206228"/>
                      <a:pt x="176870" y="212770"/>
                    </a:cubicBezTo>
                    <a:lnTo>
                      <a:pt x="176870" y="217676"/>
                    </a:lnTo>
                    <a:cubicBezTo>
                      <a:pt x="191589" y="222583"/>
                      <a:pt x="196496" y="240573"/>
                      <a:pt x="214486" y="225854"/>
                    </a:cubicBezTo>
                    <a:cubicBezTo>
                      <a:pt x="221028" y="220947"/>
                      <a:pt x="221028" y="211135"/>
                      <a:pt x="224299" y="206228"/>
                    </a:cubicBezTo>
                    <a:cubicBezTo>
                      <a:pt x="237382" y="194780"/>
                      <a:pt x="253737" y="222583"/>
                      <a:pt x="265185" y="199686"/>
                    </a:cubicBezTo>
                    <a:cubicBezTo>
                      <a:pt x="265185" y="199686"/>
                      <a:pt x="265185" y="186603"/>
                      <a:pt x="265185" y="186603"/>
                    </a:cubicBezTo>
                    <a:cubicBezTo>
                      <a:pt x="265185" y="186603"/>
                      <a:pt x="248831" y="186603"/>
                      <a:pt x="248831" y="186603"/>
                    </a:cubicBezTo>
                    <a:cubicBezTo>
                      <a:pt x="247195" y="181696"/>
                      <a:pt x="258643" y="181696"/>
                      <a:pt x="261914" y="178425"/>
                    </a:cubicBezTo>
                    <a:cubicBezTo>
                      <a:pt x="270092" y="165342"/>
                      <a:pt x="255372" y="158800"/>
                      <a:pt x="266821" y="150622"/>
                    </a:cubicBezTo>
                    <a:cubicBezTo>
                      <a:pt x="268456" y="150622"/>
                      <a:pt x="270092" y="153893"/>
                      <a:pt x="270092" y="157164"/>
                    </a:cubicBezTo>
                    <a:cubicBezTo>
                      <a:pt x="274998" y="165342"/>
                      <a:pt x="261914" y="206228"/>
                      <a:pt x="274998" y="196415"/>
                    </a:cubicBezTo>
                    <a:cubicBezTo>
                      <a:pt x="283175" y="189874"/>
                      <a:pt x="292988" y="144081"/>
                      <a:pt x="283175" y="134268"/>
                    </a:cubicBezTo>
                    <a:cubicBezTo>
                      <a:pt x="268456" y="119549"/>
                      <a:pt x="253737" y="140810"/>
                      <a:pt x="243924" y="137539"/>
                    </a:cubicBezTo>
                    <a:cubicBezTo>
                      <a:pt x="242289" y="137539"/>
                      <a:pt x="243924" y="132632"/>
                      <a:pt x="243924" y="130997"/>
                    </a:cubicBezTo>
                    <a:cubicBezTo>
                      <a:pt x="252102" y="113007"/>
                      <a:pt x="273363" y="130997"/>
                      <a:pt x="278269" y="109736"/>
                    </a:cubicBezTo>
                    <a:cubicBezTo>
                      <a:pt x="278269" y="106465"/>
                      <a:pt x="278269" y="95017"/>
                      <a:pt x="270092" y="98288"/>
                    </a:cubicBezTo>
                    <a:cubicBezTo>
                      <a:pt x="268456" y="98288"/>
                      <a:pt x="265185" y="104830"/>
                      <a:pt x="265185" y="103194"/>
                    </a:cubicBezTo>
                    <a:cubicBezTo>
                      <a:pt x="265185" y="99923"/>
                      <a:pt x="268456" y="98288"/>
                      <a:pt x="268456" y="95017"/>
                    </a:cubicBezTo>
                    <a:cubicBezTo>
                      <a:pt x="268456" y="83569"/>
                      <a:pt x="258643" y="77027"/>
                      <a:pt x="257008" y="68849"/>
                    </a:cubicBezTo>
                    <a:cubicBezTo>
                      <a:pt x="257008" y="68849"/>
                      <a:pt x="265185" y="32869"/>
                      <a:pt x="260279" y="24692"/>
                    </a:cubicBezTo>
                    <a:cubicBezTo>
                      <a:pt x="257008" y="19785"/>
                      <a:pt x="248831" y="24692"/>
                      <a:pt x="245560" y="23056"/>
                    </a:cubicBezTo>
                    <a:cubicBezTo>
                      <a:pt x="199767" y="160"/>
                      <a:pt x="242289" y="14879"/>
                      <a:pt x="191589" y="9973"/>
                    </a:cubicBezTo>
                    <a:cubicBezTo>
                      <a:pt x="188318" y="9973"/>
                      <a:pt x="171964" y="-1475"/>
                      <a:pt x="170328" y="160"/>
                    </a:cubicBezTo>
                    <a:cubicBezTo>
                      <a:pt x="163787" y="1795"/>
                      <a:pt x="139255" y="49224"/>
                      <a:pt x="139255" y="16514"/>
                    </a:cubicBezTo>
                    <a:cubicBezTo>
                      <a:pt x="139255" y="16514"/>
                      <a:pt x="139255" y="14879"/>
                      <a:pt x="139255" y="13244"/>
                    </a:cubicBezTo>
                    <a:lnTo>
                      <a:pt x="132713" y="13244"/>
                    </a:lnTo>
                    <a:cubicBezTo>
                      <a:pt x="103275" y="9973"/>
                      <a:pt x="104910" y="47588"/>
                      <a:pt x="82013" y="57401"/>
                    </a:cubicBezTo>
                    <a:cubicBezTo>
                      <a:pt x="68930" y="63943"/>
                      <a:pt x="60753" y="47588"/>
                      <a:pt x="52575" y="47588"/>
                    </a:cubicBezTo>
                    <a:cubicBezTo>
                      <a:pt x="32950" y="44317"/>
                      <a:pt x="57482" y="70485"/>
                      <a:pt x="49304" y="77027"/>
                    </a:cubicBezTo>
                    <a:cubicBezTo>
                      <a:pt x="41127" y="83569"/>
                      <a:pt x="3511" y="77027"/>
                      <a:pt x="240" y="83569"/>
                    </a:cubicBezTo>
                    <a:cubicBezTo>
                      <a:pt x="-3030" y="90110"/>
                      <a:pt x="28043" y="140810"/>
                      <a:pt x="34585" y="148987"/>
                    </a:cubicBezTo>
                    <a:cubicBezTo>
                      <a:pt x="46033" y="158800"/>
                      <a:pt x="80378" y="181696"/>
                      <a:pt x="93462" y="160435"/>
                    </a:cubicBezTo>
                    <a:close/>
                  </a:path>
                </a:pathLst>
              </a:custGeom>
              <a:grpFill/>
              <a:ln w="16345" cap="flat">
                <a:noFill/>
                <a:prstDash val="solid"/>
                <a:miter/>
              </a:ln>
            </p:spPr>
            <p:txBody>
              <a:bodyPr rtlCol="0" anchor="ctr"/>
              <a:lstStyle/>
              <a:p>
                <a:endParaRPr lang="en-US"/>
              </a:p>
            </p:txBody>
          </p:sp>
        </p:grpSp>
        <p:cxnSp>
          <p:nvCxnSpPr>
            <p:cNvPr id="124" name="Straight Connector 123">
              <a:extLst>
                <a:ext uri="{FF2B5EF4-FFF2-40B4-BE49-F238E27FC236}">
                  <a16:creationId xmlns:a16="http://schemas.microsoft.com/office/drawing/2014/main" id="{122A479F-914F-24DE-0BB9-93E1950C5F06}"/>
                </a:ext>
              </a:extLst>
            </p:cNvPr>
            <p:cNvCxnSpPr/>
            <p:nvPr/>
          </p:nvCxnSpPr>
          <p:spPr>
            <a:xfrm flipV="1">
              <a:off x="4812620" y="4875249"/>
              <a:ext cx="139213" cy="659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a:extLst>
              <a:ext uri="{FF2B5EF4-FFF2-40B4-BE49-F238E27FC236}">
                <a16:creationId xmlns:a16="http://schemas.microsoft.com/office/drawing/2014/main" id="{26725877-8659-0085-AE7A-9B5211DE3E06}"/>
              </a:ext>
            </a:extLst>
          </p:cNvPr>
          <p:cNvCxnSpPr>
            <a:cxnSpLocks/>
          </p:cNvCxnSpPr>
          <p:nvPr/>
        </p:nvCxnSpPr>
        <p:spPr>
          <a:xfrm>
            <a:off x="6659" y="6851984"/>
            <a:ext cx="755967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0A0BF3D-1784-6606-C1C8-80A87DE1C648}"/>
              </a:ext>
            </a:extLst>
          </p:cNvPr>
          <p:cNvCxnSpPr>
            <a:cxnSpLocks/>
          </p:cNvCxnSpPr>
          <p:nvPr/>
        </p:nvCxnSpPr>
        <p:spPr>
          <a:xfrm>
            <a:off x="1712872" y="6441961"/>
            <a:ext cx="0" cy="403846"/>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DC1B9D5-3839-EB2A-DC6A-7645D612FC81}"/>
              </a:ext>
            </a:extLst>
          </p:cNvPr>
          <p:cNvCxnSpPr>
            <a:cxnSpLocks/>
          </p:cNvCxnSpPr>
          <p:nvPr/>
        </p:nvCxnSpPr>
        <p:spPr>
          <a:xfrm>
            <a:off x="2749899" y="6441961"/>
            <a:ext cx="0" cy="403846"/>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E539E09-4829-7AEA-DBAC-297B01EA5131}"/>
              </a:ext>
            </a:extLst>
          </p:cNvPr>
          <p:cNvCxnSpPr>
            <a:cxnSpLocks/>
          </p:cNvCxnSpPr>
          <p:nvPr/>
        </p:nvCxnSpPr>
        <p:spPr>
          <a:xfrm>
            <a:off x="3786926" y="6441961"/>
            <a:ext cx="0" cy="403846"/>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C2E216B7-8B5E-8D43-676B-A02E569E82A7}"/>
              </a:ext>
            </a:extLst>
          </p:cNvPr>
          <p:cNvCxnSpPr>
            <a:cxnSpLocks/>
          </p:cNvCxnSpPr>
          <p:nvPr/>
        </p:nvCxnSpPr>
        <p:spPr>
          <a:xfrm>
            <a:off x="4823953" y="6408096"/>
            <a:ext cx="0" cy="403846"/>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0D6449F-FECE-8070-0A8A-36644655C975}"/>
              </a:ext>
            </a:extLst>
          </p:cNvPr>
          <p:cNvCxnSpPr>
            <a:cxnSpLocks/>
          </p:cNvCxnSpPr>
          <p:nvPr/>
        </p:nvCxnSpPr>
        <p:spPr>
          <a:xfrm>
            <a:off x="5860981" y="6441961"/>
            <a:ext cx="0" cy="403846"/>
          </a:xfrm>
          <a:prstGeom prst="line">
            <a:avLst/>
          </a:prstGeom>
          <a:ln w="6350">
            <a:solidFill>
              <a:srgbClr val="404040"/>
            </a:solidFill>
            <a:prstDash val="sysDot"/>
          </a:ln>
        </p:spPr>
        <p:style>
          <a:lnRef idx="1">
            <a:schemeClr val="accent1"/>
          </a:lnRef>
          <a:fillRef idx="0">
            <a:schemeClr val="accent1"/>
          </a:fillRef>
          <a:effectRef idx="0">
            <a:schemeClr val="accent1"/>
          </a:effectRef>
          <a:fontRef idx="minor">
            <a:schemeClr val="tx1"/>
          </a:fontRef>
        </p:style>
      </p:cxnSp>
      <p:pic>
        <p:nvPicPr>
          <p:cNvPr id="148" name="Picture 147">
            <a:extLst>
              <a:ext uri="{FF2B5EF4-FFF2-40B4-BE49-F238E27FC236}">
                <a16:creationId xmlns:a16="http://schemas.microsoft.com/office/drawing/2014/main" id="{94851EE9-1210-8249-1654-B76CA8CCE455}"/>
              </a:ext>
            </a:extLst>
          </p:cNvPr>
          <p:cNvPicPr>
            <a:picLocks noChangeAspect="1"/>
          </p:cNvPicPr>
          <p:nvPr/>
        </p:nvPicPr>
        <p:blipFill>
          <a:blip r:embed="rId4"/>
          <a:srcRect l="82008" t="-27772" r="-3194" b="-20004"/>
          <a:stretch/>
        </p:blipFill>
        <p:spPr>
          <a:xfrm>
            <a:off x="5769853" y="6161245"/>
            <a:ext cx="594631" cy="450418"/>
          </a:xfrm>
          <a:prstGeom prst="rect">
            <a:avLst/>
          </a:prstGeom>
        </p:spPr>
      </p:pic>
      <p:pic>
        <p:nvPicPr>
          <p:cNvPr id="149" name="Picture 148">
            <a:extLst>
              <a:ext uri="{FF2B5EF4-FFF2-40B4-BE49-F238E27FC236}">
                <a16:creationId xmlns:a16="http://schemas.microsoft.com/office/drawing/2014/main" id="{B6900D9D-1624-D0C2-A9A9-4865BC7E08D3}"/>
              </a:ext>
            </a:extLst>
          </p:cNvPr>
          <p:cNvPicPr>
            <a:picLocks noChangeAspect="1"/>
          </p:cNvPicPr>
          <p:nvPr/>
        </p:nvPicPr>
        <p:blipFill>
          <a:blip r:embed="rId4"/>
          <a:srcRect l="63051" t="-25475" r="18285" b="-7014"/>
          <a:stretch/>
        </p:blipFill>
        <p:spPr>
          <a:xfrm>
            <a:off x="4796861" y="6173972"/>
            <a:ext cx="523827" cy="403825"/>
          </a:xfrm>
          <a:prstGeom prst="rect">
            <a:avLst/>
          </a:prstGeom>
        </p:spPr>
      </p:pic>
      <p:pic>
        <p:nvPicPr>
          <p:cNvPr id="150" name="Picture 149">
            <a:extLst>
              <a:ext uri="{FF2B5EF4-FFF2-40B4-BE49-F238E27FC236}">
                <a16:creationId xmlns:a16="http://schemas.microsoft.com/office/drawing/2014/main" id="{2084A94D-0E91-70F7-D10E-DDA646CD289B}"/>
              </a:ext>
            </a:extLst>
          </p:cNvPr>
          <p:cNvPicPr>
            <a:picLocks noChangeAspect="1"/>
          </p:cNvPicPr>
          <p:nvPr/>
        </p:nvPicPr>
        <p:blipFill>
          <a:blip r:embed="rId4"/>
          <a:srcRect l="40544" t="-32934" r="40792" b="-17448"/>
          <a:stretch/>
        </p:blipFill>
        <p:spPr>
          <a:xfrm>
            <a:off x="3733210" y="6146524"/>
            <a:ext cx="523827" cy="458370"/>
          </a:xfrm>
          <a:prstGeom prst="rect">
            <a:avLst/>
          </a:prstGeom>
        </p:spPr>
      </p:pic>
      <p:pic>
        <p:nvPicPr>
          <p:cNvPr id="151" name="Picture 150">
            <a:extLst>
              <a:ext uri="{FF2B5EF4-FFF2-40B4-BE49-F238E27FC236}">
                <a16:creationId xmlns:a16="http://schemas.microsoft.com/office/drawing/2014/main" id="{E6F06630-950E-9842-1B2E-8832F2BA1608}"/>
              </a:ext>
            </a:extLst>
          </p:cNvPr>
          <p:cNvPicPr>
            <a:picLocks noChangeAspect="1"/>
          </p:cNvPicPr>
          <p:nvPr/>
        </p:nvPicPr>
        <p:blipFill>
          <a:blip r:embed="rId4"/>
          <a:srcRect l="20431" t="-17476" r="60904" b="-15017"/>
          <a:stretch/>
        </p:blipFill>
        <p:spPr>
          <a:xfrm>
            <a:off x="2725793" y="6194292"/>
            <a:ext cx="523827" cy="403833"/>
          </a:xfrm>
          <a:prstGeom prst="rect">
            <a:avLst/>
          </a:prstGeom>
        </p:spPr>
      </p:pic>
      <p:pic>
        <p:nvPicPr>
          <p:cNvPr id="152" name="Picture 151">
            <a:extLst>
              <a:ext uri="{FF2B5EF4-FFF2-40B4-BE49-F238E27FC236}">
                <a16:creationId xmlns:a16="http://schemas.microsoft.com/office/drawing/2014/main" id="{F4675F0A-6358-042C-8270-10E2E632A48E}"/>
              </a:ext>
            </a:extLst>
          </p:cNvPr>
          <p:cNvPicPr>
            <a:picLocks noChangeAspect="1"/>
          </p:cNvPicPr>
          <p:nvPr/>
        </p:nvPicPr>
        <p:blipFill>
          <a:blip r:embed="rId4"/>
          <a:srcRect r="84101"/>
          <a:stretch/>
        </p:blipFill>
        <p:spPr>
          <a:xfrm>
            <a:off x="1706099" y="6247430"/>
            <a:ext cx="446243" cy="304800"/>
          </a:xfrm>
          <a:prstGeom prst="rect">
            <a:avLst/>
          </a:prstGeom>
        </p:spPr>
      </p:pic>
      <p:sp>
        <p:nvSpPr>
          <p:cNvPr id="153" name="Text Placeholder 29">
            <a:extLst>
              <a:ext uri="{FF2B5EF4-FFF2-40B4-BE49-F238E27FC236}">
                <a16:creationId xmlns:a16="http://schemas.microsoft.com/office/drawing/2014/main" id="{44609D1D-3B34-9249-DBED-612F7069EBFD}"/>
              </a:ext>
            </a:extLst>
          </p:cNvPr>
          <p:cNvSpPr txBox="1">
            <a:spLocks/>
          </p:cNvSpPr>
          <p:nvPr/>
        </p:nvSpPr>
        <p:spPr>
          <a:xfrm>
            <a:off x="493231" y="1273618"/>
            <a:ext cx="4004809" cy="95435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chemeClr val="bg1"/>
                </a:solidFill>
                <a:ea typeface="Calibri" panose="020F0502020204030204" pitchFamily="34" charset="0"/>
                <a:cs typeface="Times New Roman" panose="02020603050405020304" pitchFamily="18" charset="0"/>
              </a:rPr>
              <a:t>La digitalización y la sostenibilidad no son tendencias paralelas, sino fuerzas profundamente interconectadas que están moldeando el futuro de la hotelería.</a:t>
            </a:r>
            <a:endParaRPr lang="en-IE" sz="16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3228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455AF-9A91-B613-4780-C579FF7346E6}"/>
            </a:ext>
          </a:extLst>
        </p:cNvPr>
        <p:cNvGrpSpPr/>
        <p:nvPr/>
      </p:nvGrpSpPr>
      <p:grpSpPr>
        <a:xfrm>
          <a:off x="0" y="0"/>
          <a:ext cx="0" cy="0"/>
          <a:chOff x="0" y="0"/>
          <a:chExt cx="0" cy="0"/>
        </a:xfrm>
      </p:grpSpPr>
      <p:sp>
        <p:nvSpPr>
          <p:cNvPr id="46" name="Slide Number Placeholder 5">
            <a:extLst>
              <a:ext uri="{FF2B5EF4-FFF2-40B4-BE49-F238E27FC236}">
                <a16:creationId xmlns:a16="http://schemas.microsoft.com/office/drawing/2014/main" id="{DEF2B3AD-ABF9-6A21-E54C-FECFA4D4EE0A}"/>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48</a:t>
            </a:fld>
            <a:endParaRPr lang="en-US" dirty="0">
              <a:solidFill>
                <a:srgbClr val="262626"/>
              </a:solidFill>
            </a:endParaRPr>
          </a:p>
        </p:txBody>
      </p:sp>
      <p:sp>
        <p:nvSpPr>
          <p:cNvPr id="47" name="Graphic 4">
            <a:extLst>
              <a:ext uri="{FF2B5EF4-FFF2-40B4-BE49-F238E27FC236}">
                <a16:creationId xmlns:a16="http://schemas.microsoft.com/office/drawing/2014/main" id="{8375CD7D-0249-7B52-E5BC-3E74587AFD20}"/>
              </a:ext>
            </a:extLst>
          </p:cNvPr>
          <p:cNvSpPr/>
          <p:nvPr/>
        </p:nvSpPr>
        <p:spPr>
          <a:xfrm rot="10800000">
            <a:off x="1915" y="1666509"/>
            <a:ext cx="7569351" cy="4245424"/>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pic>
        <p:nvPicPr>
          <p:cNvPr id="49" name="Graphic 48">
            <a:extLst>
              <a:ext uri="{FF2B5EF4-FFF2-40B4-BE49-F238E27FC236}">
                <a16:creationId xmlns:a16="http://schemas.microsoft.com/office/drawing/2014/main" id="{171DA076-9575-4A97-E585-5196AAD0A2F3}"/>
              </a:ext>
            </a:extLst>
          </p:cNvPr>
          <p:cNvPicPr>
            <a:picLocks noChangeAspect="1"/>
          </p:cNvPicPr>
          <p:nvPr/>
        </p:nvPicPr>
        <p:blipFill>
          <a:blip r:embed="rId2">
            <a:extLst>
              <a:ext uri="{96DAC541-7B7A-43D3-8B79-37D633B846F1}">
                <asvg:svgBlip xmlns:asvg="http://schemas.microsoft.com/office/drawing/2016/SVG/main" r:embed="rId3"/>
              </a:ext>
            </a:extLst>
          </a:blip>
          <a:srcRect l="17644" t="48089" r="50311" b="42174"/>
          <a:stretch/>
        </p:blipFill>
        <p:spPr>
          <a:xfrm>
            <a:off x="-2292448" y="1673500"/>
            <a:ext cx="9852123" cy="4238433"/>
          </a:xfrm>
          <a:prstGeom prst="rect">
            <a:avLst/>
          </a:prstGeom>
        </p:spPr>
      </p:pic>
      <p:sp>
        <p:nvSpPr>
          <p:cNvPr id="3" name="Text Placeholder 2">
            <a:extLst>
              <a:ext uri="{FF2B5EF4-FFF2-40B4-BE49-F238E27FC236}">
                <a16:creationId xmlns:a16="http://schemas.microsoft.com/office/drawing/2014/main" id="{DB31CBAC-EB49-632A-EE1B-CF6339CB7C36}"/>
              </a:ext>
            </a:extLst>
          </p:cNvPr>
          <p:cNvSpPr txBox="1">
            <a:spLocks/>
          </p:cNvSpPr>
          <p:nvPr/>
        </p:nvSpPr>
        <p:spPr>
          <a:xfrm>
            <a:off x="513141" y="1057720"/>
            <a:ext cx="4950696"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220"/>
              </a:lnSpc>
              <a:spcBef>
                <a:spcPts val="0"/>
              </a:spcBef>
              <a:buNone/>
            </a:pPr>
            <a:r>
              <a:rPr lang="en-US" sz="2400" b="1" dirty="0" err="1">
                <a:solidFill>
                  <a:srgbClr val="0289AE"/>
                </a:solidFill>
                <a:latin typeface="Calibri" panose="020F0502020204030204" pitchFamily="34" charset="0"/>
                <a:cs typeface="Calibri" panose="020F0502020204030204" pitchFamily="34" charset="0"/>
              </a:rPr>
              <a:t>Recomendaciones</a:t>
            </a:r>
            <a:r>
              <a:rPr lang="en-US" sz="2400" b="1" dirty="0">
                <a:solidFill>
                  <a:srgbClr val="0289AE"/>
                </a:solidFill>
                <a:latin typeface="Calibri" panose="020F0502020204030204" pitchFamily="34" charset="0"/>
                <a:cs typeface="Calibri" panose="020F0502020204030204" pitchFamily="34" charset="0"/>
              </a:rPr>
              <a:t> de Política </a:t>
            </a:r>
            <a:endParaRPr lang="en-US" sz="2400" i="1" dirty="0">
              <a:solidFill>
                <a:srgbClr val="0289AE"/>
              </a:solidFill>
              <a:latin typeface="Calibri" panose="020F0502020204030204" pitchFamily="34" charset="0"/>
              <a:cs typeface="Calibri" panose="020F0502020204030204" pitchFamily="34" charset="0"/>
            </a:endParaRPr>
          </a:p>
        </p:txBody>
      </p:sp>
      <p:sp>
        <p:nvSpPr>
          <p:cNvPr id="2" name="Text Placeholder 29">
            <a:extLst>
              <a:ext uri="{FF2B5EF4-FFF2-40B4-BE49-F238E27FC236}">
                <a16:creationId xmlns:a16="http://schemas.microsoft.com/office/drawing/2014/main" id="{507F9EE6-479B-A5CF-F594-A448DF33EE52}"/>
              </a:ext>
            </a:extLst>
          </p:cNvPr>
          <p:cNvSpPr txBox="1">
            <a:spLocks/>
          </p:cNvSpPr>
          <p:nvPr/>
        </p:nvSpPr>
        <p:spPr>
          <a:xfrm>
            <a:off x="513140" y="1996639"/>
            <a:ext cx="5095180" cy="1017244"/>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177800" marR="9525" lvl="0" indent="-171450" algn="l">
              <a:buFont typeface="Arial" panose="020B0604020202020204" pitchFamily="34" charset="0"/>
              <a:buChar char="•"/>
            </a:pPr>
            <a:r>
              <a:rPr lang="es-ES" sz="1400" b="1" dirty="0">
                <a:solidFill>
                  <a:schemeClr val="bg1"/>
                </a:solidFill>
                <a:ea typeface="Calibri" panose="020F0502020204030204" pitchFamily="34" charset="0"/>
                <a:cs typeface="Times New Roman" panose="02020603050405020304" pitchFamily="18" charset="0"/>
              </a:rPr>
              <a:t>Desarrollar Marcos Nacionales Integrados de Digitalización y  Sostenibilidad:</a:t>
            </a:r>
            <a:r>
              <a:rPr lang="en-IE" sz="600" b="1" dirty="0">
                <a:solidFill>
                  <a:schemeClr val="bg1"/>
                </a:solidFill>
                <a:ea typeface="Calibri" panose="020F0502020204030204" pitchFamily="34" charset="0"/>
                <a:cs typeface="Times New Roman" panose="02020603050405020304" pitchFamily="18" charset="0"/>
              </a:rPr>
              <a:t> </a:t>
            </a:r>
          </a:p>
          <a:p>
            <a:pPr marL="180975" marR="9525" lvl="0" algn="l"/>
            <a:r>
              <a:rPr lang="es-ES" sz="1200" dirty="0">
                <a:solidFill>
                  <a:schemeClr val="bg1"/>
                </a:solidFill>
                <a:ea typeface="Calibri" panose="020F0502020204030204" pitchFamily="34" charset="0"/>
                <a:cs typeface="Times New Roman" panose="02020603050405020304" pitchFamily="18" charset="0"/>
              </a:rPr>
              <a:t>Los gobiernos deberían promover políticas que impulsen simultáneamente la innovación digital y la sostenibilidad en el sector hostelero.</a:t>
            </a:r>
          </a:p>
          <a:p>
            <a:pPr marL="180975" marR="9525" lvl="0" algn="l"/>
            <a:endParaRPr lang="en-IE" sz="1200" dirty="0">
              <a:solidFill>
                <a:schemeClr val="bg1"/>
              </a:solidFill>
              <a:ea typeface="Calibri" panose="020F0502020204030204" pitchFamily="34" charset="0"/>
              <a:cs typeface="Times New Roman" panose="02020603050405020304" pitchFamily="18" charset="0"/>
            </a:endParaRPr>
          </a:p>
          <a:p>
            <a:pPr marL="177800" marR="9525" lvl="0" indent="-171450" algn="l">
              <a:buFont typeface="Arial" panose="020B0604020202020204" pitchFamily="34" charset="0"/>
              <a:buChar char="•"/>
            </a:pPr>
            <a:r>
              <a:rPr lang="en-IE" sz="1400" b="1" dirty="0" err="1">
                <a:solidFill>
                  <a:schemeClr val="bg1"/>
                </a:solidFill>
                <a:ea typeface="Calibri" panose="020F0502020204030204" pitchFamily="34" charset="0"/>
                <a:cs typeface="Times New Roman" panose="02020603050405020304" pitchFamily="18" charset="0"/>
              </a:rPr>
              <a:t>Apoyar</a:t>
            </a:r>
            <a:r>
              <a:rPr lang="en-IE" sz="1400" b="1" dirty="0">
                <a:solidFill>
                  <a:schemeClr val="bg1"/>
                </a:solidFill>
                <a:ea typeface="Calibri" panose="020F0502020204030204" pitchFamily="34" charset="0"/>
                <a:cs typeface="Times New Roman" panose="02020603050405020304" pitchFamily="18" charset="0"/>
              </a:rPr>
              <a:t> a las PYMEs:</a:t>
            </a:r>
          </a:p>
          <a:p>
            <a:pPr marL="6350" marR="9525" lvl="0" algn="l">
              <a:lnSpc>
                <a:spcPct val="100000"/>
              </a:lnSpc>
            </a:pPr>
            <a:r>
              <a:rPr lang="en-IE" sz="600" b="1" dirty="0">
                <a:solidFill>
                  <a:schemeClr val="bg1"/>
                </a:solidFill>
                <a:ea typeface="Calibri" panose="020F0502020204030204" pitchFamily="34" charset="0"/>
                <a:cs typeface="Times New Roman" panose="02020603050405020304" pitchFamily="18" charset="0"/>
              </a:rPr>
              <a:t> </a:t>
            </a:r>
          </a:p>
          <a:p>
            <a:pPr marL="180975" marR="9525" lvl="0" algn="l"/>
            <a:r>
              <a:rPr lang="es-ES" sz="1200" dirty="0">
                <a:solidFill>
                  <a:schemeClr val="bg1"/>
                </a:solidFill>
                <a:ea typeface="Calibri" panose="020F0502020204030204" pitchFamily="34" charset="0"/>
                <a:cs typeface="Times New Roman" panose="02020603050405020304" pitchFamily="18" charset="0"/>
              </a:rPr>
              <a:t>Los incentivos financieros, la formación y el apoyo en infraestructuras son fundamentales para que las pequeñas y medianas empresas adopten prácticas verdes y digitales.</a:t>
            </a:r>
          </a:p>
          <a:p>
            <a:pPr marL="180975" marR="9525" lvl="0" algn="l"/>
            <a:endParaRPr lang="es-ES" sz="1200" b="1" dirty="0">
              <a:solidFill>
                <a:schemeClr val="bg1"/>
              </a:solidFill>
              <a:ea typeface="Calibri" panose="020F0502020204030204" pitchFamily="34" charset="0"/>
              <a:cs typeface="Times New Roman" panose="02020603050405020304" pitchFamily="18" charset="0"/>
            </a:endParaRPr>
          </a:p>
          <a:p>
            <a:pPr marL="180975" marR="9525" lvl="0" algn="l"/>
            <a:r>
              <a:rPr lang="en-IE" sz="1400" b="1" dirty="0" err="1">
                <a:solidFill>
                  <a:schemeClr val="bg1"/>
                </a:solidFill>
                <a:ea typeface="Calibri" panose="020F0502020204030204" pitchFamily="34" charset="0"/>
                <a:cs typeface="Times New Roman" panose="02020603050405020304" pitchFamily="18" charset="0"/>
              </a:rPr>
              <a:t>Fomentar</a:t>
            </a:r>
            <a:r>
              <a:rPr lang="en-IE" sz="1400" b="1" dirty="0">
                <a:solidFill>
                  <a:schemeClr val="bg1"/>
                </a:solidFill>
                <a:ea typeface="Calibri" panose="020F0502020204030204" pitchFamily="34" charset="0"/>
                <a:cs typeface="Times New Roman" panose="02020603050405020304" pitchFamily="18" charset="0"/>
              </a:rPr>
              <a:t> </a:t>
            </a:r>
            <a:r>
              <a:rPr lang="en-IE" sz="1400" b="1" dirty="0" err="1">
                <a:solidFill>
                  <a:schemeClr val="bg1"/>
                </a:solidFill>
                <a:ea typeface="Calibri" panose="020F0502020204030204" pitchFamily="34" charset="0"/>
                <a:cs typeface="Times New Roman" panose="02020603050405020304" pitchFamily="18" charset="0"/>
              </a:rPr>
              <a:t>Asociaciones</a:t>
            </a:r>
            <a:r>
              <a:rPr lang="en-IE" sz="1400" b="1" dirty="0">
                <a:solidFill>
                  <a:schemeClr val="bg1"/>
                </a:solidFill>
                <a:ea typeface="Calibri" panose="020F0502020204030204" pitchFamily="34" charset="0"/>
                <a:cs typeface="Times New Roman" panose="02020603050405020304" pitchFamily="18" charset="0"/>
              </a:rPr>
              <a:t> </a:t>
            </a:r>
            <a:r>
              <a:rPr lang="en-IE" sz="1400" b="1" dirty="0" err="1">
                <a:solidFill>
                  <a:schemeClr val="bg1"/>
                </a:solidFill>
                <a:ea typeface="Calibri" panose="020F0502020204030204" pitchFamily="34" charset="0"/>
                <a:cs typeface="Times New Roman" panose="02020603050405020304" pitchFamily="18" charset="0"/>
              </a:rPr>
              <a:t>Público</a:t>
            </a:r>
            <a:r>
              <a:rPr lang="en-IE" sz="1400" b="1" dirty="0">
                <a:solidFill>
                  <a:schemeClr val="bg1"/>
                </a:solidFill>
                <a:ea typeface="Calibri" panose="020F0502020204030204" pitchFamily="34" charset="0"/>
                <a:cs typeface="Times New Roman" panose="02020603050405020304" pitchFamily="18" charset="0"/>
              </a:rPr>
              <a:t>- </a:t>
            </a:r>
            <a:r>
              <a:rPr lang="en-IE" sz="1400" b="1" dirty="0" err="1">
                <a:solidFill>
                  <a:schemeClr val="bg1"/>
                </a:solidFill>
                <a:ea typeface="Calibri" panose="020F0502020204030204" pitchFamily="34" charset="0"/>
                <a:cs typeface="Times New Roman" panose="02020603050405020304" pitchFamily="18" charset="0"/>
              </a:rPr>
              <a:t>Privadas</a:t>
            </a:r>
            <a:r>
              <a:rPr lang="en-IE" sz="1400" b="1" dirty="0">
                <a:solidFill>
                  <a:schemeClr val="bg1"/>
                </a:solidFill>
                <a:ea typeface="Calibri" panose="020F0502020204030204" pitchFamily="34" charset="0"/>
                <a:cs typeface="Times New Roman" panose="02020603050405020304" pitchFamily="18" charset="0"/>
              </a:rPr>
              <a:t>:  </a:t>
            </a:r>
          </a:p>
          <a:p>
            <a:pPr marL="6350" marR="9525" lvl="0" algn="l">
              <a:lnSpc>
                <a:spcPct val="100000"/>
              </a:lnSpc>
            </a:pPr>
            <a:r>
              <a:rPr lang="en-IE" sz="600" b="1" dirty="0">
                <a:solidFill>
                  <a:schemeClr val="bg1"/>
                </a:solidFill>
                <a:ea typeface="Calibri" panose="020F0502020204030204" pitchFamily="34" charset="0"/>
                <a:cs typeface="Times New Roman" panose="02020603050405020304" pitchFamily="18" charset="0"/>
              </a:rPr>
              <a:t> </a:t>
            </a:r>
          </a:p>
          <a:p>
            <a:pPr marL="180975" marR="9525" lvl="0" algn="l"/>
            <a:r>
              <a:rPr lang="es-ES" sz="1200" dirty="0">
                <a:solidFill>
                  <a:schemeClr val="bg1"/>
                </a:solidFill>
                <a:ea typeface="Calibri" panose="020F0502020204030204" pitchFamily="34" charset="0"/>
                <a:cs typeface="Times New Roman" panose="02020603050405020304" pitchFamily="18" charset="0"/>
              </a:rPr>
              <a:t>La colaboración entre gobiernos, universidades y empresas puede impulsar la innovación y el intercambio de conocimiento.</a:t>
            </a:r>
          </a:p>
          <a:p>
            <a:pPr marL="180975" marR="9525" lvl="0" algn="l"/>
            <a:endParaRPr lang="en-IE" sz="1400" b="1" dirty="0">
              <a:solidFill>
                <a:schemeClr val="bg1"/>
              </a:solidFill>
              <a:ea typeface="Calibri" panose="020F0502020204030204" pitchFamily="34" charset="0"/>
              <a:cs typeface="Times New Roman" panose="02020603050405020304" pitchFamily="18" charset="0"/>
            </a:endParaRPr>
          </a:p>
          <a:p>
            <a:pPr marL="177800" marR="9525" lvl="0" indent="-171450" algn="l">
              <a:buFont typeface="Arial" panose="020B0604020202020204" pitchFamily="34" charset="0"/>
              <a:buChar char="•"/>
            </a:pPr>
            <a:r>
              <a:rPr lang="en-IE" sz="1400" b="1" dirty="0" err="1">
                <a:solidFill>
                  <a:schemeClr val="bg1"/>
                </a:solidFill>
                <a:ea typeface="Calibri" panose="020F0502020204030204" pitchFamily="34" charset="0"/>
                <a:cs typeface="Times New Roman" panose="02020603050405020304" pitchFamily="18" charset="0"/>
              </a:rPr>
              <a:t>Promover</a:t>
            </a:r>
            <a:r>
              <a:rPr lang="en-IE" sz="1400" b="1" dirty="0">
                <a:solidFill>
                  <a:schemeClr val="bg1"/>
                </a:solidFill>
                <a:ea typeface="Calibri" panose="020F0502020204030204" pitchFamily="34" charset="0"/>
                <a:cs typeface="Times New Roman" panose="02020603050405020304" pitchFamily="18" charset="0"/>
              </a:rPr>
              <a:t> la </a:t>
            </a:r>
            <a:r>
              <a:rPr lang="en-IE" sz="1400" b="1" dirty="0" err="1">
                <a:solidFill>
                  <a:schemeClr val="bg1"/>
                </a:solidFill>
                <a:ea typeface="Calibri" panose="020F0502020204030204" pitchFamily="34" charset="0"/>
                <a:cs typeface="Times New Roman" panose="02020603050405020304" pitchFamily="18" charset="0"/>
              </a:rPr>
              <a:t>Alfabetización</a:t>
            </a:r>
            <a:r>
              <a:rPr lang="en-IE" sz="1400" b="1" dirty="0">
                <a:solidFill>
                  <a:schemeClr val="bg1"/>
                </a:solidFill>
                <a:ea typeface="Calibri" panose="020F0502020204030204" pitchFamily="34" charset="0"/>
                <a:cs typeface="Times New Roman" panose="02020603050405020304" pitchFamily="18" charset="0"/>
              </a:rPr>
              <a:t> Digital:</a:t>
            </a:r>
          </a:p>
          <a:p>
            <a:pPr marL="6350" marR="9525" lvl="0" algn="l">
              <a:lnSpc>
                <a:spcPct val="100000"/>
              </a:lnSpc>
            </a:pPr>
            <a:r>
              <a:rPr lang="en-IE" sz="600" b="1" dirty="0">
                <a:solidFill>
                  <a:schemeClr val="bg1"/>
                </a:solidFill>
                <a:ea typeface="Calibri" panose="020F0502020204030204" pitchFamily="34" charset="0"/>
                <a:cs typeface="Times New Roman" panose="02020603050405020304" pitchFamily="18" charset="0"/>
              </a:rPr>
              <a:t> </a:t>
            </a:r>
          </a:p>
          <a:p>
            <a:pPr marL="180975" marR="9525" lvl="0" algn="l"/>
            <a:r>
              <a:rPr lang="es-ES" sz="1200" dirty="0">
                <a:solidFill>
                  <a:schemeClr val="bg1"/>
                </a:solidFill>
                <a:ea typeface="Calibri" panose="020F0502020204030204" pitchFamily="34" charset="0"/>
                <a:cs typeface="Times New Roman" panose="02020603050405020304" pitchFamily="18" charset="0"/>
              </a:rPr>
              <a:t>La formación de la fuerza laboral en herramientas digitales y prácticas sostenibles es esencial para una transformación duradera.</a:t>
            </a:r>
          </a:p>
          <a:p>
            <a:pPr marL="180975" marR="9525" lvl="0" algn="l"/>
            <a:endParaRPr lang="en-IE" sz="1200" dirty="0">
              <a:solidFill>
                <a:schemeClr val="bg1"/>
              </a:solidFill>
              <a:ea typeface="Calibri" panose="020F0502020204030204" pitchFamily="34" charset="0"/>
              <a:cs typeface="Times New Roman" panose="02020603050405020304" pitchFamily="18" charset="0"/>
            </a:endParaRPr>
          </a:p>
          <a:p>
            <a:pPr marL="177800" marR="9525" lvl="0" indent="-171450" algn="l">
              <a:buFont typeface="Arial" panose="020B0604020202020204" pitchFamily="34" charset="0"/>
              <a:buChar char="•"/>
            </a:pPr>
            <a:r>
              <a:rPr lang="es-ES" sz="1400" b="1" dirty="0">
                <a:solidFill>
                  <a:schemeClr val="bg1"/>
                </a:solidFill>
                <a:ea typeface="Calibri" panose="020F0502020204030204" pitchFamily="34" charset="0"/>
                <a:cs typeface="Times New Roman" panose="02020603050405020304" pitchFamily="18" charset="0"/>
              </a:rPr>
              <a:t>IMPULSAR LA TOMA DE DECISIONES BASADA EN DATOS</a:t>
            </a:r>
            <a:r>
              <a:rPr lang="en-IE" sz="1400" b="1" dirty="0">
                <a:solidFill>
                  <a:schemeClr val="bg1"/>
                </a:solidFill>
                <a:ea typeface="Calibri" panose="020F0502020204030204" pitchFamily="34" charset="0"/>
                <a:cs typeface="Times New Roman" panose="02020603050405020304" pitchFamily="18" charset="0"/>
              </a:rPr>
              <a:t>:</a:t>
            </a:r>
          </a:p>
          <a:p>
            <a:pPr marL="6350" marR="9525" lvl="0" algn="l">
              <a:lnSpc>
                <a:spcPct val="100000"/>
              </a:lnSpc>
            </a:pPr>
            <a:r>
              <a:rPr lang="en-IE" sz="500" b="1" dirty="0">
                <a:solidFill>
                  <a:schemeClr val="bg1"/>
                </a:solidFill>
                <a:ea typeface="Calibri" panose="020F0502020204030204" pitchFamily="34" charset="0"/>
                <a:cs typeface="Times New Roman" panose="02020603050405020304" pitchFamily="18" charset="0"/>
              </a:rPr>
              <a:t> </a:t>
            </a:r>
          </a:p>
          <a:p>
            <a:pPr marL="180975" marR="9525" lvl="0" algn="l"/>
            <a:r>
              <a:rPr lang="es-ES" sz="1200" dirty="0">
                <a:solidFill>
                  <a:schemeClr val="bg1"/>
                </a:solidFill>
                <a:ea typeface="Calibri" panose="020F0502020204030204" pitchFamily="34" charset="0"/>
                <a:cs typeface="Times New Roman" panose="02020603050405020304" pitchFamily="18" charset="0"/>
              </a:rPr>
              <a:t>El uso del </a:t>
            </a:r>
            <a:r>
              <a:rPr lang="es-ES" sz="1200" i="1" dirty="0" err="1">
                <a:solidFill>
                  <a:schemeClr val="bg1"/>
                </a:solidFill>
                <a:ea typeface="Calibri" panose="020F0502020204030204" pitchFamily="34" charset="0"/>
                <a:cs typeface="Times New Roman" panose="02020603050405020304" pitchFamily="18" charset="0"/>
              </a:rPr>
              <a:t>big</a:t>
            </a:r>
            <a:r>
              <a:rPr lang="es-ES" sz="1200" i="1" dirty="0">
                <a:solidFill>
                  <a:schemeClr val="bg1"/>
                </a:solidFill>
                <a:ea typeface="Calibri" panose="020F0502020204030204" pitchFamily="34" charset="0"/>
                <a:cs typeface="Times New Roman" panose="02020603050405020304" pitchFamily="18" charset="0"/>
              </a:rPr>
              <a:t> data </a:t>
            </a:r>
            <a:r>
              <a:rPr lang="es-ES" sz="1200" dirty="0">
                <a:solidFill>
                  <a:schemeClr val="bg1"/>
                </a:solidFill>
                <a:ea typeface="Calibri" panose="020F0502020204030204" pitchFamily="34" charset="0"/>
                <a:cs typeface="Times New Roman" panose="02020603050405020304" pitchFamily="18" charset="0"/>
              </a:rPr>
              <a:t>y el análisis de datos puede optimizar el uso de recursos y mejorar los informes de sostenibilidad.</a:t>
            </a:r>
            <a:endParaRPr lang="en-IE" sz="1200" dirty="0">
              <a:solidFill>
                <a:schemeClr val="bg1"/>
              </a:solidFill>
              <a:ea typeface="Calibri" panose="020F0502020204030204" pitchFamily="34" charset="0"/>
              <a:cs typeface="Times New Roman" panose="02020603050405020304" pitchFamily="18" charset="0"/>
            </a:endParaRPr>
          </a:p>
        </p:txBody>
      </p:sp>
      <p:pic>
        <p:nvPicPr>
          <p:cNvPr id="5" name="Graphic 4">
            <a:extLst>
              <a:ext uri="{FF2B5EF4-FFF2-40B4-BE49-F238E27FC236}">
                <a16:creationId xmlns:a16="http://schemas.microsoft.com/office/drawing/2014/main" id="{E9C80DBF-9584-717C-F1BC-4093FA2A2D36}"/>
              </a:ext>
            </a:extLst>
          </p:cNvPr>
          <p:cNvPicPr>
            <a:picLocks noChangeAspect="1"/>
          </p:cNvPicPr>
          <p:nvPr/>
        </p:nvPicPr>
        <p:blipFill>
          <a:blip r:embed="rId2">
            <a:extLst>
              <a:ext uri="{96DAC541-7B7A-43D3-8B79-37D633B846F1}">
                <asvg:svgBlip xmlns:asvg="http://schemas.microsoft.com/office/drawing/2016/SVG/main" r:embed="rId3"/>
              </a:ext>
            </a:extLst>
          </a:blip>
          <a:srcRect l="27660" t="39575" r="35880" b="39847"/>
          <a:stretch/>
        </p:blipFill>
        <p:spPr>
          <a:xfrm rot="6023639">
            <a:off x="1892613" y="7344768"/>
            <a:ext cx="5548270" cy="4433023"/>
          </a:xfrm>
          <a:prstGeom prst="rect">
            <a:avLst/>
          </a:prstGeom>
        </p:spPr>
      </p:pic>
    </p:spTree>
    <p:extLst>
      <p:ext uri="{BB962C8B-B14F-4D97-AF65-F5344CB8AC3E}">
        <p14:creationId xmlns:p14="http://schemas.microsoft.com/office/powerpoint/2010/main" val="2615319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8037AA42-C4BF-0C44-8C5F-E9A2D82E9B42}"/>
              </a:ext>
            </a:extLst>
          </p:cNvPr>
          <p:cNvSpPr>
            <a:spLocks noGrp="1"/>
          </p:cNvSpPr>
          <p:nvPr>
            <p:ph type="body" sz="quarter" idx="44"/>
          </p:nvPr>
        </p:nvSpPr>
        <p:spPr>
          <a:xfrm>
            <a:off x="2358178" y="7395541"/>
            <a:ext cx="4973014" cy="476907"/>
          </a:xfrm>
          <a:prstGeom prst="rect">
            <a:avLst/>
          </a:prstGeom>
        </p:spPr>
        <p:txBody>
          <a:bodyPr/>
          <a:lstStyle/>
          <a:p>
            <a:pPr marL="1558925" indent="0">
              <a:lnSpc>
                <a:spcPct val="100000"/>
              </a:lnSpc>
            </a:pPr>
            <a:r>
              <a:rPr lang="en-US" sz="2100" b="0" dirty="0" err="1"/>
              <a:t>www.</a:t>
            </a:r>
            <a:r>
              <a:rPr lang="en-US" sz="2100" b="1" dirty="0" err="1"/>
              <a:t>ecosmartproject</a:t>
            </a:r>
            <a:r>
              <a:rPr lang="en-US" sz="2100" dirty="0" err="1"/>
              <a:t>.</a:t>
            </a:r>
            <a:r>
              <a:rPr lang="en-US" sz="2100" b="0" dirty="0" err="1"/>
              <a:t>eu</a:t>
            </a:r>
            <a:endParaRPr lang="en-US" sz="2100" b="0" dirty="0"/>
          </a:p>
        </p:txBody>
      </p:sp>
      <p:grpSp>
        <p:nvGrpSpPr>
          <p:cNvPr id="39" name="Group 38">
            <a:extLst>
              <a:ext uri="{FF2B5EF4-FFF2-40B4-BE49-F238E27FC236}">
                <a16:creationId xmlns:a16="http://schemas.microsoft.com/office/drawing/2014/main" id="{BBDF820D-1D3B-C048-8374-C7B066444E67}"/>
              </a:ext>
            </a:extLst>
          </p:cNvPr>
          <p:cNvGrpSpPr/>
          <p:nvPr/>
        </p:nvGrpSpPr>
        <p:grpSpPr>
          <a:xfrm>
            <a:off x="3506008" y="3927339"/>
            <a:ext cx="4053667" cy="2867812"/>
            <a:chOff x="1950804" y="3053151"/>
            <a:chExt cx="483196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0" r="13851" b="30"/>
            <a:stretch/>
          </p:blipFill>
          <p:spPr>
            <a:xfrm>
              <a:off x="1950804" y="3053151"/>
              <a:ext cx="4831960"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6"/>
              <a:ext cx="3981692" cy="2523281"/>
            </a:xfrm>
            <a:prstGeom prst="rect">
              <a:avLst/>
            </a:prstGeom>
            <a:blipFill>
              <a:blip r:embed="rId3"/>
              <a:stretch>
                <a:fillRect l="-7636" t="-505" r="-8503" b="-176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 name="Group 1">
            <a:extLst>
              <a:ext uri="{FF2B5EF4-FFF2-40B4-BE49-F238E27FC236}">
                <a16:creationId xmlns:a16="http://schemas.microsoft.com/office/drawing/2014/main" id="{0F46AAB5-E31D-9D32-44AC-3CD9FFDE87EB}"/>
              </a:ext>
            </a:extLst>
          </p:cNvPr>
          <p:cNvGrpSpPr/>
          <p:nvPr/>
        </p:nvGrpSpPr>
        <p:grpSpPr>
          <a:xfrm rot="21283530">
            <a:off x="5948420" y="3155505"/>
            <a:ext cx="1350264" cy="1344145"/>
            <a:chOff x="2301368" y="4765438"/>
            <a:chExt cx="1350264" cy="1344145"/>
          </a:xfrm>
        </p:grpSpPr>
        <p:sp>
          <p:nvSpPr>
            <p:cNvPr id="3" name="Oval 2">
              <a:extLst>
                <a:ext uri="{FF2B5EF4-FFF2-40B4-BE49-F238E27FC236}">
                  <a16:creationId xmlns:a16="http://schemas.microsoft.com/office/drawing/2014/main" id="{87219894-1581-4256-B2A5-B7D63D12C6A9}"/>
                </a:ext>
              </a:extLst>
            </p:cNvPr>
            <p:cNvSpPr/>
            <p:nvPr/>
          </p:nvSpPr>
          <p:spPr>
            <a:xfrm>
              <a:off x="2307487" y="4765438"/>
              <a:ext cx="1344145" cy="1344145"/>
            </a:xfrm>
            <a:prstGeom prst="ellipse">
              <a:avLst/>
            </a:prstGeom>
            <a:solidFill>
              <a:srgbClr val="0289A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50" b="1"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E2369E2-5C20-ED40-392F-8F21E9D24463}"/>
                </a:ext>
              </a:extLst>
            </p:cNvPr>
            <p:cNvSpPr txBox="1"/>
            <p:nvPr/>
          </p:nvSpPr>
          <p:spPr>
            <a:xfrm>
              <a:off x="2301368" y="5052789"/>
              <a:ext cx="1350264" cy="769441"/>
            </a:xfrm>
            <a:prstGeom prst="rect">
              <a:avLst/>
            </a:prstGeom>
            <a:noFill/>
          </p:spPr>
          <p:txBody>
            <a:bodyPr wrap="square">
              <a:spAutoFit/>
            </a:bodyPr>
            <a:lstStyle/>
            <a:p>
              <a:pPr algn="ctr"/>
              <a:r>
                <a:rPr lang="en-US" sz="22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Click to Visit</a:t>
              </a:r>
              <a:endParaRPr lang="en-US" sz="2200" b="1" dirty="0">
                <a:solidFill>
                  <a:schemeClr val="bg1"/>
                </a:solidFill>
                <a:latin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CB5CCCB8-FB41-0EB9-BAC8-7629D15A0EF5}"/>
              </a:ext>
            </a:extLst>
          </p:cNvPr>
          <p:cNvGrpSpPr/>
          <p:nvPr/>
        </p:nvGrpSpPr>
        <p:grpSpPr>
          <a:xfrm>
            <a:off x="570778" y="8825332"/>
            <a:ext cx="872788" cy="498917"/>
            <a:chOff x="526450" y="9228742"/>
            <a:chExt cx="872788" cy="498917"/>
          </a:xfrm>
        </p:grpSpPr>
        <p:sp>
          <p:nvSpPr>
            <p:cNvPr id="24" name="Text Placeholder 5">
              <a:extLst>
                <a:ext uri="{FF2B5EF4-FFF2-40B4-BE49-F238E27FC236}">
                  <a16:creationId xmlns:a16="http://schemas.microsoft.com/office/drawing/2014/main" id="{CA020A52-0E0F-C44A-FAF9-FCE5500243D8}"/>
                </a:ext>
              </a:extLst>
            </p:cNvPr>
            <p:cNvSpPr txBox="1">
              <a:spLocks/>
            </p:cNvSpPr>
            <p:nvPr/>
          </p:nvSpPr>
          <p:spPr>
            <a:xfrm>
              <a:off x="526450" y="9245295"/>
              <a:ext cx="400561" cy="482364"/>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b="1" dirty="0" err="1">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lk</a:t>
              </a:r>
              <a:endParaRPr lang="en-US" sz="2000" b="1" dirty="0">
                <a:solidFill>
                  <a:schemeClr val="bg1"/>
                </a:solidFill>
                <a:latin typeface="Calibri" panose="020F0502020204030204" pitchFamily="34" charset="0"/>
                <a:cs typeface="Calibri" panose="020F0502020204030204" pitchFamily="34" charset="0"/>
              </a:endParaRPr>
            </a:p>
          </p:txBody>
        </p:sp>
        <p:sp>
          <p:nvSpPr>
            <p:cNvPr id="25" name="Text Placeholder 5">
              <a:extLst>
                <a:ext uri="{FF2B5EF4-FFF2-40B4-BE49-F238E27FC236}">
                  <a16:creationId xmlns:a16="http://schemas.microsoft.com/office/drawing/2014/main" id="{9C31EBA3-85F5-B3AB-5FBC-725E685CE749}"/>
                </a:ext>
              </a:extLst>
            </p:cNvPr>
            <p:cNvSpPr txBox="1">
              <a:spLocks/>
            </p:cNvSpPr>
            <p:nvPr/>
          </p:nvSpPr>
          <p:spPr>
            <a:xfrm>
              <a:off x="1012235" y="9228742"/>
              <a:ext cx="387003" cy="440551"/>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2000" b="1"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in</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6" name="Graphic 3">
              <a:extLst>
                <a:ext uri="{FF2B5EF4-FFF2-40B4-BE49-F238E27FC236}">
                  <a16:creationId xmlns:a16="http://schemas.microsoft.com/office/drawing/2014/main" id="{433E6D4D-E169-D4B8-8038-C5036B010E78}"/>
                </a:ext>
              </a:extLst>
            </p:cNvPr>
            <p:cNvGrpSpPr/>
            <p:nvPr/>
          </p:nvGrpSpPr>
          <p:grpSpPr>
            <a:xfrm>
              <a:off x="998678" y="9238470"/>
              <a:ext cx="387003" cy="387003"/>
              <a:chOff x="1950027" y="2499889"/>
              <a:chExt cx="850463" cy="850463"/>
            </a:xfrm>
          </p:grpSpPr>
          <p:sp>
            <p:nvSpPr>
              <p:cNvPr id="7" name="Freeform 6">
                <a:extLst>
                  <a:ext uri="{FF2B5EF4-FFF2-40B4-BE49-F238E27FC236}">
                    <a16:creationId xmlns:a16="http://schemas.microsoft.com/office/drawing/2014/main" id="{63EC1B74-94CB-7FDD-5477-935F5F388324}"/>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2A84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66EBB2D-DDE6-C2DA-3AA3-928160584754}"/>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7C5EA15C-EF38-BAF8-EB6B-4ACE553C3A4B}"/>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F26C7A99-E27F-752E-CEC2-7DE833678A3E}"/>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575C912-F7B1-44E7-2F25-E947F2C48FDB}"/>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2" name="Group 11">
              <a:extLst>
                <a:ext uri="{FF2B5EF4-FFF2-40B4-BE49-F238E27FC236}">
                  <a16:creationId xmlns:a16="http://schemas.microsoft.com/office/drawing/2014/main" id="{26EB8075-D8CB-F5D5-1168-64AE77F7E926}"/>
                </a:ext>
              </a:extLst>
            </p:cNvPr>
            <p:cNvGrpSpPr/>
            <p:nvPr/>
          </p:nvGrpSpPr>
          <p:grpSpPr>
            <a:xfrm>
              <a:off x="526450" y="9238470"/>
              <a:ext cx="387004" cy="387003"/>
              <a:chOff x="3094390" y="4759136"/>
              <a:chExt cx="1074284" cy="1074282"/>
            </a:xfrm>
          </p:grpSpPr>
          <p:sp>
            <p:nvSpPr>
              <p:cNvPr id="13" name="Freeform 12">
                <a:extLst>
                  <a:ext uri="{FF2B5EF4-FFF2-40B4-BE49-F238E27FC236}">
                    <a16:creationId xmlns:a16="http://schemas.microsoft.com/office/drawing/2014/main" id="{AB601055-B8B1-83DE-DF5F-9F17BEABDEFE}"/>
                  </a:ext>
                </a:extLst>
              </p:cNvPr>
              <p:cNvSpPr/>
              <p:nvPr/>
            </p:nvSpPr>
            <p:spPr>
              <a:xfrm>
                <a:off x="3094390" y="4759136"/>
                <a:ext cx="1074284" cy="1074282"/>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2A84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0A910CDD-3956-76A0-832A-DA04FB22A7FA}"/>
                  </a:ext>
                </a:extLst>
              </p:cNvPr>
              <p:cNvGrpSpPr/>
              <p:nvPr/>
            </p:nvGrpSpPr>
            <p:grpSpPr>
              <a:xfrm>
                <a:off x="3303016" y="4946695"/>
                <a:ext cx="685136" cy="655838"/>
                <a:chOff x="3303016" y="4946695"/>
                <a:chExt cx="685136" cy="655838"/>
              </a:xfrm>
            </p:grpSpPr>
            <p:sp>
              <p:nvSpPr>
                <p:cNvPr id="15" name="Freeform 14">
                  <a:extLst>
                    <a:ext uri="{FF2B5EF4-FFF2-40B4-BE49-F238E27FC236}">
                      <a16:creationId xmlns:a16="http://schemas.microsoft.com/office/drawing/2014/main" id="{08024C36-BFAC-DF19-C27F-73FFACBCCF51}"/>
                    </a:ext>
                  </a:extLst>
                </p:cNvPr>
                <p:cNvSpPr/>
                <p:nvPr/>
              </p:nvSpPr>
              <p:spPr>
                <a:xfrm>
                  <a:off x="3540108" y="5149322"/>
                  <a:ext cx="448044" cy="453211"/>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604C169-BCB5-8358-5D70-2576E6D79715}"/>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3AE20A3-5372-0361-68E4-DA7B3241F8C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grpSp>
      <p:sp>
        <p:nvSpPr>
          <p:cNvPr id="22" name="Text Placeholder 5">
            <a:extLst>
              <a:ext uri="{FF2B5EF4-FFF2-40B4-BE49-F238E27FC236}">
                <a16:creationId xmlns:a16="http://schemas.microsoft.com/office/drawing/2014/main" id="{BC00D188-8648-7895-04FE-CC23A9D8CD10}"/>
              </a:ext>
            </a:extLst>
          </p:cNvPr>
          <p:cNvSpPr txBox="1">
            <a:spLocks/>
          </p:cNvSpPr>
          <p:nvPr/>
        </p:nvSpPr>
        <p:spPr>
          <a:xfrm>
            <a:off x="482546" y="844594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2000" b="1" dirty="0">
                <a:solidFill>
                  <a:srgbClr val="404040"/>
                </a:solidFill>
                <a:latin typeface="Calibri" panose="020F0502020204030204" pitchFamily="34" charset="0"/>
                <a:cs typeface="Calibri" panose="020F0502020204030204" pitchFamily="34" charset="0"/>
              </a:rPr>
              <a:t>Follow Our Journey</a:t>
            </a:r>
          </a:p>
        </p:txBody>
      </p:sp>
    </p:spTree>
    <p:extLst>
      <p:ext uri="{BB962C8B-B14F-4D97-AF65-F5344CB8AC3E}">
        <p14:creationId xmlns:p14="http://schemas.microsoft.com/office/powerpoint/2010/main" val="359503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84BD9-FB3D-7BA9-BEFA-EFDAB325AF7F}"/>
            </a:ext>
          </a:extLst>
        </p:cNvPr>
        <p:cNvGrpSpPr/>
        <p:nvPr/>
      </p:nvGrpSpPr>
      <p:grpSpPr>
        <a:xfrm>
          <a:off x="0" y="0"/>
          <a:ext cx="0" cy="0"/>
          <a:chOff x="0" y="0"/>
          <a:chExt cx="0" cy="0"/>
        </a:xfrm>
      </p:grpSpPr>
      <p:sp>
        <p:nvSpPr>
          <p:cNvPr id="26" name="Graphic 4">
            <a:extLst>
              <a:ext uri="{FF2B5EF4-FFF2-40B4-BE49-F238E27FC236}">
                <a16:creationId xmlns:a16="http://schemas.microsoft.com/office/drawing/2014/main" id="{667323B4-1BB3-6134-DB89-1E248BCC4B53}"/>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27" name="TextBox 26">
            <a:extLst>
              <a:ext uri="{FF2B5EF4-FFF2-40B4-BE49-F238E27FC236}">
                <a16:creationId xmlns:a16="http://schemas.microsoft.com/office/drawing/2014/main" id="{535140F3-D16C-5A9B-7ADB-B8E95F2BE54C}"/>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1.2 </a:t>
            </a:r>
            <a:endParaRPr lang="en-US" sz="2000" b="1" dirty="0">
              <a:solidFill>
                <a:schemeClr val="bg1"/>
              </a:solidFill>
              <a:latin typeface="Calibri" panose="020F0502020204030204" pitchFamily="34" charset="0"/>
              <a:cs typeface="Calibri" panose="020F0502020204030204" pitchFamily="34" charset="0"/>
            </a:endParaRPr>
          </a:p>
        </p:txBody>
      </p:sp>
      <p:sp>
        <p:nvSpPr>
          <p:cNvPr id="30" name="Text Placeholder 29">
            <a:extLst>
              <a:ext uri="{FF2B5EF4-FFF2-40B4-BE49-F238E27FC236}">
                <a16:creationId xmlns:a16="http://schemas.microsoft.com/office/drawing/2014/main" id="{D39C4AEE-9F08-0411-4CC6-31272C835510}"/>
              </a:ext>
            </a:extLst>
          </p:cNvPr>
          <p:cNvSpPr txBox="1">
            <a:spLocks/>
          </p:cNvSpPr>
          <p:nvPr/>
        </p:nvSpPr>
        <p:spPr>
          <a:xfrm>
            <a:off x="600092" y="1465748"/>
            <a:ext cx="6485008"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rgbClr val="404040"/>
                </a:solidFill>
                <a:ea typeface="Calibri" panose="020F0502020204030204" pitchFamily="34" charset="0"/>
                <a:cs typeface="Times New Roman" panose="02020603050405020304" pitchFamily="18" charset="0"/>
              </a:rPr>
              <a:t>Los </a:t>
            </a:r>
            <a:r>
              <a:rPr lang="en-IE" sz="1600" b="1" dirty="0" err="1">
                <a:solidFill>
                  <a:srgbClr val="404040"/>
                </a:solidFill>
                <a:ea typeface="Calibri" panose="020F0502020204030204" pitchFamily="34" charset="0"/>
                <a:cs typeface="Times New Roman" panose="02020603050405020304" pitchFamily="18" charset="0"/>
              </a:rPr>
              <a:t>principios</a:t>
            </a:r>
            <a:r>
              <a:rPr lang="en-IE" sz="1600" b="1" dirty="0">
                <a:solidFill>
                  <a:srgbClr val="404040"/>
                </a:solidFill>
                <a:ea typeface="Calibri" panose="020F0502020204030204" pitchFamily="34" charset="0"/>
                <a:cs typeface="Times New Roman" panose="02020603050405020304" pitchFamily="18" charset="0"/>
              </a:rPr>
              <a:t> ASG </a:t>
            </a:r>
            <a:r>
              <a:rPr lang="en-IE" sz="1600" dirty="0" err="1">
                <a:solidFill>
                  <a:srgbClr val="404040"/>
                </a:solidFill>
                <a:ea typeface="Calibri" panose="020F0502020204030204" pitchFamily="34" charset="0"/>
                <a:cs typeface="Times New Roman" panose="02020603050405020304" pitchFamily="18" charset="0"/>
              </a:rPr>
              <a:t>desempeñan</a:t>
            </a:r>
            <a:r>
              <a:rPr lang="en-IE" sz="1600" dirty="0">
                <a:solidFill>
                  <a:srgbClr val="404040"/>
                </a:solidFill>
                <a:ea typeface="Calibri" panose="020F0502020204030204" pitchFamily="34" charset="0"/>
                <a:cs typeface="Times New Roman" panose="02020603050405020304" pitchFamily="18" charset="0"/>
              </a:rPr>
              <a:t> un </a:t>
            </a:r>
            <a:r>
              <a:rPr lang="en-IE" sz="1600" dirty="0" err="1">
                <a:solidFill>
                  <a:srgbClr val="404040"/>
                </a:solidFill>
                <a:ea typeface="Calibri" panose="020F0502020204030204" pitchFamily="34" charset="0"/>
                <a:cs typeface="Times New Roman" panose="02020603050405020304" pitchFamily="18" charset="0"/>
              </a:rPr>
              <a:t>papel</a:t>
            </a:r>
            <a:r>
              <a:rPr lang="en-IE" sz="1600" dirty="0">
                <a:solidFill>
                  <a:srgbClr val="404040"/>
                </a:solidFill>
                <a:ea typeface="Calibri" panose="020F0502020204030204" pitchFamily="34" charset="0"/>
                <a:cs typeface="Times New Roman" panose="02020603050405020304" pitchFamily="18" charset="0"/>
              </a:rPr>
              <a:t> fundamental </a:t>
            </a:r>
            <a:r>
              <a:rPr lang="en-IE" sz="1600" dirty="0" err="1">
                <a:solidFill>
                  <a:srgbClr val="404040"/>
                </a:solidFill>
                <a:ea typeface="Calibri" panose="020F0502020204030204" pitchFamily="34" charset="0"/>
                <a:cs typeface="Times New Roman" panose="02020603050405020304" pitchFamily="18" charset="0"/>
              </a:rPr>
              <a:t>en</a:t>
            </a:r>
            <a:r>
              <a:rPr lang="en-IE" sz="1600" dirty="0">
                <a:solidFill>
                  <a:srgbClr val="404040"/>
                </a:solidFill>
                <a:ea typeface="Calibri" panose="020F0502020204030204" pitchFamily="34" charset="0"/>
                <a:cs typeface="Times New Roman" panose="02020603050405020304" pitchFamily="18" charset="0"/>
              </a:rPr>
              <a:t> la </a:t>
            </a:r>
            <a:r>
              <a:rPr lang="en-IE" sz="1600" b="1" dirty="0" err="1">
                <a:solidFill>
                  <a:srgbClr val="404040"/>
                </a:solidFill>
                <a:ea typeface="Calibri" panose="020F0502020204030204" pitchFamily="34" charset="0"/>
                <a:cs typeface="Times New Roman" panose="02020603050405020304" pitchFamily="18" charset="0"/>
              </a:rPr>
              <a:t>prevención</a:t>
            </a:r>
            <a:r>
              <a:rPr lang="en-IE" sz="1600" b="1" dirty="0">
                <a:solidFill>
                  <a:srgbClr val="404040"/>
                </a:solidFill>
                <a:ea typeface="Calibri" panose="020F0502020204030204" pitchFamily="34" charset="0"/>
                <a:cs typeface="Times New Roman" panose="02020603050405020304" pitchFamily="18" charset="0"/>
              </a:rPr>
              <a:t> de crisis y </a:t>
            </a:r>
            <a:r>
              <a:rPr lang="en-IE" sz="1600" b="1" dirty="0" err="1">
                <a:solidFill>
                  <a:srgbClr val="404040"/>
                </a:solidFill>
                <a:ea typeface="Calibri" panose="020F0502020204030204" pitchFamily="34" charset="0"/>
                <a:cs typeface="Times New Roman" panose="02020603050405020304" pitchFamily="18" charset="0"/>
              </a:rPr>
              <a:t>en</a:t>
            </a:r>
            <a:r>
              <a:rPr lang="en-IE" sz="1600" b="1" dirty="0">
                <a:solidFill>
                  <a:srgbClr val="404040"/>
                </a:solidFill>
                <a:ea typeface="Calibri" panose="020F0502020204030204" pitchFamily="34" charset="0"/>
                <a:cs typeface="Times New Roman" panose="02020603050405020304" pitchFamily="18" charset="0"/>
              </a:rPr>
              <a:t> la </a:t>
            </a:r>
            <a:r>
              <a:rPr lang="en-IE" sz="1600" b="1" dirty="0" err="1">
                <a:solidFill>
                  <a:srgbClr val="404040"/>
                </a:solidFill>
                <a:ea typeface="Calibri" panose="020F0502020204030204" pitchFamily="34" charset="0"/>
                <a:cs typeface="Times New Roman" panose="02020603050405020304" pitchFamily="18" charset="0"/>
              </a:rPr>
              <a:t>construcción</a:t>
            </a:r>
            <a:r>
              <a:rPr lang="en-IE" sz="1600" b="1" dirty="0">
                <a:solidFill>
                  <a:srgbClr val="404040"/>
                </a:solidFill>
                <a:ea typeface="Calibri" panose="020F0502020204030204" pitchFamily="34" charset="0"/>
                <a:cs typeface="Times New Roman" panose="02020603050405020304" pitchFamily="18" charset="0"/>
              </a:rPr>
              <a:t> de </a:t>
            </a:r>
            <a:r>
              <a:rPr lang="en-IE" sz="1600" b="1" dirty="0" err="1">
                <a:solidFill>
                  <a:srgbClr val="404040"/>
                </a:solidFill>
                <a:ea typeface="Calibri" panose="020F0502020204030204" pitchFamily="34" charset="0"/>
                <a:cs typeface="Times New Roman" panose="02020603050405020304" pitchFamily="18" charset="0"/>
              </a:rPr>
              <a:t>resiliencia</a:t>
            </a:r>
            <a:r>
              <a:rPr lang="en-IE" sz="1600" b="1" dirty="0">
                <a:solidFill>
                  <a:srgbClr val="404040"/>
                </a:solidFill>
                <a:ea typeface="Calibri" panose="020F0502020204030204" pitchFamily="34" charset="0"/>
                <a:cs typeface="Times New Roman" panose="02020603050405020304" pitchFamily="18" charset="0"/>
              </a:rPr>
              <a:t> dentro del sector </a:t>
            </a:r>
            <a:r>
              <a:rPr lang="en-IE" sz="1600" b="1" dirty="0" err="1">
                <a:solidFill>
                  <a:srgbClr val="404040"/>
                </a:solidFill>
                <a:ea typeface="Calibri" panose="020F0502020204030204" pitchFamily="34" charset="0"/>
                <a:cs typeface="Times New Roman" panose="02020603050405020304" pitchFamily="18" charset="0"/>
              </a:rPr>
              <a:t>hostelero</a:t>
            </a:r>
            <a:r>
              <a:rPr lang="en-IE" sz="1600" b="1" dirty="0">
                <a:solidFill>
                  <a:srgbClr val="404040"/>
                </a:solidFill>
                <a:ea typeface="Calibri" panose="020F0502020204030204" pitchFamily="34" charset="0"/>
                <a:cs typeface="Times New Roman" panose="02020603050405020304" pitchFamily="18" charset="0"/>
              </a:rPr>
              <a:t>. </a:t>
            </a:r>
            <a:r>
              <a:rPr lang="en-IE" sz="1600" dirty="0">
                <a:solidFill>
                  <a:srgbClr val="404040"/>
                </a:solidFill>
                <a:ea typeface="Calibri" panose="020F0502020204030204" pitchFamily="34" charset="0"/>
                <a:cs typeface="Times New Roman" panose="02020603050405020304" pitchFamily="18" charset="0"/>
              </a:rPr>
              <a:t>A </a:t>
            </a:r>
            <a:r>
              <a:rPr lang="en-IE" sz="1600" dirty="0" err="1">
                <a:solidFill>
                  <a:srgbClr val="404040"/>
                </a:solidFill>
                <a:ea typeface="Calibri" panose="020F0502020204030204" pitchFamily="34" charset="0"/>
                <a:cs typeface="Times New Roman" panose="02020603050405020304" pitchFamily="18" charset="0"/>
              </a:rPr>
              <a:t>medida</a:t>
            </a:r>
            <a:r>
              <a:rPr lang="en-IE" sz="1600" dirty="0">
                <a:solidFill>
                  <a:srgbClr val="404040"/>
                </a:solidFill>
                <a:ea typeface="Calibri" panose="020F0502020204030204" pitchFamily="34" charset="0"/>
                <a:cs typeface="Times New Roman" panose="02020603050405020304" pitchFamily="18" charset="0"/>
              </a:rPr>
              <a:t> </a:t>
            </a:r>
            <a:r>
              <a:rPr lang="en-IE" sz="1600" dirty="0" err="1">
                <a:solidFill>
                  <a:srgbClr val="404040"/>
                </a:solidFill>
                <a:ea typeface="Calibri" panose="020F0502020204030204" pitchFamily="34" charset="0"/>
                <a:cs typeface="Times New Roman" panose="02020603050405020304" pitchFamily="18" charset="0"/>
              </a:rPr>
              <a:t>que</a:t>
            </a:r>
            <a:r>
              <a:rPr lang="en-IE" sz="1600" dirty="0">
                <a:solidFill>
                  <a:srgbClr val="404040"/>
                </a:solidFill>
                <a:ea typeface="Calibri" panose="020F0502020204030204" pitchFamily="34" charset="0"/>
                <a:cs typeface="Times New Roman" panose="02020603050405020304" pitchFamily="18" charset="0"/>
              </a:rPr>
              <a:t> las </a:t>
            </a:r>
            <a:r>
              <a:rPr lang="es-ES" sz="1600" dirty="0">
                <a:solidFill>
                  <a:srgbClr val="404040"/>
                </a:solidFill>
                <a:ea typeface="Calibri" panose="020F0502020204030204" pitchFamily="34" charset="0"/>
                <a:cs typeface="Times New Roman" panose="02020603050405020304" pitchFamily="18" charset="0"/>
              </a:rPr>
              <a:t>expectativas globales se orientan hacia prácticas empresariales responsables, la integración de marcos ASG ayuda a las pymes del sector a gestionar los riesgos de forma proactiva y fortalecer su estabilidad a largo plazo.</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8DB8D4E8-1D6A-BBF1-73F4-DBACF75D27B5}"/>
              </a:ext>
            </a:extLst>
          </p:cNvPr>
          <p:cNvSpPr txBox="1"/>
          <p:nvPr/>
        </p:nvSpPr>
        <p:spPr>
          <a:xfrm>
            <a:off x="605427" y="1034133"/>
            <a:ext cx="6108411" cy="400110"/>
          </a:xfrm>
          <a:prstGeom prst="rect">
            <a:avLst/>
          </a:prstGeom>
          <a:noFill/>
        </p:spPr>
        <p:txBody>
          <a:bodyPr wrap="square" rtlCol="0" anchor="t">
            <a:spAutoFit/>
          </a:bodyPr>
          <a:lstStyle/>
          <a:p>
            <a:pPr marL="6350">
              <a:tabLst>
                <a:tab pos="611188" algn="l"/>
              </a:tabLst>
            </a:pPr>
            <a:r>
              <a:rPr lang="en-US" sz="2000" b="1" dirty="0">
                <a:solidFill>
                  <a:srgbClr val="0289AE"/>
                </a:solidFill>
                <a:latin typeface="Calibri" panose="020F0502020204030204" pitchFamily="34" charset="0"/>
                <a:cs typeface="Calibri" panose="020F0502020204030204" pitchFamily="34" charset="0"/>
              </a:rPr>
              <a:t>Ambiental, Social y de </a:t>
            </a:r>
            <a:r>
              <a:rPr lang="en-US" sz="2000" b="1" dirty="0" err="1">
                <a:solidFill>
                  <a:srgbClr val="0289AE"/>
                </a:solidFill>
                <a:latin typeface="Calibri" panose="020F0502020204030204" pitchFamily="34" charset="0"/>
                <a:cs typeface="Calibri" panose="020F0502020204030204" pitchFamily="34" charset="0"/>
              </a:rPr>
              <a:t>Gobernanza</a:t>
            </a:r>
            <a:r>
              <a:rPr lang="en-US" sz="2000" b="1" dirty="0">
                <a:solidFill>
                  <a:srgbClr val="0289AE"/>
                </a:solidFill>
                <a:latin typeface="Calibri" panose="020F0502020204030204" pitchFamily="34" charset="0"/>
                <a:cs typeface="Calibri" panose="020F0502020204030204" pitchFamily="34" charset="0"/>
              </a:rPr>
              <a:t> (ASG)</a:t>
            </a:r>
          </a:p>
        </p:txBody>
      </p:sp>
      <p:pic>
        <p:nvPicPr>
          <p:cNvPr id="34" name="Graphic 33">
            <a:extLst>
              <a:ext uri="{FF2B5EF4-FFF2-40B4-BE49-F238E27FC236}">
                <a16:creationId xmlns:a16="http://schemas.microsoft.com/office/drawing/2014/main" id="{37CBD39D-5428-52A4-D7C6-6830E79BD106}"/>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sp>
        <p:nvSpPr>
          <p:cNvPr id="2" name="Text Placeholder 1">
            <a:extLst>
              <a:ext uri="{FF2B5EF4-FFF2-40B4-BE49-F238E27FC236}">
                <a16:creationId xmlns:a16="http://schemas.microsoft.com/office/drawing/2014/main" id="{34DDFEF0-FCF7-9B62-1152-AF548DEF325A}"/>
              </a:ext>
            </a:extLst>
          </p:cNvPr>
          <p:cNvSpPr txBox="1">
            <a:spLocks/>
          </p:cNvSpPr>
          <p:nvPr/>
        </p:nvSpPr>
        <p:spPr>
          <a:xfrm>
            <a:off x="463367" y="2877925"/>
            <a:ext cx="6890457" cy="2566265"/>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Desde una perspectiva ambiental, mejorar la eficiencia energética, reducir los residuos y el abastecerse de manera sostenible puede reducir los costes operativos y proteger frente a la escasez de recursos o la volatilidad de precios, factores que se intensifican durante las crisis. </a:t>
            </a:r>
          </a:p>
          <a:p>
            <a:pPr algn="just">
              <a:lnSpc>
                <a:spcPts val="1120"/>
              </a:lnSpc>
              <a:spcBef>
                <a:spcPts val="0"/>
              </a:spcBef>
            </a:pPr>
            <a:endParaRPr lang="en-US" sz="1100" b="0" dirty="0">
              <a:solidFill>
                <a:srgbClr val="404040"/>
              </a:solidFill>
            </a:endParaRPr>
          </a:p>
          <a:p>
            <a:pPr algn="just">
              <a:lnSpc>
                <a:spcPts val="1120"/>
              </a:lnSpc>
              <a:spcBef>
                <a:spcPts val="0"/>
              </a:spcBef>
            </a:pPr>
            <a:r>
              <a:rPr lang="es-ES" sz="1100" b="0" dirty="0">
                <a:solidFill>
                  <a:srgbClr val="404040"/>
                </a:solidFill>
              </a:rPr>
              <a:t>La responsabilidad social también contribuye a la resiliencia. Garantizar prácticas laborales justas, el bienestar de los empleados y el compromiso con la comunidad puede fortalecer las culturas internas y la confianza externa, elementos esenciales para afrontar disrupciones como la escasez de personal o las emergencias sanitarias. Por su parte, una buena gobernanza -a través de una toma de decisiones transparente, una conducta ética y una gestión de riesgos sólida– mejora la agilidad organizacional y la capacidad de respuesta ante crisis.</a:t>
            </a:r>
          </a:p>
          <a:p>
            <a:pPr algn="just">
              <a:lnSpc>
                <a:spcPts val="1120"/>
              </a:lnSpc>
              <a:spcBef>
                <a:spcPts val="0"/>
              </a:spcBef>
            </a:pPr>
            <a:endParaRPr lang="es-ES" sz="1100" b="0" dirty="0">
              <a:solidFill>
                <a:srgbClr val="404040"/>
              </a:solidFill>
            </a:endParaRP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La integración ASG ya no es opcional; se está convirtiendo en un estándar esperado por inversores, reguladores y, cada vez más, por los clientes. La educación VET es clave para contrarrestar la creciente vulnerabilidad de las pymes a los riesgos ASG y para satisfacer la demanda de personal cualificado en este ámbito. Las empresas hosteleras que adoptan los principios ASG están mejor posicionadas para acceder a financiación verde, atraer consumidores conscientes y cumplir con las nuevas regulaciones. En tiempos de crisis, estas empresas suelen demostrar una mayor adaptabilidad y apoyo de sus grupos de interés. </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Al incorporar los principios ASG en sus estrategias principales, las pymes del sector pueden no solo  prevenir o mitigar crisis, sino también impulsar un crecimiento sostenible y responsable en un mundo cada vez más incierto. </a:t>
            </a:r>
          </a:p>
          <a:p>
            <a:pPr algn="just">
              <a:lnSpc>
                <a:spcPts val="1120"/>
              </a:lnSpc>
              <a:spcBef>
                <a:spcPts val="0"/>
              </a:spcBef>
            </a:pPr>
            <a:endParaRPr lang="en-US" sz="1100" b="0" dirty="0">
              <a:solidFill>
                <a:srgbClr val="404040"/>
              </a:solidFill>
            </a:endParaRPr>
          </a:p>
        </p:txBody>
      </p:sp>
      <p:cxnSp>
        <p:nvCxnSpPr>
          <p:cNvPr id="3" name="Straight Connector 2">
            <a:extLst>
              <a:ext uri="{FF2B5EF4-FFF2-40B4-BE49-F238E27FC236}">
                <a16:creationId xmlns:a16="http://schemas.microsoft.com/office/drawing/2014/main" id="{99D1F21B-9A1A-7FD1-9951-ED27E5DC1795}"/>
              </a:ext>
            </a:extLst>
          </p:cNvPr>
          <p:cNvCxnSpPr>
            <a:cxnSpLocks/>
          </p:cNvCxnSpPr>
          <p:nvPr/>
        </p:nvCxnSpPr>
        <p:spPr>
          <a:xfrm>
            <a:off x="41104" y="2820946"/>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126425A0-10F2-F9E3-0C8D-2B91A390D683}"/>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5</a:t>
            </a:fld>
            <a:endParaRPr lang="en-US" dirty="0">
              <a:solidFill>
                <a:srgbClr val="262626"/>
              </a:solidFill>
            </a:endParaRPr>
          </a:p>
        </p:txBody>
      </p:sp>
      <p:cxnSp>
        <p:nvCxnSpPr>
          <p:cNvPr id="6" name="Straight Connector 5">
            <a:extLst>
              <a:ext uri="{FF2B5EF4-FFF2-40B4-BE49-F238E27FC236}">
                <a16:creationId xmlns:a16="http://schemas.microsoft.com/office/drawing/2014/main" id="{BEE0EB2F-8DB7-C5BD-5229-911063ED2AD5}"/>
              </a:ext>
            </a:extLst>
          </p:cNvPr>
          <p:cNvCxnSpPr>
            <a:cxnSpLocks/>
          </p:cNvCxnSpPr>
          <p:nvPr/>
        </p:nvCxnSpPr>
        <p:spPr>
          <a:xfrm>
            <a:off x="13308" y="6691759"/>
            <a:ext cx="7533055"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2015F47B-27B3-21B7-7B9C-9A94269FECBC}"/>
              </a:ext>
            </a:extLst>
          </p:cNvPr>
          <p:cNvGrpSpPr/>
          <p:nvPr/>
        </p:nvGrpSpPr>
        <p:grpSpPr>
          <a:xfrm>
            <a:off x="672830" y="5710084"/>
            <a:ext cx="1944000" cy="4303391"/>
            <a:chOff x="1061258" y="6085269"/>
            <a:chExt cx="1944000" cy="4151018"/>
          </a:xfrm>
        </p:grpSpPr>
        <p:sp>
          <p:nvSpPr>
            <p:cNvPr id="96" name="Rectangle 95">
              <a:extLst>
                <a:ext uri="{FF2B5EF4-FFF2-40B4-BE49-F238E27FC236}">
                  <a16:creationId xmlns:a16="http://schemas.microsoft.com/office/drawing/2014/main" id="{68817A7E-193B-3D43-8B1A-8B8C214AA51F}"/>
                </a:ext>
              </a:extLst>
            </p:cNvPr>
            <p:cNvSpPr/>
            <p:nvPr/>
          </p:nvSpPr>
          <p:spPr>
            <a:xfrm>
              <a:off x="1061258" y="7356287"/>
              <a:ext cx="1944000" cy="2880000"/>
            </a:xfrm>
            <a:prstGeom prst="rect">
              <a:avLst/>
            </a:prstGeom>
            <a:solidFill>
              <a:srgbClr val="3D82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96">
              <a:extLst>
                <a:ext uri="{FF2B5EF4-FFF2-40B4-BE49-F238E27FC236}">
                  <a16:creationId xmlns:a16="http://schemas.microsoft.com/office/drawing/2014/main" id="{ABCEEFC4-A7A3-2BA7-A7B6-9BEDE65135C6}"/>
                </a:ext>
              </a:extLst>
            </p:cNvPr>
            <p:cNvSpPr/>
            <p:nvPr/>
          </p:nvSpPr>
          <p:spPr>
            <a:xfrm>
              <a:off x="1561319" y="7352895"/>
              <a:ext cx="943879"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98" name="Freeform 97">
              <a:extLst>
                <a:ext uri="{FF2B5EF4-FFF2-40B4-BE49-F238E27FC236}">
                  <a16:creationId xmlns:a16="http://schemas.microsoft.com/office/drawing/2014/main" id="{374CEAEF-E94C-94CF-01CF-A60186241A4B}"/>
                </a:ext>
              </a:extLst>
            </p:cNvPr>
            <p:cNvSpPr/>
            <p:nvPr/>
          </p:nvSpPr>
          <p:spPr>
            <a:xfrm>
              <a:off x="1851583" y="7349887"/>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3D8241"/>
            </a:solidFill>
            <a:ln w="2276" cap="flat">
              <a:noFill/>
              <a:prstDash val="solid"/>
              <a:miter/>
            </a:ln>
          </p:spPr>
          <p:txBody>
            <a:bodyPr rtlCol="0" anchor="ctr"/>
            <a:lstStyle/>
            <a:p>
              <a:endParaRPr lang="en-US"/>
            </a:p>
          </p:txBody>
        </p:sp>
        <p:grpSp>
          <p:nvGrpSpPr>
            <p:cNvPr id="100" name="Graphic 15">
              <a:extLst>
                <a:ext uri="{FF2B5EF4-FFF2-40B4-BE49-F238E27FC236}">
                  <a16:creationId xmlns:a16="http://schemas.microsoft.com/office/drawing/2014/main" id="{63954338-28F1-427B-0C7C-07F932A0DE15}"/>
                </a:ext>
              </a:extLst>
            </p:cNvPr>
            <p:cNvGrpSpPr/>
            <p:nvPr/>
          </p:nvGrpSpPr>
          <p:grpSpPr>
            <a:xfrm>
              <a:off x="1979379" y="7117800"/>
              <a:ext cx="107759" cy="107522"/>
              <a:chOff x="1006279" y="7689162"/>
              <a:chExt cx="118191" cy="117931"/>
            </a:xfrm>
          </p:grpSpPr>
          <p:sp>
            <p:nvSpPr>
              <p:cNvPr id="104" name="Freeform 103">
                <a:extLst>
                  <a:ext uri="{FF2B5EF4-FFF2-40B4-BE49-F238E27FC236}">
                    <a16:creationId xmlns:a16="http://schemas.microsoft.com/office/drawing/2014/main" id="{B86AEAF9-0429-5A30-17E0-F0CD57A3F343}"/>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404040"/>
                </a:solidFill>
                <a:prstDash val="solid"/>
                <a:round/>
              </a:ln>
            </p:spPr>
            <p:txBody>
              <a:bodyPr rtlCol="0" anchor="ctr"/>
              <a:lstStyle/>
              <a:p>
                <a:endParaRPr lang="en-US"/>
              </a:p>
            </p:txBody>
          </p:sp>
          <p:sp>
            <p:nvSpPr>
              <p:cNvPr id="105" name="Freeform 104">
                <a:extLst>
                  <a:ext uri="{FF2B5EF4-FFF2-40B4-BE49-F238E27FC236}">
                    <a16:creationId xmlns:a16="http://schemas.microsoft.com/office/drawing/2014/main" id="{931C3ACD-DF4B-D31A-7E98-53E79758E461}"/>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3D8241"/>
              </a:solidFill>
              <a:ln w="2276" cap="flat">
                <a:noFill/>
                <a:prstDash val="solid"/>
                <a:miter/>
              </a:ln>
            </p:spPr>
            <p:txBody>
              <a:bodyPr rtlCol="0" anchor="ctr"/>
              <a:lstStyle/>
              <a:p>
                <a:endParaRPr lang="en-US"/>
              </a:p>
            </p:txBody>
          </p:sp>
        </p:grpSp>
        <p:grpSp>
          <p:nvGrpSpPr>
            <p:cNvPr id="101" name="Graphic 15">
              <a:extLst>
                <a:ext uri="{FF2B5EF4-FFF2-40B4-BE49-F238E27FC236}">
                  <a16:creationId xmlns:a16="http://schemas.microsoft.com/office/drawing/2014/main" id="{FB008E25-DF77-798B-5ED2-374B2026EAE3}"/>
                </a:ext>
              </a:extLst>
            </p:cNvPr>
            <p:cNvGrpSpPr/>
            <p:nvPr/>
          </p:nvGrpSpPr>
          <p:grpSpPr>
            <a:xfrm>
              <a:off x="1561319" y="6085269"/>
              <a:ext cx="943879" cy="834233"/>
              <a:chOff x="547405" y="6570863"/>
              <a:chExt cx="1035254" cy="914993"/>
            </a:xfrm>
          </p:grpSpPr>
          <p:sp>
            <p:nvSpPr>
              <p:cNvPr id="102" name="Freeform 101">
                <a:extLst>
                  <a:ext uri="{FF2B5EF4-FFF2-40B4-BE49-F238E27FC236}">
                    <a16:creationId xmlns:a16="http://schemas.microsoft.com/office/drawing/2014/main" id="{D0E571F7-637B-02C2-CA81-6503F8AB3FFE}"/>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3D8241"/>
              </a:solidFill>
              <a:ln w="227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740F063-D6F7-8A88-4D73-DB6E62B343AB}"/>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cxnSp>
          <p:nvCxnSpPr>
            <p:cNvPr id="110" name="Straight Connector 109">
              <a:extLst>
                <a:ext uri="{FF2B5EF4-FFF2-40B4-BE49-F238E27FC236}">
                  <a16:creationId xmlns:a16="http://schemas.microsoft.com/office/drawing/2014/main" id="{B210A0CA-F0BC-98FB-9324-190537D460DB}"/>
                </a:ext>
              </a:extLst>
            </p:cNvPr>
            <p:cNvCxnSpPr>
              <a:cxnSpLocks/>
            </p:cNvCxnSpPr>
            <p:nvPr/>
          </p:nvCxnSpPr>
          <p:spPr>
            <a:xfrm flipV="1">
              <a:off x="2030934" y="6951251"/>
              <a:ext cx="4649" cy="14067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CE992A4C-E7FA-CB2A-2583-A072E84F4F35}"/>
              </a:ext>
            </a:extLst>
          </p:cNvPr>
          <p:cNvGrpSpPr/>
          <p:nvPr/>
        </p:nvGrpSpPr>
        <p:grpSpPr>
          <a:xfrm>
            <a:off x="2859765" y="5710084"/>
            <a:ext cx="1944000" cy="4303393"/>
            <a:chOff x="1061258" y="6085269"/>
            <a:chExt cx="1944000" cy="4151019"/>
          </a:xfrm>
        </p:grpSpPr>
        <p:sp>
          <p:nvSpPr>
            <p:cNvPr id="118" name="Rectangle 117">
              <a:extLst>
                <a:ext uri="{FF2B5EF4-FFF2-40B4-BE49-F238E27FC236}">
                  <a16:creationId xmlns:a16="http://schemas.microsoft.com/office/drawing/2014/main" id="{989AC23F-B830-8D6F-F1FF-088FC8B33122}"/>
                </a:ext>
              </a:extLst>
            </p:cNvPr>
            <p:cNvSpPr/>
            <p:nvPr/>
          </p:nvSpPr>
          <p:spPr>
            <a:xfrm>
              <a:off x="1061258" y="7356288"/>
              <a:ext cx="1944000" cy="2880000"/>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118">
              <a:extLst>
                <a:ext uri="{FF2B5EF4-FFF2-40B4-BE49-F238E27FC236}">
                  <a16:creationId xmlns:a16="http://schemas.microsoft.com/office/drawing/2014/main" id="{43606B0A-67F1-2C61-3AC0-75CEF04D51C0}"/>
                </a:ext>
              </a:extLst>
            </p:cNvPr>
            <p:cNvSpPr/>
            <p:nvPr/>
          </p:nvSpPr>
          <p:spPr>
            <a:xfrm>
              <a:off x="1561319" y="7352895"/>
              <a:ext cx="943879"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120" name="Freeform 119">
              <a:extLst>
                <a:ext uri="{FF2B5EF4-FFF2-40B4-BE49-F238E27FC236}">
                  <a16:creationId xmlns:a16="http://schemas.microsoft.com/office/drawing/2014/main" id="{6ACE3209-0E6F-909B-AA60-1B1847E70241}"/>
                </a:ext>
              </a:extLst>
            </p:cNvPr>
            <p:cNvSpPr/>
            <p:nvPr/>
          </p:nvSpPr>
          <p:spPr>
            <a:xfrm>
              <a:off x="1851583" y="7349887"/>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62A844"/>
            </a:solidFill>
            <a:ln w="2276" cap="flat">
              <a:noFill/>
              <a:prstDash val="solid"/>
              <a:miter/>
            </a:ln>
          </p:spPr>
          <p:txBody>
            <a:bodyPr rtlCol="0" anchor="ctr"/>
            <a:lstStyle/>
            <a:p>
              <a:endParaRPr lang="en-US"/>
            </a:p>
          </p:txBody>
        </p:sp>
        <p:grpSp>
          <p:nvGrpSpPr>
            <p:cNvPr id="121" name="Graphic 15">
              <a:extLst>
                <a:ext uri="{FF2B5EF4-FFF2-40B4-BE49-F238E27FC236}">
                  <a16:creationId xmlns:a16="http://schemas.microsoft.com/office/drawing/2014/main" id="{F91CC2A8-93CF-04E1-3EF5-8B01BDB41280}"/>
                </a:ext>
              </a:extLst>
            </p:cNvPr>
            <p:cNvGrpSpPr/>
            <p:nvPr/>
          </p:nvGrpSpPr>
          <p:grpSpPr>
            <a:xfrm>
              <a:off x="1979379" y="7117800"/>
              <a:ext cx="107759" cy="107522"/>
              <a:chOff x="1006279" y="7689162"/>
              <a:chExt cx="118191" cy="117931"/>
            </a:xfrm>
          </p:grpSpPr>
          <p:sp>
            <p:nvSpPr>
              <p:cNvPr id="127" name="Freeform 126">
                <a:extLst>
                  <a:ext uri="{FF2B5EF4-FFF2-40B4-BE49-F238E27FC236}">
                    <a16:creationId xmlns:a16="http://schemas.microsoft.com/office/drawing/2014/main" id="{06E34797-4892-62CF-6454-9CC238C0796B}"/>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404040"/>
                </a:solidFill>
                <a:prstDash val="solid"/>
                <a:round/>
              </a:ln>
            </p:spPr>
            <p:txBody>
              <a:bodyPr rtlCol="0" anchor="ctr"/>
              <a:lstStyle/>
              <a:p>
                <a:endParaRPr lang="en-US"/>
              </a:p>
            </p:txBody>
          </p:sp>
          <p:sp>
            <p:nvSpPr>
              <p:cNvPr id="128" name="Freeform 127">
                <a:extLst>
                  <a:ext uri="{FF2B5EF4-FFF2-40B4-BE49-F238E27FC236}">
                    <a16:creationId xmlns:a16="http://schemas.microsoft.com/office/drawing/2014/main" id="{EB0E1724-5E33-1219-6C69-26600AA859A8}"/>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62A844"/>
              </a:solidFill>
              <a:ln w="2276" cap="flat">
                <a:noFill/>
                <a:prstDash val="solid"/>
                <a:miter/>
              </a:ln>
            </p:spPr>
            <p:txBody>
              <a:bodyPr rtlCol="0" anchor="ctr"/>
              <a:lstStyle/>
              <a:p>
                <a:endParaRPr lang="en-US"/>
              </a:p>
            </p:txBody>
          </p:sp>
        </p:grpSp>
        <p:grpSp>
          <p:nvGrpSpPr>
            <p:cNvPr id="122" name="Graphic 15">
              <a:extLst>
                <a:ext uri="{FF2B5EF4-FFF2-40B4-BE49-F238E27FC236}">
                  <a16:creationId xmlns:a16="http://schemas.microsoft.com/office/drawing/2014/main" id="{0B59AA15-315C-06D4-EB89-471C8BC1D336}"/>
                </a:ext>
              </a:extLst>
            </p:cNvPr>
            <p:cNvGrpSpPr/>
            <p:nvPr/>
          </p:nvGrpSpPr>
          <p:grpSpPr>
            <a:xfrm>
              <a:off x="1561319" y="6085269"/>
              <a:ext cx="943879" cy="834233"/>
              <a:chOff x="547405" y="6570863"/>
              <a:chExt cx="1035254" cy="914993"/>
            </a:xfrm>
          </p:grpSpPr>
          <p:sp>
            <p:nvSpPr>
              <p:cNvPr id="125" name="Freeform 124">
                <a:extLst>
                  <a:ext uri="{FF2B5EF4-FFF2-40B4-BE49-F238E27FC236}">
                    <a16:creationId xmlns:a16="http://schemas.microsoft.com/office/drawing/2014/main" id="{891A15CC-3EF3-42E0-BF37-B7CCA0A3BFD6}"/>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62A844"/>
              </a:solidFill>
              <a:ln w="227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276E2AB-1AFD-C3E0-E2D2-3259BC0BE095}"/>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cxnSp>
          <p:nvCxnSpPr>
            <p:cNvPr id="124" name="Straight Connector 123">
              <a:extLst>
                <a:ext uri="{FF2B5EF4-FFF2-40B4-BE49-F238E27FC236}">
                  <a16:creationId xmlns:a16="http://schemas.microsoft.com/office/drawing/2014/main" id="{6C0129E4-2F11-33EF-9047-3D9EAA856EF7}"/>
                </a:ext>
              </a:extLst>
            </p:cNvPr>
            <p:cNvCxnSpPr>
              <a:cxnSpLocks/>
            </p:cNvCxnSpPr>
            <p:nvPr/>
          </p:nvCxnSpPr>
          <p:spPr>
            <a:xfrm flipV="1">
              <a:off x="2030934" y="6951251"/>
              <a:ext cx="4649" cy="14067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A554FB4E-B88F-4949-F068-AABAA5B953F8}"/>
              </a:ext>
            </a:extLst>
          </p:cNvPr>
          <p:cNvGrpSpPr/>
          <p:nvPr/>
        </p:nvGrpSpPr>
        <p:grpSpPr>
          <a:xfrm>
            <a:off x="5016993" y="5766900"/>
            <a:ext cx="1944000" cy="4246576"/>
            <a:chOff x="1061258" y="6085269"/>
            <a:chExt cx="1944000" cy="4151018"/>
          </a:xfrm>
        </p:grpSpPr>
        <p:sp>
          <p:nvSpPr>
            <p:cNvPr id="130" name="Rectangle 129">
              <a:extLst>
                <a:ext uri="{FF2B5EF4-FFF2-40B4-BE49-F238E27FC236}">
                  <a16:creationId xmlns:a16="http://schemas.microsoft.com/office/drawing/2014/main" id="{67A3B07F-D877-6B29-EB09-70D6F68EBB04}"/>
                </a:ext>
              </a:extLst>
            </p:cNvPr>
            <p:cNvSpPr/>
            <p:nvPr/>
          </p:nvSpPr>
          <p:spPr>
            <a:xfrm>
              <a:off x="1061258" y="7356287"/>
              <a:ext cx="1944000" cy="2880000"/>
            </a:xfrm>
            <a:prstGeom prst="rect">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130">
              <a:extLst>
                <a:ext uri="{FF2B5EF4-FFF2-40B4-BE49-F238E27FC236}">
                  <a16:creationId xmlns:a16="http://schemas.microsoft.com/office/drawing/2014/main" id="{968E9861-4EF6-6579-9FBA-AC777815C901}"/>
                </a:ext>
              </a:extLst>
            </p:cNvPr>
            <p:cNvSpPr/>
            <p:nvPr/>
          </p:nvSpPr>
          <p:spPr>
            <a:xfrm>
              <a:off x="1561319" y="7352895"/>
              <a:ext cx="943879"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132" name="Freeform 131">
              <a:extLst>
                <a:ext uri="{FF2B5EF4-FFF2-40B4-BE49-F238E27FC236}">
                  <a16:creationId xmlns:a16="http://schemas.microsoft.com/office/drawing/2014/main" id="{326F5F38-3D32-58C6-03A8-C943CE843C03}"/>
                </a:ext>
              </a:extLst>
            </p:cNvPr>
            <p:cNvSpPr/>
            <p:nvPr/>
          </p:nvSpPr>
          <p:spPr>
            <a:xfrm>
              <a:off x="1851583" y="7349887"/>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0289AE"/>
            </a:solidFill>
            <a:ln w="2276" cap="flat">
              <a:noFill/>
              <a:prstDash val="solid"/>
              <a:miter/>
            </a:ln>
          </p:spPr>
          <p:txBody>
            <a:bodyPr rtlCol="0" anchor="ctr"/>
            <a:lstStyle/>
            <a:p>
              <a:endParaRPr lang="en-US"/>
            </a:p>
          </p:txBody>
        </p:sp>
        <p:grpSp>
          <p:nvGrpSpPr>
            <p:cNvPr id="133" name="Graphic 15">
              <a:extLst>
                <a:ext uri="{FF2B5EF4-FFF2-40B4-BE49-F238E27FC236}">
                  <a16:creationId xmlns:a16="http://schemas.microsoft.com/office/drawing/2014/main" id="{7A2E4EBB-4645-EA8E-B15F-5EDB4EB0F531}"/>
                </a:ext>
              </a:extLst>
            </p:cNvPr>
            <p:cNvGrpSpPr/>
            <p:nvPr/>
          </p:nvGrpSpPr>
          <p:grpSpPr>
            <a:xfrm>
              <a:off x="1979379" y="7117800"/>
              <a:ext cx="107759" cy="107522"/>
              <a:chOff x="1006279" y="7689162"/>
              <a:chExt cx="118191" cy="117931"/>
            </a:xfrm>
          </p:grpSpPr>
          <p:sp>
            <p:nvSpPr>
              <p:cNvPr id="139" name="Freeform 138">
                <a:extLst>
                  <a:ext uri="{FF2B5EF4-FFF2-40B4-BE49-F238E27FC236}">
                    <a16:creationId xmlns:a16="http://schemas.microsoft.com/office/drawing/2014/main" id="{758182FA-ABCD-6B2C-CC77-18573EC293C8}"/>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404040"/>
                </a:solidFill>
                <a:prstDash val="solid"/>
                <a:round/>
              </a:ln>
            </p:spPr>
            <p:txBody>
              <a:bodyPr rtlCol="0" anchor="ctr"/>
              <a:lstStyle/>
              <a:p>
                <a:endParaRPr lang="en-US"/>
              </a:p>
            </p:txBody>
          </p:sp>
          <p:sp>
            <p:nvSpPr>
              <p:cNvPr id="140" name="Freeform 139">
                <a:extLst>
                  <a:ext uri="{FF2B5EF4-FFF2-40B4-BE49-F238E27FC236}">
                    <a16:creationId xmlns:a16="http://schemas.microsoft.com/office/drawing/2014/main" id="{CB0FC3BC-DD00-D934-CA8E-E3D1E43E0084}"/>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0289AE"/>
              </a:solidFill>
              <a:ln w="2276" cap="flat">
                <a:noFill/>
                <a:prstDash val="solid"/>
                <a:miter/>
              </a:ln>
            </p:spPr>
            <p:txBody>
              <a:bodyPr rtlCol="0" anchor="ctr"/>
              <a:lstStyle/>
              <a:p>
                <a:endParaRPr lang="en-US"/>
              </a:p>
            </p:txBody>
          </p:sp>
        </p:grpSp>
        <p:grpSp>
          <p:nvGrpSpPr>
            <p:cNvPr id="134" name="Graphic 15">
              <a:extLst>
                <a:ext uri="{FF2B5EF4-FFF2-40B4-BE49-F238E27FC236}">
                  <a16:creationId xmlns:a16="http://schemas.microsoft.com/office/drawing/2014/main" id="{BBCEA823-1727-39F6-D677-256260ECC75B}"/>
                </a:ext>
              </a:extLst>
            </p:cNvPr>
            <p:cNvGrpSpPr/>
            <p:nvPr/>
          </p:nvGrpSpPr>
          <p:grpSpPr>
            <a:xfrm>
              <a:off x="1561319" y="6085269"/>
              <a:ext cx="943879" cy="834233"/>
              <a:chOff x="547405" y="6570863"/>
              <a:chExt cx="1035254" cy="914993"/>
            </a:xfrm>
          </p:grpSpPr>
          <p:sp>
            <p:nvSpPr>
              <p:cNvPr id="137" name="Freeform 136">
                <a:extLst>
                  <a:ext uri="{FF2B5EF4-FFF2-40B4-BE49-F238E27FC236}">
                    <a16:creationId xmlns:a16="http://schemas.microsoft.com/office/drawing/2014/main" id="{089258FE-D4E7-E1C9-BA9D-CE1407F45ABB}"/>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0289AE"/>
              </a:solidFill>
              <a:ln w="227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918722E5-C6FE-D840-DAA2-624BC592C14F}"/>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cxnSp>
          <p:nvCxnSpPr>
            <p:cNvPr id="136" name="Straight Connector 135">
              <a:extLst>
                <a:ext uri="{FF2B5EF4-FFF2-40B4-BE49-F238E27FC236}">
                  <a16:creationId xmlns:a16="http://schemas.microsoft.com/office/drawing/2014/main" id="{ECC1D154-6107-88D2-BA35-BD2E06C67229}"/>
                </a:ext>
              </a:extLst>
            </p:cNvPr>
            <p:cNvCxnSpPr>
              <a:cxnSpLocks/>
            </p:cNvCxnSpPr>
            <p:nvPr/>
          </p:nvCxnSpPr>
          <p:spPr>
            <a:xfrm flipV="1">
              <a:off x="2030934" y="6951251"/>
              <a:ext cx="4649" cy="14067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grpSp>
      <p:sp>
        <p:nvSpPr>
          <p:cNvPr id="141" name="TextBox 140">
            <a:extLst>
              <a:ext uri="{FF2B5EF4-FFF2-40B4-BE49-F238E27FC236}">
                <a16:creationId xmlns:a16="http://schemas.microsoft.com/office/drawing/2014/main" id="{999C5698-F4DE-F5ED-137F-8A8B1E3BF690}"/>
              </a:ext>
            </a:extLst>
          </p:cNvPr>
          <p:cNvSpPr txBox="1"/>
          <p:nvPr/>
        </p:nvSpPr>
        <p:spPr>
          <a:xfrm>
            <a:off x="2830337" y="7411201"/>
            <a:ext cx="1944000" cy="2896114"/>
          </a:xfrm>
          <a:prstGeom prst="rect">
            <a:avLst/>
          </a:prstGeom>
          <a:noFill/>
        </p:spPr>
        <p:txBody>
          <a:bodyPr wrap="square" rtlCol="0" anchor="t">
            <a:spAutoFit/>
          </a:bodyPr>
          <a:lstStyle/>
          <a:p>
            <a:pPr marL="9525" algn="ctr">
              <a:lnSpc>
                <a:spcPts val="1560"/>
              </a:lnSpc>
              <a:tabLst>
                <a:tab pos="1189038" algn="l"/>
              </a:tabLst>
            </a:pPr>
            <a:r>
              <a:rPr lang="en-US" sz="1650" b="1" dirty="0">
                <a:solidFill>
                  <a:schemeClr val="bg1"/>
                </a:solidFill>
                <a:latin typeface="Calibri" panose="020F0502020204030204" pitchFamily="34" charset="0"/>
                <a:cs typeface="Calibri" panose="020F0502020204030204" pitchFamily="34" charset="0"/>
              </a:rPr>
              <a:t>Social</a:t>
            </a:r>
          </a:p>
          <a:p>
            <a:pPr marL="9525" algn="ctr">
              <a:tabLst>
                <a:tab pos="1189038" algn="l"/>
              </a:tabLst>
            </a:pPr>
            <a:endParaRPr lang="en-US" sz="1800" b="1" dirty="0">
              <a:solidFill>
                <a:schemeClr val="bg1"/>
              </a:solidFill>
              <a:latin typeface="Calibri" panose="020F0502020204030204" pitchFamily="34" charset="0"/>
              <a:cs typeface="Calibri" panose="020F0502020204030204" pitchFamily="34" charset="0"/>
            </a:endParaRP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Salud y </a:t>
            </a:r>
            <a:r>
              <a:rPr lang="en-US" sz="1100" dirty="0" err="1">
                <a:solidFill>
                  <a:schemeClr val="bg1"/>
                </a:solidFill>
                <a:latin typeface="Calibri" panose="020F0502020204030204" pitchFamily="34" charset="0"/>
                <a:cs typeface="Calibri" panose="020F0502020204030204" pitchFamily="34" charset="0"/>
              </a:rPr>
              <a:t>seguridad</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err="1">
                <a:solidFill>
                  <a:schemeClr val="bg1"/>
                </a:solidFill>
                <a:latin typeface="Calibri" panose="020F0502020204030204" pitchFamily="34" charset="0"/>
                <a:cs typeface="Calibri" panose="020F0502020204030204" pitchFamily="34" charset="0"/>
              </a:rPr>
              <a:t>Condiciones</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laborales</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err="1">
                <a:solidFill>
                  <a:schemeClr val="bg1"/>
                </a:solidFill>
                <a:latin typeface="Calibri" panose="020F0502020204030204" pitchFamily="34" charset="0"/>
                <a:cs typeface="Calibri" panose="020F0502020204030204" pitchFamily="34" charset="0"/>
              </a:rPr>
              <a:t>Igualdad</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diversidad</a:t>
            </a:r>
            <a:r>
              <a:rPr lang="en-US" sz="1100" dirty="0">
                <a:solidFill>
                  <a:schemeClr val="bg1"/>
                </a:solidFill>
                <a:latin typeface="Calibri" panose="020F0502020204030204" pitchFamily="34" charset="0"/>
                <a:cs typeface="Calibri" panose="020F0502020204030204" pitchFamily="34" charset="0"/>
              </a:rPr>
              <a:t> e </a:t>
            </a:r>
            <a:r>
              <a:rPr lang="en-US" sz="1100" dirty="0" err="1">
                <a:solidFill>
                  <a:schemeClr val="bg1"/>
                </a:solidFill>
                <a:latin typeface="Calibri" panose="020F0502020204030204" pitchFamily="34" charset="0"/>
                <a:cs typeface="Calibri" panose="020F0502020204030204" pitchFamily="34" charset="0"/>
              </a:rPr>
              <a:t>inclusión</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err="1">
                <a:solidFill>
                  <a:schemeClr val="bg1"/>
                </a:solidFill>
                <a:latin typeface="Calibri" panose="020F0502020204030204" pitchFamily="34" charset="0"/>
                <a:cs typeface="Calibri" panose="020F0502020204030204" pitchFamily="34" charset="0"/>
              </a:rPr>
              <a:t>Compromiso</a:t>
            </a:r>
            <a:r>
              <a:rPr lang="en-US" sz="1100" dirty="0">
                <a:solidFill>
                  <a:schemeClr val="bg1"/>
                </a:solidFill>
                <a:latin typeface="Calibri" panose="020F0502020204030204" pitchFamily="34" charset="0"/>
                <a:cs typeface="Calibri" panose="020F0502020204030204" pitchFamily="34" charset="0"/>
              </a:rPr>
              <a:t> con al </a:t>
            </a:r>
            <a:r>
              <a:rPr lang="en-US" sz="1100" dirty="0" err="1">
                <a:solidFill>
                  <a:schemeClr val="bg1"/>
                </a:solidFill>
                <a:latin typeface="Calibri" panose="020F0502020204030204" pitchFamily="34" charset="0"/>
                <a:cs typeface="Calibri" panose="020F0502020204030204" pitchFamily="34" charset="0"/>
              </a:rPr>
              <a:t>comunidad</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err="1">
                <a:solidFill>
                  <a:schemeClr val="bg1"/>
                </a:solidFill>
                <a:latin typeface="Calibri" panose="020F0502020204030204" pitchFamily="34" charset="0"/>
                <a:cs typeface="Calibri" panose="020F0502020204030204" pitchFamily="34" charset="0"/>
              </a:rPr>
              <a:t>Productos</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seguros</a:t>
            </a:r>
            <a:r>
              <a:rPr lang="en-US" sz="1100" dirty="0">
                <a:solidFill>
                  <a:schemeClr val="bg1"/>
                </a:solidFill>
                <a:latin typeface="Calibri" panose="020F0502020204030204" pitchFamily="34" charset="0"/>
                <a:cs typeface="Calibri" panose="020F0502020204030204" pitchFamily="34" charset="0"/>
              </a:rPr>
              <a:t> y </a:t>
            </a:r>
            <a:r>
              <a:rPr lang="en-US" sz="1100" dirty="0" err="1">
                <a:solidFill>
                  <a:schemeClr val="bg1"/>
                </a:solidFill>
                <a:latin typeface="Calibri" panose="020F0502020204030204" pitchFamily="34" charset="0"/>
                <a:cs typeface="Calibri" panose="020F0502020204030204" pitchFamily="34" charset="0"/>
              </a:rPr>
              <a:t>bienestar</a:t>
            </a:r>
            <a:r>
              <a:rPr lang="en-US" sz="1100" dirty="0">
                <a:solidFill>
                  <a:schemeClr val="bg1"/>
                </a:solidFill>
                <a:latin typeface="Calibri" panose="020F0502020204030204" pitchFamily="34" charset="0"/>
                <a:cs typeface="Calibri" panose="020F0502020204030204" pitchFamily="34" charset="0"/>
              </a:rPr>
              <a:t> del </a:t>
            </a:r>
            <a:r>
              <a:rPr lang="en-US" sz="1100" dirty="0" err="1">
                <a:solidFill>
                  <a:schemeClr val="bg1"/>
                </a:solidFill>
                <a:latin typeface="Calibri" panose="020F0502020204030204" pitchFamily="34" charset="0"/>
                <a:cs typeface="Calibri" panose="020F0502020204030204" pitchFamily="34" charset="0"/>
              </a:rPr>
              <a:t>cliente</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err="1">
                <a:solidFill>
                  <a:schemeClr val="bg1"/>
                </a:solidFill>
                <a:latin typeface="Calibri" panose="020F0502020204030204" pitchFamily="34" charset="0"/>
                <a:cs typeface="Calibri" panose="020F0502020204030204" pitchFamily="34" charset="0"/>
              </a:rPr>
              <a:t>Integridad</a:t>
            </a:r>
            <a:r>
              <a:rPr lang="en-US" sz="1100" dirty="0">
                <a:solidFill>
                  <a:schemeClr val="bg1"/>
                </a:solidFill>
                <a:latin typeface="Calibri" panose="020F0502020204030204" pitchFamily="34" charset="0"/>
                <a:cs typeface="Calibri" panose="020F0502020204030204" pitchFamily="34" charset="0"/>
              </a:rPr>
              <a:t> de la </a:t>
            </a:r>
            <a:r>
              <a:rPr lang="en-US" sz="1100" dirty="0" err="1">
                <a:solidFill>
                  <a:schemeClr val="bg1"/>
                </a:solidFill>
                <a:latin typeface="Calibri" panose="020F0502020204030204" pitchFamily="34" charset="0"/>
                <a:cs typeface="Calibri" panose="020F0502020204030204" pitchFamily="34" charset="0"/>
              </a:rPr>
              <a:t>cadena</a:t>
            </a:r>
            <a:r>
              <a:rPr lang="en-US" sz="1100" dirty="0">
                <a:solidFill>
                  <a:schemeClr val="bg1"/>
                </a:solidFill>
                <a:latin typeface="Calibri" panose="020F0502020204030204" pitchFamily="34" charset="0"/>
                <a:cs typeface="Calibri" panose="020F0502020204030204" pitchFamily="34" charset="0"/>
              </a:rPr>
              <a:t> de </a:t>
            </a:r>
            <a:r>
              <a:rPr lang="en-US" sz="1100" dirty="0" err="1">
                <a:solidFill>
                  <a:schemeClr val="bg1"/>
                </a:solidFill>
                <a:latin typeface="Calibri" panose="020F0502020204030204" pitchFamily="34" charset="0"/>
                <a:cs typeface="Calibri" panose="020F0502020204030204" pitchFamily="34" charset="0"/>
              </a:rPr>
              <a:t>suministro</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estándares</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laborales</a:t>
            </a:r>
            <a:r>
              <a:rPr lang="en-US" sz="1100" dirty="0">
                <a:solidFill>
                  <a:schemeClr val="bg1"/>
                </a:solidFill>
                <a:latin typeface="Calibri" panose="020F0502020204030204" pitchFamily="34" charset="0"/>
                <a:cs typeface="Calibri" panose="020F0502020204030204" pitchFamily="34" charset="0"/>
              </a:rPr>
              <a:t>, de </a:t>
            </a:r>
            <a:r>
              <a:rPr lang="en-US" sz="1100" dirty="0" err="1">
                <a:solidFill>
                  <a:schemeClr val="bg1"/>
                </a:solidFill>
                <a:latin typeface="Calibri" panose="020F0502020204030204" pitchFamily="34" charset="0"/>
                <a:cs typeface="Calibri" panose="020F0502020204030204" pitchFamily="34" charset="0"/>
              </a:rPr>
              <a:t>salud</a:t>
            </a:r>
            <a:r>
              <a:rPr lang="en-US" sz="1100" dirty="0">
                <a:solidFill>
                  <a:schemeClr val="bg1"/>
                </a:solidFill>
                <a:latin typeface="Calibri" panose="020F0502020204030204" pitchFamily="34" charset="0"/>
                <a:cs typeface="Calibri" panose="020F0502020204030204" pitchFamily="34" charset="0"/>
              </a:rPr>
              <a:t>, y </a:t>
            </a:r>
            <a:r>
              <a:rPr lang="en-US" sz="1100" dirty="0" err="1">
                <a:solidFill>
                  <a:schemeClr val="bg1"/>
                </a:solidFill>
                <a:latin typeface="Calibri" panose="020F0502020204030204" pitchFamily="34" charset="0"/>
                <a:cs typeface="Calibri" panose="020F0502020204030204" pitchFamily="34" charset="0"/>
              </a:rPr>
              <a:t>seguridad</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abastecimiento</a:t>
            </a:r>
            <a:r>
              <a:rPr lang="en-US" sz="1100" dirty="0">
                <a:solidFill>
                  <a:schemeClr val="bg1"/>
                </a:solidFill>
                <a:latin typeface="Calibri" panose="020F0502020204030204" pitchFamily="34" charset="0"/>
                <a:cs typeface="Calibri" panose="020F0502020204030204" pitchFamily="34" charset="0"/>
              </a:rPr>
              <a:t> de </a:t>
            </a:r>
            <a:r>
              <a:rPr lang="en-US" sz="1100" dirty="0" err="1">
                <a:solidFill>
                  <a:schemeClr val="bg1"/>
                </a:solidFill>
                <a:latin typeface="Calibri" panose="020F0502020204030204" pitchFamily="34" charset="0"/>
                <a:cs typeface="Calibri" panose="020F0502020204030204" pitchFamily="34" charset="0"/>
              </a:rPr>
              <a:t>materiales</a:t>
            </a:r>
            <a:r>
              <a:rPr lang="en-US" sz="1100" dirty="0">
                <a:solidFill>
                  <a:schemeClr val="bg1"/>
                </a:solidFill>
                <a:latin typeface="Calibri" panose="020F0502020204030204" pitchFamily="34" charset="0"/>
                <a:cs typeface="Calibri" panose="020F0502020204030204" pitchFamily="34" charset="0"/>
              </a:rPr>
              <a:t>)</a:t>
            </a:r>
          </a:p>
          <a:p>
            <a:pPr marL="180975" indent="-171450">
              <a:lnSpc>
                <a:spcPts val="1060"/>
              </a:lnSpc>
              <a:buFont typeface="Arial" panose="020B0604020202020204" pitchFamily="34" charset="0"/>
              <a:buChar char="•"/>
              <a:tabLst>
                <a:tab pos="1189038" algn="l"/>
              </a:tabLst>
            </a:pPr>
            <a:endParaRPr lang="en-US" sz="1100" dirty="0">
              <a:solidFill>
                <a:schemeClr val="bg1"/>
              </a:solidFill>
              <a:latin typeface="Calibri" panose="020F0502020204030204" pitchFamily="34" charset="0"/>
              <a:cs typeface="Calibri" panose="020F0502020204030204" pitchFamily="34" charset="0"/>
            </a:endParaRP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p:txBody>
      </p:sp>
      <p:sp>
        <p:nvSpPr>
          <p:cNvPr id="142" name="TextBox 141">
            <a:extLst>
              <a:ext uri="{FF2B5EF4-FFF2-40B4-BE49-F238E27FC236}">
                <a16:creationId xmlns:a16="http://schemas.microsoft.com/office/drawing/2014/main" id="{F2923437-BCD4-300E-5695-63323887C7AF}"/>
              </a:ext>
            </a:extLst>
          </p:cNvPr>
          <p:cNvSpPr txBox="1"/>
          <p:nvPr/>
        </p:nvSpPr>
        <p:spPr>
          <a:xfrm>
            <a:off x="691045" y="7411201"/>
            <a:ext cx="1925785" cy="2331857"/>
          </a:xfrm>
          <a:prstGeom prst="rect">
            <a:avLst/>
          </a:prstGeom>
          <a:noFill/>
        </p:spPr>
        <p:txBody>
          <a:bodyPr wrap="square" rtlCol="0" anchor="t">
            <a:spAutoFit/>
          </a:bodyPr>
          <a:lstStyle/>
          <a:p>
            <a:pPr marL="9525" algn="ctr">
              <a:lnSpc>
                <a:spcPts val="1560"/>
              </a:lnSpc>
              <a:tabLst>
                <a:tab pos="1189038" algn="l"/>
              </a:tabLst>
            </a:pPr>
            <a:r>
              <a:rPr lang="en-US" sz="1650" b="1" dirty="0">
                <a:solidFill>
                  <a:schemeClr val="bg1"/>
                </a:solidFill>
                <a:latin typeface="Calibri" panose="020F0502020204030204" pitchFamily="34" charset="0"/>
                <a:cs typeface="Calibri" panose="020F0502020204030204" pitchFamily="34" charset="0"/>
              </a:rPr>
              <a:t>Ambiental </a:t>
            </a:r>
          </a:p>
          <a:p>
            <a:pPr marL="9525" algn="ctr">
              <a:tabLst>
                <a:tab pos="1189038" algn="l"/>
              </a:tabLst>
            </a:pPr>
            <a:endParaRPr lang="en-US" sz="1800" b="1" dirty="0">
              <a:solidFill>
                <a:schemeClr val="bg1"/>
              </a:solidFill>
              <a:latin typeface="Calibri" panose="020F0502020204030204" pitchFamily="34" charset="0"/>
              <a:cs typeface="Calibri" panose="020F0502020204030204" pitchFamily="34" charset="0"/>
            </a:endParaRPr>
          </a:p>
          <a:p>
            <a:pPr marL="9525" lvl="0"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Uso y </a:t>
            </a:r>
            <a:r>
              <a:rPr lang="en-US" sz="1100" dirty="0" err="1">
                <a:solidFill>
                  <a:schemeClr val="bg1"/>
                </a:solidFill>
                <a:latin typeface="Calibri" panose="020F0502020204030204" pitchFamily="34" charset="0"/>
                <a:cs typeface="Calibri" panose="020F0502020204030204" pitchFamily="34" charset="0"/>
              </a:rPr>
              <a:t>eficiencia</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energética</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320"/>
              </a:lnSpc>
              <a:tabLst>
                <a:tab pos="1189038" algn="l"/>
              </a:tabLst>
            </a:pPr>
            <a:r>
              <a:rPr lang="en-US" sz="500" dirty="0">
                <a:solidFill>
                  <a:schemeClr val="bg1"/>
                </a:solidFill>
                <a:latin typeface="Calibri" panose="020F0502020204030204" pitchFamily="34" charset="0"/>
                <a:cs typeface="Calibri" panose="020F0502020204030204" pitchFamily="34" charset="0"/>
              </a:rPr>
              <a:t>…………………..………………………………………………………………….………….</a:t>
            </a:r>
            <a:endParaRPr lang="en-US" sz="1100" dirty="0">
              <a:solidFill>
                <a:schemeClr val="bg1"/>
              </a:solidFill>
              <a:latin typeface="Calibri" panose="020F0502020204030204" pitchFamily="34" charset="0"/>
              <a:cs typeface="Calibri" panose="020F0502020204030204" pitchFamily="34" charset="0"/>
            </a:endParaRPr>
          </a:p>
          <a:p>
            <a:pPr marL="9525" lvl="0" algn="ctr">
              <a:lnSpc>
                <a:spcPts val="1060"/>
              </a:lnSpc>
              <a:tabLst>
                <a:tab pos="1189038" algn="l"/>
              </a:tabLst>
            </a:pPr>
            <a:r>
              <a:rPr lang="en-US" sz="1100" dirty="0" err="1">
                <a:solidFill>
                  <a:schemeClr val="bg1"/>
                </a:solidFill>
                <a:latin typeface="Calibri" panose="020F0502020204030204" pitchFamily="34" charset="0"/>
                <a:cs typeface="Calibri" panose="020F0502020204030204" pitchFamily="34" charset="0"/>
              </a:rPr>
              <a:t>Reducción</a:t>
            </a:r>
            <a:r>
              <a:rPr lang="en-US" sz="1100" dirty="0">
                <a:solidFill>
                  <a:schemeClr val="bg1"/>
                </a:solidFill>
                <a:latin typeface="Calibri" panose="020F0502020204030204" pitchFamily="34" charset="0"/>
                <a:cs typeface="Calibri" panose="020F0502020204030204" pitchFamily="34" charset="0"/>
              </a:rPr>
              <a:t> de </a:t>
            </a:r>
            <a:r>
              <a:rPr lang="en-US" sz="1100" dirty="0" err="1">
                <a:solidFill>
                  <a:schemeClr val="bg1"/>
                </a:solidFill>
                <a:latin typeface="Calibri" panose="020F0502020204030204" pitchFamily="34" charset="0"/>
                <a:cs typeface="Calibri" panose="020F0502020204030204" pitchFamily="34" charset="0"/>
              </a:rPr>
              <a:t>emisiones</a:t>
            </a:r>
            <a:r>
              <a:rPr lang="en-US" sz="1100" dirty="0">
                <a:solidFill>
                  <a:schemeClr val="bg1"/>
                </a:solidFill>
                <a:latin typeface="Calibri" panose="020F0502020204030204" pitchFamily="34" charset="0"/>
                <a:cs typeface="Calibri" panose="020F0502020204030204" pitchFamily="34" charset="0"/>
              </a:rPr>
              <a:t> de CO2 </a:t>
            </a:r>
            <a:r>
              <a:rPr lang="en-US" sz="500" dirty="0">
                <a:solidFill>
                  <a:schemeClr val="bg1"/>
                </a:solidFill>
                <a:latin typeface="Calibri" panose="020F0502020204030204" pitchFamily="34" charset="0"/>
                <a:cs typeface="Calibri" panose="020F0502020204030204" pitchFamily="34" charset="0"/>
              </a:rPr>
              <a:t>…………………..………………………………………………………………….………….</a:t>
            </a:r>
          </a:p>
          <a:p>
            <a:pPr marL="9525" lvl="0" algn="ctr">
              <a:lnSpc>
                <a:spcPts val="1060"/>
              </a:lnSpc>
              <a:tabLst>
                <a:tab pos="1189038" algn="l"/>
              </a:tabLst>
            </a:pPr>
            <a:r>
              <a:rPr lang="en-US" sz="1100" dirty="0" err="1">
                <a:solidFill>
                  <a:schemeClr val="bg1"/>
                </a:solidFill>
                <a:latin typeface="Calibri" panose="020F0502020204030204" pitchFamily="34" charset="0"/>
                <a:cs typeface="Calibri" panose="020F0502020204030204" pitchFamily="34" charset="0"/>
              </a:rPr>
              <a:t>Gestión</a:t>
            </a:r>
            <a:r>
              <a:rPr lang="en-US" sz="1100" dirty="0">
                <a:solidFill>
                  <a:schemeClr val="bg1"/>
                </a:solidFill>
                <a:latin typeface="Calibri" panose="020F0502020204030204" pitchFamily="34" charset="0"/>
                <a:cs typeface="Calibri" panose="020F0502020204030204" pitchFamily="34" charset="0"/>
              </a:rPr>
              <a:t> del </a:t>
            </a:r>
            <a:r>
              <a:rPr lang="en-US" sz="1100" dirty="0" err="1">
                <a:solidFill>
                  <a:schemeClr val="bg1"/>
                </a:solidFill>
                <a:latin typeface="Calibri" panose="020F0502020204030204" pitchFamily="34" charset="0"/>
                <a:cs typeface="Calibri" panose="020F0502020204030204" pitchFamily="34" charset="0"/>
              </a:rPr>
              <a:t>agua</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32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lvl="0"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Control de la </a:t>
            </a:r>
            <a:r>
              <a:rPr lang="en-US" sz="1100" dirty="0" err="1">
                <a:solidFill>
                  <a:schemeClr val="bg1"/>
                </a:solidFill>
                <a:latin typeface="Calibri" panose="020F0502020204030204" pitchFamily="34" charset="0"/>
                <a:cs typeface="Calibri" panose="020F0502020204030204" pitchFamily="34" charset="0"/>
              </a:rPr>
              <a:t>contaminación</a:t>
            </a:r>
            <a:r>
              <a:rPr lang="en-US" sz="1100" dirty="0">
                <a:solidFill>
                  <a:schemeClr val="bg1"/>
                </a:solidFill>
                <a:latin typeface="Calibri" panose="020F0502020204030204" pitchFamily="34" charset="0"/>
                <a:cs typeface="Calibri" panose="020F0502020204030204" pitchFamily="34" charset="0"/>
              </a:rPr>
              <a:t> y Calidad del </a:t>
            </a:r>
            <a:r>
              <a:rPr lang="en-US" sz="1100" dirty="0" err="1">
                <a:solidFill>
                  <a:schemeClr val="bg1"/>
                </a:solidFill>
                <a:latin typeface="Calibri" panose="020F0502020204030204" pitchFamily="34" charset="0"/>
                <a:cs typeface="Calibri" panose="020F0502020204030204" pitchFamily="34" charset="0"/>
              </a:rPr>
              <a:t>aire</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32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lvl="0" algn="ctr">
              <a:lnSpc>
                <a:spcPts val="1060"/>
              </a:lnSpc>
              <a:tabLst>
                <a:tab pos="1189038" algn="l"/>
              </a:tabLst>
            </a:pPr>
            <a:r>
              <a:rPr lang="en-US" sz="1100" dirty="0" err="1">
                <a:solidFill>
                  <a:schemeClr val="bg1"/>
                </a:solidFill>
                <a:latin typeface="Calibri" panose="020F0502020204030204" pitchFamily="34" charset="0"/>
                <a:cs typeface="Calibri" panose="020F0502020204030204" pitchFamily="34" charset="0"/>
              </a:rPr>
              <a:t>Gestión</a:t>
            </a:r>
            <a:r>
              <a:rPr lang="en-US" sz="1100" dirty="0">
                <a:solidFill>
                  <a:schemeClr val="bg1"/>
                </a:solidFill>
                <a:latin typeface="Calibri" panose="020F0502020204030204" pitchFamily="34" charset="0"/>
                <a:cs typeface="Calibri" panose="020F0502020204030204" pitchFamily="34" charset="0"/>
              </a:rPr>
              <a:t> de </a:t>
            </a:r>
            <a:r>
              <a:rPr lang="en-US" sz="1100" dirty="0" err="1">
                <a:solidFill>
                  <a:schemeClr val="bg1"/>
                </a:solidFill>
                <a:latin typeface="Calibri" panose="020F0502020204030204" pitchFamily="34" charset="0"/>
                <a:cs typeface="Calibri" panose="020F0502020204030204" pitchFamily="34" charset="0"/>
              </a:rPr>
              <a:t>residuos</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32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lvl="0" algn="ctr">
              <a:lnSpc>
                <a:spcPts val="1060"/>
              </a:lnSpc>
              <a:tabLst>
                <a:tab pos="1189038" algn="l"/>
              </a:tabLst>
            </a:pPr>
            <a:r>
              <a:rPr lang="en-US" sz="1100" dirty="0" err="1">
                <a:solidFill>
                  <a:schemeClr val="bg1"/>
                </a:solidFill>
                <a:latin typeface="Calibri" panose="020F0502020204030204" pitchFamily="34" charset="0"/>
                <a:cs typeface="Calibri" panose="020F0502020204030204" pitchFamily="34" charset="0"/>
              </a:rPr>
              <a:t>Materiales</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32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lvl="0" algn="ctr">
              <a:lnSpc>
                <a:spcPts val="1060"/>
              </a:lnSpc>
              <a:tabLst>
                <a:tab pos="1189038" algn="l"/>
              </a:tabLst>
            </a:pPr>
            <a:r>
              <a:rPr lang="en-US" sz="1100" dirty="0" err="1">
                <a:solidFill>
                  <a:schemeClr val="bg1"/>
                </a:solidFill>
                <a:latin typeface="Calibri" panose="020F0502020204030204" pitchFamily="34" charset="0"/>
                <a:cs typeface="Calibri" panose="020F0502020204030204" pitchFamily="34" charset="0"/>
              </a:rPr>
              <a:t>Naturaleza</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p:txBody>
      </p:sp>
      <p:sp>
        <p:nvSpPr>
          <p:cNvPr id="143" name="TextBox 142">
            <a:extLst>
              <a:ext uri="{FF2B5EF4-FFF2-40B4-BE49-F238E27FC236}">
                <a16:creationId xmlns:a16="http://schemas.microsoft.com/office/drawing/2014/main" id="{393CD9E9-177D-62EE-C8ED-F619132F7F3C}"/>
              </a:ext>
            </a:extLst>
          </p:cNvPr>
          <p:cNvSpPr txBox="1"/>
          <p:nvPr/>
        </p:nvSpPr>
        <p:spPr>
          <a:xfrm>
            <a:off x="4951495" y="7411201"/>
            <a:ext cx="1925785" cy="2049728"/>
          </a:xfrm>
          <a:prstGeom prst="rect">
            <a:avLst/>
          </a:prstGeom>
          <a:noFill/>
        </p:spPr>
        <p:txBody>
          <a:bodyPr wrap="square" rtlCol="0" anchor="t">
            <a:spAutoFit/>
          </a:bodyPr>
          <a:lstStyle/>
          <a:p>
            <a:pPr marL="9525" algn="ctr">
              <a:lnSpc>
                <a:spcPts val="1560"/>
              </a:lnSpc>
              <a:tabLst>
                <a:tab pos="1189038" algn="l"/>
              </a:tabLst>
            </a:pPr>
            <a:r>
              <a:rPr lang="en-US" sz="1650" b="1" dirty="0" err="1">
                <a:solidFill>
                  <a:schemeClr val="bg1"/>
                </a:solidFill>
                <a:latin typeface="Calibri" panose="020F0502020204030204" pitchFamily="34" charset="0"/>
                <a:cs typeface="Calibri" panose="020F0502020204030204" pitchFamily="34" charset="0"/>
              </a:rPr>
              <a:t>Gobernanza</a:t>
            </a:r>
            <a:endParaRPr lang="en-US" sz="1650" b="1" dirty="0">
              <a:solidFill>
                <a:schemeClr val="bg1"/>
              </a:solidFill>
              <a:latin typeface="Calibri" panose="020F0502020204030204" pitchFamily="34" charset="0"/>
              <a:cs typeface="Calibri" panose="020F0502020204030204" pitchFamily="34" charset="0"/>
            </a:endParaRPr>
          </a:p>
          <a:p>
            <a:pPr marL="9525" algn="ctr">
              <a:tabLst>
                <a:tab pos="1189038" algn="l"/>
              </a:tabLst>
            </a:pPr>
            <a:endParaRPr lang="en-US" sz="1800" b="1" dirty="0">
              <a:solidFill>
                <a:schemeClr val="bg1"/>
              </a:solidFill>
              <a:latin typeface="Calibri" panose="020F0502020204030204" pitchFamily="34" charset="0"/>
              <a:cs typeface="Calibri" panose="020F0502020204030204" pitchFamily="34" charset="0"/>
            </a:endParaRPr>
          </a:p>
          <a:p>
            <a:pPr marL="9525" algn="ctr">
              <a:lnSpc>
                <a:spcPts val="1060"/>
              </a:lnSpc>
              <a:tabLst>
                <a:tab pos="1189038" algn="l"/>
              </a:tabLst>
            </a:pPr>
            <a:r>
              <a:rPr lang="en-US" sz="1100" dirty="0" err="1">
                <a:solidFill>
                  <a:schemeClr val="bg1"/>
                </a:solidFill>
                <a:latin typeface="Calibri" panose="020F0502020204030204" pitchFamily="34" charset="0"/>
                <a:cs typeface="Calibri" panose="020F0502020204030204" pitchFamily="34" charset="0"/>
              </a:rPr>
              <a:t>Estándares</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éticos</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err="1">
                <a:solidFill>
                  <a:schemeClr val="bg1"/>
                </a:solidFill>
                <a:latin typeface="Calibri" panose="020F0502020204030204" pitchFamily="34" charset="0"/>
                <a:cs typeface="Calibri" panose="020F0502020204030204" pitchFamily="34" charset="0"/>
              </a:rPr>
              <a:t>Gestión</a:t>
            </a:r>
            <a:r>
              <a:rPr lang="en-US" sz="1100" dirty="0">
                <a:solidFill>
                  <a:schemeClr val="bg1"/>
                </a:solidFill>
                <a:latin typeface="Calibri" panose="020F0502020204030204" pitchFamily="34" charset="0"/>
                <a:cs typeface="Calibri" panose="020F0502020204030204" pitchFamily="34" charset="0"/>
              </a:rPr>
              <a:t> de </a:t>
            </a:r>
            <a:r>
              <a:rPr lang="en-US" sz="1100" dirty="0" err="1">
                <a:solidFill>
                  <a:schemeClr val="bg1"/>
                </a:solidFill>
                <a:latin typeface="Calibri" panose="020F0502020204030204" pitchFamily="34" charset="0"/>
                <a:cs typeface="Calibri" panose="020F0502020204030204" pitchFamily="34" charset="0"/>
              </a:rPr>
              <a:t>riesgos</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err="1">
                <a:solidFill>
                  <a:schemeClr val="bg1"/>
                </a:solidFill>
                <a:latin typeface="Calibri" panose="020F0502020204030204" pitchFamily="34" charset="0"/>
                <a:cs typeface="Calibri" panose="020F0502020204030204" pitchFamily="34" charset="0"/>
              </a:rPr>
              <a:t>Cumplimiento</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normativo</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a:solidFill>
                  <a:schemeClr val="bg1"/>
                </a:solidFill>
                <a:latin typeface="Calibri" panose="020F0502020204030204" pitchFamily="34" charset="0"/>
                <a:cs typeface="Calibri" panose="020F0502020204030204" pitchFamily="34" charset="0"/>
              </a:rPr>
              <a:t>Derechos de </a:t>
            </a:r>
            <a:r>
              <a:rPr lang="en-US" sz="1100" dirty="0" err="1">
                <a:solidFill>
                  <a:schemeClr val="bg1"/>
                </a:solidFill>
                <a:latin typeface="Calibri" panose="020F0502020204030204" pitchFamily="34" charset="0"/>
                <a:cs typeface="Calibri" panose="020F0502020204030204" pitchFamily="34" charset="0"/>
              </a:rPr>
              <a:t>los</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grupos</a:t>
            </a:r>
            <a:r>
              <a:rPr lang="en-US" sz="1100" dirty="0">
                <a:solidFill>
                  <a:schemeClr val="bg1"/>
                </a:solidFill>
                <a:latin typeface="Calibri" panose="020F0502020204030204" pitchFamily="34" charset="0"/>
                <a:cs typeface="Calibri" panose="020F0502020204030204" pitchFamily="34" charset="0"/>
              </a:rPr>
              <a:t> de </a:t>
            </a:r>
            <a:r>
              <a:rPr lang="en-US" sz="1100" dirty="0" err="1">
                <a:solidFill>
                  <a:schemeClr val="bg1"/>
                </a:solidFill>
                <a:latin typeface="Calibri" panose="020F0502020204030204" pitchFamily="34" charset="0"/>
                <a:cs typeface="Calibri" panose="020F0502020204030204" pitchFamily="34" charset="0"/>
              </a:rPr>
              <a:t>interés</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err="1">
                <a:solidFill>
                  <a:schemeClr val="bg1"/>
                </a:solidFill>
                <a:latin typeface="Calibri" panose="020F0502020204030204" pitchFamily="34" charset="0"/>
                <a:cs typeface="Calibri" panose="020F0502020204030204" pitchFamily="34" charset="0"/>
              </a:rPr>
              <a:t>Integridad</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contable</a:t>
            </a:r>
            <a:endParaRPr lang="en-US" sz="1100" dirty="0">
              <a:solidFill>
                <a:schemeClr val="bg1"/>
              </a:solidFill>
              <a:latin typeface="Calibri" panose="020F0502020204030204" pitchFamily="34" charset="0"/>
              <a:cs typeface="Calibri" panose="020F0502020204030204" pitchFamily="34" charset="0"/>
            </a:endParaRPr>
          </a:p>
          <a:p>
            <a:pPr marL="9525" algn="ctr">
              <a:lnSpc>
                <a:spcPts val="300"/>
              </a:lnSpc>
              <a:tabLst>
                <a:tab pos="1189038" algn="l"/>
              </a:tabLst>
            </a:pPr>
            <a:r>
              <a:rPr lang="en-US" sz="500" dirty="0">
                <a:solidFill>
                  <a:schemeClr val="bg1"/>
                </a:solidFill>
                <a:latin typeface="Calibri" panose="020F0502020204030204" pitchFamily="34" charset="0"/>
                <a:cs typeface="Calibri" panose="020F0502020204030204" pitchFamily="34" charset="0"/>
              </a:rPr>
              <a:t>…………………..………………………………………………………………….………….</a:t>
            </a:r>
          </a:p>
          <a:p>
            <a:pPr marL="9525" algn="ctr">
              <a:lnSpc>
                <a:spcPts val="1060"/>
              </a:lnSpc>
              <a:tabLst>
                <a:tab pos="1189038" algn="l"/>
              </a:tabLst>
            </a:pPr>
            <a:r>
              <a:rPr lang="en-US" sz="1100" dirty="0" err="1">
                <a:solidFill>
                  <a:schemeClr val="bg1"/>
                </a:solidFill>
                <a:latin typeface="Calibri" panose="020F0502020204030204" pitchFamily="34" charset="0"/>
                <a:cs typeface="Calibri" panose="020F0502020204030204" pitchFamily="34" charset="0"/>
              </a:rPr>
              <a:t>Conflictos</a:t>
            </a:r>
            <a:r>
              <a:rPr lang="en-US" sz="1100" dirty="0">
                <a:solidFill>
                  <a:schemeClr val="bg1"/>
                </a:solidFill>
                <a:latin typeface="Calibri" panose="020F0502020204030204" pitchFamily="34" charset="0"/>
                <a:cs typeface="Calibri" panose="020F0502020204030204" pitchFamily="34" charset="0"/>
              </a:rPr>
              <a:t> de </a:t>
            </a:r>
            <a:r>
              <a:rPr lang="en-US" sz="1100" dirty="0" err="1">
                <a:solidFill>
                  <a:schemeClr val="bg1"/>
                </a:solidFill>
                <a:latin typeface="Calibri" panose="020F0502020204030204" pitchFamily="34" charset="0"/>
                <a:cs typeface="Calibri" panose="020F0502020204030204" pitchFamily="34" charset="0"/>
              </a:rPr>
              <a:t>interés</a:t>
            </a:r>
            <a:endParaRPr lang="en-US" sz="1100" dirty="0">
              <a:solidFill>
                <a:schemeClr val="bg1"/>
              </a:solidFill>
              <a:latin typeface="Calibri" panose="020F0502020204030204" pitchFamily="34" charset="0"/>
              <a:cs typeface="Calibri" panose="020F0502020204030204" pitchFamily="34" charset="0"/>
            </a:endParaRPr>
          </a:p>
          <a:p>
            <a:pPr marL="180975" indent="-171450">
              <a:lnSpc>
                <a:spcPts val="1060"/>
              </a:lnSpc>
              <a:buFont typeface="Arial" panose="020B0604020202020204" pitchFamily="34" charset="0"/>
              <a:buChar char="•"/>
              <a:tabLst>
                <a:tab pos="1189038" algn="l"/>
              </a:tabLst>
            </a:pPr>
            <a:endParaRPr lang="en-US" sz="1100" dirty="0">
              <a:solidFill>
                <a:schemeClr val="bg1"/>
              </a:solidFill>
              <a:latin typeface="Calibri" panose="020F0502020204030204" pitchFamily="34" charset="0"/>
              <a:cs typeface="Calibri" panose="020F0502020204030204" pitchFamily="34" charset="0"/>
            </a:endParaRP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p:txBody>
      </p:sp>
      <p:cxnSp>
        <p:nvCxnSpPr>
          <p:cNvPr id="144" name="Straight Connector 143">
            <a:extLst>
              <a:ext uri="{FF2B5EF4-FFF2-40B4-BE49-F238E27FC236}">
                <a16:creationId xmlns:a16="http://schemas.microsoft.com/office/drawing/2014/main" id="{E2BE7C8A-138D-4E3C-AECF-32EDF782396D}"/>
              </a:ext>
            </a:extLst>
          </p:cNvPr>
          <p:cNvCxnSpPr>
            <a:cxnSpLocks/>
          </p:cNvCxnSpPr>
          <p:nvPr/>
        </p:nvCxnSpPr>
        <p:spPr>
          <a:xfrm>
            <a:off x="-85726" y="7785594"/>
            <a:ext cx="753305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45" name="Graphic 503">
            <a:extLst>
              <a:ext uri="{FF2B5EF4-FFF2-40B4-BE49-F238E27FC236}">
                <a16:creationId xmlns:a16="http://schemas.microsoft.com/office/drawing/2014/main" id="{74F2FE4D-0B65-7D83-69E5-92510E31BB51}"/>
              </a:ext>
            </a:extLst>
          </p:cNvPr>
          <p:cNvGrpSpPr/>
          <p:nvPr/>
        </p:nvGrpSpPr>
        <p:grpSpPr>
          <a:xfrm>
            <a:off x="1404199" y="5898837"/>
            <a:ext cx="455619" cy="466227"/>
            <a:chOff x="19832026" y="2254804"/>
            <a:chExt cx="1137267" cy="1163746"/>
          </a:xfrm>
        </p:grpSpPr>
        <p:grpSp>
          <p:nvGrpSpPr>
            <p:cNvPr id="146" name="Graphic 503">
              <a:extLst>
                <a:ext uri="{FF2B5EF4-FFF2-40B4-BE49-F238E27FC236}">
                  <a16:creationId xmlns:a16="http://schemas.microsoft.com/office/drawing/2014/main" id="{DE755197-FDA6-BD69-2141-D824DB56CE2B}"/>
                </a:ext>
              </a:extLst>
            </p:cNvPr>
            <p:cNvGrpSpPr/>
            <p:nvPr/>
          </p:nvGrpSpPr>
          <p:grpSpPr>
            <a:xfrm>
              <a:off x="19934363" y="2254804"/>
              <a:ext cx="927641" cy="926381"/>
              <a:chOff x="19934363" y="2254804"/>
              <a:chExt cx="927641" cy="926381"/>
            </a:xfrm>
            <a:noFill/>
          </p:grpSpPr>
          <p:sp>
            <p:nvSpPr>
              <p:cNvPr id="154" name="Freeform 153">
                <a:extLst>
                  <a:ext uri="{FF2B5EF4-FFF2-40B4-BE49-F238E27FC236}">
                    <a16:creationId xmlns:a16="http://schemas.microsoft.com/office/drawing/2014/main" id="{8CC79CAA-F62B-78CB-7F36-AAD760761F19}"/>
                  </a:ext>
                </a:extLst>
              </p:cNvPr>
              <p:cNvSpPr/>
              <p:nvPr/>
            </p:nvSpPr>
            <p:spPr>
              <a:xfrm>
                <a:off x="19964074" y="2553158"/>
                <a:ext cx="383958" cy="565200"/>
              </a:xfrm>
              <a:custGeom>
                <a:avLst/>
                <a:gdLst>
                  <a:gd name="connsiteX0" fmla="*/ 0 w 383958"/>
                  <a:gd name="connsiteY0" fmla="*/ 0 h 565200"/>
                  <a:gd name="connsiteX1" fmla="*/ 59421 w 383958"/>
                  <a:gd name="connsiteY1" fmla="*/ 108792 h 565200"/>
                  <a:gd name="connsiteX2" fmla="*/ 80880 w 383958"/>
                  <a:gd name="connsiteY2" fmla="*/ 133517 h 565200"/>
                  <a:gd name="connsiteX3" fmla="*/ 105639 w 383958"/>
                  <a:gd name="connsiteY3" fmla="*/ 153298 h 565200"/>
                  <a:gd name="connsiteX4" fmla="*/ 117193 w 383958"/>
                  <a:gd name="connsiteY4" fmla="*/ 179672 h 565200"/>
                  <a:gd name="connsiteX5" fmla="*/ 107289 w 383958"/>
                  <a:gd name="connsiteY5" fmla="*/ 263739 h 565200"/>
                  <a:gd name="connsiteX6" fmla="*/ 117193 w 383958"/>
                  <a:gd name="connsiteY6" fmla="*/ 291761 h 565200"/>
                  <a:gd name="connsiteX7" fmla="*/ 145254 w 383958"/>
                  <a:gd name="connsiteY7" fmla="*/ 319783 h 565200"/>
                  <a:gd name="connsiteX8" fmla="*/ 160108 w 383958"/>
                  <a:gd name="connsiteY8" fmla="*/ 347805 h 565200"/>
                  <a:gd name="connsiteX9" fmla="*/ 178266 w 383958"/>
                  <a:gd name="connsiteY9" fmla="*/ 413740 h 565200"/>
                  <a:gd name="connsiteX10" fmla="*/ 193120 w 383958"/>
                  <a:gd name="connsiteY10" fmla="*/ 441762 h 565200"/>
                  <a:gd name="connsiteX11" fmla="*/ 302062 w 383958"/>
                  <a:gd name="connsiteY11" fmla="*/ 560444 h 565200"/>
                  <a:gd name="connsiteX12" fmla="*/ 321868 w 383958"/>
                  <a:gd name="connsiteY12" fmla="*/ 558796 h 565200"/>
                  <a:gd name="connsiteX13" fmla="*/ 349928 w 383958"/>
                  <a:gd name="connsiteY13" fmla="*/ 512642 h 565200"/>
                  <a:gd name="connsiteX14" fmla="*/ 349928 w 383958"/>
                  <a:gd name="connsiteY14" fmla="*/ 482971 h 565200"/>
                  <a:gd name="connsiteX15" fmla="*/ 323518 w 383958"/>
                  <a:gd name="connsiteY15" fmla="*/ 430224 h 565200"/>
                  <a:gd name="connsiteX16" fmla="*/ 326821 w 383958"/>
                  <a:gd name="connsiteY16" fmla="*/ 402201 h 565200"/>
                  <a:gd name="connsiteX17" fmla="*/ 349928 w 383958"/>
                  <a:gd name="connsiteY17" fmla="*/ 375827 h 565200"/>
                  <a:gd name="connsiteX18" fmla="*/ 366434 w 383958"/>
                  <a:gd name="connsiteY18" fmla="*/ 344508 h 565200"/>
                  <a:gd name="connsiteX19" fmla="*/ 382940 w 383958"/>
                  <a:gd name="connsiteY19" fmla="*/ 291761 h 565200"/>
                  <a:gd name="connsiteX20" fmla="*/ 371386 w 383958"/>
                  <a:gd name="connsiteY20" fmla="*/ 270332 h 565200"/>
                  <a:gd name="connsiteX21" fmla="*/ 285556 w 383958"/>
                  <a:gd name="connsiteY21" fmla="*/ 235716 h 565200"/>
                  <a:gd name="connsiteX22" fmla="*/ 275650 w 383958"/>
                  <a:gd name="connsiteY22" fmla="*/ 192859 h 565200"/>
                  <a:gd name="connsiteX23" fmla="*/ 257494 w 383958"/>
                  <a:gd name="connsiteY23" fmla="*/ 168133 h 565200"/>
                  <a:gd name="connsiteX24" fmla="*/ 183217 w 383958"/>
                  <a:gd name="connsiteY24" fmla="*/ 136814 h 565200"/>
                  <a:gd name="connsiteX25" fmla="*/ 155157 w 383958"/>
                  <a:gd name="connsiteY25" fmla="*/ 136814 h 565200"/>
                  <a:gd name="connsiteX26" fmla="*/ 115542 w 383958"/>
                  <a:gd name="connsiteY26" fmla="*/ 161540 h 5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3958" h="565200">
                    <a:moveTo>
                      <a:pt x="0" y="0"/>
                    </a:moveTo>
                    <a:lnTo>
                      <a:pt x="59421" y="108792"/>
                    </a:lnTo>
                    <a:cubicBezTo>
                      <a:pt x="64374" y="117034"/>
                      <a:pt x="72627" y="128572"/>
                      <a:pt x="80880" y="133517"/>
                    </a:cubicBezTo>
                    <a:lnTo>
                      <a:pt x="105639" y="153298"/>
                    </a:lnTo>
                    <a:cubicBezTo>
                      <a:pt x="112242" y="158243"/>
                      <a:pt x="117193" y="171430"/>
                      <a:pt x="117193" y="179672"/>
                    </a:cubicBezTo>
                    <a:lnTo>
                      <a:pt x="107289" y="263739"/>
                    </a:lnTo>
                    <a:cubicBezTo>
                      <a:pt x="107289" y="273629"/>
                      <a:pt x="110590" y="285167"/>
                      <a:pt x="117193" y="291761"/>
                    </a:cubicBezTo>
                    <a:lnTo>
                      <a:pt x="145254" y="319783"/>
                    </a:lnTo>
                    <a:cubicBezTo>
                      <a:pt x="151855" y="326376"/>
                      <a:pt x="158458" y="339564"/>
                      <a:pt x="160108" y="347805"/>
                    </a:cubicBezTo>
                    <a:lnTo>
                      <a:pt x="178266" y="413740"/>
                    </a:lnTo>
                    <a:cubicBezTo>
                      <a:pt x="179916" y="421982"/>
                      <a:pt x="186519" y="435169"/>
                      <a:pt x="193120" y="441762"/>
                    </a:cubicBezTo>
                    <a:lnTo>
                      <a:pt x="302062" y="560444"/>
                    </a:lnTo>
                    <a:cubicBezTo>
                      <a:pt x="308662" y="567038"/>
                      <a:pt x="316915" y="567038"/>
                      <a:pt x="321868" y="558796"/>
                    </a:cubicBezTo>
                    <a:lnTo>
                      <a:pt x="349928" y="512642"/>
                    </a:lnTo>
                    <a:cubicBezTo>
                      <a:pt x="354880" y="504400"/>
                      <a:pt x="354880" y="491213"/>
                      <a:pt x="349928" y="482971"/>
                    </a:cubicBezTo>
                    <a:lnTo>
                      <a:pt x="323518" y="430224"/>
                    </a:lnTo>
                    <a:cubicBezTo>
                      <a:pt x="320218" y="421982"/>
                      <a:pt x="321868" y="410443"/>
                      <a:pt x="326821" y="402201"/>
                    </a:cubicBezTo>
                    <a:lnTo>
                      <a:pt x="349928" y="375827"/>
                    </a:lnTo>
                    <a:cubicBezTo>
                      <a:pt x="356530" y="369234"/>
                      <a:pt x="363133" y="354399"/>
                      <a:pt x="366434" y="344508"/>
                    </a:cubicBezTo>
                    <a:lnTo>
                      <a:pt x="382940" y="291761"/>
                    </a:lnTo>
                    <a:cubicBezTo>
                      <a:pt x="386242" y="283519"/>
                      <a:pt x="381290" y="273629"/>
                      <a:pt x="371386" y="270332"/>
                    </a:cubicBezTo>
                    <a:cubicBezTo>
                      <a:pt x="371386" y="270332"/>
                      <a:pt x="285556" y="240661"/>
                      <a:pt x="285556" y="235716"/>
                    </a:cubicBezTo>
                    <a:cubicBezTo>
                      <a:pt x="285556" y="230771"/>
                      <a:pt x="275650" y="192859"/>
                      <a:pt x="275650" y="192859"/>
                    </a:cubicBezTo>
                    <a:cubicBezTo>
                      <a:pt x="274000" y="184617"/>
                      <a:pt x="265747" y="173078"/>
                      <a:pt x="257494" y="168133"/>
                    </a:cubicBezTo>
                    <a:lnTo>
                      <a:pt x="183217" y="136814"/>
                    </a:lnTo>
                    <a:cubicBezTo>
                      <a:pt x="174964" y="131869"/>
                      <a:pt x="163410" y="131869"/>
                      <a:pt x="155157" y="136814"/>
                    </a:cubicBezTo>
                    <a:lnTo>
                      <a:pt x="115542" y="161540"/>
                    </a:lnTo>
                  </a:path>
                </a:pathLst>
              </a:custGeom>
              <a:noFill/>
              <a:ln w="12700" cap="rnd">
                <a:solidFill>
                  <a:srgbClr val="404040"/>
                </a:solidFill>
                <a:prstDash val="solid"/>
                <a:round/>
              </a:ln>
            </p:spPr>
            <p:txBody>
              <a:bodyPr rtlCol="0" anchor="ctr"/>
              <a:lstStyle/>
              <a:p>
                <a:endParaRPr lang="en-US" sz="1799"/>
              </a:p>
            </p:txBody>
          </p:sp>
          <p:sp>
            <p:nvSpPr>
              <p:cNvPr id="155" name="Freeform 154">
                <a:extLst>
                  <a:ext uri="{FF2B5EF4-FFF2-40B4-BE49-F238E27FC236}">
                    <a16:creationId xmlns:a16="http://schemas.microsoft.com/office/drawing/2014/main" id="{20DB8FE8-A551-DF97-D54C-36560D7C0D4A}"/>
                  </a:ext>
                </a:extLst>
              </p:cNvPr>
              <p:cNvSpPr/>
              <p:nvPr/>
            </p:nvSpPr>
            <p:spPr>
              <a:xfrm>
                <a:off x="20031749" y="2305903"/>
                <a:ext cx="242850" cy="362640"/>
              </a:xfrm>
              <a:custGeom>
                <a:avLst/>
                <a:gdLst>
                  <a:gd name="connsiteX0" fmla="*/ 0 w 242850"/>
                  <a:gd name="connsiteY0" fmla="*/ 362641 h 362640"/>
                  <a:gd name="connsiteX1" fmla="*/ 46218 w 242850"/>
                  <a:gd name="connsiteY1" fmla="*/ 240661 h 362640"/>
                  <a:gd name="connsiteX2" fmla="*/ 67674 w 242850"/>
                  <a:gd name="connsiteY2" fmla="*/ 229123 h 362640"/>
                  <a:gd name="connsiteX3" fmla="*/ 112242 w 242850"/>
                  <a:gd name="connsiteY3" fmla="*/ 240661 h 362640"/>
                  <a:gd name="connsiteX4" fmla="*/ 133699 w 242850"/>
                  <a:gd name="connsiteY4" fmla="*/ 229123 h 362640"/>
                  <a:gd name="connsiteX5" fmla="*/ 155157 w 242850"/>
                  <a:gd name="connsiteY5" fmla="*/ 158243 h 362640"/>
                  <a:gd name="connsiteX6" fmla="*/ 176616 w 242850"/>
                  <a:gd name="connsiteY6" fmla="*/ 136814 h 362640"/>
                  <a:gd name="connsiteX7" fmla="*/ 234387 w 242850"/>
                  <a:gd name="connsiteY7" fmla="*/ 117034 h 362640"/>
                  <a:gd name="connsiteX8" fmla="*/ 239338 w 242850"/>
                  <a:gd name="connsiteY8" fmla="*/ 98902 h 362640"/>
                  <a:gd name="connsiteX9" fmla="*/ 155157 w 242850"/>
                  <a:gd name="connsiteY9" fmla="*/ 0 h 36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50" h="362640">
                    <a:moveTo>
                      <a:pt x="0" y="362641"/>
                    </a:moveTo>
                    <a:lnTo>
                      <a:pt x="46218" y="240661"/>
                    </a:lnTo>
                    <a:cubicBezTo>
                      <a:pt x="49518" y="232419"/>
                      <a:pt x="59421" y="227474"/>
                      <a:pt x="67674" y="229123"/>
                    </a:cubicBezTo>
                    <a:lnTo>
                      <a:pt x="112242" y="240661"/>
                    </a:lnTo>
                    <a:cubicBezTo>
                      <a:pt x="120495" y="242310"/>
                      <a:pt x="130398" y="237365"/>
                      <a:pt x="133699" y="229123"/>
                    </a:cubicBezTo>
                    <a:lnTo>
                      <a:pt x="155157" y="158243"/>
                    </a:lnTo>
                    <a:cubicBezTo>
                      <a:pt x="158458" y="150001"/>
                      <a:pt x="166711" y="140111"/>
                      <a:pt x="176616" y="136814"/>
                    </a:cubicBezTo>
                    <a:lnTo>
                      <a:pt x="234387" y="117034"/>
                    </a:lnTo>
                    <a:cubicBezTo>
                      <a:pt x="242640" y="113737"/>
                      <a:pt x="245941" y="105495"/>
                      <a:pt x="239338" y="98902"/>
                    </a:cubicBezTo>
                    <a:lnTo>
                      <a:pt x="155157" y="0"/>
                    </a:lnTo>
                  </a:path>
                </a:pathLst>
              </a:custGeom>
              <a:noFill/>
              <a:ln w="12700" cap="rnd">
                <a:solidFill>
                  <a:srgbClr val="404040"/>
                </a:solidFill>
                <a:prstDash val="solid"/>
                <a:round/>
              </a:ln>
            </p:spPr>
            <p:txBody>
              <a:bodyPr rtlCol="0" anchor="ctr"/>
              <a:lstStyle/>
              <a:p>
                <a:endParaRPr lang="en-US" sz="1799"/>
              </a:p>
            </p:txBody>
          </p:sp>
          <p:sp>
            <p:nvSpPr>
              <p:cNvPr id="156" name="Freeform 155">
                <a:extLst>
                  <a:ext uri="{FF2B5EF4-FFF2-40B4-BE49-F238E27FC236}">
                    <a16:creationId xmlns:a16="http://schemas.microsoft.com/office/drawing/2014/main" id="{280AACB1-846E-E3A0-46D1-BCA8E2AF6BC4}"/>
                  </a:ext>
                </a:extLst>
              </p:cNvPr>
              <p:cNvSpPr/>
              <p:nvPr/>
            </p:nvSpPr>
            <p:spPr>
              <a:xfrm>
                <a:off x="20272737" y="2256452"/>
                <a:ext cx="178266" cy="97253"/>
              </a:xfrm>
              <a:custGeom>
                <a:avLst/>
                <a:gdLst>
                  <a:gd name="connsiteX0" fmla="*/ 0 w 178266"/>
                  <a:gd name="connsiteY0" fmla="*/ 14835 h 97253"/>
                  <a:gd name="connsiteX1" fmla="*/ 62724 w 178266"/>
                  <a:gd name="connsiteY1" fmla="*/ 87363 h 97253"/>
                  <a:gd name="connsiteX2" fmla="*/ 105639 w 178266"/>
                  <a:gd name="connsiteY2" fmla="*/ 87363 h 97253"/>
                  <a:gd name="connsiteX3" fmla="*/ 178266 w 178266"/>
                  <a:gd name="connsiteY3" fmla="*/ 0 h 97253"/>
                </a:gdLst>
                <a:ahLst/>
                <a:cxnLst>
                  <a:cxn ang="0">
                    <a:pos x="connsiteX0" y="connsiteY0"/>
                  </a:cxn>
                  <a:cxn ang="0">
                    <a:pos x="connsiteX1" y="connsiteY1"/>
                  </a:cxn>
                  <a:cxn ang="0">
                    <a:pos x="connsiteX2" y="connsiteY2"/>
                  </a:cxn>
                  <a:cxn ang="0">
                    <a:pos x="connsiteX3" y="connsiteY3"/>
                  </a:cxn>
                </a:cxnLst>
                <a:rect l="l" t="t" r="r" b="b"/>
                <a:pathLst>
                  <a:path w="178266" h="97253">
                    <a:moveTo>
                      <a:pt x="0" y="14835"/>
                    </a:moveTo>
                    <a:lnTo>
                      <a:pt x="62724" y="87363"/>
                    </a:lnTo>
                    <a:cubicBezTo>
                      <a:pt x="74277" y="100550"/>
                      <a:pt x="94086" y="100550"/>
                      <a:pt x="105639" y="87363"/>
                    </a:cubicBezTo>
                    <a:lnTo>
                      <a:pt x="178266" y="0"/>
                    </a:lnTo>
                  </a:path>
                </a:pathLst>
              </a:custGeom>
              <a:noFill/>
              <a:ln w="12700" cap="rnd">
                <a:solidFill>
                  <a:srgbClr val="404040"/>
                </a:solidFill>
                <a:prstDash val="solid"/>
                <a:round/>
              </a:ln>
            </p:spPr>
            <p:txBody>
              <a:bodyPr rtlCol="0" anchor="ctr"/>
              <a:lstStyle/>
              <a:p>
                <a:endParaRPr lang="en-US" sz="1799"/>
              </a:p>
            </p:txBody>
          </p:sp>
          <p:sp>
            <p:nvSpPr>
              <p:cNvPr id="157" name="Freeform 156">
                <a:extLst>
                  <a:ext uri="{FF2B5EF4-FFF2-40B4-BE49-F238E27FC236}">
                    <a16:creationId xmlns:a16="http://schemas.microsoft.com/office/drawing/2014/main" id="{13F61F56-30A6-859B-FC3F-CCD7A12A28EE}"/>
                  </a:ext>
                </a:extLst>
              </p:cNvPr>
              <p:cNvSpPr/>
              <p:nvPr/>
            </p:nvSpPr>
            <p:spPr>
              <a:xfrm>
                <a:off x="20521659" y="2563403"/>
                <a:ext cx="320536" cy="456242"/>
              </a:xfrm>
              <a:custGeom>
                <a:avLst/>
                <a:gdLst>
                  <a:gd name="connsiteX0" fmla="*/ 320536 w 320536"/>
                  <a:gd name="connsiteY0" fmla="*/ 19425 h 456242"/>
                  <a:gd name="connsiteX1" fmla="*/ 196741 w 320536"/>
                  <a:gd name="connsiteY1" fmla="*/ 37557 h 456242"/>
                  <a:gd name="connsiteX2" fmla="*/ 163729 w 320536"/>
                  <a:gd name="connsiteY2" fmla="*/ 34261 h 456242"/>
                  <a:gd name="connsiteX3" fmla="*/ 84501 w 320536"/>
                  <a:gd name="connsiteY3" fmla="*/ 1293 h 456242"/>
                  <a:gd name="connsiteX4" fmla="*/ 56439 w 320536"/>
                  <a:gd name="connsiteY4" fmla="*/ 7887 h 456242"/>
                  <a:gd name="connsiteX5" fmla="*/ 10224 w 320536"/>
                  <a:gd name="connsiteY5" fmla="*/ 54041 h 456242"/>
                  <a:gd name="connsiteX6" fmla="*/ 320 w 320536"/>
                  <a:gd name="connsiteY6" fmla="*/ 82063 h 456242"/>
                  <a:gd name="connsiteX7" fmla="*/ 3621 w 320536"/>
                  <a:gd name="connsiteY7" fmla="*/ 116679 h 456242"/>
                  <a:gd name="connsiteX8" fmla="*/ 16826 w 320536"/>
                  <a:gd name="connsiteY8" fmla="*/ 144701 h 456242"/>
                  <a:gd name="connsiteX9" fmla="*/ 33333 w 320536"/>
                  <a:gd name="connsiteY9" fmla="*/ 161185 h 456242"/>
                  <a:gd name="connsiteX10" fmla="*/ 61392 w 320536"/>
                  <a:gd name="connsiteY10" fmla="*/ 167778 h 456242"/>
                  <a:gd name="connsiteX11" fmla="*/ 101007 w 320536"/>
                  <a:gd name="connsiteY11" fmla="*/ 157888 h 456242"/>
                  <a:gd name="connsiteX12" fmla="*/ 127416 w 320536"/>
                  <a:gd name="connsiteY12" fmla="*/ 167778 h 456242"/>
                  <a:gd name="connsiteX13" fmla="*/ 200043 w 320536"/>
                  <a:gd name="connsiteY13" fmla="*/ 271625 h 456242"/>
                  <a:gd name="connsiteX14" fmla="*/ 206646 w 320536"/>
                  <a:gd name="connsiteY14" fmla="*/ 301296 h 456242"/>
                  <a:gd name="connsiteX15" fmla="*/ 190140 w 320536"/>
                  <a:gd name="connsiteY15" fmla="*/ 378769 h 456242"/>
                  <a:gd name="connsiteX16" fmla="*/ 195091 w 320536"/>
                  <a:gd name="connsiteY16" fmla="*/ 408440 h 456242"/>
                  <a:gd name="connsiteX17" fmla="*/ 224802 w 320536"/>
                  <a:gd name="connsiteY17" fmla="*/ 456242 h 4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536" h="456242">
                    <a:moveTo>
                      <a:pt x="320536" y="19425"/>
                    </a:moveTo>
                    <a:lnTo>
                      <a:pt x="196741" y="37557"/>
                    </a:lnTo>
                    <a:cubicBezTo>
                      <a:pt x="186838" y="37557"/>
                      <a:pt x="173634" y="37557"/>
                      <a:pt x="163729" y="34261"/>
                    </a:cubicBezTo>
                    <a:lnTo>
                      <a:pt x="84501" y="1293"/>
                    </a:lnTo>
                    <a:cubicBezTo>
                      <a:pt x="76248" y="-2003"/>
                      <a:pt x="63042" y="1293"/>
                      <a:pt x="56439" y="7887"/>
                    </a:cubicBezTo>
                    <a:lnTo>
                      <a:pt x="10224" y="54041"/>
                    </a:lnTo>
                    <a:cubicBezTo>
                      <a:pt x="3621" y="60634"/>
                      <a:pt x="-1332" y="73821"/>
                      <a:pt x="320" y="82063"/>
                    </a:cubicBezTo>
                    <a:lnTo>
                      <a:pt x="3621" y="116679"/>
                    </a:lnTo>
                    <a:cubicBezTo>
                      <a:pt x="3621" y="126569"/>
                      <a:pt x="10224" y="138108"/>
                      <a:pt x="16826" y="144701"/>
                    </a:cubicBezTo>
                    <a:lnTo>
                      <a:pt x="33333" y="161185"/>
                    </a:lnTo>
                    <a:cubicBezTo>
                      <a:pt x="39933" y="167778"/>
                      <a:pt x="53139" y="171075"/>
                      <a:pt x="61392" y="167778"/>
                    </a:cubicBezTo>
                    <a:lnTo>
                      <a:pt x="101007" y="157888"/>
                    </a:lnTo>
                    <a:cubicBezTo>
                      <a:pt x="109260" y="156240"/>
                      <a:pt x="120813" y="159536"/>
                      <a:pt x="127416" y="167778"/>
                    </a:cubicBezTo>
                    <a:lnTo>
                      <a:pt x="200043" y="271625"/>
                    </a:lnTo>
                    <a:cubicBezTo>
                      <a:pt x="204994" y="279867"/>
                      <a:pt x="208296" y="293054"/>
                      <a:pt x="206646" y="301296"/>
                    </a:cubicBezTo>
                    <a:lnTo>
                      <a:pt x="190140" y="378769"/>
                    </a:lnTo>
                    <a:cubicBezTo>
                      <a:pt x="188488" y="387011"/>
                      <a:pt x="190140" y="401846"/>
                      <a:pt x="195091" y="408440"/>
                    </a:cubicBezTo>
                    <a:lnTo>
                      <a:pt x="224802" y="456242"/>
                    </a:lnTo>
                  </a:path>
                </a:pathLst>
              </a:custGeom>
              <a:noFill/>
              <a:ln w="12700" cap="rnd">
                <a:solidFill>
                  <a:srgbClr val="404040"/>
                </a:solidFill>
                <a:prstDash val="solid"/>
                <a:round/>
              </a:ln>
            </p:spPr>
            <p:txBody>
              <a:bodyPr rtlCol="0" anchor="ctr"/>
              <a:lstStyle/>
              <a:p>
                <a:endParaRPr lang="en-US" sz="1799"/>
              </a:p>
            </p:txBody>
          </p:sp>
          <p:sp>
            <p:nvSpPr>
              <p:cNvPr id="158" name="Freeform 157">
                <a:extLst>
                  <a:ext uri="{FF2B5EF4-FFF2-40B4-BE49-F238E27FC236}">
                    <a16:creationId xmlns:a16="http://schemas.microsoft.com/office/drawing/2014/main" id="{B51135FD-427D-5C1D-5A2A-A236D2C553FB}"/>
                  </a:ext>
                </a:extLst>
              </p:cNvPr>
              <p:cNvSpPr/>
              <p:nvPr/>
            </p:nvSpPr>
            <p:spPr>
              <a:xfrm>
                <a:off x="20504133" y="2287771"/>
                <a:ext cx="303400" cy="229122"/>
              </a:xfrm>
              <a:custGeom>
                <a:avLst/>
                <a:gdLst>
                  <a:gd name="connsiteX0" fmla="*/ 69015 w 303400"/>
                  <a:gd name="connsiteY0" fmla="*/ 0 h 229122"/>
                  <a:gd name="connsiteX1" fmla="*/ 40953 w 303400"/>
                  <a:gd name="connsiteY1" fmla="*/ 28022 h 229122"/>
                  <a:gd name="connsiteX2" fmla="*/ 34353 w 303400"/>
                  <a:gd name="connsiteY2" fmla="*/ 56044 h 229122"/>
                  <a:gd name="connsiteX3" fmla="*/ 44256 w 303400"/>
                  <a:gd name="connsiteY3" fmla="*/ 89012 h 229122"/>
                  <a:gd name="connsiteX4" fmla="*/ 39303 w 303400"/>
                  <a:gd name="connsiteY4" fmla="*/ 118682 h 229122"/>
                  <a:gd name="connsiteX5" fmla="*/ 4641 w 303400"/>
                  <a:gd name="connsiteY5" fmla="*/ 168133 h 229122"/>
                  <a:gd name="connsiteX6" fmla="*/ 2991 w 303400"/>
                  <a:gd name="connsiteY6" fmla="*/ 196155 h 229122"/>
                  <a:gd name="connsiteX7" fmla="*/ 9593 w 303400"/>
                  <a:gd name="connsiteY7" fmla="*/ 209342 h 229122"/>
                  <a:gd name="connsiteX8" fmla="*/ 34353 w 303400"/>
                  <a:gd name="connsiteY8" fmla="*/ 225826 h 229122"/>
                  <a:gd name="connsiteX9" fmla="*/ 80568 w 303400"/>
                  <a:gd name="connsiteY9" fmla="*/ 229123 h 229122"/>
                  <a:gd name="connsiteX10" fmla="*/ 106978 w 303400"/>
                  <a:gd name="connsiteY10" fmla="*/ 217584 h 229122"/>
                  <a:gd name="connsiteX11" fmla="*/ 139990 w 303400"/>
                  <a:gd name="connsiteY11" fmla="*/ 174727 h 229122"/>
                  <a:gd name="connsiteX12" fmla="*/ 166401 w 303400"/>
                  <a:gd name="connsiteY12" fmla="*/ 166485 h 229122"/>
                  <a:gd name="connsiteX13" fmla="*/ 303400 w 303400"/>
                  <a:gd name="connsiteY13" fmla="*/ 210991 h 22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3400" h="229122">
                    <a:moveTo>
                      <a:pt x="69015" y="0"/>
                    </a:moveTo>
                    <a:lnTo>
                      <a:pt x="40953" y="28022"/>
                    </a:lnTo>
                    <a:cubicBezTo>
                      <a:pt x="34353" y="34616"/>
                      <a:pt x="31050" y="47803"/>
                      <a:pt x="34353" y="56044"/>
                    </a:cubicBezTo>
                    <a:lnTo>
                      <a:pt x="44256" y="89012"/>
                    </a:lnTo>
                    <a:cubicBezTo>
                      <a:pt x="47556" y="97253"/>
                      <a:pt x="44256" y="110440"/>
                      <a:pt x="39303" y="118682"/>
                    </a:cubicBezTo>
                    <a:lnTo>
                      <a:pt x="4641" y="168133"/>
                    </a:lnTo>
                    <a:cubicBezTo>
                      <a:pt x="-312" y="176375"/>
                      <a:pt x="-1962" y="187914"/>
                      <a:pt x="2991" y="196155"/>
                    </a:cubicBezTo>
                    <a:lnTo>
                      <a:pt x="9593" y="209342"/>
                    </a:lnTo>
                    <a:cubicBezTo>
                      <a:pt x="14544" y="217584"/>
                      <a:pt x="24447" y="224178"/>
                      <a:pt x="34353" y="225826"/>
                    </a:cubicBezTo>
                    <a:lnTo>
                      <a:pt x="80568" y="229123"/>
                    </a:lnTo>
                    <a:cubicBezTo>
                      <a:pt x="90472" y="229123"/>
                      <a:pt x="102027" y="224178"/>
                      <a:pt x="106978" y="217584"/>
                    </a:cubicBezTo>
                    <a:lnTo>
                      <a:pt x="139990" y="174727"/>
                    </a:lnTo>
                    <a:cubicBezTo>
                      <a:pt x="144942" y="168133"/>
                      <a:pt x="156496" y="163188"/>
                      <a:pt x="166401" y="166485"/>
                    </a:cubicBezTo>
                    <a:lnTo>
                      <a:pt x="303400" y="210991"/>
                    </a:lnTo>
                  </a:path>
                </a:pathLst>
              </a:custGeom>
              <a:noFill/>
              <a:ln w="12700" cap="rnd">
                <a:solidFill>
                  <a:srgbClr val="404040"/>
                </a:solidFill>
                <a:prstDash val="solid"/>
                <a:round/>
              </a:ln>
            </p:spPr>
            <p:txBody>
              <a:bodyPr rtlCol="0" anchor="ctr"/>
              <a:lstStyle/>
              <a:p>
                <a:endParaRPr lang="en-US" sz="1799"/>
              </a:p>
            </p:txBody>
          </p:sp>
          <p:sp>
            <p:nvSpPr>
              <p:cNvPr id="159" name="Freeform 158">
                <a:extLst>
                  <a:ext uri="{FF2B5EF4-FFF2-40B4-BE49-F238E27FC236}">
                    <a16:creationId xmlns:a16="http://schemas.microsoft.com/office/drawing/2014/main" id="{49120B1A-4C4C-A66F-0AD6-8CE400D2FA49}"/>
                  </a:ext>
                </a:extLst>
              </p:cNvPr>
              <p:cNvSpPr/>
              <p:nvPr/>
            </p:nvSpPr>
            <p:spPr>
              <a:xfrm>
                <a:off x="19934363" y="2254804"/>
                <a:ext cx="927641" cy="926381"/>
              </a:xfrm>
              <a:custGeom>
                <a:avLst/>
                <a:gdLst>
                  <a:gd name="connsiteX0" fmla="*/ 927642 w 927641"/>
                  <a:gd name="connsiteY0" fmla="*/ 463191 h 926381"/>
                  <a:gd name="connsiteX1" fmla="*/ 463822 w 927641"/>
                  <a:gd name="connsiteY1" fmla="*/ 926382 h 926381"/>
                  <a:gd name="connsiteX2" fmla="*/ 0 w 927641"/>
                  <a:gd name="connsiteY2" fmla="*/ 463191 h 926381"/>
                  <a:gd name="connsiteX3" fmla="*/ 463822 w 927641"/>
                  <a:gd name="connsiteY3" fmla="*/ 0 h 926381"/>
                  <a:gd name="connsiteX4" fmla="*/ 927642 w 927641"/>
                  <a:gd name="connsiteY4" fmla="*/ 463191 h 92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41" h="926381">
                    <a:moveTo>
                      <a:pt x="927642" y="463191"/>
                    </a:moveTo>
                    <a:cubicBezTo>
                      <a:pt x="927642" y="718688"/>
                      <a:pt x="719666" y="926382"/>
                      <a:pt x="463822" y="926382"/>
                    </a:cubicBezTo>
                    <a:cubicBezTo>
                      <a:pt x="207978" y="926382"/>
                      <a:pt x="0" y="718688"/>
                      <a:pt x="0" y="463191"/>
                    </a:cubicBezTo>
                    <a:cubicBezTo>
                      <a:pt x="0" y="207694"/>
                      <a:pt x="207978" y="0"/>
                      <a:pt x="463822" y="0"/>
                    </a:cubicBezTo>
                    <a:cubicBezTo>
                      <a:pt x="719666" y="0"/>
                      <a:pt x="927642" y="207694"/>
                      <a:pt x="927642" y="463191"/>
                    </a:cubicBezTo>
                    <a:close/>
                  </a:path>
                </a:pathLst>
              </a:custGeom>
              <a:noFill/>
              <a:ln w="12700" cap="rnd">
                <a:solidFill>
                  <a:srgbClr val="404040"/>
                </a:solidFill>
                <a:prstDash val="solid"/>
                <a:miter/>
              </a:ln>
            </p:spPr>
            <p:txBody>
              <a:bodyPr rtlCol="0" anchor="ctr"/>
              <a:lstStyle/>
              <a:p>
                <a:endParaRPr lang="en-US" sz="1799"/>
              </a:p>
            </p:txBody>
          </p:sp>
        </p:grpSp>
        <p:sp>
          <p:nvSpPr>
            <p:cNvPr id="147" name="Freeform 146">
              <a:extLst>
                <a:ext uri="{FF2B5EF4-FFF2-40B4-BE49-F238E27FC236}">
                  <a16:creationId xmlns:a16="http://schemas.microsoft.com/office/drawing/2014/main" id="{14C602BB-623A-DA64-FDA8-FA9B93ED5258}"/>
                </a:ext>
              </a:extLst>
            </p:cNvPr>
            <p:cNvSpPr/>
            <p:nvPr/>
          </p:nvSpPr>
          <p:spPr>
            <a:xfrm>
              <a:off x="20398183" y="3181185"/>
              <a:ext cx="16506" cy="237364"/>
            </a:xfrm>
            <a:custGeom>
              <a:avLst/>
              <a:gdLst>
                <a:gd name="connsiteX0" fmla="*/ 1 w 16506"/>
                <a:gd name="connsiteY0" fmla="*/ 0 h 237364"/>
                <a:gd name="connsiteX1" fmla="*/ 1 w 16506"/>
                <a:gd name="connsiteY1" fmla="*/ 237365 h 237364"/>
              </a:gdLst>
              <a:ahLst/>
              <a:cxnLst>
                <a:cxn ang="0">
                  <a:pos x="connsiteX0" y="connsiteY0"/>
                </a:cxn>
                <a:cxn ang="0">
                  <a:pos x="connsiteX1" y="connsiteY1"/>
                </a:cxn>
              </a:cxnLst>
              <a:rect l="l" t="t" r="r" b="b"/>
              <a:pathLst>
                <a:path w="16506" h="237364">
                  <a:moveTo>
                    <a:pt x="1" y="0"/>
                  </a:moveTo>
                  <a:lnTo>
                    <a:pt x="1" y="237365"/>
                  </a:lnTo>
                </a:path>
              </a:pathLst>
            </a:custGeom>
            <a:ln w="12700" cap="rnd">
              <a:solidFill>
                <a:srgbClr val="404040"/>
              </a:solidFill>
              <a:prstDash val="solid"/>
              <a:miter/>
            </a:ln>
          </p:spPr>
          <p:txBody>
            <a:bodyPr rtlCol="0" anchor="ctr"/>
            <a:lstStyle/>
            <a:p>
              <a:endParaRPr lang="en-US" sz="1799"/>
            </a:p>
          </p:txBody>
        </p:sp>
        <p:grpSp>
          <p:nvGrpSpPr>
            <p:cNvPr id="148" name="Graphic 503">
              <a:extLst>
                <a:ext uri="{FF2B5EF4-FFF2-40B4-BE49-F238E27FC236}">
                  <a16:creationId xmlns:a16="http://schemas.microsoft.com/office/drawing/2014/main" id="{C517259F-C820-14AD-CCBE-A8BB88584435}"/>
                </a:ext>
              </a:extLst>
            </p:cNvPr>
            <p:cNvGrpSpPr/>
            <p:nvPr/>
          </p:nvGrpSpPr>
          <p:grpSpPr>
            <a:xfrm>
              <a:off x="19832026" y="2763665"/>
              <a:ext cx="569458" cy="442728"/>
              <a:chOff x="19832026" y="2763665"/>
              <a:chExt cx="569458" cy="442728"/>
            </a:xfrm>
            <a:solidFill>
              <a:srgbClr val="FFFFFF"/>
            </a:solidFill>
          </p:grpSpPr>
          <p:sp>
            <p:nvSpPr>
              <p:cNvPr id="152" name="Freeform 151">
                <a:extLst>
                  <a:ext uri="{FF2B5EF4-FFF2-40B4-BE49-F238E27FC236}">
                    <a16:creationId xmlns:a16="http://schemas.microsoft.com/office/drawing/2014/main" id="{42E0C41C-A69A-C814-C0FA-13D1F2705218}"/>
                  </a:ext>
                </a:extLst>
              </p:cNvPr>
              <p:cNvSpPr/>
              <p:nvPr/>
            </p:nvSpPr>
            <p:spPr>
              <a:xfrm>
                <a:off x="19833676" y="2763665"/>
                <a:ext cx="567808" cy="442728"/>
              </a:xfrm>
              <a:custGeom>
                <a:avLst/>
                <a:gdLst>
                  <a:gd name="connsiteX0" fmla="*/ 181567 w 567808"/>
                  <a:gd name="connsiteY0" fmla="*/ 368069 h 442728"/>
                  <a:gd name="connsiteX1" fmla="*/ 567809 w 567808"/>
                  <a:gd name="connsiteY1" fmla="*/ 417520 h 442728"/>
                  <a:gd name="connsiteX2" fmla="*/ 386242 w 567808"/>
                  <a:gd name="connsiteY2" fmla="*/ 74660 h 442728"/>
                  <a:gd name="connsiteX3" fmla="*/ 0 w 567808"/>
                  <a:gd name="connsiteY3" fmla="*/ 25209 h 442728"/>
                  <a:gd name="connsiteX4" fmla="*/ 181567 w 567808"/>
                  <a:gd name="connsiteY4" fmla="*/ 368069 h 44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08" h="442728">
                    <a:moveTo>
                      <a:pt x="181567" y="368069"/>
                    </a:moveTo>
                    <a:cubicBezTo>
                      <a:pt x="298759" y="448839"/>
                      <a:pt x="442363" y="462026"/>
                      <a:pt x="567809" y="417520"/>
                    </a:cubicBezTo>
                    <a:cubicBezTo>
                      <a:pt x="567809" y="285651"/>
                      <a:pt x="503435" y="155429"/>
                      <a:pt x="386242" y="74660"/>
                    </a:cubicBezTo>
                    <a:cubicBezTo>
                      <a:pt x="269050" y="-6110"/>
                      <a:pt x="125446" y="-19297"/>
                      <a:pt x="0" y="25209"/>
                    </a:cubicBezTo>
                    <a:cubicBezTo>
                      <a:pt x="0" y="157078"/>
                      <a:pt x="64374" y="287299"/>
                      <a:pt x="181567" y="368069"/>
                    </a:cubicBezTo>
                    <a:close/>
                  </a:path>
                </a:pathLst>
              </a:custGeom>
              <a:solidFill>
                <a:srgbClr val="3D8241"/>
              </a:solidFill>
              <a:ln w="12700" cap="rnd">
                <a:solidFill>
                  <a:srgbClr val="404040"/>
                </a:solidFill>
                <a:prstDash val="solid"/>
                <a:miter/>
              </a:ln>
            </p:spPr>
            <p:txBody>
              <a:bodyPr rtlCol="0" anchor="ctr"/>
              <a:lstStyle/>
              <a:p>
                <a:endParaRPr lang="en-US" sz="1799"/>
              </a:p>
            </p:txBody>
          </p:sp>
          <p:sp>
            <p:nvSpPr>
              <p:cNvPr id="153" name="Freeform 152">
                <a:extLst>
                  <a:ext uri="{FF2B5EF4-FFF2-40B4-BE49-F238E27FC236}">
                    <a16:creationId xmlns:a16="http://schemas.microsoft.com/office/drawing/2014/main" id="{35023CA3-DD7E-CB65-15CB-AE669B7443B3}"/>
                  </a:ext>
                </a:extLst>
              </p:cNvPr>
              <p:cNvSpPr/>
              <p:nvPr/>
            </p:nvSpPr>
            <p:spPr>
              <a:xfrm>
                <a:off x="19832026" y="2788874"/>
                <a:ext cx="566157" cy="392311"/>
              </a:xfrm>
              <a:custGeom>
                <a:avLst/>
                <a:gdLst>
                  <a:gd name="connsiteX0" fmla="*/ 0 w 566157"/>
                  <a:gd name="connsiteY0" fmla="*/ 0 h 392311"/>
                  <a:gd name="connsiteX1" fmla="*/ 566159 w 566157"/>
                  <a:gd name="connsiteY1" fmla="*/ 392311 h 392311"/>
                </a:gdLst>
                <a:ahLst/>
                <a:cxnLst>
                  <a:cxn ang="0">
                    <a:pos x="connsiteX0" y="connsiteY0"/>
                  </a:cxn>
                  <a:cxn ang="0">
                    <a:pos x="connsiteX1" y="connsiteY1"/>
                  </a:cxn>
                </a:cxnLst>
                <a:rect l="l" t="t" r="r" b="b"/>
                <a:pathLst>
                  <a:path w="566157" h="392311">
                    <a:moveTo>
                      <a:pt x="0" y="0"/>
                    </a:moveTo>
                    <a:lnTo>
                      <a:pt x="566159" y="392311"/>
                    </a:lnTo>
                  </a:path>
                </a:pathLst>
              </a:custGeom>
              <a:ln w="12700" cap="rnd">
                <a:solidFill>
                  <a:srgbClr val="404040"/>
                </a:solidFill>
                <a:prstDash val="solid"/>
                <a:miter/>
              </a:ln>
            </p:spPr>
            <p:txBody>
              <a:bodyPr rtlCol="0" anchor="ctr"/>
              <a:lstStyle/>
              <a:p>
                <a:endParaRPr lang="en-US" sz="1799"/>
              </a:p>
            </p:txBody>
          </p:sp>
        </p:grpSp>
        <p:grpSp>
          <p:nvGrpSpPr>
            <p:cNvPr id="149" name="Graphic 503">
              <a:extLst>
                <a:ext uri="{FF2B5EF4-FFF2-40B4-BE49-F238E27FC236}">
                  <a16:creationId xmlns:a16="http://schemas.microsoft.com/office/drawing/2014/main" id="{B2529069-4F2A-903E-4CF6-4344E467DEEE}"/>
                </a:ext>
              </a:extLst>
            </p:cNvPr>
            <p:cNvGrpSpPr/>
            <p:nvPr/>
          </p:nvGrpSpPr>
          <p:grpSpPr>
            <a:xfrm>
              <a:off x="20399834" y="2763665"/>
              <a:ext cx="569458" cy="442728"/>
              <a:chOff x="20399834" y="2763665"/>
              <a:chExt cx="569458" cy="442728"/>
            </a:xfrm>
            <a:solidFill>
              <a:srgbClr val="FFFFFF"/>
            </a:solidFill>
          </p:grpSpPr>
          <p:sp>
            <p:nvSpPr>
              <p:cNvPr id="150" name="Freeform 149">
                <a:extLst>
                  <a:ext uri="{FF2B5EF4-FFF2-40B4-BE49-F238E27FC236}">
                    <a16:creationId xmlns:a16="http://schemas.microsoft.com/office/drawing/2014/main" id="{60DA6193-CD9B-5BB3-6AD5-BBBA68D04A4D}"/>
                  </a:ext>
                </a:extLst>
              </p:cNvPr>
              <p:cNvSpPr/>
              <p:nvPr/>
            </p:nvSpPr>
            <p:spPr>
              <a:xfrm>
                <a:off x="20399834" y="2763665"/>
                <a:ext cx="567808" cy="442728"/>
              </a:xfrm>
              <a:custGeom>
                <a:avLst/>
                <a:gdLst>
                  <a:gd name="connsiteX0" fmla="*/ 386242 w 567808"/>
                  <a:gd name="connsiteY0" fmla="*/ 368069 h 442728"/>
                  <a:gd name="connsiteX1" fmla="*/ 0 w 567808"/>
                  <a:gd name="connsiteY1" fmla="*/ 417520 h 442728"/>
                  <a:gd name="connsiteX2" fmla="*/ 181567 w 567808"/>
                  <a:gd name="connsiteY2" fmla="*/ 74660 h 442728"/>
                  <a:gd name="connsiteX3" fmla="*/ 567809 w 567808"/>
                  <a:gd name="connsiteY3" fmla="*/ 25209 h 442728"/>
                  <a:gd name="connsiteX4" fmla="*/ 386242 w 567808"/>
                  <a:gd name="connsiteY4" fmla="*/ 368069 h 44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08" h="442728">
                    <a:moveTo>
                      <a:pt x="386242" y="368069"/>
                    </a:moveTo>
                    <a:cubicBezTo>
                      <a:pt x="269048" y="448839"/>
                      <a:pt x="125446" y="462026"/>
                      <a:pt x="0" y="417520"/>
                    </a:cubicBezTo>
                    <a:cubicBezTo>
                      <a:pt x="0" y="285651"/>
                      <a:pt x="64374" y="155429"/>
                      <a:pt x="181567" y="74660"/>
                    </a:cubicBezTo>
                    <a:cubicBezTo>
                      <a:pt x="298759" y="-6110"/>
                      <a:pt x="442361" y="-19297"/>
                      <a:pt x="567809" y="25209"/>
                    </a:cubicBezTo>
                    <a:cubicBezTo>
                      <a:pt x="567809" y="157078"/>
                      <a:pt x="503435" y="287299"/>
                      <a:pt x="386242" y="368069"/>
                    </a:cubicBezTo>
                    <a:close/>
                  </a:path>
                </a:pathLst>
              </a:custGeom>
              <a:solidFill>
                <a:srgbClr val="3D8241"/>
              </a:solidFill>
              <a:ln w="12700" cap="rnd">
                <a:solidFill>
                  <a:srgbClr val="404040"/>
                </a:solidFill>
                <a:prstDash val="solid"/>
                <a:miter/>
              </a:ln>
            </p:spPr>
            <p:txBody>
              <a:bodyPr rtlCol="0" anchor="ctr"/>
              <a:lstStyle/>
              <a:p>
                <a:endParaRPr lang="en-US" sz="1799"/>
              </a:p>
            </p:txBody>
          </p:sp>
          <p:sp>
            <p:nvSpPr>
              <p:cNvPr id="151" name="Freeform 150">
                <a:extLst>
                  <a:ext uri="{FF2B5EF4-FFF2-40B4-BE49-F238E27FC236}">
                    <a16:creationId xmlns:a16="http://schemas.microsoft.com/office/drawing/2014/main" id="{F6BB809A-B4A2-1CE9-1723-2CD31409B1DA}"/>
                  </a:ext>
                </a:extLst>
              </p:cNvPr>
              <p:cNvSpPr/>
              <p:nvPr/>
            </p:nvSpPr>
            <p:spPr>
              <a:xfrm>
                <a:off x="20399834" y="2788874"/>
                <a:ext cx="569458" cy="392311"/>
              </a:xfrm>
              <a:custGeom>
                <a:avLst/>
                <a:gdLst>
                  <a:gd name="connsiteX0" fmla="*/ 569459 w 569458"/>
                  <a:gd name="connsiteY0" fmla="*/ 0 h 392311"/>
                  <a:gd name="connsiteX1" fmla="*/ 0 w 569458"/>
                  <a:gd name="connsiteY1" fmla="*/ 392311 h 392311"/>
                </a:gdLst>
                <a:ahLst/>
                <a:cxnLst>
                  <a:cxn ang="0">
                    <a:pos x="connsiteX0" y="connsiteY0"/>
                  </a:cxn>
                  <a:cxn ang="0">
                    <a:pos x="connsiteX1" y="connsiteY1"/>
                  </a:cxn>
                </a:cxnLst>
                <a:rect l="l" t="t" r="r" b="b"/>
                <a:pathLst>
                  <a:path w="569458" h="392311">
                    <a:moveTo>
                      <a:pt x="569459" y="0"/>
                    </a:moveTo>
                    <a:lnTo>
                      <a:pt x="0" y="392311"/>
                    </a:lnTo>
                  </a:path>
                </a:pathLst>
              </a:custGeom>
              <a:ln w="12700" cap="rnd">
                <a:solidFill>
                  <a:srgbClr val="404040"/>
                </a:solidFill>
                <a:prstDash val="solid"/>
                <a:miter/>
              </a:ln>
            </p:spPr>
            <p:txBody>
              <a:bodyPr rtlCol="0" anchor="ctr"/>
              <a:lstStyle/>
              <a:p>
                <a:endParaRPr lang="en-US" sz="1799"/>
              </a:p>
            </p:txBody>
          </p:sp>
        </p:grpSp>
      </p:grpSp>
      <p:grpSp>
        <p:nvGrpSpPr>
          <p:cNvPr id="160" name="Group 159">
            <a:extLst>
              <a:ext uri="{FF2B5EF4-FFF2-40B4-BE49-F238E27FC236}">
                <a16:creationId xmlns:a16="http://schemas.microsoft.com/office/drawing/2014/main" id="{51E7D7D2-12A4-C9EE-4F5A-4C089DEC2D6C}"/>
              </a:ext>
            </a:extLst>
          </p:cNvPr>
          <p:cNvGrpSpPr/>
          <p:nvPr/>
        </p:nvGrpSpPr>
        <p:grpSpPr>
          <a:xfrm>
            <a:off x="3643596" y="5864386"/>
            <a:ext cx="411384" cy="416213"/>
            <a:chOff x="7190753" y="5365577"/>
            <a:chExt cx="745522" cy="754273"/>
          </a:xfrm>
          <a:solidFill>
            <a:srgbClr val="404040"/>
          </a:solidFill>
        </p:grpSpPr>
        <p:grpSp>
          <p:nvGrpSpPr>
            <p:cNvPr id="161" name="Graphic 2">
              <a:extLst>
                <a:ext uri="{FF2B5EF4-FFF2-40B4-BE49-F238E27FC236}">
                  <a16:creationId xmlns:a16="http://schemas.microsoft.com/office/drawing/2014/main" id="{EB6D6D8B-F548-DA61-BB0E-D294751439A3}"/>
                </a:ext>
              </a:extLst>
            </p:cNvPr>
            <p:cNvGrpSpPr/>
            <p:nvPr/>
          </p:nvGrpSpPr>
          <p:grpSpPr>
            <a:xfrm>
              <a:off x="7353351" y="5647412"/>
              <a:ext cx="420044" cy="75879"/>
              <a:chOff x="7353351" y="5647412"/>
              <a:chExt cx="420044" cy="75879"/>
            </a:xfrm>
            <a:grpFill/>
          </p:grpSpPr>
          <p:sp>
            <p:nvSpPr>
              <p:cNvPr id="172" name="Freeform 171">
                <a:extLst>
                  <a:ext uri="{FF2B5EF4-FFF2-40B4-BE49-F238E27FC236}">
                    <a16:creationId xmlns:a16="http://schemas.microsoft.com/office/drawing/2014/main" id="{02AC3718-92D3-7C82-C209-3568D99618CA}"/>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62A84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3" name="Freeform 172">
                <a:extLst>
                  <a:ext uri="{FF2B5EF4-FFF2-40B4-BE49-F238E27FC236}">
                    <a16:creationId xmlns:a16="http://schemas.microsoft.com/office/drawing/2014/main" id="{AD6CDDC2-53DA-E4AA-B40D-D00294BA1847}"/>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62A84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62" name="Graphic 2">
              <a:extLst>
                <a:ext uri="{FF2B5EF4-FFF2-40B4-BE49-F238E27FC236}">
                  <a16:creationId xmlns:a16="http://schemas.microsoft.com/office/drawing/2014/main" id="{DAD0BEDE-345A-6190-2611-3EA7D02D9D85}"/>
                </a:ext>
              </a:extLst>
            </p:cNvPr>
            <p:cNvGrpSpPr/>
            <p:nvPr/>
          </p:nvGrpSpPr>
          <p:grpSpPr>
            <a:xfrm>
              <a:off x="7190753" y="5365577"/>
              <a:ext cx="745522" cy="754273"/>
              <a:chOff x="7190753" y="5365577"/>
              <a:chExt cx="745522" cy="754273"/>
            </a:xfrm>
            <a:grpFill/>
          </p:grpSpPr>
          <p:sp>
            <p:nvSpPr>
              <p:cNvPr id="163" name="Freeform 162">
                <a:extLst>
                  <a:ext uri="{FF2B5EF4-FFF2-40B4-BE49-F238E27FC236}">
                    <a16:creationId xmlns:a16="http://schemas.microsoft.com/office/drawing/2014/main" id="{604593E2-721F-D2DC-C6BB-77E2272AAE58}"/>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4" name="Freeform 163">
                <a:extLst>
                  <a:ext uri="{FF2B5EF4-FFF2-40B4-BE49-F238E27FC236}">
                    <a16:creationId xmlns:a16="http://schemas.microsoft.com/office/drawing/2014/main" id="{F1B78F2D-1857-E2CE-B5BE-6E97586ABEF7}"/>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5" name="Freeform 164">
                <a:extLst>
                  <a:ext uri="{FF2B5EF4-FFF2-40B4-BE49-F238E27FC236}">
                    <a16:creationId xmlns:a16="http://schemas.microsoft.com/office/drawing/2014/main" id="{150CDB8E-2FB2-F622-6424-C948035D8BBC}"/>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C737BDC0-E9CB-5C6A-55B0-1059C85BDFD0}"/>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7" name="Freeform 166">
                <a:extLst>
                  <a:ext uri="{FF2B5EF4-FFF2-40B4-BE49-F238E27FC236}">
                    <a16:creationId xmlns:a16="http://schemas.microsoft.com/office/drawing/2014/main" id="{823066AE-01B5-2BC2-E3A0-7022425ECF82}"/>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8" name="Freeform 167">
                <a:extLst>
                  <a:ext uri="{FF2B5EF4-FFF2-40B4-BE49-F238E27FC236}">
                    <a16:creationId xmlns:a16="http://schemas.microsoft.com/office/drawing/2014/main" id="{C4A032E2-C3AE-210A-BC2A-455AF5A58CD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C1E7CC28-FBCB-7F18-7D9C-8F085D666A6D}"/>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0" name="Freeform 169">
                <a:extLst>
                  <a:ext uri="{FF2B5EF4-FFF2-40B4-BE49-F238E27FC236}">
                    <a16:creationId xmlns:a16="http://schemas.microsoft.com/office/drawing/2014/main" id="{FCD36AD6-E8B8-5867-3EB7-2098D5343E4B}"/>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1" name="Freeform 170">
                <a:extLst>
                  <a:ext uri="{FF2B5EF4-FFF2-40B4-BE49-F238E27FC236}">
                    <a16:creationId xmlns:a16="http://schemas.microsoft.com/office/drawing/2014/main" id="{33412EFB-93FC-6562-0CF8-57EECB4E4941}"/>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74" name="Group 173">
            <a:extLst>
              <a:ext uri="{FF2B5EF4-FFF2-40B4-BE49-F238E27FC236}">
                <a16:creationId xmlns:a16="http://schemas.microsoft.com/office/drawing/2014/main" id="{B5231507-1792-1F62-EFD5-A0BA46D00DC2}"/>
              </a:ext>
            </a:extLst>
          </p:cNvPr>
          <p:cNvGrpSpPr/>
          <p:nvPr/>
        </p:nvGrpSpPr>
        <p:grpSpPr>
          <a:xfrm>
            <a:off x="5765938" y="5930474"/>
            <a:ext cx="401272" cy="421527"/>
            <a:chOff x="5546409" y="5905784"/>
            <a:chExt cx="460248" cy="483480"/>
          </a:xfrm>
        </p:grpSpPr>
        <p:sp>
          <p:nvSpPr>
            <p:cNvPr id="175" name="Freeform 174">
              <a:extLst>
                <a:ext uri="{FF2B5EF4-FFF2-40B4-BE49-F238E27FC236}">
                  <a16:creationId xmlns:a16="http://schemas.microsoft.com/office/drawing/2014/main" id="{C5A76CCC-7E70-56F6-A2F0-BBC380751A6E}"/>
                </a:ext>
              </a:extLst>
            </p:cNvPr>
            <p:cNvSpPr/>
            <p:nvPr/>
          </p:nvSpPr>
          <p:spPr>
            <a:xfrm>
              <a:off x="5546409" y="5969806"/>
              <a:ext cx="322159" cy="321722"/>
            </a:xfrm>
            <a:custGeom>
              <a:avLst/>
              <a:gdLst>
                <a:gd name="connsiteX0" fmla="*/ 9491 w 740296"/>
                <a:gd name="connsiteY0" fmla="*/ 416624 h 739291"/>
                <a:gd name="connsiteX1" fmla="*/ 88721 w 740296"/>
                <a:gd name="connsiteY1" fmla="*/ 436405 h 739291"/>
                <a:gd name="connsiteX2" fmla="*/ 125033 w 740296"/>
                <a:gd name="connsiteY2" fmla="*/ 523768 h 739291"/>
                <a:gd name="connsiteX3" fmla="*/ 83768 w 740296"/>
                <a:gd name="connsiteY3" fmla="*/ 593000 h 739291"/>
                <a:gd name="connsiteX4" fmla="*/ 87069 w 740296"/>
                <a:gd name="connsiteY4" fmla="*/ 606187 h 739291"/>
                <a:gd name="connsiteX5" fmla="*/ 134937 w 740296"/>
                <a:gd name="connsiteY5" fmla="*/ 653989 h 739291"/>
                <a:gd name="connsiteX6" fmla="*/ 148142 w 740296"/>
                <a:gd name="connsiteY6" fmla="*/ 657285 h 739291"/>
                <a:gd name="connsiteX7" fmla="*/ 217468 w 740296"/>
                <a:gd name="connsiteY7" fmla="*/ 616076 h 739291"/>
                <a:gd name="connsiteX8" fmla="*/ 304950 w 740296"/>
                <a:gd name="connsiteY8" fmla="*/ 652341 h 739291"/>
                <a:gd name="connsiteX9" fmla="*/ 324757 w 740296"/>
                <a:gd name="connsiteY9" fmla="*/ 731462 h 739291"/>
                <a:gd name="connsiteX10" fmla="*/ 336311 w 740296"/>
                <a:gd name="connsiteY10" fmla="*/ 738056 h 739291"/>
                <a:gd name="connsiteX11" fmla="*/ 405636 w 740296"/>
                <a:gd name="connsiteY11" fmla="*/ 738056 h 739291"/>
                <a:gd name="connsiteX12" fmla="*/ 417190 w 740296"/>
                <a:gd name="connsiteY12" fmla="*/ 731462 h 739291"/>
                <a:gd name="connsiteX13" fmla="*/ 436998 w 740296"/>
                <a:gd name="connsiteY13" fmla="*/ 658934 h 739291"/>
                <a:gd name="connsiteX14" fmla="*/ 524480 w 740296"/>
                <a:gd name="connsiteY14" fmla="*/ 616076 h 739291"/>
                <a:gd name="connsiteX15" fmla="*/ 593805 w 740296"/>
                <a:gd name="connsiteY15" fmla="*/ 657285 h 739291"/>
                <a:gd name="connsiteX16" fmla="*/ 607010 w 740296"/>
                <a:gd name="connsiteY16" fmla="*/ 653989 h 739291"/>
                <a:gd name="connsiteX17" fmla="*/ 654878 w 740296"/>
                <a:gd name="connsiteY17" fmla="*/ 606187 h 739291"/>
                <a:gd name="connsiteX18" fmla="*/ 658180 w 740296"/>
                <a:gd name="connsiteY18" fmla="*/ 593000 h 739291"/>
                <a:gd name="connsiteX19" fmla="*/ 616914 w 740296"/>
                <a:gd name="connsiteY19" fmla="*/ 523768 h 739291"/>
                <a:gd name="connsiteX20" fmla="*/ 653227 w 740296"/>
                <a:gd name="connsiteY20" fmla="*/ 436405 h 739291"/>
                <a:gd name="connsiteX21" fmla="*/ 732457 w 740296"/>
                <a:gd name="connsiteY21" fmla="*/ 416624 h 739291"/>
                <a:gd name="connsiteX22" fmla="*/ 739059 w 740296"/>
                <a:gd name="connsiteY22" fmla="*/ 405086 h 739291"/>
                <a:gd name="connsiteX23" fmla="*/ 739059 w 740296"/>
                <a:gd name="connsiteY23" fmla="*/ 335854 h 739291"/>
                <a:gd name="connsiteX24" fmla="*/ 732457 w 740296"/>
                <a:gd name="connsiteY24" fmla="*/ 324315 h 739291"/>
                <a:gd name="connsiteX25" fmla="*/ 653227 w 740296"/>
                <a:gd name="connsiteY25" fmla="*/ 304536 h 739291"/>
                <a:gd name="connsiteX26" fmla="*/ 616914 w 740296"/>
                <a:gd name="connsiteY26" fmla="*/ 217172 h 739291"/>
                <a:gd name="connsiteX27" fmla="*/ 658180 w 740296"/>
                <a:gd name="connsiteY27" fmla="*/ 147941 h 739291"/>
                <a:gd name="connsiteX28" fmla="*/ 654878 w 740296"/>
                <a:gd name="connsiteY28" fmla="*/ 134753 h 739291"/>
                <a:gd name="connsiteX29" fmla="*/ 607010 w 740296"/>
                <a:gd name="connsiteY29" fmla="*/ 85302 h 739291"/>
                <a:gd name="connsiteX30" fmla="*/ 593805 w 740296"/>
                <a:gd name="connsiteY30" fmla="*/ 82006 h 739291"/>
                <a:gd name="connsiteX31" fmla="*/ 524480 w 740296"/>
                <a:gd name="connsiteY31" fmla="*/ 123215 h 739291"/>
                <a:gd name="connsiteX32" fmla="*/ 436998 w 740296"/>
                <a:gd name="connsiteY32" fmla="*/ 86951 h 739291"/>
                <a:gd name="connsiteX33" fmla="*/ 417190 w 740296"/>
                <a:gd name="connsiteY33" fmla="*/ 7830 h 739291"/>
                <a:gd name="connsiteX34" fmla="*/ 405636 w 740296"/>
                <a:gd name="connsiteY34" fmla="*/ 1236 h 739291"/>
                <a:gd name="connsiteX35" fmla="*/ 336311 w 740296"/>
                <a:gd name="connsiteY35" fmla="*/ 1236 h 739291"/>
                <a:gd name="connsiteX36" fmla="*/ 324757 w 740296"/>
                <a:gd name="connsiteY36" fmla="*/ 7830 h 739291"/>
                <a:gd name="connsiteX37" fmla="*/ 304950 w 740296"/>
                <a:gd name="connsiteY37" fmla="*/ 86951 h 739291"/>
                <a:gd name="connsiteX38" fmla="*/ 217468 w 740296"/>
                <a:gd name="connsiteY38" fmla="*/ 123215 h 739291"/>
                <a:gd name="connsiteX39" fmla="*/ 148142 w 740296"/>
                <a:gd name="connsiteY39" fmla="*/ 82006 h 739291"/>
                <a:gd name="connsiteX40" fmla="*/ 134937 w 740296"/>
                <a:gd name="connsiteY40" fmla="*/ 85302 h 739291"/>
                <a:gd name="connsiteX41" fmla="*/ 85419 w 740296"/>
                <a:gd name="connsiteY41" fmla="*/ 133105 h 739291"/>
                <a:gd name="connsiteX42" fmla="*/ 82118 w 740296"/>
                <a:gd name="connsiteY42" fmla="*/ 146292 h 739291"/>
                <a:gd name="connsiteX43" fmla="*/ 123383 w 740296"/>
                <a:gd name="connsiteY43" fmla="*/ 215524 h 739291"/>
                <a:gd name="connsiteX44" fmla="*/ 87069 w 740296"/>
                <a:gd name="connsiteY44" fmla="*/ 302887 h 739291"/>
                <a:gd name="connsiteX45" fmla="*/ 87069 w 740296"/>
                <a:gd name="connsiteY45" fmla="*/ 302887 h 739291"/>
                <a:gd name="connsiteX46" fmla="*/ 7840 w 740296"/>
                <a:gd name="connsiteY46" fmla="*/ 322667 h 739291"/>
                <a:gd name="connsiteX47" fmla="*/ 1238 w 740296"/>
                <a:gd name="connsiteY47" fmla="*/ 334206 h 739291"/>
                <a:gd name="connsiteX48" fmla="*/ 1238 w 740296"/>
                <a:gd name="connsiteY48" fmla="*/ 403438 h 739291"/>
                <a:gd name="connsiteX49" fmla="*/ 7840 w 740296"/>
                <a:gd name="connsiteY49" fmla="*/ 414975 h 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40296" h="739291">
                  <a:moveTo>
                    <a:pt x="9491" y="416624"/>
                  </a:moveTo>
                  <a:cubicBezTo>
                    <a:pt x="82118" y="438053"/>
                    <a:pt x="88721" y="436405"/>
                    <a:pt x="88721" y="436405"/>
                  </a:cubicBezTo>
                  <a:cubicBezTo>
                    <a:pt x="95322" y="467723"/>
                    <a:pt x="108527" y="495746"/>
                    <a:pt x="125033" y="523768"/>
                  </a:cubicBezTo>
                  <a:cubicBezTo>
                    <a:pt x="125033" y="523768"/>
                    <a:pt x="120081" y="527065"/>
                    <a:pt x="83768" y="593000"/>
                  </a:cubicBezTo>
                  <a:cubicBezTo>
                    <a:pt x="83768" y="596296"/>
                    <a:pt x="83768" y="601242"/>
                    <a:pt x="87069" y="606187"/>
                  </a:cubicBezTo>
                  <a:cubicBezTo>
                    <a:pt x="101925" y="624318"/>
                    <a:pt x="118431" y="640802"/>
                    <a:pt x="134937" y="653989"/>
                  </a:cubicBezTo>
                  <a:cubicBezTo>
                    <a:pt x="138239" y="657285"/>
                    <a:pt x="144841" y="658934"/>
                    <a:pt x="148142" y="657285"/>
                  </a:cubicBezTo>
                  <a:cubicBezTo>
                    <a:pt x="214166" y="621021"/>
                    <a:pt x="217468" y="616076"/>
                    <a:pt x="217468" y="616076"/>
                  </a:cubicBezTo>
                  <a:cubicBezTo>
                    <a:pt x="243877" y="632560"/>
                    <a:pt x="273588" y="644099"/>
                    <a:pt x="304950" y="652341"/>
                  </a:cubicBezTo>
                  <a:cubicBezTo>
                    <a:pt x="304950" y="652341"/>
                    <a:pt x="304950" y="657285"/>
                    <a:pt x="324757" y="731462"/>
                  </a:cubicBezTo>
                  <a:cubicBezTo>
                    <a:pt x="324757" y="734759"/>
                    <a:pt x="331359" y="738056"/>
                    <a:pt x="336311" y="738056"/>
                  </a:cubicBezTo>
                  <a:cubicBezTo>
                    <a:pt x="359419" y="739704"/>
                    <a:pt x="382528" y="739704"/>
                    <a:pt x="405636" y="738056"/>
                  </a:cubicBezTo>
                  <a:cubicBezTo>
                    <a:pt x="410589" y="738056"/>
                    <a:pt x="415540" y="734759"/>
                    <a:pt x="417190" y="731462"/>
                  </a:cubicBezTo>
                  <a:cubicBezTo>
                    <a:pt x="438648" y="658934"/>
                    <a:pt x="436998" y="658934"/>
                    <a:pt x="436998" y="658934"/>
                  </a:cubicBezTo>
                  <a:cubicBezTo>
                    <a:pt x="468360" y="653989"/>
                    <a:pt x="498071" y="632560"/>
                    <a:pt x="524480" y="616076"/>
                  </a:cubicBezTo>
                  <a:cubicBezTo>
                    <a:pt x="524480" y="616076"/>
                    <a:pt x="527781" y="621021"/>
                    <a:pt x="593805" y="657285"/>
                  </a:cubicBezTo>
                  <a:cubicBezTo>
                    <a:pt x="597107" y="658934"/>
                    <a:pt x="602059" y="657285"/>
                    <a:pt x="607010" y="653989"/>
                  </a:cubicBezTo>
                  <a:cubicBezTo>
                    <a:pt x="625167" y="639154"/>
                    <a:pt x="641673" y="622670"/>
                    <a:pt x="654878" y="606187"/>
                  </a:cubicBezTo>
                  <a:cubicBezTo>
                    <a:pt x="658180" y="602890"/>
                    <a:pt x="659830" y="596296"/>
                    <a:pt x="658180" y="593000"/>
                  </a:cubicBezTo>
                  <a:cubicBezTo>
                    <a:pt x="621866" y="527065"/>
                    <a:pt x="616914" y="523768"/>
                    <a:pt x="616914" y="523768"/>
                  </a:cubicBezTo>
                  <a:cubicBezTo>
                    <a:pt x="633420" y="497394"/>
                    <a:pt x="644974" y="467723"/>
                    <a:pt x="653227" y="436405"/>
                  </a:cubicBezTo>
                  <a:cubicBezTo>
                    <a:pt x="653227" y="436405"/>
                    <a:pt x="658180" y="436405"/>
                    <a:pt x="732457" y="416624"/>
                  </a:cubicBezTo>
                  <a:cubicBezTo>
                    <a:pt x="735757" y="416624"/>
                    <a:pt x="739059" y="410031"/>
                    <a:pt x="739059" y="405086"/>
                  </a:cubicBezTo>
                  <a:cubicBezTo>
                    <a:pt x="740710" y="382008"/>
                    <a:pt x="740710" y="358932"/>
                    <a:pt x="739059" y="335854"/>
                  </a:cubicBezTo>
                  <a:cubicBezTo>
                    <a:pt x="739059" y="330909"/>
                    <a:pt x="735757" y="325964"/>
                    <a:pt x="732457" y="324315"/>
                  </a:cubicBezTo>
                  <a:cubicBezTo>
                    <a:pt x="659830" y="302887"/>
                    <a:pt x="653227" y="304536"/>
                    <a:pt x="653227" y="304536"/>
                  </a:cubicBezTo>
                  <a:cubicBezTo>
                    <a:pt x="646625" y="273216"/>
                    <a:pt x="633420" y="245194"/>
                    <a:pt x="616914" y="217172"/>
                  </a:cubicBezTo>
                  <a:cubicBezTo>
                    <a:pt x="616914" y="217172"/>
                    <a:pt x="621866" y="213876"/>
                    <a:pt x="658180" y="147941"/>
                  </a:cubicBezTo>
                  <a:cubicBezTo>
                    <a:pt x="658180" y="144644"/>
                    <a:pt x="658180" y="139699"/>
                    <a:pt x="654878" y="134753"/>
                  </a:cubicBezTo>
                  <a:cubicBezTo>
                    <a:pt x="640022" y="116622"/>
                    <a:pt x="623516" y="100138"/>
                    <a:pt x="607010" y="85302"/>
                  </a:cubicBezTo>
                  <a:cubicBezTo>
                    <a:pt x="603709" y="82006"/>
                    <a:pt x="597107" y="80357"/>
                    <a:pt x="593805" y="82006"/>
                  </a:cubicBezTo>
                  <a:cubicBezTo>
                    <a:pt x="527781" y="118270"/>
                    <a:pt x="524480" y="123215"/>
                    <a:pt x="524480" y="123215"/>
                  </a:cubicBezTo>
                  <a:cubicBezTo>
                    <a:pt x="498071" y="106732"/>
                    <a:pt x="468360" y="95193"/>
                    <a:pt x="436998" y="86951"/>
                  </a:cubicBezTo>
                  <a:cubicBezTo>
                    <a:pt x="436998" y="86951"/>
                    <a:pt x="436998" y="82006"/>
                    <a:pt x="417190" y="7830"/>
                  </a:cubicBezTo>
                  <a:cubicBezTo>
                    <a:pt x="417190" y="4533"/>
                    <a:pt x="410589" y="1236"/>
                    <a:pt x="405636" y="1236"/>
                  </a:cubicBezTo>
                  <a:cubicBezTo>
                    <a:pt x="382528" y="-412"/>
                    <a:pt x="359419" y="-412"/>
                    <a:pt x="336311" y="1236"/>
                  </a:cubicBezTo>
                  <a:cubicBezTo>
                    <a:pt x="331359" y="1236"/>
                    <a:pt x="326407" y="4533"/>
                    <a:pt x="324757" y="7830"/>
                  </a:cubicBezTo>
                  <a:cubicBezTo>
                    <a:pt x="303299" y="80357"/>
                    <a:pt x="304950" y="86951"/>
                    <a:pt x="304950" y="86951"/>
                  </a:cubicBezTo>
                  <a:cubicBezTo>
                    <a:pt x="273588" y="93544"/>
                    <a:pt x="245528" y="106732"/>
                    <a:pt x="217468" y="123215"/>
                  </a:cubicBezTo>
                  <a:cubicBezTo>
                    <a:pt x="217468" y="123215"/>
                    <a:pt x="214166" y="118270"/>
                    <a:pt x="148142" y="82006"/>
                  </a:cubicBezTo>
                  <a:cubicBezTo>
                    <a:pt x="144841" y="82006"/>
                    <a:pt x="139889" y="82006"/>
                    <a:pt x="134937" y="85302"/>
                  </a:cubicBezTo>
                  <a:cubicBezTo>
                    <a:pt x="116780" y="100138"/>
                    <a:pt x="100274" y="116622"/>
                    <a:pt x="85419" y="133105"/>
                  </a:cubicBezTo>
                  <a:cubicBezTo>
                    <a:pt x="82118" y="136402"/>
                    <a:pt x="80468" y="142995"/>
                    <a:pt x="82118" y="146292"/>
                  </a:cubicBezTo>
                  <a:cubicBezTo>
                    <a:pt x="118431" y="212227"/>
                    <a:pt x="123383" y="215524"/>
                    <a:pt x="123383" y="215524"/>
                  </a:cubicBezTo>
                  <a:cubicBezTo>
                    <a:pt x="106877" y="241897"/>
                    <a:pt x="95322" y="271568"/>
                    <a:pt x="87069" y="302887"/>
                  </a:cubicBezTo>
                  <a:lnTo>
                    <a:pt x="87069" y="302887"/>
                  </a:lnTo>
                  <a:cubicBezTo>
                    <a:pt x="87069" y="302887"/>
                    <a:pt x="82118" y="302887"/>
                    <a:pt x="7840" y="322667"/>
                  </a:cubicBezTo>
                  <a:cubicBezTo>
                    <a:pt x="4539" y="322667"/>
                    <a:pt x="1238" y="329261"/>
                    <a:pt x="1238" y="334206"/>
                  </a:cubicBezTo>
                  <a:cubicBezTo>
                    <a:pt x="-413" y="357283"/>
                    <a:pt x="-413" y="380360"/>
                    <a:pt x="1238" y="403438"/>
                  </a:cubicBezTo>
                  <a:cubicBezTo>
                    <a:pt x="1238" y="408383"/>
                    <a:pt x="4539" y="413327"/>
                    <a:pt x="7840" y="414975"/>
                  </a:cubicBezTo>
                  <a:close/>
                </a:path>
              </a:pathLst>
            </a:custGeom>
            <a:solidFill>
              <a:srgbClr val="0289AE"/>
            </a:solidFill>
            <a:ln w="18151" cap="rnd">
              <a:solidFill>
                <a:srgbClr val="404040"/>
              </a:solidFill>
              <a:prstDash val="solid"/>
              <a:round/>
            </a:ln>
          </p:spPr>
          <p:txBody>
            <a:bodyPr rtlCol="0" anchor="ctr"/>
            <a:lstStyle/>
            <a:p>
              <a:endParaRPr lang="en-US" sz="1799"/>
            </a:p>
          </p:txBody>
        </p:sp>
        <p:sp>
          <p:nvSpPr>
            <p:cNvPr id="176" name="Oval 175">
              <a:extLst>
                <a:ext uri="{FF2B5EF4-FFF2-40B4-BE49-F238E27FC236}">
                  <a16:creationId xmlns:a16="http://schemas.microsoft.com/office/drawing/2014/main" id="{1AFE93FA-1500-8C0E-6956-47ADD3BDA77B}"/>
                </a:ext>
              </a:extLst>
            </p:cNvPr>
            <p:cNvSpPr/>
            <p:nvPr/>
          </p:nvSpPr>
          <p:spPr>
            <a:xfrm>
              <a:off x="5620693" y="6051043"/>
              <a:ext cx="169738" cy="169738"/>
            </a:xfrm>
            <a:prstGeom prst="ellipse">
              <a:avLst/>
            </a:prstGeom>
            <a:solidFill>
              <a:schemeClr val="bg1"/>
            </a:solidFill>
            <a:ln>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aphic 503">
              <a:extLst>
                <a:ext uri="{FF2B5EF4-FFF2-40B4-BE49-F238E27FC236}">
                  <a16:creationId xmlns:a16="http://schemas.microsoft.com/office/drawing/2014/main" id="{E9F1B535-2E2C-E059-BCBD-8D40A548899B}"/>
                </a:ext>
              </a:extLst>
            </p:cNvPr>
            <p:cNvGrpSpPr/>
            <p:nvPr/>
          </p:nvGrpSpPr>
          <p:grpSpPr>
            <a:xfrm>
              <a:off x="5614910" y="5905784"/>
              <a:ext cx="391747" cy="483480"/>
              <a:chOff x="11225143" y="8947169"/>
              <a:chExt cx="900204" cy="1110999"/>
            </a:xfrm>
          </p:grpSpPr>
          <p:grpSp>
            <p:nvGrpSpPr>
              <p:cNvPr id="178" name="Graphic 503">
                <a:extLst>
                  <a:ext uri="{FF2B5EF4-FFF2-40B4-BE49-F238E27FC236}">
                    <a16:creationId xmlns:a16="http://schemas.microsoft.com/office/drawing/2014/main" id="{22E1A100-57C5-96A4-983A-017E5CE44325}"/>
                  </a:ext>
                </a:extLst>
              </p:cNvPr>
              <p:cNvGrpSpPr/>
              <p:nvPr/>
            </p:nvGrpSpPr>
            <p:grpSpPr>
              <a:xfrm>
                <a:off x="11638419" y="8947169"/>
                <a:ext cx="486928" cy="1110999"/>
                <a:chOff x="11638419" y="8947169"/>
                <a:chExt cx="486928" cy="1110999"/>
              </a:xfrm>
            </p:grpSpPr>
            <p:sp>
              <p:nvSpPr>
                <p:cNvPr id="184" name="Freeform 183">
                  <a:extLst>
                    <a:ext uri="{FF2B5EF4-FFF2-40B4-BE49-F238E27FC236}">
                      <a16:creationId xmlns:a16="http://schemas.microsoft.com/office/drawing/2014/main" id="{319220A5-07AF-B552-359C-3A30A5265308}"/>
                    </a:ext>
                  </a:extLst>
                </p:cNvPr>
                <p:cNvSpPr/>
                <p:nvPr/>
              </p:nvSpPr>
              <p:spPr>
                <a:xfrm>
                  <a:off x="11638419" y="9196072"/>
                  <a:ext cx="486928" cy="862096"/>
                </a:xfrm>
                <a:custGeom>
                  <a:avLst/>
                  <a:gdLst>
                    <a:gd name="connsiteX0" fmla="*/ 486929 w 486928"/>
                    <a:gd name="connsiteY0" fmla="*/ 103848 h 862096"/>
                    <a:gd name="connsiteX1" fmla="*/ 465471 w 486928"/>
                    <a:gd name="connsiteY1" fmla="*/ 387366 h 862096"/>
                    <a:gd name="connsiteX2" fmla="*/ 379639 w 486928"/>
                    <a:gd name="connsiteY2" fmla="*/ 456598 h 862096"/>
                    <a:gd name="connsiteX3" fmla="*/ 374688 w 486928"/>
                    <a:gd name="connsiteY3" fmla="*/ 456598 h 862096"/>
                    <a:gd name="connsiteX4" fmla="*/ 346627 w 486928"/>
                    <a:gd name="connsiteY4" fmla="*/ 835722 h 862096"/>
                    <a:gd name="connsiteX5" fmla="*/ 318568 w 486928"/>
                    <a:gd name="connsiteY5" fmla="*/ 862096 h 862096"/>
                    <a:gd name="connsiteX6" fmla="*/ 168362 w 486928"/>
                    <a:gd name="connsiteY6" fmla="*/ 862096 h 862096"/>
                    <a:gd name="connsiteX7" fmla="*/ 140301 w 486928"/>
                    <a:gd name="connsiteY7" fmla="*/ 835722 h 862096"/>
                    <a:gd name="connsiteX8" fmla="*/ 112242 w 486928"/>
                    <a:gd name="connsiteY8" fmla="*/ 456598 h 862096"/>
                    <a:gd name="connsiteX9" fmla="*/ 107289 w 486928"/>
                    <a:gd name="connsiteY9" fmla="*/ 456598 h 862096"/>
                    <a:gd name="connsiteX10" fmla="*/ 21459 w 486928"/>
                    <a:gd name="connsiteY10" fmla="*/ 387366 h 862096"/>
                    <a:gd name="connsiteX11" fmla="*/ 0 w 486928"/>
                    <a:gd name="connsiteY11" fmla="*/ 108793 h 862096"/>
                    <a:gd name="connsiteX12" fmla="*/ 0 w 486928"/>
                    <a:gd name="connsiteY12" fmla="*/ 103848 h 862096"/>
                    <a:gd name="connsiteX13" fmla="*/ 97386 w 486928"/>
                    <a:gd name="connsiteY13" fmla="*/ 0 h 862096"/>
                    <a:gd name="connsiteX14" fmla="*/ 387892 w 486928"/>
                    <a:gd name="connsiteY14" fmla="*/ 0 h 862096"/>
                    <a:gd name="connsiteX15" fmla="*/ 485278 w 486928"/>
                    <a:gd name="connsiteY15" fmla="*/ 103848 h 86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6928" h="862096">
                      <a:moveTo>
                        <a:pt x="486929" y="103848"/>
                      </a:moveTo>
                      <a:lnTo>
                        <a:pt x="465471" y="387366"/>
                      </a:lnTo>
                      <a:cubicBezTo>
                        <a:pt x="462170" y="421982"/>
                        <a:pt x="415953" y="450005"/>
                        <a:pt x="379639" y="456598"/>
                      </a:cubicBezTo>
                      <a:cubicBezTo>
                        <a:pt x="377989" y="456598"/>
                        <a:pt x="376339" y="456598"/>
                        <a:pt x="374688" y="456598"/>
                      </a:cubicBezTo>
                      <a:lnTo>
                        <a:pt x="346627" y="835722"/>
                      </a:lnTo>
                      <a:cubicBezTo>
                        <a:pt x="346627" y="850557"/>
                        <a:pt x="333423" y="862096"/>
                        <a:pt x="318568" y="862096"/>
                      </a:cubicBezTo>
                      <a:lnTo>
                        <a:pt x="168362" y="862096"/>
                      </a:lnTo>
                      <a:cubicBezTo>
                        <a:pt x="153507" y="862096"/>
                        <a:pt x="141953" y="850557"/>
                        <a:pt x="140301" y="835722"/>
                      </a:cubicBezTo>
                      <a:lnTo>
                        <a:pt x="112242" y="456598"/>
                      </a:lnTo>
                      <a:cubicBezTo>
                        <a:pt x="112242" y="456598"/>
                        <a:pt x="108941" y="456598"/>
                        <a:pt x="107289" y="456598"/>
                      </a:cubicBezTo>
                      <a:cubicBezTo>
                        <a:pt x="70977" y="451653"/>
                        <a:pt x="24759" y="421982"/>
                        <a:pt x="21459" y="387366"/>
                      </a:cubicBezTo>
                      <a:lnTo>
                        <a:pt x="0" y="108793"/>
                      </a:lnTo>
                      <a:cubicBezTo>
                        <a:pt x="0" y="107144"/>
                        <a:pt x="0" y="105496"/>
                        <a:pt x="0" y="103848"/>
                      </a:cubicBezTo>
                      <a:cubicBezTo>
                        <a:pt x="0" y="47803"/>
                        <a:pt x="44567" y="1649"/>
                        <a:pt x="97386" y="0"/>
                      </a:cubicBezTo>
                      <a:lnTo>
                        <a:pt x="387892" y="0"/>
                      </a:lnTo>
                      <a:cubicBezTo>
                        <a:pt x="442363" y="0"/>
                        <a:pt x="485278" y="47803"/>
                        <a:pt x="485278" y="103848"/>
                      </a:cubicBezTo>
                      <a:close/>
                    </a:path>
                  </a:pathLst>
                </a:custGeom>
                <a:solidFill>
                  <a:srgbClr val="FFFFFF"/>
                </a:solidFill>
                <a:ln w="18151" cap="rnd">
                  <a:solidFill>
                    <a:srgbClr val="404040"/>
                  </a:solidFill>
                  <a:prstDash val="solid"/>
                  <a:round/>
                </a:ln>
              </p:spPr>
              <p:txBody>
                <a:bodyPr rtlCol="0" anchor="ctr"/>
                <a:lstStyle/>
                <a:p>
                  <a:endParaRPr lang="en-US" sz="1799"/>
                </a:p>
              </p:txBody>
            </p:sp>
            <p:sp>
              <p:nvSpPr>
                <p:cNvPr id="185" name="Freeform 184">
                  <a:extLst>
                    <a:ext uri="{FF2B5EF4-FFF2-40B4-BE49-F238E27FC236}">
                      <a16:creationId xmlns:a16="http://schemas.microsoft.com/office/drawing/2014/main" id="{1C192A60-E873-C52C-1E9B-FA42F0CB5FB7}"/>
                    </a:ext>
                  </a:extLst>
                </p:cNvPr>
                <p:cNvSpPr/>
                <p:nvPr/>
              </p:nvSpPr>
              <p:spPr>
                <a:xfrm>
                  <a:off x="11790275" y="8947169"/>
                  <a:ext cx="184868" cy="184617"/>
                </a:xfrm>
                <a:custGeom>
                  <a:avLst/>
                  <a:gdLst>
                    <a:gd name="connsiteX0" fmla="*/ 92435 w 184868"/>
                    <a:gd name="connsiteY0" fmla="*/ 184617 h 184617"/>
                    <a:gd name="connsiteX1" fmla="*/ 0 w 184868"/>
                    <a:gd name="connsiteY1" fmla="*/ 92308 h 184617"/>
                    <a:gd name="connsiteX2" fmla="*/ 92435 w 184868"/>
                    <a:gd name="connsiteY2" fmla="*/ 0 h 184617"/>
                    <a:gd name="connsiteX3" fmla="*/ 184868 w 184868"/>
                    <a:gd name="connsiteY3" fmla="*/ 92308 h 184617"/>
                    <a:gd name="connsiteX4" fmla="*/ 92435 w 184868"/>
                    <a:gd name="connsiteY4" fmla="*/ 184617 h 18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68" h="184617">
                      <a:moveTo>
                        <a:pt x="92435" y="184617"/>
                      </a:moveTo>
                      <a:cubicBezTo>
                        <a:pt x="41265" y="184617"/>
                        <a:pt x="0" y="143408"/>
                        <a:pt x="0" y="92308"/>
                      </a:cubicBezTo>
                      <a:cubicBezTo>
                        <a:pt x="0" y="41209"/>
                        <a:pt x="41265" y="0"/>
                        <a:pt x="92435" y="0"/>
                      </a:cubicBezTo>
                      <a:cubicBezTo>
                        <a:pt x="143603" y="0"/>
                        <a:pt x="184868" y="41209"/>
                        <a:pt x="184868" y="92308"/>
                      </a:cubicBezTo>
                      <a:cubicBezTo>
                        <a:pt x="184868" y="143408"/>
                        <a:pt x="143603" y="184617"/>
                        <a:pt x="92435" y="184617"/>
                      </a:cubicBezTo>
                      <a:close/>
                    </a:path>
                  </a:pathLst>
                </a:custGeom>
                <a:noFill/>
                <a:ln w="18151" cap="rnd">
                  <a:solidFill>
                    <a:srgbClr val="404040"/>
                  </a:solidFill>
                  <a:prstDash val="solid"/>
                  <a:round/>
                </a:ln>
              </p:spPr>
              <p:txBody>
                <a:bodyPr rtlCol="0" anchor="ctr"/>
                <a:lstStyle/>
                <a:p>
                  <a:endParaRPr lang="en-US" sz="1799"/>
                </a:p>
              </p:txBody>
            </p:sp>
            <p:sp>
              <p:nvSpPr>
                <p:cNvPr id="186" name="Freeform 185">
                  <a:extLst>
                    <a:ext uri="{FF2B5EF4-FFF2-40B4-BE49-F238E27FC236}">
                      <a16:creationId xmlns:a16="http://schemas.microsoft.com/office/drawing/2014/main" id="{B159720B-30E2-7F52-0EC4-0568F830A7CB}"/>
                    </a:ext>
                  </a:extLst>
                </p:cNvPr>
                <p:cNvSpPr/>
                <p:nvPr/>
              </p:nvSpPr>
              <p:spPr>
                <a:xfrm>
                  <a:off x="11882709" y="9626296"/>
                  <a:ext cx="16506" cy="431871"/>
                </a:xfrm>
                <a:custGeom>
                  <a:avLst/>
                  <a:gdLst>
                    <a:gd name="connsiteX0" fmla="*/ 0 w 16506"/>
                    <a:gd name="connsiteY0" fmla="*/ 0 h 431871"/>
                    <a:gd name="connsiteX1" fmla="*/ 0 w 16506"/>
                    <a:gd name="connsiteY1" fmla="*/ 431872 h 431871"/>
                  </a:gdLst>
                  <a:ahLst/>
                  <a:cxnLst>
                    <a:cxn ang="0">
                      <a:pos x="connsiteX0" y="connsiteY0"/>
                    </a:cxn>
                    <a:cxn ang="0">
                      <a:pos x="connsiteX1" y="connsiteY1"/>
                    </a:cxn>
                  </a:cxnLst>
                  <a:rect l="l" t="t" r="r" b="b"/>
                  <a:pathLst>
                    <a:path w="16506" h="431871">
                      <a:moveTo>
                        <a:pt x="0" y="0"/>
                      </a:moveTo>
                      <a:lnTo>
                        <a:pt x="0" y="431872"/>
                      </a:lnTo>
                    </a:path>
                  </a:pathLst>
                </a:custGeom>
                <a:ln w="18151" cap="rnd">
                  <a:solidFill>
                    <a:srgbClr val="404040"/>
                  </a:solidFill>
                  <a:prstDash val="solid"/>
                  <a:round/>
                </a:ln>
              </p:spPr>
              <p:txBody>
                <a:bodyPr rtlCol="0" anchor="ctr"/>
                <a:lstStyle/>
                <a:p>
                  <a:endParaRPr lang="en-US" sz="1799"/>
                </a:p>
              </p:txBody>
            </p:sp>
            <p:sp>
              <p:nvSpPr>
                <p:cNvPr id="187" name="Freeform 186">
                  <a:extLst>
                    <a:ext uri="{FF2B5EF4-FFF2-40B4-BE49-F238E27FC236}">
                      <a16:creationId xmlns:a16="http://schemas.microsoft.com/office/drawing/2014/main" id="{ED06D5F6-A46E-D547-9CBC-62D52AC86585}"/>
                    </a:ext>
                  </a:extLst>
                </p:cNvPr>
                <p:cNvSpPr/>
                <p:nvPr/>
              </p:nvSpPr>
              <p:spPr>
                <a:xfrm>
                  <a:off x="11727552" y="9337832"/>
                  <a:ext cx="23108" cy="314837"/>
                </a:xfrm>
                <a:custGeom>
                  <a:avLst/>
                  <a:gdLst>
                    <a:gd name="connsiteX0" fmla="*/ 23109 w 23108"/>
                    <a:gd name="connsiteY0" fmla="*/ 314838 h 314837"/>
                    <a:gd name="connsiteX1" fmla="*/ 0 w 23108"/>
                    <a:gd name="connsiteY1" fmla="*/ 0 h 314837"/>
                  </a:gdLst>
                  <a:ahLst/>
                  <a:cxnLst>
                    <a:cxn ang="0">
                      <a:pos x="connsiteX0" y="connsiteY0"/>
                    </a:cxn>
                    <a:cxn ang="0">
                      <a:pos x="connsiteX1" y="connsiteY1"/>
                    </a:cxn>
                  </a:cxnLst>
                  <a:rect l="l" t="t" r="r" b="b"/>
                  <a:pathLst>
                    <a:path w="23108" h="314837">
                      <a:moveTo>
                        <a:pt x="23109" y="314838"/>
                      </a:moveTo>
                      <a:lnTo>
                        <a:pt x="0" y="0"/>
                      </a:lnTo>
                    </a:path>
                  </a:pathLst>
                </a:custGeom>
                <a:ln w="18151" cap="rnd">
                  <a:solidFill>
                    <a:srgbClr val="404040"/>
                  </a:solidFill>
                  <a:prstDash val="solid"/>
                  <a:round/>
                </a:ln>
              </p:spPr>
              <p:txBody>
                <a:bodyPr rtlCol="0" anchor="ctr"/>
                <a:lstStyle/>
                <a:p>
                  <a:endParaRPr lang="en-US" sz="1799"/>
                </a:p>
              </p:txBody>
            </p:sp>
            <p:sp>
              <p:nvSpPr>
                <p:cNvPr id="188" name="Freeform 187">
                  <a:extLst>
                    <a:ext uri="{FF2B5EF4-FFF2-40B4-BE49-F238E27FC236}">
                      <a16:creationId xmlns:a16="http://schemas.microsoft.com/office/drawing/2014/main" id="{0069EE24-74F9-8D64-729A-16C571715884}"/>
                    </a:ext>
                  </a:extLst>
                </p:cNvPr>
                <p:cNvSpPr/>
                <p:nvPr/>
              </p:nvSpPr>
              <p:spPr>
                <a:xfrm>
                  <a:off x="12014758" y="9337832"/>
                  <a:ext cx="23108" cy="314837"/>
                </a:xfrm>
                <a:custGeom>
                  <a:avLst/>
                  <a:gdLst>
                    <a:gd name="connsiteX0" fmla="*/ 0 w 23108"/>
                    <a:gd name="connsiteY0" fmla="*/ 314838 h 314837"/>
                    <a:gd name="connsiteX1" fmla="*/ 23108 w 23108"/>
                    <a:gd name="connsiteY1" fmla="*/ 0 h 314837"/>
                  </a:gdLst>
                  <a:ahLst/>
                  <a:cxnLst>
                    <a:cxn ang="0">
                      <a:pos x="connsiteX0" y="connsiteY0"/>
                    </a:cxn>
                    <a:cxn ang="0">
                      <a:pos x="connsiteX1" y="connsiteY1"/>
                    </a:cxn>
                  </a:cxnLst>
                  <a:rect l="l" t="t" r="r" b="b"/>
                  <a:pathLst>
                    <a:path w="23108" h="314837">
                      <a:moveTo>
                        <a:pt x="0" y="314838"/>
                      </a:moveTo>
                      <a:lnTo>
                        <a:pt x="23108" y="0"/>
                      </a:lnTo>
                    </a:path>
                  </a:pathLst>
                </a:custGeom>
                <a:ln w="18151" cap="rnd">
                  <a:solidFill>
                    <a:srgbClr val="404040"/>
                  </a:solidFill>
                  <a:prstDash val="solid"/>
                  <a:round/>
                </a:ln>
              </p:spPr>
              <p:txBody>
                <a:bodyPr rtlCol="0" anchor="ctr"/>
                <a:lstStyle/>
                <a:p>
                  <a:endParaRPr lang="en-US" sz="1799"/>
                </a:p>
              </p:txBody>
            </p:sp>
          </p:grpSp>
          <p:grpSp>
            <p:nvGrpSpPr>
              <p:cNvPr id="179" name="Graphic 503">
                <a:extLst>
                  <a:ext uri="{FF2B5EF4-FFF2-40B4-BE49-F238E27FC236}">
                    <a16:creationId xmlns:a16="http://schemas.microsoft.com/office/drawing/2014/main" id="{E35EAE3E-3B72-69AD-FC36-256278926976}"/>
                  </a:ext>
                </a:extLst>
              </p:cNvPr>
              <p:cNvGrpSpPr/>
              <p:nvPr/>
            </p:nvGrpSpPr>
            <p:grpSpPr>
              <a:xfrm>
                <a:off x="11225143" y="9360909"/>
                <a:ext cx="385219" cy="312305"/>
                <a:chOff x="11225143" y="9360909"/>
                <a:chExt cx="385219" cy="312305"/>
              </a:xfrm>
              <a:noFill/>
            </p:grpSpPr>
            <p:sp>
              <p:nvSpPr>
                <p:cNvPr id="181" name="Freeform 180">
                  <a:extLst>
                    <a:ext uri="{FF2B5EF4-FFF2-40B4-BE49-F238E27FC236}">
                      <a16:creationId xmlns:a16="http://schemas.microsoft.com/office/drawing/2014/main" id="{F0223B11-EE4C-1003-7A0C-6C4325DC0373}"/>
                    </a:ext>
                  </a:extLst>
                </p:cNvPr>
                <p:cNvSpPr/>
                <p:nvPr/>
              </p:nvSpPr>
              <p:spPr>
                <a:xfrm>
                  <a:off x="11225143" y="9360909"/>
                  <a:ext cx="385219" cy="312305"/>
                </a:xfrm>
                <a:custGeom>
                  <a:avLst/>
                  <a:gdLst>
                    <a:gd name="connsiteX0" fmla="*/ 385221 w 385220"/>
                    <a:gd name="connsiteY0" fmla="*/ 222529 h 312305"/>
                    <a:gd name="connsiteX1" fmla="*/ 228413 w 385220"/>
                    <a:gd name="connsiteY1" fmla="*/ 311542 h 312305"/>
                    <a:gd name="connsiteX2" fmla="*/ 629 w 385220"/>
                    <a:gd name="connsiteY2" fmla="*/ 118683 h 312305"/>
                    <a:gd name="connsiteX3" fmla="*/ 25388 w 385220"/>
                    <a:gd name="connsiteY3" fmla="*/ 0 h 312305"/>
                  </a:gdLst>
                  <a:ahLst/>
                  <a:cxnLst>
                    <a:cxn ang="0">
                      <a:pos x="connsiteX0" y="connsiteY0"/>
                    </a:cxn>
                    <a:cxn ang="0">
                      <a:pos x="connsiteX1" y="connsiteY1"/>
                    </a:cxn>
                    <a:cxn ang="0">
                      <a:pos x="connsiteX2" y="connsiteY2"/>
                    </a:cxn>
                    <a:cxn ang="0">
                      <a:pos x="connsiteX3" y="connsiteY3"/>
                    </a:cxn>
                  </a:cxnLst>
                  <a:rect l="l" t="t" r="r" b="b"/>
                  <a:pathLst>
                    <a:path w="385220" h="312305">
                      <a:moveTo>
                        <a:pt x="385221" y="222529"/>
                      </a:moveTo>
                      <a:cubicBezTo>
                        <a:pt x="350557" y="271980"/>
                        <a:pt x="294437" y="306597"/>
                        <a:pt x="228413" y="311542"/>
                      </a:cubicBezTo>
                      <a:cubicBezTo>
                        <a:pt x="112871" y="321431"/>
                        <a:pt x="10533" y="234068"/>
                        <a:pt x="629" y="118683"/>
                      </a:cubicBezTo>
                      <a:cubicBezTo>
                        <a:pt x="-2672" y="75825"/>
                        <a:pt x="7232" y="36264"/>
                        <a:pt x="25388" y="0"/>
                      </a:cubicBezTo>
                    </a:path>
                  </a:pathLst>
                </a:custGeom>
                <a:noFill/>
                <a:ln w="16501" cap="rnd">
                  <a:solidFill>
                    <a:srgbClr val="404040"/>
                  </a:solidFill>
                  <a:prstDash val="solid"/>
                  <a:round/>
                </a:ln>
              </p:spPr>
              <p:txBody>
                <a:bodyPr rtlCol="0" anchor="ctr"/>
                <a:lstStyle/>
                <a:p>
                  <a:endParaRPr lang="en-US" sz="1799"/>
                </a:p>
              </p:txBody>
            </p:sp>
            <p:sp>
              <p:nvSpPr>
                <p:cNvPr id="182" name="Freeform 181">
                  <a:extLst>
                    <a:ext uri="{FF2B5EF4-FFF2-40B4-BE49-F238E27FC236}">
                      <a16:creationId xmlns:a16="http://schemas.microsoft.com/office/drawing/2014/main" id="{73579711-6CCF-F4E9-F1BB-E793D60886A2}"/>
                    </a:ext>
                  </a:extLst>
                </p:cNvPr>
                <p:cNvSpPr/>
                <p:nvPr/>
              </p:nvSpPr>
              <p:spPr>
                <a:xfrm>
                  <a:off x="11250527" y="9360909"/>
                  <a:ext cx="175896" cy="309893"/>
                </a:xfrm>
                <a:custGeom>
                  <a:avLst/>
                  <a:gdLst>
                    <a:gd name="connsiteX0" fmla="*/ 150206 w 175896"/>
                    <a:gd name="connsiteY0" fmla="*/ 309894 h 309893"/>
                    <a:gd name="connsiteX1" fmla="*/ 108941 w 175896"/>
                    <a:gd name="connsiteY1" fmla="*/ 54397 h 309893"/>
                    <a:gd name="connsiteX2" fmla="*/ 0 w 175896"/>
                    <a:gd name="connsiteY2" fmla="*/ 0 h 309893"/>
                  </a:gdLst>
                  <a:ahLst/>
                  <a:cxnLst>
                    <a:cxn ang="0">
                      <a:pos x="connsiteX0" y="connsiteY0"/>
                    </a:cxn>
                    <a:cxn ang="0">
                      <a:pos x="connsiteX1" y="connsiteY1"/>
                    </a:cxn>
                    <a:cxn ang="0">
                      <a:pos x="connsiteX2" y="connsiteY2"/>
                    </a:cxn>
                  </a:cxnLst>
                  <a:rect l="l" t="t" r="r" b="b"/>
                  <a:pathLst>
                    <a:path w="175896" h="309893">
                      <a:moveTo>
                        <a:pt x="150206" y="309894"/>
                      </a:moveTo>
                      <a:cubicBezTo>
                        <a:pt x="194772" y="227475"/>
                        <a:pt x="181567" y="121979"/>
                        <a:pt x="108941" y="54397"/>
                      </a:cubicBezTo>
                      <a:cubicBezTo>
                        <a:pt x="77579" y="24725"/>
                        <a:pt x="39615" y="8242"/>
                        <a:pt x="0" y="0"/>
                      </a:cubicBezTo>
                    </a:path>
                  </a:pathLst>
                </a:custGeom>
                <a:noFill/>
                <a:ln w="16501" cap="rnd">
                  <a:solidFill>
                    <a:srgbClr val="404040"/>
                  </a:solidFill>
                  <a:prstDash val="solid"/>
                  <a:round/>
                </a:ln>
              </p:spPr>
              <p:txBody>
                <a:bodyPr rtlCol="0" anchor="ctr"/>
                <a:lstStyle/>
                <a:p>
                  <a:endParaRPr lang="en-US" sz="1799"/>
                </a:p>
              </p:txBody>
            </p:sp>
            <p:sp>
              <p:nvSpPr>
                <p:cNvPr id="183" name="Freeform 182">
                  <a:extLst>
                    <a:ext uri="{FF2B5EF4-FFF2-40B4-BE49-F238E27FC236}">
                      <a16:creationId xmlns:a16="http://schemas.microsoft.com/office/drawing/2014/main" id="{CDDF771E-64F9-5BA8-AD73-F4D8B616BE38}"/>
                    </a:ext>
                  </a:extLst>
                </p:cNvPr>
                <p:cNvSpPr/>
                <p:nvPr/>
              </p:nvSpPr>
              <p:spPr>
                <a:xfrm>
                  <a:off x="11252178" y="9360909"/>
                  <a:ext cx="148554" cy="309892"/>
                </a:xfrm>
                <a:custGeom>
                  <a:avLst/>
                  <a:gdLst>
                    <a:gd name="connsiteX0" fmla="*/ 0 w 148554"/>
                    <a:gd name="connsiteY0" fmla="*/ 0 h 309892"/>
                    <a:gd name="connsiteX1" fmla="*/ 148555 w 148554"/>
                    <a:gd name="connsiteY1" fmla="*/ 309893 h 309892"/>
                  </a:gdLst>
                  <a:ahLst/>
                  <a:cxnLst>
                    <a:cxn ang="0">
                      <a:pos x="connsiteX0" y="connsiteY0"/>
                    </a:cxn>
                    <a:cxn ang="0">
                      <a:pos x="connsiteX1" y="connsiteY1"/>
                    </a:cxn>
                  </a:cxnLst>
                  <a:rect l="l" t="t" r="r" b="b"/>
                  <a:pathLst>
                    <a:path w="148554" h="309892">
                      <a:moveTo>
                        <a:pt x="0" y="0"/>
                      </a:moveTo>
                      <a:lnTo>
                        <a:pt x="148555" y="309893"/>
                      </a:lnTo>
                    </a:path>
                  </a:pathLst>
                </a:custGeom>
                <a:ln w="16501" cap="rnd">
                  <a:solidFill>
                    <a:srgbClr val="404040"/>
                  </a:solidFill>
                  <a:prstDash val="solid"/>
                  <a:round/>
                </a:ln>
              </p:spPr>
              <p:txBody>
                <a:bodyPr rtlCol="0" anchor="ctr"/>
                <a:lstStyle/>
                <a:p>
                  <a:endParaRPr lang="en-US" sz="1799"/>
                </a:p>
              </p:txBody>
            </p:sp>
          </p:grpSp>
          <p:sp>
            <p:nvSpPr>
              <p:cNvPr id="180" name="Freeform 179">
                <a:extLst>
                  <a:ext uri="{FF2B5EF4-FFF2-40B4-BE49-F238E27FC236}">
                    <a16:creationId xmlns:a16="http://schemas.microsoft.com/office/drawing/2014/main" id="{9F19DBD2-C486-A383-B180-7E54A2FF303E}"/>
                  </a:ext>
                </a:extLst>
              </p:cNvPr>
              <p:cNvSpPr/>
              <p:nvPr/>
            </p:nvSpPr>
            <p:spPr>
              <a:xfrm>
                <a:off x="11295093" y="9252117"/>
                <a:ext cx="285554" cy="57692"/>
              </a:xfrm>
              <a:custGeom>
                <a:avLst/>
                <a:gdLst>
                  <a:gd name="connsiteX0" fmla="*/ 0 w 285554"/>
                  <a:gd name="connsiteY0" fmla="*/ 52748 h 57692"/>
                  <a:gd name="connsiteX1" fmla="*/ 140301 w 285554"/>
                  <a:gd name="connsiteY1" fmla="*/ 0 h 57692"/>
                  <a:gd name="connsiteX2" fmla="*/ 285555 w 285554"/>
                  <a:gd name="connsiteY2" fmla="*/ 57693 h 57692"/>
                </a:gdLst>
                <a:ahLst/>
                <a:cxnLst>
                  <a:cxn ang="0">
                    <a:pos x="connsiteX0" y="connsiteY0"/>
                  </a:cxn>
                  <a:cxn ang="0">
                    <a:pos x="connsiteX1" y="connsiteY1"/>
                  </a:cxn>
                  <a:cxn ang="0">
                    <a:pos x="connsiteX2" y="connsiteY2"/>
                  </a:cxn>
                </a:cxnLst>
                <a:rect l="l" t="t" r="r" b="b"/>
                <a:pathLst>
                  <a:path w="285554" h="57692">
                    <a:moveTo>
                      <a:pt x="0" y="52748"/>
                    </a:moveTo>
                    <a:cubicBezTo>
                      <a:pt x="37964" y="19781"/>
                      <a:pt x="85832" y="0"/>
                      <a:pt x="140301" y="0"/>
                    </a:cubicBezTo>
                    <a:cubicBezTo>
                      <a:pt x="194771" y="0"/>
                      <a:pt x="247591" y="21429"/>
                      <a:pt x="285555" y="57693"/>
                    </a:cubicBezTo>
                  </a:path>
                </a:pathLst>
              </a:custGeom>
              <a:noFill/>
              <a:ln w="16501" cap="rnd">
                <a:solidFill>
                  <a:srgbClr val="404040"/>
                </a:solidFill>
                <a:prstDash val="solid"/>
                <a:round/>
              </a:ln>
            </p:spPr>
            <p:txBody>
              <a:bodyPr rtlCol="0" anchor="ctr"/>
              <a:lstStyle/>
              <a:p>
                <a:endParaRPr lang="en-US" sz="1799"/>
              </a:p>
            </p:txBody>
          </p:sp>
        </p:grpSp>
      </p:grpSp>
      <p:sp>
        <p:nvSpPr>
          <p:cNvPr id="190" name="TextBox 189">
            <a:extLst>
              <a:ext uri="{FF2B5EF4-FFF2-40B4-BE49-F238E27FC236}">
                <a16:creationId xmlns:a16="http://schemas.microsoft.com/office/drawing/2014/main" id="{D06B0502-D49A-9CF2-8E19-D0C4FA96A16D}"/>
              </a:ext>
            </a:extLst>
          </p:cNvPr>
          <p:cNvSpPr txBox="1"/>
          <p:nvPr/>
        </p:nvSpPr>
        <p:spPr>
          <a:xfrm>
            <a:off x="-18366" y="10029591"/>
            <a:ext cx="7596406" cy="261610"/>
          </a:xfrm>
          <a:prstGeom prst="rect">
            <a:avLst/>
          </a:prstGeom>
          <a:noFill/>
        </p:spPr>
        <p:txBody>
          <a:bodyPr wrap="square">
            <a:spAutoFit/>
          </a:bodyPr>
          <a:lstStyle/>
          <a:p>
            <a:pPr algn="ctr"/>
            <a:r>
              <a:rPr lang="en-IE" sz="1100" b="1"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Table 1. ASG Principles</a:t>
            </a:r>
            <a:r>
              <a:rPr lang="en-IE" sz="1100" i="1" dirty="0">
                <a:solidFill>
                  <a:srgbClr val="404040"/>
                </a:solidFill>
                <a:effectLst/>
                <a:latin typeface="Calibri" panose="020F0502020204030204" pitchFamily="34" charset="0"/>
                <a:cs typeface="Calibri" panose="020F0502020204030204" pitchFamily="34" charset="0"/>
              </a:rPr>
              <a:t> </a:t>
            </a:r>
            <a:endParaRPr lang="en-US" sz="1100" i="1"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648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61672-A638-86C0-C5B7-E26220495313}"/>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AC4491E8-A76E-FD1F-9B60-1C1D97DD10A0}"/>
              </a:ext>
            </a:extLst>
          </p:cNvPr>
          <p:cNvSpPr txBox="1">
            <a:spLocks/>
          </p:cNvSpPr>
          <p:nvPr/>
        </p:nvSpPr>
        <p:spPr>
          <a:xfrm>
            <a:off x="605427" y="1600879"/>
            <a:ext cx="5374749"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La </a:t>
            </a:r>
            <a:r>
              <a:rPr lang="es-ES" sz="1600" b="1" dirty="0">
                <a:solidFill>
                  <a:srgbClr val="404040"/>
                </a:solidFill>
                <a:ea typeface="Calibri" panose="020F0502020204030204" pitchFamily="34" charset="0"/>
                <a:cs typeface="Times New Roman" panose="02020603050405020304" pitchFamily="18" charset="0"/>
              </a:rPr>
              <a:t>sostenibilidad</a:t>
            </a:r>
            <a:r>
              <a:rPr lang="es-ES" sz="1600" dirty="0">
                <a:solidFill>
                  <a:srgbClr val="404040"/>
                </a:solidFill>
                <a:ea typeface="Calibri" panose="020F0502020204030204" pitchFamily="34" charset="0"/>
                <a:cs typeface="Times New Roman" panose="02020603050405020304" pitchFamily="18" charset="0"/>
              </a:rPr>
              <a:t> es un componente fundamental para la </a:t>
            </a:r>
            <a:r>
              <a:rPr lang="es-ES" sz="1600" b="1" dirty="0">
                <a:solidFill>
                  <a:srgbClr val="404040"/>
                </a:solidFill>
                <a:ea typeface="Calibri" panose="020F0502020204030204" pitchFamily="34" charset="0"/>
                <a:cs typeface="Times New Roman" panose="02020603050405020304" pitchFamily="18" charset="0"/>
              </a:rPr>
              <a:t>prevención de crisis para las PYMES </a:t>
            </a:r>
            <a:r>
              <a:rPr lang="es-ES" sz="1600" dirty="0">
                <a:solidFill>
                  <a:srgbClr val="404040"/>
                </a:solidFill>
                <a:ea typeface="Calibri" panose="020F0502020204030204" pitchFamily="34" charset="0"/>
                <a:cs typeface="Times New Roman" panose="02020603050405020304" pitchFamily="18" charset="0"/>
              </a:rPr>
              <a:t>en el sector hostelero, que está cada vez más expuesto a perturbaciones ambientales, económicas y sociales.</a:t>
            </a:r>
          </a:p>
        </p:txBody>
      </p:sp>
      <p:sp>
        <p:nvSpPr>
          <p:cNvPr id="31" name="Text Placeholder 1">
            <a:extLst>
              <a:ext uri="{FF2B5EF4-FFF2-40B4-BE49-F238E27FC236}">
                <a16:creationId xmlns:a16="http://schemas.microsoft.com/office/drawing/2014/main" id="{FEE59473-483A-DF23-C778-FC6874042A68}"/>
              </a:ext>
            </a:extLst>
          </p:cNvPr>
          <p:cNvSpPr txBox="1">
            <a:spLocks/>
          </p:cNvSpPr>
          <p:nvPr/>
        </p:nvSpPr>
        <p:spPr>
          <a:xfrm>
            <a:off x="605427" y="2821306"/>
            <a:ext cx="6466153" cy="2684144"/>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Desde fenómenos climáticos como fenómenos meteorológicos extremos y escasez de recursos hasta el aumento de los costos energéticos y las cambiantes expectativas de los consumidores, las prácticas insostenibles pueden convertirse rápidamente en pasivos. Para las pymes —que a menudo operan con márgenes ajustados—, estas vulnerabilidades pueden amenazar su viabilidad a largo plazo.</a:t>
            </a:r>
          </a:p>
          <a:p>
            <a:pPr algn="just">
              <a:lnSpc>
                <a:spcPts val="1120"/>
              </a:lnSpc>
              <a:spcBef>
                <a:spcPts val="0"/>
              </a:spcBef>
            </a:pPr>
            <a:endParaRPr lang="en-US" sz="1100" b="0" dirty="0">
              <a:solidFill>
                <a:srgbClr val="404040"/>
              </a:solidFill>
            </a:endParaRPr>
          </a:p>
          <a:p>
            <a:pPr algn="just">
              <a:lnSpc>
                <a:spcPts val="1120"/>
              </a:lnSpc>
              <a:spcBef>
                <a:spcPts val="0"/>
              </a:spcBef>
            </a:pPr>
            <a:r>
              <a:rPr lang="es-ES" sz="1100" b="0" dirty="0">
                <a:solidFill>
                  <a:srgbClr val="404040"/>
                </a:solidFill>
              </a:rPr>
              <a:t>Al adoptar prácticas sostenibles, los negocios hosteleros pueden desarrollar una mayor resiliencia. La eficiencia energética, la reducción de residuos y el abastecimiento responsable reducen los costos operativos y la exposición a fluctuaciones en los precios de los servicios públicos o interrupciones en la cadena de suministro. La gestión ambiental también puede facilitar el acceso a oportunidades de financiación verde, incentivos fiscales y alianzas que apoyan la estabilidad financiera durante las crisis. </a:t>
            </a:r>
          </a:p>
          <a:p>
            <a:pPr algn="just">
              <a:lnSpc>
                <a:spcPts val="1120"/>
              </a:lnSpc>
              <a:spcBef>
                <a:spcPts val="0"/>
              </a:spcBef>
            </a:pPr>
            <a:endParaRPr lang="en-US" sz="1100" b="0" dirty="0">
              <a:solidFill>
                <a:srgbClr val="404040"/>
              </a:solidFill>
            </a:endParaRPr>
          </a:p>
          <a:p>
            <a:pPr algn="just">
              <a:lnSpc>
                <a:spcPts val="1120"/>
              </a:lnSpc>
              <a:spcBef>
                <a:spcPts val="0"/>
              </a:spcBef>
            </a:pPr>
            <a:r>
              <a:rPr lang="es-ES" sz="1100" b="0" dirty="0">
                <a:solidFill>
                  <a:srgbClr val="404040"/>
                </a:solidFill>
              </a:rPr>
              <a:t>Además, la sostenibilidad se alinea con las cambiantes preferencias de los consumidores. Los huéspedes eligen cada vez más establecimientos con conciencia ecológica, lo que significa que la sostenibilidad puede servir como ventaja competitiva y como estrategia de fidelización de clientes, especialmente durante las recesiones del mercado. A nivel interno, las operaciones sostenibles pueden mejorar el compromiso y el bienestar del personal, reduciendo la rotación de personal en un sector que ya enfrenta escasez de mano de obra. </a:t>
            </a:r>
          </a:p>
          <a:p>
            <a:pPr algn="just">
              <a:lnSpc>
                <a:spcPts val="1120"/>
              </a:lnSpc>
              <a:spcBef>
                <a:spcPts val="0"/>
              </a:spcBef>
            </a:pPr>
            <a:endParaRPr lang="en-US" sz="1100" b="0" dirty="0">
              <a:solidFill>
                <a:srgbClr val="404040"/>
              </a:solidFill>
            </a:endParaRPr>
          </a:p>
        </p:txBody>
      </p:sp>
      <p:sp>
        <p:nvSpPr>
          <p:cNvPr id="33" name="TextBox 32">
            <a:extLst>
              <a:ext uri="{FF2B5EF4-FFF2-40B4-BE49-F238E27FC236}">
                <a16:creationId xmlns:a16="http://schemas.microsoft.com/office/drawing/2014/main" id="{52FA7720-25C5-70E1-F0D8-37D1593184B1}"/>
              </a:ext>
            </a:extLst>
          </p:cNvPr>
          <p:cNvSpPr txBox="1"/>
          <p:nvPr/>
        </p:nvSpPr>
        <p:spPr>
          <a:xfrm>
            <a:off x="605427" y="1160835"/>
            <a:ext cx="5694789" cy="400110"/>
          </a:xfrm>
          <a:prstGeom prst="rect">
            <a:avLst/>
          </a:prstGeom>
          <a:noFill/>
        </p:spPr>
        <p:txBody>
          <a:bodyPr wrap="square" rtlCol="0" anchor="ctr">
            <a:spAutoFit/>
          </a:bodyPr>
          <a:lstStyle/>
          <a:p>
            <a:pPr marL="6350">
              <a:tabLst>
                <a:tab pos="611188" algn="l"/>
              </a:tabLst>
            </a:pPr>
            <a:r>
              <a:rPr lang="es-ES" sz="2000" b="1" dirty="0">
                <a:solidFill>
                  <a:srgbClr val="0289AE"/>
                </a:solidFill>
                <a:latin typeface="Calibri" panose="020F0502020204030204" pitchFamily="34" charset="0"/>
                <a:cs typeface="Calibri" panose="020F0502020204030204" pitchFamily="34" charset="0"/>
              </a:rPr>
              <a:t>Sostenibilidad en el Sector de la Hostelería</a:t>
            </a:r>
            <a:endParaRPr lang="en-US" sz="2000" b="1" dirty="0">
              <a:solidFill>
                <a:srgbClr val="0289AE"/>
              </a:solidFill>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0DBC71D9-D3E9-F09C-9F46-C252F21A6BBE}"/>
              </a:ext>
            </a:extLst>
          </p:cNvPr>
          <p:cNvCxnSpPr>
            <a:cxnSpLocks/>
          </p:cNvCxnSpPr>
          <p:nvPr/>
        </p:nvCxnSpPr>
        <p:spPr>
          <a:xfrm>
            <a:off x="1" y="2499195"/>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B4D0BBD0-82B7-9E29-FF7D-4E8CBABDF833}"/>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6</a:t>
            </a:fld>
            <a:endParaRPr lang="en-US" dirty="0">
              <a:solidFill>
                <a:srgbClr val="262626"/>
              </a:solidFill>
            </a:endParaRPr>
          </a:p>
        </p:txBody>
      </p:sp>
      <p:sp>
        <p:nvSpPr>
          <p:cNvPr id="47" name="Graphic 4">
            <a:extLst>
              <a:ext uri="{FF2B5EF4-FFF2-40B4-BE49-F238E27FC236}">
                <a16:creationId xmlns:a16="http://schemas.microsoft.com/office/drawing/2014/main" id="{B05E875E-EFCB-4C36-51E2-BDD4B96D59DA}"/>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88A7B1B4-EC94-C242-CDCC-862B74957A23}"/>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1.3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C7BDD22F-6886-BDDD-D043-E0F0185C47ED}"/>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sp>
        <p:nvSpPr>
          <p:cNvPr id="2" name="Graphic 4">
            <a:extLst>
              <a:ext uri="{FF2B5EF4-FFF2-40B4-BE49-F238E27FC236}">
                <a16:creationId xmlns:a16="http://schemas.microsoft.com/office/drawing/2014/main" id="{63900AA9-3055-E0C5-43CF-F74B0FD8D9F2}"/>
              </a:ext>
            </a:extLst>
          </p:cNvPr>
          <p:cNvSpPr/>
          <p:nvPr/>
        </p:nvSpPr>
        <p:spPr>
          <a:xfrm rot="10800000">
            <a:off x="605427" y="6414517"/>
            <a:ext cx="6964985" cy="2104108"/>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DE766DFF-1A91-DBC4-ED39-9CD65B0B5806}"/>
              </a:ext>
            </a:extLst>
          </p:cNvPr>
          <p:cNvSpPr txBox="1"/>
          <p:nvPr/>
        </p:nvSpPr>
        <p:spPr>
          <a:xfrm>
            <a:off x="997901" y="6805289"/>
            <a:ext cx="3609547" cy="1428340"/>
          </a:xfrm>
          <a:prstGeom prst="rect">
            <a:avLst/>
          </a:prstGeom>
          <a:noFill/>
        </p:spPr>
        <p:txBody>
          <a:bodyPr wrap="square">
            <a:spAutoFit/>
          </a:bodyPr>
          <a:lstStyle/>
          <a:p>
            <a:pPr>
              <a:lnSpc>
                <a:spcPts val="1320"/>
              </a:lnSpc>
            </a:pPr>
            <a:r>
              <a:rPr lang="es-ES" sz="1300" b="0" i="1" dirty="0">
                <a:solidFill>
                  <a:schemeClr val="bg1"/>
                </a:solidFill>
                <a:latin typeface="Calibri" panose="020F0502020204030204" pitchFamily="34" charset="0"/>
                <a:cs typeface="Calibri" panose="020F0502020204030204" pitchFamily="34" charset="0"/>
              </a:rPr>
              <a:t>En definitiva, integrar la sostenibilidad en las operaciones diarias permite a las pymes anticiparse y adaptarse  mejor al cambio. Transforma la respuesta a las crisis de reactiva a proactiva, capacitando a las empresas hosteleras para sobrevivir y prosperar en medio de los complejos desafíos de un mundo en constante cambio.</a:t>
            </a:r>
          </a:p>
        </p:txBody>
      </p:sp>
      <p:pic>
        <p:nvPicPr>
          <p:cNvPr id="5" name="Graphic 4">
            <a:extLst>
              <a:ext uri="{FF2B5EF4-FFF2-40B4-BE49-F238E27FC236}">
                <a16:creationId xmlns:a16="http://schemas.microsoft.com/office/drawing/2014/main" id="{443A7246-E484-5902-7B44-4D6CD1134A88}"/>
              </a:ext>
            </a:extLst>
          </p:cNvPr>
          <p:cNvPicPr>
            <a:picLocks noChangeAspect="1"/>
          </p:cNvPicPr>
          <p:nvPr/>
        </p:nvPicPr>
        <p:blipFill>
          <a:blip r:embed="rId2">
            <a:extLst>
              <a:ext uri="{96DAC541-7B7A-43D3-8B79-37D633B846F1}">
                <asvg:svgBlip xmlns:asvg="http://schemas.microsoft.com/office/drawing/2016/SVG/main" r:embed="rId3"/>
              </a:ext>
            </a:extLst>
          </a:blip>
          <a:srcRect l="34229" t="38421" r="41317" b="40170"/>
          <a:stretch/>
        </p:blipFill>
        <p:spPr>
          <a:xfrm>
            <a:off x="4014602" y="4932028"/>
            <a:ext cx="3560063" cy="4413130"/>
          </a:xfrm>
          <a:prstGeom prst="rect">
            <a:avLst/>
          </a:prstGeom>
        </p:spPr>
      </p:pic>
    </p:spTree>
    <p:extLst>
      <p:ext uri="{BB962C8B-B14F-4D97-AF65-F5344CB8AC3E}">
        <p14:creationId xmlns:p14="http://schemas.microsoft.com/office/powerpoint/2010/main" val="17959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F298C-1E74-78FB-D5F6-F61E14A9129A}"/>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8143F827-22E3-4335-49E9-642ACA6E2189}"/>
              </a:ext>
            </a:extLst>
          </p:cNvPr>
          <p:cNvSpPr txBox="1">
            <a:spLocks/>
          </p:cNvSpPr>
          <p:nvPr/>
        </p:nvSpPr>
        <p:spPr>
          <a:xfrm>
            <a:off x="605427" y="1579910"/>
            <a:ext cx="5823948" cy="984569"/>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La </a:t>
            </a:r>
            <a:r>
              <a:rPr lang="es-ES" sz="1600" b="1" dirty="0">
                <a:solidFill>
                  <a:srgbClr val="404040"/>
                </a:solidFill>
                <a:ea typeface="Calibri" panose="020F0502020204030204" pitchFamily="34" charset="0"/>
                <a:cs typeface="Times New Roman" panose="02020603050405020304" pitchFamily="18" charset="0"/>
              </a:rPr>
              <a:t>digitalización</a:t>
            </a:r>
            <a:r>
              <a:rPr lang="es-ES" sz="1600" dirty="0">
                <a:solidFill>
                  <a:srgbClr val="404040"/>
                </a:solidFill>
                <a:ea typeface="Calibri" panose="020F0502020204030204" pitchFamily="34" charset="0"/>
                <a:cs typeface="Times New Roman" panose="02020603050405020304" pitchFamily="18" charset="0"/>
              </a:rPr>
              <a:t> es cada vez más esencial para la </a:t>
            </a:r>
            <a:r>
              <a:rPr lang="es-ES" sz="1600" b="1" dirty="0">
                <a:solidFill>
                  <a:srgbClr val="404040"/>
                </a:solidFill>
                <a:ea typeface="Calibri" panose="020F0502020204030204" pitchFamily="34" charset="0"/>
                <a:cs typeface="Times New Roman" panose="02020603050405020304" pitchFamily="18" charset="0"/>
              </a:rPr>
              <a:t>prevención de crisis y el fortalecimiento de la resiliencia en las pymes del sector hostelero.</a:t>
            </a:r>
          </a:p>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Estas empresas, que a menudo operan con márgenes y recursos limitados, son altamente vulnerables a choques externos -ya sean económicos, medioambientales o geopolíticos-.</a:t>
            </a:r>
          </a:p>
        </p:txBody>
      </p:sp>
      <p:sp>
        <p:nvSpPr>
          <p:cNvPr id="31" name="Text Placeholder 1">
            <a:extLst>
              <a:ext uri="{FF2B5EF4-FFF2-40B4-BE49-F238E27FC236}">
                <a16:creationId xmlns:a16="http://schemas.microsoft.com/office/drawing/2014/main" id="{096FACD5-A0A0-9A3C-8E24-EDD2BCF7B46A}"/>
              </a:ext>
            </a:extLst>
          </p:cNvPr>
          <p:cNvSpPr txBox="1">
            <a:spLocks/>
          </p:cNvSpPr>
          <p:nvPr/>
        </p:nvSpPr>
        <p:spPr>
          <a:xfrm>
            <a:off x="601949" y="2993245"/>
            <a:ext cx="6599219" cy="3923592"/>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Eventos como la pandemia de COVID-19 o la crisis energética derivada de la guerra en Ucrania han puesto de manifiesto la fragilidad de los modelos de negocio tradicionales en este sector. La digitalización ofrece herramientas poderosas para mitigar estos riesgos y mejorar la adaptabilidad operativa.</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Al adoptar tecnologías digitales, las pymes pueden mejorar la toma de decisiones en tiempo real, optimizar operaciones y diversificar fuentes de ingresos mediante plataformas en línea y servicios de entrega. Los sistemas de gestión en la nube, las plataformas digitales de reservas y las herramientas automatizadas de inventario reducen la dependencia de los procesos manuales y mejoran la continuidad del negocio durante las interrupciones. Además, la analítica de datos permite prever la demanda, optimizar precios y supervisar el rendimiento, elementos esenciales para anticipar desafíos antes de que escalen.</a:t>
            </a:r>
          </a:p>
          <a:p>
            <a:pPr algn="just">
              <a:lnSpc>
                <a:spcPts val="1120"/>
              </a:lnSpc>
              <a:spcBef>
                <a:spcPts val="0"/>
              </a:spcBef>
            </a:pPr>
            <a:endParaRPr lang="en-US" sz="1100" b="0" dirty="0">
              <a:solidFill>
                <a:srgbClr val="404040"/>
              </a:solidFill>
            </a:endParaRPr>
          </a:p>
          <a:p>
            <a:pPr algn="just">
              <a:lnSpc>
                <a:spcPts val="1120"/>
              </a:lnSpc>
              <a:spcBef>
                <a:spcPts val="0"/>
              </a:spcBef>
            </a:pPr>
            <a:r>
              <a:rPr lang="es-ES" sz="1100" b="0" dirty="0">
                <a:solidFill>
                  <a:srgbClr val="404040"/>
                </a:solidFill>
              </a:rPr>
              <a:t>La inteligencia artificial (IA) amplifica aún más los beneficios de la digitalización al permitir capacidades predictivas y automatización inteligente, aspectos clave para la prevención de crisis en la hostelería. La IA puede analizar grandes volúmenes de datos en tiempo real para detectar tendencias emergentes, identificar posibles disrupciones y recomendar medidas proactivas, -ya sea en relación con el  inventario, las necesidades de personal o los cambios en la demanda del cliente-. </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Por ejemplo, las herramientas de previsión basadas en IA ayudan a las pymes a prepararse ante fluctuaciones estacionales o caídas inesperadas en las reservas, permitiéndoles ajustar rápidamente sus estrategias de precios o marketing.</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Los </a:t>
            </a:r>
            <a:r>
              <a:rPr lang="es-ES" sz="1100" b="0" dirty="0" err="1">
                <a:solidFill>
                  <a:srgbClr val="404040"/>
                </a:solidFill>
              </a:rPr>
              <a:t>chatbots</a:t>
            </a:r>
            <a:r>
              <a:rPr lang="es-ES" sz="1100" b="0" dirty="0">
                <a:solidFill>
                  <a:srgbClr val="404040"/>
                </a:solidFill>
              </a:rPr>
              <a:t> y los sistemas de atención al cliente impulsados ​​por IA aseguran una comunicación fluida en periodos de alta presión, manteniendo la calidad del servicio incluso con limitaciones de personal. En términos operativos, la IA puede optimizar el consumo energético, reducir el desperdicio alimentario y reforzar la resiliencia de las cadenas de suministros, contribuyendo a una mayor eficiencia y preparación ante crisis.</a:t>
            </a:r>
          </a:p>
        </p:txBody>
      </p:sp>
      <p:sp>
        <p:nvSpPr>
          <p:cNvPr id="33" name="TextBox 32">
            <a:extLst>
              <a:ext uri="{FF2B5EF4-FFF2-40B4-BE49-F238E27FC236}">
                <a16:creationId xmlns:a16="http://schemas.microsoft.com/office/drawing/2014/main" id="{9A26CE23-ED9F-0328-27A4-FB264BA5D238}"/>
              </a:ext>
            </a:extLst>
          </p:cNvPr>
          <p:cNvSpPr txBox="1"/>
          <p:nvPr/>
        </p:nvSpPr>
        <p:spPr>
          <a:xfrm>
            <a:off x="605427" y="1026183"/>
            <a:ext cx="5694789" cy="938719"/>
          </a:xfrm>
          <a:prstGeom prst="rect">
            <a:avLst/>
          </a:prstGeom>
          <a:noFill/>
        </p:spPr>
        <p:txBody>
          <a:bodyPr wrap="square" rtlCol="0" anchor="t">
            <a:spAutoFit/>
          </a:bodyPr>
          <a:lstStyle/>
          <a:p>
            <a:pPr marL="6350">
              <a:lnSpc>
                <a:spcPts val="2100"/>
              </a:lnSpc>
              <a:tabLst>
                <a:tab pos="611188" algn="l"/>
              </a:tabLst>
            </a:pPr>
            <a:r>
              <a:rPr lang="es-ES" sz="2000" b="1" dirty="0">
                <a:solidFill>
                  <a:srgbClr val="0289AE"/>
                </a:solidFill>
                <a:latin typeface="Calibri" panose="020F0502020204030204" pitchFamily="34" charset="0"/>
                <a:cs typeface="Calibri" panose="020F0502020204030204" pitchFamily="34" charset="0"/>
              </a:rPr>
              <a:t>Digitalización e Inteligencia Artificial en el Sector  de la Hostelería</a:t>
            </a:r>
          </a:p>
          <a:p>
            <a:pPr marL="6350">
              <a:tabLst>
                <a:tab pos="611188" algn="l"/>
              </a:tabLst>
            </a:pPr>
            <a:endParaRPr lang="en-US" sz="2000" b="1" dirty="0">
              <a:solidFill>
                <a:srgbClr val="0289AE"/>
              </a:solidFill>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AD72DCFE-851E-4CE7-25F3-D942D74125DC}"/>
              </a:ext>
            </a:extLst>
          </p:cNvPr>
          <p:cNvCxnSpPr>
            <a:cxnSpLocks/>
          </p:cNvCxnSpPr>
          <p:nvPr/>
        </p:nvCxnSpPr>
        <p:spPr>
          <a:xfrm>
            <a:off x="0" y="2946235"/>
            <a:ext cx="4301067"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671157AC-E2AA-F243-7E2C-D3F4389FB010}"/>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7</a:t>
            </a:fld>
            <a:endParaRPr lang="en-US" dirty="0">
              <a:solidFill>
                <a:srgbClr val="262626"/>
              </a:solidFill>
            </a:endParaRPr>
          </a:p>
        </p:txBody>
      </p:sp>
      <p:sp>
        <p:nvSpPr>
          <p:cNvPr id="47" name="Graphic 4">
            <a:extLst>
              <a:ext uri="{FF2B5EF4-FFF2-40B4-BE49-F238E27FC236}">
                <a16:creationId xmlns:a16="http://schemas.microsoft.com/office/drawing/2014/main" id="{702B08BB-CBDD-AC3F-3226-94BA55968EE9}"/>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AA5A5F48-9EBE-B81E-8588-0CE0B89DE860}"/>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1.4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CDA4D01E-5DF5-2254-CB4B-D83A0849BF17}"/>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sp>
        <p:nvSpPr>
          <p:cNvPr id="2" name="Graphic 4">
            <a:extLst>
              <a:ext uri="{FF2B5EF4-FFF2-40B4-BE49-F238E27FC236}">
                <a16:creationId xmlns:a16="http://schemas.microsoft.com/office/drawing/2014/main" id="{4B7A338D-C870-2F2F-094C-749EAF89DA3A}"/>
              </a:ext>
            </a:extLst>
          </p:cNvPr>
          <p:cNvSpPr/>
          <p:nvPr/>
        </p:nvSpPr>
        <p:spPr>
          <a:xfrm rot="10800000">
            <a:off x="585014" y="7142427"/>
            <a:ext cx="6964985" cy="263840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636EC671-8B77-16C6-4B11-8DDC23C75E6F}"/>
              </a:ext>
            </a:extLst>
          </p:cNvPr>
          <p:cNvSpPr txBox="1"/>
          <p:nvPr/>
        </p:nvSpPr>
        <p:spPr>
          <a:xfrm>
            <a:off x="681937" y="7417851"/>
            <a:ext cx="4394974" cy="2095189"/>
          </a:xfrm>
          <a:prstGeom prst="rect">
            <a:avLst/>
          </a:prstGeom>
          <a:noFill/>
        </p:spPr>
        <p:txBody>
          <a:bodyPr wrap="square">
            <a:spAutoFit/>
          </a:bodyPr>
          <a:lstStyle/>
          <a:p>
            <a:pPr>
              <a:lnSpc>
                <a:spcPts val="1320"/>
              </a:lnSpc>
            </a:pPr>
            <a:r>
              <a:rPr lang="es-ES" sz="1300" b="0" i="1" dirty="0">
                <a:solidFill>
                  <a:schemeClr val="bg1"/>
                </a:solidFill>
                <a:latin typeface="Calibri" panose="020F0502020204030204" pitchFamily="34" charset="0"/>
                <a:cs typeface="Calibri" panose="020F0502020204030204" pitchFamily="34" charset="0"/>
              </a:rPr>
              <a:t>La digitalización</a:t>
            </a:r>
            <a:r>
              <a:rPr lang="es-ES" sz="1300" i="1" dirty="0">
                <a:solidFill>
                  <a:schemeClr val="bg1"/>
                </a:solidFill>
                <a:latin typeface="Calibri" panose="020F0502020204030204" pitchFamily="34" charset="0"/>
                <a:cs typeface="Calibri" panose="020F0502020204030204" pitchFamily="34" charset="0"/>
              </a:rPr>
              <a:t> también facilita una comunicación </a:t>
            </a:r>
            <a:r>
              <a:rPr lang="es-ES" sz="1300" b="0" i="1" dirty="0">
                <a:solidFill>
                  <a:schemeClr val="bg1"/>
                </a:solidFill>
                <a:latin typeface="Calibri" panose="020F0502020204030204" pitchFamily="34" charset="0"/>
                <a:cs typeface="Calibri" panose="020F0502020204030204" pitchFamily="34" charset="0"/>
              </a:rPr>
              <a:t>más  efectiva con los clientes y empleados, permitiendo</a:t>
            </a:r>
          </a:p>
          <a:p>
            <a:pPr>
              <a:lnSpc>
                <a:spcPts val="1320"/>
              </a:lnSpc>
            </a:pPr>
            <a:r>
              <a:rPr lang="es-ES" sz="1300" b="0" i="1" dirty="0">
                <a:solidFill>
                  <a:schemeClr val="bg1"/>
                </a:solidFill>
                <a:latin typeface="Calibri" panose="020F0502020204030204" pitchFamily="34" charset="0"/>
                <a:cs typeface="Calibri" panose="020F0502020204030204" pitchFamily="34" charset="0"/>
              </a:rPr>
              <a:t>respuestas rápidas ante cambios o medidas de salud pública.</a:t>
            </a:r>
          </a:p>
          <a:p>
            <a:pPr>
              <a:lnSpc>
                <a:spcPts val="1320"/>
              </a:lnSpc>
            </a:pPr>
            <a:endParaRPr lang="es-ES" sz="1300" b="0" i="1" dirty="0">
              <a:solidFill>
                <a:schemeClr val="bg1"/>
              </a:solidFill>
              <a:latin typeface="Calibri" panose="020F0502020204030204" pitchFamily="34" charset="0"/>
              <a:cs typeface="Calibri" panose="020F0502020204030204" pitchFamily="34" charset="0"/>
            </a:endParaRPr>
          </a:p>
          <a:p>
            <a:pPr>
              <a:lnSpc>
                <a:spcPts val="1320"/>
              </a:lnSpc>
            </a:pPr>
            <a:r>
              <a:rPr lang="es-ES" sz="1300" b="0" i="1" dirty="0">
                <a:solidFill>
                  <a:schemeClr val="bg1"/>
                </a:solidFill>
                <a:latin typeface="Calibri" panose="020F0502020204030204" pitchFamily="34" charset="0"/>
                <a:cs typeface="Calibri" panose="020F0502020204030204" pitchFamily="34" charset="0"/>
              </a:rPr>
              <a:t>Además, apoya las operaciones remotas y la formación virtual, esenciales durante crisis que limitan la interacción física.</a:t>
            </a:r>
          </a:p>
          <a:p>
            <a:pPr>
              <a:lnSpc>
                <a:spcPts val="1320"/>
              </a:lnSpc>
            </a:pPr>
            <a:endParaRPr lang="es-ES" sz="1300" i="1" dirty="0">
              <a:solidFill>
                <a:schemeClr val="bg1"/>
              </a:solidFill>
              <a:latin typeface="Calibri" panose="020F0502020204030204" pitchFamily="34" charset="0"/>
              <a:cs typeface="Calibri" panose="020F0502020204030204" pitchFamily="34" charset="0"/>
            </a:endParaRPr>
          </a:p>
          <a:p>
            <a:pPr>
              <a:lnSpc>
                <a:spcPts val="1320"/>
              </a:lnSpc>
            </a:pPr>
            <a:r>
              <a:rPr lang="es-ES" sz="1300" b="0" i="1" dirty="0">
                <a:solidFill>
                  <a:schemeClr val="bg1"/>
                </a:solidFill>
                <a:latin typeface="Calibri" panose="020F0502020204030204" pitchFamily="34" charset="0"/>
                <a:cs typeface="Calibri" panose="020F0502020204030204" pitchFamily="34" charset="0"/>
              </a:rPr>
              <a:t>En conjunto, la integración de herramientas digitales fortalece la capacidad de las pymes hosteleras para prepararse, resistir y recuperarse de crisis, contribuyendo a un sector más sostenible y preparado para el futuro.</a:t>
            </a:r>
          </a:p>
          <a:p>
            <a:pPr>
              <a:lnSpc>
                <a:spcPts val="1320"/>
              </a:lnSpc>
            </a:pPr>
            <a:endParaRPr lang="en-US" sz="1300" b="0" i="1" dirty="0">
              <a:solidFill>
                <a:schemeClr val="bg1"/>
              </a:solidFill>
              <a:latin typeface="Calibri" panose="020F0502020204030204" pitchFamily="34" charset="0"/>
              <a:cs typeface="Calibri" panose="020F0502020204030204" pitchFamily="34" charset="0"/>
            </a:endParaRPr>
          </a:p>
        </p:txBody>
      </p:sp>
      <p:pic>
        <p:nvPicPr>
          <p:cNvPr id="4" name="Graphic 3">
            <a:extLst>
              <a:ext uri="{FF2B5EF4-FFF2-40B4-BE49-F238E27FC236}">
                <a16:creationId xmlns:a16="http://schemas.microsoft.com/office/drawing/2014/main" id="{E67C2445-FB46-21B8-D643-37617A135C7E}"/>
              </a:ext>
            </a:extLst>
          </p:cNvPr>
          <p:cNvPicPr>
            <a:picLocks noChangeAspect="1"/>
          </p:cNvPicPr>
          <p:nvPr/>
        </p:nvPicPr>
        <p:blipFill>
          <a:blip r:embed="rId2">
            <a:extLst>
              <a:ext uri="{96DAC541-7B7A-43D3-8B79-37D633B846F1}">
                <asvg:svgBlip xmlns:asvg="http://schemas.microsoft.com/office/drawing/2016/SVG/main" r:embed="rId3"/>
              </a:ext>
            </a:extLst>
          </a:blip>
          <a:srcRect l="34229" t="38421" r="41317" b="40170"/>
          <a:stretch/>
        </p:blipFill>
        <p:spPr>
          <a:xfrm>
            <a:off x="4145280" y="6065362"/>
            <a:ext cx="3414395" cy="4232557"/>
          </a:xfrm>
          <a:prstGeom prst="rect">
            <a:avLst/>
          </a:prstGeom>
        </p:spPr>
      </p:pic>
    </p:spTree>
    <p:extLst>
      <p:ext uri="{BB962C8B-B14F-4D97-AF65-F5344CB8AC3E}">
        <p14:creationId xmlns:p14="http://schemas.microsoft.com/office/powerpoint/2010/main" val="146065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49E33-C331-3B1C-3F42-61D93FCF8E8A}"/>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B532F525-D11F-19EB-64D3-5D484FBE7EA4}"/>
              </a:ext>
            </a:extLst>
          </p:cNvPr>
          <p:cNvSpPr/>
          <p:nvPr/>
        </p:nvSpPr>
        <p:spPr>
          <a:xfrm>
            <a:off x="-4" y="4947920"/>
            <a:ext cx="1665498" cy="510925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62A844"/>
              </a:gs>
              <a:gs pos="0">
                <a:srgbClr val="0289AE"/>
              </a:gs>
            </a:gsLst>
            <a:lin ang="5400000" scaled="0"/>
          </a:gradFill>
          <a:ln w="3060" cap="flat">
            <a:noFill/>
            <a:prstDash val="solid"/>
            <a:miter/>
          </a:ln>
        </p:spPr>
        <p:txBody>
          <a:bodyPr rtlCol="0" anchor="ctr"/>
          <a:lstStyle/>
          <a:p>
            <a:endParaRPr lang="en-US"/>
          </a:p>
        </p:txBody>
      </p:sp>
      <p:sp>
        <p:nvSpPr>
          <p:cNvPr id="19" name="Text Placeholder 2">
            <a:extLst>
              <a:ext uri="{FF2B5EF4-FFF2-40B4-BE49-F238E27FC236}">
                <a16:creationId xmlns:a16="http://schemas.microsoft.com/office/drawing/2014/main" id="{1036FBDF-CFDD-AFFA-B150-B22D2617E40C}"/>
              </a:ext>
            </a:extLst>
          </p:cNvPr>
          <p:cNvSpPr txBox="1">
            <a:spLocks/>
          </p:cNvSpPr>
          <p:nvPr/>
        </p:nvSpPr>
        <p:spPr>
          <a:xfrm>
            <a:off x="410927" y="643831"/>
            <a:ext cx="5478202"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i="1" dirty="0">
                <a:solidFill>
                  <a:srgbClr val="0289AE"/>
                </a:solidFill>
                <a:latin typeface="Calibri" panose="020F0502020204030204" pitchFamily="34" charset="0"/>
                <a:cs typeface="Calibri" panose="020F0502020204030204" pitchFamily="34" charset="0"/>
              </a:rPr>
              <a:t>Marcos de </a:t>
            </a:r>
            <a:r>
              <a:rPr lang="en-US" sz="3200" b="1" i="1" dirty="0" err="1">
                <a:solidFill>
                  <a:srgbClr val="0289AE"/>
                </a:solidFill>
                <a:latin typeface="Calibri" panose="020F0502020204030204" pitchFamily="34" charset="0"/>
                <a:cs typeface="Calibri" panose="020F0502020204030204" pitchFamily="34" charset="0"/>
              </a:rPr>
              <a:t>Competencias</a:t>
            </a:r>
            <a:r>
              <a:rPr lang="en-US" sz="3200" b="1" i="1" dirty="0">
                <a:solidFill>
                  <a:srgbClr val="0289AE"/>
                </a:solidFill>
                <a:latin typeface="Calibri" panose="020F0502020204030204" pitchFamily="34" charset="0"/>
                <a:cs typeface="Calibri" panose="020F0502020204030204" pitchFamily="34" charset="0"/>
              </a:rPr>
              <a:t> </a:t>
            </a:r>
            <a:r>
              <a:rPr lang="en-US" sz="3200" b="1" i="1" dirty="0" err="1">
                <a:solidFill>
                  <a:srgbClr val="0289AE"/>
                </a:solidFill>
                <a:latin typeface="Calibri" panose="020F0502020204030204" pitchFamily="34" charset="0"/>
                <a:cs typeface="Calibri" panose="020F0502020204030204" pitchFamily="34" charset="0"/>
              </a:rPr>
              <a:t>Existentes</a:t>
            </a:r>
            <a:endParaRPr lang="en-US" sz="2800" i="1" dirty="0">
              <a:solidFill>
                <a:srgbClr val="0289AE"/>
              </a:solidFill>
              <a:latin typeface="Calibri" panose="020F0502020204030204" pitchFamily="34" charset="0"/>
              <a:cs typeface="Calibri" panose="020F0502020204030204" pitchFamily="34" charset="0"/>
            </a:endParaRPr>
          </a:p>
        </p:txBody>
      </p:sp>
      <p:sp>
        <p:nvSpPr>
          <p:cNvPr id="54" name="Slide Number Placeholder 5">
            <a:extLst>
              <a:ext uri="{FF2B5EF4-FFF2-40B4-BE49-F238E27FC236}">
                <a16:creationId xmlns:a16="http://schemas.microsoft.com/office/drawing/2014/main" id="{75658F05-ECC1-29FE-C4C2-ACD159B031D7}"/>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8</a:t>
            </a:fld>
            <a:endParaRPr lang="en-US" dirty="0">
              <a:solidFill>
                <a:srgbClr val="262626"/>
              </a:solidFill>
            </a:endParaRPr>
          </a:p>
        </p:txBody>
      </p:sp>
      <p:pic>
        <p:nvPicPr>
          <p:cNvPr id="2" name="Picture Placeholder 5">
            <a:extLst>
              <a:ext uri="{FF2B5EF4-FFF2-40B4-BE49-F238E27FC236}">
                <a16:creationId xmlns:a16="http://schemas.microsoft.com/office/drawing/2014/main" id="{04D1E323-FB3B-535B-64D6-F7D60F4516EA}"/>
              </a:ext>
            </a:extLst>
          </p:cNvPr>
          <p:cNvPicPr>
            <a:picLocks noChangeAspect="1"/>
          </p:cNvPicPr>
          <p:nvPr/>
        </p:nvPicPr>
        <p:blipFill>
          <a:blip r:embed="rId2"/>
          <a:srcRect l="9093" r="9093"/>
          <a:stretch/>
        </p:blipFill>
        <p:spPr>
          <a:xfrm>
            <a:off x="-4" y="1787472"/>
            <a:ext cx="7559675" cy="323485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pic>
        <p:nvPicPr>
          <p:cNvPr id="3" name="Graphic 2">
            <a:extLst>
              <a:ext uri="{FF2B5EF4-FFF2-40B4-BE49-F238E27FC236}">
                <a16:creationId xmlns:a16="http://schemas.microsoft.com/office/drawing/2014/main" id="{BC0888BF-14CE-1B98-F1C5-D084D55C0D63}"/>
              </a:ext>
            </a:extLst>
          </p:cNvPr>
          <p:cNvPicPr>
            <a:picLocks noChangeAspect="1"/>
          </p:cNvPicPr>
          <p:nvPr/>
        </p:nvPicPr>
        <p:blipFill>
          <a:blip r:embed="rId3">
            <a:extLst>
              <a:ext uri="{96DAC541-7B7A-43D3-8B79-37D633B846F1}">
                <asvg:svgBlip xmlns:asvg="http://schemas.microsoft.com/office/drawing/2016/SVG/main" r:embed="rId4"/>
              </a:ext>
            </a:extLst>
          </a:blip>
          <a:srcRect l="49952" t="41010" r="28995" b="44546"/>
          <a:stretch/>
        </p:blipFill>
        <p:spPr>
          <a:xfrm>
            <a:off x="4726000" y="1560944"/>
            <a:ext cx="5325749" cy="5173579"/>
          </a:xfrm>
          <a:prstGeom prst="rect">
            <a:avLst/>
          </a:prstGeom>
        </p:spPr>
      </p:pic>
      <p:grpSp>
        <p:nvGrpSpPr>
          <p:cNvPr id="4" name="Group 3">
            <a:extLst>
              <a:ext uri="{FF2B5EF4-FFF2-40B4-BE49-F238E27FC236}">
                <a16:creationId xmlns:a16="http://schemas.microsoft.com/office/drawing/2014/main" id="{34304C70-5687-9A2A-D090-DC30799B546F}"/>
              </a:ext>
            </a:extLst>
          </p:cNvPr>
          <p:cNvGrpSpPr/>
          <p:nvPr/>
        </p:nvGrpSpPr>
        <p:grpSpPr>
          <a:xfrm>
            <a:off x="5713776" y="882367"/>
            <a:ext cx="1402960" cy="1327573"/>
            <a:chOff x="288508" y="643323"/>
            <a:chExt cx="1402960" cy="1327573"/>
          </a:xfrm>
        </p:grpSpPr>
        <p:sp>
          <p:nvSpPr>
            <p:cNvPr id="5" name="Rectangle 4">
              <a:extLst>
                <a:ext uri="{FF2B5EF4-FFF2-40B4-BE49-F238E27FC236}">
                  <a16:creationId xmlns:a16="http://schemas.microsoft.com/office/drawing/2014/main" id="{3F4B91FF-4380-8F85-A863-211CE1F26323}"/>
                </a:ext>
              </a:extLst>
            </p:cNvPr>
            <p:cNvSpPr/>
            <p:nvPr/>
          </p:nvSpPr>
          <p:spPr>
            <a:xfrm>
              <a:off x="408135" y="643323"/>
              <a:ext cx="1163707" cy="1095515"/>
            </a:xfrm>
            <a:prstGeom prst="rect">
              <a:avLst/>
            </a:prstGeom>
            <a:solidFill>
              <a:srgbClr val="62A8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55DFE53D-03DC-00C1-629D-17631847746A}"/>
                </a:ext>
              </a:extLst>
            </p:cNvPr>
            <p:cNvSpPr txBox="1">
              <a:spLocks/>
            </p:cNvSpPr>
            <p:nvPr/>
          </p:nvSpPr>
          <p:spPr>
            <a:xfrm>
              <a:off x="288508" y="672905"/>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02</a:t>
              </a:r>
              <a:endParaRPr lang="en-US" sz="7000" dirty="0">
                <a:solidFill>
                  <a:schemeClr val="bg1"/>
                </a:solidFill>
              </a:endParaRPr>
            </a:p>
          </p:txBody>
        </p:sp>
      </p:grpSp>
      <p:pic>
        <p:nvPicPr>
          <p:cNvPr id="7" name="Graphic 6">
            <a:extLst>
              <a:ext uri="{FF2B5EF4-FFF2-40B4-BE49-F238E27FC236}">
                <a16:creationId xmlns:a16="http://schemas.microsoft.com/office/drawing/2014/main" id="{68F34927-D5F3-C953-0E92-0A8445EC8B7D}"/>
              </a:ext>
            </a:extLst>
          </p:cNvPr>
          <p:cNvPicPr>
            <a:picLocks noChangeAspect="1"/>
          </p:cNvPicPr>
          <p:nvPr/>
        </p:nvPicPr>
        <p:blipFill>
          <a:blip r:embed="rId5">
            <a:extLst>
              <a:ext uri="{96DAC541-7B7A-43D3-8B79-37D633B846F1}">
                <asvg:svgBlip xmlns:asvg="http://schemas.microsoft.com/office/drawing/2016/SVG/main" r:embed="rId6"/>
              </a:ext>
            </a:extLst>
          </a:blip>
          <a:srcRect l="45912" t="31059" r="39868" b="39780"/>
          <a:stretch/>
        </p:blipFill>
        <p:spPr>
          <a:xfrm>
            <a:off x="8392" y="5345906"/>
            <a:ext cx="1665495" cy="4835794"/>
          </a:xfrm>
          <a:prstGeom prst="rect">
            <a:avLst/>
          </a:prstGeom>
        </p:spPr>
      </p:pic>
      <p:sp>
        <p:nvSpPr>
          <p:cNvPr id="10" name="Rectangle 9">
            <a:extLst>
              <a:ext uri="{FF2B5EF4-FFF2-40B4-BE49-F238E27FC236}">
                <a16:creationId xmlns:a16="http://schemas.microsoft.com/office/drawing/2014/main" id="{258E7BC6-8476-0084-A721-EE8E965BF002}"/>
              </a:ext>
            </a:extLst>
          </p:cNvPr>
          <p:cNvSpPr/>
          <p:nvPr/>
        </p:nvSpPr>
        <p:spPr>
          <a:xfrm>
            <a:off x="1379621" y="8384212"/>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8">
            <a:extLst>
              <a:ext uri="{FF2B5EF4-FFF2-40B4-BE49-F238E27FC236}">
                <a16:creationId xmlns:a16="http://schemas.microsoft.com/office/drawing/2014/main" id="{2E380736-62AD-3EC5-6F8B-524EEB033446}"/>
              </a:ext>
            </a:extLst>
          </p:cNvPr>
          <p:cNvSpPr txBox="1">
            <a:spLocks/>
          </p:cNvSpPr>
          <p:nvPr/>
        </p:nvSpPr>
        <p:spPr>
          <a:xfrm>
            <a:off x="1439887" y="8384038"/>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2.1</a:t>
            </a:r>
          </a:p>
        </p:txBody>
      </p:sp>
      <p:sp>
        <p:nvSpPr>
          <p:cNvPr id="16" name="Text Placeholder 8">
            <a:extLst>
              <a:ext uri="{FF2B5EF4-FFF2-40B4-BE49-F238E27FC236}">
                <a16:creationId xmlns:a16="http://schemas.microsoft.com/office/drawing/2014/main" id="{5CDEC0D8-2EF0-84EE-E5F6-30DEF2D27B59}"/>
              </a:ext>
            </a:extLst>
          </p:cNvPr>
          <p:cNvSpPr txBox="1">
            <a:spLocks/>
          </p:cNvSpPr>
          <p:nvPr/>
        </p:nvSpPr>
        <p:spPr>
          <a:xfrm>
            <a:off x="1439887" y="8869812"/>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2.2</a:t>
            </a:r>
          </a:p>
        </p:txBody>
      </p:sp>
      <p:sp>
        <p:nvSpPr>
          <p:cNvPr id="18" name="Text Placeholder 8">
            <a:extLst>
              <a:ext uri="{FF2B5EF4-FFF2-40B4-BE49-F238E27FC236}">
                <a16:creationId xmlns:a16="http://schemas.microsoft.com/office/drawing/2014/main" id="{A72D9164-B699-D75E-6F1B-555BD756A2FA}"/>
              </a:ext>
            </a:extLst>
          </p:cNvPr>
          <p:cNvSpPr txBox="1">
            <a:spLocks/>
          </p:cNvSpPr>
          <p:nvPr/>
        </p:nvSpPr>
        <p:spPr>
          <a:xfrm>
            <a:off x="1439887" y="9355586"/>
            <a:ext cx="468000" cy="288000"/>
          </a:xfrm>
          <a:prstGeom prst="rect">
            <a:avLst/>
          </a:prstGeom>
          <a:solidFill>
            <a:srgbClr val="0289AE"/>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dirty="0">
                <a:solidFill>
                  <a:schemeClr val="bg1"/>
                </a:solidFill>
              </a:rPr>
              <a:t>2.3</a:t>
            </a:r>
          </a:p>
        </p:txBody>
      </p:sp>
      <p:sp>
        <p:nvSpPr>
          <p:cNvPr id="21" name="Text Placeholder 12">
            <a:extLst>
              <a:ext uri="{FF2B5EF4-FFF2-40B4-BE49-F238E27FC236}">
                <a16:creationId xmlns:a16="http://schemas.microsoft.com/office/drawing/2014/main" id="{C3900A80-219E-F38E-CB4E-23A6F7A9F762}"/>
              </a:ext>
            </a:extLst>
          </p:cNvPr>
          <p:cNvSpPr txBox="1">
            <a:spLocks/>
          </p:cNvSpPr>
          <p:nvPr/>
        </p:nvSpPr>
        <p:spPr>
          <a:xfrm>
            <a:off x="1988568" y="8364434"/>
            <a:ext cx="4706872" cy="2551606"/>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3951288" algn="l"/>
                <a:tab pos="4791075" algn="l"/>
              </a:tabLst>
            </a:pPr>
            <a:r>
              <a:rPr lang="en-US" sz="1500" dirty="0" err="1">
                <a:solidFill>
                  <a:srgbClr val="404040"/>
                </a:solidFill>
              </a:rPr>
              <a:t>GreenComp</a:t>
            </a:r>
            <a:r>
              <a:rPr lang="en-US" sz="1500" dirty="0">
                <a:solidFill>
                  <a:srgbClr val="404040"/>
                </a:solidFill>
              </a:rPr>
              <a:t>	9</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err="1">
                <a:solidFill>
                  <a:srgbClr val="404040"/>
                </a:solidFill>
              </a:rPr>
              <a:t>EntreComp</a:t>
            </a:r>
            <a:r>
              <a:rPr lang="en-US" sz="1500" dirty="0">
                <a:solidFill>
                  <a:srgbClr val="404040"/>
                </a:solidFill>
              </a:rPr>
              <a:t>	10</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r>
              <a:rPr lang="en-US" sz="1500" dirty="0">
                <a:solidFill>
                  <a:srgbClr val="404040"/>
                </a:solidFill>
              </a:rPr>
              <a:t>DigComp	11</a:t>
            </a:r>
          </a:p>
          <a:p>
            <a:pPr marL="0" lvl="1" indent="0">
              <a:lnSpc>
                <a:spcPts val="1940"/>
              </a:lnSpc>
              <a:spcBef>
                <a:spcPts val="0"/>
              </a:spcBef>
              <a:buNone/>
              <a:tabLst>
                <a:tab pos="3951288" algn="l"/>
                <a:tab pos="4791075" algn="l"/>
              </a:tabLst>
            </a:pPr>
            <a:endParaRPr lang="en-US" sz="1500" dirty="0">
              <a:solidFill>
                <a:srgbClr val="404040"/>
              </a:solidFill>
            </a:endParaRPr>
          </a:p>
          <a:p>
            <a:pPr marL="0" lvl="1" indent="0">
              <a:lnSpc>
                <a:spcPts val="1940"/>
              </a:lnSpc>
              <a:spcBef>
                <a:spcPts val="0"/>
              </a:spcBef>
              <a:buNone/>
              <a:tabLst>
                <a:tab pos="3951288" algn="l"/>
                <a:tab pos="4791075" algn="l"/>
              </a:tabLst>
            </a:pPr>
            <a:endParaRPr lang="en-US" sz="1500" dirty="0">
              <a:solidFill>
                <a:srgbClr val="404040"/>
              </a:solidFill>
            </a:endParaRPr>
          </a:p>
        </p:txBody>
      </p:sp>
      <p:cxnSp>
        <p:nvCxnSpPr>
          <p:cNvPr id="22" name="Straight Connector 21">
            <a:extLst>
              <a:ext uri="{FF2B5EF4-FFF2-40B4-BE49-F238E27FC236}">
                <a16:creationId xmlns:a16="http://schemas.microsoft.com/office/drawing/2014/main" id="{EBBA1127-96D2-C879-C763-A5EE624C5435}"/>
              </a:ext>
            </a:extLst>
          </p:cNvPr>
          <p:cNvCxnSpPr>
            <a:cxnSpLocks/>
          </p:cNvCxnSpPr>
          <p:nvPr/>
        </p:nvCxnSpPr>
        <p:spPr>
          <a:xfrm>
            <a:off x="2014369" y="8746918"/>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2B5FD82-E3D5-897E-30FE-0CEF3850B1B9}"/>
              </a:ext>
            </a:extLst>
          </p:cNvPr>
          <p:cNvCxnSpPr>
            <a:cxnSpLocks/>
          </p:cNvCxnSpPr>
          <p:nvPr/>
        </p:nvCxnSpPr>
        <p:spPr>
          <a:xfrm>
            <a:off x="2014369" y="9244758"/>
            <a:ext cx="43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5D012780-0995-2E10-7A5B-B2777766D023}"/>
              </a:ext>
            </a:extLst>
          </p:cNvPr>
          <p:cNvSpPr txBox="1">
            <a:spLocks/>
          </p:cNvSpPr>
          <p:nvPr/>
        </p:nvSpPr>
        <p:spPr>
          <a:xfrm>
            <a:off x="1945154" y="5254381"/>
            <a:ext cx="5171582" cy="129963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600" dirty="0">
                <a:solidFill>
                  <a:srgbClr val="404040"/>
                </a:solidFill>
                <a:ea typeface="Calibri" panose="020F0502020204030204" pitchFamily="34" charset="0"/>
                <a:cs typeface="Times New Roman" panose="02020603050405020304" pitchFamily="18" charset="0"/>
              </a:rPr>
              <a:t>El </a:t>
            </a:r>
            <a:r>
              <a:rPr lang="es-ES" sz="1600" b="1" dirty="0">
                <a:solidFill>
                  <a:srgbClr val="404040"/>
                </a:solidFill>
                <a:ea typeface="Calibri" panose="020F0502020204030204" pitchFamily="34" charset="0"/>
                <a:cs typeface="Times New Roman" panose="02020603050405020304" pitchFamily="18" charset="0"/>
              </a:rPr>
              <a:t>Marco de Competencias Verdes y Digitales </a:t>
            </a:r>
            <a:r>
              <a:rPr lang="es-ES" sz="1600" b="1" dirty="0" err="1">
                <a:solidFill>
                  <a:srgbClr val="404040"/>
                </a:solidFill>
                <a:ea typeface="Calibri" panose="020F0502020204030204" pitchFamily="34" charset="0"/>
                <a:cs typeface="Times New Roman" panose="02020603050405020304" pitchFamily="18" charset="0"/>
              </a:rPr>
              <a:t>EcoSmart</a:t>
            </a:r>
            <a:r>
              <a:rPr lang="es-ES" sz="1600" b="1" dirty="0">
                <a:solidFill>
                  <a:srgbClr val="404040"/>
                </a:solidFill>
                <a:ea typeface="Calibri" panose="020F0502020204030204" pitchFamily="34" charset="0"/>
                <a:cs typeface="Times New Roman" panose="02020603050405020304" pitchFamily="18" charset="0"/>
              </a:rPr>
              <a:t> </a:t>
            </a:r>
            <a:r>
              <a:rPr lang="es-ES" sz="1600" dirty="0">
                <a:solidFill>
                  <a:srgbClr val="404040"/>
                </a:solidFill>
                <a:ea typeface="Calibri" panose="020F0502020204030204" pitchFamily="34" charset="0"/>
                <a:cs typeface="Times New Roman" panose="02020603050405020304" pitchFamily="18" charset="0"/>
              </a:rPr>
              <a:t>se fundamentará en las competencias establecidas en </a:t>
            </a:r>
            <a:r>
              <a:rPr lang="es-ES" sz="1600" b="1" dirty="0" err="1">
                <a:solidFill>
                  <a:srgbClr val="404040"/>
                </a:solidFill>
                <a:ea typeface="Calibri" panose="020F0502020204030204" pitchFamily="34" charset="0"/>
                <a:cs typeface="Times New Roman" panose="02020603050405020304" pitchFamily="18" charset="0"/>
              </a:rPr>
              <a:t>GreenComp</a:t>
            </a:r>
            <a:r>
              <a:rPr lang="es-ES" sz="1600" b="1" dirty="0">
                <a:solidFill>
                  <a:srgbClr val="404040"/>
                </a:solidFill>
                <a:ea typeface="Calibri" panose="020F0502020204030204" pitchFamily="34" charset="0"/>
                <a:cs typeface="Times New Roman" panose="02020603050405020304" pitchFamily="18" charset="0"/>
              </a:rPr>
              <a:t> </a:t>
            </a:r>
            <a:r>
              <a:rPr lang="es-ES" sz="1600" dirty="0">
                <a:solidFill>
                  <a:srgbClr val="404040"/>
                </a:solidFill>
                <a:ea typeface="Calibri" panose="020F0502020204030204" pitchFamily="34" charset="0"/>
                <a:cs typeface="Times New Roman" panose="02020603050405020304" pitchFamily="18" charset="0"/>
              </a:rPr>
              <a:t>(sostenibilidad), </a:t>
            </a:r>
            <a:r>
              <a:rPr lang="es-ES" sz="1600" b="1" dirty="0" err="1">
                <a:solidFill>
                  <a:srgbClr val="404040"/>
                </a:solidFill>
                <a:ea typeface="Calibri" panose="020F0502020204030204" pitchFamily="34" charset="0"/>
                <a:cs typeface="Times New Roman" panose="02020603050405020304" pitchFamily="18" charset="0"/>
              </a:rPr>
              <a:t>EntreComp</a:t>
            </a:r>
            <a:r>
              <a:rPr lang="es-ES" sz="1600" b="1" dirty="0">
                <a:solidFill>
                  <a:srgbClr val="404040"/>
                </a:solidFill>
                <a:ea typeface="Calibri" panose="020F0502020204030204" pitchFamily="34" charset="0"/>
                <a:cs typeface="Times New Roman" panose="02020603050405020304" pitchFamily="18" charset="0"/>
              </a:rPr>
              <a:t> </a:t>
            </a:r>
            <a:r>
              <a:rPr lang="es-ES" sz="1600" dirty="0">
                <a:solidFill>
                  <a:srgbClr val="404040"/>
                </a:solidFill>
                <a:ea typeface="Calibri" panose="020F0502020204030204" pitchFamily="34" charset="0"/>
                <a:cs typeface="Times New Roman" panose="02020603050405020304" pitchFamily="18" charset="0"/>
              </a:rPr>
              <a:t>(emprendimiento) y </a:t>
            </a:r>
            <a:r>
              <a:rPr lang="es-ES" sz="1600" b="1" dirty="0" err="1">
                <a:solidFill>
                  <a:srgbClr val="404040"/>
                </a:solidFill>
                <a:ea typeface="Calibri" panose="020F0502020204030204" pitchFamily="34" charset="0"/>
                <a:cs typeface="Times New Roman" panose="02020603050405020304" pitchFamily="18" charset="0"/>
              </a:rPr>
              <a:t>DigComp</a:t>
            </a:r>
            <a:r>
              <a:rPr lang="es-ES" sz="1600" dirty="0">
                <a:solidFill>
                  <a:srgbClr val="404040"/>
                </a:solidFill>
                <a:ea typeface="Calibri" panose="020F0502020204030204" pitchFamily="34" charset="0"/>
                <a:cs typeface="Times New Roman" panose="02020603050405020304" pitchFamily="18" charset="0"/>
              </a:rPr>
              <a:t> (competencia digital), garantizando un conjunto de habilidades integral y adaptado al sector hostelero.</a:t>
            </a:r>
          </a:p>
        </p:txBody>
      </p:sp>
      <p:sp>
        <p:nvSpPr>
          <p:cNvPr id="25" name="Text Placeholder 1">
            <a:extLst>
              <a:ext uri="{FF2B5EF4-FFF2-40B4-BE49-F238E27FC236}">
                <a16:creationId xmlns:a16="http://schemas.microsoft.com/office/drawing/2014/main" id="{91230B4A-7890-A8FB-9FB4-44E34407A9C0}"/>
              </a:ext>
            </a:extLst>
          </p:cNvPr>
          <p:cNvSpPr txBox="1">
            <a:spLocks/>
          </p:cNvSpPr>
          <p:nvPr/>
        </p:nvSpPr>
        <p:spPr>
          <a:xfrm>
            <a:off x="2011288" y="6554011"/>
            <a:ext cx="5039314" cy="152294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a:solidFill>
                  <a:srgbClr val="404040"/>
                </a:solidFill>
              </a:rPr>
              <a:t>Al integrar estos marcos, el Marco </a:t>
            </a:r>
            <a:r>
              <a:rPr lang="es-ES" sz="1100" b="0" dirty="0" err="1">
                <a:solidFill>
                  <a:srgbClr val="404040"/>
                </a:solidFill>
              </a:rPr>
              <a:t>EcoSmart</a:t>
            </a:r>
            <a:r>
              <a:rPr lang="es-ES" sz="1100" b="0" dirty="0">
                <a:solidFill>
                  <a:srgbClr val="404040"/>
                </a:solidFill>
              </a:rPr>
              <a:t> fomentará la conciencia ambiental, la competencia digital y el pensamiento emprendedor entre los profesionales del sector. Esta alineación permitirá a las pymes adoptar prácticas innovadoras y sostenibles, así como soluciones digitales esenciales para su competitividad y resiliencia.</a:t>
            </a:r>
          </a:p>
          <a:p>
            <a:pPr algn="just">
              <a:lnSpc>
                <a:spcPts val="1120"/>
              </a:lnSpc>
              <a:spcBef>
                <a:spcPts val="0"/>
              </a:spcBef>
            </a:pPr>
            <a:endParaRPr lang="es-ES" sz="1100" b="0" dirty="0">
              <a:solidFill>
                <a:srgbClr val="404040"/>
              </a:solidFill>
            </a:endParaRPr>
          </a:p>
          <a:p>
            <a:pPr algn="just">
              <a:lnSpc>
                <a:spcPts val="1120"/>
              </a:lnSpc>
              <a:spcBef>
                <a:spcPts val="0"/>
              </a:spcBef>
            </a:pPr>
            <a:r>
              <a:rPr lang="es-ES" sz="1100" b="0" dirty="0">
                <a:solidFill>
                  <a:srgbClr val="404040"/>
                </a:solidFill>
              </a:rPr>
              <a:t>A través de aplicaciones prácticas y específicas del sector, basadas en estos modelos europeos, el marco apoyará la transformación de las empresas hosteleras en organizaciones ágiles y ecológicamente responsables, preparadas para afrontar los retos económicos y medioambientales actuales y futuros.</a:t>
            </a:r>
          </a:p>
        </p:txBody>
      </p:sp>
    </p:spTree>
    <p:extLst>
      <p:ext uri="{BB962C8B-B14F-4D97-AF65-F5344CB8AC3E}">
        <p14:creationId xmlns:p14="http://schemas.microsoft.com/office/powerpoint/2010/main" val="203267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8C9A2-30C8-87D6-1072-995BF50E612C}"/>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28A26B2F-975A-F189-534E-69B8AB89435F}"/>
              </a:ext>
            </a:extLst>
          </p:cNvPr>
          <p:cNvSpPr txBox="1">
            <a:spLocks/>
          </p:cNvSpPr>
          <p:nvPr/>
        </p:nvSpPr>
        <p:spPr>
          <a:xfrm>
            <a:off x="605426" y="1363721"/>
            <a:ext cx="3919585" cy="280910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s-ES" sz="1400" dirty="0">
                <a:solidFill>
                  <a:srgbClr val="404040"/>
                </a:solidFill>
                <a:ea typeface="Calibri" panose="020F0502020204030204" pitchFamily="34" charset="0"/>
                <a:cs typeface="Times New Roman" panose="02020603050405020304" pitchFamily="18" charset="0"/>
              </a:rPr>
              <a:t>El marco </a:t>
            </a:r>
            <a:r>
              <a:rPr lang="es-ES" sz="1400" dirty="0" err="1">
                <a:solidFill>
                  <a:srgbClr val="404040"/>
                </a:solidFill>
                <a:ea typeface="Calibri" panose="020F0502020204030204" pitchFamily="34" charset="0"/>
                <a:cs typeface="Times New Roman" panose="02020603050405020304" pitchFamily="18" charset="0"/>
              </a:rPr>
              <a:t>GreenComp</a:t>
            </a:r>
            <a:r>
              <a:rPr lang="es-ES" sz="1400" dirty="0">
                <a:solidFill>
                  <a:srgbClr val="404040"/>
                </a:solidFill>
                <a:ea typeface="Calibri" panose="020F0502020204030204" pitchFamily="34" charset="0"/>
                <a:cs typeface="Times New Roman" panose="02020603050405020304" pitchFamily="18" charset="0"/>
              </a:rPr>
              <a:t>, formalmente conocido como </a:t>
            </a:r>
            <a:r>
              <a:rPr lang="es-ES" sz="1400" b="1" dirty="0">
                <a:solidFill>
                  <a:srgbClr val="404040"/>
                </a:solidFill>
                <a:ea typeface="Calibri" panose="020F0502020204030204" pitchFamily="34" charset="0"/>
                <a:cs typeface="Times New Roman" panose="02020603050405020304" pitchFamily="18" charset="0"/>
              </a:rPr>
              <a:t>Marco Europeo de Competencias en Sostenibilidad</a:t>
            </a:r>
            <a:r>
              <a:rPr lang="es-ES" sz="1400" dirty="0">
                <a:solidFill>
                  <a:srgbClr val="404040"/>
                </a:solidFill>
                <a:ea typeface="Calibri" panose="020F0502020204030204" pitchFamily="34" charset="0"/>
                <a:cs typeface="Times New Roman" panose="02020603050405020304" pitchFamily="18" charset="0"/>
              </a:rPr>
              <a:t>, es una iniciativa desarrollada por la Comisión Europea para apoyar a las personas en el desarrollo de los conocimientos, habilidades y actitudes necesarias para vivir, trabajar y actuar de forma sostenible. Proporciona una referencia común para el aprendizaje en sostenibilidad, aplicable en educación, formación y aprendizaje permanente.</a:t>
            </a:r>
          </a:p>
          <a:p>
            <a:pPr marL="6350" marR="9525" algn="l">
              <a:lnSpc>
                <a:spcPts val="1720"/>
              </a:lnSpc>
            </a:pPr>
            <a:endParaRPr lang="en-IE" sz="1600" dirty="0">
              <a:solidFill>
                <a:srgbClr val="404040"/>
              </a:solidFill>
              <a:ea typeface="Calibri" panose="020F0502020204030204" pitchFamily="34" charset="0"/>
              <a:cs typeface="Times New Roman" panose="02020603050405020304" pitchFamily="18" charset="0"/>
            </a:endParaRPr>
          </a:p>
        </p:txBody>
      </p:sp>
      <p:sp>
        <p:nvSpPr>
          <p:cNvPr id="31" name="Text Placeholder 1">
            <a:extLst>
              <a:ext uri="{FF2B5EF4-FFF2-40B4-BE49-F238E27FC236}">
                <a16:creationId xmlns:a16="http://schemas.microsoft.com/office/drawing/2014/main" id="{BA9A9D34-B539-C46A-3524-B06C8899CF49}"/>
              </a:ext>
            </a:extLst>
          </p:cNvPr>
          <p:cNvSpPr txBox="1">
            <a:spLocks/>
          </p:cNvSpPr>
          <p:nvPr/>
        </p:nvSpPr>
        <p:spPr>
          <a:xfrm>
            <a:off x="574947" y="7436569"/>
            <a:ext cx="6389643" cy="123112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es-ES" sz="1100" b="0" dirty="0" err="1">
                <a:solidFill>
                  <a:srgbClr val="404040"/>
                </a:solidFill>
              </a:rPr>
              <a:t>GreenComp</a:t>
            </a:r>
            <a:r>
              <a:rPr lang="es-ES" sz="1100" b="0" dirty="0">
                <a:solidFill>
                  <a:srgbClr val="404040"/>
                </a:solidFill>
              </a:rPr>
              <a:t> está diseñado para ser flexible y adaptable, lo que lo hace relevante en una amplia variedad de sectores, incluyendo la educación, los negocios y las políticas públicas.</a:t>
            </a:r>
          </a:p>
          <a:p>
            <a:pPr algn="just">
              <a:lnSpc>
                <a:spcPts val="1120"/>
              </a:lnSpc>
              <a:spcBef>
                <a:spcPts val="0"/>
              </a:spcBef>
            </a:pPr>
            <a:endParaRPr lang="en-US" sz="1100" b="0" dirty="0">
              <a:solidFill>
                <a:srgbClr val="404040"/>
              </a:solidFill>
            </a:endParaRPr>
          </a:p>
          <a:p>
            <a:pPr algn="just">
              <a:lnSpc>
                <a:spcPts val="1120"/>
              </a:lnSpc>
              <a:spcBef>
                <a:spcPts val="0"/>
              </a:spcBef>
            </a:pPr>
            <a:r>
              <a:rPr lang="es-ES" sz="1100" b="0" dirty="0">
                <a:solidFill>
                  <a:srgbClr val="404040"/>
                </a:solidFill>
              </a:rPr>
              <a:t>No prescribe resultados de aprendizaje específicos ni currículos concretos, sino que ofrece una estructura orientativa para integrar la sostenibilidad en distintas disciplinas y profesiones.</a:t>
            </a:r>
          </a:p>
          <a:p>
            <a:pPr algn="just">
              <a:lnSpc>
                <a:spcPts val="1120"/>
              </a:lnSpc>
              <a:spcBef>
                <a:spcPts val="0"/>
              </a:spcBef>
            </a:pPr>
            <a:endParaRPr lang="en-US" sz="1100" b="0" dirty="0">
              <a:solidFill>
                <a:srgbClr val="404040"/>
              </a:solidFill>
            </a:endParaRPr>
          </a:p>
          <a:p>
            <a:pPr algn="just">
              <a:lnSpc>
                <a:spcPts val="1120"/>
              </a:lnSpc>
              <a:spcBef>
                <a:spcPts val="0"/>
              </a:spcBef>
            </a:pPr>
            <a:r>
              <a:rPr lang="es-ES" sz="1100" dirty="0">
                <a:solidFill>
                  <a:srgbClr val="404040"/>
                </a:solidFill>
              </a:rPr>
              <a:t>En el contexto de la hostelería, </a:t>
            </a:r>
            <a:r>
              <a:rPr lang="es-ES" sz="1100" dirty="0" err="1">
                <a:solidFill>
                  <a:srgbClr val="404040"/>
                </a:solidFill>
              </a:rPr>
              <a:t>GreenComp</a:t>
            </a:r>
            <a:r>
              <a:rPr lang="es-ES" sz="1100" dirty="0">
                <a:solidFill>
                  <a:srgbClr val="404040"/>
                </a:solidFill>
              </a:rPr>
              <a:t> apoya el desarrollo de modelos de negocios sostenibles, la eficiencia en el uso de recursos y la toma de decisiones ambientalmente responsables. Proporciona a los profesionales la mentalidad y las capacidades necesarias para responder a los desafíos ambientales y contribuir a los objetivos del Pacto Verde Europeo.</a:t>
            </a:r>
          </a:p>
          <a:p>
            <a:pPr algn="just">
              <a:lnSpc>
                <a:spcPts val="1120"/>
              </a:lnSpc>
              <a:spcBef>
                <a:spcPts val="0"/>
              </a:spcBef>
            </a:pPr>
            <a:endParaRPr lang="en-US" sz="1100" b="0" dirty="0">
              <a:solidFill>
                <a:srgbClr val="404040"/>
              </a:solidFill>
            </a:endParaRPr>
          </a:p>
        </p:txBody>
      </p:sp>
      <p:sp>
        <p:nvSpPr>
          <p:cNvPr id="33" name="TextBox 32">
            <a:extLst>
              <a:ext uri="{FF2B5EF4-FFF2-40B4-BE49-F238E27FC236}">
                <a16:creationId xmlns:a16="http://schemas.microsoft.com/office/drawing/2014/main" id="{FE28B7F4-DAD9-C461-3245-5FE669F70316}"/>
              </a:ext>
            </a:extLst>
          </p:cNvPr>
          <p:cNvSpPr txBox="1"/>
          <p:nvPr/>
        </p:nvSpPr>
        <p:spPr>
          <a:xfrm>
            <a:off x="605427" y="1026183"/>
            <a:ext cx="5694789"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0289AE"/>
                </a:solidFill>
                <a:latin typeface="Calibri" panose="020F0502020204030204" pitchFamily="34" charset="0"/>
                <a:cs typeface="Calibri" panose="020F0502020204030204" pitchFamily="34" charset="0"/>
              </a:rPr>
              <a:t>GreenComp</a:t>
            </a:r>
            <a:endParaRPr lang="en-US" sz="2000" b="1" dirty="0">
              <a:solidFill>
                <a:srgbClr val="0289AE"/>
              </a:solidFill>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EB536999-7748-1BDB-4E92-D9D1A5ACD5D0}"/>
              </a:ext>
            </a:extLst>
          </p:cNvPr>
          <p:cNvCxnSpPr>
            <a:cxnSpLocks/>
          </p:cNvCxnSpPr>
          <p:nvPr/>
        </p:nvCxnSpPr>
        <p:spPr>
          <a:xfrm>
            <a:off x="22750" y="4185755"/>
            <a:ext cx="4029488"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2DBB78E1-C9DB-0B42-DF4B-333E47DBD9DF}"/>
              </a:ext>
            </a:extLst>
          </p:cNvPr>
          <p:cNvSpPr>
            <a:spLocks noGrp="1"/>
          </p:cNvSpPr>
          <p:nvPr>
            <p:ph type="sldNum" sz="quarter" idx="4"/>
          </p:nvPr>
        </p:nvSpPr>
        <p:spPr>
          <a:xfrm>
            <a:off x="6900496" y="10162589"/>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pPr/>
              <a:t>9</a:t>
            </a:fld>
            <a:endParaRPr lang="en-US" dirty="0">
              <a:solidFill>
                <a:srgbClr val="262626"/>
              </a:solidFill>
            </a:endParaRPr>
          </a:p>
        </p:txBody>
      </p:sp>
      <p:sp>
        <p:nvSpPr>
          <p:cNvPr id="47" name="Graphic 4">
            <a:extLst>
              <a:ext uri="{FF2B5EF4-FFF2-40B4-BE49-F238E27FC236}">
                <a16:creationId xmlns:a16="http://schemas.microsoft.com/office/drawing/2014/main" id="{51118C02-607B-590B-8554-A08B75E59EFA}"/>
              </a:ext>
            </a:extLst>
          </p:cNvPr>
          <p:cNvSpPr/>
          <p:nvPr/>
        </p:nvSpPr>
        <p:spPr>
          <a:xfrm rot="10800000">
            <a:off x="-1" y="386906"/>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62A844"/>
              </a:gs>
              <a:gs pos="0">
                <a:srgbClr val="0289AE"/>
              </a:gs>
            </a:gsLst>
            <a:lin ang="0" scaled="0"/>
          </a:gradFill>
          <a:ln w="2370"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B9652C46-E9FD-3A52-379C-F9E40D1DF9C0}"/>
              </a:ext>
            </a:extLst>
          </p:cNvPr>
          <p:cNvSpPr txBox="1"/>
          <p:nvPr/>
        </p:nvSpPr>
        <p:spPr>
          <a:xfrm>
            <a:off x="681937" y="509479"/>
            <a:ext cx="631928" cy="415498"/>
          </a:xfrm>
          <a:prstGeom prst="rect">
            <a:avLst/>
          </a:prstGeom>
          <a:solidFill>
            <a:srgbClr val="0289AE"/>
          </a:soli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2.1 </a:t>
            </a:r>
            <a:endParaRPr lang="en-US" sz="2000" b="1" dirty="0">
              <a:solidFill>
                <a:schemeClr val="bg1"/>
              </a:solidFill>
              <a:latin typeface="Calibri" panose="020F0502020204030204" pitchFamily="34" charset="0"/>
              <a:cs typeface="Calibri" panose="020F0502020204030204" pitchFamily="34" charset="0"/>
            </a:endParaRPr>
          </a:p>
        </p:txBody>
      </p:sp>
      <p:pic>
        <p:nvPicPr>
          <p:cNvPr id="49" name="Graphic 48">
            <a:extLst>
              <a:ext uri="{FF2B5EF4-FFF2-40B4-BE49-F238E27FC236}">
                <a16:creationId xmlns:a16="http://schemas.microsoft.com/office/drawing/2014/main" id="{5B69AD71-A6F9-8DA8-696F-6127529232A2}"/>
              </a:ext>
            </a:extLst>
          </p:cNvPr>
          <p:cNvPicPr>
            <a:picLocks noChangeAspect="1"/>
          </p:cNvPicPr>
          <p:nvPr/>
        </p:nvPicPr>
        <p:blipFill>
          <a:blip r:embed="rId2">
            <a:extLst>
              <a:ext uri="{96DAC541-7B7A-43D3-8B79-37D633B846F1}">
                <asvg:svgBlip xmlns:asvg="http://schemas.microsoft.com/office/drawing/2016/SVG/main" r:embed="rId3"/>
              </a:ext>
            </a:extLst>
          </a:blip>
          <a:srcRect l="28087" t="54321" r="39868" b="43173"/>
          <a:stretch/>
        </p:blipFill>
        <p:spPr>
          <a:xfrm>
            <a:off x="3796771" y="393893"/>
            <a:ext cx="3753229" cy="415500"/>
          </a:xfrm>
          <a:prstGeom prst="rect">
            <a:avLst/>
          </a:prstGeom>
        </p:spPr>
      </p:pic>
      <p:sp>
        <p:nvSpPr>
          <p:cNvPr id="5" name="Triangle 4">
            <a:extLst>
              <a:ext uri="{FF2B5EF4-FFF2-40B4-BE49-F238E27FC236}">
                <a16:creationId xmlns:a16="http://schemas.microsoft.com/office/drawing/2014/main" id="{35469546-105A-41B7-26FB-055E14A00633}"/>
              </a:ext>
            </a:extLst>
          </p:cNvPr>
          <p:cNvSpPr/>
          <p:nvPr/>
        </p:nvSpPr>
        <p:spPr>
          <a:xfrm rot="5400000">
            <a:off x="3236707" y="4092072"/>
            <a:ext cx="217346" cy="187367"/>
          </a:xfrm>
          <a:prstGeom prst="triangle">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77B51AC-C1D3-5CDB-1BFA-87CEA62A7F50}"/>
              </a:ext>
            </a:extLst>
          </p:cNvPr>
          <p:cNvSpPr txBox="1"/>
          <p:nvPr/>
        </p:nvSpPr>
        <p:spPr>
          <a:xfrm>
            <a:off x="605427" y="4061643"/>
            <a:ext cx="2646269" cy="915892"/>
          </a:xfrm>
          <a:prstGeom prst="rect">
            <a:avLst/>
          </a:prstGeom>
          <a:noFill/>
          <a:ln>
            <a:noFill/>
          </a:ln>
        </p:spPr>
        <p:txBody>
          <a:bodyPr wrap="square" rtlCol="0">
            <a:spAutoFit/>
          </a:bodyPr>
          <a:lstStyle/>
          <a:p>
            <a:pPr>
              <a:lnSpc>
                <a:spcPts val="1580"/>
              </a:lnSpc>
            </a:pPr>
            <a:r>
              <a:rPr lang="en-US" sz="1600" b="1" dirty="0" err="1">
                <a:solidFill>
                  <a:srgbClr val="0289AE"/>
                </a:solidFill>
                <a:highlight>
                  <a:srgbClr val="FFFFFF"/>
                </a:highlight>
                <a:latin typeface="Calibri" panose="020F0502020204030204" pitchFamily="34" charset="0"/>
                <a:cs typeface="Calibri" panose="020F0502020204030204" pitchFamily="34" charset="0"/>
              </a:rPr>
              <a:t>GreenComp</a:t>
            </a:r>
            <a:r>
              <a:rPr lang="en-US" sz="1600" b="1" dirty="0">
                <a:solidFill>
                  <a:srgbClr val="0289AE"/>
                </a:solidFill>
                <a:highlight>
                  <a:srgbClr val="FFFFFF"/>
                </a:highlight>
                <a:latin typeface="Calibri" panose="020F0502020204030204" pitchFamily="34" charset="0"/>
                <a:cs typeface="Calibri" panose="020F0502020204030204" pitchFamily="34" charset="0"/>
              </a:rPr>
              <a:t> se </a:t>
            </a:r>
            <a:r>
              <a:rPr lang="en-US" sz="1600" b="1" dirty="0" err="1">
                <a:solidFill>
                  <a:srgbClr val="0289AE"/>
                </a:solidFill>
                <a:highlight>
                  <a:srgbClr val="FFFFFF"/>
                </a:highlight>
                <a:latin typeface="Calibri" panose="020F0502020204030204" pitchFamily="34" charset="0"/>
                <a:cs typeface="Calibri" panose="020F0502020204030204" pitchFamily="34" charset="0"/>
              </a:rPr>
              <a:t>estructura</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r>
              <a:rPr lang="en-US" sz="1600" b="1" dirty="0" err="1">
                <a:solidFill>
                  <a:srgbClr val="0289AE"/>
                </a:solidFill>
                <a:highlight>
                  <a:srgbClr val="FFFFFF"/>
                </a:highlight>
                <a:latin typeface="Calibri" panose="020F0502020204030204" pitchFamily="34" charset="0"/>
                <a:cs typeface="Calibri" panose="020F0502020204030204" pitchFamily="34" charset="0"/>
              </a:rPr>
              <a:t>en</a:t>
            </a:r>
            <a:r>
              <a:rPr lang="en-US" sz="1600" b="1" dirty="0">
                <a:solidFill>
                  <a:srgbClr val="0289AE"/>
                </a:solidFill>
                <a:highlight>
                  <a:srgbClr val="FFFFFF"/>
                </a:highlight>
                <a:latin typeface="Calibri" panose="020F0502020204030204" pitchFamily="34" charset="0"/>
                <a:cs typeface="Calibri" panose="020F0502020204030204" pitchFamily="34" charset="0"/>
              </a:rPr>
              <a:t> cuatro </a:t>
            </a:r>
            <a:r>
              <a:rPr lang="en-US" sz="1600" b="1" dirty="0" err="1">
                <a:solidFill>
                  <a:srgbClr val="0289AE"/>
                </a:solidFill>
                <a:highlight>
                  <a:srgbClr val="FFFFFF"/>
                </a:highlight>
                <a:latin typeface="Calibri" panose="020F0502020204030204" pitchFamily="34" charset="0"/>
                <a:cs typeface="Calibri" panose="020F0502020204030204" pitchFamily="34" charset="0"/>
              </a:rPr>
              <a:t>áreas</a:t>
            </a:r>
            <a:r>
              <a:rPr lang="en-US" sz="1600" b="1" dirty="0">
                <a:solidFill>
                  <a:srgbClr val="0289AE"/>
                </a:solidFill>
                <a:highlight>
                  <a:srgbClr val="FFFFFF"/>
                </a:highlight>
                <a:latin typeface="Calibri" panose="020F0502020204030204" pitchFamily="34" charset="0"/>
                <a:cs typeface="Calibri" panose="020F0502020204030204" pitchFamily="34" charset="0"/>
              </a:rPr>
              <a:t> clave de </a:t>
            </a:r>
            <a:r>
              <a:rPr lang="en-US" sz="1600" b="1" dirty="0" err="1">
                <a:solidFill>
                  <a:srgbClr val="0289AE"/>
                </a:solidFill>
                <a:highlight>
                  <a:srgbClr val="FFFFFF"/>
                </a:highlight>
                <a:latin typeface="Calibri" panose="020F0502020204030204" pitchFamily="34" charset="0"/>
                <a:cs typeface="Calibri" panose="020F0502020204030204" pitchFamily="34" charset="0"/>
              </a:rPr>
              <a:t>competencia</a:t>
            </a:r>
            <a:r>
              <a:rPr lang="en-US" sz="1600" b="1" dirty="0">
                <a:solidFill>
                  <a:srgbClr val="0289AE"/>
                </a:solidFill>
                <a:highlight>
                  <a:srgbClr val="FFFFFF"/>
                </a:highlight>
                <a:latin typeface="Calibri" panose="020F0502020204030204" pitchFamily="34" charset="0"/>
                <a:cs typeface="Calibri" panose="020F0502020204030204" pitchFamily="34" charset="0"/>
              </a:rPr>
              <a:t>… </a:t>
            </a:r>
          </a:p>
          <a:p>
            <a:pPr>
              <a:lnSpc>
                <a:spcPts val="1580"/>
              </a:lnSpc>
            </a:pPr>
            <a:endParaRPr lang="en-US" sz="1600" dirty="0">
              <a:solidFill>
                <a:srgbClr val="0289AE"/>
              </a:solidFill>
              <a:highlight>
                <a:srgbClr val="FFFFFF"/>
              </a:highlight>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247A9502-4E54-19A4-35F2-D667B336A4F9}"/>
              </a:ext>
            </a:extLst>
          </p:cNvPr>
          <p:cNvCxnSpPr>
            <a:cxnSpLocks/>
          </p:cNvCxnSpPr>
          <p:nvPr/>
        </p:nvCxnSpPr>
        <p:spPr>
          <a:xfrm>
            <a:off x="4052238" y="4880522"/>
            <a:ext cx="34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5AE60A3-015A-D185-87FF-F61AB089065C}"/>
              </a:ext>
            </a:extLst>
          </p:cNvPr>
          <p:cNvSpPr txBox="1"/>
          <p:nvPr/>
        </p:nvSpPr>
        <p:spPr>
          <a:xfrm>
            <a:off x="574947" y="4881897"/>
            <a:ext cx="2933248" cy="1169551"/>
          </a:xfrm>
          <a:prstGeom prst="rect">
            <a:avLst/>
          </a:prstGeom>
          <a:noFill/>
          <a:ln>
            <a:noFill/>
          </a:ln>
        </p:spPr>
        <p:txBody>
          <a:bodyPr wrap="square" rtlCol="0">
            <a:spAutoFit/>
          </a:bodyPr>
          <a:lstStyle/>
          <a:p>
            <a:pPr>
              <a:lnSpc>
                <a:spcPts val="1380"/>
              </a:lnSpc>
            </a:pPr>
            <a:r>
              <a:rPr lang="es-ES" sz="1250" i="1" dirty="0">
                <a:solidFill>
                  <a:srgbClr val="404040"/>
                </a:solidFill>
                <a:highlight>
                  <a:srgbClr val="FFFFFF"/>
                </a:highlight>
                <a:latin typeface="Calibri" panose="020F0502020204030204" pitchFamily="34" charset="0"/>
                <a:cs typeface="Calibri" panose="020F0502020204030204" pitchFamily="34" charset="0"/>
              </a:rPr>
              <a:t>Estas áreas abarcan un </a:t>
            </a:r>
            <a:r>
              <a:rPr lang="es-ES" sz="1250" b="1" i="1" dirty="0">
                <a:solidFill>
                  <a:srgbClr val="404040"/>
                </a:solidFill>
                <a:highlight>
                  <a:srgbClr val="FFFFFF"/>
                </a:highlight>
                <a:latin typeface="Calibri" panose="020F0502020204030204" pitchFamily="34" charset="0"/>
                <a:cs typeface="Calibri" panose="020F0502020204030204" pitchFamily="34" charset="0"/>
              </a:rPr>
              <a:t>total de doce competencias</a:t>
            </a:r>
            <a:r>
              <a:rPr lang="es-ES" sz="1250" i="1" dirty="0">
                <a:solidFill>
                  <a:srgbClr val="404040"/>
                </a:solidFill>
                <a:highlight>
                  <a:srgbClr val="FFFFFF"/>
                </a:highlight>
                <a:latin typeface="Calibri" panose="020F0502020204030204" pitchFamily="34" charset="0"/>
                <a:cs typeface="Calibri" panose="020F0502020204030204" pitchFamily="34" charset="0"/>
              </a:rPr>
              <a:t>, que hacen hincapié en la responsabilidad personal, el pensamiento crítico, el pensamiento sistémico y la capacidad para iniciar y gestionar cambios sostenibles.</a:t>
            </a:r>
          </a:p>
        </p:txBody>
      </p:sp>
      <p:cxnSp>
        <p:nvCxnSpPr>
          <p:cNvPr id="36" name="Straight Connector 35">
            <a:extLst>
              <a:ext uri="{FF2B5EF4-FFF2-40B4-BE49-F238E27FC236}">
                <a16:creationId xmlns:a16="http://schemas.microsoft.com/office/drawing/2014/main" id="{3417D4CB-6C9A-DA70-E4D2-815FE237A531}"/>
              </a:ext>
            </a:extLst>
          </p:cNvPr>
          <p:cNvCxnSpPr>
            <a:cxnSpLocks/>
          </p:cNvCxnSpPr>
          <p:nvPr/>
        </p:nvCxnSpPr>
        <p:spPr>
          <a:xfrm>
            <a:off x="4067674" y="5559229"/>
            <a:ext cx="34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C486311-4521-737D-8008-2EAE0DD2D7BD}"/>
              </a:ext>
            </a:extLst>
          </p:cNvPr>
          <p:cNvCxnSpPr>
            <a:cxnSpLocks/>
          </p:cNvCxnSpPr>
          <p:nvPr/>
        </p:nvCxnSpPr>
        <p:spPr>
          <a:xfrm>
            <a:off x="4067675" y="6222959"/>
            <a:ext cx="34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0AF783-7E42-F594-F986-7B5D45D3386C}"/>
              </a:ext>
            </a:extLst>
          </p:cNvPr>
          <p:cNvCxnSpPr>
            <a:cxnSpLocks/>
          </p:cNvCxnSpPr>
          <p:nvPr/>
        </p:nvCxnSpPr>
        <p:spPr>
          <a:xfrm>
            <a:off x="4052238" y="6917258"/>
            <a:ext cx="3492000"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DE55DB1-89F6-2610-6B93-0FB8A6CBF646}"/>
              </a:ext>
            </a:extLst>
          </p:cNvPr>
          <p:cNvCxnSpPr>
            <a:cxnSpLocks/>
          </p:cNvCxnSpPr>
          <p:nvPr/>
        </p:nvCxnSpPr>
        <p:spPr>
          <a:xfrm>
            <a:off x="4052238" y="4189339"/>
            <a:ext cx="0" cy="2739781"/>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9ED57FB-BDE7-12C9-1A3C-BBAE760B7DF8}"/>
              </a:ext>
            </a:extLst>
          </p:cNvPr>
          <p:cNvSpPr txBox="1"/>
          <p:nvPr/>
        </p:nvSpPr>
        <p:spPr>
          <a:xfrm>
            <a:off x="3779838" y="4403380"/>
            <a:ext cx="3421327" cy="3131627"/>
          </a:xfrm>
          <a:prstGeom prst="rect">
            <a:avLst/>
          </a:prstGeom>
          <a:noFill/>
        </p:spPr>
        <p:txBody>
          <a:bodyPr wrap="square" rtlCol="0">
            <a:spAutoFit/>
          </a:bodyPr>
          <a:lstStyle/>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01</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Incorporar</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valores</a:t>
            </a:r>
            <a:r>
              <a:rPr lang="en-US" sz="1600" b="1" dirty="0">
                <a:solidFill>
                  <a:srgbClr val="404040"/>
                </a:solidFill>
                <a:latin typeface="Calibri" panose="020F0502020204030204" pitchFamily="34" charset="0"/>
                <a:cs typeface="Calibri" panose="020F0502020204030204" pitchFamily="34" charset="0"/>
              </a:rPr>
              <a:t> de </a:t>
            </a:r>
            <a:r>
              <a:rPr lang="en-US" sz="1600" b="1" dirty="0" err="1">
                <a:solidFill>
                  <a:srgbClr val="404040"/>
                </a:solidFill>
                <a:latin typeface="Calibri" panose="020F0502020204030204" pitchFamily="34" charset="0"/>
                <a:cs typeface="Calibri" panose="020F0502020204030204" pitchFamily="34" charset="0"/>
              </a:rPr>
              <a:t>sostenibilidad</a:t>
            </a:r>
            <a:r>
              <a:rPr lang="en-US" sz="1600" b="1" dirty="0">
                <a:solidFill>
                  <a:srgbClr val="404040"/>
                </a:solidFill>
                <a:latin typeface="Calibri" panose="020F0502020204030204" pitchFamily="34" charset="0"/>
                <a:cs typeface="Calibri" panose="020F0502020204030204" pitchFamily="34" charset="0"/>
              </a:rPr>
              <a:t>; </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02</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Abrazar</a:t>
            </a:r>
            <a:r>
              <a:rPr lang="en-US" sz="1600" b="1" dirty="0">
                <a:solidFill>
                  <a:srgbClr val="404040"/>
                </a:solidFill>
                <a:latin typeface="Calibri" panose="020F0502020204030204" pitchFamily="34" charset="0"/>
                <a:cs typeface="Calibri" panose="020F0502020204030204" pitchFamily="34" charset="0"/>
              </a:rPr>
              <a:t> la </a:t>
            </a:r>
            <a:r>
              <a:rPr lang="en-US" sz="1600" b="1" dirty="0" err="1">
                <a:solidFill>
                  <a:srgbClr val="404040"/>
                </a:solidFill>
                <a:latin typeface="Calibri" panose="020F0502020204030204" pitchFamily="34" charset="0"/>
                <a:cs typeface="Calibri" panose="020F0502020204030204" pitchFamily="34" charset="0"/>
              </a:rPr>
              <a:t>complejidad</a:t>
            </a:r>
            <a:r>
              <a:rPr lang="en-US" sz="1600" b="1" dirty="0">
                <a:solidFill>
                  <a:srgbClr val="404040"/>
                </a:solidFill>
                <a:latin typeface="Calibri" panose="020F0502020204030204" pitchFamily="34" charset="0"/>
                <a:cs typeface="Calibri" panose="020F0502020204030204" pitchFamily="34" charset="0"/>
              </a:rPr>
              <a:t> de la </a:t>
            </a:r>
            <a:r>
              <a:rPr lang="en-US" sz="1600" b="1" dirty="0" err="1">
                <a:solidFill>
                  <a:srgbClr val="404040"/>
                </a:solidFill>
                <a:latin typeface="Calibri" panose="020F0502020204030204" pitchFamily="34" charset="0"/>
                <a:cs typeface="Calibri" panose="020F0502020204030204" pitchFamily="34" charset="0"/>
              </a:rPr>
              <a:t>sostenibilidad</a:t>
            </a:r>
            <a:r>
              <a:rPr lang="en-US" sz="1600" b="1" dirty="0">
                <a:solidFill>
                  <a:srgbClr val="404040"/>
                </a:solidFill>
                <a:latin typeface="Calibri" panose="020F0502020204030204" pitchFamily="34" charset="0"/>
                <a:cs typeface="Calibri" panose="020F0502020204030204" pitchFamily="34" charset="0"/>
              </a:rPr>
              <a:t>; </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03</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400" b="1" dirty="0">
                <a:solidFill>
                  <a:srgbClr val="0C4659"/>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Visualizar</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futuros</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sostenibles</a:t>
            </a:r>
            <a:r>
              <a:rPr lang="en-US" sz="1600" b="1" dirty="0">
                <a:solidFill>
                  <a:srgbClr val="404040"/>
                </a:solidFill>
                <a:latin typeface="Calibri" panose="020F0502020204030204" pitchFamily="34" charset="0"/>
                <a:cs typeface="Calibri" panose="020F0502020204030204" pitchFamily="34" charset="0"/>
              </a:rPr>
              <a:t>; </a:t>
            </a:r>
          </a:p>
          <a:p>
            <a:pPr marL="585788" indent="-576263"/>
            <a:endParaRPr lang="en-US" sz="1800" b="1" dirty="0">
              <a:solidFill>
                <a:srgbClr val="404040"/>
              </a:solidFill>
              <a:latin typeface="Calibri" panose="020F0502020204030204" pitchFamily="34" charset="0"/>
              <a:cs typeface="Calibri" panose="020F0502020204030204" pitchFamily="34" charset="0"/>
            </a:endParaRPr>
          </a:p>
          <a:p>
            <a:pPr marL="585788" indent="-576263">
              <a:lnSpc>
                <a:spcPts val="1540"/>
              </a:lnSpc>
            </a:pPr>
            <a:r>
              <a:rPr lang="en-US" sz="2000" b="1" dirty="0">
                <a:solidFill>
                  <a:srgbClr val="0C4659"/>
                </a:solidFill>
                <a:highlight>
                  <a:srgbClr val="0289AE"/>
                </a:highlight>
                <a:latin typeface="Calibri" panose="020F0502020204030204" pitchFamily="34" charset="0"/>
                <a:cs typeface="Calibri" panose="020F0502020204030204" pitchFamily="34" charset="0"/>
              </a:rPr>
              <a:t> </a:t>
            </a:r>
            <a:r>
              <a:rPr lang="en-US" sz="2000" b="1" dirty="0">
                <a:solidFill>
                  <a:schemeClr val="bg1"/>
                </a:solidFill>
                <a:highlight>
                  <a:srgbClr val="0289AE"/>
                </a:highlight>
                <a:latin typeface="Calibri" panose="020F0502020204030204" pitchFamily="34" charset="0"/>
                <a:cs typeface="Calibri" panose="020F0502020204030204" pitchFamily="34" charset="0"/>
              </a:rPr>
              <a:t>04</a:t>
            </a:r>
            <a:r>
              <a:rPr lang="en-US" sz="2000" b="1" dirty="0">
                <a:solidFill>
                  <a:srgbClr val="0289AE"/>
                </a:solidFill>
                <a:highlight>
                  <a:srgbClr val="0289AE"/>
                </a:highlight>
                <a:latin typeface="Calibri" panose="020F0502020204030204" pitchFamily="34" charset="0"/>
                <a:cs typeface="Calibri" panose="020F0502020204030204" pitchFamily="34" charset="0"/>
              </a:rPr>
              <a:t>.</a:t>
            </a:r>
            <a:r>
              <a:rPr lang="en-US" sz="1050" b="1" dirty="0">
                <a:solidFill>
                  <a:srgbClr val="0C4659"/>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Actuar</a:t>
            </a:r>
            <a:r>
              <a:rPr lang="en-US" sz="1600" b="1" dirty="0">
                <a:solidFill>
                  <a:srgbClr val="404040"/>
                </a:solidFill>
                <a:latin typeface="Calibri" panose="020F0502020204030204" pitchFamily="34" charset="0"/>
                <a:cs typeface="Calibri" panose="020F0502020204030204" pitchFamily="34" charset="0"/>
              </a:rPr>
              <a:t> </a:t>
            </a:r>
            <a:r>
              <a:rPr lang="en-US" sz="1600" b="1" dirty="0" err="1">
                <a:solidFill>
                  <a:srgbClr val="404040"/>
                </a:solidFill>
                <a:latin typeface="Calibri" panose="020F0502020204030204" pitchFamily="34" charset="0"/>
                <a:cs typeface="Calibri" panose="020F0502020204030204" pitchFamily="34" charset="0"/>
              </a:rPr>
              <a:t>en</a:t>
            </a:r>
            <a:r>
              <a:rPr lang="en-US" sz="1600" b="1" dirty="0">
                <a:solidFill>
                  <a:srgbClr val="404040"/>
                </a:solidFill>
                <a:latin typeface="Calibri" panose="020F0502020204030204" pitchFamily="34" charset="0"/>
                <a:cs typeface="Calibri" panose="020F0502020204030204" pitchFamily="34" charset="0"/>
              </a:rPr>
              <a:t> favor de la </a:t>
            </a:r>
            <a:r>
              <a:rPr lang="en-US" sz="1600" b="1" dirty="0" err="1">
                <a:solidFill>
                  <a:srgbClr val="404040"/>
                </a:solidFill>
                <a:latin typeface="Calibri" panose="020F0502020204030204" pitchFamily="34" charset="0"/>
                <a:cs typeface="Calibri" panose="020F0502020204030204" pitchFamily="34" charset="0"/>
              </a:rPr>
              <a:t>sostenibilidad</a:t>
            </a:r>
            <a:endParaRPr lang="en-US" sz="1200" dirty="0">
              <a:solidFill>
                <a:srgbClr val="40404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40404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150" dirty="0">
              <a:solidFill>
                <a:srgbClr val="40404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400" b="1" i="1" dirty="0">
              <a:solidFill>
                <a:srgbClr val="404040"/>
              </a:solidFill>
              <a:latin typeface="Calibri" panose="020F0502020204030204" pitchFamily="34" charset="0"/>
              <a:cs typeface="Calibri" panose="020F0502020204030204" pitchFamily="34" charset="0"/>
            </a:endParaRPr>
          </a:p>
          <a:p>
            <a:pPr marL="1066800" indent="-635000"/>
            <a:endParaRPr lang="en-US" sz="1400" b="1" i="1" dirty="0">
              <a:solidFill>
                <a:srgbClr val="404040"/>
              </a:solidFill>
              <a:latin typeface="Calibri" panose="020F0502020204030204" pitchFamily="34" charset="0"/>
              <a:cs typeface="Calibri" panose="020F0502020204030204" pitchFamily="34" charset="0"/>
            </a:endParaRPr>
          </a:p>
          <a:p>
            <a:pPr marL="1066800" indent="-635000"/>
            <a:endParaRPr lang="en-US" sz="1200" b="1" i="1" dirty="0">
              <a:solidFill>
                <a:srgbClr val="60BB47"/>
              </a:solidFill>
              <a:latin typeface="Calibri" panose="020F0502020204030204" pitchFamily="34" charset="0"/>
              <a:cs typeface="Calibri" panose="020F0502020204030204" pitchFamily="34" charset="0"/>
            </a:endParaRPr>
          </a:p>
        </p:txBody>
      </p:sp>
      <p:grpSp>
        <p:nvGrpSpPr>
          <p:cNvPr id="45" name="Group 44">
            <a:extLst>
              <a:ext uri="{FF2B5EF4-FFF2-40B4-BE49-F238E27FC236}">
                <a16:creationId xmlns:a16="http://schemas.microsoft.com/office/drawing/2014/main" id="{A3A69328-160B-F8E5-8D3C-87217CC07C84}"/>
              </a:ext>
            </a:extLst>
          </p:cNvPr>
          <p:cNvGrpSpPr>
            <a:grpSpLocks noChangeAspect="1"/>
          </p:cNvGrpSpPr>
          <p:nvPr/>
        </p:nvGrpSpPr>
        <p:grpSpPr>
          <a:xfrm>
            <a:off x="1511035" y="6204240"/>
            <a:ext cx="899404" cy="900000"/>
            <a:chOff x="5614841" y="786428"/>
            <a:chExt cx="901130" cy="901727"/>
          </a:xfrm>
          <a:solidFill>
            <a:srgbClr val="404040"/>
          </a:solidFill>
        </p:grpSpPr>
        <p:grpSp>
          <p:nvGrpSpPr>
            <p:cNvPr id="50" name="Graphic 2">
              <a:extLst>
                <a:ext uri="{FF2B5EF4-FFF2-40B4-BE49-F238E27FC236}">
                  <a16:creationId xmlns:a16="http://schemas.microsoft.com/office/drawing/2014/main" id="{7C6599F0-03C3-4F12-077B-C119DE1733F6}"/>
                </a:ext>
              </a:extLst>
            </p:cNvPr>
            <p:cNvGrpSpPr/>
            <p:nvPr/>
          </p:nvGrpSpPr>
          <p:grpSpPr>
            <a:xfrm>
              <a:off x="5715019" y="1058540"/>
              <a:ext cx="543506" cy="445337"/>
              <a:chOff x="5715019" y="1058540"/>
              <a:chExt cx="543506" cy="445337"/>
            </a:xfrm>
            <a:grpFill/>
          </p:grpSpPr>
          <p:sp>
            <p:nvSpPr>
              <p:cNvPr id="52" name="Freeform 51">
                <a:extLst>
                  <a:ext uri="{FF2B5EF4-FFF2-40B4-BE49-F238E27FC236}">
                    <a16:creationId xmlns:a16="http://schemas.microsoft.com/office/drawing/2014/main" id="{2A68708E-1F84-3D52-92B7-A37F45556F3E}"/>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3D824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21069B9E-5183-8B35-934D-522AF45E0ACB}"/>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3D8241"/>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51" name="Freeform 50">
              <a:extLst>
                <a:ext uri="{FF2B5EF4-FFF2-40B4-BE49-F238E27FC236}">
                  <a16:creationId xmlns:a16="http://schemas.microsoft.com/office/drawing/2014/main" id="{9620B658-0968-8C0B-F85D-36394B693026}"/>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pic>
        <p:nvPicPr>
          <p:cNvPr id="1026" name="Picture 2" descr="greencomp image">
            <a:extLst>
              <a:ext uri="{FF2B5EF4-FFF2-40B4-BE49-F238E27FC236}">
                <a16:creationId xmlns:a16="http://schemas.microsoft.com/office/drawing/2014/main" id="{8303C50A-2947-4749-C66E-936E9DEB89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913" y="1624085"/>
            <a:ext cx="2086279" cy="215582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BC0ED2BB-1553-BC8F-0E44-A8AE9C8542AD}"/>
              </a:ext>
            </a:extLst>
          </p:cNvPr>
          <p:cNvSpPr txBox="1"/>
          <p:nvPr/>
        </p:nvSpPr>
        <p:spPr>
          <a:xfrm>
            <a:off x="574947" y="8899385"/>
            <a:ext cx="4166288" cy="289759"/>
          </a:xfrm>
          <a:prstGeom prst="rect">
            <a:avLst/>
          </a:prstGeom>
          <a:noFill/>
        </p:spPr>
        <p:txBody>
          <a:bodyPr wrap="square" rtlCol="0">
            <a:spAutoFit/>
          </a:bodyPr>
          <a:lstStyle/>
          <a:p>
            <a:r>
              <a:rPr lang="es-ES" b="1" dirty="0">
                <a:latin typeface="Saira"/>
                <a:hlinkClick r:id="rId5"/>
              </a:rPr>
              <a:t>Accede a </a:t>
            </a:r>
            <a:r>
              <a:rPr lang="es-ES" b="1" dirty="0" err="1">
                <a:latin typeface="Saira"/>
                <a:hlinkClick r:id="rId5"/>
              </a:rPr>
              <a:t>GreenComp</a:t>
            </a:r>
            <a:r>
              <a:rPr lang="es-ES" b="1" dirty="0">
                <a:latin typeface="Saira"/>
                <a:hlinkClick r:id="rId5"/>
              </a:rPr>
              <a:t> en las 24 lenguas oficiales de la UE</a:t>
            </a:r>
            <a:endParaRPr lang="es-ES" b="1" dirty="0">
              <a:latin typeface="Saira"/>
            </a:endParaRPr>
          </a:p>
        </p:txBody>
      </p:sp>
    </p:spTree>
    <p:extLst>
      <p:ext uri="{BB962C8B-B14F-4D97-AF65-F5344CB8AC3E}">
        <p14:creationId xmlns:p14="http://schemas.microsoft.com/office/powerpoint/2010/main" val="2382737488"/>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b2737a-dcf8-4a07-819b-0c656bac1781" xsi:nil="true"/>
    <lcf76f155ced4ddcb4097134ff3c332f xmlns="5ef36c65-2ebb-4adf-9d59-815159be37b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A5D448FF4D9854492C17C5187EF5566" ma:contentTypeVersion="12" ma:contentTypeDescription="Crear nuevo documento." ma:contentTypeScope="" ma:versionID="0e6ac8e855049f9b893f0d3dd53c3ed3">
  <xsd:schema xmlns:xsd="http://www.w3.org/2001/XMLSchema" xmlns:xs="http://www.w3.org/2001/XMLSchema" xmlns:p="http://schemas.microsoft.com/office/2006/metadata/properties" xmlns:ns2="5ef36c65-2ebb-4adf-9d59-815159be37b0" xmlns:ns3="23b2737a-dcf8-4a07-819b-0c656bac1781" targetNamespace="http://schemas.microsoft.com/office/2006/metadata/properties" ma:root="true" ma:fieldsID="ae57950642c51e67421f07cbdf487408" ns2:_="" ns3:_="">
    <xsd:import namespace="5ef36c65-2ebb-4adf-9d59-815159be37b0"/>
    <xsd:import namespace="23b2737a-dcf8-4a07-819b-0c656bac17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36c65-2ebb-4adf-9d59-815159be3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92ebe027-fa64-4e30-bdb2-92b74caeb8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b2737a-dcf8-4a07-819b-0c656bac17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362a160-b759-4121-9b0f-25f399baeb7c}" ma:internalName="TaxCatchAll" ma:showField="CatchAllData" ma:web="23b2737a-dcf8-4a07-819b-0c656bac17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purl.org/dc/dcmitype/"/>
    <ds:schemaRef ds:uri="http://schemas.microsoft.com/office/infopath/2007/PartnerControls"/>
    <ds:schemaRef ds:uri="ef88797d-310b-4d46-ad9c-0c23fa0c8d45"/>
    <ds:schemaRef ds:uri="876de33e-aaa5-4507-9b92-b84e676ded0d"/>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C675AFB-BBE7-4069-BD45-591239DE0178}"/>
</file>

<file path=docProps/app.xml><?xml version="1.0" encoding="utf-8"?>
<Properties xmlns="http://schemas.openxmlformats.org/officeDocument/2006/extended-properties" xmlns:vt="http://schemas.openxmlformats.org/officeDocument/2006/docPropsVTypes">
  <Template>Magazine layout</Template>
  <TotalTime>0</TotalTime>
  <Words>12848</Words>
  <Application>Microsoft Office PowerPoint</Application>
  <PresentationFormat>Personalizado</PresentationFormat>
  <Paragraphs>1318</Paragraphs>
  <Slides>49</Slides>
  <Notes>0</Notes>
  <HiddenSlides>1</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49</vt:i4>
      </vt:variant>
    </vt:vector>
  </HeadingPairs>
  <TitlesOfParts>
    <vt:vector size="61" baseType="lpstr">
      <vt:lpstr>Montserrat</vt:lpstr>
      <vt:lpstr>Montserrat Light</vt:lpstr>
      <vt:lpstr>Open Sans</vt:lpstr>
      <vt:lpstr>Poppins</vt:lpstr>
      <vt:lpstr>Poppins SemiBold</vt:lpstr>
      <vt:lpstr>Saira</vt:lpstr>
      <vt:lpstr>Arial</vt:lpstr>
      <vt:lpstr>Calibri</vt:lpstr>
      <vt:lpstr>Century Schoolbook</vt:lpstr>
      <vt:lpstr>Symbol</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Carmen Rodríguez Santos</cp:lastModifiedBy>
  <cp:revision>406</cp:revision>
  <cp:lastPrinted>2022-04-20T17:04:48Z</cp:lastPrinted>
  <dcterms:created xsi:type="dcterms:W3CDTF">2021-06-15T11:45:52Z</dcterms:created>
  <dcterms:modified xsi:type="dcterms:W3CDTF">2025-10-20T11:14:28Z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0x0101007A5D448FF4D9854492C17C5187EF5566</vt:lpwstr>
  </property>
</Properties>
</file>