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commentAuthors.xml" ContentType="application/vnd.openxmlformats-officedocument.presentationml.commentAuthors+xml"/>
  <Override PartName="/ppt/comments/comment1.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Lst>
  <p:sldSz cy="6858000" cx="12192000"/>
  <p:notesSz cx="6858000" cy="9144000"/>
  <p:embeddedFontLst>
    <p:embeddedFont>
      <p:font typeface="Montserrat"/>
      <p:regular r:id="rId75"/>
      <p:bold r:id="rId76"/>
      <p:italic r:id="rId77"/>
      <p:boldItalic r:id="rId78"/>
    </p:embeddedFont>
    <p:embeddedFont>
      <p:font typeface="Montserrat Light"/>
      <p:regular r:id="rId79"/>
      <p:bold r:id="rId80"/>
      <p:italic r:id="rId81"/>
      <p:boldItalic r:id="rId82"/>
    </p:embeddedFont>
    <p:embeddedFont>
      <p:font typeface="Century Gothic"/>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7" roundtripDataSignature="AMtx7mgi++nPliTzBdirRHH16g4BhReba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PATRICIA RODRÍGUEZ TOMÉ"/>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F2D1A65-3BDE-4018-9416-783ECAC4071E}">
  <a:tblStyle styleId="{3F2D1A65-3BDE-4018-9416-783ECAC4071E}" styleName="Table_0">
    <a:wholeTbl>
      <a:tcTxStyle b="off" i="off">
        <a:font>
          <a:latin typeface="Calibri"/>
          <a:ea typeface="Calibri"/>
          <a:cs typeface="Calibri"/>
        </a:font>
        <a:schemeClr val="dk1"/>
      </a:tcTxStyle>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insideH>
            <a:ln cap="flat" cmpd="sng" w="9525">
              <a:solidFill>
                <a:schemeClr val="accent2"/>
              </a:solidFill>
              <a:prstDash val="solid"/>
              <a:round/>
              <a:headEnd len="sm" w="sm" type="none"/>
              <a:tailEnd len="sm" w="sm" type="none"/>
            </a:ln>
          </a:insideH>
          <a:insideV>
            <a:ln cap="flat" cmpd="sng" w="9525">
              <a:solidFill>
                <a:schemeClr val="accent2"/>
              </a:solidFill>
              <a:prstDash val="solid"/>
              <a:round/>
              <a:headEnd len="sm" w="sm" type="none"/>
              <a:tailEnd len="sm" w="sm" type="none"/>
            </a:ln>
          </a:insideV>
        </a:tcBdr>
        <a:fill>
          <a:solidFill>
            <a:srgbClr val="FFFFFF">
              <a:alpha val="0"/>
            </a:srgbClr>
          </a:solidFill>
        </a:fill>
      </a:tcStyle>
    </a:wholeTbl>
    <a:band1H>
      <a:tcTxStyle/>
      <a:tcStyle>
        <a:fill>
          <a:solidFill>
            <a:schemeClr val="accent2">
              <a:alpha val="40000"/>
            </a:schemeClr>
          </a:solidFill>
        </a:fill>
      </a:tcStyle>
    </a:band1H>
    <a:band2H>
      <a:tcTxStyle/>
    </a:band2H>
    <a:band1V>
      <a:tcTxStyle/>
      <a:tcStyle>
        <a:tcBdr>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tcBdr>
        <a:fill>
          <a:solidFill>
            <a:schemeClr val="accent2">
              <a:alpha val="40000"/>
            </a:schemeClr>
          </a:solidFill>
        </a:fill>
      </a:tcStyle>
    </a:band1V>
    <a:band2V>
      <a:tcTxStyle/>
    </a:band2V>
    <a:lastCol>
      <a:tcTxStyle b="on" i="off"/>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insideH>
            <a:ln cap="flat" cmpd="sng" w="9525">
              <a:solidFill>
                <a:schemeClr val="accent2"/>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insideH>
            <a:ln cap="flat" cmpd="sng" w="9525">
              <a:solidFill>
                <a:schemeClr val="accent2"/>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Calibri"/>
          <a:ea typeface="Calibri"/>
          <a:cs typeface="Calibri"/>
        </a:font>
        <a:schemeClr val="lt1"/>
      </a:tcTxStyle>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2"/>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84" Type="http://schemas.openxmlformats.org/officeDocument/2006/relationships/font" Target="fonts/CenturyGothic-bold.fntdata"/><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21" Type="http://schemas.openxmlformats.org/officeDocument/2006/relationships/slide" Target="slides/slide15.xml"/><Relationship Id="rId68" Type="http://schemas.openxmlformats.org/officeDocument/2006/relationships/slide" Target="slides/slide62.xml"/><Relationship Id="rId89" Type="http://schemas.openxmlformats.org/officeDocument/2006/relationships/customXml" Target="../customXml/item2.xml"/><Relationship Id="rId16" Type="http://schemas.openxmlformats.org/officeDocument/2006/relationships/slide" Target="slides/slide10.xml"/><Relationship Id="rId74" Type="http://schemas.openxmlformats.org/officeDocument/2006/relationships/slide" Target="slides/slide68.xml"/><Relationship Id="rId32" Type="http://schemas.openxmlformats.org/officeDocument/2006/relationships/slide" Target="slides/slide26.xml"/><Relationship Id="rId79" Type="http://schemas.openxmlformats.org/officeDocument/2006/relationships/font" Target="fonts/MontserratLight-regular.fntdata"/><Relationship Id="rId37" Type="http://schemas.openxmlformats.org/officeDocument/2006/relationships/slide" Target="slides/slide31.xml"/><Relationship Id="rId53" Type="http://schemas.openxmlformats.org/officeDocument/2006/relationships/slide" Target="slides/slide47.xml"/><Relationship Id="rId11" Type="http://schemas.openxmlformats.org/officeDocument/2006/relationships/slide" Target="slides/slide5.xml"/><Relationship Id="rId58" Type="http://schemas.openxmlformats.org/officeDocument/2006/relationships/slide" Target="slides/slide52.xml"/><Relationship Id="rId5" Type="http://schemas.openxmlformats.org/officeDocument/2006/relationships/slideMaster" Target="slideMasters/slideMaster1.xml"/><Relationship Id="rId90" Type="http://schemas.openxmlformats.org/officeDocument/2006/relationships/customXml" Target="../customXml/item3.xml"/><Relationship Id="rId43" Type="http://schemas.openxmlformats.org/officeDocument/2006/relationships/slide" Target="slides/slide37.xml"/><Relationship Id="rId48" Type="http://schemas.openxmlformats.org/officeDocument/2006/relationships/slide" Target="slides/slide42.xml"/><Relationship Id="rId30" Type="http://schemas.openxmlformats.org/officeDocument/2006/relationships/slide" Target="slides/slide24.xml"/><Relationship Id="rId77" Type="http://schemas.openxmlformats.org/officeDocument/2006/relationships/font" Target="fonts/Montserrat-italic.fntdata"/><Relationship Id="rId35" Type="http://schemas.openxmlformats.org/officeDocument/2006/relationships/slide" Target="slides/slide29.xml"/><Relationship Id="rId64" Type="http://schemas.openxmlformats.org/officeDocument/2006/relationships/slide" Target="slides/slide58.xml"/><Relationship Id="rId22" Type="http://schemas.openxmlformats.org/officeDocument/2006/relationships/slide" Target="slides/slide16.xml"/><Relationship Id="rId69" Type="http://schemas.openxmlformats.org/officeDocument/2006/relationships/slide" Target="slides/slide63.xml"/><Relationship Id="rId27" Type="http://schemas.openxmlformats.org/officeDocument/2006/relationships/slide" Target="slides/slide21.xml"/><Relationship Id="rId56" Type="http://schemas.openxmlformats.org/officeDocument/2006/relationships/slide" Target="slides/slide50.xml"/><Relationship Id="rId14" Type="http://schemas.openxmlformats.org/officeDocument/2006/relationships/slide" Target="slides/slide8.xml"/><Relationship Id="rId85" Type="http://schemas.openxmlformats.org/officeDocument/2006/relationships/font" Target="fonts/CenturyGothic-italic.fntdata"/><Relationship Id="rId80" Type="http://schemas.openxmlformats.org/officeDocument/2006/relationships/font" Target="fonts/MontserratLight-bold.fntdata"/><Relationship Id="rId8" Type="http://schemas.openxmlformats.org/officeDocument/2006/relationships/slide" Target="slides/slide2.xml"/><Relationship Id="rId72" Type="http://schemas.openxmlformats.org/officeDocument/2006/relationships/slide" Target="slides/slide66.xml"/><Relationship Id="rId51" Type="http://schemas.openxmlformats.org/officeDocument/2006/relationships/slide" Target="slides/slide45.xml"/><Relationship Id="rId3" Type="http://schemas.openxmlformats.org/officeDocument/2006/relationships/tableStyles" Target="tableStyle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67" Type="http://schemas.openxmlformats.org/officeDocument/2006/relationships/slide" Target="slides/slide61.xml"/><Relationship Id="rId25" Type="http://schemas.openxmlformats.org/officeDocument/2006/relationships/slide" Target="slides/slide19.xml"/><Relationship Id="rId12" Type="http://schemas.openxmlformats.org/officeDocument/2006/relationships/slide" Target="slides/slide6.xml"/><Relationship Id="rId59" Type="http://schemas.openxmlformats.org/officeDocument/2006/relationships/slide" Target="slides/slide53.xml"/><Relationship Id="rId17" Type="http://schemas.openxmlformats.org/officeDocument/2006/relationships/slide" Target="slides/slide11.xml"/><Relationship Id="rId83" Type="http://schemas.openxmlformats.org/officeDocument/2006/relationships/font" Target="fonts/CenturyGothic-regular.fntdata"/><Relationship Id="rId41" Type="http://schemas.openxmlformats.org/officeDocument/2006/relationships/slide" Target="slides/slide35.xml"/><Relationship Id="rId75" Type="http://schemas.openxmlformats.org/officeDocument/2006/relationships/font" Target="fonts/Montserrat-regular.fntdata"/><Relationship Id="rId70" Type="http://schemas.openxmlformats.org/officeDocument/2006/relationships/slide" Target="slides/slide64.xml"/><Relationship Id="rId62" Type="http://schemas.openxmlformats.org/officeDocument/2006/relationships/slide" Target="slides/slide56.xml"/><Relationship Id="rId20" Type="http://schemas.openxmlformats.org/officeDocument/2006/relationships/slide" Target="slides/slide14.xml"/><Relationship Id="rId54" Type="http://schemas.openxmlformats.org/officeDocument/2006/relationships/slide" Target="slides/slide48.xml"/><Relationship Id="rId88" Type="http://schemas.openxmlformats.org/officeDocument/2006/relationships/customXml" Target="../customXml/item1.xml"/><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57" Type="http://schemas.openxmlformats.org/officeDocument/2006/relationships/slide" Target="slides/slide51.xml"/><Relationship Id="rId15" Type="http://schemas.openxmlformats.org/officeDocument/2006/relationships/slide" Target="slides/slide9.xml"/><Relationship Id="rId86" Type="http://schemas.openxmlformats.org/officeDocument/2006/relationships/font" Target="fonts/CenturyGothic-boldItalic.fntdata"/><Relationship Id="rId44" Type="http://schemas.openxmlformats.org/officeDocument/2006/relationships/slide" Target="slides/slide38.xml"/><Relationship Id="rId81" Type="http://schemas.openxmlformats.org/officeDocument/2006/relationships/font" Target="fonts/MontserratLight-italic.fntdata"/><Relationship Id="rId73" Type="http://schemas.openxmlformats.org/officeDocument/2006/relationships/slide" Target="slides/slide67.xml"/><Relationship Id="rId31" Type="http://schemas.openxmlformats.org/officeDocument/2006/relationships/slide" Target="slides/slide25.xml"/><Relationship Id="rId78" Type="http://schemas.openxmlformats.org/officeDocument/2006/relationships/font" Target="fonts/Montserrat-boldItalic.fntdata"/><Relationship Id="rId65" Type="http://schemas.openxmlformats.org/officeDocument/2006/relationships/slide" Target="slides/slide59.xml"/><Relationship Id="rId60" Type="http://schemas.openxmlformats.org/officeDocument/2006/relationships/slide" Target="slides/slide54.xml"/><Relationship Id="rId52" Type="http://schemas.openxmlformats.org/officeDocument/2006/relationships/slide" Target="slides/slide46.xml"/><Relationship Id="rId10" Type="http://schemas.openxmlformats.org/officeDocument/2006/relationships/slide" Target="slides/slide4.xml"/><Relationship Id="rId4" Type="http://schemas.openxmlformats.org/officeDocument/2006/relationships/commentAuthors" Target="commentAuthors.xml"/><Relationship Id="rId9" Type="http://schemas.openxmlformats.org/officeDocument/2006/relationships/slide" Target="slides/slide3.xml"/><Relationship Id="rId39" Type="http://schemas.openxmlformats.org/officeDocument/2006/relationships/slide" Target="slides/slide33.xml"/><Relationship Id="rId13" Type="http://schemas.openxmlformats.org/officeDocument/2006/relationships/slide" Target="slides/slide7.xml"/><Relationship Id="rId18" Type="http://schemas.openxmlformats.org/officeDocument/2006/relationships/slide" Target="slides/slide12.xml"/><Relationship Id="rId76" Type="http://schemas.openxmlformats.org/officeDocument/2006/relationships/font" Target="fonts/Montserrat-bold.fntdata"/><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presProps" Target="presProps.xml"/><Relationship Id="rId29" Type="http://schemas.openxmlformats.org/officeDocument/2006/relationships/slide" Target="slides/slide23.xml"/><Relationship Id="rId40" Type="http://schemas.openxmlformats.org/officeDocument/2006/relationships/slide" Target="slides/slide34.xml"/><Relationship Id="rId87" Type="http://customschemas.google.com/relationships/presentationmetadata" Target="metadata"/><Relationship Id="rId45" Type="http://schemas.openxmlformats.org/officeDocument/2006/relationships/slide" Target="slides/slide39.xml"/><Relationship Id="rId66" Type="http://schemas.openxmlformats.org/officeDocument/2006/relationships/slide" Target="slides/slide60.xml"/><Relationship Id="rId24" Type="http://schemas.openxmlformats.org/officeDocument/2006/relationships/slide" Target="slides/slide18.xml"/><Relationship Id="rId82" Type="http://schemas.openxmlformats.org/officeDocument/2006/relationships/font" Target="fonts/MontserratLight-boldItalic.fntdata"/><Relationship Id="rId61" Type="http://schemas.openxmlformats.org/officeDocument/2006/relationships/slide" Target="slides/slide55.xml"/><Relationship Id="rId19"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6-08T12:30:57.897">
    <p:pos x="108" y="1869"/>
    <p:text>En esta diapositiva no me cargan las imágenes que aparecen dentro de los círculos ni en el Drive ni descargando en Power Point, tan solo el de Google My Business.</p:text>
    <p:extLst>
      <p:ext uri="{C676402C-5697-4E1C-873F-D02D1690AC5C}">
        <p15:threadingInfo timeZoneBias="0"/>
      </p:ext>
      <p:ext uri="http://customooxmlschemas.google.com/">
        <go:slidesCustomData xmlns:go="http://customooxmlschemas.google.com/" commentPostId="AAAB9oC1Wso"/>
      </p:ext>
    </p:extLst>
  </p:cm>
  <p:cm authorId="0" idx="2" dt="2026-06-08T12:33:07.647">
    <p:pos x="4865" y="3442"/>
    <p:text>No sé a qué se refiere con "menús de temporada" en la versión en inglés aparece como "seasonal menus"</p:text>
    <p:extLst>
      <p:ext uri="{C676402C-5697-4E1C-873F-D02D1690AC5C}">
        <p15:threadingInfo timeZoneBias="0"/>
      </p:ext>
      <p:ext uri="http://customooxmlschemas.google.com/">
        <go:slidesCustomData xmlns:go="http://customooxmlschemas.google.com/" commentPostId="AAAB9oC1Wss"/>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wto.org/sustainable-development" TargetMode="Externa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0" name="Google Shape;66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8" name="Google Shape;76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3" name="Google Shape;78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0" name="Google Shape;83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2" name="Google Shape;84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2" name="Google Shape;85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3" name="Google Shape;853;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5" name="Google Shape;87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6" name="Google Shape;87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3" name="Google Shape;88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4" name="Google Shape;91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5" name="Google Shape;915;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5" name="Google Shape;965;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6" name="Google Shape;966;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5" name="Google Shape;975;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6" name="Google Shape;976;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3" name="Google Shape;983;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4" name="Google Shape;984;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6" name="Google Shape;100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3" name="Google Shape;109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4" name="Google Shape;1094;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6" name="Google Shape;1106;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7" name="Google Shape;1107;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8" name="Google Shape;1148;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9" name="Google Shape;1149;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8" name="Google Shape;1158;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9" name="Google Shape;1159;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6" name="Google Shape;116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4" name="Google Shape;1174;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2" name="Google Shape;118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0" name="Google Shape;119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1" name="Google Shape;1191;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9" name="Google Shape;130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8" name="Google Shape;133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7" name="Google Shape;1347;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8" name="Google Shape;1348;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9" name="Google Shape;1389;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0" name="Google Shape;1390;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1" name="Google Shape;140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0" name="Google Shape;141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1" name="Google Shape;143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8" name="Shape 1458"/>
        <p:cNvGrpSpPr/>
        <p:nvPr/>
      </p:nvGrpSpPr>
      <p:grpSpPr>
        <a:xfrm>
          <a:off x="0" y="0"/>
          <a:ext cx="0" cy="0"/>
          <a:chOff x="0" y="0"/>
          <a:chExt cx="0" cy="0"/>
        </a:xfrm>
      </p:grpSpPr>
      <p:sp>
        <p:nvSpPr>
          <p:cNvPr id="1459" name="Google Shape;1459;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0" name="Google Shape;1460;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1" name="Google Shape;1461;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2" name="Google Shape;1472;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3" name="Google Shape;1473;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2" name="Google Shape;148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9" name="Google Shape;148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0" name="Google Shape;1490;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9" name="Google Shape;1499;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0" name="Google Shape;1500;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7" name="Google Shape;1537;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8" name="Google Shape;1538;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0" name="Google Shape;1550;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UNESCO-UNEVOC – </a:t>
            </a:r>
            <a:r>
              <a:rPr b="0" i="1" lang="en-US" sz="1800" u="none" cap="none" strike="noStrike">
                <a:solidFill>
                  <a:srgbClr val="086D6E"/>
                </a:solidFill>
                <a:latin typeface="Calibri"/>
                <a:ea typeface="Calibri"/>
                <a:cs typeface="Calibri"/>
                <a:sym typeface="Calibri"/>
              </a:rPr>
              <a:t>Competencias ecológicas y digitales para el sector hotelero y turístico</a:t>
            </a:r>
            <a:br>
              <a:rPr b="0" i="0" lang="en-US" sz="1800" u="none" cap="none" strike="noStrike">
                <a:solidFill>
                  <a:srgbClr val="086D6E"/>
                </a:solidFill>
                <a:latin typeface="Calibri"/>
                <a:ea typeface="Calibri"/>
                <a:cs typeface="Calibri"/>
                <a:sym typeface="Calibri"/>
              </a:rPr>
            </a:br>
            <a:r>
              <a:rPr b="0" i="0" lang="en-US" sz="1800" u="none" cap="none" strike="noStrike">
                <a:solidFill>
                  <a:srgbClr val="086D6E"/>
                </a:solidFill>
                <a:latin typeface="Calibri"/>
                <a:ea typeface="Calibri"/>
                <a:cs typeface="Calibri"/>
                <a:sym typeface="Calibri"/>
              </a:rPr>
              <a:t>https://unesdoc.unesco.org/ark:/48223/pf0000391115</a:t>
            </a:r>
            <a:endParaRPr/>
          </a:p>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Comisión Europea – Competencias digitales en el turismo (Plataforma de Competencias Digitales y Empleo)</a:t>
            </a:r>
            <a:br>
              <a:rPr b="0" i="0" lang="en-US" sz="1800" u="none" cap="none" strike="noStrike">
                <a:solidFill>
                  <a:srgbClr val="086D6E"/>
                </a:solidFill>
                <a:latin typeface="Calibri"/>
                <a:ea typeface="Calibri"/>
                <a:cs typeface="Calibri"/>
                <a:sym typeface="Calibri"/>
              </a:rPr>
            </a:br>
            <a:r>
              <a:rPr b="0" i="0" lang="en-US" sz="1800" u="none" cap="none" strike="noStrike">
                <a:solidFill>
                  <a:srgbClr val="086D6E"/>
                </a:solidFill>
                <a:latin typeface="Calibri"/>
                <a:ea typeface="Calibri"/>
                <a:cs typeface="Calibri"/>
                <a:sym typeface="Calibri"/>
              </a:rPr>
              <a:t>https://digital-skills-jobs.europa.eu/en/topics/tourism</a:t>
            </a:r>
            <a:endParaRPr/>
          </a:p>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OMT – Turismo sostenible y medición (recursos sobre eficiencia energética y de recursos)</a:t>
            </a:r>
            <a:br>
              <a:rPr b="0" i="0" lang="en-US" sz="1800" u="none" cap="none" strike="noStrike">
                <a:solidFill>
                  <a:srgbClr val="086D6E"/>
                </a:solidFill>
                <a:latin typeface="Calibri"/>
                <a:ea typeface="Calibri"/>
                <a:cs typeface="Calibri"/>
                <a:sym typeface="Calibri"/>
              </a:rPr>
            </a:br>
            <a:r>
              <a:rPr b="0" i="0" lang="en-US" sz="1800" u="sng" cap="none" strike="noStrike">
                <a:solidFill>
                  <a:srgbClr val="086D6E"/>
                </a:solidFill>
                <a:latin typeface="Calibri"/>
                <a:ea typeface="Calibri"/>
                <a:cs typeface="Calibri"/>
                <a:sym typeface="Calibri"/>
                <a:hlinkClick r:id="rId2">
                  <a:extLst>
                    <a:ext uri="{A12FA001-AC4F-418D-AE19-62706E023703}">
                      <ahyp:hlinkClr val="tx"/>
                    </a:ext>
                  </a:extLst>
                </a:hlinkClick>
              </a:rPr>
              <a:t>https://www.unwto.org/sustainable-development</a:t>
            </a:r>
            <a:endParaRPr b="0" i="0" sz="1800" u="none" cap="none" strike="noStrike">
              <a:solidFill>
                <a:srgbClr val="086D6E"/>
              </a:solidFill>
              <a:latin typeface="Calibri"/>
              <a:ea typeface="Calibri"/>
              <a:cs typeface="Calibri"/>
              <a:sym typeface="Calibri"/>
            </a:endParaRPr>
          </a:p>
          <a:p>
            <a:pPr indent="0" lvl="0" marL="0" rtl="0" algn="l">
              <a:spcBef>
                <a:spcPts val="0"/>
              </a:spcBef>
              <a:spcAft>
                <a:spcPts val="0"/>
              </a:spcAft>
              <a:buNone/>
            </a:pPr>
            <a:r>
              <a:t/>
            </a:r>
            <a:endParaRPr/>
          </a:p>
        </p:txBody>
      </p:sp>
      <p:sp>
        <p:nvSpPr>
          <p:cNvPr id="1551" name="Google Shape;1551;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9" name="Google Shape;1559;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0" name="Google Shape;1560;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7" name="Google Shape;158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70"/>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70"/>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70"/>
          <p:cNvSpPr/>
          <p:nvPr>
            <p:ph idx="2" type="pic"/>
          </p:nvPr>
        </p:nvSpPr>
        <p:spPr>
          <a:xfrm>
            <a:off x="414116" y="352414"/>
            <a:ext cx="5497412" cy="6099184"/>
          </a:xfrm>
          <a:prstGeom prst="rect">
            <a:avLst/>
          </a:prstGeom>
          <a:solidFill>
            <a:srgbClr val="F2F2F2"/>
          </a:solidFill>
          <a:ln>
            <a:noFill/>
          </a:ln>
        </p:spPr>
      </p:sp>
      <p:sp>
        <p:nvSpPr>
          <p:cNvPr id="16" name="Google Shape;16;p70"/>
          <p:cNvSpPr/>
          <p:nvPr/>
        </p:nvSpPr>
        <p:spPr>
          <a:xfrm>
            <a:off x="8160541" y="2351418"/>
            <a:ext cx="3617343" cy="3252603"/>
          </a:xfrm>
          <a:prstGeom prst="rect">
            <a:avLst/>
          </a:prstGeom>
          <a:noFill/>
          <a:ln>
            <a:noFill/>
          </a:ln>
        </p:spPr>
      </p:sp>
      <p:sp>
        <p:nvSpPr>
          <p:cNvPr id="17" name="Google Shape;17;p70"/>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19" name="Shape 19"/>
        <p:cNvGrpSpPr/>
        <p:nvPr/>
      </p:nvGrpSpPr>
      <p:grpSpPr>
        <a:xfrm>
          <a:off x="0" y="0"/>
          <a:ext cx="0" cy="0"/>
          <a:chOff x="0" y="0"/>
          <a:chExt cx="0" cy="0"/>
        </a:xfrm>
      </p:grpSpPr>
      <p:sp>
        <p:nvSpPr>
          <p:cNvPr id="20" name="Google Shape;20;p72"/>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72"/>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72"/>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72"/>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72"/>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72"/>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72"/>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72"/>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72"/>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72"/>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72"/>
          <p:cNvSpPr/>
          <p:nvPr/>
        </p:nvSpPr>
        <p:spPr>
          <a:xfrm rot="10800000">
            <a:off x="-4454" y="-17557"/>
            <a:ext cx="12189954" cy="893074"/>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 name="Google Shape;31;p72"/>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72"/>
          <p:cNvSpPr/>
          <p:nvPr/>
        </p:nvSpPr>
        <p:spPr>
          <a:xfrm rot="5400000">
            <a:off x="1314218" y="34223"/>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72"/>
          <p:cNvSpPr/>
          <p:nvPr/>
        </p:nvSpPr>
        <p:spPr>
          <a:xfrm>
            <a:off x="8660921" y="-17558"/>
            <a:ext cx="3531079" cy="885025"/>
          </a:xfrm>
          <a:prstGeom prst="rect">
            <a:avLst/>
          </a:prstGeom>
          <a:noFill/>
          <a:ln>
            <a:noFill/>
          </a:ln>
        </p:spPr>
      </p:sp>
      <p:pic>
        <p:nvPicPr>
          <p:cNvPr id="34" name="Google Shape;34;p72"/>
          <p:cNvPicPr preferRelativeResize="0"/>
          <p:nvPr/>
        </p:nvPicPr>
        <p:blipFill rotWithShape="1">
          <a:blip r:embed="rId2">
            <a:alphaModFix/>
          </a:blip>
          <a:srcRect b="0" l="0" r="0" t="0"/>
          <a:stretch/>
        </p:blipFill>
        <p:spPr>
          <a:xfrm>
            <a:off x="637636" y="6055857"/>
            <a:ext cx="6024421" cy="606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35" name="Shape 35"/>
        <p:cNvGrpSpPr/>
        <p:nvPr/>
      </p:nvGrpSpPr>
      <p:grpSpPr>
        <a:xfrm>
          <a:off x="0" y="0"/>
          <a:ext cx="0" cy="0"/>
          <a:chOff x="0" y="0"/>
          <a:chExt cx="0" cy="0"/>
        </a:xfrm>
      </p:grpSpPr>
      <p:sp>
        <p:nvSpPr>
          <p:cNvPr id="36" name="Google Shape;36;p73"/>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73"/>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 name="Google Shape;38;p73"/>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73"/>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73"/>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 name="Google Shape;41;p73"/>
          <p:cNvSpPr/>
          <p:nvPr/>
        </p:nvSpPr>
        <p:spPr>
          <a:xfrm>
            <a:off x="8574657" y="2880779"/>
            <a:ext cx="3617343" cy="325260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42"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43" name="Shape 43"/>
        <p:cNvGrpSpPr/>
        <p:nvPr/>
      </p:nvGrpSpPr>
      <p:grpSpPr>
        <a:xfrm>
          <a:off x="0" y="0"/>
          <a:ext cx="0" cy="0"/>
          <a:chOff x="0" y="0"/>
          <a:chExt cx="0" cy="0"/>
        </a:xfrm>
      </p:grpSpPr>
      <p:sp>
        <p:nvSpPr>
          <p:cNvPr id="44" name="Google Shape;44;p75"/>
          <p:cNvSpPr/>
          <p:nvPr>
            <p:ph idx="2" type="pic"/>
          </p:nvPr>
        </p:nvSpPr>
        <p:spPr>
          <a:xfrm>
            <a:off x="0" y="0"/>
            <a:ext cx="12192000" cy="6858000"/>
          </a:xfrm>
          <a:prstGeom prst="rect">
            <a:avLst/>
          </a:prstGeom>
          <a:solidFill>
            <a:srgbClr val="F2F2F2"/>
          </a:solidFill>
          <a:ln>
            <a:noFill/>
          </a:ln>
        </p:spPr>
      </p:sp>
      <p:sp>
        <p:nvSpPr>
          <p:cNvPr id="45" name="Google Shape;45;p75"/>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 name="Google Shape;46;p75"/>
          <p:cNvSpPr/>
          <p:nvPr/>
        </p:nvSpPr>
        <p:spPr>
          <a:xfrm flipH="1" rot="-718108">
            <a:off x="4045633" y="4164197"/>
            <a:ext cx="3617343" cy="3252603"/>
          </a:xfrm>
          <a:prstGeom prst="rect">
            <a:avLst/>
          </a:prstGeom>
          <a:noFill/>
          <a:ln>
            <a:noFill/>
          </a:ln>
        </p:spPr>
      </p:sp>
      <p:sp>
        <p:nvSpPr>
          <p:cNvPr id="47" name="Google Shape;47;p75"/>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 Typecae &amp; Size">
  <p:cSld name="Font Typecae &amp; Size">
    <p:spTree>
      <p:nvGrpSpPr>
        <p:cNvPr id="48" name="Shape 48"/>
        <p:cNvGrpSpPr/>
        <p:nvPr/>
      </p:nvGrpSpPr>
      <p:grpSpPr>
        <a:xfrm>
          <a:off x="0" y="0"/>
          <a:ext cx="0" cy="0"/>
          <a:chOff x="0" y="0"/>
          <a:chExt cx="0" cy="0"/>
        </a:xfrm>
      </p:grpSpPr>
      <p:sp>
        <p:nvSpPr>
          <p:cNvPr id="49" name="Google Shape;49;p76"/>
          <p:cNvSpPr/>
          <p:nvPr/>
        </p:nvSpPr>
        <p:spPr>
          <a:xfrm>
            <a:off x="0" y="0"/>
            <a:ext cx="12192000" cy="68580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76"/>
          <p:cNvSpPr/>
          <p:nvPr/>
        </p:nvSpPr>
        <p:spPr>
          <a:xfrm>
            <a:off x="7315200" y="2472933"/>
            <a:ext cx="4876800" cy="4385068"/>
          </a:xfrm>
          <a:prstGeom prst="rect">
            <a:avLst/>
          </a:prstGeom>
          <a:noFill/>
          <a:ln>
            <a:noFill/>
          </a:ln>
        </p:spPr>
      </p:sp>
      <p:sp>
        <p:nvSpPr>
          <p:cNvPr id="51" name="Google Shape;51;p76"/>
          <p:cNvSpPr/>
          <p:nvPr/>
        </p:nvSpPr>
        <p:spPr>
          <a:xfrm>
            <a:off x="424669" y="528535"/>
            <a:ext cx="64986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u="none" strike="noStrike">
                <a:solidFill>
                  <a:schemeClr val="lt1"/>
                </a:solidFill>
                <a:latin typeface="Calibri"/>
                <a:ea typeface="Calibri"/>
                <a:cs typeface="Calibri"/>
                <a:sym typeface="Calibri"/>
              </a:rPr>
              <a:t>FONT TYPEFACE &amp; SIZE</a:t>
            </a:r>
            <a:endParaRPr sz="3600">
              <a:solidFill>
                <a:schemeClr val="lt1"/>
              </a:solidFill>
              <a:latin typeface="Calibri"/>
              <a:ea typeface="Calibri"/>
              <a:cs typeface="Calibri"/>
              <a:sym typeface="Calibri"/>
            </a:endParaRPr>
          </a:p>
        </p:txBody>
      </p:sp>
      <p:sp>
        <p:nvSpPr>
          <p:cNvPr id="52" name="Google Shape;52;p76"/>
          <p:cNvSpPr/>
          <p:nvPr/>
        </p:nvSpPr>
        <p:spPr>
          <a:xfrm>
            <a:off x="7347983" y="564843"/>
            <a:ext cx="4589207"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000" u="none" strike="noStrike">
                <a:solidFill>
                  <a:schemeClr val="lt1"/>
                </a:solidFill>
                <a:latin typeface="Calibri"/>
                <a:ea typeface="Calibri"/>
                <a:cs typeface="Calibri"/>
                <a:sym typeface="Calibri"/>
              </a:rPr>
              <a:t>PLEASE</a:t>
            </a:r>
            <a:r>
              <a:rPr b="0" i="0" lang="en-US" sz="3000" u="none" strike="noStrike">
                <a:solidFill>
                  <a:schemeClr val="lt1"/>
                </a:solidFill>
                <a:latin typeface="Calibri"/>
                <a:ea typeface="Calibri"/>
                <a:cs typeface="Calibri"/>
                <a:sym typeface="Calibri"/>
              </a:rPr>
              <a:t> ENSURE TO KEEP FONTS AS PER THE LAYOUT</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48 point </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Divider</a:t>
            </a:r>
            <a:r>
              <a:rPr b="0" i="0" lang="en-US" sz="3000" u="none" strike="noStrike">
                <a:solidFill>
                  <a:schemeClr val="lt1"/>
                </a:solidFill>
                <a:latin typeface="Calibri"/>
                <a:ea typeface="Calibri"/>
                <a:cs typeface="Calibri"/>
                <a:sym typeface="Calibri"/>
              </a:rPr>
              <a:t> Slides</a:t>
            </a:r>
            <a:endParaRPr/>
          </a:p>
          <a:p>
            <a:pPr indent="0" lvl="0" marL="0" marR="0" rtl="0" algn="l">
              <a:spcBef>
                <a:spcPts val="0"/>
              </a:spcBef>
              <a:spcAft>
                <a:spcPts val="0"/>
              </a:spcAft>
              <a:buClr>
                <a:schemeClr val="dk1"/>
              </a:buClr>
              <a:buSzPts val="1100"/>
              <a:buFont typeface="Arial"/>
              <a:buNone/>
            </a:pPr>
            <a:r>
              <a:t/>
            </a:r>
            <a:endParaRPr b="1" sz="10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36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Title Heading</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30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Sub-Titles</a:t>
            </a:r>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Quotes	</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24 point</a:t>
            </a:r>
            <a:r>
              <a:rPr b="0" i="0" lang="en-US" sz="3000" u="none" strike="noStrike">
                <a:solidFill>
                  <a:schemeClr val="lt1"/>
                </a:solidFill>
                <a:latin typeface="Calibri"/>
                <a:ea typeface="Calibri"/>
                <a:cs typeface="Calibri"/>
                <a:sym typeface="Calibri"/>
              </a:rPr>
              <a:t>  -  Main </a:t>
            </a:r>
            <a:r>
              <a:rPr b="0" i="0" lang="en-US" sz="3000" u="none" strike="noStrike">
                <a:solidFill>
                  <a:schemeClr val="lt1"/>
                </a:solidFill>
                <a:latin typeface="Calibri"/>
                <a:ea typeface="Calibri"/>
                <a:cs typeface="Calibri"/>
                <a:sym typeface="Calibri"/>
              </a:rPr>
              <a:t>Text Body </a:t>
            </a:r>
            <a:endParaRPr sz="3000">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p:txBody>
      </p:sp>
      <p:sp>
        <p:nvSpPr>
          <p:cNvPr id="53" name="Google Shape;53;p76"/>
          <p:cNvSpPr/>
          <p:nvPr/>
        </p:nvSpPr>
        <p:spPr>
          <a:xfrm>
            <a:off x="424669" y="2014904"/>
            <a:ext cx="5845501"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400"/>
              <a:buFont typeface="Calibri"/>
              <a:buNone/>
            </a:pPr>
            <a:r>
              <a:rPr b="0" i="0" lang="en-US" sz="2400" u="none" strike="noStrike">
                <a:solidFill>
                  <a:schemeClr val="lt1"/>
                </a:solidFill>
                <a:latin typeface="Calibri"/>
                <a:ea typeface="Calibri"/>
                <a:cs typeface="Calibri"/>
                <a:sym typeface="Calibri"/>
              </a:rPr>
              <a:t>Please ensure to keep the font sizes set as per the slide layouts. The font used throughout the </a:t>
            </a:r>
            <a:r>
              <a:rPr b="1" i="0" lang="en-US" sz="2400" u="none" strike="noStrike">
                <a:solidFill>
                  <a:schemeClr val="lt1"/>
                </a:solidFill>
                <a:latin typeface="Calibri"/>
                <a:ea typeface="Calibri"/>
                <a:cs typeface="Calibri"/>
                <a:sym typeface="Calibri"/>
              </a:rPr>
              <a:t>Eco Smart </a:t>
            </a:r>
            <a:r>
              <a:rPr b="0" i="0" lang="en-US" sz="2400" u="none" strike="noStrike">
                <a:solidFill>
                  <a:schemeClr val="lt1"/>
                </a:solidFill>
                <a:latin typeface="Calibri"/>
                <a:ea typeface="Calibri"/>
                <a:cs typeface="Calibri"/>
                <a:sym typeface="Calibri"/>
              </a:rPr>
              <a:t>PowerPoint is….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rPr b="1" i="1" lang="en-US" sz="3600">
                <a:solidFill>
                  <a:schemeClr val="lt1"/>
                </a:solidFill>
                <a:latin typeface="Calibri"/>
                <a:ea typeface="Calibri"/>
                <a:cs typeface="Calibri"/>
                <a:sym typeface="Calibri"/>
              </a:rPr>
              <a:t>Calibri</a:t>
            </a:r>
            <a:endParaRPr sz="3600">
              <a:solidFill>
                <a:schemeClr val="lt1"/>
              </a:solidFill>
              <a:latin typeface="Calibri"/>
              <a:ea typeface="Calibri"/>
              <a:cs typeface="Calibri"/>
              <a:sym typeface="Calibri"/>
            </a:endParaRPr>
          </a:p>
        </p:txBody>
      </p:sp>
      <p:cxnSp>
        <p:nvCxnSpPr>
          <p:cNvPr id="54" name="Google Shape;54;p76"/>
          <p:cNvCxnSpPr/>
          <p:nvPr/>
        </p:nvCxnSpPr>
        <p:spPr>
          <a:xfrm>
            <a:off x="7098716" y="-1"/>
            <a:ext cx="0" cy="5540408"/>
          </a:xfrm>
          <a:prstGeom prst="straightConnector1">
            <a:avLst/>
          </a:prstGeom>
          <a:noFill/>
          <a:ln cap="flat" cmpd="sng" w="9525">
            <a:solidFill>
              <a:schemeClr val="lt1"/>
            </a:solidFill>
            <a:prstDash val="solid"/>
            <a:miter lim="8000"/>
            <a:headEnd len="sm" w="sm" type="none"/>
            <a:tailEnd len="sm" w="sm" type="none"/>
          </a:ln>
        </p:spPr>
      </p:cxnSp>
      <p:cxnSp>
        <p:nvCxnSpPr>
          <p:cNvPr id="55" name="Google Shape;55;p76"/>
          <p:cNvCxnSpPr/>
          <p:nvPr/>
        </p:nvCxnSpPr>
        <p:spPr>
          <a:xfrm rot="10800000">
            <a:off x="1" y="1620217"/>
            <a:ext cx="7098715" cy="0"/>
          </a:xfrm>
          <a:prstGeom prst="straightConnector1">
            <a:avLst/>
          </a:prstGeom>
          <a:noFill/>
          <a:ln cap="flat" cmpd="sng" w="9525">
            <a:solidFill>
              <a:schemeClr val="lt1"/>
            </a:solidFill>
            <a:prstDash val="solid"/>
            <a:miter lim="8000"/>
            <a:headEnd len="sm" w="sm" type="none"/>
            <a:tailEnd len="sm" w="sm" type="none"/>
          </a:ln>
        </p:spPr>
      </p:cxnSp>
      <p:sp>
        <p:nvSpPr>
          <p:cNvPr id="56" name="Google Shape;56;p76"/>
          <p:cNvSpPr/>
          <p:nvPr/>
        </p:nvSpPr>
        <p:spPr>
          <a:xfrm>
            <a:off x="0" y="5968370"/>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 </a:t>
            </a:r>
            <a:r>
              <a:rPr b="1" lang="en-US" sz="2400">
                <a:solidFill>
                  <a:schemeClr val="lt1"/>
                </a:solidFill>
                <a:latin typeface="Calibri"/>
                <a:ea typeface="Calibri"/>
                <a:cs typeface="Calibri"/>
                <a:sym typeface="Calibri"/>
              </a:rPr>
              <a:t>PLEASE DELETE THIS INSTRUCTION SLIDE BEFORE PRESENTING FINAL PRESENTATION </a:t>
            </a:r>
            <a:r>
              <a:rPr lang="en-US"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p:txBody>
      </p:sp>
      <p:cxnSp>
        <p:nvCxnSpPr>
          <p:cNvPr id="57" name="Google Shape;57;p76"/>
          <p:cNvCxnSpPr/>
          <p:nvPr/>
        </p:nvCxnSpPr>
        <p:spPr>
          <a:xfrm rot="10800000">
            <a:off x="2" y="5540407"/>
            <a:ext cx="12191998"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58" name="Shape 58"/>
        <p:cNvGrpSpPr/>
        <p:nvPr/>
      </p:nvGrpSpPr>
      <p:grpSpPr>
        <a:xfrm>
          <a:off x="0" y="0"/>
          <a:ext cx="0" cy="0"/>
          <a:chOff x="0" y="0"/>
          <a:chExt cx="0" cy="0"/>
        </a:xfrm>
      </p:grpSpPr>
      <p:sp>
        <p:nvSpPr>
          <p:cNvPr id="59" name="Google Shape;59;p77"/>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60" name="Google Shape;60;p77"/>
          <p:cNvSpPr/>
          <p:nvPr/>
        </p:nvSpPr>
        <p:spPr>
          <a:xfrm>
            <a:off x="4986068" y="3105178"/>
            <a:ext cx="7205932" cy="2633460"/>
          </a:xfrm>
          <a:prstGeom prst="rect">
            <a:avLst/>
          </a:prstGeom>
          <a:noFill/>
          <a:ln>
            <a:noFill/>
          </a:ln>
        </p:spPr>
      </p:sp>
      <p:sp>
        <p:nvSpPr>
          <p:cNvPr id="61" name="Google Shape;61;p77"/>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2" name="Google Shape;62;p77"/>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77"/>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64" name="Google Shape;64;p77"/>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65" name="Google Shape;65;p77"/>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6" name="Google Shape;66;p77"/>
          <p:cNvSpPr/>
          <p:nvPr>
            <p:ph idx="4" type="pic"/>
          </p:nvPr>
        </p:nvSpPr>
        <p:spPr>
          <a:xfrm>
            <a:off x="5736127" y="561497"/>
            <a:ext cx="5982506" cy="4551482"/>
          </a:xfrm>
          <a:prstGeom prst="rect">
            <a:avLst/>
          </a:prstGeom>
          <a:solidFill>
            <a:srgbClr val="F2F2F2"/>
          </a:solidFill>
          <a:ln>
            <a:noFill/>
          </a:ln>
        </p:spPr>
      </p:sp>
      <p:pic>
        <p:nvPicPr>
          <p:cNvPr id="67" name="Google Shape;67;p77"/>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68" name="Google Shape;68;p77"/>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Overview/Content Slide">
  <p:cSld name="1_Overview/Content Slide">
    <p:spTree>
      <p:nvGrpSpPr>
        <p:cNvPr id="69" name="Shape 69"/>
        <p:cNvGrpSpPr/>
        <p:nvPr/>
      </p:nvGrpSpPr>
      <p:grpSpPr>
        <a:xfrm>
          <a:off x="0" y="0"/>
          <a:ext cx="0" cy="0"/>
          <a:chOff x="0" y="0"/>
          <a:chExt cx="0" cy="0"/>
        </a:xfrm>
      </p:grpSpPr>
      <p:sp>
        <p:nvSpPr>
          <p:cNvPr id="70" name="Google Shape;70;p78"/>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78"/>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78"/>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78"/>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78"/>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5" name="Google Shape;75;p78"/>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78"/>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78"/>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78"/>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78"/>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78"/>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81" name="Google Shape;81;p78"/>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78"/>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 name="Google Shape;83;p78"/>
          <p:cNvSpPr/>
          <p:nvPr/>
        </p:nvSpPr>
        <p:spPr>
          <a:xfrm>
            <a:off x="8660921" y="14515"/>
            <a:ext cx="3531079" cy="1280818"/>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Point x3 slide with photo">
  <p:cSld name="Bullet Point x3 slide with photo">
    <p:spTree>
      <p:nvGrpSpPr>
        <p:cNvPr id="84" name="Shape 84"/>
        <p:cNvGrpSpPr/>
        <p:nvPr/>
      </p:nvGrpSpPr>
      <p:grpSpPr>
        <a:xfrm>
          <a:off x="0" y="0"/>
          <a:ext cx="0" cy="0"/>
          <a:chOff x="0" y="0"/>
          <a:chExt cx="0" cy="0"/>
        </a:xfrm>
      </p:grpSpPr>
      <p:sp>
        <p:nvSpPr>
          <p:cNvPr id="85" name="Google Shape;85;p79"/>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79"/>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79"/>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8" name="Google Shape;88;p79"/>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79"/>
          <p:cNvSpPr/>
          <p:nvPr>
            <p:ph idx="4" type="pic"/>
          </p:nvPr>
        </p:nvSpPr>
        <p:spPr>
          <a:xfrm>
            <a:off x="-126342" y="0"/>
            <a:ext cx="3669321" cy="6858000"/>
          </a:xfrm>
          <a:prstGeom prst="rect">
            <a:avLst/>
          </a:prstGeom>
          <a:solidFill>
            <a:srgbClr val="D8D8D8"/>
          </a:solidFill>
          <a:ln>
            <a:noFill/>
          </a:ln>
        </p:spPr>
      </p:sp>
      <p:sp>
        <p:nvSpPr>
          <p:cNvPr id="90" name="Google Shape;90;p79"/>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 name="Google Shape;91;p79"/>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79"/>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Google Shape;93;p79"/>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 name="Google Shape;94;p79"/>
          <p:cNvSpPr txBox="1"/>
          <p:nvPr>
            <p:ph idx="9" type="body"/>
          </p:nvPr>
        </p:nvSpPr>
        <p:spPr>
          <a:xfrm>
            <a:off x="4927791" y="513254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 name="Google Shape;95;p79"/>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96" name="Google Shape;96;p79"/>
          <p:cNvGrpSpPr/>
          <p:nvPr/>
        </p:nvGrpSpPr>
        <p:grpSpPr>
          <a:xfrm>
            <a:off x="4054159" y="721803"/>
            <a:ext cx="7578908" cy="5461417"/>
            <a:chOff x="4054159" y="721803"/>
            <a:chExt cx="7578908" cy="5461417"/>
          </a:xfrm>
        </p:grpSpPr>
        <p:grpSp>
          <p:nvGrpSpPr>
            <p:cNvPr id="97" name="Google Shape;97;p79"/>
            <p:cNvGrpSpPr/>
            <p:nvPr/>
          </p:nvGrpSpPr>
          <p:grpSpPr>
            <a:xfrm>
              <a:off x="4054161" y="721803"/>
              <a:ext cx="7547911" cy="1674487"/>
              <a:chOff x="4061909" y="1565906"/>
              <a:chExt cx="7547911" cy="1882781"/>
            </a:xfrm>
          </p:grpSpPr>
          <p:cxnSp>
            <p:nvCxnSpPr>
              <p:cNvPr id="98" name="Google Shape;98;p79"/>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9" name="Google Shape;99;p79"/>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00" name="Google Shape;100;p79"/>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101" name="Google Shape;101;p79"/>
            <p:cNvCxnSpPr/>
            <p:nvPr/>
          </p:nvCxnSpPr>
          <p:spPr>
            <a:xfrm>
              <a:off x="4054160" y="2000290"/>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02" name="Google Shape;102;p79"/>
            <p:cNvCxnSpPr/>
            <p:nvPr/>
          </p:nvCxnSpPr>
          <p:spPr>
            <a:xfrm>
              <a:off x="4069659" y="2388245"/>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nvGrpSpPr>
            <p:cNvPr id="103" name="Google Shape;103;p79"/>
            <p:cNvGrpSpPr/>
            <p:nvPr/>
          </p:nvGrpSpPr>
          <p:grpSpPr>
            <a:xfrm>
              <a:off x="4054160" y="2644936"/>
              <a:ext cx="7547911" cy="1674487"/>
              <a:chOff x="4061909" y="1565906"/>
              <a:chExt cx="7547911" cy="1882781"/>
            </a:xfrm>
          </p:grpSpPr>
          <p:cxnSp>
            <p:nvCxnSpPr>
              <p:cNvPr id="104" name="Google Shape;104;p79"/>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05" name="Google Shape;105;p79"/>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06" name="Google Shape;106;p79"/>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107" name="Google Shape;107;p79"/>
            <p:cNvCxnSpPr/>
            <p:nvPr/>
          </p:nvCxnSpPr>
          <p:spPr>
            <a:xfrm>
              <a:off x="4054159" y="3923423"/>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08" name="Google Shape;108;p79"/>
            <p:cNvCxnSpPr/>
            <p:nvPr/>
          </p:nvCxnSpPr>
          <p:spPr>
            <a:xfrm>
              <a:off x="4069658" y="4311378"/>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nvGrpSpPr>
            <p:cNvPr id="109" name="Google Shape;109;p79"/>
            <p:cNvGrpSpPr/>
            <p:nvPr/>
          </p:nvGrpSpPr>
          <p:grpSpPr>
            <a:xfrm>
              <a:off x="4069658" y="4508733"/>
              <a:ext cx="7547911" cy="1674487"/>
              <a:chOff x="4061909" y="1565906"/>
              <a:chExt cx="7547911" cy="1882781"/>
            </a:xfrm>
          </p:grpSpPr>
          <p:cxnSp>
            <p:nvCxnSpPr>
              <p:cNvPr id="110" name="Google Shape;110;p79"/>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11" name="Google Shape;111;p79"/>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12" name="Google Shape;112;p79"/>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113" name="Google Shape;113;p79"/>
            <p:cNvCxnSpPr/>
            <p:nvPr/>
          </p:nvCxnSpPr>
          <p:spPr>
            <a:xfrm>
              <a:off x="4069657" y="5787220"/>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114" name="Google Shape;114;p79"/>
            <p:cNvCxnSpPr/>
            <p:nvPr/>
          </p:nvCxnSpPr>
          <p:spPr>
            <a:xfrm>
              <a:off x="4085156" y="6175175"/>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115" name="Shape 115"/>
        <p:cNvGrpSpPr/>
        <p:nvPr/>
      </p:nvGrpSpPr>
      <p:grpSpPr>
        <a:xfrm>
          <a:off x="0" y="0"/>
          <a:ext cx="0" cy="0"/>
          <a:chOff x="0" y="0"/>
          <a:chExt cx="0" cy="0"/>
        </a:xfrm>
      </p:grpSpPr>
      <p:sp>
        <p:nvSpPr>
          <p:cNvPr id="116" name="Google Shape;116;p80"/>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80"/>
          <p:cNvSpPr/>
          <p:nvPr>
            <p:ph idx="2" type="pic"/>
          </p:nvPr>
        </p:nvSpPr>
        <p:spPr>
          <a:xfrm>
            <a:off x="5888002" y="439730"/>
            <a:ext cx="5660531" cy="6045736"/>
          </a:xfrm>
          <a:prstGeom prst="rect">
            <a:avLst/>
          </a:prstGeom>
          <a:solidFill>
            <a:srgbClr val="F2F2F2"/>
          </a:solidFill>
          <a:ln>
            <a:noFill/>
          </a:ln>
        </p:spPr>
      </p:sp>
      <p:sp>
        <p:nvSpPr>
          <p:cNvPr id="118" name="Google Shape;118;p80"/>
          <p:cNvSpPr/>
          <p:nvPr/>
        </p:nvSpPr>
        <p:spPr>
          <a:xfrm flipH="1">
            <a:off x="0" y="3605397"/>
            <a:ext cx="3617343" cy="3252603"/>
          </a:xfrm>
          <a:prstGeom prst="rect">
            <a:avLst/>
          </a:prstGeom>
          <a:noFill/>
          <a:ln>
            <a:noFill/>
          </a:ln>
        </p:spPr>
      </p:sp>
      <p:sp>
        <p:nvSpPr>
          <p:cNvPr id="119" name="Google Shape;119;p80"/>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0" name="Google Shape;120;p80"/>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hoto Slide">
  <p:cSld name="1_Photo Slide">
    <p:spTree>
      <p:nvGrpSpPr>
        <p:cNvPr id="121" name="Shape 121"/>
        <p:cNvGrpSpPr/>
        <p:nvPr/>
      </p:nvGrpSpPr>
      <p:grpSpPr>
        <a:xfrm>
          <a:off x="0" y="0"/>
          <a:ext cx="0" cy="0"/>
          <a:chOff x="0" y="0"/>
          <a:chExt cx="0" cy="0"/>
        </a:xfrm>
      </p:grpSpPr>
      <p:sp>
        <p:nvSpPr>
          <p:cNvPr id="122" name="Google Shape;122;p81"/>
          <p:cNvSpPr/>
          <p:nvPr/>
        </p:nvSpPr>
        <p:spPr>
          <a:xfrm>
            <a:off x="0" y="-25830"/>
            <a:ext cx="6678706"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81"/>
          <p:cNvSpPr/>
          <p:nvPr>
            <p:ph idx="2" type="pic"/>
          </p:nvPr>
        </p:nvSpPr>
        <p:spPr>
          <a:xfrm>
            <a:off x="6536269" y="439730"/>
            <a:ext cx="5012264" cy="6045736"/>
          </a:xfrm>
          <a:prstGeom prst="rect">
            <a:avLst/>
          </a:prstGeom>
          <a:solidFill>
            <a:srgbClr val="F2F2F2"/>
          </a:solidFill>
          <a:ln>
            <a:noFill/>
          </a:ln>
        </p:spPr>
      </p:sp>
      <p:sp>
        <p:nvSpPr>
          <p:cNvPr id="124" name="Google Shape;124;p81"/>
          <p:cNvSpPr/>
          <p:nvPr/>
        </p:nvSpPr>
        <p:spPr>
          <a:xfrm flipH="1">
            <a:off x="0" y="3605397"/>
            <a:ext cx="3617343" cy="3252603"/>
          </a:xfrm>
          <a:prstGeom prst="rect">
            <a:avLst/>
          </a:prstGeom>
          <a:noFill/>
          <a:ln>
            <a:noFill/>
          </a:ln>
        </p:spPr>
      </p:sp>
      <p:sp>
        <p:nvSpPr>
          <p:cNvPr id="125" name="Google Shape;125;p81"/>
          <p:cNvSpPr txBox="1"/>
          <p:nvPr>
            <p:ph idx="1" type="body"/>
          </p:nvPr>
        </p:nvSpPr>
        <p:spPr>
          <a:xfrm>
            <a:off x="898358" y="2107770"/>
            <a:ext cx="535004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6" name="Google Shape;126;p81"/>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hoto Slide">
  <p:cSld name="2_Photo Slide">
    <p:spTree>
      <p:nvGrpSpPr>
        <p:cNvPr id="127" name="Shape 127"/>
        <p:cNvGrpSpPr/>
        <p:nvPr/>
      </p:nvGrpSpPr>
      <p:grpSpPr>
        <a:xfrm>
          <a:off x="0" y="0"/>
          <a:ext cx="0" cy="0"/>
          <a:chOff x="0" y="0"/>
          <a:chExt cx="0" cy="0"/>
        </a:xfrm>
      </p:grpSpPr>
      <p:sp>
        <p:nvSpPr>
          <p:cNvPr id="128" name="Google Shape;128;p82"/>
          <p:cNvSpPr/>
          <p:nvPr/>
        </p:nvSpPr>
        <p:spPr>
          <a:xfrm>
            <a:off x="5513294" y="0"/>
            <a:ext cx="6678706"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82"/>
          <p:cNvSpPr/>
          <p:nvPr>
            <p:ph idx="2" type="pic"/>
          </p:nvPr>
        </p:nvSpPr>
        <p:spPr>
          <a:xfrm>
            <a:off x="572491" y="406132"/>
            <a:ext cx="5012264" cy="6045736"/>
          </a:xfrm>
          <a:prstGeom prst="rect">
            <a:avLst/>
          </a:prstGeom>
          <a:solidFill>
            <a:srgbClr val="F2F2F2"/>
          </a:solidFill>
          <a:ln>
            <a:noFill/>
          </a:ln>
        </p:spPr>
      </p:sp>
      <p:sp>
        <p:nvSpPr>
          <p:cNvPr id="130" name="Google Shape;130;p82"/>
          <p:cNvSpPr/>
          <p:nvPr/>
        </p:nvSpPr>
        <p:spPr>
          <a:xfrm flipH="1">
            <a:off x="5020391" y="3937382"/>
            <a:ext cx="3617343" cy="3252603"/>
          </a:xfrm>
          <a:prstGeom prst="rect">
            <a:avLst/>
          </a:prstGeom>
          <a:noFill/>
          <a:ln>
            <a:noFill/>
          </a:ln>
        </p:spPr>
      </p:sp>
      <p:sp>
        <p:nvSpPr>
          <p:cNvPr id="131" name="Google Shape;131;p82"/>
          <p:cNvSpPr txBox="1"/>
          <p:nvPr>
            <p:ph idx="1" type="body"/>
          </p:nvPr>
        </p:nvSpPr>
        <p:spPr>
          <a:xfrm>
            <a:off x="6120353" y="2294037"/>
            <a:ext cx="535004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2" name="Google Shape;132;p82"/>
          <p:cNvSpPr txBox="1"/>
          <p:nvPr>
            <p:ph idx="3" type="body"/>
          </p:nvPr>
        </p:nvSpPr>
        <p:spPr>
          <a:xfrm>
            <a:off x="6829063" y="650693"/>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133" name="Shape 133"/>
        <p:cNvGrpSpPr/>
        <p:nvPr/>
      </p:nvGrpSpPr>
      <p:grpSpPr>
        <a:xfrm>
          <a:off x="0" y="0"/>
          <a:ext cx="0" cy="0"/>
          <a:chOff x="0" y="0"/>
          <a:chExt cx="0" cy="0"/>
        </a:xfrm>
      </p:grpSpPr>
      <p:sp>
        <p:nvSpPr>
          <p:cNvPr id="134" name="Google Shape;134;p83"/>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83"/>
          <p:cNvSpPr/>
          <p:nvPr/>
        </p:nvSpPr>
        <p:spPr>
          <a:xfrm flipH="1">
            <a:off x="-1" y="2536167"/>
            <a:ext cx="4806475" cy="4321834"/>
          </a:xfrm>
          <a:prstGeom prst="rect">
            <a:avLst/>
          </a:prstGeom>
          <a:noFill/>
          <a:ln>
            <a:noFill/>
          </a:ln>
        </p:spPr>
      </p:sp>
      <p:sp>
        <p:nvSpPr>
          <p:cNvPr id="136" name="Google Shape;136;p83"/>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 name="Google Shape;137;p83"/>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83"/>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9" name="Google Shape;139;p8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140" name="Shape 140"/>
        <p:cNvGrpSpPr/>
        <p:nvPr/>
      </p:nvGrpSpPr>
      <p:grpSpPr>
        <a:xfrm>
          <a:off x="0" y="0"/>
          <a:ext cx="0" cy="0"/>
          <a:chOff x="0" y="0"/>
          <a:chExt cx="0" cy="0"/>
        </a:xfrm>
      </p:grpSpPr>
      <p:sp>
        <p:nvSpPr>
          <p:cNvPr id="141" name="Google Shape;141;p84"/>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2" name="Google Shape;142;p84"/>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3" name="Google Shape;143;p84"/>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84"/>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84"/>
          <p:cNvSpPr/>
          <p:nvPr/>
        </p:nvSpPr>
        <p:spPr>
          <a:xfrm flipH="1">
            <a:off x="-1" y="3605397"/>
            <a:ext cx="1224951" cy="3252603"/>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146" name="Shape 146"/>
        <p:cNvGrpSpPr/>
        <p:nvPr/>
      </p:nvGrpSpPr>
      <p:grpSpPr>
        <a:xfrm>
          <a:off x="0" y="0"/>
          <a:ext cx="0" cy="0"/>
          <a:chOff x="0" y="0"/>
          <a:chExt cx="0" cy="0"/>
        </a:xfrm>
      </p:grpSpPr>
      <p:sp>
        <p:nvSpPr>
          <p:cNvPr id="147" name="Google Shape;147;p85"/>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 name="Google Shape;148;p85"/>
          <p:cNvSpPr/>
          <p:nvPr/>
        </p:nvSpPr>
        <p:spPr>
          <a:xfrm flipH="1">
            <a:off x="3053750" y="2684947"/>
            <a:ext cx="4641011" cy="4173054"/>
          </a:xfrm>
          <a:prstGeom prst="rect">
            <a:avLst/>
          </a:prstGeom>
          <a:noFill/>
          <a:ln>
            <a:noFill/>
          </a:ln>
        </p:spPr>
      </p:sp>
      <p:sp>
        <p:nvSpPr>
          <p:cNvPr id="149" name="Google Shape;149;p85"/>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Google Shape;150;p85"/>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51" name="Google Shape;151;p85"/>
          <p:cNvPicPr preferRelativeResize="0"/>
          <p:nvPr/>
        </p:nvPicPr>
        <p:blipFill rotWithShape="1">
          <a:blip r:embed="rId2">
            <a:alphaModFix/>
          </a:blip>
          <a:srcRect b="0" l="-25867" r="0" t="0"/>
          <a:stretch/>
        </p:blipFill>
        <p:spPr>
          <a:xfrm flipH="1">
            <a:off x="0" y="1333922"/>
            <a:ext cx="8439100" cy="5375657"/>
          </a:xfrm>
          <a:prstGeom prst="rect">
            <a:avLst/>
          </a:prstGeom>
          <a:noFill/>
          <a:ln>
            <a:noFill/>
          </a:ln>
        </p:spPr>
      </p:pic>
      <p:sp>
        <p:nvSpPr>
          <p:cNvPr id="152" name="Google Shape;152;p85"/>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153" name="Shape 153"/>
        <p:cNvGrpSpPr/>
        <p:nvPr/>
      </p:nvGrpSpPr>
      <p:grpSpPr>
        <a:xfrm>
          <a:off x="0" y="0"/>
          <a:ext cx="0" cy="0"/>
          <a:chOff x="0" y="0"/>
          <a:chExt cx="0" cy="0"/>
        </a:xfrm>
      </p:grpSpPr>
      <p:sp>
        <p:nvSpPr>
          <p:cNvPr id="154" name="Google Shape;154;p86"/>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86"/>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Google Shape;156;p86"/>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157" name="Google Shape;157;p86"/>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158" name="Google Shape;158;p86"/>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159" name="Shape 159"/>
        <p:cNvGrpSpPr/>
        <p:nvPr/>
      </p:nvGrpSpPr>
      <p:grpSpPr>
        <a:xfrm>
          <a:off x="0" y="0"/>
          <a:ext cx="0" cy="0"/>
          <a:chOff x="0" y="0"/>
          <a:chExt cx="0" cy="0"/>
        </a:xfrm>
      </p:grpSpPr>
      <p:sp>
        <p:nvSpPr>
          <p:cNvPr id="160" name="Google Shape;160;p87"/>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61" name="Google Shape;161;p87"/>
          <p:cNvSpPr/>
          <p:nvPr/>
        </p:nvSpPr>
        <p:spPr>
          <a:xfrm>
            <a:off x="8574657" y="3092939"/>
            <a:ext cx="3617343" cy="3252603"/>
          </a:xfrm>
          <a:prstGeom prst="rect">
            <a:avLst/>
          </a:prstGeom>
          <a:noFill/>
          <a:ln>
            <a:noFill/>
          </a:ln>
        </p:spPr>
      </p:sp>
      <p:sp>
        <p:nvSpPr>
          <p:cNvPr id="162" name="Google Shape;162;p87"/>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63" name="Google Shape;163;p87"/>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4" name="Google Shape;164;p87"/>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5" name="Google Shape;165;p87"/>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66" name="Google Shape;166;p87"/>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167" name="Google Shape;167;p87"/>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69"/>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69"/>
          <p:cNvPicPr preferRelativeResize="0"/>
          <p:nvPr/>
        </p:nvPicPr>
        <p:blipFill rotWithShape="1">
          <a:blip r:embed="rId1">
            <a:alphaModFix/>
          </a:blip>
          <a:srcRect b="0" l="0" r="0" t="0"/>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hyperlink" Target="https://ecosmartproject.eu/" TargetMode="External"/><Relationship Id="rId5" Type="http://schemas.openxmlformats.org/officeDocument/2006/relationships/image" Target="../media/image4.png"/><Relationship Id="rId6" Type="http://schemas.openxmlformats.org/officeDocument/2006/relationships/image" Target="../media/image7.jpg"/><Relationship Id="rId7" Type="http://schemas.openxmlformats.org/officeDocument/2006/relationships/image" Target="../media/image6.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9.png"/><Relationship Id="rId7"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hyperlink" Target="https://www.weforum.org/stories/2023/04/survey-of-travelers-finds-76-want-more-sustainable-options/" TargetMode="External"/><Relationship Id="rId5" Type="http://schemas.openxmlformats.org/officeDocument/2006/relationships/hyperlink" Target="https://www.mayatravel.ai/blog/4-things-gen-z-is-looking-for-in-travel-plann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ipsos.com/sites/default/files/ct/news/documents/2021-12/EU-attitudes-tourism-report.pdf" TargetMode="External"/><Relationship Id="rId4" Type="http://schemas.openxmlformats.org/officeDocument/2006/relationships/image" Target="../media/image33.png"/><Relationship Id="rId5" Type="http://schemas.openxmlformats.org/officeDocument/2006/relationships/image" Target="../media/image27.png"/><Relationship Id="rId6" Type="http://schemas.openxmlformats.org/officeDocument/2006/relationships/hyperlink" Target="https://www.ipsos.com/sites/default/files/ct/news/documents/2021-12/EU-attitudes-tourism-report.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66.png"/><Relationship Id="rId5" Type="http://schemas.openxmlformats.org/officeDocument/2006/relationships/image" Target="../media/image29.png"/><Relationship Id="rId6" Type="http://schemas.openxmlformats.org/officeDocument/2006/relationships/image" Target="../media/image43.png"/><Relationship Id="rId7"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discoverireland.ie/guides/sustainable-accommodation" TargetMode="External"/><Relationship Id="rId4" Type="http://schemas.openxmlformats.org/officeDocument/2006/relationships/hyperlink" Target="https://www.irishtimes.com/life-style/travel/2024/04/27/championing-a-new-path-to-tourism-in-clare/" TargetMode="External"/><Relationship Id="rId9" Type="http://schemas.openxmlformats.org/officeDocument/2006/relationships/hyperlink" Target="https://www.instagram.com/armadaspanishpoint/" TargetMode="External"/><Relationship Id="rId5" Type="http://schemas.openxmlformats.org/officeDocument/2006/relationships/hyperlink" Target="https://www.armadahotel.com/our-values.html" TargetMode="External"/><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armadahotel.com/cmsFiles/local_supplier_expenditure_policy.pdf" TargetMode="External"/><Relationship Id="rId4" Type="http://schemas.openxmlformats.org/officeDocument/2006/relationships/hyperlink" Target="https://www.armadahotel.com/our-values.html" TargetMode="External"/><Relationship Id="rId5"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6.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42.png"/><Relationship Id="rId6" Type="http://schemas.openxmlformats.org/officeDocument/2006/relationships/hyperlink" Target="https://unplugged.rest/" TargetMode="External"/><Relationship Id="rId7" Type="http://schemas.openxmlformats.org/officeDocument/2006/relationships/image" Target="../media/image54.png"/><Relationship Id="rId8" Type="http://schemas.openxmlformats.org/officeDocument/2006/relationships/hyperlink" Target="https://unplugged.rest/"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hyperlink" Target="https://samsu.ie/" TargetMode="External"/><Relationship Id="rId6" Type="http://schemas.openxmlformats.org/officeDocument/2006/relationships/image" Target="../media/image58.png"/><Relationship Id="rId7" Type="http://schemas.openxmlformats.org/officeDocument/2006/relationships/hyperlink" Target="https://samsu.i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hyperlink" Target="https://www.careysmanor.com/packages/special-offers/digital-detox-spa-break/" TargetMode="External"/><Relationship Id="rId6" Type="http://schemas.openxmlformats.org/officeDocument/2006/relationships/image" Target="../media/image49.png"/><Relationship Id="rId7" Type="http://schemas.openxmlformats.org/officeDocument/2006/relationships/hyperlink" Target="https://www.careysmanor.com/packages/special-offers/digital-detox-spa-break/"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7.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6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environment.ec.europa.eu/topics/circular-economy-topics/green-claims_en" TargetMode="External"/><Relationship Id="rId4" Type="http://schemas.openxmlformats.org/officeDocument/2006/relationships/hyperlink" Target="https://finance.ec.europa.eu/capital-markets-union-and-financial-markets/company-reporting-and-auditing/company-reporting/corporate-sustainability-reporting_en" TargetMode="External"/><Relationship Id="rId5" Type="http://schemas.openxmlformats.org/officeDocument/2006/relationships/image" Target="../media/image36.png"/><Relationship Id="rId6" Type="http://schemas.openxmlformats.org/officeDocument/2006/relationships/image" Target="../media/image48.jpg"/><Relationship Id="rId7" Type="http://schemas.openxmlformats.org/officeDocument/2006/relationships/hyperlink" Target="https://www.youtube.com/watch?v=x70bgglHMOk&amp;t=22s" TargetMode="External"/><Relationship Id="rId8" Type="http://schemas.openxmlformats.org/officeDocument/2006/relationships/hyperlink" Target="https://www.youtube.com/watch?v=x70bgglHMOk&amp;t=22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png"/><Relationship Id="rId4" Type="http://schemas.openxmlformats.org/officeDocument/2006/relationships/hyperlink" Target="https://www.thesocialhub.co/impact/" TargetMode="External"/><Relationship Id="rId5" Type="http://schemas.openxmlformats.org/officeDocument/2006/relationships/image" Target="../media/image57.png"/><Relationship Id="rId6" Type="http://schemas.openxmlformats.org/officeDocument/2006/relationships/hyperlink" Target="https://www.thesocialhub.co/impact/"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thesocialhub.co/impact/"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hyperlink" Target="https://publuu.com/flip-book/873467/1984534" TargetMode="External"/><Relationship Id="rId5" Type="http://schemas.openxmlformats.org/officeDocument/2006/relationships/image" Target="../media/image59.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6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0.png"/><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5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comments" Target="../comments/comment1.xml"/><Relationship Id="rId4" Type="http://schemas.openxmlformats.org/officeDocument/2006/relationships/hyperlink" Target="https://www.instagram.com/" TargetMode="External"/><Relationship Id="rId5" Type="http://schemas.openxmlformats.org/officeDocument/2006/relationships/hyperlink" Target="https://www.tiktok.com/explore" TargetMode="External"/><Relationship Id="rId6" Type="http://schemas.openxmlformats.org/officeDocument/2006/relationships/hyperlink" Target="https://www.facebook.com/" TargetMode="External"/><Relationship Id="rId7" Type="http://schemas.openxmlformats.org/officeDocument/2006/relationships/hyperlink" Target="https://www.youtube.com/short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hyperlink" Target="https://www.canva.com/" TargetMode="External"/><Relationship Id="rId4" Type="http://schemas.openxmlformats.org/officeDocument/2006/relationships/hyperlink" Target="https://www.capcut.com/" TargetMode="External"/><Relationship Id="rId5" Type="http://schemas.openxmlformats.org/officeDocument/2006/relationships/hyperlink" Target="https://www.adobe.com/expres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0.png"/><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5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6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6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5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hyperlink" Target="https://finance.ec.europa.eu/capital-markets-union-and-financial-markets/company-reporting-and-auditing/company-reporting/corporate-sustainability-reporting_en" TargetMode="External"/><Relationship Id="rId4" Type="http://schemas.openxmlformats.org/officeDocument/2006/relationships/hyperlink" Target="https://environment.ec.europa.eu/topics/circular-economy-topics/green-claims_en" TargetMode="External"/><Relationship Id="rId5" Type="http://schemas.openxmlformats.org/officeDocument/2006/relationships/hyperlink" Target="https://environment.ec.europa.eu/topics/circular-economy-topics/green-claims_en" TargetMode="External"/><Relationship Id="rId6" Type="http://schemas.openxmlformats.org/officeDocument/2006/relationships/image" Target="../media/image6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6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20.png"/><Relationship Id="rId4" Type="http://schemas.openxmlformats.org/officeDocument/2006/relationships/image" Target="../media/image7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hyperlink" Target="https://sustainablehotels.podbean.com/e/pofessor-xavier-font-and-safina-naz-university-of-surrey/" TargetMode="External"/><Relationship Id="rId4" Type="http://schemas.openxmlformats.org/officeDocument/2006/relationships/image" Target="../media/image36.png"/><Relationship Id="rId5" Type="http://schemas.openxmlformats.org/officeDocument/2006/relationships/hyperlink" Target="https://sustainablehotels.podbean.com/e/pofessor-xavier-font-and-safina-naz-university-of-surrey/" TargetMode="External"/><Relationship Id="rId6" Type="http://schemas.openxmlformats.org/officeDocument/2006/relationships/image" Target="../media/image71.png"/><Relationship Id="rId7" Type="http://schemas.openxmlformats.org/officeDocument/2006/relationships/hyperlink" Target="https://sustainablehotels.podbean.com/e/pofessor-xavier-font-and-safina-naz-university-of-surrey/"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6.xml"/><Relationship Id="rId3" Type="http://schemas.openxmlformats.org/officeDocument/2006/relationships/image" Target="../media/image7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14.png"/><Relationship Id="rId4" Type="http://schemas.openxmlformats.org/officeDocument/2006/relationships/hyperlink" Target="https://ecosmartproject.eu/" TargetMode="External"/><Relationship Id="rId5" Type="http://schemas.openxmlformats.org/officeDocument/2006/relationships/image" Target="../media/image10.png"/><Relationship Id="rId6"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1"/>
          <p:cNvPicPr preferRelativeResize="0"/>
          <p:nvPr/>
        </p:nvPicPr>
        <p:blipFill rotWithShape="1">
          <a:blip r:embed="rId3">
            <a:alphaModFix/>
          </a:blip>
          <a:srcRect b="0" l="0" r="0" t="0"/>
          <a:stretch/>
        </p:blipFill>
        <p:spPr>
          <a:xfrm>
            <a:off x="206743" y="719636"/>
            <a:ext cx="4125188" cy="2499202"/>
          </a:xfrm>
          <a:prstGeom prst="rect">
            <a:avLst/>
          </a:prstGeom>
          <a:noFill/>
          <a:ln>
            <a:noFill/>
          </a:ln>
        </p:spPr>
      </p:pic>
      <p:sp>
        <p:nvSpPr>
          <p:cNvPr id="173" name="Google Shape;173;p1"/>
          <p:cNvSpPr txBox="1"/>
          <p:nvPr/>
        </p:nvSpPr>
        <p:spPr>
          <a:xfrm flipH="1">
            <a:off x="0" y="5907135"/>
            <a:ext cx="5277146" cy="506161"/>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4">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74" name="Google Shape;174;p1"/>
          <p:cNvSpPr txBox="1"/>
          <p:nvPr/>
        </p:nvSpPr>
        <p:spPr>
          <a:xfrm>
            <a:off x="257231" y="109364"/>
            <a:ext cx="4628920" cy="400110"/>
          </a:xfrm>
          <a:prstGeom prst="rect">
            <a:avLst/>
          </a:prstGeom>
          <a:solidFill>
            <a:srgbClr val="00B6E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lt1"/>
                </a:solidFill>
                <a:latin typeface="Calibri"/>
                <a:ea typeface="Calibri"/>
                <a:cs typeface="Calibri"/>
                <a:sym typeface="Calibri"/>
              </a:rPr>
              <a:t>C3 </a:t>
            </a:r>
            <a:r>
              <a:rPr lang="en-US" sz="2000">
                <a:solidFill>
                  <a:schemeClr val="lt1"/>
                </a:solidFill>
                <a:latin typeface="Calibri"/>
                <a:ea typeface="Calibri"/>
                <a:cs typeface="Calibri"/>
                <a:sym typeface="Calibri"/>
              </a:rPr>
              <a:t>Liderazgo, cambio y comunicación</a:t>
            </a:r>
            <a:endParaRPr sz="2000">
              <a:solidFill>
                <a:schemeClr val="lt1"/>
              </a:solidFill>
              <a:latin typeface="Calibri"/>
              <a:ea typeface="Calibri"/>
              <a:cs typeface="Calibri"/>
              <a:sym typeface="Calibri"/>
            </a:endParaRPr>
          </a:p>
        </p:txBody>
      </p:sp>
      <p:sp>
        <p:nvSpPr>
          <p:cNvPr id="175" name="Google Shape;175;p1"/>
          <p:cNvSpPr txBox="1"/>
          <p:nvPr/>
        </p:nvSpPr>
        <p:spPr>
          <a:xfrm>
            <a:off x="257231" y="3429000"/>
            <a:ext cx="6097870" cy="16992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62A844"/>
              </a:buClr>
              <a:buSzPts val="4400"/>
              <a:buFont typeface="Calibri"/>
              <a:buNone/>
            </a:pPr>
            <a:r>
              <a:rPr b="1" lang="en-US" sz="4400">
                <a:solidFill>
                  <a:srgbClr val="62A844"/>
                </a:solidFill>
                <a:latin typeface="Calibri"/>
                <a:ea typeface="Calibri"/>
                <a:cs typeface="Calibri"/>
                <a:sym typeface="Calibri"/>
              </a:rPr>
              <a:t>Módulo 2 </a:t>
            </a:r>
            <a:endParaRPr/>
          </a:p>
          <a:p>
            <a:pPr indent="0" lvl="0" marL="0" marR="0" rtl="0" algn="l">
              <a:lnSpc>
                <a:spcPct val="100555"/>
              </a:lnSpc>
              <a:spcBef>
                <a:spcPts val="0"/>
              </a:spcBef>
              <a:spcAft>
                <a:spcPts val="0"/>
              </a:spcAft>
              <a:buNone/>
            </a:pPr>
            <a:r>
              <a:rPr lang="en-US" sz="3600">
                <a:solidFill>
                  <a:srgbClr val="62A844"/>
                </a:solidFill>
                <a:latin typeface="Calibri"/>
                <a:ea typeface="Calibri"/>
                <a:cs typeface="Calibri"/>
                <a:sym typeface="Calibri"/>
              </a:rPr>
              <a:t>Marketing digital para la sostenibilidad</a:t>
            </a:r>
            <a:endParaRPr/>
          </a:p>
        </p:txBody>
      </p:sp>
      <p:pic>
        <p:nvPicPr>
          <p:cNvPr id="176" name="Google Shape;176;p1"/>
          <p:cNvPicPr preferRelativeResize="0"/>
          <p:nvPr/>
        </p:nvPicPr>
        <p:blipFill>
          <a:blip r:embed="rId5">
            <a:alphaModFix/>
          </a:blip>
          <a:stretch>
            <a:fillRect/>
          </a:stretch>
        </p:blipFill>
        <p:spPr>
          <a:xfrm>
            <a:off x="5390674" y="0"/>
            <a:ext cx="6422025" cy="5595281"/>
          </a:xfrm>
          <a:prstGeom prst="rect">
            <a:avLst/>
          </a:prstGeom>
          <a:noFill/>
          <a:ln>
            <a:noFill/>
          </a:ln>
        </p:spPr>
      </p:pic>
      <p:pic>
        <p:nvPicPr>
          <p:cNvPr id="177" name="Google Shape;177;p1"/>
          <p:cNvPicPr preferRelativeResize="0"/>
          <p:nvPr/>
        </p:nvPicPr>
        <p:blipFill rotWithShape="1">
          <a:blip r:embed="rId6">
            <a:alphaModFix/>
          </a:blip>
          <a:srcRect b="0" l="0" r="0" t="0"/>
          <a:stretch/>
        </p:blipFill>
        <p:spPr>
          <a:xfrm>
            <a:off x="5354125" y="260925"/>
            <a:ext cx="6458575" cy="3168075"/>
          </a:xfrm>
          <a:prstGeom prst="rect">
            <a:avLst/>
          </a:prstGeom>
          <a:noFill/>
          <a:ln>
            <a:noFill/>
          </a:ln>
        </p:spPr>
      </p:pic>
      <p:pic>
        <p:nvPicPr>
          <p:cNvPr id="178" name="Google Shape;178;p1"/>
          <p:cNvPicPr preferRelativeResize="0"/>
          <p:nvPr/>
        </p:nvPicPr>
        <p:blipFill rotWithShape="1">
          <a:blip r:embed="rId7">
            <a:alphaModFix/>
          </a:blip>
          <a:srcRect b="0" l="0" r="0" t="0"/>
          <a:stretch/>
        </p:blipFill>
        <p:spPr>
          <a:xfrm>
            <a:off x="5545927" y="4634785"/>
            <a:ext cx="1100146" cy="719143"/>
          </a:xfrm>
          <a:prstGeom prst="rect">
            <a:avLst/>
          </a:prstGeom>
          <a:noFill/>
          <a:ln>
            <a:noFill/>
          </a:ln>
        </p:spPr>
      </p:pic>
      <p:pic>
        <p:nvPicPr>
          <p:cNvPr id="179" name="Google Shape;179;p1"/>
          <p:cNvPicPr preferRelativeResize="0"/>
          <p:nvPr/>
        </p:nvPicPr>
        <p:blipFill>
          <a:blip r:embed="rId8">
            <a:alphaModFix/>
          </a:blip>
          <a:stretch>
            <a:fillRect/>
          </a:stretch>
        </p:blipFill>
        <p:spPr>
          <a:xfrm>
            <a:off x="5352175" y="5753950"/>
            <a:ext cx="5944349" cy="875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2"/>
          <p:cNvSpPr txBox="1"/>
          <p:nvPr/>
        </p:nvSpPr>
        <p:spPr>
          <a:xfrm>
            <a:off x="576000" y="312221"/>
            <a:ext cx="10952172"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3 – </a:t>
            </a:r>
            <a:r>
              <a:rPr lang="en-US" sz="1600">
                <a:solidFill>
                  <a:schemeClr val="lt1"/>
                </a:solidFill>
                <a:latin typeface="Calibri"/>
                <a:ea typeface="Calibri"/>
                <a:cs typeface="Calibri"/>
                <a:sym typeface="Calibri"/>
              </a:rPr>
              <a:t>Liderazgo, cambio y comunicación </a:t>
            </a:r>
            <a:r>
              <a:rPr b="1" lang="en-US" sz="1600">
                <a:solidFill>
                  <a:schemeClr val="lt1"/>
                </a:solidFill>
                <a:latin typeface="Calibri"/>
                <a:ea typeface="Calibri"/>
                <a:cs typeface="Calibri"/>
                <a:sym typeface="Calibri"/>
              </a:rPr>
              <a:t>|   Módulo 2 - </a:t>
            </a:r>
            <a:r>
              <a:rPr lang="en-US" sz="1600">
                <a:solidFill>
                  <a:schemeClr val="lt1"/>
                </a:solidFill>
                <a:latin typeface="Calibri"/>
                <a:ea typeface="Calibri"/>
                <a:cs typeface="Calibri"/>
                <a:sym typeface="Calibri"/>
              </a:rPr>
              <a:t> Marketing digital para la sostenibilidad</a:t>
            </a:r>
            <a:endParaRPr/>
          </a:p>
          <a:p>
            <a:pPr indent="0" lvl="0" marL="0" marR="0" rtl="0" algn="l">
              <a:spcBef>
                <a:spcPts val="0"/>
              </a:spcBef>
              <a:spcAft>
                <a:spcPts val="0"/>
              </a:spcAft>
              <a:buNone/>
            </a:pPr>
            <a:r>
              <a:t/>
            </a:r>
            <a:endParaRPr sz="16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a:p>
            <a:pPr indent="0" lvl="0" marL="0" marR="0" rtl="0" algn="l">
              <a:spcBef>
                <a:spcPts val="0"/>
              </a:spcBef>
              <a:spcAft>
                <a:spcPts val="0"/>
              </a:spcAft>
              <a:buNone/>
            </a:pPr>
            <a:r>
              <a:rPr b="1" lang="en-US" sz="1600">
                <a:solidFill>
                  <a:schemeClr val="lt1"/>
                </a:solidFill>
                <a:latin typeface="Calibri"/>
                <a:ea typeface="Calibri"/>
                <a:cs typeface="Calibri"/>
                <a:sym typeface="Calibri"/>
              </a:rPr>
              <a:t>  </a:t>
            </a:r>
            <a:endParaRPr b="1" sz="2400">
              <a:solidFill>
                <a:schemeClr val="lt1"/>
              </a:solidFill>
              <a:latin typeface="Calibri"/>
              <a:ea typeface="Calibri"/>
              <a:cs typeface="Calibri"/>
              <a:sym typeface="Calibri"/>
            </a:endParaRPr>
          </a:p>
        </p:txBody>
      </p:sp>
      <p:sp>
        <p:nvSpPr>
          <p:cNvPr id="187" name="Google Shape;187;p2"/>
          <p:cNvSpPr txBox="1"/>
          <p:nvPr/>
        </p:nvSpPr>
        <p:spPr>
          <a:xfrm>
            <a:off x="576000" y="655653"/>
            <a:ext cx="10692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chemeClr val="lt1"/>
                </a:solidFill>
                <a:latin typeface="Calibri"/>
                <a:ea typeface="Calibri"/>
                <a:cs typeface="Calibri"/>
                <a:sym typeface="Calibri"/>
              </a:rPr>
              <a:t>Por qué este módulo es importante para tu negocio</a:t>
            </a:r>
            <a:endParaRPr/>
          </a:p>
        </p:txBody>
      </p:sp>
      <p:sp>
        <p:nvSpPr>
          <p:cNvPr id="188" name="Google Shape;188;p2"/>
          <p:cNvSpPr txBox="1"/>
          <p:nvPr/>
        </p:nvSpPr>
        <p:spPr>
          <a:xfrm>
            <a:off x="577975" y="1396825"/>
            <a:ext cx="9563400" cy="7695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1800">
                <a:solidFill>
                  <a:schemeClr val="dk1"/>
                </a:solidFill>
                <a:latin typeface="Calibri"/>
                <a:ea typeface="Calibri"/>
                <a:cs typeface="Calibri"/>
                <a:sym typeface="Calibri"/>
              </a:rPr>
              <a:t>P</a:t>
            </a:r>
            <a:r>
              <a:rPr i="1" lang="en-US" sz="1600">
                <a:solidFill>
                  <a:schemeClr val="dk1"/>
                </a:solidFill>
                <a:latin typeface="Calibri"/>
                <a:ea typeface="Calibri"/>
                <a:cs typeface="Calibri"/>
                <a:sym typeface="Calibri"/>
              </a:rPr>
              <a:t>ara comunicar la sostenibilidad de forma eficaz se necesita algo más que hacer afirmaciones. Las empresas del sector hotelero y de la restauración necesitan historias auténticas, pruebas creíbles y canales de comunicación que generen confianza entre los clientes, los empleados y el resto de partes interesadas.</a:t>
            </a:r>
            <a:endParaRPr b="0" i="1" sz="1600">
              <a:solidFill>
                <a:srgbClr val="000000"/>
              </a:solidFill>
              <a:latin typeface="Calibri"/>
              <a:ea typeface="Calibri"/>
              <a:cs typeface="Calibri"/>
              <a:sym typeface="Calibri"/>
            </a:endParaRPr>
          </a:p>
        </p:txBody>
      </p:sp>
      <p:sp>
        <p:nvSpPr>
          <p:cNvPr id="189" name="Google Shape;189;p2"/>
          <p:cNvSpPr/>
          <p:nvPr/>
        </p:nvSpPr>
        <p:spPr>
          <a:xfrm>
            <a:off x="576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2"/>
          <p:cNvSpPr/>
          <p:nvPr/>
        </p:nvSpPr>
        <p:spPr>
          <a:xfrm>
            <a:off x="576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 name="Google Shape;191;p2"/>
          <p:cNvSpPr txBox="1"/>
          <p:nvPr/>
        </p:nvSpPr>
        <p:spPr>
          <a:xfrm>
            <a:off x="792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01</a:t>
            </a:r>
            <a:endParaRPr/>
          </a:p>
        </p:txBody>
      </p:sp>
      <p:sp>
        <p:nvSpPr>
          <p:cNvPr id="192" name="Google Shape;192;p2"/>
          <p:cNvSpPr txBox="1"/>
          <p:nvPr/>
        </p:nvSpPr>
        <p:spPr>
          <a:xfrm>
            <a:off x="668400" y="3268463"/>
            <a:ext cx="3348000" cy="7026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200">
                <a:solidFill>
                  <a:srgbClr val="62A844"/>
                </a:solidFill>
                <a:latin typeface="Calibri"/>
                <a:ea typeface="Calibri"/>
                <a:cs typeface="Calibri"/>
                <a:sym typeface="Calibri"/>
              </a:rPr>
              <a:t>Cuenta historias auténticas sobre sostenibilidad</a:t>
            </a:r>
            <a:endParaRPr b="1" i="0" sz="2200">
              <a:solidFill>
                <a:srgbClr val="62A844"/>
              </a:solidFill>
              <a:latin typeface="Calibri"/>
              <a:ea typeface="Calibri"/>
              <a:cs typeface="Calibri"/>
              <a:sym typeface="Calibri"/>
            </a:endParaRPr>
          </a:p>
        </p:txBody>
      </p:sp>
      <p:sp>
        <p:nvSpPr>
          <p:cNvPr id="193" name="Google Shape;193;p2"/>
          <p:cNvSpPr txBox="1"/>
          <p:nvPr/>
        </p:nvSpPr>
        <p:spPr>
          <a:xfrm>
            <a:off x="792000" y="4012898"/>
            <a:ext cx="2916000" cy="86177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Aprende a comunicar acciones reales de sostenibilidad de manera que conecten con los clientes y reflejen los valores de tu negocio.</a:t>
            </a:r>
            <a:endParaRPr/>
          </a:p>
        </p:txBody>
      </p:sp>
      <p:sp>
        <p:nvSpPr>
          <p:cNvPr id="194" name="Google Shape;194;p2"/>
          <p:cNvSpPr/>
          <p:nvPr/>
        </p:nvSpPr>
        <p:spPr>
          <a:xfrm>
            <a:off x="4248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
          <p:cNvSpPr/>
          <p:nvPr/>
        </p:nvSpPr>
        <p:spPr>
          <a:xfrm>
            <a:off x="4248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
          <p:cNvSpPr txBox="1"/>
          <p:nvPr/>
        </p:nvSpPr>
        <p:spPr>
          <a:xfrm>
            <a:off x="4464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02</a:t>
            </a:r>
            <a:endParaRPr/>
          </a:p>
        </p:txBody>
      </p:sp>
      <p:sp>
        <p:nvSpPr>
          <p:cNvPr id="197" name="Google Shape;197;p2"/>
          <p:cNvSpPr txBox="1"/>
          <p:nvPr/>
        </p:nvSpPr>
        <p:spPr>
          <a:xfrm>
            <a:off x="4464000" y="3248649"/>
            <a:ext cx="3008400" cy="7026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200">
                <a:solidFill>
                  <a:srgbClr val="62A844"/>
                </a:solidFill>
                <a:latin typeface="Calibri"/>
                <a:ea typeface="Calibri"/>
                <a:cs typeface="Calibri"/>
                <a:sym typeface="Calibri"/>
              </a:rPr>
              <a:t>Fomenta la confianza a través de la transparencia</a:t>
            </a:r>
            <a:endParaRPr b="1" i="0" sz="2200">
              <a:solidFill>
                <a:srgbClr val="62A844"/>
              </a:solidFill>
              <a:latin typeface="Calibri"/>
              <a:ea typeface="Calibri"/>
              <a:cs typeface="Calibri"/>
              <a:sym typeface="Calibri"/>
            </a:endParaRPr>
          </a:p>
        </p:txBody>
      </p:sp>
      <p:sp>
        <p:nvSpPr>
          <p:cNvPr id="198" name="Google Shape;198;p2"/>
          <p:cNvSpPr txBox="1"/>
          <p:nvPr/>
        </p:nvSpPr>
        <p:spPr>
          <a:xfrm>
            <a:off x="4423742" y="4019090"/>
            <a:ext cx="3048757" cy="618374"/>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400">
                <a:solidFill>
                  <a:srgbClr val="262626"/>
                </a:solidFill>
                <a:latin typeface="Calibri"/>
                <a:ea typeface="Calibri"/>
                <a:cs typeface="Calibri"/>
                <a:sym typeface="Calibri"/>
              </a:rPr>
              <a:t>Utiliza pruebas, datos, certificaciones y acciones visibles para reforzar la credibilidad y evitar el «greenwashing</a:t>
            </a:r>
            <a:r>
              <a:rPr lang="en-US" sz="1600">
                <a:solidFill>
                  <a:schemeClr val="dk1"/>
                </a:solidFill>
                <a:latin typeface="Calibri"/>
                <a:ea typeface="Calibri"/>
                <a:cs typeface="Calibri"/>
                <a:sym typeface="Calibri"/>
              </a:rPr>
              <a:t>».</a:t>
            </a:r>
            <a:endParaRPr b="0" i="0" sz="1500">
              <a:solidFill>
                <a:srgbClr val="262626"/>
              </a:solidFill>
              <a:latin typeface="Calibri"/>
              <a:ea typeface="Calibri"/>
              <a:cs typeface="Calibri"/>
              <a:sym typeface="Calibri"/>
            </a:endParaRPr>
          </a:p>
        </p:txBody>
      </p:sp>
      <p:sp>
        <p:nvSpPr>
          <p:cNvPr id="199" name="Google Shape;199;p2"/>
          <p:cNvSpPr/>
          <p:nvPr/>
        </p:nvSpPr>
        <p:spPr>
          <a:xfrm>
            <a:off x="7920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
          <p:cNvSpPr/>
          <p:nvPr/>
        </p:nvSpPr>
        <p:spPr>
          <a:xfrm>
            <a:off x="7920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
          <p:cNvSpPr txBox="1"/>
          <p:nvPr/>
        </p:nvSpPr>
        <p:spPr>
          <a:xfrm>
            <a:off x="8136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03</a:t>
            </a:r>
            <a:endParaRPr/>
          </a:p>
        </p:txBody>
      </p:sp>
      <p:sp>
        <p:nvSpPr>
          <p:cNvPr id="202" name="Google Shape;202;p2"/>
          <p:cNvSpPr txBox="1"/>
          <p:nvPr/>
        </p:nvSpPr>
        <p:spPr>
          <a:xfrm>
            <a:off x="8135999" y="3248649"/>
            <a:ext cx="3084000" cy="7026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200">
                <a:solidFill>
                  <a:srgbClr val="62A844"/>
                </a:solidFill>
                <a:latin typeface="Calibri"/>
                <a:ea typeface="Calibri"/>
                <a:cs typeface="Calibri"/>
                <a:sym typeface="Calibri"/>
              </a:rPr>
              <a:t>Utilice los canales digitales de forma eficaz</a:t>
            </a:r>
            <a:endParaRPr b="1" i="0" sz="2200">
              <a:solidFill>
                <a:srgbClr val="62A844"/>
              </a:solidFill>
              <a:latin typeface="Calibri"/>
              <a:ea typeface="Calibri"/>
              <a:cs typeface="Calibri"/>
              <a:sym typeface="Calibri"/>
            </a:endParaRPr>
          </a:p>
        </p:txBody>
      </p:sp>
      <p:sp>
        <p:nvSpPr>
          <p:cNvPr id="203" name="Google Shape;203;p2"/>
          <p:cNvSpPr txBox="1"/>
          <p:nvPr/>
        </p:nvSpPr>
        <p:spPr>
          <a:xfrm>
            <a:off x="413998" y="5745307"/>
            <a:ext cx="10211959"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Desarrolla rutinas que ayuden a los equipos a utilizar las pruebas de forma coherente, supervisar el progreso y mejorar el rendimiento con el tiempo.</a:t>
            </a:r>
            <a:endParaRPr sz="1600">
              <a:solidFill>
                <a:schemeClr val="lt2"/>
              </a:solidFill>
              <a:latin typeface="Calibri"/>
              <a:ea typeface="Calibri"/>
              <a:cs typeface="Calibri"/>
              <a:sym typeface="Calibri"/>
            </a:endParaRPr>
          </a:p>
        </p:txBody>
      </p:sp>
      <p:sp>
        <p:nvSpPr>
          <p:cNvPr id="204" name="Google Shape;204;p2"/>
          <p:cNvSpPr/>
          <p:nvPr/>
        </p:nvSpPr>
        <p:spPr>
          <a:xfrm>
            <a:off x="413998" y="5622862"/>
            <a:ext cx="10800000" cy="90515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en-US" sz="1600">
                <a:solidFill>
                  <a:schemeClr val="lt1"/>
                </a:solidFill>
                <a:latin typeface="Calibri"/>
                <a:ea typeface="Calibri"/>
                <a:cs typeface="Calibri"/>
                <a:sym typeface="Calibri"/>
              </a:rPr>
              <a:t>La Papa (Irlanda), McNicholl Caravans (Irlanda), Coco Hotel (Dinamarca)</a:t>
            </a:r>
            <a:endParaRPr/>
          </a:p>
        </p:txBody>
      </p:sp>
      <p:sp>
        <p:nvSpPr>
          <p:cNvPr id="205" name="Google Shape;205;p2"/>
          <p:cNvSpPr txBox="1"/>
          <p:nvPr/>
        </p:nvSpPr>
        <p:spPr>
          <a:xfrm>
            <a:off x="576000" y="5274647"/>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a:solidFill>
                  <a:srgbClr val="262626"/>
                </a:solidFill>
                <a:latin typeface="Calibri"/>
                <a:ea typeface="Calibri"/>
                <a:cs typeface="Calibri"/>
                <a:sym typeface="Calibri"/>
              </a:rPr>
              <a:t>Conoce las empresas de las que aprenderás en este módulo</a:t>
            </a:r>
            <a:endParaRPr/>
          </a:p>
        </p:txBody>
      </p:sp>
      <p:sp>
        <p:nvSpPr>
          <p:cNvPr id="206" name="Google Shape;206;p2"/>
          <p:cNvSpPr txBox="1"/>
          <p:nvPr/>
        </p:nvSpPr>
        <p:spPr>
          <a:xfrm>
            <a:off x="8030341" y="3931765"/>
            <a:ext cx="3084091"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Comprende cómo los sitios web, las redes sociales y las comunicaciones con los clientes pueden respaldar los mensajes de sostenibilidad y la implicación de los clientes. </a:t>
            </a:r>
            <a:endParaRPr/>
          </a:p>
        </p:txBody>
      </p:sp>
      <p:pic>
        <p:nvPicPr>
          <p:cNvPr id="207" name="Google Shape;207;p2"/>
          <p:cNvPicPr preferRelativeResize="0"/>
          <p:nvPr/>
        </p:nvPicPr>
        <p:blipFill>
          <a:blip r:embed="rId3">
            <a:alphaModFix/>
          </a:blip>
          <a:stretch>
            <a:fillRect/>
          </a:stretch>
        </p:blipFill>
        <p:spPr>
          <a:xfrm>
            <a:off x="9619875" y="50000"/>
            <a:ext cx="2572125" cy="2863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3"/>
          <p:cNvSpPr txBox="1"/>
          <p:nvPr/>
        </p:nvSpPr>
        <p:spPr>
          <a:xfrm>
            <a:off x="576000" y="518838"/>
            <a:ext cx="10692000"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215" name="Google Shape;215;p3"/>
          <p:cNvSpPr txBox="1"/>
          <p:nvPr/>
        </p:nvSpPr>
        <p:spPr>
          <a:xfrm>
            <a:off x="540000" y="260741"/>
            <a:ext cx="9197227"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3 – </a:t>
            </a:r>
            <a:r>
              <a:rPr lang="en-US" sz="1600">
                <a:solidFill>
                  <a:schemeClr val="lt1"/>
                </a:solidFill>
                <a:latin typeface="Calibri"/>
                <a:ea typeface="Calibri"/>
                <a:cs typeface="Calibri"/>
                <a:sym typeface="Calibri"/>
              </a:rPr>
              <a:t>Liderazgo, cambio y comunicación </a:t>
            </a:r>
            <a:r>
              <a:rPr b="1" lang="en-US" sz="1600">
                <a:solidFill>
                  <a:schemeClr val="lt1"/>
                </a:solidFill>
                <a:latin typeface="Calibri"/>
                <a:ea typeface="Calibri"/>
                <a:cs typeface="Calibri"/>
                <a:sym typeface="Calibri"/>
              </a:rPr>
              <a:t>|   Módulo 2 - </a:t>
            </a:r>
            <a:r>
              <a:rPr lang="en-US" sz="1600">
                <a:solidFill>
                  <a:schemeClr val="lt1"/>
                </a:solidFill>
                <a:latin typeface="Calibri"/>
                <a:ea typeface="Calibri"/>
                <a:cs typeface="Calibri"/>
                <a:sym typeface="Calibri"/>
              </a:rPr>
              <a:t> Marketing digital para la sostenibilidad</a:t>
            </a:r>
            <a:endParaRPr/>
          </a:p>
          <a:p>
            <a:pPr indent="0" lvl="0" marL="0" marR="0" rtl="0" algn="l">
              <a:spcBef>
                <a:spcPts val="0"/>
              </a:spcBef>
              <a:spcAft>
                <a:spcPts val="0"/>
              </a:spcAft>
              <a:buNone/>
            </a:pPr>
            <a:r>
              <a:t/>
            </a:r>
            <a:endParaRPr sz="16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p:txBody>
      </p:sp>
      <p:sp>
        <p:nvSpPr>
          <p:cNvPr id="216" name="Google Shape;216;p3"/>
          <p:cNvSpPr/>
          <p:nvPr/>
        </p:nvSpPr>
        <p:spPr>
          <a:xfrm>
            <a:off x="465122" y="1468047"/>
            <a:ext cx="3742733" cy="129146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3"/>
          <p:cNvSpPr txBox="1"/>
          <p:nvPr/>
        </p:nvSpPr>
        <p:spPr>
          <a:xfrm>
            <a:off x="540000" y="1506803"/>
            <a:ext cx="3636000" cy="10776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i="0" lang="en-US">
                <a:solidFill>
                  <a:schemeClr val="lt1"/>
                </a:solidFill>
                <a:latin typeface="Calibri"/>
                <a:ea typeface="Calibri"/>
                <a:cs typeface="Calibri"/>
                <a:sym typeface="Calibri"/>
              </a:rPr>
              <a:t>Función: </a:t>
            </a:r>
            <a:r>
              <a:rPr lang="en-US">
                <a:solidFill>
                  <a:schemeClr val="lt1"/>
                </a:solidFill>
                <a:latin typeface="Calibri"/>
                <a:ea typeface="Calibri"/>
                <a:cs typeface="Calibri"/>
                <a:sym typeface="Calibri"/>
              </a:rPr>
              <a:t>Recurso fundamental del programa en materia de liderazgo, gestión del cambio y acción estratégica, que ayuda a las pymes del sector hotelero a guiar a sus equipos a través de la transformación ecológica y digital con confianza.</a:t>
            </a:r>
            <a:endParaRPr i="0">
              <a:solidFill>
                <a:schemeClr val="lt1"/>
              </a:solidFill>
              <a:latin typeface="Calibri"/>
              <a:ea typeface="Calibri"/>
              <a:cs typeface="Calibri"/>
              <a:sym typeface="Calibri"/>
            </a:endParaRPr>
          </a:p>
        </p:txBody>
      </p:sp>
      <p:sp>
        <p:nvSpPr>
          <p:cNvPr id="218" name="Google Shape;218;p3"/>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3"/>
          <p:cNvSpPr/>
          <p:nvPr/>
        </p:nvSpPr>
        <p:spPr>
          <a:xfrm>
            <a:off x="503999" y="3062777"/>
            <a:ext cx="3564000" cy="1684556"/>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0" name="Google Shape;220;p3"/>
          <p:cNvSpPr txBox="1"/>
          <p:nvPr/>
        </p:nvSpPr>
        <p:spPr>
          <a:xfrm>
            <a:off x="551625" y="3790364"/>
            <a:ext cx="3434015" cy="654025"/>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C2 M1 (herramientas digitales) </a:t>
            </a:r>
            <a:endParaRPr/>
          </a:p>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C1 M1 (la realidad operativa detrás de las afirmaciones)</a:t>
            </a:r>
            <a:endParaRPr/>
          </a:p>
        </p:txBody>
      </p:sp>
      <p:sp>
        <p:nvSpPr>
          <p:cNvPr id="221" name="Google Shape;221;p3"/>
          <p:cNvSpPr txBox="1"/>
          <p:nvPr/>
        </p:nvSpPr>
        <p:spPr>
          <a:xfrm>
            <a:off x="612000" y="3171239"/>
            <a:ext cx="3276000" cy="648900"/>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lang="en-US" sz="2200">
                <a:solidFill>
                  <a:schemeClr val="dk1"/>
                </a:solidFill>
                <a:latin typeface="Calibri"/>
                <a:ea typeface="Calibri"/>
                <a:cs typeface="Calibri"/>
                <a:sym typeface="Calibri"/>
              </a:rPr>
              <a:t>Viene después de / presupone familiaridad con</a:t>
            </a:r>
            <a:endParaRPr b="1" i="0" sz="2200">
              <a:solidFill>
                <a:srgbClr val="0289AE"/>
              </a:solidFill>
              <a:latin typeface="Calibri"/>
              <a:ea typeface="Calibri"/>
              <a:cs typeface="Calibri"/>
              <a:sym typeface="Calibri"/>
            </a:endParaRPr>
          </a:p>
        </p:txBody>
      </p:sp>
      <p:pic>
        <p:nvPicPr>
          <p:cNvPr id="222" name="Google Shape;222;p3"/>
          <p:cNvPicPr preferRelativeResize="0"/>
          <p:nvPr/>
        </p:nvPicPr>
        <p:blipFill rotWithShape="1">
          <a:blip r:embed="rId3">
            <a:alphaModFix/>
          </a:blip>
          <a:srcRect b="0" l="0" r="0" t="0"/>
          <a:stretch/>
        </p:blipFill>
        <p:spPr>
          <a:xfrm>
            <a:off x="4420147" y="1652960"/>
            <a:ext cx="3564000" cy="710162"/>
          </a:xfrm>
          <a:prstGeom prst="rect">
            <a:avLst/>
          </a:prstGeom>
          <a:noFill/>
          <a:ln>
            <a:noFill/>
          </a:ln>
        </p:spPr>
      </p:pic>
      <p:sp>
        <p:nvSpPr>
          <p:cNvPr id="223" name="Google Shape;223;p3"/>
          <p:cNvSpPr/>
          <p:nvPr/>
        </p:nvSpPr>
        <p:spPr>
          <a:xfrm>
            <a:off x="540000" y="4766549"/>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3"/>
          <p:cNvSpPr/>
          <p:nvPr/>
        </p:nvSpPr>
        <p:spPr>
          <a:xfrm>
            <a:off x="522000" y="4978700"/>
            <a:ext cx="3463640" cy="1051852"/>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3"/>
          <p:cNvSpPr txBox="1"/>
          <p:nvPr/>
        </p:nvSpPr>
        <p:spPr>
          <a:xfrm>
            <a:off x="611999" y="5416256"/>
            <a:ext cx="4760889" cy="872034"/>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C3 M1 (posicionamiento de liderazgo) </a:t>
            </a:r>
            <a:endParaRPr/>
          </a:p>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C1 M3 (experiencia del huésped)</a:t>
            </a:r>
            <a:endParaRPr/>
          </a:p>
          <a:p>
            <a:pPr indent="0" lvl="0" marL="0" marR="0" rtl="0" algn="l">
              <a:lnSpc>
                <a:spcPct val="107500"/>
              </a:lnSpc>
              <a:spcBef>
                <a:spcPts val="0"/>
              </a:spcBef>
              <a:spcAft>
                <a:spcPts val="0"/>
              </a:spcAft>
              <a:buNone/>
            </a:pPr>
            <a:br>
              <a:rPr lang="en-US" sz="1600">
                <a:solidFill>
                  <a:schemeClr val="dk1"/>
                </a:solidFill>
                <a:latin typeface="Calibri"/>
                <a:ea typeface="Calibri"/>
                <a:cs typeface="Calibri"/>
                <a:sym typeface="Calibri"/>
              </a:rPr>
            </a:br>
            <a:endParaRPr b="0" i="0" sz="1600">
              <a:solidFill>
                <a:srgbClr val="262626"/>
              </a:solidFill>
              <a:latin typeface="Calibri"/>
              <a:ea typeface="Calibri"/>
              <a:cs typeface="Calibri"/>
              <a:sym typeface="Calibri"/>
            </a:endParaRPr>
          </a:p>
        </p:txBody>
      </p:sp>
      <p:sp>
        <p:nvSpPr>
          <p:cNvPr id="226" name="Google Shape;226;p3"/>
          <p:cNvSpPr txBox="1"/>
          <p:nvPr/>
        </p:nvSpPr>
        <p:spPr>
          <a:xfrm>
            <a:off x="612000" y="5048406"/>
            <a:ext cx="3276000" cy="302455"/>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400">
                <a:solidFill>
                  <a:srgbClr val="0289AE"/>
                </a:solidFill>
                <a:latin typeface="Calibri"/>
                <a:ea typeface="Calibri"/>
                <a:cs typeface="Calibri"/>
                <a:sym typeface="Calibri"/>
              </a:rPr>
              <a:t>Amplía o se conecta con</a:t>
            </a:r>
            <a:endParaRPr/>
          </a:p>
        </p:txBody>
      </p:sp>
      <p:pic>
        <p:nvPicPr>
          <p:cNvPr id="227" name="Google Shape;227;p3"/>
          <p:cNvPicPr preferRelativeResize="0"/>
          <p:nvPr/>
        </p:nvPicPr>
        <p:blipFill rotWithShape="1">
          <a:blip r:embed="rId4">
            <a:alphaModFix/>
          </a:blip>
          <a:srcRect b="0" l="0" r="0" t="0"/>
          <a:stretch/>
        </p:blipFill>
        <p:spPr>
          <a:xfrm>
            <a:off x="4603593" y="2428517"/>
            <a:ext cx="3048022" cy="2214579"/>
          </a:xfrm>
          <a:prstGeom prst="rect">
            <a:avLst/>
          </a:prstGeom>
          <a:noFill/>
          <a:ln>
            <a:noFill/>
          </a:ln>
        </p:spPr>
      </p:pic>
      <p:pic>
        <p:nvPicPr>
          <p:cNvPr id="228" name="Google Shape;228;p3"/>
          <p:cNvPicPr preferRelativeResize="0"/>
          <p:nvPr/>
        </p:nvPicPr>
        <p:blipFill rotWithShape="1">
          <a:blip r:embed="rId5">
            <a:alphaModFix/>
          </a:blip>
          <a:srcRect b="0" l="0" r="0" t="0"/>
          <a:stretch/>
        </p:blipFill>
        <p:spPr>
          <a:xfrm>
            <a:off x="7943499" y="2433606"/>
            <a:ext cx="3348300" cy="2176703"/>
          </a:xfrm>
          <a:prstGeom prst="rect">
            <a:avLst/>
          </a:prstGeom>
          <a:noFill/>
          <a:ln>
            <a:noFill/>
          </a:ln>
        </p:spPr>
      </p:pic>
      <p:pic>
        <p:nvPicPr>
          <p:cNvPr id="229" name="Google Shape;229;p3"/>
          <p:cNvPicPr preferRelativeResize="0"/>
          <p:nvPr/>
        </p:nvPicPr>
        <p:blipFill rotWithShape="1">
          <a:blip r:embed="rId6">
            <a:alphaModFix/>
          </a:blip>
          <a:srcRect b="0" l="0" r="0" t="0"/>
          <a:stretch/>
        </p:blipFill>
        <p:spPr>
          <a:xfrm>
            <a:off x="6296306" y="4745367"/>
            <a:ext cx="3048022" cy="1906087"/>
          </a:xfrm>
          <a:prstGeom prst="rect">
            <a:avLst/>
          </a:prstGeom>
          <a:noFill/>
          <a:ln>
            <a:noFill/>
          </a:ln>
        </p:spPr>
      </p:pic>
      <p:pic>
        <p:nvPicPr>
          <p:cNvPr id="230" name="Google Shape;230;p3"/>
          <p:cNvPicPr preferRelativeResize="0"/>
          <p:nvPr/>
        </p:nvPicPr>
        <p:blipFill>
          <a:blip r:embed="rId7">
            <a:alphaModFix/>
          </a:blip>
          <a:stretch>
            <a:fillRect/>
          </a:stretch>
        </p:blipFill>
        <p:spPr>
          <a:xfrm>
            <a:off x="9478240" y="0"/>
            <a:ext cx="2751111" cy="30627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
          <p:cNvSpPr/>
          <p:nvPr/>
        </p:nvSpPr>
        <p:spPr>
          <a:xfrm rot="10800000">
            <a:off x="0" y="-11486"/>
            <a:ext cx="12185500" cy="112902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36" name="Google Shape;236;p4"/>
          <p:cNvSpPr txBox="1"/>
          <p:nvPr/>
        </p:nvSpPr>
        <p:spPr>
          <a:xfrm>
            <a:off x="579277" y="1563461"/>
            <a:ext cx="2502590"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Al finalizar este módulo, serás capaz de:</a:t>
            </a:r>
            <a:endParaRPr/>
          </a:p>
          <a:p>
            <a:pPr indent="0" lvl="0" marL="0" marR="0" rtl="0" algn="l">
              <a:lnSpc>
                <a:spcPct val="90000"/>
              </a:lnSpc>
              <a:spcBef>
                <a:spcPts val="1000"/>
              </a:spcBef>
              <a:spcAft>
                <a:spcPts val="0"/>
              </a:spcAft>
              <a:buClr>
                <a:schemeClr val="dk1"/>
              </a:buClr>
              <a:buSzPts val="2500"/>
              <a:buFont typeface="Arial"/>
              <a:buNone/>
            </a:pPr>
            <a:r>
              <a:t/>
            </a:r>
            <a:endParaRPr b="1" sz="2500">
              <a:solidFill>
                <a:srgbClr val="0289AE"/>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500"/>
              <a:buFont typeface="Arial"/>
              <a:buNone/>
            </a:pPr>
            <a:r>
              <a:t/>
            </a:r>
            <a:endParaRPr b="1" sz="2500">
              <a:solidFill>
                <a:srgbClr val="0289AE"/>
              </a:solidFill>
              <a:latin typeface="Calibri"/>
              <a:ea typeface="Calibri"/>
              <a:cs typeface="Calibri"/>
              <a:sym typeface="Calibri"/>
            </a:endParaRPr>
          </a:p>
        </p:txBody>
      </p:sp>
      <p:sp>
        <p:nvSpPr>
          <p:cNvPr id="237" name="Google Shape;237;p4"/>
          <p:cNvSpPr/>
          <p:nvPr/>
        </p:nvSpPr>
        <p:spPr>
          <a:xfrm rot="5400000">
            <a:off x="1314218" y="276245"/>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4"/>
          <p:cNvSpPr txBox="1"/>
          <p:nvPr/>
        </p:nvSpPr>
        <p:spPr>
          <a:xfrm>
            <a:off x="579276" y="281934"/>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239" name="Google Shape;239;p4"/>
          <p:cNvSpPr txBox="1"/>
          <p:nvPr/>
        </p:nvSpPr>
        <p:spPr>
          <a:xfrm>
            <a:off x="3275831" y="1358010"/>
            <a:ext cx="8337000" cy="491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Comprender por qué el marketing digital es esencial para comunicar la sostenibilidad en tu pyme</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Reconocer las tendencias clave en la comunicación ESG y el comportamiento consciente de los consumidores</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Traducir las acciones de sostenibilidad en historias de marca claras y auténticas</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Seleccionar y utilizar herramientas y plataformas digitales para amplificar tu mensaje de sostenibilidad</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Aplicar el pensamiento emprendedor para identificar nuevas oportunidades y valor empresarial</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Comunicar las afirmaciones ESG de forma ética y evitar el greenwashing</a:t>
            </a:r>
            <a:endParaRPr/>
          </a:p>
          <a:p>
            <a:pPr indent="-342900" lvl="0" marL="342900" marR="0" rtl="0" algn="l">
              <a:lnSpc>
                <a:spcPct val="90000"/>
              </a:lnSpc>
              <a:spcBef>
                <a:spcPts val="12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Apoyar a los equipos en el desarrollo de habilidades de comunicación digital seguras y responsables</a:t>
            </a:r>
            <a:endParaRPr/>
          </a:p>
          <a:p>
            <a:pPr indent="-203200" lvl="0" marL="342900" marR="0" rtl="0" algn="l">
              <a:lnSpc>
                <a:spcPct val="90000"/>
              </a:lnSpc>
              <a:spcBef>
                <a:spcPts val="12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240" name="Google Shape;240;p4"/>
          <p:cNvSpPr/>
          <p:nvPr/>
        </p:nvSpPr>
        <p:spPr>
          <a:xfrm>
            <a:off x="1633841"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1" name="Google Shape;241;p4"/>
          <p:cNvPicPr preferRelativeResize="0"/>
          <p:nvPr/>
        </p:nvPicPr>
        <p:blipFill>
          <a:blip r:embed="rId3">
            <a:alphaModFix/>
          </a:blip>
          <a:stretch>
            <a:fillRect/>
          </a:stretch>
        </p:blipFill>
        <p:spPr>
          <a:xfrm>
            <a:off x="8833950" y="-590701"/>
            <a:ext cx="3609700" cy="1708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5"/>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Las definiciones son las mismas en todos los módulos.</a:t>
            </a:r>
            <a:endParaRPr/>
          </a:p>
        </p:txBody>
      </p:sp>
      <p:sp>
        <p:nvSpPr>
          <p:cNvPr id="247" name="Google Shape;247;p5"/>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48" name="Google Shape;248;p5"/>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49" name="Google Shape;249;p5"/>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250" name="Google Shape;250;p5"/>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251" name="Google Shape;251;p5"/>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252" name="Google Shape;252;p5"/>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253" name="Google Shape;253;p5"/>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254" name="Google Shape;254;p5"/>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255" name="Google Shape;255;p5"/>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56" name="Google Shape;256;p5"/>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257" name="Google Shape;257;p5"/>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restringir la elección.</a:t>
            </a:r>
            <a:endParaRPr/>
          </a:p>
        </p:txBody>
      </p:sp>
      <p:sp>
        <p:nvSpPr>
          <p:cNvPr id="258" name="Google Shape;258;p5"/>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59" name="Google Shape;259;p5"/>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260" name="Google Shape;260;p5"/>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261" name="Google Shape;261;p5"/>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262" name="Google Shape;262;p5"/>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63" name="Google Shape;263;p5"/>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264" name="Google Shape;264;p5"/>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265" name="Google Shape;265;p5"/>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266" name="Google Shape;266;p5"/>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267" name="Google Shape;267;p5"/>
          <p:cNvSpPr txBox="1"/>
          <p:nvPr/>
        </p:nvSpPr>
        <p:spPr>
          <a:xfrm>
            <a:off x="2232000" y="5027310"/>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diseñado para mantener los materiales y productos en uso el mayor tiempo posible mediante la reducción, la reutilización, la reparación, el reacondicionamiento y el reciclaje, de modo que los residuos se conviertan en un recurso.</a:t>
            </a:r>
            <a:endParaRPr/>
          </a:p>
        </p:txBody>
      </p:sp>
      <p:sp>
        <p:nvSpPr>
          <p:cNvPr id="268" name="Google Shape;268;p5"/>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269" name="Google Shape;269;p5"/>
          <p:cNvSpPr/>
          <p:nvPr/>
        </p:nvSpPr>
        <p:spPr>
          <a:xfrm>
            <a:off x="468000" y="5471670"/>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70" name="Google Shape;270;p5"/>
          <p:cNvSpPr txBox="1"/>
          <p:nvPr/>
        </p:nvSpPr>
        <p:spPr>
          <a:xfrm>
            <a:off x="540000" y="5600559"/>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271" name="Google Shape;271;p5"/>
          <p:cNvSpPr txBox="1"/>
          <p:nvPr/>
        </p:nvSpPr>
        <p:spPr>
          <a:xfrm>
            <a:off x="2232000" y="5531309"/>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272" name="Google Shape;272;p5"/>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73" name="Google Shape;273;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74" name="Google Shape;274;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276" name="Google Shape;276;p5"/>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277" name="Google Shape;277;p5"/>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sp>
        <p:nvSpPr>
          <p:cNvPr id="278" name="Google Shape;278;p5"/>
          <p:cNvSpPr txBox="1"/>
          <p:nvPr/>
        </p:nvSpPr>
        <p:spPr>
          <a:xfrm>
            <a:off x="9432000" y="2122375"/>
            <a:ext cx="23589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a:solidFill>
                  <a:srgbClr val="FFFFFF"/>
                </a:solidFill>
                <a:latin typeface="Calibri"/>
                <a:ea typeface="Calibri"/>
                <a:cs typeface="Calibri"/>
                <a:sym typeface="Calibri"/>
              </a:rPr>
              <a:t>Tratamiento completo en</a:t>
            </a:r>
            <a:endParaRPr sz="1200"/>
          </a:p>
        </p:txBody>
      </p:sp>
      <p:pic>
        <p:nvPicPr>
          <p:cNvPr id="279" name="Google Shape;279;p5"/>
          <p:cNvPicPr preferRelativeResize="0"/>
          <p:nvPr/>
        </p:nvPicPr>
        <p:blipFill>
          <a:blip r:embed="rId3">
            <a:alphaModFix/>
          </a:blip>
          <a:stretch>
            <a:fillRect/>
          </a:stretch>
        </p:blipFill>
        <p:spPr>
          <a:xfrm>
            <a:off x="8833950" y="-412826"/>
            <a:ext cx="3609700" cy="1708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6"/>
          <p:cNvSpPr txBox="1"/>
          <p:nvPr>
            <p:ph idx="1" type="body"/>
          </p:nvPr>
        </p:nvSpPr>
        <p:spPr>
          <a:xfrm>
            <a:off x="548420" y="118742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01</a:t>
            </a:r>
            <a:endParaRPr/>
          </a:p>
        </p:txBody>
      </p:sp>
      <p:sp>
        <p:nvSpPr>
          <p:cNvPr id="286" name="Google Shape;286;p6"/>
          <p:cNvSpPr txBox="1"/>
          <p:nvPr>
            <p:ph idx="3" type="body"/>
          </p:nvPr>
        </p:nvSpPr>
        <p:spPr>
          <a:xfrm>
            <a:off x="548420" y="1969685"/>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02</a:t>
            </a:r>
            <a:endParaRPr/>
          </a:p>
        </p:txBody>
      </p:sp>
      <p:sp>
        <p:nvSpPr>
          <p:cNvPr id="287" name="Google Shape;287;p6"/>
          <p:cNvSpPr txBox="1"/>
          <p:nvPr>
            <p:ph idx="5" type="body"/>
          </p:nvPr>
        </p:nvSpPr>
        <p:spPr>
          <a:xfrm>
            <a:off x="548420" y="2704562"/>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03</a:t>
            </a:r>
            <a:endParaRPr/>
          </a:p>
        </p:txBody>
      </p:sp>
      <p:sp>
        <p:nvSpPr>
          <p:cNvPr id="288" name="Google Shape;288;p6"/>
          <p:cNvSpPr txBox="1"/>
          <p:nvPr>
            <p:ph idx="7" type="body"/>
          </p:nvPr>
        </p:nvSpPr>
        <p:spPr>
          <a:xfrm>
            <a:off x="548420" y="344393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04</a:t>
            </a:r>
            <a:endParaRPr/>
          </a:p>
        </p:txBody>
      </p:sp>
      <p:sp>
        <p:nvSpPr>
          <p:cNvPr id="289" name="Google Shape;289;p6"/>
          <p:cNvSpPr txBox="1"/>
          <p:nvPr>
            <p:ph idx="9" type="body"/>
          </p:nvPr>
        </p:nvSpPr>
        <p:spPr>
          <a:xfrm>
            <a:off x="548420" y="422263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05</a:t>
            </a:r>
            <a:endParaRPr/>
          </a:p>
        </p:txBody>
      </p:sp>
      <p:sp>
        <p:nvSpPr>
          <p:cNvPr id="290" name="Google Shape;290;p6"/>
          <p:cNvSpPr txBox="1"/>
          <p:nvPr>
            <p:ph idx="14" type="body"/>
          </p:nvPr>
        </p:nvSpPr>
        <p:spPr>
          <a:xfrm>
            <a:off x="548420" y="184166"/>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US"/>
              <a:t>Contenido</a:t>
            </a:r>
            <a:endParaRPr/>
          </a:p>
        </p:txBody>
      </p:sp>
      <p:sp>
        <p:nvSpPr>
          <p:cNvPr id="291" name="Google Shape;291;p6"/>
          <p:cNvSpPr txBox="1"/>
          <p:nvPr/>
        </p:nvSpPr>
        <p:spPr>
          <a:xfrm>
            <a:off x="548420" y="4953851"/>
            <a:ext cx="700387" cy="68951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289AE"/>
              </a:buClr>
              <a:buSzPts val="3200"/>
              <a:buFont typeface="Arial"/>
              <a:buNone/>
            </a:pPr>
            <a:r>
              <a:rPr b="1" lang="en-US" sz="3200">
                <a:solidFill>
                  <a:srgbClr val="0289AE"/>
                </a:solidFill>
                <a:latin typeface="Calibri"/>
                <a:ea typeface="Calibri"/>
                <a:cs typeface="Calibri"/>
                <a:sym typeface="Calibri"/>
              </a:rPr>
              <a:t>06</a:t>
            </a:r>
            <a:endParaRPr/>
          </a:p>
        </p:txBody>
      </p:sp>
      <p:pic>
        <p:nvPicPr>
          <p:cNvPr descr="A grey and black rectangular sign with white text&#10;&#10;AI-generated content may be incorrect." id="292" name="Google Shape;292;p6"/>
          <p:cNvPicPr preferRelativeResize="0"/>
          <p:nvPr/>
        </p:nvPicPr>
        <p:blipFill rotWithShape="1">
          <a:blip r:embed="rId3">
            <a:alphaModFix/>
          </a:blip>
          <a:srcRect b="0" l="0" r="0" t="0"/>
          <a:stretch/>
        </p:blipFill>
        <p:spPr>
          <a:xfrm>
            <a:off x="10069984" y="5877607"/>
            <a:ext cx="1277474" cy="814390"/>
          </a:xfrm>
          <a:prstGeom prst="rect">
            <a:avLst/>
          </a:prstGeom>
          <a:noFill/>
          <a:ln>
            <a:noFill/>
          </a:ln>
        </p:spPr>
      </p:pic>
      <p:sp>
        <p:nvSpPr>
          <p:cNvPr id="293" name="Google Shape;293;p6"/>
          <p:cNvSpPr txBox="1"/>
          <p:nvPr>
            <p:ph idx="2" type="body"/>
          </p:nvPr>
        </p:nvSpPr>
        <p:spPr>
          <a:xfrm>
            <a:off x="1340173" y="1179937"/>
            <a:ext cx="4320000" cy="691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b="1" lang="en-US"/>
              <a:t>Introducción</a:t>
            </a:r>
            <a:endParaRPr/>
          </a:p>
        </p:txBody>
      </p:sp>
      <p:sp>
        <p:nvSpPr>
          <p:cNvPr id="294" name="Google Shape;294;p6"/>
          <p:cNvSpPr txBox="1"/>
          <p:nvPr>
            <p:ph idx="4" type="body"/>
          </p:nvPr>
        </p:nvSpPr>
        <p:spPr>
          <a:xfrm>
            <a:off x="1340173" y="1939172"/>
            <a:ext cx="4320000" cy="691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b="1" lang="en-US"/>
              <a:t>Comprender el panorama</a:t>
            </a:r>
            <a:endParaRPr/>
          </a:p>
        </p:txBody>
      </p:sp>
      <p:sp>
        <p:nvSpPr>
          <p:cNvPr id="295" name="Google Shape;295;p6"/>
          <p:cNvSpPr txBox="1"/>
          <p:nvPr>
            <p:ph idx="6" type="body"/>
          </p:nvPr>
        </p:nvSpPr>
        <p:spPr>
          <a:xfrm>
            <a:off x="1340173" y="2675171"/>
            <a:ext cx="4320000" cy="691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b="1" lang="en-US"/>
              <a:t>Narrativa estratégica</a:t>
            </a:r>
            <a:endParaRPr/>
          </a:p>
        </p:txBody>
      </p:sp>
      <p:sp>
        <p:nvSpPr>
          <p:cNvPr id="296" name="Google Shape;296;p6"/>
          <p:cNvSpPr txBox="1"/>
          <p:nvPr>
            <p:ph idx="8" type="body"/>
          </p:nvPr>
        </p:nvSpPr>
        <p:spPr>
          <a:xfrm>
            <a:off x="1340176" y="3416925"/>
            <a:ext cx="6373200" cy="691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b="1" lang="en-US"/>
              <a:t>Herramientas y plataformas digitales</a:t>
            </a:r>
            <a:endParaRPr/>
          </a:p>
        </p:txBody>
      </p:sp>
      <p:sp>
        <p:nvSpPr>
          <p:cNvPr id="297" name="Google Shape;297;p6"/>
          <p:cNvSpPr txBox="1"/>
          <p:nvPr>
            <p:ph idx="13" type="body"/>
          </p:nvPr>
        </p:nvSpPr>
        <p:spPr>
          <a:xfrm>
            <a:off x="1340173" y="4188065"/>
            <a:ext cx="4320000" cy="691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b="1" lang="en-US"/>
              <a:t>Pensamiento emprendedor</a:t>
            </a:r>
            <a:endParaRPr/>
          </a:p>
        </p:txBody>
      </p:sp>
      <p:sp>
        <p:nvSpPr>
          <p:cNvPr id="298" name="Google Shape;298;p6"/>
          <p:cNvSpPr txBox="1"/>
          <p:nvPr/>
        </p:nvSpPr>
        <p:spPr>
          <a:xfrm>
            <a:off x="1340176" y="4933050"/>
            <a:ext cx="6541200" cy="7206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262626"/>
              </a:buClr>
              <a:buSzPts val="2200"/>
              <a:buFont typeface="Arial"/>
              <a:buNone/>
            </a:pPr>
            <a:r>
              <a:rPr b="1" lang="en-US" sz="2200">
                <a:solidFill>
                  <a:srgbClr val="262626"/>
                </a:solidFill>
                <a:latin typeface="Calibri"/>
                <a:ea typeface="Calibri"/>
                <a:cs typeface="Calibri"/>
                <a:sym typeface="Calibri"/>
              </a:rPr>
              <a:t>Ética de la comunicación y confianza</a:t>
            </a:r>
            <a:endParaRPr sz="2200">
              <a:solidFill>
                <a:srgbClr val="262626"/>
              </a:solidFill>
              <a:latin typeface="Calibri"/>
              <a:ea typeface="Calibri"/>
              <a:cs typeface="Calibri"/>
              <a:sym typeface="Calibri"/>
            </a:endParaRPr>
          </a:p>
        </p:txBody>
      </p:sp>
      <p:sp>
        <p:nvSpPr>
          <p:cNvPr id="299" name="Google Shape;299;p6"/>
          <p:cNvSpPr txBox="1"/>
          <p:nvPr/>
        </p:nvSpPr>
        <p:spPr>
          <a:xfrm>
            <a:off x="1340173" y="1647308"/>
            <a:ext cx="10342571" cy="6895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Por qué el marketing digital es importante hoy en día y cómo puede contribuir a la sostenibilidad</a:t>
            </a:r>
            <a:endParaRPr sz="2000">
              <a:solidFill>
                <a:srgbClr val="262626"/>
              </a:solidFill>
              <a:latin typeface="Calibri"/>
              <a:ea typeface="Calibri"/>
              <a:cs typeface="Calibri"/>
              <a:sym typeface="Calibri"/>
            </a:endParaRPr>
          </a:p>
        </p:txBody>
      </p:sp>
      <p:sp>
        <p:nvSpPr>
          <p:cNvPr id="300" name="Google Shape;300;p6"/>
          <p:cNvSpPr txBox="1"/>
          <p:nvPr/>
        </p:nvSpPr>
        <p:spPr>
          <a:xfrm>
            <a:off x="1340173" y="2406543"/>
            <a:ext cx="10342570" cy="6895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Sostenibilidad y comunicación ESG, consumidores conscientes y toma de decisiones en línea</a:t>
            </a:r>
            <a:endParaRPr sz="2000">
              <a:solidFill>
                <a:srgbClr val="262626"/>
              </a:solidFill>
              <a:latin typeface="Calibri"/>
              <a:ea typeface="Calibri"/>
              <a:cs typeface="Calibri"/>
              <a:sym typeface="Calibri"/>
            </a:endParaRPr>
          </a:p>
        </p:txBody>
      </p:sp>
      <p:sp>
        <p:nvSpPr>
          <p:cNvPr id="301" name="Google Shape;301;p6"/>
          <p:cNvSpPr txBox="1"/>
          <p:nvPr/>
        </p:nvSpPr>
        <p:spPr>
          <a:xfrm>
            <a:off x="1340173" y="3142542"/>
            <a:ext cx="9002657" cy="6895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Cómo convertir las acciones de sostenibilidad y ESG en historias de marca auténticas</a:t>
            </a:r>
            <a:endParaRPr/>
          </a:p>
        </p:txBody>
      </p:sp>
      <p:sp>
        <p:nvSpPr>
          <p:cNvPr id="302" name="Google Shape;302;p6"/>
          <p:cNvSpPr txBox="1"/>
          <p:nvPr/>
        </p:nvSpPr>
        <p:spPr>
          <a:xfrm>
            <a:off x="1340175" y="4655425"/>
            <a:ext cx="10650000" cy="4023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Vincular la sostenibilidad, el marketing, la innovación y el nuevo valor empresarial</a:t>
            </a:r>
            <a:endParaRPr sz="2000">
              <a:solidFill>
                <a:srgbClr val="262626"/>
              </a:solidFill>
              <a:latin typeface="Calibri"/>
              <a:ea typeface="Calibri"/>
              <a:cs typeface="Calibri"/>
              <a:sym typeface="Calibri"/>
            </a:endParaRPr>
          </a:p>
        </p:txBody>
      </p:sp>
      <p:sp>
        <p:nvSpPr>
          <p:cNvPr id="303" name="Google Shape;303;p6"/>
          <p:cNvSpPr txBox="1"/>
          <p:nvPr/>
        </p:nvSpPr>
        <p:spPr>
          <a:xfrm>
            <a:off x="1340173" y="5400423"/>
            <a:ext cx="10342570" cy="68951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Afirmaciones basadas en pruebas, riesgo de «greenwashing» y uso responsable de la IA</a:t>
            </a:r>
            <a:endParaRPr sz="2000">
              <a:solidFill>
                <a:srgbClr val="262626"/>
              </a:solidFill>
              <a:latin typeface="Calibri"/>
              <a:ea typeface="Calibri"/>
              <a:cs typeface="Calibri"/>
              <a:sym typeface="Calibri"/>
            </a:endParaRPr>
          </a:p>
        </p:txBody>
      </p:sp>
      <p:pic>
        <p:nvPicPr>
          <p:cNvPr id="304" name="Google Shape;304;p6"/>
          <p:cNvPicPr preferRelativeResize="0"/>
          <p:nvPr/>
        </p:nvPicPr>
        <p:blipFill>
          <a:blip r:embed="rId4">
            <a:alphaModFix/>
          </a:blip>
          <a:stretch>
            <a:fillRect/>
          </a:stretch>
        </p:blipFill>
        <p:spPr>
          <a:xfrm>
            <a:off x="8632725" y="-26575"/>
            <a:ext cx="3559275" cy="902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7"/>
          <p:cNvSpPr txBox="1"/>
          <p:nvPr>
            <p:ph idx="2" type="body"/>
          </p:nvPr>
        </p:nvSpPr>
        <p:spPr>
          <a:xfrm>
            <a:off x="660160" y="158206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01</a:t>
            </a:r>
            <a:endParaRPr/>
          </a:p>
        </p:txBody>
      </p:sp>
      <p:pic>
        <p:nvPicPr>
          <p:cNvPr id="311" name="Google Shape;311;p7"/>
          <p:cNvPicPr preferRelativeResize="0"/>
          <p:nvPr/>
        </p:nvPicPr>
        <p:blipFill>
          <a:blip r:embed="rId3">
            <a:alphaModFix/>
          </a:blip>
          <a:stretch>
            <a:fillRect/>
          </a:stretch>
        </p:blipFill>
        <p:spPr>
          <a:xfrm>
            <a:off x="3760550" y="627100"/>
            <a:ext cx="8801976" cy="5509050"/>
          </a:xfrm>
          <a:prstGeom prst="rect">
            <a:avLst/>
          </a:prstGeom>
          <a:noFill/>
          <a:ln>
            <a:noFill/>
          </a:ln>
        </p:spPr>
      </p:pic>
      <p:sp>
        <p:nvSpPr>
          <p:cNvPr id="312" name="Google Shape;312;p7"/>
          <p:cNvSpPr txBox="1"/>
          <p:nvPr>
            <p:ph idx="1" type="body"/>
          </p:nvPr>
        </p:nvSpPr>
        <p:spPr>
          <a:xfrm>
            <a:off x="4237944" y="1979775"/>
            <a:ext cx="3904500" cy="4711800"/>
          </a:xfrm>
          <a:prstGeom prst="rect">
            <a:avLst/>
          </a:prstGeom>
          <a:noFill/>
          <a:ln>
            <a:noFill/>
          </a:ln>
        </p:spPr>
        <p:txBody>
          <a:bodyPr anchorCtr="0" anchor="t" bIns="45700" lIns="91425" spcFirstLastPara="1" rIns="91425" wrap="square" tIns="45700">
            <a:normAutofit/>
          </a:bodyPr>
          <a:lstStyle/>
          <a:p>
            <a:pPr indent="0" lvl="0" marL="0" rtl="0" algn="l">
              <a:lnSpc>
                <a:spcPct val="103333"/>
              </a:lnSpc>
              <a:spcBef>
                <a:spcPts val="0"/>
              </a:spcBef>
              <a:spcAft>
                <a:spcPts val="0"/>
              </a:spcAft>
              <a:buClr>
                <a:schemeClr val="lt1"/>
              </a:buClr>
              <a:buSzPts val="4800"/>
              <a:buNone/>
            </a:pPr>
            <a:r>
              <a:rPr b="1" lang="en-US"/>
              <a:t>Introducción</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8"/>
          <p:cNvSpPr/>
          <p:nvPr/>
        </p:nvSpPr>
        <p:spPr>
          <a:xfrm rot="10800000">
            <a:off x="0" y="0"/>
            <a:ext cx="12185500" cy="16857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8" name="Google Shape;318;p8"/>
          <p:cNvSpPr/>
          <p:nvPr/>
        </p:nvSpPr>
        <p:spPr>
          <a:xfrm rot="5400000">
            <a:off x="1314218" y="844431"/>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8"/>
          <p:cNvSpPr txBox="1"/>
          <p:nvPr/>
        </p:nvSpPr>
        <p:spPr>
          <a:xfrm>
            <a:off x="579276" y="426524"/>
            <a:ext cx="8920324"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Introducción</a:t>
            </a:r>
            <a:endParaRPr/>
          </a:p>
        </p:txBody>
      </p:sp>
      <p:sp>
        <p:nvSpPr>
          <p:cNvPr id="320" name="Google Shape;320;p8"/>
          <p:cNvSpPr txBox="1"/>
          <p:nvPr/>
        </p:nvSpPr>
        <p:spPr>
          <a:xfrm>
            <a:off x="579275" y="2131650"/>
            <a:ext cx="9221400" cy="4310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El marketing mix se ha trasladado rápidamente al ámbito online. El marketing digital es ahora el lugar donde las personas descubren, comparan y deciden. Las búsquedas, los mapas, las reseñas, los vídeos cortos, las plataformas de reserva y el correo electrónico determinan la demanda mucho antes de que un huésped hable con su equipo. </a:t>
            </a:r>
            <a:r>
              <a:rPr b="1" lang="en-US" sz="2200">
                <a:solidFill>
                  <a:srgbClr val="262626"/>
                </a:solidFill>
                <a:latin typeface="Calibri"/>
                <a:ea typeface="Calibri"/>
                <a:cs typeface="Calibri"/>
                <a:sym typeface="Calibri"/>
              </a:rPr>
              <a:t>Este módulo muestra cómo utilizar el marketing digital para promover la sostenibilidad y cómo hacer que el propio marketing digital sea más sostenible.</a:t>
            </a:r>
            <a:endParaRPr sz="2200">
              <a:solidFill>
                <a:srgbClr val="262626"/>
              </a:solidFill>
              <a:latin typeface="Calibri"/>
              <a:ea typeface="Calibri"/>
              <a:cs typeface="Calibri"/>
              <a:sym typeface="Calibri"/>
            </a:endParaRPr>
          </a:p>
          <a:p>
            <a:pPr indent="0" lvl="0" marL="0" marR="0" rtl="0" algn="l">
              <a:lnSpc>
                <a:spcPct val="90000"/>
              </a:lnSpc>
              <a:spcBef>
                <a:spcPts val="100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La IA está acelerando este cambio. Los huéspedes utilizan búsquedas y recomendaciones asistidas por IA, y comprar a través de estos canales forma ya parte del comportamiento cotidiano de los clientes. Las empresas utilizan la IA para crear contenido, responder preguntas, traducir y personalizar ofertas. Esto aporta rapidez y escala, </a:t>
            </a:r>
            <a:r>
              <a:rPr lang="en-US" sz="2200">
                <a:solidFill>
                  <a:srgbClr val="FF0000"/>
                </a:solidFill>
                <a:latin typeface="Calibri"/>
                <a:ea typeface="Calibri"/>
                <a:cs typeface="Calibri"/>
                <a:sym typeface="Calibri"/>
              </a:rPr>
              <a:t>pero también </a:t>
            </a:r>
            <a:r>
              <a:rPr lang="en-US" sz="2200">
                <a:solidFill>
                  <a:srgbClr val="262626"/>
                </a:solidFill>
                <a:latin typeface="Calibri"/>
                <a:ea typeface="Calibri"/>
                <a:cs typeface="Calibri"/>
                <a:sym typeface="Calibri"/>
              </a:rPr>
              <a:t>nuevos riesgos para la confianza y la precisión.</a:t>
            </a:r>
            <a:endParaRPr/>
          </a:p>
          <a:p>
            <a:pPr indent="0" lvl="0" marL="0" marR="0" rtl="0" algn="l">
              <a:lnSpc>
                <a:spcPct val="90000"/>
              </a:lnSpc>
              <a:spcBef>
                <a:spcPts val="1000"/>
              </a:spcBef>
              <a:spcAft>
                <a:spcPts val="0"/>
              </a:spcAft>
              <a:buClr>
                <a:srgbClr val="0289AE"/>
              </a:buClr>
              <a:buSzPts val="2600"/>
              <a:buFont typeface="Arial"/>
              <a:buNone/>
            </a:pPr>
            <a:r>
              <a:rPr b="1" i="1" lang="en-US" sz="2600">
                <a:solidFill>
                  <a:srgbClr val="0289AE"/>
                </a:solidFill>
                <a:latin typeface="Calibri"/>
                <a:ea typeface="Calibri"/>
                <a:cs typeface="Calibri"/>
                <a:sym typeface="Calibri"/>
              </a:rPr>
              <a:t>La sostenibilidad se inscribe en esta realidad. </a:t>
            </a:r>
            <a:endParaRPr/>
          </a:p>
        </p:txBody>
      </p:sp>
      <p:pic>
        <p:nvPicPr>
          <p:cNvPr id="321" name="Google Shape;321;p8"/>
          <p:cNvPicPr preferRelativeResize="0"/>
          <p:nvPr/>
        </p:nvPicPr>
        <p:blipFill>
          <a:blip r:embed="rId3">
            <a:alphaModFix/>
          </a:blip>
          <a:stretch>
            <a:fillRect/>
          </a:stretch>
        </p:blipFill>
        <p:spPr>
          <a:xfrm>
            <a:off x="5957200" y="0"/>
            <a:ext cx="6228300" cy="51384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9"/>
          <p:cNvPicPr preferRelativeResize="0"/>
          <p:nvPr/>
        </p:nvPicPr>
        <p:blipFill>
          <a:blip r:embed="rId3">
            <a:alphaModFix/>
          </a:blip>
          <a:stretch>
            <a:fillRect/>
          </a:stretch>
        </p:blipFill>
        <p:spPr>
          <a:xfrm>
            <a:off x="6744777" y="0"/>
            <a:ext cx="5512451" cy="4762816"/>
          </a:xfrm>
          <a:prstGeom prst="rect">
            <a:avLst/>
          </a:prstGeom>
          <a:noFill/>
          <a:ln>
            <a:noFill/>
          </a:ln>
        </p:spPr>
      </p:pic>
      <p:sp>
        <p:nvSpPr>
          <p:cNvPr id="328" name="Google Shape;328;p9"/>
          <p:cNvSpPr txBox="1"/>
          <p:nvPr/>
        </p:nvSpPr>
        <p:spPr>
          <a:xfrm>
            <a:off x="454695" y="449185"/>
            <a:ext cx="39953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auge del cliente consciente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29" name="Google Shape;329;p9"/>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330" name="Google Shape;330;p9"/>
          <p:cNvSpPr txBox="1"/>
          <p:nvPr/>
        </p:nvSpPr>
        <p:spPr>
          <a:xfrm>
            <a:off x="454700" y="2506375"/>
            <a:ext cx="5009700" cy="387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Cómo las expectativas de los huéspedes están definiendo el sector hotelero. Los consumidores quieren</a:t>
            </a:r>
            <a:r>
              <a:rPr lang="en-US" sz="2200">
                <a:solidFill>
                  <a:srgbClr val="0289AE"/>
                </a:solidFill>
                <a:latin typeface="Calibri"/>
                <a:ea typeface="Calibri"/>
                <a:cs typeface="Calibri"/>
                <a:sym typeface="Calibri"/>
              </a:rPr>
              <a:t>:</a:t>
            </a:r>
            <a:endParaRPr/>
          </a:p>
          <a:p>
            <a:pPr indent="0" lvl="0" marL="0" marR="0" rtl="0" algn="l">
              <a:spcBef>
                <a:spcPts val="600"/>
              </a:spcBef>
              <a:spcAft>
                <a:spcPts val="0"/>
              </a:spcAft>
              <a:buNone/>
            </a:pPr>
            <a:r>
              <a:t/>
            </a:r>
            <a:endParaRPr sz="8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Transparencia sobre las prácticas medioambientales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comunicación honesta, sin exageraciones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Pruebas visibles de sostenibilidad (fotos, datos, historias)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Experiencias locales significativas y conectadas con la comunidad</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Operadores que compartan sus valores</a:t>
            </a:r>
            <a:endParaRPr/>
          </a:p>
          <a:p>
            <a:pPr indent="-228600" lvl="0" marL="342900" marR="0" rtl="0" algn="l">
              <a:spcBef>
                <a:spcPts val="60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331" name="Google Shape;331;p9"/>
          <p:cNvSpPr/>
          <p:nvPr/>
        </p:nvSpPr>
        <p:spPr>
          <a:xfrm>
            <a:off x="7100531" y="6079079"/>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32" name="Google Shape;332;p9"/>
          <p:cNvSpPr txBox="1"/>
          <p:nvPr/>
        </p:nvSpPr>
        <p:spPr>
          <a:xfrm>
            <a:off x="7226530" y="6080732"/>
            <a:ext cx="756000" cy="338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sz="1100"/>
          </a:p>
        </p:txBody>
      </p:sp>
      <p:sp>
        <p:nvSpPr>
          <p:cNvPr id="333" name="Google Shape;333;p9"/>
          <p:cNvSpPr txBox="1"/>
          <p:nvPr/>
        </p:nvSpPr>
        <p:spPr>
          <a:xfrm>
            <a:off x="7982531" y="614235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334" name="Google Shape;334;p9"/>
          <p:cNvSpPr txBox="1"/>
          <p:nvPr/>
        </p:nvSpPr>
        <p:spPr>
          <a:xfrm>
            <a:off x="8576530" y="6142357"/>
            <a:ext cx="3492000" cy="200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300">
                <a:solidFill>
                  <a:srgbClr val="262626"/>
                </a:solidFill>
                <a:latin typeface="Calibri"/>
                <a:ea typeface="Calibri"/>
                <a:cs typeface="Calibri"/>
                <a:sym typeface="Calibri"/>
              </a:rPr>
              <a:t>- Liderando el cambio ecológico y digital</a:t>
            </a:r>
            <a:endParaRPr sz="1300"/>
          </a:p>
        </p:txBody>
      </p:sp>
      <p:sp>
        <p:nvSpPr>
          <p:cNvPr id="335" name="Google Shape;335;p9"/>
          <p:cNvSpPr/>
          <p:nvPr/>
        </p:nvSpPr>
        <p:spPr>
          <a:xfrm>
            <a:off x="5872226" y="896212"/>
            <a:ext cx="5512437" cy="1336436"/>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9"/>
          <p:cNvSpPr txBox="1"/>
          <p:nvPr/>
        </p:nvSpPr>
        <p:spPr>
          <a:xfrm>
            <a:off x="6311720" y="1216984"/>
            <a:ext cx="4718953"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000">
                <a:solidFill>
                  <a:srgbClr val="262626"/>
                </a:solidFill>
                <a:latin typeface="Calibri"/>
                <a:ea typeface="Calibri"/>
                <a:cs typeface="Calibri"/>
                <a:sym typeface="Calibri"/>
              </a:rPr>
              <a:t>Los clientes no solo compran un producto o servicio... compran tus valores.</a:t>
            </a:r>
            <a:endParaRPr/>
          </a:p>
          <a:p>
            <a:pPr indent="0" lvl="0" marL="0" marR="0" rtl="0" algn="ctr">
              <a:spcBef>
                <a:spcPts val="0"/>
              </a:spcBef>
              <a:spcAft>
                <a:spcPts val="0"/>
              </a:spcAft>
              <a:buNone/>
            </a:pPr>
            <a:r>
              <a:t/>
            </a:r>
            <a:endParaRPr sz="2000">
              <a:solidFill>
                <a:srgbClr val="262626"/>
              </a:solidFill>
              <a:latin typeface="Calibri"/>
              <a:ea typeface="Calibri"/>
              <a:cs typeface="Calibri"/>
              <a:sym typeface="Calibri"/>
            </a:endParaRPr>
          </a:p>
        </p:txBody>
      </p:sp>
      <p:sp>
        <p:nvSpPr>
          <p:cNvPr id="337" name="Google Shape;337;p9"/>
          <p:cNvSpPr txBox="1"/>
          <p:nvPr/>
        </p:nvSpPr>
        <p:spPr>
          <a:xfrm>
            <a:off x="6095975" y="2466975"/>
            <a:ext cx="5288700" cy="316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solidFill>
                  <a:srgbClr val="0289AE"/>
                </a:solidFill>
                <a:latin typeface="Calibri"/>
                <a:ea typeface="Calibri"/>
                <a:cs typeface="Calibri"/>
                <a:sym typeface="Calibri"/>
              </a:rPr>
              <a:t>Tendencias:</a:t>
            </a:r>
            <a:endParaRPr/>
          </a:p>
          <a:p>
            <a:pPr indent="0" lvl="0" marL="0" rtl="0" algn="l">
              <a:spcBef>
                <a:spcPts val="0"/>
              </a:spcBef>
              <a:spcAft>
                <a:spcPts val="0"/>
              </a:spcAft>
              <a:buNone/>
            </a:pPr>
            <a:r>
              <a:t/>
            </a:r>
            <a:endParaRPr b="1" sz="2800">
              <a:solidFill>
                <a:srgbClr val="0289AE"/>
              </a:solidFill>
              <a:latin typeface="Calibri"/>
              <a:ea typeface="Calibri"/>
              <a:cs typeface="Calibri"/>
              <a:sym typeface="Calibri"/>
            </a:endParaRPr>
          </a:p>
          <a:p>
            <a:pPr indent="-342900" lvl="0" marL="342900" rtl="0" algn="l">
              <a:spcBef>
                <a:spcPts val="500"/>
              </a:spcBef>
              <a:spcAft>
                <a:spcPts val="0"/>
              </a:spcAft>
              <a:buClr>
                <a:srgbClr val="62A844"/>
              </a:buClr>
              <a:buSzPts val="1800"/>
              <a:buChar char="•"/>
            </a:pPr>
            <a:r>
              <a:rPr lang="en-US" sz="1800">
                <a:solidFill>
                  <a:srgbClr val="262626"/>
                </a:solidFill>
                <a:latin typeface="Calibri"/>
                <a:ea typeface="Calibri"/>
                <a:cs typeface="Calibri"/>
                <a:sym typeface="Calibri"/>
              </a:rPr>
              <a:t>El 76 % de los viajeros quiere opciones más sostenibles (</a:t>
            </a:r>
            <a:r>
              <a:rPr lang="en-US" sz="1800" u="sng">
                <a:solidFill>
                  <a:srgbClr val="262626"/>
                </a:solidFill>
                <a:latin typeface="Calibri"/>
                <a:ea typeface="Calibri"/>
                <a:cs typeface="Calibri"/>
                <a:sym typeface="Calibri"/>
                <a:hlinkClick r:id="rId4">
                  <a:extLst>
                    <a:ext uri="{A12FA001-AC4F-418D-AE19-62706E023703}">
                      <ahyp:hlinkClr val="tx"/>
                    </a:ext>
                  </a:extLst>
                </a:hlinkClick>
              </a:rPr>
              <a:t>Fuente</a:t>
            </a:r>
            <a:r>
              <a:rPr lang="en-US" sz="1800">
                <a:solidFill>
                  <a:srgbClr val="262626"/>
                </a:solidFill>
                <a:latin typeface="Calibri"/>
                <a:ea typeface="Calibri"/>
                <a:cs typeface="Calibri"/>
                <a:sym typeface="Calibri"/>
              </a:rPr>
              <a:t>)</a:t>
            </a:r>
            <a:endParaRPr/>
          </a:p>
          <a:p>
            <a:pPr indent="-342900" lvl="0" marL="342900" rtl="0" algn="l">
              <a:spcBef>
                <a:spcPts val="500"/>
              </a:spcBef>
              <a:spcAft>
                <a:spcPts val="0"/>
              </a:spcAft>
              <a:buClr>
                <a:srgbClr val="62A844"/>
              </a:buClr>
              <a:buSzPts val="1800"/>
              <a:buChar char="•"/>
            </a:pPr>
            <a:r>
              <a:rPr lang="en-US" sz="1800">
                <a:solidFill>
                  <a:srgbClr val="262626"/>
                </a:solidFill>
                <a:latin typeface="Calibri"/>
                <a:ea typeface="Calibri"/>
                <a:cs typeface="Calibri"/>
                <a:sym typeface="Calibri"/>
              </a:rPr>
              <a:t>Los huéspedes más jóvenes esperan autenticidad y acceso digital a la información (</a:t>
            </a:r>
            <a:r>
              <a:rPr lang="en-US" sz="1800" u="sng">
                <a:solidFill>
                  <a:srgbClr val="262626"/>
                </a:solidFill>
                <a:latin typeface="Calibri"/>
                <a:ea typeface="Calibri"/>
                <a:cs typeface="Calibri"/>
                <a:sym typeface="Calibri"/>
                <a:hlinkClick r:id="rId5">
                  <a:extLst>
                    <a:ext uri="{A12FA001-AC4F-418D-AE19-62706E023703}">
                      <ahyp:hlinkClr val="tx"/>
                    </a:ext>
                  </a:extLst>
                </a:hlinkClick>
              </a:rPr>
              <a:t>Fuente</a:t>
            </a:r>
            <a:r>
              <a:rPr lang="en-US" sz="1800">
                <a:solidFill>
                  <a:srgbClr val="262626"/>
                </a:solidFill>
                <a:latin typeface="Calibri"/>
                <a:ea typeface="Calibri"/>
                <a:cs typeface="Calibri"/>
                <a:sym typeface="Calibri"/>
              </a:rPr>
              <a:t>)</a:t>
            </a:r>
            <a:endParaRPr/>
          </a:p>
          <a:p>
            <a:pPr indent="-342900" lvl="0" marL="342900" rtl="0" algn="l">
              <a:spcBef>
                <a:spcPts val="500"/>
              </a:spcBef>
              <a:spcAft>
                <a:spcPts val="0"/>
              </a:spcAft>
              <a:buClr>
                <a:srgbClr val="62A844"/>
              </a:buClr>
              <a:buSzPts val="1800"/>
              <a:buChar char="•"/>
            </a:pPr>
            <a:r>
              <a:rPr lang="en-US" sz="1800">
                <a:solidFill>
                  <a:srgbClr val="262626"/>
                </a:solidFill>
                <a:latin typeface="Calibri"/>
                <a:ea typeface="Calibri"/>
                <a:cs typeface="Calibri"/>
                <a:sym typeface="Calibri"/>
              </a:rPr>
              <a:t>Experiencias que se perciban como personalizadas, auténticas y no artificiales</a:t>
            </a:r>
            <a:endParaRPr/>
          </a:p>
          <a:p>
            <a:pPr indent="-228600" lvl="0" marL="342900" rtl="0" algn="l">
              <a:spcBef>
                <a:spcPts val="600"/>
              </a:spcBef>
              <a:spcAft>
                <a:spcPts val="0"/>
              </a:spcAft>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10"/>
          <p:cNvPicPr preferRelativeResize="0"/>
          <p:nvPr/>
        </p:nvPicPr>
        <p:blipFill rotWithShape="1">
          <a:blip r:embed="rId3">
            <a:alphaModFix/>
          </a:blip>
          <a:srcRect b="0" l="54900" r="0" t="0"/>
          <a:stretch/>
        </p:blipFill>
        <p:spPr>
          <a:xfrm>
            <a:off x="5939550" y="4015450"/>
            <a:ext cx="2710800" cy="2193600"/>
          </a:xfrm>
          <a:prstGeom prst="roundRect">
            <a:avLst>
              <a:gd fmla="val 16667" name="adj"/>
            </a:avLst>
          </a:prstGeom>
          <a:noFill/>
          <a:ln>
            <a:noFill/>
          </a:ln>
        </p:spPr>
      </p:pic>
      <p:pic>
        <p:nvPicPr>
          <p:cNvPr id="344" name="Google Shape;344;p10"/>
          <p:cNvPicPr preferRelativeResize="0"/>
          <p:nvPr/>
        </p:nvPicPr>
        <p:blipFill rotWithShape="1">
          <a:blip r:embed="rId3">
            <a:alphaModFix/>
          </a:blip>
          <a:srcRect b="0" l="0" r="51135" t="0"/>
          <a:stretch/>
        </p:blipFill>
        <p:spPr>
          <a:xfrm>
            <a:off x="2631624" y="4015448"/>
            <a:ext cx="3106200" cy="2193600"/>
          </a:xfrm>
          <a:prstGeom prst="roundRect">
            <a:avLst>
              <a:gd fmla="val 16667" name="adj"/>
            </a:avLst>
          </a:prstGeom>
          <a:noFill/>
          <a:ln>
            <a:noFill/>
          </a:ln>
        </p:spPr>
      </p:pic>
      <p:cxnSp>
        <p:nvCxnSpPr>
          <p:cNvPr id="345" name="Google Shape;345;p10"/>
          <p:cNvCxnSpPr/>
          <p:nvPr/>
        </p:nvCxnSpPr>
        <p:spPr>
          <a:xfrm>
            <a:off x="0" y="1487865"/>
            <a:ext cx="6624881" cy="0"/>
          </a:xfrm>
          <a:prstGeom prst="straightConnector1">
            <a:avLst/>
          </a:prstGeom>
          <a:noFill/>
          <a:ln cap="flat" cmpd="sng" w="34925">
            <a:solidFill>
              <a:srgbClr val="62A844"/>
            </a:solidFill>
            <a:prstDash val="dot"/>
            <a:miter lim="8000"/>
            <a:headEnd len="sm" w="sm" type="none"/>
            <a:tailEnd len="sm" w="sm" type="none"/>
          </a:ln>
        </p:spPr>
      </p:cxnSp>
      <p:sp>
        <p:nvSpPr>
          <p:cNvPr id="346" name="Google Shape;346;p10"/>
          <p:cNvSpPr txBox="1"/>
          <p:nvPr/>
        </p:nvSpPr>
        <p:spPr>
          <a:xfrm>
            <a:off x="454700" y="394050"/>
            <a:ext cx="8267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marketing digital para la sostenibilidad requiere dos conjuntos de habilidades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347" name="Google Shape;347;p10"/>
          <p:cNvSpPr/>
          <p:nvPr/>
        </p:nvSpPr>
        <p:spPr>
          <a:xfrm>
            <a:off x="512400" y="2389475"/>
            <a:ext cx="5225400" cy="38196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10"/>
          <p:cNvSpPr/>
          <p:nvPr/>
        </p:nvSpPr>
        <p:spPr>
          <a:xfrm>
            <a:off x="5939551" y="2270050"/>
            <a:ext cx="5714400" cy="3939000"/>
          </a:xfrm>
          <a:prstGeom prst="roundRect">
            <a:avLst>
              <a:gd fmla="val 8566" name="adj"/>
            </a:avLst>
          </a:prstGeom>
          <a:noFill/>
          <a:ln cap="flat" cmpd="sng" w="28575">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10"/>
          <p:cNvSpPr/>
          <p:nvPr/>
        </p:nvSpPr>
        <p:spPr>
          <a:xfrm>
            <a:off x="6929843" y="6316877"/>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50" name="Google Shape;350;p10"/>
          <p:cNvSpPr txBox="1"/>
          <p:nvPr/>
        </p:nvSpPr>
        <p:spPr>
          <a:xfrm>
            <a:off x="7055842" y="6380155"/>
            <a:ext cx="756000" cy="307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Véase también ›</a:t>
            </a:r>
            <a:endParaRPr sz="1000"/>
          </a:p>
        </p:txBody>
      </p:sp>
      <p:sp>
        <p:nvSpPr>
          <p:cNvPr id="351" name="Google Shape;351;p10"/>
          <p:cNvSpPr txBox="1"/>
          <p:nvPr/>
        </p:nvSpPr>
        <p:spPr>
          <a:xfrm>
            <a:off x="7811843" y="6380155"/>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352" name="Google Shape;352;p10"/>
          <p:cNvSpPr txBox="1"/>
          <p:nvPr/>
        </p:nvSpPr>
        <p:spPr>
          <a:xfrm>
            <a:off x="8405842" y="6380155"/>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sp>
        <p:nvSpPr>
          <p:cNvPr id="353" name="Google Shape;353;p10"/>
          <p:cNvSpPr/>
          <p:nvPr/>
        </p:nvSpPr>
        <p:spPr>
          <a:xfrm>
            <a:off x="763743" y="1861164"/>
            <a:ext cx="929824" cy="977251"/>
          </a:xfrm>
          <a:prstGeom prst="ellipse">
            <a:avLst/>
          </a:prstGeom>
          <a:solidFill>
            <a:srgbClr val="62A844"/>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354" name="Google Shape;354;p10"/>
          <p:cNvSpPr txBox="1"/>
          <p:nvPr/>
        </p:nvSpPr>
        <p:spPr>
          <a:xfrm>
            <a:off x="723175" y="2914925"/>
            <a:ext cx="5017800" cy="276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62626"/>
              </a:buClr>
              <a:buSzPts val="2400"/>
              <a:buFont typeface="Arial"/>
              <a:buNone/>
            </a:pPr>
            <a:r>
              <a:rPr lang="en-US" sz="2400">
                <a:solidFill>
                  <a:srgbClr val="262626"/>
                </a:solidFill>
                <a:latin typeface="Calibri"/>
                <a:ea typeface="Calibri"/>
                <a:cs typeface="Calibri"/>
                <a:sym typeface="Calibri"/>
              </a:rPr>
              <a:t>Aprenderás a hacer que tus acciones de sostenibilidad sean visibles y creíbles en Internet.</a:t>
            </a:r>
            <a:endParaRPr/>
          </a:p>
          <a:p>
            <a:pPr indent="0" lvl="0" marL="0" marR="0" rtl="0" algn="l">
              <a:lnSpc>
                <a:spcPct val="100000"/>
              </a:lnSpc>
              <a:spcBef>
                <a:spcPts val="0"/>
              </a:spcBef>
              <a:spcAft>
                <a:spcPts val="0"/>
              </a:spcAft>
              <a:buClr>
                <a:schemeClr val="dk1"/>
              </a:buClr>
              <a:buSzPts val="2400"/>
              <a:buFont typeface="Arial"/>
              <a:buNone/>
            </a:pPr>
            <a:r>
              <a:t/>
            </a:r>
            <a:endParaRPr sz="2400">
              <a:solidFill>
                <a:srgbClr val="262626"/>
              </a:solidFill>
              <a:latin typeface="Calibri"/>
              <a:ea typeface="Calibri"/>
              <a:cs typeface="Calibri"/>
              <a:sym typeface="Calibri"/>
            </a:endParaRPr>
          </a:p>
        </p:txBody>
      </p:sp>
      <p:sp>
        <p:nvSpPr>
          <p:cNvPr id="355" name="Google Shape;355;p10"/>
          <p:cNvSpPr txBox="1"/>
          <p:nvPr/>
        </p:nvSpPr>
        <p:spPr>
          <a:xfrm>
            <a:off x="6168326" y="2824775"/>
            <a:ext cx="4766400" cy="19416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262626"/>
              </a:buClr>
              <a:buSzPts val="2400"/>
              <a:buFont typeface="Arial"/>
              <a:buNone/>
            </a:pPr>
            <a:r>
              <a:rPr lang="en-US" sz="2400">
                <a:solidFill>
                  <a:srgbClr val="262626"/>
                </a:solidFill>
                <a:latin typeface="Calibri"/>
                <a:ea typeface="Calibri"/>
                <a:cs typeface="Calibri"/>
                <a:sym typeface="Calibri"/>
              </a:rPr>
              <a:t>Aprenderás a gestionar tu marketing digital de una forma que genere menos residuos y tenga un menor impacto.</a:t>
            </a:r>
            <a:endParaRPr/>
          </a:p>
          <a:p>
            <a:pPr indent="0" lvl="0" marL="0" marR="0" rtl="0" algn="r">
              <a:lnSpc>
                <a:spcPct val="90000"/>
              </a:lnSpc>
              <a:spcBef>
                <a:spcPts val="1000"/>
              </a:spcBef>
              <a:spcAft>
                <a:spcPts val="0"/>
              </a:spcAft>
              <a:buClr>
                <a:schemeClr val="dk1"/>
              </a:buClr>
              <a:buSzPts val="2400"/>
              <a:buFont typeface="Arial"/>
              <a:buNone/>
            </a:pPr>
            <a:r>
              <a:t/>
            </a:r>
            <a:endParaRPr sz="2400">
              <a:solidFill>
                <a:srgbClr val="262626"/>
              </a:solidFill>
              <a:latin typeface="Calibri"/>
              <a:ea typeface="Calibri"/>
              <a:cs typeface="Calibri"/>
              <a:sym typeface="Calibri"/>
            </a:endParaRPr>
          </a:p>
        </p:txBody>
      </p:sp>
      <p:sp>
        <p:nvSpPr>
          <p:cNvPr id="356" name="Google Shape;356;p10"/>
          <p:cNvSpPr txBox="1"/>
          <p:nvPr/>
        </p:nvSpPr>
        <p:spPr>
          <a:xfrm>
            <a:off x="723166" y="2144199"/>
            <a:ext cx="1001155" cy="822603"/>
          </a:xfrm>
          <a:prstGeom prst="rect">
            <a:avLst/>
          </a:prstGeom>
          <a:noFill/>
          <a:ln>
            <a:noFill/>
          </a:ln>
        </p:spPr>
        <p:txBody>
          <a:bodyPr anchorCtr="0" anchor="t" bIns="45700" lIns="91425" spcFirstLastPara="1" rIns="91425" wrap="square" tIns="45700">
            <a:noAutofit/>
          </a:bodyPr>
          <a:lstStyle/>
          <a:p>
            <a:pPr indent="0" lvl="0" marL="0" marR="0" rtl="0" algn="ctr">
              <a:lnSpc>
                <a:spcPct val="88000"/>
              </a:lnSpc>
              <a:spcBef>
                <a:spcPts val="0"/>
              </a:spcBef>
              <a:spcAft>
                <a:spcPts val="0"/>
              </a:spcAft>
              <a:buClr>
                <a:schemeClr val="lt1"/>
              </a:buClr>
              <a:buSzPts val="4000"/>
              <a:buFont typeface="Arial"/>
              <a:buNone/>
            </a:pPr>
            <a:r>
              <a:rPr b="1" lang="en-US" sz="4000">
                <a:solidFill>
                  <a:schemeClr val="lt1"/>
                </a:solidFill>
                <a:latin typeface="Calibri"/>
                <a:ea typeface="Calibri"/>
                <a:cs typeface="Calibri"/>
                <a:sym typeface="Calibri"/>
              </a:rPr>
              <a:t>01</a:t>
            </a:r>
            <a:endParaRPr/>
          </a:p>
          <a:p>
            <a:pPr indent="0" lvl="0" marL="0" marR="0" rtl="0" algn="ctr">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357" name="Google Shape;357;p10"/>
          <p:cNvSpPr/>
          <p:nvPr/>
        </p:nvSpPr>
        <p:spPr>
          <a:xfrm>
            <a:off x="6196974" y="1847525"/>
            <a:ext cx="929824" cy="977251"/>
          </a:xfrm>
          <a:prstGeom prst="ellipse">
            <a:avLst/>
          </a:prstGeom>
          <a:solidFill>
            <a:srgbClr val="0289AE"/>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358" name="Google Shape;358;p10"/>
          <p:cNvSpPr txBox="1"/>
          <p:nvPr/>
        </p:nvSpPr>
        <p:spPr>
          <a:xfrm>
            <a:off x="6156397" y="2130560"/>
            <a:ext cx="1001155" cy="822603"/>
          </a:xfrm>
          <a:prstGeom prst="rect">
            <a:avLst/>
          </a:prstGeom>
          <a:noFill/>
          <a:ln>
            <a:noFill/>
          </a:ln>
        </p:spPr>
        <p:txBody>
          <a:bodyPr anchorCtr="0" anchor="t" bIns="45700" lIns="91425" spcFirstLastPara="1" rIns="91425" wrap="square" tIns="45700">
            <a:noAutofit/>
          </a:bodyPr>
          <a:lstStyle/>
          <a:p>
            <a:pPr indent="0" lvl="0" marL="0" marR="0" rtl="0" algn="ctr">
              <a:lnSpc>
                <a:spcPct val="88000"/>
              </a:lnSpc>
              <a:spcBef>
                <a:spcPts val="0"/>
              </a:spcBef>
              <a:spcAft>
                <a:spcPts val="0"/>
              </a:spcAft>
              <a:buClr>
                <a:schemeClr val="lt1"/>
              </a:buClr>
              <a:buSzPts val="4000"/>
              <a:buFont typeface="Arial"/>
              <a:buNone/>
            </a:pPr>
            <a:r>
              <a:rPr b="1" lang="en-US" sz="4000">
                <a:solidFill>
                  <a:schemeClr val="lt1"/>
                </a:solidFill>
                <a:latin typeface="Calibri"/>
                <a:ea typeface="Calibri"/>
                <a:cs typeface="Calibri"/>
                <a:sym typeface="Calibri"/>
              </a:rPr>
              <a:t>02</a:t>
            </a:r>
            <a:endParaRPr/>
          </a:p>
          <a:p>
            <a:pPr indent="0" lvl="0" marL="0" marR="0" rtl="0" algn="ctr">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pic>
        <p:nvPicPr>
          <p:cNvPr id="359" name="Google Shape;359;p10"/>
          <p:cNvPicPr preferRelativeResize="0"/>
          <p:nvPr/>
        </p:nvPicPr>
        <p:blipFill>
          <a:blip r:embed="rId4">
            <a:alphaModFix/>
          </a:blip>
          <a:stretch>
            <a:fillRect/>
          </a:stretch>
        </p:blipFill>
        <p:spPr>
          <a:xfrm>
            <a:off x="8333313" y="-101025"/>
            <a:ext cx="3909226" cy="34482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1"/>
          <p:cNvSpPr/>
          <p:nvPr/>
        </p:nvSpPr>
        <p:spPr>
          <a:xfrm rot="10800000">
            <a:off x="0" y="625443"/>
            <a:ext cx="12185500" cy="171593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66" name="Google Shape;366;p11"/>
          <p:cNvSpPr txBox="1"/>
          <p:nvPr/>
        </p:nvSpPr>
        <p:spPr>
          <a:xfrm>
            <a:off x="633222" y="1077375"/>
            <a:ext cx="8574300" cy="761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Por qué el marketing digital es fundamental para comunicar la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367" name="Google Shape;367;p11"/>
          <p:cNvSpPr/>
          <p:nvPr/>
        </p:nvSpPr>
        <p:spPr>
          <a:xfrm flipH="1">
            <a:off x="633225" y="2465150"/>
            <a:ext cx="6202500" cy="3785700"/>
          </a:xfrm>
          <a:prstGeom prst="rect">
            <a:avLst/>
          </a:prstGeom>
          <a:noFill/>
          <a:ln>
            <a:noFill/>
          </a:ln>
        </p:spPr>
        <p:txBody>
          <a:bodyPr anchorCtr="0" anchor="t" bIns="45700" lIns="91425" spcFirstLastPara="1" rIns="91425" wrap="square" tIns="45700">
            <a:spAutoFit/>
          </a:bodyPr>
          <a:lstStyle/>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El marketing hotelero es ahora un sistema</a:t>
            </a:r>
            <a:r>
              <a:rPr b="1" lang="en-US" sz="1900">
                <a:solidFill>
                  <a:srgbClr val="262626"/>
                </a:solidFill>
                <a:latin typeface="Calibri"/>
                <a:ea typeface="Calibri"/>
                <a:cs typeface="Calibri"/>
                <a:sym typeface="Calibri"/>
              </a:rPr>
              <a:t> siempre activo</a:t>
            </a:r>
            <a:r>
              <a:rPr lang="en-US" sz="1900">
                <a:solidFill>
                  <a:srgbClr val="262626"/>
                </a:solidFill>
                <a:latin typeface="Calibri"/>
                <a:ea typeface="Calibri"/>
                <a:cs typeface="Calibri"/>
                <a:sym typeface="Calibri"/>
              </a:rPr>
              <a:t>: búsquedas, mapas, reseñas, agencias de viajes online, sitios web, redes sociales, correo electrónico y mensajería. </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Los consumidores pasan de un canal a otro en cuestión de minutos, y cada canal influye en el siguiente. </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Se trata de un conjunto de señales en constante evolución que se revisa a diario.</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La sostenibilidad solo influye en la elección cuando es visible y coherente, con un mensaje central claro y pruebas que lo respalden. </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Por eso, tu historia de sostenibilidad necesita una estructura sencilla que puedas reutilizar en todas partes: acción, pruebas y lo que significa para el consumidor.</a:t>
            </a:r>
            <a:endParaRPr sz="1300"/>
          </a:p>
          <a:p>
            <a:pPr indent="-215900" lvl="0" marL="342900" marR="0" rtl="0" algn="l">
              <a:spcBef>
                <a:spcPts val="0"/>
              </a:spcBef>
              <a:spcAft>
                <a:spcPts val="0"/>
              </a:spcAft>
              <a:buClr>
                <a:srgbClr val="62A844"/>
              </a:buClr>
              <a:buSzPts val="2000"/>
              <a:buFont typeface="Arial"/>
              <a:buNone/>
            </a:pPr>
            <a:r>
              <a:t/>
            </a:r>
            <a:endParaRPr sz="1900">
              <a:solidFill>
                <a:srgbClr val="262626"/>
              </a:solidFill>
              <a:latin typeface="Calibri"/>
              <a:ea typeface="Calibri"/>
              <a:cs typeface="Calibri"/>
              <a:sym typeface="Calibri"/>
            </a:endParaRPr>
          </a:p>
        </p:txBody>
      </p:sp>
      <p:sp>
        <p:nvSpPr>
          <p:cNvPr id="368" name="Google Shape;368;p11"/>
          <p:cNvSpPr txBox="1"/>
          <p:nvPr/>
        </p:nvSpPr>
        <p:spPr>
          <a:xfrm>
            <a:off x="586937" y="394844"/>
            <a:ext cx="5115158" cy="761315"/>
          </a:xfrm>
          <a:prstGeom prst="rect">
            <a:avLst/>
          </a:prstGeom>
          <a:noFill/>
          <a:ln>
            <a:noFill/>
          </a:ln>
        </p:spPr>
        <p:txBody>
          <a:bodyPr anchorCtr="0" anchor="t" bIns="45700" lIns="91425" spcFirstLastPara="1" rIns="91425" wrap="square" tIns="45700">
            <a:noAutofit/>
          </a:bodyPr>
          <a:lstStyle/>
          <a:p>
            <a:pPr indent="0" lvl="0" marL="0" marR="0" rtl="0" algn="l">
              <a:lnSpc>
                <a:spcPct val="88000"/>
              </a:lnSpc>
              <a:spcBef>
                <a:spcPts val="0"/>
              </a:spcBef>
              <a:spcAft>
                <a:spcPts val="0"/>
              </a:spcAft>
              <a:buClr>
                <a:schemeClr val="lt1"/>
              </a:buClr>
              <a:buSzPts val="4000"/>
              <a:buFont typeface="Arial"/>
              <a:buNone/>
            </a:pPr>
            <a:r>
              <a:rPr b="1" lang="en-US" sz="4000">
                <a:solidFill>
                  <a:schemeClr val="lt1"/>
                </a:solidFill>
                <a:highlight>
                  <a:srgbClr val="0289AE"/>
                </a:highlight>
                <a:latin typeface="Calibri"/>
                <a:ea typeface="Calibri"/>
                <a:cs typeface="Calibri"/>
                <a:sym typeface="Calibri"/>
              </a:rPr>
              <a:t> 01</a:t>
            </a:r>
            <a:r>
              <a:rPr b="1" lang="en-US" sz="4000">
                <a:solidFill>
                  <a:srgbClr val="0289AE"/>
                </a:solidFill>
                <a:highlight>
                  <a:srgbClr val="0289AE"/>
                </a:highlight>
                <a:latin typeface="Calibri"/>
                <a:ea typeface="Calibri"/>
                <a:cs typeface="Calibri"/>
                <a:sym typeface="Calibri"/>
              </a:rPr>
              <a:t>.</a:t>
            </a:r>
            <a:endParaRPr/>
          </a:p>
        </p:txBody>
      </p:sp>
      <p:sp>
        <p:nvSpPr>
          <p:cNvPr id="369" name="Google Shape;369;p11"/>
          <p:cNvSpPr/>
          <p:nvPr/>
        </p:nvSpPr>
        <p:spPr>
          <a:xfrm>
            <a:off x="7493978" y="3429000"/>
            <a:ext cx="3574707" cy="1554434"/>
          </a:xfrm>
          <a:prstGeom prst="wedgeRoundRectCallout">
            <a:avLst>
              <a:gd fmla="val 63869" name="adj1"/>
              <a:gd fmla="val -38320" name="adj2"/>
              <a:gd fmla="val 16667" name="adj3"/>
            </a:avLst>
          </a:prstGeom>
          <a:solidFill>
            <a:schemeClr val="lt1"/>
          </a:solidFill>
          <a:ln cap="flat" cmpd="sng" w="19050">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11"/>
          <p:cNvSpPr txBox="1"/>
          <p:nvPr/>
        </p:nvSpPr>
        <p:spPr>
          <a:xfrm>
            <a:off x="7704083" y="3541036"/>
            <a:ext cx="3154500" cy="1576200"/>
          </a:xfrm>
          <a:prstGeom prst="rect">
            <a:avLst/>
          </a:prstGeom>
          <a:noFill/>
          <a:ln>
            <a:noFill/>
          </a:ln>
        </p:spPr>
        <p:txBody>
          <a:bodyPr anchorCtr="0" anchor="t" bIns="45700" lIns="91425" spcFirstLastPara="1" rIns="91425" wrap="square" tIns="45700">
            <a:spAutoFit/>
          </a:bodyPr>
          <a:lstStyle/>
          <a:p>
            <a:pPr indent="0" lvl="0" marL="0" marR="0" rtl="0" algn="ctr">
              <a:lnSpc>
                <a:spcPct val="108888"/>
              </a:lnSpc>
              <a:spcBef>
                <a:spcPts val="0"/>
              </a:spcBef>
              <a:spcAft>
                <a:spcPts val="0"/>
              </a:spcAft>
              <a:buNone/>
            </a:pPr>
            <a:r>
              <a:rPr b="1" i="1" lang="en-US" sz="1800">
                <a:solidFill>
                  <a:srgbClr val="262626"/>
                </a:solidFill>
                <a:latin typeface="Calibri"/>
                <a:ea typeface="Calibri"/>
                <a:cs typeface="Calibri"/>
                <a:sym typeface="Calibri"/>
              </a:rPr>
              <a:t>Si no cuentas tu historia de sostenibilidad, alguien más lo hará o los clientes </a:t>
            </a:r>
            <a:r>
              <a:rPr b="1" i="1" lang="en-US" sz="1800">
                <a:solidFill>
                  <a:srgbClr val="FF0000"/>
                </a:solidFill>
                <a:latin typeface="Calibri"/>
                <a:ea typeface="Calibri"/>
                <a:cs typeface="Calibri"/>
                <a:sym typeface="Calibri"/>
              </a:rPr>
              <a:t>y </a:t>
            </a:r>
            <a:r>
              <a:rPr b="1" i="1" lang="en-US" sz="1800">
                <a:solidFill>
                  <a:srgbClr val="262626"/>
                </a:solidFill>
                <a:latin typeface="Calibri"/>
                <a:ea typeface="Calibri"/>
                <a:cs typeface="Calibri"/>
                <a:sym typeface="Calibri"/>
              </a:rPr>
              <a:t>darán por sentado que no hay ninguna.</a:t>
            </a:r>
            <a:endParaRPr/>
          </a:p>
          <a:p>
            <a:pPr indent="0" lvl="0" marL="0" marR="0" rtl="0" algn="ctr">
              <a:lnSpc>
                <a:spcPct val="108888"/>
              </a:lnSpc>
              <a:spcBef>
                <a:spcPts val="0"/>
              </a:spcBef>
              <a:spcAft>
                <a:spcPts val="0"/>
              </a:spcAft>
              <a:buNone/>
            </a:pPr>
            <a:r>
              <a:t/>
            </a:r>
            <a:endParaRPr b="1" i="1" sz="1800">
              <a:solidFill>
                <a:srgbClr val="262626"/>
              </a:solidFill>
              <a:latin typeface="Calibri"/>
              <a:ea typeface="Calibri"/>
              <a:cs typeface="Calibri"/>
              <a:sym typeface="Calibri"/>
            </a:endParaRPr>
          </a:p>
        </p:txBody>
      </p:sp>
      <p:sp>
        <p:nvSpPr>
          <p:cNvPr id="371" name="Google Shape;371;p11"/>
          <p:cNvSpPr/>
          <p:nvPr/>
        </p:nvSpPr>
        <p:spPr>
          <a:xfrm>
            <a:off x="6929851" y="6316875"/>
            <a:ext cx="33174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72" name="Google Shape;372;p11"/>
          <p:cNvSpPr txBox="1"/>
          <p:nvPr/>
        </p:nvSpPr>
        <p:spPr>
          <a:xfrm>
            <a:off x="7055842" y="6410930"/>
            <a:ext cx="756000" cy="1539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Ver también ›</a:t>
            </a:r>
            <a:endParaRPr sz="1000"/>
          </a:p>
        </p:txBody>
      </p:sp>
      <p:sp>
        <p:nvSpPr>
          <p:cNvPr id="373" name="Google Shape;373;p11"/>
          <p:cNvSpPr txBox="1"/>
          <p:nvPr/>
        </p:nvSpPr>
        <p:spPr>
          <a:xfrm>
            <a:off x="7811843" y="6380155"/>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374" name="Google Shape;374;p11"/>
          <p:cNvSpPr txBox="1"/>
          <p:nvPr/>
        </p:nvSpPr>
        <p:spPr>
          <a:xfrm>
            <a:off x="8405842" y="6380155"/>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IA en el sector hotelero</a:t>
            </a:r>
            <a:endParaRPr/>
          </a:p>
        </p:txBody>
      </p:sp>
      <p:pic>
        <p:nvPicPr>
          <p:cNvPr id="375" name="Google Shape;375;p11"/>
          <p:cNvPicPr preferRelativeResize="0"/>
          <p:nvPr/>
        </p:nvPicPr>
        <p:blipFill>
          <a:blip r:embed="rId3">
            <a:alphaModFix/>
          </a:blip>
          <a:stretch>
            <a:fillRect/>
          </a:stretch>
        </p:blipFill>
        <p:spPr>
          <a:xfrm>
            <a:off x="8198975" y="0"/>
            <a:ext cx="3986526" cy="30670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2"/>
          <p:cNvSpPr txBox="1"/>
          <p:nvPr/>
        </p:nvSpPr>
        <p:spPr>
          <a:xfrm>
            <a:off x="454701" y="394050"/>
            <a:ext cx="7250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Los huéspedes viven experiencias, no se topan con departamentos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82" name="Google Shape;382;p12"/>
          <p:cNvCxnSpPr/>
          <p:nvPr/>
        </p:nvCxnSpPr>
        <p:spPr>
          <a:xfrm>
            <a:off x="0" y="1509491"/>
            <a:ext cx="6827520" cy="0"/>
          </a:xfrm>
          <a:prstGeom prst="straightConnector1">
            <a:avLst/>
          </a:prstGeom>
          <a:noFill/>
          <a:ln cap="flat" cmpd="sng" w="34925">
            <a:solidFill>
              <a:srgbClr val="62A844"/>
            </a:solidFill>
            <a:prstDash val="dot"/>
            <a:miter lim="8000"/>
            <a:headEnd len="sm" w="sm" type="none"/>
            <a:tailEnd len="sm" w="sm" type="none"/>
          </a:ln>
        </p:spPr>
      </p:cxnSp>
      <p:sp>
        <p:nvSpPr>
          <p:cNvPr id="383" name="Google Shape;383;p12"/>
          <p:cNvSpPr/>
          <p:nvPr/>
        </p:nvSpPr>
        <p:spPr>
          <a:xfrm rot="10800000">
            <a:off x="506803" y="3101902"/>
            <a:ext cx="1851761" cy="1851761"/>
          </a:xfrm>
          <a:prstGeom prst="arc">
            <a:avLst>
              <a:gd fmla="val 10811050" name="adj1"/>
              <a:gd fmla="val 0" name="adj2"/>
            </a:avLst>
          </a:prstGeom>
          <a:noFill/>
          <a:ln cap="flat" cmpd="sng" w="76200">
            <a:solidFill>
              <a:srgbClr val="62A84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384" name="Google Shape;384;p12"/>
          <p:cNvGrpSpPr/>
          <p:nvPr/>
        </p:nvGrpSpPr>
        <p:grpSpPr>
          <a:xfrm>
            <a:off x="736218" y="3266800"/>
            <a:ext cx="1392930" cy="1393986"/>
            <a:chOff x="836677" y="2561257"/>
            <a:chExt cx="736471" cy="737029"/>
          </a:xfrm>
        </p:grpSpPr>
        <p:sp>
          <p:nvSpPr>
            <p:cNvPr id="385" name="Google Shape;385;p12"/>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86" name="Google Shape;386;p12"/>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sp>
        <p:nvSpPr>
          <p:cNvPr id="387" name="Google Shape;387;p12"/>
          <p:cNvSpPr/>
          <p:nvPr/>
        </p:nvSpPr>
        <p:spPr>
          <a:xfrm rot="10800000">
            <a:off x="4222637" y="3101903"/>
            <a:ext cx="1851760" cy="1851760"/>
          </a:xfrm>
          <a:prstGeom prst="arc">
            <a:avLst>
              <a:gd fmla="val 10811050" name="adj1"/>
              <a:gd fmla="val 0" name="adj2"/>
            </a:avLst>
          </a:prstGeom>
          <a:noFill/>
          <a:ln cap="flat" cmpd="sng" w="76200">
            <a:solidFill>
              <a:srgbClr val="0289A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388" name="Google Shape;388;p12"/>
          <p:cNvGrpSpPr/>
          <p:nvPr/>
        </p:nvGrpSpPr>
        <p:grpSpPr>
          <a:xfrm>
            <a:off x="4452051" y="3266800"/>
            <a:ext cx="1392931" cy="1393986"/>
            <a:chOff x="3530407" y="2561257"/>
            <a:chExt cx="736471" cy="737029"/>
          </a:xfrm>
        </p:grpSpPr>
        <p:sp>
          <p:nvSpPr>
            <p:cNvPr id="389" name="Google Shape;389;p12"/>
            <p:cNvSpPr/>
            <p:nvPr/>
          </p:nvSpPr>
          <p:spPr>
            <a:xfrm>
              <a:off x="353040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0" name="Google Shape;390;p12"/>
            <p:cNvSpPr/>
            <p:nvPr/>
          </p:nvSpPr>
          <p:spPr>
            <a:xfrm>
              <a:off x="364318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3"/>
                </a:solidFill>
                <a:latin typeface="Calibri"/>
                <a:ea typeface="Calibri"/>
                <a:cs typeface="Calibri"/>
                <a:sym typeface="Calibri"/>
              </a:endParaRPr>
            </a:p>
          </p:txBody>
        </p:sp>
      </p:grpSp>
      <p:sp>
        <p:nvSpPr>
          <p:cNvPr id="391" name="Google Shape;391;p12"/>
          <p:cNvSpPr/>
          <p:nvPr/>
        </p:nvSpPr>
        <p:spPr>
          <a:xfrm>
            <a:off x="2366903" y="3110738"/>
            <a:ext cx="1856299" cy="1856300"/>
          </a:xfrm>
          <a:prstGeom prst="arc">
            <a:avLst>
              <a:gd fmla="val 10811050" name="adj1"/>
              <a:gd fmla="val 0" name="adj2"/>
            </a:avLst>
          </a:prstGeom>
          <a:noFill/>
          <a:ln cap="flat" cmpd="sng" w="76200">
            <a:solidFill>
              <a:srgbClr val="3D82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392" name="Google Shape;392;p12"/>
          <p:cNvGrpSpPr/>
          <p:nvPr/>
        </p:nvGrpSpPr>
        <p:grpSpPr>
          <a:xfrm>
            <a:off x="2597448" y="3402424"/>
            <a:ext cx="1392952" cy="1394008"/>
            <a:chOff x="2183542" y="2561257"/>
            <a:chExt cx="736471" cy="737029"/>
          </a:xfrm>
        </p:grpSpPr>
        <p:sp>
          <p:nvSpPr>
            <p:cNvPr id="393" name="Google Shape;393;p12"/>
            <p:cNvSpPr/>
            <p:nvPr/>
          </p:nvSpPr>
          <p:spPr>
            <a:xfrm>
              <a:off x="218354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4" name="Google Shape;394;p12"/>
            <p:cNvSpPr/>
            <p:nvPr/>
          </p:nvSpPr>
          <p:spPr>
            <a:xfrm>
              <a:off x="2296297"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2"/>
                </a:solidFill>
                <a:latin typeface="Calibri"/>
                <a:ea typeface="Calibri"/>
                <a:cs typeface="Calibri"/>
                <a:sym typeface="Calibri"/>
              </a:endParaRPr>
            </a:p>
          </p:txBody>
        </p:sp>
      </p:grpSp>
      <p:sp>
        <p:nvSpPr>
          <p:cNvPr id="395" name="Google Shape;395;p12"/>
          <p:cNvSpPr/>
          <p:nvPr/>
        </p:nvSpPr>
        <p:spPr>
          <a:xfrm>
            <a:off x="6080218" y="3110738"/>
            <a:ext cx="1856298" cy="1856300"/>
          </a:xfrm>
          <a:prstGeom prst="arc">
            <a:avLst>
              <a:gd fmla="val 10811050" name="adj1"/>
              <a:gd fmla="val 0" name="adj2"/>
            </a:avLst>
          </a:prstGeom>
          <a:noFill/>
          <a:ln cap="flat" cmpd="sng" w="76200">
            <a:solidFill>
              <a:srgbClr val="06677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396" name="Google Shape;396;p12"/>
          <p:cNvGrpSpPr/>
          <p:nvPr/>
        </p:nvGrpSpPr>
        <p:grpSpPr>
          <a:xfrm>
            <a:off x="6311891" y="3456144"/>
            <a:ext cx="1392952" cy="1394008"/>
            <a:chOff x="4877272" y="2561257"/>
            <a:chExt cx="736471" cy="737029"/>
          </a:xfrm>
        </p:grpSpPr>
        <p:sp>
          <p:nvSpPr>
            <p:cNvPr id="397" name="Google Shape;397;p12"/>
            <p:cNvSpPr/>
            <p:nvPr/>
          </p:nvSpPr>
          <p:spPr>
            <a:xfrm>
              <a:off x="487727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98" name="Google Shape;398;p12"/>
            <p:cNvSpPr/>
            <p:nvPr/>
          </p:nvSpPr>
          <p:spPr>
            <a:xfrm>
              <a:off x="499007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4"/>
                </a:solidFill>
                <a:latin typeface="Calibri"/>
                <a:ea typeface="Calibri"/>
                <a:cs typeface="Calibri"/>
                <a:sym typeface="Calibri"/>
              </a:endParaRPr>
            </a:p>
          </p:txBody>
        </p:sp>
      </p:grpSp>
      <p:sp>
        <p:nvSpPr>
          <p:cNvPr id="399" name="Google Shape;399;p12"/>
          <p:cNvSpPr/>
          <p:nvPr/>
        </p:nvSpPr>
        <p:spPr>
          <a:xfrm flipH="1" rot="10800000">
            <a:off x="7937721" y="3101901"/>
            <a:ext cx="1851761" cy="1851761"/>
          </a:xfrm>
          <a:prstGeom prst="arc">
            <a:avLst>
              <a:gd fmla="val 10811050" name="adj1"/>
              <a:gd fmla="val 0" name="adj2"/>
            </a:avLst>
          </a:prstGeom>
          <a:noFill/>
          <a:ln cap="flat" cmpd="sng" w="76200">
            <a:solidFill>
              <a:srgbClr val="EAB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400" name="Google Shape;400;p12"/>
          <p:cNvGrpSpPr/>
          <p:nvPr/>
        </p:nvGrpSpPr>
        <p:grpSpPr>
          <a:xfrm flipH="1">
            <a:off x="8167136" y="3266800"/>
            <a:ext cx="1392930" cy="1393986"/>
            <a:chOff x="836677" y="2561257"/>
            <a:chExt cx="736471" cy="737029"/>
          </a:xfrm>
        </p:grpSpPr>
        <p:sp>
          <p:nvSpPr>
            <p:cNvPr id="401" name="Google Shape;401;p12"/>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2" name="Google Shape;402;p12"/>
            <p:cNvSpPr/>
            <p:nvPr/>
          </p:nvSpPr>
          <p:spPr>
            <a:xfrm>
              <a:off x="948635" y="268038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sp>
        <p:nvSpPr>
          <p:cNvPr id="403" name="Google Shape;403;p12"/>
          <p:cNvSpPr/>
          <p:nvPr/>
        </p:nvSpPr>
        <p:spPr>
          <a:xfrm>
            <a:off x="9803187" y="3108479"/>
            <a:ext cx="1856298" cy="1856300"/>
          </a:xfrm>
          <a:prstGeom prst="arc">
            <a:avLst>
              <a:gd fmla="val 10811050" name="adj1"/>
              <a:gd fmla="val 0" name="adj2"/>
            </a:avLst>
          </a:prstGeom>
          <a:noFill/>
          <a:ln cap="flat" cmpd="sng" w="76200">
            <a:solidFill>
              <a:srgbClr val="FF93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4" name="Google Shape;404;p12"/>
          <p:cNvSpPr txBox="1"/>
          <p:nvPr/>
        </p:nvSpPr>
        <p:spPr>
          <a:xfrm>
            <a:off x="2485997" y="2526860"/>
            <a:ext cx="1615855" cy="525101"/>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Descubrimiento local</a:t>
            </a:r>
            <a:endParaRPr sz="1100"/>
          </a:p>
        </p:txBody>
      </p:sp>
      <p:sp>
        <p:nvSpPr>
          <p:cNvPr id="405" name="Google Shape;405;p12"/>
          <p:cNvSpPr txBox="1"/>
          <p:nvPr/>
        </p:nvSpPr>
        <p:spPr>
          <a:xfrm>
            <a:off x="489651" y="2526860"/>
            <a:ext cx="1886065" cy="525101"/>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Identificar necesidades</a:t>
            </a:r>
            <a:endParaRPr sz="1500"/>
          </a:p>
          <a:p>
            <a:pPr indent="0" lvl="0" marL="0" marR="0" rtl="0" algn="ctr">
              <a:lnSpc>
                <a:spcPct val="106666"/>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406" name="Google Shape;406;p12"/>
          <p:cNvSpPr txBox="1"/>
          <p:nvPr/>
        </p:nvSpPr>
        <p:spPr>
          <a:xfrm>
            <a:off x="4205484" y="2526860"/>
            <a:ext cx="1886065" cy="525362"/>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Genera confianza</a:t>
            </a:r>
            <a:endParaRPr sz="1500"/>
          </a:p>
        </p:txBody>
      </p:sp>
      <p:sp>
        <p:nvSpPr>
          <p:cNvPr id="407" name="Google Shape;407;p12"/>
          <p:cNvSpPr txBox="1"/>
          <p:nvPr/>
        </p:nvSpPr>
        <p:spPr>
          <a:xfrm>
            <a:off x="6065335" y="2526860"/>
            <a:ext cx="1886065" cy="525362"/>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Comparar y reservar</a:t>
            </a:r>
            <a:endParaRPr sz="1500"/>
          </a:p>
        </p:txBody>
      </p:sp>
      <p:sp>
        <p:nvSpPr>
          <p:cNvPr id="408" name="Google Shape;408;p12"/>
          <p:cNvSpPr txBox="1"/>
          <p:nvPr/>
        </p:nvSpPr>
        <p:spPr>
          <a:xfrm>
            <a:off x="7920569" y="2526860"/>
            <a:ext cx="1886065" cy="525101"/>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Prueba de realidad</a:t>
            </a:r>
            <a:endParaRPr sz="1500"/>
          </a:p>
        </p:txBody>
      </p:sp>
      <p:sp>
        <p:nvSpPr>
          <p:cNvPr id="409" name="Google Shape;409;p12"/>
          <p:cNvSpPr txBox="1"/>
          <p:nvPr/>
        </p:nvSpPr>
        <p:spPr>
          <a:xfrm>
            <a:off x="9788304" y="2495514"/>
            <a:ext cx="1886065" cy="525362"/>
          </a:xfrm>
          <a:prstGeom prst="rect">
            <a:avLst/>
          </a:prstGeom>
          <a:noFill/>
          <a:ln>
            <a:noFill/>
          </a:ln>
        </p:spPr>
        <p:txBody>
          <a:bodyPr anchorCtr="0" anchor="t" bIns="91425" lIns="91425" spcFirstLastPara="1" rIns="91425" wrap="square" tIns="91425">
            <a:noAutofit/>
          </a:bodyPr>
          <a:lstStyle/>
          <a:p>
            <a:pPr indent="0" lvl="0" marL="0" marR="0" rtl="0" algn="ctr">
              <a:lnSpc>
                <a:spcPct val="106666"/>
              </a:lnSpc>
              <a:spcBef>
                <a:spcPts val="0"/>
              </a:spcBef>
              <a:spcAft>
                <a:spcPts val="0"/>
              </a:spcAft>
              <a:buNone/>
            </a:pPr>
            <a:r>
              <a:rPr lang="en-US" sz="1500">
                <a:solidFill>
                  <a:srgbClr val="262626"/>
                </a:solidFill>
                <a:latin typeface="Calibri"/>
                <a:ea typeface="Calibri"/>
                <a:cs typeface="Calibri"/>
                <a:sym typeface="Calibri"/>
              </a:rPr>
              <a:t>Respuestas rápidas</a:t>
            </a:r>
            <a:endParaRPr sz="1500"/>
          </a:p>
        </p:txBody>
      </p:sp>
      <p:grpSp>
        <p:nvGrpSpPr>
          <p:cNvPr id="410" name="Google Shape;410;p12"/>
          <p:cNvGrpSpPr/>
          <p:nvPr/>
        </p:nvGrpSpPr>
        <p:grpSpPr>
          <a:xfrm flipH="1">
            <a:off x="10034871" y="3446194"/>
            <a:ext cx="1392930" cy="1393986"/>
            <a:chOff x="836677" y="2561257"/>
            <a:chExt cx="736471" cy="737029"/>
          </a:xfrm>
        </p:grpSpPr>
        <p:sp>
          <p:nvSpPr>
            <p:cNvPr id="411" name="Google Shape;411;p12"/>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FF9300"/>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2" name="Google Shape;412;p12"/>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sp>
        <p:nvSpPr>
          <p:cNvPr id="413" name="Google Shape;413;p12"/>
          <p:cNvSpPr txBox="1"/>
          <p:nvPr/>
        </p:nvSpPr>
        <p:spPr>
          <a:xfrm>
            <a:off x="2430750" y="2201301"/>
            <a:ext cx="1615800" cy="525000"/>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3D8241"/>
                </a:solidFill>
                <a:latin typeface="Calibri"/>
                <a:ea typeface="Calibri"/>
                <a:cs typeface="Calibri"/>
                <a:sym typeface="Calibri"/>
              </a:rPr>
              <a:t>Mapas</a:t>
            </a:r>
            <a:endParaRPr/>
          </a:p>
        </p:txBody>
      </p:sp>
      <p:sp>
        <p:nvSpPr>
          <p:cNvPr id="414" name="Google Shape;414;p12"/>
          <p:cNvSpPr txBox="1"/>
          <p:nvPr/>
        </p:nvSpPr>
        <p:spPr>
          <a:xfrm>
            <a:off x="496276" y="2201303"/>
            <a:ext cx="1886100" cy="830100"/>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62A844"/>
                </a:solidFill>
                <a:latin typeface="Calibri"/>
                <a:ea typeface="Calibri"/>
                <a:cs typeface="Calibri"/>
                <a:sym typeface="Calibri"/>
              </a:rPr>
              <a:t>Buscar</a:t>
            </a:r>
            <a:endParaRPr/>
          </a:p>
          <a:p>
            <a:pPr indent="0" lvl="0" marL="0" marR="0" rtl="0" algn="ctr">
              <a:lnSpc>
                <a:spcPct val="84166"/>
              </a:lnSpc>
              <a:spcBef>
                <a:spcPts val="0"/>
              </a:spcBef>
              <a:spcAft>
                <a:spcPts val="0"/>
              </a:spcAft>
              <a:buNone/>
            </a:pPr>
            <a:r>
              <a:t/>
            </a:r>
            <a:endParaRPr b="1" sz="2400">
              <a:solidFill>
                <a:srgbClr val="62A844"/>
              </a:solidFill>
              <a:latin typeface="Calibri"/>
              <a:ea typeface="Calibri"/>
              <a:cs typeface="Calibri"/>
              <a:sym typeface="Calibri"/>
            </a:endParaRPr>
          </a:p>
        </p:txBody>
      </p:sp>
      <p:sp>
        <p:nvSpPr>
          <p:cNvPr id="415" name="Google Shape;415;p12"/>
          <p:cNvSpPr txBox="1"/>
          <p:nvPr/>
        </p:nvSpPr>
        <p:spPr>
          <a:xfrm>
            <a:off x="4205125" y="2181776"/>
            <a:ext cx="1886100" cy="525000"/>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0289AE"/>
                </a:solidFill>
                <a:latin typeface="Calibri"/>
                <a:ea typeface="Calibri"/>
                <a:cs typeface="Calibri"/>
                <a:sym typeface="Calibri"/>
              </a:rPr>
              <a:t>Opiniones</a:t>
            </a:r>
            <a:endParaRPr/>
          </a:p>
        </p:txBody>
      </p:sp>
      <p:sp>
        <p:nvSpPr>
          <p:cNvPr id="416" name="Google Shape;416;p12"/>
          <p:cNvSpPr txBox="1"/>
          <p:nvPr/>
        </p:nvSpPr>
        <p:spPr>
          <a:xfrm>
            <a:off x="6065335" y="1851640"/>
            <a:ext cx="1886065" cy="830384"/>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06677F"/>
                </a:solidFill>
                <a:latin typeface="Calibri"/>
                <a:ea typeface="Calibri"/>
                <a:cs typeface="Calibri"/>
                <a:sym typeface="Calibri"/>
              </a:rPr>
              <a:t>Agencias de viajes online</a:t>
            </a:r>
            <a:endParaRPr/>
          </a:p>
        </p:txBody>
      </p:sp>
      <p:sp>
        <p:nvSpPr>
          <p:cNvPr id="417" name="Google Shape;417;p12"/>
          <p:cNvSpPr txBox="1"/>
          <p:nvPr/>
        </p:nvSpPr>
        <p:spPr>
          <a:xfrm>
            <a:off x="7600902" y="1851925"/>
            <a:ext cx="2525400" cy="829800"/>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EABB22"/>
                </a:solidFill>
                <a:latin typeface="Calibri"/>
                <a:ea typeface="Calibri"/>
                <a:cs typeface="Calibri"/>
                <a:sym typeface="Calibri"/>
              </a:rPr>
              <a:t>Redes sociales </a:t>
            </a:r>
            <a:endParaRPr/>
          </a:p>
          <a:p>
            <a:pPr indent="0" lvl="0" marL="0" marR="0" rtl="0" algn="ctr">
              <a:lnSpc>
                <a:spcPct val="84166"/>
              </a:lnSpc>
              <a:spcBef>
                <a:spcPts val="0"/>
              </a:spcBef>
              <a:spcAft>
                <a:spcPts val="0"/>
              </a:spcAft>
              <a:buNone/>
            </a:pPr>
            <a:r>
              <a:rPr b="1" lang="en-US" sz="2400">
                <a:solidFill>
                  <a:srgbClr val="EABB22"/>
                </a:solidFill>
                <a:latin typeface="Calibri"/>
                <a:ea typeface="Calibri"/>
                <a:cs typeface="Calibri"/>
                <a:sym typeface="Calibri"/>
              </a:rPr>
              <a:t>redes</a:t>
            </a:r>
            <a:endParaRPr/>
          </a:p>
        </p:txBody>
      </p:sp>
      <p:sp>
        <p:nvSpPr>
          <p:cNvPr id="418" name="Google Shape;418;p12"/>
          <p:cNvSpPr txBox="1"/>
          <p:nvPr/>
        </p:nvSpPr>
        <p:spPr>
          <a:xfrm>
            <a:off x="9788304" y="1851640"/>
            <a:ext cx="1886065" cy="830384"/>
          </a:xfrm>
          <a:prstGeom prst="rect">
            <a:avLst/>
          </a:prstGeom>
          <a:noFill/>
          <a:ln>
            <a:noFill/>
          </a:ln>
        </p:spPr>
        <p:txBody>
          <a:bodyPr anchorCtr="0" anchor="t" bIns="91425" lIns="91425" spcFirstLastPara="1" rIns="91425" wrap="square" tIns="91425">
            <a:noAutofit/>
          </a:bodyPr>
          <a:lstStyle/>
          <a:p>
            <a:pPr indent="0" lvl="0" marL="0" marR="0" rtl="0" algn="ctr">
              <a:lnSpc>
                <a:spcPct val="84166"/>
              </a:lnSpc>
              <a:spcBef>
                <a:spcPts val="0"/>
              </a:spcBef>
              <a:spcAft>
                <a:spcPts val="0"/>
              </a:spcAft>
              <a:buNone/>
            </a:pPr>
            <a:r>
              <a:rPr b="1" lang="en-US" sz="2400">
                <a:solidFill>
                  <a:srgbClr val="FF9300"/>
                </a:solidFill>
                <a:latin typeface="Calibri"/>
                <a:ea typeface="Calibri"/>
                <a:cs typeface="Calibri"/>
                <a:sym typeface="Calibri"/>
              </a:rPr>
              <a:t>Mensajería</a:t>
            </a:r>
            <a:endParaRPr/>
          </a:p>
        </p:txBody>
      </p:sp>
      <p:grpSp>
        <p:nvGrpSpPr>
          <p:cNvPr id="419" name="Google Shape;419;p12"/>
          <p:cNvGrpSpPr/>
          <p:nvPr/>
        </p:nvGrpSpPr>
        <p:grpSpPr>
          <a:xfrm>
            <a:off x="1126523" y="3723230"/>
            <a:ext cx="612321" cy="588536"/>
            <a:chOff x="8420012" y="800946"/>
            <a:chExt cx="3121846" cy="3000578"/>
          </a:xfrm>
        </p:grpSpPr>
        <p:grpSp>
          <p:nvGrpSpPr>
            <p:cNvPr id="420" name="Google Shape;420;p12"/>
            <p:cNvGrpSpPr/>
            <p:nvPr/>
          </p:nvGrpSpPr>
          <p:grpSpPr>
            <a:xfrm>
              <a:off x="8904818" y="1383087"/>
              <a:ext cx="2056247" cy="1037658"/>
              <a:chOff x="8907189" y="1344210"/>
              <a:chExt cx="2056247" cy="1037658"/>
            </a:xfrm>
          </p:grpSpPr>
          <p:sp>
            <p:nvSpPr>
              <p:cNvPr id="421" name="Google Shape;421;p12"/>
              <p:cNvSpPr/>
              <p:nvPr/>
            </p:nvSpPr>
            <p:spPr>
              <a:xfrm>
                <a:off x="10640824" y="1968923"/>
                <a:ext cx="322612" cy="321723"/>
              </a:xfrm>
              <a:custGeom>
                <a:rect b="b" l="l" r="r" t="t"/>
                <a:pathLst>
                  <a:path extrusionOk="0" h="321723" w="322612">
                    <a:moveTo>
                      <a:pt x="322613" y="96110"/>
                    </a:moveTo>
                    <a:cubicBezTo>
                      <a:pt x="273732" y="115657"/>
                      <a:pt x="231369" y="130318"/>
                      <a:pt x="191449" y="149866"/>
                    </a:cubicBezTo>
                    <a:cubicBezTo>
                      <a:pt x="175156" y="158011"/>
                      <a:pt x="158862" y="174301"/>
                      <a:pt x="150715" y="190590"/>
                    </a:cubicBezTo>
                    <a:cubicBezTo>
                      <a:pt x="131163" y="229686"/>
                      <a:pt x="116499" y="272039"/>
                      <a:pt x="96947" y="321723"/>
                    </a:cubicBezTo>
                    <a:cubicBezTo>
                      <a:pt x="63545" y="210138"/>
                      <a:pt x="32587" y="108327"/>
                      <a:pt x="0" y="0"/>
                    </a:cubicBezTo>
                    <a:cubicBezTo>
                      <a:pt x="109167" y="31765"/>
                      <a:pt x="211816" y="62716"/>
                      <a:pt x="322613" y="9611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12"/>
              <p:cNvSpPr/>
              <p:nvPr/>
            </p:nvSpPr>
            <p:spPr>
              <a:xfrm>
                <a:off x="8908819" y="2230374"/>
                <a:ext cx="186561" cy="151494"/>
              </a:xfrm>
              <a:custGeom>
                <a:rect b="b" l="l" r="r" t="t"/>
                <a:pathLst>
                  <a:path extrusionOk="0" h="151494" w="186561">
                    <a:moveTo>
                      <a:pt x="186561" y="0"/>
                    </a:moveTo>
                    <a:cubicBezTo>
                      <a:pt x="186561" y="50498"/>
                      <a:pt x="186561" y="100182"/>
                      <a:pt x="186561" y="151495"/>
                    </a:cubicBezTo>
                    <a:cubicBezTo>
                      <a:pt x="124646" y="151495"/>
                      <a:pt x="63545" y="151495"/>
                      <a:pt x="0" y="151495"/>
                    </a:cubicBezTo>
                    <a:cubicBezTo>
                      <a:pt x="0" y="100997"/>
                      <a:pt x="0" y="51313"/>
                      <a:pt x="0" y="0"/>
                    </a:cubicBezTo>
                    <a:cubicBezTo>
                      <a:pt x="62730" y="0"/>
                      <a:pt x="123831" y="0"/>
                      <a:pt x="186561"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3" name="Google Shape;423;p12"/>
              <p:cNvSpPr/>
              <p:nvPr/>
            </p:nvSpPr>
            <p:spPr>
              <a:xfrm>
                <a:off x="8908004" y="1344210"/>
                <a:ext cx="187375" cy="149865"/>
              </a:xfrm>
              <a:custGeom>
                <a:rect b="b" l="l" r="r" t="t"/>
                <a:pathLst>
                  <a:path extrusionOk="0" h="149865" w="187375">
                    <a:moveTo>
                      <a:pt x="0" y="149866"/>
                    </a:moveTo>
                    <a:cubicBezTo>
                      <a:pt x="0" y="100182"/>
                      <a:pt x="0" y="50498"/>
                      <a:pt x="0" y="0"/>
                    </a:cubicBezTo>
                    <a:cubicBezTo>
                      <a:pt x="62730" y="0"/>
                      <a:pt x="123831" y="0"/>
                      <a:pt x="187376" y="0"/>
                    </a:cubicBezTo>
                    <a:cubicBezTo>
                      <a:pt x="187376" y="48869"/>
                      <a:pt x="187376" y="98553"/>
                      <a:pt x="187376" y="149866"/>
                    </a:cubicBezTo>
                    <a:cubicBezTo>
                      <a:pt x="125460" y="149866"/>
                      <a:pt x="63545" y="149866"/>
                      <a:pt x="0" y="149866"/>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4" name="Google Shape;424;p12"/>
              <p:cNvSpPr/>
              <p:nvPr/>
            </p:nvSpPr>
            <p:spPr>
              <a:xfrm>
                <a:off x="8907189" y="1788107"/>
                <a:ext cx="187375" cy="149865"/>
              </a:xfrm>
              <a:custGeom>
                <a:rect b="b" l="l" r="r" t="t"/>
                <a:pathLst>
                  <a:path extrusionOk="0" h="149865" w="187375">
                    <a:moveTo>
                      <a:pt x="0" y="149866"/>
                    </a:moveTo>
                    <a:cubicBezTo>
                      <a:pt x="0" y="99368"/>
                      <a:pt x="0" y="50498"/>
                      <a:pt x="0" y="0"/>
                    </a:cubicBezTo>
                    <a:cubicBezTo>
                      <a:pt x="62730" y="0"/>
                      <a:pt x="123831" y="0"/>
                      <a:pt x="187376" y="0"/>
                    </a:cubicBezTo>
                    <a:cubicBezTo>
                      <a:pt x="187376" y="48869"/>
                      <a:pt x="187376" y="97739"/>
                      <a:pt x="187376" y="149866"/>
                    </a:cubicBezTo>
                    <a:cubicBezTo>
                      <a:pt x="127090" y="149866"/>
                      <a:pt x="65174" y="149866"/>
                      <a:pt x="0" y="149866"/>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25" name="Google Shape;425;p12"/>
            <p:cNvGrpSpPr/>
            <p:nvPr/>
          </p:nvGrpSpPr>
          <p:grpSpPr>
            <a:xfrm>
              <a:off x="8420012" y="800946"/>
              <a:ext cx="3121846" cy="3000578"/>
              <a:chOff x="8420012" y="800946"/>
              <a:chExt cx="3121846" cy="3000578"/>
            </a:xfrm>
          </p:grpSpPr>
          <p:sp>
            <p:nvSpPr>
              <p:cNvPr id="426" name="Google Shape;426;p12"/>
              <p:cNvSpPr/>
              <p:nvPr/>
            </p:nvSpPr>
            <p:spPr>
              <a:xfrm>
                <a:off x="8420012" y="800946"/>
                <a:ext cx="3121846" cy="3000578"/>
              </a:xfrm>
              <a:custGeom>
                <a:rect b="b" l="l" r="r" t="t"/>
                <a:pathLst>
                  <a:path extrusionOk="0" h="3000578" w="3121846">
                    <a:moveTo>
                      <a:pt x="0" y="139278"/>
                    </a:moveTo>
                    <a:cubicBezTo>
                      <a:pt x="3259" y="131133"/>
                      <a:pt x="6517" y="122173"/>
                      <a:pt x="8961" y="114029"/>
                    </a:cubicBezTo>
                    <a:cubicBezTo>
                      <a:pt x="33402" y="45611"/>
                      <a:pt x="94503" y="1629"/>
                      <a:pt x="166194" y="0"/>
                    </a:cubicBezTo>
                    <a:cubicBezTo>
                      <a:pt x="175156" y="0"/>
                      <a:pt x="184117" y="0"/>
                      <a:pt x="193893" y="0"/>
                    </a:cubicBezTo>
                    <a:cubicBezTo>
                      <a:pt x="1105518" y="0"/>
                      <a:pt x="2017143" y="0"/>
                      <a:pt x="2928767" y="0"/>
                    </a:cubicBezTo>
                    <a:cubicBezTo>
                      <a:pt x="3055857" y="0"/>
                      <a:pt x="3121846" y="65974"/>
                      <a:pt x="3121846" y="193848"/>
                    </a:cubicBezTo>
                    <a:cubicBezTo>
                      <a:pt x="3121846" y="834852"/>
                      <a:pt x="3121846" y="1476669"/>
                      <a:pt x="3121846" y="2117672"/>
                    </a:cubicBezTo>
                    <a:cubicBezTo>
                      <a:pt x="3121846" y="2242289"/>
                      <a:pt x="3055043" y="2309892"/>
                      <a:pt x="2930397" y="2309892"/>
                    </a:cubicBezTo>
                    <a:cubicBezTo>
                      <a:pt x="2626522" y="2309892"/>
                      <a:pt x="2322647" y="2309892"/>
                      <a:pt x="2018772" y="2309892"/>
                    </a:cubicBezTo>
                    <a:cubicBezTo>
                      <a:pt x="2006552" y="2309892"/>
                      <a:pt x="1995146" y="2309892"/>
                      <a:pt x="1978853" y="2309892"/>
                    </a:cubicBezTo>
                    <a:cubicBezTo>
                      <a:pt x="1984556" y="2339213"/>
                      <a:pt x="1987814" y="2365277"/>
                      <a:pt x="1994332" y="2390526"/>
                    </a:cubicBezTo>
                    <a:cubicBezTo>
                      <a:pt x="2021216" y="2503740"/>
                      <a:pt x="2073356" y="2603108"/>
                      <a:pt x="2150750" y="2689444"/>
                    </a:cubicBezTo>
                    <a:cubicBezTo>
                      <a:pt x="2164600" y="2704919"/>
                      <a:pt x="2179264" y="2713064"/>
                      <a:pt x="2200445" y="2711435"/>
                    </a:cubicBezTo>
                    <a:cubicBezTo>
                      <a:pt x="2238735" y="2709806"/>
                      <a:pt x="2277840" y="2710621"/>
                      <a:pt x="2316130" y="2711435"/>
                    </a:cubicBezTo>
                    <a:cubicBezTo>
                      <a:pt x="2374786" y="2712250"/>
                      <a:pt x="2407374" y="2744014"/>
                      <a:pt x="2408188" y="2801843"/>
                    </a:cubicBezTo>
                    <a:cubicBezTo>
                      <a:pt x="2409003" y="2838495"/>
                      <a:pt x="2409003" y="2875148"/>
                      <a:pt x="2408188" y="2911800"/>
                    </a:cubicBezTo>
                    <a:cubicBezTo>
                      <a:pt x="2406559" y="2965556"/>
                      <a:pt x="2373972" y="2998950"/>
                      <a:pt x="2320203" y="2999764"/>
                    </a:cubicBezTo>
                    <a:cubicBezTo>
                      <a:pt x="2265620" y="3000579"/>
                      <a:pt x="2210221" y="3000579"/>
                      <a:pt x="2155638" y="2999764"/>
                    </a:cubicBezTo>
                    <a:cubicBezTo>
                      <a:pt x="2123051" y="2998950"/>
                      <a:pt x="2103499" y="2981031"/>
                      <a:pt x="2104313" y="2952524"/>
                    </a:cubicBezTo>
                    <a:cubicBezTo>
                      <a:pt x="2105128" y="2925646"/>
                      <a:pt x="2123866" y="2908541"/>
                      <a:pt x="2155638" y="2908541"/>
                    </a:cubicBezTo>
                    <a:cubicBezTo>
                      <a:pt x="2208592" y="2907727"/>
                      <a:pt x="2260732" y="2908541"/>
                      <a:pt x="2315315" y="2908541"/>
                    </a:cubicBezTo>
                    <a:cubicBezTo>
                      <a:pt x="2315315" y="2873518"/>
                      <a:pt x="2315315" y="2840125"/>
                      <a:pt x="2315315" y="2805101"/>
                    </a:cubicBezTo>
                    <a:cubicBezTo>
                      <a:pt x="1812659" y="2805101"/>
                      <a:pt x="1311632" y="2805101"/>
                      <a:pt x="808161" y="2805101"/>
                    </a:cubicBezTo>
                    <a:cubicBezTo>
                      <a:pt x="808161" y="2839310"/>
                      <a:pt x="808161" y="2871889"/>
                      <a:pt x="808161" y="2908541"/>
                    </a:cubicBezTo>
                    <a:cubicBezTo>
                      <a:pt x="821195" y="2908541"/>
                      <a:pt x="832601" y="2908541"/>
                      <a:pt x="844821" y="2908541"/>
                    </a:cubicBezTo>
                    <a:cubicBezTo>
                      <a:pt x="1200835" y="2908541"/>
                      <a:pt x="1556035" y="2908541"/>
                      <a:pt x="1912049" y="2908541"/>
                    </a:cubicBezTo>
                    <a:cubicBezTo>
                      <a:pt x="1921011" y="2908541"/>
                      <a:pt x="1930787" y="2907727"/>
                      <a:pt x="1939748" y="2908541"/>
                    </a:cubicBezTo>
                    <a:cubicBezTo>
                      <a:pt x="1965818" y="2911800"/>
                      <a:pt x="1980482" y="2928089"/>
                      <a:pt x="1981297" y="2953338"/>
                    </a:cubicBezTo>
                    <a:cubicBezTo>
                      <a:pt x="1982111" y="2977773"/>
                      <a:pt x="1967447" y="2993248"/>
                      <a:pt x="1943822" y="2998950"/>
                    </a:cubicBezTo>
                    <a:cubicBezTo>
                      <a:pt x="1934860" y="3000579"/>
                      <a:pt x="1925899" y="3000579"/>
                      <a:pt x="1916123" y="3000579"/>
                    </a:cubicBezTo>
                    <a:cubicBezTo>
                      <a:pt x="1550332" y="3000579"/>
                      <a:pt x="1184542" y="3000579"/>
                      <a:pt x="818751" y="3000579"/>
                    </a:cubicBezTo>
                    <a:cubicBezTo>
                      <a:pt x="745430" y="3000579"/>
                      <a:pt x="715287" y="2969628"/>
                      <a:pt x="715287" y="2897139"/>
                    </a:cubicBezTo>
                    <a:cubicBezTo>
                      <a:pt x="715287" y="2865374"/>
                      <a:pt x="714473" y="2834423"/>
                      <a:pt x="715287" y="2802658"/>
                    </a:cubicBezTo>
                    <a:cubicBezTo>
                      <a:pt x="716102" y="2746458"/>
                      <a:pt x="747874" y="2713879"/>
                      <a:pt x="804087" y="2713064"/>
                    </a:cubicBezTo>
                    <a:cubicBezTo>
                      <a:pt x="845636" y="2712250"/>
                      <a:pt x="887184" y="2713879"/>
                      <a:pt x="928733" y="2712250"/>
                    </a:cubicBezTo>
                    <a:cubicBezTo>
                      <a:pt x="940138" y="2712250"/>
                      <a:pt x="953988" y="2708991"/>
                      <a:pt x="961320" y="2701661"/>
                    </a:cubicBezTo>
                    <a:cubicBezTo>
                      <a:pt x="1062340" y="2596592"/>
                      <a:pt x="1120997" y="2471161"/>
                      <a:pt x="1141364" y="2326182"/>
                    </a:cubicBezTo>
                    <a:cubicBezTo>
                      <a:pt x="1142179" y="2322109"/>
                      <a:pt x="1141364" y="2318037"/>
                      <a:pt x="1140549" y="2311521"/>
                    </a:cubicBezTo>
                    <a:cubicBezTo>
                      <a:pt x="1129144" y="2311521"/>
                      <a:pt x="1117738" y="2311521"/>
                      <a:pt x="1107147" y="2311521"/>
                    </a:cubicBezTo>
                    <a:cubicBezTo>
                      <a:pt x="962949" y="2311521"/>
                      <a:pt x="818751" y="2311521"/>
                      <a:pt x="674553" y="2311521"/>
                    </a:cubicBezTo>
                    <a:cubicBezTo>
                      <a:pt x="664777" y="2311521"/>
                      <a:pt x="654186" y="2312335"/>
                      <a:pt x="644410" y="2309892"/>
                    </a:cubicBezTo>
                    <a:cubicBezTo>
                      <a:pt x="620785" y="2304190"/>
                      <a:pt x="607750" y="2287901"/>
                      <a:pt x="609379" y="2263466"/>
                    </a:cubicBezTo>
                    <a:cubicBezTo>
                      <a:pt x="611009" y="2239031"/>
                      <a:pt x="624858" y="2224370"/>
                      <a:pt x="649298" y="2221112"/>
                    </a:cubicBezTo>
                    <a:cubicBezTo>
                      <a:pt x="661519" y="2219484"/>
                      <a:pt x="673739" y="2220298"/>
                      <a:pt x="685959" y="2220298"/>
                    </a:cubicBezTo>
                    <a:cubicBezTo>
                      <a:pt x="1433019" y="2220298"/>
                      <a:pt x="2180078" y="2220298"/>
                      <a:pt x="2927138" y="2220298"/>
                    </a:cubicBezTo>
                    <a:cubicBezTo>
                      <a:pt x="3007791" y="2220298"/>
                      <a:pt x="3032232" y="2195049"/>
                      <a:pt x="3032232" y="2115229"/>
                    </a:cubicBezTo>
                    <a:cubicBezTo>
                      <a:pt x="3032232" y="1475855"/>
                      <a:pt x="3032232" y="836481"/>
                      <a:pt x="3032232" y="197106"/>
                    </a:cubicBezTo>
                    <a:cubicBezTo>
                      <a:pt x="3032232" y="118915"/>
                      <a:pt x="3006977" y="93666"/>
                      <a:pt x="2927953" y="93666"/>
                    </a:cubicBezTo>
                    <a:cubicBezTo>
                      <a:pt x="2017143" y="93666"/>
                      <a:pt x="1106333" y="93666"/>
                      <a:pt x="195523" y="93666"/>
                    </a:cubicBezTo>
                    <a:cubicBezTo>
                      <a:pt x="117314" y="93666"/>
                      <a:pt x="92059" y="118915"/>
                      <a:pt x="92059" y="197921"/>
                    </a:cubicBezTo>
                    <a:cubicBezTo>
                      <a:pt x="92059" y="838110"/>
                      <a:pt x="92059" y="1478298"/>
                      <a:pt x="92059" y="2118487"/>
                    </a:cubicBezTo>
                    <a:cubicBezTo>
                      <a:pt x="92059" y="2194234"/>
                      <a:pt x="118128" y="2220298"/>
                      <a:pt x="194708" y="2220298"/>
                    </a:cubicBezTo>
                    <a:cubicBezTo>
                      <a:pt x="272102" y="2220298"/>
                      <a:pt x="349497" y="2220298"/>
                      <a:pt x="426077" y="2220298"/>
                    </a:cubicBezTo>
                    <a:cubicBezTo>
                      <a:pt x="464366" y="2220298"/>
                      <a:pt x="484733" y="2236588"/>
                      <a:pt x="483919" y="2266724"/>
                    </a:cubicBezTo>
                    <a:cubicBezTo>
                      <a:pt x="483104" y="2294416"/>
                      <a:pt x="462737" y="2311521"/>
                      <a:pt x="426891" y="2311521"/>
                    </a:cubicBezTo>
                    <a:cubicBezTo>
                      <a:pt x="345423" y="2311521"/>
                      <a:pt x="263956" y="2311521"/>
                      <a:pt x="183303" y="2311521"/>
                    </a:cubicBezTo>
                    <a:cubicBezTo>
                      <a:pt x="90429" y="2311521"/>
                      <a:pt x="33402" y="2269167"/>
                      <a:pt x="4888" y="2180388"/>
                    </a:cubicBezTo>
                    <a:cubicBezTo>
                      <a:pt x="4073" y="2177945"/>
                      <a:pt x="1629" y="2175501"/>
                      <a:pt x="0" y="2172243"/>
                    </a:cubicBezTo>
                    <a:cubicBezTo>
                      <a:pt x="0" y="1493774"/>
                      <a:pt x="0" y="816933"/>
                      <a:pt x="0" y="139278"/>
                    </a:cubicBezTo>
                    <a:close/>
                    <a:moveTo>
                      <a:pt x="2043212" y="2708991"/>
                    </a:moveTo>
                    <a:cubicBezTo>
                      <a:pt x="2041583" y="2704105"/>
                      <a:pt x="2041583" y="2700847"/>
                      <a:pt x="2039954" y="2698403"/>
                    </a:cubicBezTo>
                    <a:cubicBezTo>
                      <a:pt x="1956857" y="2588447"/>
                      <a:pt x="1906347" y="2464645"/>
                      <a:pt x="1889238" y="2327811"/>
                    </a:cubicBezTo>
                    <a:cubicBezTo>
                      <a:pt x="1888424" y="2321295"/>
                      <a:pt x="1873759" y="2310706"/>
                      <a:pt x="1864798" y="2310706"/>
                    </a:cubicBezTo>
                    <a:cubicBezTo>
                      <a:pt x="1662758" y="2309892"/>
                      <a:pt x="1459903" y="2309892"/>
                      <a:pt x="1257863" y="2309892"/>
                    </a:cubicBezTo>
                    <a:cubicBezTo>
                      <a:pt x="1239940" y="2309892"/>
                      <a:pt x="1234237" y="2315593"/>
                      <a:pt x="1231793" y="2333512"/>
                    </a:cubicBezTo>
                    <a:cubicBezTo>
                      <a:pt x="1216314" y="2457314"/>
                      <a:pt x="1172322" y="2571343"/>
                      <a:pt x="1101445" y="2673969"/>
                    </a:cubicBezTo>
                    <a:cubicBezTo>
                      <a:pt x="1094113" y="2684557"/>
                      <a:pt x="1086780" y="2695145"/>
                      <a:pt x="1077004" y="2708991"/>
                    </a:cubicBezTo>
                    <a:cubicBezTo>
                      <a:pt x="1401246" y="2708991"/>
                      <a:pt x="1721415" y="2708991"/>
                      <a:pt x="2043212" y="2708991"/>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7" name="Google Shape;427;p12"/>
              <p:cNvSpPr/>
              <p:nvPr/>
            </p:nvSpPr>
            <p:spPr>
              <a:xfrm>
                <a:off x="8616349" y="997238"/>
                <a:ext cx="2729171" cy="1730789"/>
              </a:xfrm>
              <a:custGeom>
                <a:rect b="b" l="l" r="r" t="t"/>
                <a:pathLst>
                  <a:path extrusionOk="0" h="1730789" w="2729171">
                    <a:moveTo>
                      <a:pt x="2636298" y="1639567"/>
                    </a:moveTo>
                    <a:cubicBezTo>
                      <a:pt x="2636298" y="1123181"/>
                      <a:pt x="2636298" y="610053"/>
                      <a:pt x="2636298" y="94481"/>
                    </a:cubicBezTo>
                    <a:cubicBezTo>
                      <a:pt x="1789033" y="94481"/>
                      <a:pt x="941768" y="94481"/>
                      <a:pt x="92873" y="94481"/>
                    </a:cubicBezTo>
                    <a:cubicBezTo>
                      <a:pt x="92873" y="608424"/>
                      <a:pt x="92873" y="1121552"/>
                      <a:pt x="92873" y="1639567"/>
                    </a:cubicBezTo>
                    <a:cubicBezTo>
                      <a:pt x="105908" y="1639567"/>
                      <a:pt x="118128" y="1639567"/>
                      <a:pt x="131163" y="1639567"/>
                    </a:cubicBezTo>
                    <a:cubicBezTo>
                      <a:pt x="800014" y="1639567"/>
                      <a:pt x="1468864" y="1639567"/>
                      <a:pt x="2137715" y="1639567"/>
                    </a:cubicBezTo>
                    <a:cubicBezTo>
                      <a:pt x="2149121" y="1639567"/>
                      <a:pt x="2160526" y="1638753"/>
                      <a:pt x="2171117" y="1640382"/>
                    </a:cubicBezTo>
                    <a:cubicBezTo>
                      <a:pt x="2196372" y="1645268"/>
                      <a:pt x="2211851" y="1661558"/>
                      <a:pt x="2210221" y="1686807"/>
                    </a:cubicBezTo>
                    <a:cubicBezTo>
                      <a:pt x="2209407" y="1712057"/>
                      <a:pt x="2193928" y="1727532"/>
                      <a:pt x="2167858" y="1729975"/>
                    </a:cubicBezTo>
                    <a:cubicBezTo>
                      <a:pt x="2158897" y="1730790"/>
                      <a:pt x="2149935" y="1730790"/>
                      <a:pt x="2140159" y="1730790"/>
                    </a:cubicBezTo>
                    <a:cubicBezTo>
                      <a:pt x="1450127" y="1730790"/>
                      <a:pt x="760095" y="1730790"/>
                      <a:pt x="70062" y="1730790"/>
                    </a:cubicBezTo>
                    <a:cubicBezTo>
                      <a:pt x="11406" y="1730790"/>
                      <a:pt x="0" y="1719387"/>
                      <a:pt x="0" y="1659115"/>
                    </a:cubicBezTo>
                    <a:cubicBezTo>
                      <a:pt x="0" y="1130511"/>
                      <a:pt x="0" y="601908"/>
                      <a:pt x="0" y="73304"/>
                    </a:cubicBezTo>
                    <a:cubicBezTo>
                      <a:pt x="0" y="12217"/>
                      <a:pt x="11406" y="0"/>
                      <a:pt x="73321" y="0"/>
                    </a:cubicBezTo>
                    <a:cubicBezTo>
                      <a:pt x="934436" y="0"/>
                      <a:pt x="1794736" y="0"/>
                      <a:pt x="2655850" y="0"/>
                    </a:cubicBezTo>
                    <a:cubicBezTo>
                      <a:pt x="2717766" y="0"/>
                      <a:pt x="2729171" y="11403"/>
                      <a:pt x="2729171" y="72490"/>
                    </a:cubicBezTo>
                    <a:cubicBezTo>
                      <a:pt x="2729171" y="601093"/>
                      <a:pt x="2729171" y="1129697"/>
                      <a:pt x="2729171" y="1658300"/>
                    </a:cubicBezTo>
                    <a:cubicBezTo>
                      <a:pt x="2729171" y="1719387"/>
                      <a:pt x="2717766" y="1730790"/>
                      <a:pt x="2655850" y="1730790"/>
                    </a:cubicBezTo>
                    <a:cubicBezTo>
                      <a:pt x="2567051" y="1730790"/>
                      <a:pt x="2479065" y="1730790"/>
                      <a:pt x="2390265" y="1730790"/>
                    </a:cubicBezTo>
                    <a:cubicBezTo>
                      <a:pt x="2353605" y="1730790"/>
                      <a:pt x="2334053" y="1715314"/>
                      <a:pt x="2333238" y="1686807"/>
                    </a:cubicBezTo>
                    <a:cubicBezTo>
                      <a:pt x="2332423" y="1656671"/>
                      <a:pt x="2352790" y="1639567"/>
                      <a:pt x="2391080" y="1639567"/>
                    </a:cubicBezTo>
                    <a:cubicBezTo>
                      <a:pt x="2472548" y="1638753"/>
                      <a:pt x="2552386" y="1639567"/>
                      <a:pt x="2636298" y="163956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12"/>
              <p:cNvSpPr/>
              <p:nvPr/>
            </p:nvSpPr>
            <p:spPr>
              <a:xfrm>
                <a:off x="10528905" y="1854383"/>
                <a:ext cx="618648" cy="620362"/>
              </a:xfrm>
              <a:custGeom>
                <a:rect b="b" l="l" r="r" t="t"/>
                <a:pathLst>
                  <a:path extrusionOk="0" h="620362" w="618648">
                    <a:moveTo>
                      <a:pt x="618648" y="204948"/>
                    </a:moveTo>
                    <a:cubicBezTo>
                      <a:pt x="618648" y="230197"/>
                      <a:pt x="602355" y="242415"/>
                      <a:pt x="581173" y="251374"/>
                    </a:cubicBezTo>
                    <a:cubicBezTo>
                      <a:pt x="510296" y="279881"/>
                      <a:pt x="440234" y="308389"/>
                      <a:pt x="369357" y="335267"/>
                    </a:cubicBezTo>
                    <a:cubicBezTo>
                      <a:pt x="350619" y="342597"/>
                      <a:pt x="340029" y="354000"/>
                      <a:pt x="333511" y="371919"/>
                    </a:cubicBezTo>
                    <a:cubicBezTo>
                      <a:pt x="306627" y="441150"/>
                      <a:pt x="278928" y="509567"/>
                      <a:pt x="252043" y="577985"/>
                    </a:cubicBezTo>
                    <a:cubicBezTo>
                      <a:pt x="243082" y="601605"/>
                      <a:pt x="230862" y="621152"/>
                      <a:pt x="203163" y="620338"/>
                    </a:cubicBezTo>
                    <a:cubicBezTo>
                      <a:pt x="173834" y="619524"/>
                      <a:pt x="162429" y="598347"/>
                      <a:pt x="155097" y="573098"/>
                    </a:cubicBezTo>
                    <a:cubicBezTo>
                      <a:pt x="106216" y="407756"/>
                      <a:pt x="56520" y="243229"/>
                      <a:pt x="6825" y="77888"/>
                    </a:cubicBezTo>
                    <a:cubicBezTo>
                      <a:pt x="308" y="55082"/>
                      <a:pt x="-7024" y="32277"/>
                      <a:pt x="13343" y="12729"/>
                    </a:cubicBezTo>
                    <a:cubicBezTo>
                      <a:pt x="32080" y="-6004"/>
                      <a:pt x="54077" y="-303"/>
                      <a:pt x="76073" y="6213"/>
                    </a:cubicBezTo>
                    <a:cubicBezTo>
                      <a:pt x="242267" y="55897"/>
                      <a:pt x="407647" y="105581"/>
                      <a:pt x="573841" y="155265"/>
                    </a:cubicBezTo>
                    <a:cubicBezTo>
                      <a:pt x="598281" y="164224"/>
                      <a:pt x="618648" y="174812"/>
                      <a:pt x="618648" y="204948"/>
                    </a:cubicBezTo>
                    <a:close/>
                    <a:moveTo>
                      <a:pt x="434531" y="210650"/>
                    </a:moveTo>
                    <a:cubicBezTo>
                      <a:pt x="322920" y="177256"/>
                      <a:pt x="221086" y="146305"/>
                      <a:pt x="111919" y="113726"/>
                    </a:cubicBezTo>
                    <a:cubicBezTo>
                      <a:pt x="144506" y="222053"/>
                      <a:pt x="175464" y="324678"/>
                      <a:pt x="208865" y="435449"/>
                    </a:cubicBezTo>
                    <a:cubicBezTo>
                      <a:pt x="229232" y="385765"/>
                      <a:pt x="243896" y="344226"/>
                      <a:pt x="262634" y="304316"/>
                    </a:cubicBezTo>
                    <a:cubicBezTo>
                      <a:pt x="270781" y="288026"/>
                      <a:pt x="287075" y="271736"/>
                      <a:pt x="303368" y="263592"/>
                    </a:cubicBezTo>
                    <a:cubicBezTo>
                      <a:pt x="343287" y="244858"/>
                      <a:pt x="385651" y="230197"/>
                      <a:pt x="434531" y="21065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12"/>
              <p:cNvSpPr/>
              <p:nvPr/>
            </p:nvSpPr>
            <p:spPr>
              <a:xfrm>
                <a:off x="8814520" y="2137161"/>
                <a:ext cx="374548" cy="339800"/>
              </a:xfrm>
              <a:custGeom>
                <a:rect b="b" l="l" r="r" t="t"/>
                <a:pathLst>
                  <a:path extrusionOk="0" h="339800" w="374548">
                    <a:moveTo>
                      <a:pt x="188802" y="362"/>
                    </a:moveTo>
                    <a:cubicBezTo>
                      <a:pt x="231165" y="362"/>
                      <a:pt x="274343" y="362"/>
                      <a:pt x="316706" y="362"/>
                    </a:cubicBezTo>
                    <a:cubicBezTo>
                      <a:pt x="358255" y="362"/>
                      <a:pt x="374548" y="16652"/>
                      <a:pt x="374548" y="57376"/>
                    </a:cubicBezTo>
                    <a:cubicBezTo>
                      <a:pt x="374548" y="132309"/>
                      <a:pt x="374548" y="208057"/>
                      <a:pt x="374548" y="282990"/>
                    </a:cubicBezTo>
                    <a:cubicBezTo>
                      <a:pt x="374548" y="322085"/>
                      <a:pt x="358255" y="339190"/>
                      <a:pt x="319150" y="339190"/>
                    </a:cubicBezTo>
                    <a:cubicBezTo>
                      <a:pt x="231980" y="340004"/>
                      <a:pt x="143994" y="340004"/>
                      <a:pt x="56824" y="339190"/>
                    </a:cubicBezTo>
                    <a:cubicBezTo>
                      <a:pt x="16905" y="339190"/>
                      <a:pt x="1426" y="322900"/>
                      <a:pt x="611" y="283804"/>
                    </a:cubicBezTo>
                    <a:cubicBezTo>
                      <a:pt x="-204" y="207242"/>
                      <a:pt x="-204" y="131495"/>
                      <a:pt x="611" y="54933"/>
                    </a:cubicBezTo>
                    <a:cubicBezTo>
                      <a:pt x="611" y="16652"/>
                      <a:pt x="16905" y="1176"/>
                      <a:pt x="54380" y="362"/>
                    </a:cubicBezTo>
                    <a:cubicBezTo>
                      <a:pt x="99187" y="-452"/>
                      <a:pt x="143994" y="362"/>
                      <a:pt x="188802" y="362"/>
                    </a:cubicBezTo>
                    <a:close/>
                    <a:moveTo>
                      <a:pt x="280860" y="93214"/>
                    </a:moveTo>
                    <a:cubicBezTo>
                      <a:pt x="218130" y="93214"/>
                      <a:pt x="156215" y="93214"/>
                      <a:pt x="94299" y="93214"/>
                    </a:cubicBezTo>
                    <a:cubicBezTo>
                      <a:pt x="94299" y="145341"/>
                      <a:pt x="94299" y="195025"/>
                      <a:pt x="94299" y="244709"/>
                    </a:cubicBezTo>
                    <a:cubicBezTo>
                      <a:pt x="157844" y="244709"/>
                      <a:pt x="219759" y="244709"/>
                      <a:pt x="280860" y="244709"/>
                    </a:cubicBezTo>
                    <a:cubicBezTo>
                      <a:pt x="280860" y="194211"/>
                      <a:pt x="280860" y="144527"/>
                      <a:pt x="280860" y="9321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12"/>
              <p:cNvSpPr/>
              <p:nvPr/>
            </p:nvSpPr>
            <p:spPr>
              <a:xfrm>
                <a:off x="8814520" y="1250544"/>
                <a:ext cx="374548" cy="337560"/>
              </a:xfrm>
              <a:custGeom>
                <a:rect b="b" l="l" r="r" t="t"/>
                <a:pathLst>
                  <a:path extrusionOk="0" h="337560" w="374548">
                    <a:moveTo>
                      <a:pt x="187987" y="337199"/>
                    </a:moveTo>
                    <a:cubicBezTo>
                      <a:pt x="143994" y="337199"/>
                      <a:pt x="100816" y="337199"/>
                      <a:pt x="56824" y="337199"/>
                    </a:cubicBezTo>
                    <a:cubicBezTo>
                      <a:pt x="16090" y="337199"/>
                      <a:pt x="611" y="322538"/>
                      <a:pt x="611" y="282628"/>
                    </a:cubicBezTo>
                    <a:cubicBezTo>
                      <a:pt x="-204" y="206066"/>
                      <a:pt x="-204" y="130318"/>
                      <a:pt x="611" y="53756"/>
                    </a:cubicBezTo>
                    <a:cubicBezTo>
                      <a:pt x="611" y="15475"/>
                      <a:pt x="16905" y="0"/>
                      <a:pt x="54380" y="0"/>
                    </a:cubicBezTo>
                    <a:cubicBezTo>
                      <a:pt x="143180" y="0"/>
                      <a:pt x="231165" y="0"/>
                      <a:pt x="319965" y="0"/>
                    </a:cubicBezTo>
                    <a:cubicBezTo>
                      <a:pt x="359069" y="0"/>
                      <a:pt x="374548" y="16290"/>
                      <a:pt x="374548" y="56200"/>
                    </a:cubicBezTo>
                    <a:cubicBezTo>
                      <a:pt x="374548" y="131133"/>
                      <a:pt x="374548" y="206880"/>
                      <a:pt x="374548" y="281813"/>
                    </a:cubicBezTo>
                    <a:cubicBezTo>
                      <a:pt x="374548" y="320909"/>
                      <a:pt x="359069" y="336384"/>
                      <a:pt x="319150" y="337199"/>
                    </a:cubicBezTo>
                    <a:cubicBezTo>
                      <a:pt x="275158" y="338013"/>
                      <a:pt x="231165" y="337199"/>
                      <a:pt x="187987" y="337199"/>
                    </a:cubicBezTo>
                    <a:close/>
                    <a:moveTo>
                      <a:pt x="93484" y="243532"/>
                    </a:moveTo>
                    <a:cubicBezTo>
                      <a:pt x="157029" y="243532"/>
                      <a:pt x="218945" y="243532"/>
                      <a:pt x="280860" y="243532"/>
                    </a:cubicBezTo>
                    <a:cubicBezTo>
                      <a:pt x="280860" y="192220"/>
                      <a:pt x="280860" y="142536"/>
                      <a:pt x="280860" y="93666"/>
                    </a:cubicBezTo>
                    <a:cubicBezTo>
                      <a:pt x="217315" y="93666"/>
                      <a:pt x="156215" y="93666"/>
                      <a:pt x="93484" y="93666"/>
                    </a:cubicBezTo>
                    <a:cubicBezTo>
                      <a:pt x="93484" y="144979"/>
                      <a:pt x="93484" y="193849"/>
                      <a:pt x="93484" y="243532"/>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p12"/>
              <p:cNvSpPr/>
              <p:nvPr/>
            </p:nvSpPr>
            <p:spPr>
              <a:xfrm>
                <a:off x="8815334" y="1694078"/>
                <a:ext cx="374344" cy="338171"/>
              </a:xfrm>
              <a:custGeom>
                <a:rect b="b" l="l" r="r" t="t"/>
                <a:pathLst>
                  <a:path extrusionOk="0" h="338171" w="374344">
                    <a:moveTo>
                      <a:pt x="187172" y="362"/>
                    </a:moveTo>
                    <a:cubicBezTo>
                      <a:pt x="231980" y="362"/>
                      <a:pt x="276787" y="-453"/>
                      <a:pt x="321594" y="362"/>
                    </a:cubicBezTo>
                    <a:cubicBezTo>
                      <a:pt x="357440" y="1177"/>
                      <a:pt x="372919" y="16652"/>
                      <a:pt x="373733" y="53304"/>
                    </a:cubicBezTo>
                    <a:cubicBezTo>
                      <a:pt x="374548" y="130680"/>
                      <a:pt x="374548" y="208057"/>
                      <a:pt x="373733" y="284619"/>
                    </a:cubicBezTo>
                    <a:cubicBezTo>
                      <a:pt x="373733" y="320456"/>
                      <a:pt x="356625" y="336746"/>
                      <a:pt x="321594" y="337561"/>
                    </a:cubicBezTo>
                    <a:cubicBezTo>
                      <a:pt x="231980" y="338375"/>
                      <a:pt x="142365" y="338375"/>
                      <a:pt x="53565" y="337561"/>
                    </a:cubicBezTo>
                    <a:cubicBezTo>
                      <a:pt x="17719" y="337561"/>
                      <a:pt x="611" y="321271"/>
                      <a:pt x="611" y="285433"/>
                    </a:cubicBezTo>
                    <a:cubicBezTo>
                      <a:pt x="-204" y="207242"/>
                      <a:pt x="-204" y="129051"/>
                      <a:pt x="611" y="50860"/>
                    </a:cubicBezTo>
                    <a:cubicBezTo>
                      <a:pt x="611" y="15837"/>
                      <a:pt x="16905" y="1177"/>
                      <a:pt x="51121" y="362"/>
                    </a:cubicBezTo>
                    <a:cubicBezTo>
                      <a:pt x="95928" y="362"/>
                      <a:pt x="141550" y="362"/>
                      <a:pt x="187172" y="362"/>
                    </a:cubicBezTo>
                    <a:close/>
                    <a:moveTo>
                      <a:pt x="91855" y="243894"/>
                    </a:moveTo>
                    <a:cubicBezTo>
                      <a:pt x="156214" y="243894"/>
                      <a:pt x="218945" y="243894"/>
                      <a:pt x="279231" y="243894"/>
                    </a:cubicBezTo>
                    <a:cubicBezTo>
                      <a:pt x="279231" y="191767"/>
                      <a:pt x="279231" y="142898"/>
                      <a:pt x="279231" y="94028"/>
                    </a:cubicBezTo>
                    <a:cubicBezTo>
                      <a:pt x="215686" y="94028"/>
                      <a:pt x="154585" y="94028"/>
                      <a:pt x="91855" y="94028"/>
                    </a:cubicBezTo>
                    <a:cubicBezTo>
                      <a:pt x="91855" y="145341"/>
                      <a:pt x="91855" y="193396"/>
                      <a:pt x="91855" y="24389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12"/>
              <p:cNvSpPr/>
              <p:nvPr/>
            </p:nvSpPr>
            <p:spPr>
              <a:xfrm>
                <a:off x="9345459" y="1940416"/>
                <a:ext cx="852094" cy="92764"/>
              </a:xfrm>
              <a:custGeom>
                <a:rect b="b" l="l" r="r" t="t"/>
                <a:pathLst>
                  <a:path extrusionOk="0" h="92764" w="852094">
                    <a:moveTo>
                      <a:pt x="426103" y="0"/>
                    </a:moveTo>
                    <a:cubicBezTo>
                      <a:pt x="549120" y="0"/>
                      <a:pt x="672136" y="0"/>
                      <a:pt x="795152" y="815"/>
                    </a:cubicBezTo>
                    <a:cubicBezTo>
                      <a:pt x="809817" y="815"/>
                      <a:pt x="827740" y="3258"/>
                      <a:pt x="836701" y="13032"/>
                    </a:cubicBezTo>
                    <a:cubicBezTo>
                      <a:pt x="846477" y="22806"/>
                      <a:pt x="854624" y="43168"/>
                      <a:pt x="851365" y="55385"/>
                    </a:cubicBezTo>
                    <a:cubicBezTo>
                      <a:pt x="847292" y="69232"/>
                      <a:pt x="830998" y="80634"/>
                      <a:pt x="817963" y="90408"/>
                    </a:cubicBezTo>
                    <a:cubicBezTo>
                      <a:pt x="811446" y="94481"/>
                      <a:pt x="800040" y="92037"/>
                      <a:pt x="791079" y="92037"/>
                    </a:cubicBezTo>
                    <a:cubicBezTo>
                      <a:pt x="548305" y="92037"/>
                      <a:pt x="305531" y="92037"/>
                      <a:pt x="62757" y="92037"/>
                    </a:cubicBezTo>
                    <a:cubicBezTo>
                      <a:pt x="57054" y="92037"/>
                      <a:pt x="50537" y="92037"/>
                      <a:pt x="44834" y="92037"/>
                    </a:cubicBezTo>
                    <a:cubicBezTo>
                      <a:pt x="17135" y="89594"/>
                      <a:pt x="-788" y="70860"/>
                      <a:pt x="27" y="44797"/>
                    </a:cubicBezTo>
                    <a:cubicBezTo>
                      <a:pt x="841" y="20362"/>
                      <a:pt x="18764" y="2443"/>
                      <a:pt x="45649" y="1629"/>
                    </a:cubicBezTo>
                    <a:cubicBezTo>
                      <a:pt x="74977" y="815"/>
                      <a:pt x="104305" y="1629"/>
                      <a:pt x="133634" y="1629"/>
                    </a:cubicBezTo>
                    <a:cubicBezTo>
                      <a:pt x="231395" y="0"/>
                      <a:pt x="328342" y="0"/>
                      <a:pt x="426103"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12"/>
              <p:cNvSpPr/>
              <p:nvPr/>
            </p:nvSpPr>
            <p:spPr>
              <a:xfrm>
                <a:off x="9345887" y="2383951"/>
                <a:ext cx="849872" cy="92529"/>
              </a:xfrm>
              <a:custGeom>
                <a:rect b="b" l="l" r="r" t="t"/>
                <a:pathLst>
                  <a:path extrusionOk="0" h="92529" w="849872">
                    <a:moveTo>
                      <a:pt x="428119" y="1177"/>
                    </a:moveTo>
                    <a:cubicBezTo>
                      <a:pt x="552765" y="1177"/>
                      <a:pt x="678225" y="1177"/>
                      <a:pt x="802871" y="1177"/>
                    </a:cubicBezTo>
                    <a:cubicBezTo>
                      <a:pt x="825682" y="1177"/>
                      <a:pt x="846049" y="8507"/>
                      <a:pt x="849308" y="31313"/>
                    </a:cubicBezTo>
                    <a:cubicBezTo>
                      <a:pt x="851752" y="46788"/>
                      <a:pt x="846049" y="67965"/>
                      <a:pt x="836273" y="79367"/>
                    </a:cubicBezTo>
                    <a:cubicBezTo>
                      <a:pt x="827311" y="89141"/>
                      <a:pt x="806945" y="91585"/>
                      <a:pt x="791465" y="91585"/>
                    </a:cubicBezTo>
                    <a:cubicBezTo>
                      <a:pt x="709183" y="92399"/>
                      <a:pt x="626901" y="92399"/>
                      <a:pt x="544618" y="92399"/>
                    </a:cubicBezTo>
                    <a:cubicBezTo>
                      <a:pt x="386571" y="92399"/>
                      <a:pt x="227708" y="92399"/>
                      <a:pt x="69661" y="92399"/>
                    </a:cubicBezTo>
                    <a:cubicBezTo>
                      <a:pt x="59885" y="92399"/>
                      <a:pt x="49294" y="93214"/>
                      <a:pt x="39518" y="90770"/>
                    </a:cubicBezTo>
                    <a:cubicBezTo>
                      <a:pt x="13448" y="85883"/>
                      <a:pt x="-2845" y="66336"/>
                      <a:pt x="413" y="41086"/>
                    </a:cubicBezTo>
                    <a:cubicBezTo>
                      <a:pt x="3672" y="15023"/>
                      <a:pt x="19151" y="1177"/>
                      <a:pt x="45220" y="362"/>
                    </a:cubicBezTo>
                    <a:cubicBezTo>
                      <a:pt x="85954" y="-453"/>
                      <a:pt x="126688" y="362"/>
                      <a:pt x="167422" y="362"/>
                    </a:cubicBezTo>
                    <a:cubicBezTo>
                      <a:pt x="253778" y="1177"/>
                      <a:pt x="340949" y="1177"/>
                      <a:pt x="428119" y="11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p12"/>
              <p:cNvSpPr/>
              <p:nvPr/>
            </p:nvSpPr>
            <p:spPr>
              <a:xfrm>
                <a:off x="9344564" y="1496316"/>
                <a:ext cx="854727" cy="91629"/>
              </a:xfrm>
              <a:custGeom>
                <a:rect b="b" l="l" r="r" t="t"/>
                <a:pathLst>
                  <a:path extrusionOk="0" h="91629" w="854727">
                    <a:moveTo>
                      <a:pt x="428628" y="91426"/>
                    </a:moveTo>
                    <a:cubicBezTo>
                      <a:pt x="303982" y="91426"/>
                      <a:pt x="178521" y="91426"/>
                      <a:pt x="53876" y="91426"/>
                    </a:cubicBezTo>
                    <a:cubicBezTo>
                      <a:pt x="20474" y="91426"/>
                      <a:pt x="2551" y="76766"/>
                      <a:pt x="107" y="49888"/>
                    </a:cubicBezTo>
                    <a:cubicBezTo>
                      <a:pt x="-1522" y="23824"/>
                      <a:pt x="15586" y="3462"/>
                      <a:pt x="43285" y="1018"/>
                    </a:cubicBezTo>
                    <a:cubicBezTo>
                      <a:pt x="57134" y="-611"/>
                      <a:pt x="71799" y="204"/>
                      <a:pt x="85648" y="204"/>
                    </a:cubicBezTo>
                    <a:cubicBezTo>
                      <a:pt x="317017" y="204"/>
                      <a:pt x="548385" y="204"/>
                      <a:pt x="780568" y="204"/>
                    </a:cubicBezTo>
                    <a:cubicBezTo>
                      <a:pt x="788715" y="204"/>
                      <a:pt x="796862" y="204"/>
                      <a:pt x="805009" y="204"/>
                    </a:cubicBezTo>
                    <a:cubicBezTo>
                      <a:pt x="835152" y="1832"/>
                      <a:pt x="855519" y="21380"/>
                      <a:pt x="854704" y="46629"/>
                    </a:cubicBezTo>
                    <a:cubicBezTo>
                      <a:pt x="853889" y="72693"/>
                      <a:pt x="834337" y="90612"/>
                      <a:pt x="803380" y="90612"/>
                    </a:cubicBezTo>
                    <a:cubicBezTo>
                      <a:pt x="678734" y="92241"/>
                      <a:pt x="554088" y="91426"/>
                      <a:pt x="428628" y="91426"/>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12"/>
              <p:cNvSpPr/>
              <p:nvPr/>
            </p:nvSpPr>
            <p:spPr>
              <a:xfrm>
                <a:off x="9703107" y="1250544"/>
                <a:ext cx="718568" cy="92037"/>
              </a:xfrm>
              <a:custGeom>
                <a:rect b="b" l="l" r="r" t="t"/>
                <a:pathLst>
                  <a:path extrusionOk="0" h="92037" w="718568">
                    <a:moveTo>
                      <a:pt x="360925" y="815"/>
                    </a:moveTo>
                    <a:cubicBezTo>
                      <a:pt x="460316" y="815"/>
                      <a:pt x="559707" y="815"/>
                      <a:pt x="659912" y="815"/>
                    </a:cubicBezTo>
                    <a:cubicBezTo>
                      <a:pt x="698202" y="815"/>
                      <a:pt x="718569" y="17104"/>
                      <a:pt x="718569" y="47241"/>
                    </a:cubicBezTo>
                    <a:cubicBezTo>
                      <a:pt x="717754" y="75748"/>
                      <a:pt x="697387" y="92037"/>
                      <a:pt x="661541" y="92037"/>
                    </a:cubicBezTo>
                    <a:cubicBezTo>
                      <a:pt x="459501" y="92037"/>
                      <a:pt x="257461" y="92037"/>
                      <a:pt x="55421" y="92037"/>
                    </a:cubicBezTo>
                    <a:cubicBezTo>
                      <a:pt x="20390" y="92037"/>
                      <a:pt x="-792" y="73304"/>
                      <a:pt x="23" y="44797"/>
                    </a:cubicBezTo>
                    <a:cubicBezTo>
                      <a:pt x="837" y="17104"/>
                      <a:pt x="21204" y="815"/>
                      <a:pt x="57865" y="0"/>
                    </a:cubicBezTo>
                    <a:cubicBezTo>
                      <a:pt x="63568" y="0"/>
                      <a:pt x="70085" y="0"/>
                      <a:pt x="75788" y="0"/>
                    </a:cubicBezTo>
                    <a:cubicBezTo>
                      <a:pt x="169476" y="815"/>
                      <a:pt x="264793" y="815"/>
                      <a:pt x="360925" y="815"/>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6" name="Google Shape;436;p12"/>
              <p:cNvSpPr/>
              <p:nvPr/>
            </p:nvSpPr>
            <p:spPr>
              <a:xfrm>
                <a:off x="9701474" y="2136505"/>
                <a:ext cx="719510" cy="92240"/>
              </a:xfrm>
              <a:custGeom>
                <a:rect b="b" l="l" r="r" t="t"/>
                <a:pathLst>
                  <a:path extrusionOk="0" h="92240" w="719510">
                    <a:moveTo>
                      <a:pt x="362558" y="92241"/>
                    </a:moveTo>
                    <a:cubicBezTo>
                      <a:pt x="266426" y="92241"/>
                      <a:pt x="169480" y="92241"/>
                      <a:pt x="73348" y="92241"/>
                    </a:cubicBezTo>
                    <a:cubicBezTo>
                      <a:pt x="64386" y="92241"/>
                      <a:pt x="55425" y="92241"/>
                      <a:pt x="45649" y="91426"/>
                    </a:cubicBezTo>
                    <a:cubicBezTo>
                      <a:pt x="18764" y="88983"/>
                      <a:pt x="841" y="71064"/>
                      <a:pt x="27" y="47444"/>
                    </a:cubicBezTo>
                    <a:cubicBezTo>
                      <a:pt x="-788" y="23824"/>
                      <a:pt x="17135" y="3462"/>
                      <a:pt x="44019" y="1018"/>
                    </a:cubicBezTo>
                    <a:cubicBezTo>
                      <a:pt x="65201" y="-611"/>
                      <a:pt x="86382" y="204"/>
                      <a:pt x="108379" y="204"/>
                    </a:cubicBezTo>
                    <a:cubicBezTo>
                      <a:pt x="289237" y="204"/>
                      <a:pt x="470096" y="204"/>
                      <a:pt x="650954" y="204"/>
                    </a:cubicBezTo>
                    <a:cubicBezTo>
                      <a:pt x="660730" y="204"/>
                      <a:pt x="671321" y="-611"/>
                      <a:pt x="681097" y="1832"/>
                    </a:cubicBezTo>
                    <a:cubicBezTo>
                      <a:pt x="706352" y="6719"/>
                      <a:pt x="721017" y="22195"/>
                      <a:pt x="719387" y="49073"/>
                    </a:cubicBezTo>
                    <a:cubicBezTo>
                      <a:pt x="717758" y="75137"/>
                      <a:pt x="702279" y="89797"/>
                      <a:pt x="676209" y="91426"/>
                    </a:cubicBezTo>
                    <a:cubicBezTo>
                      <a:pt x="667248" y="92241"/>
                      <a:pt x="658287" y="92241"/>
                      <a:pt x="648510" y="92241"/>
                    </a:cubicBezTo>
                    <a:cubicBezTo>
                      <a:pt x="553193" y="92241"/>
                      <a:pt x="457876" y="92241"/>
                      <a:pt x="362558" y="92241"/>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12"/>
              <p:cNvSpPr/>
              <p:nvPr/>
            </p:nvSpPr>
            <p:spPr>
              <a:xfrm>
                <a:off x="9701500" y="1693264"/>
                <a:ext cx="719455" cy="91946"/>
              </a:xfrm>
              <a:custGeom>
                <a:rect b="b" l="l" r="r" t="t"/>
                <a:pathLst>
                  <a:path extrusionOk="0" h="91946" w="719455">
                    <a:moveTo>
                      <a:pt x="359273" y="1176"/>
                    </a:moveTo>
                    <a:cubicBezTo>
                      <a:pt x="461922" y="1176"/>
                      <a:pt x="564572" y="1176"/>
                      <a:pt x="667221" y="1176"/>
                    </a:cubicBezTo>
                    <a:cubicBezTo>
                      <a:pt x="699808" y="1176"/>
                      <a:pt x="718546" y="16652"/>
                      <a:pt x="719361" y="43530"/>
                    </a:cubicBezTo>
                    <a:cubicBezTo>
                      <a:pt x="720990" y="71223"/>
                      <a:pt x="701438" y="89956"/>
                      <a:pt x="668851" y="91585"/>
                    </a:cubicBezTo>
                    <a:cubicBezTo>
                      <a:pt x="659889" y="92399"/>
                      <a:pt x="650928" y="91585"/>
                      <a:pt x="641152" y="91585"/>
                    </a:cubicBezTo>
                    <a:cubicBezTo>
                      <a:pt x="487177" y="91585"/>
                      <a:pt x="332389" y="91585"/>
                      <a:pt x="178415" y="91585"/>
                    </a:cubicBezTo>
                    <a:cubicBezTo>
                      <a:pt x="134422" y="91585"/>
                      <a:pt x="91244" y="92399"/>
                      <a:pt x="47251" y="90770"/>
                    </a:cubicBezTo>
                    <a:cubicBezTo>
                      <a:pt x="18738" y="89956"/>
                      <a:pt x="0" y="69594"/>
                      <a:pt x="0" y="44345"/>
                    </a:cubicBezTo>
                    <a:cubicBezTo>
                      <a:pt x="0" y="19095"/>
                      <a:pt x="19552" y="1991"/>
                      <a:pt x="48066" y="362"/>
                    </a:cubicBezTo>
                    <a:cubicBezTo>
                      <a:pt x="56213" y="-452"/>
                      <a:pt x="64360" y="362"/>
                      <a:pt x="72506" y="362"/>
                    </a:cubicBezTo>
                    <a:cubicBezTo>
                      <a:pt x="167824" y="1176"/>
                      <a:pt x="263956" y="1176"/>
                      <a:pt x="359273" y="1176"/>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12"/>
              <p:cNvSpPr/>
              <p:nvPr/>
            </p:nvSpPr>
            <p:spPr>
              <a:xfrm>
                <a:off x="9345363" y="2138133"/>
                <a:ext cx="231614" cy="90974"/>
              </a:xfrm>
              <a:custGeom>
                <a:rect b="b" l="l" r="r" t="t"/>
                <a:pathLst>
                  <a:path extrusionOk="0" h="90974" w="231614">
                    <a:moveTo>
                      <a:pt x="114992" y="90612"/>
                    </a:moveTo>
                    <a:cubicBezTo>
                      <a:pt x="90552" y="90612"/>
                      <a:pt x="66112" y="91427"/>
                      <a:pt x="42486" y="90612"/>
                    </a:cubicBezTo>
                    <a:cubicBezTo>
                      <a:pt x="16416" y="88983"/>
                      <a:pt x="1752" y="73508"/>
                      <a:pt x="123" y="48258"/>
                    </a:cubicBezTo>
                    <a:cubicBezTo>
                      <a:pt x="-1507" y="22195"/>
                      <a:pt x="13158" y="3462"/>
                      <a:pt x="38413" y="1833"/>
                    </a:cubicBezTo>
                    <a:cubicBezTo>
                      <a:pt x="89738" y="-611"/>
                      <a:pt x="141877" y="-611"/>
                      <a:pt x="193202" y="1833"/>
                    </a:cubicBezTo>
                    <a:cubicBezTo>
                      <a:pt x="218457" y="3462"/>
                      <a:pt x="233121" y="23009"/>
                      <a:pt x="231491" y="48258"/>
                    </a:cubicBezTo>
                    <a:cubicBezTo>
                      <a:pt x="229862" y="73508"/>
                      <a:pt x="214383" y="89797"/>
                      <a:pt x="188313" y="90612"/>
                    </a:cubicBezTo>
                    <a:cubicBezTo>
                      <a:pt x="163873" y="91427"/>
                      <a:pt x="139433" y="90612"/>
                      <a:pt x="114992" y="90612"/>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9" name="Google Shape;439;p12"/>
              <p:cNvSpPr/>
              <p:nvPr/>
            </p:nvSpPr>
            <p:spPr>
              <a:xfrm>
                <a:off x="9346059" y="1250996"/>
                <a:ext cx="231610" cy="91788"/>
              </a:xfrm>
              <a:custGeom>
                <a:rect b="b" l="l" r="r" t="t"/>
                <a:pathLst>
                  <a:path extrusionOk="0" h="91788" w="231610">
                    <a:moveTo>
                      <a:pt x="115926" y="362"/>
                    </a:moveTo>
                    <a:cubicBezTo>
                      <a:pt x="139552" y="362"/>
                      <a:pt x="162363" y="-453"/>
                      <a:pt x="185988" y="362"/>
                    </a:cubicBezTo>
                    <a:cubicBezTo>
                      <a:pt x="212058" y="1177"/>
                      <a:pt x="231610" y="19910"/>
                      <a:pt x="231610" y="44344"/>
                    </a:cubicBezTo>
                    <a:cubicBezTo>
                      <a:pt x="230796" y="69594"/>
                      <a:pt x="216946" y="89141"/>
                      <a:pt x="191691" y="89956"/>
                    </a:cubicBezTo>
                    <a:cubicBezTo>
                      <a:pt x="141181" y="92399"/>
                      <a:pt x="90671" y="92399"/>
                      <a:pt x="40161" y="89956"/>
                    </a:cubicBezTo>
                    <a:cubicBezTo>
                      <a:pt x="14091" y="89141"/>
                      <a:pt x="-2202" y="66336"/>
                      <a:pt x="242" y="41901"/>
                    </a:cubicBezTo>
                    <a:cubicBezTo>
                      <a:pt x="2686" y="15837"/>
                      <a:pt x="18165" y="1177"/>
                      <a:pt x="43420" y="362"/>
                    </a:cubicBezTo>
                    <a:cubicBezTo>
                      <a:pt x="67045" y="-453"/>
                      <a:pt x="91486" y="362"/>
                      <a:pt x="115926" y="362"/>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12"/>
              <p:cNvSpPr/>
              <p:nvPr/>
            </p:nvSpPr>
            <p:spPr>
              <a:xfrm>
                <a:off x="9345384" y="1693829"/>
                <a:ext cx="232380" cy="92365"/>
              </a:xfrm>
              <a:custGeom>
                <a:rect b="b" l="l" r="r" t="t"/>
                <a:pathLst>
                  <a:path extrusionOk="0" h="92365" w="232380">
                    <a:moveTo>
                      <a:pt x="114157" y="91834"/>
                    </a:moveTo>
                    <a:cubicBezTo>
                      <a:pt x="92161" y="91834"/>
                      <a:pt x="69350" y="92648"/>
                      <a:pt x="47354" y="91834"/>
                    </a:cubicBezTo>
                    <a:cubicBezTo>
                      <a:pt x="16396" y="90205"/>
                      <a:pt x="-1527" y="71472"/>
                      <a:pt x="102" y="43779"/>
                    </a:cubicBezTo>
                    <a:cubicBezTo>
                      <a:pt x="917" y="17715"/>
                      <a:pt x="18840" y="1425"/>
                      <a:pt x="48983" y="611"/>
                    </a:cubicBezTo>
                    <a:cubicBezTo>
                      <a:pt x="93790" y="-204"/>
                      <a:pt x="137783" y="-204"/>
                      <a:pt x="182590" y="611"/>
                    </a:cubicBezTo>
                    <a:cubicBezTo>
                      <a:pt x="211919" y="1425"/>
                      <a:pt x="230656" y="18530"/>
                      <a:pt x="232286" y="42964"/>
                    </a:cubicBezTo>
                    <a:cubicBezTo>
                      <a:pt x="233915" y="68214"/>
                      <a:pt x="214363" y="89390"/>
                      <a:pt x="184219" y="91019"/>
                    </a:cubicBezTo>
                    <a:cubicBezTo>
                      <a:pt x="160594" y="93463"/>
                      <a:pt x="136968" y="91834"/>
                      <a:pt x="114157" y="9183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41" name="Google Shape;441;p12"/>
          <p:cNvGrpSpPr/>
          <p:nvPr/>
        </p:nvGrpSpPr>
        <p:grpSpPr>
          <a:xfrm>
            <a:off x="10371847" y="3835746"/>
            <a:ext cx="718979" cy="620650"/>
            <a:chOff x="662657" y="2010078"/>
            <a:chExt cx="1091621" cy="942328"/>
          </a:xfrm>
        </p:grpSpPr>
        <p:sp>
          <p:nvSpPr>
            <p:cNvPr id="442" name="Google Shape;442;p12"/>
            <p:cNvSpPr/>
            <p:nvPr/>
          </p:nvSpPr>
          <p:spPr>
            <a:xfrm>
              <a:off x="761397" y="2497699"/>
              <a:ext cx="263305" cy="32913"/>
            </a:xfrm>
            <a:custGeom>
              <a:rect b="b" l="l" r="r" t="t"/>
              <a:pathLst>
                <a:path extrusionOk="0" h="32913" w="263305">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solidFill>
              <a:srgbClr val="FF9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12"/>
            <p:cNvSpPr/>
            <p:nvPr/>
          </p:nvSpPr>
          <p:spPr>
            <a:xfrm>
              <a:off x="761397" y="2585468"/>
              <a:ext cx="263305" cy="32913"/>
            </a:xfrm>
            <a:custGeom>
              <a:rect b="b" l="l" r="r" t="t"/>
              <a:pathLst>
                <a:path extrusionOk="0" h="32913" w="263305">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solidFill>
              <a:srgbClr val="FF9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12"/>
            <p:cNvSpPr/>
            <p:nvPr/>
          </p:nvSpPr>
          <p:spPr>
            <a:xfrm>
              <a:off x="1394976" y="2316677"/>
              <a:ext cx="263305" cy="32913"/>
            </a:xfrm>
            <a:custGeom>
              <a:rect b="b" l="l" r="r" t="t"/>
              <a:pathLst>
                <a:path extrusionOk="0" h="32913" w="263305">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solidFill>
              <a:srgbClr val="FF9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45" name="Google Shape;445;p12"/>
            <p:cNvGrpSpPr/>
            <p:nvPr/>
          </p:nvGrpSpPr>
          <p:grpSpPr>
            <a:xfrm>
              <a:off x="662657" y="2010078"/>
              <a:ext cx="1091621" cy="942328"/>
              <a:chOff x="662657" y="2010078"/>
              <a:chExt cx="1091621" cy="942328"/>
            </a:xfrm>
          </p:grpSpPr>
          <p:sp>
            <p:nvSpPr>
              <p:cNvPr id="446" name="Google Shape;446;p12"/>
              <p:cNvSpPr/>
              <p:nvPr/>
            </p:nvSpPr>
            <p:spPr>
              <a:xfrm>
                <a:off x="1394976" y="2404445"/>
                <a:ext cx="263305" cy="32913"/>
              </a:xfrm>
              <a:custGeom>
                <a:rect b="b" l="l" r="r" t="t"/>
                <a:pathLst>
                  <a:path extrusionOk="0" h="32913" w="263305">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solidFill>
                <a:srgbClr val="FF9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12"/>
              <p:cNvSpPr/>
              <p:nvPr/>
            </p:nvSpPr>
            <p:spPr>
              <a:xfrm>
                <a:off x="662657" y="2010078"/>
                <a:ext cx="1091621" cy="942328"/>
              </a:xfrm>
              <a:custGeom>
                <a:rect b="b" l="l" r="r" t="t"/>
                <a:pathLst>
                  <a:path extrusionOk="0" h="942328" w="1091621">
                    <a:moveTo>
                      <a:pt x="1075165" y="569904"/>
                    </a:moveTo>
                    <a:cubicBezTo>
                      <a:pt x="1083393" y="569904"/>
                      <a:pt x="1091621" y="561676"/>
                      <a:pt x="1091621" y="553447"/>
                    </a:cubicBezTo>
                    <a:lnTo>
                      <a:pt x="1091621" y="251743"/>
                    </a:lnTo>
                    <a:cubicBezTo>
                      <a:pt x="1091621" y="227059"/>
                      <a:pt x="1072422" y="207859"/>
                      <a:pt x="1047737" y="207859"/>
                    </a:cubicBezTo>
                    <a:lnTo>
                      <a:pt x="1017567" y="207859"/>
                    </a:lnTo>
                    <a:lnTo>
                      <a:pt x="1017567" y="35065"/>
                    </a:lnTo>
                    <a:cubicBezTo>
                      <a:pt x="1017567" y="18609"/>
                      <a:pt x="1009338" y="4895"/>
                      <a:pt x="992882" y="2152"/>
                    </a:cubicBezTo>
                    <a:cubicBezTo>
                      <a:pt x="979168" y="-3333"/>
                      <a:pt x="962711" y="2152"/>
                      <a:pt x="951740" y="13123"/>
                    </a:cubicBezTo>
                    <a:lnTo>
                      <a:pt x="798145" y="207859"/>
                    </a:lnTo>
                    <a:lnTo>
                      <a:pt x="573238" y="207859"/>
                    </a:lnTo>
                    <a:cubicBezTo>
                      <a:pt x="562267" y="207859"/>
                      <a:pt x="554039" y="210602"/>
                      <a:pt x="545811" y="218830"/>
                    </a:cubicBezTo>
                    <a:cubicBezTo>
                      <a:pt x="537582" y="213345"/>
                      <a:pt x="529354" y="207859"/>
                      <a:pt x="518383" y="207859"/>
                    </a:cubicBezTo>
                    <a:lnTo>
                      <a:pt x="441586" y="207859"/>
                    </a:lnTo>
                    <a:cubicBezTo>
                      <a:pt x="436100" y="207859"/>
                      <a:pt x="430615" y="202374"/>
                      <a:pt x="430615" y="196888"/>
                    </a:cubicBezTo>
                    <a:cubicBezTo>
                      <a:pt x="419644" y="136548"/>
                      <a:pt x="364788" y="92663"/>
                      <a:pt x="301704" y="92663"/>
                    </a:cubicBezTo>
                    <a:cubicBezTo>
                      <a:pt x="238621" y="92663"/>
                      <a:pt x="186508" y="136548"/>
                      <a:pt x="172794" y="196888"/>
                    </a:cubicBezTo>
                    <a:cubicBezTo>
                      <a:pt x="172794" y="202374"/>
                      <a:pt x="167309" y="207859"/>
                      <a:pt x="161823" y="207859"/>
                    </a:cubicBezTo>
                    <a:lnTo>
                      <a:pt x="49370" y="207859"/>
                    </a:lnTo>
                    <a:cubicBezTo>
                      <a:pt x="24685" y="207859"/>
                      <a:pt x="5486" y="227059"/>
                      <a:pt x="5486" y="251743"/>
                    </a:cubicBezTo>
                    <a:lnTo>
                      <a:pt x="5486" y="320313"/>
                    </a:lnTo>
                    <a:cubicBezTo>
                      <a:pt x="5486" y="328541"/>
                      <a:pt x="13714" y="336769"/>
                      <a:pt x="21942" y="336769"/>
                    </a:cubicBezTo>
                    <a:cubicBezTo>
                      <a:pt x="30170" y="336769"/>
                      <a:pt x="38399" y="328541"/>
                      <a:pt x="38399" y="320313"/>
                    </a:cubicBezTo>
                    <a:lnTo>
                      <a:pt x="38399" y="251743"/>
                    </a:lnTo>
                    <a:cubicBezTo>
                      <a:pt x="38399" y="246258"/>
                      <a:pt x="43884" y="240773"/>
                      <a:pt x="49370" y="240773"/>
                    </a:cubicBezTo>
                    <a:lnTo>
                      <a:pt x="161823" y="240773"/>
                    </a:lnTo>
                    <a:cubicBezTo>
                      <a:pt x="183766" y="240773"/>
                      <a:pt x="200222" y="227059"/>
                      <a:pt x="205708" y="205117"/>
                    </a:cubicBezTo>
                    <a:cubicBezTo>
                      <a:pt x="213936" y="158490"/>
                      <a:pt x="255077" y="125576"/>
                      <a:pt x="301704" y="125576"/>
                    </a:cubicBezTo>
                    <a:cubicBezTo>
                      <a:pt x="348332" y="125576"/>
                      <a:pt x="389473" y="158490"/>
                      <a:pt x="397701" y="205117"/>
                    </a:cubicBezTo>
                    <a:cubicBezTo>
                      <a:pt x="403187" y="227059"/>
                      <a:pt x="419644" y="240773"/>
                      <a:pt x="441586" y="240773"/>
                    </a:cubicBezTo>
                    <a:lnTo>
                      <a:pt x="518383" y="240773"/>
                    </a:lnTo>
                    <a:cubicBezTo>
                      <a:pt x="523869" y="240773"/>
                      <a:pt x="529354" y="246258"/>
                      <a:pt x="529354" y="251743"/>
                    </a:cubicBezTo>
                    <a:lnTo>
                      <a:pt x="529354" y="328541"/>
                    </a:lnTo>
                    <a:cubicBezTo>
                      <a:pt x="529354" y="334026"/>
                      <a:pt x="523869" y="339512"/>
                      <a:pt x="518383" y="339512"/>
                    </a:cubicBezTo>
                    <a:cubicBezTo>
                      <a:pt x="458042" y="353226"/>
                      <a:pt x="414158" y="405338"/>
                      <a:pt x="414158" y="468422"/>
                    </a:cubicBezTo>
                    <a:cubicBezTo>
                      <a:pt x="414158" y="531505"/>
                      <a:pt x="458042" y="583618"/>
                      <a:pt x="518383" y="597332"/>
                    </a:cubicBezTo>
                    <a:cubicBezTo>
                      <a:pt x="523869" y="597332"/>
                      <a:pt x="529354" y="602817"/>
                      <a:pt x="529354" y="608303"/>
                    </a:cubicBezTo>
                    <a:lnTo>
                      <a:pt x="529354" y="685100"/>
                    </a:lnTo>
                    <a:cubicBezTo>
                      <a:pt x="529354" y="690585"/>
                      <a:pt x="523869" y="696071"/>
                      <a:pt x="518383" y="696071"/>
                    </a:cubicBezTo>
                    <a:lnTo>
                      <a:pt x="285248" y="696071"/>
                    </a:lnTo>
                    <a:cubicBezTo>
                      <a:pt x="279762" y="696071"/>
                      <a:pt x="277019" y="698814"/>
                      <a:pt x="271534" y="701556"/>
                    </a:cubicBezTo>
                    <a:lnTo>
                      <a:pt x="112453" y="901778"/>
                    </a:lnTo>
                    <a:cubicBezTo>
                      <a:pt x="112453" y="904521"/>
                      <a:pt x="109711" y="904521"/>
                      <a:pt x="106968" y="901778"/>
                    </a:cubicBezTo>
                    <a:cubicBezTo>
                      <a:pt x="104225" y="901778"/>
                      <a:pt x="104225" y="899036"/>
                      <a:pt x="104225" y="899036"/>
                    </a:cubicBezTo>
                    <a:lnTo>
                      <a:pt x="104225" y="718013"/>
                    </a:lnTo>
                    <a:cubicBezTo>
                      <a:pt x="104225" y="709785"/>
                      <a:pt x="95997" y="701556"/>
                      <a:pt x="87769" y="701556"/>
                    </a:cubicBezTo>
                    <a:lnTo>
                      <a:pt x="43884" y="701556"/>
                    </a:lnTo>
                    <a:cubicBezTo>
                      <a:pt x="38399" y="701556"/>
                      <a:pt x="32913" y="696071"/>
                      <a:pt x="32913" y="690585"/>
                    </a:cubicBezTo>
                    <a:lnTo>
                      <a:pt x="32913" y="397110"/>
                    </a:lnTo>
                    <a:cubicBezTo>
                      <a:pt x="32913" y="388882"/>
                      <a:pt x="24685" y="380653"/>
                      <a:pt x="16457" y="380653"/>
                    </a:cubicBezTo>
                    <a:cubicBezTo>
                      <a:pt x="8228" y="380653"/>
                      <a:pt x="0" y="388882"/>
                      <a:pt x="0" y="397110"/>
                    </a:cubicBezTo>
                    <a:lnTo>
                      <a:pt x="0" y="690585"/>
                    </a:lnTo>
                    <a:cubicBezTo>
                      <a:pt x="0" y="715270"/>
                      <a:pt x="19199" y="734470"/>
                      <a:pt x="43884" y="734470"/>
                    </a:cubicBezTo>
                    <a:lnTo>
                      <a:pt x="71312" y="734470"/>
                    </a:lnTo>
                    <a:lnTo>
                      <a:pt x="71312" y="907264"/>
                    </a:lnTo>
                    <a:cubicBezTo>
                      <a:pt x="71312" y="923720"/>
                      <a:pt x="79540" y="937434"/>
                      <a:pt x="95997" y="940177"/>
                    </a:cubicBezTo>
                    <a:cubicBezTo>
                      <a:pt x="109711" y="945662"/>
                      <a:pt x="126167" y="940177"/>
                      <a:pt x="137138" y="929206"/>
                    </a:cubicBezTo>
                    <a:lnTo>
                      <a:pt x="290733" y="734470"/>
                    </a:lnTo>
                    <a:lnTo>
                      <a:pt x="515640" y="734470"/>
                    </a:lnTo>
                    <a:cubicBezTo>
                      <a:pt x="526611" y="734470"/>
                      <a:pt x="534840" y="731727"/>
                      <a:pt x="543068" y="723499"/>
                    </a:cubicBezTo>
                    <a:cubicBezTo>
                      <a:pt x="551296" y="728984"/>
                      <a:pt x="559525" y="734470"/>
                      <a:pt x="570496" y="734470"/>
                    </a:cubicBezTo>
                    <a:lnTo>
                      <a:pt x="647293" y="734470"/>
                    </a:lnTo>
                    <a:cubicBezTo>
                      <a:pt x="669235" y="734470"/>
                      <a:pt x="685692" y="720756"/>
                      <a:pt x="691178" y="698814"/>
                    </a:cubicBezTo>
                    <a:cubicBezTo>
                      <a:pt x="699406" y="652187"/>
                      <a:pt x="740547" y="619273"/>
                      <a:pt x="787174" y="619273"/>
                    </a:cubicBezTo>
                    <a:cubicBezTo>
                      <a:pt x="833801" y="619273"/>
                      <a:pt x="874943" y="652187"/>
                      <a:pt x="883171" y="698814"/>
                    </a:cubicBezTo>
                    <a:cubicBezTo>
                      <a:pt x="888657" y="720756"/>
                      <a:pt x="905113" y="734470"/>
                      <a:pt x="927055" y="734470"/>
                    </a:cubicBezTo>
                    <a:lnTo>
                      <a:pt x="1039509" y="734470"/>
                    </a:lnTo>
                    <a:cubicBezTo>
                      <a:pt x="1064194" y="734470"/>
                      <a:pt x="1083393" y="715270"/>
                      <a:pt x="1083393" y="690585"/>
                    </a:cubicBezTo>
                    <a:lnTo>
                      <a:pt x="1083393" y="630245"/>
                    </a:lnTo>
                    <a:cubicBezTo>
                      <a:pt x="1083393" y="622016"/>
                      <a:pt x="1075165" y="613788"/>
                      <a:pt x="1066937" y="613788"/>
                    </a:cubicBezTo>
                    <a:cubicBezTo>
                      <a:pt x="1058708" y="613788"/>
                      <a:pt x="1050480" y="622016"/>
                      <a:pt x="1050480" y="630245"/>
                    </a:cubicBezTo>
                    <a:lnTo>
                      <a:pt x="1050480" y="690585"/>
                    </a:lnTo>
                    <a:cubicBezTo>
                      <a:pt x="1050480" y="696071"/>
                      <a:pt x="1044994" y="701556"/>
                      <a:pt x="1039509" y="701556"/>
                    </a:cubicBezTo>
                    <a:lnTo>
                      <a:pt x="927055" y="701556"/>
                    </a:lnTo>
                    <a:cubicBezTo>
                      <a:pt x="921570" y="701556"/>
                      <a:pt x="916084" y="696071"/>
                      <a:pt x="916084" y="690585"/>
                    </a:cubicBezTo>
                    <a:cubicBezTo>
                      <a:pt x="905113" y="630245"/>
                      <a:pt x="850258" y="586360"/>
                      <a:pt x="787174" y="586360"/>
                    </a:cubicBezTo>
                    <a:cubicBezTo>
                      <a:pt x="724091" y="586360"/>
                      <a:pt x="671978" y="630245"/>
                      <a:pt x="658264" y="690585"/>
                    </a:cubicBezTo>
                    <a:cubicBezTo>
                      <a:pt x="658264" y="696071"/>
                      <a:pt x="652779" y="701556"/>
                      <a:pt x="647293" y="701556"/>
                    </a:cubicBezTo>
                    <a:lnTo>
                      <a:pt x="570496" y="701556"/>
                    </a:lnTo>
                    <a:cubicBezTo>
                      <a:pt x="565010" y="701556"/>
                      <a:pt x="559525" y="696071"/>
                      <a:pt x="559525" y="690585"/>
                    </a:cubicBezTo>
                    <a:lnTo>
                      <a:pt x="559525" y="613788"/>
                    </a:lnTo>
                    <a:cubicBezTo>
                      <a:pt x="559525" y="591846"/>
                      <a:pt x="545811" y="575390"/>
                      <a:pt x="523869" y="569904"/>
                    </a:cubicBezTo>
                    <a:cubicBezTo>
                      <a:pt x="477242" y="561676"/>
                      <a:pt x="444328" y="520534"/>
                      <a:pt x="444328" y="473907"/>
                    </a:cubicBezTo>
                    <a:cubicBezTo>
                      <a:pt x="444328" y="427280"/>
                      <a:pt x="477242" y="386139"/>
                      <a:pt x="523869" y="377911"/>
                    </a:cubicBezTo>
                    <a:cubicBezTo>
                      <a:pt x="545811" y="372425"/>
                      <a:pt x="559525" y="355969"/>
                      <a:pt x="559525" y="334026"/>
                    </a:cubicBezTo>
                    <a:lnTo>
                      <a:pt x="559525" y="257229"/>
                    </a:lnTo>
                    <a:cubicBezTo>
                      <a:pt x="559525" y="251743"/>
                      <a:pt x="565010" y="246258"/>
                      <a:pt x="570496" y="246258"/>
                    </a:cubicBezTo>
                    <a:lnTo>
                      <a:pt x="803631" y="246258"/>
                    </a:lnTo>
                    <a:cubicBezTo>
                      <a:pt x="809116" y="246258"/>
                      <a:pt x="811859" y="243515"/>
                      <a:pt x="817345" y="240773"/>
                    </a:cubicBezTo>
                    <a:lnTo>
                      <a:pt x="976425" y="37808"/>
                    </a:lnTo>
                    <a:cubicBezTo>
                      <a:pt x="976425" y="35065"/>
                      <a:pt x="979168" y="35065"/>
                      <a:pt x="981911" y="37808"/>
                    </a:cubicBezTo>
                    <a:cubicBezTo>
                      <a:pt x="984654" y="40551"/>
                      <a:pt x="984654" y="40551"/>
                      <a:pt x="984654" y="40551"/>
                    </a:cubicBezTo>
                    <a:lnTo>
                      <a:pt x="984654" y="229801"/>
                    </a:lnTo>
                    <a:cubicBezTo>
                      <a:pt x="984654" y="238030"/>
                      <a:pt x="992882" y="246258"/>
                      <a:pt x="1001110" y="246258"/>
                    </a:cubicBezTo>
                    <a:lnTo>
                      <a:pt x="1044994" y="246258"/>
                    </a:lnTo>
                    <a:cubicBezTo>
                      <a:pt x="1050480" y="246258"/>
                      <a:pt x="1055966" y="251743"/>
                      <a:pt x="1055966" y="257229"/>
                    </a:cubicBezTo>
                    <a:lnTo>
                      <a:pt x="1055966" y="558933"/>
                    </a:lnTo>
                    <a:cubicBezTo>
                      <a:pt x="1058708" y="561676"/>
                      <a:pt x="1066937" y="569904"/>
                      <a:pt x="1075165" y="569904"/>
                    </a:cubicBezTo>
                    <a:lnTo>
                      <a:pt x="1075165" y="569904"/>
                    </a:lnTo>
                    <a:close/>
                  </a:path>
                </a:pathLst>
              </a:custGeom>
              <a:solidFill>
                <a:srgbClr val="FF93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448" name="Google Shape;448;p12"/>
          <p:cNvGrpSpPr/>
          <p:nvPr/>
        </p:nvGrpSpPr>
        <p:grpSpPr>
          <a:xfrm>
            <a:off x="4742616" y="3684449"/>
            <a:ext cx="811801" cy="581616"/>
            <a:chOff x="3454400" y="159975"/>
            <a:chExt cx="4578885" cy="3280548"/>
          </a:xfrm>
        </p:grpSpPr>
        <p:sp>
          <p:nvSpPr>
            <p:cNvPr id="449" name="Google Shape;449;p12"/>
            <p:cNvSpPr/>
            <p:nvPr/>
          </p:nvSpPr>
          <p:spPr>
            <a:xfrm>
              <a:off x="3454400" y="163639"/>
              <a:ext cx="2024310" cy="3276884"/>
            </a:xfrm>
            <a:custGeom>
              <a:rect b="b" l="l" r="r" t="t"/>
              <a:pathLst>
                <a:path extrusionOk="0" h="3276884" w="2024310">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12"/>
            <p:cNvSpPr/>
            <p:nvPr/>
          </p:nvSpPr>
          <p:spPr>
            <a:xfrm>
              <a:off x="6010295" y="159975"/>
              <a:ext cx="2022990" cy="3267374"/>
            </a:xfrm>
            <a:custGeom>
              <a:rect b="b" l="l" r="r" t="t"/>
              <a:pathLst>
                <a:path extrusionOk="0" h="3267374" w="2022990">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p12"/>
            <p:cNvSpPr/>
            <p:nvPr/>
          </p:nvSpPr>
          <p:spPr>
            <a:xfrm>
              <a:off x="4658969" y="648132"/>
              <a:ext cx="2164692" cy="2067396"/>
            </a:xfrm>
            <a:custGeom>
              <a:rect b="b" l="l" r="r" t="t"/>
              <a:pathLst>
                <a:path extrusionOk="0" h="2067396" w="2164692">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2" name="Google Shape;452;p12"/>
            <p:cNvSpPr/>
            <p:nvPr/>
          </p:nvSpPr>
          <p:spPr>
            <a:xfrm>
              <a:off x="5871887" y="168271"/>
              <a:ext cx="159266" cy="311931"/>
            </a:xfrm>
            <a:custGeom>
              <a:rect b="b" l="l" r="r" t="t"/>
              <a:pathLst>
                <a:path extrusionOk="0" h="311931" w="159266">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12"/>
            <p:cNvSpPr/>
            <p:nvPr/>
          </p:nvSpPr>
          <p:spPr>
            <a:xfrm>
              <a:off x="5466801" y="166889"/>
              <a:ext cx="160355" cy="313885"/>
            </a:xfrm>
            <a:custGeom>
              <a:rect b="b" l="l" r="r" t="t"/>
              <a:pathLst>
                <a:path extrusionOk="0" h="313885" w="16035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12"/>
            <p:cNvSpPr/>
            <p:nvPr/>
          </p:nvSpPr>
          <p:spPr>
            <a:xfrm>
              <a:off x="6187892" y="371009"/>
              <a:ext cx="231121" cy="281339"/>
            </a:xfrm>
            <a:custGeom>
              <a:rect b="b" l="l" r="r" t="t"/>
              <a:pathLst>
                <a:path extrusionOk="0" h="281339" w="231121">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12"/>
            <p:cNvSpPr/>
            <p:nvPr/>
          </p:nvSpPr>
          <p:spPr>
            <a:xfrm>
              <a:off x="5084914" y="370440"/>
              <a:ext cx="227981" cy="276684"/>
            </a:xfrm>
            <a:custGeom>
              <a:rect b="b" l="l" r="r" t="t"/>
              <a:pathLst>
                <a:path extrusionOk="0" h="276684" w="227981">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56" name="Google Shape;456;p12"/>
          <p:cNvGrpSpPr/>
          <p:nvPr/>
        </p:nvGrpSpPr>
        <p:grpSpPr>
          <a:xfrm>
            <a:off x="6665101" y="3781106"/>
            <a:ext cx="686532" cy="685154"/>
            <a:chOff x="4044382" y="2896230"/>
            <a:chExt cx="1393577" cy="1390779"/>
          </a:xfrm>
        </p:grpSpPr>
        <p:sp>
          <p:nvSpPr>
            <p:cNvPr id="457" name="Google Shape;457;p12"/>
            <p:cNvSpPr/>
            <p:nvPr/>
          </p:nvSpPr>
          <p:spPr>
            <a:xfrm>
              <a:off x="4044382" y="2896230"/>
              <a:ext cx="1393577" cy="1390779"/>
            </a:xfrm>
            <a:custGeom>
              <a:rect b="b" l="l" r="r" t="t"/>
              <a:pathLst>
                <a:path extrusionOk="0" h="1390779" w="1393577">
                  <a:moveTo>
                    <a:pt x="1237540" y="1390779"/>
                  </a:moveTo>
                  <a:lnTo>
                    <a:pt x="157751" y="1390779"/>
                  </a:lnTo>
                  <a:cubicBezTo>
                    <a:pt x="70164" y="1390969"/>
                    <a:pt x="286" y="1320434"/>
                    <a:pt x="0" y="1234139"/>
                  </a:cubicBezTo>
                  <a:cubicBezTo>
                    <a:pt x="0" y="1221133"/>
                    <a:pt x="9806" y="1211735"/>
                    <a:pt x="22277" y="1211735"/>
                  </a:cubicBezTo>
                  <a:lnTo>
                    <a:pt x="89776" y="1211545"/>
                  </a:lnTo>
                  <a:lnTo>
                    <a:pt x="89776" y="539510"/>
                  </a:lnTo>
                  <a:cubicBezTo>
                    <a:pt x="89776" y="489195"/>
                    <a:pt x="129952" y="449513"/>
                    <a:pt x="179552" y="449608"/>
                  </a:cubicBezTo>
                  <a:lnTo>
                    <a:pt x="294843" y="449798"/>
                  </a:lnTo>
                  <a:cubicBezTo>
                    <a:pt x="267424" y="209141"/>
                    <a:pt x="455545" y="857"/>
                    <a:pt x="695360" y="3"/>
                  </a:cubicBezTo>
                  <a:cubicBezTo>
                    <a:pt x="936318" y="-852"/>
                    <a:pt x="1126057" y="208002"/>
                    <a:pt x="1098639" y="449798"/>
                  </a:cubicBezTo>
                  <a:lnTo>
                    <a:pt x="1211169" y="449323"/>
                  </a:lnTo>
                  <a:cubicBezTo>
                    <a:pt x="1261721" y="449133"/>
                    <a:pt x="1303706" y="487392"/>
                    <a:pt x="1303706" y="539510"/>
                  </a:cubicBezTo>
                  <a:lnTo>
                    <a:pt x="1303706" y="1211545"/>
                  </a:lnTo>
                  <a:cubicBezTo>
                    <a:pt x="1303706" y="1211545"/>
                    <a:pt x="1371300" y="1211735"/>
                    <a:pt x="1371300" y="1211735"/>
                  </a:cubicBezTo>
                  <a:cubicBezTo>
                    <a:pt x="1383676" y="1211735"/>
                    <a:pt x="1393672" y="1221038"/>
                    <a:pt x="1393577" y="1234329"/>
                  </a:cubicBezTo>
                  <a:cubicBezTo>
                    <a:pt x="1393006" y="1318440"/>
                    <a:pt x="1325507" y="1390779"/>
                    <a:pt x="1237540" y="1390779"/>
                  </a:cubicBezTo>
                  <a:close/>
                  <a:moveTo>
                    <a:pt x="665943" y="47375"/>
                  </a:moveTo>
                  <a:cubicBezTo>
                    <a:pt x="465827" y="64652"/>
                    <a:pt x="320357" y="241798"/>
                    <a:pt x="338636" y="437551"/>
                  </a:cubicBezTo>
                  <a:cubicBezTo>
                    <a:pt x="356915" y="633304"/>
                    <a:pt x="530945" y="778838"/>
                    <a:pt x="727729" y="761844"/>
                  </a:cubicBezTo>
                  <a:cubicBezTo>
                    <a:pt x="925370" y="744756"/>
                    <a:pt x="1072173" y="570933"/>
                    <a:pt x="1055227" y="373661"/>
                  </a:cubicBezTo>
                  <a:cubicBezTo>
                    <a:pt x="1038376" y="178573"/>
                    <a:pt x="865583" y="30097"/>
                    <a:pt x="666038" y="47375"/>
                  </a:cubicBezTo>
                  <a:close/>
                  <a:moveTo>
                    <a:pt x="179743" y="562009"/>
                  </a:moveTo>
                  <a:cubicBezTo>
                    <a:pt x="179743" y="548149"/>
                    <a:pt x="189644" y="539700"/>
                    <a:pt x="202211" y="539130"/>
                  </a:cubicBezTo>
                  <a:lnTo>
                    <a:pt x="315407" y="539130"/>
                  </a:lnTo>
                  <a:cubicBezTo>
                    <a:pt x="315407" y="539130"/>
                    <a:pt x="302459" y="494322"/>
                    <a:pt x="302459" y="494322"/>
                  </a:cubicBezTo>
                  <a:lnTo>
                    <a:pt x="179743" y="494322"/>
                  </a:lnTo>
                  <a:cubicBezTo>
                    <a:pt x="154800" y="494322"/>
                    <a:pt x="134902" y="513878"/>
                    <a:pt x="134902" y="539510"/>
                  </a:cubicBezTo>
                  <a:lnTo>
                    <a:pt x="134902" y="1211450"/>
                  </a:lnTo>
                  <a:cubicBezTo>
                    <a:pt x="134902" y="1211450"/>
                    <a:pt x="179838" y="1211450"/>
                    <a:pt x="179838" y="1211450"/>
                  </a:cubicBezTo>
                  <a:lnTo>
                    <a:pt x="179838" y="562104"/>
                  </a:lnTo>
                  <a:close/>
                  <a:moveTo>
                    <a:pt x="1213834" y="1211355"/>
                  </a:moveTo>
                  <a:lnTo>
                    <a:pt x="1258770" y="1211355"/>
                  </a:lnTo>
                  <a:cubicBezTo>
                    <a:pt x="1258770" y="1211355"/>
                    <a:pt x="1258770" y="539510"/>
                    <a:pt x="1258770" y="539510"/>
                  </a:cubicBezTo>
                  <a:cubicBezTo>
                    <a:pt x="1258770" y="513973"/>
                    <a:pt x="1238682" y="494417"/>
                    <a:pt x="1213929" y="494417"/>
                  </a:cubicBezTo>
                  <a:lnTo>
                    <a:pt x="1091118" y="494417"/>
                  </a:lnTo>
                  <a:cubicBezTo>
                    <a:pt x="1091118" y="494417"/>
                    <a:pt x="1078170" y="539225"/>
                    <a:pt x="1078170" y="539225"/>
                  </a:cubicBezTo>
                  <a:lnTo>
                    <a:pt x="1191366" y="539225"/>
                  </a:lnTo>
                  <a:cubicBezTo>
                    <a:pt x="1203933" y="539795"/>
                    <a:pt x="1213834" y="548244"/>
                    <a:pt x="1213834" y="562104"/>
                  </a:cubicBezTo>
                  <a:lnTo>
                    <a:pt x="1213834" y="1211450"/>
                  </a:lnTo>
                  <a:close/>
                  <a:moveTo>
                    <a:pt x="847685" y="1211545"/>
                  </a:moveTo>
                  <a:lnTo>
                    <a:pt x="1168994" y="1211545"/>
                  </a:lnTo>
                  <a:cubicBezTo>
                    <a:pt x="1168994" y="1211545"/>
                    <a:pt x="1168994" y="583939"/>
                    <a:pt x="1168994" y="583939"/>
                  </a:cubicBezTo>
                  <a:lnTo>
                    <a:pt x="1058844" y="583939"/>
                  </a:lnTo>
                  <a:cubicBezTo>
                    <a:pt x="990013" y="721877"/>
                    <a:pt x="848922" y="808457"/>
                    <a:pt x="695551" y="807982"/>
                  </a:cubicBezTo>
                  <a:cubicBezTo>
                    <a:pt x="543322" y="807508"/>
                    <a:pt x="403183" y="721118"/>
                    <a:pt x="334923" y="583844"/>
                  </a:cubicBezTo>
                  <a:lnTo>
                    <a:pt x="224774" y="583844"/>
                  </a:lnTo>
                  <a:cubicBezTo>
                    <a:pt x="224774" y="583844"/>
                    <a:pt x="224774" y="1211545"/>
                    <a:pt x="224774" y="1211545"/>
                  </a:cubicBezTo>
                  <a:lnTo>
                    <a:pt x="546559" y="1211545"/>
                  </a:lnTo>
                  <a:cubicBezTo>
                    <a:pt x="546559" y="1211545"/>
                    <a:pt x="613677" y="1256353"/>
                    <a:pt x="613677" y="1256353"/>
                  </a:cubicBezTo>
                  <a:lnTo>
                    <a:pt x="780091" y="1256353"/>
                  </a:lnTo>
                  <a:cubicBezTo>
                    <a:pt x="780091" y="1256353"/>
                    <a:pt x="847685" y="1211545"/>
                    <a:pt x="847685" y="1211545"/>
                  </a:cubicBezTo>
                  <a:close/>
                  <a:moveTo>
                    <a:pt x="860251" y="1256543"/>
                  </a:moveTo>
                  <a:lnTo>
                    <a:pt x="793895" y="1301257"/>
                  </a:lnTo>
                  <a:lnTo>
                    <a:pt x="599682" y="1301257"/>
                  </a:lnTo>
                  <a:cubicBezTo>
                    <a:pt x="599682" y="1301257"/>
                    <a:pt x="532754" y="1256448"/>
                    <a:pt x="532754" y="1256448"/>
                  </a:cubicBezTo>
                  <a:lnTo>
                    <a:pt x="47030" y="1256448"/>
                  </a:lnTo>
                  <a:cubicBezTo>
                    <a:pt x="58359" y="1308472"/>
                    <a:pt x="103009" y="1346066"/>
                    <a:pt x="157560" y="1346066"/>
                  </a:cubicBezTo>
                  <a:lnTo>
                    <a:pt x="1235731" y="1346066"/>
                  </a:lnTo>
                  <a:cubicBezTo>
                    <a:pt x="1290282" y="1346066"/>
                    <a:pt x="1335027" y="1308472"/>
                    <a:pt x="1346261" y="1256353"/>
                  </a:cubicBezTo>
                  <a:lnTo>
                    <a:pt x="860061" y="1256353"/>
                  </a:lnTo>
                  <a:close/>
                </a:path>
              </a:pathLst>
            </a:cu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p12"/>
            <p:cNvSpPr/>
            <p:nvPr/>
          </p:nvSpPr>
          <p:spPr>
            <a:xfrm>
              <a:off x="4449141" y="3054461"/>
              <a:ext cx="539286" cy="537846"/>
            </a:xfrm>
            <a:custGeom>
              <a:rect b="b" l="l" r="r" t="t"/>
              <a:pathLst>
                <a:path extrusionOk="0" h="537846" w="539286">
                  <a:moveTo>
                    <a:pt x="140752" y="397892"/>
                  </a:moveTo>
                  <a:lnTo>
                    <a:pt x="12990" y="334002"/>
                  </a:lnTo>
                  <a:cubicBezTo>
                    <a:pt x="6801" y="330869"/>
                    <a:pt x="804" y="322610"/>
                    <a:pt x="137" y="317199"/>
                  </a:cubicBezTo>
                  <a:cubicBezTo>
                    <a:pt x="-720" y="309984"/>
                    <a:pt x="2517" y="301630"/>
                    <a:pt x="7563" y="296693"/>
                  </a:cubicBezTo>
                  <a:lnTo>
                    <a:pt x="50119" y="254163"/>
                  </a:lnTo>
                  <a:cubicBezTo>
                    <a:pt x="55450" y="248752"/>
                    <a:pt x="64113" y="245999"/>
                    <a:pt x="72015" y="246758"/>
                  </a:cubicBezTo>
                  <a:lnTo>
                    <a:pt x="171978" y="266884"/>
                  </a:lnTo>
                  <a:lnTo>
                    <a:pt x="239096" y="200241"/>
                  </a:lnTo>
                  <a:lnTo>
                    <a:pt x="58020" y="109959"/>
                  </a:lnTo>
                  <a:cubicBezTo>
                    <a:pt x="51547" y="106731"/>
                    <a:pt x="45644" y="98662"/>
                    <a:pt x="44978" y="93251"/>
                  </a:cubicBezTo>
                  <a:cubicBezTo>
                    <a:pt x="43931" y="85276"/>
                    <a:pt x="47548" y="75593"/>
                    <a:pt x="54403" y="71036"/>
                  </a:cubicBezTo>
                  <a:lnTo>
                    <a:pt x="123615" y="24993"/>
                  </a:lnTo>
                  <a:cubicBezTo>
                    <a:pt x="127423" y="22430"/>
                    <a:pt x="137419" y="22050"/>
                    <a:pt x="142275" y="23380"/>
                  </a:cubicBezTo>
                  <a:lnTo>
                    <a:pt x="358671" y="82143"/>
                  </a:lnTo>
                  <a:cubicBezTo>
                    <a:pt x="387136" y="55562"/>
                    <a:pt x="415126" y="34392"/>
                    <a:pt x="445495" y="12462"/>
                  </a:cubicBezTo>
                  <a:cubicBezTo>
                    <a:pt x="469487" y="-4911"/>
                    <a:pt x="500808" y="-4436"/>
                    <a:pt x="521943" y="15880"/>
                  </a:cubicBezTo>
                  <a:cubicBezTo>
                    <a:pt x="543078" y="36196"/>
                    <a:pt x="544792" y="67619"/>
                    <a:pt x="527655" y="91637"/>
                  </a:cubicBezTo>
                  <a:cubicBezTo>
                    <a:pt x="505473" y="122680"/>
                    <a:pt x="483767" y="151065"/>
                    <a:pt x="456634" y="180020"/>
                  </a:cubicBezTo>
                  <a:lnTo>
                    <a:pt x="516231" y="398177"/>
                  </a:lnTo>
                  <a:cubicBezTo>
                    <a:pt x="518135" y="405012"/>
                    <a:pt x="514422" y="414221"/>
                    <a:pt x="510900" y="419347"/>
                  </a:cubicBezTo>
                  <a:lnTo>
                    <a:pt x="467678" y="483617"/>
                  </a:lnTo>
                  <a:cubicBezTo>
                    <a:pt x="463965" y="489029"/>
                    <a:pt x="454540" y="493396"/>
                    <a:pt x="448256" y="493111"/>
                  </a:cubicBezTo>
                  <a:cubicBezTo>
                    <a:pt x="440640" y="492731"/>
                    <a:pt x="433214" y="487320"/>
                    <a:pt x="428740" y="479820"/>
                  </a:cubicBezTo>
                  <a:lnTo>
                    <a:pt x="338488" y="299541"/>
                  </a:lnTo>
                  <a:lnTo>
                    <a:pt x="271465" y="366280"/>
                  </a:lnTo>
                  <a:lnTo>
                    <a:pt x="291648" y="465770"/>
                  </a:lnTo>
                  <a:cubicBezTo>
                    <a:pt x="292409" y="473365"/>
                    <a:pt x="289744" y="482668"/>
                    <a:pt x="284603" y="487794"/>
                  </a:cubicBezTo>
                  <a:lnTo>
                    <a:pt x="240429" y="531749"/>
                  </a:lnTo>
                  <a:cubicBezTo>
                    <a:pt x="236716" y="535451"/>
                    <a:pt x="226625" y="538489"/>
                    <a:pt x="221007" y="537730"/>
                  </a:cubicBezTo>
                  <a:cubicBezTo>
                    <a:pt x="215391" y="536970"/>
                    <a:pt x="207203" y="530894"/>
                    <a:pt x="204157" y="524819"/>
                  </a:cubicBezTo>
                  <a:lnTo>
                    <a:pt x="140847" y="397892"/>
                  </a:lnTo>
                  <a:close/>
                  <a:moveTo>
                    <a:pt x="230623" y="476877"/>
                  </a:moveTo>
                  <a:lnTo>
                    <a:pt x="244999" y="462257"/>
                  </a:lnTo>
                  <a:lnTo>
                    <a:pt x="224530" y="360678"/>
                  </a:lnTo>
                  <a:cubicBezTo>
                    <a:pt x="223388" y="355077"/>
                    <a:pt x="228052" y="345489"/>
                    <a:pt x="232527" y="341027"/>
                  </a:cubicBezTo>
                  <a:lnTo>
                    <a:pt x="402464" y="171761"/>
                  </a:lnTo>
                  <a:cubicBezTo>
                    <a:pt x="435785" y="138534"/>
                    <a:pt x="463870" y="104548"/>
                    <a:pt x="490622" y="66005"/>
                  </a:cubicBezTo>
                  <a:cubicBezTo>
                    <a:pt x="493954" y="61163"/>
                    <a:pt x="494334" y="53189"/>
                    <a:pt x="491288" y="49107"/>
                  </a:cubicBezTo>
                  <a:cubicBezTo>
                    <a:pt x="488717" y="45689"/>
                    <a:pt x="478531" y="43980"/>
                    <a:pt x="474532" y="46828"/>
                  </a:cubicBezTo>
                  <a:cubicBezTo>
                    <a:pt x="443020" y="69897"/>
                    <a:pt x="413031" y="90687"/>
                    <a:pt x="385327" y="118218"/>
                  </a:cubicBezTo>
                  <a:lnTo>
                    <a:pt x="197112" y="305522"/>
                  </a:lnTo>
                  <a:cubicBezTo>
                    <a:pt x="191399" y="311123"/>
                    <a:pt x="182355" y="314541"/>
                    <a:pt x="174834" y="313022"/>
                  </a:cubicBezTo>
                  <a:lnTo>
                    <a:pt x="75728" y="293086"/>
                  </a:lnTo>
                  <a:lnTo>
                    <a:pt x="60972" y="307516"/>
                  </a:lnTo>
                  <a:lnTo>
                    <a:pt x="173882" y="364096"/>
                  </a:lnTo>
                  <a:lnTo>
                    <a:pt x="230718" y="476782"/>
                  </a:lnTo>
                  <a:close/>
                  <a:moveTo>
                    <a:pt x="272893" y="166729"/>
                  </a:moveTo>
                  <a:lnTo>
                    <a:pt x="320780" y="118503"/>
                  </a:lnTo>
                  <a:lnTo>
                    <a:pt x="138372" y="68758"/>
                  </a:lnTo>
                  <a:lnTo>
                    <a:pt x="112762" y="86890"/>
                  </a:lnTo>
                  <a:lnTo>
                    <a:pt x="272893" y="166634"/>
                  </a:lnTo>
                  <a:close/>
                  <a:moveTo>
                    <a:pt x="451779" y="424759"/>
                  </a:moveTo>
                  <a:lnTo>
                    <a:pt x="470058" y="399696"/>
                  </a:lnTo>
                  <a:lnTo>
                    <a:pt x="420267" y="217898"/>
                  </a:lnTo>
                  <a:lnTo>
                    <a:pt x="371999" y="265935"/>
                  </a:lnTo>
                  <a:lnTo>
                    <a:pt x="451779" y="424664"/>
                  </a:lnTo>
                  <a:close/>
                </a:path>
              </a:pathLst>
            </a:cu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12"/>
            <p:cNvSpPr/>
            <p:nvPr/>
          </p:nvSpPr>
          <p:spPr>
            <a:xfrm>
              <a:off x="4314091" y="3749115"/>
              <a:ext cx="854253" cy="313850"/>
            </a:xfrm>
            <a:custGeom>
              <a:rect b="b" l="l" r="r" t="t"/>
              <a:pathLst>
                <a:path extrusionOk="0" h="313850" w="854253">
                  <a:moveTo>
                    <a:pt x="831215" y="313850"/>
                  </a:moveTo>
                  <a:lnTo>
                    <a:pt x="23039" y="313850"/>
                  </a:lnTo>
                  <a:cubicBezTo>
                    <a:pt x="9425" y="313850"/>
                    <a:pt x="0" y="304072"/>
                    <a:pt x="0" y="291256"/>
                  </a:cubicBezTo>
                  <a:lnTo>
                    <a:pt x="0" y="22594"/>
                  </a:lnTo>
                  <a:cubicBezTo>
                    <a:pt x="0" y="9683"/>
                    <a:pt x="9425" y="0"/>
                    <a:pt x="23039" y="0"/>
                  </a:cubicBezTo>
                  <a:lnTo>
                    <a:pt x="831215" y="0"/>
                  </a:lnTo>
                  <a:cubicBezTo>
                    <a:pt x="844829" y="0"/>
                    <a:pt x="854254" y="9683"/>
                    <a:pt x="854254" y="22594"/>
                  </a:cubicBezTo>
                  <a:lnTo>
                    <a:pt x="854254" y="291256"/>
                  </a:lnTo>
                  <a:cubicBezTo>
                    <a:pt x="854254" y="304072"/>
                    <a:pt x="844733" y="313850"/>
                    <a:pt x="831215" y="313850"/>
                  </a:cubicBezTo>
                  <a:close/>
                  <a:moveTo>
                    <a:pt x="607012" y="269042"/>
                  </a:moveTo>
                  <a:lnTo>
                    <a:pt x="607012" y="44904"/>
                  </a:lnTo>
                  <a:cubicBezTo>
                    <a:pt x="607012" y="44904"/>
                    <a:pt x="44936" y="44904"/>
                    <a:pt x="44936" y="44904"/>
                  </a:cubicBezTo>
                  <a:lnTo>
                    <a:pt x="44936" y="269137"/>
                  </a:lnTo>
                  <a:cubicBezTo>
                    <a:pt x="44936" y="269137"/>
                    <a:pt x="607012" y="269137"/>
                    <a:pt x="607012" y="269137"/>
                  </a:cubicBezTo>
                  <a:close/>
                  <a:moveTo>
                    <a:pt x="809318" y="179424"/>
                  </a:moveTo>
                  <a:lnTo>
                    <a:pt x="809318" y="134521"/>
                  </a:lnTo>
                  <a:cubicBezTo>
                    <a:pt x="809318" y="134521"/>
                    <a:pt x="741819" y="134521"/>
                    <a:pt x="741819" y="134521"/>
                  </a:cubicBezTo>
                  <a:lnTo>
                    <a:pt x="741819" y="89617"/>
                  </a:lnTo>
                  <a:cubicBezTo>
                    <a:pt x="741819" y="89617"/>
                    <a:pt x="809318" y="89617"/>
                    <a:pt x="809318" y="89617"/>
                  </a:cubicBezTo>
                  <a:lnTo>
                    <a:pt x="809318" y="44714"/>
                  </a:lnTo>
                  <a:cubicBezTo>
                    <a:pt x="809318" y="44714"/>
                    <a:pt x="651948" y="44714"/>
                    <a:pt x="651948" y="44714"/>
                  </a:cubicBezTo>
                  <a:lnTo>
                    <a:pt x="651948" y="268947"/>
                  </a:lnTo>
                  <a:cubicBezTo>
                    <a:pt x="651948" y="268947"/>
                    <a:pt x="809223" y="268947"/>
                    <a:pt x="809223" y="268947"/>
                  </a:cubicBezTo>
                  <a:lnTo>
                    <a:pt x="809223" y="224043"/>
                  </a:lnTo>
                  <a:cubicBezTo>
                    <a:pt x="809223" y="224043"/>
                    <a:pt x="696884" y="224043"/>
                    <a:pt x="696884" y="224043"/>
                  </a:cubicBezTo>
                  <a:lnTo>
                    <a:pt x="696884" y="179140"/>
                  </a:lnTo>
                  <a:cubicBezTo>
                    <a:pt x="696884" y="179140"/>
                    <a:pt x="809318" y="179140"/>
                    <a:pt x="809318" y="179140"/>
                  </a:cubicBezTo>
                  <a:close/>
                </a:path>
              </a:pathLst>
            </a:cu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12"/>
            <p:cNvSpPr/>
            <p:nvPr/>
          </p:nvSpPr>
          <p:spPr>
            <a:xfrm>
              <a:off x="4404057" y="3928540"/>
              <a:ext cx="292081" cy="44808"/>
            </a:xfrm>
            <a:prstGeom prst="rect">
              <a:avLst/>
            </a:pr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12"/>
            <p:cNvSpPr/>
            <p:nvPr/>
          </p:nvSpPr>
          <p:spPr>
            <a:xfrm>
              <a:off x="4404057" y="3838828"/>
              <a:ext cx="179742" cy="44808"/>
            </a:xfrm>
            <a:prstGeom prst="rect">
              <a:avLst/>
            </a:pr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62" name="Google Shape;462;p12"/>
          <p:cNvGrpSpPr/>
          <p:nvPr/>
        </p:nvGrpSpPr>
        <p:grpSpPr>
          <a:xfrm>
            <a:off x="8557253" y="3670324"/>
            <a:ext cx="612697" cy="621131"/>
            <a:chOff x="5670158" y="2897394"/>
            <a:chExt cx="1348832" cy="1367400"/>
          </a:xfrm>
        </p:grpSpPr>
        <p:sp>
          <p:nvSpPr>
            <p:cNvPr id="463" name="Google Shape;463;p12"/>
            <p:cNvSpPr/>
            <p:nvPr/>
          </p:nvSpPr>
          <p:spPr>
            <a:xfrm>
              <a:off x="5670158" y="3592380"/>
              <a:ext cx="809413" cy="672414"/>
            </a:xfrm>
            <a:custGeom>
              <a:rect b="b" l="l" r="r" t="t"/>
              <a:pathLst>
                <a:path extrusionOk="0" h="672414" w="809413">
                  <a:moveTo>
                    <a:pt x="785803" y="492990"/>
                  </a:moveTo>
                  <a:cubicBezTo>
                    <a:pt x="799227" y="492990"/>
                    <a:pt x="809413" y="502673"/>
                    <a:pt x="809413" y="515394"/>
                  </a:cubicBezTo>
                  <a:lnTo>
                    <a:pt x="809223" y="560583"/>
                  </a:lnTo>
                  <a:cubicBezTo>
                    <a:pt x="808937" y="622194"/>
                    <a:pt x="759622" y="672414"/>
                    <a:pt x="696693" y="672414"/>
                  </a:cubicBezTo>
                  <a:lnTo>
                    <a:pt x="112720" y="672414"/>
                  </a:lnTo>
                  <a:cubicBezTo>
                    <a:pt x="49886" y="672414"/>
                    <a:pt x="476" y="622194"/>
                    <a:pt x="191" y="560678"/>
                  </a:cubicBezTo>
                  <a:lnTo>
                    <a:pt x="0" y="515489"/>
                  </a:lnTo>
                  <a:cubicBezTo>
                    <a:pt x="0" y="502958"/>
                    <a:pt x="10187" y="493370"/>
                    <a:pt x="22373" y="493275"/>
                  </a:cubicBezTo>
                  <a:lnTo>
                    <a:pt x="67499" y="492990"/>
                  </a:lnTo>
                  <a:lnTo>
                    <a:pt x="67499" y="22784"/>
                  </a:lnTo>
                  <a:cubicBezTo>
                    <a:pt x="67499" y="9588"/>
                    <a:pt x="77305" y="0"/>
                    <a:pt x="90062" y="0"/>
                  </a:cubicBezTo>
                  <a:lnTo>
                    <a:pt x="300555" y="0"/>
                  </a:lnTo>
                  <a:cubicBezTo>
                    <a:pt x="312836" y="0"/>
                    <a:pt x="321500" y="11487"/>
                    <a:pt x="321976" y="21265"/>
                  </a:cubicBezTo>
                  <a:cubicBezTo>
                    <a:pt x="322452" y="33322"/>
                    <a:pt x="313883" y="43385"/>
                    <a:pt x="300555" y="44809"/>
                  </a:cubicBezTo>
                  <a:lnTo>
                    <a:pt x="112530" y="44809"/>
                  </a:lnTo>
                  <a:cubicBezTo>
                    <a:pt x="112530" y="44809"/>
                    <a:pt x="112530" y="493180"/>
                    <a:pt x="112530" y="493180"/>
                  </a:cubicBezTo>
                  <a:lnTo>
                    <a:pt x="696979" y="493180"/>
                  </a:lnTo>
                  <a:cubicBezTo>
                    <a:pt x="696979" y="493180"/>
                    <a:pt x="696979" y="274738"/>
                    <a:pt x="696979" y="274738"/>
                  </a:cubicBezTo>
                  <a:cubicBezTo>
                    <a:pt x="696979" y="261067"/>
                    <a:pt x="706594" y="251859"/>
                    <a:pt x="718114" y="251194"/>
                  </a:cubicBezTo>
                  <a:cubicBezTo>
                    <a:pt x="731062" y="250530"/>
                    <a:pt x="742010" y="260213"/>
                    <a:pt x="742010" y="274643"/>
                  </a:cubicBezTo>
                  <a:lnTo>
                    <a:pt x="742010" y="492990"/>
                  </a:lnTo>
                  <a:cubicBezTo>
                    <a:pt x="742010" y="492990"/>
                    <a:pt x="785898" y="492990"/>
                    <a:pt x="785898" y="492990"/>
                  </a:cubicBezTo>
                  <a:close/>
                  <a:moveTo>
                    <a:pt x="606537" y="627511"/>
                  </a:moveTo>
                  <a:lnTo>
                    <a:pt x="607108" y="605012"/>
                  </a:lnTo>
                  <a:cubicBezTo>
                    <a:pt x="607488" y="591246"/>
                    <a:pt x="618246" y="582133"/>
                    <a:pt x="630813" y="582702"/>
                  </a:cubicBezTo>
                  <a:cubicBezTo>
                    <a:pt x="641761" y="583272"/>
                    <a:pt x="651853" y="592101"/>
                    <a:pt x="651948" y="604917"/>
                  </a:cubicBezTo>
                  <a:lnTo>
                    <a:pt x="652138" y="627511"/>
                  </a:lnTo>
                  <a:lnTo>
                    <a:pt x="697360" y="627321"/>
                  </a:lnTo>
                  <a:cubicBezTo>
                    <a:pt x="734108" y="627226"/>
                    <a:pt x="764954" y="597227"/>
                    <a:pt x="764382" y="560393"/>
                  </a:cubicBezTo>
                  <a:lnTo>
                    <a:pt x="764002" y="537704"/>
                  </a:lnTo>
                  <a:lnTo>
                    <a:pt x="45602" y="537704"/>
                  </a:lnTo>
                  <a:cubicBezTo>
                    <a:pt x="45602" y="537704"/>
                    <a:pt x="45888" y="568557"/>
                    <a:pt x="45888" y="568557"/>
                  </a:cubicBezTo>
                  <a:cubicBezTo>
                    <a:pt x="49220" y="600265"/>
                    <a:pt x="77210" y="626466"/>
                    <a:pt x="109388" y="626941"/>
                  </a:cubicBezTo>
                  <a:lnTo>
                    <a:pt x="157465" y="627606"/>
                  </a:lnTo>
                  <a:lnTo>
                    <a:pt x="157656" y="604727"/>
                  </a:lnTo>
                  <a:cubicBezTo>
                    <a:pt x="157751" y="590961"/>
                    <a:pt x="168985" y="581848"/>
                    <a:pt x="181361" y="582512"/>
                  </a:cubicBezTo>
                  <a:cubicBezTo>
                    <a:pt x="192595" y="583082"/>
                    <a:pt x="202211" y="591911"/>
                    <a:pt x="202496" y="604822"/>
                  </a:cubicBezTo>
                  <a:lnTo>
                    <a:pt x="202972" y="627321"/>
                  </a:lnTo>
                  <a:lnTo>
                    <a:pt x="606727" y="627321"/>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12"/>
            <p:cNvSpPr/>
            <p:nvPr/>
          </p:nvSpPr>
          <p:spPr>
            <a:xfrm>
              <a:off x="5828413" y="3390559"/>
              <a:ext cx="723367" cy="651590"/>
            </a:xfrm>
            <a:custGeom>
              <a:rect b="b" l="l" r="r" t="t"/>
              <a:pathLst>
                <a:path extrusionOk="0" h="651590" w="723367">
                  <a:moveTo>
                    <a:pt x="571664" y="153690"/>
                  </a:moveTo>
                  <a:cubicBezTo>
                    <a:pt x="563952" y="140305"/>
                    <a:pt x="565952" y="127394"/>
                    <a:pt x="576805" y="120274"/>
                  </a:cubicBezTo>
                  <a:cubicBezTo>
                    <a:pt x="587658" y="113154"/>
                    <a:pt x="602319" y="116476"/>
                    <a:pt x="609364" y="128628"/>
                  </a:cubicBezTo>
                  <a:lnTo>
                    <a:pt x="719228" y="318495"/>
                  </a:lnTo>
                  <a:cubicBezTo>
                    <a:pt x="726178" y="330551"/>
                    <a:pt x="725226" y="347355"/>
                    <a:pt x="709803" y="353146"/>
                  </a:cubicBezTo>
                  <a:lnTo>
                    <a:pt x="372119" y="479692"/>
                  </a:lnTo>
                  <a:lnTo>
                    <a:pt x="414675" y="554974"/>
                  </a:lnTo>
                  <a:cubicBezTo>
                    <a:pt x="433239" y="587916"/>
                    <a:pt x="416483" y="628738"/>
                    <a:pt x="384019" y="644687"/>
                  </a:cubicBezTo>
                  <a:cubicBezTo>
                    <a:pt x="351555" y="660635"/>
                    <a:pt x="313379" y="648104"/>
                    <a:pt x="294814" y="615827"/>
                  </a:cubicBezTo>
                  <a:lnTo>
                    <a:pt x="251592" y="540544"/>
                  </a:lnTo>
                  <a:lnTo>
                    <a:pt x="235408" y="549278"/>
                  </a:lnTo>
                  <a:cubicBezTo>
                    <a:pt x="197898" y="569689"/>
                    <a:pt x="154105" y="567411"/>
                    <a:pt x="123735" y="537222"/>
                  </a:cubicBezTo>
                  <a:lnTo>
                    <a:pt x="97459" y="551557"/>
                  </a:lnTo>
                  <a:cubicBezTo>
                    <a:pt x="64900" y="569309"/>
                    <a:pt x="25010" y="554690"/>
                    <a:pt x="7969" y="522982"/>
                  </a:cubicBezTo>
                  <a:cubicBezTo>
                    <a:pt x="-9073" y="491274"/>
                    <a:pt x="1876" y="451497"/>
                    <a:pt x="34530" y="432985"/>
                  </a:cubicBezTo>
                  <a:lnTo>
                    <a:pt x="56427" y="420643"/>
                  </a:lnTo>
                  <a:cubicBezTo>
                    <a:pt x="34435" y="318780"/>
                    <a:pt x="138492" y="307293"/>
                    <a:pt x="193043" y="262769"/>
                  </a:cubicBezTo>
                  <a:lnTo>
                    <a:pt x="507592" y="5784"/>
                  </a:lnTo>
                  <a:cubicBezTo>
                    <a:pt x="519873" y="-4279"/>
                    <a:pt x="535772" y="-672"/>
                    <a:pt x="543103" y="12429"/>
                  </a:cubicBezTo>
                  <a:lnTo>
                    <a:pt x="566237" y="53725"/>
                  </a:lnTo>
                  <a:cubicBezTo>
                    <a:pt x="571854" y="63788"/>
                    <a:pt x="563381" y="77553"/>
                    <a:pt x="554908" y="81446"/>
                  </a:cubicBezTo>
                  <a:cubicBezTo>
                    <a:pt x="545483" y="85813"/>
                    <a:pt x="533107" y="83249"/>
                    <a:pt x="526728" y="73756"/>
                  </a:cubicBezTo>
                  <a:lnTo>
                    <a:pt x="515684" y="56953"/>
                  </a:lnTo>
                  <a:lnTo>
                    <a:pt x="234170" y="288401"/>
                  </a:lnTo>
                  <a:lnTo>
                    <a:pt x="293101" y="390360"/>
                  </a:lnTo>
                  <a:cubicBezTo>
                    <a:pt x="299574" y="401467"/>
                    <a:pt x="291958" y="415422"/>
                    <a:pt x="281771" y="419884"/>
                  </a:cubicBezTo>
                  <a:cubicBezTo>
                    <a:pt x="271013" y="424630"/>
                    <a:pt x="258733" y="420928"/>
                    <a:pt x="251878" y="409061"/>
                  </a:cubicBezTo>
                  <a:lnTo>
                    <a:pt x="196851" y="313843"/>
                  </a:lnTo>
                  <a:lnTo>
                    <a:pt x="119737" y="358272"/>
                  </a:lnTo>
                  <a:cubicBezTo>
                    <a:pt x="96507" y="371658"/>
                    <a:pt x="91080" y="399663"/>
                    <a:pt x="104218" y="421972"/>
                  </a:cubicBezTo>
                  <a:lnTo>
                    <a:pt x="148869" y="497824"/>
                  </a:lnTo>
                  <a:cubicBezTo>
                    <a:pt x="160388" y="517476"/>
                    <a:pt x="186283" y="523646"/>
                    <a:pt x="204943" y="513299"/>
                  </a:cubicBezTo>
                  <a:lnTo>
                    <a:pt x="300336" y="460041"/>
                  </a:lnTo>
                  <a:lnTo>
                    <a:pt x="668866" y="321153"/>
                  </a:lnTo>
                  <a:lnTo>
                    <a:pt x="571854" y="153690"/>
                  </a:lnTo>
                  <a:close/>
                  <a:moveTo>
                    <a:pt x="97364" y="499818"/>
                  </a:moveTo>
                  <a:lnTo>
                    <a:pt x="74896" y="460516"/>
                  </a:lnTo>
                  <a:lnTo>
                    <a:pt x="52904" y="473996"/>
                  </a:lnTo>
                  <a:cubicBezTo>
                    <a:pt x="42813" y="480167"/>
                    <a:pt x="42241" y="494691"/>
                    <a:pt x="47097" y="502666"/>
                  </a:cubicBezTo>
                  <a:cubicBezTo>
                    <a:pt x="52999" y="512349"/>
                    <a:pt x="65662" y="517001"/>
                    <a:pt x="76419" y="511115"/>
                  </a:cubicBezTo>
                  <a:lnTo>
                    <a:pt x="97269" y="499723"/>
                  </a:lnTo>
                  <a:close/>
                  <a:moveTo>
                    <a:pt x="373071" y="572632"/>
                  </a:moveTo>
                  <a:lnTo>
                    <a:pt x="328516" y="496400"/>
                  </a:lnTo>
                  <a:lnTo>
                    <a:pt x="289673" y="518235"/>
                  </a:lnTo>
                  <a:lnTo>
                    <a:pt x="334514" y="595701"/>
                  </a:lnTo>
                  <a:cubicBezTo>
                    <a:pt x="341368" y="607473"/>
                    <a:pt x="355459" y="609466"/>
                    <a:pt x="364979" y="604055"/>
                  </a:cubicBezTo>
                  <a:cubicBezTo>
                    <a:pt x="376022" y="597789"/>
                    <a:pt x="379925" y="584499"/>
                    <a:pt x="372976" y="572632"/>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12"/>
            <p:cNvSpPr/>
            <p:nvPr/>
          </p:nvSpPr>
          <p:spPr>
            <a:xfrm>
              <a:off x="6614282" y="2920156"/>
              <a:ext cx="404707" cy="402992"/>
            </a:xfrm>
            <a:custGeom>
              <a:rect b="b" l="l" r="r" t="t"/>
              <a:pathLst>
                <a:path extrusionOk="0" h="402992" w="404707">
                  <a:moveTo>
                    <a:pt x="67690" y="358279"/>
                  </a:moveTo>
                  <a:lnTo>
                    <a:pt x="337113" y="358279"/>
                  </a:lnTo>
                  <a:cubicBezTo>
                    <a:pt x="349966" y="358279"/>
                    <a:pt x="359772" y="348501"/>
                    <a:pt x="359772" y="335685"/>
                  </a:cubicBezTo>
                  <a:lnTo>
                    <a:pt x="359772" y="67023"/>
                  </a:lnTo>
                  <a:cubicBezTo>
                    <a:pt x="359772" y="54207"/>
                    <a:pt x="349966" y="44429"/>
                    <a:pt x="337113" y="44429"/>
                  </a:cubicBezTo>
                  <a:lnTo>
                    <a:pt x="67690" y="44429"/>
                  </a:lnTo>
                  <a:cubicBezTo>
                    <a:pt x="54742" y="44429"/>
                    <a:pt x="45127" y="54302"/>
                    <a:pt x="45127" y="66738"/>
                  </a:cubicBezTo>
                  <a:lnTo>
                    <a:pt x="45127" y="111832"/>
                  </a:lnTo>
                  <a:cubicBezTo>
                    <a:pt x="44936" y="124648"/>
                    <a:pt x="34845" y="133477"/>
                    <a:pt x="23801" y="134141"/>
                  </a:cubicBezTo>
                  <a:cubicBezTo>
                    <a:pt x="11711" y="134806"/>
                    <a:pt x="-95" y="125597"/>
                    <a:pt x="1" y="111927"/>
                  </a:cubicBezTo>
                  <a:lnTo>
                    <a:pt x="476" y="63700"/>
                  </a:lnTo>
                  <a:cubicBezTo>
                    <a:pt x="762" y="30284"/>
                    <a:pt x="29894" y="0"/>
                    <a:pt x="64643" y="0"/>
                  </a:cubicBezTo>
                  <a:lnTo>
                    <a:pt x="340160" y="0"/>
                  </a:lnTo>
                  <a:cubicBezTo>
                    <a:pt x="376337" y="0"/>
                    <a:pt x="404707" y="31613"/>
                    <a:pt x="404707" y="66833"/>
                  </a:cubicBezTo>
                  <a:lnTo>
                    <a:pt x="404707" y="336160"/>
                  </a:lnTo>
                  <a:cubicBezTo>
                    <a:pt x="404707" y="371380"/>
                    <a:pt x="376241" y="402993"/>
                    <a:pt x="340160" y="402993"/>
                  </a:cubicBezTo>
                  <a:lnTo>
                    <a:pt x="64643" y="402993"/>
                  </a:lnTo>
                  <a:cubicBezTo>
                    <a:pt x="30370" y="402993"/>
                    <a:pt x="572" y="372804"/>
                    <a:pt x="476" y="339198"/>
                  </a:cubicBezTo>
                  <a:lnTo>
                    <a:pt x="96" y="201449"/>
                  </a:lnTo>
                  <a:cubicBezTo>
                    <a:pt x="96" y="188633"/>
                    <a:pt x="10473" y="179709"/>
                    <a:pt x="21326" y="179140"/>
                  </a:cubicBezTo>
                  <a:cubicBezTo>
                    <a:pt x="33607" y="178475"/>
                    <a:pt x="45032" y="187684"/>
                    <a:pt x="45032" y="201449"/>
                  </a:cubicBezTo>
                  <a:lnTo>
                    <a:pt x="45032" y="335970"/>
                  </a:lnTo>
                  <a:cubicBezTo>
                    <a:pt x="45032" y="348501"/>
                    <a:pt x="54837" y="358374"/>
                    <a:pt x="67690" y="358374"/>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6" name="Google Shape;466;p12"/>
            <p:cNvSpPr/>
            <p:nvPr/>
          </p:nvSpPr>
          <p:spPr>
            <a:xfrm>
              <a:off x="6614664" y="3614879"/>
              <a:ext cx="404326" cy="402898"/>
            </a:xfrm>
            <a:custGeom>
              <a:rect b="b" l="l" r="r" t="t"/>
              <a:pathLst>
                <a:path extrusionOk="0" h="402898" w="404326">
                  <a:moveTo>
                    <a:pt x="67308" y="358469"/>
                  </a:moveTo>
                  <a:lnTo>
                    <a:pt x="336732" y="358469"/>
                  </a:lnTo>
                  <a:cubicBezTo>
                    <a:pt x="349679" y="358469"/>
                    <a:pt x="359295" y="348501"/>
                    <a:pt x="359295" y="336160"/>
                  </a:cubicBezTo>
                  <a:lnTo>
                    <a:pt x="359295" y="291066"/>
                  </a:lnTo>
                  <a:cubicBezTo>
                    <a:pt x="359485" y="278155"/>
                    <a:pt x="369482" y="269421"/>
                    <a:pt x="380620" y="268757"/>
                  </a:cubicBezTo>
                  <a:cubicBezTo>
                    <a:pt x="392711" y="268092"/>
                    <a:pt x="404421" y="277301"/>
                    <a:pt x="404326" y="290971"/>
                  </a:cubicBezTo>
                  <a:lnTo>
                    <a:pt x="404326" y="336445"/>
                  </a:lnTo>
                  <a:cubicBezTo>
                    <a:pt x="404135" y="371000"/>
                    <a:pt x="375955" y="402898"/>
                    <a:pt x="339683" y="402898"/>
                  </a:cubicBezTo>
                  <a:lnTo>
                    <a:pt x="64167" y="402898"/>
                  </a:lnTo>
                  <a:cubicBezTo>
                    <a:pt x="29989" y="402898"/>
                    <a:pt x="0" y="372804"/>
                    <a:pt x="0" y="338913"/>
                  </a:cubicBezTo>
                  <a:lnTo>
                    <a:pt x="0" y="63985"/>
                  </a:lnTo>
                  <a:cubicBezTo>
                    <a:pt x="0" y="29904"/>
                    <a:pt x="29989" y="0"/>
                    <a:pt x="64167" y="0"/>
                  </a:cubicBezTo>
                  <a:lnTo>
                    <a:pt x="339683" y="0"/>
                  </a:lnTo>
                  <a:cubicBezTo>
                    <a:pt x="375955" y="0"/>
                    <a:pt x="404231" y="31708"/>
                    <a:pt x="404231" y="66643"/>
                  </a:cubicBezTo>
                  <a:lnTo>
                    <a:pt x="404231" y="201544"/>
                  </a:lnTo>
                  <a:cubicBezTo>
                    <a:pt x="404326" y="214360"/>
                    <a:pt x="393948" y="223284"/>
                    <a:pt x="383096" y="223853"/>
                  </a:cubicBezTo>
                  <a:cubicBezTo>
                    <a:pt x="370814" y="224518"/>
                    <a:pt x="359390" y="215309"/>
                    <a:pt x="359390" y="201544"/>
                  </a:cubicBezTo>
                  <a:lnTo>
                    <a:pt x="359390" y="67023"/>
                  </a:lnTo>
                  <a:cubicBezTo>
                    <a:pt x="359390" y="54492"/>
                    <a:pt x="349584" y="44619"/>
                    <a:pt x="336732" y="44619"/>
                  </a:cubicBezTo>
                  <a:lnTo>
                    <a:pt x="67308" y="44619"/>
                  </a:lnTo>
                  <a:cubicBezTo>
                    <a:pt x="54456" y="44619"/>
                    <a:pt x="44650" y="54302"/>
                    <a:pt x="44650" y="67213"/>
                  </a:cubicBezTo>
                  <a:lnTo>
                    <a:pt x="44650" y="335875"/>
                  </a:lnTo>
                  <a:cubicBezTo>
                    <a:pt x="44650" y="348691"/>
                    <a:pt x="54456" y="358469"/>
                    <a:pt x="67308" y="358469"/>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12"/>
            <p:cNvSpPr/>
            <p:nvPr/>
          </p:nvSpPr>
          <p:spPr>
            <a:xfrm>
              <a:off x="5670158" y="3121415"/>
              <a:ext cx="314740" cy="403562"/>
            </a:xfrm>
            <a:custGeom>
              <a:rect b="b" l="l" r="r" t="t"/>
              <a:pathLst>
                <a:path extrusionOk="0" h="403562" w="314740">
                  <a:moveTo>
                    <a:pt x="292082" y="403563"/>
                  </a:moveTo>
                  <a:lnTo>
                    <a:pt x="22658" y="403563"/>
                  </a:lnTo>
                  <a:cubicBezTo>
                    <a:pt x="9806" y="403563"/>
                    <a:pt x="0" y="393879"/>
                    <a:pt x="0" y="380873"/>
                  </a:cubicBezTo>
                  <a:lnTo>
                    <a:pt x="0" y="22689"/>
                  </a:lnTo>
                  <a:cubicBezTo>
                    <a:pt x="0" y="9683"/>
                    <a:pt x="9711" y="0"/>
                    <a:pt x="22658" y="0"/>
                  </a:cubicBezTo>
                  <a:lnTo>
                    <a:pt x="292082" y="0"/>
                  </a:lnTo>
                  <a:cubicBezTo>
                    <a:pt x="304934" y="0"/>
                    <a:pt x="314740" y="9683"/>
                    <a:pt x="314740" y="22689"/>
                  </a:cubicBezTo>
                  <a:lnTo>
                    <a:pt x="314740" y="380873"/>
                  </a:lnTo>
                  <a:cubicBezTo>
                    <a:pt x="314740" y="393879"/>
                    <a:pt x="304934" y="403563"/>
                    <a:pt x="292082" y="403563"/>
                  </a:cubicBezTo>
                  <a:close/>
                  <a:moveTo>
                    <a:pt x="269804" y="358659"/>
                  </a:moveTo>
                  <a:lnTo>
                    <a:pt x="269804" y="44904"/>
                  </a:lnTo>
                  <a:cubicBezTo>
                    <a:pt x="269804" y="44904"/>
                    <a:pt x="44936" y="44904"/>
                    <a:pt x="44936" y="44904"/>
                  </a:cubicBezTo>
                  <a:lnTo>
                    <a:pt x="44936" y="358849"/>
                  </a:lnTo>
                  <a:cubicBezTo>
                    <a:pt x="44936" y="358849"/>
                    <a:pt x="269804" y="358754"/>
                    <a:pt x="269804" y="358754"/>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12"/>
            <p:cNvSpPr/>
            <p:nvPr/>
          </p:nvSpPr>
          <p:spPr>
            <a:xfrm>
              <a:off x="6029871" y="2897394"/>
              <a:ext cx="404502" cy="403408"/>
            </a:xfrm>
            <a:custGeom>
              <a:rect b="b" l="l" r="r" t="t"/>
              <a:pathLst>
                <a:path extrusionOk="0" h="403408" w="404502">
                  <a:moveTo>
                    <a:pt x="179706" y="1306"/>
                  </a:moveTo>
                  <a:cubicBezTo>
                    <a:pt x="292806" y="-11415"/>
                    <a:pt x="390865" y="70323"/>
                    <a:pt x="403242" y="179117"/>
                  </a:cubicBezTo>
                  <a:cubicBezTo>
                    <a:pt x="415618" y="287911"/>
                    <a:pt x="335457" y="389584"/>
                    <a:pt x="224737" y="402116"/>
                  </a:cubicBezTo>
                  <a:cubicBezTo>
                    <a:pt x="114968" y="414552"/>
                    <a:pt x="14814" y="335852"/>
                    <a:pt x="1486" y="226394"/>
                  </a:cubicBezTo>
                  <a:cubicBezTo>
                    <a:pt x="-11842" y="116935"/>
                    <a:pt x="65843" y="14122"/>
                    <a:pt x="179706" y="1306"/>
                  </a:cubicBezTo>
                  <a:close/>
                  <a:moveTo>
                    <a:pt x="182562" y="46210"/>
                  </a:moveTo>
                  <a:cubicBezTo>
                    <a:pt x="93452" y="57507"/>
                    <a:pt x="34617" y="138580"/>
                    <a:pt x="46517" y="223546"/>
                  </a:cubicBezTo>
                  <a:cubicBezTo>
                    <a:pt x="58417" y="308511"/>
                    <a:pt x="136960" y="367940"/>
                    <a:pt x="221976" y="357212"/>
                  </a:cubicBezTo>
                  <a:cubicBezTo>
                    <a:pt x="307944" y="346390"/>
                    <a:pt x="369254" y="267880"/>
                    <a:pt x="358211" y="181965"/>
                  </a:cubicBezTo>
                  <a:cubicBezTo>
                    <a:pt x="347358" y="97664"/>
                    <a:pt x="270815" y="35008"/>
                    <a:pt x="182467" y="46210"/>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p12"/>
            <p:cNvSpPr/>
            <p:nvPr/>
          </p:nvSpPr>
          <p:spPr>
            <a:xfrm>
              <a:off x="6726788" y="3726820"/>
              <a:ext cx="179736" cy="179265"/>
            </a:xfrm>
            <a:custGeom>
              <a:rect b="b" l="l" r="r" t="t"/>
              <a:pathLst>
                <a:path extrusionOk="0" h="179265" w="179736">
                  <a:moveTo>
                    <a:pt x="72949" y="1695"/>
                  </a:moveTo>
                  <a:cubicBezTo>
                    <a:pt x="123692" y="-8083"/>
                    <a:pt x="168914" y="25618"/>
                    <a:pt x="178148" y="72705"/>
                  </a:cubicBezTo>
                  <a:cubicBezTo>
                    <a:pt x="187383" y="119792"/>
                    <a:pt x="155395" y="168303"/>
                    <a:pt x="106746" y="177607"/>
                  </a:cubicBezTo>
                  <a:cubicBezTo>
                    <a:pt x="58098" y="186910"/>
                    <a:pt x="12305" y="156152"/>
                    <a:pt x="2023" y="108590"/>
                  </a:cubicBezTo>
                  <a:cubicBezTo>
                    <a:pt x="-8258" y="61028"/>
                    <a:pt x="21445" y="11568"/>
                    <a:pt x="72949" y="1600"/>
                  </a:cubicBezTo>
                  <a:close/>
                  <a:moveTo>
                    <a:pt x="78566" y="46314"/>
                  </a:moveTo>
                  <a:cubicBezTo>
                    <a:pt x="52100" y="53244"/>
                    <a:pt x="39724" y="79730"/>
                    <a:pt x="46959" y="102989"/>
                  </a:cubicBezTo>
                  <a:cubicBezTo>
                    <a:pt x="54195" y="126248"/>
                    <a:pt x="78090" y="138874"/>
                    <a:pt x="101129" y="132893"/>
                  </a:cubicBezTo>
                  <a:cubicBezTo>
                    <a:pt x="124168" y="126912"/>
                    <a:pt x="139591" y="102229"/>
                    <a:pt x="133213" y="78211"/>
                  </a:cubicBezTo>
                  <a:cubicBezTo>
                    <a:pt x="127215" y="55617"/>
                    <a:pt x="104081" y="39573"/>
                    <a:pt x="78471" y="46314"/>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12"/>
            <p:cNvSpPr/>
            <p:nvPr/>
          </p:nvSpPr>
          <p:spPr>
            <a:xfrm>
              <a:off x="6726683" y="3009487"/>
              <a:ext cx="179810" cy="224172"/>
            </a:xfrm>
            <a:custGeom>
              <a:rect b="b" l="l" r="r" t="t"/>
              <a:pathLst>
                <a:path extrusionOk="0" h="224172" w="179810">
                  <a:moveTo>
                    <a:pt x="113991" y="134047"/>
                  </a:moveTo>
                  <a:lnTo>
                    <a:pt x="90001" y="134711"/>
                  </a:lnTo>
                  <a:lnTo>
                    <a:pt x="90001" y="201829"/>
                  </a:lnTo>
                  <a:cubicBezTo>
                    <a:pt x="90001" y="214645"/>
                    <a:pt x="79718" y="223474"/>
                    <a:pt x="68770" y="224139"/>
                  </a:cubicBezTo>
                  <a:cubicBezTo>
                    <a:pt x="56489" y="224803"/>
                    <a:pt x="45065" y="215595"/>
                    <a:pt x="45065" y="201924"/>
                  </a:cubicBezTo>
                  <a:lnTo>
                    <a:pt x="45065" y="134711"/>
                  </a:lnTo>
                  <a:cubicBezTo>
                    <a:pt x="45065" y="134711"/>
                    <a:pt x="22407" y="134522"/>
                    <a:pt x="22407" y="134522"/>
                  </a:cubicBezTo>
                  <a:cubicBezTo>
                    <a:pt x="9459" y="134427"/>
                    <a:pt x="700" y="124459"/>
                    <a:pt x="34" y="113446"/>
                  </a:cubicBezTo>
                  <a:cubicBezTo>
                    <a:pt x="-633" y="101105"/>
                    <a:pt x="8602" y="89903"/>
                    <a:pt x="22311" y="89808"/>
                  </a:cubicBezTo>
                  <a:lnTo>
                    <a:pt x="45065" y="89808"/>
                  </a:lnTo>
                  <a:cubicBezTo>
                    <a:pt x="45065" y="89808"/>
                    <a:pt x="44779" y="69777"/>
                    <a:pt x="44779" y="69777"/>
                  </a:cubicBezTo>
                  <a:cubicBezTo>
                    <a:pt x="44208" y="33512"/>
                    <a:pt x="71817" y="760"/>
                    <a:pt x="109422" y="475"/>
                  </a:cubicBezTo>
                  <a:lnTo>
                    <a:pt x="157404" y="1"/>
                  </a:lnTo>
                  <a:cubicBezTo>
                    <a:pt x="170256" y="-94"/>
                    <a:pt x="179205" y="10443"/>
                    <a:pt x="179777" y="21171"/>
                  </a:cubicBezTo>
                  <a:cubicBezTo>
                    <a:pt x="180443" y="33417"/>
                    <a:pt x="171208" y="44809"/>
                    <a:pt x="157404" y="44809"/>
                  </a:cubicBezTo>
                  <a:lnTo>
                    <a:pt x="112278" y="44809"/>
                  </a:lnTo>
                  <a:cubicBezTo>
                    <a:pt x="99711" y="44999"/>
                    <a:pt x="90001" y="54777"/>
                    <a:pt x="89905" y="67119"/>
                  </a:cubicBezTo>
                  <a:lnTo>
                    <a:pt x="89905" y="89808"/>
                  </a:lnTo>
                  <a:cubicBezTo>
                    <a:pt x="89905" y="89808"/>
                    <a:pt x="109707" y="89523"/>
                    <a:pt x="109707" y="89523"/>
                  </a:cubicBezTo>
                  <a:cubicBezTo>
                    <a:pt x="122655" y="89333"/>
                    <a:pt x="132556" y="96738"/>
                    <a:pt x="134460" y="108415"/>
                  </a:cubicBezTo>
                  <a:cubicBezTo>
                    <a:pt x="136364" y="120092"/>
                    <a:pt x="128938" y="133857"/>
                    <a:pt x="113801" y="134237"/>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12"/>
            <p:cNvSpPr/>
            <p:nvPr/>
          </p:nvSpPr>
          <p:spPr>
            <a:xfrm>
              <a:off x="6567124" y="3502127"/>
              <a:ext cx="159837" cy="68216"/>
            </a:xfrm>
            <a:custGeom>
              <a:rect b="b" l="l" r="r" t="t"/>
              <a:pathLst>
                <a:path extrusionOk="0" h="68216" w="159837">
                  <a:moveTo>
                    <a:pt x="28880" y="67659"/>
                  </a:moveTo>
                  <a:cubicBezTo>
                    <a:pt x="14504" y="70507"/>
                    <a:pt x="4127" y="62058"/>
                    <a:pt x="700" y="50951"/>
                  </a:cubicBezTo>
                  <a:cubicBezTo>
                    <a:pt x="-1870" y="42407"/>
                    <a:pt x="2604" y="26743"/>
                    <a:pt x="14695" y="24274"/>
                  </a:cubicBezTo>
                  <a:lnTo>
                    <a:pt x="131604" y="541"/>
                  </a:lnTo>
                  <a:cubicBezTo>
                    <a:pt x="145598" y="-2307"/>
                    <a:pt x="157403" y="6427"/>
                    <a:pt x="159498" y="18863"/>
                  </a:cubicBezTo>
                  <a:cubicBezTo>
                    <a:pt x="161592" y="31299"/>
                    <a:pt x="153881" y="42976"/>
                    <a:pt x="139886" y="45729"/>
                  </a:cubicBezTo>
                  <a:lnTo>
                    <a:pt x="28690" y="67659"/>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12"/>
            <p:cNvSpPr/>
            <p:nvPr/>
          </p:nvSpPr>
          <p:spPr>
            <a:xfrm>
              <a:off x="6434618" y="3256022"/>
              <a:ext cx="112449" cy="134477"/>
            </a:xfrm>
            <a:custGeom>
              <a:rect b="b" l="l" r="r" t="t"/>
              <a:pathLst>
                <a:path extrusionOk="0" h="134477" w="112449">
                  <a:moveTo>
                    <a:pt x="41526" y="123992"/>
                  </a:moveTo>
                  <a:cubicBezTo>
                    <a:pt x="32767" y="135764"/>
                    <a:pt x="18677" y="137473"/>
                    <a:pt x="8681" y="129878"/>
                  </a:cubicBezTo>
                  <a:cubicBezTo>
                    <a:pt x="-1315" y="122283"/>
                    <a:pt x="-2934" y="108423"/>
                    <a:pt x="5158" y="97696"/>
                  </a:cubicBezTo>
                  <a:lnTo>
                    <a:pt x="71324" y="9692"/>
                  </a:lnTo>
                  <a:cubicBezTo>
                    <a:pt x="78940" y="-466"/>
                    <a:pt x="91603" y="-2839"/>
                    <a:pt x="101884" y="3521"/>
                  </a:cubicBezTo>
                  <a:cubicBezTo>
                    <a:pt x="112166" y="9882"/>
                    <a:pt x="116260" y="24407"/>
                    <a:pt x="108168" y="35229"/>
                  </a:cubicBezTo>
                  <a:lnTo>
                    <a:pt x="41526" y="124087"/>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3" name="Google Shape;473;p12"/>
            <p:cNvSpPr/>
            <p:nvPr/>
          </p:nvSpPr>
          <p:spPr>
            <a:xfrm>
              <a:off x="6501892" y="3368137"/>
              <a:ext cx="134930" cy="112081"/>
            </a:xfrm>
            <a:custGeom>
              <a:rect b="b" l="l" r="r" t="t"/>
              <a:pathLst>
                <a:path extrusionOk="0" h="112081" w="134930">
                  <a:moveTo>
                    <a:pt x="36229" y="107380"/>
                  </a:moveTo>
                  <a:cubicBezTo>
                    <a:pt x="25185" y="115639"/>
                    <a:pt x="11571" y="112221"/>
                    <a:pt x="4717" y="103298"/>
                  </a:cubicBezTo>
                  <a:cubicBezTo>
                    <a:pt x="-2995" y="93330"/>
                    <a:pt x="-1186" y="79374"/>
                    <a:pt x="9667" y="71210"/>
                  </a:cubicBezTo>
                  <a:lnTo>
                    <a:pt x="97920" y="5136"/>
                  </a:lnTo>
                  <a:cubicBezTo>
                    <a:pt x="108678" y="-2933"/>
                    <a:pt x="122673" y="-1319"/>
                    <a:pt x="130289" y="8744"/>
                  </a:cubicBezTo>
                  <a:cubicBezTo>
                    <a:pt x="137905" y="18807"/>
                    <a:pt x="136096" y="32762"/>
                    <a:pt x="125243" y="40831"/>
                  </a:cubicBezTo>
                  <a:lnTo>
                    <a:pt x="36229" y="107380"/>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4" name="Google Shape;474;p12"/>
            <p:cNvSpPr/>
            <p:nvPr/>
          </p:nvSpPr>
          <p:spPr>
            <a:xfrm>
              <a:off x="5760091" y="3300649"/>
              <a:ext cx="134940" cy="44998"/>
            </a:xfrm>
            <a:custGeom>
              <a:rect b="b" l="l" r="r" t="t"/>
              <a:pathLst>
                <a:path extrusionOk="0" h="44998" w="134940">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p12"/>
            <p:cNvSpPr/>
            <p:nvPr/>
          </p:nvSpPr>
          <p:spPr>
            <a:xfrm>
              <a:off x="5760091" y="3390361"/>
              <a:ext cx="134940" cy="44998"/>
            </a:xfrm>
            <a:custGeom>
              <a:rect b="b" l="l" r="r" t="t"/>
              <a:pathLst>
                <a:path extrusionOk="0" h="44998" w="134940">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12"/>
            <p:cNvSpPr/>
            <p:nvPr/>
          </p:nvSpPr>
          <p:spPr>
            <a:xfrm>
              <a:off x="5805026" y="3211222"/>
              <a:ext cx="89840" cy="44808"/>
            </a:xfrm>
            <a:custGeom>
              <a:rect b="b" l="l" r="r" t="t"/>
              <a:pathLst>
                <a:path extrusionOk="0" h="44808" w="89840">
                  <a:moveTo>
                    <a:pt x="68961" y="44524"/>
                  </a:moveTo>
                  <a:lnTo>
                    <a:pt x="22407" y="44809"/>
                  </a:lnTo>
                  <a:cubicBezTo>
                    <a:pt x="9459" y="44809"/>
                    <a:pt x="605" y="34366"/>
                    <a:pt x="34" y="23639"/>
                  </a:cubicBezTo>
                  <a:cubicBezTo>
                    <a:pt x="-632" y="11392"/>
                    <a:pt x="8507" y="0"/>
                    <a:pt x="22407" y="0"/>
                  </a:cubicBezTo>
                  <a:lnTo>
                    <a:pt x="67533" y="0"/>
                  </a:lnTo>
                  <a:cubicBezTo>
                    <a:pt x="80385" y="0"/>
                    <a:pt x="89239" y="9968"/>
                    <a:pt x="89810" y="21170"/>
                  </a:cubicBezTo>
                  <a:cubicBezTo>
                    <a:pt x="90381" y="31423"/>
                    <a:pt x="82956" y="44524"/>
                    <a:pt x="68866" y="44619"/>
                  </a:cubicBez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12"/>
            <p:cNvSpPr/>
            <p:nvPr/>
          </p:nvSpPr>
          <p:spPr>
            <a:xfrm>
              <a:off x="6164736" y="3009412"/>
              <a:ext cx="179860" cy="178980"/>
            </a:xfrm>
            <a:custGeom>
              <a:rect b="b" l="l" r="r" t="t"/>
              <a:pathLst>
                <a:path extrusionOk="0" h="178980" w="179860">
                  <a:moveTo>
                    <a:pt x="167557" y="109630"/>
                  </a:moveTo>
                  <a:lnTo>
                    <a:pt x="31702" y="177412"/>
                  </a:lnTo>
                  <a:cubicBezTo>
                    <a:pt x="26371" y="180070"/>
                    <a:pt x="15613" y="179121"/>
                    <a:pt x="10567" y="176273"/>
                  </a:cubicBezTo>
                  <a:cubicBezTo>
                    <a:pt x="5522" y="173425"/>
                    <a:pt x="0" y="164311"/>
                    <a:pt x="0" y="157191"/>
                  </a:cubicBezTo>
                  <a:lnTo>
                    <a:pt x="0" y="22006"/>
                  </a:lnTo>
                  <a:cubicBezTo>
                    <a:pt x="0" y="15835"/>
                    <a:pt x="4950" y="7196"/>
                    <a:pt x="8949" y="4159"/>
                  </a:cubicBezTo>
                  <a:cubicBezTo>
                    <a:pt x="12947" y="1121"/>
                    <a:pt x="24943" y="-1443"/>
                    <a:pt x="29798" y="931"/>
                  </a:cubicBezTo>
                  <a:lnTo>
                    <a:pt x="166795" y="69093"/>
                  </a:lnTo>
                  <a:cubicBezTo>
                    <a:pt x="174030" y="72701"/>
                    <a:pt x="179457" y="81434"/>
                    <a:pt x="179838" y="88270"/>
                  </a:cubicBezTo>
                  <a:cubicBezTo>
                    <a:pt x="180219" y="95580"/>
                    <a:pt x="175839" y="105453"/>
                    <a:pt x="167557" y="109535"/>
                  </a:cubicBezTo>
                  <a:close/>
                  <a:moveTo>
                    <a:pt x="106722" y="89694"/>
                  </a:moveTo>
                  <a:lnTo>
                    <a:pt x="45031" y="58745"/>
                  </a:lnTo>
                  <a:lnTo>
                    <a:pt x="45031" y="120642"/>
                  </a:lnTo>
                  <a:lnTo>
                    <a:pt x="106722" y="89694"/>
                  </a:lnTo>
                  <a:close/>
                </a:path>
              </a:pathLst>
            </a:cu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478" name="Google Shape;478;p12"/>
          <p:cNvGrpSpPr/>
          <p:nvPr/>
        </p:nvGrpSpPr>
        <p:grpSpPr>
          <a:xfrm>
            <a:off x="3014299" y="3791632"/>
            <a:ext cx="559251" cy="556634"/>
            <a:chOff x="7104196" y="2824083"/>
            <a:chExt cx="1537618" cy="1530423"/>
          </a:xfrm>
        </p:grpSpPr>
        <p:sp>
          <p:nvSpPr>
            <p:cNvPr id="479" name="Google Shape;479;p12"/>
            <p:cNvSpPr/>
            <p:nvPr/>
          </p:nvSpPr>
          <p:spPr>
            <a:xfrm>
              <a:off x="7104196" y="2824083"/>
              <a:ext cx="1537618" cy="1530423"/>
            </a:xfrm>
            <a:custGeom>
              <a:rect b="b" l="l" r="r" t="t"/>
              <a:pathLst>
                <a:path extrusionOk="0" h="1530423" w="1537618">
                  <a:moveTo>
                    <a:pt x="798846" y="95"/>
                  </a:moveTo>
                  <a:lnTo>
                    <a:pt x="815982" y="2753"/>
                  </a:lnTo>
                  <a:cubicBezTo>
                    <a:pt x="1077600" y="29145"/>
                    <a:pt x="1269147" y="257365"/>
                    <a:pt x="1252677" y="518242"/>
                  </a:cubicBezTo>
                  <a:cubicBezTo>
                    <a:pt x="1242681" y="676212"/>
                    <a:pt x="1167090" y="821460"/>
                    <a:pt x="1072934" y="951234"/>
                  </a:cubicBezTo>
                  <a:lnTo>
                    <a:pt x="1293804" y="951424"/>
                  </a:lnTo>
                  <a:cubicBezTo>
                    <a:pt x="1303325" y="951424"/>
                    <a:pt x="1310846" y="957785"/>
                    <a:pt x="1314940" y="966708"/>
                  </a:cubicBezTo>
                  <a:lnTo>
                    <a:pt x="1537618" y="1500520"/>
                  </a:lnTo>
                  <a:lnTo>
                    <a:pt x="1537618" y="1515424"/>
                  </a:lnTo>
                  <a:cubicBezTo>
                    <a:pt x="1530288" y="1526057"/>
                    <a:pt x="1522291" y="1530424"/>
                    <a:pt x="1506868" y="1530424"/>
                  </a:cubicBezTo>
                  <a:lnTo>
                    <a:pt x="30751" y="1530424"/>
                  </a:lnTo>
                  <a:cubicBezTo>
                    <a:pt x="15328" y="1530424"/>
                    <a:pt x="7331" y="1526152"/>
                    <a:pt x="0" y="1515424"/>
                  </a:cubicBezTo>
                  <a:lnTo>
                    <a:pt x="0" y="1500520"/>
                  </a:lnTo>
                  <a:cubicBezTo>
                    <a:pt x="0" y="1500520"/>
                    <a:pt x="37795" y="1412706"/>
                    <a:pt x="37795" y="1412706"/>
                  </a:cubicBezTo>
                  <a:cubicBezTo>
                    <a:pt x="43032" y="1400270"/>
                    <a:pt x="57312" y="1396188"/>
                    <a:pt x="68165" y="1401314"/>
                  </a:cubicBezTo>
                  <a:cubicBezTo>
                    <a:pt x="78257" y="1406061"/>
                    <a:pt x="82921" y="1418118"/>
                    <a:pt x="79113" y="1429794"/>
                  </a:cubicBezTo>
                  <a:lnTo>
                    <a:pt x="56360" y="1485520"/>
                  </a:lnTo>
                  <a:lnTo>
                    <a:pt x="209065" y="1485520"/>
                  </a:lnTo>
                  <a:cubicBezTo>
                    <a:pt x="209065" y="1485520"/>
                    <a:pt x="288179" y="1294514"/>
                    <a:pt x="288179" y="1294514"/>
                  </a:cubicBezTo>
                  <a:lnTo>
                    <a:pt x="135378" y="1294514"/>
                  </a:lnTo>
                  <a:cubicBezTo>
                    <a:pt x="135378" y="1294514"/>
                    <a:pt x="113482" y="1347297"/>
                    <a:pt x="113482" y="1347297"/>
                  </a:cubicBezTo>
                  <a:cubicBezTo>
                    <a:pt x="107198" y="1358689"/>
                    <a:pt x="94917" y="1362961"/>
                    <a:pt x="84064" y="1358025"/>
                  </a:cubicBezTo>
                  <a:cubicBezTo>
                    <a:pt x="75115" y="1353942"/>
                    <a:pt x="67118" y="1341981"/>
                    <a:pt x="72069" y="1330019"/>
                  </a:cubicBezTo>
                  <a:lnTo>
                    <a:pt x="222774" y="966519"/>
                  </a:lnTo>
                  <a:cubicBezTo>
                    <a:pt x="226773" y="957880"/>
                    <a:pt x="234389" y="951329"/>
                    <a:pt x="243909" y="951329"/>
                  </a:cubicBezTo>
                  <a:lnTo>
                    <a:pt x="464875" y="951139"/>
                  </a:lnTo>
                  <a:cubicBezTo>
                    <a:pt x="370719" y="821555"/>
                    <a:pt x="295033" y="675927"/>
                    <a:pt x="285037" y="518147"/>
                  </a:cubicBezTo>
                  <a:cubicBezTo>
                    <a:pt x="268567" y="257270"/>
                    <a:pt x="460210" y="29050"/>
                    <a:pt x="721732" y="2658"/>
                  </a:cubicBezTo>
                  <a:lnTo>
                    <a:pt x="738868" y="0"/>
                  </a:lnTo>
                  <a:lnTo>
                    <a:pt x="798941" y="0"/>
                  </a:lnTo>
                  <a:close/>
                  <a:moveTo>
                    <a:pt x="768952" y="1206890"/>
                  </a:moveTo>
                  <a:cubicBezTo>
                    <a:pt x="923180" y="1074078"/>
                    <a:pt x="1063700" y="919052"/>
                    <a:pt x="1147478" y="738963"/>
                  </a:cubicBezTo>
                  <a:cubicBezTo>
                    <a:pt x="1173183" y="681338"/>
                    <a:pt x="1192223" y="624948"/>
                    <a:pt x="1202410" y="562861"/>
                  </a:cubicBezTo>
                  <a:cubicBezTo>
                    <a:pt x="1224211" y="430998"/>
                    <a:pt x="1187844" y="298946"/>
                    <a:pt x="1102257" y="199266"/>
                  </a:cubicBezTo>
                  <a:cubicBezTo>
                    <a:pt x="926418" y="-5696"/>
                    <a:pt x="611011" y="-5696"/>
                    <a:pt x="435171" y="199266"/>
                  </a:cubicBezTo>
                  <a:cubicBezTo>
                    <a:pt x="349584" y="298946"/>
                    <a:pt x="313217" y="430998"/>
                    <a:pt x="335018" y="562861"/>
                  </a:cubicBezTo>
                  <a:cubicBezTo>
                    <a:pt x="376527" y="813201"/>
                    <a:pt x="577690" y="1043700"/>
                    <a:pt x="768857" y="1206890"/>
                  </a:cubicBezTo>
                  <a:close/>
                  <a:moveTo>
                    <a:pt x="356439" y="1130469"/>
                  </a:moveTo>
                  <a:lnTo>
                    <a:pt x="411752" y="996423"/>
                  </a:lnTo>
                  <a:lnTo>
                    <a:pt x="258951" y="996423"/>
                  </a:lnTo>
                  <a:cubicBezTo>
                    <a:pt x="258951" y="996423"/>
                    <a:pt x="203258" y="1130849"/>
                    <a:pt x="203258" y="1130849"/>
                  </a:cubicBezTo>
                  <a:lnTo>
                    <a:pt x="356439" y="1130469"/>
                  </a:lnTo>
                  <a:close/>
                  <a:moveTo>
                    <a:pt x="1383771" y="1249515"/>
                  </a:moveTo>
                  <a:lnTo>
                    <a:pt x="1352830" y="1175942"/>
                  </a:lnTo>
                  <a:lnTo>
                    <a:pt x="1213358" y="1175467"/>
                  </a:lnTo>
                  <a:cubicBezTo>
                    <a:pt x="1199935" y="1175467"/>
                    <a:pt x="1192128" y="1160468"/>
                    <a:pt x="1193652" y="1150500"/>
                  </a:cubicBezTo>
                  <a:cubicBezTo>
                    <a:pt x="1195365" y="1139298"/>
                    <a:pt x="1204600" y="1131418"/>
                    <a:pt x="1216786" y="1130754"/>
                  </a:cubicBezTo>
                  <a:lnTo>
                    <a:pt x="1334266" y="1130754"/>
                  </a:lnTo>
                  <a:cubicBezTo>
                    <a:pt x="1334266" y="1130754"/>
                    <a:pt x="1278572" y="996328"/>
                    <a:pt x="1278572" y="996328"/>
                  </a:cubicBezTo>
                  <a:lnTo>
                    <a:pt x="1038185" y="996518"/>
                  </a:lnTo>
                  <a:cubicBezTo>
                    <a:pt x="999343" y="1043700"/>
                    <a:pt x="961357" y="1086135"/>
                    <a:pt x="918135" y="1130659"/>
                  </a:cubicBezTo>
                  <a:lnTo>
                    <a:pt x="1125486" y="1130849"/>
                  </a:lnTo>
                  <a:cubicBezTo>
                    <a:pt x="1140242" y="1131608"/>
                    <a:pt x="1149096" y="1142810"/>
                    <a:pt x="1147954" y="1155341"/>
                  </a:cubicBezTo>
                  <a:cubicBezTo>
                    <a:pt x="1146811" y="1167873"/>
                    <a:pt x="1137291" y="1175752"/>
                    <a:pt x="1123011" y="1175752"/>
                  </a:cubicBezTo>
                  <a:lnTo>
                    <a:pt x="871866" y="1175752"/>
                  </a:lnTo>
                  <a:cubicBezTo>
                    <a:pt x="871866" y="1175752"/>
                    <a:pt x="785708" y="1251414"/>
                    <a:pt x="785708" y="1251414"/>
                  </a:cubicBezTo>
                  <a:cubicBezTo>
                    <a:pt x="776283" y="1259673"/>
                    <a:pt x="763716" y="1260053"/>
                    <a:pt x="753529" y="1252364"/>
                  </a:cubicBezTo>
                  <a:cubicBezTo>
                    <a:pt x="659564" y="1175467"/>
                    <a:pt x="575215" y="1089837"/>
                    <a:pt x="499148" y="996233"/>
                  </a:cubicBezTo>
                  <a:lnTo>
                    <a:pt x="460495" y="996802"/>
                  </a:lnTo>
                  <a:lnTo>
                    <a:pt x="391188" y="1163696"/>
                  </a:lnTo>
                  <a:cubicBezTo>
                    <a:pt x="388903" y="1169202"/>
                    <a:pt x="378526" y="1175942"/>
                    <a:pt x="372623" y="1175942"/>
                  </a:cubicBezTo>
                  <a:lnTo>
                    <a:pt x="184693" y="1175942"/>
                  </a:lnTo>
                  <a:cubicBezTo>
                    <a:pt x="184693" y="1175942"/>
                    <a:pt x="153943" y="1249705"/>
                    <a:pt x="153943" y="1249705"/>
                  </a:cubicBezTo>
                  <a:lnTo>
                    <a:pt x="321309" y="1249705"/>
                  </a:lnTo>
                  <a:cubicBezTo>
                    <a:pt x="329211" y="1251129"/>
                    <a:pt x="337398" y="1255306"/>
                    <a:pt x="341302" y="1261477"/>
                  </a:cubicBezTo>
                  <a:cubicBezTo>
                    <a:pt x="344158" y="1266034"/>
                    <a:pt x="343777" y="1275243"/>
                    <a:pt x="342063" y="1282173"/>
                  </a:cubicBezTo>
                  <a:lnTo>
                    <a:pt x="257428" y="1485710"/>
                  </a:lnTo>
                  <a:lnTo>
                    <a:pt x="341683" y="1485425"/>
                  </a:lnTo>
                  <a:lnTo>
                    <a:pt x="500385" y="1102748"/>
                  </a:lnTo>
                  <a:cubicBezTo>
                    <a:pt x="504479" y="1096198"/>
                    <a:pt x="510667" y="1089457"/>
                    <a:pt x="515808" y="1088698"/>
                  </a:cubicBezTo>
                  <a:cubicBezTo>
                    <a:pt x="521996" y="1087749"/>
                    <a:pt x="529517" y="1089932"/>
                    <a:pt x="536182" y="1093160"/>
                  </a:cubicBezTo>
                  <a:lnTo>
                    <a:pt x="999723" y="1485710"/>
                  </a:lnTo>
                  <a:lnTo>
                    <a:pt x="1131008" y="1485235"/>
                  </a:lnTo>
                  <a:lnTo>
                    <a:pt x="906139" y="1289388"/>
                  </a:lnTo>
                  <a:cubicBezTo>
                    <a:pt x="898618" y="1282078"/>
                    <a:pt x="896429" y="1271730"/>
                    <a:pt x="900332" y="1262521"/>
                  </a:cubicBezTo>
                  <a:cubicBezTo>
                    <a:pt x="903188" y="1255781"/>
                    <a:pt x="912327" y="1249610"/>
                    <a:pt x="922133" y="1249610"/>
                  </a:cubicBezTo>
                  <a:lnTo>
                    <a:pt x="1383676" y="1249610"/>
                  </a:lnTo>
                  <a:close/>
                  <a:moveTo>
                    <a:pt x="929654" y="1485141"/>
                  </a:moveTo>
                  <a:lnTo>
                    <a:pt x="530755" y="1147082"/>
                  </a:lnTo>
                  <a:lnTo>
                    <a:pt x="390426" y="1485425"/>
                  </a:lnTo>
                  <a:lnTo>
                    <a:pt x="929654" y="1485235"/>
                  </a:lnTo>
                  <a:close/>
                  <a:moveTo>
                    <a:pt x="1481449" y="1485425"/>
                  </a:moveTo>
                  <a:lnTo>
                    <a:pt x="1402336" y="1294419"/>
                  </a:lnTo>
                  <a:lnTo>
                    <a:pt x="981159" y="1294609"/>
                  </a:lnTo>
                  <a:lnTo>
                    <a:pt x="1200411" y="1485520"/>
                  </a:lnTo>
                  <a:lnTo>
                    <a:pt x="1481354" y="1485520"/>
                  </a:lnTo>
                  <a:close/>
                </a:path>
              </a:pathLst>
            </a:cu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0" name="Google Shape;480;p12"/>
            <p:cNvSpPr/>
            <p:nvPr/>
          </p:nvSpPr>
          <p:spPr>
            <a:xfrm>
              <a:off x="7666109" y="3103344"/>
              <a:ext cx="413827" cy="414604"/>
            </a:xfrm>
            <a:custGeom>
              <a:rect b="b" l="l" r="r" t="t"/>
              <a:pathLst>
                <a:path extrusionOk="0" h="414604" w="413827">
                  <a:moveTo>
                    <a:pt x="109647" y="336573"/>
                  </a:moveTo>
                  <a:cubicBezTo>
                    <a:pt x="167244" y="380907"/>
                    <a:pt x="246548" y="380338"/>
                    <a:pt x="303384" y="337143"/>
                  </a:cubicBezTo>
                  <a:cubicBezTo>
                    <a:pt x="346225" y="304486"/>
                    <a:pt x="369836" y="256070"/>
                    <a:pt x="368884" y="203761"/>
                  </a:cubicBezTo>
                  <a:cubicBezTo>
                    <a:pt x="367932" y="151453"/>
                    <a:pt x="342703" y="105315"/>
                    <a:pt x="299100" y="74082"/>
                  </a:cubicBezTo>
                  <a:cubicBezTo>
                    <a:pt x="244644" y="35064"/>
                    <a:pt x="171909" y="35824"/>
                    <a:pt x="116216" y="72658"/>
                  </a:cubicBezTo>
                  <a:cubicBezTo>
                    <a:pt x="105077" y="80063"/>
                    <a:pt x="91749" y="77310"/>
                    <a:pt x="84799" y="68101"/>
                  </a:cubicBezTo>
                  <a:cubicBezTo>
                    <a:pt x="77087" y="57943"/>
                    <a:pt x="79182" y="43513"/>
                    <a:pt x="90702" y="35824"/>
                  </a:cubicBezTo>
                  <a:cubicBezTo>
                    <a:pt x="183238" y="-26548"/>
                    <a:pt x="307288" y="-5757"/>
                    <a:pt x="373548" y="84809"/>
                  </a:cubicBezTo>
                  <a:cubicBezTo>
                    <a:pt x="420007" y="148320"/>
                    <a:pt x="427243" y="231102"/>
                    <a:pt x="390209" y="303157"/>
                  </a:cubicBezTo>
                  <a:cubicBezTo>
                    <a:pt x="357459" y="366952"/>
                    <a:pt x="289961" y="412330"/>
                    <a:pt x="212847" y="414514"/>
                  </a:cubicBezTo>
                  <a:cubicBezTo>
                    <a:pt x="135732" y="416697"/>
                    <a:pt x="72613" y="379388"/>
                    <a:pt x="34627" y="322048"/>
                  </a:cubicBezTo>
                  <a:cubicBezTo>
                    <a:pt x="-7262" y="258633"/>
                    <a:pt x="-10690" y="180787"/>
                    <a:pt x="21870" y="114049"/>
                  </a:cubicBezTo>
                  <a:cubicBezTo>
                    <a:pt x="28058" y="101328"/>
                    <a:pt x="40815" y="96107"/>
                    <a:pt x="53287" y="102182"/>
                  </a:cubicBezTo>
                  <a:cubicBezTo>
                    <a:pt x="63378" y="107214"/>
                    <a:pt x="68614" y="120884"/>
                    <a:pt x="62617" y="133036"/>
                  </a:cubicBezTo>
                  <a:cubicBezTo>
                    <a:pt x="27582" y="203951"/>
                    <a:pt x="45195" y="286923"/>
                    <a:pt x="109647" y="336573"/>
                  </a:cubicBezTo>
                  <a:close/>
                </a:path>
              </a:pathLst>
            </a:cu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81" name="Google Shape;481;p12"/>
          <p:cNvSpPr txBox="1"/>
          <p:nvPr/>
        </p:nvSpPr>
        <p:spPr>
          <a:xfrm>
            <a:off x="416576" y="5961642"/>
            <a:ext cx="2280243" cy="41417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500"/>
              <a:buFont typeface="Arial"/>
              <a:buNone/>
            </a:pPr>
            <a:r>
              <a:rPr b="1" lang="en-US" sz="2500">
                <a:solidFill>
                  <a:srgbClr val="62A844"/>
                </a:solidFill>
                <a:latin typeface="Calibri"/>
                <a:ea typeface="Calibri"/>
                <a:cs typeface="Calibri"/>
                <a:sym typeface="Calibri"/>
              </a:rPr>
              <a:t>Ver siguiente diapositiva</a:t>
            </a:r>
            <a:endParaRPr/>
          </a:p>
        </p:txBody>
      </p:sp>
      <p:sp>
        <p:nvSpPr>
          <p:cNvPr id="482" name="Google Shape;482;p12"/>
          <p:cNvSpPr/>
          <p:nvPr/>
        </p:nvSpPr>
        <p:spPr>
          <a:xfrm flipH="1" rot="-9388898">
            <a:off x="2336152" y="5604589"/>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13"/>
          <p:cNvSpPr txBox="1"/>
          <p:nvPr/>
        </p:nvSpPr>
        <p:spPr>
          <a:xfrm>
            <a:off x="454703" y="449175"/>
            <a:ext cx="6114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significa en la práctica estar «siempre activo»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89" name="Google Shape;489;p13"/>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490" name="Google Shape;490;p13"/>
          <p:cNvSpPr txBox="1"/>
          <p:nvPr/>
        </p:nvSpPr>
        <p:spPr>
          <a:xfrm>
            <a:off x="454700" y="1763875"/>
            <a:ext cx="9490500" cy="153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rgbClr val="262626"/>
                </a:solidFill>
                <a:latin typeface="Calibri"/>
                <a:ea typeface="Calibri"/>
                <a:cs typeface="Calibri"/>
                <a:sym typeface="Calibri"/>
              </a:rPr>
              <a:t>El marketing hotelero </a:t>
            </a:r>
            <a:r>
              <a:rPr lang="en-US" sz="1900">
                <a:solidFill>
                  <a:srgbClr val="FF0000"/>
                </a:solidFill>
                <a:latin typeface="Calibri"/>
                <a:ea typeface="Calibri"/>
                <a:cs typeface="Calibri"/>
                <a:sym typeface="Calibri"/>
              </a:rPr>
              <a:t>debe estar</a:t>
            </a:r>
            <a:r>
              <a:rPr lang="en-US" sz="1900">
                <a:solidFill>
                  <a:srgbClr val="262626"/>
                </a:solidFill>
                <a:latin typeface="Calibri"/>
                <a:ea typeface="Calibri"/>
                <a:cs typeface="Calibri"/>
                <a:sym typeface="Calibri"/>
              </a:rPr>
              <a:t> siempre activo porque tu presencia digital es tu escaparate: abierto las 24 horas del día, los 7 días de la semana, revisado a diario y juzgado en cuestión de segundos. Hay múltiples elementos. A medida que revises cada canal de marketing digital, piensa en tu propio perfil y páginas online. </a:t>
            </a:r>
            <a:endParaRPr sz="1300"/>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91" name="Google Shape;491;p13"/>
          <p:cNvSpPr txBox="1"/>
          <p:nvPr/>
        </p:nvSpPr>
        <p:spPr>
          <a:xfrm>
            <a:off x="454700" y="3042400"/>
            <a:ext cx="5932800" cy="4648500"/>
          </a:xfrm>
          <a:prstGeom prst="rect">
            <a:avLst/>
          </a:prstGeom>
          <a:noFill/>
          <a:ln>
            <a:noFill/>
          </a:ln>
        </p:spPr>
        <p:txBody>
          <a:bodyPr anchorCtr="0" anchor="t" bIns="45700" lIns="91425" spcFirstLastPara="1" rIns="91425" wrap="square" tIns="45700">
            <a:spAutoFit/>
          </a:bodyPr>
          <a:lstStyle/>
          <a:p>
            <a:pPr indent="-330200" lvl="0" marL="342900" marR="0" rtl="0" algn="l">
              <a:spcBef>
                <a:spcPts val="0"/>
              </a:spcBef>
              <a:spcAft>
                <a:spcPts val="0"/>
              </a:spcAft>
              <a:buClr>
                <a:srgbClr val="62A844"/>
              </a:buClr>
              <a:buSzPts val="1600"/>
              <a:buFont typeface="Arial"/>
              <a:buChar char="•"/>
            </a:pPr>
            <a:r>
              <a:rPr b="1" lang="en-US" sz="1600">
                <a:solidFill>
                  <a:srgbClr val="0289AE"/>
                </a:solidFill>
                <a:latin typeface="Calibri"/>
                <a:ea typeface="Calibri"/>
                <a:cs typeface="Calibri"/>
                <a:sym typeface="Calibri"/>
              </a:rPr>
              <a:t>Búsquedas</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los huéspedes escriben «necesidades», «cerca de mí», «apto para familias», «recarga de vehículos eléctricos», «comida local». Necesitas páginas claras que se ajusten a esas búsquedas.</a:t>
            </a:r>
            <a:endParaRPr sz="1200"/>
          </a:p>
          <a:p>
            <a:pPr indent="-330200" lvl="0" marL="342900" marR="0" rtl="0" algn="l">
              <a:spcBef>
                <a:spcPts val="0"/>
              </a:spcBef>
              <a:spcAft>
                <a:spcPts val="0"/>
              </a:spcAft>
              <a:buClr>
                <a:srgbClr val="62A844"/>
              </a:buClr>
              <a:buSzPts val="1600"/>
              <a:buFont typeface="Arial"/>
              <a:buChar char="•"/>
            </a:pPr>
            <a:r>
              <a:rPr b="1" lang="en-US" sz="1600">
                <a:solidFill>
                  <a:srgbClr val="0289AE"/>
                </a:solidFill>
                <a:latin typeface="Calibri"/>
                <a:ea typeface="Calibri"/>
                <a:cs typeface="Calibri"/>
                <a:sym typeface="Calibri"/>
              </a:rPr>
              <a:t>Mapas</a:t>
            </a:r>
            <a:r>
              <a:rPr lang="en-US" sz="1600">
                <a:solidFill>
                  <a:srgbClr val="262626"/>
                </a:solidFill>
                <a:latin typeface="Calibri"/>
                <a:ea typeface="Calibri"/>
                <a:cs typeface="Calibri"/>
                <a:sym typeface="Calibri"/>
              </a:rPr>
              <a:t>: Google Maps es una pantalla de decisión. Las fotos, las categorías, los atributos, el horario de apertura y las preguntas y respuestas generan confianza.</a:t>
            </a:r>
            <a:endParaRPr sz="1200"/>
          </a:p>
          <a:p>
            <a:pPr indent="-330200" lvl="0" marL="342900" marR="0" rtl="0" algn="l">
              <a:spcBef>
                <a:spcPts val="0"/>
              </a:spcBef>
              <a:spcAft>
                <a:spcPts val="0"/>
              </a:spcAft>
              <a:buClr>
                <a:srgbClr val="62A844"/>
              </a:buClr>
              <a:buSzPts val="1600"/>
              <a:buFont typeface="Arial"/>
              <a:buChar char="•"/>
            </a:pPr>
            <a:r>
              <a:rPr b="1" lang="en-US" sz="1600">
                <a:solidFill>
                  <a:srgbClr val="0289AE"/>
                </a:solidFill>
                <a:latin typeface="Calibri"/>
                <a:ea typeface="Calibri"/>
                <a:cs typeface="Calibri"/>
                <a:sym typeface="Calibri"/>
              </a:rPr>
              <a:t>Opiniones</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tu reputación se actualiza constantemente. La forma en que respondes forma parte del marketing, especialmente en cuestiones de sostenibilidad.</a:t>
            </a:r>
            <a:endParaRPr sz="1200"/>
          </a:p>
          <a:p>
            <a:pPr indent="-330200" lvl="0" marL="342900" marR="0" rtl="0" algn="l">
              <a:spcBef>
                <a:spcPts val="0"/>
              </a:spcBef>
              <a:spcAft>
                <a:spcPts val="0"/>
              </a:spcAft>
              <a:buClr>
                <a:srgbClr val="62A844"/>
              </a:buClr>
              <a:buSzPts val="1600"/>
              <a:buFont typeface="Arial"/>
              <a:buChar char="•"/>
            </a:pPr>
            <a:r>
              <a:rPr b="1" lang="en-US" sz="1600">
                <a:solidFill>
                  <a:srgbClr val="0289AE"/>
                </a:solidFill>
                <a:latin typeface="Calibri"/>
                <a:ea typeface="Calibri"/>
                <a:cs typeface="Calibri"/>
                <a:sym typeface="Calibri"/>
              </a:rPr>
              <a:t>Agencias de viajes online</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(por ejemplo, plataformas como booking.com) los huéspedes comparan rápidamente. Echan un vistazo a las fotos, las políticas y los puntos clave, y luego deciden basándose en la claridad y la confianza.</a:t>
            </a:r>
            <a:endParaRPr sz="1200"/>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pic>
        <p:nvPicPr>
          <p:cNvPr id="492" name="Google Shape;492;p13"/>
          <p:cNvPicPr preferRelativeResize="0"/>
          <p:nvPr/>
        </p:nvPicPr>
        <p:blipFill>
          <a:blip r:embed="rId3">
            <a:alphaModFix/>
          </a:blip>
          <a:stretch>
            <a:fillRect/>
          </a:stretch>
        </p:blipFill>
        <p:spPr>
          <a:xfrm>
            <a:off x="7563000" y="0"/>
            <a:ext cx="4653001" cy="4020101"/>
          </a:xfrm>
          <a:prstGeom prst="rect">
            <a:avLst/>
          </a:prstGeom>
          <a:noFill/>
          <a:ln>
            <a:noFill/>
          </a:ln>
        </p:spPr>
      </p:pic>
      <p:sp>
        <p:nvSpPr>
          <p:cNvPr id="493" name="Google Shape;493;p13"/>
          <p:cNvSpPr txBox="1"/>
          <p:nvPr/>
        </p:nvSpPr>
        <p:spPr>
          <a:xfrm>
            <a:off x="6387500" y="3151650"/>
            <a:ext cx="5146200" cy="3140100"/>
          </a:xfrm>
          <a:prstGeom prst="rect">
            <a:avLst/>
          </a:prstGeom>
          <a:noFill/>
          <a:ln>
            <a:noFill/>
          </a:ln>
        </p:spPr>
        <p:txBody>
          <a:bodyPr anchorCtr="0" anchor="t" bIns="91425" lIns="91425" spcFirstLastPara="1" rIns="91425" wrap="square" tIns="91425">
            <a:spAutoFit/>
          </a:bodyPr>
          <a:lstStyle/>
          <a:p>
            <a:pPr indent="-330200" lvl="0" marL="342900" rtl="0" algn="l">
              <a:spcBef>
                <a:spcPts val="0"/>
              </a:spcBef>
              <a:spcAft>
                <a:spcPts val="0"/>
              </a:spcAft>
              <a:buClr>
                <a:srgbClr val="62A844"/>
              </a:buClr>
              <a:buSzPts val="1600"/>
              <a:buChar char="•"/>
            </a:pPr>
            <a:r>
              <a:rPr b="1" lang="en-US" sz="1600">
                <a:solidFill>
                  <a:srgbClr val="0289AE"/>
                </a:solidFill>
                <a:latin typeface="Calibri"/>
                <a:ea typeface="Calibri"/>
                <a:cs typeface="Calibri"/>
                <a:sym typeface="Calibri"/>
              </a:rPr>
              <a:t>Sitio web</a:t>
            </a:r>
            <a:r>
              <a:rPr lang="en-US" sz="1600">
                <a:solidFill>
                  <a:srgbClr val="262626"/>
                </a:solidFill>
                <a:latin typeface="Calibri"/>
                <a:ea typeface="Calibri"/>
                <a:cs typeface="Calibri"/>
                <a:sym typeface="Calibri"/>
              </a:rPr>
              <a:t>: es tu fuente de verdad. Debe confirmar lo que prometen otros canales y facilitar la reserva.</a:t>
            </a:r>
            <a:endParaRPr sz="1600"/>
          </a:p>
          <a:p>
            <a:pPr indent="-330200" lvl="0" marL="342900" rtl="0" algn="l">
              <a:spcBef>
                <a:spcPts val="0"/>
              </a:spcBef>
              <a:spcAft>
                <a:spcPts val="0"/>
              </a:spcAft>
              <a:buClr>
                <a:srgbClr val="62A844"/>
              </a:buClr>
              <a:buSzPts val="1600"/>
              <a:buChar char="•"/>
            </a:pPr>
            <a:r>
              <a:rPr b="1" lang="en-US" sz="1600">
                <a:solidFill>
                  <a:srgbClr val="0289AE"/>
                </a:solidFill>
                <a:latin typeface="Calibri"/>
                <a:ea typeface="Calibri"/>
                <a:cs typeface="Calibri"/>
                <a:sym typeface="Calibri"/>
              </a:rPr>
              <a:t>Redes sociales</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esta es tu prueba de realidad. Muestra el ambiente, la gente y la autenticidad.</a:t>
            </a:r>
            <a:endParaRPr sz="1600"/>
          </a:p>
          <a:p>
            <a:pPr indent="-330200" lvl="0" marL="342900" rtl="0" algn="l">
              <a:spcBef>
                <a:spcPts val="0"/>
              </a:spcBef>
              <a:spcAft>
                <a:spcPts val="0"/>
              </a:spcAft>
              <a:buClr>
                <a:srgbClr val="62A844"/>
              </a:buClr>
              <a:buSzPts val="1600"/>
              <a:buChar char="•"/>
            </a:pPr>
            <a:r>
              <a:rPr b="1" lang="en-US" sz="1600">
                <a:solidFill>
                  <a:srgbClr val="0289AE"/>
                </a:solidFill>
                <a:latin typeface="Calibri"/>
                <a:ea typeface="Calibri"/>
                <a:cs typeface="Calibri"/>
                <a:sym typeface="Calibri"/>
              </a:rPr>
              <a:t>Correo electrónico</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convierte y fideliza. Los correos electrónicos previos a la llegada orientan las decisiones; los correos posteriores a la estancia fomentan las reseñas y las visitas repetidas.</a:t>
            </a:r>
            <a:endParaRPr sz="1600"/>
          </a:p>
          <a:p>
            <a:pPr indent="-330200" lvl="0" marL="342900" rtl="0" algn="l">
              <a:spcBef>
                <a:spcPts val="0"/>
              </a:spcBef>
              <a:spcAft>
                <a:spcPts val="0"/>
              </a:spcAft>
              <a:buClr>
                <a:srgbClr val="62A844"/>
              </a:buClr>
              <a:buSzPts val="1600"/>
              <a:buChar char="•"/>
            </a:pPr>
            <a:r>
              <a:rPr b="1" lang="en-US" sz="1600">
                <a:solidFill>
                  <a:srgbClr val="0289AE"/>
                </a:solidFill>
                <a:latin typeface="Calibri"/>
                <a:ea typeface="Calibri"/>
                <a:cs typeface="Calibri"/>
                <a:sym typeface="Calibri"/>
              </a:rPr>
              <a:t>Mensajería</a:t>
            </a:r>
            <a:r>
              <a:rPr lang="en-US" sz="1600">
                <a:solidFill>
                  <a:srgbClr val="0289AE"/>
                </a:solidFill>
                <a:latin typeface="Calibri"/>
                <a:ea typeface="Calibri"/>
                <a:cs typeface="Calibri"/>
                <a:sym typeface="Calibri"/>
              </a:rPr>
              <a:t>: </a:t>
            </a:r>
            <a:r>
              <a:rPr lang="en-US" sz="1600">
                <a:solidFill>
                  <a:srgbClr val="262626"/>
                </a:solidFill>
                <a:latin typeface="Calibri"/>
                <a:ea typeface="Calibri"/>
                <a:cs typeface="Calibri"/>
                <a:sym typeface="Calibri"/>
              </a:rPr>
              <a:t>las respuestas rápidas consiguen reservas. También es donde pueden surgir preguntas prácticas sobre sostenibilidad, aparcamiento, puntos de recarga, política de ropa de cama o accesibilidad.</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14"/>
          <p:cNvSpPr/>
          <p:nvPr/>
        </p:nvSpPr>
        <p:spPr>
          <a:xfrm>
            <a:off x="7177472" y="0"/>
            <a:ext cx="4225633" cy="685799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9" name="Google Shape;499;p14"/>
          <p:cNvSpPr txBox="1"/>
          <p:nvPr/>
        </p:nvSpPr>
        <p:spPr>
          <a:xfrm>
            <a:off x="429128" y="525825"/>
            <a:ext cx="5580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 los consumidores les preocupa la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00" name="Google Shape;500;p14"/>
          <p:cNvCxnSpPr/>
          <p:nvPr/>
        </p:nvCxnSpPr>
        <p:spPr>
          <a:xfrm>
            <a:off x="0" y="1612713"/>
            <a:ext cx="6373906" cy="0"/>
          </a:xfrm>
          <a:prstGeom prst="straightConnector1">
            <a:avLst/>
          </a:prstGeom>
          <a:noFill/>
          <a:ln cap="flat" cmpd="sng" w="34925">
            <a:solidFill>
              <a:srgbClr val="62A844"/>
            </a:solidFill>
            <a:prstDash val="dot"/>
            <a:miter lim="8000"/>
            <a:headEnd len="sm" w="sm" type="none"/>
            <a:tailEnd len="sm" w="sm" type="none"/>
          </a:ln>
        </p:spPr>
      </p:cxnSp>
      <p:grpSp>
        <p:nvGrpSpPr>
          <p:cNvPr id="501" name="Google Shape;501;p14"/>
          <p:cNvGrpSpPr/>
          <p:nvPr/>
        </p:nvGrpSpPr>
        <p:grpSpPr>
          <a:xfrm>
            <a:off x="429115" y="2421301"/>
            <a:ext cx="1972690" cy="1972393"/>
            <a:chOff x="4802139" y="556574"/>
            <a:chExt cx="1972690" cy="1972393"/>
          </a:xfrm>
        </p:grpSpPr>
        <p:sp>
          <p:nvSpPr>
            <p:cNvPr id="502" name="Google Shape;502;p14"/>
            <p:cNvSpPr/>
            <p:nvPr/>
          </p:nvSpPr>
          <p:spPr>
            <a:xfrm>
              <a:off x="5107288" y="850849"/>
              <a:ext cx="1345373" cy="1345373"/>
            </a:xfrm>
            <a:prstGeom prst="ellipse">
              <a:avLst/>
            </a:prstGeom>
            <a:solidFill>
              <a:srgbClr val="FFFFFF"/>
            </a:solidFill>
            <a:ln cap="flat" cmpd="sng" w="9525">
              <a:solidFill>
                <a:srgbClr val="26262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03" name="Google Shape;503;p14"/>
            <p:cNvGrpSpPr/>
            <p:nvPr/>
          </p:nvGrpSpPr>
          <p:grpSpPr>
            <a:xfrm>
              <a:off x="4802139" y="556574"/>
              <a:ext cx="1972690" cy="1972393"/>
              <a:chOff x="1000491" y="2838436"/>
              <a:chExt cx="2183137" cy="2182809"/>
            </a:xfrm>
          </p:grpSpPr>
          <p:sp>
            <p:nvSpPr>
              <p:cNvPr id="504" name="Google Shape;504;p14"/>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05" name="Google Shape;505;p14"/>
              <p:cNvGrpSpPr/>
              <p:nvPr/>
            </p:nvGrpSpPr>
            <p:grpSpPr>
              <a:xfrm>
                <a:off x="1000491" y="3920861"/>
                <a:ext cx="2183137" cy="1100384"/>
                <a:chOff x="1000491" y="3920861"/>
                <a:chExt cx="2183137" cy="1100384"/>
              </a:xfrm>
            </p:grpSpPr>
            <p:sp>
              <p:nvSpPr>
                <p:cNvPr id="506" name="Google Shape;506;p14"/>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7" name="Google Shape;507;p14"/>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8" name="Google Shape;508;p14"/>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509" name="Google Shape;509;p14"/>
            <p:cNvGrpSpPr/>
            <p:nvPr/>
          </p:nvGrpSpPr>
          <p:grpSpPr>
            <a:xfrm>
              <a:off x="4974224" y="819495"/>
              <a:ext cx="1628543" cy="1437705"/>
              <a:chOff x="3909554" y="262719"/>
              <a:chExt cx="868200" cy="766462"/>
            </a:xfrm>
          </p:grpSpPr>
          <p:sp>
            <p:nvSpPr>
              <p:cNvPr id="510" name="Google Shape;510;p14"/>
              <p:cNvSpPr/>
              <p:nvPr/>
            </p:nvSpPr>
            <p:spPr>
              <a:xfrm>
                <a:off x="3950811" y="262719"/>
                <a:ext cx="766462" cy="766462"/>
              </a:xfrm>
              <a:prstGeom prst="arc">
                <a:avLst>
                  <a:gd fmla="val 15992729" name="adj1"/>
                  <a:gd fmla="val 12844793" name="adj2"/>
                </a:avLst>
              </a:prstGeom>
              <a:noFill/>
              <a:ln cap="flat" cmpd="sng" w="18415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14"/>
              <p:cNvSpPr txBox="1"/>
              <p:nvPr/>
            </p:nvSpPr>
            <p:spPr>
              <a:xfrm>
                <a:off x="3909554" y="604121"/>
                <a:ext cx="868200" cy="111300"/>
              </a:xfrm>
              <a:prstGeom prst="rect">
                <a:avLst/>
              </a:prstGeom>
              <a:noFill/>
              <a:ln>
                <a:noFill/>
              </a:ln>
            </p:spPr>
            <p:txBody>
              <a:bodyPr anchorCtr="0" anchor="t" bIns="45700" lIns="91425" spcFirstLastPara="1" rIns="91425" wrap="square" tIns="45700">
                <a:spAutoFit/>
              </a:bodyPr>
              <a:lstStyle/>
              <a:p>
                <a:pPr indent="0" lvl="0" marL="0" marR="0" rtl="0" algn="ctr">
                  <a:lnSpc>
                    <a:spcPct val="23692"/>
                  </a:lnSpc>
                  <a:spcBef>
                    <a:spcPts val="0"/>
                  </a:spcBef>
                  <a:spcAft>
                    <a:spcPts val="0"/>
                  </a:spcAft>
                  <a:buNone/>
                </a:pPr>
                <a:r>
                  <a:rPr b="1" lang="en-US" sz="3200">
                    <a:solidFill>
                      <a:srgbClr val="0289AE"/>
                    </a:solidFill>
                    <a:latin typeface="Calibri"/>
                    <a:ea typeface="Calibri"/>
                    <a:cs typeface="Calibri"/>
                    <a:sym typeface="Calibri"/>
                  </a:rPr>
                  <a:t>El 82 %</a:t>
                </a:r>
                <a:endParaRPr sz="3200"/>
              </a:p>
            </p:txBody>
          </p:sp>
        </p:grpSp>
      </p:grpSp>
      <p:grpSp>
        <p:nvGrpSpPr>
          <p:cNvPr id="512" name="Google Shape;512;p14"/>
          <p:cNvGrpSpPr/>
          <p:nvPr/>
        </p:nvGrpSpPr>
        <p:grpSpPr>
          <a:xfrm>
            <a:off x="2055154" y="2656623"/>
            <a:ext cx="881568" cy="203529"/>
            <a:chOff x="4803190" y="791896"/>
            <a:chExt cx="881568" cy="203529"/>
          </a:xfrm>
        </p:grpSpPr>
        <p:grpSp>
          <p:nvGrpSpPr>
            <p:cNvPr id="513" name="Google Shape;513;p14"/>
            <p:cNvGrpSpPr/>
            <p:nvPr/>
          </p:nvGrpSpPr>
          <p:grpSpPr>
            <a:xfrm>
              <a:off x="4803190" y="791896"/>
              <a:ext cx="203529" cy="203529"/>
              <a:chOff x="3057229" y="3839999"/>
              <a:chExt cx="225242" cy="225242"/>
            </a:xfrm>
          </p:grpSpPr>
          <p:sp>
            <p:nvSpPr>
              <p:cNvPr id="514" name="Google Shape;514;p14"/>
              <p:cNvSpPr/>
              <p:nvPr/>
            </p:nvSpPr>
            <p:spPr>
              <a:xfrm rot="-2700000">
                <a:off x="3090215" y="3872985"/>
                <a:ext cx="159270" cy="159270"/>
              </a:xfrm>
              <a:prstGeom prst="ellipse">
                <a:avLst/>
              </a:prstGeom>
              <a:solidFill>
                <a:srgbClr val="FFFFFF"/>
              </a:solidFill>
              <a:ln cap="flat" cmpd="sng" w="9525">
                <a:solidFill>
                  <a:srgbClr val="62A844"/>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5" name="Google Shape;515;p14"/>
              <p:cNvSpPr/>
              <p:nvPr/>
            </p:nvSpPr>
            <p:spPr>
              <a:xfrm rot="-5277432">
                <a:off x="3135961" y="3918724"/>
                <a:ext cx="67784" cy="67784"/>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6" name="Google Shape;516;p14"/>
              <p:cNvSpPr/>
              <p:nvPr/>
            </p:nvSpPr>
            <p:spPr>
              <a:xfrm>
                <a:off x="3080183" y="3862958"/>
                <a:ext cx="179325" cy="179325"/>
              </a:xfrm>
              <a:custGeom>
                <a:rect b="b" l="l" r="r" t="t"/>
                <a:pathLst>
                  <a:path extrusionOk="0" h="179325" w="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517" name="Google Shape;517;p14"/>
            <p:cNvCxnSpPr/>
            <p:nvPr/>
          </p:nvCxnSpPr>
          <p:spPr>
            <a:xfrm rot="10800000">
              <a:off x="4985969" y="880127"/>
              <a:ext cx="698789" cy="1"/>
            </a:xfrm>
            <a:prstGeom prst="straightConnector1">
              <a:avLst/>
            </a:prstGeom>
            <a:noFill/>
            <a:ln cap="flat" cmpd="sng" w="28575">
              <a:solidFill>
                <a:srgbClr val="62A844"/>
              </a:solidFill>
              <a:prstDash val="dot"/>
              <a:miter lim="8000"/>
              <a:headEnd len="sm" w="sm" type="none"/>
              <a:tailEnd len="sm" w="sm" type="none"/>
            </a:ln>
          </p:spPr>
        </p:cxnSp>
      </p:grpSp>
      <p:sp>
        <p:nvSpPr>
          <p:cNvPr id="518" name="Google Shape;518;p14"/>
          <p:cNvSpPr txBox="1"/>
          <p:nvPr/>
        </p:nvSpPr>
        <p:spPr>
          <a:xfrm>
            <a:off x="2727220" y="2599113"/>
            <a:ext cx="3912953" cy="3017237"/>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800"/>
              <a:buFont typeface="Arial"/>
              <a:buNone/>
            </a:pPr>
            <a:r>
              <a:rPr b="1" lang="en-US" sz="2800">
                <a:solidFill>
                  <a:srgbClr val="262626"/>
                </a:solidFill>
                <a:latin typeface="Calibri"/>
                <a:ea typeface="Calibri"/>
                <a:cs typeface="Calibri"/>
                <a:sym typeface="Calibri"/>
              </a:rPr>
              <a:t>El 82 % está dispuesto a cambiar sus hábitos para un turismo más sostenible.</a:t>
            </a:r>
            <a:endParaRPr/>
          </a:p>
          <a:p>
            <a:pPr indent="0" lvl="0" marL="0" marR="0" rtl="0" algn="l">
              <a:lnSpc>
                <a:spcPct val="90000"/>
              </a:lnSpc>
              <a:spcBef>
                <a:spcPts val="1000"/>
              </a:spcBef>
              <a:spcAft>
                <a:spcPts val="0"/>
              </a:spcAft>
              <a:buClr>
                <a:srgbClr val="262626"/>
              </a:buClr>
              <a:buSzPts val="2000"/>
              <a:buFont typeface="Arial"/>
              <a:buNone/>
            </a:pPr>
            <a:r>
              <a:rPr lang="en-US" sz="2000">
                <a:solidFill>
                  <a:srgbClr val="262626"/>
                </a:solidFill>
                <a:latin typeface="Calibri"/>
                <a:ea typeface="Calibri"/>
                <a:cs typeface="Calibri"/>
                <a:sym typeface="Calibri"/>
              </a:rPr>
              <a:t>Eurobarómetro Flash de la UE, Actitudes de los europeos hacia el turismo:</a:t>
            </a:r>
            <a:r>
              <a:rPr lang="en-US" sz="2000" u="sng">
                <a:solidFill>
                  <a:srgbClr val="62A844"/>
                </a:solidFill>
                <a:latin typeface="Calibri"/>
                <a:ea typeface="Calibri"/>
                <a:cs typeface="Calibri"/>
                <a:sym typeface="Calibri"/>
                <a:hlinkClick r:id="rId3">
                  <a:extLst>
                    <a:ext uri="{A12FA001-AC4F-418D-AE19-62706E023703}">
                      <ahyp:hlinkClr val="tx"/>
                    </a:ext>
                  </a:extLst>
                </a:hlinkClick>
              </a:rPr>
              <a:t> https://www.ipsos.com/sites/default/files/ct/news/documents/2021-12/EU-attitudes-tourism-report.pdf</a:t>
            </a:r>
            <a:endParaRPr sz="2000">
              <a:solidFill>
                <a:srgbClr val="62A844"/>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1800"/>
              <a:buFont typeface="Arial"/>
              <a:buNone/>
            </a:pPr>
            <a:r>
              <a:t/>
            </a:r>
            <a:endParaRPr sz="1800">
              <a:solidFill>
                <a:srgbClr val="62A844"/>
              </a:solidFill>
              <a:latin typeface="Calibri"/>
              <a:ea typeface="Calibri"/>
              <a:cs typeface="Calibri"/>
              <a:sym typeface="Calibri"/>
            </a:endParaRPr>
          </a:p>
        </p:txBody>
      </p:sp>
      <p:pic>
        <p:nvPicPr>
          <p:cNvPr id="519" name="Google Shape;519;p14"/>
          <p:cNvPicPr preferRelativeResize="0"/>
          <p:nvPr/>
        </p:nvPicPr>
        <p:blipFill rotWithShape="1">
          <a:blip r:embed="rId4">
            <a:alphaModFix/>
          </a:blip>
          <a:srcRect b="0" l="0" r="0" t="0"/>
          <a:stretch/>
        </p:blipFill>
        <p:spPr>
          <a:xfrm>
            <a:off x="5840736" y="1395568"/>
            <a:ext cx="6731000" cy="5029200"/>
          </a:xfrm>
          <a:prstGeom prst="rect">
            <a:avLst/>
          </a:prstGeom>
          <a:noFill/>
          <a:ln>
            <a:noFill/>
          </a:ln>
        </p:spPr>
      </p:pic>
      <p:pic>
        <p:nvPicPr>
          <p:cNvPr id="520" name="Google Shape;520;p14"/>
          <p:cNvPicPr preferRelativeResize="0"/>
          <p:nvPr/>
        </p:nvPicPr>
        <p:blipFill>
          <a:blip r:embed="rId5">
            <a:alphaModFix/>
          </a:blip>
          <a:stretch>
            <a:fillRect/>
          </a:stretch>
        </p:blipFill>
        <p:spPr>
          <a:xfrm>
            <a:off x="8320375" y="-84025"/>
            <a:ext cx="4435274" cy="2820050"/>
          </a:xfrm>
          <a:prstGeom prst="rect">
            <a:avLst/>
          </a:prstGeom>
          <a:noFill/>
          <a:ln>
            <a:noFill/>
          </a:ln>
        </p:spPr>
      </p:pic>
      <p:grpSp>
        <p:nvGrpSpPr>
          <p:cNvPr id="521" name="Google Shape;521;p14"/>
          <p:cNvGrpSpPr/>
          <p:nvPr/>
        </p:nvGrpSpPr>
        <p:grpSpPr>
          <a:xfrm rot="-454298">
            <a:off x="10370640" y="1926644"/>
            <a:ext cx="1456200" cy="1406604"/>
            <a:chOff x="7777737" y="4274827"/>
            <a:chExt cx="1456200" cy="1406604"/>
          </a:xfrm>
        </p:grpSpPr>
        <p:sp>
          <p:nvSpPr>
            <p:cNvPr id="522" name="Google Shape;522;p14"/>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14"/>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6">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15"/>
          <p:cNvSpPr txBox="1"/>
          <p:nvPr/>
        </p:nvSpPr>
        <p:spPr>
          <a:xfrm>
            <a:off x="275050" y="497325"/>
            <a:ext cx="5075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 los consumidores les preocupa la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29" name="Google Shape;529;p15"/>
          <p:cNvCxnSpPr/>
          <p:nvPr/>
        </p:nvCxnSpPr>
        <p:spPr>
          <a:xfrm>
            <a:off x="0" y="1612713"/>
            <a:ext cx="4802213" cy="0"/>
          </a:xfrm>
          <a:prstGeom prst="straightConnector1">
            <a:avLst/>
          </a:prstGeom>
          <a:noFill/>
          <a:ln cap="flat" cmpd="sng" w="34925">
            <a:solidFill>
              <a:srgbClr val="62A844"/>
            </a:solidFill>
            <a:prstDash val="dot"/>
            <a:miter lim="8000"/>
            <a:headEnd len="sm" w="sm" type="none"/>
            <a:tailEnd len="sm" w="sm" type="none"/>
          </a:ln>
        </p:spPr>
      </p:cxnSp>
      <p:sp>
        <p:nvSpPr>
          <p:cNvPr id="530" name="Google Shape;530;p15"/>
          <p:cNvSpPr txBox="1"/>
          <p:nvPr/>
        </p:nvSpPr>
        <p:spPr>
          <a:xfrm>
            <a:off x="454700" y="1763875"/>
            <a:ext cx="4545900" cy="3755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289AE"/>
                </a:solidFill>
                <a:latin typeface="Calibri"/>
                <a:ea typeface="Calibri"/>
                <a:cs typeface="Calibri"/>
                <a:sym typeface="Calibri"/>
              </a:rPr>
              <a:t>¿Qué </a:t>
            </a:r>
            <a:endParaRPr/>
          </a:p>
          <a:p>
            <a:pPr indent="0" lvl="0" marL="0" marR="0" rtl="0" algn="l">
              <a:spcBef>
                <a:spcPts val="0"/>
              </a:spcBef>
              <a:spcAft>
                <a:spcPts val="0"/>
              </a:spcAft>
              <a:buNone/>
            </a:pPr>
            <a:r>
              <a:rPr b="1" lang="en-US" sz="2800">
                <a:solidFill>
                  <a:srgbClr val="0289AE"/>
                </a:solidFill>
                <a:latin typeface="Calibri"/>
                <a:ea typeface="Calibri"/>
                <a:cs typeface="Calibri"/>
                <a:sym typeface="Calibri"/>
              </a:rPr>
              <a:t>significa para ti?</a:t>
            </a:r>
            <a:endParaRPr/>
          </a:p>
          <a:p>
            <a:pPr indent="0" lvl="0" marL="0" marR="0" rtl="0" algn="l">
              <a:spcBef>
                <a:spcPts val="0"/>
              </a:spcBef>
              <a:spcAft>
                <a:spcPts val="0"/>
              </a:spcAft>
              <a:buNone/>
            </a:pPr>
            <a:r>
              <a:t/>
            </a:r>
            <a:endParaRPr b="1" sz="2400">
              <a:solidFill>
                <a:srgbClr val="0289AE"/>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Significa que la sostenibilidad y los criterios ESG pueden influir en la demanda, pero solo cuando los huéspedes perciben señales claras durante su proceso habitual de reserva. Para ti, eso se traduce en medidas clave y prácticas de marketing digital.</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531" name="Google Shape;531;p15"/>
          <p:cNvSpPr txBox="1"/>
          <p:nvPr/>
        </p:nvSpPr>
        <p:spPr>
          <a:xfrm>
            <a:off x="7738896" y="5256204"/>
            <a:ext cx="3745301" cy="1066959"/>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EABB22"/>
              </a:buClr>
              <a:buSzPts val="1800"/>
              <a:buFont typeface="Calibri"/>
              <a:buNone/>
            </a:pPr>
            <a:r>
              <a:rPr lang="en-US" sz="1800">
                <a:solidFill>
                  <a:srgbClr val="262626"/>
                </a:solidFill>
                <a:latin typeface="Calibri"/>
                <a:ea typeface="Calibri"/>
                <a:cs typeface="Calibri"/>
                <a:sym typeface="Calibri"/>
              </a:rPr>
              <a:t>Un mensaje en su sitio web y otro diferente en las respuestas de las redes sociales debilitan la credibilidad.</a:t>
            </a:r>
            <a:endParaRPr/>
          </a:p>
          <a:p>
            <a:pPr indent="-228600" lvl="0" marL="342900" marR="0" rtl="0" algn="l">
              <a:lnSpc>
                <a:spcPct val="107777"/>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532" name="Google Shape;532;p15"/>
          <p:cNvSpPr txBox="1"/>
          <p:nvPr/>
        </p:nvSpPr>
        <p:spPr>
          <a:xfrm>
            <a:off x="7738900" y="2422900"/>
            <a:ext cx="4136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400">
                <a:solidFill>
                  <a:srgbClr val="62A844"/>
                </a:solidFill>
                <a:latin typeface="Calibri"/>
                <a:ea typeface="Calibri"/>
                <a:cs typeface="Calibri"/>
                <a:sym typeface="Calibri"/>
              </a:rPr>
              <a:t>Utiliza pruebas, no promesas: </a:t>
            </a:r>
            <a:endParaRPr sz="2400"/>
          </a:p>
        </p:txBody>
      </p:sp>
      <p:sp>
        <p:nvSpPr>
          <p:cNvPr id="533" name="Google Shape;533;p15"/>
          <p:cNvSpPr txBox="1"/>
          <p:nvPr/>
        </p:nvSpPr>
        <p:spPr>
          <a:xfrm>
            <a:off x="7738896" y="2988560"/>
            <a:ext cx="3504001" cy="1066959"/>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62A844"/>
              </a:buClr>
              <a:buSzPts val="1800"/>
              <a:buFont typeface="Calibri"/>
              <a:buNone/>
            </a:pPr>
            <a:r>
              <a:rPr lang="en-US" sz="1800">
                <a:solidFill>
                  <a:srgbClr val="262626"/>
                </a:solidFill>
                <a:latin typeface="Calibri"/>
                <a:ea typeface="Calibri"/>
                <a:cs typeface="Calibri"/>
                <a:sym typeface="Calibri"/>
              </a:rPr>
              <a:t>Los huéspedes confían en acciones concretas con pruebas. Las afirmaciones vagas generan dudas y riesgos.</a:t>
            </a:r>
            <a:endParaRPr/>
          </a:p>
          <a:p>
            <a:pPr indent="0" lvl="0" marL="0" marR="0" rtl="0" algn="l">
              <a:lnSpc>
                <a:spcPct val="107777"/>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534" name="Google Shape;534;p15"/>
          <p:cNvSpPr txBox="1"/>
          <p:nvPr/>
        </p:nvSpPr>
        <p:spPr>
          <a:xfrm>
            <a:off x="7738901" y="4365850"/>
            <a:ext cx="4363500" cy="848100"/>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400">
                <a:solidFill>
                  <a:srgbClr val="EABB22"/>
                </a:solidFill>
                <a:latin typeface="Calibri"/>
                <a:ea typeface="Calibri"/>
                <a:cs typeface="Calibri"/>
                <a:sym typeface="Calibri"/>
              </a:rPr>
              <a:t>Mantén la coherencia en la redacción en todos los canales</a:t>
            </a:r>
            <a:endParaRPr sz="2400">
              <a:solidFill>
                <a:srgbClr val="EABB22"/>
              </a:solidFill>
              <a:latin typeface="Calibri"/>
              <a:ea typeface="Calibri"/>
              <a:cs typeface="Calibri"/>
              <a:sym typeface="Calibri"/>
            </a:endParaRPr>
          </a:p>
        </p:txBody>
      </p:sp>
      <p:grpSp>
        <p:nvGrpSpPr>
          <p:cNvPr id="535" name="Google Shape;535;p15"/>
          <p:cNvGrpSpPr/>
          <p:nvPr/>
        </p:nvGrpSpPr>
        <p:grpSpPr>
          <a:xfrm>
            <a:off x="5160850" y="356403"/>
            <a:ext cx="6714508" cy="5826345"/>
            <a:chOff x="4285715" y="386543"/>
            <a:chExt cx="6971418" cy="6049273"/>
          </a:xfrm>
        </p:grpSpPr>
        <p:grpSp>
          <p:nvGrpSpPr>
            <p:cNvPr id="536" name="Google Shape;536;p15"/>
            <p:cNvGrpSpPr/>
            <p:nvPr/>
          </p:nvGrpSpPr>
          <p:grpSpPr>
            <a:xfrm>
              <a:off x="4285715" y="386543"/>
              <a:ext cx="2506690" cy="6049273"/>
              <a:chOff x="9515475" y="838200"/>
              <a:chExt cx="4584700" cy="12065000"/>
            </a:xfrm>
          </p:grpSpPr>
          <p:sp>
            <p:nvSpPr>
              <p:cNvPr id="537" name="Google Shape;537;p15"/>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38" name="Google Shape;538;p15"/>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39" name="Google Shape;539;p15"/>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0" name="Google Shape;540;p15"/>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1" name="Google Shape;541;p15"/>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2" name="Google Shape;542;p15"/>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cxnSp>
          <p:nvCxnSpPr>
            <p:cNvPr id="543" name="Google Shape;543;p15"/>
            <p:cNvCxnSpPr/>
            <p:nvPr/>
          </p:nvCxnSpPr>
          <p:spPr>
            <a:xfrm>
              <a:off x="5800028" y="3010135"/>
              <a:ext cx="5457105" cy="0"/>
            </a:xfrm>
            <a:prstGeom prst="straightConnector1">
              <a:avLst/>
            </a:prstGeom>
            <a:noFill/>
            <a:ln cap="flat" cmpd="sng" w="25400">
              <a:solidFill>
                <a:srgbClr val="62A844"/>
              </a:solidFill>
              <a:prstDash val="dot"/>
              <a:miter lim="8000"/>
              <a:headEnd len="sm" w="sm" type="none"/>
              <a:tailEnd len="sm" w="sm" type="none"/>
            </a:ln>
          </p:spPr>
        </p:cxnSp>
        <p:cxnSp>
          <p:nvCxnSpPr>
            <p:cNvPr id="544" name="Google Shape;544;p15"/>
            <p:cNvCxnSpPr/>
            <p:nvPr/>
          </p:nvCxnSpPr>
          <p:spPr>
            <a:xfrm>
              <a:off x="5709057" y="1202867"/>
              <a:ext cx="5457105" cy="0"/>
            </a:xfrm>
            <a:prstGeom prst="straightConnector1">
              <a:avLst/>
            </a:prstGeom>
            <a:noFill/>
            <a:ln cap="flat" cmpd="sng" w="25400">
              <a:solidFill>
                <a:srgbClr val="0289AE"/>
              </a:solidFill>
              <a:prstDash val="dot"/>
              <a:miter lim="8000"/>
              <a:headEnd len="sm" w="sm" type="none"/>
              <a:tailEnd len="sm" w="sm" type="none"/>
            </a:ln>
          </p:spPr>
        </p:cxnSp>
        <p:cxnSp>
          <p:nvCxnSpPr>
            <p:cNvPr id="545" name="Google Shape;545;p15"/>
            <p:cNvCxnSpPr/>
            <p:nvPr/>
          </p:nvCxnSpPr>
          <p:spPr>
            <a:xfrm>
              <a:off x="5539060" y="5352197"/>
              <a:ext cx="5457105" cy="0"/>
            </a:xfrm>
            <a:prstGeom prst="straightConnector1">
              <a:avLst/>
            </a:prstGeom>
            <a:noFill/>
            <a:ln cap="flat" cmpd="sng" w="25400">
              <a:solidFill>
                <a:srgbClr val="EABB22"/>
              </a:solidFill>
              <a:prstDash val="dot"/>
              <a:miter lim="8000"/>
              <a:headEnd len="sm" w="sm" type="none"/>
              <a:tailEnd len="sm" w="sm" type="none"/>
            </a:ln>
          </p:spPr>
        </p:cxnSp>
        <p:sp>
          <p:nvSpPr>
            <p:cNvPr id="546" name="Google Shape;546;p15"/>
            <p:cNvSpPr/>
            <p:nvPr/>
          </p:nvSpPr>
          <p:spPr>
            <a:xfrm>
              <a:off x="4735321" y="78850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7" name="Google Shape;547;p15"/>
            <p:cNvSpPr/>
            <p:nvPr/>
          </p:nvSpPr>
          <p:spPr>
            <a:xfrm>
              <a:off x="4735321" y="4550194"/>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8" name="Google Shape;548;p15"/>
            <p:cNvSpPr/>
            <p:nvPr/>
          </p:nvSpPr>
          <p:spPr>
            <a:xfrm flipH="1">
              <a:off x="4735321" y="266457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49" name="Google Shape;549;p15"/>
            <p:cNvSpPr txBox="1"/>
            <p:nvPr/>
          </p:nvSpPr>
          <p:spPr>
            <a:xfrm>
              <a:off x="4735322" y="1137977"/>
              <a:ext cx="1607476" cy="135435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550" name="Google Shape;550;p15"/>
            <p:cNvSpPr txBox="1"/>
            <p:nvPr/>
          </p:nvSpPr>
          <p:spPr>
            <a:xfrm>
              <a:off x="4779588" y="3029171"/>
              <a:ext cx="1617891" cy="124555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551" name="Google Shape;551;p15"/>
            <p:cNvSpPr txBox="1"/>
            <p:nvPr/>
          </p:nvSpPr>
          <p:spPr>
            <a:xfrm>
              <a:off x="4735322" y="4920365"/>
              <a:ext cx="1553660" cy="129503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552" name="Google Shape;552;p15"/>
          <p:cNvSpPr txBox="1"/>
          <p:nvPr/>
        </p:nvSpPr>
        <p:spPr>
          <a:xfrm>
            <a:off x="7738896" y="1211528"/>
            <a:ext cx="3851573" cy="823302"/>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0289AE"/>
              </a:buClr>
              <a:buSzPts val="1800"/>
              <a:buFont typeface="Calibri"/>
              <a:buNone/>
            </a:pPr>
            <a:r>
              <a:rPr lang="en-US" sz="1800">
                <a:solidFill>
                  <a:srgbClr val="262626"/>
                </a:solidFill>
                <a:latin typeface="Calibri"/>
                <a:ea typeface="Calibri"/>
                <a:cs typeface="Calibri"/>
                <a:sym typeface="Calibri"/>
              </a:rPr>
              <a:t>Ejemplos: RevPAR bajo entre semana, mucho desperdicio en el brunch del domingo</a:t>
            </a:r>
            <a:endParaRPr/>
          </a:p>
          <a:p>
            <a:pPr indent="0" lvl="0" marL="0" marR="0" rtl="0" algn="l">
              <a:lnSpc>
                <a:spcPct val="107777"/>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553" name="Google Shape;553;p15"/>
          <p:cNvSpPr txBox="1"/>
          <p:nvPr/>
        </p:nvSpPr>
        <p:spPr>
          <a:xfrm>
            <a:off x="7738900" y="356400"/>
            <a:ext cx="4363500" cy="848100"/>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400">
                <a:solidFill>
                  <a:srgbClr val="0289AE"/>
                </a:solidFill>
                <a:latin typeface="Calibri"/>
                <a:ea typeface="Calibri"/>
                <a:cs typeface="Calibri"/>
                <a:sym typeface="Calibri"/>
              </a:rPr>
              <a:t>Pon la sostenibilidad </a:t>
            </a:r>
            <a:endParaRPr sz="1200"/>
          </a:p>
          <a:p>
            <a:pPr indent="0" lvl="0" marL="0" marR="0" rtl="0" algn="l">
              <a:lnSpc>
                <a:spcPct val="104615"/>
              </a:lnSpc>
              <a:spcBef>
                <a:spcPts val="0"/>
              </a:spcBef>
              <a:spcAft>
                <a:spcPts val="0"/>
              </a:spcAft>
              <a:buNone/>
            </a:pPr>
            <a:r>
              <a:rPr b="1" lang="en-US" sz="2400">
                <a:solidFill>
                  <a:srgbClr val="0289AE"/>
                </a:solidFill>
                <a:latin typeface="Calibri"/>
                <a:ea typeface="Calibri"/>
                <a:cs typeface="Calibri"/>
                <a:sym typeface="Calibri"/>
              </a:rPr>
              <a:t>donde se toman las decisiones: </a:t>
            </a:r>
            <a:endParaRPr sz="1200"/>
          </a:p>
        </p:txBody>
      </p:sp>
      <p:pic>
        <p:nvPicPr>
          <p:cNvPr id="554" name="Google Shape;554;p15"/>
          <p:cNvPicPr preferRelativeResize="0"/>
          <p:nvPr/>
        </p:nvPicPr>
        <p:blipFill>
          <a:blip r:embed="rId3">
            <a:alphaModFix/>
          </a:blip>
          <a:stretch>
            <a:fillRect/>
          </a:stretch>
        </p:blipFill>
        <p:spPr>
          <a:xfrm>
            <a:off x="-11925" y="3761000"/>
            <a:ext cx="5280774" cy="33576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pic>
        <p:nvPicPr>
          <p:cNvPr id="559" name="Google Shape;559;p16"/>
          <p:cNvPicPr preferRelativeResize="0"/>
          <p:nvPr/>
        </p:nvPicPr>
        <p:blipFill>
          <a:blip r:embed="rId3">
            <a:alphaModFix/>
          </a:blip>
          <a:stretch>
            <a:fillRect/>
          </a:stretch>
        </p:blipFill>
        <p:spPr>
          <a:xfrm>
            <a:off x="6678152" y="-288850"/>
            <a:ext cx="5960475" cy="5339202"/>
          </a:xfrm>
          <a:prstGeom prst="rect">
            <a:avLst/>
          </a:prstGeom>
          <a:noFill/>
          <a:ln>
            <a:noFill/>
          </a:ln>
        </p:spPr>
      </p:pic>
      <p:sp>
        <p:nvSpPr>
          <p:cNvPr id="560" name="Google Shape;560;p16"/>
          <p:cNvSpPr/>
          <p:nvPr/>
        </p:nvSpPr>
        <p:spPr>
          <a:xfrm>
            <a:off x="581365" y="2292910"/>
            <a:ext cx="2495084" cy="2487226"/>
          </a:xfrm>
          <a:custGeom>
            <a:rect b="b" l="l" r="r" t="t"/>
            <a:pathLst>
              <a:path extrusionOk="0" h="3119" w="3269">
                <a:moveTo>
                  <a:pt x="3268" y="3118"/>
                </a:moveTo>
                <a:lnTo>
                  <a:pt x="0" y="3118"/>
                </a:lnTo>
                <a:lnTo>
                  <a:pt x="0" y="0"/>
                </a:lnTo>
                <a:lnTo>
                  <a:pt x="3268" y="0"/>
                </a:lnTo>
                <a:lnTo>
                  <a:pt x="3268" y="3118"/>
                </a:lnTo>
              </a:path>
            </a:pathLst>
          </a:custGeom>
          <a:solidFill>
            <a:schemeClr val="lt1"/>
          </a:solidFill>
          <a:ln cap="flat" cmpd="sng" w="9525">
            <a:solidFill>
              <a:srgbClr val="62A844"/>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1" name="Google Shape;561;p16"/>
          <p:cNvSpPr/>
          <p:nvPr/>
        </p:nvSpPr>
        <p:spPr>
          <a:xfrm>
            <a:off x="3356455" y="2292910"/>
            <a:ext cx="2495084" cy="2487226"/>
          </a:xfrm>
          <a:custGeom>
            <a:rect b="b" l="l" r="r" t="t"/>
            <a:pathLst>
              <a:path extrusionOk="0" h="3119" w="3269">
                <a:moveTo>
                  <a:pt x="3268" y="3118"/>
                </a:moveTo>
                <a:lnTo>
                  <a:pt x="0" y="3118"/>
                </a:lnTo>
                <a:lnTo>
                  <a:pt x="0" y="0"/>
                </a:lnTo>
                <a:lnTo>
                  <a:pt x="3268" y="0"/>
                </a:lnTo>
                <a:lnTo>
                  <a:pt x="3268" y="3118"/>
                </a:lnTo>
              </a:path>
            </a:pathLst>
          </a:custGeom>
          <a:noFill/>
          <a:ln cap="flat" cmpd="sng" w="9525">
            <a:solidFill>
              <a:srgbClr val="0289AE"/>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2" name="Google Shape;562;p16"/>
          <p:cNvSpPr/>
          <p:nvPr/>
        </p:nvSpPr>
        <p:spPr>
          <a:xfrm>
            <a:off x="6169071" y="2292910"/>
            <a:ext cx="2495883" cy="2487226"/>
          </a:xfrm>
          <a:custGeom>
            <a:rect b="b" l="l" r="r" t="t"/>
            <a:pathLst>
              <a:path extrusionOk="0" h="3119" w="3270">
                <a:moveTo>
                  <a:pt x="3269" y="3118"/>
                </a:moveTo>
                <a:lnTo>
                  <a:pt x="0" y="3118"/>
                </a:lnTo>
                <a:lnTo>
                  <a:pt x="0" y="0"/>
                </a:lnTo>
                <a:lnTo>
                  <a:pt x="3269" y="0"/>
                </a:lnTo>
                <a:lnTo>
                  <a:pt x="3269" y="3118"/>
                </a:lnTo>
              </a:path>
            </a:pathLst>
          </a:custGeom>
          <a:solidFill>
            <a:schemeClr val="lt1"/>
          </a:solidFill>
          <a:ln cap="flat" cmpd="sng" w="9525">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3" name="Google Shape;563;p16"/>
          <p:cNvSpPr/>
          <p:nvPr/>
        </p:nvSpPr>
        <p:spPr>
          <a:xfrm>
            <a:off x="510978" y="1334171"/>
            <a:ext cx="2635200" cy="1034946"/>
          </a:xfrm>
          <a:custGeom>
            <a:rect b="b" l="l" r="r" t="t"/>
            <a:pathLst>
              <a:path extrusionOk="0" h="1752" w="3506">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4" name="Google Shape;564;p16"/>
          <p:cNvSpPr/>
          <p:nvPr/>
        </p:nvSpPr>
        <p:spPr>
          <a:xfrm>
            <a:off x="3287873" y="1334171"/>
            <a:ext cx="2634053" cy="1034946"/>
          </a:xfrm>
          <a:custGeom>
            <a:rect b="b" l="l" r="r" t="t"/>
            <a:pathLst>
              <a:path extrusionOk="0" h="1752" w="3504">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5" name="Google Shape;565;p16"/>
          <p:cNvSpPr/>
          <p:nvPr/>
        </p:nvSpPr>
        <p:spPr>
          <a:xfrm>
            <a:off x="6098682" y="1334171"/>
            <a:ext cx="2634052" cy="1034946"/>
          </a:xfrm>
          <a:custGeom>
            <a:rect b="b" l="l" r="r" t="t"/>
            <a:pathLst>
              <a:path extrusionOk="0" h="1752" w="3505">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66" name="Google Shape;566;p16"/>
          <p:cNvSpPr/>
          <p:nvPr/>
        </p:nvSpPr>
        <p:spPr>
          <a:xfrm>
            <a:off x="619465" y="2843788"/>
            <a:ext cx="2419458" cy="1246495"/>
          </a:xfrm>
          <a:prstGeom prst="rect">
            <a:avLst/>
          </a:prstGeom>
          <a:noFill/>
          <a:ln>
            <a:noFill/>
          </a:ln>
        </p:spPr>
        <p:txBody>
          <a:bodyPr anchorCtr="0" anchor="t" bIns="45700" lIns="91425" spcFirstLastPara="1" rIns="91425" wrap="square" tIns="45700">
            <a:spAutoFit/>
          </a:bodyPr>
          <a:lstStyle/>
          <a:p>
            <a:pPr indent="0" lvl="0" marL="0" marR="0" rtl="0" algn="ctr">
              <a:lnSpc>
                <a:spcPct val="102222"/>
              </a:lnSpc>
              <a:spcBef>
                <a:spcPts val="0"/>
              </a:spcBef>
              <a:spcAft>
                <a:spcPts val="0"/>
              </a:spcAft>
              <a:buNone/>
            </a:pPr>
            <a:r>
              <a:rPr lang="en-US" sz="1700">
                <a:solidFill>
                  <a:srgbClr val="262626"/>
                </a:solidFill>
                <a:latin typeface="Calibri"/>
                <a:ea typeface="Calibri"/>
                <a:cs typeface="Calibri"/>
                <a:sym typeface="Calibri"/>
              </a:rPr>
              <a:t>Necesita un responsable, una rutina de actualización mensual y un sencillo proceso de aprobación.</a:t>
            </a:r>
            <a:endParaRPr sz="1300"/>
          </a:p>
          <a:p>
            <a:pPr indent="0" lvl="0" marL="0" marR="0" rtl="0" algn="ctr">
              <a:lnSpc>
                <a:spcPct val="102222"/>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567" name="Google Shape;567;p16"/>
          <p:cNvSpPr/>
          <p:nvPr/>
        </p:nvSpPr>
        <p:spPr>
          <a:xfrm>
            <a:off x="6131550" y="2785113"/>
            <a:ext cx="2544600" cy="1664700"/>
          </a:xfrm>
          <a:prstGeom prst="rect">
            <a:avLst/>
          </a:prstGeom>
          <a:noFill/>
          <a:ln>
            <a:noFill/>
          </a:ln>
        </p:spPr>
        <p:txBody>
          <a:bodyPr anchorCtr="0" anchor="t" bIns="45700" lIns="91425" spcFirstLastPara="1" rIns="91425" wrap="square" tIns="45700">
            <a:spAutoFit/>
          </a:bodyPr>
          <a:lstStyle/>
          <a:p>
            <a:pPr indent="0" lvl="0" marL="0" marR="0" rtl="0" algn="ctr">
              <a:lnSpc>
                <a:spcPct val="102222"/>
              </a:lnSpc>
              <a:spcBef>
                <a:spcPts val="0"/>
              </a:spcBef>
              <a:spcAft>
                <a:spcPts val="0"/>
              </a:spcAft>
              <a:buNone/>
            </a:pPr>
            <a:r>
              <a:rPr lang="en-US" sz="1450">
                <a:solidFill>
                  <a:srgbClr val="262626"/>
                </a:solidFill>
                <a:latin typeface="Calibri"/>
                <a:ea typeface="Calibri"/>
                <a:cs typeface="Calibri"/>
                <a:sym typeface="Calibri"/>
              </a:rPr>
              <a:t>Puede difundir rápidamente afirmaciones poco sólidas. Cualquier cosa relacionada con la sostenibilidad necesita una verificación humana y un enlace de prueba.</a:t>
            </a:r>
            <a:endParaRPr sz="1450"/>
          </a:p>
          <a:p>
            <a:pPr indent="0" lvl="0" marL="0" marR="0" rtl="0" algn="ctr">
              <a:lnSpc>
                <a:spcPct val="102222"/>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568" name="Google Shape;568;p16"/>
          <p:cNvSpPr/>
          <p:nvPr/>
        </p:nvSpPr>
        <p:spPr>
          <a:xfrm>
            <a:off x="3477138" y="2843788"/>
            <a:ext cx="2341603" cy="1249701"/>
          </a:xfrm>
          <a:prstGeom prst="rect">
            <a:avLst/>
          </a:prstGeom>
          <a:noFill/>
          <a:ln>
            <a:noFill/>
          </a:ln>
        </p:spPr>
        <p:txBody>
          <a:bodyPr anchorCtr="0" anchor="t" bIns="45700" lIns="91425" spcFirstLastPara="1" rIns="91425" wrap="square" tIns="45700">
            <a:spAutoFit/>
          </a:bodyPr>
          <a:lstStyle/>
          <a:p>
            <a:pPr indent="0" lvl="0" marL="0" marR="0" rtl="0" algn="ctr">
              <a:lnSpc>
                <a:spcPct val="102222"/>
              </a:lnSpc>
              <a:spcBef>
                <a:spcPts val="0"/>
              </a:spcBef>
              <a:spcAft>
                <a:spcPts val="0"/>
              </a:spcAft>
              <a:buNone/>
            </a:pPr>
            <a:r>
              <a:rPr lang="en-US" sz="1800">
                <a:solidFill>
                  <a:srgbClr val="262626"/>
                </a:solidFill>
                <a:latin typeface="Calibri"/>
                <a:ea typeface="Calibri"/>
                <a:cs typeface="Calibri"/>
                <a:sym typeface="Calibri"/>
              </a:rPr>
              <a:t>Donde los tengas y explica lo que significan en un lenguaje sencillo.</a:t>
            </a:r>
            <a:endParaRPr/>
          </a:p>
          <a:p>
            <a:pPr indent="0" lvl="0" marL="0" marR="0" rtl="0" algn="ctr">
              <a:lnSpc>
                <a:spcPct val="102222"/>
              </a:lnSpc>
              <a:spcBef>
                <a:spcPts val="0"/>
              </a:spcBef>
              <a:spcAft>
                <a:spcPts val="0"/>
              </a:spcAft>
              <a:buNone/>
            </a:pPr>
            <a:r>
              <a:t/>
            </a:r>
            <a:endParaRPr sz="1800">
              <a:solidFill>
                <a:srgbClr val="262626"/>
              </a:solidFill>
              <a:latin typeface="Calibri"/>
              <a:ea typeface="Calibri"/>
              <a:cs typeface="Calibri"/>
              <a:sym typeface="Calibri"/>
            </a:endParaRPr>
          </a:p>
        </p:txBody>
      </p:sp>
      <p:grpSp>
        <p:nvGrpSpPr>
          <p:cNvPr id="569" name="Google Shape;569;p16"/>
          <p:cNvGrpSpPr/>
          <p:nvPr/>
        </p:nvGrpSpPr>
        <p:grpSpPr>
          <a:xfrm>
            <a:off x="558803" y="1065521"/>
            <a:ext cx="740095" cy="892405"/>
            <a:chOff x="4051865" y="5165558"/>
            <a:chExt cx="946855" cy="1141714"/>
          </a:xfrm>
        </p:grpSpPr>
        <p:sp>
          <p:nvSpPr>
            <p:cNvPr id="570" name="Google Shape;570;p16"/>
            <p:cNvSpPr/>
            <p:nvPr/>
          </p:nvSpPr>
          <p:spPr>
            <a:xfrm>
              <a:off x="4051865" y="5165558"/>
              <a:ext cx="946855" cy="868299"/>
            </a:xfrm>
            <a:prstGeom prst="ellipse">
              <a:avLst/>
            </a:prstGeom>
            <a:solidFill>
              <a:srgbClr val="62A844"/>
            </a:solidFill>
            <a:ln cap="flat" cmpd="sng" w="12700">
              <a:solidFill>
                <a:schemeClr val="lt1"/>
              </a:solidFill>
              <a:prstDash val="solid"/>
              <a:miter lim="8000"/>
              <a:headEnd len="sm" w="sm" type="none"/>
              <a:tailEnd len="sm" w="sm" type="none"/>
            </a:ln>
            <a:effectLst>
              <a:outerShdw blurRad="87354" rotWithShape="0" algn="tl" dir="504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71" name="Google Shape;571;p16"/>
            <p:cNvSpPr txBox="1"/>
            <p:nvPr/>
          </p:nvSpPr>
          <p:spPr>
            <a:xfrm>
              <a:off x="4070659" y="5218196"/>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nvGrpSpPr>
          <p:cNvPr id="572" name="Google Shape;572;p16"/>
          <p:cNvGrpSpPr/>
          <p:nvPr/>
        </p:nvGrpSpPr>
        <p:grpSpPr>
          <a:xfrm>
            <a:off x="3357252" y="1065521"/>
            <a:ext cx="740095" cy="892405"/>
            <a:chOff x="4051865" y="5165558"/>
            <a:chExt cx="946855" cy="1141714"/>
          </a:xfrm>
        </p:grpSpPr>
        <p:sp>
          <p:nvSpPr>
            <p:cNvPr id="573" name="Google Shape;573;p16"/>
            <p:cNvSpPr/>
            <p:nvPr/>
          </p:nvSpPr>
          <p:spPr>
            <a:xfrm>
              <a:off x="4051865" y="5165558"/>
              <a:ext cx="946855" cy="868299"/>
            </a:xfrm>
            <a:prstGeom prst="ellipse">
              <a:avLst/>
            </a:prstGeom>
            <a:solidFill>
              <a:srgbClr val="0289AE"/>
            </a:solidFill>
            <a:ln cap="flat" cmpd="sng" w="12700">
              <a:solidFill>
                <a:schemeClr val="lt1"/>
              </a:solidFill>
              <a:prstDash val="solid"/>
              <a:miter lim="8000"/>
              <a:headEnd len="sm" w="sm" type="none"/>
              <a:tailEnd len="sm" w="sm" type="none"/>
            </a:ln>
            <a:effectLst>
              <a:outerShdw blurRad="87354" rotWithShape="0" algn="tl" dir="504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74" name="Google Shape;574;p16"/>
            <p:cNvSpPr txBox="1"/>
            <p:nvPr/>
          </p:nvSpPr>
          <p:spPr>
            <a:xfrm>
              <a:off x="4070659" y="5218196"/>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nvGrpSpPr>
          <p:cNvPr id="575" name="Google Shape;575;p16"/>
          <p:cNvGrpSpPr/>
          <p:nvPr/>
        </p:nvGrpSpPr>
        <p:grpSpPr>
          <a:xfrm>
            <a:off x="6155701" y="1065521"/>
            <a:ext cx="740095" cy="892405"/>
            <a:chOff x="4051865" y="5165558"/>
            <a:chExt cx="946855" cy="1141714"/>
          </a:xfrm>
        </p:grpSpPr>
        <p:sp>
          <p:nvSpPr>
            <p:cNvPr id="576" name="Google Shape;576;p16"/>
            <p:cNvSpPr/>
            <p:nvPr/>
          </p:nvSpPr>
          <p:spPr>
            <a:xfrm>
              <a:off x="4051865" y="5165558"/>
              <a:ext cx="946855" cy="868299"/>
            </a:xfrm>
            <a:prstGeom prst="ellipse">
              <a:avLst/>
            </a:prstGeom>
            <a:solidFill>
              <a:srgbClr val="3D8241"/>
            </a:solidFill>
            <a:ln cap="flat" cmpd="sng" w="12700">
              <a:solidFill>
                <a:schemeClr val="lt1"/>
              </a:solidFill>
              <a:prstDash val="solid"/>
              <a:miter lim="8000"/>
              <a:headEnd len="sm" w="sm" type="none"/>
              <a:tailEnd len="sm" w="sm" type="none"/>
            </a:ln>
            <a:effectLst>
              <a:outerShdw blurRad="87354" rotWithShape="0" algn="tl" dir="504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577" name="Google Shape;577;p16"/>
            <p:cNvSpPr txBox="1"/>
            <p:nvPr/>
          </p:nvSpPr>
          <p:spPr>
            <a:xfrm>
              <a:off x="4070659" y="5218196"/>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sp>
        <p:nvSpPr>
          <p:cNvPr id="578" name="Google Shape;578;p16"/>
          <p:cNvSpPr/>
          <p:nvPr/>
        </p:nvSpPr>
        <p:spPr>
          <a:xfrm>
            <a:off x="510978" y="2319328"/>
            <a:ext cx="2635200" cy="443020"/>
          </a:xfrm>
          <a:custGeom>
            <a:rect b="b" l="l" r="r" t="t"/>
            <a:pathLst>
              <a:path extrusionOk="0" h="3119" w="3269">
                <a:moveTo>
                  <a:pt x="3268" y="3118"/>
                </a:moveTo>
                <a:lnTo>
                  <a:pt x="0" y="3118"/>
                </a:lnTo>
                <a:lnTo>
                  <a:pt x="0" y="0"/>
                </a:lnTo>
                <a:lnTo>
                  <a:pt x="3268" y="0"/>
                </a:lnTo>
                <a:lnTo>
                  <a:pt x="3268" y="3118"/>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79" name="Google Shape;579;p16"/>
          <p:cNvSpPr/>
          <p:nvPr/>
        </p:nvSpPr>
        <p:spPr>
          <a:xfrm>
            <a:off x="3287873" y="2307249"/>
            <a:ext cx="2635200" cy="443020"/>
          </a:xfrm>
          <a:custGeom>
            <a:rect b="b" l="l" r="r" t="t"/>
            <a:pathLst>
              <a:path extrusionOk="0" h="3119" w="3269">
                <a:moveTo>
                  <a:pt x="3268" y="3118"/>
                </a:moveTo>
                <a:lnTo>
                  <a:pt x="0" y="3118"/>
                </a:lnTo>
                <a:lnTo>
                  <a:pt x="0" y="0"/>
                </a:lnTo>
                <a:lnTo>
                  <a:pt x="3268" y="0"/>
                </a:lnTo>
                <a:lnTo>
                  <a:pt x="3268" y="3118"/>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80" name="Google Shape;580;p16"/>
          <p:cNvSpPr/>
          <p:nvPr/>
        </p:nvSpPr>
        <p:spPr>
          <a:xfrm>
            <a:off x="6098675" y="2298975"/>
            <a:ext cx="2634054" cy="443023"/>
          </a:xfrm>
          <a:custGeom>
            <a:rect b="b" l="l" r="r" t="t"/>
            <a:pathLst>
              <a:path extrusionOk="0" h="3119" w="3269">
                <a:moveTo>
                  <a:pt x="3268" y="3118"/>
                </a:moveTo>
                <a:lnTo>
                  <a:pt x="0" y="3118"/>
                </a:lnTo>
                <a:lnTo>
                  <a:pt x="0" y="0"/>
                </a:lnTo>
                <a:lnTo>
                  <a:pt x="3268" y="0"/>
                </a:lnTo>
                <a:lnTo>
                  <a:pt x="3268" y="3118"/>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81" name="Google Shape;581;p16"/>
          <p:cNvSpPr txBox="1"/>
          <p:nvPr/>
        </p:nvSpPr>
        <p:spPr>
          <a:xfrm>
            <a:off x="429127" y="325450"/>
            <a:ext cx="8969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 los consumidores les importa la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82" name="Google Shape;582;p16"/>
          <p:cNvCxnSpPr/>
          <p:nvPr/>
        </p:nvCxnSpPr>
        <p:spPr>
          <a:xfrm>
            <a:off x="8229" y="942439"/>
            <a:ext cx="8183271" cy="0"/>
          </a:xfrm>
          <a:prstGeom prst="straightConnector1">
            <a:avLst/>
          </a:prstGeom>
          <a:noFill/>
          <a:ln cap="flat" cmpd="sng" w="34925">
            <a:solidFill>
              <a:srgbClr val="62A844"/>
            </a:solidFill>
            <a:prstDash val="dot"/>
            <a:miter lim="8000"/>
            <a:headEnd len="sm" w="sm" type="none"/>
            <a:tailEnd len="sm" w="sm" type="none"/>
          </a:ln>
        </p:spPr>
      </p:cxnSp>
      <p:sp>
        <p:nvSpPr>
          <p:cNvPr id="583" name="Google Shape;583;p16"/>
          <p:cNvSpPr/>
          <p:nvPr/>
        </p:nvSpPr>
        <p:spPr>
          <a:xfrm>
            <a:off x="8229" y="4195213"/>
            <a:ext cx="12183771" cy="2662786"/>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4" name="Google Shape;584;p16"/>
          <p:cNvSpPr/>
          <p:nvPr/>
        </p:nvSpPr>
        <p:spPr>
          <a:xfrm rot="10800000">
            <a:off x="0" y="4704504"/>
            <a:ext cx="4975412" cy="2153494"/>
          </a:xfrm>
          <a:prstGeom prst="rect">
            <a:avLst/>
          </a:prstGeom>
          <a:noFill/>
          <a:ln>
            <a:noFill/>
          </a:ln>
        </p:spPr>
      </p:sp>
      <p:grpSp>
        <p:nvGrpSpPr>
          <p:cNvPr id="585" name="Google Shape;585;p16"/>
          <p:cNvGrpSpPr/>
          <p:nvPr/>
        </p:nvGrpSpPr>
        <p:grpSpPr>
          <a:xfrm>
            <a:off x="816161" y="5182652"/>
            <a:ext cx="1198372" cy="1197197"/>
            <a:chOff x="10376768" y="2334933"/>
            <a:chExt cx="920484" cy="919581"/>
          </a:xfrm>
        </p:grpSpPr>
        <p:sp>
          <p:nvSpPr>
            <p:cNvPr id="586" name="Google Shape;586;p16"/>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16"/>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88" name="Google Shape;588;p16"/>
          <p:cNvSpPr/>
          <p:nvPr/>
        </p:nvSpPr>
        <p:spPr>
          <a:xfrm>
            <a:off x="2822464" y="4492933"/>
            <a:ext cx="9055968" cy="2038255"/>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89" name="Google Shape;589;p16"/>
          <p:cNvPicPr preferRelativeResize="0"/>
          <p:nvPr/>
        </p:nvPicPr>
        <p:blipFill>
          <a:blip r:embed="rId4">
            <a:alphaModFix/>
          </a:blip>
          <a:stretch>
            <a:fillRect/>
          </a:stretch>
        </p:blipFill>
        <p:spPr>
          <a:xfrm>
            <a:off x="0" y="4187033"/>
            <a:ext cx="12192001" cy="2665285"/>
          </a:xfrm>
          <a:prstGeom prst="rect">
            <a:avLst/>
          </a:prstGeom>
          <a:solidFill>
            <a:srgbClr val="62A844"/>
          </a:solidFill>
          <a:ln>
            <a:noFill/>
          </a:ln>
        </p:spPr>
      </p:pic>
      <p:pic>
        <p:nvPicPr>
          <p:cNvPr id="590" name="Google Shape;590;p16"/>
          <p:cNvPicPr preferRelativeResize="0"/>
          <p:nvPr/>
        </p:nvPicPr>
        <p:blipFill>
          <a:blip r:embed="rId5">
            <a:alphaModFix/>
          </a:blip>
          <a:stretch>
            <a:fillRect/>
          </a:stretch>
        </p:blipFill>
        <p:spPr>
          <a:xfrm>
            <a:off x="8225" y="4245513"/>
            <a:ext cx="6143742" cy="2665300"/>
          </a:xfrm>
          <a:prstGeom prst="rect">
            <a:avLst/>
          </a:prstGeom>
          <a:solidFill>
            <a:srgbClr val="62A844"/>
          </a:solidFill>
          <a:ln>
            <a:noFill/>
          </a:ln>
        </p:spPr>
      </p:pic>
      <p:pic>
        <p:nvPicPr>
          <p:cNvPr id="591" name="Google Shape;591;p16"/>
          <p:cNvPicPr preferRelativeResize="0"/>
          <p:nvPr/>
        </p:nvPicPr>
        <p:blipFill>
          <a:blip r:embed="rId6">
            <a:alphaModFix/>
          </a:blip>
          <a:stretch>
            <a:fillRect/>
          </a:stretch>
        </p:blipFill>
        <p:spPr>
          <a:xfrm>
            <a:off x="2893625" y="4332625"/>
            <a:ext cx="9055950" cy="2395600"/>
          </a:xfrm>
          <a:prstGeom prst="rect">
            <a:avLst/>
          </a:prstGeom>
          <a:solidFill>
            <a:srgbClr val="62A844"/>
          </a:solidFill>
          <a:ln>
            <a:noFill/>
          </a:ln>
        </p:spPr>
      </p:pic>
      <p:sp>
        <p:nvSpPr>
          <p:cNvPr id="592" name="Google Shape;592;p16"/>
          <p:cNvSpPr/>
          <p:nvPr/>
        </p:nvSpPr>
        <p:spPr>
          <a:xfrm flipH="1">
            <a:off x="3071075" y="4332675"/>
            <a:ext cx="8878500" cy="2559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Ejercicio: lo que debes hacer a continuación, de forma sencilla y rápida:</a:t>
            </a:r>
            <a:r>
              <a:rPr b="1" lang="en-US" sz="2400">
                <a:solidFill>
                  <a:srgbClr val="0289AE"/>
                </a:solidFill>
                <a:highlight>
                  <a:srgbClr val="0289AE"/>
                </a:highlight>
                <a:latin typeface="Calibri"/>
                <a:ea typeface="Calibri"/>
                <a:cs typeface="Calibri"/>
                <a:sym typeface="Calibri"/>
              </a:rPr>
              <a:t>..:</a:t>
            </a:r>
            <a:endParaRPr sz="2000">
              <a:solidFill>
                <a:srgbClr val="262626"/>
              </a:solidFill>
              <a:latin typeface="Calibri"/>
              <a:ea typeface="Calibri"/>
              <a:cs typeface="Calibri"/>
              <a:sym typeface="Calibri"/>
            </a:endParaRPr>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Echa un </a:t>
            </a:r>
            <a:r>
              <a:rPr b="1" lang="en-US" sz="1600">
                <a:solidFill>
                  <a:srgbClr val="262626"/>
                </a:solidFill>
                <a:latin typeface="Calibri"/>
                <a:ea typeface="Calibri"/>
                <a:cs typeface="Calibri"/>
                <a:sym typeface="Calibri"/>
              </a:rPr>
              <a:t>vistazo rápido </a:t>
            </a:r>
            <a:r>
              <a:rPr lang="en-US" sz="1600">
                <a:solidFill>
                  <a:srgbClr val="262626"/>
                </a:solidFill>
                <a:latin typeface="Calibri"/>
                <a:ea typeface="Calibri"/>
                <a:cs typeface="Calibri"/>
                <a:sym typeface="Calibri"/>
              </a:rPr>
              <a:t>de</a:t>
            </a:r>
            <a:r>
              <a:rPr b="1" lang="en-US" sz="1600">
                <a:solidFill>
                  <a:srgbClr val="262626"/>
                </a:solidFill>
                <a:latin typeface="Calibri"/>
                <a:ea typeface="Calibri"/>
                <a:cs typeface="Calibri"/>
                <a:sym typeface="Calibri"/>
              </a:rPr>
              <a:t> 30 segundos </a:t>
            </a:r>
            <a:r>
              <a:rPr lang="en-US" sz="1600">
                <a:solidFill>
                  <a:srgbClr val="262626"/>
                </a:solidFill>
                <a:latin typeface="Calibri"/>
                <a:ea typeface="Calibri"/>
                <a:cs typeface="Calibri"/>
                <a:sym typeface="Calibri"/>
              </a:rPr>
              <a:t>a Google Maps, un anuncio en una OTA y tu sitio </a:t>
            </a:r>
            <a:endParaRPr sz="1600">
              <a:solidFill>
                <a:srgbClr val="262626"/>
              </a:solidFill>
              <a:latin typeface="Calibri"/>
              <a:ea typeface="Calibri"/>
              <a:cs typeface="Calibri"/>
              <a:sym typeface="Calibri"/>
            </a:endParaRPr>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web. ¿Puede un huésped encontrar rápidamente una acción clara de sostenibilidad y su prueba?</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Crea un </a:t>
            </a:r>
            <a:r>
              <a:rPr b="1" lang="en-US" sz="1600">
                <a:solidFill>
                  <a:srgbClr val="262626"/>
                </a:solidFill>
                <a:latin typeface="Calibri"/>
                <a:ea typeface="Calibri"/>
                <a:cs typeface="Calibri"/>
                <a:sym typeface="Calibri"/>
              </a:rPr>
              <a:t>paquete de pruebas</a:t>
            </a:r>
            <a:r>
              <a:rPr lang="en-US" sz="1600">
                <a:solidFill>
                  <a:srgbClr val="262626"/>
                </a:solidFill>
                <a:latin typeface="Calibri"/>
                <a:ea typeface="Calibri"/>
                <a:cs typeface="Calibri"/>
                <a:sym typeface="Calibri"/>
              </a:rPr>
              <a:t>: 6 acciones, 6 puntos de prueba, 12 fotos, una breve página web sobre sostenibilidad y 10 frases aprobadas para el personal y las respuestas a las reseñas.</a:t>
            </a:r>
            <a:endParaRPr sz="1200"/>
          </a:p>
          <a:p>
            <a:pPr indent="-330200" lvl="0" marL="342900" marR="0" rtl="0" algn="l">
              <a:lnSpc>
                <a:spcPct val="108888"/>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Utiliza una estructura de frases repetible en todas partes: </a:t>
            </a:r>
            <a:r>
              <a:rPr b="1" lang="en-US" sz="1600">
                <a:solidFill>
                  <a:srgbClr val="262626"/>
                </a:solidFill>
                <a:latin typeface="Calibri"/>
                <a:ea typeface="Calibri"/>
                <a:cs typeface="Calibri"/>
                <a:sym typeface="Calibri"/>
              </a:rPr>
              <a:t>Acción + Prueba + Significado para el huésped</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p:txBody>
      </p:sp>
      <p:sp>
        <p:nvSpPr>
          <p:cNvPr id="593" name="Google Shape;593;p16"/>
          <p:cNvSpPr txBox="1"/>
          <p:nvPr/>
        </p:nvSpPr>
        <p:spPr>
          <a:xfrm>
            <a:off x="566623" y="1709639"/>
            <a:ext cx="2544600" cy="1028100"/>
          </a:xfrm>
          <a:prstGeom prst="rect">
            <a:avLst/>
          </a:prstGeom>
          <a:noFill/>
          <a:ln>
            <a:noFill/>
          </a:ln>
        </p:spPr>
        <p:txBody>
          <a:bodyPr anchorCtr="0" anchor="t" bIns="45700" lIns="91425" spcFirstLastPara="1" rIns="91425" wrap="square" tIns="45700">
            <a:spAutoFit/>
          </a:bodyPr>
          <a:lstStyle/>
          <a:p>
            <a:pPr indent="0" lvl="0" marL="0" marR="0" rtl="0" algn="ctr">
              <a:lnSpc>
                <a:spcPct val="102000"/>
              </a:lnSpc>
              <a:spcBef>
                <a:spcPts val="0"/>
              </a:spcBef>
              <a:spcAft>
                <a:spcPts val="0"/>
              </a:spcAft>
              <a:buNone/>
            </a:pPr>
            <a:r>
              <a:rPr b="1" lang="en-US" sz="2000">
                <a:solidFill>
                  <a:schemeClr val="lt1"/>
                </a:solidFill>
                <a:latin typeface="Calibri"/>
                <a:ea typeface="Calibri"/>
                <a:cs typeface="Calibri"/>
                <a:sym typeface="Calibri"/>
              </a:rPr>
              <a:t>Trata el contenido de sostenibilidad como algo operativo</a:t>
            </a:r>
            <a:endParaRPr/>
          </a:p>
        </p:txBody>
      </p:sp>
      <p:sp>
        <p:nvSpPr>
          <p:cNvPr id="594" name="Google Shape;594;p16"/>
          <p:cNvSpPr txBox="1"/>
          <p:nvPr/>
        </p:nvSpPr>
        <p:spPr>
          <a:xfrm>
            <a:off x="3463876" y="1709639"/>
            <a:ext cx="2282100" cy="1342200"/>
          </a:xfrm>
          <a:prstGeom prst="rect">
            <a:avLst/>
          </a:prstGeom>
          <a:noFill/>
          <a:ln>
            <a:noFill/>
          </a:ln>
        </p:spPr>
        <p:txBody>
          <a:bodyPr anchorCtr="0" anchor="t" bIns="45700" lIns="91425" spcFirstLastPara="1" rIns="91425" wrap="square" tIns="45700">
            <a:spAutoFit/>
          </a:bodyPr>
          <a:lstStyle/>
          <a:p>
            <a:pPr indent="0" lvl="0" marL="0" marR="0" rtl="0" algn="ctr">
              <a:lnSpc>
                <a:spcPct val="102000"/>
              </a:lnSpc>
              <a:spcBef>
                <a:spcPts val="0"/>
              </a:spcBef>
              <a:spcAft>
                <a:spcPts val="0"/>
              </a:spcAft>
              <a:buNone/>
            </a:pPr>
            <a:r>
              <a:rPr b="1" lang="en-US" sz="2000">
                <a:solidFill>
                  <a:schemeClr val="lt1"/>
                </a:solidFill>
                <a:latin typeface="Calibri"/>
                <a:ea typeface="Calibri"/>
                <a:cs typeface="Calibri"/>
                <a:sym typeface="Calibri"/>
              </a:rPr>
              <a:t>Utiliza etiquetas ecológicas </a:t>
            </a:r>
            <a:endParaRPr/>
          </a:p>
          <a:p>
            <a:pPr indent="0" lvl="0" marL="0" marR="0" rtl="0" algn="ctr">
              <a:lnSpc>
                <a:spcPct val="102000"/>
              </a:lnSpc>
              <a:spcBef>
                <a:spcPts val="0"/>
              </a:spcBef>
              <a:spcAft>
                <a:spcPts val="0"/>
              </a:spcAft>
              <a:buNone/>
            </a:pPr>
            <a:r>
              <a:rPr b="1" lang="en-US" sz="2000">
                <a:solidFill>
                  <a:schemeClr val="lt1"/>
                </a:solidFill>
                <a:latin typeface="Calibri"/>
                <a:ea typeface="Calibri"/>
                <a:cs typeface="Calibri"/>
                <a:sym typeface="Calibri"/>
              </a:rPr>
              <a:t>y señales reconocibles </a:t>
            </a:r>
            <a:endParaRPr/>
          </a:p>
        </p:txBody>
      </p:sp>
      <p:sp>
        <p:nvSpPr>
          <p:cNvPr id="595" name="Google Shape;595;p16"/>
          <p:cNvSpPr txBox="1"/>
          <p:nvPr/>
        </p:nvSpPr>
        <p:spPr>
          <a:xfrm>
            <a:off x="6231535" y="1813114"/>
            <a:ext cx="2427301" cy="608885"/>
          </a:xfrm>
          <a:prstGeom prst="rect">
            <a:avLst/>
          </a:prstGeom>
          <a:noFill/>
          <a:ln>
            <a:noFill/>
          </a:ln>
        </p:spPr>
        <p:txBody>
          <a:bodyPr anchorCtr="0" anchor="t" bIns="45700" lIns="91425" spcFirstLastPara="1" rIns="91425" wrap="square" tIns="45700">
            <a:spAutoFit/>
          </a:bodyPr>
          <a:lstStyle/>
          <a:p>
            <a:pPr indent="0" lvl="0" marL="0" marR="0" rtl="0" algn="ctr">
              <a:lnSpc>
                <a:spcPct val="102000"/>
              </a:lnSpc>
              <a:spcBef>
                <a:spcPts val="0"/>
              </a:spcBef>
              <a:spcAft>
                <a:spcPts val="0"/>
              </a:spcAft>
              <a:buNone/>
            </a:pPr>
            <a:r>
              <a:rPr b="1" lang="en-US" sz="2000">
                <a:solidFill>
                  <a:schemeClr val="lt1"/>
                </a:solidFill>
                <a:latin typeface="Calibri"/>
                <a:ea typeface="Calibri"/>
                <a:cs typeface="Calibri"/>
                <a:sym typeface="Calibri"/>
              </a:rPr>
              <a:t>La IA eleva el nivel: </a:t>
            </a:r>
            <a:endParaRPr/>
          </a:p>
        </p:txBody>
      </p:sp>
      <p:pic>
        <p:nvPicPr>
          <p:cNvPr id="596" name="Google Shape;596;p16"/>
          <p:cNvPicPr preferRelativeResize="0"/>
          <p:nvPr/>
        </p:nvPicPr>
        <p:blipFill>
          <a:blip r:embed="rId7">
            <a:alphaModFix/>
          </a:blip>
          <a:stretch>
            <a:fillRect/>
          </a:stretch>
        </p:blipFill>
        <p:spPr>
          <a:xfrm>
            <a:off x="996225" y="4780125"/>
            <a:ext cx="1664700" cy="1664700"/>
          </a:xfrm>
          <a:prstGeom prst="rect">
            <a:avLst/>
          </a:prstGeom>
          <a:solidFill>
            <a:srgbClr val="62A844"/>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17"/>
          <p:cNvSpPr txBox="1"/>
          <p:nvPr/>
        </p:nvSpPr>
        <p:spPr>
          <a:xfrm>
            <a:off x="429125" y="476400"/>
            <a:ext cx="7063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¿Quién lo hace bien?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Visitemos el Armada Hotel, en Irlanda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02" name="Google Shape;602;p17"/>
          <p:cNvCxnSpPr/>
          <p:nvPr/>
        </p:nvCxnSpPr>
        <p:spPr>
          <a:xfrm>
            <a:off x="0" y="1563283"/>
            <a:ext cx="7176304" cy="0"/>
          </a:xfrm>
          <a:prstGeom prst="straightConnector1">
            <a:avLst/>
          </a:prstGeom>
          <a:noFill/>
          <a:ln cap="flat" cmpd="sng" w="34925">
            <a:solidFill>
              <a:srgbClr val="62A844"/>
            </a:solidFill>
            <a:prstDash val="dot"/>
            <a:miter lim="8000"/>
            <a:headEnd len="sm" w="sm" type="none"/>
            <a:tailEnd len="sm" w="sm" type="none"/>
          </a:ln>
        </p:spPr>
      </p:cxnSp>
      <p:sp>
        <p:nvSpPr>
          <p:cNvPr id="603" name="Google Shape;603;p17"/>
          <p:cNvSpPr txBox="1"/>
          <p:nvPr/>
        </p:nvSpPr>
        <p:spPr>
          <a:xfrm>
            <a:off x="501519" y="1750376"/>
            <a:ext cx="7063500" cy="5094900"/>
          </a:xfrm>
          <a:prstGeom prst="rect">
            <a:avLst/>
          </a:prstGeom>
          <a:noFill/>
          <a:ln>
            <a:noFill/>
          </a:ln>
        </p:spPr>
        <p:txBody>
          <a:bodyPr anchorCtr="0" anchor="t" bIns="45700" lIns="91425" spcFirstLastPara="1" rIns="91425" wrap="square" tIns="45700">
            <a:spAutoFit/>
          </a:bodyPr>
          <a:lstStyle/>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Armada hace algo </a:t>
            </a:r>
            <a:r>
              <a:rPr b="1" lang="en-US" sz="1900">
                <a:solidFill>
                  <a:srgbClr val="262626"/>
                </a:solidFill>
                <a:latin typeface="Calibri"/>
                <a:ea typeface="Calibri"/>
                <a:cs typeface="Calibri"/>
                <a:sym typeface="Calibri"/>
              </a:rPr>
              <a:t>muy </a:t>
            </a:r>
            <a:r>
              <a:rPr lang="en-US" sz="1900">
                <a:solidFill>
                  <a:srgbClr val="262626"/>
                </a:solidFill>
                <a:latin typeface="Calibri"/>
                <a:ea typeface="Calibri"/>
                <a:cs typeface="Calibri"/>
                <a:sym typeface="Calibri"/>
              </a:rPr>
              <a:t>inteligente en su página «Nuestros valores»: publica una </a:t>
            </a:r>
            <a:r>
              <a:rPr b="1" lang="en-US" sz="1900">
                <a:solidFill>
                  <a:srgbClr val="262626"/>
                </a:solidFill>
                <a:latin typeface="Calibri"/>
                <a:ea typeface="Calibri"/>
                <a:cs typeface="Calibri"/>
                <a:sym typeface="Calibri"/>
              </a:rPr>
              <a:t>lista fácil de leer con 20 acciones prácticas</a:t>
            </a:r>
            <a:r>
              <a:rPr lang="en-US" sz="1900">
                <a:solidFill>
                  <a:srgbClr val="262626"/>
                </a:solidFill>
                <a:latin typeface="Calibri"/>
                <a:ea typeface="Calibri"/>
                <a:cs typeface="Calibri"/>
                <a:sym typeface="Calibri"/>
              </a:rPr>
              <a:t>, para que los huéspedes puedan ver cambios reales rápidamente</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Convierten la sostenibilidad en una experiencia para los huéspedes y en historias memorables. </a:t>
            </a:r>
            <a:r>
              <a:rPr lang="en-US" sz="1900">
                <a:solidFill>
                  <a:srgbClr val="262626"/>
                </a:solidFill>
                <a:latin typeface="Calibri"/>
                <a:ea typeface="Calibri"/>
                <a:cs typeface="Calibri"/>
                <a:sym typeface="Calibri"/>
              </a:rPr>
              <a:t>Discover Ireland destaca cómo el Armada vincula la sostenibilidad con un gancho para la experiencia del huésped y con el bienestar</a:t>
            </a:r>
            <a:r>
              <a:rPr lang="en-US" sz="1900">
                <a:solidFill>
                  <a:srgbClr val="FF0000"/>
                </a:solidFill>
                <a:latin typeface="Calibri"/>
                <a:ea typeface="Calibri"/>
                <a:cs typeface="Calibri"/>
                <a:sym typeface="Calibri"/>
              </a:rPr>
              <a:t>.</a:t>
            </a:r>
            <a:r>
              <a:rPr lang="en-US" sz="1900">
                <a:solidFill>
                  <a:srgbClr val="262626"/>
                </a:solidFill>
                <a:latin typeface="Calibri"/>
                <a:ea typeface="Calibri"/>
                <a:cs typeface="Calibri"/>
                <a:sym typeface="Calibri"/>
              </a:rPr>
              <a:t> </a:t>
            </a:r>
            <a:r>
              <a:rPr lang="en-US" sz="1900">
                <a:solidFill>
                  <a:srgbClr val="FF0000"/>
                </a:solidFill>
                <a:latin typeface="Calibri"/>
                <a:ea typeface="Calibri"/>
                <a:cs typeface="Calibri"/>
                <a:sym typeface="Calibri"/>
              </a:rPr>
              <a:t>P</a:t>
            </a:r>
            <a:r>
              <a:rPr lang="en-US" sz="1900">
                <a:solidFill>
                  <a:srgbClr val="FF0000"/>
                </a:solidFill>
                <a:latin typeface="Calibri"/>
                <a:ea typeface="Calibri"/>
                <a:cs typeface="Calibri"/>
                <a:sym typeface="Calibri"/>
              </a:rPr>
              <a:t>or</a:t>
            </a:r>
            <a:r>
              <a:rPr lang="en-US" sz="1900">
                <a:solidFill>
                  <a:srgbClr val="262626"/>
                </a:solidFill>
                <a:latin typeface="Calibri"/>
                <a:ea typeface="Calibri"/>
                <a:cs typeface="Calibri"/>
                <a:sym typeface="Calibri"/>
              </a:rPr>
              <a:t> ejemplo, </a:t>
            </a:r>
            <a:r>
              <a:rPr b="1" lang="en-US" sz="1900">
                <a:solidFill>
                  <a:srgbClr val="262626"/>
                </a:solidFill>
                <a:latin typeface="Calibri"/>
                <a:ea typeface="Calibri"/>
                <a:cs typeface="Calibri"/>
                <a:sym typeface="Calibri"/>
              </a:rPr>
              <a:t>un descuento por llevar el pelo mojado </a:t>
            </a:r>
            <a:r>
              <a:rPr lang="en-US" sz="1900">
                <a:solidFill>
                  <a:srgbClr val="262626"/>
                </a:solidFill>
                <a:latin typeface="Calibri"/>
                <a:ea typeface="Calibri"/>
                <a:cs typeface="Calibri"/>
                <a:sym typeface="Calibri"/>
              </a:rPr>
              <a:t>en la cafetería, descuentos por usar tazas reutilizables y un responsable de bienestar. </a:t>
            </a:r>
            <a:r>
              <a:rPr lang="en-US" sz="1900">
                <a:solidFill>
                  <a:srgbClr val="FF0000"/>
                </a:solidFill>
                <a:latin typeface="Calibri"/>
                <a:ea typeface="Calibri"/>
                <a:cs typeface="Calibri"/>
                <a:sym typeface="Calibri"/>
              </a:rPr>
              <a:t>Haga clic para ver:</a:t>
            </a:r>
            <a:r>
              <a:rPr lang="en-US" sz="1900">
                <a:solidFill>
                  <a:srgbClr val="262626"/>
                </a:solidFill>
                <a:latin typeface="Calibri"/>
                <a:ea typeface="Calibri"/>
                <a:cs typeface="Calibri"/>
                <a:sym typeface="Calibri"/>
              </a:rPr>
              <a:t> </a:t>
            </a:r>
            <a:r>
              <a:rPr lang="en-US" sz="1900" u="sng">
                <a:solidFill>
                  <a:srgbClr val="262626"/>
                </a:solidFill>
                <a:latin typeface="Calibri"/>
                <a:ea typeface="Calibri"/>
                <a:cs typeface="Calibri"/>
                <a:sym typeface="Calibri"/>
                <a:hlinkClick r:id="rId3">
                  <a:extLst>
                    <a:ext uri="{A12FA001-AC4F-418D-AE19-62706E023703}">
                      <ahyp:hlinkClr val="tx"/>
                    </a:ext>
                  </a:extLst>
                </a:hlinkClick>
              </a:rPr>
              <a:t> 8 alojamientos ecológicos en Irlanda</a:t>
            </a:r>
            <a:endParaRPr sz="1900">
              <a:solidFill>
                <a:srgbClr val="262626"/>
              </a:solidFill>
              <a:latin typeface="Calibri"/>
              <a:ea typeface="Calibri"/>
              <a:cs typeface="Calibri"/>
              <a:sym typeface="Calibri"/>
            </a:endParaRPr>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El refuerzo independiente de la sostenibilidad aparece en los medios de comunicación irlandeses y en los contenidos turísticos nacionales. </a:t>
            </a:r>
            <a:r>
              <a:rPr lang="en-US" sz="1900">
                <a:solidFill>
                  <a:srgbClr val="FF0000"/>
                </a:solidFill>
                <a:latin typeface="Calibri"/>
                <a:ea typeface="Calibri"/>
                <a:cs typeface="Calibri"/>
                <a:sym typeface="Calibri"/>
              </a:rPr>
              <a:t>Haga clic para ver:</a:t>
            </a:r>
            <a:r>
              <a:rPr lang="en-US" sz="1900">
                <a:solidFill>
                  <a:srgbClr val="262626"/>
                </a:solidFill>
                <a:latin typeface="Calibri"/>
                <a:ea typeface="Calibri"/>
                <a:cs typeface="Calibri"/>
                <a:sym typeface="Calibri"/>
              </a:rPr>
              <a:t> </a:t>
            </a:r>
            <a:r>
              <a:rPr lang="en-US" sz="1900" u="sng">
                <a:solidFill>
                  <a:srgbClr val="262626"/>
                </a:solidFill>
                <a:latin typeface="Calibri"/>
                <a:ea typeface="Calibri"/>
                <a:cs typeface="Calibri"/>
                <a:sym typeface="Calibri"/>
                <a:hlinkClick r:id="rId4">
                  <a:extLst>
                    <a:ext uri="{A12FA001-AC4F-418D-AE19-62706E023703}">
                      <ahyp:hlinkClr val="tx"/>
                    </a:ext>
                  </a:extLst>
                </a:hlinkClick>
              </a:rPr>
              <a:t>Cómo pasar unas vacaciones sostenibles en Clare – The Irish Times</a:t>
            </a:r>
            <a:endParaRPr sz="1900">
              <a:solidFill>
                <a:srgbClr val="262626"/>
              </a:solidFill>
              <a:latin typeface="Calibri"/>
              <a:ea typeface="Calibri"/>
              <a:cs typeface="Calibri"/>
              <a:sym typeface="Calibri"/>
            </a:endParaRPr>
          </a:p>
          <a:p>
            <a:pPr indent="-215900" lvl="0" marL="342900" marR="0" rtl="0" algn="l">
              <a:spcBef>
                <a:spcPts val="0"/>
              </a:spcBef>
              <a:spcAft>
                <a:spcPts val="0"/>
              </a:spcAft>
              <a:buClr>
                <a:srgbClr val="62A844"/>
              </a:buClr>
              <a:buSzPts val="2000"/>
              <a:buFont typeface="Arial"/>
              <a:buNone/>
            </a:pPr>
            <a:r>
              <a:t/>
            </a:r>
            <a:endParaRPr sz="1900">
              <a:solidFill>
                <a:srgbClr val="262626"/>
              </a:solidFill>
              <a:latin typeface="Calibri"/>
              <a:ea typeface="Calibri"/>
              <a:cs typeface="Calibri"/>
              <a:sym typeface="Calibri"/>
            </a:endParaRPr>
          </a:p>
          <a:p>
            <a:pPr indent="0" lvl="0" marL="0" marR="0" rtl="0" algn="l">
              <a:spcBef>
                <a:spcPts val="0"/>
              </a:spcBef>
              <a:spcAft>
                <a:spcPts val="0"/>
              </a:spcAft>
              <a:buNone/>
            </a:pP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p:txBody>
      </p:sp>
      <p:sp>
        <p:nvSpPr>
          <p:cNvPr id="604" name="Google Shape;604;p17"/>
          <p:cNvSpPr txBox="1"/>
          <p:nvPr/>
        </p:nvSpPr>
        <p:spPr>
          <a:xfrm>
            <a:off x="841700" y="6308913"/>
            <a:ext cx="43443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rgbClr val="0289AE"/>
                </a:solidFill>
                <a:latin typeface="Calibri"/>
                <a:ea typeface="Calibri"/>
                <a:cs typeface="Calibri"/>
                <a:sym typeface="Calibri"/>
                <a:hlinkClick r:id="rId5">
                  <a:extLst>
                    <a:ext uri="{A12FA001-AC4F-418D-AE19-62706E023703}">
                      <ahyp:hlinkClr val="tx"/>
                    </a:ext>
                  </a:extLst>
                </a:hlinkClick>
              </a:rPr>
              <a:t>LEER:  Nuestros valores | Armada Hotel</a:t>
            </a:r>
            <a:endParaRPr b="1" sz="2000">
              <a:solidFill>
                <a:srgbClr val="0289AE"/>
              </a:solidFill>
              <a:latin typeface="Calibri"/>
              <a:ea typeface="Calibri"/>
              <a:cs typeface="Calibri"/>
              <a:sym typeface="Calibri"/>
            </a:endParaRPr>
          </a:p>
        </p:txBody>
      </p:sp>
      <p:pic>
        <p:nvPicPr>
          <p:cNvPr id="605" name="Google Shape;605;p17"/>
          <p:cNvPicPr preferRelativeResize="0"/>
          <p:nvPr/>
        </p:nvPicPr>
        <p:blipFill>
          <a:blip r:embed="rId6">
            <a:alphaModFix/>
          </a:blip>
          <a:stretch>
            <a:fillRect/>
          </a:stretch>
        </p:blipFill>
        <p:spPr>
          <a:xfrm>
            <a:off x="7668625" y="-725500"/>
            <a:ext cx="4745200" cy="5056339"/>
          </a:xfrm>
          <a:prstGeom prst="rect">
            <a:avLst/>
          </a:prstGeom>
          <a:noFill/>
          <a:ln>
            <a:noFill/>
          </a:ln>
        </p:spPr>
      </p:pic>
      <p:pic>
        <p:nvPicPr>
          <p:cNvPr descr="iPhone6_mockup_front_white.png" id="606" name="Google Shape;606;p17"/>
          <p:cNvPicPr preferRelativeResize="0"/>
          <p:nvPr/>
        </p:nvPicPr>
        <p:blipFill rotWithShape="1">
          <a:blip r:embed="rId7">
            <a:alphaModFix/>
          </a:blip>
          <a:srcRect b="0" l="0" r="0" t="0"/>
          <a:stretch/>
        </p:blipFill>
        <p:spPr>
          <a:xfrm>
            <a:off x="7668631" y="226918"/>
            <a:ext cx="4094254" cy="6404164"/>
          </a:xfrm>
          <a:prstGeom prst="rect">
            <a:avLst/>
          </a:prstGeom>
          <a:noFill/>
          <a:ln>
            <a:noFill/>
          </a:ln>
        </p:spPr>
      </p:pic>
      <p:pic>
        <p:nvPicPr>
          <p:cNvPr descr="A rainbow over a group of houses&#10;&#10;AI-generated content may be incorrect." id="607" name="Google Shape;607;p17"/>
          <p:cNvPicPr preferRelativeResize="0"/>
          <p:nvPr/>
        </p:nvPicPr>
        <p:blipFill rotWithShape="1">
          <a:blip r:embed="rId8">
            <a:alphaModFix/>
          </a:blip>
          <a:srcRect b="0" l="0" r="0" t="0"/>
          <a:stretch/>
        </p:blipFill>
        <p:spPr>
          <a:xfrm>
            <a:off x="8450004" y="1223953"/>
            <a:ext cx="2499647" cy="4360437"/>
          </a:xfrm>
          <a:prstGeom prst="rect">
            <a:avLst/>
          </a:prstGeom>
          <a:noFill/>
          <a:ln>
            <a:noFill/>
          </a:ln>
        </p:spPr>
      </p:pic>
      <p:sp>
        <p:nvSpPr>
          <p:cNvPr id="608" name="Google Shape;608;p17"/>
          <p:cNvSpPr txBox="1"/>
          <p:nvPr/>
        </p:nvSpPr>
        <p:spPr>
          <a:xfrm>
            <a:off x="8543898" y="5189111"/>
            <a:ext cx="225528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Foto: </a:t>
            </a:r>
            <a:r>
              <a:rPr lang="en-US" sz="1800" u="sng">
                <a:solidFill>
                  <a:schemeClr val="lt1"/>
                </a:solidFill>
                <a:latin typeface="Calibri"/>
                <a:ea typeface="Calibri"/>
                <a:cs typeface="Calibri"/>
                <a:sym typeface="Calibri"/>
                <a:hlinkClick r:id="rId9">
                  <a:extLst>
                    <a:ext uri="{A12FA001-AC4F-418D-AE19-62706E023703}">
                      <ahyp:hlinkClr val="tx"/>
                    </a:ext>
                  </a:extLst>
                </a:hlinkClick>
              </a:rPr>
              <a:t>Instagram</a:t>
            </a: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18"/>
          <p:cNvSpPr txBox="1"/>
          <p:nvPr/>
        </p:nvSpPr>
        <p:spPr>
          <a:xfrm>
            <a:off x="429126" y="476400"/>
            <a:ext cx="7001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¿Quién lo hace bien?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Visitemos el Armada Hotel, en Irlanda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14" name="Google Shape;614;p18"/>
          <p:cNvCxnSpPr/>
          <p:nvPr/>
        </p:nvCxnSpPr>
        <p:spPr>
          <a:xfrm>
            <a:off x="0" y="1563283"/>
            <a:ext cx="7176304" cy="0"/>
          </a:xfrm>
          <a:prstGeom prst="straightConnector1">
            <a:avLst/>
          </a:prstGeom>
          <a:noFill/>
          <a:ln cap="flat" cmpd="sng" w="34925">
            <a:solidFill>
              <a:srgbClr val="62A844"/>
            </a:solidFill>
            <a:prstDash val="dot"/>
            <a:miter lim="8000"/>
            <a:headEnd len="sm" w="sm" type="none"/>
            <a:tailEnd len="sm" w="sm" type="none"/>
          </a:ln>
        </p:spPr>
      </p:cxnSp>
      <p:sp>
        <p:nvSpPr>
          <p:cNvPr id="615" name="Google Shape;615;p18"/>
          <p:cNvSpPr txBox="1"/>
          <p:nvPr/>
        </p:nvSpPr>
        <p:spPr>
          <a:xfrm>
            <a:off x="454693" y="1922101"/>
            <a:ext cx="10506531" cy="440120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Vinculan </a:t>
            </a:r>
            <a:r>
              <a:rPr b="1" lang="en-US" sz="2000">
                <a:solidFill>
                  <a:srgbClr val="262626"/>
                </a:solidFill>
                <a:latin typeface="Calibri"/>
                <a:ea typeface="Calibri"/>
                <a:cs typeface="Calibri"/>
                <a:sym typeface="Calibri"/>
              </a:rPr>
              <a:t>la sostenibilidad alimentaria </a:t>
            </a:r>
            <a:r>
              <a:rPr lang="en-US" sz="2000">
                <a:solidFill>
                  <a:srgbClr val="262626"/>
                </a:solidFill>
                <a:latin typeface="Calibri"/>
                <a:ea typeface="Calibri"/>
                <a:cs typeface="Calibri"/>
                <a:sym typeface="Calibri"/>
              </a:rPr>
              <a:t>a un activo tangible, con </a:t>
            </a:r>
            <a:r>
              <a:rPr b="1" lang="en-US" sz="2000">
                <a:solidFill>
                  <a:srgbClr val="262626"/>
                </a:solidFill>
                <a:latin typeface="Calibri"/>
                <a:ea typeface="Calibri"/>
                <a:cs typeface="Calibri"/>
                <a:sym typeface="Calibri"/>
              </a:rPr>
              <a:t>la granja </a:t>
            </a:r>
            <a:r>
              <a:rPr lang="en-US" sz="2000">
                <a:solidFill>
                  <a:srgbClr val="262626"/>
                </a:solidFill>
                <a:latin typeface="Calibri"/>
                <a:ea typeface="Calibri"/>
                <a:cs typeface="Calibri"/>
                <a:sym typeface="Calibri"/>
              </a:rPr>
              <a:t>local </a:t>
            </a:r>
            <a:r>
              <a:rPr b="1" lang="en-US" sz="2000">
                <a:solidFill>
                  <a:srgbClr val="262626"/>
                </a:solidFill>
                <a:latin typeface="Calibri"/>
                <a:ea typeface="Calibri"/>
                <a:cs typeface="Calibri"/>
                <a:sym typeface="Calibri"/>
              </a:rPr>
              <a:t>Armada Farm </a:t>
            </a:r>
            <a:r>
              <a:rPr lang="en-US" sz="2000">
                <a:solidFill>
                  <a:srgbClr val="262626"/>
                </a:solidFill>
                <a:latin typeface="Calibri"/>
                <a:ea typeface="Calibri"/>
                <a:cs typeface="Calibri"/>
                <a:sym typeface="Calibri"/>
              </a:rPr>
              <a:t>que suministra productos y una historia de producto (por ejemplo, las algas como fertilizante) que los huéspedes pueden compartir. Se puede descargar su Política de gasto en proveedores locales desde su </a:t>
            </a:r>
            <a:r>
              <a:rPr lang="en-US" sz="2000" u="sng">
                <a:solidFill>
                  <a:srgbClr val="262626"/>
                </a:solidFill>
                <a:latin typeface="Calibri"/>
                <a:ea typeface="Calibri"/>
                <a:cs typeface="Calibri"/>
                <a:sym typeface="Calibri"/>
                <a:hlinkClick r:id="rId3">
                  <a:extLst>
                    <a:ext uri="{A12FA001-AC4F-418D-AE19-62706E023703}">
                      <ahyp:hlinkClr val="tx"/>
                    </a:ext>
                  </a:extLst>
                </a:hlinkClick>
              </a:rPr>
              <a:t>página web</a:t>
            </a:r>
            <a:r>
              <a:rPr lang="en-US" sz="2000">
                <a:solidFill>
                  <a:srgbClr val="262626"/>
                </a:solidFill>
                <a:latin typeface="Calibri"/>
                <a:ea typeface="Calibri"/>
                <a:cs typeface="Calibri"/>
                <a:sym typeface="Calibri"/>
              </a:rPr>
              <a:t>. El hotel se propone que </a:t>
            </a:r>
            <a:r>
              <a:rPr b="1" lang="en-US" sz="2000">
                <a:solidFill>
                  <a:srgbClr val="262626"/>
                </a:solidFill>
                <a:latin typeface="Calibri"/>
                <a:ea typeface="Calibri"/>
                <a:cs typeface="Calibri"/>
                <a:sym typeface="Calibri"/>
              </a:rPr>
              <a:t>al menos el 50 % del gasto en proveedores no relacionado con la mano de obra </a:t>
            </a:r>
            <a:r>
              <a:rPr lang="en-US" sz="2000">
                <a:solidFill>
                  <a:srgbClr val="262626"/>
                </a:solidFill>
                <a:latin typeface="Calibri"/>
                <a:ea typeface="Calibri"/>
                <a:cs typeface="Calibri"/>
                <a:sym typeface="Calibri"/>
              </a:rPr>
              <a:t>se realice con empresas </a:t>
            </a:r>
            <a:r>
              <a:rPr b="1" lang="en-US" sz="2000">
                <a:solidFill>
                  <a:srgbClr val="262626"/>
                </a:solidFill>
                <a:latin typeface="Calibri"/>
                <a:ea typeface="Calibri"/>
                <a:cs typeface="Calibri"/>
                <a:sym typeface="Calibri"/>
              </a:rPr>
              <a:t>situadas a menos de 80 km </a:t>
            </a:r>
            <a:r>
              <a:rPr lang="en-US" sz="2000">
                <a:solidFill>
                  <a:srgbClr val="262626"/>
                </a:solidFill>
                <a:latin typeface="Calibri"/>
                <a:ea typeface="Calibri"/>
                <a:cs typeface="Calibri"/>
                <a:sym typeface="Calibri"/>
              </a:rPr>
              <a:t>del hotel.</a:t>
            </a:r>
            <a:endParaRPr/>
          </a:p>
          <a:p>
            <a:pPr indent="-342900" lvl="0" marL="342900" marR="0" rtl="0" algn="l">
              <a:spcBef>
                <a:spcPts val="0"/>
              </a:spcBef>
              <a:spcAft>
                <a:spcPts val="0"/>
              </a:spcAft>
              <a:buClr>
                <a:srgbClr val="62A844"/>
              </a:buClr>
              <a:buSzPts val="2000"/>
              <a:buFont typeface="Arial"/>
              <a:buChar char="•"/>
            </a:pPr>
            <a:r>
              <a:rPr b="1" lang="en-US" sz="2000">
                <a:solidFill>
                  <a:srgbClr val="262626"/>
                </a:solidFill>
                <a:latin typeface="Calibri"/>
                <a:ea typeface="Calibri"/>
                <a:cs typeface="Calibri"/>
                <a:sym typeface="Calibri"/>
              </a:rPr>
              <a:t>Utilizan el lugar, la comunidad y la cultura como parte del mensaje de sostenibilidad</a:t>
            </a:r>
            <a:r>
              <a:rPr lang="en-US" sz="2000">
                <a:solidFill>
                  <a:srgbClr val="262626"/>
                </a:solidFill>
                <a:latin typeface="Calibri"/>
                <a:ea typeface="Calibri"/>
                <a:cs typeface="Calibri"/>
                <a:sym typeface="Calibri"/>
              </a:rPr>
              <a:t>. The Irish Times describe la sostenibilidad como algo visible in situ y conectado a los sistemas locales (paneles solares, alimentos locales, eliminación del plástico de un solo uso, estaciones de recarga), además del bienestar de la comunidad y del personal como parte de la historia general.</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Lideran con </a:t>
            </a:r>
            <a:r>
              <a:rPr b="1" lang="en-US" sz="2000">
                <a:solidFill>
                  <a:srgbClr val="262626"/>
                </a:solidFill>
                <a:latin typeface="Calibri"/>
                <a:ea typeface="Calibri"/>
                <a:cs typeface="Calibri"/>
                <a:sym typeface="Calibri"/>
              </a:rPr>
              <a:t>señales de confianza y luego explican lo que significan</a:t>
            </a:r>
            <a:r>
              <a:rPr lang="en-US" sz="2000">
                <a:solidFill>
                  <a:srgbClr val="262626"/>
                </a:solidFill>
                <a:latin typeface="Calibri"/>
                <a:ea typeface="Calibri"/>
                <a:cs typeface="Calibri"/>
                <a:sym typeface="Calibri"/>
              </a:rPr>
              <a:t>. Posicionan la certificación B Corp como un indicador de credibilidad y la explican en un lenguaje sencillo en todos los pilares ESG (gobernanza, trabajadores, comunidad, medio ambiente, clientes), incluyendo su puntuación en la evaluación de impacto y sus objetivos en curso. </a:t>
            </a:r>
            <a:endParaRPr/>
          </a:p>
          <a:p>
            <a:pPr indent="-215900" lvl="0" marL="342900" marR="0" rtl="0" algn="l">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215900" lvl="0" marL="342900" marR="0" rtl="0" algn="l">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616" name="Google Shape;616;p18"/>
          <p:cNvSpPr txBox="1"/>
          <p:nvPr/>
        </p:nvSpPr>
        <p:spPr>
          <a:xfrm>
            <a:off x="794850" y="5981488"/>
            <a:ext cx="4344309"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rgbClr val="0289AE"/>
                </a:solidFill>
                <a:latin typeface="Calibri"/>
                <a:ea typeface="Calibri"/>
                <a:cs typeface="Calibri"/>
                <a:sym typeface="Calibri"/>
                <a:hlinkClick r:id="rId4">
                  <a:extLst>
                    <a:ext uri="{A12FA001-AC4F-418D-AE19-62706E023703}">
                      <ahyp:hlinkClr val="tx"/>
                    </a:ext>
                  </a:extLst>
                </a:hlinkClick>
              </a:rPr>
              <a:t>LEER:  Nuestros valores | Armada Hotel</a:t>
            </a:r>
            <a:endParaRPr b="1" sz="2000">
              <a:solidFill>
                <a:srgbClr val="0289AE"/>
              </a:solidFill>
              <a:latin typeface="Calibri"/>
              <a:ea typeface="Calibri"/>
              <a:cs typeface="Calibri"/>
              <a:sym typeface="Calibri"/>
            </a:endParaRPr>
          </a:p>
        </p:txBody>
      </p:sp>
      <p:pic>
        <p:nvPicPr>
          <p:cNvPr id="617" name="Google Shape;617;p18"/>
          <p:cNvPicPr preferRelativeResize="0"/>
          <p:nvPr/>
        </p:nvPicPr>
        <p:blipFill>
          <a:blip r:embed="rId5">
            <a:alphaModFix/>
          </a:blip>
          <a:stretch>
            <a:fillRect/>
          </a:stretch>
        </p:blipFill>
        <p:spPr>
          <a:xfrm>
            <a:off x="7674126" y="0"/>
            <a:ext cx="4517876" cy="42461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19"/>
          <p:cNvSpPr/>
          <p:nvPr/>
        </p:nvSpPr>
        <p:spPr>
          <a:xfrm rot="10800000">
            <a:off x="0" y="625443"/>
            <a:ext cx="12185500" cy="121325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624" name="Google Shape;624;p19"/>
          <p:cNvSpPr txBox="1"/>
          <p:nvPr/>
        </p:nvSpPr>
        <p:spPr>
          <a:xfrm>
            <a:off x="633237" y="1077380"/>
            <a:ext cx="10293264" cy="761315"/>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Y luego están las comunicaciones digitales sostenibles </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625" name="Google Shape;625;p19"/>
          <p:cNvSpPr/>
          <p:nvPr/>
        </p:nvSpPr>
        <p:spPr>
          <a:xfrm flipH="1">
            <a:off x="633234" y="2308172"/>
            <a:ext cx="2894774" cy="31700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La comunicación digital tiene un impacto medioambiental. Consume electricidad en los centros de datos, las redes y los dispositivos. Las prácticas sostenibles reducen el exceso de datos y energía, y alivian la sobrecarga digital tanto para los huéspedes como para el personal.  </a:t>
            </a:r>
            <a:endParaRPr/>
          </a:p>
        </p:txBody>
      </p:sp>
      <p:sp>
        <p:nvSpPr>
          <p:cNvPr id="626" name="Google Shape;626;p19"/>
          <p:cNvSpPr txBox="1"/>
          <p:nvPr/>
        </p:nvSpPr>
        <p:spPr>
          <a:xfrm>
            <a:off x="586937" y="394844"/>
            <a:ext cx="5115158" cy="761315"/>
          </a:xfrm>
          <a:prstGeom prst="rect">
            <a:avLst/>
          </a:prstGeom>
          <a:noFill/>
          <a:ln>
            <a:noFill/>
          </a:ln>
        </p:spPr>
        <p:txBody>
          <a:bodyPr anchorCtr="0" anchor="t" bIns="45700" lIns="91425" spcFirstLastPara="1" rIns="91425" wrap="square" tIns="45700">
            <a:noAutofit/>
          </a:bodyPr>
          <a:lstStyle/>
          <a:p>
            <a:pPr indent="0" lvl="0" marL="0" marR="0" rtl="0" algn="l">
              <a:lnSpc>
                <a:spcPct val="88000"/>
              </a:lnSpc>
              <a:spcBef>
                <a:spcPts val="0"/>
              </a:spcBef>
              <a:spcAft>
                <a:spcPts val="0"/>
              </a:spcAft>
              <a:buClr>
                <a:schemeClr val="lt1"/>
              </a:buClr>
              <a:buSzPts val="4000"/>
              <a:buFont typeface="Arial"/>
              <a:buNone/>
            </a:pPr>
            <a:r>
              <a:rPr b="1" lang="en-US" sz="4000">
                <a:solidFill>
                  <a:schemeClr val="lt1"/>
                </a:solidFill>
                <a:highlight>
                  <a:srgbClr val="0289AE"/>
                </a:highlight>
                <a:latin typeface="Calibri"/>
                <a:ea typeface="Calibri"/>
                <a:cs typeface="Calibri"/>
                <a:sym typeface="Calibri"/>
              </a:rPr>
              <a:t> 02</a:t>
            </a:r>
            <a:r>
              <a:rPr b="1" lang="en-US" sz="4000">
                <a:solidFill>
                  <a:srgbClr val="0289AE"/>
                </a:solidFill>
                <a:highlight>
                  <a:srgbClr val="0289AE"/>
                </a:highlight>
                <a:latin typeface="Calibri"/>
                <a:ea typeface="Calibri"/>
                <a:cs typeface="Calibri"/>
                <a:sym typeface="Calibri"/>
              </a:rPr>
              <a:t>.</a:t>
            </a:r>
            <a:endParaRPr/>
          </a:p>
        </p:txBody>
      </p:sp>
      <p:sp>
        <p:nvSpPr>
          <p:cNvPr id="627" name="Google Shape;627;p19"/>
          <p:cNvSpPr/>
          <p:nvPr/>
        </p:nvSpPr>
        <p:spPr>
          <a:xfrm flipH="1">
            <a:off x="4278150" y="2308175"/>
            <a:ext cx="7242600" cy="399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Algunas medidas inmediatas:</a:t>
            </a:r>
            <a:endParaRPr sz="1600"/>
          </a:p>
          <a:p>
            <a:pPr indent="-292100" lvl="0" marL="342900" marR="0" rtl="0" algn="l">
              <a:spcBef>
                <a:spcPts val="0"/>
              </a:spcBef>
              <a:spcAft>
                <a:spcPts val="0"/>
              </a:spcAft>
              <a:buClr>
                <a:srgbClr val="62A844"/>
              </a:buClr>
              <a:buSzPts val="800"/>
              <a:buFont typeface="Arial"/>
              <a:buNone/>
            </a:pPr>
            <a:r>
              <a:t/>
            </a:r>
            <a:endParaRPr b="1" sz="1600">
              <a:solidFill>
                <a:srgbClr val="262626"/>
              </a:solidFill>
              <a:latin typeface="Calibri"/>
              <a:ea typeface="Calibri"/>
              <a:cs typeface="Calibri"/>
              <a:sym typeface="Calibri"/>
            </a:endParaRPr>
          </a:p>
          <a:p>
            <a:pPr indent="-330200" lvl="0" marL="342900" marR="0" rtl="0" algn="l">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Reducir las emisiones de la web y los contenidos al disminuir el peso de las páginas y la transferencia de datos: </a:t>
            </a:r>
            <a:r>
              <a:rPr lang="en-US" sz="1600">
                <a:solidFill>
                  <a:srgbClr val="262626"/>
                </a:solidFill>
                <a:latin typeface="Calibri"/>
                <a:ea typeface="Calibri"/>
                <a:cs typeface="Calibri"/>
                <a:sym typeface="Calibri"/>
              </a:rPr>
              <a:t>páginas más ligeras, imágenes comprimidas, menos vídeos de carga automática, menos rastreadores</a:t>
            </a:r>
            <a:endParaRPr sz="1600"/>
          </a:p>
          <a:p>
            <a:pPr indent="-330200" lvl="0" marL="342900" marR="0" rtl="0" algn="l">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Elige </a:t>
            </a:r>
            <a:r>
              <a:rPr lang="en-US" sz="1600">
                <a:solidFill>
                  <a:srgbClr val="262626"/>
                </a:solidFill>
                <a:latin typeface="Calibri"/>
                <a:ea typeface="Calibri"/>
                <a:cs typeface="Calibri"/>
                <a:sym typeface="Calibri"/>
              </a:rPr>
              <a:t>proveedores</a:t>
            </a:r>
            <a:r>
              <a:rPr b="1" lang="en-US" sz="1600">
                <a:solidFill>
                  <a:srgbClr val="262626"/>
                </a:solidFill>
                <a:latin typeface="Calibri"/>
                <a:ea typeface="Calibri"/>
                <a:cs typeface="Calibri"/>
                <a:sym typeface="Calibri"/>
              </a:rPr>
              <a:t> y alojamientos </a:t>
            </a:r>
            <a:r>
              <a:rPr lang="en-US" sz="1600">
                <a:solidFill>
                  <a:srgbClr val="262626"/>
                </a:solidFill>
                <a:latin typeface="Calibri"/>
                <a:ea typeface="Calibri"/>
                <a:cs typeface="Calibri"/>
                <a:sym typeface="Calibri"/>
              </a:rPr>
              <a:t>de</a:t>
            </a:r>
            <a:r>
              <a:rPr b="1" lang="en-US" sz="1600">
                <a:solidFill>
                  <a:srgbClr val="262626"/>
                </a:solidFill>
                <a:latin typeface="Calibri"/>
                <a:ea typeface="Calibri"/>
                <a:cs typeface="Calibri"/>
                <a:sym typeface="Calibri"/>
              </a:rPr>
              <a:t> menor impacto </a:t>
            </a:r>
            <a:r>
              <a:rPr lang="en-US" sz="1600">
                <a:solidFill>
                  <a:srgbClr val="262626"/>
                </a:solidFill>
                <a:latin typeface="Calibri"/>
                <a:ea typeface="Calibri"/>
                <a:cs typeface="Calibri"/>
                <a:sym typeface="Calibri"/>
              </a:rPr>
              <a:t>seleccionando opciones de alojamiento más ecológicas y manteniendo los sistemas digitales optimizados</a:t>
            </a:r>
            <a:endParaRPr sz="1600"/>
          </a:p>
          <a:p>
            <a:pPr indent="-330200" lvl="0" marL="342900" marR="0" rtl="0" algn="l">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Reducir la contaminación del buzón de entrada y los envíos innecesarios </a:t>
            </a:r>
            <a:r>
              <a:rPr lang="en-US" sz="1600">
                <a:solidFill>
                  <a:srgbClr val="262626"/>
                </a:solidFill>
                <a:latin typeface="Calibri"/>
                <a:ea typeface="Calibri"/>
                <a:cs typeface="Calibri"/>
                <a:sym typeface="Calibri"/>
              </a:rPr>
              <a:t>mediante una mejor segmentación y cadencia: menos correos electrónicos, archivos más pequeños, segmentos claros, </a:t>
            </a:r>
            <a:r>
              <a:rPr lang="en-US" sz="1600">
                <a:solidFill>
                  <a:srgbClr val="FF0000"/>
                </a:solidFill>
                <a:latin typeface="Calibri"/>
                <a:ea typeface="Calibri"/>
                <a:cs typeface="Calibri"/>
                <a:sym typeface="Calibri"/>
              </a:rPr>
              <a:t>eliminación de</a:t>
            </a:r>
            <a:r>
              <a:rPr lang="en-US" sz="1600">
                <a:solidFill>
                  <a:srgbClr val="262626"/>
                </a:solidFill>
                <a:latin typeface="Calibri"/>
                <a:ea typeface="Calibri"/>
                <a:cs typeface="Calibri"/>
                <a:sym typeface="Calibri"/>
              </a:rPr>
              <a:t> contactos inactivos</a:t>
            </a:r>
            <a:endParaRPr sz="1600"/>
          </a:p>
          <a:p>
            <a:pPr indent="-330200" lvl="0" marL="342900" marR="0" rtl="0" algn="l">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Gestionar los medios de pago con menos desperdicio </a:t>
            </a:r>
            <a:r>
              <a:rPr lang="en-US" sz="1600">
                <a:solidFill>
                  <a:srgbClr val="262626"/>
                </a:solidFill>
                <a:latin typeface="Calibri"/>
                <a:ea typeface="Calibri"/>
                <a:cs typeface="Calibri"/>
                <a:sym typeface="Calibri"/>
              </a:rPr>
              <a:t>mejorando la segmentación y la adecuación de la página de destino, y deteniendo las campañas de bajo valor</a:t>
            </a:r>
            <a:endParaRPr sz="1600"/>
          </a:p>
          <a:p>
            <a:pPr indent="-330200" lvl="0" marL="342900" marR="0" rtl="0" algn="l">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Utilizar los medios y la IA de forma consciente con los recursos: </a:t>
            </a:r>
            <a:r>
              <a:rPr lang="en-US" sz="1600">
                <a:solidFill>
                  <a:srgbClr val="262626"/>
                </a:solidFill>
                <a:latin typeface="Calibri"/>
                <a:ea typeface="Calibri"/>
                <a:cs typeface="Calibri"/>
                <a:sym typeface="Calibri"/>
              </a:rPr>
              <a:t>reutilizar los activos principales, evitar versiones duplicadas en los distintos canales, redactar y reutilizar con controles, verificar los datos, limitar la generación innecesaria</a:t>
            </a:r>
            <a:endParaRPr sz="1600">
              <a:solidFill>
                <a:srgbClr val="262626"/>
              </a:solidFill>
              <a:latin typeface="Calibri"/>
              <a:ea typeface="Calibri"/>
              <a:cs typeface="Calibri"/>
              <a:sym typeface="Calibri"/>
            </a:endParaRPr>
          </a:p>
        </p:txBody>
      </p:sp>
      <p:cxnSp>
        <p:nvCxnSpPr>
          <p:cNvPr id="628" name="Google Shape;628;p19"/>
          <p:cNvCxnSpPr/>
          <p:nvPr/>
        </p:nvCxnSpPr>
        <p:spPr>
          <a:xfrm>
            <a:off x="3981691" y="1966682"/>
            <a:ext cx="0" cy="4496474"/>
          </a:xfrm>
          <a:prstGeom prst="straightConnector1">
            <a:avLst/>
          </a:prstGeom>
          <a:noFill/>
          <a:ln cap="flat" cmpd="sng" w="34925">
            <a:solidFill>
              <a:srgbClr val="62A844"/>
            </a:solidFill>
            <a:prstDash val="dot"/>
            <a:miter lim="8000"/>
            <a:headEnd len="sm" w="sm" type="none"/>
            <a:tailEnd len="sm" w="sm" type="none"/>
          </a:ln>
        </p:spPr>
      </p:cxnSp>
      <p:pic>
        <p:nvPicPr>
          <p:cNvPr id="629" name="Google Shape;629;p19"/>
          <p:cNvPicPr preferRelativeResize="0"/>
          <p:nvPr/>
        </p:nvPicPr>
        <p:blipFill>
          <a:blip r:embed="rId3">
            <a:alphaModFix/>
          </a:blip>
          <a:stretch>
            <a:fillRect/>
          </a:stretch>
        </p:blipFill>
        <p:spPr>
          <a:xfrm>
            <a:off x="8071470" y="0"/>
            <a:ext cx="4120530" cy="3170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pic>
        <p:nvPicPr>
          <p:cNvPr id="635" name="Google Shape;635;p20"/>
          <p:cNvPicPr preferRelativeResize="0"/>
          <p:nvPr/>
        </p:nvPicPr>
        <p:blipFill rotWithShape="1">
          <a:blip r:embed="rId3">
            <a:alphaModFix/>
          </a:blip>
          <a:srcRect b="0" l="0" r="0" t="0"/>
          <a:stretch/>
        </p:blipFill>
        <p:spPr>
          <a:xfrm>
            <a:off x="6096000" y="3029494"/>
            <a:ext cx="5165528" cy="3555493"/>
          </a:xfrm>
          <a:prstGeom prst="rect">
            <a:avLst/>
          </a:prstGeom>
          <a:noFill/>
          <a:ln>
            <a:noFill/>
          </a:ln>
        </p:spPr>
      </p:pic>
      <p:sp>
        <p:nvSpPr>
          <p:cNvPr id="636" name="Google Shape;636;p20"/>
          <p:cNvSpPr txBox="1"/>
          <p:nvPr/>
        </p:nvSpPr>
        <p:spPr>
          <a:xfrm>
            <a:off x="454700" y="449175"/>
            <a:ext cx="5641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Comunicaciones digitales sostenibles y bienestar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37" name="Google Shape;637;p20"/>
          <p:cNvCxnSpPr/>
          <p:nvPr/>
        </p:nvCxnSpPr>
        <p:spPr>
          <a:xfrm>
            <a:off x="0" y="2050759"/>
            <a:ext cx="6458674" cy="0"/>
          </a:xfrm>
          <a:prstGeom prst="straightConnector1">
            <a:avLst/>
          </a:prstGeom>
          <a:noFill/>
          <a:ln cap="flat" cmpd="sng" w="34925">
            <a:solidFill>
              <a:srgbClr val="62A844"/>
            </a:solidFill>
            <a:prstDash val="dot"/>
            <a:miter lim="8000"/>
            <a:headEnd len="sm" w="sm" type="none"/>
            <a:tailEnd len="sm" w="sm" type="none"/>
          </a:ln>
        </p:spPr>
      </p:cxnSp>
      <p:sp>
        <p:nvSpPr>
          <p:cNvPr id="638" name="Google Shape;638;p20"/>
          <p:cNvSpPr txBox="1"/>
          <p:nvPr/>
        </p:nvSpPr>
        <p:spPr>
          <a:xfrm>
            <a:off x="454696" y="2345271"/>
            <a:ext cx="6003900" cy="1908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La sostenibilidad también es una cuestión social. Los huéspedes y el personal se ven abrumados por pantallas constantes, notificaciones y mensajes ruidosos. La comunicación sostenible ofrece a las personas opciones, claridad e interacciones más tranquilas.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639" name="Google Shape;639;p20"/>
          <p:cNvSpPr txBox="1"/>
          <p:nvPr/>
        </p:nvSpPr>
        <p:spPr>
          <a:xfrm>
            <a:off x="499346" y="3935634"/>
            <a:ext cx="5460000" cy="2739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Qué puedes hacer</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Diseña experiencias más tranquilas para los huéspedes, con menos mensajes y mensajes más útiles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Ofrece opciones de desintoxicación digital sin dejar de mantener una alta calidad de servicio</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Sustituye el «push» por el «pull», haz que la información sea fácil de encontrar cuando se necesite</a:t>
            </a:r>
            <a:endParaRPr/>
          </a:p>
        </p:txBody>
      </p:sp>
      <p:pic>
        <p:nvPicPr>
          <p:cNvPr id="640" name="Google Shape;640;p20"/>
          <p:cNvPicPr preferRelativeResize="0"/>
          <p:nvPr/>
        </p:nvPicPr>
        <p:blipFill>
          <a:blip r:embed="rId4">
            <a:alphaModFix/>
          </a:blip>
          <a:stretch>
            <a:fillRect/>
          </a:stretch>
        </p:blipFill>
        <p:spPr>
          <a:xfrm>
            <a:off x="7137150" y="-1"/>
            <a:ext cx="5054850" cy="43673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21"/>
          <p:cNvSpPr/>
          <p:nvPr/>
        </p:nvSpPr>
        <p:spPr>
          <a:xfrm rot="10800000">
            <a:off x="0" y="9127"/>
            <a:ext cx="12185500" cy="152769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647" name="Google Shape;647;p21"/>
          <p:cNvSpPr txBox="1"/>
          <p:nvPr/>
        </p:nvSpPr>
        <p:spPr>
          <a:xfrm>
            <a:off x="478855" y="725519"/>
            <a:ext cx="3264089" cy="811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Ejemplo</a:t>
            </a:r>
            <a:endParaRPr/>
          </a:p>
        </p:txBody>
      </p:sp>
      <p:pic>
        <p:nvPicPr>
          <p:cNvPr id="648" name="Google Shape;648;p21"/>
          <p:cNvPicPr preferRelativeResize="0"/>
          <p:nvPr/>
        </p:nvPicPr>
        <p:blipFill>
          <a:blip r:embed="rId3">
            <a:alphaModFix/>
          </a:blip>
          <a:stretch>
            <a:fillRect/>
          </a:stretch>
        </p:blipFill>
        <p:spPr>
          <a:xfrm>
            <a:off x="-112975" y="114110"/>
            <a:ext cx="5436251" cy="6743901"/>
          </a:xfrm>
          <a:prstGeom prst="rect">
            <a:avLst/>
          </a:prstGeom>
          <a:noFill/>
          <a:ln>
            <a:noFill/>
          </a:ln>
        </p:spPr>
      </p:pic>
      <p:pic>
        <p:nvPicPr>
          <p:cNvPr id="649" name="Google Shape;649;p21"/>
          <p:cNvPicPr preferRelativeResize="0"/>
          <p:nvPr/>
        </p:nvPicPr>
        <p:blipFill rotWithShape="1">
          <a:blip r:embed="rId4">
            <a:alphaModFix/>
          </a:blip>
          <a:srcRect b="16922" l="-761" r="19939" t="12298"/>
          <a:stretch/>
        </p:blipFill>
        <p:spPr>
          <a:xfrm>
            <a:off x="2068026" y="-46907"/>
            <a:ext cx="10117473" cy="6895780"/>
          </a:xfrm>
          <a:prstGeom prst="rect">
            <a:avLst/>
          </a:prstGeom>
          <a:noFill/>
          <a:ln>
            <a:noFill/>
          </a:ln>
        </p:spPr>
      </p:pic>
      <p:grpSp>
        <p:nvGrpSpPr>
          <p:cNvPr id="650" name="Google Shape;650;p21"/>
          <p:cNvGrpSpPr/>
          <p:nvPr/>
        </p:nvGrpSpPr>
        <p:grpSpPr>
          <a:xfrm>
            <a:off x="4235940" y="452039"/>
            <a:ext cx="7931675" cy="5371828"/>
            <a:chOff x="2220100" y="344384"/>
            <a:chExt cx="7772400" cy="5263957"/>
          </a:xfrm>
        </p:grpSpPr>
        <p:pic>
          <p:nvPicPr>
            <p:cNvPr id="651" name="Google Shape;651;p21"/>
            <p:cNvPicPr preferRelativeResize="0"/>
            <p:nvPr/>
          </p:nvPicPr>
          <p:blipFill rotWithShape="1">
            <a:blip r:embed="rId5">
              <a:alphaModFix/>
            </a:blip>
            <a:srcRect b="0" l="0" r="0" t="0"/>
            <a:stretch/>
          </p:blipFill>
          <p:spPr>
            <a:xfrm>
              <a:off x="2220100" y="344384"/>
              <a:ext cx="7772400" cy="364416"/>
            </a:xfrm>
            <a:prstGeom prst="rect">
              <a:avLst/>
            </a:prstGeom>
            <a:noFill/>
            <a:ln>
              <a:noFill/>
            </a:ln>
          </p:spPr>
        </p:pic>
        <p:pic>
          <p:nvPicPr>
            <p:cNvPr id="652" name="Google Shape;652;p21">
              <a:hlinkClick r:id="rId6"/>
            </p:cNvPr>
            <p:cNvPicPr preferRelativeResize="0"/>
            <p:nvPr/>
          </p:nvPicPr>
          <p:blipFill rotWithShape="1">
            <a:blip r:embed="rId7">
              <a:alphaModFix/>
            </a:blip>
            <a:srcRect b="11580" l="0" r="0" t="0"/>
            <a:stretch/>
          </p:blipFill>
          <p:spPr>
            <a:xfrm>
              <a:off x="2220100" y="708800"/>
              <a:ext cx="7772400" cy="4899541"/>
            </a:xfrm>
            <a:prstGeom prst="rect">
              <a:avLst/>
            </a:prstGeom>
            <a:noFill/>
            <a:ln>
              <a:noFill/>
            </a:ln>
          </p:spPr>
        </p:pic>
      </p:grpSp>
      <p:grpSp>
        <p:nvGrpSpPr>
          <p:cNvPr id="653" name="Google Shape;653;p21"/>
          <p:cNvGrpSpPr/>
          <p:nvPr/>
        </p:nvGrpSpPr>
        <p:grpSpPr>
          <a:xfrm rot="-454298">
            <a:off x="3073017" y="4078351"/>
            <a:ext cx="1456200" cy="1406604"/>
            <a:chOff x="7777737" y="4274827"/>
            <a:chExt cx="1456200" cy="1406604"/>
          </a:xfrm>
        </p:grpSpPr>
        <p:sp>
          <p:nvSpPr>
            <p:cNvPr id="654" name="Google Shape;654;p21"/>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5" name="Google Shape;655;p21"/>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8">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
        <p:nvSpPr>
          <p:cNvPr id="656" name="Google Shape;656;p21"/>
          <p:cNvSpPr/>
          <p:nvPr/>
        </p:nvSpPr>
        <p:spPr>
          <a:xfrm rot="5400000">
            <a:off x="1347115" y="556392"/>
            <a:ext cx="108000" cy="1944000"/>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22"/>
          <p:cNvSpPr/>
          <p:nvPr/>
        </p:nvSpPr>
        <p:spPr>
          <a:xfrm rot="10800000">
            <a:off x="0" y="9127"/>
            <a:ext cx="12185500" cy="152769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663" name="Google Shape;663;p22"/>
          <p:cNvPicPr preferRelativeResize="0"/>
          <p:nvPr/>
        </p:nvPicPr>
        <p:blipFill>
          <a:blip r:embed="rId3">
            <a:alphaModFix/>
          </a:blip>
          <a:stretch>
            <a:fillRect/>
          </a:stretch>
        </p:blipFill>
        <p:spPr>
          <a:xfrm>
            <a:off x="0" y="1609750"/>
            <a:ext cx="4223280" cy="5239125"/>
          </a:xfrm>
          <a:prstGeom prst="rect">
            <a:avLst/>
          </a:prstGeom>
          <a:noFill/>
          <a:ln>
            <a:noFill/>
          </a:ln>
        </p:spPr>
      </p:pic>
      <p:sp>
        <p:nvSpPr>
          <p:cNvPr id="664" name="Google Shape;664;p22"/>
          <p:cNvSpPr txBox="1"/>
          <p:nvPr/>
        </p:nvSpPr>
        <p:spPr>
          <a:xfrm>
            <a:off x="478855" y="725519"/>
            <a:ext cx="3264089" cy="811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Ejemplo</a:t>
            </a:r>
            <a:endParaRPr/>
          </a:p>
        </p:txBody>
      </p:sp>
      <p:pic>
        <p:nvPicPr>
          <p:cNvPr id="665" name="Google Shape;665;p22"/>
          <p:cNvPicPr preferRelativeResize="0"/>
          <p:nvPr/>
        </p:nvPicPr>
        <p:blipFill rotWithShape="1">
          <a:blip r:embed="rId4">
            <a:alphaModFix/>
          </a:blip>
          <a:srcRect b="16922" l="-761" r="19939" t="12298"/>
          <a:stretch/>
        </p:blipFill>
        <p:spPr>
          <a:xfrm>
            <a:off x="2074526" y="-105957"/>
            <a:ext cx="10117474" cy="6895780"/>
          </a:xfrm>
          <a:prstGeom prst="rect">
            <a:avLst/>
          </a:prstGeom>
          <a:noFill/>
          <a:ln>
            <a:noFill/>
          </a:ln>
        </p:spPr>
      </p:pic>
      <p:sp>
        <p:nvSpPr>
          <p:cNvPr id="666" name="Google Shape;666;p22"/>
          <p:cNvSpPr/>
          <p:nvPr/>
        </p:nvSpPr>
        <p:spPr>
          <a:xfrm rot="5400000">
            <a:off x="1347115" y="556392"/>
            <a:ext cx="108000" cy="1944000"/>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small black building surrounded by trees&#10;&#10;AI-generated content may be incorrect." id="667" name="Google Shape;667;p22">
            <a:hlinkClick r:id="rId5"/>
          </p:cNvPr>
          <p:cNvPicPr preferRelativeResize="0"/>
          <p:nvPr/>
        </p:nvPicPr>
        <p:blipFill rotWithShape="1">
          <a:blip r:embed="rId6">
            <a:alphaModFix/>
          </a:blip>
          <a:srcRect b="0" l="0" r="0" t="0"/>
          <a:stretch/>
        </p:blipFill>
        <p:spPr>
          <a:xfrm>
            <a:off x="4221799" y="552076"/>
            <a:ext cx="7915826" cy="5239123"/>
          </a:xfrm>
          <a:prstGeom prst="rect">
            <a:avLst/>
          </a:prstGeom>
          <a:noFill/>
          <a:ln>
            <a:noFill/>
          </a:ln>
        </p:spPr>
      </p:pic>
      <p:grpSp>
        <p:nvGrpSpPr>
          <p:cNvPr id="668" name="Google Shape;668;p22"/>
          <p:cNvGrpSpPr/>
          <p:nvPr/>
        </p:nvGrpSpPr>
        <p:grpSpPr>
          <a:xfrm rot="-454298">
            <a:off x="3073017" y="4078351"/>
            <a:ext cx="1456200" cy="1406604"/>
            <a:chOff x="7777737" y="4274827"/>
            <a:chExt cx="1456200" cy="1406604"/>
          </a:xfrm>
        </p:grpSpPr>
        <p:sp>
          <p:nvSpPr>
            <p:cNvPr id="669" name="Google Shape;669;p22"/>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0" name="Google Shape;670;p22"/>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7">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23"/>
          <p:cNvSpPr/>
          <p:nvPr/>
        </p:nvSpPr>
        <p:spPr>
          <a:xfrm rot="10800000">
            <a:off x="0" y="9127"/>
            <a:ext cx="12185500" cy="152769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677" name="Google Shape;677;p23"/>
          <p:cNvSpPr txBox="1"/>
          <p:nvPr/>
        </p:nvSpPr>
        <p:spPr>
          <a:xfrm>
            <a:off x="478855" y="725519"/>
            <a:ext cx="3264089" cy="811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Ejemplo</a:t>
            </a:r>
            <a:endParaRPr/>
          </a:p>
        </p:txBody>
      </p:sp>
      <p:pic>
        <p:nvPicPr>
          <p:cNvPr id="678" name="Google Shape;678;p23"/>
          <p:cNvPicPr preferRelativeResize="0"/>
          <p:nvPr/>
        </p:nvPicPr>
        <p:blipFill>
          <a:blip r:embed="rId3">
            <a:alphaModFix/>
          </a:blip>
          <a:stretch>
            <a:fillRect/>
          </a:stretch>
        </p:blipFill>
        <p:spPr>
          <a:xfrm>
            <a:off x="0" y="1864732"/>
            <a:ext cx="4073850" cy="5053776"/>
          </a:xfrm>
          <a:prstGeom prst="rect">
            <a:avLst/>
          </a:prstGeom>
          <a:noFill/>
          <a:ln>
            <a:noFill/>
          </a:ln>
        </p:spPr>
      </p:pic>
      <p:pic>
        <p:nvPicPr>
          <p:cNvPr id="679" name="Google Shape;679;p23"/>
          <p:cNvPicPr preferRelativeResize="0"/>
          <p:nvPr/>
        </p:nvPicPr>
        <p:blipFill rotWithShape="1">
          <a:blip r:embed="rId4">
            <a:alphaModFix/>
          </a:blip>
          <a:srcRect b="16922" l="-761" r="19939" t="12298"/>
          <a:stretch/>
        </p:blipFill>
        <p:spPr>
          <a:xfrm>
            <a:off x="2068026" y="-46907"/>
            <a:ext cx="10117473" cy="6895780"/>
          </a:xfrm>
          <a:prstGeom prst="rect">
            <a:avLst/>
          </a:prstGeom>
          <a:noFill/>
          <a:ln>
            <a:noFill/>
          </a:ln>
        </p:spPr>
      </p:pic>
      <p:sp>
        <p:nvSpPr>
          <p:cNvPr id="680" name="Google Shape;680;p23"/>
          <p:cNvSpPr/>
          <p:nvPr/>
        </p:nvSpPr>
        <p:spPr>
          <a:xfrm rot="5400000">
            <a:off x="1347115" y="556392"/>
            <a:ext cx="108000" cy="1944000"/>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person sitting in bed with a suitcase&#10;&#10;AI-generated content may be incorrect." id="681" name="Google Shape;681;p23">
            <a:hlinkClick r:id="rId5"/>
          </p:cNvPr>
          <p:cNvPicPr preferRelativeResize="0"/>
          <p:nvPr/>
        </p:nvPicPr>
        <p:blipFill rotWithShape="1">
          <a:blip r:embed="rId6">
            <a:alphaModFix/>
          </a:blip>
          <a:srcRect b="4482" l="0" r="0" t="-350"/>
          <a:stretch/>
        </p:blipFill>
        <p:spPr>
          <a:xfrm>
            <a:off x="4221799" y="506706"/>
            <a:ext cx="7963700" cy="5321070"/>
          </a:xfrm>
          <a:prstGeom prst="rect">
            <a:avLst/>
          </a:prstGeom>
          <a:noFill/>
          <a:ln>
            <a:noFill/>
          </a:ln>
        </p:spPr>
      </p:pic>
      <p:grpSp>
        <p:nvGrpSpPr>
          <p:cNvPr id="682" name="Google Shape;682;p23"/>
          <p:cNvGrpSpPr/>
          <p:nvPr/>
        </p:nvGrpSpPr>
        <p:grpSpPr>
          <a:xfrm rot="-454298">
            <a:off x="3073017" y="4078351"/>
            <a:ext cx="1456200" cy="1406604"/>
            <a:chOff x="7777737" y="4274827"/>
            <a:chExt cx="1456200" cy="1406604"/>
          </a:xfrm>
        </p:grpSpPr>
        <p:sp>
          <p:nvSpPr>
            <p:cNvPr id="683" name="Google Shape;683;p23"/>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4" name="Google Shape;684;p23"/>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7">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24"/>
          <p:cNvSpPr txBox="1"/>
          <p:nvPr/>
        </p:nvSpPr>
        <p:spPr>
          <a:xfrm>
            <a:off x="454694" y="449185"/>
            <a:ext cx="677183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Comunicaciones digitales sostenibles y bienestar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91" name="Google Shape;691;p24"/>
          <p:cNvCxnSpPr/>
          <p:nvPr/>
        </p:nvCxnSpPr>
        <p:spPr>
          <a:xfrm>
            <a:off x="0" y="1564623"/>
            <a:ext cx="7759700" cy="0"/>
          </a:xfrm>
          <a:prstGeom prst="straightConnector1">
            <a:avLst/>
          </a:prstGeom>
          <a:noFill/>
          <a:ln cap="flat" cmpd="sng" w="34925">
            <a:solidFill>
              <a:srgbClr val="62A844"/>
            </a:solidFill>
            <a:prstDash val="dot"/>
            <a:miter lim="8000"/>
            <a:headEnd len="sm" w="sm" type="none"/>
            <a:tailEnd len="sm" w="sm" type="none"/>
          </a:ln>
        </p:spPr>
      </p:cxnSp>
      <p:sp>
        <p:nvSpPr>
          <p:cNvPr id="692" name="Google Shape;692;p24"/>
          <p:cNvSpPr txBox="1"/>
          <p:nvPr/>
        </p:nvSpPr>
        <p:spPr>
          <a:xfrm>
            <a:off x="549910" y="2078796"/>
            <a:ext cx="5983200" cy="458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Medidas prácticas</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2000"/>
              <a:buFont typeface="Arial"/>
              <a:buChar char="•"/>
            </a:pPr>
            <a:r>
              <a:rPr b="1" lang="en-US" sz="2000">
                <a:solidFill>
                  <a:srgbClr val="262626"/>
                </a:solidFill>
                <a:latin typeface="Calibri"/>
                <a:ea typeface="Calibri"/>
                <a:cs typeface="Calibri"/>
                <a:sym typeface="Calibri"/>
              </a:rPr>
              <a:t>Ofrecer una opción de «estancia tranquila»: </a:t>
            </a:r>
            <a:r>
              <a:rPr lang="en-US" sz="2000">
                <a:solidFill>
                  <a:srgbClr val="262626"/>
                </a:solidFill>
                <a:latin typeface="Calibri"/>
                <a:ea typeface="Calibri"/>
                <a:cs typeface="Calibri"/>
                <a:sym typeface="Calibri"/>
              </a:rPr>
              <a:t>menos mensajes, menos avisos, solo actualizaciones esenciales</a:t>
            </a:r>
            <a:endParaRPr/>
          </a:p>
          <a:p>
            <a:pPr indent="-342900" lvl="0" marL="342900" marR="0" rtl="0" algn="l">
              <a:spcBef>
                <a:spcPts val="0"/>
              </a:spcBef>
              <a:spcAft>
                <a:spcPts val="0"/>
              </a:spcAft>
              <a:buClr>
                <a:srgbClr val="62A844"/>
              </a:buClr>
              <a:buSzPts val="2000"/>
              <a:buFont typeface="Arial"/>
              <a:buChar char="•"/>
            </a:pPr>
            <a:r>
              <a:rPr b="1" lang="en-US" sz="2000">
                <a:solidFill>
                  <a:srgbClr val="262626"/>
                </a:solidFill>
                <a:latin typeface="Calibri"/>
                <a:ea typeface="Calibri"/>
                <a:cs typeface="Calibri"/>
                <a:sym typeface="Calibri"/>
              </a:rPr>
              <a:t>Proporcionar un centro de información sencillo para los huéspedes: </a:t>
            </a:r>
            <a:r>
              <a:rPr lang="en-US" sz="2000">
                <a:solidFill>
                  <a:srgbClr val="262626"/>
                </a:solidFill>
                <a:latin typeface="Calibri"/>
                <a:ea typeface="Calibri"/>
                <a:cs typeface="Calibri"/>
                <a:sym typeface="Calibri"/>
              </a:rPr>
              <a:t>una página con código QR que sustituya a los múltiples mensajes y folletos</a:t>
            </a:r>
            <a:endParaRPr/>
          </a:p>
          <a:p>
            <a:pPr indent="-342900" lvl="0" marL="342900" marR="0" rtl="0" algn="l">
              <a:spcBef>
                <a:spcPts val="0"/>
              </a:spcBef>
              <a:spcAft>
                <a:spcPts val="0"/>
              </a:spcAft>
              <a:buClr>
                <a:srgbClr val="62A844"/>
              </a:buClr>
              <a:buSzPts val="2000"/>
              <a:buFont typeface="Arial"/>
              <a:buChar char="•"/>
            </a:pPr>
            <a:r>
              <a:rPr b="1" lang="en-US" sz="2000">
                <a:solidFill>
                  <a:srgbClr val="262626"/>
                </a:solidFill>
                <a:latin typeface="Calibri"/>
                <a:ea typeface="Calibri"/>
                <a:cs typeface="Calibri"/>
                <a:sym typeface="Calibri"/>
              </a:rPr>
              <a:t>Establecer horarios de comunicación para los equipos</a:t>
            </a:r>
            <a:r>
              <a:rPr lang="en-US" sz="2000">
                <a:solidFill>
                  <a:srgbClr val="262626"/>
                </a:solidFill>
                <a:latin typeface="Calibri"/>
                <a:ea typeface="Calibri"/>
                <a:cs typeface="Calibri"/>
                <a:sym typeface="Calibri"/>
              </a:rPr>
              <a:t>: tiempos de respuesta acordados, menos notificaciones fuera del horario laboral</a:t>
            </a:r>
            <a:endParaRPr/>
          </a:p>
          <a:p>
            <a:pPr indent="-342900" lvl="0" marL="342900" marR="0" rtl="0" algn="l">
              <a:spcBef>
                <a:spcPts val="0"/>
              </a:spcBef>
              <a:spcAft>
                <a:spcPts val="0"/>
              </a:spcAft>
              <a:buClr>
                <a:srgbClr val="62A844"/>
              </a:buClr>
              <a:buSzPts val="2000"/>
              <a:buFont typeface="Arial"/>
              <a:buChar char="•"/>
            </a:pPr>
            <a:r>
              <a:rPr b="1" lang="en-US" sz="2000">
                <a:solidFill>
                  <a:srgbClr val="262626"/>
                </a:solidFill>
                <a:latin typeface="Calibri"/>
                <a:ea typeface="Calibri"/>
                <a:cs typeface="Calibri"/>
                <a:sym typeface="Calibri"/>
              </a:rPr>
              <a:t>Utilizar mensajes breves y claros que reduzcan las idas y venidas: </a:t>
            </a:r>
            <a:r>
              <a:rPr lang="en-US" sz="2000">
                <a:solidFill>
                  <a:srgbClr val="262626"/>
                </a:solidFill>
                <a:latin typeface="Calibri"/>
                <a:ea typeface="Calibri"/>
                <a:cs typeface="Calibri"/>
                <a:sym typeface="Calibri"/>
              </a:rPr>
              <a:t>una pregunta, una respuesta, un siguiente paso</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pic>
        <p:nvPicPr>
          <p:cNvPr id="693" name="Google Shape;693;p24"/>
          <p:cNvPicPr preferRelativeResize="0"/>
          <p:nvPr/>
        </p:nvPicPr>
        <p:blipFill rotWithShape="1">
          <a:blip r:embed="rId3">
            <a:alphaModFix/>
          </a:blip>
          <a:srcRect b="0" l="0" r="0" t="0"/>
          <a:stretch/>
        </p:blipFill>
        <p:spPr>
          <a:xfrm>
            <a:off x="6224448" y="3278435"/>
            <a:ext cx="4991401" cy="3324968"/>
          </a:xfrm>
          <a:prstGeom prst="rect">
            <a:avLst/>
          </a:prstGeom>
          <a:noFill/>
          <a:ln>
            <a:noFill/>
          </a:ln>
        </p:spPr>
      </p:pic>
      <p:pic>
        <p:nvPicPr>
          <p:cNvPr id="694" name="Google Shape;694;p24"/>
          <p:cNvPicPr preferRelativeResize="0"/>
          <p:nvPr/>
        </p:nvPicPr>
        <p:blipFill>
          <a:blip r:embed="rId4">
            <a:alphaModFix/>
          </a:blip>
          <a:stretch>
            <a:fillRect/>
          </a:stretch>
        </p:blipFill>
        <p:spPr>
          <a:xfrm>
            <a:off x="7378923" y="0"/>
            <a:ext cx="4813076" cy="415852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25"/>
          <p:cNvSpPr txBox="1"/>
          <p:nvPr>
            <p:ph idx="2" type="body"/>
          </p:nvPr>
        </p:nvSpPr>
        <p:spPr>
          <a:xfrm>
            <a:off x="687110" y="157048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02</a:t>
            </a:r>
            <a:endParaRPr/>
          </a:p>
        </p:txBody>
      </p:sp>
      <p:sp>
        <p:nvSpPr>
          <p:cNvPr id="701" name="Google Shape;701;p25"/>
          <p:cNvSpPr/>
          <p:nvPr/>
        </p:nvSpPr>
        <p:spPr>
          <a:xfrm>
            <a:off x="7124926" y="6322924"/>
            <a:ext cx="4517700" cy="3078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02" name="Google Shape;702;p25"/>
          <p:cNvSpPr txBox="1"/>
          <p:nvPr/>
        </p:nvSpPr>
        <p:spPr>
          <a:xfrm>
            <a:off x="7250914" y="6340022"/>
            <a:ext cx="756000" cy="307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Véase también ›</a:t>
            </a:r>
            <a:endParaRPr sz="1000"/>
          </a:p>
        </p:txBody>
      </p:sp>
      <p:sp>
        <p:nvSpPr>
          <p:cNvPr id="703" name="Google Shape;703;p25"/>
          <p:cNvSpPr txBox="1"/>
          <p:nvPr/>
        </p:nvSpPr>
        <p:spPr>
          <a:xfrm>
            <a:off x="8006915" y="638619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04" name="Google Shape;704;p25"/>
          <p:cNvSpPr txBox="1"/>
          <p:nvPr/>
        </p:nvSpPr>
        <p:spPr>
          <a:xfrm>
            <a:off x="8600914" y="6386197"/>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Liderando el cambio ecológico y digital</a:t>
            </a:r>
            <a:endParaRPr/>
          </a:p>
        </p:txBody>
      </p:sp>
      <p:pic>
        <p:nvPicPr>
          <p:cNvPr id="705" name="Google Shape;705;p25"/>
          <p:cNvPicPr preferRelativeResize="0"/>
          <p:nvPr/>
        </p:nvPicPr>
        <p:blipFill rotWithShape="1">
          <a:blip r:embed="rId3">
            <a:alphaModFix/>
          </a:blip>
          <a:srcRect b="0" l="-6290" r="6290" t="0"/>
          <a:stretch/>
        </p:blipFill>
        <p:spPr>
          <a:xfrm>
            <a:off x="3155150" y="576800"/>
            <a:ext cx="9036851" cy="5568300"/>
          </a:xfrm>
          <a:prstGeom prst="rect">
            <a:avLst/>
          </a:prstGeom>
          <a:noFill/>
          <a:ln>
            <a:noFill/>
          </a:ln>
        </p:spPr>
      </p:pic>
      <p:sp>
        <p:nvSpPr>
          <p:cNvPr id="706" name="Google Shape;706;p25"/>
          <p:cNvSpPr txBox="1"/>
          <p:nvPr>
            <p:ph idx="1" type="body"/>
          </p:nvPr>
        </p:nvSpPr>
        <p:spPr>
          <a:xfrm>
            <a:off x="4487194" y="1005050"/>
            <a:ext cx="4564500" cy="4711800"/>
          </a:xfrm>
          <a:prstGeom prst="rect">
            <a:avLst/>
          </a:prstGeom>
          <a:noFill/>
          <a:ln>
            <a:noFill/>
          </a:ln>
        </p:spPr>
        <p:txBody>
          <a:bodyPr anchorCtr="0" anchor="t" bIns="45700" lIns="91425" spcFirstLastPara="1" rIns="91425" wrap="square" tIns="45700">
            <a:normAutofit/>
          </a:bodyPr>
          <a:lstStyle/>
          <a:p>
            <a:pPr indent="0" lvl="0" marL="0" rtl="0" algn="l">
              <a:lnSpc>
                <a:spcPct val="103333"/>
              </a:lnSpc>
              <a:spcBef>
                <a:spcPts val="0"/>
              </a:spcBef>
              <a:spcAft>
                <a:spcPts val="0"/>
              </a:spcAft>
              <a:buClr>
                <a:schemeClr val="lt1"/>
              </a:buClr>
              <a:buSzPts val="4800"/>
              <a:buNone/>
            </a:pPr>
            <a:r>
              <a:rPr b="1" lang="en-US"/>
              <a:t>Comprender </a:t>
            </a:r>
            <a:endParaRPr/>
          </a:p>
          <a:p>
            <a:pPr indent="0" lvl="0" marL="0" rtl="0" algn="l">
              <a:lnSpc>
                <a:spcPct val="103333"/>
              </a:lnSpc>
              <a:spcBef>
                <a:spcPts val="0"/>
              </a:spcBef>
              <a:spcAft>
                <a:spcPts val="0"/>
              </a:spcAft>
              <a:buClr>
                <a:schemeClr val="lt1"/>
              </a:buClr>
              <a:buSzPts val="4800"/>
              <a:buNone/>
            </a:pPr>
            <a:r>
              <a:rPr b="1" lang="en-US"/>
              <a:t>el panorama</a:t>
            </a:r>
            <a:endParaRPr/>
          </a:p>
          <a:p>
            <a:pPr indent="0" lvl="0" marL="0" rtl="0" algn="l">
              <a:lnSpc>
                <a:spcPct val="206666"/>
              </a:lnSpc>
              <a:spcBef>
                <a:spcPts val="0"/>
              </a:spcBef>
              <a:spcAft>
                <a:spcPts val="0"/>
              </a:spcAft>
              <a:buClr>
                <a:schemeClr val="lt1"/>
              </a:buClr>
              <a:buSzPts val="2400"/>
              <a:buNone/>
            </a:pPr>
            <a:r>
              <a:t/>
            </a:r>
            <a:endParaRPr b="1" sz="2400"/>
          </a:p>
          <a:p>
            <a:pPr indent="0" lvl="0" marL="0" rtl="0" algn="l">
              <a:lnSpc>
                <a:spcPct val="206666"/>
              </a:lnSpc>
              <a:spcBef>
                <a:spcPts val="0"/>
              </a:spcBef>
              <a:spcAft>
                <a:spcPts val="0"/>
              </a:spcAft>
              <a:buClr>
                <a:schemeClr val="lt1"/>
              </a:buClr>
              <a:buSzPts val="2400"/>
              <a:buNone/>
            </a:pPr>
            <a:r>
              <a:t/>
            </a:r>
            <a:endParaRPr b="1" sz="2400"/>
          </a:p>
          <a:p>
            <a:pPr indent="0" lvl="0" marL="0" rtl="0" algn="l">
              <a:lnSpc>
                <a:spcPct val="100000"/>
              </a:lnSpc>
              <a:spcBef>
                <a:spcPts val="0"/>
              </a:spcBef>
              <a:spcAft>
                <a:spcPts val="0"/>
              </a:spcAft>
              <a:buClr>
                <a:schemeClr val="lt1"/>
              </a:buClr>
              <a:buSzPts val="2600"/>
              <a:buNone/>
            </a:pPr>
            <a:r>
              <a:rPr lang="en-US" sz="2600"/>
              <a:t>Comunicación ESG y consumidores conscientes</a:t>
            </a:r>
            <a:endParaRPr/>
          </a:p>
          <a:p>
            <a:pPr indent="0" lvl="0" marL="0" rtl="0" algn="l">
              <a:lnSpc>
                <a:spcPct val="225454"/>
              </a:lnSpc>
              <a:spcBef>
                <a:spcPts val="0"/>
              </a:spcBef>
              <a:spcAft>
                <a:spcPts val="0"/>
              </a:spcAft>
              <a:buClr>
                <a:schemeClr val="lt1"/>
              </a:buClr>
              <a:buSzPts val="2200"/>
              <a:buNone/>
            </a:pPr>
            <a:r>
              <a:t/>
            </a:r>
            <a:endParaRPr sz="2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26"/>
          <p:cNvSpPr txBox="1"/>
          <p:nvPr/>
        </p:nvSpPr>
        <p:spPr>
          <a:xfrm>
            <a:off x="49816" y="477165"/>
            <a:ext cx="12104822" cy="1029181"/>
          </a:xfrm>
          <a:prstGeom prst="rect">
            <a:avLst/>
          </a:prstGeom>
          <a:noFill/>
          <a:ln>
            <a:noFill/>
          </a:ln>
        </p:spPr>
        <p:txBody>
          <a:bodyPr anchorCtr="0" anchor="t" bIns="45700" lIns="91425" spcFirstLastPara="1" rIns="91425" wrap="square" tIns="45700">
            <a:noAutofit/>
          </a:bodyPr>
          <a:lstStyle/>
          <a:p>
            <a:pPr indent="0" lvl="0" marL="0" marR="0" rtl="0" algn="ctr">
              <a:lnSpc>
                <a:spcPct val="88000"/>
              </a:lnSpc>
              <a:spcBef>
                <a:spcPts val="0"/>
              </a:spcBef>
              <a:spcAft>
                <a:spcPts val="0"/>
              </a:spcAft>
              <a:buClr>
                <a:srgbClr val="262626"/>
              </a:buClr>
              <a:buSzPts val="4000"/>
              <a:buFont typeface="Arial"/>
              <a:buNone/>
            </a:pPr>
            <a:r>
              <a:rPr b="1" lang="en-US" sz="4000">
                <a:solidFill>
                  <a:srgbClr val="262626"/>
                </a:solidFill>
                <a:latin typeface="Calibri"/>
                <a:ea typeface="Calibri"/>
                <a:cs typeface="Calibri"/>
                <a:sym typeface="Calibri"/>
              </a:rPr>
              <a:t>ESG son las siglas de:</a:t>
            </a:r>
            <a:endParaRPr/>
          </a:p>
          <a:p>
            <a:pPr indent="0" lvl="0" marL="0" marR="0" rtl="0" algn="ctr">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12" name="Google Shape;712;p26"/>
          <p:cNvCxnSpPr/>
          <p:nvPr/>
        </p:nvCxnSpPr>
        <p:spPr>
          <a:xfrm>
            <a:off x="4272953" y="1203794"/>
            <a:ext cx="3835849" cy="0"/>
          </a:xfrm>
          <a:prstGeom prst="straightConnector1">
            <a:avLst/>
          </a:prstGeom>
          <a:noFill/>
          <a:ln cap="flat" cmpd="sng" w="34925">
            <a:solidFill>
              <a:srgbClr val="62A844"/>
            </a:solidFill>
            <a:prstDash val="dot"/>
            <a:miter lim="8000"/>
            <a:headEnd len="sm" w="sm" type="none"/>
            <a:tailEnd len="sm" w="sm" type="none"/>
          </a:ln>
        </p:spPr>
      </p:cxnSp>
      <p:sp>
        <p:nvSpPr>
          <p:cNvPr id="713" name="Google Shape;713;p26"/>
          <p:cNvSpPr/>
          <p:nvPr/>
        </p:nvSpPr>
        <p:spPr>
          <a:xfrm rot="10800000">
            <a:off x="-3" y="3141180"/>
            <a:ext cx="5618093" cy="3710969"/>
          </a:xfrm>
          <a:prstGeom prst="rect">
            <a:avLst/>
          </a:prstGeom>
          <a:noFill/>
          <a:ln>
            <a:noFill/>
          </a:ln>
        </p:spPr>
      </p:sp>
      <p:sp>
        <p:nvSpPr>
          <p:cNvPr id="714" name="Google Shape;714;p26"/>
          <p:cNvSpPr/>
          <p:nvPr/>
        </p:nvSpPr>
        <p:spPr>
          <a:xfrm>
            <a:off x="417541" y="2798833"/>
            <a:ext cx="3547169" cy="3539697"/>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5" name="Google Shape;715;p26"/>
          <p:cNvSpPr txBox="1"/>
          <p:nvPr/>
        </p:nvSpPr>
        <p:spPr>
          <a:xfrm>
            <a:off x="417541" y="3668907"/>
            <a:ext cx="3547169" cy="730328"/>
          </a:xfrm>
          <a:prstGeom prst="rect">
            <a:avLst/>
          </a:prstGeom>
          <a:noFill/>
          <a:ln>
            <a:noFill/>
          </a:ln>
        </p:spPr>
        <p:txBody>
          <a:bodyPr anchorCtr="0" anchor="t" bIns="45700" lIns="91425" spcFirstLastPara="1" rIns="91425" wrap="square" tIns="45700">
            <a:spAutoFit/>
          </a:bodyPr>
          <a:lstStyle/>
          <a:p>
            <a:pPr indent="0" lvl="0" marL="0" marR="0" rtl="0" algn="ctr">
              <a:lnSpc>
                <a:spcPct val="65000"/>
              </a:lnSpc>
              <a:spcBef>
                <a:spcPts val="0"/>
              </a:spcBef>
              <a:spcAft>
                <a:spcPts val="0"/>
              </a:spcAft>
              <a:buNone/>
            </a:pPr>
            <a:r>
              <a:rPr b="1" lang="en-US" sz="3600">
                <a:solidFill>
                  <a:srgbClr val="62A844"/>
                </a:solidFill>
                <a:latin typeface="Calibri"/>
                <a:ea typeface="Calibri"/>
                <a:cs typeface="Calibri"/>
                <a:sym typeface="Calibri"/>
              </a:rPr>
              <a:t>Medioambiental</a:t>
            </a:r>
            <a:endParaRPr/>
          </a:p>
          <a:p>
            <a:pPr indent="0" lvl="0" marL="0" marR="0" rtl="0" algn="ctr">
              <a:lnSpc>
                <a:spcPct val="65000"/>
              </a:lnSpc>
              <a:spcBef>
                <a:spcPts val="0"/>
              </a:spcBef>
              <a:spcAft>
                <a:spcPts val="0"/>
              </a:spcAft>
              <a:buNone/>
            </a:pPr>
            <a:r>
              <a:t/>
            </a:r>
            <a:endParaRPr b="1" sz="3600">
              <a:solidFill>
                <a:srgbClr val="62A844"/>
              </a:solidFill>
              <a:latin typeface="Calibri"/>
              <a:ea typeface="Calibri"/>
              <a:cs typeface="Calibri"/>
              <a:sym typeface="Calibri"/>
            </a:endParaRPr>
          </a:p>
        </p:txBody>
      </p:sp>
      <p:sp>
        <p:nvSpPr>
          <p:cNvPr id="716" name="Google Shape;716;p26"/>
          <p:cNvSpPr txBox="1"/>
          <p:nvPr/>
        </p:nvSpPr>
        <p:spPr>
          <a:xfrm>
            <a:off x="417541" y="4450613"/>
            <a:ext cx="3547200" cy="1906200"/>
          </a:xfrm>
          <a:prstGeom prst="rect">
            <a:avLst/>
          </a:prstGeom>
          <a:noFill/>
          <a:ln>
            <a:noFill/>
          </a:ln>
        </p:spPr>
        <p:txBody>
          <a:bodyPr anchorCtr="0" anchor="t" bIns="45700" lIns="91425" spcFirstLastPara="1" rIns="91425" wrap="square" tIns="45700">
            <a:spAutoFit/>
          </a:bodyPr>
          <a:lstStyle/>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Cómo tu empresa </a:t>
            </a:r>
            <a:endParaRPr sz="1300"/>
          </a:p>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reduce los residuos, el consumo de energía, el consumo de agua, las emisiones y el impacto medioambiental.</a:t>
            </a:r>
            <a:endParaRPr sz="1300"/>
          </a:p>
          <a:p>
            <a:pPr indent="0" lvl="0" marL="0" marR="0" rtl="0" algn="ctr">
              <a:lnSpc>
                <a:spcPct val="103000"/>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17" name="Google Shape;717;p26"/>
          <p:cNvSpPr/>
          <p:nvPr/>
        </p:nvSpPr>
        <p:spPr>
          <a:xfrm rot="31816">
            <a:off x="1539026" y="2008586"/>
            <a:ext cx="1304198" cy="1304198"/>
          </a:xfrm>
          <a:prstGeom prst="ellipse">
            <a:avLst/>
          </a:prstGeom>
          <a:blipFill rotWithShape="1">
            <a:blip r:embed="rId3">
              <a:alphaModFix/>
            </a:blip>
            <a:stretch>
              <a:fillRect b="-28810" l="-21060" r="-247061" t="178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18" name="Google Shape;718;p26"/>
          <p:cNvGrpSpPr/>
          <p:nvPr/>
        </p:nvGrpSpPr>
        <p:grpSpPr>
          <a:xfrm rot="2731816">
            <a:off x="1446204" y="1915801"/>
            <a:ext cx="1489842" cy="1489618"/>
            <a:chOff x="1000491" y="2838436"/>
            <a:chExt cx="2183137" cy="2182809"/>
          </a:xfrm>
        </p:grpSpPr>
        <p:sp>
          <p:nvSpPr>
            <p:cNvPr id="719" name="Google Shape;719;p26"/>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20" name="Google Shape;720;p26"/>
            <p:cNvGrpSpPr/>
            <p:nvPr/>
          </p:nvGrpSpPr>
          <p:grpSpPr>
            <a:xfrm>
              <a:off x="1000491" y="3920861"/>
              <a:ext cx="2183137" cy="1100384"/>
              <a:chOff x="1000491" y="3920861"/>
              <a:chExt cx="2183137" cy="1100384"/>
            </a:xfrm>
          </p:grpSpPr>
          <p:sp>
            <p:nvSpPr>
              <p:cNvPr id="721" name="Google Shape;721;p26"/>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2" name="Google Shape;722;p26"/>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3" name="Google Shape;723;p26"/>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724" name="Google Shape;724;p26"/>
          <p:cNvSpPr/>
          <p:nvPr/>
        </p:nvSpPr>
        <p:spPr>
          <a:xfrm>
            <a:off x="4252967" y="2798833"/>
            <a:ext cx="3547169" cy="3539697"/>
          </a:xfrm>
          <a:prstGeom prst="roundRect">
            <a:avLst>
              <a:gd fmla="val 7861" name="adj"/>
            </a:avLst>
          </a:prstGeom>
          <a:solidFill>
            <a:schemeClr val="lt1"/>
          </a:solidFill>
          <a:ln cap="flat" cmpd="sng" w="28575">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5" name="Google Shape;725;p26"/>
          <p:cNvSpPr txBox="1"/>
          <p:nvPr/>
        </p:nvSpPr>
        <p:spPr>
          <a:xfrm>
            <a:off x="4252967" y="3668907"/>
            <a:ext cx="3547169" cy="435376"/>
          </a:xfrm>
          <a:prstGeom prst="rect">
            <a:avLst/>
          </a:prstGeom>
          <a:noFill/>
          <a:ln>
            <a:noFill/>
          </a:ln>
        </p:spPr>
        <p:txBody>
          <a:bodyPr anchorCtr="0" anchor="t" bIns="45700" lIns="91425" spcFirstLastPara="1" rIns="91425" wrap="square" tIns="45700">
            <a:spAutoFit/>
          </a:bodyPr>
          <a:lstStyle/>
          <a:p>
            <a:pPr indent="0" lvl="0" marL="0" marR="0" rtl="0" algn="ctr">
              <a:lnSpc>
                <a:spcPct val="65000"/>
              </a:lnSpc>
              <a:spcBef>
                <a:spcPts val="0"/>
              </a:spcBef>
              <a:spcAft>
                <a:spcPts val="0"/>
              </a:spcAft>
              <a:buNone/>
            </a:pPr>
            <a:r>
              <a:rPr b="1" lang="en-US" sz="3600">
                <a:solidFill>
                  <a:srgbClr val="0289AE"/>
                </a:solidFill>
                <a:latin typeface="Calibri"/>
                <a:ea typeface="Calibri"/>
                <a:cs typeface="Calibri"/>
                <a:sym typeface="Calibri"/>
              </a:rPr>
              <a:t>Social</a:t>
            </a:r>
            <a:endParaRPr/>
          </a:p>
        </p:txBody>
      </p:sp>
      <p:sp>
        <p:nvSpPr>
          <p:cNvPr id="726" name="Google Shape;726;p26"/>
          <p:cNvSpPr txBox="1"/>
          <p:nvPr/>
        </p:nvSpPr>
        <p:spPr>
          <a:xfrm>
            <a:off x="4247263" y="4450613"/>
            <a:ext cx="3558600" cy="2223300"/>
          </a:xfrm>
          <a:prstGeom prst="rect">
            <a:avLst/>
          </a:prstGeom>
          <a:noFill/>
          <a:ln>
            <a:noFill/>
          </a:ln>
        </p:spPr>
        <p:txBody>
          <a:bodyPr anchorCtr="0" anchor="t" bIns="45700" lIns="91425" spcFirstLastPara="1" rIns="91425" wrap="square" tIns="45700">
            <a:spAutoFit/>
          </a:bodyPr>
          <a:lstStyle/>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Cómo tratas al personal, </a:t>
            </a:r>
            <a:endParaRPr sz="1300"/>
          </a:p>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apoya a su comunidad, promueve el bienestar, </a:t>
            </a:r>
            <a:endParaRPr sz="1300"/>
          </a:p>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la diversidad y las condiciones laborales justas</a:t>
            </a:r>
            <a:endParaRPr sz="1300"/>
          </a:p>
          <a:p>
            <a:pPr indent="0" lvl="0" marL="0" marR="0" rtl="0" algn="ctr">
              <a:lnSpc>
                <a:spcPct val="103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103000"/>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27" name="Google Shape;727;p26"/>
          <p:cNvSpPr/>
          <p:nvPr/>
        </p:nvSpPr>
        <p:spPr>
          <a:xfrm>
            <a:off x="5518516" y="2152680"/>
            <a:ext cx="1016071" cy="1016071"/>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28" name="Google Shape;728;p26"/>
          <p:cNvGrpSpPr/>
          <p:nvPr/>
        </p:nvGrpSpPr>
        <p:grpSpPr>
          <a:xfrm>
            <a:off x="5281630" y="1915801"/>
            <a:ext cx="1489842" cy="1489618"/>
            <a:chOff x="1000491" y="2838436"/>
            <a:chExt cx="2183137" cy="2182809"/>
          </a:xfrm>
        </p:grpSpPr>
        <p:sp>
          <p:nvSpPr>
            <p:cNvPr id="729" name="Google Shape;729;p26"/>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cap="flat" cmpd="sng" w="9525">
              <a:solidFill>
                <a:srgbClr val="0289A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30" name="Google Shape;730;p26"/>
            <p:cNvGrpSpPr/>
            <p:nvPr/>
          </p:nvGrpSpPr>
          <p:grpSpPr>
            <a:xfrm>
              <a:off x="1000491" y="3920861"/>
              <a:ext cx="2183137" cy="1100384"/>
              <a:chOff x="1000491" y="3920861"/>
              <a:chExt cx="2183137" cy="1100384"/>
            </a:xfrm>
          </p:grpSpPr>
          <p:sp>
            <p:nvSpPr>
              <p:cNvPr id="731" name="Google Shape;731;p26"/>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cap="flat" cmpd="sng" w="9525">
                <a:solidFill>
                  <a:srgbClr val="0289A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26"/>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cap="flat" cmpd="sng" w="9525">
                <a:solidFill>
                  <a:srgbClr val="0289A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3" name="Google Shape;733;p26"/>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cap="flat" cmpd="sng" w="9525">
                <a:solidFill>
                  <a:srgbClr val="0289A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734" name="Google Shape;734;p26"/>
          <p:cNvSpPr/>
          <p:nvPr/>
        </p:nvSpPr>
        <p:spPr>
          <a:xfrm>
            <a:off x="7998691" y="2797926"/>
            <a:ext cx="3547169" cy="3539697"/>
          </a:xfrm>
          <a:prstGeom prst="roundRect">
            <a:avLst>
              <a:gd fmla="val 7861" name="adj"/>
            </a:avLst>
          </a:prstGeom>
          <a:solidFill>
            <a:schemeClr val="lt1"/>
          </a:solidFill>
          <a:ln cap="flat" cmpd="sng" w="28575">
            <a:solidFill>
              <a:srgbClr val="30818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5" name="Google Shape;735;p26"/>
          <p:cNvSpPr txBox="1"/>
          <p:nvPr/>
        </p:nvSpPr>
        <p:spPr>
          <a:xfrm>
            <a:off x="7998691" y="3668000"/>
            <a:ext cx="3547169" cy="435376"/>
          </a:xfrm>
          <a:prstGeom prst="rect">
            <a:avLst/>
          </a:prstGeom>
          <a:noFill/>
          <a:ln>
            <a:noFill/>
          </a:ln>
        </p:spPr>
        <p:txBody>
          <a:bodyPr anchorCtr="0" anchor="t" bIns="45700" lIns="91425" spcFirstLastPara="1" rIns="91425" wrap="square" tIns="45700">
            <a:spAutoFit/>
          </a:bodyPr>
          <a:lstStyle/>
          <a:p>
            <a:pPr indent="0" lvl="0" marL="0" marR="0" rtl="0" algn="ctr">
              <a:lnSpc>
                <a:spcPct val="65000"/>
              </a:lnSpc>
              <a:spcBef>
                <a:spcPts val="0"/>
              </a:spcBef>
              <a:spcAft>
                <a:spcPts val="0"/>
              </a:spcAft>
              <a:buNone/>
            </a:pPr>
            <a:r>
              <a:rPr b="1" lang="en-US" sz="3600">
                <a:solidFill>
                  <a:srgbClr val="30818E"/>
                </a:solidFill>
                <a:latin typeface="Calibri"/>
                <a:ea typeface="Calibri"/>
                <a:cs typeface="Calibri"/>
                <a:sym typeface="Calibri"/>
              </a:rPr>
              <a:t>Gobernanza</a:t>
            </a:r>
            <a:endParaRPr/>
          </a:p>
        </p:txBody>
      </p:sp>
      <p:sp>
        <p:nvSpPr>
          <p:cNvPr id="736" name="Google Shape;736;p26"/>
          <p:cNvSpPr txBox="1"/>
          <p:nvPr/>
        </p:nvSpPr>
        <p:spPr>
          <a:xfrm>
            <a:off x="8274275" y="4315951"/>
            <a:ext cx="3182100" cy="2524500"/>
          </a:xfrm>
          <a:prstGeom prst="rect">
            <a:avLst/>
          </a:prstGeom>
          <a:noFill/>
          <a:ln>
            <a:noFill/>
          </a:ln>
        </p:spPr>
        <p:txBody>
          <a:bodyPr anchorCtr="0" anchor="t" bIns="45700" lIns="91425" spcFirstLastPara="1" rIns="91425" wrap="square" tIns="45700">
            <a:spAutoFit/>
          </a:bodyPr>
          <a:lstStyle/>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La responsabilidad con la que se gestiona tu empresa… transparencia, ética, </a:t>
            </a:r>
            <a:endParaRPr sz="1300"/>
          </a:p>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salud y seguridad, </a:t>
            </a:r>
            <a:endParaRPr sz="1300"/>
          </a:p>
          <a:p>
            <a:pPr indent="0" lvl="0" marL="0" marR="0" rtl="0" algn="ctr">
              <a:lnSpc>
                <a:spcPct val="103000"/>
              </a:lnSpc>
              <a:spcBef>
                <a:spcPts val="0"/>
              </a:spcBef>
              <a:spcAft>
                <a:spcPts val="0"/>
              </a:spcAft>
              <a:buNone/>
            </a:pPr>
            <a:r>
              <a:rPr lang="en-US" sz="1900">
                <a:solidFill>
                  <a:srgbClr val="262626"/>
                </a:solidFill>
                <a:latin typeface="Calibri"/>
                <a:ea typeface="Calibri"/>
                <a:cs typeface="Calibri"/>
                <a:sym typeface="Calibri"/>
              </a:rPr>
              <a:t>cumplimiento normativo, gestión de riesgos.</a:t>
            </a:r>
            <a:endParaRPr sz="1300"/>
          </a:p>
          <a:p>
            <a:pPr indent="0" lvl="0" marL="0" marR="0" rtl="0" algn="ctr">
              <a:lnSpc>
                <a:spcPct val="103000"/>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ctr">
              <a:lnSpc>
                <a:spcPct val="103000"/>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37" name="Google Shape;737;p26"/>
          <p:cNvSpPr/>
          <p:nvPr/>
        </p:nvSpPr>
        <p:spPr>
          <a:xfrm>
            <a:off x="9264240" y="2151773"/>
            <a:ext cx="1016071" cy="1016071"/>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38" name="Google Shape;738;p26"/>
          <p:cNvGrpSpPr/>
          <p:nvPr/>
        </p:nvGrpSpPr>
        <p:grpSpPr>
          <a:xfrm>
            <a:off x="9027354" y="1914894"/>
            <a:ext cx="1489842" cy="1489618"/>
            <a:chOff x="1000491" y="2838436"/>
            <a:chExt cx="2183137" cy="2182809"/>
          </a:xfrm>
        </p:grpSpPr>
        <p:sp>
          <p:nvSpPr>
            <p:cNvPr id="739" name="Google Shape;739;p26"/>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40" name="Google Shape;740;p26"/>
            <p:cNvGrpSpPr/>
            <p:nvPr/>
          </p:nvGrpSpPr>
          <p:grpSpPr>
            <a:xfrm>
              <a:off x="1000491" y="3920861"/>
              <a:ext cx="2183137" cy="1100384"/>
              <a:chOff x="1000491" y="3920861"/>
              <a:chExt cx="2183137" cy="1100384"/>
            </a:xfrm>
          </p:grpSpPr>
          <p:sp>
            <p:nvSpPr>
              <p:cNvPr id="741" name="Google Shape;741;p26"/>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p26"/>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3" name="Google Shape;743;p26"/>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744" name="Google Shape;744;p26"/>
          <p:cNvSpPr/>
          <p:nvPr/>
        </p:nvSpPr>
        <p:spPr>
          <a:xfrm rot="31816">
            <a:off x="5374452" y="1975559"/>
            <a:ext cx="1304198" cy="1304198"/>
          </a:xfrm>
          <a:prstGeom prst="ellipse">
            <a:avLst/>
          </a:prstGeom>
          <a:blipFill rotWithShape="1">
            <a:blip r:embed="rId3">
              <a:alphaModFix/>
            </a:blip>
            <a:stretch>
              <a:fillRect b="-24688" l="-134752" r="-133382" t="-233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5" name="Google Shape;745;p26"/>
          <p:cNvSpPr/>
          <p:nvPr/>
        </p:nvSpPr>
        <p:spPr>
          <a:xfrm rot="31816">
            <a:off x="9120176" y="1983469"/>
            <a:ext cx="1304198" cy="1304198"/>
          </a:xfrm>
          <a:prstGeom prst="ellipse">
            <a:avLst/>
          </a:prstGeom>
          <a:blipFill rotWithShape="1">
            <a:blip r:embed="rId3">
              <a:alphaModFix/>
            </a:blip>
            <a:stretch>
              <a:fillRect b="-25991" l="-250142" r="-17979" t="-103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27"/>
          <p:cNvSpPr txBox="1"/>
          <p:nvPr/>
        </p:nvSpPr>
        <p:spPr>
          <a:xfrm>
            <a:off x="570087" y="2366267"/>
            <a:ext cx="4494802" cy="246221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El ESG es el marco que utiliza Europa para definir </a:t>
            </a:r>
            <a:r>
              <a:rPr b="1" lang="en-US" sz="2200">
                <a:solidFill>
                  <a:srgbClr val="262626"/>
                </a:solidFill>
                <a:latin typeface="Calibri"/>
                <a:ea typeface="Calibri"/>
                <a:cs typeface="Calibri"/>
                <a:sym typeface="Calibri"/>
              </a:rPr>
              <a:t>prácticas empresariales responsables y sostenibles</a:t>
            </a:r>
            <a:r>
              <a:rPr lang="en-US" sz="2200">
                <a:solidFill>
                  <a:srgbClr val="262626"/>
                </a:solidFill>
                <a:latin typeface="Calibri"/>
                <a:ea typeface="Calibri"/>
                <a:cs typeface="Calibri"/>
                <a:sym typeface="Calibri"/>
              </a:rPr>
              <a:t>.</a:t>
            </a:r>
            <a:endParaRPr/>
          </a:p>
          <a:p>
            <a:pPr indent="-317500" lvl="0" marL="457200" marR="0" rtl="0" algn="l">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a:p>
            <a:pPr indent="-457200" lvl="0" marL="4572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Las pymes del sector hotelero ya llevan a cabo muchas acciones ESG, pero no siempre las comunican.</a:t>
            </a:r>
            <a:endParaRPr/>
          </a:p>
        </p:txBody>
      </p:sp>
      <p:sp>
        <p:nvSpPr>
          <p:cNvPr id="752" name="Google Shape;752;p27"/>
          <p:cNvSpPr txBox="1"/>
          <p:nvPr/>
        </p:nvSpPr>
        <p:spPr>
          <a:xfrm>
            <a:off x="454695" y="1229473"/>
            <a:ext cx="541753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es importante: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53" name="Google Shape;753;p27"/>
          <p:cNvCxnSpPr/>
          <p:nvPr/>
        </p:nvCxnSpPr>
        <p:spPr>
          <a:xfrm>
            <a:off x="0" y="2038503"/>
            <a:ext cx="6655925" cy="0"/>
          </a:xfrm>
          <a:prstGeom prst="straightConnector1">
            <a:avLst/>
          </a:prstGeom>
          <a:noFill/>
          <a:ln cap="flat" cmpd="sng" w="34925">
            <a:solidFill>
              <a:srgbClr val="62A844"/>
            </a:solidFill>
            <a:prstDash val="dot"/>
            <a:miter lim="8000"/>
            <a:headEnd len="sm" w="sm" type="none"/>
            <a:tailEnd len="sm" w="sm" type="none"/>
          </a:ln>
        </p:spPr>
      </p:cxnSp>
      <p:sp>
        <p:nvSpPr>
          <p:cNvPr id="754" name="Google Shape;754;p27"/>
          <p:cNvSpPr/>
          <p:nvPr/>
        </p:nvSpPr>
        <p:spPr>
          <a:xfrm>
            <a:off x="5872226" y="896211"/>
            <a:ext cx="5512437" cy="1889259"/>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5" name="Google Shape;755;p27"/>
          <p:cNvSpPr txBox="1"/>
          <p:nvPr/>
        </p:nvSpPr>
        <p:spPr>
          <a:xfrm>
            <a:off x="6311720" y="1216984"/>
            <a:ext cx="4718953"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0289AE"/>
                </a:solidFill>
                <a:latin typeface="Calibri"/>
                <a:ea typeface="Calibri"/>
                <a:cs typeface="Calibri"/>
                <a:sym typeface="Calibri"/>
              </a:rPr>
              <a:t>Mensaje clave:</a:t>
            </a:r>
            <a:endParaRPr/>
          </a:p>
          <a:p>
            <a:pPr indent="0" lvl="0" marL="0" marR="0" rtl="0" algn="ctr">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ctr">
              <a:spcBef>
                <a:spcPts val="0"/>
              </a:spcBef>
              <a:spcAft>
                <a:spcPts val="0"/>
              </a:spcAft>
              <a:buNone/>
            </a:pPr>
            <a:r>
              <a:rPr lang="en-US" sz="2000">
                <a:solidFill>
                  <a:srgbClr val="262626"/>
                </a:solidFill>
                <a:latin typeface="Calibri"/>
                <a:ea typeface="Calibri"/>
                <a:cs typeface="Calibri"/>
                <a:sym typeface="Calibri"/>
              </a:rPr>
              <a:t>Lo que ya hace la buena hostelería es ESG. El marketing digital simplemente lo hace visible</a:t>
            </a:r>
            <a:endParaRPr sz="2000">
              <a:solidFill>
                <a:srgbClr val="262626"/>
              </a:solidFill>
              <a:latin typeface="Calibri"/>
              <a:ea typeface="Calibri"/>
              <a:cs typeface="Calibri"/>
              <a:sym typeface="Calibri"/>
            </a:endParaRPr>
          </a:p>
        </p:txBody>
      </p:sp>
      <p:pic>
        <p:nvPicPr>
          <p:cNvPr id="756" name="Google Shape;756;p27"/>
          <p:cNvPicPr preferRelativeResize="0"/>
          <p:nvPr/>
        </p:nvPicPr>
        <p:blipFill rotWithShape="1">
          <a:blip r:embed="rId3">
            <a:alphaModFix/>
          </a:blip>
          <a:srcRect b="6927" l="0" r="0" t="0"/>
          <a:stretch/>
        </p:blipFill>
        <p:spPr>
          <a:xfrm>
            <a:off x="5200822" y="3485053"/>
            <a:ext cx="5357273" cy="332149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28"/>
          <p:cNvSpPr txBox="1"/>
          <p:nvPr/>
        </p:nvSpPr>
        <p:spPr>
          <a:xfrm>
            <a:off x="570075" y="1703300"/>
            <a:ext cx="10746600" cy="1277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Compartir tus acciones en materia medioambiental, social y de gobernanza de forma clara y honesta.</a:t>
            </a:r>
            <a:endParaRPr/>
          </a:p>
          <a:p>
            <a:pPr indent="0" lvl="0" marL="0" marR="0" rtl="0" algn="l">
              <a:spcBef>
                <a:spcPts val="600"/>
              </a:spcBef>
              <a:spcAft>
                <a:spcPts val="0"/>
              </a:spcAft>
              <a:buNone/>
            </a:pPr>
            <a:r>
              <a:t/>
            </a:r>
            <a:endParaRPr sz="2400">
              <a:solidFill>
                <a:srgbClr val="262626"/>
              </a:solidFill>
              <a:latin typeface="Calibri"/>
              <a:ea typeface="Calibri"/>
              <a:cs typeface="Calibri"/>
              <a:sym typeface="Calibri"/>
            </a:endParaRPr>
          </a:p>
        </p:txBody>
      </p:sp>
      <p:sp>
        <p:nvSpPr>
          <p:cNvPr id="763" name="Google Shape;763;p28"/>
          <p:cNvSpPr txBox="1"/>
          <p:nvPr/>
        </p:nvSpPr>
        <p:spPr>
          <a:xfrm>
            <a:off x="454695" y="449185"/>
            <a:ext cx="541753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la comunicación ESG?</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64" name="Google Shape;764;p28"/>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765" name="Google Shape;765;p28"/>
          <p:cNvSpPr txBox="1"/>
          <p:nvPr/>
        </p:nvSpPr>
        <p:spPr>
          <a:xfrm>
            <a:off x="570085" y="2568619"/>
            <a:ext cx="10500300" cy="423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Qué significa</a:t>
            </a:r>
            <a:r>
              <a:rPr lang="en-US" sz="2200">
                <a:solidFill>
                  <a:srgbClr val="0289AE"/>
                </a:solidFill>
                <a:latin typeface="Calibri"/>
                <a:ea typeface="Calibri"/>
                <a:cs typeface="Calibri"/>
                <a:sym typeface="Calibri"/>
              </a:rPr>
              <a:t>:</a:t>
            </a:r>
            <a:endParaRPr/>
          </a:p>
          <a:p>
            <a:pPr indent="-342900" lvl="0" marL="342900"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Comunicar lo que haces, por qué lo haces y qué impacto tiene. </a:t>
            </a:r>
            <a:endParaRPr/>
          </a:p>
          <a:p>
            <a:pPr indent="-342900" lvl="0" marL="342900"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Destacar las acciones de sostenibilidad, el compromiso con la comunidad, las iniciativas del personal y las prácticas éticas</a:t>
            </a:r>
            <a:endParaRPr/>
          </a:p>
          <a:p>
            <a:pPr indent="-342900" lvl="0" marL="342900"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Utilizar plataformas digitales para compartir información creíble y basada en datos.</a:t>
            </a:r>
            <a:endParaRPr/>
          </a:p>
          <a:p>
            <a:pPr indent="-342900" lvl="0" marL="342900"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Facilitar a los clientes la comprensión de tus valores y esfuerzos</a:t>
            </a:r>
            <a:endParaRPr sz="2200">
              <a:solidFill>
                <a:srgbClr val="262626"/>
              </a:solidFill>
              <a:latin typeface="Calibri"/>
              <a:ea typeface="Calibri"/>
              <a:cs typeface="Calibri"/>
              <a:sym typeface="Calibri"/>
            </a:endParaRPr>
          </a:p>
          <a:p>
            <a:pPr indent="0" lvl="0" marL="0" marR="0" rtl="0" algn="l">
              <a:spcBef>
                <a:spcPts val="1000"/>
              </a:spcBef>
              <a:spcAft>
                <a:spcPts val="0"/>
              </a:spcAft>
              <a:buNone/>
            </a:pPr>
            <a:r>
              <a:rPr b="1" lang="en-US" sz="2200">
                <a:solidFill>
                  <a:srgbClr val="0289AE"/>
                </a:solidFill>
                <a:latin typeface="Calibri"/>
                <a:ea typeface="Calibri"/>
                <a:cs typeface="Calibri"/>
                <a:sym typeface="Calibri"/>
              </a:rPr>
              <a:t>Ejemplos de comunicación ESG</a:t>
            </a:r>
            <a:r>
              <a:rPr lang="en-US" sz="2200">
                <a:solidFill>
                  <a:srgbClr val="0289AE"/>
                </a:solidFill>
                <a:latin typeface="Calibri"/>
                <a:ea typeface="Calibri"/>
                <a:cs typeface="Calibri"/>
                <a:sym typeface="Calibri"/>
              </a:rPr>
              <a:t>:</a:t>
            </a:r>
            <a:endParaRPr/>
          </a:p>
          <a:p>
            <a:pPr indent="-342900" lvl="0" marL="342900" marR="0" rtl="0" algn="l">
              <a:spcBef>
                <a:spcPts val="4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Mostrar cómo se separan los residuos</a:t>
            </a:r>
            <a:endParaRPr/>
          </a:p>
          <a:p>
            <a:pPr indent="-342900" lvl="0" marL="342900" marR="0" rtl="0" algn="l">
              <a:spcBef>
                <a:spcPts val="4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Compartir fotos de proveedores locales</a:t>
            </a:r>
            <a:endParaRPr/>
          </a:p>
          <a:p>
            <a:pPr indent="-342900" lvl="0" marL="342900" marR="0" rtl="0" algn="l">
              <a:spcBef>
                <a:spcPts val="4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Publicar mejoras en el ahorro energético</a:t>
            </a:r>
            <a:endParaRPr/>
          </a:p>
          <a:p>
            <a:pPr indent="-342900" lvl="0" marL="342900" marR="0" rtl="0" algn="l">
              <a:spcBef>
                <a:spcPts val="4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Presentar a tu equipo y tu implicación en la comunidad</a:t>
            </a:r>
            <a:endParaRPr/>
          </a:p>
          <a:p>
            <a:pPr indent="-342900" lvl="0" marL="342900" marR="0" rtl="0" algn="l">
              <a:spcBef>
                <a:spcPts val="4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Explicar tu compromiso con el trabajo justo y la seguridad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29"/>
          <p:cNvSpPr/>
          <p:nvPr/>
        </p:nvSpPr>
        <p:spPr>
          <a:xfrm rot="10800000">
            <a:off x="0" y="339722"/>
            <a:ext cx="12185500" cy="174101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772" name="Google Shape;772;p29"/>
          <p:cNvSpPr txBox="1"/>
          <p:nvPr/>
        </p:nvSpPr>
        <p:spPr>
          <a:xfrm>
            <a:off x="744075" y="554725"/>
            <a:ext cx="5039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200">
                <a:solidFill>
                  <a:schemeClr val="lt1"/>
                </a:solidFill>
                <a:latin typeface="Calibri"/>
                <a:ea typeface="Calibri"/>
                <a:cs typeface="Calibri"/>
                <a:sym typeface="Calibri"/>
              </a:rPr>
              <a:t>Expectativas de la UE: una comunicación honesta y basada en datos</a:t>
            </a:r>
            <a:endParaRPr sz="1200"/>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773" name="Google Shape;773;p29"/>
          <p:cNvSpPr/>
          <p:nvPr/>
        </p:nvSpPr>
        <p:spPr>
          <a:xfrm flipH="1">
            <a:off x="744025" y="2241825"/>
            <a:ext cx="5356500" cy="3862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Normas clave de la UE que regulan la comunicación ESG</a:t>
            </a:r>
            <a:r>
              <a:rPr b="1" lang="en-US" sz="1600">
                <a:solidFill>
                  <a:srgbClr val="262626"/>
                </a:solidFill>
                <a:latin typeface="Calibri"/>
                <a:ea typeface="Calibri"/>
                <a:cs typeface="Calibri"/>
                <a:sym typeface="Calibri"/>
              </a:rPr>
              <a:t>:</a:t>
            </a:r>
            <a:endParaRPr sz="1200"/>
          </a:p>
          <a:p>
            <a:pPr indent="-330200" lvl="0" marL="342900" marR="0" rtl="0" algn="l">
              <a:spcBef>
                <a:spcPts val="600"/>
              </a:spcBef>
              <a:spcAft>
                <a:spcPts val="0"/>
              </a:spcAft>
              <a:buClr>
                <a:srgbClr val="62A844"/>
              </a:buClr>
              <a:buSzPts val="1600"/>
              <a:buFont typeface="Arial"/>
              <a:buChar char="•"/>
            </a:pPr>
            <a:r>
              <a:rPr lang="en-US" sz="1600" u="sng">
                <a:solidFill>
                  <a:srgbClr val="262626"/>
                </a:solidFill>
                <a:latin typeface="Calibri"/>
                <a:ea typeface="Calibri"/>
                <a:cs typeface="Calibri"/>
                <a:sym typeface="Calibri"/>
                <a:hlinkClick r:id="rId3">
                  <a:extLst>
                    <a:ext uri="{A12FA001-AC4F-418D-AE19-62706E023703}">
                      <ahyp:hlinkClr val="tx"/>
                    </a:ext>
                  </a:extLst>
                </a:hlinkClick>
              </a:rPr>
              <a:t>Directiva sobre declaraciones ecológicas</a:t>
            </a:r>
            <a:r>
              <a:rPr lang="en-US" sz="1600">
                <a:solidFill>
                  <a:srgbClr val="262626"/>
                </a:solidFill>
                <a:latin typeface="Calibri"/>
                <a:ea typeface="Calibri"/>
                <a:cs typeface="Calibri"/>
                <a:sym typeface="Calibri"/>
              </a:rPr>
              <a:t>: se restringirán las declaraciones vagas o sin verificar («respetuoso con el medio ambiente», «hotel ecológico»)</a:t>
            </a:r>
            <a:endParaRPr sz="1200"/>
          </a:p>
          <a:p>
            <a:pPr indent="-330200" lvl="0" marL="342900" marR="0" rtl="0" algn="l">
              <a:spcBef>
                <a:spcPts val="600"/>
              </a:spcBef>
              <a:spcAft>
                <a:spcPts val="0"/>
              </a:spcAft>
              <a:buClr>
                <a:srgbClr val="62A844"/>
              </a:buClr>
              <a:buSzPts val="1600"/>
              <a:buFont typeface="Arial"/>
              <a:buChar char="•"/>
            </a:pPr>
            <a:r>
              <a:rPr lang="en-US" sz="1600" u="sng">
                <a:solidFill>
                  <a:srgbClr val="262626"/>
                </a:solidFill>
                <a:latin typeface="Calibri"/>
                <a:ea typeface="Calibri"/>
                <a:cs typeface="Calibri"/>
                <a:sym typeface="Calibri"/>
                <a:hlinkClick r:id="rId4">
                  <a:extLst>
                    <a:ext uri="{A12FA001-AC4F-418D-AE19-62706E023703}">
                      <ahyp:hlinkClr val="tx"/>
                    </a:ext>
                  </a:extLst>
                </a:hlinkClick>
              </a:rPr>
              <a:t>CSRD</a:t>
            </a:r>
            <a:r>
              <a:rPr lang="en-US" sz="1600">
                <a:solidFill>
                  <a:srgbClr val="262626"/>
                </a:solidFill>
                <a:latin typeface="Calibri"/>
                <a:ea typeface="Calibri"/>
                <a:cs typeface="Calibri"/>
                <a:sym typeface="Calibri"/>
              </a:rPr>
              <a:t>: las grandes empresas deberán comunicar datos ESG, lo que impulsará a las pymes a ser más transparentes</a:t>
            </a:r>
            <a:endParaRPr sz="1200"/>
          </a:p>
          <a:p>
            <a:pPr indent="-330200" lvl="0" marL="342900" marR="0" rtl="0" algn="l">
              <a:spcBef>
                <a:spcPts val="60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Las declaraciones deben ser específicas, cuantificables y veraces</a:t>
            </a:r>
            <a:endParaRPr b="1" sz="2000">
              <a:solidFill>
                <a:srgbClr val="0289AE"/>
              </a:solidFill>
              <a:latin typeface="Calibri"/>
              <a:ea typeface="Calibri"/>
              <a:cs typeface="Calibri"/>
              <a:sym typeface="Calibri"/>
            </a:endParaRPr>
          </a:p>
          <a:p>
            <a:pPr indent="0" lvl="0" marL="0" marR="0" rtl="0" algn="l">
              <a:spcBef>
                <a:spcPts val="1200"/>
              </a:spcBef>
              <a:spcAft>
                <a:spcPts val="0"/>
              </a:spcAft>
              <a:buNone/>
            </a:pPr>
            <a:r>
              <a:rPr b="1" lang="en-US" sz="2000">
                <a:solidFill>
                  <a:srgbClr val="0289AE"/>
                </a:solidFill>
                <a:latin typeface="Calibri"/>
                <a:ea typeface="Calibri"/>
                <a:cs typeface="Calibri"/>
                <a:sym typeface="Calibri"/>
              </a:rPr>
              <a:t>Así es una comunicación ESG segura:</a:t>
            </a:r>
            <a:endParaRPr sz="1200"/>
          </a:p>
          <a:p>
            <a:pPr indent="-330200" lvl="0" marL="342900" marR="0" rtl="0" algn="l">
              <a:spcBef>
                <a:spcPts val="0"/>
              </a:spcBef>
              <a:spcAft>
                <a:spcPts val="0"/>
              </a:spcAft>
              <a:buClr>
                <a:srgbClr val="62A844"/>
              </a:buClr>
              <a:buSzPts val="1600"/>
              <a:buFont typeface="Arial"/>
              <a:buChar char="•"/>
            </a:pPr>
            <a:r>
              <a:rPr i="1" lang="en-US" sz="1600">
                <a:solidFill>
                  <a:srgbClr val="262626"/>
                </a:solidFill>
                <a:latin typeface="Calibri"/>
                <a:ea typeface="Calibri"/>
                <a:cs typeface="Calibri"/>
                <a:sym typeface="Calibri"/>
              </a:rPr>
              <a:t>«Redujimos el consumo de energía en un 12 % en 2024».</a:t>
            </a:r>
            <a:endParaRPr sz="1200"/>
          </a:p>
          <a:p>
            <a:pPr indent="-330200" lvl="0" marL="342900" marR="0" rtl="0" algn="l">
              <a:spcBef>
                <a:spcPts val="0"/>
              </a:spcBef>
              <a:spcAft>
                <a:spcPts val="0"/>
              </a:spcAft>
              <a:buClr>
                <a:srgbClr val="62A844"/>
              </a:buClr>
              <a:buSzPts val="1600"/>
              <a:buFont typeface="Arial"/>
              <a:buChar char="•"/>
            </a:pPr>
            <a:r>
              <a:rPr i="1" lang="en-US" sz="1600">
                <a:solidFill>
                  <a:srgbClr val="262626"/>
                </a:solidFill>
                <a:latin typeface="Calibri"/>
                <a:ea typeface="Calibri"/>
                <a:cs typeface="Calibri"/>
                <a:sym typeface="Calibri"/>
              </a:rPr>
              <a:t>«El 60 % de nuestros productos proviene de proveedores locales</a:t>
            </a:r>
            <a:r>
              <a:rPr lang="en-US" sz="1600">
                <a:solidFill>
                  <a:srgbClr val="262626"/>
                </a:solidFill>
                <a:latin typeface="Calibri"/>
                <a:ea typeface="Calibri"/>
                <a:cs typeface="Calibri"/>
                <a:sym typeface="Calibri"/>
              </a:rPr>
              <a:t>».</a:t>
            </a:r>
            <a:endParaRPr sz="1200"/>
          </a:p>
        </p:txBody>
      </p:sp>
      <p:pic>
        <p:nvPicPr>
          <p:cNvPr id="774" name="Google Shape;774;p29"/>
          <p:cNvPicPr preferRelativeResize="0"/>
          <p:nvPr/>
        </p:nvPicPr>
        <p:blipFill rotWithShape="1">
          <a:blip r:embed="rId5">
            <a:alphaModFix/>
          </a:blip>
          <a:srcRect b="16922" l="-761" r="23615" t="12298"/>
          <a:stretch/>
        </p:blipFill>
        <p:spPr>
          <a:xfrm>
            <a:off x="5349956" y="504096"/>
            <a:ext cx="6842044" cy="4885527"/>
          </a:xfrm>
          <a:prstGeom prst="rect">
            <a:avLst/>
          </a:prstGeom>
          <a:noFill/>
          <a:ln>
            <a:noFill/>
          </a:ln>
        </p:spPr>
      </p:pic>
      <p:pic>
        <p:nvPicPr>
          <p:cNvPr id="775" name="Google Shape;775;p29" title="How to identify Greenwashing and Make Sustainable Choices"/>
          <p:cNvPicPr preferRelativeResize="0"/>
          <p:nvPr/>
        </p:nvPicPr>
        <p:blipFill rotWithShape="1">
          <a:blip r:embed="rId6">
            <a:alphaModFix/>
          </a:blip>
          <a:srcRect b="-197" l="6686" r="13242" t="197"/>
          <a:stretch/>
        </p:blipFill>
        <p:spPr>
          <a:xfrm>
            <a:off x="6888301" y="951503"/>
            <a:ext cx="5287224" cy="3730752"/>
          </a:xfrm>
          <a:prstGeom prst="rect">
            <a:avLst/>
          </a:prstGeom>
          <a:noFill/>
          <a:ln>
            <a:noFill/>
          </a:ln>
        </p:spPr>
      </p:pic>
      <p:grpSp>
        <p:nvGrpSpPr>
          <p:cNvPr id="776" name="Google Shape;776;p29"/>
          <p:cNvGrpSpPr/>
          <p:nvPr/>
        </p:nvGrpSpPr>
        <p:grpSpPr>
          <a:xfrm rot="-454298">
            <a:off x="10183043" y="4194115"/>
            <a:ext cx="1456200" cy="1406604"/>
            <a:chOff x="7777737" y="4274827"/>
            <a:chExt cx="1456200" cy="1406604"/>
          </a:xfrm>
        </p:grpSpPr>
        <p:sp>
          <p:nvSpPr>
            <p:cNvPr id="777" name="Google Shape;777;p2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8" name="Google Shape;778;p29"/>
            <p:cNvSpPr txBox="1"/>
            <p:nvPr/>
          </p:nvSpPr>
          <p:spPr>
            <a:xfrm>
              <a:off x="7777737" y="4652326"/>
              <a:ext cx="1456200" cy="7629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100">
                  <a:solidFill>
                    <a:schemeClr val="lt1"/>
                  </a:solidFill>
                  <a:latin typeface="Calibri"/>
                  <a:ea typeface="Calibri"/>
                  <a:cs typeface="Calibri"/>
                  <a:sym typeface="Calibri"/>
                </a:rPr>
                <a:t>HAGA CLIC PARA </a:t>
              </a:r>
              <a:r>
                <a:rPr b="1" lang="en-US" sz="2100">
                  <a:solidFill>
                    <a:schemeClr val="lt1"/>
                  </a:solidFill>
                  <a:uFill>
                    <a:noFill/>
                  </a:uFill>
                  <a:latin typeface="Calibri"/>
                  <a:ea typeface="Calibri"/>
                  <a:cs typeface="Calibri"/>
                  <a:sym typeface="Calibri"/>
                  <a:hlinkClick r:id="rId7">
                    <a:extLst>
                      <a:ext uri="{A12FA001-AC4F-418D-AE19-62706E023703}">
                        <ahyp:hlinkClr val="tx"/>
                      </a:ext>
                    </a:extLst>
                  </a:hlinkClick>
                </a:rPr>
                <a:t>VER</a:t>
              </a:r>
              <a:endParaRPr b="1" sz="2100">
                <a:solidFill>
                  <a:schemeClr val="lt1"/>
                </a:solidFill>
                <a:latin typeface="Calibri"/>
                <a:ea typeface="Calibri"/>
                <a:cs typeface="Calibri"/>
                <a:sym typeface="Calibri"/>
              </a:endParaRPr>
            </a:p>
          </p:txBody>
        </p:sp>
      </p:grpSp>
      <p:sp>
        <p:nvSpPr>
          <p:cNvPr id="779" name="Google Shape;779;p29"/>
          <p:cNvSpPr txBox="1"/>
          <p:nvPr/>
        </p:nvSpPr>
        <p:spPr>
          <a:xfrm>
            <a:off x="6888301" y="5690526"/>
            <a:ext cx="381627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rgbClr val="62A844"/>
                </a:solidFill>
                <a:latin typeface="Calibri"/>
                <a:ea typeface="Calibri"/>
                <a:cs typeface="Calibri"/>
                <a:sym typeface="Calibri"/>
                <a:hlinkClick r:id="rId8">
                  <a:extLst>
                    <a:ext uri="{A12FA001-AC4F-418D-AE19-62706E023703}">
                      <ahyp:hlinkClr val="tx"/>
                    </a:ext>
                  </a:extLst>
                </a:hlinkClick>
              </a:rPr>
              <a:t>Cómo identificar el «greenwashing» y tomar decisiones sostenibles</a:t>
            </a:r>
            <a:endParaRPr sz="1800">
              <a:solidFill>
                <a:srgbClr val="62A844"/>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1"/>
                                        <p:tgtEl>
                                          <p:spTgt spid="7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30"/>
          <p:cNvSpPr/>
          <p:nvPr/>
        </p:nvSpPr>
        <p:spPr>
          <a:xfrm flipH="1">
            <a:off x="706594" y="2937278"/>
            <a:ext cx="3415551" cy="3505496"/>
          </a:xfrm>
          <a:custGeom>
            <a:rect b="b" l="l" r="r" t="t"/>
            <a:pathLst>
              <a:path extrusionOk="0" h="5091" w="4475">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lt1"/>
          </a:solidFill>
          <a:ln cap="flat" cmpd="sng" w="12700">
            <a:solidFill>
              <a:srgbClr val="62A844"/>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86" name="Google Shape;786;p30"/>
          <p:cNvSpPr/>
          <p:nvPr/>
        </p:nvSpPr>
        <p:spPr>
          <a:xfrm flipH="1">
            <a:off x="4279213" y="2937278"/>
            <a:ext cx="3421866" cy="3505496"/>
          </a:xfrm>
          <a:custGeom>
            <a:rect b="b" l="l" r="r" t="t"/>
            <a:pathLst>
              <a:path extrusionOk="0" h="5091" w="4475">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lt1"/>
          </a:solidFill>
          <a:ln cap="flat" cmpd="sng" w="12700">
            <a:solidFill>
              <a:srgbClr val="0289AE"/>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87" name="Google Shape;787;p30"/>
          <p:cNvSpPr/>
          <p:nvPr/>
        </p:nvSpPr>
        <p:spPr>
          <a:xfrm flipH="1">
            <a:off x="7871429" y="2937278"/>
            <a:ext cx="3415479" cy="3505496"/>
          </a:xfrm>
          <a:custGeom>
            <a:rect b="b" l="l" r="r" t="t"/>
            <a:pathLst>
              <a:path extrusionOk="0" h="5091" w="4475">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lt1"/>
          </a:solidFill>
          <a:ln cap="flat" cmpd="sng" w="12700">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88" name="Google Shape;788;p30"/>
          <p:cNvSpPr/>
          <p:nvPr/>
        </p:nvSpPr>
        <p:spPr>
          <a:xfrm flipH="1">
            <a:off x="706595" y="2937278"/>
            <a:ext cx="3210723" cy="579831"/>
          </a:xfrm>
          <a:custGeom>
            <a:rect b="b" l="l" r="r" t="t"/>
            <a:pathLst>
              <a:path extrusionOk="0" h="579831" w="3210723">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9" name="Google Shape;789;p30"/>
          <p:cNvSpPr/>
          <p:nvPr/>
        </p:nvSpPr>
        <p:spPr>
          <a:xfrm flipH="1">
            <a:off x="4279213" y="2937278"/>
            <a:ext cx="3210723" cy="579831"/>
          </a:xfrm>
          <a:custGeom>
            <a:rect b="b" l="l" r="r" t="t"/>
            <a:pathLst>
              <a:path extrusionOk="0" h="579831" w="3210723">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0" name="Google Shape;790;p30"/>
          <p:cNvSpPr/>
          <p:nvPr/>
        </p:nvSpPr>
        <p:spPr>
          <a:xfrm flipH="1">
            <a:off x="7871430" y="2937278"/>
            <a:ext cx="3210723" cy="579831"/>
          </a:xfrm>
          <a:custGeom>
            <a:rect b="b" l="l" r="r" t="t"/>
            <a:pathLst>
              <a:path extrusionOk="0" h="579831" w="3210723">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30"/>
          <p:cNvSpPr/>
          <p:nvPr/>
        </p:nvSpPr>
        <p:spPr>
          <a:xfrm flipH="1">
            <a:off x="669379" y="1940550"/>
            <a:ext cx="10465800" cy="107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200">
                <a:solidFill>
                  <a:srgbClr val="0289AE"/>
                </a:solidFill>
                <a:latin typeface="Calibri"/>
                <a:ea typeface="Calibri"/>
                <a:cs typeface="Calibri"/>
                <a:sym typeface="Calibri"/>
              </a:rPr>
              <a:t>La comunicación ESG conecta tus acciones de sostenibilidad con las personas a las que les importan.</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792" name="Google Shape;792;p30"/>
          <p:cNvSpPr txBox="1"/>
          <p:nvPr/>
        </p:nvSpPr>
        <p:spPr>
          <a:xfrm>
            <a:off x="870364" y="3075255"/>
            <a:ext cx="2579600" cy="622414"/>
          </a:xfrm>
          <a:prstGeom prst="rect">
            <a:avLst/>
          </a:prstGeom>
          <a:noFill/>
          <a:ln>
            <a:noFill/>
          </a:ln>
        </p:spPr>
        <p:txBody>
          <a:bodyPr anchorCtr="0" anchor="t" bIns="45700" lIns="91425" spcFirstLastPara="1" rIns="91425" wrap="square" tIns="45700">
            <a:spAutoFit/>
          </a:bodyPr>
          <a:lstStyle/>
          <a:p>
            <a:pPr indent="0" lvl="0" marL="0" marR="0" rtl="0" algn="l">
              <a:lnSpc>
                <a:spcPct val="83333"/>
              </a:lnSpc>
              <a:spcBef>
                <a:spcPts val="0"/>
              </a:spcBef>
              <a:spcAft>
                <a:spcPts val="0"/>
              </a:spcAft>
              <a:buNone/>
            </a:pPr>
            <a:r>
              <a:rPr b="1" lang="en-US" sz="2400">
                <a:solidFill>
                  <a:schemeClr val="lt1"/>
                </a:solidFill>
                <a:latin typeface="Calibri"/>
                <a:ea typeface="Calibri"/>
                <a:cs typeface="Calibri"/>
                <a:sym typeface="Calibri"/>
              </a:rPr>
              <a:t>Para tu empresa</a:t>
            </a:r>
            <a:endParaRPr/>
          </a:p>
          <a:p>
            <a:pPr indent="0" lvl="0" marL="0" marR="0" rtl="0" algn="l">
              <a:lnSpc>
                <a:spcPct val="83333"/>
              </a:lnSpc>
              <a:spcBef>
                <a:spcPts val="0"/>
              </a:spcBef>
              <a:spcAft>
                <a:spcPts val="0"/>
              </a:spcAft>
              <a:buNone/>
            </a:pPr>
            <a:r>
              <a:t/>
            </a:r>
            <a:endParaRPr b="1" sz="2400">
              <a:solidFill>
                <a:schemeClr val="lt1"/>
              </a:solidFill>
              <a:latin typeface="Calibri"/>
              <a:ea typeface="Calibri"/>
              <a:cs typeface="Calibri"/>
              <a:sym typeface="Calibri"/>
            </a:endParaRPr>
          </a:p>
        </p:txBody>
      </p:sp>
      <p:sp>
        <p:nvSpPr>
          <p:cNvPr id="793" name="Google Shape;793;p30"/>
          <p:cNvSpPr txBox="1"/>
          <p:nvPr/>
        </p:nvSpPr>
        <p:spPr>
          <a:xfrm>
            <a:off x="4474921" y="3075255"/>
            <a:ext cx="2315557" cy="622414"/>
          </a:xfrm>
          <a:prstGeom prst="rect">
            <a:avLst/>
          </a:prstGeom>
          <a:noFill/>
          <a:ln>
            <a:noFill/>
          </a:ln>
        </p:spPr>
        <p:txBody>
          <a:bodyPr anchorCtr="0" anchor="t" bIns="45700" lIns="91425" spcFirstLastPara="1" rIns="91425" wrap="square" tIns="45700">
            <a:spAutoFit/>
          </a:bodyPr>
          <a:lstStyle/>
          <a:p>
            <a:pPr indent="0" lvl="0" marL="0" marR="0" rtl="0" algn="l">
              <a:lnSpc>
                <a:spcPct val="83333"/>
              </a:lnSpc>
              <a:spcBef>
                <a:spcPts val="0"/>
              </a:spcBef>
              <a:spcAft>
                <a:spcPts val="0"/>
              </a:spcAft>
              <a:buNone/>
            </a:pPr>
            <a:r>
              <a:rPr b="1" lang="en-US" sz="2400">
                <a:solidFill>
                  <a:schemeClr val="lt1"/>
                </a:solidFill>
                <a:latin typeface="Calibri"/>
                <a:ea typeface="Calibri"/>
                <a:cs typeface="Calibri"/>
                <a:sym typeface="Calibri"/>
              </a:rPr>
              <a:t>Para tu equipo</a:t>
            </a:r>
            <a:endParaRPr/>
          </a:p>
          <a:p>
            <a:pPr indent="0" lvl="0" marL="0" marR="0" rtl="0" algn="l">
              <a:lnSpc>
                <a:spcPct val="83333"/>
              </a:lnSpc>
              <a:spcBef>
                <a:spcPts val="0"/>
              </a:spcBef>
              <a:spcAft>
                <a:spcPts val="0"/>
              </a:spcAft>
              <a:buNone/>
            </a:pPr>
            <a:r>
              <a:t/>
            </a:r>
            <a:endParaRPr b="1" sz="2400">
              <a:solidFill>
                <a:schemeClr val="lt1"/>
              </a:solidFill>
              <a:latin typeface="Calibri"/>
              <a:ea typeface="Calibri"/>
              <a:cs typeface="Calibri"/>
              <a:sym typeface="Calibri"/>
            </a:endParaRPr>
          </a:p>
        </p:txBody>
      </p:sp>
      <p:sp>
        <p:nvSpPr>
          <p:cNvPr id="794" name="Google Shape;794;p30"/>
          <p:cNvSpPr txBox="1"/>
          <p:nvPr/>
        </p:nvSpPr>
        <p:spPr>
          <a:xfrm>
            <a:off x="7970971" y="3075255"/>
            <a:ext cx="2757126" cy="622414"/>
          </a:xfrm>
          <a:prstGeom prst="rect">
            <a:avLst/>
          </a:prstGeom>
          <a:noFill/>
          <a:ln>
            <a:noFill/>
          </a:ln>
        </p:spPr>
        <p:txBody>
          <a:bodyPr anchorCtr="0" anchor="t" bIns="45700" lIns="91425" spcFirstLastPara="1" rIns="91425" wrap="square" tIns="45700">
            <a:spAutoFit/>
          </a:bodyPr>
          <a:lstStyle/>
          <a:p>
            <a:pPr indent="0" lvl="0" marL="0" marR="0" rtl="0" algn="l">
              <a:lnSpc>
                <a:spcPct val="83333"/>
              </a:lnSpc>
              <a:spcBef>
                <a:spcPts val="0"/>
              </a:spcBef>
              <a:spcAft>
                <a:spcPts val="0"/>
              </a:spcAft>
              <a:buNone/>
            </a:pPr>
            <a:r>
              <a:rPr b="1" lang="en-US" sz="2400">
                <a:solidFill>
                  <a:schemeClr val="lt1"/>
                </a:solidFill>
                <a:latin typeface="Calibri"/>
                <a:ea typeface="Calibri"/>
                <a:cs typeface="Calibri"/>
                <a:sym typeface="Calibri"/>
              </a:rPr>
              <a:t>Para tus clientes</a:t>
            </a:r>
            <a:endParaRPr/>
          </a:p>
          <a:p>
            <a:pPr indent="0" lvl="0" marL="0" marR="0" rtl="0" algn="l">
              <a:lnSpc>
                <a:spcPct val="83333"/>
              </a:lnSpc>
              <a:spcBef>
                <a:spcPts val="0"/>
              </a:spcBef>
              <a:spcAft>
                <a:spcPts val="0"/>
              </a:spcAft>
              <a:buNone/>
            </a:pPr>
            <a:r>
              <a:t/>
            </a:r>
            <a:endParaRPr b="1" sz="2400">
              <a:solidFill>
                <a:schemeClr val="lt1"/>
              </a:solidFill>
              <a:latin typeface="Calibri"/>
              <a:ea typeface="Calibri"/>
              <a:cs typeface="Calibri"/>
              <a:sym typeface="Calibri"/>
            </a:endParaRPr>
          </a:p>
        </p:txBody>
      </p:sp>
      <p:sp>
        <p:nvSpPr>
          <p:cNvPr id="795" name="Google Shape;795;p30"/>
          <p:cNvSpPr/>
          <p:nvPr/>
        </p:nvSpPr>
        <p:spPr>
          <a:xfrm>
            <a:off x="3046879" y="5806642"/>
            <a:ext cx="799847" cy="91821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96" name="Google Shape;796;p30"/>
          <p:cNvSpPr/>
          <p:nvPr/>
        </p:nvSpPr>
        <p:spPr>
          <a:xfrm>
            <a:off x="6608960" y="5806642"/>
            <a:ext cx="799847" cy="91821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97" name="Google Shape;797;p30"/>
          <p:cNvSpPr/>
          <p:nvPr/>
        </p:nvSpPr>
        <p:spPr>
          <a:xfrm>
            <a:off x="10205035" y="5806642"/>
            <a:ext cx="799847" cy="91821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98" name="Google Shape;798;p30"/>
          <p:cNvSpPr txBox="1"/>
          <p:nvPr/>
        </p:nvSpPr>
        <p:spPr>
          <a:xfrm>
            <a:off x="669377" y="449175"/>
            <a:ext cx="6304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la comunicación ESG es importante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99" name="Google Shape;799;p30"/>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grpSp>
        <p:nvGrpSpPr>
          <p:cNvPr id="800" name="Google Shape;800;p30"/>
          <p:cNvGrpSpPr/>
          <p:nvPr/>
        </p:nvGrpSpPr>
        <p:grpSpPr>
          <a:xfrm>
            <a:off x="3195796" y="5907990"/>
            <a:ext cx="510894" cy="524132"/>
            <a:chOff x="6481412" y="352859"/>
            <a:chExt cx="1093018" cy="1091619"/>
          </a:xfrm>
        </p:grpSpPr>
        <p:sp>
          <p:nvSpPr>
            <p:cNvPr id="801" name="Google Shape;801;p30"/>
            <p:cNvSpPr/>
            <p:nvPr/>
          </p:nvSpPr>
          <p:spPr>
            <a:xfrm>
              <a:off x="6481412" y="352859"/>
              <a:ext cx="1093018" cy="1091619"/>
            </a:xfrm>
            <a:custGeom>
              <a:rect b="b" l="l" r="r" t="t"/>
              <a:pathLst>
                <a:path extrusionOk="0" h="1091619" w="1093018">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2" name="Google Shape;802;p30"/>
            <p:cNvSpPr/>
            <p:nvPr/>
          </p:nvSpPr>
          <p:spPr>
            <a:xfrm>
              <a:off x="6806456" y="1118090"/>
              <a:ext cx="112453" cy="112453"/>
            </a:xfrm>
            <a:custGeom>
              <a:rect b="b" l="l" r="r" t="t"/>
              <a:pathLst>
                <a:path extrusionOk="0" h="112453" w="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3" name="Google Shape;803;p30"/>
            <p:cNvSpPr/>
            <p:nvPr/>
          </p:nvSpPr>
          <p:spPr>
            <a:xfrm>
              <a:off x="7387922" y="1112604"/>
              <a:ext cx="112453" cy="112453"/>
            </a:xfrm>
            <a:custGeom>
              <a:rect b="b" l="l" r="r" t="t"/>
              <a:pathLst>
                <a:path extrusionOk="0" h="112453" w="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4" name="Google Shape;804;p30"/>
            <p:cNvSpPr/>
            <p:nvPr/>
          </p:nvSpPr>
          <p:spPr>
            <a:xfrm>
              <a:off x="6814146" y="1266199"/>
              <a:ext cx="107505" cy="106967"/>
            </a:xfrm>
            <a:custGeom>
              <a:rect b="b" l="l" r="r" t="t"/>
              <a:pathLst>
                <a:path extrusionOk="0" h="106967" w="107505">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5" name="Google Shape;805;p30"/>
            <p:cNvSpPr/>
            <p:nvPr/>
          </p:nvSpPr>
          <p:spPr>
            <a:xfrm>
              <a:off x="7396151" y="1260714"/>
              <a:ext cx="106967" cy="107505"/>
            </a:xfrm>
            <a:custGeom>
              <a:rect b="b" l="l" r="r" t="t"/>
              <a:pathLst>
                <a:path extrusionOk="0" h="107505" w="106967">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6" name="Google Shape;806;p30"/>
            <p:cNvSpPr/>
            <p:nvPr/>
          </p:nvSpPr>
          <p:spPr>
            <a:xfrm>
              <a:off x="7009421" y="1078369"/>
              <a:ext cx="290837" cy="292055"/>
            </a:xfrm>
            <a:custGeom>
              <a:rect b="b" l="l" r="r" t="t"/>
              <a:pathLst>
                <a:path extrusionOk="0" h="292055" w="290837">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p30"/>
            <p:cNvSpPr/>
            <p:nvPr/>
          </p:nvSpPr>
          <p:spPr>
            <a:xfrm>
              <a:off x="6584292" y="448856"/>
              <a:ext cx="170051" cy="233134"/>
            </a:xfrm>
            <a:custGeom>
              <a:rect b="b" l="l" r="r" t="t"/>
              <a:pathLst>
                <a:path extrusionOk="0" h="233134" w="170051">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8" name="Google Shape;808;p30"/>
          <p:cNvGrpSpPr/>
          <p:nvPr/>
        </p:nvGrpSpPr>
        <p:grpSpPr>
          <a:xfrm>
            <a:off x="6729540" y="5947423"/>
            <a:ext cx="557064" cy="538261"/>
            <a:chOff x="8130434" y="5055580"/>
            <a:chExt cx="1018347" cy="1051755"/>
          </a:xfrm>
        </p:grpSpPr>
        <p:sp>
          <p:nvSpPr>
            <p:cNvPr id="809" name="Google Shape;809;p30"/>
            <p:cNvSpPr/>
            <p:nvPr/>
          </p:nvSpPr>
          <p:spPr>
            <a:xfrm>
              <a:off x="8130434" y="5423165"/>
              <a:ext cx="1018347" cy="684170"/>
            </a:xfrm>
            <a:custGeom>
              <a:rect b="b" l="l" r="r" t="t"/>
              <a:pathLst>
                <a:path extrusionOk="0" h="684170" w="1018347">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30"/>
            <p:cNvSpPr/>
            <p:nvPr/>
          </p:nvSpPr>
          <p:spPr>
            <a:xfrm>
              <a:off x="8141304" y="5055580"/>
              <a:ext cx="996567" cy="387648"/>
            </a:xfrm>
            <a:custGeom>
              <a:rect b="b" l="l" r="r" t="t"/>
              <a:pathLst>
                <a:path extrusionOk="0" h="387648" w="996567">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1" name="Google Shape;811;p30"/>
            <p:cNvSpPr/>
            <p:nvPr/>
          </p:nvSpPr>
          <p:spPr>
            <a:xfrm>
              <a:off x="8628698" y="5920718"/>
              <a:ext cx="24178" cy="18453"/>
            </a:xfrm>
            <a:custGeom>
              <a:rect b="b" l="l" r="r" t="t"/>
              <a:pathLst>
                <a:path extrusionOk="0" h="18453" w="24178">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2" name="Google Shape;812;p30"/>
            <p:cNvSpPr/>
            <p:nvPr/>
          </p:nvSpPr>
          <p:spPr>
            <a:xfrm>
              <a:off x="8629445" y="5866191"/>
              <a:ext cx="18521" cy="19967"/>
            </a:xfrm>
            <a:custGeom>
              <a:rect b="b" l="l" r="r" t="t"/>
              <a:pathLst>
                <a:path extrusionOk="0" h="19967" w="18521">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30"/>
            <p:cNvSpPr/>
            <p:nvPr/>
          </p:nvSpPr>
          <p:spPr>
            <a:xfrm>
              <a:off x="8629444" y="5974457"/>
              <a:ext cx="18463" cy="20370"/>
            </a:xfrm>
            <a:custGeom>
              <a:rect b="b" l="l" r="r" t="t"/>
              <a:pathLst>
                <a:path extrusionOk="0" h="20370" w="18463">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4" name="Google Shape;814;p30"/>
            <p:cNvSpPr/>
            <p:nvPr/>
          </p:nvSpPr>
          <p:spPr>
            <a:xfrm>
              <a:off x="8629444" y="6027447"/>
              <a:ext cx="18462" cy="22290"/>
            </a:xfrm>
            <a:custGeom>
              <a:rect b="b" l="l" r="r" t="t"/>
              <a:pathLst>
                <a:path extrusionOk="0" h="22290" w="18462">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30"/>
            <p:cNvSpPr/>
            <p:nvPr/>
          </p:nvSpPr>
          <p:spPr>
            <a:xfrm>
              <a:off x="8988680" y="5867343"/>
              <a:ext cx="49770" cy="22301"/>
            </a:xfrm>
            <a:custGeom>
              <a:rect b="b" l="l" r="r" t="t"/>
              <a:pathLst>
                <a:path extrusionOk="0" h="22301" w="49770">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30"/>
            <p:cNvSpPr/>
            <p:nvPr/>
          </p:nvSpPr>
          <p:spPr>
            <a:xfrm>
              <a:off x="8928752" y="5655382"/>
              <a:ext cx="92128" cy="28207"/>
            </a:xfrm>
            <a:custGeom>
              <a:rect b="b" l="l" r="r" t="t"/>
              <a:pathLst>
                <a:path extrusionOk="0" h="28207" w="92128">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30"/>
            <p:cNvSpPr/>
            <p:nvPr/>
          </p:nvSpPr>
          <p:spPr>
            <a:xfrm>
              <a:off x="8515101" y="5128934"/>
              <a:ext cx="242929" cy="21119"/>
            </a:xfrm>
            <a:custGeom>
              <a:rect b="b" l="l" r="r" t="t"/>
              <a:pathLst>
                <a:path extrusionOk="0" h="21119" w="24292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30"/>
            <p:cNvSpPr/>
            <p:nvPr/>
          </p:nvSpPr>
          <p:spPr>
            <a:xfrm>
              <a:off x="8516253" y="5237527"/>
              <a:ext cx="242929" cy="21386"/>
            </a:xfrm>
            <a:custGeom>
              <a:rect b="b" l="l" r="r" t="t"/>
              <a:pathLst>
                <a:path extrusionOk="0" h="21386" w="242929">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9" name="Google Shape;819;p30"/>
            <p:cNvSpPr/>
            <p:nvPr/>
          </p:nvSpPr>
          <p:spPr>
            <a:xfrm>
              <a:off x="8515485" y="5183460"/>
              <a:ext cx="243321" cy="20735"/>
            </a:xfrm>
            <a:custGeom>
              <a:rect b="b" l="l" r="r" t="t"/>
              <a:pathLst>
                <a:path extrusionOk="0" h="20735" w="243321">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20" name="Google Shape;820;p30"/>
          <p:cNvGrpSpPr/>
          <p:nvPr/>
        </p:nvGrpSpPr>
        <p:grpSpPr>
          <a:xfrm>
            <a:off x="10337629" y="5942663"/>
            <a:ext cx="501059" cy="548729"/>
            <a:chOff x="2403525" y="3625384"/>
            <a:chExt cx="853935" cy="991043"/>
          </a:xfrm>
        </p:grpSpPr>
        <p:sp>
          <p:nvSpPr>
            <p:cNvPr id="821" name="Google Shape;821;p30"/>
            <p:cNvSpPr/>
            <p:nvPr/>
          </p:nvSpPr>
          <p:spPr>
            <a:xfrm>
              <a:off x="2403525" y="3625384"/>
              <a:ext cx="853935" cy="991043"/>
            </a:xfrm>
            <a:custGeom>
              <a:rect b="b" l="l" r="r" t="t"/>
              <a:pathLst>
                <a:path extrusionOk="0" h="991043" w="853935">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30"/>
            <p:cNvSpPr/>
            <p:nvPr/>
          </p:nvSpPr>
          <p:spPr>
            <a:xfrm>
              <a:off x="2592262" y="4172728"/>
              <a:ext cx="170086" cy="102379"/>
            </a:xfrm>
            <a:custGeom>
              <a:rect b="b" l="l" r="r" t="t"/>
              <a:pathLst>
                <a:path extrusionOk="0" h="102379" w="170086">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3" name="Google Shape;823;p30"/>
            <p:cNvSpPr/>
            <p:nvPr/>
          </p:nvSpPr>
          <p:spPr>
            <a:xfrm>
              <a:off x="2779628" y="4206241"/>
              <a:ext cx="102434" cy="171023"/>
            </a:xfrm>
            <a:custGeom>
              <a:rect b="b" l="l" r="r" t="t"/>
              <a:pathLst>
                <a:path extrusionOk="0" h="171023" w="102434">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30"/>
            <p:cNvSpPr/>
            <p:nvPr/>
          </p:nvSpPr>
          <p:spPr>
            <a:xfrm>
              <a:off x="2899237" y="4173246"/>
              <a:ext cx="169747" cy="101861"/>
            </a:xfrm>
            <a:custGeom>
              <a:rect b="b" l="l" r="r" t="t"/>
              <a:pathLst>
                <a:path extrusionOk="0" h="101861" w="169747">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25" name="Google Shape;825;p30"/>
          <p:cNvSpPr txBox="1"/>
          <p:nvPr/>
        </p:nvSpPr>
        <p:spPr>
          <a:xfrm>
            <a:off x="870364" y="3655086"/>
            <a:ext cx="3054900" cy="24054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3333"/>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Crea una reputación de marca más sólida y creíble</a:t>
            </a:r>
            <a:endParaRPr sz="1600"/>
          </a:p>
          <a:p>
            <a:pPr indent="-273050" lvl="0" marL="285750" marR="0" rtl="0" algn="l">
              <a:lnSpc>
                <a:spcPct val="103333"/>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Te diferencia de los competidores menos transparentes</a:t>
            </a:r>
            <a:endParaRPr sz="1600"/>
          </a:p>
          <a:p>
            <a:pPr indent="-273050" lvl="0" marL="285750" marR="0" rtl="0" algn="l">
              <a:lnSpc>
                <a:spcPct val="103333"/>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Atrae a clientes conscientes y fomenta las reservas recurrentes</a:t>
            </a:r>
            <a:endParaRPr sz="1600"/>
          </a:p>
          <a:p>
            <a:pPr indent="-171450" lvl="0" marL="285750" marR="0" rtl="0" algn="l">
              <a:lnSpc>
                <a:spcPct val="103333"/>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826" name="Google Shape;826;p30"/>
          <p:cNvSpPr txBox="1"/>
          <p:nvPr/>
        </p:nvSpPr>
        <p:spPr>
          <a:xfrm>
            <a:off x="4474921" y="3655086"/>
            <a:ext cx="3015000" cy="26289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3333"/>
              </a:lnSpc>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Genera orgullo y sentido de propósito en torno a las acciones de sostenibilidad</a:t>
            </a:r>
            <a:endParaRPr sz="1200"/>
          </a:p>
          <a:p>
            <a:pPr indent="-273050" lvl="0" marL="285750" marR="0" rtl="0" algn="l">
              <a:lnSpc>
                <a:spcPct val="103333"/>
              </a:lnSpc>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Mejora la confianza y el conocimiento</a:t>
            </a:r>
            <a:endParaRPr sz="1200"/>
          </a:p>
          <a:p>
            <a:pPr indent="-273050" lvl="0" marL="285750" marR="0" rtl="0" algn="l">
              <a:lnSpc>
                <a:spcPct val="103333"/>
              </a:lnSpc>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Fomenta la implicación y la innovación</a:t>
            </a:r>
            <a:endParaRPr sz="1200"/>
          </a:p>
          <a:p>
            <a:pPr indent="-273050" lvl="0" marL="285750" marR="0" rtl="0" algn="l">
              <a:lnSpc>
                <a:spcPct val="103333"/>
              </a:lnSpc>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Favorece la contratación y la retención</a:t>
            </a:r>
            <a:endParaRPr sz="1200"/>
          </a:p>
          <a:p>
            <a:pPr indent="-171450" lvl="0" marL="285750" marR="0" rtl="0" algn="l">
              <a:lnSpc>
                <a:spcPct val="103333"/>
              </a:lnSpc>
              <a:spcBef>
                <a:spcPts val="0"/>
              </a:spcBef>
              <a:spcAft>
                <a:spcPts val="0"/>
              </a:spcAft>
              <a:buClr>
                <a:srgbClr val="0289AE"/>
              </a:buClr>
              <a:buSzPts val="1800"/>
              <a:buFont typeface="Arial"/>
              <a:buNone/>
            </a:pPr>
            <a:r>
              <a:t/>
            </a:r>
            <a:endParaRPr sz="1600">
              <a:solidFill>
                <a:srgbClr val="262626"/>
              </a:solidFill>
              <a:latin typeface="Calibri"/>
              <a:ea typeface="Calibri"/>
              <a:cs typeface="Calibri"/>
              <a:sym typeface="Calibri"/>
            </a:endParaRPr>
          </a:p>
        </p:txBody>
      </p:sp>
      <p:sp>
        <p:nvSpPr>
          <p:cNvPr id="827" name="Google Shape;827;p30"/>
          <p:cNvSpPr txBox="1"/>
          <p:nvPr/>
        </p:nvSpPr>
        <p:spPr>
          <a:xfrm>
            <a:off x="7970970" y="3655086"/>
            <a:ext cx="3210600" cy="24054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3333"/>
              </a:lnSpc>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Les ayuda a tomar decisiones informadas</a:t>
            </a:r>
            <a:endParaRPr sz="1600"/>
          </a:p>
          <a:p>
            <a:pPr indent="-273050" lvl="0" marL="285750" marR="0" rtl="0" algn="l">
              <a:lnSpc>
                <a:spcPct val="103333"/>
              </a:lnSpc>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Crea un vínculo emocional y confianza</a:t>
            </a:r>
            <a:endParaRPr sz="1600"/>
          </a:p>
          <a:p>
            <a:pPr indent="-273050" lvl="0" marL="285750" marR="0" rtl="0" algn="l">
              <a:lnSpc>
                <a:spcPct val="103333"/>
              </a:lnSpc>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Refuerza el valor percibido</a:t>
            </a:r>
            <a:endParaRPr sz="1600"/>
          </a:p>
          <a:p>
            <a:pPr indent="-273050" lvl="0" marL="285750" marR="0" rtl="0" algn="l">
              <a:lnSpc>
                <a:spcPct val="103333"/>
              </a:lnSpc>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Fomenta comportamientos positivos, valoraciones y fidelidad</a:t>
            </a:r>
            <a:endParaRPr sz="1600"/>
          </a:p>
          <a:p>
            <a:pPr indent="-171450" lvl="0" marL="285750" marR="0" rtl="0" algn="l">
              <a:lnSpc>
                <a:spcPct val="103333"/>
              </a:lnSpc>
              <a:spcBef>
                <a:spcPts val="0"/>
              </a:spcBef>
              <a:spcAft>
                <a:spcPts val="0"/>
              </a:spcAft>
              <a:buClr>
                <a:srgbClr val="3D8241"/>
              </a:buClr>
              <a:buSzPts val="1800"/>
              <a:buFont typeface="Arial"/>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pic>
        <p:nvPicPr>
          <p:cNvPr id="833" name="Google Shape;833;p31"/>
          <p:cNvPicPr preferRelativeResize="0"/>
          <p:nvPr/>
        </p:nvPicPr>
        <p:blipFill>
          <a:blip r:embed="rId3">
            <a:alphaModFix/>
          </a:blip>
          <a:stretch>
            <a:fillRect/>
          </a:stretch>
        </p:blipFill>
        <p:spPr>
          <a:xfrm>
            <a:off x="3781220" y="591450"/>
            <a:ext cx="8572500" cy="5581650"/>
          </a:xfrm>
          <a:prstGeom prst="rect">
            <a:avLst/>
          </a:prstGeom>
          <a:noFill/>
          <a:ln>
            <a:noFill/>
          </a:ln>
        </p:spPr>
      </p:pic>
      <p:sp>
        <p:nvSpPr>
          <p:cNvPr id="834" name="Google Shape;834;p31"/>
          <p:cNvSpPr txBox="1"/>
          <p:nvPr>
            <p:ph idx="1" type="body"/>
          </p:nvPr>
        </p:nvSpPr>
        <p:spPr>
          <a:xfrm>
            <a:off x="4329195" y="1234525"/>
            <a:ext cx="4053600" cy="4711800"/>
          </a:xfrm>
          <a:prstGeom prst="rect">
            <a:avLst/>
          </a:prstGeom>
          <a:noFill/>
          <a:ln>
            <a:noFill/>
          </a:ln>
        </p:spPr>
        <p:txBody>
          <a:bodyPr anchorCtr="0" anchor="t" bIns="45700" lIns="91425" spcFirstLastPara="1" rIns="91425" wrap="square" tIns="45700">
            <a:normAutofit/>
          </a:bodyPr>
          <a:lstStyle/>
          <a:p>
            <a:pPr indent="0" lvl="0" marL="0" rtl="0" algn="l">
              <a:lnSpc>
                <a:spcPct val="103333"/>
              </a:lnSpc>
              <a:spcBef>
                <a:spcPts val="0"/>
              </a:spcBef>
              <a:spcAft>
                <a:spcPts val="0"/>
              </a:spcAft>
              <a:buClr>
                <a:schemeClr val="lt1"/>
              </a:buClr>
              <a:buSzPts val="4800"/>
              <a:buNone/>
            </a:pPr>
            <a:r>
              <a:rPr b="1" lang="en-US">
                <a:solidFill>
                  <a:srgbClr val="FF0000"/>
                </a:solidFill>
              </a:rPr>
              <a:t>Narrativa Estratégica</a:t>
            </a:r>
            <a:endParaRPr>
              <a:solidFill>
                <a:srgbClr val="FF0000"/>
              </a:solidFill>
            </a:endParaRPr>
          </a:p>
          <a:p>
            <a:pPr indent="0" lvl="0" marL="0" rtl="0" algn="l">
              <a:lnSpc>
                <a:spcPct val="206666"/>
              </a:lnSpc>
              <a:spcBef>
                <a:spcPts val="0"/>
              </a:spcBef>
              <a:spcAft>
                <a:spcPts val="0"/>
              </a:spcAft>
              <a:buClr>
                <a:schemeClr val="lt1"/>
              </a:buClr>
              <a:buSzPts val="2400"/>
              <a:buNone/>
            </a:pPr>
            <a:r>
              <a:t/>
            </a:r>
            <a:endParaRPr b="1" sz="2400"/>
          </a:p>
          <a:p>
            <a:pPr indent="0" lvl="0" marL="0" rtl="0" algn="l">
              <a:lnSpc>
                <a:spcPct val="206666"/>
              </a:lnSpc>
              <a:spcBef>
                <a:spcPts val="0"/>
              </a:spcBef>
              <a:spcAft>
                <a:spcPts val="0"/>
              </a:spcAft>
              <a:buClr>
                <a:schemeClr val="lt1"/>
              </a:buClr>
              <a:buSzPts val="2400"/>
              <a:buNone/>
            </a:pPr>
            <a:r>
              <a:t/>
            </a:r>
            <a:endParaRPr b="1" sz="2400"/>
          </a:p>
          <a:p>
            <a:pPr indent="0" lvl="0" marL="0" rtl="0" algn="l">
              <a:lnSpc>
                <a:spcPct val="100000"/>
              </a:lnSpc>
              <a:spcBef>
                <a:spcPts val="0"/>
              </a:spcBef>
              <a:spcAft>
                <a:spcPts val="0"/>
              </a:spcAft>
              <a:buClr>
                <a:schemeClr val="lt1"/>
              </a:buClr>
              <a:buSzPts val="2400"/>
              <a:buNone/>
            </a:pPr>
            <a:r>
              <a:rPr lang="en-US" sz="2400"/>
              <a:t>Convertir las acciones ESG en auténticas historias de marca</a:t>
            </a:r>
            <a:endParaRPr/>
          </a:p>
          <a:p>
            <a:pPr indent="0" lvl="0" marL="0" rtl="0" algn="l">
              <a:lnSpc>
                <a:spcPct val="225454"/>
              </a:lnSpc>
              <a:spcBef>
                <a:spcPts val="0"/>
              </a:spcBef>
              <a:spcAft>
                <a:spcPts val="0"/>
              </a:spcAft>
              <a:buClr>
                <a:schemeClr val="lt1"/>
              </a:buClr>
              <a:buSzPts val="2200"/>
              <a:buNone/>
            </a:pPr>
            <a:r>
              <a:t/>
            </a:r>
            <a:endParaRPr sz="2200"/>
          </a:p>
        </p:txBody>
      </p:sp>
      <p:sp>
        <p:nvSpPr>
          <p:cNvPr id="835" name="Google Shape;835;p31"/>
          <p:cNvSpPr txBox="1"/>
          <p:nvPr>
            <p:ph idx="2" type="body"/>
          </p:nvPr>
        </p:nvSpPr>
        <p:spPr>
          <a:xfrm>
            <a:off x="645060" y="158903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03</a:t>
            </a:r>
            <a:endParaRPr/>
          </a:p>
        </p:txBody>
      </p:sp>
      <p:sp>
        <p:nvSpPr>
          <p:cNvPr id="836" name="Google Shape;836;p31"/>
          <p:cNvSpPr/>
          <p:nvPr/>
        </p:nvSpPr>
        <p:spPr>
          <a:xfrm>
            <a:off x="7124915" y="6322919"/>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37" name="Google Shape;837;p31"/>
          <p:cNvSpPr txBox="1"/>
          <p:nvPr/>
        </p:nvSpPr>
        <p:spPr>
          <a:xfrm>
            <a:off x="7250914" y="6309272"/>
            <a:ext cx="756000" cy="3693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Ver también ›</a:t>
            </a:r>
            <a:endParaRPr sz="1200"/>
          </a:p>
        </p:txBody>
      </p:sp>
      <p:sp>
        <p:nvSpPr>
          <p:cNvPr id="838" name="Google Shape;838;p31"/>
          <p:cNvSpPr txBox="1"/>
          <p:nvPr/>
        </p:nvSpPr>
        <p:spPr>
          <a:xfrm>
            <a:off x="8006915" y="638619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839" name="Google Shape;839;p31"/>
          <p:cNvSpPr txBox="1"/>
          <p:nvPr/>
        </p:nvSpPr>
        <p:spPr>
          <a:xfrm>
            <a:off x="8600914" y="6386197"/>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Liderando el cambio ecológico y digital</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pic>
        <p:nvPicPr>
          <p:cNvPr id="845" name="Google Shape;845;p32"/>
          <p:cNvPicPr preferRelativeResize="0"/>
          <p:nvPr/>
        </p:nvPicPr>
        <p:blipFill rotWithShape="1">
          <a:blip r:embed="rId3">
            <a:alphaModFix/>
          </a:blip>
          <a:srcRect b="0" l="0" r="0" t="0"/>
          <a:stretch/>
        </p:blipFill>
        <p:spPr>
          <a:xfrm>
            <a:off x="6343801" y="2932181"/>
            <a:ext cx="4784882" cy="3627119"/>
          </a:xfrm>
          <a:prstGeom prst="rect">
            <a:avLst/>
          </a:prstGeom>
          <a:noFill/>
          <a:ln>
            <a:noFill/>
          </a:ln>
        </p:spPr>
      </p:pic>
      <p:sp>
        <p:nvSpPr>
          <p:cNvPr id="846" name="Google Shape;846;p32"/>
          <p:cNvSpPr txBox="1"/>
          <p:nvPr/>
        </p:nvSpPr>
        <p:spPr>
          <a:xfrm>
            <a:off x="601000" y="1921900"/>
            <a:ext cx="106476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No es ficción. No es un truco de marketing. Es una comunicación estructurada y honesta en forma de </a:t>
            </a:r>
            <a:r>
              <a:rPr lang="en-US" sz="2400">
                <a:solidFill>
                  <a:srgbClr val="FF0000"/>
                </a:solidFill>
                <a:latin typeface="Calibri"/>
                <a:ea typeface="Calibri"/>
                <a:cs typeface="Calibri"/>
                <a:sym typeface="Calibri"/>
              </a:rPr>
              <a:t>narrativa estratégica</a:t>
            </a:r>
            <a:r>
              <a:rPr lang="en-US" sz="2400">
                <a:solidFill>
                  <a:srgbClr val="262626"/>
                </a:solidFill>
                <a:latin typeface="Calibri"/>
                <a:ea typeface="Calibri"/>
                <a:cs typeface="Calibri"/>
                <a:sym typeface="Calibri"/>
              </a:rPr>
              <a:t> </a:t>
            </a:r>
            <a:endParaRPr/>
          </a:p>
          <a:p>
            <a:pPr indent="0" lvl="0" marL="0" marR="0" rtl="0" algn="l">
              <a:spcBef>
                <a:spcPts val="0"/>
              </a:spcBef>
              <a:spcAft>
                <a:spcPts val="0"/>
              </a:spcAft>
              <a:buNone/>
            </a:pPr>
            <a:r>
              <a:t/>
            </a:r>
            <a:endParaRPr sz="2400">
              <a:solidFill>
                <a:srgbClr val="262626"/>
              </a:solidFill>
              <a:latin typeface="Calibri"/>
              <a:ea typeface="Calibri"/>
              <a:cs typeface="Calibri"/>
              <a:sym typeface="Calibri"/>
            </a:endParaRPr>
          </a:p>
        </p:txBody>
      </p:sp>
      <p:sp>
        <p:nvSpPr>
          <p:cNvPr id="847" name="Google Shape;847;p32"/>
          <p:cNvSpPr txBox="1"/>
          <p:nvPr/>
        </p:nvSpPr>
        <p:spPr>
          <a:xfrm>
            <a:off x="601000" y="449175"/>
            <a:ext cx="7397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la</a:t>
            </a:r>
            <a:r>
              <a:rPr b="1" lang="en-US" sz="3400">
                <a:solidFill>
                  <a:srgbClr val="FF0000"/>
                </a:solidFill>
                <a:latin typeface="Calibri"/>
                <a:ea typeface="Calibri"/>
                <a:cs typeface="Calibri"/>
                <a:sym typeface="Calibri"/>
              </a:rPr>
              <a:t> narrativa estratégica </a:t>
            </a:r>
            <a:r>
              <a:rPr b="1" lang="en-US" sz="3400">
                <a:solidFill>
                  <a:srgbClr val="262626"/>
                </a:solidFill>
                <a:latin typeface="Calibri"/>
                <a:ea typeface="Calibri"/>
                <a:cs typeface="Calibri"/>
                <a:sym typeface="Calibri"/>
              </a:rPr>
              <a:t>en materia de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48" name="Google Shape;848;p32"/>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849" name="Google Shape;849;p32"/>
          <p:cNvSpPr txBox="1"/>
          <p:nvPr/>
        </p:nvSpPr>
        <p:spPr>
          <a:xfrm>
            <a:off x="600999" y="2856569"/>
            <a:ext cx="5885100" cy="4263600"/>
          </a:xfrm>
          <a:prstGeom prst="rect">
            <a:avLst/>
          </a:prstGeom>
          <a:noFill/>
          <a:ln>
            <a:noFill/>
          </a:ln>
        </p:spPr>
        <p:txBody>
          <a:bodyPr anchorCtr="0" anchor="t" bIns="45700" lIns="91425" spcFirstLastPara="1" rIns="91425" wrap="square" tIns="45700">
            <a:spAutoFit/>
          </a:bodyPr>
          <a:lstStyle/>
          <a:p>
            <a:pPr indent="-3492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Convierte las acciones reales en materia de ESG en narrativas claras y atractivas</a:t>
            </a:r>
            <a:endParaRPr sz="1500"/>
          </a:p>
          <a:p>
            <a:pPr indent="-349250" lvl="0" marL="342900" marR="0" rtl="0" algn="l">
              <a:spcBef>
                <a:spcPts val="60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Ayuda a los huéspedes a comprender tu trayectoria, lo que haces, por qué es importante y cómo genera impacto</a:t>
            </a:r>
            <a:endParaRPr sz="1500"/>
          </a:p>
          <a:p>
            <a:pPr indent="-349250" lvl="0" marL="342900" marR="0" rtl="0" algn="l">
              <a:spcBef>
                <a:spcPts val="60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Historias para crear una conexión emocional → la conexión genera confianza → la confianza impulsa las reservas</a:t>
            </a:r>
            <a:endParaRPr sz="1500"/>
          </a:p>
          <a:p>
            <a:pPr indent="-349250" lvl="0" marL="342900" marR="0" rtl="0" algn="l">
              <a:spcBef>
                <a:spcPts val="60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La hostelería se nutre de historias: personas, lugares, comunidades, experiencias</a:t>
            </a:r>
            <a:endParaRPr sz="1500"/>
          </a:p>
          <a:p>
            <a:pPr indent="-349250" lvl="0" marL="342900" marR="0" rtl="0" algn="l">
              <a:spcBef>
                <a:spcPts val="60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La narración de historias </a:t>
            </a:r>
            <a:r>
              <a:rPr lang="en-US" sz="1900">
                <a:solidFill>
                  <a:srgbClr val="FF0000"/>
                </a:solidFill>
                <a:latin typeface="Calibri"/>
                <a:ea typeface="Calibri"/>
                <a:cs typeface="Calibri"/>
                <a:sym typeface="Calibri"/>
              </a:rPr>
              <a:t>une la brecha</a:t>
            </a:r>
            <a:r>
              <a:rPr lang="en-US" sz="1900">
                <a:solidFill>
                  <a:srgbClr val="262626"/>
                </a:solidFill>
                <a:latin typeface="Calibri"/>
                <a:ea typeface="Calibri"/>
                <a:cs typeface="Calibri"/>
                <a:sym typeface="Calibri"/>
              </a:rPr>
              <a:t> entre las acciones cotidianas y la visibilidad digital</a:t>
            </a:r>
            <a:endParaRPr sz="1500"/>
          </a:p>
          <a:p>
            <a:pPr indent="-228600" lvl="0" marL="342900" marR="0" rtl="0" algn="l">
              <a:spcBef>
                <a:spcPts val="60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33"/>
          <p:cNvSpPr txBox="1"/>
          <p:nvPr/>
        </p:nvSpPr>
        <p:spPr>
          <a:xfrm>
            <a:off x="333751" y="373650"/>
            <a:ext cx="6953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300">
                <a:solidFill>
                  <a:srgbClr val="262626"/>
                </a:solidFill>
                <a:latin typeface="Calibri"/>
                <a:ea typeface="Calibri"/>
                <a:cs typeface="Calibri"/>
                <a:sym typeface="Calibri"/>
              </a:rPr>
              <a:t>¿Qué hace que una historia sobre sostenibilidad sea auténtica?</a:t>
            </a:r>
            <a:endParaRPr sz="13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56" name="Google Shape;856;p33"/>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857" name="Google Shape;857;p33"/>
          <p:cNvSpPr txBox="1"/>
          <p:nvPr/>
        </p:nvSpPr>
        <p:spPr>
          <a:xfrm>
            <a:off x="570085" y="2679675"/>
            <a:ext cx="10460588" cy="38058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0289AE"/>
                </a:solidFill>
                <a:latin typeface="Calibri"/>
                <a:ea typeface="Calibri"/>
                <a:cs typeface="Calibri"/>
                <a:sym typeface="Calibri"/>
              </a:rPr>
              <a:t>Tres elementos: </a:t>
            </a:r>
            <a:endParaRPr/>
          </a:p>
          <a:p>
            <a:pPr indent="0" lvl="0" marL="0" marR="0" rtl="0" algn="l">
              <a:spcBef>
                <a:spcPts val="0"/>
              </a:spcBef>
              <a:spcAft>
                <a:spcPts val="0"/>
              </a:spcAft>
              <a:buNone/>
            </a:pPr>
            <a:r>
              <a:rPr b="1" i="1" lang="en-US" sz="2000">
                <a:solidFill>
                  <a:srgbClr val="0289AE"/>
                </a:solidFill>
                <a:latin typeface="Calibri"/>
                <a:ea typeface="Calibri"/>
                <a:cs typeface="Calibri"/>
                <a:sym typeface="Calibri"/>
              </a:rPr>
              <a:t>Verdad → Contexto → Prueba</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346075" lvl="0" marL="403225" marR="0" rtl="0" algn="l">
              <a:spcBef>
                <a:spcPts val="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Verdad: </a:t>
            </a:r>
            <a:r>
              <a:rPr lang="en-US" sz="1800">
                <a:solidFill>
                  <a:srgbClr val="262626"/>
                </a:solidFill>
                <a:latin typeface="Calibri"/>
                <a:ea typeface="Calibri"/>
                <a:cs typeface="Calibri"/>
                <a:sym typeface="Calibri"/>
              </a:rPr>
              <a:t>acciones reales, resultados reales, esfuerzos reales… sin exageraciones</a:t>
            </a:r>
            <a:endParaRPr/>
          </a:p>
          <a:p>
            <a:pPr indent="-346075" lvl="0" marL="403225" marR="0" rtl="0" algn="l">
              <a:spcBef>
                <a:spcPts val="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Contexto: </a:t>
            </a:r>
            <a:r>
              <a:rPr lang="en-US" sz="1800">
                <a:solidFill>
                  <a:srgbClr val="262626"/>
                </a:solidFill>
                <a:latin typeface="Calibri"/>
                <a:ea typeface="Calibri"/>
                <a:cs typeface="Calibri"/>
                <a:sym typeface="Calibri"/>
              </a:rPr>
              <a:t>por qué elegiste esta acción (problema local, necesidad de los huéspedes, idea del equipo)</a:t>
            </a:r>
            <a:endParaRPr/>
          </a:p>
          <a:p>
            <a:pPr indent="-346075" lvl="0" marL="403225" marR="0" rtl="0" algn="l">
              <a:spcBef>
                <a:spcPts val="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Prueba: </a:t>
            </a:r>
            <a:r>
              <a:rPr lang="en-US" sz="1800">
                <a:solidFill>
                  <a:srgbClr val="262626"/>
                </a:solidFill>
                <a:latin typeface="Calibri"/>
                <a:ea typeface="Calibri"/>
                <a:cs typeface="Calibri"/>
                <a:sym typeface="Calibri"/>
              </a:rPr>
              <a:t>una foto, un dato, una cita, un ejemplo o un antes y un después</a:t>
            </a:r>
            <a:endParaRPr/>
          </a:p>
          <a:p>
            <a:pPr indent="-231775" lvl="0" marL="403225" marR="0" rtl="0" algn="l">
              <a:spcBef>
                <a:spcPts val="0"/>
              </a:spcBef>
              <a:spcAft>
                <a:spcPts val="0"/>
              </a:spcAft>
              <a:buClr>
                <a:srgbClr val="62A844"/>
              </a:buClr>
              <a:buSzPts val="1800"/>
              <a:buFont typeface="Noto Sans Symbols"/>
              <a:buNone/>
            </a:pPr>
            <a:r>
              <a:t/>
            </a:r>
            <a:endParaRPr sz="1800">
              <a:solidFill>
                <a:srgbClr val="262626"/>
              </a:solidFill>
              <a:latin typeface="Calibri"/>
              <a:ea typeface="Calibri"/>
              <a:cs typeface="Calibri"/>
              <a:sym typeface="Calibri"/>
            </a:endParaRPr>
          </a:p>
          <a:p>
            <a:pPr indent="-231775" lvl="0" marL="403225" marR="0" rtl="0" algn="l">
              <a:spcBef>
                <a:spcPts val="0"/>
              </a:spcBef>
              <a:spcAft>
                <a:spcPts val="0"/>
              </a:spcAft>
              <a:buClr>
                <a:srgbClr val="62A844"/>
              </a:buClr>
              <a:buSzPts val="1800"/>
              <a:buFont typeface="Noto Sans Symbols"/>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Evita: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346075" lvl="0" marL="346075" marR="0" rtl="0" algn="l">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Afirmaciones vagas («respetuoso con el medio ambiente», «hotel ecológico»)</a:t>
            </a:r>
            <a:endParaRPr/>
          </a:p>
          <a:p>
            <a:pPr indent="-346075" lvl="0" marL="346075" marR="0" rtl="0" algn="l">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Promesas excesivas («100 % sin residuos»)</a:t>
            </a:r>
            <a:endParaRPr/>
          </a:p>
          <a:p>
            <a:pPr indent="-346075" lvl="0" marL="346075" marR="0" rtl="0" algn="l">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Fotos de archivo tomadas de otras fuentes (generan desconfianza)</a:t>
            </a:r>
            <a:endParaRPr/>
          </a:p>
          <a:p>
            <a:pPr indent="-228600" lvl="0" marL="540000" marR="0" rtl="0" algn="l">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228600" lvl="0" marL="540000" marR="0" rtl="0" algn="l">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228600" lvl="0" marL="540000" marR="0" rtl="0" algn="l">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228600" lvl="0" marL="540000" marR="0" rtl="0" algn="l">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228600" lvl="0" marL="540000" marR="0" rtl="0" algn="l">
              <a:spcBef>
                <a:spcPts val="0"/>
              </a:spcBef>
              <a:spcAft>
                <a:spcPts val="0"/>
              </a:spcAft>
              <a:buClr>
                <a:srgbClr val="62A844"/>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Utiliza:</a:t>
            </a:r>
            <a:endParaRPr sz="2000">
              <a:solidFill>
                <a:srgbClr val="0289AE"/>
              </a:solidFill>
              <a:latin typeface="Calibri"/>
              <a:ea typeface="Calibri"/>
              <a:cs typeface="Calibri"/>
              <a:sym typeface="Calibri"/>
            </a:endParaRPr>
          </a:p>
          <a:p>
            <a:pPr indent="-334963" lvl="0" marL="357188"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Personal real</a:t>
            </a:r>
            <a:endParaRPr/>
          </a:p>
          <a:p>
            <a:pPr indent="-334963" lvl="0" marL="357188"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Proveedores reales</a:t>
            </a:r>
            <a:endParaRPr/>
          </a:p>
          <a:p>
            <a:pPr indent="-334963" lvl="0" marL="357188" marR="0" rtl="0" algn="l">
              <a:spcBef>
                <a:spcPts val="60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Prácticas diarias reales</a:t>
            </a:r>
            <a:endParaRPr/>
          </a:p>
        </p:txBody>
      </p:sp>
      <p:sp>
        <p:nvSpPr>
          <p:cNvPr id="858" name="Google Shape;858;p33"/>
          <p:cNvSpPr/>
          <p:nvPr/>
        </p:nvSpPr>
        <p:spPr>
          <a:xfrm>
            <a:off x="5872226" y="896212"/>
            <a:ext cx="5512437" cy="1336436"/>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9" name="Google Shape;859;p33"/>
          <p:cNvSpPr txBox="1"/>
          <p:nvPr/>
        </p:nvSpPr>
        <p:spPr>
          <a:xfrm>
            <a:off x="6311720" y="1216984"/>
            <a:ext cx="4718953"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262626"/>
                </a:solidFill>
                <a:latin typeface="Calibri"/>
                <a:ea typeface="Calibri"/>
                <a:cs typeface="Calibri"/>
                <a:sym typeface="Calibri"/>
              </a:rPr>
              <a:t>La transparencia es más </a:t>
            </a:r>
            <a:endParaRPr/>
          </a:p>
          <a:p>
            <a:pPr indent="0" lvl="0" marL="0" marR="0" rtl="0" algn="ctr">
              <a:spcBef>
                <a:spcPts val="0"/>
              </a:spcBef>
              <a:spcAft>
                <a:spcPts val="0"/>
              </a:spcAft>
              <a:buNone/>
            </a:pPr>
            <a:r>
              <a:rPr lang="en-US" sz="2000">
                <a:solidFill>
                  <a:srgbClr val="262626"/>
                </a:solidFill>
                <a:latin typeface="Calibri"/>
                <a:ea typeface="Calibri"/>
                <a:cs typeface="Calibri"/>
                <a:sym typeface="Calibri"/>
              </a:rPr>
              <a:t>poderosa que la perfección.</a:t>
            </a:r>
            <a:endParaRPr/>
          </a:p>
          <a:p>
            <a:pPr indent="0" lvl="0" marL="0" marR="0" rtl="0" algn="ctr">
              <a:spcBef>
                <a:spcPts val="0"/>
              </a:spcBef>
              <a:spcAft>
                <a:spcPts val="0"/>
              </a:spcAft>
              <a:buNone/>
            </a:pPr>
            <a:r>
              <a:t/>
            </a:r>
            <a:endParaRPr sz="2000">
              <a:solidFill>
                <a:srgbClr val="262626"/>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34"/>
          <p:cNvSpPr/>
          <p:nvPr/>
        </p:nvSpPr>
        <p:spPr>
          <a:xfrm rot="10800000">
            <a:off x="0" y="622418"/>
            <a:ext cx="12185500" cy="115856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866" name="Google Shape;866;p34"/>
          <p:cNvSpPr txBox="1"/>
          <p:nvPr/>
        </p:nvSpPr>
        <p:spPr>
          <a:xfrm>
            <a:off x="744076" y="764540"/>
            <a:ext cx="511515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Un ejemplo de </a:t>
            </a:r>
            <a:endParaRPr/>
          </a:p>
          <a:p>
            <a:pPr indent="0" lvl="0" marL="0" marR="0" rtl="0" algn="l">
              <a:lnSpc>
                <a:spcPct val="103529"/>
              </a:lnSpc>
              <a:spcBef>
                <a:spcPts val="0"/>
              </a:spcBef>
              <a:spcAft>
                <a:spcPts val="0"/>
              </a:spcAft>
              <a:buClr>
                <a:schemeClr val="lt1"/>
              </a:buClr>
              <a:buSzPts val="3400"/>
              <a:buFont typeface="Arial"/>
              <a:buNone/>
            </a:pPr>
            <a:r>
              <a:rPr b="1" lang="en-US" sz="3400">
                <a:solidFill>
                  <a:srgbClr val="FF0000"/>
                </a:solidFill>
                <a:latin typeface="Calibri"/>
                <a:ea typeface="Calibri"/>
                <a:cs typeface="Calibri"/>
                <a:sym typeface="Calibri"/>
              </a:rPr>
              <a:t>narrativa</a:t>
            </a:r>
            <a:r>
              <a:rPr b="1" lang="en-US" sz="3400">
                <a:solidFill>
                  <a:schemeClr val="lt1"/>
                </a:solidFill>
                <a:latin typeface="Calibri"/>
                <a:ea typeface="Calibri"/>
                <a:cs typeface="Calibri"/>
                <a:sym typeface="Calibri"/>
              </a:rPr>
              <a:t>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867" name="Google Shape;867;p34"/>
          <p:cNvSpPr/>
          <p:nvPr/>
        </p:nvSpPr>
        <p:spPr>
          <a:xfrm flipH="1">
            <a:off x="618150" y="2562325"/>
            <a:ext cx="5367000" cy="907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400"/>
              <a:buFont typeface="Calibri"/>
              <a:buNone/>
            </a:pPr>
            <a:r>
              <a:rPr lang="en-US" sz="2000">
                <a:solidFill>
                  <a:srgbClr val="262626"/>
                </a:solidFill>
                <a:latin typeface="Calibri"/>
                <a:ea typeface="Calibri"/>
                <a:cs typeface="Calibri"/>
                <a:sym typeface="Calibri"/>
              </a:rPr>
              <a:t>Un modelo de negocio realmente interesante: lo que comenzó como un hotel para estudiantes es ahora un hotel para todos, un centro comunitario, un espacio de coworking y todo lo demás, con múltiples sedes en toda Europa</a:t>
            </a:r>
            <a:r>
              <a:rPr lang="en-US" sz="1600">
                <a:solidFill>
                  <a:srgbClr val="262626"/>
                </a:solidFill>
                <a:latin typeface="Calibri"/>
                <a:ea typeface="Calibri"/>
                <a:cs typeface="Calibri"/>
                <a:sym typeface="Calibri"/>
              </a:rPr>
              <a:t>. </a:t>
            </a:r>
            <a:endParaRPr sz="1700">
              <a:solidFill>
                <a:srgbClr val="262626"/>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Arial"/>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Clr>
                <a:schemeClr val="dk1"/>
              </a:buClr>
              <a:buSzPts val="2000"/>
              <a:buFont typeface="Calibri"/>
              <a:buNone/>
            </a:pPr>
            <a:r>
              <a:t/>
            </a:r>
            <a:endParaRPr sz="2000">
              <a:solidFill>
                <a:srgbClr val="262626"/>
              </a:solidFill>
              <a:latin typeface="Calibri"/>
              <a:ea typeface="Calibri"/>
              <a:cs typeface="Calibri"/>
              <a:sym typeface="Calibri"/>
            </a:endParaRPr>
          </a:p>
        </p:txBody>
      </p:sp>
      <p:pic>
        <p:nvPicPr>
          <p:cNvPr id="868" name="Google Shape;868;p34"/>
          <p:cNvPicPr preferRelativeResize="0"/>
          <p:nvPr/>
        </p:nvPicPr>
        <p:blipFill rotWithShape="1">
          <a:blip r:embed="rId3">
            <a:alphaModFix/>
          </a:blip>
          <a:srcRect b="16922" l="-761" r="23615" t="12298"/>
          <a:stretch/>
        </p:blipFill>
        <p:spPr>
          <a:xfrm>
            <a:off x="5349956" y="1287511"/>
            <a:ext cx="6842044" cy="4885527"/>
          </a:xfrm>
          <a:prstGeom prst="rect">
            <a:avLst/>
          </a:prstGeom>
          <a:noFill/>
          <a:ln>
            <a:noFill/>
          </a:ln>
        </p:spPr>
      </p:pic>
      <p:pic>
        <p:nvPicPr>
          <p:cNvPr id="869" name="Google Shape;869;p34">
            <a:hlinkClick r:id="rId4"/>
          </p:cNvPr>
          <p:cNvPicPr preferRelativeResize="0"/>
          <p:nvPr/>
        </p:nvPicPr>
        <p:blipFill rotWithShape="1">
          <a:blip r:embed="rId5">
            <a:alphaModFix/>
          </a:blip>
          <a:srcRect b="0" l="0" r="0" t="0"/>
          <a:stretch/>
        </p:blipFill>
        <p:spPr>
          <a:xfrm>
            <a:off x="6877647" y="1627095"/>
            <a:ext cx="5299106" cy="3810439"/>
          </a:xfrm>
          <a:prstGeom prst="rect">
            <a:avLst/>
          </a:prstGeom>
          <a:noFill/>
          <a:ln>
            <a:noFill/>
          </a:ln>
        </p:spPr>
      </p:pic>
      <p:grpSp>
        <p:nvGrpSpPr>
          <p:cNvPr id="870" name="Google Shape;870;p34"/>
          <p:cNvGrpSpPr/>
          <p:nvPr/>
        </p:nvGrpSpPr>
        <p:grpSpPr>
          <a:xfrm rot="-454298">
            <a:off x="6013378" y="3445860"/>
            <a:ext cx="1456200" cy="1406604"/>
            <a:chOff x="7777737" y="4274827"/>
            <a:chExt cx="1456200" cy="1406604"/>
          </a:xfrm>
        </p:grpSpPr>
        <p:sp>
          <p:nvSpPr>
            <p:cNvPr id="871" name="Google Shape;871;p34"/>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2" name="Google Shape;872;p34"/>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a:solidFill>
                    <a:schemeClr val="lt1"/>
                  </a:solidFill>
                  <a:uFill>
                    <a:noFill/>
                  </a:uFill>
                  <a:latin typeface="Calibri"/>
                  <a:ea typeface="Calibri"/>
                  <a:cs typeface="Calibri"/>
                  <a:sym typeface="Calibri"/>
                  <a:hlinkClick r:id="rId6">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35"/>
          <p:cNvSpPr/>
          <p:nvPr/>
        </p:nvSpPr>
        <p:spPr>
          <a:xfrm rot="10800000">
            <a:off x="0" y="622418"/>
            <a:ext cx="12185500" cy="115856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879" name="Google Shape;879;p35"/>
          <p:cNvSpPr txBox="1"/>
          <p:nvPr/>
        </p:nvSpPr>
        <p:spPr>
          <a:xfrm>
            <a:off x="744076" y="764540"/>
            <a:ext cx="511515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Un ejemplo de </a:t>
            </a:r>
            <a:endParaRPr/>
          </a:p>
          <a:p>
            <a:pPr indent="0" lvl="0" marL="0" marR="0" rtl="0" algn="l">
              <a:lnSpc>
                <a:spcPct val="103529"/>
              </a:lnSpc>
              <a:spcBef>
                <a:spcPts val="0"/>
              </a:spcBef>
              <a:spcAft>
                <a:spcPts val="0"/>
              </a:spcAft>
              <a:buClr>
                <a:schemeClr val="lt1"/>
              </a:buClr>
              <a:buSzPts val="3400"/>
              <a:buFont typeface="Arial"/>
              <a:buNone/>
            </a:pPr>
            <a:r>
              <a:rPr b="1" lang="en-US" sz="3400">
                <a:solidFill>
                  <a:srgbClr val="FF0000"/>
                </a:solidFill>
                <a:latin typeface="Calibri"/>
                <a:ea typeface="Calibri"/>
                <a:cs typeface="Calibri"/>
                <a:sym typeface="Calibri"/>
              </a:rPr>
              <a:t>narrativa </a:t>
            </a:r>
            <a:r>
              <a:rPr b="1" lang="en-US" sz="3400">
                <a:solidFill>
                  <a:schemeClr val="lt1"/>
                </a:solidFill>
                <a:latin typeface="Calibri"/>
                <a:ea typeface="Calibri"/>
                <a:cs typeface="Calibri"/>
                <a:sym typeface="Calibri"/>
              </a:rPr>
              <a:t>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880" name="Google Shape;880;p35"/>
          <p:cNvSpPr/>
          <p:nvPr/>
        </p:nvSpPr>
        <p:spPr>
          <a:xfrm flipH="1">
            <a:off x="743950" y="2229700"/>
            <a:ext cx="10489500" cy="44013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289AE"/>
              </a:buClr>
              <a:buSzPts val="2000"/>
              <a:buFont typeface="Arial"/>
              <a:buChar char="•"/>
            </a:pPr>
            <a:r>
              <a:rPr b="1" lang="en-US" sz="2000">
                <a:solidFill>
                  <a:srgbClr val="262626"/>
                </a:solidFill>
                <a:latin typeface="Calibri"/>
                <a:ea typeface="Calibri"/>
                <a:cs typeface="Calibri"/>
                <a:sym typeface="Calibri"/>
              </a:rPr>
              <a:t>Crearon un centro de impacto específico </a:t>
            </a:r>
            <a:r>
              <a:rPr lang="en-US" sz="2000">
                <a:solidFill>
                  <a:srgbClr val="262626"/>
                </a:solidFill>
                <a:latin typeface="Calibri"/>
                <a:ea typeface="Calibri"/>
                <a:cs typeface="Calibri"/>
                <a:sym typeface="Calibri"/>
              </a:rPr>
              <a:t>en su sitio web que sirve como punto único para su historia de sostenibilidad y ESG, con una navegación clara hacia las pruebas. </a:t>
            </a:r>
            <a:r>
              <a:rPr b="1" lang="en-US" sz="2000" u="sng">
                <a:solidFill>
                  <a:schemeClr val="dk1"/>
                </a:solidFill>
                <a:latin typeface="Calibri"/>
                <a:ea typeface="Calibri"/>
                <a:cs typeface="Calibri"/>
                <a:sym typeface="Calibri"/>
                <a:hlinkClick r:id="rId3">
                  <a:extLst>
                    <a:ext uri="{A12FA001-AC4F-418D-AE19-62706E023703}">
                      <ahyp:hlinkClr val="tx"/>
                    </a:ext>
                  </a:extLst>
                </a:hlinkClick>
              </a:rPr>
              <a:t>Sostenibilidad e impacto en The Social Hub - The Social Hub</a:t>
            </a:r>
            <a:endParaRPr b="1" sz="2000">
              <a:solidFill>
                <a:schemeClr val="dk1"/>
              </a:solidFill>
              <a:latin typeface="Calibri"/>
              <a:ea typeface="Calibri"/>
              <a:cs typeface="Calibri"/>
              <a:sym typeface="Calibri"/>
            </a:endParaRPr>
          </a:p>
          <a:p>
            <a:pPr indent="-215900" lvl="0" marL="342900" marR="0" rtl="0" algn="l">
              <a:spcBef>
                <a:spcPts val="0"/>
              </a:spcBef>
              <a:spcAft>
                <a:spcPts val="0"/>
              </a:spcAft>
              <a:buClr>
                <a:srgbClr val="0289AE"/>
              </a:buClr>
              <a:buSzPts val="2000"/>
              <a:buFont typeface="Arial"/>
              <a:buNone/>
            </a:pPr>
            <a:r>
              <a:t/>
            </a:r>
            <a:endParaRPr sz="2000">
              <a:solidFill>
                <a:srgbClr val="262626"/>
              </a:solidFill>
              <a:latin typeface="Calibri"/>
              <a:ea typeface="Calibri"/>
              <a:cs typeface="Calibri"/>
              <a:sym typeface="Calibri"/>
            </a:endParaRPr>
          </a:p>
          <a:p>
            <a:pPr indent="-342900" lvl="0" marL="342900" marR="0" rtl="0" algn="l">
              <a:spcBef>
                <a:spcPts val="0"/>
              </a:spcBef>
              <a:spcAft>
                <a:spcPts val="0"/>
              </a:spcAft>
              <a:buClr>
                <a:srgbClr val="0289AE"/>
              </a:buClr>
              <a:buSzPts val="2000"/>
              <a:buFont typeface="Arial"/>
              <a:buChar char="•"/>
            </a:pPr>
            <a:r>
              <a:rPr b="1" lang="en-US" sz="2000">
                <a:solidFill>
                  <a:srgbClr val="262626"/>
                </a:solidFill>
                <a:latin typeface="Calibri"/>
                <a:ea typeface="Calibri"/>
                <a:cs typeface="Calibri"/>
                <a:sym typeface="Calibri"/>
              </a:rPr>
              <a:t>Cuentan la historia combinando cifras y narrativa</a:t>
            </a:r>
            <a:r>
              <a:rPr lang="en-US" sz="2000">
                <a:solidFill>
                  <a:srgbClr val="262626"/>
                </a:solidFill>
                <a:latin typeface="Calibri"/>
                <a:ea typeface="Calibri"/>
                <a:cs typeface="Calibri"/>
                <a:sym typeface="Calibri"/>
              </a:rPr>
              <a:t>: su Informe de Impacto comienza con una sección titulada «El año en cifras» y una narrativa clara sobre «nuestra historia de sostenibilidad», lo que le da un aire real y concreto. </a:t>
            </a:r>
            <a:endParaRPr/>
          </a:p>
          <a:p>
            <a:pPr indent="-215900" lvl="0" marL="342900" marR="0" rtl="0" algn="l">
              <a:spcBef>
                <a:spcPts val="0"/>
              </a:spcBef>
              <a:spcAft>
                <a:spcPts val="0"/>
              </a:spcAft>
              <a:buClr>
                <a:srgbClr val="0289AE"/>
              </a:buClr>
              <a:buSzPts val="2000"/>
              <a:buFont typeface="Arial"/>
              <a:buNone/>
            </a:pPr>
            <a:r>
              <a:t/>
            </a:r>
            <a:endParaRPr sz="2000">
              <a:solidFill>
                <a:srgbClr val="262626"/>
              </a:solidFill>
              <a:latin typeface="Calibri"/>
              <a:ea typeface="Calibri"/>
              <a:cs typeface="Calibri"/>
              <a:sym typeface="Calibri"/>
            </a:endParaRPr>
          </a:p>
          <a:p>
            <a:pPr indent="-342900" lvl="0" marL="342900" marR="0" rtl="0" algn="l">
              <a:spcBef>
                <a:spcPts val="0"/>
              </a:spcBef>
              <a:spcAft>
                <a:spcPts val="0"/>
              </a:spcAft>
              <a:buClr>
                <a:srgbClr val="0289AE"/>
              </a:buClr>
              <a:buSzPts val="2000"/>
              <a:buFont typeface="Arial"/>
              <a:buChar char="•"/>
            </a:pPr>
            <a:r>
              <a:rPr b="1" lang="en-US" sz="2000">
                <a:solidFill>
                  <a:srgbClr val="262626"/>
                </a:solidFill>
                <a:latin typeface="Calibri"/>
                <a:ea typeface="Calibri"/>
                <a:cs typeface="Calibri"/>
                <a:sym typeface="Calibri"/>
              </a:rPr>
              <a:t>Traduce los criterios ESG en programas visibles que </a:t>
            </a:r>
            <a:r>
              <a:rPr lang="en-US" sz="2000">
                <a:solidFill>
                  <a:srgbClr val="262626"/>
                </a:solidFill>
                <a:latin typeface="Calibri"/>
                <a:ea typeface="Calibri"/>
                <a:cs typeface="Calibri"/>
                <a:sym typeface="Calibri"/>
              </a:rPr>
              <a:t>los huéspedes y socios pueden entender, por ejemplo, embajadores internos, actividades comunitarias e iniciativas cuantificables, presentadas como parte de la historia de la marca. </a:t>
            </a:r>
            <a:endParaRPr/>
          </a:p>
          <a:p>
            <a:pPr indent="-215900" lvl="0" marL="342900" marR="0" rtl="0" algn="l">
              <a:spcBef>
                <a:spcPts val="0"/>
              </a:spcBef>
              <a:spcAft>
                <a:spcPts val="0"/>
              </a:spcAft>
              <a:buClr>
                <a:srgbClr val="0289AE"/>
              </a:buClr>
              <a:buSzPts val="2000"/>
              <a:buFont typeface="Arial"/>
              <a:buNone/>
            </a:pPr>
            <a:r>
              <a:t/>
            </a:r>
            <a:endParaRPr sz="2000">
              <a:solidFill>
                <a:srgbClr val="262626"/>
              </a:solidFill>
              <a:latin typeface="Calibri"/>
              <a:ea typeface="Calibri"/>
              <a:cs typeface="Calibri"/>
              <a:sym typeface="Calibri"/>
            </a:endParaRPr>
          </a:p>
          <a:p>
            <a:pPr indent="-215900" lvl="0" marL="342900" marR="0" rtl="0" algn="l">
              <a:spcBef>
                <a:spcPts val="0"/>
              </a:spcBef>
              <a:spcAft>
                <a:spcPts val="0"/>
              </a:spcAft>
              <a:buClr>
                <a:srgbClr val="0289AE"/>
              </a:buClr>
              <a:buSzPts val="2000"/>
              <a:buFont typeface="Arial"/>
              <a:buNone/>
            </a:pPr>
            <a:r>
              <a:t/>
            </a:r>
            <a:endParaRPr sz="2000">
              <a:solidFill>
                <a:srgbClr val="262626"/>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grpSp>
        <p:nvGrpSpPr>
          <p:cNvPr id="885" name="Google Shape;885;p36"/>
          <p:cNvGrpSpPr/>
          <p:nvPr/>
        </p:nvGrpSpPr>
        <p:grpSpPr>
          <a:xfrm>
            <a:off x="2587563" y="0"/>
            <a:ext cx="9604437" cy="6858000"/>
            <a:chOff x="3057603" y="0"/>
            <a:chExt cx="9134397" cy="6522370"/>
          </a:xfrm>
        </p:grpSpPr>
        <p:pic>
          <p:nvPicPr>
            <p:cNvPr id="886" name="Google Shape;886;p36"/>
            <p:cNvPicPr preferRelativeResize="0"/>
            <p:nvPr/>
          </p:nvPicPr>
          <p:blipFill rotWithShape="1">
            <a:blip r:embed="rId3">
              <a:alphaModFix/>
            </a:blip>
            <a:srcRect b="16922" l="-761" r="23615" t="12298"/>
            <a:stretch/>
          </p:blipFill>
          <p:spPr>
            <a:xfrm>
              <a:off x="3057603" y="0"/>
              <a:ext cx="9134397" cy="6522370"/>
            </a:xfrm>
            <a:prstGeom prst="rect">
              <a:avLst/>
            </a:prstGeom>
            <a:noFill/>
            <a:ln>
              <a:noFill/>
            </a:ln>
          </p:spPr>
        </p:pic>
        <p:sp>
          <p:nvSpPr>
            <p:cNvPr id="887" name="Google Shape;887;p36"/>
            <p:cNvSpPr/>
            <p:nvPr/>
          </p:nvSpPr>
          <p:spPr>
            <a:xfrm rot="10800000">
              <a:off x="5084064" y="521578"/>
              <a:ext cx="7101436" cy="50257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grpSp>
      <p:sp>
        <p:nvSpPr>
          <p:cNvPr id="888" name="Google Shape;888;p36"/>
          <p:cNvSpPr txBox="1"/>
          <p:nvPr/>
        </p:nvSpPr>
        <p:spPr>
          <a:xfrm>
            <a:off x="600999" y="2902174"/>
            <a:ext cx="3227289"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262626"/>
                </a:solidFill>
                <a:latin typeface="Calibri"/>
                <a:ea typeface="Calibri"/>
                <a:cs typeface="Calibri"/>
                <a:sym typeface="Calibri"/>
              </a:rPr>
              <a:t>Lee su INFORME DE IMPACTO, está lleno de inspiración</a:t>
            </a:r>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rPr lang="en-US" sz="2000" u="sng">
                <a:solidFill>
                  <a:srgbClr val="0289AE"/>
                </a:solidFill>
                <a:latin typeface="Calibri"/>
                <a:ea typeface="Calibri"/>
                <a:cs typeface="Calibri"/>
                <a:sym typeface="Calibri"/>
                <a:hlinkClick r:id="rId4">
                  <a:extLst>
                    <a:ext uri="{A12FA001-AC4F-418D-AE19-62706E023703}">
                      <ahyp:hlinkClr val="tx"/>
                    </a:ext>
                  </a:extLst>
                </a:hlinkClick>
              </a:rPr>
              <a:t>13463 The Social Hub - Informe de impacto del ejercicio fiscal 2023-2024_def</a:t>
            </a:r>
            <a:endParaRPr sz="20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889" name="Google Shape;889;p36"/>
          <p:cNvSpPr txBox="1"/>
          <p:nvPr/>
        </p:nvSpPr>
        <p:spPr>
          <a:xfrm>
            <a:off x="406100" y="434050"/>
            <a:ext cx="3617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100">
                <a:solidFill>
                  <a:srgbClr val="262626"/>
                </a:solidFill>
                <a:latin typeface="Calibri"/>
                <a:ea typeface="Calibri"/>
                <a:cs typeface="Calibri"/>
                <a:sym typeface="Calibri"/>
              </a:rPr>
              <a:t>Se comparte hasta el más mínimo detalle, ¡incluso el origen del papel higiénico!</a:t>
            </a:r>
            <a:endParaRPr sz="1100"/>
          </a:p>
          <a:p>
            <a:pPr indent="0" lvl="0" marL="0" marR="0" rtl="0" algn="l">
              <a:lnSpc>
                <a:spcPct val="103529"/>
              </a:lnSpc>
              <a:spcBef>
                <a:spcPts val="0"/>
              </a:spcBef>
              <a:spcAft>
                <a:spcPts val="0"/>
              </a:spcAft>
              <a:buClr>
                <a:schemeClr val="dk1"/>
              </a:buClr>
              <a:buSzPts val="3400"/>
              <a:buFont typeface="Arial"/>
              <a:buNone/>
            </a:pPr>
            <a:r>
              <a:t/>
            </a:r>
            <a:endParaRPr b="1" sz="31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90" name="Google Shape;890;p36"/>
          <p:cNvCxnSpPr/>
          <p:nvPr/>
        </p:nvCxnSpPr>
        <p:spPr>
          <a:xfrm>
            <a:off x="0" y="2515599"/>
            <a:ext cx="3706368" cy="0"/>
          </a:xfrm>
          <a:prstGeom prst="straightConnector1">
            <a:avLst/>
          </a:prstGeom>
          <a:noFill/>
          <a:ln cap="flat" cmpd="sng" w="34925">
            <a:solidFill>
              <a:srgbClr val="62A844"/>
            </a:solidFill>
            <a:prstDash val="dot"/>
            <a:miter lim="8000"/>
            <a:headEnd len="sm" w="sm" type="none"/>
            <a:tailEnd len="sm" w="sm" type="none"/>
          </a:ln>
        </p:spPr>
      </p:cxnSp>
      <p:sp>
        <p:nvSpPr>
          <p:cNvPr id="891" name="Google Shape;891;p36"/>
          <p:cNvSpPr/>
          <p:nvPr/>
        </p:nvSpPr>
        <p:spPr>
          <a:xfrm>
            <a:off x="6984344" y="548418"/>
            <a:ext cx="5200821" cy="4491734"/>
          </a:xfrm>
          <a:prstGeom prst="rect">
            <a:avLst/>
          </a:prstGeom>
          <a:noFill/>
          <a:ln>
            <a:noFill/>
          </a:ln>
        </p:spPr>
      </p:sp>
      <p:grpSp>
        <p:nvGrpSpPr>
          <p:cNvPr id="892" name="Google Shape;892;p36"/>
          <p:cNvGrpSpPr/>
          <p:nvPr/>
        </p:nvGrpSpPr>
        <p:grpSpPr>
          <a:xfrm>
            <a:off x="4925566" y="658930"/>
            <a:ext cx="6147703" cy="5004919"/>
            <a:chOff x="2839239" y="1436958"/>
            <a:chExt cx="7205573" cy="5866144"/>
          </a:xfrm>
        </p:grpSpPr>
        <p:pic>
          <p:nvPicPr>
            <p:cNvPr descr="A group of people walking in a park&#10;&#10;AI-generated content may be incorrect." id="893" name="Google Shape;893;p36"/>
            <p:cNvPicPr preferRelativeResize="0"/>
            <p:nvPr/>
          </p:nvPicPr>
          <p:blipFill rotWithShape="1">
            <a:blip r:embed="rId5">
              <a:alphaModFix/>
            </a:blip>
            <a:srcRect b="0" l="0" r="0" t="0"/>
            <a:stretch/>
          </p:blipFill>
          <p:spPr>
            <a:xfrm>
              <a:off x="2839239" y="1436958"/>
              <a:ext cx="3398405" cy="2861288"/>
            </a:xfrm>
            <a:prstGeom prst="rect">
              <a:avLst/>
            </a:prstGeom>
            <a:noFill/>
            <a:ln>
              <a:noFill/>
            </a:ln>
          </p:spPr>
        </p:pic>
        <p:pic>
          <p:nvPicPr>
            <p:cNvPr descr="A person in an apron looking at a machine&#10;&#10;AI-generated content may be incorrect." id="894" name="Google Shape;894;p36"/>
            <p:cNvPicPr preferRelativeResize="0"/>
            <p:nvPr/>
          </p:nvPicPr>
          <p:blipFill rotWithShape="1">
            <a:blip r:embed="rId6">
              <a:alphaModFix/>
            </a:blip>
            <a:srcRect b="0" l="0" r="0" t="2174"/>
            <a:stretch/>
          </p:blipFill>
          <p:spPr>
            <a:xfrm>
              <a:off x="6451453" y="1436958"/>
              <a:ext cx="3593359" cy="2862478"/>
            </a:xfrm>
            <a:prstGeom prst="rect">
              <a:avLst/>
            </a:prstGeom>
            <a:noFill/>
            <a:ln>
              <a:noFill/>
            </a:ln>
          </p:spPr>
        </p:pic>
        <p:pic>
          <p:nvPicPr>
            <p:cNvPr descr="A group of people sitting at a counter&#10;&#10;AI-generated content may be incorrect." id="895" name="Google Shape;895;p36"/>
            <p:cNvPicPr preferRelativeResize="0"/>
            <p:nvPr/>
          </p:nvPicPr>
          <p:blipFill rotWithShape="1">
            <a:blip r:embed="rId7">
              <a:alphaModFix/>
            </a:blip>
            <a:srcRect b="0" l="0" r="0" t="0"/>
            <a:stretch/>
          </p:blipFill>
          <p:spPr>
            <a:xfrm>
              <a:off x="2851374" y="4441814"/>
              <a:ext cx="3398405" cy="2861288"/>
            </a:xfrm>
            <a:prstGeom prst="rect">
              <a:avLst/>
            </a:prstGeom>
            <a:noFill/>
            <a:ln>
              <a:noFill/>
            </a:ln>
          </p:spPr>
        </p:pic>
        <p:pic>
          <p:nvPicPr>
            <p:cNvPr descr="A certificate of a building&#10;&#10;AI-generated content may be incorrect." id="896" name="Google Shape;896;p36"/>
            <p:cNvPicPr preferRelativeResize="0"/>
            <p:nvPr/>
          </p:nvPicPr>
          <p:blipFill rotWithShape="1">
            <a:blip r:embed="rId8">
              <a:alphaModFix/>
            </a:blip>
            <a:srcRect b="0" l="0" r="0" t="0"/>
            <a:stretch/>
          </p:blipFill>
          <p:spPr>
            <a:xfrm>
              <a:off x="6488657" y="4441812"/>
              <a:ext cx="3518952" cy="2861290"/>
            </a:xfrm>
            <a:prstGeom prst="rect">
              <a:avLst/>
            </a:prstGeom>
            <a:noFill/>
            <a:ln>
              <a:noFill/>
            </a:ln>
          </p:spPr>
        </p:pic>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37"/>
          <p:cNvSpPr txBox="1"/>
          <p:nvPr/>
        </p:nvSpPr>
        <p:spPr>
          <a:xfrm>
            <a:off x="454701" y="336875"/>
            <a:ext cx="6288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Una estructura narrativa sencilla para pymes del sector hostelero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02" name="Google Shape;902;p37"/>
          <p:cNvCxnSpPr/>
          <p:nvPr/>
        </p:nvCxnSpPr>
        <p:spPr>
          <a:xfrm>
            <a:off x="0" y="1452266"/>
            <a:ext cx="8831484" cy="0"/>
          </a:xfrm>
          <a:prstGeom prst="straightConnector1">
            <a:avLst/>
          </a:prstGeom>
          <a:noFill/>
          <a:ln cap="flat" cmpd="sng" w="34925">
            <a:solidFill>
              <a:srgbClr val="62A844"/>
            </a:solidFill>
            <a:prstDash val="dot"/>
            <a:miter lim="8000"/>
            <a:headEnd len="sm" w="sm" type="none"/>
            <a:tailEnd len="sm" w="sm" type="none"/>
          </a:ln>
        </p:spPr>
      </p:cxnSp>
      <p:sp>
        <p:nvSpPr>
          <p:cNvPr id="903" name="Google Shape;903;p37"/>
          <p:cNvSpPr txBox="1"/>
          <p:nvPr/>
        </p:nvSpPr>
        <p:spPr>
          <a:xfrm>
            <a:off x="454695" y="1847829"/>
            <a:ext cx="246212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Una fórmula de cuatro pasos que funciona bien…</a:t>
            </a:r>
            <a:endParaRPr/>
          </a:p>
          <a:p>
            <a:pPr indent="0" lvl="0" marL="0" marR="0" rtl="0" algn="l">
              <a:spcBef>
                <a:spcPts val="0"/>
              </a:spcBef>
              <a:spcAft>
                <a:spcPts val="0"/>
              </a:spcAft>
              <a:buNone/>
            </a:pPr>
            <a:r>
              <a:t/>
            </a:r>
            <a:endParaRPr sz="2400">
              <a:solidFill>
                <a:srgbClr val="262626"/>
              </a:solidFill>
              <a:latin typeface="Calibri"/>
              <a:ea typeface="Calibri"/>
              <a:cs typeface="Calibri"/>
              <a:sym typeface="Calibri"/>
            </a:endParaRPr>
          </a:p>
        </p:txBody>
      </p:sp>
      <p:sp>
        <p:nvSpPr>
          <p:cNvPr id="904" name="Google Shape;904;p37"/>
          <p:cNvSpPr/>
          <p:nvPr/>
        </p:nvSpPr>
        <p:spPr>
          <a:xfrm>
            <a:off x="0" y="4368370"/>
            <a:ext cx="12183771" cy="2489627"/>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05" name="Google Shape;905;p37"/>
          <p:cNvGrpSpPr/>
          <p:nvPr/>
        </p:nvGrpSpPr>
        <p:grpSpPr>
          <a:xfrm>
            <a:off x="683613" y="4942204"/>
            <a:ext cx="1198378" cy="1197203"/>
            <a:chOff x="10376768" y="2334933"/>
            <a:chExt cx="920484" cy="919581"/>
          </a:xfrm>
        </p:grpSpPr>
        <p:sp>
          <p:nvSpPr>
            <p:cNvPr id="906" name="Google Shape;906;p37"/>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7" name="Google Shape;907;p37"/>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08" name="Google Shape;908;p37"/>
          <p:cNvSpPr/>
          <p:nvPr/>
        </p:nvSpPr>
        <p:spPr>
          <a:xfrm>
            <a:off x="2916825" y="4727325"/>
            <a:ext cx="8565900" cy="19854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9" name="Google Shape;909;p37"/>
          <p:cNvSpPr/>
          <p:nvPr/>
        </p:nvSpPr>
        <p:spPr>
          <a:xfrm flipH="1">
            <a:off x="3035700" y="4532700"/>
            <a:ext cx="8318700" cy="2283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highlight>
                  <a:srgbClr val="0289AE"/>
                </a:highlight>
                <a:latin typeface="Calibri"/>
                <a:ea typeface="Calibri"/>
                <a:cs typeface="Calibri"/>
                <a:sym typeface="Calibri"/>
              </a:rPr>
              <a:t>   Ejemplo:</a:t>
            </a:r>
            <a:r>
              <a:rPr b="1" lang="en-US" sz="2400">
                <a:solidFill>
                  <a:srgbClr val="0289AE"/>
                </a:solidFill>
                <a:highlight>
                  <a:srgbClr val="0289AE"/>
                </a:highlight>
                <a:latin typeface="Calibri"/>
                <a:ea typeface="Calibri"/>
                <a:cs typeface="Calibri"/>
                <a:sym typeface="Calibri"/>
              </a:rPr>
              <a:t>..</a:t>
            </a:r>
            <a:endParaRPr sz="2000">
              <a:solidFill>
                <a:srgbClr val="262626"/>
              </a:solidFill>
              <a:latin typeface="Calibri"/>
              <a:ea typeface="Calibri"/>
              <a:cs typeface="Calibri"/>
              <a:sym typeface="Calibri"/>
            </a:endParaRPr>
          </a:p>
          <a:p>
            <a:pPr indent="0" lvl="0" marL="0" marR="0" rtl="0" algn="ctr">
              <a:lnSpc>
                <a:spcPct val="98000"/>
              </a:lnSpc>
              <a:spcBef>
                <a:spcPts val="0"/>
              </a:spcBef>
              <a:spcAft>
                <a:spcPts val="0"/>
              </a:spcAft>
              <a:buNone/>
            </a:pPr>
            <a:r>
              <a:rPr i="1" lang="en-US" sz="1800">
                <a:solidFill>
                  <a:srgbClr val="262626"/>
                </a:solidFill>
                <a:latin typeface="Calibri"/>
                <a:ea typeface="Calibri"/>
                <a:cs typeface="Calibri"/>
                <a:sym typeface="Calibri"/>
              </a:rPr>
              <a:t>Nos dimos cuenta de que cada fin de semana se desperdiciaban grandes cantidades de comida del desayuno →</a:t>
            </a:r>
            <a:br>
              <a:rPr i="1"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Por eso, rediseñamos nuestro bufé y formamos a nuestro equipo en la planificación de las raciones →</a:t>
            </a:r>
            <a:br>
              <a:rPr i="1"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El desperdicio de alimentos se redujo en un 22 % →</a:t>
            </a:r>
            <a:br>
              <a:rPr i="1"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Puedes ayudar eligiendo raciones más pequeñas y repitiendo.</a:t>
            </a:r>
            <a:endParaRPr sz="1800">
              <a:solidFill>
                <a:srgbClr val="262626"/>
              </a:solidFill>
              <a:latin typeface="Calibri"/>
              <a:ea typeface="Calibri"/>
              <a:cs typeface="Calibri"/>
              <a:sym typeface="Calibri"/>
            </a:endParaRPr>
          </a:p>
          <a:p>
            <a:pPr indent="-228600" lvl="0" marL="342900" marR="0" rtl="0" algn="ctr">
              <a:lnSpc>
                <a:spcPct val="108888"/>
              </a:lnSpc>
              <a:spcBef>
                <a:spcPts val="0"/>
              </a:spcBef>
              <a:spcAft>
                <a:spcPts val="0"/>
              </a:spcAft>
              <a:buClr>
                <a:srgbClr val="62A844"/>
              </a:buClr>
              <a:buSzPts val="1800"/>
              <a:buFont typeface="Arial"/>
              <a:buNone/>
            </a:pPr>
            <a:r>
              <a:t/>
            </a:r>
            <a:endParaRPr sz="1600">
              <a:solidFill>
                <a:srgbClr val="262626"/>
              </a:solidFill>
              <a:latin typeface="Calibri"/>
              <a:ea typeface="Calibri"/>
              <a:cs typeface="Calibri"/>
              <a:sym typeface="Calibri"/>
            </a:endParaRPr>
          </a:p>
          <a:p>
            <a:pPr indent="0" lvl="0" marL="0" marR="0" rtl="0" algn="ctr">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910" name="Google Shape;910;p37"/>
          <p:cNvSpPr txBox="1"/>
          <p:nvPr/>
        </p:nvSpPr>
        <p:spPr>
          <a:xfrm>
            <a:off x="3289675" y="1602000"/>
            <a:ext cx="8565900" cy="3340200"/>
          </a:xfrm>
          <a:prstGeom prst="rect">
            <a:avLst/>
          </a:prstGeom>
          <a:noFill/>
          <a:ln>
            <a:noFill/>
          </a:ln>
        </p:spPr>
        <p:txBody>
          <a:bodyPr anchorCtr="0" anchor="t" bIns="45700" lIns="91425" spcFirstLastPara="1" rIns="91425" wrap="square" tIns="45700">
            <a:spAutoFit/>
          </a:bodyPr>
          <a:lstStyle/>
          <a:p>
            <a:pPr indent="-336550" lvl="0" marL="34290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Problema o idea</a:t>
            </a:r>
            <a:r>
              <a:rPr lang="en-US" sz="1900">
                <a:solidFill>
                  <a:srgbClr val="262626"/>
                </a:solidFill>
                <a:latin typeface="Calibri"/>
                <a:ea typeface="Calibri"/>
                <a:cs typeface="Calibri"/>
                <a:sym typeface="Calibri"/>
              </a:rPr>
              <a:t>: ¿qué reto de sostenibilidad estás abordando? (p. ej., desperdicio de alimentos, desperdicio de energía, necesidades de abastecimiento local)</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Medidas adoptadas</a:t>
            </a:r>
            <a:r>
              <a:rPr lang="en-US" sz="1900">
                <a:solidFill>
                  <a:srgbClr val="262626"/>
                </a:solidFill>
                <a:latin typeface="Calibri"/>
                <a:ea typeface="Calibri"/>
                <a:cs typeface="Calibri"/>
                <a:sym typeface="Calibri"/>
              </a:rPr>
              <a:t>: describe los pasos concretos que ha implementado tu empresa.</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Impacto o resultado</a:t>
            </a:r>
            <a:r>
              <a:rPr lang="en-US" sz="1900">
                <a:solidFill>
                  <a:srgbClr val="262626"/>
                </a:solidFill>
                <a:latin typeface="Calibri"/>
                <a:ea typeface="Calibri"/>
                <a:cs typeface="Calibri"/>
                <a:sym typeface="Calibri"/>
              </a:rPr>
              <a:t>: muestra el resultado con una cifra, una foto, una cita o un pequeño ejemplo.</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Invitación</a:t>
            </a:r>
            <a:r>
              <a:rPr lang="en-US" sz="1900">
                <a:solidFill>
                  <a:srgbClr val="262626"/>
                </a:solidFill>
                <a:latin typeface="Calibri"/>
                <a:ea typeface="Calibri"/>
                <a:cs typeface="Calibri"/>
                <a:sym typeface="Calibri"/>
              </a:rPr>
              <a:t>: invita a los clientes o socios a formar parte de la solución. («Únete a nosotros...», «Agradecemos tus ideas...», «Más información en...»)</a:t>
            </a:r>
            <a:endParaRPr sz="1300"/>
          </a:p>
          <a:p>
            <a:pPr indent="-215900" lvl="0" marL="342900" marR="0" rtl="0" algn="l">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911" name="Google Shape;911;p37"/>
          <p:cNvSpPr/>
          <p:nvPr/>
        </p:nvSpPr>
        <p:spPr>
          <a:xfrm>
            <a:off x="1881993" y="3023481"/>
            <a:ext cx="1153696" cy="6558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cap="flat" cmpd="sng" w="9525">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38"/>
          <p:cNvSpPr/>
          <p:nvPr/>
        </p:nvSpPr>
        <p:spPr>
          <a:xfrm flipH="1">
            <a:off x="587520" y="2149812"/>
            <a:ext cx="2607678" cy="3824322"/>
          </a:xfrm>
          <a:custGeom>
            <a:rect b="b" l="l" r="r" t="t"/>
            <a:pathLst>
              <a:path extrusionOk="0" h="3976554" w="2607678">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0" y="0"/>
                  <a:pt x="2385612" y="0"/>
                </a:cubicBezTo>
                <a:close/>
              </a:path>
            </a:pathLst>
          </a:custGeom>
          <a:solidFill>
            <a:schemeClr val="lt1"/>
          </a:solidFill>
          <a:ln cap="flat" cmpd="sng" w="12700">
            <a:solidFill>
              <a:srgbClr val="62A844"/>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18" name="Google Shape;918;p38"/>
          <p:cNvSpPr/>
          <p:nvPr/>
        </p:nvSpPr>
        <p:spPr>
          <a:xfrm flipH="1">
            <a:off x="3407521" y="2149812"/>
            <a:ext cx="2607678" cy="3824322"/>
          </a:xfrm>
          <a:custGeom>
            <a:rect b="b" l="l" r="r" t="t"/>
            <a:pathLst>
              <a:path extrusionOk="0" h="3976554" w="2607678">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lt1"/>
          </a:solidFill>
          <a:ln cap="flat" cmpd="sng" w="12700">
            <a:solidFill>
              <a:srgbClr val="0289AE"/>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19" name="Google Shape;919;p38"/>
          <p:cNvSpPr/>
          <p:nvPr/>
        </p:nvSpPr>
        <p:spPr>
          <a:xfrm flipH="1">
            <a:off x="586903" y="1283210"/>
            <a:ext cx="106521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400">
                <a:solidFill>
                  <a:srgbClr val="0289AE"/>
                </a:solidFill>
                <a:latin typeface="Calibri"/>
                <a:ea typeface="Calibri"/>
                <a:cs typeface="Calibri"/>
                <a:sym typeface="Calibri"/>
              </a:rPr>
              <a:t>La sostenibilidad es mucho más que reciclar.</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920" name="Google Shape;920;p38"/>
          <p:cNvSpPr/>
          <p:nvPr/>
        </p:nvSpPr>
        <p:spPr>
          <a:xfrm flipH="1">
            <a:off x="9209937" y="3638705"/>
            <a:ext cx="2399239" cy="2593851"/>
          </a:xfrm>
          <a:custGeom>
            <a:rect b="b" l="l" r="r" t="t"/>
            <a:pathLst>
              <a:path extrusionOk="0" h="5091" w="4475">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lt1"/>
          </a:solidFill>
          <a:ln cap="flat" cmpd="sng" w="12700">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21" name="Google Shape;921;p38"/>
          <p:cNvSpPr/>
          <p:nvPr/>
        </p:nvSpPr>
        <p:spPr>
          <a:xfrm flipH="1">
            <a:off x="589718" y="2149811"/>
            <a:ext cx="2605480" cy="1041046"/>
          </a:xfrm>
          <a:custGeom>
            <a:rect b="b" l="l" r="r" t="t"/>
            <a:pathLst>
              <a:path extrusionOk="0" h="939286" w="2435938">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2" name="Google Shape;922;p38"/>
          <p:cNvSpPr/>
          <p:nvPr/>
        </p:nvSpPr>
        <p:spPr>
          <a:xfrm>
            <a:off x="2001533" y="5410057"/>
            <a:ext cx="843645" cy="96849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23" name="Google Shape;923;p38"/>
          <p:cNvSpPr txBox="1"/>
          <p:nvPr/>
        </p:nvSpPr>
        <p:spPr>
          <a:xfrm>
            <a:off x="744501" y="3151838"/>
            <a:ext cx="2450700" cy="2555100"/>
          </a:xfrm>
          <a:prstGeom prst="rect">
            <a:avLst/>
          </a:prstGeom>
          <a:noFill/>
          <a:ln>
            <a:noFill/>
          </a:ln>
        </p:spPr>
        <p:txBody>
          <a:bodyPr anchorCtr="0" anchor="t" bIns="45700" lIns="91425" spcFirstLastPara="1" rIns="91425" wrap="square" tIns="45700">
            <a:spAutoFit/>
          </a:bodyPr>
          <a:lstStyle/>
          <a:p>
            <a:pPr indent="-167300" lvl="0" marL="1800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Reducir el desperdicio de alimentos</a:t>
            </a:r>
            <a:endParaRPr sz="1200"/>
          </a:p>
          <a:p>
            <a:pPr indent="-167300" lvl="0" marL="1800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Cambios para ahorrar energía</a:t>
            </a:r>
            <a:endParaRPr sz="1200"/>
          </a:p>
          <a:p>
            <a:pPr indent="-167300" lvl="0" marL="1800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Gestión responsable del agua</a:t>
            </a:r>
            <a:endParaRPr sz="1200"/>
          </a:p>
          <a:p>
            <a:pPr indent="-167300" lvl="0" marL="1800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Abastecimiento local</a:t>
            </a:r>
            <a:endParaRPr sz="1200"/>
          </a:p>
          <a:p>
            <a:pPr indent="-167300" lvl="0" marL="1800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Iniciativas de biodiversidad o espacios verdes</a:t>
            </a:r>
            <a:endParaRPr sz="1600">
              <a:solidFill>
                <a:srgbClr val="262626"/>
              </a:solidFill>
              <a:latin typeface="Calibri"/>
              <a:ea typeface="Calibri"/>
              <a:cs typeface="Calibri"/>
              <a:sym typeface="Calibri"/>
            </a:endParaRPr>
          </a:p>
        </p:txBody>
      </p:sp>
      <p:sp>
        <p:nvSpPr>
          <p:cNvPr id="924" name="Google Shape;924;p38"/>
          <p:cNvSpPr/>
          <p:nvPr/>
        </p:nvSpPr>
        <p:spPr>
          <a:xfrm>
            <a:off x="8776607" y="4592210"/>
            <a:ext cx="623555" cy="585915"/>
          </a:xfrm>
          <a:prstGeom prst="rightArrow">
            <a:avLst>
              <a:gd fmla="val 50000" name="adj1"/>
              <a:gd fmla="val 50000" name="adj2"/>
            </a:avLst>
          </a:prstGeom>
          <a:solidFill>
            <a:srgbClr val="3D8241"/>
          </a:solidFill>
          <a:ln cap="flat" cmpd="sng" w="12700">
            <a:solidFill>
              <a:srgbClr val="3D824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5" name="Google Shape;925;p38"/>
          <p:cNvSpPr txBox="1"/>
          <p:nvPr/>
        </p:nvSpPr>
        <p:spPr>
          <a:xfrm>
            <a:off x="9600099" y="4003150"/>
            <a:ext cx="1830000" cy="237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2000">
                <a:solidFill>
                  <a:srgbClr val="262626"/>
                </a:solidFill>
                <a:latin typeface="Calibri"/>
                <a:ea typeface="Calibri"/>
                <a:cs typeface="Calibri"/>
                <a:sym typeface="Calibri"/>
              </a:rPr>
              <a:t>Cada acción cotidiana puede convertirse en una historia si le das vida</a:t>
            </a:r>
            <a:endParaRPr/>
          </a:p>
          <a:p>
            <a:pPr indent="0" lvl="0" marL="0" marR="0" rtl="0" algn="ctr">
              <a:spcBef>
                <a:spcPts val="1000"/>
              </a:spcBef>
              <a:spcAft>
                <a:spcPts val="0"/>
              </a:spcAft>
              <a:buNone/>
            </a:pPr>
            <a:r>
              <a:t/>
            </a:r>
            <a:endParaRPr b="1" i="1" sz="2000">
              <a:solidFill>
                <a:srgbClr val="262626"/>
              </a:solidFill>
              <a:latin typeface="Calibri"/>
              <a:ea typeface="Calibri"/>
              <a:cs typeface="Calibri"/>
              <a:sym typeface="Calibri"/>
            </a:endParaRPr>
          </a:p>
        </p:txBody>
      </p:sp>
      <p:sp>
        <p:nvSpPr>
          <p:cNvPr id="926" name="Google Shape;926;p38"/>
          <p:cNvSpPr txBox="1"/>
          <p:nvPr/>
        </p:nvSpPr>
        <p:spPr>
          <a:xfrm>
            <a:off x="730150" y="2305825"/>
            <a:ext cx="23154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lt1"/>
                </a:solidFill>
                <a:latin typeface="Calibri"/>
                <a:ea typeface="Calibri"/>
                <a:cs typeface="Calibri"/>
                <a:sym typeface="Calibri"/>
              </a:rPr>
              <a:t>Historias medioambientales</a:t>
            </a:r>
            <a:endParaRPr/>
          </a:p>
          <a:p>
            <a:pPr indent="0" lvl="0" marL="0" marR="0" rtl="0" algn="l">
              <a:lnSpc>
                <a:spcPct val="100000"/>
              </a:lnSpc>
              <a:spcBef>
                <a:spcPts val="0"/>
              </a:spcBef>
              <a:spcAft>
                <a:spcPts val="0"/>
              </a:spcAft>
              <a:buNone/>
            </a:pPr>
            <a:r>
              <a:t/>
            </a:r>
            <a:endParaRPr b="1" sz="2000">
              <a:solidFill>
                <a:schemeClr val="lt1"/>
              </a:solidFill>
              <a:latin typeface="Calibri"/>
              <a:ea typeface="Calibri"/>
              <a:cs typeface="Calibri"/>
              <a:sym typeface="Calibri"/>
            </a:endParaRPr>
          </a:p>
        </p:txBody>
      </p:sp>
      <p:sp>
        <p:nvSpPr>
          <p:cNvPr id="927" name="Google Shape;927;p38"/>
          <p:cNvSpPr/>
          <p:nvPr/>
        </p:nvSpPr>
        <p:spPr>
          <a:xfrm flipH="1">
            <a:off x="3409719" y="2149811"/>
            <a:ext cx="2605480" cy="1041046"/>
          </a:xfrm>
          <a:custGeom>
            <a:rect b="b" l="l" r="r" t="t"/>
            <a:pathLst>
              <a:path extrusionOk="0" h="939286" w="2435938">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8" name="Google Shape;928;p38"/>
          <p:cNvSpPr/>
          <p:nvPr/>
        </p:nvSpPr>
        <p:spPr>
          <a:xfrm>
            <a:off x="4852221" y="5444603"/>
            <a:ext cx="843645" cy="96849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29" name="Google Shape;929;p38"/>
          <p:cNvSpPr txBox="1"/>
          <p:nvPr/>
        </p:nvSpPr>
        <p:spPr>
          <a:xfrm>
            <a:off x="3553502" y="3332038"/>
            <a:ext cx="2315700" cy="2062500"/>
          </a:xfrm>
          <a:prstGeom prst="rect">
            <a:avLst/>
          </a:prstGeom>
          <a:noFill/>
          <a:ln>
            <a:noFill/>
          </a:ln>
        </p:spPr>
        <p:txBody>
          <a:bodyPr anchorCtr="0" anchor="t" bIns="45700" lIns="91425" spcFirstLastPara="1" rIns="91425" wrap="square" tIns="45700">
            <a:spAutoFit/>
          </a:bodyPr>
          <a:lstStyle/>
          <a:p>
            <a:pPr indent="-167300" lvl="0" marL="180000" marR="0" rtl="0" algn="l">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Formación y bienestar del personal</a:t>
            </a:r>
            <a:endParaRPr sz="1600"/>
          </a:p>
          <a:p>
            <a:pPr indent="-167300" lvl="0" marL="180000" marR="0" rtl="0" algn="l">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Colaboraciones con la comunidad</a:t>
            </a:r>
            <a:endParaRPr sz="1600"/>
          </a:p>
          <a:p>
            <a:pPr indent="-167300" lvl="0" marL="180000" marR="0" rtl="0" algn="l">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Diversidad e inclusión</a:t>
            </a:r>
            <a:endParaRPr sz="1600"/>
          </a:p>
          <a:p>
            <a:pPr indent="-167300" lvl="0" marL="180000" marR="0" rtl="0" algn="l">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Empleo local</a:t>
            </a:r>
            <a:endParaRPr sz="1600"/>
          </a:p>
          <a:p>
            <a:pPr indent="-167300" lvl="0" marL="180000" marR="0" rtl="0" algn="l">
              <a:spcBef>
                <a:spcPts val="0"/>
              </a:spcBef>
              <a:spcAft>
                <a:spcPts val="0"/>
              </a:spcAft>
              <a:buClr>
                <a:srgbClr val="0289AE"/>
              </a:buClr>
              <a:buSzPts val="1600"/>
              <a:buFont typeface="Arial"/>
              <a:buChar char="•"/>
            </a:pPr>
            <a:r>
              <a:rPr lang="en-US" sz="1600">
                <a:solidFill>
                  <a:srgbClr val="262626"/>
                </a:solidFill>
                <a:latin typeface="Calibri"/>
                <a:ea typeface="Calibri"/>
                <a:cs typeface="Calibri"/>
                <a:sym typeface="Calibri"/>
              </a:rPr>
              <a:t>Apoyo a los artesanos locales</a:t>
            </a:r>
            <a:endParaRPr sz="1600">
              <a:solidFill>
                <a:srgbClr val="262626"/>
              </a:solidFill>
              <a:latin typeface="Calibri"/>
              <a:ea typeface="Calibri"/>
              <a:cs typeface="Calibri"/>
              <a:sym typeface="Calibri"/>
            </a:endParaRPr>
          </a:p>
        </p:txBody>
      </p:sp>
      <p:sp>
        <p:nvSpPr>
          <p:cNvPr id="930" name="Google Shape;930;p38"/>
          <p:cNvSpPr txBox="1"/>
          <p:nvPr/>
        </p:nvSpPr>
        <p:spPr>
          <a:xfrm>
            <a:off x="3580838" y="2305836"/>
            <a:ext cx="2315557" cy="8653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lt1"/>
                </a:solidFill>
                <a:latin typeface="Calibri"/>
                <a:ea typeface="Calibri"/>
                <a:cs typeface="Calibri"/>
                <a:sym typeface="Calibri"/>
              </a:rPr>
              <a:t>Social </a:t>
            </a:r>
            <a:endParaRPr/>
          </a:p>
          <a:p>
            <a:pPr indent="0" lvl="0" marL="0" marR="0" rtl="0" algn="l">
              <a:lnSpc>
                <a:spcPct val="100000"/>
              </a:lnSpc>
              <a:spcBef>
                <a:spcPts val="0"/>
              </a:spcBef>
              <a:spcAft>
                <a:spcPts val="0"/>
              </a:spcAft>
              <a:buNone/>
            </a:pPr>
            <a:r>
              <a:rPr b="1" lang="en-US" sz="2000">
                <a:solidFill>
                  <a:schemeClr val="lt1"/>
                </a:solidFill>
                <a:latin typeface="Calibri"/>
                <a:ea typeface="Calibri"/>
                <a:cs typeface="Calibri"/>
                <a:sym typeface="Calibri"/>
              </a:rPr>
              <a:t>Historias</a:t>
            </a:r>
            <a:endParaRPr/>
          </a:p>
          <a:p>
            <a:pPr indent="0" lvl="0" marL="0" marR="0" rtl="0" algn="l">
              <a:lnSpc>
                <a:spcPct val="100000"/>
              </a:lnSpc>
              <a:spcBef>
                <a:spcPts val="0"/>
              </a:spcBef>
              <a:spcAft>
                <a:spcPts val="0"/>
              </a:spcAft>
              <a:buNone/>
            </a:pPr>
            <a:r>
              <a:t/>
            </a:r>
            <a:endParaRPr b="1" sz="2000">
              <a:solidFill>
                <a:schemeClr val="lt1"/>
              </a:solidFill>
              <a:latin typeface="Calibri"/>
              <a:ea typeface="Calibri"/>
              <a:cs typeface="Calibri"/>
              <a:sym typeface="Calibri"/>
            </a:endParaRPr>
          </a:p>
        </p:txBody>
      </p:sp>
      <p:sp>
        <p:nvSpPr>
          <p:cNvPr id="931" name="Google Shape;931;p38"/>
          <p:cNvSpPr/>
          <p:nvPr/>
        </p:nvSpPr>
        <p:spPr>
          <a:xfrm flipH="1">
            <a:off x="6227522" y="2149812"/>
            <a:ext cx="2607678" cy="3824322"/>
          </a:xfrm>
          <a:custGeom>
            <a:rect b="b" l="l" r="r" t="t"/>
            <a:pathLst>
              <a:path extrusionOk="0" h="3976554" w="2607678">
                <a:moveTo>
                  <a:pt x="2385612" y="0"/>
                </a:moveTo>
                <a:lnTo>
                  <a:pt x="1085270" y="0"/>
                </a:lnTo>
                <a:cubicBezTo>
                  <a:pt x="486098" y="0"/>
                  <a:pt x="0" y="465304"/>
                  <a:pt x="0" y="1038845"/>
                </a:cubicBezTo>
                <a:lnTo>
                  <a:pt x="0" y="2175593"/>
                </a:lnTo>
                <a:lnTo>
                  <a:pt x="0" y="2626681"/>
                </a:lnTo>
                <a:lnTo>
                  <a:pt x="0" y="3763429"/>
                </a:lnTo>
                <a:cubicBezTo>
                  <a:pt x="0" y="3881150"/>
                  <a:pt x="99085" y="3976554"/>
                  <a:pt x="222066"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lt1"/>
          </a:solidFill>
          <a:ln cap="flat" cmpd="sng" w="12700">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32" name="Google Shape;932;p38"/>
          <p:cNvSpPr/>
          <p:nvPr/>
        </p:nvSpPr>
        <p:spPr>
          <a:xfrm flipH="1">
            <a:off x="6229720" y="2149811"/>
            <a:ext cx="2605480" cy="1041046"/>
          </a:xfrm>
          <a:custGeom>
            <a:rect b="b" l="l" r="r" t="t"/>
            <a:pathLst>
              <a:path extrusionOk="0" h="939286" w="2435938">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38"/>
          <p:cNvSpPr/>
          <p:nvPr/>
        </p:nvSpPr>
        <p:spPr>
          <a:xfrm>
            <a:off x="7641535" y="5456144"/>
            <a:ext cx="843645" cy="968494"/>
          </a:xfrm>
          <a:custGeom>
            <a:rect b="b" l="l" r="r" t="t"/>
            <a:pathLst>
              <a:path extrusionOk="0" h="2072" w="220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34" name="Google Shape;934;p38"/>
          <p:cNvSpPr txBox="1"/>
          <p:nvPr/>
        </p:nvSpPr>
        <p:spPr>
          <a:xfrm>
            <a:off x="6387216" y="3424313"/>
            <a:ext cx="2450700" cy="1569900"/>
          </a:xfrm>
          <a:prstGeom prst="rect">
            <a:avLst/>
          </a:prstGeom>
          <a:noFill/>
          <a:ln>
            <a:noFill/>
          </a:ln>
        </p:spPr>
        <p:txBody>
          <a:bodyPr anchorCtr="0" anchor="t" bIns="45700" lIns="91425" spcFirstLastPara="1" rIns="91425" wrap="square" tIns="45700">
            <a:spAutoFit/>
          </a:bodyPr>
          <a:lstStyle/>
          <a:p>
            <a:pPr indent="-167300" lvl="0" marL="180000" marR="0" rtl="0" algn="l">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Adquisición responsable</a:t>
            </a:r>
            <a:endParaRPr sz="1600"/>
          </a:p>
          <a:p>
            <a:pPr indent="-167300" lvl="0" marL="180000" marR="0" rtl="0" algn="l">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Seguridad y ética</a:t>
            </a:r>
            <a:endParaRPr sz="1600"/>
          </a:p>
          <a:p>
            <a:pPr indent="-167300" lvl="0" marL="180000" marR="0" rtl="0" algn="l">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Iniciativas de transparencia</a:t>
            </a:r>
            <a:endParaRPr sz="1600"/>
          </a:p>
          <a:p>
            <a:pPr indent="-167300" lvl="0" marL="180000" marR="0" rtl="0" algn="l">
              <a:spcBef>
                <a:spcPts val="0"/>
              </a:spcBef>
              <a:spcAft>
                <a:spcPts val="0"/>
              </a:spcAft>
              <a:buClr>
                <a:srgbClr val="3D8241"/>
              </a:buClr>
              <a:buSzPts val="1600"/>
              <a:buFont typeface="Arial"/>
              <a:buChar char="•"/>
            </a:pPr>
            <a:r>
              <a:rPr lang="en-US" sz="1600">
                <a:solidFill>
                  <a:srgbClr val="262626"/>
                </a:solidFill>
                <a:latin typeface="Calibri"/>
                <a:ea typeface="Calibri"/>
                <a:cs typeface="Calibri"/>
                <a:sym typeface="Calibri"/>
              </a:rPr>
              <a:t>Precios justos y comunicación honesta</a:t>
            </a:r>
            <a:endParaRPr sz="1600">
              <a:solidFill>
                <a:srgbClr val="262626"/>
              </a:solidFill>
              <a:latin typeface="Calibri"/>
              <a:ea typeface="Calibri"/>
              <a:cs typeface="Calibri"/>
              <a:sym typeface="Calibri"/>
            </a:endParaRPr>
          </a:p>
        </p:txBody>
      </p:sp>
      <p:sp>
        <p:nvSpPr>
          <p:cNvPr id="935" name="Google Shape;935;p38"/>
          <p:cNvSpPr txBox="1"/>
          <p:nvPr/>
        </p:nvSpPr>
        <p:spPr>
          <a:xfrm>
            <a:off x="6370152" y="2305836"/>
            <a:ext cx="2086225" cy="8653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chemeClr val="lt1"/>
                </a:solidFill>
                <a:latin typeface="Calibri"/>
                <a:ea typeface="Calibri"/>
                <a:cs typeface="Calibri"/>
                <a:sym typeface="Calibri"/>
              </a:rPr>
              <a:t>Historias sobre gobernanza</a:t>
            </a:r>
            <a:endParaRPr/>
          </a:p>
          <a:p>
            <a:pPr indent="0" lvl="0" marL="0" marR="0" rtl="0" algn="l">
              <a:lnSpc>
                <a:spcPct val="100000"/>
              </a:lnSpc>
              <a:spcBef>
                <a:spcPts val="0"/>
              </a:spcBef>
              <a:spcAft>
                <a:spcPts val="0"/>
              </a:spcAft>
              <a:buNone/>
            </a:pPr>
            <a:r>
              <a:t/>
            </a:r>
            <a:endParaRPr b="1" sz="2000">
              <a:solidFill>
                <a:schemeClr val="lt1"/>
              </a:solidFill>
              <a:latin typeface="Calibri"/>
              <a:ea typeface="Calibri"/>
              <a:cs typeface="Calibri"/>
              <a:sym typeface="Calibri"/>
            </a:endParaRPr>
          </a:p>
        </p:txBody>
      </p:sp>
      <p:grpSp>
        <p:nvGrpSpPr>
          <p:cNvPr id="936" name="Google Shape;936;p38"/>
          <p:cNvGrpSpPr/>
          <p:nvPr/>
        </p:nvGrpSpPr>
        <p:grpSpPr>
          <a:xfrm>
            <a:off x="5001504" y="5535738"/>
            <a:ext cx="566952" cy="558882"/>
            <a:chOff x="7190753" y="5365577"/>
            <a:chExt cx="745522" cy="754272"/>
          </a:xfrm>
        </p:grpSpPr>
        <p:sp>
          <p:nvSpPr>
            <p:cNvPr id="937" name="Google Shape;937;p38"/>
            <p:cNvSpPr/>
            <p:nvPr/>
          </p:nvSpPr>
          <p:spPr>
            <a:xfrm>
              <a:off x="7304327" y="6055729"/>
              <a:ext cx="49268" cy="63218"/>
            </a:xfrm>
            <a:custGeom>
              <a:rect b="b" l="l" r="r" t="t"/>
              <a:pathLst>
                <a:path extrusionOk="0" h="63218" w="4926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8" name="Google Shape;938;p38"/>
            <p:cNvSpPr/>
            <p:nvPr/>
          </p:nvSpPr>
          <p:spPr>
            <a:xfrm>
              <a:off x="7190753" y="5591308"/>
              <a:ext cx="332214" cy="524928"/>
            </a:xfrm>
            <a:custGeom>
              <a:rect b="b" l="l" r="r" t="t"/>
              <a:pathLst>
                <a:path extrusionOk="0" h="524928" w="332214">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9" name="Google Shape;939;p38"/>
            <p:cNvSpPr/>
            <p:nvPr/>
          </p:nvSpPr>
          <p:spPr>
            <a:xfrm>
              <a:off x="7272067" y="6011466"/>
              <a:ext cx="31338" cy="31602"/>
            </a:xfrm>
            <a:custGeom>
              <a:rect b="b" l="l" r="r" t="t"/>
              <a:pathLst>
                <a:path extrusionOk="0" h="31602" w="31338">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0" name="Google Shape;940;p38"/>
            <p:cNvSpPr/>
            <p:nvPr/>
          </p:nvSpPr>
          <p:spPr>
            <a:xfrm>
              <a:off x="7610098" y="5598136"/>
              <a:ext cx="326177" cy="521713"/>
            </a:xfrm>
            <a:custGeom>
              <a:rect b="b" l="l" r="r" t="t"/>
              <a:pathLst>
                <a:path extrusionOk="0" h="521713" w="326177">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1" name="Google Shape;941;p38"/>
            <p:cNvSpPr/>
            <p:nvPr/>
          </p:nvSpPr>
          <p:spPr>
            <a:xfrm>
              <a:off x="7328058" y="5441456"/>
              <a:ext cx="477856" cy="383008"/>
            </a:xfrm>
            <a:custGeom>
              <a:rect b="b" l="l" r="r" t="t"/>
              <a:pathLst>
                <a:path extrusionOk="0" h="383008" w="477856">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2" name="Google Shape;942;p38"/>
            <p:cNvSpPr/>
            <p:nvPr/>
          </p:nvSpPr>
          <p:spPr>
            <a:xfrm>
              <a:off x="7549372" y="5799171"/>
              <a:ext cx="30028" cy="30713"/>
            </a:xfrm>
            <a:custGeom>
              <a:rect b="b" l="l" r="r" t="t"/>
              <a:pathLst>
                <a:path extrusionOk="0" h="30713" w="30028">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3" name="Google Shape;943;p38"/>
            <p:cNvSpPr/>
            <p:nvPr/>
          </p:nvSpPr>
          <p:spPr>
            <a:xfrm>
              <a:off x="7553889" y="5365577"/>
              <a:ext cx="25292" cy="49682"/>
            </a:xfrm>
            <a:custGeom>
              <a:rect b="b" l="l" r="r" t="t"/>
              <a:pathLst>
                <a:path extrusionOk="0" h="49682" w="2529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4" name="Google Shape;944;p38"/>
            <p:cNvSpPr/>
            <p:nvPr/>
          </p:nvSpPr>
          <p:spPr>
            <a:xfrm>
              <a:off x="7473945" y="5390644"/>
              <a:ext cx="43084" cy="43585"/>
            </a:xfrm>
            <a:custGeom>
              <a:rect b="b" l="l" r="r" t="t"/>
              <a:pathLst>
                <a:path extrusionOk="0" h="43585" w="43084">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5" name="Google Shape;945;p38"/>
            <p:cNvSpPr/>
            <p:nvPr/>
          </p:nvSpPr>
          <p:spPr>
            <a:xfrm>
              <a:off x="7617572" y="5390644"/>
              <a:ext cx="43724" cy="43585"/>
            </a:xfrm>
            <a:custGeom>
              <a:rect b="b" l="l" r="r" t="t"/>
              <a:pathLst>
                <a:path extrusionOk="0" h="43585" w="43724">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46" name="Google Shape;946;p38"/>
          <p:cNvSpPr txBox="1"/>
          <p:nvPr/>
        </p:nvSpPr>
        <p:spPr>
          <a:xfrm>
            <a:off x="586922" y="464150"/>
            <a:ext cx="8514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Tipos de historias ESG que puedes contar</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47" name="Google Shape;947;p38"/>
          <p:cNvCxnSpPr/>
          <p:nvPr/>
        </p:nvCxnSpPr>
        <p:spPr>
          <a:xfrm>
            <a:off x="0" y="1186048"/>
            <a:ext cx="8831484" cy="0"/>
          </a:xfrm>
          <a:prstGeom prst="straightConnector1">
            <a:avLst/>
          </a:prstGeom>
          <a:noFill/>
          <a:ln cap="flat" cmpd="sng" w="34925">
            <a:solidFill>
              <a:srgbClr val="62A844"/>
            </a:solidFill>
            <a:prstDash val="dot"/>
            <a:miter lim="8000"/>
            <a:headEnd len="sm" w="sm" type="none"/>
            <a:tailEnd len="sm" w="sm" type="none"/>
          </a:ln>
        </p:spPr>
      </p:cxnSp>
      <p:grpSp>
        <p:nvGrpSpPr>
          <p:cNvPr id="948" name="Google Shape;948;p38"/>
          <p:cNvGrpSpPr/>
          <p:nvPr/>
        </p:nvGrpSpPr>
        <p:grpSpPr>
          <a:xfrm>
            <a:off x="7772634" y="5571503"/>
            <a:ext cx="628080" cy="557134"/>
            <a:chOff x="665400" y="3833425"/>
            <a:chExt cx="948997" cy="948995"/>
          </a:xfrm>
        </p:grpSpPr>
        <p:sp>
          <p:nvSpPr>
            <p:cNvPr id="949" name="Google Shape;949;p38"/>
            <p:cNvSpPr/>
            <p:nvPr/>
          </p:nvSpPr>
          <p:spPr>
            <a:xfrm>
              <a:off x="665400" y="3833425"/>
              <a:ext cx="948997" cy="948995"/>
            </a:xfrm>
            <a:custGeom>
              <a:rect b="b" l="l" r="r" t="t"/>
              <a:pathLst>
                <a:path extrusionOk="0" h="948995" w="948997">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0" name="Google Shape;950;p38"/>
            <p:cNvSpPr/>
            <p:nvPr/>
          </p:nvSpPr>
          <p:spPr>
            <a:xfrm>
              <a:off x="1400461" y="4233868"/>
              <a:ext cx="156337" cy="153594"/>
            </a:xfrm>
            <a:custGeom>
              <a:rect b="b" l="l" r="r" t="t"/>
              <a:pathLst>
                <a:path extrusionOk="0" h="153594" w="156337">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51" name="Google Shape;951;p38"/>
            <p:cNvGrpSpPr/>
            <p:nvPr/>
          </p:nvGrpSpPr>
          <p:grpSpPr>
            <a:xfrm>
              <a:off x="788824" y="4019932"/>
              <a:ext cx="244106" cy="641806"/>
              <a:chOff x="788824" y="4019932"/>
              <a:chExt cx="244106" cy="641806"/>
            </a:xfrm>
          </p:grpSpPr>
          <p:sp>
            <p:nvSpPr>
              <p:cNvPr id="952" name="Google Shape;952;p38"/>
              <p:cNvSpPr/>
              <p:nvPr/>
            </p:nvSpPr>
            <p:spPr>
              <a:xfrm>
                <a:off x="788824" y="4571228"/>
                <a:ext cx="183765" cy="30170"/>
              </a:xfrm>
              <a:custGeom>
                <a:rect b="b" l="l" r="r" t="t"/>
                <a:pathLst>
                  <a:path extrusionOk="0" h="30170" w="183765">
                    <a:moveTo>
                      <a:pt x="0" y="0"/>
                    </a:moveTo>
                    <a:lnTo>
                      <a:pt x="183765" y="0"/>
                    </a:lnTo>
                    <a:lnTo>
                      <a:pt x="183765" y="30170"/>
                    </a:lnTo>
                    <a:lnTo>
                      <a:pt x="0" y="3017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3" name="Google Shape;953;p38"/>
              <p:cNvSpPr/>
              <p:nvPr/>
            </p:nvSpPr>
            <p:spPr>
              <a:xfrm>
                <a:off x="788824" y="4631568"/>
                <a:ext cx="183765" cy="30170"/>
              </a:xfrm>
              <a:custGeom>
                <a:rect b="b" l="l" r="r" t="t"/>
                <a:pathLst>
                  <a:path extrusionOk="0" h="30170" w="183765">
                    <a:moveTo>
                      <a:pt x="0" y="0"/>
                    </a:moveTo>
                    <a:lnTo>
                      <a:pt x="183765" y="0"/>
                    </a:lnTo>
                    <a:lnTo>
                      <a:pt x="183765" y="30170"/>
                    </a:lnTo>
                    <a:lnTo>
                      <a:pt x="0" y="3017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4" name="Google Shape;954;p38"/>
              <p:cNvSpPr/>
              <p:nvPr/>
            </p:nvSpPr>
            <p:spPr>
              <a:xfrm>
                <a:off x="788824" y="4019932"/>
                <a:ext cx="30170" cy="30170"/>
              </a:xfrm>
              <a:custGeom>
                <a:rect b="b" l="l" r="r" t="t"/>
                <a:pathLst>
                  <a:path extrusionOk="0" h="30170" w="30170">
                    <a:moveTo>
                      <a:pt x="0" y="0"/>
                    </a:moveTo>
                    <a:lnTo>
                      <a:pt x="30170" y="0"/>
                    </a:lnTo>
                    <a:lnTo>
                      <a:pt x="30170" y="30171"/>
                    </a:lnTo>
                    <a:lnTo>
                      <a:pt x="0" y="3017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5" name="Google Shape;955;p38"/>
              <p:cNvSpPr/>
              <p:nvPr/>
            </p:nvSpPr>
            <p:spPr>
              <a:xfrm>
                <a:off x="849165" y="4019932"/>
                <a:ext cx="183765" cy="30170"/>
              </a:xfrm>
              <a:custGeom>
                <a:rect b="b" l="l" r="r" t="t"/>
                <a:pathLst>
                  <a:path extrusionOk="0" h="30170" w="183765">
                    <a:moveTo>
                      <a:pt x="0" y="0"/>
                    </a:moveTo>
                    <a:lnTo>
                      <a:pt x="183765" y="0"/>
                    </a:lnTo>
                    <a:lnTo>
                      <a:pt x="183765" y="30171"/>
                    </a:lnTo>
                    <a:lnTo>
                      <a:pt x="0" y="3017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6" name="Google Shape;956;p38"/>
              <p:cNvSpPr/>
              <p:nvPr/>
            </p:nvSpPr>
            <p:spPr>
              <a:xfrm>
                <a:off x="788824" y="4080273"/>
                <a:ext cx="30170" cy="30170"/>
              </a:xfrm>
              <a:custGeom>
                <a:rect b="b" l="l" r="r" t="t"/>
                <a:pathLst>
                  <a:path extrusionOk="0" h="30170" w="30170">
                    <a:moveTo>
                      <a:pt x="0" y="0"/>
                    </a:moveTo>
                    <a:lnTo>
                      <a:pt x="30170" y="0"/>
                    </a:lnTo>
                    <a:lnTo>
                      <a:pt x="30170" y="30171"/>
                    </a:lnTo>
                    <a:lnTo>
                      <a:pt x="0" y="3017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7" name="Google Shape;957;p38"/>
              <p:cNvSpPr/>
              <p:nvPr/>
            </p:nvSpPr>
            <p:spPr>
              <a:xfrm>
                <a:off x="849165" y="4080273"/>
                <a:ext cx="183765" cy="30170"/>
              </a:xfrm>
              <a:custGeom>
                <a:rect b="b" l="l" r="r" t="t"/>
                <a:pathLst>
                  <a:path extrusionOk="0" h="30170" w="183765">
                    <a:moveTo>
                      <a:pt x="0" y="0"/>
                    </a:moveTo>
                    <a:lnTo>
                      <a:pt x="183765" y="0"/>
                    </a:lnTo>
                    <a:lnTo>
                      <a:pt x="183765" y="30171"/>
                    </a:lnTo>
                    <a:lnTo>
                      <a:pt x="0" y="3017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958" name="Google Shape;958;p38"/>
          <p:cNvSpPr/>
          <p:nvPr/>
        </p:nvSpPr>
        <p:spPr>
          <a:xfrm>
            <a:off x="2145823" y="5530335"/>
            <a:ext cx="596855" cy="586225"/>
          </a:xfrm>
          <a:custGeom>
            <a:rect b="b" l="l" r="r" t="t"/>
            <a:pathLst>
              <a:path extrusionOk="0" h="901727" w="901130">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9" name="Google Shape;959;p38"/>
          <p:cNvSpPr/>
          <p:nvPr/>
        </p:nvSpPr>
        <p:spPr>
          <a:xfrm>
            <a:off x="6928350" y="1018325"/>
            <a:ext cx="4918500" cy="351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60" name="Google Shape;960;p38"/>
          <p:cNvSpPr txBox="1"/>
          <p:nvPr/>
        </p:nvSpPr>
        <p:spPr>
          <a:xfrm>
            <a:off x="7153364" y="1017433"/>
            <a:ext cx="756000" cy="307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Véase también ›</a:t>
            </a:r>
            <a:endParaRPr sz="1000"/>
          </a:p>
        </p:txBody>
      </p:sp>
      <p:sp>
        <p:nvSpPr>
          <p:cNvPr id="961" name="Google Shape;961;p38"/>
          <p:cNvSpPr txBox="1"/>
          <p:nvPr/>
        </p:nvSpPr>
        <p:spPr>
          <a:xfrm>
            <a:off x="7810340" y="1081608"/>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962" name="Google Shape;962;p38"/>
          <p:cNvSpPr txBox="1"/>
          <p:nvPr/>
        </p:nvSpPr>
        <p:spPr>
          <a:xfrm>
            <a:off x="8404339" y="1081608"/>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Economía circular y eficiencia de los recursos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cxnSp>
        <p:nvCxnSpPr>
          <p:cNvPr id="968" name="Google Shape;968;p39"/>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969" name="Google Shape;969;p39"/>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970" name="Google Shape;970;p39"/>
          <p:cNvSpPr txBox="1"/>
          <p:nvPr/>
        </p:nvSpPr>
        <p:spPr>
          <a:xfrm>
            <a:off x="152842" y="941370"/>
            <a:ext cx="7370400" cy="611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rgbClr val="262626"/>
                </a:solidFill>
                <a:latin typeface="Calibri"/>
                <a:ea typeface="Calibri"/>
                <a:cs typeface="Calibri"/>
                <a:sym typeface="Calibri"/>
              </a:rPr>
              <a:t>La Papa demuestra cómo las pequeñas empresas del sector hostelero pueden forjar relaciones sólidas con los clientes mediante una comunicación auténtica y una interacción digital constante. En lugar de depender de grandes presupuestos de marketing, la empresa utiliza Facebook, Instagram, TikTok y Google para mantener un contacto regular con los clientes, promocionar nuevas ofertas y fomentar la interacción. </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La empresa combina la comunicación digital con acciones operativas reales. El abastecimiento local desempeña un papel importante, especialmente a través de su relación con Ballyholey Farm, que suministra productos frescos. Esto proporciona historias de sostenibilidad genuinas que pueden compartirse con los clientes a través de las redes sociales y las conversaciones cotidianas. </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La Papa también demuestra la importancia de la comunicación bidireccional. Las reseñas, los mensajes privados, los concursos y la interacción en las redes sociales proporcionan una valiosa retroalimentación, al tiempo que ayudan a los clientes a sentirse conectados con la empresa. Esto crea relaciones más sólidas y fomenta las visitas repetidas. </a:t>
            </a:r>
            <a:endParaRPr sz="1300"/>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700">
                <a:solidFill>
                  <a:srgbClr val="62A844"/>
                </a:solidFill>
                <a:latin typeface="Calibri"/>
                <a:ea typeface="Calibri"/>
                <a:cs typeface="Calibri"/>
                <a:sym typeface="Calibri"/>
              </a:rPr>
              <a:t>Lección clave: </a:t>
            </a:r>
            <a:r>
              <a:rPr lang="en-US" sz="1700">
                <a:solidFill>
                  <a:srgbClr val="262626"/>
                </a:solidFill>
                <a:latin typeface="Calibri"/>
                <a:ea typeface="Calibri"/>
                <a:cs typeface="Calibri"/>
                <a:sym typeface="Calibri"/>
              </a:rPr>
              <a:t>Las historias de sostenibilidad más eficaces se basan en prácticas empresariales reales y se comunican de forma coherente a través de los canales que los clientes ya utilizan.</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p:txBody>
      </p:sp>
      <p:sp>
        <p:nvSpPr>
          <p:cNvPr id="971" name="Google Shape;971;p39"/>
          <p:cNvSpPr txBox="1"/>
          <p:nvPr/>
        </p:nvSpPr>
        <p:spPr>
          <a:xfrm>
            <a:off x="4292913" y="268139"/>
            <a:ext cx="609506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La Papa</a:t>
            </a:r>
            <a:endParaRPr/>
          </a:p>
        </p:txBody>
      </p:sp>
      <p:pic>
        <p:nvPicPr>
          <p:cNvPr id="972" name="Google Shape;972;p39"/>
          <p:cNvPicPr preferRelativeResize="0"/>
          <p:nvPr/>
        </p:nvPicPr>
        <p:blipFill rotWithShape="1">
          <a:blip r:embed="rId4">
            <a:alphaModFix/>
          </a:blip>
          <a:srcRect b="0" l="0" r="0" t="0"/>
          <a:stretch/>
        </p:blipFill>
        <p:spPr>
          <a:xfrm>
            <a:off x="7677877" y="334936"/>
            <a:ext cx="4361281" cy="62549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40"/>
          <p:cNvSpPr txBox="1"/>
          <p:nvPr>
            <p:ph idx="2" type="body"/>
          </p:nvPr>
        </p:nvSpPr>
        <p:spPr>
          <a:xfrm>
            <a:off x="660160" y="157386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04</a:t>
            </a:r>
            <a:endParaRPr/>
          </a:p>
        </p:txBody>
      </p:sp>
      <p:pic>
        <p:nvPicPr>
          <p:cNvPr id="979" name="Google Shape;979;p40"/>
          <p:cNvPicPr preferRelativeResize="0"/>
          <p:nvPr/>
        </p:nvPicPr>
        <p:blipFill>
          <a:blip r:embed="rId3">
            <a:alphaModFix/>
          </a:blip>
          <a:stretch>
            <a:fillRect/>
          </a:stretch>
        </p:blipFill>
        <p:spPr>
          <a:xfrm>
            <a:off x="3781220" y="591450"/>
            <a:ext cx="8572500" cy="5581650"/>
          </a:xfrm>
          <a:prstGeom prst="rect">
            <a:avLst/>
          </a:prstGeom>
          <a:noFill/>
          <a:ln>
            <a:noFill/>
          </a:ln>
        </p:spPr>
      </p:pic>
      <p:sp>
        <p:nvSpPr>
          <p:cNvPr id="980" name="Google Shape;980;p40"/>
          <p:cNvSpPr txBox="1"/>
          <p:nvPr>
            <p:ph idx="1" type="body"/>
          </p:nvPr>
        </p:nvSpPr>
        <p:spPr>
          <a:xfrm>
            <a:off x="4201376" y="1251475"/>
            <a:ext cx="5566500" cy="4711800"/>
          </a:xfrm>
          <a:prstGeom prst="rect">
            <a:avLst/>
          </a:prstGeom>
          <a:noFill/>
          <a:ln>
            <a:noFill/>
          </a:ln>
        </p:spPr>
        <p:txBody>
          <a:bodyPr anchorCtr="0" anchor="t" bIns="45700" lIns="91425" spcFirstLastPara="1" rIns="91425" wrap="square" tIns="45700">
            <a:normAutofit fontScale="92500"/>
          </a:bodyPr>
          <a:lstStyle/>
          <a:p>
            <a:pPr indent="0" lvl="0" marL="0" rtl="0" algn="l">
              <a:lnSpc>
                <a:spcPct val="103333"/>
              </a:lnSpc>
              <a:spcBef>
                <a:spcPts val="0"/>
              </a:spcBef>
              <a:spcAft>
                <a:spcPts val="0"/>
              </a:spcAft>
              <a:buClr>
                <a:schemeClr val="lt1"/>
              </a:buClr>
              <a:buSzPct val="100000"/>
              <a:buNone/>
            </a:pPr>
            <a:r>
              <a:rPr b="1" lang="en-US"/>
              <a:t>Herramientas digitales </a:t>
            </a:r>
            <a:endParaRPr/>
          </a:p>
          <a:p>
            <a:pPr indent="0" lvl="0" marL="0" rtl="0" algn="l">
              <a:lnSpc>
                <a:spcPct val="103333"/>
              </a:lnSpc>
              <a:spcBef>
                <a:spcPts val="0"/>
              </a:spcBef>
              <a:spcAft>
                <a:spcPts val="0"/>
              </a:spcAft>
              <a:buClr>
                <a:schemeClr val="lt1"/>
              </a:buClr>
              <a:buSzPct val="100000"/>
              <a:buNone/>
            </a:pPr>
            <a:r>
              <a:rPr b="1" lang="en-US"/>
              <a:t>y plataformas </a:t>
            </a:r>
            <a:endParaRPr/>
          </a:p>
          <a:p>
            <a:pPr indent="0" lvl="0" marL="0" rtl="0" algn="l">
              <a:lnSpc>
                <a:spcPct val="206666"/>
              </a:lnSpc>
              <a:spcBef>
                <a:spcPts val="0"/>
              </a:spcBef>
              <a:spcAft>
                <a:spcPts val="0"/>
              </a:spcAft>
              <a:buClr>
                <a:schemeClr val="lt1"/>
              </a:buClr>
              <a:buSzPct val="100000"/>
              <a:buNone/>
            </a:pPr>
            <a:r>
              <a:t/>
            </a:r>
            <a:endParaRPr b="1" sz="2400"/>
          </a:p>
          <a:p>
            <a:pPr indent="0" lvl="0" marL="0" rtl="0" algn="l">
              <a:lnSpc>
                <a:spcPct val="206666"/>
              </a:lnSpc>
              <a:spcBef>
                <a:spcPts val="0"/>
              </a:spcBef>
              <a:spcAft>
                <a:spcPts val="0"/>
              </a:spcAft>
              <a:buClr>
                <a:schemeClr val="lt1"/>
              </a:buClr>
              <a:buSzPct val="100000"/>
              <a:buNone/>
            </a:pPr>
            <a:r>
              <a:t/>
            </a:r>
            <a:endParaRPr b="1" sz="2400"/>
          </a:p>
          <a:p>
            <a:pPr indent="0" lvl="0" marL="0" rtl="0" algn="l">
              <a:lnSpc>
                <a:spcPct val="100000"/>
              </a:lnSpc>
              <a:spcBef>
                <a:spcPts val="0"/>
              </a:spcBef>
              <a:spcAft>
                <a:spcPts val="0"/>
              </a:spcAft>
              <a:buClr>
                <a:schemeClr val="lt1"/>
              </a:buClr>
              <a:buSzPct val="100000"/>
              <a:buNone/>
            </a:pPr>
            <a:r>
              <a:rPr lang="en-US" sz="2600"/>
              <a:t>El uso de las tecnologías digitales para ampliar el impacto  </a:t>
            </a:r>
            <a:endParaRPr/>
          </a:p>
          <a:p>
            <a:pPr indent="0" lvl="0" marL="0" rtl="0" algn="l">
              <a:lnSpc>
                <a:spcPct val="206666"/>
              </a:lnSpc>
              <a:spcBef>
                <a:spcPts val="0"/>
              </a:spcBef>
              <a:spcAft>
                <a:spcPts val="0"/>
              </a:spcAft>
              <a:buClr>
                <a:schemeClr val="lt1"/>
              </a:buClr>
              <a:buSzPct val="100000"/>
              <a:buNone/>
            </a:pPr>
            <a:r>
              <a:t/>
            </a:r>
            <a:endParaRPr sz="2400"/>
          </a:p>
          <a:p>
            <a:pPr indent="0" lvl="0" marL="0" rtl="0" algn="l">
              <a:lnSpc>
                <a:spcPct val="225454"/>
              </a:lnSpc>
              <a:spcBef>
                <a:spcPts val="0"/>
              </a:spcBef>
              <a:spcAft>
                <a:spcPts val="0"/>
              </a:spcAft>
              <a:buClr>
                <a:schemeClr val="lt1"/>
              </a:buClr>
              <a:buSzPct val="100000"/>
              <a:buNone/>
            </a:pPr>
            <a:r>
              <a:t/>
            </a:r>
            <a:endParaRPr sz="22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41"/>
          <p:cNvSpPr txBox="1"/>
          <p:nvPr/>
        </p:nvSpPr>
        <p:spPr>
          <a:xfrm>
            <a:off x="471825" y="177975"/>
            <a:ext cx="6231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000">
                <a:solidFill>
                  <a:srgbClr val="262626"/>
                </a:solidFill>
                <a:latin typeface="Calibri"/>
                <a:ea typeface="Calibri"/>
                <a:cs typeface="Calibri"/>
                <a:sym typeface="Calibri"/>
              </a:rPr>
              <a:t>Por qué las herramientas digitales son importantes para el marketing de sostenibilidad</a:t>
            </a:r>
            <a:endParaRPr sz="1000"/>
          </a:p>
          <a:p>
            <a:pPr indent="0" lvl="0" marL="0" marR="0" rtl="0" algn="l">
              <a:lnSpc>
                <a:spcPct val="103529"/>
              </a:lnSpc>
              <a:spcBef>
                <a:spcPts val="0"/>
              </a:spcBef>
              <a:spcAft>
                <a:spcPts val="0"/>
              </a:spcAft>
              <a:buClr>
                <a:schemeClr val="dk1"/>
              </a:buClr>
              <a:buSzPts val="3400"/>
              <a:buFont typeface="Arial"/>
              <a:buNone/>
            </a:pPr>
            <a:r>
              <a:t/>
            </a:r>
            <a:endParaRPr b="1" sz="3100">
              <a:solidFill>
                <a:srgbClr val="262626"/>
              </a:solidFill>
              <a:latin typeface="Calibri"/>
              <a:ea typeface="Calibri"/>
              <a:cs typeface="Calibri"/>
              <a:sym typeface="Calibri"/>
            </a:endParaRPr>
          </a:p>
        </p:txBody>
      </p:sp>
      <p:cxnSp>
        <p:nvCxnSpPr>
          <p:cNvPr id="987" name="Google Shape;987;p41"/>
          <p:cNvCxnSpPr/>
          <p:nvPr/>
        </p:nvCxnSpPr>
        <p:spPr>
          <a:xfrm>
            <a:off x="0" y="1564623"/>
            <a:ext cx="6991179" cy="0"/>
          </a:xfrm>
          <a:prstGeom prst="straightConnector1">
            <a:avLst/>
          </a:prstGeom>
          <a:noFill/>
          <a:ln cap="flat" cmpd="sng" w="34925">
            <a:solidFill>
              <a:srgbClr val="62A844"/>
            </a:solidFill>
            <a:prstDash val="dot"/>
            <a:miter lim="8000"/>
            <a:headEnd len="sm" w="sm" type="none"/>
            <a:tailEnd len="sm" w="sm" type="none"/>
          </a:ln>
        </p:spPr>
      </p:cxnSp>
      <p:sp>
        <p:nvSpPr>
          <p:cNvPr id="988" name="Google Shape;988;p41"/>
          <p:cNvSpPr txBox="1"/>
          <p:nvPr/>
        </p:nvSpPr>
        <p:spPr>
          <a:xfrm>
            <a:off x="471825" y="2209400"/>
            <a:ext cx="81909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rgbClr val="262626"/>
                </a:solidFill>
                <a:latin typeface="Calibri"/>
                <a:ea typeface="Calibri"/>
                <a:cs typeface="Calibri"/>
                <a:sym typeface="Calibri"/>
              </a:rPr>
              <a:t>Las herramientas de marketing digital pueden ayudar a crear… </a:t>
            </a:r>
            <a:r>
              <a:rPr b="1" lang="en-US" sz="2200">
                <a:solidFill>
                  <a:srgbClr val="0289AE"/>
                </a:solidFill>
                <a:latin typeface="Calibri"/>
                <a:ea typeface="Calibri"/>
                <a:cs typeface="Calibri"/>
                <a:sym typeface="Calibri"/>
              </a:rPr>
              <a:t>                        Visibilidad • Coherencia • Credibilidad</a:t>
            </a:r>
            <a:endParaRPr b="1" sz="2200">
              <a:solidFill>
                <a:srgbClr val="0289AE"/>
              </a:solidFill>
              <a:latin typeface="Calibri"/>
              <a:ea typeface="Calibri"/>
              <a:cs typeface="Calibri"/>
              <a:sym typeface="Calibri"/>
            </a:endParaRPr>
          </a:p>
          <a:p>
            <a:pPr indent="-342900" lvl="0" marL="342900" marR="0" rtl="0" algn="l">
              <a:spcBef>
                <a:spcPts val="120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Las herramientas de marketing digital hacen que la sostenibilidad sea visible para los huéspedes antes de su llegada y en tiempo real</a:t>
            </a:r>
            <a:endParaRPr/>
          </a:p>
          <a:p>
            <a:pPr indent="-342900" lvl="0" marL="342900" marR="0" rtl="0" algn="l">
              <a:spcBef>
                <a:spcPts val="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Te ayudan a ti y a tu negocio a comunicar acciones reales con un bajo coste y un gran alcance</a:t>
            </a:r>
            <a:endParaRPr/>
          </a:p>
          <a:p>
            <a:pPr indent="-342900" lvl="0" marL="342900" marR="0" rtl="0" algn="l">
              <a:spcBef>
                <a:spcPts val="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Las herramientas permiten actualizaciones rápidas (historias, fotos, métricas, mejoras)</a:t>
            </a:r>
            <a:endParaRPr/>
          </a:p>
          <a:p>
            <a:pPr indent="-342900" lvl="0" marL="342900" marR="0" rtl="0" algn="l">
              <a:spcBef>
                <a:spcPts val="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Ayudan a generar confianza a través de la transparencia y la comunicación regular</a:t>
            </a:r>
            <a:endParaRPr/>
          </a:p>
          <a:p>
            <a:pPr indent="-342900" lvl="0" marL="342900" marR="0" rtl="0" algn="l">
              <a:spcBef>
                <a:spcPts val="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Las plataformas digitales amplían el impacto de las historias de ESG mucho más allá de las instalaciones</a:t>
            </a:r>
            <a:endParaRPr/>
          </a:p>
          <a:p>
            <a:pPr indent="-342900" lvl="0" marL="342900" marR="0" rtl="0" algn="l">
              <a:spcBef>
                <a:spcPts val="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Las empresas ganan visibilidad a la altura de competidores más grandes gracias a la creatividad, no al presupuesto</a:t>
            </a:r>
            <a:endParaRPr sz="1800">
              <a:solidFill>
                <a:srgbClr val="262626"/>
              </a:solidFill>
              <a:latin typeface="Calibri"/>
              <a:ea typeface="Calibri"/>
              <a:cs typeface="Calibri"/>
              <a:sym typeface="Calibri"/>
            </a:endParaRPr>
          </a:p>
        </p:txBody>
      </p:sp>
      <p:sp>
        <p:nvSpPr>
          <p:cNvPr id="989" name="Google Shape;989;p41"/>
          <p:cNvSpPr/>
          <p:nvPr/>
        </p:nvSpPr>
        <p:spPr>
          <a:xfrm>
            <a:off x="7545504" y="177972"/>
            <a:ext cx="4194900" cy="2241000"/>
          </a:xfrm>
          <a:prstGeom prst="wedgeRoundRectCallout">
            <a:avLst>
              <a:gd fmla="val 36816" name="adj1"/>
              <a:gd fmla="val 97464" name="adj2"/>
              <a:gd fmla="val 16667" name="adj3"/>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rgbClr val="262626"/>
                </a:solidFill>
                <a:latin typeface="Calibri"/>
                <a:ea typeface="Calibri"/>
                <a:cs typeface="Calibri"/>
                <a:sym typeface="Calibri"/>
              </a:rPr>
              <a:t>Si la sostenibilidad se lleva a cabo </a:t>
            </a:r>
            <a:r>
              <a:rPr lang="en-US" sz="2000">
                <a:solidFill>
                  <a:srgbClr val="FF0000"/>
                </a:solidFill>
                <a:latin typeface="Calibri"/>
                <a:ea typeface="Calibri"/>
                <a:cs typeface="Calibri"/>
                <a:sym typeface="Calibri"/>
              </a:rPr>
              <a:t>offline</a:t>
            </a:r>
            <a:r>
              <a:rPr lang="en-US" sz="2000">
                <a:solidFill>
                  <a:srgbClr val="262626"/>
                </a:solidFill>
                <a:latin typeface="Calibri"/>
                <a:ea typeface="Calibri"/>
                <a:cs typeface="Calibri"/>
                <a:sym typeface="Calibri"/>
              </a:rPr>
              <a:t> y no se comparte </a:t>
            </a:r>
            <a:r>
              <a:rPr lang="en-US" sz="2000">
                <a:solidFill>
                  <a:srgbClr val="FF0000"/>
                </a:solidFill>
                <a:latin typeface="Calibri"/>
                <a:ea typeface="Calibri"/>
                <a:cs typeface="Calibri"/>
                <a:sym typeface="Calibri"/>
              </a:rPr>
              <a:t>online</a:t>
            </a:r>
            <a:r>
              <a:rPr lang="en-US" sz="2000">
                <a:solidFill>
                  <a:srgbClr val="262626"/>
                </a:solidFill>
                <a:latin typeface="Calibri"/>
                <a:ea typeface="Calibri"/>
                <a:cs typeface="Calibri"/>
                <a:sym typeface="Calibri"/>
              </a:rPr>
              <a:t>, </a:t>
            </a:r>
            <a:r>
              <a:rPr b="1" lang="en-US" sz="2000">
                <a:solidFill>
                  <a:srgbClr val="262626"/>
                </a:solidFill>
                <a:latin typeface="Calibri"/>
                <a:ea typeface="Calibri"/>
                <a:cs typeface="Calibri"/>
                <a:sym typeface="Calibri"/>
              </a:rPr>
              <a:t>el impacto se pierde</a:t>
            </a:r>
            <a:r>
              <a:rPr lang="en-US" sz="2000">
                <a:solidFill>
                  <a:srgbClr val="262626"/>
                </a:solidFill>
                <a:latin typeface="Calibri"/>
                <a:ea typeface="Calibri"/>
                <a:cs typeface="Calibri"/>
                <a:sym typeface="Calibri"/>
              </a:rPr>
              <a:t>.</a:t>
            </a:r>
            <a:endParaRPr sz="2000">
              <a:solidFill>
                <a:srgbClr val="262626"/>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42"/>
          <p:cNvSpPr/>
          <p:nvPr/>
        </p:nvSpPr>
        <p:spPr>
          <a:xfrm>
            <a:off x="7177472" y="0"/>
            <a:ext cx="4225633" cy="685799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5" name="Google Shape;995;p42"/>
          <p:cNvSpPr txBox="1"/>
          <p:nvPr/>
        </p:nvSpPr>
        <p:spPr>
          <a:xfrm>
            <a:off x="429127" y="525825"/>
            <a:ext cx="5049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dar vida a tus historias de forma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96" name="Google Shape;996;p42"/>
          <p:cNvCxnSpPr/>
          <p:nvPr/>
        </p:nvCxnSpPr>
        <p:spPr>
          <a:xfrm>
            <a:off x="0" y="1612713"/>
            <a:ext cx="6373906" cy="0"/>
          </a:xfrm>
          <a:prstGeom prst="straightConnector1">
            <a:avLst/>
          </a:prstGeom>
          <a:noFill/>
          <a:ln cap="flat" cmpd="sng" w="34925">
            <a:solidFill>
              <a:srgbClr val="62A844"/>
            </a:solidFill>
            <a:prstDash val="dot"/>
            <a:miter lim="8000"/>
            <a:headEnd len="sm" w="sm" type="none"/>
            <a:tailEnd len="sm" w="sm" type="none"/>
          </a:ln>
        </p:spPr>
      </p:cxnSp>
      <p:sp>
        <p:nvSpPr>
          <p:cNvPr id="997" name="Google Shape;997;p42"/>
          <p:cNvSpPr txBox="1"/>
          <p:nvPr/>
        </p:nvSpPr>
        <p:spPr>
          <a:xfrm>
            <a:off x="550574" y="1757772"/>
            <a:ext cx="6193200" cy="498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rgbClr val="262626"/>
                </a:solidFill>
                <a:latin typeface="Calibri"/>
                <a:ea typeface="Calibri"/>
                <a:cs typeface="Calibri"/>
                <a:sym typeface="Calibri"/>
              </a:rPr>
              <a:t>En la sección anterior, hablamos de las ventajas de la narración de historias para fomentar el apoyo del equipo y de cómo las herramientas digitales pueden ayudar en las prácticas cotidianas. Las herramientas digitales y un smartphone también son muy eficaces para convertir las acciones operativas en historias visibles.</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Clr>
                <a:srgbClr val="0289AE"/>
              </a:buClr>
              <a:buSzPts val="2200"/>
              <a:buFont typeface="Calibri"/>
              <a:buNone/>
            </a:pPr>
            <a:r>
              <a:rPr b="1" lang="en-US" sz="2100">
                <a:solidFill>
                  <a:srgbClr val="0289AE"/>
                </a:solidFill>
                <a:latin typeface="Calibri"/>
                <a:ea typeface="Calibri"/>
                <a:cs typeface="Calibri"/>
                <a:sym typeface="Calibri"/>
              </a:rPr>
              <a:t>Formatos eficaces para pymes:</a:t>
            </a:r>
            <a:endParaRPr sz="1300"/>
          </a:p>
          <a:p>
            <a:pPr indent="0" lvl="0" marL="0" marR="0" rtl="0" algn="l">
              <a:spcBef>
                <a:spcPts val="0"/>
              </a:spcBef>
              <a:spcAft>
                <a:spcPts val="0"/>
              </a:spcAft>
              <a:buClr>
                <a:schemeClr val="dk1"/>
              </a:buClr>
              <a:buSzPts val="800"/>
              <a:buFont typeface="Calibri"/>
              <a:buNone/>
            </a:pPr>
            <a:r>
              <a:t/>
            </a:r>
            <a:endParaRPr sz="700">
              <a:solidFill>
                <a:srgbClr val="0289AE"/>
              </a:solidFill>
              <a:latin typeface="Calibri"/>
              <a:ea typeface="Calibri"/>
              <a:cs typeface="Calibri"/>
              <a:sym typeface="Calibri"/>
            </a:endParaRPr>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Vídeos cortos </a:t>
            </a:r>
            <a:r>
              <a:rPr lang="en-US" sz="1700">
                <a:solidFill>
                  <a:srgbClr val="262626"/>
                </a:solidFill>
                <a:latin typeface="Calibri"/>
                <a:ea typeface="Calibri"/>
                <a:cs typeface="Calibri"/>
                <a:sym typeface="Calibri"/>
              </a:rPr>
              <a:t>(30-60 segundos) que muestren acciones reales</a:t>
            </a:r>
            <a:endParaRPr sz="13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Fotos del antes y el después </a:t>
            </a:r>
            <a:r>
              <a:rPr lang="en-US" sz="1700">
                <a:solidFill>
                  <a:srgbClr val="262626"/>
                </a:solidFill>
                <a:latin typeface="Calibri"/>
                <a:ea typeface="Calibri"/>
                <a:cs typeface="Calibri"/>
                <a:sym typeface="Calibri"/>
              </a:rPr>
              <a:t>(p. ej., reducción de residuos, rediseño del menú)</a:t>
            </a:r>
            <a:endParaRPr sz="13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Historias del personal </a:t>
            </a:r>
            <a:r>
              <a:rPr lang="en-US" sz="1700">
                <a:solidFill>
                  <a:srgbClr val="262626"/>
                </a:solidFill>
                <a:latin typeface="Calibri"/>
                <a:ea typeface="Calibri"/>
                <a:cs typeface="Calibri"/>
                <a:sym typeface="Calibri"/>
              </a:rPr>
              <a:t>(«Conoce a María: nuestra defensora de la sostenibilidad»)</a:t>
            </a:r>
            <a:endParaRPr sz="13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Reportajes sobre proveedores </a:t>
            </a:r>
            <a:r>
              <a:rPr lang="en-US" sz="1700">
                <a:solidFill>
                  <a:srgbClr val="262626"/>
                </a:solidFill>
                <a:latin typeface="Calibri"/>
                <a:ea typeface="Calibri"/>
                <a:cs typeface="Calibri"/>
                <a:sym typeface="Calibri"/>
              </a:rPr>
              <a:t>(alimentos locales, vínculos con la comunidad)</a:t>
            </a:r>
            <a:endParaRPr sz="1300"/>
          </a:p>
          <a:p>
            <a:pPr indent="-336550" lvl="0" marL="34290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Visitas </a:t>
            </a:r>
            <a:r>
              <a:rPr b="1" lang="en-US" sz="1700">
                <a:solidFill>
                  <a:srgbClr val="262626"/>
                </a:solidFill>
                <a:latin typeface="Calibri"/>
                <a:ea typeface="Calibri"/>
                <a:cs typeface="Calibri"/>
                <a:sym typeface="Calibri"/>
              </a:rPr>
              <a:t>entre bastidores </a:t>
            </a:r>
            <a:r>
              <a:rPr lang="en-US" sz="1700">
                <a:solidFill>
                  <a:srgbClr val="262626"/>
                </a:solidFill>
                <a:latin typeface="Calibri"/>
                <a:ea typeface="Calibri"/>
                <a:cs typeface="Calibri"/>
                <a:sym typeface="Calibri"/>
              </a:rPr>
              <a:t>(clasificación de residuos, compostaje, preparación)</a:t>
            </a:r>
            <a:endParaRPr sz="13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Pequeños datos </a:t>
            </a:r>
            <a:r>
              <a:rPr lang="en-US" sz="1700">
                <a:solidFill>
                  <a:srgbClr val="262626"/>
                </a:solidFill>
                <a:latin typeface="Calibri"/>
                <a:ea typeface="Calibri"/>
                <a:cs typeface="Calibri"/>
                <a:sym typeface="Calibri"/>
              </a:rPr>
              <a:t>(«¡Un 20 % menos de residuos este mes!»)</a:t>
            </a:r>
            <a:endParaRPr sz="1300"/>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998" name="Google Shape;998;p42"/>
          <p:cNvSpPr/>
          <p:nvPr/>
        </p:nvSpPr>
        <p:spPr>
          <a:xfrm>
            <a:off x="7177472" y="5926453"/>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99" name="Google Shape;999;p42"/>
          <p:cNvSpPr txBox="1"/>
          <p:nvPr/>
        </p:nvSpPr>
        <p:spPr>
          <a:xfrm>
            <a:off x="7320621" y="5925556"/>
            <a:ext cx="756000" cy="307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Véase también ›</a:t>
            </a:r>
            <a:endParaRPr sz="1000"/>
          </a:p>
        </p:txBody>
      </p:sp>
      <p:sp>
        <p:nvSpPr>
          <p:cNvPr id="1000" name="Google Shape;1000;p42"/>
          <p:cNvSpPr txBox="1"/>
          <p:nvPr/>
        </p:nvSpPr>
        <p:spPr>
          <a:xfrm>
            <a:off x="8059472" y="5989731"/>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001" name="Google Shape;1001;p42"/>
          <p:cNvSpPr txBox="1"/>
          <p:nvPr/>
        </p:nvSpPr>
        <p:spPr>
          <a:xfrm>
            <a:off x="8653471" y="5989731"/>
            <a:ext cx="3492000" cy="200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300">
                <a:solidFill>
                  <a:srgbClr val="262626"/>
                </a:solidFill>
                <a:latin typeface="Calibri"/>
                <a:ea typeface="Calibri"/>
                <a:cs typeface="Calibri"/>
                <a:sym typeface="Calibri"/>
              </a:rPr>
              <a:t>- Liderando el cambio ecológico y digital</a:t>
            </a:r>
            <a:endParaRPr sz="1300"/>
          </a:p>
        </p:txBody>
      </p:sp>
      <p:cxnSp>
        <p:nvCxnSpPr>
          <p:cNvPr id="1002" name="Google Shape;1002;p42"/>
          <p:cNvCxnSpPr/>
          <p:nvPr/>
        </p:nvCxnSpPr>
        <p:spPr>
          <a:xfrm>
            <a:off x="6952639" y="1606899"/>
            <a:ext cx="4450466" cy="0"/>
          </a:xfrm>
          <a:prstGeom prst="straightConnector1">
            <a:avLst/>
          </a:prstGeom>
          <a:noFill/>
          <a:ln cap="flat" cmpd="sng" w="34925">
            <a:solidFill>
              <a:schemeClr val="lt1"/>
            </a:solidFill>
            <a:prstDash val="dot"/>
            <a:miter lim="8000"/>
            <a:headEnd len="sm" w="sm" type="none"/>
            <a:tailEnd len="sm" w="sm" type="none"/>
          </a:ln>
        </p:spPr>
      </p:cxnSp>
      <p:sp>
        <p:nvSpPr>
          <p:cNvPr id="1003" name="Google Shape;1003;p42"/>
          <p:cNvSpPr txBox="1"/>
          <p:nvPr/>
        </p:nvSpPr>
        <p:spPr>
          <a:xfrm>
            <a:off x="7302695" y="1415831"/>
            <a:ext cx="3959472" cy="261610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2400"/>
              <a:buFont typeface="Calibri"/>
              <a:buNone/>
            </a:pPr>
            <a:r>
              <a:rPr b="1" lang="en-US" sz="2400">
                <a:solidFill>
                  <a:schemeClr val="lt1"/>
                </a:solidFill>
                <a:highlight>
                  <a:srgbClr val="0289AE"/>
                </a:highlight>
                <a:latin typeface="Calibri"/>
                <a:ea typeface="Calibri"/>
                <a:cs typeface="Calibri"/>
                <a:sym typeface="Calibri"/>
              </a:rPr>
              <a:t>  Mejores canales:</a:t>
            </a:r>
            <a:r>
              <a:rPr b="1" lang="en-US" sz="2400">
                <a:solidFill>
                  <a:srgbClr val="0289AE"/>
                </a:solidFill>
                <a:highlight>
                  <a:srgbClr val="0289AE"/>
                </a:highlight>
                <a:latin typeface="Calibri"/>
                <a:ea typeface="Calibri"/>
                <a:cs typeface="Calibri"/>
                <a:sym typeface="Calibri"/>
              </a:rPr>
              <a:t>..</a:t>
            </a:r>
            <a:endParaRPr sz="2400">
              <a:solidFill>
                <a:srgbClr val="0289AE"/>
              </a:solidFill>
              <a:highlight>
                <a:srgbClr val="0289AE"/>
              </a:highlight>
              <a:latin typeface="Calibri"/>
              <a:ea typeface="Calibri"/>
              <a:cs typeface="Calibri"/>
              <a:sym typeface="Calibri"/>
            </a:endParaRPr>
          </a:p>
          <a:p>
            <a:pPr indent="-125000" lvl="0" marL="252000" marR="0" rtl="0" algn="ctr">
              <a:spcBef>
                <a:spcPts val="0"/>
              </a:spcBef>
              <a:spcAft>
                <a:spcPts val="0"/>
              </a:spcAft>
              <a:buClr>
                <a:schemeClr val="dk1"/>
              </a:buClr>
              <a:buSzPts val="2000"/>
              <a:buFont typeface="Arial"/>
              <a:buNone/>
            </a:pPr>
            <a:r>
              <a:t/>
            </a:r>
            <a:endParaRPr sz="2000">
              <a:solidFill>
                <a:schemeClr val="lt1"/>
              </a:solidFill>
              <a:latin typeface="Calibri"/>
              <a:ea typeface="Calibri"/>
              <a:cs typeface="Calibri"/>
              <a:sym typeface="Calibri"/>
            </a:endParaRPr>
          </a:p>
          <a:p>
            <a:pPr indent="-252000" lvl="0" marL="252000" marR="0" rtl="0" algn="ctr">
              <a:spcBef>
                <a:spcPts val="0"/>
              </a:spcBef>
              <a:spcAft>
                <a:spcPts val="0"/>
              </a:spcAft>
              <a:buClr>
                <a:schemeClr val="lt1"/>
              </a:buClr>
              <a:buSzPts val="2000"/>
              <a:buFont typeface="Arial"/>
              <a:buChar char="•"/>
            </a:pPr>
            <a:r>
              <a:rPr lang="en-US" sz="2000">
                <a:solidFill>
                  <a:schemeClr val="lt1"/>
                </a:solidFill>
                <a:latin typeface="Calibri"/>
                <a:ea typeface="Calibri"/>
                <a:cs typeface="Calibri"/>
                <a:sym typeface="Calibri"/>
              </a:rPr>
              <a:t>Historias/Reels de Instagram</a:t>
            </a:r>
            <a:endParaRPr/>
          </a:p>
          <a:p>
            <a:pPr indent="-252000" lvl="0" marL="252000" marR="0" rtl="0" algn="ctr">
              <a:spcBef>
                <a:spcPts val="0"/>
              </a:spcBef>
              <a:spcAft>
                <a:spcPts val="0"/>
              </a:spcAft>
              <a:buClr>
                <a:schemeClr val="lt1"/>
              </a:buClr>
              <a:buSzPts val="2000"/>
              <a:buFont typeface="Arial"/>
              <a:buChar char="•"/>
            </a:pPr>
            <a:r>
              <a:rPr lang="en-US" sz="2000">
                <a:solidFill>
                  <a:schemeClr val="lt1"/>
                </a:solidFill>
                <a:latin typeface="Calibri"/>
                <a:ea typeface="Calibri"/>
                <a:cs typeface="Calibri"/>
                <a:sym typeface="Calibri"/>
              </a:rPr>
              <a:t>TikTok (para públicos más jóvenes)</a:t>
            </a:r>
            <a:endParaRPr/>
          </a:p>
          <a:p>
            <a:pPr indent="-252000" lvl="0" marL="252000" marR="0" rtl="0" algn="ctr">
              <a:spcBef>
                <a:spcPts val="0"/>
              </a:spcBef>
              <a:spcAft>
                <a:spcPts val="0"/>
              </a:spcAft>
              <a:buClr>
                <a:schemeClr val="lt1"/>
              </a:buClr>
              <a:buSzPts val="2000"/>
              <a:buFont typeface="Arial"/>
              <a:buChar char="•"/>
            </a:pPr>
            <a:r>
              <a:rPr lang="en-US" sz="2000">
                <a:solidFill>
                  <a:schemeClr val="lt1"/>
                </a:solidFill>
                <a:latin typeface="Calibri"/>
                <a:ea typeface="Calibri"/>
                <a:cs typeface="Calibri"/>
                <a:sym typeface="Calibri"/>
              </a:rPr>
              <a:t>Publicaciones en el perfil de Google My Business</a:t>
            </a:r>
            <a:endParaRPr/>
          </a:p>
          <a:p>
            <a:pPr indent="-252000" lvl="0" marL="252000" marR="0" rtl="0" algn="ctr">
              <a:spcBef>
                <a:spcPts val="0"/>
              </a:spcBef>
              <a:spcAft>
                <a:spcPts val="0"/>
              </a:spcAft>
              <a:buClr>
                <a:schemeClr val="lt1"/>
              </a:buClr>
              <a:buSzPts val="2000"/>
              <a:buFont typeface="Arial"/>
              <a:buChar char="•"/>
            </a:pPr>
            <a:r>
              <a:rPr lang="en-US" sz="2000">
                <a:solidFill>
                  <a:schemeClr val="lt1"/>
                </a:solidFill>
                <a:latin typeface="Calibri"/>
                <a:ea typeface="Calibri"/>
                <a:cs typeface="Calibri"/>
                <a:sym typeface="Calibri"/>
              </a:rPr>
              <a:t>Página de sostenibilidad del sitio web</a:t>
            </a:r>
            <a:endParaRPr/>
          </a:p>
          <a:p>
            <a:pPr indent="-252000" lvl="0" marL="252000" marR="0" rtl="0" algn="ctr">
              <a:spcBef>
                <a:spcPts val="0"/>
              </a:spcBef>
              <a:spcAft>
                <a:spcPts val="0"/>
              </a:spcAft>
              <a:buClr>
                <a:schemeClr val="lt1"/>
              </a:buClr>
              <a:buSzPts val="2000"/>
              <a:buFont typeface="Arial"/>
              <a:buChar char="•"/>
            </a:pPr>
            <a:r>
              <a:rPr lang="en-US" sz="2000">
                <a:solidFill>
                  <a:schemeClr val="lt1"/>
                </a:solidFill>
                <a:latin typeface="Calibri"/>
                <a:ea typeface="Calibri"/>
                <a:cs typeface="Calibri"/>
                <a:sym typeface="Calibri"/>
              </a:rPr>
              <a:t>Menús digitales (códigos QR que enlazan con las historias)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43"/>
          <p:cNvSpPr/>
          <p:nvPr/>
        </p:nvSpPr>
        <p:spPr>
          <a:xfrm>
            <a:off x="1057930" y="2121569"/>
            <a:ext cx="5169309" cy="2545182"/>
          </a:xfrm>
          <a:prstGeom prst="roundRect">
            <a:avLst>
              <a:gd fmla="val 7861"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9" name="Google Shape;1009;p43"/>
          <p:cNvSpPr txBox="1"/>
          <p:nvPr/>
        </p:nvSpPr>
        <p:spPr>
          <a:xfrm>
            <a:off x="1783393" y="2255722"/>
            <a:ext cx="4061616" cy="682944"/>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62A844"/>
                </a:solidFill>
                <a:latin typeface="Calibri"/>
                <a:ea typeface="Calibri"/>
                <a:cs typeface="Calibri"/>
                <a:sym typeface="Calibri"/>
              </a:rPr>
              <a:t>Plataformas de redes sociales</a:t>
            </a:r>
            <a:endParaRPr/>
          </a:p>
          <a:p>
            <a:pPr indent="0" lvl="0" marL="0" marR="0" rtl="0" algn="l">
              <a:lnSpc>
                <a:spcPct val="106363"/>
              </a:lnSpc>
              <a:spcBef>
                <a:spcPts val="0"/>
              </a:spcBef>
              <a:spcAft>
                <a:spcPts val="0"/>
              </a:spcAft>
              <a:buNone/>
            </a:pPr>
            <a:r>
              <a:t/>
            </a:r>
            <a:endParaRPr b="1" sz="2200">
              <a:solidFill>
                <a:srgbClr val="62A844"/>
              </a:solidFill>
              <a:latin typeface="Calibri"/>
              <a:ea typeface="Calibri"/>
              <a:cs typeface="Calibri"/>
              <a:sym typeface="Calibri"/>
            </a:endParaRPr>
          </a:p>
        </p:txBody>
      </p:sp>
      <p:sp>
        <p:nvSpPr>
          <p:cNvPr id="1010" name="Google Shape;1010;p43"/>
          <p:cNvSpPr txBox="1"/>
          <p:nvPr/>
        </p:nvSpPr>
        <p:spPr>
          <a:xfrm>
            <a:off x="1828726" y="2606325"/>
            <a:ext cx="4281300" cy="2400900"/>
          </a:xfrm>
          <a:prstGeom prst="rect">
            <a:avLst/>
          </a:prstGeom>
          <a:noFill/>
          <a:ln>
            <a:noFill/>
          </a:ln>
        </p:spPr>
        <p:txBody>
          <a:bodyPr anchorCtr="0" anchor="t" bIns="45700" lIns="91425" spcFirstLastPara="1" rIns="91425" wrap="square" tIns="45700">
            <a:spAutoFit/>
          </a:bodyPr>
          <a:lstStyle/>
          <a:p>
            <a:pPr indent="-173650" lvl="0" marL="180000" marR="0" rtl="0" algn="l">
              <a:lnSpc>
                <a:spcPct val="97777"/>
              </a:lnSpc>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4">
                  <a:extLst>
                    <a:ext uri="{A12FA001-AC4F-418D-AE19-62706E023703}">
                      <ahyp:hlinkClr val="tx"/>
                    </a:ext>
                  </a:extLst>
                </a:hlinkClick>
              </a:rPr>
              <a:t>Instagram </a:t>
            </a:r>
            <a:r>
              <a:rPr lang="en-US" sz="1700">
                <a:solidFill>
                  <a:srgbClr val="262626"/>
                </a:solidFill>
                <a:latin typeface="Calibri"/>
                <a:ea typeface="Calibri"/>
                <a:cs typeface="Calibri"/>
                <a:sym typeface="Calibri"/>
              </a:rPr>
              <a:t>→ imágenes, vídeos cortos, sostenibilidad entre bastidores</a:t>
            </a:r>
            <a:endParaRPr sz="1300"/>
          </a:p>
          <a:p>
            <a:pPr indent="-173650" lvl="0" marL="180000" marR="0" rtl="0" algn="l">
              <a:lnSpc>
                <a:spcPct val="97777"/>
              </a:lnSpc>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5">
                  <a:extLst>
                    <a:ext uri="{A12FA001-AC4F-418D-AE19-62706E023703}">
                      <ahyp:hlinkClr val="tx"/>
                    </a:ext>
                  </a:extLst>
                </a:hlinkClick>
              </a:rPr>
              <a:t>TikTok </a:t>
            </a:r>
            <a:r>
              <a:rPr lang="en-US" sz="1700">
                <a:solidFill>
                  <a:srgbClr val="262626"/>
                </a:solidFill>
                <a:latin typeface="Calibri"/>
                <a:ea typeface="Calibri"/>
                <a:cs typeface="Calibri"/>
                <a:sym typeface="Calibri"/>
              </a:rPr>
              <a:t>→ historias breves, contenido del personal, vídeos de procesos</a:t>
            </a:r>
            <a:endParaRPr sz="1300"/>
          </a:p>
          <a:p>
            <a:pPr indent="-173650" lvl="0" marL="180000" marR="0" rtl="0" algn="l">
              <a:lnSpc>
                <a:spcPct val="97777"/>
              </a:lnSpc>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6">
                  <a:extLst>
                    <a:ext uri="{A12FA001-AC4F-418D-AE19-62706E023703}">
                      <ahyp:hlinkClr val="tx"/>
                    </a:ext>
                  </a:extLst>
                </a:hlinkClick>
              </a:rPr>
              <a:t>Facebook </a:t>
            </a:r>
            <a:r>
              <a:rPr lang="en-US" sz="1700">
                <a:solidFill>
                  <a:srgbClr val="262626"/>
                </a:solidFill>
                <a:latin typeface="Calibri"/>
                <a:ea typeface="Calibri"/>
                <a:cs typeface="Calibri"/>
                <a:sym typeface="Calibri"/>
              </a:rPr>
              <a:t>→ colaboraciones con la comunidad, historias locales</a:t>
            </a:r>
            <a:endParaRPr sz="1300"/>
          </a:p>
          <a:p>
            <a:pPr indent="-173650" lvl="0" marL="180000" marR="0" rtl="0" algn="l">
              <a:lnSpc>
                <a:spcPct val="97777"/>
              </a:lnSpc>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7">
                  <a:extLst>
                    <a:ext uri="{A12FA001-AC4F-418D-AE19-62706E023703}">
                      <ahyp:hlinkClr val="tx"/>
                    </a:ext>
                  </a:extLst>
                </a:hlinkClick>
              </a:rPr>
              <a:t>YouTube Shorts </a:t>
            </a:r>
            <a:r>
              <a:rPr lang="en-US" sz="1700">
                <a:solidFill>
                  <a:srgbClr val="262626"/>
                </a:solidFill>
                <a:latin typeface="Calibri"/>
                <a:ea typeface="Calibri"/>
                <a:cs typeface="Calibri"/>
                <a:sym typeface="Calibri"/>
              </a:rPr>
              <a:t>→ actualizaciones más extensas sobre sostenibilidad</a:t>
            </a:r>
            <a:endParaRPr sz="1700">
              <a:solidFill>
                <a:srgbClr val="262626"/>
              </a:solidFill>
              <a:latin typeface="Calibri"/>
              <a:ea typeface="Calibri"/>
              <a:cs typeface="Calibri"/>
              <a:sym typeface="Calibri"/>
            </a:endParaRPr>
          </a:p>
          <a:p>
            <a:pPr indent="-65700" lvl="0" marL="180000" marR="0" rtl="0" algn="l">
              <a:lnSpc>
                <a:spcPct val="103333"/>
              </a:lnSpc>
              <a:spcBef>
                <a:spcPts val="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p:txBody>
      </p:sp>
      <p:sp>
        <p:nvSpPr>
          <p:cNvPr id="1011" name="Google Shape;1011;p43"/>
          <p:cNvSpPr txBox="1"/>
          <p:nvPr/>
        </p:nvSpPr>
        <p:spPr>
          <a:xfrm>
            <a:off x="417553" y="330025"/>
            <a:ext cx="6285900" cy="1029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Plataformas digitales clave para pymes del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12" name="Google Shape;1012;p43"/>
          <p:cNvCxnSpPr/>
          <p:nvPr/>
        </p:nvCxnSpPr>
        <p:spPr>
          <a:xfrm>
            <a:off x="0" y="1359199"/>
            <a:ext cx="7051672" cy="0"/>
          </a:xfrm>
          <a:prstGeom prst="straightConnector1">
            <a:avLst/>
          </a:prstGeom>
          <a:noFill/>
          <a:ln cap="flat" cmpd="sng" w="34925">
            <a:solidFill>
              <a:srgbClr val="62A844"/>
            </a:solidFill>
            <a:prstDash val="dot"/>
            <a:miter lim="8000"/>
            <a:headEnd len="sm" w="sm" type="none"/>
            <a:tailEnd len="sm" w="sm" type="none"/>
          </a:ln>
        </p:spPr>
      </p:cxnSp>
      <p:grpSp>
        <p:nvGrpSpPr>
          <p:cNvPr id="1013" name="Google Shape;1013;p43"/>
          <p:cNvGrpSpPr/>
          <p:nvPr/>
        </p:nvGrpSpPr>
        <p:grpSpPr>
          <a:xfrm>
            <a:off x="171981" y="2173392"/>
            <a:ext cx="1587824" cy="1587824"/>
            <a:chOff x="156698" y="2148972"/>
            <a:chExt cx="1746813" cy="1746814"/>
          </a:xfrm>
        </p:grpSpPr>
        <p:grpSp>
          <p:nvGrpSpPr>
            <p:cNvPr id="1014" name="Google Shape;1014;p43"/>
            <p:cNvGrpSpPr/>
            <p:nvPr/>
          </p:nvGrpSpPr>
          <p:grpSpPr>
            <a:xfrm>
              <a:off x="156698" y="2148972"/>
              <a:ext cx="1746813" cy="1746814"/>
              <a:chOff x="2833721" y="1436006"/>
              <a:chExt cx="2442176" cy="2442176"/>
            </a:xfrm>
          </p:grpSpPr>
          <p:sp>
            <p:nvSpPr>
              <p:cNvPr id="1015" name="Google Shape;1015;p43"/>
              <p:cNvSpPr/>
              <p:nvPr/>
            </p:nvSpPr>
            <p:spPr>
              <a:xfrm rot="-2700000">
                <a:off x="3191369" y="1793655"/>
                <a:ext cx="1726880" cy="1726879"/>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6" name="Google Shape;1016;p43"/>
              <p:cNvSpPr/>
              <p:nvPr/>
            </p:nvSpPr>
            <p:spPr>
              <a:xfrm>
                <a:off x="3382114" y="1984406"/>
                <a:ext cx="1345374"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17" name="Google Shape;1017;p43"/>
              <p:cNvGrpSpPr/>
              <p:nvPr/>
            </p:nvGrpSpPr>
            <p:grpSpPr>
              <a:xfrm>
                <a:off x="3068464" y="1670756"/>
                <a:ext cx="1972690" cy="1972393"/>
                <a:chOff x="1000491" y="2838436"/>
                <a:chExt cx="2183137" cy="2182809"/>
              </a:xfrm>
            </p:grpSpPr>
            <p:sp>
              <p:nvSpPr>
                <p:cNvPr id="1018" name="Google Shape;1018;p43"/>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19" name="Google Shape;1019;p43"/>
                <p:cNvGrpSpPr/>
                <p:nvPr/>
              </p:nvGrpSpPr>
              <p:grpSpPr>
                <a:xfrm>
                  <a:off x="1000491" y="3920861"/>
                  <a:ext cx="2183137" cy="1100384"/>
                  <a:chOff x="1000491" y="3920861"/>
                  <a:chExt cx="2183137" cy="1100384"/>
                </a:xfrm>
              </p:grpSpPr>
              <p:sp>
                <p:nvSpPr>
                  <p:cNvPr id="1020" name="Google Shape;1020;p43"/>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1" name="Google Shape;1021;p43"/>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2" name="Google Shape;1022;p43"/>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descr="Influencer outline" id="1023" name="Google Shape;1023;p43"/>
            <p:cNvSpPr/>
            <p:nvPr/>
          </p:nvSpPr>
          <p:spPr>
            <a:xfrm>
              <a:off x="635110" y="2620562"/>
              <a:ext cx="796297" cy="796297"/>
            </a:xfrm>
            <a:prstGeom prst="rect">
              <a:avLst/>
            </a:prstGeom>
            <a:noFill/>
            <a:ln>
              <a:noFill/>
            </a:ln>
          </p:spPr>
        </p:sp>
      </p:grpSp>
      <p:sp>
        <p:nvSpPr>
          <p:cNvPr id="1024" name="Google Shape;1024;p43"/>
          <p:cNvSpPr/>
          <p:nvPr/>
        </p:nvSpPr>
        <p:spPr>
          <a:xfrm>
            <a:off x="7051672" y="367748"/>
            <a:ext cx="4594544" cy="1323439"/>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5" name="Google Shape;1025;p43"/>
          <p:cNvSpPr txBox="1"/>
          <p:nvPr/>
        </p:nvSpPr>
        <p:spPr>
          <a:xfrm>
            <a:off x="7281390" y="413736"/>
            <a:ext cx="4203000" cy="147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800">
                <a:solidFill>
                  <a:srgbClr val="0289AE"/>
                </a:solidFill>
                <a:latin typeface="Calibri"/>
                <a:ea typeface="Calibri"/>
                <a:cs typeface="Calibri"/>
                <a:sym typeface="Calibri"/>
              </a:rPr>
              <a:t>CONSEJO: </a:t>
            </a:r>
            <a:endParaRPr b="1" i="1" sz="800">
              <a:solidFill>
                <a:srgbClr val="0289AE"/>
              </a:solidFill>
              <a:latin typeface="Calibri"/>
              <a:ea typeface="Calibri"/>
              <a:cs typeface="Calibri"/>
              <a:sym typeface="Calibri"/>
            </a:endParaRPr>
          </a:p>
          <a:p>
            <a:pPr indent="0" lvl="0" marL="0" marR="0" rtl="0" algn="ctr">
              <a:spcBef>
                <a:spcPts val="0"/>
              </a:spcBef>
              <a:spcAft>
                <a:spcPts val="0"/>
              </a:spcAft>
              <a:buNone/>
            </a:pPr>
            <a:r>
              <a:rPr i="1" lang="en-US" sz="1800">
                <a:solidFill>
                  <a:srgbClr val="262626"/>
                </a:solidFill>
                <a:latin typeface="Calibri"/>
                <a:ea typeface="Calibri"/>
                <a:cs typeface="Calibri"/>
                <a:sym typeface="Calibri"/>
              </a:rPr>
              <a:t>Elige las plataformas que tus huéspedes realmente utilizan. La coherencia es más importante que la cantidad.</a:t>
            </a:r>
            <a:endParaRPr/>
          </a:p>
          <a:p>
            <a:pPr indent="0" lvl="0" marL="0" marR="0" rtl="0" algn="ctr">
              <a:spcBef>
                <a:spcPts val="0"/>
              </a:spcBef>
              <a:spcAft>
                <a:spcPts val="0"/>
              </a:spcAft>
              <a:buNone/>
            </a:pPr>
            <a:r>
              <a:t/>
            </a:r>
            <a:endParaRPr b="1" i="1" sz="1800">
              <a:solidFill>
                <a:srgbClr val="262626"/>
              </a:solidFill>
              <a:latin typeface="Calibri"/>
              <a:ea typeface="Calibri"/>
              <a:cs typeface="Calibri"/>
              <a:sym typeface="Calibri"/>
            </a:endParaRPr>
          </a:p>
        </p:txBody>
      </p:sp>
      <p:sp>
        <p:nvSpPr>
          <p:cNvPr id="1026" name="Google Shape;1026;p43"/>
          <p:cNvSpPr/>
          <p:nvPr/>
        </p:nvSpPr>
        <p:spPr>
          <a:xfrm>
            <a:off x="1103202" y="4792579"/>
            <a:ext cx="5079900" cy="1599000"/>
          </a:xfrm>
          <a:prstGeom prst="roundRect">
            <a:avLst>
              <a:gd fmla="val 7861" name="adj"/>
            </a:avLst>
          </a:prstGeom>
          <a:noFill/>
          <a:ln cap="flat" cmpd="sng" w="28575">
            <a:solidFill>
              <a:srgbClr val="3D8241"/>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7" name="Google Shape;1027;p43"/>
          <p:cNvSpPr txBox="1"/>
          <p:nvPr/>
        </p:nvSpPr>
        <p:spPr>
          <a:xfrm>
            <a:off x="1828666" y="4926732"/>
            <a:ext cx="3547299" cy="387991"/>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3D8241"/>
                </a:solidFill>
                <a:latin typeface="Calibri"/>
                <a:ea typeface="Calibri"/>
                <a:cs typeface="Calibri"/>
                <a:sym typeface="Calibri"/>
              </a:rPr>
              <a:t>Perfil de Google My Business</a:t>
            </a:r>
            <a:endParaRPr/>
          </a:p>
        </p:txBody>
      </p:sp>
      <p:sp>
        <p:nvSpPr>
          <p:cNvPr id="1028" name="Google Shape;1028;p43"/>
          <p:cNvSpPr txBox="1"/>
          <p:nvPr/>
        </p:nvSpPr>
        <p:spPr>
          <a:xfrm>
            <a:off x="1828666" y="5317657"/>
            <a:ext cx="4281300" cy="1435500"/>
          </a:xfrm>
          <a:prstGeom prst="rect">
            <a:avLst/>
          </a:prstGeom>
          <a:noFill/>
          <a:ln>
            <a:noFill/>
          </a:ln>
        </p:spPr>
        <p:txBody>
          <a:bodyPr anchorCtr="0" anchor="t" bIns="45700" lIns="91425" spcFirstLastPara="1" rIns="91425" wrap="square" tIns="45700">
            <a:spAutoFit/>
          </a:bodyPr>
          <a:lstStyle/>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Añade actualizaciones sobre sostenibilidad</a:t>
            </a:r>
            <a:endParaRPr sz="17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Publica fotos de prácticas ESG reales</a:t>
            </a:r>
            <a:endParaRPr sz="17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Mejora tu posicionamiento para los consumidores conscientes </a:t>
            </a:r>
            <a:endParaRPr sz="1700"/>
          </a:p>
          <a:p>
            <a:pPr indent="-65700" lvl="0" marL="180000" marR="0" rtl="0" algn="l">
              <a:lnSpc>
                <a:spcPct val="103333"/>
              </a:lnSpc>
              <a:spcBef>
                <a:spcPts val="0"/>
              </a:spcBef>
              <a:spcAft>
                <a:spcPts val="0"/>
              </a:spcAft>
              <a:buClr>
                <a:srgbClr val="3D8241"/>
              </a:buClr>
              <a:buSzPts val="1800"/>
              <a:buFont typeface="Arial"/>
              <a:buNone/>
            </a:pPr>
            <a:r>
              <a:t/>
            </a:r>
            <a:endParaRPr sz="1700">
              <a:solidFill>
                <a:srgbClr val="262626"/>
              </a:solidFill>
              <a:latin typeface="Calibri"/>
              <a:ea typeface="Calibri"/>
              <a:cs typeface="Calibri"/>
              <a:sym typeface="Calibri"/>
            </a:endParaRPr>
          </a:p>
        </p:txBody>
      </p:sp>
      <p:grpSp>
        <p:nvGrpSpPr>
          <p:cNvPr id="1029" name="Google Shape;1029;p43"/>
          <p:cNvGrpSpPr/>
          <p:nvPr/>
        </p:nvGrpSpPr>
        <p:grpSpPr>
          <a:xfrm>
            <a:off x="217254" y="4755908"/>
            <a:ext cx="1587824" cy="1587824"/>
            <a:chOff x="2833721" y="1436006"/>
            <a:chExt cx="2442176" cy="2442176"/>
          </a:xfrm>
        </p:grpSpPr>
        <p:sp>
          <p:nvSpPr>
            <p:cNvPr id="1030" name="Google Shape;1030;p43"/>
            <p:cNvSpPr/>
            <p:nvPr/>
          </p:nvSpPr>
          <p:spPr>
            <a:xfrm rot="-2700000">
              <a:off x="3191369" y="1793655"/>
              <a:ext cx="1726880" cy="1726879"/>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1" name="Google Shape;1031;p43"/>
            <p:cNvSpPr/>
            <p:nvPr/>
          </p:nvSpPr>
          <p:spPr>
            <a:xfrm>
              <a:off x="3382114" y="1984406"/>
              <a:ext cx="1345373"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32" name="Google Shape;1032;p43"/>
            <p:cNvGrpSpPr/>
            <p:nvPr/>
          </p:nvGrpSpPr>
          <p:grpSpPr>
            <a:xfrm>
              <a:off x="3068464" y="1670756"/>
              <a:ext cx="1972690" cy="1972393"/>
              <a:chOff x="1000491" y="2838436"/>
              <a:chExt cx="2183137" cy="2182809"/>
            </a:xfrm>
          </p:grpSpPr>
          <p:sp>
            <p:nvSpPr>
              <p:cNvPr id="1033" name="Google Shape;1033;p43"/>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cap="flat" cmpd="sng" w="9525">
                <a:solidFill>
                  <a:srgbClr val="3D824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34" name="Google Shape;1034;p43"/>
              <p:cNvGrpSpPr/>
              <p:nvPr/>
            </p:nvGrpSpPr>
            <p:grpSpPr>
              <a:xfrm>
                <a:off x="1000491" y="3920861"/>
                <a:ext cx="2183137" cy="1100384"/>
                <a:chOff x="1000491" y="3920861"/>
                <a:chExt cx="2183137" cy="1100384"/>
              </a:xfrm>
            </p:grpSpPr>
            <p:sp>
              <p:nvSpPr>
                <p:cNvPr id="1035" name="Google Shape;1035;p43"/>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43"/>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cap="flat" cmpd="sng" w="9525">
                  <a:solidFill>
                    <a:srgbClr val="3D824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7" name="Google Shape;1037;p43"/>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1038" name="Google Shape;1038;p43"/>
          <p:cNvSpPr/>
          <p:nvPr/>
        </p:nvSpPr>
        <p:spPr>
          <a:xfrm>
            <a:off x="7046733" y="4799485"/>
            <a:ext cx="4471845" cy="1520926"/>
          </a:xfrm>
          <a:prstGeom prst="roundRect">
            <a:avLst>
              <a:gd fmla="val 7861" name="adj"/>
            </a:avLst>
          </a:prstGeom>
          <a:solidFill>
            <a:schemeClr val="lt1"/>
          </a:solidFill>
          <a:ln cap="flat" cmpd="sng" w="28575">
            <a:solidFill>
              <a:srgbClr val="30818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9" name="Google Shape;1039;p43"/>
          <p:cNvSpPr txBox="1"/>
          <p:nvPr/>
        </p:nvSpPr>
        <p:spPr>
          <a:xfrm>
            <a:off x="7766125" y="4897700"/>
            <a:ext cx="3718200" cy="7275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000">
                <a:solidFill>
                  <a:srgbClr val="30818E"/>
                </a:solidFill>
                <a:latin typeface="Calibri"/>
                <a:ea typeface="Calibri"/>
                <a:cs typeface="Calibri"/>
                <a:sym typeface="Calibri"/>
              </a:rPr>
              <a:t>Boletines informativos por correo electrónico</a:t>
            </a:r>
            <a:endParaRPr sz="1200"/>
          </a:p>
        </p:txBody>
      </p:sp>
      <p:sp>
        <p:nvSpPr>
          <p:cNvPr id="1040" name="Google Shape;1040;p43"/>
          <p:cNvSpPr txBox="1"/>
          <p:nvPr/>
        </p:nvSpPr>
        <p:spPr>
          <a:xfrm>
            <a:off x="7723375" y="5465225"/>
            <a:ext cx="3803700" cy="1165200"/>
          </a:xfrm>
          <a:prstGeom prst="rect">
            <a:avLst/>
          </a:prstGeom>
          <a:noFill/>
          <a:ln>
            <a:noFill/>
          </a:ln>
        </p:spPr>
        <p:txBody>
          <a:bodyPr anchorCtr="0" anchor="t" bIns="45700" lIns="91425" spcFirstLastPara="1" rIns="91425" wrap="square" tIns="45700">
            <a:spAutoFit/>
          </a:bodyPr>
          <a:lstStyle/>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Comparte novedades sobre el impacto, </a:t>
            </a:r>
            <a:endParaRPr sz="17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highlight>
                  <a:srgbClr val="FF0000"/>
                </a:highlight>
                <a:latin typeface="Calibri"/>
                <a:ea typeface="Calibri"/>
                <a:cs typeface="Calibri"/>
                <a:sym typeface="Calibri"/>
                <a:extLst>
                  <a:ext uri="http://customooxmlschemas.google.com/">
                    <go:slidesCustomData xmlns:go="http://customooxmlschemas.google.com/" textRoundtripDataId="0"/>
                  </a:ext>
                </a:extLst>
              </a:rPr>
              <a:t>M</a:t>
            </a:r>
            <a:r>
              <a:rPr lang="en-US" sz="1700">
                <a:solidFill>
                  <a:srgbClr val="262626"/>
                </a:solidFill>
                <a:highlight>
                  <a:srgbClr val="FF0000"/>
                </a:highlight>
                <a:latin typeface="Calibri"/>
                <a:ea typeface="Calibri"/>
                <a:cs typeface="Calibri"/>
                <a:sym typeface="Calibri"/>
                <a:extLst>
                  <a:ext uri="http://customooxmlschemas.google.com/">
                    <go:slidesCustomData xmlns:go="http://customooxmlschemas.google.com/" textRoundtripDataId="1"/>
                  </a:ext>
                </a:extLst>
              </a:rPr>
              <a:t>enús de temporada</a:t>
            </a:r>
            <a:endParaRPr sz="1700">
              <a:highlight>
                <a:srgbClr val="FF0000"/>
              </a:highlight>
            </a:endParaRPr>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Mejoras periódicas</a:t>
            </a:r>
            <a:endParaRPr sz="1700"/>
          </a:p>
          <a:p>
            <a:pPr indent="-65700" lvl="0" marL="180000" marR="0" rtl="0" algn="l">
              <a:lnSpc>
                <a:spcPct val="103333"/>
              </a:lnSpc>
              <a:spcBef>
                <a:spcPts val="0"/>
              </a:spcBef>
              <a:spcAft>
                <a:spcPts val="0"/>
              </a:spcAft>
              <a:buClr>
                <a:srgbClr val="3D8241"/>
              </a:buClr>
              <a:buSzPts val="1800"/>
              <a:buFont typeface="Arial"/>
              <a:buNone/>
            </a:pPr>
            <a:r>
              <a:t/>
            </a:r>
            <a:endParaRPr sz="1700">
              <a:solidFill>
                <a:srgbClr val="262626"/>
              </a:solidFill>
              <a:latin typeface="Calibri"/>
              <a:ea typeface="Calibri"/>
              <a:cs typeface="Calibri"/>
              <a:sym typeface="Calibri"/>
            </a:endParaRPr>
          </a:p>
        </p:txBody>
      </p:sp>
      <p:grpSp>
        <p:nvGrpSpPr>
          <p:cNvPr id="1041" name="Google Shape;1041;p43"/>
          <p:cNvGrpSpPr/>
          <p:nvPr/>
        </p:nvGrpSpPr>
        <p:grpSpPr>
          <a:xfrm>
            <a:off x="6227422" y="4756033"/>
            <a:ext cx="1587922" cy="1587922"/>
            <a:chOff x="6150528" y="4967755"/>
            <a:chExt cx="1746889" cy="1746889"/>
          </a:xfrm>
        </p:grpSpPr>
        <p:grpSp>
          <p:nvGrpSpPr>
            <p:cNvPr id="1042" name="Google Shape;1042;p43"/>
            <p:cNvGrpSpPr/>
            <p:nvPr/>
          </p:nvGrpSpPr>
          <p:grpSpPr>
            <a:xfrm>
              <a:off x="6150528" y="4967755"/>
              <a:ext cx="1746889" cy="1746889"/>
              <a:chOff x="2833721" y="1436006"/>
              <a:chExt cx="2442176" cy="2442176"/>
            </a:xfrm>
          </p:grpSpPr>
          <p:sp>
            <p:nvSpPr>
              <p:cNvPr id="1043" name="Google Shape;1043;p43"/>
              <p:cNvSpPr/>
              <p:nvPr/>
            </p:nvSpPr>
            <p:spPr>
              <a:xfrm rot="-2700000">
                <a:off x="3191369" y="1793655"/>
                <a:ext cx="1726880" cy="1726879"/>
              </a:xfrm>
              <a:prstGeom prst="ellipse">
                <a:avLst/>
              </a:prstGeom>
              <a:solidFill>
                <a:srgbClr val="308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4" name="Google Shape;1044;p43"/>
              <p:cNvSpPr/>
              <p:nvPr/>
            </p:nvSpPr>
            <p:spPr>
              <a:xfrm>
                <a:off x="3382114" y="1984406"/>
                <a:ext cx="1345373"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45" name="Google Shape;1045;p43"/>
              <p:cNvGrpSpPr/>
              <p:nvPr/>
            </p:nvGrpSpPr>
            <p:grpSpPr>
              <a:xfrm>
                <a:off x="3068464" y="1670756"/>
                <a:ext cx="1972690" cy="1972393"/>
                <a:chOff x="1000491" y="2838436"/>
                <a:chExt cx="2183137" cy="2182809"/>
              </a:xfrm>
            </p:grpSpPr>
            <p:sp>
              <p:nvSpPr>
                <p:cNvPr id="1046" name="Google Shape;1046;p43"/>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30818E"/>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47" name="Google Shape;1047;p43"/>
                <p:cNvGrpSpPr/>
                <p:nvPr/>
              </p:nvGrpSpPr>
              <p:grpSpPr>
                <a:xfrm>
                  <a:off x="1000491" y="3920861"/>
                  <a:ext cx="2183137" cy="1100384"/>
                  <a:chOff x="1000491" y="3920861"/>
                  <a:chExt cx="2183137" cy="1100384"/>
                </a:xfrm>
              </p:grpSpPr>
              <p:sp>
                <p:nvSpPr>
                  <p:cNvPr id="1048" name="Google Shape;1048;p43"/>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9" name="Google Shape;1049;p43"/>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30818E"/>
                  </a:solidFill>
                  <a:ln cap="flat" cmpd="sng" w="9525">
                    <a:solidFill>
                      <a:srgbClr val="30818E"/>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0" name="Google Shape;1050;p43"/>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descr="Email outline" id="1051" name="Google Shape;1051;p43"/>
            <p:cNvSpPr/>
            <p:nvPr/>
          </p:nvSpPr>
          <p:spPr>
            <a:xfrm>
              <a:off x="6701397" y="5453791"/>
              <a:ext cx="690600" cy="690600"/>
            </a:xfrm>
            <a:prstGeom prst="rect">
              <a:avLst/>
            </a:prstGeom>
            <a:noFill/>
            <a:ln>
              <a:noFill/>
            </a:ln>
          </p:spPr>
        </p:sp>
      </p:grpSp>
      <p:sp>
        <p:nvSpPr>
          <p:cNvPr id="1052" name="Google Shape;1052;p43"/>
          <p:cNvSpPr/>
          <p:nvPr/>
        </p:nvSpPr>
        <p:spPr>
          <a:xfrm>
            <a:off x="7046733" y="2150115"/>
            <a:ext cx="4510157" cy="2488677"/>
          </a:xfrm>
          <a:prstGeom prst="roundRect">
            <a:avLst>
              <a:gd fmla="val 7861" name="adj"/>
            </a:avLst>
          </a:prstGeom>
          <a:solidFill>
            <a:schemeClr val="lt1"/>
          </a:solidFill>
          <a:ln cap="flat" cmpd="sng" w="28575">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3" name="Google Shape;1053;p43"/>
          <p:cNvSpPr txBox="1"/>
          <p:nvPr/>
        </p:nvSpPr>
        <p:spPr>
          <a:xfrm>
            <a:off x="7766122" y="2284268"/>
            <a:ext cx="4061616" cy="682944"/>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289AE"/>
                </a:solidFill>
                <a:latin typeface="Calibri"/>
                <a:ea typeface="Calibri"/>
                <a:cs typeface="Calibri"/>
                <a:sym typeface="Calibri"/>
              </a:rPr>
              <a:t>Sitio web y SEO</a:t>
            </a:r>
            <a:endParaRPr/>
          </a:p>
          <a:p>
            <a:pPr indent="0" lvl="0" marL="0" marR="0" rtl="0" algn="l">
              <a:lnSpc>
                <a:spcPct val="106363"/>
              </a:lnSpc>
              <a:spcBef>
                <a:spcPts val="0"/>
              </a:spcBef>
              <a:spcAft>
                <a:spcPts val="0"/>
              </a:spcAft>
              <a:buNone/>
            </a:pPr>
            <a:r>
              <a:t/>
            </a:r>
            <a:endParaRPr b="1" sz="2200">
              <a:solidFill>
                <a:srgbClr val="0289AE"/>
              </a:solidFill>
              <a:latin typeface="Calibri"/>
              <a:ea typeface="Calibri"/>
              <a:cs typeface="Calibri"/>
              <a:sym typeface="Calibri"/>
            </a:endParaRPr>
          </a:p>
        </p:txBody>
      </p:sp>
      <p:sp>
        <p:nvSpPr>
          <p:cNvPr id="1054" name="Google Shape;1054;p43"/>
          <p:cNvSpPr txBox="1"/>
          <p:nvPr/>
        </p:nvSpPr>
        <p:spPr>
          <a:xfrm>
            <a:off x="7766125" y="2675200"/>
            <a:ext cx="3718200" cy="1883400"/>
          </a:xfrm>
          <a:prstGeom prst="rect">
            <a:avLst/>
          </a:prstGeom>
          <a:noFill/>
          <a:ln>
            <a:noFill/>
          </a:ln>
        </p:spPr>
        <p:txBody>
          <a:bodyPr anchorCtr="0" anchor="t" bIns="45700" lIns="91425" spcFirstLastPara="1" rIns="91425" wrap="square" tIns="45700">
            <a:spAutoFit/>
          </a:bodyPr>
          <a:lstStyle/>
          <a:p>
            <a:pPr indent="-137650" lvl="0" marL="144000" marR="0" rtl="0" algn="l">
              <a:lnSpc>
                <a:spcPct val="97777"/>
              </a:lnSpc>
              <a:spcBef>
                <a:spcPts val="0"/>
              </a:spcBef>
              <a:spcAft>
                <a:spcPts val="0"/>
              </a:spcAft>
              <a:buClr>
                <a:srgbClr val="0289AE"/>
              </a:buClr>
              <a:buSzPts val="1700"/>
              <a:buFont typeface="Arial"/>
              <a:buChar char="•"/>
            </a:pPr>
            <a:r>
              <a:rPr lang="en-US" sz="1700">
                <a:solidFill>
                  <a:srgbClr val="262626"/>
                </a:solidFill>
                <a:latin typeface="Calibri"/>
                <a:ea typeface="Calibri"/>
                <a:cs typeface="Calibri"/>
                <a:sym typeface="Calibri"/>
              </a:rPr>
              <a:t>Página de inicio sobre sostenibilidad</a:t>
            </a:r>
            <a:endParaRPr sz="1700"/>
          </a:p>
          <a:p>
            <a:pPr indent="-137650" lvl="0" marL="144000" marR="0" rtl="0" algn="l">
              <a:lnSpc>
                <a:spcPct val="97777"/>
              </a:lnSpc>
              <a:spcBef>
                <a:spcPts val="0"/>
              </a:spcBef>
              <a:spcAft>
                <a:spcPts val="0"/>
              </a:spcAft>
              <a:buClr>
                <a:srgbClr val="0289AE"/>
              </a:buClr>
              <a:buSzPts val="1700"/>
              <a:buFont typeface="Arial"/>
              <a:buChar char="•"/>
            </a:pPr>
            <a:r>
              <a:rPr lang="en-US" sz="1700">
                <a:solidFill>
                  <a:srgbClr val="262626"/>
                </a:solidFill>
                <a:latin typeface="Calibri"/>
                <a:ea typeface="Calibri"/>
                <a:cs typeface="Calibri"/>
                <a:sym typeface="Calibri"/>
              </a:rPr>
              <a:t>Historias de proveedores, acciones comunitarias, mejoras en materia de energía y residuos</a:t>
            </a:r>
            <a:endParaRPr sz="1700"/>
          </a:p>
          <a:p>
            <a:pPr indent="-137650" lvl="0" marL="144000" marR="0" rtl="0" algn="l">
              <a:lnSpc>
                <a:spcPct val="97777"/>
              </a:lnSpc>
              <a:spcBef>
                <a:spcPts val="0"/>
              </a:spcBef>
              <a:spcAft>
                <a:spcPts val="0"/>
              </a:spcAft>
              <a:buClr>
                <a:srgbClr val="0289AE"/>
              </a:buClr>
              <a:buSzPts val="1700"/>
              <a:buFont typeface="Arial"/>
              <a:buChar char="•"/>
            </a:pPr>
            <a:r>
              <a:rPr lang="en-US" sz="1700">
                <a:solidFill>
                  <a:srgbClr val="262626"/>
                </a:solidFill>
                <a:latin typeface="Calibri"/>
                <a:ea typeface="Calibri"/>
                <a:cs typeface="Calibri"/>
                <a:sym typeface="Calibri"/>
              </a:rPr>
              <a:t>Palabras clave de SEO como «hotel sostenible», «restaurante ecológico», «abastecimiento local»</a:t>
            </a:r>
            <a:endParaRPr sz="1700">
              <a:solidFill>
                <a:srgbClr val="262626"/>
              </a:solidFill>
              <a:latin typeface="Calibri"/>
              <a:ea typeface="Calibri"/>
              <a:cs typeface="Calibri"/>
              <a:sym typeface="Calibri"/>
            </a:endParaRPr>
          </a:p>
        </p:txBody>
      </p:sp>
      <p:grpSp>
        <p:nvGrpSpPr>
          <p:cNvPr id="1055" name="Google Shape;1055;p43"/>
          <p:cNvGrpSpPr/>
          <p:nvPr/>
        </p:nvGrpSpPr>
        <p:grpSpPr>
          <a:xfrm>
            <a:off x="6227240" y="2173392"/>
            <a:ext cx="1587824" cy="1587824"/>
            <a:chOff x="5988053" y="2166512"/>
            <a:chExt cx="1746813" cy="1746814"/>
          </a:xfrm>
        </p:grpSpPr>
        <p:grpSp>
          <p:nvGrpSpPr>
            <p:cNvPr id="1056" name="Google Shape;1056;p43"/>
            <p:cNvGrpSpPr/>
            <p:nvPr/>
          </p:nvGrpSpPr>
          <p:grpSpPr>
            <a:xfrm>
              <a:off x="5988053" y="2166512"/>
              <a:ext cx="1746813" cy="1746814"/>
              <a:chOff x="2833721" y="1436006"/>
              <a:chExt cx="2442176" cy="2442176"/>
            </a:xfrm>
          </p:grpSpPr>
          <p:sp>
            <p:nvSpPr>
              <p:cNvPr id="1057" name="Google Shape;1057;p43"/>
              <p:cNvSpPr/>
              <p:nvPr/>
            </p:nvSpPr>
            <p:spPr>
              <a:xfrm rot="-2700000">
                <a:off x="3191369" y="1793655"/>
                <a:ext cx="1726880" cy="17268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8" name="Google Shape;1058;p43"/>
              <p:cNvSpPr/>
              <p:nvPr/>
            </p:nvSpPr>
            <p:spPr>
              <a:xfrm>
                <a:off x="3382114" y="1984406"/>
                <a:ext cx="1345374"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59" name="Google Shape;1059;p43"/>
              <p:cNvGrpSpPr/>
              <p:nvPr/>
            </p:nvGrpSpPr>
            <p:grpSpPr>
              <a:xfrm>
                <a:off x="3068464" y="1670756"/>
                <a:ext cx="1972690" cy="1972393"/>
                <a:chOff x="1000491" y="2838436"/>
                <a:chExt cx="2183137" cy="2182809"/>
              </a:xfrm>
            </p:grpSpPr>
            <p:sp>
              <p:nvSpPr>
                <p:cNvPr id="1060" name="Google Shape;1060;p43"/>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61" name="Google Shape;1061;p43"/>
                <p:cNvGrpSpPr/>
                <p:nvPr/>
              </p:nvGrpSpPr>
              <p:grpSpPr>
                <a:xfrm>
                  <a:off x="1000491" y="3920861"/>
                  <a:ext cx="2183137" cy="1100384"/>
                  <a:chOff x="1000491" y="3920861"/>
                  <a:chExt cx="2183137" cy="1100384"/>
                </a:xfrm>
              </p:grpSpPr>
              <p:sp>
                <p:nvSpPr>
                  <p:cNvPr id="1062" name="Google Shape;1062;p43"/>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3" name="Google Shape;1063;p43"/>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4" name="Google Shape;1064;p43"/>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descr="Internet outline" id="1065" name="Google Shape;1065;p43"/>
            <p:cNvSpPr/>
            <p:nvPr/>
          </p:nvSpPr>
          <p:spPr>
            <a:xfrm>
              <a:off x="6472521" y="2642723"/>
              <a:ext cx="771409" cy="771409"/>
            </a:xfrm>
            <a:prstGeom prst="rect">
              <a:avLst/>
            </a:prstGeom>
            <a:noFill/>
            <a:ln>
              <a:noFill/>
            </a:ln>
          </p:spPr>
        </p:sp>
      </p:grpSp>
      <p:sp>
        <p:nvSpPr>
          <p:cNvPr id="1066" name="Google Shape;1066;p43"/>
          <p:cNvSpPr txBox="1"/>
          <p:nvPr/>
        </p:nvSpPr>
        <p:spPr>
          <a:xfrm>
            <a:off x="681754" y="5465214"/>
            <a:ext cx="1275948" cy="584327"/>
          </a:xfrm>
          <a:prstGeom prst="rect">
            <a:avLst/>
          </a:prstGeom>
          <a:noFill/>
          <a:ln>
            <a:noFill/>
          </a:ln>
        </p:spPr>
        <p:txBody>
          <a:bodyPr anchorCtr="0" anchor="t" bIns="45700" lIns="91425" spcFirstLastPara="1" rIns="91425" wrap="square" tIns="45700">
            <a:spAutoFit/>
          </a:bodyPr>
          <a:lstStyle/>
          <a:p>
            <a:pPr indent="0" lvl="0" marL="0" marR="0" rtl="0" algn="l">
              <a:lnSpc>
                <a:spcPct val="29249"/>
              </a:lnSpc>
              <a:spcBef>
                <a:spcPts val="0"/>
              </a:spcBef>
              <a:spcAft>
                <a:spcPts val="0"/>
              </a:spcAft>
              <a:buNone/>
            </a:pPr>
            <a:r>
              <a:rPr b="1" lang="en-US" sz="8000">
                <a:solidFill>
                  <a:srgbClr val="3D8241"/>
                </a:solidFill>
                <a:latin typeface="Calibri"/>
                <a:ea typeface="Calibri"/>
                <a:cs typeface="Calibri"/>
                <a:sym typeface="Calibri"/>
              </a:rPr>
              <a:t>g</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44"/>
          <p:cNvSpPr/>
          <p:nvPr/>
        </p:nvSpPr>
        <p:spPr>
          <a:xfrm>
            <a:off x="883924" y="2787354"/>
            <a:ext cx="2495084" cy="3174534"/>
          </a:xfrm>
          <a:custGeom>
            <a:rect b="b" l="l" r="r" t="t"/>
            <a:pathLst>
              <a:path extrusionOk="0" h="3119" w="3269">
                <a:moveTo>
                  <a:pt x="3268" y="3118"/>
                </a:moveTo>
                <a:lnTo>
                  <a:pt x="0" y="3118"/>
                </a:lnTo>
                <a:lnTo>
                  <a:pt x="0" y="0"/>
                </a:lnTo>
                <a:lnTo>
                  <a:pt x="3268" y="0"/>
                </a:lnTo>
                <a:lnTo>
                  <a:pt x="3268" y="3118"/>
                </a:lnTo>
              </a:path>
            </a:pathLst>
          </a:custGeom>
          <a:solidFill>
            <a:schemeClr val="lt1"/>
          </a:solidFill>
          <a:ln cap="flat" cmpd="sng" w="9525">
            <a:solidFill>
              <a:srgbClr val="62A844"/>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2" name="Google Shape;1072;p44"/>
          <p:cNvSpPr/>
          <p:nvPr/>
        </p:nvSpPr>
        <p:spPr>
          <a:xfrm>
            <a:off x="4363127" y="2787354"/>
            <a:ext cx="2495084" cy="3174534"/>
          </a:xfrm>
          <a:custGeom>
            <a:rect b="b" l="l" r="r" t="t"/>
            <a:pathLst>
              <a:path extrusionOk="0" h="3119" w="3269">
                <a:moveTo>
                  <a:pt x="3268" y="3118"/>
                </a:moveTo>
                <a:lnTo>
                  <a:pt x="0" y="3118"/>
                </a:lnTo>
                <a:lnTo>
                  <a:pt x="0" y="0"/>
                </a:lnTo>
                <a:lnTo>
                  <a:pt x="3268" y="0"/>
                </a:lnTo>
                <a:lnTo>
                  <a:pt x="3268" y="3118"/>
                </a:lnTo>
              </a:path>
            </a:pathLst>
          </a:custGeom>
          <a:noFill/>
          <a:ln cap="flat" cmpd="sng" w="9525">
            <a:solidFill>
              <a:srgbClr val="0289AE"/>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3" name="Google Shape;1073;p44"/>
          <p:cNvSpPr/>
          <p:nvPr/>
        </p:nvSpPr>
        <p:spPr>
          <a:xfrm>
            <a:off x="7775555" y="2787354"/>
            <a:ext cx="2495883" cy="3174534"/>
          </a:xfrm>
          <a:custGeom>
            <a:rect b="b" l="l" r="r" t="t"/>
            <a:pathLst>
              <a:path extrusionOk="0" h="3119" w="3270">
                <a:moveTo>
                  <a:pt x="3269" y="3118"/>
                </a:moveTo>
                <a:lnTo>
                  <a:pt x="0" y="3118"/>
                </a:lnTo>
                <a:lnTo>
                  <a:pt x="0" y="0"/>
                </a:lnTo>
                <a:lnTo>
                  <a:pt x="3269" y="0"/>
                </a:lnTo>
                <a:lnTo>
                  <a:pt x="3269" y="3118"/>
                </a:lnTo>
              </a:path>
            </a:pathLst>
          </a:custGeom>
          <a:solidFill>
            <a:schemeClr val="lt1"/>
          </a:solidFill>
          <a:ln cap="flat" cmpd="sng" w="9525">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4" name="Google Shape;1074;p44"/>
          <p:cNvSpPr/>
          <p:nvPr/>
        </p:nvSpPr>
        <p:spPr>
          <a:xfrm>
            <a:off x="813537" y="1790509"/>
            <a:ext cx="2634054" cy="1034946"/>
          </a:xfrm>
          <a:custGeom>
            <a:rect b="b" l="l" r="r" t="t"/>
            <a:pathLst>
              <a:path extrusionOk="0" h="1752" w="3506">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5" name="Google Shape;1075;p44"/>
          <p:cNvSpPr/>
          <p:nvPr/>
        </p:nvSpPr>
        <p:spPr>
          <a:xfrm>
            <a:off x="813538" y="5961888"/>
            <a:ext cx="2634054" cy="569406"/>
          </a:xfrm>
          <a:custGeom>
            <a:rect b="b" l="l" r="r" t="t"/>
            <a:pathLst>
              <a:path extrusionOk="0" h="1753" w="3506">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6" name="Google Shape;1076;p44"/>
          <p:cNvSpPr/>
          <p:nvPr/>
        </p:nvSpPr>
        <p:spPr>
          <a:xfrm>
            <a:off x="4294545" y="1790509"/>
            <a:ext cx="2634053" cy="1034946"/>
          </a:xfrm>
          <a:custGeom>
            <a:rect b="b" l="l" r="r" t="t"/>
            <a:pathLst>
              <a:path extrusionOk="0" h="1752" w="3504">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7" name="Google Shape;1077;p44"/>
          <p:cNvSpPr/>
          <p:nvPr/>
        </p:nvSpPr>
        <p:spPr>
          <a:xfrm>
            <a:off x="4294546" y="5961888"/>
            <a:ext cx="2634053" cy="569406"/>
          </a:xfrm>
          <a:custGeom>
            <a:rect b="b" l="l" r="r" t="t"/>
            <a:pathLst>
              <a:path extrusionOk="0" h="1753" w="3504">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8" name="Google Shape;1078;p44"/>
          <p:cNvSpPr/>
          <p:nvPr/>
        </p:nvSpPr>
        <p:spPr>
          <a:xfrm>
            <a:off x="7705166" y="1790509"/>
            <a:ext cx="2634052" cy="1034946"/>
          </a:xfrm>
          <a:custGeom>
            <a:rect b="b" l="l" r="r" t="t"/>
            <a:pathLst>
              <a:path extrusionOk="0" h="1752" w="3505">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79" name="Google Shape;1079;p44"/>
          <p:cNvSpPr/>
          <p:nvPr/>
        </p:nvSpPr>
        <p:spPr>
          <a:xfrm>
            <a:off x="7705167" y="5961888"/>
            <a:ext cx="2634051" cy="569406"/>
          </a:xfrm>
          <a:custGeom>
            <a:rect b="b" l="l" r="r" t="t"/>
            <a:pathLst>
              <a:path extrusionOk="0" h="1753" w="3505">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80" name="Google Shape;1080;p44"/>
          <p:cNvSpPr txBox="1"/>
          <p:nvPr/>
        </p:nvSpPr>
        <p:spPr>
          <a:xfrm>
            <a:off x="417551" y="442425"/>
            <a:ext cx="6511200" cy="1029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Herramientas digitales que favorecen la narración sostenible…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81" name="Google Shape;1081;p44"/>
          <p:cNvCxnSpPr/>
          <p:nvPr/>
        </p:nvCxnSpPr>
        <p:spPr>
          <a:xfrm>
            <a:off x="0" y="1608468"/>
            <a:ext cx="5486400" cy="0"/>
          </a:xfrm>
          <a:prstGeom prst="straightConnector1">
            <a:avLst/>
          </a:prstGeom>
          <a:noFill/>
          <a:ln cap="flat" cmpd="sng" w="34925">
            <a:solidFill>
              <a:srgbClr val="62A844"/>
            </a:solidFill>
            <a:prstDash val="dot"/>
            <a:miter lim="8000"/>
            <a:headEnd len="sm" w="sm" type="none"/>
            <a:tailEnd len="sm" w="sm" type="none"/>
          </a:ln>
        </p:spPr>
      </p:cxnSp>
      <p:sp>
        <p:nvSpPr>
          <p:cNvPr id="1082" name="Google Shape;1082;p44"/>
          <p:cNvSpPr/>
          <p:nvPr/>
        </p:nvSpPr>
        <p:spPr>
          <a:xfrm>
            <a:off x="4294545" y="2810994"/>
            <a:ext cx="2634051" cy="295697"/>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3" name="Google Shape;1083;p44"/>
          <p:cNvSpPr/>
          <p:nvPr/>
        </p:nvSpPr>
        <p:spPr>
          <a:xfrm>
            <a:off x="7705166" y="2810994"/>
            <a:ext cx="2634051" cy="295697"/>
          </a:xfrm>
          <a:prstGeom prst="rect">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4" name="Google Shape;1084;p44"/>
          <p:cNvSpPr/>
          <p:nvPr/>
        </p:nvSpPr>
        <p:spPr>
          <a:xfrm>
            <a:off x="813537" y="2810994"/>
            <a:ext cx="2634051" cy="295697"/>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5" name="Google Shape;1085;p44"/>
          <p:cNvSpPr txBox="1"/>
          <p:nvPr/>
        </p:nvSpPr>
        <p:spPr>
          <a:xfrm>
            <a:off x="880532" y="1983597"/>
            <a:ext cx="2544497" cy="907364"/>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Contenido </a:t>
            </a:r>
            <a:endParaRPr/>
          </a:p>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Herramientas de creación</a:t>
            </a:r>
            <a:endParaRPr/>
          </a:p>
          <a:p>
            <a:pPr indent="0" lvl="0" marL="0" marR="0" rtl="0" algn="ctr">
              <a:lnSpc>
                <a:spcPct val="97272"/>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086" name="Google Shape;1086;p44"/>
          <p:cNvSpPr txBox="1"/>
          <p:nvPr/>
        </p:nvSpPr>
        <p:spPr>
          <a:xfrm>
            <a:off x="4451598" y="2035706"/>
            <a:ext cx="2282148" cy="1176669"/>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Operativas </a:t>
            </a:r>
            <a:endParaRPr/>
          </a:p>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que </a:t>
            </a:r>
            <a:endParaRPr/>
          </a:p>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crean contenido</a:t>
            </a:r>
            <a:endParaRPr/>
          </a:p>
          <a:p>
            <a:pPr indent="0" lvl="0" marL="0" marR="0" rtl="0" algn="ctr">
              <a:lnSpc>
                <a:spcPct val="97272"/>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087" name="Google Shape;1087;p44"/>
          <p:cNvSpPr txBox="1"/>
          <p:nvPr/>
        </p:nvSpPr>
        <p:spPr>
          <a:xfrm>
            <a:off x="7838019" y="2033614"/>
            <a:ext cx="2427301" cy="907364"/>
          </a:xfrm>
          <a:prstGeom prst="rect">
            <a:avLst/>
          </a:prstGeom>
          <a:noFill/>
          <a:ln>
            <a:noFill/>
          </a:ln>
        </p:spPr>
        <p:txBody>
          <a:bodyPr anchorCtr="0" anchor="t" bIns="45700" lIns="91425" spcFirstLastPara="1" rIns="91425" wrap="square" tIns="45700">
            <a:spAutoFit/>
          </a:bodyPr>
          <a:lstStyle/>
          <a:p>
            <a:pPr indent="0" lvl="0" marL="0" marR="0" rtl="0" algn="ctr">
              <a:lnSpc>
                <a:spcPct val="97272"/>
              </a:lnSpc>
              <a:spcBef>
                <a:spcPts val="0"/>
              </a:spcBef>
              <a:spcAft>
                <a:spcPts val="0"/>
              </a:spcAft>
              <a:buNone/>
            </a:pPr>
            <a:r>
              <a:rPr b="1" lang="en-US" sz="2200">
                <a:solidFill>
                  <a:schemeClr val="lt1"/>
                </a:solidFill>
                <a:latin typeface="Calibri"/>
                <a:ea typeface="Calibri"/>
                <a:cs typeface="Calibri"/>
                <a:sym typeface="Calibri"/>
              </a:rPr>
              <a:t>Herramientas de gestión de redes sociales</a:t>
            </a:r>
            <a:endParaRPr/>
          </a:p>
          <a:p>
            <a:pPr indent="0" lvl="0" marL="0" marR="0" rtl="0" algn="ctr">
              <a:lnSpc>
                <a:spcPct val="97272"/>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088" name="Google Shape;1088;p44"/>
          <p:cNvSpPr/>
          <p:nvPr/>
        </p:nvSpPr>
        <p:spPr>
          <a:xfrm>
            <a:off x="922024" y="3201824"/>
            <a:ext cx="2493278" cy="2585323"/>
          </a:xfrm>
          <a:prstGeom prst="rect">
            <a:avLst/>
          </a:prstGeom>
          <a:noFill/>
          <a:ln>
            <a:noFill/>
          </a:ln>
        </p:spPr>
        <p:txBody>
          <a:bodyPr anchorCtr="0" anchor="t" bIns="45700" lIns="91425" spcFirstLastPara="1" rIns="91425" wrap="square" tIns="45700">
            <a:spAutoFit/>
          </a:bodyPr>
          <a:lstStyle/>
          <a:p>
            <a:pPr indent="-222250" lvl="0" marL="228600" marR="0" rtl="0" algn="l">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3">
                  <a:extLst>
                    <a:ext uri="{A12FA001-AC4F-418D-AE19-62706E023703}">
                      <ahyp:hlinkClr val="tx"/>
                    </a:ext>
                  </a:extLst>
                </a:hlinkClick>
              </a:rPr>
              <a:t>Canva</a:t>
            </a:r>
            <a:r>
              <a:rPr lang="en-US" sz="1700">
                <a:solidFill>
                  <a:srgbClr val="262626"/>
                </a:solidFill>
                <a:latin typeface="Calibri"/>
                <a:ea typeface="Calibri"/>
                <a:cs typeface="Calibri"/>
                <a:sym typeface="Calibri"/>
              </a:rPr>
              <a:t> 🡪 diseños sencillos, iconos, plantillas para historias</a:t>
            </a:r>
            <a:endParaRPr sz="1300"/>
          </a:p>
          <a:p>
            <a:pPr indent="-222250" lvl="0" marL="228600" marR="0" rtl="0" algn="l">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4">
                  <a:extLst>
                    <a:ext uri="{A12FA001-AC4F-418D-AE19-62706E023703}">
                      <ahyp:hlinkClr val="tx"/>
                    </a:ext>
                  </a:extLst>
                </a:hlinkClick>
              </a:rPr>
              <a:t>CapCut</a:t>
            </a:r>
            <a:r>
              <a:rPr lang="en-US" sz="1700">
                <a:solidFill>
                  <a:srgbClr val="262626"/>
                </a:solidFill>
                <a:latin typeface="Calibri"/>
                <a:ea typeface="Calibri"/>
                <a:cs typeface="Calibri"/>
                <a:sym typeface="Calibri"/>
              </a:rPr>
              <a:t> 🡪 edición rápida de vídeos para Reels/TikTok</a:t>
            </a:r>
            <a:endParaRPr sz="1300"/>
          </a:p>
          <a:p>
            <a:pPr indent="-222250" lvl="0" marL="228600" marR="0" rtl="0" algn="l">
              <a:spcBef>
                <a:spcPts val="0"/>
              </a:spcBef>
              <a:spcAft>
                <a:spcPts val="0"/>
              </a:spcAft>
              <a:buClr>
                <a:srgbClr val="62A844"/>
              </a:buClr>
              <a:buSzPts val="1700"/>
              <a:buFont typeface="Arial"/>
              <a:buChar char="•"/>
            </a:pPr>
            <a:r>
              <a:rPr lang="en-US" sz="1700" u="sng">
                <a:solidFill>
                  <a:srgbClr val="262626"/>
                </a:solidFill>
                <a:latin typeface="Calibri"/>
                <a:ea typeface="Calibri"/>
                <a:cs typeface="Calibri"/>
                <a:sym typeface="Calibri"/>
                <a:hlinkClick r:id="rId5">
                  <a:extLst>
                    <a:ext uri="{A12FA001-AC4F-418D-AE19-62706E023703}">
                      <ahyp:hlinkClr val="tx"/>
                    </a:ext>
                  </a:extLst>
                </a:hlinkClick>
              </a:rPr>
              <a:t>Adobe Express</a:t>
            </a:r>
            <a:r>
              <a:rPr lang="en-US" sz="1700">
                <a:solidFill>
                  <a:srgbClr val="262626"/>
                </a:solidFill>
                <a:latin typeface="Calibri"/>
                <a:ea typeface="Calibri"/>
                <a:cs typeface="Calibri"/>
                <a:sym typeface="Calibri"/>
              </a:rPr>
              <a:t> 🡪 contenido de marca con conocimientos mínimos</a:t>
            </a:r>
            <a:endParaRPr sz="1300"/>
          </a:p>
        </p:txBody>
      </p:sp>
      <p:sp>
        <p:nvSpPr>
          <p:cNvPr id="1089" name="Google Shape;1089;p44"/>
          <p:cNvSpPr/>
          <p:nvPr/>
        </p:nvSpPr>
        <p:spPr>
          <a:xfrm>
            <a:off x="7833240" y="3201824"/>
            <a:ext cx="2493278" cy="2285241"/>
          </a:xfrm>
          <a:prstGeom prst="rect">
            <a:avLst/>
          </a:prstGeom>
          <a:noFill/>
          <a:ln>
            <a:noFill/>
          </a:ln>
        </p:spPr>
        <p:txBody>
          <a:bodyPr anchorCtr="0" anchor="t" bIns="45700" lIns="91425" spcFirstLastPara="1" rIns="91425" wrap="square" tIns="45700">
            <a:spAutoFit/>
          </a:bodyPr>
          <a:lstStyle/>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Celebra los avances públicamente</a:t>
            </a:r>
            <a:endParaRPr sz="13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Comparte ejemplos del antes y el después</a:t>
            </a:r>
            <a:endParaRPr sz="13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Destaca las mejoras evidentes</a:t>
            </a:r>
            <a:endParaRPr sz="13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Reconoce a los empleados que contribuyen al cambio</a:t>
            </a:r>
            <a:endParaRPr sz="1300"/>
          </a:p>
          <a:p>
            <a:pPr indent="-173650" lvl="0" marL="180000" marR="0" rtl="0" algn="l">
              <a:lnSpc>
                <a:spcPct val="103333"/>
              </a:lnSpc>
              <a:spcBef>
                <a:spcPts val="0"/>
              </a:spcBef>
              <a:spcAft>
                <a:spcPts val="0"/>
              </a:spcAft>
              <a:buClr>
                <a:srgbClr val="3D8241"/>
              </a:buClr>
              <a:buSzPts val="1700"/>
              <a:buFont typeface="Arial"/>
              <a:buChar char="•"/>
            </a:pPr>
            <a:r>
              <a:rPr lang="en-US" sz="1700">
                <a:solidFill>
                  <a:srgbClr val="262626"/>
                </a:solidFill>
                <a:latin typeface="Calibri"/>
                <a:ea typeface="Calibri"/>
                <a:cs typeface="Calibri"/>
                <a:sym typeface="Calibri"/>
              </a:rPr>
              <a:t>Refuerza el PORQUÉ</a:t>
            </a:r>
            <a:endParaRPr sz="1300"/>
          </a:p>
        </p:txBody>
      </p:sp>
      <p:sp>
        <p:nvSpPr>
          <p:cNvPr id="1090" name="Google Shape;1090;p44"/>
          <p:cNvSpPr/>
          <p:nvPr/>
        </p:nvSpPr>
        <p:spPr>
          <a:xfrm>
            <a:off x="4223076" y="3148000"/>
            <a:ext cx="2708400" cy="2772600"/>
          </a:xfrm>
          <a:prstGeom prst="rect">
            <a:avLst/>
          </a:prstGeom>
          <a:noFill/>
          <a:ln>
            <a:noFill/>
          </a:ln>
        </p:spPr>
        <p:txBody>
          <a:bodyPr anchorCtr="0" anchor="t" bIns="45700" lIns="91425" spcFirstLastPara="1" rIns="91425" wrap="square" tIns="45700">
            <a:spAutoFit/>
          </a:bodyPr>
          <a:lstStyle/>
          <a:p>
            <a:pPr indent="-154600" lvl="0" marL="180000" marR="0" rtl="0" algn="l">
              <a:lnSpc>
                <a:spcPct val="103333"/>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Aplicaciones digitales sobre residuos </a:t>
            </a:r>
            <a:r>
              <a:rPr lang="en-US">
                <a:solidFill>
                  <a:srgbClr val="FF0000"/>
                </a:solidFill>
                <a:latin typeface="Calibri"/>
                <a:ea typeface="Calibri"/>
                <a:cs typeface="Calibri"/>
                <a:sym typeface="Calibri"/>
              </a:rPr>
              <a:t>→</a:t>
            </a:r>
            <a:r>
              <a:rPr lang="en-US">
                <a:solidFill>
                  <a:srgbClr val="262626"/>
                </a:solidFill>
                <a:latin typeface="Calibri"/>
                <a:ea typeface="Calibri"/>
                <a:cs typeface="Calibri"/>
                <a:sym typeface="Calibri"/>
              </a:rPr>
              <a:t> crea imágenes impactantes</a:t>
            </a:r>
            <a:endParaRPr sz="1000"/>
          </a:p>
          <a:p>
            <a:pPr indent="-154600" lvl="0" marL="180000" marR="0" rtl="0" algn="l">
              <a:lnSpc>
                <a:spcPct val="103333"/>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Cuadros de mando energéticos </a:t>
            </a:r>
            <a:r>
              <a:rPr lang="en-US">
                <a:solidFill>
                  <a:srgbClr val="FF0000"/>
                </a:solidFill>
                <a:latin typeface="Calibri"/>
                <a:ea typeface="Calibri"/>
                <a:cs typeface="Calibri"/>
                <a:sym typeface="Calibri"/>
              </a:rPr>
              <a:t>→ </a:t>
            </a:r>
            <a:r>
              <a:rPr lang="en-US">
                <a:solidFill>
                  <a:srgbClr val="262626"/>
                </a:solidFill>
                <a:latin typeface="Calibri"/>
                <a:ea typeface="Calibri"/>
                <a:cs typeface="Calibri"/>
                <a:sym typeface="Calibri"/>
              </a:rPr>
              <a:t>proporcionan las pruebas necesarias</a:t>
            </a:r>
            <a:endParaRPr sz="1000"/>
          </a:p>
          <a:p>
            <a:pPr indent="-154600" lvl="0" marL="180000" marR="0" rtl="0" algn="l">
              <a:lnSpc>
                <a:spcPct val="103333"/>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Menús con códigos QR </a:t>
            </a:r>
            <a:r>
              <a:rPr lang="en-US">
                <a:solidFill>
                  <a:srgbClr val="FF0000"/>
                </a:solidFill>
                <a:latin typeface="Calibri"/>
                <a:ea typeface="Calibri"/>
                <a:cs typeface="Calibri"/>
                <a:sym typeface="Calibri"/>
              </a:rPr>
              <a:t>→ </a:t>
            </a:r>
            <a:r>
              <a:rPr lang="en-US">
                <a:solidFill>
                  <a:srgbClr val="262626"/>
                </a:solidFill>
                <a:latin typeface="Calibri"/>
                <a:ea typeface="Calibri"/>
                <a:cs typeface="Calibri"/>
                <a:sym typeface="Calibri"/>
              </a:rPr>
              <a:t>enlaza con historias de sostenibilidad</a:t>
            </a:r>
            <a:endParaRPr sz="1000"/>
          </a:p>
          <a:p>
            <a:pPr indent="-154600" lvl="0" marL="180000" marR="0" rtl="0" algn="l">
              <a:lnSpc>
                <a:spcPct val="103333"/>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Herramientas de retroalimentación </a:t>
            </a:r>
            <a:r>
              <a:rPr lang="en-US">
                <a:solidFill>
                  <a:srgbClr val="FF0000"/>
                </a:solidFill>
                <a:latin typeface="Calibri"/>
                <a:ea typeface="Calibri"/>
                <a:cs typeface="Calibri"/>
                <a:sym typeface="Calibri"/>
              </a:rPr>
              <a:t>→ </a:t>
            </a:r>
            <a:r>
              <a:rPr lang="en-US">
                <a:solidFill>
                  <a:srgbClr val="262626"/>
                </a:solidFill>
                <a:latin typeface="Calibri"/>
                <a:ea typeface="Calibri"/>
                <a:cs typeface="Calibri"/>
                <a:sym typeface="Calibri"/>
              </a:rPr>
              <a:t> recopila comentarios positivos sobre el medio ambiente</a:t>
            </a:r>
            <a:endParaRPr sz="1000"/>
          </a:p>
          <a:p>
            <a:pPr indent="-65700" lvl="0" marL="180000" marR="0" rtl="0" algn="l">
              <a:lnSpc>
                <a:spcPct val="103333"/>
              </a:lnSpc>
              <a:spcBef>
                <a:spcPts val="0"/>
              </a:spcBef>
              <a:spcAft>
                <a:spcPts val="0"/>
              </a:spcAft>
              <a:buClr>
                <a:srgbClr val="0289AE"/>
              </a:buClr>
              <a:buSzPts val="1800"/>
              <a:buFont typeface="Arial"/>
              <a:buNone/>
            </a:pPr>
            <a:r>
              <a:t/>
            </a:r>
            <a:endParaRPr>
              <a:solidFill>
                <a:srgbClr val="262626"/>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45"/>
          <p:cNvSpPr/>
          <p:nvPr/>
        </p:nvSpPr>
        <p:spPr>
          <a:xfrm flipH="1" rot="10800000">
            <a:off x="0" y="1564550"/>
            <a:ext cx="12192000" cy="17259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7" name="Google Shape;1097;p45"/>
          <p:cNvSpPr txBox="1"/>
          <p:nvPr/>
        </p:nvSpPr>
        <p:spPr>
          <a:xfrm>
            <a:off x="600999" y="449185"/>
            <a:ext cx="541753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Elegir la herramienta adecuada para cada mensaje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098" name="Google Shape;1098;p45"/>
          <p:cNvSpPr txBox="1"/>
          <p:nvPr/>
        </p:nvSpPr>
        <p:spPr>
          <a:xfrm>
            <a:off x="601000" y="1755846"/>
            <a:ext cx="6856500" cy="144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chemeClr val="lt1"/>
                </a:solidFill>
                <a:latin typeface="Calibri"/>
                <a:ea typeface="Calibri"/>
                <a:cs typeface="Calibri"/>
                <a:sym typeface="Calibri"/>
              </a:rPr>
              <a:t>Las diferentes acciones de sostenibilidad requieren diferentes formatos de contenido. Es importante elegir la plataforma que mejor transmita el mensaje. Revisa y planifica tu estrategia.</a:t>
            </a:r>
            <a:endParaRPr sz="2200">
              <a:solidFill>
                <a:schemeClr val="lt1"/>
              </a:solidFill>
              <a:latin typeface="Calibri"/>
              <a:ea typeface="Calibri"/>
              <a:cs typeface="Calibri"/>
              <a:sym typeface="Calibri"/>
            </a:endParaRPr>
          </a:p>
        </p:txBody>
      </p:sp>
      <p:sp>
        <p:nvSpPr>
          <p:cNvPr id="1099" name="Google Shape;1099;p45"/>
          <p:cNvSpPr/>
          <p:nvPr/>
        </p:nvSpPr>
        <p:spPr>
          <a:xfrm>
            <a:off x="6575588" y="1045174"/>
            <a:ext cx="496799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00" name="Google Shape;1100;p45"/>
          <p:cNvSpPr txBox="1"/>
          <p:nvPr/>
        </p:nvSpPr>
        <p:spPr>
          <a:xfrm>
            <a:off x="6701587" y="1108452"/>
            <a:ext cx="756000" cy="2772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900">
                <a:solidFill>
                  <a:srgbClr val="0289AE"/>
                </a:solidFill>
                <a:latin typeface="Calibri"/>
                <a:ea typeface="Calibri"/>
                <a:cs typeface="Calibri"/>
                <a:sym typeface="Calibri"/>
              </a:rPr>
              <a:t>Véase también ›</a:t>
            </a:r>
            <a:endParaRPr sz="900"/>
          </a:p>
        </p:txBody>
      </p:sp>
      <p:sp>
        <p:nvSpPr>
          <p:cNvPr id="1101" name="Google Shape;1101;p45"/>
          <p:cNvSpPr txBox="1"/>
          <p:nvPr/>
        </p:nvSpPr>
        <p:spPr>
          <a:xfrm>
            <a:off x="7457588" y="110845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102" name="Google Shape;1102;p45"/>
          <p:cNvSpPr txBox="1"/>
          <p:nvPr/>
        </p:nvSpPr>
        <p:spPr>
          <a:xfrm>
            <a:off x="8051587" y="1108452"/>
            <a:ext cx="3492000" cy="184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Integrar la sostenibilidad en las operaciones diarias</a:t>
            </a:r>
            <a:endParaRPr sz="1200"/>
          </a:p>
        </p:txBody>
      </p:sp>
      <p:graphicFrame>
        <p:nvGraphicFramePr>
          <p:cNvPr id="1103" name="Google Shape;1103;p45"/>
          <p:cNvGraphicFramePr/>
          <p:nvPr/>
        </p:nvGraphicFramePr>
        <p:xfrm>
          <a:off x="774169" y="3469342"/>
          <a:ext cx="3000000" cy="3000000"/>
        </p:xfrm>
        <a:graphic>
          <a:graphicData uri="http://schemas.openxmlformats.org/drawingml/2006/table">
            <a:tbl>
              <a:tblPr>
                <a:gradFill>
                  <a:gsLst>
                    <a:gs pos="0">
                      <a:srgbClr val="9AC8C6"/>
                    </a:gs>
                    <a:gs pos="50000">
                      <a:srgbClr val="8DBDBB"/>
                    </a:gs>
                    <a:gs pos="100000">
                      <a:srgbClr val="78B7B5"/>
                    </a:gs>
                  </a:gsLst>
                  <a:lin ang="5400000" scaled="0"/>
                </a:gradFill>
                <a:tableStyleId>{3F2D1A65-3BDE-4018-9416-783ECAC4071E}</a:tableStyleId>
              </a:tblPr>
              <a:tblGrid>
                <a:gridCol w="3450450"/>
                <a:gridCol w="3264025"/>
                <a:gridCol w="3636850"/>
              </a:tblGrid>
              <a:tr h="228600">
                <a:tc>
                  <a:txBody>
                    <a:bodyPr/>
                    <a:lstStyle/>
                    <a:p>
                      <a:pPr indent="0" lvl="0" marL="0" marR="0" rtl="0" algn="l">
                        <a:spcBef>
                          <a:spcPts val="0"/>
                        </a:spcBef>
                        <a:spcAft>
                          <a:spcPts val="0"/>
                        </a:spcAft>
                        <a:buClr>
                          <a:schemeClr val="lt1"/>
                        </a:buClr>
                        <a:buSzPts val="1800"/>
                        <a:buFont typeface="Calibri"/>
                        <a:buNone/>
                      </a:pPr>
                      <a:r>
                        <a:rPr b="1" lang="en-US" sz="1800" u="none" cap="none" strike="noStrike">
                          <a:solidFill>
                            <a:schemeClr val="lt1"/>
                          </a:solidFill>
                          <a:highlight>
                            <a:srgbClr val="0289AE"/>
                          </a:highlight>
                        </a:rPr>
                        <a:t>  Acción ESG</a:t>
                      </a:r>
                      <a:r>
                        <a:rPr b="1" lang="en-US" sz="1800" u="none" cap="none" strike="noStrike">
                          <a:solidFill>
                            <a:srgbClr val="0289AE"/>
                          </a:solidFill>
                          <a:highlight>
                            <a:srgbClr val="0289AE"/>
                          </a:highlight>
                        </a:rPr>
                        <a:t>...</a:t>
                      </a:r>
                      <a:endParaRPr sz="1800" u="none" cap="none" strike="noStrike">
                        <a:solidFill>
                          <a:srgbClr val="0289AE"/>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chemeClr val="lt1"/>
                        </a:buClr>
                        <a:buSzPts val="1800"/>
                        <a:buFont typeface="Calibri"/>
                        <a:buNone/>
                      </a:pPr>
                      <a:r>
                        <a:rPr b="1" lang="en-US" sz="1800" u="none" cap="none" strike="noStrike">
                          <a:solidFill>
                            <a:schemeClr val="lt1"/>
                          </a:solidFill>
                          <a:highlight>
                            <a:srgbClr val="0289AE"/>
                          </a:highlight>
                        </a:rPr>
                        <a:t>  La mejor herramienta digital</a:t>
                      </a:r>
                      <a:r>
                        <a:rPr b="1" lang="en-US" sz="1800" u="none" cap="none" strike="noStrike">
                          <a:solidFill>
                            <a:srgbClr val="0289AE"/>
                          </a:solidFill>
                          <a:highlight>
                            <a:srgbClr val="0289AE"/>
                          </a:highlight>
                        </a:rPr>
                        <a:t>..</a:t>
                      </a:r>
                      <a:endParaRPr sz="18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chemeClr val="lt1"/>
                        </a:buClr>
                        <a:buSzPts val="1800"/>
                        <a:buFont typeface="Calibri"/>
                        <a:buNone/>
                      </a:pPr>
                      <a:r>
                        <a:rPr b="1" lang="en-US" sz="1800" u="none" cap="none" strike="noStrike">
                          <a:solidFill>
                            <a:schemeClr val="lt1"/>
                          </a:solidFill>
                          <a:highlight>
                            <a:srgbClr val="0289AE"/>
                          </a:highlight>
                        </a:rPr>
                        <a:t>  Por qué</a:t>
                      </a:r>
                      <a:r>
                        <a:rPr b="1" lang="en-US" sz="1800" u="none" cap="none" strike="noStrike">
                          <a:solidFill>
                            <a:srgbClr val="0289AE"/>
                          </a:solidFill>
                          <a:highlight>
                            <a:srgbClr val="0289AE"/>
                          </a:highlight>
                        </a:rPr>
                        <a:t>...</a:t>
                      </a:r>
                      <a:endParaRPr sz="18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Reducir el desperdicio de alimentos</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Instagram Reels / TikTok</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Proceso visual → genera confianza</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Colaboración con proveedores locales</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Sitio web / Carrusel</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Espacio para contar historias más profundas</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Bienestar del personal</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Instagram / LinkedIn</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Contenido de interés humano</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Actualización para el ahorro energético</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Actualización de Google My Business</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Demuestra credibilidad a los usuarios</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Participación en la comunidad</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Facebook / Correo electrónico</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Historias más largas + mayor alcance</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228600">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Nuevo menú sostenible</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Historias de Instagram</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Clr>
                          <a:srgbClr val="262626"/>
                        </a:buClr>
                        <a:buSzPts val="1800"/>
                        <a:buFont typeface="Calibri"/>
                        <a:buNone/>
                      </a:pPr>
                      <a:r>
                        <a:rPr b="0" lang="en-US" sz="1800" u="none" cap="none" strike="noStrike">
                          <a:solidFill>
                            <a:srgbClr val="262626"/>
                          </a:solidFill>
                        </a:rPr>
                        <a:t>Rápido, visual, atractivo</a:t>
                      </a:r>
                      <a:endParaRPr/>
                    </a:p>
                  </a:txBody>
                  <a:tcPr marT="45725" marB="45725" marR="91450" marL="91450" anchor="ctr">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46"/>
          <p:cNvSpPr txBox="1"/>
          <p:nvPr/>
        </p:nvSpPr>
        <p:spPr>
          <a:xfrm>
            <a:off x="570075" y="1351150"/>
            <a:ext cx="5556300" cy="4833300"/>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00">
                <a:solidFill>
                  <a:srgbClr val="0289AE"/>
                </a:solidFill>
                <a:latin typeface="Calibri"/>
                <a:ea typeface="Calibri"/>
                <a:cs typeface="Calibri"/>
                <a:sym typeface="Calibri"/>
              </a:rPr>
              <a:t>Crea tu historia de sostenibilidad en 60 segundos</a:t>
            </a:r>
            <a:endParaRPr sz="1300"/>
          </a:p>
          <a:p>
            <a:pPr indent="0" lvl="0" marL="0" marR="0" rtl="0" algn="l">
              <a:spcBef>
                <a:spcPts val="0"/>
              </a:spcBef>
              <a:spcAft>
                <a:spcPts val="0"/>
              </a:spcAft>
              <a:buNone/>
            </a:pPr>
            <a:r>
              <a:t/>
            </a:r>
            <a:endParaRPr b="1" sz="700">
              <a:solidFill>
                <a:srgbClr val="0289AE"/>
              </a:solidFill>
              <a:latin typeface="Calibri"/>
              <a:ea typeface="Calibri"/>
              <a:cs typeface="Calibri"/>
              <a:sym typeface="Calibri"/>
            </a:endParaRPr>
          </a:p>
          <a:p>
            <a:pPr indent="-336550" lvl="0" marL="342900" marR="0" rtl="0" algn="l">
              <a:spcBef>
                <a:spcPts val="0"/>
              </a:spcBef>
              <a:spcAft>
                <a:spcPts val="0"/>
              </a:spcAft>
              <a:buClr>
                <a:srgbClr val="62A844"/>
              </a:buClr>
              <a:buSzPts val="1900"/>
              <a:buFont typeface="Arial"/>
              <a:buChar char="•"/>
            </a:pPr>
            <a:r>
              <a:rPr b="1" lang="en-US" sz="1900">
                <a:solidFill>
                  <a:srgbClr val="62A844"/>
                </a:solidFill>
                <a:latin typeface="Calibri"/>
                <a:ea typeface="Calibri"/>
                <a:cs typeface="Calibri"/>
                <a:sym typeface="Calibri"/>
              </a:rPr>
              <a:t>Paso 1</a:t>
            </a:r>
            <a:r>
              <a:rPr lang="en-US" sz="1900">
                <a:solidFill>
                  <a:srgbClr val="262626"/>
                </a:solidFill>
                <a:latin typeface="Calibri"/>
                <a:ea typeface="Calibri"/>
                <a:cs typeface="Calibri"/>
                <a:sym typeface="Calibri"/>
              </a:rPr>
              <a:t>: elige una acción ESG real (elige una acción de sostenibilidad que tu empresa —o el lugar de prácticas de un alumno— ya esté llevando a cabo)</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62A844"/>
                </a:solidFill>
                <a:latin typeface="Calibri"/>
                <a:ea typeface="Calibri"/>
                <a:cs typeface="Calibri"/>
                <a:sym typeface="Calibri"/>
              </a:rPr>
              <a:t>Paso 2</a:t>
            </a:r>
            <a:r>
              <a:rPr lang="en-US" sz="1900">
                <a:solidFill>
                  <a:srgbClr val="262626"/>
                </a:solidFill>
                <a:latin typeface="Calibri"/>
                <a:ea typeface="Calibri"/>
                <a:cs typeface="Calibri"/>
                <a:sym typeface="Calibri"/>
              </a:rPr>
              <a:t>: utiliza el marco narrativo de cuatro partes</a:t>
            </a:r>
            <a:endParaRPr sz="1300"/>
          </a:p>
          <a:p>
            <a:pPr indent="-336550" lvl="0" marL="342900" marR="0" rtl="0" algn="l">
              <a:spcBef>
                <a:spcPts val="0"/>
              </a:spcBef>
              <a:spcAft>
                <a:spcPts val="0"/>
              </a:spcAft>
              <a:buClr>
                <a:srgbClr val="62A844"/>
              </a:buClr>
              <a:buSzPts val="1900"/>
              <a:buFont typeface="Arial"/>
              <a:buChar char="•"/>
            </a:pPr>
            <a:r>
              <a:rPr b="1" lang="en-US" sz="1900">
                <a:solidFill>
                  <a:srgbClr val="62A844"/>
                </a:solidFill>
                <a:latin typeface="Calibri"/>
                <a:ea typeface="Calibri"/>
                <a:cs typeface="Calibri"/>
                <a:sym typeface="Calibri"/>
              </a:rPr>
              <a:t>Paso 3</a:t>
            </a:r>
            <a:r>
              <a:rPr lang="en-US" sz="1900">
                <a:solidFill>
                  <a:srgbClr val="262626"/>
                </a:solidFill>
                <a:latin typeface="Calibri"/>
                <a:ea typeface="Calibri"/>
                <a:cs typeface="Calibri"/>
                <a:sym typeface="Calibri"/>
              </a:rPr>
              <a:t>: Conviértela en una historia de 60 segundos</a:t>
            </a:r>
            <a:endParaRPr sz="19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9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100">
                <a:solidFill>
                  <a:srgbClr val="0289AE"/>
                </a:solidFill>
                <a:latin typeface="Calibri"/>
                <a:ea typeface="Calibri"/>
                <a:cs typeface="Calibri"/>
                <a:sym typeface="Calibri"/>
              </a:rPr>
              <a:t>Combina las cuatro partes en una historia breve o un pie de foto que se pueda utilizar como:</a:t>
            </a:r>
            <a:endParaRPr sz="1300"/>
          </a:p>
          <a:p>
            <a:pPr indent="0" lvl="0" marL="0" marR="0" rtl="0" algn="l">
              <a:spcBef>
                <a:spcPts val="0"/>
              </a:spcBef>
              <a:spcAft>
                <a:spcPts val="0"/>
              </a:spcAft>
              <a:buNone/>
            </a:pPr>
            <a:r>
              <a:t/>
            </a:r>
            <a:endParaRPr b="1" sz="700">
              <a:solidFill>
                <a:srgbClr val="0289AE"/>
              </a:solidFill>
              <a:latin typeface="Calibri"/>
              <a:ea typeface="Calibri"/>
              <a:cs typeface="Calibri"/>
              <a:sym typeface="Calibri"/>
            </a:endParaRPr>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guion para un Reel de Instagram</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una actualización de Google My Business</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una voz en off de TikTok</a:t>
            </a:r>
            <a:endParaRPr sz="1300"/>
          </a:p>
          <a:p>
            <a:pPr indent="-336550" lvl="0" marL="342900" marR="0" rtl="0" algn="l">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un </a:t>
            </a:r>
            <a:r>
              <a:rPr lang="en-US" sz="1900">
                <a:solidFill>
                  <a:srgbClr val="FF0000"/>
                </a:solidFill>
                <a:latin typeface="Calibri"/>
                <a:ea typeface="Calibri"/>
                <a:cs typeface="Calibri"/>
                <a:sym typeface="Calibri"/>
              </a:rPr>
              <a:t>hito </a:t>
            </a:r>
            <a:r>
              <a:rPr lang="en-US" sz="1900">
                <a:solidFill>
                  <a:srgbClr val="262626"/>
                </a:solidFill>
                <a:latin typeface="Calibri"/>
                <a:ea typeface="Calibri"/>
                <a:cs typeface="Calibri"/>
                <a:sym typeface="Calibri"/>
              </a:rPr>
              <a:t>sobre sostenibilidad en una página web</a:t>
            </a:r>
            <a:endParaRPr sz="1300"/>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1110" name="Google Shape;1110;p46"/>
          <p:cNvSpPr txBox="1"/>
          <p:nvPr/>
        </p:nvSpPr>
        <p:spPr>
          <a:xfrm>
            <a:off x="454695" y="394053"/>
            <a:ext cx="711316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Ejercicio para alumnos/formadores:</a:t>
            </a:r>
            <a:endParaRPr/>
          </a:p>
        </p:txBody>
      </p:sp>
      <p:cxnSp>
        <p:nvCxnSpPr>
          <p:cNvPr id="1111" name="Google Shape;1111;p46"/>
          <p:cNvCxnSpPr/>
          <p:nvPr/>
        </p:nvCxnSpPr>
        <p:spPr>
          <a:xfrm>
            <a:off x="0" y="1115711"/>
            <a:ext cx="7219254" cy="0"/>
          </a:xfrm>
          <a:prstGeom prst="straightConnector1">
            <a:avLst/>
          </a:prstGeom>
          <a:noFill/>
          <a:ln cap="flat" cmpd="sng" w="34925">
            <a:solidFill>
              <a:srgbClr val="62A844"/>
            </a:solidFill>
            <a:prstDash val="dot"/>
            <a:miter lim="8000"/>
            <a:headEnd len="sm" w="sm" type="none"/>
            <a:tailEnd len="sm" w="sm" type="none"/>
          </a:ln>
        </p:spPr>
      </p:cxnSp>
      <p:sp>
        <p:nvSpPr>
          <p:cNvPr id="1112" name="Google Shape;1112;p46"/>
          <p:cNvSpPr/>
          <p:nvPr/>
        </p:nvSpPr>
        <p:spPr>
          <a:xfrm>
            <a:off x="6183178" y="3957119"/>
            <a:ext cx="5201486" cy="1891341"/>
          </a:xfrm>
          <a:prstGeom prst="roundRect">
            <a:avLst>
              <a:gd fmla="val 7861"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3" name="Google Shape;1113;p46"/>
          <p:cNvSpPr txBox="1"/>
          <p:nvPr/>
        </p:nvSpPr>
        <p:spPr>
          <a:xfrm>
            <a:off x="6661559" y="4301248"/>
            <a:ext cx="3701100" cy="132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Este ejercicio tiene como objetivo ayudarte a traducir prácticas ESG sencillas en narrativas claras y auténticas</a:t>
            </a:r>
            <a:endParaRPr/>
          </a:p>
        </p:txBody>
      </p:sp>
      <p:cxnSp>
        <p:nvCxnSpPr>
          <p:cNvPr id="1114" name="Google Shape;1114;p46"/>
          <p:cNvCxnSpPr/>
          <p:nvPr/>
        </p:nvCxnSpPr>
        <p:spPr>
          <a:xfrm>
            <a:off x="7219254" y="1108918"/>
            <a:ext cx="0" cy="2848201"/>
          </a:xfrm>
          <a:prstGeom prst="straightConnector1">
            <a:avLst/>
          </a:prstGeom>
          <a:noFill/>
          <a:ln cap="flat" cmpd="sng" w="34925">
            <a:solidFill>
              <a:srgbClr val="62A844"/>
            </a:solidFill>
            <a:prstDash val="dot"/>
            <a:miter lim="8000"/>
            <a:headEnd len="sm" w="sm" type="none"/>
            <a:tailEnd len="sm" w="sm" type="none"/>
          </a:ln>
        </p:spPr>
      </p:cxnSp>
      <p:grpSp>
        <p:nvGrpSpPr>
          <p:cNvPr id="1115" name="Google Shape;1115;p46"/>
          <p:cNvGrpSpPr/>
          <p:nvPr/>
        </p:nvGrpSpPr>
        <p:grpSpPr>
          <a:xfrm>
            <a:off x="9513659" y="2650441"/>
            <a:ext cx="1844414" cy="1844414"/>
            <a:chOff x="1994079" y="4827481"/>
            <a:chExt cx="1844414" cy="1844414"/>
          </a:xfrm>
        </p:grpSpPr>
        <p:grpSp>
          <p:nvGrpSpPr>
            <p:cNvPr id="1116" name="Google Shape;1116;p46"/>
            <p:cNvGrpSpPr/>
            <p:nvPr/>
          </p:nvGrpSpPr>
          <p:grpSpPr>
            <a:xfrm>
              <a:off x="1994079" y="4827481"/>
              <a:ext cx="1844414" cy="1844414"/>
              <a:chOff x="2833721" y="1436006"/>
              <a:chExt cx="2442176" cy="2442176"/>
            </a:xfrm>
          </p:grpSpPr>
          <p:sp>
            <p:nvSpPr>
              <p:cNvPr id="1117" name="Google Shape;1117;p46"/>
              <p:cNvSpPr/>
              <p:nvPr/>
            </p:nvSpPr>
            <p:spPr>
              <a:xfrm rot="-2700000">
                <a:off x="3191369" y="1793655"/>
                <a:ext cx="1726880" cy="1726879"/>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8" name="Google Shape;1118;p46"/>
              <p:cNvSpPr/>
              <p:nvPr/>
            </p:nvSpPr>
            <p:spPr>
              <a:xfrm>
                <a:off x="3382114" y="1984406"/>
                <a:ext cx="1345373"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19" name="Google Shape;1119;p46"/>
              <p:cNvGrpSpPr/>
              <p:nvPr/>
            </p:nvGrpSpPr>
            <p:grpSpPr>
              <a:xfrm>
                <a:off x="3068464" y="1670756"/>
                <a:ext cx="1972690" cy="1972393"/>
                <a:chOff x="1000491" y="2838436"/>
                <a:chExt cx="2183137" cy="2182809"/>
              </a:xfrm>
            </p:grpSpPr>
            <p:sp>
              <p:nvSpPr>
                <p:cNvPr id="1120" name="Google Shape;1120;p46"/>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21" name="Google Shape;1121;p46"/>
                <p:cNvGrpSpPr/>
                <p:nvPr/>
              </p:nvGrpSpPr>
              <p:grpSpPr>
                <a:xfrm>
                  <a:off x="1000491" y="3920861"/>
                  <a:ext cx="2183137" cy="1100384"/>
                  <a:chOff x="1000491" y="3920861"/>
                  <a:chExt cx="2183137" cy="1100384"/>
                </a:xfrm>
              </p:grpSpPr>
              <p:sp>
                <p:nvSpPr>
                  <p:cNvPr id="1122" name="Google Shape;1122;p46"/>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3" name="Google Shape;1123;p46"/>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4" name="Google Shape;1124;p46"/>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grpSp>
          <p:nvGrpSpPr>
            <p:cNvPr id="1125" name="Google Shape;1125;p46"/>
            <p:cNvGrpSpPr/>
            <p:nvPr/>
          </p:nvGrpSpPr>
          <p:grpSpPr>
            <a:xfrm>
              <a:off x="2575162" y="5384690"/>
              <a:ext cx="648080" cy="608094"/>
              <a:chOff x="6615628" y="2116894"/>
              <a:chExt cx="1066935" cy="1001107"/>
            </a:xfrm>
          </p:grpSpPr>
          <p:sp>
            <p:nvSpPr>
              <p:cNvPr id="1126" name="Google Shape;1126;p46"/>
              <p:cNvSpPr/>
              <p:nvPr/>
            </p:nvSpPr>
            <p:spPr>
              <a:xfrm>
                <a:off x="7183381" y="2256775"/>
                <a:ext cx="285542" cy="320903"/>
              </a:xfrm>
              <a:custGeom>
                <a:rect b="b" l="l" r="r" t="t"/>
                <a:pathLst>
                  <a:path extrusionOk="0" h="320903" w="285542">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27" name="Google Shape;1127;p46"/>
              <p:cNvGrpSpPr/>
              <p:nvPr/>
            </p:nvGrpSpPr>
            <p:grpSpPr>
              <a:xfrm>
                <a:off x="6615628" y="2116894"/>
                <a:ext cx="1066935" cy="1001107"/>
                <a:chOff x="6615628" y="2116894"/>
                <a:chExt cx="1066935" cy="1001107"/>
              </a:xfrm>
            </p:grpSpPr>
            <p:sp>
              <p:nvSpPr>
                <p:cNvPr id="1128" name="Google Shape;1128;p46"/>
                <p:cNvSpPr/>
                <p:nvPr/>
              </p:nvSpPr>
              <p:spPr>
                <a:xfrm>
                  <a:off x="7164181" y="2221119"/>
                  <a:ext cx="357393" cy="537581"/>
                </a:xfrm>
                <a:custGeom>
                  <a:rect b="b" l="l" r="r" t="t"/>
                  <a:pathLst>
                    <a:path extrusionOk="0" h="537581" w="357393">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9" name="Google Shape;1129;p46"/>
                <p:cNvSpPr/>
                <p:nvPr/>
              </p:nvSpPr>
              <p:spPr>
                <a:xfrm>
                  <a:off x="7361660" y="2296927"/>
                  <a:ext cx="93253" cy="100442"/>
                </a:xfrm>
                <a:custGeom>
                  <a:rect b="b" l="l" r="r" t="t"/>
                  <a:pathLst>
                    <a:path extrusionOk="0" h="100442" w="93253">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0" name="Google Shape;1130;p46"/>
                <p:cNvSpPr/>
                <p:nvPr/>
              </p:nvSpPr>
              <p:spPr>
                <a:xfrm>
                  <a:off x="7328747" y="2116894"/>
                  <a:ext cx="32913" cy="68569"/>
                </a:xfrm>
                <a:custGeom>
                  <a:rect b="b" l="l" r="r" t="t"/>
                  <a:pathLst>
                    <a:path extrusionOk="0" h="68569" w="32913">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1" name="Google Shape;1131;p46"/>
                <p:cNvSpPr/>
                <p:nvPr/>
              </p:nvSpPr>
              <p:spPr>
                <a:xfrm>
                  <a:off x="7205857" y="2139370"/>
                  <a:ext cx="50892" cy="68034"/>
                </a:xfrm>
                <a:custGeom>
                  <a:rect b="b" l="l" r="r" t="t"/>
                  <a:pathLst>
                    <a:path extrusionOk="0" h="68034" w="50892">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2" name="Google Shape;1132;p46"/>
                <p:cNvSpPr/>
                <p:nvPr/>
              </p:nvSpPr>
              <p:spPr>
                <a:xfrm>
                  <a:off x="7110698" y="2208776"/>
                  <a:ext cx="62787" cy="58969"/>
                </a:xfrm>
                <a:custGeom>
                  <a:rect b="b" l="l" r="r" t="t"/>
                  <a:pathLst>
                    <a:path extrusionOk="0" h="58969" w="62787">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3" name="Google Shape;1133;p46"/>
                <p:cNvSpPr/>
                <p:nvPr/>
              </p:nvSpPr>
              <p:spPr>
                <a:xfrm>
                  <a:off x="7055994" y="2313154"/>
                  <a:ext cx="67758" cy="46322"/>
                </a:xfrm>
                <a:custGeom>
                  <a:rect b="b" l="l" r="r" t="t"/>
                  <a:pathLst>
                    <a:path extrusionOk="0" h="46322" w="67758">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4" name="Google Shape;1134;p46"/>
                <p:cNvSpPr/>
                <p:nvPr/>
              </p:nvSpPr>
              <p:spPr>
                <a:xfrm>
                  <a:off x="7042363" y="2426288"/>
                  <a:ext cx="72448" cy="37330"/>
                </a:xfrm>
                <a:custGeom>
                  <a:rect b="b" l="l" r="r" t="t"/>
                  <a:pathLst>
                    <a:path extrusionOk="0" h="37330" w="72448">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5" name="Google Shape;1135;p46"/>
                <p:cNvSpPr/>
                <p:nvPr/>
              </p:nvSpPr>
              <p:spPr>
                <a:xfrm>
                  <a:off x="7572853" y="2426826"/>
                  <a:ext cx="71312" cy="38398"/>
                </a:xfrm>
                <a:custGeom>
                  <a:rect b="b" l="l" r="r" t="t"/>
                  <a:pathLst>
                    <a:path extrusionOk="0" h="38398" w="71312">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6" name="Google Shape;1136;p46"/>
                <p:cNvSpPr/>
                <p:nvPr/>
              </p:nvSpPr>
              <p:spPr>
                <a:xfrm>
                  <a:off x="7563912" y="2313659"/>
                  <a:ext cx="67253" cy="44597"/>
                </a:xfrm>
                <a:custGeom>
                  <a:rect b="b" l="l" r="r" t="t"/>
                  <a:pathLst>
                    <a:path extrusionOk="0" h="44597" w="67253">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7" name="Google Shape;1137;p46"/>
                <p:cNvSpPr/>
                <p:nvPr/>
              </p:nvSpPr>
              <p:spPr>
                <a:xfrm>
                  <a:off x="7509084" y="2210148"/>
                  <a:ext cx="63768" cy="58969"/>
                </a:xfrm>
                <a:custGeom>
                  <a:rect b="b" l="l" r="r" t="t"/>
                  <a:pathLst>
                    <a:path extrusionOk="0" h="58969" w="63768">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8" name="Google Shape;1138;p46"/>
                <p:cNvSpPr/>
                <p:nvPr/>
              </p:nvSpPr>
              <p:spPr>
                <a:xfrm>
                  <a:off x="7425430" y="2137807"/>
                  <a:ext cx="49712" cy="69597"/>
                </a:xfrm>
                <a:custGeom>
                  <a:rect b="b" l="l" r="r" t="t"/>
                  <a:pathLst>
                    <a:path extrusionOk="0" h="69597" w="49712">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9" name="Google Shape;1139;p46"/>
                <p:cNvSpPr/>
                <p:nvPr/>
              </p:nvSpPr>
              <p:spPr>
                <a:xfrm>
                  <a:off x="6615628" y="2654475"/>
                  <a:ext cx="1066935" cy="463526"/>
                </a:xfrm>
                <a:custGeom>
                  <a:rect b="b" l="l" r="r" t="t"/>
                  <a:pathLst>
                    <a:path extrusionOk="0" h="463526" w="1066935">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1140" name="Google Shape;1140;p46"/>
          <p:cNvSpPr/>
          <p:nvPr/>
        </p:nvSpPr>
        <p:spPr>
          <a:xfrm>
            <a:off x="6574420" y="2558005"/>
            <a:ext cx="196770" cy="3009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1" name="Google Shape;1141;p46"/>
          <p:cNvSpPr/>
          <p:nvPr/>
        </p:nvSpPr>
        <p:spPr>
          <a:xfrm rot="-5400000">
            <a:off x="7059711" y="2347396"/>
            <a:ext cx="319087" cy="533400"/>
          </a:xfrm>
          <a:custGeom>
            <a:rect b="b" l="l" r="r" t="t"/>
            <a:pathLst>
              <a:path extrusionOk="0" h="533400" w="319087">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2" name="Google Shape;1142;p46"/>
          <p:cNvSpPr/>
          <p:nvPr/>
        </p:nvSpPr>
        <p:spPr>
          <a:xfrm>
            <a:off x="7124915" y="6157947"/>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43" name="Google Shape;1143;p46"/>
          <p:cNvSpPr txBox="1"/>
          <p:nvPr/>
        </p:nvSpPr>
        <p:spPr>
          <a:xfrm>
            <a:off x="7250914" y="6221225"/>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144" name="Google Shape;1144;p46"/>
          <p:cNvSpPr txBox="1"/>
          <p:nvPr/>
        </p:nvSpPr>
        <p:spPr>
          <a:xfrm>
            <a:off x="8006915" y="6221225"/>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145" name="Google Shape;1145;p46"/>
          <p:cNvSpPr txBox="1"/>
          <p:nvPr/>
        </p:nvSpPr>
        <p:spPr>
          <a:xfrm>
            <a:off x="8600914" y="6221225"/>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cxnSp>
        <p:nvCxnSpPr>
          <p:cNvPr id="1151" name="Google Shape;1151;p47"/>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152" name="Google Shape;1152;p47"/>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1153" name="Google Shape;1153;p47"/>
          <p:cNvSpPr txBox="1"/>
          <p:nvPr/>
        </p:nvSpPr>
        <p:spPr>
          <a:xfrm>
            <a:off x="152850" y="941375"/>
            <a:ext cx="7211700" cy="560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rgbClr val="262626"/>
                </a:solidFill>
                <a:latin typeface="Calibri"/>
                <a:ea typeface="Calibri"/>
                <a:cs typeface="Calibri"/>
                <a:sym typeface="Calibri"/>
              </a:rPr>
              <a:t>McNicholl Caravans demuestra cómo la comunicación digital puede fortalecer las relaciones con los clientes y favorecer el crecimiento del negocio. Esta empresa familiar ha transformado su forma de comunicarse con los clientes, pasando de la comunicación postal tradicional a canales digitales como el correo electrónico, las redes sociales, los podcasts y los contenidos de vídeo. </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Un enfoque especialmente eficaz es el uso de vídeos de recorrido, que permiten a los clientes potenciales experimentar las caravanas de forma virtual antes de realizar consultas o visitar un establecimiento. La empresa utiliza TikTok, Instagram, Facebook y su sitio web para comunicarse con clientes actuales y potenciales, creando una experiencia de cliente más atractiva y accesible. </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La empresa también demuestra cómo la marca puede vincularse a los valores de la organización. La propiedad familiar, la confianza, la transparencia y la atención al cliente se reflejan de forma coherente en las comunicaciones, lo que contribuye a reforzar la credibilidad y la fidelidad de los clientes. </a:t>
            </a:r>
            <a:endParaRPr sz="1300"/>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700">
                <a:solidFill>
                  <a:srgbClr val="62A844"/>
                </a:solidFill>
                <a:latin typeface="Calibri"/>
                <a:ea typeface="Calibri"/>
                <a:cs typeface="Calibri"/>
                <a:sym typeface="Calibri"/>
              </a:rPr>
              <a:t>Lección clave: </a:t>
            </a:r>
            <a:r>
              <a:rPr lang="en-US" sz="1700">
                <a:solidFill>
                  <a:srgbClr val="262626"/>
                </a:solidFill>
                <a:latin typeface="Calibri"/>
                <a:ea typeface="Calibri"/>
                <a:cs typeface="Calibri"/>
                <a:sym typeface="Calibri"/>
              </a:rPr>
              <a:t>El marketing digital eficaz combina contenido útil, una comunicación sólida con el cliente y valores empresariales auténticos para generar confianza a largo plazo.</a:t>
            </a:r>
            <a:endParaRPr sz="1300"/>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154" name="Google Shape;1154;p47"/>
          <p:cNvSpPr txBox="1"/>
          <p:nvPr/>
        </p:nvSpPr>
        <p:spPr>
          <a:xfrm>
            <a:off x="4292913" y="268139"/>
            <a:ext cx="609506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McNicholl Caravans</a:t>
            </a:r>
            <a:endParaRPr/>
          </a:p>
        </p:txBody>
      </p:sp>
      <p:pic>
        <p:nvPicPr>
          <p:cNvPr id="1155" name="Google Shape;1155;p47"/>
          <p:cNvPicPr preferRelativeResize="0"/>
          <p:nvPr/>
        </p:nvPicPr>
        <p:blipFill rotWithShape="1">
          <a:blip r:embed="rId4">
            <a:alphaModFix/>
          </a:blip>
          <a:srcRect b="0" l="0" r="0" t="0"/>
          <a:stretch/>
        </p:blipFill>
        <p:spPr>
          <a:xfrm>
            <a:off x="7628951" y="155365"/>
            <a:ext cx="4519555" cy="635201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48"/>
          <p:cNvSpPr txBox="1"/>
          <p:nvPr>
            <p:ph idx="2" type="body"/>
          </p:nvPr>
        </p:nvSpPr>
        <p:spPr>
          <a:xfrm>
            <a:off x="660160" y="1634387"/>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05</a:t>
            </a:r>
            <a:endParaRPr/>
          </a:p>
        </p:txBody>
      </p:sp>
      <p:pic>
        <p:nvPicPr>
          <p:cNvPr id="1162" name="Google Shape;1162;p48"/>
          <p:cNvPicPr preferRelativeResize="0"/>
          <p:nvPr/>
        </p:nvPicPr>
        <p:blipFill>
          <a:blip r:embed="rId3">
            <a:alphaModFix/>
          </a:blip>
          <a:stretch>
            <a:fillRect/>
          </a:stretch>
        </p:blipFill>
        <p:spPr>
          <a:xfrm>
            <a:off x="3781220" y="591450"/>
            <a:ext cx="8572500" cy="5581650"/>
          </a:xfrm>
          <a:prstGeom prst="rect">
            <a:avLst/>
          </a:prstGeom>
          <a:noFill/>
          <a:ln>
            <a:noFill/>
          </a:ln>
        </p:spPr>
      </p:pic>
      <p:sp>
        <p:nvSpPr>
          <p:cNvPr id="1163" name="Google Shape;1163;p48"/>
          <p:cNvSpPr txBox="1"/>
          <p:nvPr>
            <p:ph idx="1" type="body"/>
          </p:nvPr>
        </p:nvSpPr>
        <p:spPr>
          <a:xfrm>
            <a:off x="4478694" y="1249925"/>
            <a:ext cx="4790100" cy="4711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3333"/>
              </a:lnSpc>
              <a:spcBef>
                <a:spcPts val="0"/>
              </a:spcBef>
              <a:spcAft>
                <a:spcPts val="0"/>
              </a:spcAft>
              <a:buClr>
                <a:schemeClr val="lt1"/>
              </a:buClr>
              <a:buSzPts val="4800"/>
              <a:buNone/>
            </a:pPr>
            <a:r>
              <a:rPr b="1" lang="en-US">
                <a:solidFill>
                  <a:srgbClr val="FF0000"/>
                </a:solidFill>
              </a:rPr>
              <a:t>Pensamiento </a:t>
            </a:r>
            <a:endParaRPr>
              <a:solidFill>
                <a:srgbClr val="FF0000"/>
              </a:solidFill>
            </a:endParaRPr>
          </a:p>
          <a:p>
            <a:pPr indent="0" lvl="0" marL="0" rtl="0" algn="l">
              <a:lnSpc>
                <a:spcPct val="103333"/>
              </a:lnSpc>
              <a:spcBef>
                <a:spcPts val="0"/>
              </a:spcBef>
              <a:spcAft>
                <a:spcPts val="0"/>
              </a:spcAft>
              <a:buClr>
                <a:schemeClr val="lt1"/>
              </a:buClr>
              <a:buSzPts val="4800"/>
              <a:buFont typeface="Arial"/>
              <a:buNone/>
            </a:pPr>
            <a:r>
              <a:rPr b="1" lang="en-US">
                <a:solidFill>
                  <a:srgbClr val="FF0000"/>
                </a:solidFill>
              </a:rPr>
              <a:t>Emprendedor </a:t>
            </a:r>
            <a:endParaRPr b="1" sz="2400"/>
          </a:p>
          <a:p>
            <a:pPr indent="0" lvl="0" marL="0" rtl="0" algn="l">
              <a:lnSpc>
                <a:spcPct val="206666"/>
              </a:lnSpc>
              <a:spcBef>
                <a:spcPts val="0"/>
              </a:spcBef>
              <a:spcAft>
                <a:spcPts val="0"/>
              </a:spcAft>
              <a:buClr>
                <a:schemeClr val="lt1"/>
              </a:buClr>
              <a:buSzPts val="2400"/>
              <a:buNone/>
            </a:pPr>
            <a:r>
              <a:t/>
            </a:r>
            <a:endParaRPr b="1" sz="2400"/>
          </a:p>
          <a:p>
            <a:pPr indent="0" lvl="0" marL="0" rtl="0" algn="l">
              <a:lnSpc>
                <a:spcPct val="100000"/>
              </a:lnSpc>
              <a:spcBef>
                <a:spcPts val="0"/>
              </a:spcBef>
              <a:spcAft>
                <a:spcPts val="0"/>
              </a:spcAft>
              <a:buClr>
                <a:schemeClr val="lt1"/>
              </a:buClr>
              <a:buSzPts val="2400"/>
              <a:buNone/>
            </a:pPr>
            <a:r>
              <a:rPr lang="en-US" sz="2400"/>
              <a:t>Vinculando el marketing, la innovación y el nuevo valor empresarial</a:t>
            </a:r>
            <a:endParaRPr/>
          </a:p>
          <a:p>
            <a:pPr indent="0" lvl="0" marL="0" rtl="0" algn="l">
              <a:lnSpc>
                <a:spcPct val="206666"/>
              </a:lnSpc>
              <a:spcBef>
                <a:spcPts val="0"/>
              </a:spcBef>
              <a:spcAft>
                <a:spcPts val="0"/>
              </a:spcAft>
              <a:buClr>
                <a:schemeClr val="lt1"/>
              </a:buClr>
              <a:buSzPts val="2400"/>
              <a:buNone/>
            </a:pPr>
            <a:r>
              <a:t/>
            </a:r>
            <a:endParaRPr sz="2400"/>
          </a:p>
          <a:p>
            <a:pPr indent="0" lvl="0" marL="0" rtl="0" algn="l">
              <a:lnSpc>
                <a:spcPct val="206666"/>
              </a:lnSpc>
              <a:spcBef>
                <a:spcPts val="0"/>
              </a:spcBef>
              <a:spcAft>
                <a:spcPts val="0"/>
              </a:spcAft>
              <a:buClr>
                <a:schemeClr val="lt1"/>
              </a:buClr>
              <a:buSzPts val="2400"/>
              <a:buNone/>
            </a:pPr>
            <a:r>
              <a:t/>
            </a:r>
            <a:endParaRPr sz="2400"/>
          </a:p>
          <a:p>
            <a:pPr indent="0" lvl="0" marL="0" rtl="0" algn="l">
              <a:lnSpc>
                <a:spcPct val="225454"/>
              </a:lnSpc>
              <a:spcBef>
                <a:spcPts val="0"/>
              </a:spcBef>
              <a:spcAft>
                <a:spcPts val="0"/>
              </a:spcAft>
              <a:buClr>
                <a:schemeClr val="lt1"/>
              </a:buClr>
              <a:buSzPts val="2200"/>
              <a:buNone/>
            </a:pPr>
            <a:r>
              <a:t/>
            </a:r>
            <a:endParaRPr sz="22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id="1168" name="Google Shape;1168;p49"/>
          <p:cNvPicPr preferRelativeResize="0"/>
          <p:nvPr/>
        </p:nvPicPr>
        <p:blipFill rotWithShape="1">
          <a:blip r:embed="rId3">
            <a:alphaModFix/>
          </a:blip>
          <a:srcRect b="0" l="0" r="0" t="0"/>
          <a:stretch/>
        </p:blipFill>
        <p:spPr>
          <a:xfrm>
            <a:off x="6096000" y="2993786"/>
            <a:ext cx="5732523" cy="3153709"/>
          </a:xfrm>
          <a:prstGeom prst="rect">
            <a:avLst/>
          </a:prstGeom>
          <a:noFill/>
          <a:ln>
            <a:noFill/>
          </a:ln>
        </p:spPr>
      </p:pic>
      <p:sp>
        <p:nvSpPr>
          <p:cNvPr id="1169" name="Google Shape;1169;p49"/>
          <p:cNvSpPr txBox="1"/>
          <p:nvPr/>
        </p:nvSpPr>
        <p:spPr>
          <a:xfrm>
            <a:off x="454700" y="663625"/>
            <a:ext cx="7412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el pensamiento emprendedor?</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70" name="Google Shape;1170;p49"/>
          <p:cNvCxnSpPr/>
          <p:nvPr/>
        </p:nvCxnSpPr>
        <p:spPr>
          <a:xfrm>
            <a:off x="0" y="1364533"/>
            <a:ext cx="7412736" cy="0"/>
          </a:xfrm>
          <a:prstGeom prst="straightConnector1">
            <a:avLst/>
          </a:prstGeom>
          <a:noFill/>
          <a:ln cap="flat" cmpd="sng" w="34925">
            <a:solidFill>
              <a:srgbClr val="62A844"/>
            </a:solidFill>
            <a:prstDash val="dot"/>
            <a:miter lim="8000"/>
            <a:headEnd len="sm" w="sm" type="none"/>
            <a:tailEnd len="sm" w="sm" type="none"/>
          </a:ln>
        </p:spPr>
      </p:cxnSp>
      <p:sp>
        <p:nvSpPr>
          <p:cNvPr id="1171" name="Google Shape;1171;p49"/>
          <p:cNvSpPr txBox="1"/>
          <p:nvPr/>
        </p:nvSpPr>
        <p:spPr>
          <a:xfrm>
            <a:off x="579900" y="1634975"/>
            <a:ext cx="5851800" cy="489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El pensamiento emprendedor es la capacidad de detectar oportunidades, resolver problemas de forma creativa y convertir las buenas ideas en acciones prácticas que aporten valor. </a:t>
            </a:r>
            <a:endParaRPr/>
          </a:p>
          <a:p>
            <a:pPr indent="0" lvl="0" marL="0" marR="0" rtl="0" algn="l">
              <a:spcBef>
                <a:spcPts val="0"/>
              </a:spcBef>
              <a:spcAft>
                <a:spcPts val="0"/>
              </a:spcAft>
              <a:buNone/>
            </a:pPr>
            <a:r>
              <a:t/>
            </a:r>
            <a:endParaRPr sz="2400">
              <a:solidFill>
                <a:srgbClr val="262626"/>
              </a:solidFill>
              <a:latin typeface="Calibri"/>
              <a:ea typeface="Calibri"/>
              <a:cs typeface="Calibri"/>
              <a:sym typeface="Calibri"/>
            </a:endParaRPr>
          </a:p>
          <a:p>
            <a:pPr indent="0" lvl="0" marL="0" marR="0" rtl="0" algn="l">
              <a:spcBef>
                <a:spcPts val="0"/>
              </a:spcBef>
              <a:spcAft>
                <a:spcPts val="0"/>
              </a:spcAft>
              <a:buNone/>
            </a:pPr>
            <a:r>
              <a:rPr lang="en-US" sz="2400">
                <a:solidFill>
                  <a:srgbClr val="262626"/>
                </a:solidFill>
                <a:latin typeface="Calibri"/>
                <a:ea typeface="Calibri"/>
                <a:cs typeface="Calibri"/>
                <a:sym typeface="Calibri"/>
              </a:rPr>
              <a:t>Significa ser curioso, proactivo y estar dispuesto a probar pequeñas mejoras, sin esperar a que se den las condiciones perfectas o a contar con grandes presupuestos. </a:t>
            </a:r>
            <a:r>
              <a:rPr b="1" lang="en-US" sz="2400">
                <a:solidFill>
                  <a:srgbClr val="262626"/>
                </a:solidFill>
                <a:latin typeface="Calibri"/>
                <a:ea typeface="Calibri"/>
                <a:cs typeface="Calibri"/>
                <a:sym typeface="Calibri"/>
              </a:rPr>
              <a:t> El pensamiento emprendedor consiste en ver las posibilidades y actuar en consecuencia.</a:t>
            </a:r>
            <a:endParaRPr b="1" sz="2400">
              <a:solidFill>
                <a:srgbClr val="262626"/>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pic>
        <p:nvPicPr>
          <p:cNvPr descr="Globe and two hands" id="1176" name="Google Shape;1176;p50"/>
          <p:cNvPicPr preferRelativeResize="0"/>
          <p:nvPr>
            <p:ph idx="2" type="pic"/>
          </p:nvPr>
        </p:nvPicPr>
        <p:blipFill rotWithShape="1">
          <a:blip r:embed="rId3">
            <a:alphaModFix/>
          </a:blip>
          <a:srcRect b="0" l="11084" r="11084" t="0"/>
          <a:stretch/>
        </p:blipFill>
        <p:spPr>
          <a:xfrm>
            <a:off x="7110620" y="0"/>
            <a:ext cx="4423012" cy="6858000"/>
          </a:xfrm>
          <a:prstGeom prst="rect">
            <a:avLst/>
          </a:prstGeom>
          <a:noFill/>
          <a:ln>
            <a:noFill/>
          </a:ln>
        </p:spPr>
      </p:pic>
      <p:sp>
        <p:nvSpPr>
          <p:cNvPr id="1177" name="Google Shape;1177;p50"/>
          <p:cNvSpPr txBox="1"/>
          <p:nvPr/>
        </p:nvSpPr>
        <p:spPr>
          <a:xfrm>
            <a:off x="454695" y="449185"/>
            <a:ext cx="62012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Oportunidades empresariales generadas </a:t>
            </a:r>
            <a:r>
              <a:rPr b="1" lang="en-US" sz="3400">
                <a:solidFill>
                  <a:srgbClr val="FF0000"/>
                </a:solidFill>
                <a:latin typeface="Calibri"/>
                <a:ea typeface="Calibri"/>
                <a:cs typeface="Calibri"/>
                <a:sym typeface="Calibri"/>
              </a:rPr>
              <a:t>para</a:t>
            </a:r>
            <a:r>
              <a:rPr b="1" lang="en-US" sz="3400">
                <a:solidFill>
                  <a:srgbClr val="262626"/>
                </a:solidFill>
                <a:latin typeface="Calibri"/>
                <a:ea typeface="Calibri"/>
                <a:cs typeface="Calibri"/>
                <a:sym typeface="Calibri"/>
              </a:rPr>
              <a:t> la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78" name="Google Shape;1178;p50"/>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1179" name="Google Shape;1179;p50"/>
          <p:cNvSpPr txBox="1"/>
          <p:nvPr/>
        </p:nvSpPr>
        <p:spPr>
          <a:xfrm>
            <a:off x="540660" y="1785195"/>
            <a:ext cx="6029400" cy="526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400">
                <a:solidFill>
                  <a:srgbClr val="0289AE"/>
                </a:solidFill>
                <a:latin typeface="Calibri"/>
                <a:ea typeface="Calibri"/>
                <a:cs typeface="Calibri"/>
                <a:sym typeface="Calibri"/>
              </a:rPr>
              <a:t>Todo tipo de negocio del sector hotelero puede crear nuevo valor a través de los criterios ESG</a:t>
            </a:r>
            <a:endParaRPr/>
          </a:p>
          <a:p>
            <a:pPr indent="0" lvl="0" marL="0" marR="0" rtl="0" algn="l">
              <a:spcBef>
                <a:spcPts val="0"/>
              </a:spcBef>
              <a:spcAft>
                <a:spcPts val="0"/>
              </a:spcAft>
              <a:buNone/>
            </a:pPr>
            <a:r>
              <a:t/>
            </a:r>
            <a:endParaRPr b="1" sz="24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2000"/>
              <a:buFont typeface="Noto Sans Symbols"/>
              <a:buChar char="✔"/>
            </a:pPr>
            <a:r>
              <a:rPr lang="en-US" sz="2000">
                <a:solidFill>
                  <a:srgbClr val="262626"/>
                </a:solidFill>
                <a:latin typeface="Calibri"/>
                <a:ea typeface="Calibri"/>
                <a:cs typeface="Calibri"/>
                <a:sym typeface="Calibri"/>
              </a:rPr>
              <a:t>La sostenibilidad genera oportunidades para </a:t>
            </a:r>
            <a:r>
              <a:rPr b="1" lang="en-US" sz="2000">
                <a:solidFill>
                  <a:srgbClr val="262626"/>
                </a:solidFill>
                <a:latin typeface="Calibri"/>
                <a:ea typeface="Calibri"/>
                <a:cs typeface="Calibri"/>
                <a:sym typeface="Calibri"/>
              </a:rPr>
              <a:t>nuevos productos, servicios y experiencias para los huéspedes</a:t>
            </a:r>
            <a:endParaRPr sz="20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2000"/>
              <a:buFont typeface="Noto Sans Symbols"/>
              <a:buChar char="✔"/>
            </a:pPr>
            <a:r>
              <a:rPr lang="en-US" sz="2000">
                <a:solidFill>
                  <a:srgbClr val="262626"/>
                </a:solidFill>
                <a:latin typeface="Calibri"/>
                <a:ea typeface="Calibri"/>
                <a:cs typeface="Calibri"/>
                <a:sym typeface="Calibri"/>
              </a:rPr>
              <a:t>La visibilidad digital hace que incluso las acciones más pequeñas sean más valiosas</a:t>
            </a:r>
            <a:endParaRPr/>
          </a:p>
          <a:p>
            <a:pPr indent="-342900" lvl="0" marL="342900" marR="0" rtl="0" algn="l">
              <a:spcBef>
                <a:spcPts val="0"/>
              </a:spcBef>
              <a:spcAft>
                <a:spcPts val="0"/>
              </a:spcAft>
              <a:buClr>
                <a:srgbClr val="62A844"/>
              </a:buClr>
              <a:buSzPts val="2000"/>
              <a:buFont typeface="Noto Sans Symbols"/>
              <a:buChar char="✔"/>
            </a:pPr>
            <a:r>
              <a:rPr lang="en-US" sz="2000">
                <a:solidFill>
                  <a:srgbClr val="262626"/>
                </a:solidFill>
                <a:latin typeface="Calibri"/>
                <a:ea typeface="Calibri"/>
                <a:cs typeface="Calibri"/>
                <a:sym typeface="Calibri"/>
              </a:rPr>
              <a:t>Cada segmento del sector hotelero tiene sus propios «puntos clave de innovación»</a:t>
            </a:r>
            <a:endParaRPr/>
          </a:p>
          <a:p>
            <a:pPr indent="-342900" lvl="0" marL="342900" marR="0" rtl="0" algn="l">
              <a:spcBef>
                <a:spcPts val="0"/>
              </a:spcBef>
              <a:spcAft>
                <a:spcPts val="0"/>
              </a:spcAft>
              <a:buClr>
                <a:srgbClr val="62A844"/>
              </a:buClr>
              <a:buSzPts val="2000"/>
              <a:buFont typeface="Noto Sans Symbols"/>
              <a:buChar char="✔"/>
            </a:pPr>
            <a:r>
              <a:rPr lang="en-US" sz="2000">
                <a:solidFill>
                  <a:srgbClr val="262626"/>
                </a:solidFill>
                <a:latin typeface="Calibri"/>
                <a:ea typeface="Calibri"/>
                <a:cs typeface="Calibri"/>
                <a:sym typeface="Calibri"/>
              </a:rPr>
              <a:t>Los huéspedes eligen cada vez más negocios con valores sólidos e historias auténticas</a:t>
            </a:r>
            <a:endParaRPr/>
          </a:p>
          <a:p>
            <a:pPr indent="-342900" lvl="0" marL="342900" marR="0" rtl="0" algn="l">
              <a:spcBef>
                <a:spcPts val="0"/>
              </a:spcBef>
              <a:spcAft>
                <a:spcPts val="0"/>
              </a:spcAft>
              <a:buClr>
                <a:srgbClr val="62A844"/>
              </a:buClr>
              <a:buSzPts val="2000"/>
              <a:buFont typeface="Noto Sans Symbols"/>
              <a:buChar char="✔"/>
            </a:pPr>
            <a:r>
              <a:rPr lang="en-US" sz="2000">
                <a:solidFill>
                  <a:srgbClr val="262626"/>
                </a:solidFill>
                <a:latin typeface="Calibri"/>
                <a:ea typeface="Calibri"/>
                <a:cs typeface="Calibri"/>
                <a:sym typeface="Calibri"/>
              </a:rPr>
              <a:t>Acciones ESG → diferenciación → nuevas fuentes de ingresos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
        <p:nvSpPr>
          <p:cNvPr id="1184" name="Google Shape;1184;p51"/>
          <p:cNvSpPr txBox="1"/>
          <p:nvPr/>
        </p:nvSpPr>
        <p:spPr>
          <a:xfrm>
            <a:off x="454695" y="681798"/>
            <a:ext cx="62012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Crear valor en tu negocio…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85" name="Google Shape;1185;p51"/>
          <p:cNvCxnSpPr/>
          <p:nvPr/>
        </p:nvCxnSpPr>
        <p:spPr>
          <a:xfrm>
            <a:off x="0" y="1428499"/>
            <a:ext cx="6655925" cy="0"/>
          </a:xfrm>
          <a:prstGeom prst="straightConnector1">
            <a:avLst/>
          </a:prstGeom>
          <a:noFill/>
          <a:ln cap="flat" cmpd="sng" w="34925">
            <a:solidFill>
              <a:srgbClr val="62A844"/>
            </a:solidFill>
            <a:prstDash val="dot"/>
            <a:miter lim="8000"/>
            <a:headEnd len="sm" w="sm" type="none"/>
            <a:tailEnd len="sm" w="sm" type="none"/>
          </a:ln>
        </p:spPr>
      </p:cxnSp>
      <p:sp>
        <p:nvSpPr>
          <p:cNvPr id="1186" name="Google Shape;1186;p51"/>
          <p:cNvSpPr txBox="1"/>
          <p:nvPr/>
        </p:nvSpPr>
        <p:spPr>
          <a:xfrm>
            <a:off x="513620" y="1849808"/>
            <a:ext cx="7744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La sostenibilidad abre diferentes oportunidades empresariales en función de su sector hotelero… aproveche sus puntos fuertes.</a:t>
            </a:r>
            <a:endParaRPr/>
          </a:p>
        </p:txBody>
      </p:sp>
      <p:sp>
        <p:nvSpPr>
          <p:cNvPr id="1187" name="Google Shape;1187;p51"/>
          <p:cNvSpPr txBox="1"/>
          <p:nvPr/>
        </p:nvSpPr>
        <p:spPr>
          <a:xfrm>
            <a:off x="405595" y="3367078"/>
            <a:ext cx="10469400" cy="28629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a:t>
            </a:r>
            <a:r>
              <a:rPr lang="en-US" sz="1800">
                <a:solidFill>
                  <a:srgbClr val="262626"/>
                </a:solidFill>
                <a:latin typeface="Calibri"/>
                <a:ea typeface="Calibri"/>
                <a:cs typeface="Calibri"/>
                <a:sym typeface="Calibri"/>
              </a:rPr>
              <a:t>mejoras de ahorro energético presentadas digitalmente para reforzar la confianza en la marca</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boutique y casas de huéspedes: </a:t>
            </a:r>
            <a:r>
              <a:rPr lang="en-US" sz="1800">
                <a:solidFill>
                  <a:srgbClr val="262626"/>
                </a:solidFill>
                <a:latin typeface="Calibri"/>
                <a:ea typeface="Calibri"/>
                <a:cs typeface="Calibri"/>
                <a:sym typeface="Calibri"/>
              </a:rPr>
              <a:t>historias de proveedores locales que mejoran la experiencia de los huéspedes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Restaurantes y cafeterías: </a:t>
            </a:r>
            <a:r>
              <a:rPr lang="en-US" sz="1800">
                <a:solidFill>
                  <a:srgbClr val="262626"/>
                </a:solidFill>
                <a:latin typeface="Calibri"/>
                <a:ea typeface="Calibri"/>
                <a:cs typeface="Calibri"/>
                <a:sym typeface="Calibri"/>
              </a:rPr>
              <a:t>platos sin residuos, menús de temporada, historias sobre el compostaje</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Alojamientos con cocina: </a:t>
            </a:r>
            <a:r>
              <a:rPr lang="en-US" sz="1800">
                <a:solidFill>
                  <a:srgbClr val="262626"/>
                </a:solidFill>
                <a:latin typeface="Calibri"/>
                <a:ea typeface="Calibri"/>
                <a:cs typeface="Calibri"/>
                <a:sym typeface="Calibri"/>
              </a:rPr>
              <a:t>guías digitales que promueven los viajes ecológicos y las experiencias locales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Parques de vacaciones y glamping</a:t>
            </a:r>
            <a:r>
              <a:rPr lang="en-US" sz="1800">
                <a:solidFill>
                  <a:srgbClr val="262626"/>
                </a:solidFill>
                <a:latin typeface="Calibri"/>
                <a:ea typeface="Calibri"/>
                <a:cs typeface="Calibri"/>
                <a:sym typeface="Calibri"/>
              </a:rPr>
              <a:t>: experiencias en la naturaleza e historias de vida de bajo impacto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Albergues: </a:t>
            </a:r>
            <a:r>
              <a:rPr lang="en-US" sz="1800">
                <a:solidFill>
                  <a:srgbClr val="262626"/>
                </a:solidFill>
                <a:latin typeface="Calibri"/>
                <a:ea typeface="Calibri"/>
                <a:cs typeface="Calibri"/>
                <a:sym typeface="Calibri"/>
              </a:rPr>
              <a:t>compromiso con la comunidad, cultura del reciclaje, narrativas de impacto social</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Banquetes y MICE: </a:t>
            </a:r>
            <a:r>
              <a:rPr lang="en-US" sz="1800">
                <a:solidFill>
                  <a:srgbClr val="262626"/>
                </a:solidFill>
                <a:latin typeface="Calibri"/>
                <a:ea typeface="Calibri"/>
                <a:cs typeface="Calibri"/>
                <a:sym typeface="Calibri"/>
              </a:rPr>
              <a:t>paquetes de eventos sostenibles, catering con bajo nivel de residuos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Spas y bienestar: </a:t>
            </a:r>
            <a:r>
              <a:rPr lang="en-US" sz="1800">
                <a:solidFill>
                  <a:srgbClr val="262626"/>
                </a:solidFill>
                <a:latin typeface="Calibri"/>
                <a:ea typeface="Calibri"/>
                <a:cs typeface="Calibri"/>
                <a:sym typeface="Calibri"/>
              </a:rPr>
              <a:t>productos naturales, calefacción de bajo consumo, colaboraciones en materia de bienestar</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cxnSp>
        <p:nvCxnSpPr>
          <p:cNvPr id="1193" name="Google Shape;1193;p52"/>
          <p:cNvCxnSpPr/>
          <p:nvPr/>
        </p:nvCxnSpPr>
        <p:spPr>
          <a:xfrm>
            <a:off x="770021" y="4500018"/>
            <a:ext cx="0" cy="1232419"/>
          </a:xfrm>
          <a:prstGeom prst="straightConnector1">
            <a:avLst/>
          </a:prstGeom>
          <a:noFill/>
          <a:ln cap="flat" cmpd="sng" w="25400">
            <a:solidFill>
              <a:srgbClr val="0289AE"/>
            </a:solidFill>
            <a:prstDash val="dot"/>
            <a:miter lim="8000"/>
            <a:headEnd len="sm" w="sm" type="none"/>
            <a:tailEnd len="sm" w="sm" type="none"/>
          </a:ln>
        </p:spPr>
      </p:cxnSp>
      <p:cxnSp>
        <p:nvCxnSpPr>
          <p:cNvPr id="1194" name="Google Shape;1194;p52"/>
          <p:cNvCxnSpPr>
            <a:endCxn id="1195" idx="6"/>
          </p:cNvCxnSpPr>
          <p:nvPr/>
        </p:nvCxnSpPr>
        <p:spPr>
          <a:xfrm flipH="1">
            <a:off x="4307165" y="4755842"/>
            <a:ext cx="9600" cy="1144200"/>
          </a:xfrm>
          <a:prstGeom prst="straightConnector1">
            <a:avLst/>
          </a:prstGeom>
          <a:noFill/>
          <a:ln cap="flat" cmpd="sng" w="25400">
            <a:solidFill>
              <a:srgbClr val="EABB22"/>
            </a:solidFill>
            <a:prstDash val="dot"/>
            <a:miter lim="8000"/>
            <a:headEnd len="sm" w="sm" type="none"/>
            <a:tailEnd len="sm" w="sm" type="none"/>
          </a:ln>
        </p:spPr>
      </p:cxnSp>
      <p:cxnSp>
        <p:nvCxnSpPr>
          <p:cNvPr id="1196" name="Google Shape;1196;p52"/>
          <p:cNvCxnSpPr/>
          <p:nvPr/>
        </p:nvCxnSpPr>
        <p:spPr>
          <a:xfrm>
            <a:off x="7805440" y="4755957"/>
            <a:ext cx="0" cy="1144085"/>
          </a:xfrm>
          <a:prstGeom prst="straightConnector1">
            <a:avLst/>
          </a:prstGeom>
          <a:noFill/>
          <a:ln cap="flat" cmpd="sng" w="25400">
            <a:solidFill>
              <a:srgbClr val="62A844"/>
            </a:solidFill>
            <a:prstDash val="dot"/>
            <a:miter lim="8000"/>
            <a:headEnd len="sm" w="sm" type="none"/>
            <a:tailEnd len="sm" w="sm" type="none"/>
          </a:ln>
        </p:spPr>
      </p:cxnSp>
      <p:sp>
        <p:nvSpPr>
          <p:cNvPr id="1197" name="Google Shape;1197;p52"/>
          <p:cNvSpPr txBox="1"/>
          <p:nvPr/>
        </p:nvSpPr>
        <p:spPr>
          <a:xfrm>
            <a:off x="910274" y="6218525"/>
            <a:ext cx="3085200" cy="5904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A menudo ponen de relieve necesidades y oportunidades</a:t>
            </a:r>
            <a:endParaRPr sz="1600">
              <a:solidFill>
                <a:srgbClr val="262626"/>
              </a:solidFill>
              <a:latin typeface="Calibri"/>
              <a:ea typeface="Calibri"/>
              <a:cs typeface="Calibri"/>
              <a:sym typeface="Calibri"/>
            </a:endParaRPr>
          </a:p>
        </p:txBody>
      </p:sp>
      <p:sp>
        <p:nvSpPr>
          <p:cNvPr id="1198" name="Google Shape;1198;p52"/>
          <p:cNvSpPr txBox="1"/>
          <p:nvPr/>
        </p:nvSpPr>
        <p:spPr>
          <a:xfrm>
            <a:off x="887763" y="5646701"/>
            <a:ext cx="3130200" cy="6492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0289AE"/>
                </a:solidFill>
                <a:latin typeface="Calibri"/>
                <a:ea typeface="Calibri"/>
                <a:cs typeface="Calibri"/>
                <a:sym typeface="Calibri"/>
              </a:rPr>
              <a:t>Echa un vistazo a las opiniones de los huéspedes</a:t>
            </a:r>
            <a:endParaRPr sz="1800"/>
          </a:p>
        </p:txBody>
      </p:sp>
      <p:grpSp>
        <p:nvGrpSpPr>
          <p:cNvPr id="1199" name="Google Shape;1199;p52"/>
          <p:cNvGrpSpPr/>
          <p:nvPr/>
        </p:nvGrpSpPr>
        <p:grpSpPr>
          <a:xfrm>
            <a:off x="573495" y="3444424"/>
            <a:ext cx="10717798" cy="1956909"/>
            <a:chOff x="429116" y="2174281"/>
            <a:chExt cx="10717798" cy="2295377"/>
          </a:xfrm>
        </p:grpSpPr>
        <p:grpSp>
          <p:nvGrpSpPr>
            <p:cNvPr id="1200" name="Google Shape;1200;p52"/>
            <p:cNvGrpSpPr/>
            <p:nvPr/>
          </p:nvGrpSpPr>
          <p:grpSpPr>
            <a:xfrm rot="-5400000">
              <a:off x="2051088" y="552309"/>
              <a:ext cx="2295377" cy="5539321"/>
              <a:chOff x="9515475" y="838200"/>
              <a:chExt cx="4584700" cy="12065000"/>
            </a:xfrm>
          </p:grpSpPr>
          <p:sp>
            <p:nvSpPr>
              <p:cNvPr id="1201" name="Google Shape;1201;p52"/>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2" name="Google Shape;1202;p52"/>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3" name="Google Shape;1203;p52"/>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4" name="Google Shape;1204;p52"/>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5" name="Google Shape;1205;p52"/>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6" name="Google Shape;1206;p52"/>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7" name="Google Shape;1207;p52"/>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8" name="Google Shape;1208;p52"/>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09" name="Google Shape;1209;p52"/>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210" name="Google Shape;1210;p52"/>
            <p:cNvGrpSpPr/>
            <p:nvPr/>
          </p:nvGrpSpPr>
          <p:grpSpPr>
            <a:xfrm flipH="1" rot="-5400000">
              <a:off x="7229565" y="552309"/>
              <a:ext cx="2295377" cy="5539321"/>
              <a:chOff x="9515475" y="838200"/>
              <a:chExt cx="4584700" cy="12065000"/>
            </a:xfrm>
          </p:grpSpPr>
          <p:sp>
            <p:nvSpPr>
              <p:cNvPr id="1211" name="Google Shape;1211;p52"/>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2" name="Google Shape;1212;p52"/>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3" name="Google Shape;1213;p52"/>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4" name="Google Shape;1214;p52"/>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5" name="Google Shape;1215;p52"/>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6" name="Google Shape;1216;p52"/>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7" name="Google Shape;1217;p52"/>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8" name="Google Shape;1218;p52"/>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19" name="Google Shape;1219;p52"/>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sp>
        <p:nvSpPr>
          <p:cNvPr id="1220" name="Google Shape;1220;p52"/>
          <p:cNvSpPr txBox="1"/>
          <p:nvPr/>
        </p:nvSpPr>
        <p:spPr>
          <a:xfrm>
            <a:off x="4421350" y="5646700"/>
            <a:ext cx="3488400" cy="6492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EABB22"/>
                </a:solidFill>
                <a:latin typeface="Calibri"/>
                <a:ea typeface="Calibri"/>
                <a:cs typeface="Calibri"/>
                <a:sym typeface="Calibri"/>
              </a:rPr>
              <a:t>Realice pequeños experimentos </a:t>
            </a:r>
            <a:endParaRPr sz="1800"/>
          </a:p>
          <a:p>
            <a:pPr indent="0" lvl="0" marL="0" marR="0" rtl="0" algn="l">
              <a:lnSpc>
                <a:spcPct val="117777"/>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221" name="Google Shape;1221;p52"/>
          <p:cNvSpPr txBox="1"/>
          <p:nvPr/>
        </p:nvSpPr>
        <p:spPr>
          <a:xfrm>
            <a:off x="9599324" y="2700895"/>
            <a:ext cx="2406900" cy="8730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A menudo dan lugar a ideas de sostenibilidad</a:t>
            </a:r>
            <a:endParaRPr sz="1600">
              <a:solidFill>
                <a:srgbClr val="262626"/>
              </a:solidFill>
              <a:latin typeface="Calibri"/>
              <a:ea typeface="Calibri"/>
              <a:cs typeface="Calibri"/>
              <a:sym typeface="Calibri"/>
            </a:endParaRPr>
          </a:p>
          <a:p>
            <a:pPr indent="0" lvl="0" marL="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222" name="Google Shape;1222;p52"/>
          <p:cNvSpPr txBox="1"/>
          <p:nvPr/>
        </p:nvSpPr>
        <p:spPr>
          <a:xfrm>
            <a:off x="7886091" y="5646701"/>
            <a:ext cx="3085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62A844"/>
                </a:solidFill>
                <a:latin typeface="Calibri"/>
                <a:ea typeface="Calibri"/>
                <a:cs typeface="Calibri"/>
                <a:sym typeface="Calibri"/>
              </a:rPr>
              <a:t>Utiliza los datos digitales </a:t>
            </a:r>
            <a:endParaRPr sz="1800"/>
          </a:p>
        </p:txBody>
      </p:sp>
      <p:cxnSp>
        <p:nvCxnSpPr>
          <p:cNvPr id="1223" name="Google Shape;1223;p52"/>
          <p:cNvCxnSpPr/>
          <p:nvPr/>
        </p:nvCxnSpPr>
        <p:spPr>
          <a:xfrm>
            <a:off x="2632782" y="2302158"/>
            <a:ext cx="0" cy="1389309"/>
          </a:xfrm>
          <a:prstGeom prst="straightConnector1">
            <a:avLst/>
          </a:prstGeom>
          <a:noFill/>
          <a:ln cap="flat" cmpd="sng" w="25400">
            <a:solidFill>
              <a:srgbClr val="62A844"/>
            </a:solidFill>
            <a:prstDash val="dot"/>
            <a:miter lim="8000"/>
            <a:headEnd len="sm" w="sm" type="none"/>
            <a:tailEnd len="sm" w="sm" type="none"/>
          </a:ln>
        </p:spPr>
      </p:cxnSp>
      <p:cxnSp>
        <p:nvCxnSpPr>
          <p:cNvPr id="1224" name="Google Shape;1224;p52"/>
          <p:cNvCxnSpPr/>
          <p:nvPr/>
        </p:nvCxnSpPr>
        <p:spPr>
          <a:xfrm>
            <a:off x="6070086" y="2314518"/>
            <a:ext cx="0" cy="1376949"/>
          </a:xfrm>
          <a:prstGeom prst="straightConnector1">
            <a:avLst/>
          </a:prstGeom>
          <a:noFill/>
          <a:ln cap="flat" cmpd="sng" w="25400">
            <a:solidFill>
              <a:srgbClr val="0289AE"/>
            </a:solidFill>
            <a:prstDash val="dot"/>
            <a:miter lim="8000"/>
            <a:headEnd len="sm" w="sm" type="none"/>
            <a:tailEnd len="sm" w="sm" type="none"/>
          </a:ln>
        </p:spPr>
      </p:cxnSp>
      <p:cxnSp>
        <p:nvCxnSpPr>
          <p:cNvPr id="1225" name="Google Shape;1225;p52"/>
          <p:cNvCxnSpPr/>
          <p:nvPr/>
        </p:nvCxnSpPr>
        <p:spPr>
          <a:xfrm>
            <a:off x="9539164" y="2302158"/>
            <a:ext cx="0" cy="1499375"/>
          </a:xfrm>
          <a:prstGeom prst="straightConnector1">
            <a:avLst/>
          </a:prstGeom>
          <a:noFill/>
          <a:ln cap="flat" cmpd="sng" w="25400">
            <a:solidFill>
              <a:srgbClr val="EABB22"/>
            </a:solidFill>
            <a:prstDash val="dot"/>
            <a:miter lim="8000"/>
            <a:headEnd len="sm" w="sm" type="none"/>
            <a:tailEnd len="sm" w="sm" type="none"/>
          </a:ln>
        </p:spPr>
      </p:cxnSp>
      <p:sp>
        <p:nvSpPr>
          <p:cNvPr id="1226" name="Google Shape;1226;p52"/>
          <p:cNvSpPr txBox="1"/>
          <p:nvPr/>
        </p:nvSpPr>
        <p:spPr>
          <a:xfrm>
            <a:off x="6172597" y="2065525"/>
            <a:ext cx="2515200" cy="6492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0289AE"/>
                </a:solidFill>
                <a:latin typeface="Calibri"/>
                <a:ea typeface="Calibri"/>
                <a:cs typeface="Calibri"/>
                <a:sym typeface="Calibri"/>
              </a:rPr>
              <a:t>Deje que el personal de cada área </a:t>
            </a:r>
            <a:endParaRPr sz="1800"/>
          </a:p>
        </p:txBody>
      </p:sp>
      <p:sp>
        <p:nvSpPr>
          <p:cNvPr id="1227" name="Google Shape;1227;p52"/>
          <p:cNvSpPr txBox="1"/>
          <p:nvPr/>
        </p:nvSpPr>
        <p:spPr>
          <a:xfrm>
            <a:off x="9599324" y="2065532"/>
            <a:ext cx="2586900" cy="6492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EABB22"/>
                </a:solidFill>
                <a:latin typeface="Calibri"/>
                <a:ea typeface="Calibri"/>
                <a:cs typeface="Calibri"/>
                <a:sym typeface="Calibri"/>
              </a:rPr>
              <a:t>Aprenda de los socios y proveedores </a:t>
            </a:r>
            <a:endParaRPr sz="1800"/>
          </a:p>
        </p:txBody>
      </p:sp>
      <p:sp>
        <p:nvSpPr>
          <p:cNvPr id="1228" name="Google Shape;1228;p52"/>
          <p:cNvSpPr txBox="1"/>
          <p:nvPr/>
        </p:nvSpPr>
        <p:spPr>
          <a:xfrm>
            <a:off x="6207489" y="2700895"/>
            <a:ext cx="2654400" cy="8730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De la empresa sugieran mejoras</a:t>
            </a:r>
            <a:endParaRPr sz="1600">
              <a:solidFill>
                <a:srgbClr val="262626"/>
              </a:solidFill>
              <a:latin typeface="Calibri"/>
              <a:ea typeface="Calibri"/>
              <a:cs typeface="Calibri"/>
              <a:sym typeface="Calibri"/>
            </a:endParaRPr>
          </a:p>
          <a:p>
            <a:pPr indent="0" lvl="0" marL="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229" name="Google Shape;1229;p52"/>
          <p:cNvSpPr txBox="1"/>
          <p:nvPr/>
        </p:nvSpPr>
        <p:spPr>
          <a:xfrm>
            <a:off x="300921" y="299900"/>
            <a:ext cx="6419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000">
                <a:solidFill>
                  <a:srgbClr val="262626"/>
                </a:solidFill>
                <a:latin typeface="Calibri"/>
                <a:ea typeface="Calibri"/>
                <a:cs typeface="Calibri"/>
                <a:sym typeface="Calibri"/>
              </a:rPr>
              <a:t>Kit de herramientas de innovación para todas las pymes del sector hotelero</a:t>
            </a:r>
            <a:endParaRPr sz="10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230" name="Google Shape;1230;p52"/>
          <p:cNvSpPr/>
          <p:nvPr/>
        </p:nvSpPr>
        <p:spPr>
          <a:xfrm rot="1911015">
            <a:off x="1367646" y="1729554"/>
            <a:ext cx="966162" cy="549272"/>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1" name="Google Shape;1231;p52"/>
          <p:cNvSpPr/>
          <p:nvPr/>
        </p:nvSpPr>
        <p:spPr>
          <a:xfrm flipH="1" rot="-5400000">
            <a:off x="2548058" y="2122158"/>
            <a:ext cx="180000" cy="180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32" name="Google Shape;1232;p52"/>
          <p:cNvSpPr/>
          <p:nvPr/>
        </p:nvSpPr>
        <p:spPr>
          <a:xfrm flipH="1" rot="-5400000">
            <a:off x="7715440" y="5725602"/>
            <a:ext cx="180000" cy="180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33" name="Google Shape;1233;p52"/>
          <p:cNvSpPr/>
          <p:nvPr/>
        </p:nvSpPr>
        <p:spPr>
          <a:xfrm flipH="1" rot="-5400000">
            <a:off x="5985490" y="2122158"/>
            <a:ext cx="180000" cy="180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34" name="Google Shape;1234;p52"/>
          <p:cNvSpPr/>
          <p:nvPr/>
        </p:nvSpPr>
        <p:spPr>
          <a:xfrm flipH="1" rot="-5400000">
            <a:off x="671905" y="5725601"/>
            <a:ext cx="180000" cy="180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95" name="Google Shape;1195;p52"/>
          <p:cNvSpPr/>
          <p:nvPr/>
        </p:nvSpPr>
        <p:spPr>
          <a:xfrm flipH="1" rot="-5400000">
            <a:off x="4217165" y="5720042"/>
            <a:ext cx="180000" cy="180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35" name="Google Shape;1235;p52"/>
          <p:cNvSpPr/>
          <p:nvPr/>
        </p:nvSpPr>
        <p:spPr>
          <a:xfrm flipH="1" rot="-5400000">
            <a:off x="9443149" y="2122158"/>
            <a:ext cx="180000" cy="180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36" name="Google Shape;1236;p52"/>
          <p:cNvSpPr txBox="1"/>
          <p:nvPr/>
        </p:nvSpPr>
        <p:spPr>
          <a:xfrm>
            <a:off x="4454934" y="6020884"/>
            <a:ext cx="2191500" cy="8730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Adaptado al tamaño de su empresa</a:t>
            </a:r>
            <a:endParaRPr sz="1600">
              <a:solidFill>
                <a:srgbClr val="262626"/>
              </a:solidFill>
              <a:latin typeface="Calibri"/>
              <a:ea typeface="Calibri"/>
              <a:cs typeface="Calibri"/>
              <a:sym typeface="Calibri"/>
            </a:endParaRPr>
          </a:p>
          <a:p>
            <a:pPr indent="0" lvl="0" marL="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237" name="Google Shape;1237;p52"/>
          <p:cNvSpPr txBox="1"/>
          <p:nvPr/>
        </p:nvSpPr>
        <p:spPr>
          <a:xfrm>
            <a:off x="7909826" y="6020875"/>
            <a:ext cx="3235500" cy="11562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(Comentarios, temas de actualidad) para orientar la innovación</a:t>
            </a:r>
            <a:endParaRPr sz="1600">
              <a:solidFill>
                <a:srgbClr val="262626"/>
              </a:solidFill>
              <a:latin typeface="Calibri"/>
              <a:ea typeface="Calibri"/>
              <a:cs typeface="Calibri"/>
              <a:sym typeface="Calibri"/>
            </a:endParaRPr>
          </a:p>
          <a:p>
            <a:pPr indent="0" lvl="0" marL="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238" name="Google Shape;1238;p52"/>
          <p:cNvSpPr txBox="1"/>
          <p:nvPr/>
        </p:nvSpPr>
        <p:spPr>
          <a:xfrm>
            <a:off x="2757480" y="2065532"/>
            <a:ext cx="3139500" cy="6492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1800">
                <a:solidFill>
                  <a:srgbClr val="62A844"/>
                </a:solidFill>
                <a:latin typeface="Calibri"/>
                <a:ea typeface="Calibri"/>
                <a:cs typeface="Calibri"/>
                <a:sym typeface="Calibri"/>
              </a:rPr>
              <a:t>Observa lo que los huéspedes fotografían o comparten </a:t>
            </a:r>
            <a:endParaRPr sz="1100"/>
          </a:p>
        </p:txBody>
      </p:sp>
      <p:sp>
        <p:nvSpPr>
          <p:cNvPr id="1239" name="Google Shape;1239;p52"/>
          <p:cNvSpPr txBox="1"/>
          <p:nvPr/>
        </p:nvSpPr>
        <p:spPr>
          <a:xfrm>
            <a:off x="2727178" y="2700900"/>
            <a:ext cx="2739300" cy="621000"/>
          </a:xfrm>
          <a:prstGeom prst="rect">
            <a:avLst/>
          </a:prstGeom>
          <a:noFill/>
          <a:ln>
            <a:noFill/>
          </a:ln>
        </p:spPr>
        <p:txBody>
          <a:bodyPr anchorCtr="0" anchor="t" bIns="45700" lIns="91425" spcFirstLastPara="1" rIns="91425" wrap="square" tIns="45700">
            <a:spAutoFit/>
          </a:bodyPr>
          <a:lstStyle/>
          <a:p>
            <a:pPr indent="0" lvl="0" marL="0" marR="0" rtl="0" algn="l">
              <a:lnSpc>
                <a:spcPct val="102222"/>
              </a:lnSpc>
              <a:spcBef>
                <a:spcPts val="0"/>
              </a:spcBef>
              <a:spcAft>
                <a:spcPts val="0"/>
              </a:spcAft>
              <a:buClr>
                <a:srgbClr val="0289AE"/>
              </a:buClr>
              <a:buSzPts val="1800"/>
              <a:buFont typeface="Calibri"/>
              <a:buNone/>
            </a:pPr>
            <a:r>
              <a:rPr lang="en-US" sz="1600">
                <a:solidFill>
                  <a:srgbClr val="262626"/>
                </a:solidFill>
                <a:latin typeface="Calibri"/>
                <a:ea typeface="Calibri"/>
                <a:cs typeface="Calibri"/>
                <a:sym typeface="Calibri"/>
              </a:rPr>
              <a:t>Esto revela lo que valoran</a:t>
            </a:r>
            <a:endParaRPr sz="1600">
              <a:solidFill>
                <a:srgbClr val="262626"/>
              </a:solidFill>
              <a:latin typeface="Calibri"/>
              <a:ea typeface="Calibri"/>
              <a:cs typeface="Calibri"/>
              <a:sym typeface="Calibri"/>
            </a:endParaRPr>
          </a:p>
          <a:p>
            <a:pPr indent="0" lvl="0" marL="0" marR="0" rtl="0" algn="l">
              <a:lnSpc>
                <a:spcPct val="102222"/>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cxnSp>
        <p:nvCxnSpPr>
          <p:cNvPr id="1240" name="Google Shape;1240;p52"/>
          <p:cNvCxnSpPr/>
          <p:nvPr/>
        </p:nvCxnSpPr>
        <p:spPr>
          <a:xfrm>
            <a:off x="0" y="1415330"/>
            <a:ext cx="6720449" cy="0"/>
          </a:xfrm>
          <a:prstGeom prst="straightConnector1">
            <a:avLst/>
          </a:prstGeom>
          <a:noFill/>
          <a:ln cap="flat" cmpd="sng" w="34925">
            <a:solidFill>
              <a:srgbClr val="62A844"/>
            </a:solidFill>
            <a:prstDash val="dot"/>
            <a:miter lim="8000"/>
            <a:headEnd len="sm" w="sm" type="none"/>
            <a:tailEnd len="sm" w="sm" type="none"/>
          </a:ln>
        </p:spPr>
      </p:cxnSp>
      <p:sp>
        <p:nvSpPr>
          <p:cNvPr id="1241" name="Google Shape;1241;p52"/>
          <p:cNvSpPr/>
          <p:nvPr/>
        </p:nvSpPr>
        <p:spPr>
          <a:xfrm>
            <a:off x="6760684" y="598787"/>
            <a:ext cx="4850655" cy="1107098"/>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2" name="Google Shape;1242;p52"/>
          <p:cNvSpPr txBox="1"/>
          <p:nvPr/>
        </p:nvSpPr>
        <p:spPr>
          <a:xfrm>
            <a:off x="7117272" y="758575"/>
            <a:ext cx="4137479" cy="87016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262626"/>
              </a:buClr>
              <a:buSzPts val="2400"/>
              <a:buFont typeface="Arial"/>
              <a:buNone/>
            </a:pPr>
            <a:r>
              <a:rPr b="1" lang="en-US" sz="2400">
                <a:solidFill>
                  <a:srgbClr val="262626"/>
                </a:solidFill>
                <a:latin typeface="Calibri"/>
                <a:ea typeface="Calibri"/>
                <a:cs typeface="Calibri"/>
                <a:sym typeface="Calibri"/>
              </a:rPr>
              <a:t>Identifica, prueba y amplía </a:t>
            </a:r>
            <a:r>
              <a:rPr lang="en-US" sz="2400">
                <a:solidFill>
                  <a:srgbClr val="262626"/>
                </a:solidFill>
                <a:latin typeface="Calibri"/>
                <a:ea typeface="Calibri"/>
                <a:cs typeface="Calibri"/>
                <a:sym typeface="Calibri"/>
              </a:rPr>
              <a:t>ideas en todo tipo de negocios</a:t>
            </a:r>
            <a:endParaRPr sz="2400">
              <a:solidFill>
                <a:srgbClr val="262626"/>
              </a:solidFill>
              <a:latin typeface="Calibri"/>
              <a:ea typeface="Calibri"/>
              <a:cs typeface="Calibri"/>
              <a:sym typeface="Calibri"/>
            </a:endParaRPr>
          </a:p>
        </p:txBody>
      </p:sp>
      <p:grpSp>
        <p:nvGrpSpPr>
          <p:cNvPr id="1243" name="Google Shape;1243;p52"/>
          <p:cNvGrpSpPr/>
          <p:nvPr/>
        </p:nvGrpSpPr>
        <p:grpSpPr>
          <a:xfrm>
            <a:off x="1399601" y="4030187"/>
            <a:ext cx="627867" cy="703810"/>
            <a:chOff x="3258209" y="1217582"/>
            <a:chExt cx="4712093" cy="4711281"/>
          </a:xfrm>
        </p:grpSpPr>
        <p:sp>
          <p:nvSpPr>
            <p:cNvPr id="1244" name="Google Shape;1244;p52"/>
            <p:cNvSpPr/>
            <p:nvPr/>
          </p:nvSpPr>
          <p:spPr>
            <a:xfrm>
              <a:off x="3258209" y="1217582"/>
              <a:ext cx="4712093" cy="4711281"/>
            </a:xfrm>
            <a:custGeom>
              <a:rect b="b" l="l" r="r" t="t"/>
              <a:pathLst>
                <a:path extrusionOk="0" h="4711281" w="4712093">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5" name="Google Shape;1245;p52"/>
            <p:cNvSpPr/>
            <p:nvPr/>
          </p:nvSpPr>
          <p:spPr>
            <a:xfrm>
              <a:off x="4321547" y="1521788"/>
              <a:ext cx="2432424" cy="1369773"/>
            </a:xfrm>
            <a:custGeom>
              <a:rect b="b" l="l" r="r" t="t"/>
              <a:pathLst>
                <a:path extrusionOk="0" h="1369773" w="2432424">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6" name="Google Shape;1246;p52"/>
            <p:cNvSpPr/>
            <p:nvPr/>
          </p:nvSpPr>
          <p:spPr>
            <a:xfrm>
              <a:off x="3564070" y="4360023"/>
              <a:ext cx="1346369" cy="1271701"/>
            </a:xfrm>
            <a:custGeom>
              <a:rect b="b" l="l" r="r" t="t"/>
              <a:pathLst>
                <a:path extrusionOk="0" h="1271701" w="1346369">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7" name="Google Shape;1247;p52"/>
            <p:cNvSpPr/>
            <p:nvPr/>
          </p:nvSpPr>
          <p:spPr>
            <a:xfrm>
              <a:off x="3563837" y="2991095"/>
              <a:ext cx="1345650" cy="1268459"/>
            </a:xfrm>
            <a:custGeom>
              <a:rect b="b" l="l" r="r" t="t"/>
              <a:pathLst>
                <a:path extrusionOk="0" h="1268459" w="134565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8" name="Google Shape;1248;p52"/>
            <p:cNvSpPr/>
            <p:nvPr/>
          </p:nvSpPr>
          <p:spPr>
            <a:xfrm>
              <a:off x="4932330" y="3349034"/>
              <a:ext cx="1818786" cy="146602"/>
            </a:xfrm>
            <a:custGeom>
              <a:rect b="b" l="l" r="r" t="t"/>
              <a:pathLst>
                <a:path extrusionOk="0" h="146602" w="1818786">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9" name="Google Shape;1249;p52"/>
            <p:cNvSpPr/>
            <p:nvPr/>
          </p:nvSpPr>
          <p:spPr>
            <a:xfrm>
              <a:off x="4932330" y="3956389"/>
              <a:ext cx="1818786" cy="146602"/>
            </a:xfrm>
            <a:custGeom>
              <a:rect b="b" l="l" r="r" t="t"/>
              <a:pathLst>
                <a:path extrusionOk="0" h="146602" w="1818786">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0" name="Google Shape;1250;p52"/>
            <p:cNvSpPr/>
            <p:nvPr/>
          </p:nvSpPr>
          <p:spPr>
            <a:xfrm>
              <a:off x="4933282" y="3653664"/>
              <a:ext cx="1515179" cy="146602"/>
            </a:xfrm>
            <a:custGeom>
              <a:rect b="b" l="l" r="r" t="t"/>
              <a:pathLst>
                <a:path extrusionOk="0" h="146602" w="1515179">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1" name="Google Shape;1251;p52"/>
            <p:cNvSpPr/>
            <p:nvPr/>
          </p:nvSpPr>
          <p:spPr>
            <a:xfrm>
              <a:off x="4934233" y="4717010"/>
              <a:ext cx="828970" cy="144699"/>
            </a:xfrm>
            <a:custGeom>
              <a:rect b="b" l="l" r="r" t="t"/>
              <a:pathLst>
                <a:path extrusionOk="0" h="144699" w="82897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2" name="Google Shape;1252;p52"/>
            <p:cNvSpPr/>
            <p:nvPr/>
          </p:nvSpPr>
          <p:spPr>
            <a:xfrm>
              <a:off x="4934233" y="5021639"/>
              <a:ext cx="828970" cy="144699"/>
            </a:xfrm>
            <a:custGeom>
              <a:rect b="b" l="l" r="r" t="t"/>
              <a:pathLst>
                <a:path extrusionOk="0" h="144699" w="82897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3" name="Google Shape;1253;p52"/>
            <p:cNvSpPr/>
            <p:nvPr/>
          </p:nvSpPr>
          <p:spPr>
            <a:xfrm>
              <a:off x="4933282" y="5325317"/>
              <a:ext cx="829922" cy="145650"/>
            </a:xfrm>
            <a:custGeom>
              <a:rect b="b" l="l" r="r" t="t"/>
              <a:pathLst>
                <a:path extrusionOk="0" h="145650" w="829922">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4" name="Google Shape;1254;p52"/>
            <p:cNvSpPr/>
            <p:nvPr/>
          </p:nvSpPr>
          <p:spPr>
            <a:xfrm>
              <a:off x="6603596" y="3651760"/>
              <a:ext cx="146568" cy="148506"/>
            </a:xfrm>
            <a:custGeom>
              <a:rect b="b" l="l" r="r" t="t"/>
              <a:pathLst>
                <a:path extrusionOk="0" h="148506" w="146568">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5" name="Google Shape;1255;p52"/>
            <p:cNvSpPr/>
            <p:nvPr/>
          </p:nvSpPr>
          <p:spPr>
            <a:xfrm>
              <a:off x="5996382" y="1982011"/>
              <a:ext cx="451127" cy="449328"/>
            </a:xfrm>
            <a:custGeom>
              <a:rect b="b" l="l" r="r" t="t"/>
              <a:pathLst>
                <a:path extrusionOk="0" h="449328" w="451127">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6" name="Google Shape;1256;p52"/>
            <p:cNvSpPr/>
            <p:nvPr/>
          </p:nvSpPr>
          <p:spPr>
            <a:xfrm>
              <a:off x="5313028" y="1981059"/>
              <a:ext cx="449224" cy="451232"/>
            </a:xfrm>
            <a:custGeom>
              <a:rect b="b" l="l" r="r" t="t"/>
              <a:pathLst>
                <a:path extrusionOk="0" h="451232" w="449224">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7" name="Google Shape;1257;p52"/>
            <p:cNvSpPr/>
            <p:nvPr/>
          </p:nvSpPr>
          <p:spPr>
            <a:xfrm>
              <a:off x="4629675" y="1981059"/>
              <a:ext cx="448272" cy="451232"/>
            </a:xfrm>
            <a:custGeom>
              <a:rect b="b" l="l" r="r" t="t"/>
              <a:pathLst>
                <a:path extrusionOk="0" h="451232" w="44827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58" name="Google Shape;1258;p52"/>
          <p:cNvGrpSpPr/>
          <p:nvPr/>
        </p:nvGrpSpPr>
        <p:grpSpPr>
          <a:xfrm>
            <a:off x="3003650" y="4029526"/>
            <a:ext cx="679117" cy="726431"/>
            <a:chOff x="696736" y="5325926"/>
            <a:chExt cx="1103278" cy="1106017"/>
          </a:xfrm>
        </p:grpSpPr>
        <p:sp>
          <p:nvSpPr>
            <p:cNvPr id="1259" name="Google Shape;1259;p52"/>
            <p:cNvSpPr/>
            <p:nvPr/>
          </p:nvSpPr>
          <p:spPr>
            <a:xfrm>
              <a:off x="696736" y="5325926"/>
              <a:ext cx="924311" cy="773459"/>
            </a:xfrm>
            <a:custGeom>
              <a:rect b="b" l="l" r="r" t="t"/>
              <a:pathLst>
                <a:path extrusionOk="0" h="773459" w="924311">
                  <a:moveTo>
                    <a:pt x="74053" y="773459"/>
                  </a:moveTo>
                  <a:lnTo>
                    <a:pt x="82283" y="737803"/>
                  </a:lnTo>
                  <a:cubicBezTo>
                    <a:pt x="57597" y="732318"/>
                    <a:pt x="41142" y="710375"/>
                    <a:pt x="41142" y="682948"/>
                  </a:cubicBezTo>
                  <a:lnTo>
                    <a:pt x="41142" y="93254"/>
                  </a:lnTo>
                  <a:cubicBezTo>
                    <a:pt x="41142" y="63084"/>
                    <a:pt x="65825" y="38399"/>
                    <a:pt x="95997" y="38399"/>
                  </a:cubicBezTo>
                  <a:lnTo>
                    <a:pt x="833800" y="38399"/>
                  </a:lnTo>
                  <a:cubicBezTo>
                    <a:pt x="863972" y="38399"/>
                    <a:pt x="888656" y="63084"/>
                    <a:pt x="888656" y="93254"/>
                  </a:cubicBezTo>
                  <a:lnTo>
                    <a:pt x="888656" y="112453"/>
                  </a:lnTo>
                  <a:lnTo>
                    <a:pt x="924311" y="112453"/>
                  </a:lnTo>
                  <a:lnTo>
                    <a:pt x="924311" y="93254"/>
                  </a:lnTo>
                  <a:cubicBezTo>
                    <a:pt x="924311" y="41141"/>
                    <a:pt x="883170" y="0"/>
                    <a:pt x="831058" y="0"/>
                  </a:cubicBezTo>
                  <a:lnTo>
                    <a:pt x="93253" y="0"/>
                  </a:lnTo>
                  <a:cubicBezTo>
                    <a:pt x="41142" y="0"/>
                    <a:pt x="0" y="41141"/>
                    <a:pt x="0" y="93254"/>
                  </a:cubicBezTo>
                  <a:lnTo>
                    <a:pt x="0" y="685691"/>
                  </a:lnTo>
                  <a:cubicBezTo>
                    <a:pt x="2742" y="726832"/>
                    <a:pt x="32912" y="765231"/>
                    <a:pt x="74053" y="77345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0" name="Google Shape;1260;p52"/>
            <p:cNvSpPr/>
            <p:nvPr/>
          </p:nvSpPr>
          <p:spPr>
            <a:xfrm>
              <a:off x="847588" y="5402723"/>
              <a:ext cx="35655" cy="35655"/>
            </a:xfrm>
            <a:custGeom>
              <a:rect b="b" l="l" r="r" t="t"/>
              <a:pathLst>
                <a:path extrusionOk="0" h="35655" w="35655">
                  <a:moveTo>
                    <a:pt x="1" y="0"/>
                  </a:moveTo>
                  <a:lnTo>
                    <a:pt x="35656" y="0"/>
                  </a:lnTo>
                  <a:lnTo>
                    <a:pt x="35656" y="35656"/>
                  </a:lnTo>
                  <a:lnTo>
                    <a:pt x="1" y="356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1" name="Google Shape;1261;p52"/>
            <p:cNvSpPr/>
            <p:nvPr/>
          </p:nvSpPr>
          <p:spPr>
            <a:xfrm>
              <a:off x="921643" y="5402723"/>
              <a:ext cx="35655" cy="35655"/>
            </a:xfrm>
            <a:custGeom>
              <a:rect b="b" l="l" r="r" t="t"/>
              <a:pathLst>
                <a:path extrusionOk="0" h="35655" w="35655">
                  <a:moveTo>
                    <a:pt x="-1" y="0"/>
                  </a:moveTo>
                  <a:lnTo>
                    <a:pt x="35655" y="0"/>
                  </a:lnTo>
                  <a:lnTo>
                    <a:pt x="35655" y="35656"/>
                  </a:lnTo>
                  <a:lnTo>
                    <a:pt x="-1" y="356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2" name="Google Shape;1262;p52"/>
            <p:cNvSpPr/>
            <p:nvPr/>
          </p:nvSpPr>
          <p:spPr>
            <a:xfrm>
              <a:off x="896958" y="5624886"/>
              <a:ext cx="903056" cy="807057"/>
            </a:xfrm>
            <a:custGeom>
              <a:rect b="b" l="l" r="r" t="t"/>
              <a:pathLst>
                <a:path extrusionOk="0" h="807057" w="903056">
                  <a:moveTo>
                    <a:pt x="732319" y="496440"/>
                  </a:moveTo>
                  <a:lnTo>
                    <a:pt x="762489" y="496440"/>
                  </a:lnTo>
                  <a:lnTo>
                    <a:pt x="762489" y="460785"/>
                  </a:lnTo>
                  <a:lnTo>
                    <a:pt x="740547" y="460785"/>
                  </a:lnTo>
                  <a:cubicBezTo>
                    <a:pt x="748775" y="416900"/>
                    <a:pt x="743289" y="370273"/>
                    <a:pt x="724090" y="329131"/>
                  </a:cubicBezTo>
                  <a:lnTo>
                    <a:pt x="724090" y="148109"/>
                  </a:lnTo>
                  <a:lnTo>
                    <a:pt x="688434" y="148109"/>
                  </a:lnTo>
                  <a:lnTo>
                    <a:pt x="688434" y="266048"/>
                  </a:lnTo>
                  <a:cubicBezTo>
                    <a:pt x="677464" y="252334"/>
                    <a:pt x="663750" y="238621"/>
                    <a:pt x="652778" y="227650"/>
                  </a:cubicBezTo>
                  <a:lnTo>
                    <a:pt x="652778" y="74055"/>
                  </a:lnTo>
                  <a:lnTo>
                    <a:pt x="617123" y="74055"/>
                  </a:lnTo>
                  <a:lnTo>
                    <a:pt x="617123" y="200222"/>
                  </a:lnTo>
                  <a:cubicBezTo>
                    <a:pt x="606151" y="194736"/>
                    <a:pt x="592437" y="186508"/>
                    <a:pt x="581467" y="183765"/>
                  </a:cubicBezTo>
                  <a:lnTo>
                    <a:pt x="581467" y="0"/>
                  </a:lnTo>
                  <a:lnTo>
                    <a:pt x="545810" y="0"/>
                  </a:lnTo>
                  <a:lnTo>
                    <a:pt x="545810" y="172795"/>
                  </a:lnTo>
                  <a:cubicBezTo>
                    <a:pt x="534840" y="170052"/>
                    <a:pt x="521126" y="167309"/>
                    <a:pt x="510154" y="167309"/>
                  </a:cubicBezTo>
                  <a:lnTo>
                    <a:pt x="510154" y="38399"/>
                  </a:lnTo>
                  <a:lnTo>
                    <a:pt x="474498" y="38399"/>
                  </a:lnTo>
                  <a:lnTo>
                    <a:pt x="474498" y="167309"/>
                  </a:lnTo>
                  <a:cubicBezTo>
                    <a:pt x="460785" y="167309"/>
                    <a:pt x="449813" y="170052"/>
                    <a:pt x="438843" y="172795"/>
                  </a:cubicBezTo>
                  <a:lnTo>
                    <a:pt x="438843" y="112453"/>
                  </a:lnTo>
                  <a:lnTo>
                    <a:pt x="403187" y="112453"/>
                  </a:lnTo>
                  <a:lnTo>
                    <a:pt x="403187" y="183765"/>
                  </a:lnTo>
                  <a:cubicBezTo>
                    <a:pt x="389473" y="189250"/>
                    <a:pt x="378502" y="194736"/>
                    <a:pt x="367530" y="200222"/>
                  </a:cubicBezTo>
                  <a:lnTo>
                    <a:pt x="367530" y="90512"/>
                  </a:lnTo>
                  <a:lnTo>
                    <a:pt x="331874" y="90512"/>
                  </a:lnTo>
                  <a:lnTo>
                    <a:pt x="331874" y="224907"/>
                  </a:lnTo>
                  <a:cubicBezTo>
                    <a:pt x="318160" y="235878"/>
                    <a:pt x="307190" y="249592"/>
                    <a:pt x="296219" y="263305"/>
                  </a:cubicBezTo>
                  <a:lnTo>
                    <a:pt x="296219" y="126167"/>
                  </a:lnTo>
                  <a:lnTo>
                    <a:pt x="260563" y="126167"/>
                  </a:lnTo>
                  <a:lnTo>
                    <a:pt x="260563" y="326389"/>
                  </a:lnTo>
                  <a:cubicBezTo>
                    <a:pt x="244105" y="367530"/>
                    <a:pt x="238621" y="414157"/>
                    <a:pt x="244105" y="458042"/>
                  </a:cubicBezTo>
                  <a:lnTo>
                    <a:pt x="0" y="458042"/>
                  </a:lnTo>
                  <a:lnTo>
                    <a:pt x="0" y="493697"/>
                  </a:lnTo>
                  <a:lnTo>
                    <a:pt x="249591" y="493697"/>
                  </a:lnTo>
                  <a:cubicBezTo>
                    <a:pt x="290733" y="630835"/>
                    <a:pt x="433357" y="707633"/>
                    <a:pt x="570495" y="666492"/>
                  </a:cubicBezTo>
                  <a:cubicBezTo>
                    <a:pt x="597923" y="658263"/>
                    <a:pt x="622609" y="647292"/>
                    <a:pt x="644550" y="630835"/>
                  </a:cubicBezTo>
                  <a:lnTo>
                    <a:pt x="814602" y="800887"/>
                  </a:lnTo>
                  <a:cubicBezTo>
                    <a:pt x="822830" y="809115"/>
                    <a:pt x="833800" y="809115"/>
                    <a:pt x="842030" y="800887"/>
                  </a:cubicBezTo>
                  <a:lnTo>
                    <a:pt x="896885" y="746032"/>
                  </a:lnTo>
                  <a:cubicBezTo>
                    <a:pt x="905113" y="737803"/>
                    <a:pt x="905113" y="726832"/>
                    <a:pt x="896885" y="718604"/>
                  </a:cubicBezTo>
                  <a:lnTo>
                    <a:pt x="721348" y="543067"/>
                  </a:lnTo>
                  <a:cubicBezTo>
                    <a:pt x="721348" y="532096"/>
                    <a:pt x="726833" y="515640"/>
                    <a:pt x="732319" y="496440"/>
                  </a:cubicBezTo>
                  <a:close/>
                  <a:moveTo>
                    <a:pt x="263305" y="422385"/>
                  </a:moveTo>
                  <a:cubicBezTo>
                    <a:pt x="263305" y="298961"/>
                    <a:pt x="362046" y="200222"/>
                    <a:pt x="485470" y="200222"/>
                  </a:cubicBezTo>
                  <a:cubicBezTo>
                    <a:pt x="608895" y="200222"/>
                    <a:pt x="707634" y="298961"/>
                    <a:pt x="707634" y="422385"/>
                  </a:cubicBezTo>
                  <a:cubicBezTo>
                    <a:pt x="707634" y="545810"/>
                    <a:pt x="608895" y="644549"/>
                    <a:pt x="485470" y="644549"/>
                  </a:cubicBezTo>
                  <a:cubicBezTo>
                    <a:pt x="364788" y="644549"/>
                    <a:pt x="266049" y="545810"/>
                    <a:pt x="263305" y="422385"/>
                  </a:cubicBezTo>
                  <a:close/>
                  <a:moveTo>
                    <a:pt x="847514" y="737803"/>
                  </a:moveTo>
                  <a:lnTo>
                    <a:pt x="817344" y="767973"/>
                  </a:lnTo>
                  <a:lnTo>
                    <a:pt x="661006" y="611637"/>
                  </a:lnTo>
                  <a:cubicBezTo>
                    <a:pt x="671978" y="603408"/>
                    <a:pt x="680206" y="592437"/>
                    <a:pt x="688434" y="581466"/>
                  </a:cubicBezTo>
                  <a:lnTo>
                    <a:pt x="847514" y="737803"/>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3" name="Google Shape;1263;p52"/>
            <p:cNvSpPr/>
            <p:nvPr/>
          </p:nvSpPr>
          <p:spPr>
            <a:xfrm>
              <a:off x="1198662" y="5863507"/>
              <a:ext cx="367529" cy="367529"/>
            </a:xfrm>
            <a:custGeom>
              <a:rect b="b" l="l" r="r" t="t"/>
              <a:pathLst>
                <a:path extrusionOk="0" h="367529" w="367529">
                  <a:moveTo>
                    <a:pt x="183766" y="0"/>
                  </a:moveTo>
                  <a:cubicBezTo>
                    <a:pt x="82283" y="0"/>
                    <a:pt x="0" y="82283"/>
                    <a:pt x="0" y="183765"/>
                  </a:cubicBezTo>
                  <a:cubicBezTo>
                    <a:pt x="0" y="285247"/>
                    <a:pt x="82283" y="367530"/>
                    <a:pt x="183766" y="367530"/>
                  </a:cubicBezTo>
                  <a:cubicBezTo>
                    <a:pt x="285247" y="367530"/>
                    <a:pt x="367530" y="285247"/>
                    <a:pt x="367530" y="183765"/>
                  </a:cubicBezTo>
                  <a:cubicBezTo>
                    <a:pt x="367530" y="82283"/>
                    <a:pt x="285247" y="0"/>
                    <a:pt x="183766" y="0"/>
                  </a:cubicBezTo>
                  <a:close/>
                  <a:moveTo>
                    <a:pt x="93253" y="68569"/>
                  </a:moveTo>
                  <a:lnTo>
                    <a:pt x="93253" y="183765"/>
                  </a:lnTo>
                  <a:lnTo>
                    <a:pt x="128910" y="183765"/>
                  </a:lnTo>
                  <a:lnTo>
                    <a:pt x="128910" y="46626"/>
                  </a:lnTo>
                  <a:cubicBezTo>
                    <a:pt x="139880" y="41141"/>
                    <a:pt x="153594" y="38399"/>
                    <a:pt x="164566" y="38399"/>
                  </a:cubicBezTo>
                  <a:lnTo>
                    <a:pt x="164566" y="183765"/>
                  </a:lnTo>
                  <a:lnTo>
                    <a:pt x="200222" y="183765"/>
                  </a:lnTo>
                  <a:lnTo>
                    <a:pt x="200222" y="38399"/>
                  </a:lnTo>
                  <a:cubicBezTo>
                    <a:pt x="213936" y="41141"/>
                    <a:pt x="224907" y="43884"/>
                    <a:pt x="235877" y="46626"/>
                  </a:cubicBezTo>
                  <a:lnTo>
                    <a:pt x="235877" y="183765"/>
                  </a:lnTo>
                  <a:lnTo>
                    <a:pt x="271533" y="183765"/>
                  </a:lnTo>
                  <a:lnTo>
                    <a:pt x="271533" y="68569"/>
                  </a:lnTo>
                  <a:cubicBezTo>
                    <a:pt x="318160" y="104225"/>
                    <a:pt x="337360" y="164566"/>
                    <a:pt x="320904" y="219421"/>
                  </a:cubicBezTo>
                  <a:lnTo>
                    <a:pt x="35656" y="219421"/>
                  </a:lnTo>
                  <a:cubicBezTo>
                    <a:pt x="27428" y="164566"/>
                    <a:pt x="46627" y="104225"/>
                    <a:pt x="93253" y="68569"/>
                  </a:cubicBezTo>
                  <a:close/>
                  <a:moveTo>
                    <a:pt x="183766" y="331874"/>
                  </a:moveTo>
                  <a:cubicBezTo>
                    <a:pt x="131653" y="331874"/>
                    <a:pt x="82283" y="304447"/>
                    <a:pt x="54855" y="257819"/>
                  </a:cubicBezTo>
                  <a:lnTo>
                    <a:pt x="309932" y="257819"/>
                  </a:lnTo>
                  <a:cubicBezTo>
                    <a:pt x="285247" y="304447"/>
                    <a:pt x="235877" y="331874"/>
                    <a:pt x="183766" y="331874"/>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4" name="Google Shape;1264;p52"/>
            <p:cNvSpPr/>
            <p:nvPr/>
          </p:nvSpPr>
          <p:spPr>
            <a:xfrm>
              <a:off x="811931" y="5476778"/>
              <a:ext cx="921570" cy="773459"/>
            </a:xfrm>
            <a:custGeom>
              <a:rect b="b" l="l" r="r" t="t"/>
              <a:pathLst>
                <a:path extrusionOk="0" h="773459" w="921570">
                  <a:moveTo>
                    <a:pt x="0" y="90511"/>
                  </a:moveTo>
                  <a:lnTo>
                    <a:pt x="0" y="680205"/>
                  </a:lnTo>
                  <a:cubicBezTo>
                    <a:pt x="0" y="732318"/>
                    <a:pt x="41142" y="773459"/>
                    <a:pt x="93255" y="773459"/>
                  </a:cubicBezTo>
                  <a:lnTo>
                    <a:pt x="331876" y="773459"/>
                  </a:lnTo>
                  <a:lnTo>
                    <a:pt x="331876" y="737803"/>
                  </a:lnTo>
                  <a:lnTo>
                    <a:pt x="93255" y="737803"/>
                  </a:lnTo>
                  <a:cubicBezTo>
                    <a:pt x="63085" y="737803"/>
                    <a:pt x="38399" y="713118"/>
                    <a:pt x="38399" y="682948"/>
                  </a:cubicBezTo>
                  <a:lnTo>
                    <a:pt x="38399" y="93254"/>
                  </a:lnTo>
                  <a:cubicBezTo>
                    <a:pt x="38399" y="63083"/>
                    <a:pt x="63085" y="38399"/>
                    <a:pt x="93255" y="38399"/>
                  </a:cubicBezTo>
                  <a:lnTo>
                    <a:pt x="831060" y="38399"/>
                  </a:lnTo>
                  <a:cubicBezTo>
                    <a:pt x="861230" y="38399"/>
                    <a:pt x="885915" y="63083"/>
                    <a:pt x="885915" y="93254"/>
                  </a:cubicBezTo>
                  <a:lnTo>
                    <a:pt x="885915" y="682948"/>
                  </a:lnTo>
                  <a:cubicBezTo>
                    <a:pt x="885915" y="696661"/>
                    <a:pt x="880429" y="710375"/>
                    <a:pt x="872201" y="718604"/>
                  </a:cubicBezTo>
                  <a:lnTo>
                    <a:pt x="899629" y="743289"/>
                  </a:lnTo>
                  <a:cubicBezTo>
                    <a:pt x="913343" y="726832"/>
                    <a:pt x="921571" y="704890"/>
                    <a:pt x="921571" y="682948"/>
                  </a:cubicBezTo>
                  <a:lnTo>
                    <a:pt x="921571" y="93254"/>
                  </a:lnTo>
                  <a:cubicBezTo>
                    <a:pt x="921571" y="41141"/>
                    <a:pt x="880429" y="0"/>
                    <a:pt x="828316" y="0"/>
                  </a:cubicBezTo>
                  <a:lnTo>
                    <a:pt x="90513" y="0"/>
                  </a:lnTo>
                  <a:cubicBezTo>
                    <a:pt x="41142" y="0"/>
                    <a:pt x="0" y="41141"/>
                    <a:pt x="0" y="90511"/>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5" name="Google Shape;1265;p52"/>
            <p:cNvSpPr/>
            <p:nvPr/>
          </p:nvSpPr>
          <p:spPr>
            <a:xfrm>
              <a:off x="885987" y="5550832"/>
              <a:ext cx="35655" cy="35655"/>
            </a:xfrm>
            <a:custGeom>
              <a:rect b="b" l="l" r="r" t="t"/>
              <a:pathLst>
                <a:path extrusionOk="0" h="35655" w="35655">
                  <a:moveTo>
                    <a:pt x="0" y="0"/>
                  </a:moveTo>
                  <a:lnTo>
                    <a:pt x="35655" y="0"/>
                  </a:lnTo>
                  <a:lnTo>
                    <a:pt x="35655" y="35656"/>
                  </a:lnTo>
                  <a:lnTo>
                    <a:pt x="0" y="356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p52"/>
            <p:cNvSpPr/>
            <p:nvPr/>
          </p:nvSpPr>
          <p:spPr>
            <a:xfrm>
              <a:off x="960041" y="5550832"/>
              <a:ext cx="35655" cy="35655"/>
            </a:xfrm>
            <a:custGeom>
              <a:rect b="b" l="l" r="r" t="t"/>
              <a:pathLst>
                <a:path extrusionOk="0" h="35655" w="35655">
                  <a:moveTo>
                    <a:pt x="0" y="0"/>
                  </a:moveTo>
                  <a:lnTo>
                    <a:pt x="35656" y="0"/>
                  </a:lnTo>
                  <a:lnTo>
                    <a:pt x="35656" y="35656"/>
                  </a:lnTo>
                  <a:lnTo>
                    <a:pt x="0" y="356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7" name="Google Shape;1267;p52"/>
            <p:cNvSpPr/>
            <p:nvPr/>
          </p:nvSpPr>
          <p:spPr>
            <a:xfrm>
              <a:off x="1031353" y="5550832"/>
              <a:ext cx="35655" cy="35655"/>
            </a:xfrm>
            <a:custGeom>
              <a:rect b="b" l="l" r="r" t="t"/>
              <a:pathLst>
                <a:path extrusionOk="0" h="35655" w="35655">
                  <a:moveTo>
                    <a:pt x="-1" y="0"/>
                  </a:moveTo>
                  <a:lnTo>
                    <a:pt x="35655" y="0"/>
                  </a:lnTo>
                  <a:lnTo>
                    <a:pt x="35655" y="35656"/>
                  </a:lnTo>
                  <a:lnTo>
                    <a:pt x="-1" y="356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8" name="Google Shape;1268;p52"/>
            <p:cNvSpPr/>
            <p:nvPr/>
          </p:nvSpPr>
          <p:spPr>
            <a:xfrm>
              <a:off x="921643" y="5937562"/>
              <a:ext cx="35655" cy="109710"/>
            </a:xfrm>
            <a:custGeom>
              <a:rect b="b" l="l" r="r" t="t"/>
              <a:pathLst>
                <a:path extrusionOk="0" h="109710" w="35655">
                  <a:moveTo>
                    <a:pt x="-1" y="0"/>
                  </a:moveTo>
                  <a:lnTo>
                    <a:pt x="35655" y="0"/>
                  </a:lnTo>
                  <a:lnTo>
                    <a:pt x="35655" y="109710"/>
                  </a:lnTo>
                  <a:lnTo>
                    <a:pt x="-1" y="10971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9" name="Google Shape;1269;p52"/>
            <p:cNvSpPr/>
            <p:nvPr/>
          </p:nvSpPr>
          <p:spPr>
            <a:xfrm>
              <a:off x="995697" y="5827851"/>
              <a:ext cx="35655" cy="222163"/>
            </a:xfrm>
            <a:custGeom>
              <a:rect b="b" l="l" r="r" t="t"/>
              <a:pathLst>
                <a:path extrusionOk="0" h="222163" w="35655">
                  <a:moveTo>
                    <a:pt x="0" y="0"/>
                  </a:moveTo>
                  <a:lnTo>
                    <a:pt x="35655" y="0"/>
                  </a:lnTo>
                  <a:lnTo>
                    <a:pt x="35655" y="222164"/>
                  </a:lnTo>
                  <a:lnTo>
                    <a:pt x="0" y="222164"/>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0" name="Google Shape;1270;p52"/>
            <p:cNvSpPr/>
            <p:nvPr/>
          </p:nvSpPr>
          <p:spPr>
            <a:xfrm>
              <a:off x="1069752" y="5882706"/>
              <a:ext cx="35655" cy="167308"/>
            </a:xfrm>
            <a:custGeom>
              <a:rect b="b" l="l" r="r" t="t"/>
              <a:pathLst>
                <a:path extrusionOk="0" h="167308" w="35655">
                  <a:moveTo>
                    <a:pt x="0" y="0"/>
                  </a:moveTo>
                  <a:lnTo>
                    <a:pt x="35656" y="0"/>
                  </a:lnTo>
                  <a:lnTo>
                    <a:pt x="35656" y="167308"/>
                  </a:lnTo>
                  <a:lnTo>
                    <a:pt x="0" y="167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71" name="Google Shape;1271;p52"/>
          <p:cNvGrpSpPr/>
          <p:nvPr/>
        </p:nvGrpSpPr>
        <p:grpSpPr>
          <a:xfrm>
            <a:off x="4703381" y="4029526"/>
            <a:ext cx="763035" cy="762388"/>
            <a:chOff x="8736336" y="773976"/>
            <a:chExt cx="925001" cy="925018"/>
          </a:xfrm>
        </p:grpSpPr>
        <p:sp>
          <p:nvSpPr>
            <p:cNvPr id="1272" name="Google Shape;1272;p52"/>
            <p:cNvSpPr/>
            <p:nvPr/>
          </p:nvSpPr>
          <p:spPr>
            <a:xfrm>
              <a:off x="8880867" y="773976"/>
              <a:ext cx="636011" cy="925018"/>
            </a:xfrm>
            <a:custGeom>
              <a:rect b="b" l="l" r="r" t="t"/>
              <a:pathLst>
                <a:path extrusionOk="0" h="925018" w="636011">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3" name="Google Shape;1273;p52"/>
            <p:cNvSpPr/>
            <p:nvPr/>
          </p:nvSpPr>
          <p:spPr>
            <a:xfrm>
              <a:off x="8736336" y="1077510"/>
              <a:ext cx="101172" cy="28906"/>
            </a:xfrm>
            <a:custGeom>
              <a:rect b="b" l="l" r="r" t="t"/>
              <a:pathLst>
                <a:path extrusionOk="0" h="28906" w="101172">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4" name="Google Shape;1274;p52"/>
            <p:cNvSpPr/>
            <p:nvPr/>
          </p:nvSpPr>
          <p:spPr>
            <a:xfrm>
              <a:off x="8796859" y="1265589"/>
              <a:ext cx="91235" cy="64850"/>
            </a:xfrm>
            <a:custGeom>
              <a:rect b="b" l="l" r="r" t="t"/>
              <a:pathLst>
                <a:path extrusionOk="0" h="64850" w="91235">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5" name="Google Shape;1275;p52"/>
            <p:cNvSpPr/>
            <p:nvPr/>
          </p:nvSpPr>
          <p:spPr>
            <a:xfrm>
              <a:off x="8796457" y="853486"/>
              <a:ext cx="91499" cy="65041"/>
            </a:xfrm>
            <a:custGeom>
              <a:rect b="b" l="l" r="r" t="t"/>
              <a:pathLst>
                <a:path extrusionOk="0" h="65041" w="91499">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6" name="Google Shape;1276;p52"/>
            <p:cNvSpPr/>
            <p:nvPr/>
          </p:nvSpPr>
          <p:spPr>
            <a:xfrm>
              <a:off x="9560165" y="1077510"/>
              <a:ext cx="101172" cy="28906"/>
            </a:xfrm>
            <a:custGeom>
              <a:rect b="b" l="l" r="r" t="t"/>
              <a:pathLst>
                <a:path extrusionOk="0" h="28906" w="101172">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7" name="Google Shape;1277;p52"/>
            <p:cNvSpPr/>
            <p:nvPr/>
          </p:nvSpPr>
          <p:spPr>
            <a:xfrm>
              <a:off x="9510483" y="1265401"/>
              <a:ext cx="91047" cy="65039"/>
            </a:xfrm>
            <a:custGeom>
              <a:rect b="b" l="l" r="r" t="t"/>
              <a:pathLst>
                <a:path extrusionOk="0" h="65039" w="91047">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8" name="Google Shape;1278;p52"/>
            <p:cNvSpPr/>
            <p:nvPr/>
          </p:nvSpPr>
          <p:spPr>
            <a:xfrm>
              <a:off x="9509975" y="853486"/>
              <a:ext cx="91742" cy="65041"/>
            </a:xfrm>
            <a:custGeom>
              <a:rect b="b" l="l" r="r" t="t"/>
              <a:pathLst>
                <a:path extrusionOk="0" h="65041" w="91742">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79" name="Google Shape;1279;p52"/>
          <p:cNvGrpSpPr/>
          <p:nvPr/>
        </p:nvGrpSpPr>
        <p:grpSpPr>
          <a:xfrm>
            <a:off x="6421718" y="3969310"/>
            <a:ext cx="746895" cy="738563"/>
            <a:chOff x="6615628" y="2116894"/>
            <a:chExt cx="1066935" cy="1001107"/>
          </a:xfrm>
        </p:grpSpPr>
        <p:sp>
          <p:nvSpPr>
            <p:cNvPr id="1280" name="Google Shape;1280;p52"/>
            <p:cNvSpPr/>
            <p:nvPr/>
          </p:nvSpPr>
          <p:spPr>
            <a:xfrm>
              <a:off x="7164181" y="2221119"/>
              <a:ext cx="357393" cy="537581"/>
            </a:xfrm>
            <a:custGeom>
              <a:rect b="b" l="l" r="r" t="t"/>
              <a:pathLst>
                <a:path extrusionOk="0" h="537581" w="357393">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1" name="Google Shape;1281;p52"/>
            <p:cNvSpPr/>
            <p:nvPr/>
          </p:nvSpPr>
          <p:spPr>
            <a:xfrm>
              <a:off x="7361660" y="2296927"/>
              <a:ext cx="93253" cy="100442"/>
            </a:xfrm>
            <a:custGeom>
              <a:rect b="b" l="l" r="r" t="t"/>
              <a:pathLst>
                <a:path extrusionOk="0" h="100442" w="93253">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2" name="Google Shape;1282;p52"/>
            <p:cNvSpPr/>
            <p:nvPr/>
          </p:nvSpPr>
          <p:spPr>
            <a:xfrm>
              <a:off x="7328747" y="2116894"/>
              <a:ext cx="32913" cy="68569"/>
            </a:xfrm>
            <a:custGeom>
              <a:rect b="b" l="l" r="r" t="t"/>
              <a:pathLst>
                <a:path extrusionOk="0" h="68569" w="32913">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3" name="Google Shape;1283;p52"/>
            <p:cNvSpPr/>
            <p:nvPr/>
          </p:nvSpPr>
          <p:spPr>
            <a:xfrm>
              <a:off x="7205857" y="2139370"/>
              <a:ext cx="50892" cy="68034"/>
            </a:xfrm>
            <a:custGeom>
              <a:rect b="b" l="l" r="r" t="t"/>
              <a:pathLst>
                <a:path extrusionOk="0" h="68034" w="50892">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4" name="Google Shape;1284;p52"/>
            <p:cNvSpPr/>
            <p:nvPr/>
          </p:nvSpPr>
          <p:spPr>
            <a:xfrm>
              <a:off x="7110698" y="2208776"/>
              <a:ext cx="62787" cy="58969"/>
            </a:xfrm>
            <a:custGeom>
              <a:rect b="b" l="l" r="r" t="t"/>
              <a:pathLst>
                <a:path extrusionOk="0" h="58969" w="62787">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5" name="Google Shape;1285;p52"/>
            <p:cNvSpPr/>
            <p:nvPr/>
          </p:nvSpPr>
          <p:spPr>
            <a:xfrm>
              <a:off x="7055994" y="2313154"/>
              <a:ext cx="67758" cy="46322"/>
            </a:xfrm>
            <a:custGeom>
              <a:rect b="b" l="l" r="r" t="t"/>
              <a:pathLst>
                <a:path extrusionOk="0" h="46322" w="67758">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6" name="Google Shape;1286;p52"/>
            <p:cNvSpPr/>
            <p:nvPr/>
          </p:nvSpPr>
          <p:spPr>
            <a:xfrm>
              <a:off x="7042363" y="2426288"/>
              <a:ext cx="72448" cy="37330"/>
            </a:xfrm>
            <a:custGeom>
              <a:rect b="b" l="l" r="r" t="t"/>
              <a:pathLst>
                <a:path extrusionOk="0" h="37330" w="72448">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7" name="Google Shape;1287;p52"/>
            <p:cNvSpPr/>
            <p:nvPr/>
          </p:nvSpPr>
          <p:spPr>
            <a:xfrm>
              <a:off x="7572853" y="2426826"/>
              <a:ext cx="71312" cy="38398"/>
            </a:xfrm>
            <a:custGeom>
              <a:rect b="b" l="l" r="r" t="t"/>
              <a:pathLst>
                <a:path extrusionOk="0" h="38398" w="71312">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8" name="Google Shape;1288;p52"/>
            <p:cNvSpPr/>
            <p:nvPr/>
          </p:nvSpPr>
          <p:spPr>
            <a:xfrm>
              <a:off x="7563912" y="2313659"/>
              <a:ext cx="67253" cy="44597"/>
            </a:xfrm>
            <a:custGeom>
              <a:rect b="b" l="l" r="r" t="t"/>
              <a:pathLst>
                <a:path extrusionOk="0" h="44597" w="67253">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9" name="Google Shape;1289;p52"/>
            <p:cNvSpPr/>
            <p:nvPr/>
          </p:nvSpPr>
          <p:spPr>
            <a:xfrm>
              <a:off x="7509084" y="2210148"/>
              <a:ext cx="63768" cy="58969"/>
            </a:xfrm>
            <a:custGeom>
              <a:rect b="b" l="l" r="r" t="t"/>
              <a:pathLst>
                <a:path extrusionOk="0" h="58969" w="63768">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0" name="Google Shape;1290;p52"/>
            <p:cNvSpPr/>
            <p:nvPr/>
          </p:nvSpPr>
          <p:spPr>
            <a:xfrm>
              <a:off x="7425430" y="2137807"/>
              <a:ext cx="49712" cy="69597"/>
            </a:xfrm>
            <a:custGeom>
              <a:rect b="b" l="l" r="r" t="t"/>
              <a:pathLst>
                <a:path extrusionOk="0" h="69597" w="49712">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1" name="Google Shape;1291;p52"/>
            <p:cNvSpPr/>
            <p:nvPr/>
          </p:nvSpPr>
          <p:spPr>
            <a:xfrm>
              <a:off x="6615628" y="2654475"/>
              <a:ext cx="1066935" cy="463526"/>
            </a:xfrm>
            <a:custGeom>
              <a:rect b="b" l="l" r="r" t="t"/>
              <a:pathLst>
                <a:path extrusionOk="0" h="463526" w="1066935">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92" name="Google Shape;1292;p52"/>
          <p:cNvGrpSpPr/>
          <p:nvPr/>
        </p:nvGrpSpPr>
        <p:grpSpPr>
          <a:xfrm>
            <a:off x="8281771" y="4010410"/>
            <a:ext cx="690631" cy="777027"/>
            <a:chOff x="10404966" y="1987546"/>
            <a:chExt cx="1091621" cy="1086133"/>
          </a:xfrm>
        </p:grpSpPr>
        <p:sp>
          <p:nvSpPr>
            <p:cNvPr id="1293" name="Google Shape;1293;p52"/>
            <p:cNvSpPr/>
            <p:nvPr/>
          </p:nvSpPr>
          <p:spPr>
            <a:xfrm>
              <a:off x="10643587" y="2308449"/>
              <a:ext cx="853000" cy="342845"/>
            </a:xfrm>
            <a:custGeom>
              <a:rect b="b" l="l" r="r" t="t"/>
              <a:pathLst>
                <a:path extrusionOk="0" h="342845" w="853000">
                  <a:moveTo>
                    <a:pt x="740547" y="0"/>
                  </a:moveTo>
                  <a:cubicBezTo>
                    <a:pt x="685692" y="0"/>
                    <a:pt x="639064" y="41141"/>
                    <a:pt x="630837" y="93254"/>
                  </a:cubicBezTo>
                  <a:lnTo>
                    <a:pt x="584209" y="93254"/>
                  </a:lnTo>
                  <a:cubicBezTo>
                    <a:pt x="575981" y="93254"/>
                    <a:pt x="567753" y="101482"/>
                    <a:pt x="567753" y="109710"/>
                  </a:cubicBezTo>
                  <a:cubicBezTo>
                    <a:pt x="567753" y="117939"/>
                    <a:pt x="575981" y="126167"/>
                    <a:pt x="584209" y="126167"/>
                  </a:cubicBezTo>
                  <a:lnTo>
                    <a:pt x="644550" y="126167"/>
                  </a:lnTo>
                  <a:cubicBezTo>
                    <a:pt x="652778" y="126167"/>
                    <a:pt x="661007" y="117939"/>
                    <a:pt x="661007" y="109710"/>
                  </a:cubicBezTo>
                  <a:cubicBezTo>
                    <a:pt x="661007" y="65827"/>
                    <a:pt x="696663" y="30171"/>
                    <a:pt x="740547" y="30171"/>
                  </a:cubicBezTo>
                  <a:cubicBezTo>
                    <a:pt x="784432" y="30171"/>
                    <a:pt x="820087" y="65827"/>
                    <a:pt x="820087" y="109710"/>
                  </a:cubicBezTo>
                  <a:lnTo>
                    <a:pt x="820087" y="172794"/>
                  </a:lnTo>
                  <a:cubicBezTo>
                    <a:pt x="820087" y="216678"/>
                    <a:pt x="784432" y="252334"/>
                    <a:pt x="740547" y="252334"/>
                  </a:cubicBezTo>
                  <a:cubicBezTo>
                    <a:pt x="696663" y="252334"/>
                    <a:pt x="661007" y="216678"/>
                    <a:pt x="661007" y="172794"/>
                  </a:cubicBezTo>
                  <a:cubicBezTo>
                    <a:pt x="661007" y="164566"/>
                    <a:pt x="652778" y="156337"/>
                    <a:pt x="644550" y="156337"/>
                  </a:cubicBezTo>
                  <a:lnTo>
                    <a:pt x="126167" y="156337"/>
                  </a:lnTo>
                  <a:cubicBezTo>
                    <a:pt x="117939" y="156337"/>
                    <a:pt x="109711" y="148109"/>
                    <a:pt x="109711" y="139881"/>
                  </a:cubicBezTo>
                  <a:cubicBezTo>
                    <a:pt x="109711" y="131653"/>
                    <a:pt x="117939" y="123424"/>
                    <a:pt x="126167" y="123424"/>
                  </a:cubicBezTo>
                  <a:lnTo>
                    <a:pt x="515640" y="123424"/>
                  </a:lnTo>
                  <a:cubicBezTo>
                    <a:pt x="523869" y="123424"/>
                    <a:pt x="532097" y="115196"/>
                    <a:pt x="532097" y="106968"/>
                  </a:cubicBezTo>
                  <a:cubicBezTo>
                    <a:pt x="532097" y="98740"/>
                    <a:pt x="523869" y="90511"/>
                    <a:pt x="515640" y="90511"/>
                  </a:cubicBezTo>
                  <a:lnTo>
                    <a:pt x="222164" y="90511"/>
                  </a:lnTo>
                  <a:cubicBezTo>
                    <a:pt x="202965" y="49370"/>
                    <a:pt x="161823" y="24685"/>
                    <a:pt x="117939" y="24685"/>
                  </a:cubicBezTo>
                  <a:cubicBezTo>
                    <a:pt x="52112" y="24685"/>
                    <a:pt x="0" y="76797"/>
                    <a:pt x="0" y="142624"/>
                  </a:cubicBezTo>
                  <a:cubicBezTo>
                    <a:pt x="0" y="181022"/>
                    <a:pt x="19200" y="213936"/>
                    <a:pt x="46627" y="235878"/>
                  </a:cubicBezTo>
                  <a:lnTo>
                    <a:pt x="30171" y="282505"/>
                  </a:lnTo>
                  <a:cubicBezTo>
                    <a:pt x="24685" y="296218"/>
                    <a:pt x="27428" y="309932"/>
                    <a:pt x="35656" y="323646"/>
                  </a:cubicBezTo>
                  <a:cubicBezTo>
                    <a:pt x="43884" y="334617"/>
                    <a:pt x="57598" y="342845"/>
                    <a:pt x="71312" y="342845"/>
                  </a:cubicBezTo>
                  <a:lnTo>
                    <a:pt x="161823" y="342845"/>
                  </a:lnTo>
                  <a:cubicBezTo>
                    <a:pt x="175537" y="342845"/>
                    <a:pt x="189251" y="334617"/>
                    <a:pt x="197480" y="323646"/>
                  </a:cubicBezTo>
                  <a:cubicBezTo>
                    <a:pt x="205708" y="312675"/>
                    <a:pt x="208450" y="296218"/>
                    <a:pt x="202965" y="282505"/>
                  </a:cubicBezTo>
                  <a:lnTo>
                    <a:pt x="186508" y="235878"/>
                  </a:lnTo>
                  <a:cubicBezTo>
                    <a:pt x="202965" y="222164"/>
                    <a:pt x="216678" y="205707"/>
                    <a:pt x="224907" y="186508"/>
                  </a:cubicBezTo>
                  <a:lnTo>
                    <a:pt x="630837" y="186508"/>
                  </a:lnTo>
                  <a:cubicBezTo>
                    <a:pt x="639064" y="238620"/>
                    <a:pt x="685692" y="279762"/>
                    <a:pt x="740547" y="279762"/>
                  </a:cubicBezTo>
                  <a:cubicBezTo>
                    <a:pt x="800888" y="279762"/>
                    <a:pt x="853001" y="230392"/>
                    <a:pt x="853001" y="167309"/>
                  </a:cubicBezTo>
                  <a:lnTo>
                    <a:pt x="853001" y="104225"/>
                  </a:lnTo>
                  <a:cubicBezTo>
                    <a:pt x="853001" y="52113"/>
                    <a:pt x="800888" y="0"/>
                    <a:pt x="740547" y="0"/>
                  </a:cubicBezTo>
                  <a:lnTo>
                    <a:pt x="740547" y="0"/>
                  </a:lnTo>
                  <a:close/>
                  <a:moveTo>
                    <a:pt x="159080" y="222164"/>
                  </a:moveTo>
                  <a:cubicBezTo>
                    <a:pt x="153595" y="224906"/>
                    <a:pt x="150852" y="233135"/>
                    <a:pt x="150852" y="241363"/>
                  </a:cubicBezTo>
                  <a:lnTo>
                    <a:pt x="172794" y="301704"/>
                  </a:lnTo>
                  <a:cubicBezTo>
                    <a:pt x="172794" y="304447"/>
                    <a:pt x="172794" y="309932"/>
                    <a:pt x="170052" y="312675"/>
                  </a:cubicBezTo>
                  <a:cubicBezTo>
                    <a:pt x="167309" y="315418"/>
                    <a:pt x="164566" y="318161"/>
                    <a:pt x="159080" y="318161"/>
                  </a:cubicBezTo>
                  <a:lnTo>
                    <a:pt x="68569" y="318161"/>
                  </a:lnTo>
                  <a:cubicBezTo>
                    <a:pt x="65826" y="318161"/>
                    <a:pt x="60341" y="315418"/>
                    <a:pt x="57598" y="312675"/>
                  </a:cubicBezTo>
                  <a:cubicBezTo>
                    <a:pt x="54855" y="309932"/>
                    <a:pt x="54855" y="304447"/>
                    <a:pt x="54855" y="301704"/>
                  </a:cubicBezTo>
                  <a:lnTo>
                    <a:pt x="76797" y="241363"/>
                  </a:lnTo>
                  <a:cubicBezTo>
                    <a:pt x="79540" y="233135"/>
                    <a:pt x="76797" y="224906"/>
                    <a:pt x="68569" y="222164"/>
                  </a:cubicBezTo>
                  <a:cubicBezTo>
                    <a:pt x="41142" y="205707"/>
                    <a:pt x="24685" y="178280"/>
                    <a:pt x="24685" y="148109"/>
                  </a:cubicBezTo>
                  <a:cubicBezTo>
                    <a:pt x="24685" y="101482"/>
                    <a:pt x="63083" y="63084"/>
                    <a:pt x="109711" y="63084"/>
                  </a:cubicBezTo>
                  <a:cubicBezTo>
                    <a:pt x="137138" y="63084"/>
                    <a:pt x="161823" y="76797"/>
                    <a:pt x="178280" y="95997"/>
                  </a:cubicBezTo>
                  <a:lnTo>
                    <a:pt x="117939" y="95997"/>
                  </a:lnTo>
                  <a:cubicBezTo>
                    <a:pt x="90511" y="95997"/>
                    <a:pt x="68569" y="117939"/>
                    <a:pt x="68569" y="145366"/>
                  </a:cubicBezTo>
                  <a:cubicBezTo>
                    <a:pt x="68569" y="172794"/>
                    <a:pt x="90511" y="194736"/>
                    <a:pt x="117939" y="194736"/>
                  </a:cubicBezTo>
                  <a:lnTo>
                    <a:pt x="181023" y="194736"/>
                  </a:lnTo>
                  <a:cubicBezTo>
                    <a:pt x="181023" y="202965"/>
                    <a:pt x="170052" y="213936"/>
                    <a:pt x="159080" y="222164"/>
                  </a:cubicBezTo>
                  <a:lnTo>
                    <a:pt x="159080" y="222164"/>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94" name="Google Shape;1294;p52"/>
            <p:cNvGrpSpPr/>
            <p:nvPr/>
          </p:nvGrpSpPr>
          <p:grpSpPr>
            <a:xfrm>
              <a:off x="10404966" y="1987546"/>
              <a:ext cx="1025795" cy="1086133"/>
              <a:chOff x="10404966" y="1987546"/>
              <a:chExt cx="1025795" cy="1086133"/>
            </a:xfrm>
          </p:grpSpPr>
          <p:sp>
            <p:nvSpPr>
              <p:cNvPr id="1295" name="Google Shape;1295;p52"/>
              <p:cNvSpPr/>
              <p:nvPr/>
            </p:nvSpPr>
            <p:spPr>
              <a:xfrm>
                <a:off x="10404966" y="2250851"/>
                <a:ext cx="681982" cy="822828"/>
              </a:xfrm>
              <a:custGeom>
                <a:rect b="b" l="l" r="r" t="t"/>
                <a:pathLst>
                  <a:path extrusionOk="0" h="822828" w="681982">
                    <a:moveTo>
                      <a:pt x="669236" y="290733"/>
                    </a:moveTo>
                    <a:cubicBezTo>
                      <a:pt x="661007" y="290733"/>
                      <a:pt x="652779" y="298961"/>
                      <a:pt x="652779" y="307189"/>
                    </a:cubicBezTo>
                    <a:lnTo>
                      <a:pt x="652779" y="704890"/>
                    </a:lnTo>
                    <a:cubicBezTo>
                      <a:pt x="652779" y="754260"/>
                      <a:pt x="614381" y="792658"/>
                      <a:pt x="565010" y="792658"/>
                    </a:cubicBezTo>
                    <a:lnTo>
                      <a:pt x="120682" y="792658"/>
                    </a:lnTo>
                    <a:cubicBezTo>
                      <a:pt x="71312" y="792658"/>
                      <a:pt x="32914" y="754260"/>
                      <a:pt x="32914" y="704890"/>
                    </a:cubicBezTo>
                    <a:lnTo>
                      <a:pt x="32914" y="16456"/>
                    </a:lnTo>
                    <a:cubicBezTo>
                      <a:pt x="32914" y="8228"/>
                      <a:pt x="24686" y="0"/>
                      <a:pt x="16457" y="0"/>
                    </a:cubicBezTo>
                    <a:cubicBezTo>
                      <a:pt x="8229" y="0"/>
                      <a:pt x="0" y="8228"/>
                      <a:pt x="0" y="16456"/>
                    </a:cubicBezTo>
                    <a:lnTo>
                      <a:pt x="0" y="704890"/>
                    </a:lnTo>
                    <a:cubicBezTo>
                      <a:pt x="0" y="770716"/>
                      <a:pt x="52113" y="822829"/>
                      <a:pt x="117940" y="822829"/>
                    </a:cubicBezTo>
                    <a:lnTo>
                      <a:pt x="562267" y="822829"/>
                    </a:lnTo>
                    <a:cubicBezTo>
                      <a:pt x="628094" y="822829"/>
                      <a:pt x="680207" y="770716"/>
                      <a:pt x="680207" y="704890"/>
                    </a:cubicBezTo>
                    <a:lnTo>
                      <a:pt x="680207" y="307189"/>
                    </a:lnTo>
                    <a:cubicBezTo>
                      <a:pt x="685692" y="296218"/>
                      <a:pt x="677464" y="290733"/>
                      <a:pt x="669236" y="290733"/>
                    </a:cubicBezTo>
                    <a:lnTo>
                      <a:pt x="669236" y="290733"/>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6" name="Google Shape;1296;p52"/>
              <p:cNvSpPr/>
              <p:nvPr/>
            </p:nvSpPr>
            <p:spPr>
              <a:xfrm>
                <a:off x="10409739" y="1987546"/>
                <a:ext cx="680919" cy="381243"/>
              </a:xfrm>
              <a:custGeom>
                <a:rect b="b" l="l" r="r" t="t"/>
                <a:pathLst>
                  <a:path extrusionOk="0" h="381243" w="680919">
                    <a:moveTo>
                      <a:pt x="11684" y="224906"/>
                    </a:moveTo>
                    <a:cubicBezTo>
                      <a:pt x="19913" y="224906"/>
                      <a:pt x="28141" y="216678"/>
                      <a:pt x="28141" y="208450"/>
                    </a:cubicBezTo>
                    <a:lnTo>
                      <a:pt x="28141" y="117939"/>
                    </a:lnTo>
                    <a:cubicBezTo>
                      <a:pt x="28141" y="68569"/>
                      <a:pt x="66540" y="30171"/>
                      <a:pt x="115910" y="30171"/>
                    </a:cubicBezTo>
                    <a:lnTo>
                      <a:pt x="560238" y="30171"/>
                    </a:lnTo>
                    <a:cubicBezTo>
                      <a:pt x="609608" y="30171"/>
                      <a:pt x="648007" y="68569"/>
                      <a:pt x="648007" y="117939"/>
                    </a:cubicBezTo>
                    <a:lnTo>
                      <a:pt x="648007" y="364787"/>
                    </a:lnTo>
                    <a:cubicBezTo>
                      <a:pt x="648007" y="373016"/>
                      <a:pt x="656235" y="381244"/>
                      <a:pt x="664464" y="381244"/>
                    </a:cubicBezTo>
                    <a:cubicBezTo>
                      <a:pt x="672692" y="381244"/>
                      <a:pt x="680920" y="373016"/>
                      <a:pt x="680920" y="364787"/>
                    </a:cubicBezTo>
                    <a:lnTo>
                      <a:pt x="680920" y="117939"/>
                    </a:lnTo>
                    <a:cubicBezTo>
                      <a:pt x="680920" y="52112"/>
                      <a:pt x="628807" y="0"/>
                      <a:pt x="562981" y="0"/>
                    </a:cubicBezTo>
                    <a:lnTo>
                      <a:pt x="118652" y="0"/>
                    </a:lnTo>
                    <a:cubicBezTo>
                      <a:pt x="52826" y="0"/>
                      <a:pt x="714" y="52112"/>
                      <a:pt x="714" y="117939"/>
                    </a:cubicBezTo>
                    <a:lnTo>
                      <a:pt x="714" y="208450"/>
                    </a:lnTo>
                    <a:cubicBezTo>
                      <a:pt x="-2029" y="219421"/>
                      <a:pt x="3456" y="224906"/>
                      <a:pt x="11684" y="224906"/>
                    </a:cubicBezTo>
                    <a:lnTo>
                      <a:pt x="11684" y="22490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7" name="Google Shape;1297;p52"/>
              <p:cNvSpPr/>
              <p:nvPr/>
            </p:nvSpPr>
            <p:spPr>
              <a:xfrm>
                <a:off x="10473536" y="2050629"/>
                <a:ext cx="554039" cy="954481"/>
              </a:xfrm>
              <a:custGeom>
                <a:rect b="b" l="l" r="r" t="t"/>
                <a:pathLst>
                  <a:path extrusionOk="0" h="954481" w="554039">
                    <a:moveTo>
                      <a:pt x="537583" y="318160"/>
                    </a:moveTo>
                    <a:cubicBezTo>
                      <a:pt x="545811" y="318160"/>
                      <a:pt x="554039" y="309932"/>
                      <a:pt x="554039" y="301704"/>
                    </a:cubicBezTo>
                    <a:lnTo>
                      <a:pt x="554039" y="54855"/>
                    </a:lnTo>
                    <a:cubicBezTo>
                      <a:pt x="554039" y="24685"/>
                      <a:pt x="529355" y="0"/>
                      <a:pt x="499184" y="0"/>
                    </a:cubicBezTo>
                    <a:lnTo>
                      <a:pt x="447072" y="0"/>
                    </a:lnTo>
                    <a:cubicBezTo>
                      <a:pt x="430615" y="0"/>
                      <a:pt x="419644" y="10971"/>
                      <a:pt x="414158" y="24685"/>
                    </a:cubicBezTo>
                    <a:cubicBezTo>
                      <a:pt x="411415" y="32913"/>
                      <a:pt x="405930" y="38399"/>
                      <a:pt x="397701" y="38399"/>
                    </a:cubicBezTo>
                    <a:lnTo>
                      <a:pt x="156338" y="38399"/>
                    </a:lnTo>
                    <a:cubicBezTo>
                      <a:pt x="148110" y="38399"/>
                      <a:pt x="142624" y="32913"/>
                      <a:pt x="139881" y="24685"/>
                    </a:cubicBezTo>
                    <a:cubicBezTo>
                      <a:pt x="134396" y="10971"/>
                      <a:pt x="120682" y="0"/>
                      <a:pt x="106969" y="0"/>
                    </a:cubicBezTo>
                    <a:lnTo>
                      <a:pt x="54855" y="0"/>
                    </a:lnTo>
                    <a:cubicBezTo>
                      <a:pt x="24686" y="0"/>
                      <a:pt x="0" y="24685"/>
                      <a:pt x="0" y="54855"/>
                    </a:cubicBezTo>
                    <a:lnTo>
                      <a:pt x="0" y="899626"/>
                    </a:lnTo>
                    <a:cubicBezTo>
                      <a:pt x="0" y="929796"/>
                      <a:pt x="24686" y="954481"/>
                      <a:pt x="54855" y="954481"/>
                    </a:cubicBezTo>
                    <a:lnTo>
                      <a:pt x="392216" y="954481"/>
                    </a:lnTo>
                    <a:cubicBezTo>
                      <a:pt x="400444" y="954481"/>
                      <a:pt x="408673" y="946253"/>
                      <a:pt x="408673" y="938025"/>
                    </a:cubicBezTo>
                    <a:cubicBezTo>
                      <a:pt x="408673" y="929796"/>
                      <a:pt x="400444" y="921568"/>
                      <a:pt x="392216" y="921568"/>
                    </a:cubicBezTo>
                    <a:lnTo>
                      <a:pt x="54855" y="921568"/>
                    </a:lnTo>
                    <a:cubicBezTo>
                      <a:pt x="41142" y="921568"/>
                      <a:pt x="30171" y="910597"/>
                      <a:pt x="30171" y="896883"/>
                    </a:cubicBezTo>
                    <a:lnTo>
                      <a:pt x="30171" y="52112"/>
                    </a:lnTo>
                    <a:cubicBezTo>
                      <a:pt x="30171" y="38399"/>
                      <a:pt x="41142" y="27428"/>
                      <a:pt x="54855" y="27428"/>
                    </a:cubicBezTo>
                    <a:lnTo>
                      <a:pt x="106969" y="27428"/>
                    </a:lnTo>
                    <a:cubicBezTo>
                      <a:pt x="109711" y="27428"/>
                      <a:pt x="109711" y="27428"/>
                      <a:pt x="109711" y="30170"/>
                    </a:cubicBezTo>
                    <a:cubicBezTo>
                      <a:pt x="115197" y="49370"/>
                      <a:pt x="134396" y="63084"/>
                      <a:pt x="156338" y="63084"/>
                    </a:cubicBezTo>
                    <a:lnTo>
                      <a:pt x="394959" y="63084"/>
                    </a:lnTo>
                    <a:cubicBezTo>
                      <a:pt x="416901" y="63084"/>
                      <a:pt x="436101" y="49370"/>
                      <a:pt x="441586" y="30170"/>
                    </a:cubicBezTo>
                    <a:cubicBezTo>
                      <a:pt x="441586" y="30170"/>
                      <a:pt x="444329" y="27428"/>
                      <a:pt x="444329" y="27428"/>
                    </a:cubicBezTo>
                    <a:lnTo>
                      <a:pt x="496441" y="27428"/>
                    </a:lnTo>
                    <a:cubicBezTo>
                      <a:pt x="510155" y="27428"/>
                      <a:pt x="521126" y="38399"/>
                      <a:pt x="521126" y="52112"/>
                    </a:cubicBezTo>
                    <a:lnTo>
                      <a:pt x="521126" y="298961"/>
                    </a:lnTo>
                    <a:cubicBezTo>
                      <a:pt x="521126" y="312675"/>
                      <a:pt x="529355" y="318160"/>
                      <a:pt x="537583" y="318160"/>
                    </a:cubicBezTo>
                    <a:lnTo>
                      <a:pt x="537583" y="31816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8" name="Google Shape;1298;p52"/>
              <p:cNvSpPr/>
              <p:nvPr/>
            </p:nvSpPr>
            <p:spPr>
              <a:xfrm>
                <a:off x="10915121" y="2538841"/>
                <a:ext cx="112453" cy="469012"/>
              </a:xfrm>
              <a:custGeom>
                <a:rect b="b" l="l" r="r" t="t"/>
                <a:pathLst>
                  <a:path extrusionOk="0" h="469012" w="112453">
                    <a:moveTo>
                      <a:pt x="0" y="452556"/>
                    </a:moveTo>
                    <a:cubicBezTo>
                      <a:pt x="0" y="460784"/>
                      <a:pt x="8229" y="469012"/>
                      <a:pt x="16457" y="469012"/>
                    </a:cubicBezTo>
                    <a:lnTo>
                      <a:pt x="57598" y="469012"/>
                    </a:lnTo>
                    <a:cubicBezTo>
                      <a:pt x="87769" y="469012"/>
                      <a:pt x="112454" y="444327"/>
                      <a:pt x="112454" y="414157"/>
                    </a:cubicBezTo>
                    <a:lnTo>
                      <a:pt x="112454" y="16456"/>
                    </a:lnTo>
                    <a:cubicBezTo>
                      <a:pt x="112454" y="8228"/>
                      <a:pt x="104226" y="0"/>
                      <a:pt x="95997" y="0"/>
                    </a:cubicBezTo>
                    <a:cubicBezTo>
                      <a:pt x="87769" y="0"/>
                      <a:pt x="79540" y="8228"/>
                      <a:pt x="79540" y="16456"/>
                    </a:cubicBezTo>
                    <a:lnTo>
                      <a:pt x="79540" y="414157"/>
                    </a:lnTo>
                    <a:cubicBezTo>
                      <a:pt x="79540" y="427871"/>
                      <a:pt x="68569" y="438842"/>
                      <a:pt x="54855" y="438842"/>
                    </a:cubicBezTo>
                    <a:lnTo>
                      <a:pt x="16457" y="438842"/>
                    </a:lnTo>
                    <a:cubicBezTo>
                      <a:pt x="8229" y="438842"/>
                      <a:pt x="0" y="444327"/>
                      <a:pt x="0" y="452556"/>
                    </a:cubicBezTo>
                    <a:lnTo>
                      <a:pt x="0" y="452556"/>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9" name="Google Shape;1299;p52"/>
              <p:cNvSpPr/>
              <p:nvPr/>
            </p:nvSpPr>
            <p:spPr>
              <a:xfrm>
                <a:off x="11332022" y="2371532"/>
                <a:ext cx="98739" cy="161822"/>
              </a:xfrm>
              <a:custGeom>
                <a:rect b="b" l="l" r="r" t="t"/>
                <a:pathLst>
                  <a:path extrusionOk="0" h="161822" w="98739">
                    <a:moveTo>
                      <a:pt x="98740" y="112453"/>
                    </a:moveTo>
                    <a:lnTo>
                      <a:pt x="98740" y="49370"/>
                    </a:lnTo>
                    <a:cubicBezTo>
                      <a:pt x="98740" y="21942"/>
                      <a:pt x="76797" y="0"/>
                      <a:pt x="49369" y="0"/>
                    </a:cubicBezTo>
                    <a:cubicBezTo>
                      <a:pt x="21942" y="0"/>
                      <a:pt x="0" y="21942"/>
                      <a:pt x="0" y="49370"/>
                    </a:cubicBezTo>
                    <a:lnTo>
                      <a:pt x="0" y="112453"/>
                    </a:lnTo>
                    <a:cubicBezTo>
                      <a:pt x="0" y="139881"/>
                      <a:pt x="21942" y="161823"/>
                      <a:pt x="49369" y="161823"/>
                    </a:cubicBezTo>
                    <a:cubicBezTo>
                      <a:pt x="76797" y="161823"/>
                      <a:pt x="98740" y="139881"/>
                      <a:pt x="98740" y="112453"/>
                    </a:cubicBezTo>
                    <a:lnTo>
                      <a:pt x="98740" y="112453"/>
                    </a:lnTo>
                    <a:close/>
                    <a:moveTo>
                      <a:pt x="35656" y="112453"/>
                    </a:moveTo>
                    <a:lnTo>
                      <a:pt x="35656" y="49370"/>
                    </a:lnTo>
                    <a:cubicBezTo>
                      <a:pt x="35656" y="41141"/>
                      <a:pt x="43884" y="32913"/>
                      <a:pt x="52112" y="32913"/>
                    </a:cubicBezTo>
                    <a:cubicBezTo>
                      <a:pt x="60340" y="32913"/>
                      <a:pt x="68569" y="41141"/>
                      <a:pt x="68569" y="49370"/>
                    </a:cubicBezTo>
                    <a:lnTo>
                      <a:pt x="68569" y="112453"/>
                    </a:lnTo>
                    <a:cubicBezTo>
                      <a:pt x="68569" y="120681"/>
                      <a:pt x="60340" y="128910"/>
                      <a:pt x="52112" y="128910"/>
                    </a:cubicBezTo>
                    <a:cubicBezTo>
                      <a:pt x="43884" y="128910"/>
                      <a:pt x="35656" y="120681"/>
                      <a:pt x="35656" y="112453"/>
                    </a:cubicBezTo>
                    <a:lnTo>
                      <a:pt x="35656" y="112453"/>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0" name="Google Shape;1300;p52"/>
              <p:cNvSpPr/>
              <p:nvPr/>
            </p:nvSpPr>
            <p:spPr>
              <a:xfrm>
                <a:off x="10544848" y="2733577"/>
                <a:ext cx="405930" cy="178279"/>
              </a:xfrm>
              <a:custGeom>
                <a:rect b="b" l="l" r="r" t="t"/>
                <a:pathLst>
                  <a:path extrusionOk="0" h="178279" w="405930">
                    <a:moveTo>
                      <a:pt x="367531" y="0"/>
                    </a:moveTo>
                    <a:lnTo>
                      <a:pt x="38399" y="0"/>
                    </a:lnTo>
                    <a:cubicBezTo>
                      <a:pt x="16457" y="0"/>
                      <a:pt x="0" y="16457"/>
                      <a:pt x="0" y="38399"/>
                    </a:cubicBezTo>
                    <a:lnTo>
                      <a:pt x="0" y="139881"/>
                    </a:lnTo>
                    <a:cubicBezTo>
                      <a:pt x="0" y="161823"/>
                      <a:pt x="16457" y="178280"/>
                      <a:pt x="38399" y="178280"/>
                    </a:cubicBezTo>
                    <a:lnTo>
                      <a:pt x="367531" y="178280"/>
                    </a:lnTo>
                    <a:cubicBezTo>
                      <a:pt x="389473" y="178280"/>
                      <a:pt x="405930" y="161823"/>
                      <a:pt x="405930" y="139881"/>
                    </a:cubicBezTo>
                    <a:lnTo>
                      <a:pt x="405930" y="38399"/>
                    </a:lnTo>
                    <a:cubicBezTo>
                      <a:pt x="405930" y="19199"/>
                      <a:pt x="389473" y="0"/>
                      <a:pt x="367531" y="0"/>
                    </a:cubicBezTo>
                    <a:lnTo>
                      <a:pt x="367531" y="0"/>
                    </a:lnTo>
                    <a:close/>
                    <a:moveTo>
                      <a:pt x="375759" y="139881"/>
                    </a:moveTo>
                    <a:cubicBezTo>
                      <a:pt x="375759" y="142624"/>
                      <a:pt x="373017" y="145366"/>
                      <a:pt x="370274" y="145366"/>
                    </a:cubicBezTo>
                    <a:lnTo>
                      <a:pt x="41142" y="145366"/>
                    </a:lnTo>
                    <a:cubicBezTo>
                      <a:pt x="38399" y="145366"/>
                      <a:pt x="35656" y="142624"/>
                      <a:pt x="35656" y="139881"/>
                    </a:cubicBezTo>
                    <a:lnTo>
                      <a:pt x="35656" y="38399"/>
                    </a:lnTo>
                    <a:cubicBezTo>
                      <a:pt x="35656" y="35656"/>
                      <a:pt x="38399" y="32913"/>
                      <a:pt x="41142" y="32913"/>
                    </a:cubicBezTo>
                    <a:lnTo>
                      <a:pt x="370274" y="32913"/>
                    </a:lnTo>
                    <a:cubicBezTo>
                      <a:pt x="373017" y="32913"/>
                      <a:pt x="375759" y="35656"/>
                      <a:pt x="375759" y="38399"/>
                    </a:cubicBezTo>
                    <a:lnTo>
                      <a:pt x="375759" y="13988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1" name="Google Shape;1301;p52"/>
              <p:cNvSpPr/>
              <p:nvPr/>
            </p:nvSpPr>
            <p:spPr>
              <a:xfrm>
                <a:off x="10731356" y="2807631"/>
                <a:ext cx="41141" cy="32913"/>
              </a:xfrm>
              <a:custGeom>
                <a:rect b="b" l="l" r="r" t="t"/>
                <a:pathLst>
                  <a:path extrusionOk="0" h="32913" w="41141">
                    <a:moveTo>
                      <a:pt x="24685" y="0"/>
                    </a:moveTo>
                    <a:lnTo>
                      <a:pt x="16456" y="0"/>
                    </a:lnTo>
                    <a:cubicBezTo>
                      <a:pt x="8228" y="0"/>
                      <a:pt x="0" y="8228"/>
                      <a:pt x="0" y="16457"/>
                    </a:cubicBezTo>
                    <a:cubicBezTo>
                      <a:pt x="0" y="24685"/>
                      <a:pt x="8228" y="32913"/>
                      <a:pt x="16456" y="32913"/>
                    </a:cubicBezTo>
                    <a:lnTo>
                      <a:pt x="24685" y="32913"/>
                    </a:lnTo>
                    <a:cubicBezTo>
                      <a:pt x="32913" y="32913"/>
                      <a:pt x="41142" y="24685"/>
                      <a:pt x="41142" y="16457"/>
                    </a:cubicBezTo>
                    <a:cubicBezTo>
                      <a:pt x="41142" y="8228"/>
                      <a:pt x="35656" y="0"/>
                      <a:pt x="24685" y="0"/>
                    </a:cubicBezTo>
                    <a:lnTo>
                      <a:pt x="24685"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2" name="Google Shape;1302;p52"/>
              <p:cNvSpPr/>
              <p:nvPr/>
            </p:nvSpPr>
            <p:spPr>
              <a:xfrm>
                <a:off x="10640844" y="2807631"/>
                <a:ext cx="41141" cy="32913"/>
              </a:xfrm>
              <a:custGeom>
                <a:rect b="b" l="l" r="r" t="t"/>
                <a:pathLst>
                  <a:path extrusionOk="0" h="32913" w="41141">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41142" y="8228"/>
                      <a:pt x="35656" y="0"/>
                      <a:pt x="24685" y="0"/>
                    </a:cubicBezTo>
                    <a:lnTo>
                      <a:pt x="24685"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3" name="Google Shape;1303;p52"/>
              <p:cNvSpPr/>
              <p:nvPr/>
            </p:nvSpPr>
            <p:spPr>
              <a:xfrm>
                <a:off x="10832838" y="2807631"/>
                <a:ext cx="41141" cy="32913"/>
              </a:xfrm>
              <a:custGeom>
                <a:rect b="b" l="l" r="r" t="t"/>
                <a:pathLst>
                  <a:path extrusionOk="0" h="32913" w="41141">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38399" y="8228"/>
                      <a:pt x="32914" y="0"/>
                      <a:pt x="24685" y="0"/>
                    </a:cubicBezTo>
                    <a:lnTo>
                      <a:pt x="24685"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nvGrpSpPr>
          <p:cNvPr id="1304" name="Google Shape;1304;p52"/>
          <p:cNvGrpSpPr/>
          <p:nvPr/>
        </p:nvGrpSpPr>
        <p:grpSpPr>
          <a:xfrm>
            <a:off x="9906837" y="3984737"/>
            <a:ext cx="753848" cy="749259"/>
            <a:chOff x="4616150" y="2004440"/>
            <a:chExt cx="1088878" cy="1055963"/>
          </a:xfrm>
        </p:grpSpPr>
        <p:sp>
          <p:nvSpPr>
            <p:cNvPr id="1305" name="Google Shape;1305;p52"/>
            <p:cNvSpPr/>
            <p:nvPr/>
          </p:nvSpPr>
          <p:spPr>
            <a:xfrm>
              <a:off x="4616150" y="2004440"/>
              <a:ext cx="1088878" cy="1055963"/>
            </a:xfrm>
            <a:custGeom>
              <a:rect b="b" l="l" r="r" t="t"/>
              <a:pathLst>
                <a:path extrusionOk="0" h="1055963" w="1088878">
                  <a:moveTo>
                    <a:pt x="1066937" y="880427"/>
                  </a:moveTo>
                  <a:cubicBezTo>
                    <a:pt x="1061451" y="872198"/>
                    <a:pt x="1053223" y="869456"/>
                    <a:pt x="1044995" y="874941"/>
                  </a:cubicBezTo>
                  <a:cubicBezTo>
                    <a:pt x="1036766" y="880427"/>
                    <a:pt x="1034024" y="888655"/>
                    <a:pt x="1039510" y="896884"/>
                  </a:cubicBezTo>
                  <a:cubicBezTo>
                    <a:pt x="1050480" y="916083"/>
                    <a:pt x="1055965" y="935282"/>
                    <a:pt x="1055965" y="957224"/>
                  </a:cubicBezTo>
                  <a:lnTo>
                    <a:pt x="1055965" y="998366"/>
                  </a:lnTo>
                  <a:cubicBezTo>
                    <a:pt x="1055965" y="1009337"/>
                    <a:pt x="1044995" y="1020308"/>
                    <a:pt x="1034024" y="1020308"/>
                  </a:cubicBezTo>
                  <a:lnTo>
                    <a:pt x="1009338" y="1020308"/>
                  </a:lnTo>
                  <a:lnTo>
                    <a:pt x="1009338" y="970938"/>
                  </a:lnTo>
                  <a:cubicBezTo>
                    <a:pt x="1009338" y="962710"/>
                    <a:pt x="1001110" y="954481"/>
                    <a:pt x="992882" y="954481"/>
                  </a:cubicBezTo>
                  <a:cubicBezTo>
                    <a:pt x="984654" y="954481"/>
                    <a:pt x="976426" y="962710"/>
                    <a:pt x="976426" y="970938"/>
                  </a:cubicBezTo>
                  <a:lnTo>
                    <a:pt x="976426" y="1020308"/>
                  </a:lnTo>
                  <a:lnTo>
                    <a:pt x="814602" y="1020308"/>
                  </a:lnTo>
                  <a:lnTo>
                    <a:pt x="814602" y="970938"/>
                  </a:lnTo>
                  <a:cubicBezTo>
                    <a:pt x="814602" y="962710"/>
                    <a:pt x="806374" y="954481"/>
                    <a:pt x="798146" y="954481"/>
                  </a:cubicBezTo>
                  <a:cubicBezTo>
                    <a:pt x="789917" y="954481"/>
                    <a:pt x="781689" y="962710"/>
                    <a:pt x="781689" y="970938"/>
                  </a:cubicBezTo>
                  <a:lnTo>
                    <a:pt x="781689" y="1020308"/>
                  </a:lnTo>
                  <a:lnTo>
                    <a:pt x="757005" y="1020308"/>
                  </a:lnTo>
                  <a:cubicBezTo>
                    <a:pt x="746033" y="1020308"/>
                    <a:pt x="735061" y="1009337"/>
                    <a:pt x="735061" y="998366"/>
                  </a:cubicBezTo>
                  <a:lnTo>
                    <a:pt x="735061" y="957224"/>
                  </a:lnTo>
                  <a:cubicBezTo>
                    <a:pt x="735061" y="894141"/>
                    <a:pt x="787175" y="842028"/>
                    <a:pt x="850258" y="842028"/>
                  </a:cubicBezTo>
                  <a:lnTo>
                    <a:pt x="938027" y="842028"/>
                  </a:lnTo>
                  <a:cubicBezTo>
                    <a:pt x="954483" y="842028"/>
                    <a:pt x="973682" y="844771"/>
                    <a:pt x="987396" y="852999"/>
                  </a:cubicBezTo>
                  <a:cubicBezTo>
                    <a:pt x="995624" y="855742"/>
                    <a:pt x="1003854" y="852999"/>
                    <a:pt x="1009338" y="844771"/>
                  </a:cubicBezTo>
                  <a:cubicBezTo>
                    <a:pt x="1012082" y="836542"/>
                    <a:pt x="1009338" y="828315"/>
                    <a:pt x="1001110" y="822829"/>
                  </a:cubicBezTo>
                  <a:cubicBezTo>
                    <a:pt x="990140" y="817343"/>
                    <a:pt x="979168" y="814601"/>
                    <a:pt x="968197" y="811858"/>
                  </a:cubicBezTo>
                  <a:cubicBezTo>
                    <a:pt x="990140" y="792659"/>
                    <a:pt x="1003854" y="762488"/>
                    <a:pt x="1003854" y="729575"/>
                  </a:cubicBezTo>
                  <a:cubicBezTo>
                    <a:pt x="1003854" y="669234"/>
                    <a:pt x="954483" y="617122"/>
                    <a:pt x="891399" y="617122"/>
                  </a:cubicBezTo>
                  <a:cubicBezTo>
                    <a:pt x="831058" y="617122"/>
                    <a:pt x="778947" y="666491"/>
                    <a:pt x="778947" y="729575"/>
                  </a:cubicBezTo>
                  <a:cubicBezTo>
                    <a:pt x="778947" y="762488"/>
                    <a:pt x="792660" y="789916"/>
                    <a:pt x="814602" y="811858"/>
                  </a:cubicBezTo>
                  <a:cubicBezTo>
                    <a:pt x="809116" y="811858"/>
                    <a:pt x="803631" y="814601"/>
                    <a:pt x="798146" y="817343"/>
                  </a:cubicBezTo>
                  <a:lnTo>
                    <a:pt x="685692" y="751517"/>
                  </a:lnTo>
                  <a:cubicBezTo>
                    <a:pt x="688436" y="746032"/>
                    <a:pt x="691178" y="740546"/>
                    <a:pt x="691178" y="735060"/>
                  </a:cubicBezTo>
                  <a:cubicBezTo>
                    <a:pt x="713120" y="732318"/>
                    <a:pt x="729577" y="715861"/>
                    <a:pt x="729577" y="693919"/>
                  </a:cubicBezTo>
                  <a:lnTo>
                    <a:pt x="729577" y="674720"/>
                  </a:lnTo>
                  <a:cubicBezTo>
                    <a:pt x="729577" y="652778"/>
                    <a:pt x="713120" y="633578"/>
                    <a:pt x="691178" y="633578"/>
                  </a:cubicBezTo>
                  <a:cubicBezTo>
                    <a:pt x="688436" y="625350"/>
                    <a:pt x="685692" y="619864"/>
                    <a:pt x="682950" y="614379"/>
                  </a:cubicBezTo>
                  <a:cubicBezTo>
                    <a:pt x="696664" y="597922"/>
                    <a:pt x="696664" y="573238"/>
                    <a:pt x="680206" y="556781"/>
                  </a:cubicBezTo>
                  <a:lnTo>
                    <a:pt x="666492" y="543067"/>
                  </a:lnTo>
                  <a:cubicBezTo>
                    <a:pt x="650036" y="526611"/>
                    <a:pt x="625351" y="526611"/>
                    <a:pt x="608895" y="540325"/>
                  </a:cubicBezTo>
                  <a:cubicBezTo>
                    <a:pt x="603409" y="537582"/>
                    <a:pt x="595181" y="534839"/>
                    <a:pt x="589695" y="532096"/>
                  </a:cubicBezTo>
                  <a:cubicBezTo>
                    <a:pt x="586953" y="512897"/>
                    <a:pt x="573239" y="496440"/>
                    <a:pt x="554039" y="493697"/>
                  </a:cubicBezTo>
                  <a:lnTo>
                    <a:pt x="554039" y="436099"/>
                  </a:lnTo>
                  <a:lnTo>
                    <a:pt x="677464" y="436099"/>
                  </a:lnTo>
                  <a:cubicBezTo>
                    <a:pt x="707634" y="436099"/>
                    <a:pt x="732319" y="411414"/>
                    <a:pt x="732319" y="381244"/>
                  </a:cubicBezTo>
                  <a:lnTo>
                    <a:pt x="732319" y="340103"/>
                  </a:lnTo>
                  <a:cubicBezTo>
                    <a:pt x="732319" y="268791"/>
                    <a:pt x="682950" y="211193"/>
                    <a:pt x="617123" y="194736"/>
                  </a:cubicBezTo>
                  <a:cubicBezTo>
                    <a:pt x="639064" y="175537"/>
                    <a:pt x="652778" y="145366"/>
                    <a:pt x="652778" y="112453"/>
                  </a:cubicBezTo>
                  <a:cubicBezTo>
                    <a:pt x="652778" y="52113"/>
                    <a:pt x="603409" y="0"/>
                    <a:pt x="540326" y="0"/>
                  </a:cubicBezTo>
                  <a:cubicBezTo>
                    <a:pt x="479984" y="0"/>
                    <a:pt x="427873" y="49370"/>
                    <a:pt x="427873" y="112453"/>
                  </a:cubicBezTo>
                  <a:cubicBezTo>
                    <a:pt x="427873" y="145366"/>
                    <a:pt x="441587" y="172794"/>
                    <a:pt x="463528" y="194736"/>
                  </a:cubicBezTo>
                  <a:cubicBezTo>
                    <a:pt x="449815" y="197479"/>
                    <a:pt x="438843" y="202965"/>
                    <a:pt x="427873" y="208450"/>
                  </a:cubicBezTo>
                  <a:cubicBezTo>
                    <a:pt x="419643" y="211193"/>
                    <a:pt x="416901" y="222164"/>
                    <a:pt x="419643" y="230392"/>
                  </a:cubicBezTo>
                  <a:cubicBezTo>
                    <a:pt x="422387" y="238621"/>
                    <a:pt x="433357" y="241363"/>
                    <a:pt x="441587" y="238621"/>
                  </a:cubicBezTo>
                  <a:cubicBezTo>
                    <a:pt x="458042" y="230392"/>
                    <a:pt x="477242" y="224907"/>
                    <a:pt x="493698" y="224907"/>
                  </a:cubicBezTo>
                  <a:lnTo>
                    <a:pt x="581467" y="224907"/>
                  </a:lnTo>
                  <a:cubicBezTo>
                    <a:pt x="644550" y="224907"/>
                    <a:pt x="696664" y="277019"/>
                    <a:pt x="696664" y="340103"/>
                  </a:cubicBezTo>
                  <a:lnTo>
                    <a:pt x="696664" y="381244"/>
                  </a:lnTo>
                  <a:cubicBezTo>
                    <a:pt x="696664" y="392215"/>
                    <a:pt x="685692" y="403186"/>
                    <a:pt x="674722" y="403186"/>
                  </a:cubicBezTo>
                  <a:lnTo>
                    <a:pt x="650036" y="403186"/>
                  </a:lnTo>
                  <a:lnTo>
                    <a:pt x="650036" y="353817"/>
                  </a:lnTo>
                  <a:cubicBezTo>
                    <a:pt x="650036" y="345588"/>
                    <a:pt x="641808" y="337360"/>
                    <a:pt x="633580" y="337360"/>
                  </a:cubicBezTo>
                  <a:cubicBezTo>
                    <a:pt x="625351" y="337360"/>
                    <a:pt x="617123" y="345588"/>
                    <a:pt x="617123" y="353817"/>
                  </a:cubicBezTo>
                  <a:lnTo>
                    <a:pt x="617123" y="403186"/>
                  </a:lnTo>
                  <a:lnTo>
                    <a:pt x="455300" y="403186"/>
                  </a:lnTo>
                  <a:lnTo>
                    <a:pt x="455300" y="353817"/>
                  </a:lnTo>
                  <a:cubicBezTo>
                    <a:pt x="455300" y="345588"/>
                    <a:pt x="447071" y="337360"/>
                    <a:pt x="438843" y="337360"/>
                  </a:cubicBezTo>
                  <a:cubicBezTo>
                    <a:pt x="430615" y="337360"/>
                    <a:pt x="422387" y="345588"/>
                    <a:pt x="422387" y="353817"/>
                  </a:cubicBezTo>
                  <a:lnTo>
                    <a:pt x="422387" y="403186"/>
                  </a:lnTo>
                  <a:lnTo>
                    <a:pt x="403187" y="403186"/>
                  </a:lnTo>
                  <a:cubicBezTo>
                    <a:pt x="392215" y="403186"/>
                    <a:pt x="381245" y="392215"/>
                    <a:pt x="381245" y="381244"/>
                  </a:cubicBezTo>
                  <a:lnTo>
                    <a:pt x="381245" y="340103"/>
                  </a:lnTo>
                  <a:cubicBezTo>
                    <a:pt x="381245" y="320904"/>
                    <a:pt x="386731" y="298961"/>
                    <a:pt x="397701" y="282505"/>
                  </a:cubicBezTo>
                  <a:cubicBezTo>
                    <a:pt x="403187" y="274276"/>
                    <a:pt x="400445" y="266048"/>
                    <a:pt x="392215" y="260562"/>
                  </a:cubicBezTo>
                  <a:cubicBezTo>
                    <a:pt x="383987" y="255077"/>
                    <a:pt x="375759" y="257820"/>
                    <a:pt x="370274" y="266048"/>
                  </a:cubicBezTo>
                  <a:cubicBezTo>
                    <a:pt x="356560" y="287990"/>
                    <a:pt x="351074" y="312675"/>
                    <a:pt x="351074" y="340103"/>
                  </a:cubicBezTo>
                  <a:lnTo>
                    <a:pt x="351074" y="381244"/>
                  </a:lnTo>
                  <a:cubicBezTo>
                    <a:pt x="351074" y="411414"/>
                    <a:pt x="375759" y="436099"/>
                    <a:pt x="405929" y="436099"/>
                  </a:cubicBezTo>
                  <a:lnTo>
                    <a:pt x="529354" y="436099"/>
                  </a:lnTo>
                  <a:lnTo>
                    <a:pt x="529354" y="493697"/>
                  </a:lnTo>
                  <a:cubicBezTo>
                    <a:pt x="510156" y="496440"/>
                    <a:pt x="493698" y="512897"/>
                    <a:pt x="493698" y="532096"/>
                  </a:cubicBezTo>
                  <a:cubicBezTo>
                    <a:pt x="485470" y="534839"/>
                    <a:pt x="479984" y="537582"/>
                    <a:pt x="474498" y="540325"/>
                  </a:cubicBezTo>
                  <a:cubicBezTo>
                    <a:pt x="458042" y="526611"/>
                    <a:pt x="433357" y="526611"/>
                    <a:pt x="416901" y="543067"/>
                  </a:cubicBezTo>
                  <a:lnTo>
                    <a:pt x="403187" y="556781"/>
                  </a:lnTo>
                  <a:cubicBezTo>
                    <a:pt x="386731" y="573238"/>
                    <a:pt x="386731" y="597922"/>
                    <a:pt x="400445" y="614379"/>
                  </a:cubicBezTo>
                  <a:cubicBezTo>
                    <a:pt x="397701" y="619864"/>
                    <a:pt x="394959" y="628093"/>
                    <a:pt x="392215" y="633578"/>
                  </a:cubicBezTo>
                  <a:cubicBezTo>
                    <a:pt x="370274" y="636321"/>
                    <a:pt x="353818" y="652778"/>
                    <a:pt x="353818" y="674720"/>
                  </a:cubicBezTo>
                  <a:lnTo>
                    <a:pt x="353818" y="696662"/>
                  </a:lnTo>
                  <a:cubicBezTo>
                    <a:pt x="353818" y="718604"/>
                    <a:pt x="370274" y="737803"/>
                    <a:pt x="392215" y="737803"/>
                  </a:cubicBezTo>
                  <a:cubicBezTo>
                    <a:pt x="394959" y="743289"/>
                    <a:pt x="394959" y="748774"/>
                    <a:pt x="397701" y="754260"/>
                  </a:cubicBezTo>
                  <a:lnTo>
                    <a:pt x="285248" y="820086"/>
                  </a:lnTo>
                  <a:cubicBezTo>
                    <a:pt x="279763" y="817343"/>
                    <a:pt x="274277" y="817343"/>
                    <a:pt x="268791" y="814601"/>
                  </a:cubicBezTo>
                  <a:cubicBezTo>
                    <a:pt x="290734" y="795401"/>
                    <a:pt x="304448" y="765231"/>
                    <a:pt x="304448" y="732318"/>
                  </a:cubicBezTo>
                  <a:cubicBezTo>
                    <a:pt x="304448" y="671977"/>
                    <a:pt x="255077" y="619864"/>
                    <a:pt x="191994" y="619864"/>
                  </a:cubicBezTo>
                  <a:cubicBezTo>
                    <a:pt x="131653" y="619864"/>
                    <a:pt x="79541" y="669234"/>
                    <a:pt x="79541" y="732318"/>
                  </a:cubicBezTo>
                  <a:cubicBezTo>
                    <a:pt x="79541" y="765231"/>
                    <a:pt x="93255" y="792659"/>
                    <a:pt x="115197" y="814601"/>
                  </a:cubicBezTo>
                  <a:cubicBezTo>
                    <a:pt x="49369" y="828315"/>
                    <a:pt x="0" y="888655"/>
                    <a:pt x="0" y="959967"/>
                  </a:cubicBezTo>
                  <a:lnTo>
                    <a:pt x="0" y="1001108"/>
                  </a:lnTo>
                  <a:cubicBezTo>
                    <a:pt x="0" y="1031279"/>
                    <a:pt x="24686" y="1055964"/>
                    <a:pt x="54855" y="1055964"/>
                  </a:cubicBezTo>
                  <a:lnTo>
                    <a:pt x="331876" y="1055964"/>
                  </a:lnTo>
                  <a:cubicBezTo>
                    <a:pt x="362046" y="1055964"/>
                    <a:pt x="386731" y="1031279"/>
                    <a:pt x="386731" y="1001108"/>
                  </a:cubicBezTo>
                  <a:lnTo>
                    <a:pt x="386731" y="959967"/>
                  </a:lnTo>
                  <a:cubicBezTo>
                    <a:pt x="386731" y="910597"/>
                    <a:pt x="362046" y="863970"/>
                    <a:pt x="320904" y="836542"/>
                  </a:cubicBezTo>
                  <a:lnTo>
                    <a:pt x="392215" y="795401"/>
                  </a:lnTo>
                  <a:cubicBezTo>
                    <a:pt x="394959" y="803629"/>
                    <a:pt x="397701" y="811858"/>
                    <a:pt x="403187" y="817343"/>
                  </a:cubicBezTo>
                  <a:lnTo>
                    <a:pt x="416901" y="831057"/>
                  </a:lnTo>
                  <a:cubicBezTo>
                    <a:pt x="433357" y="847514"/>
                    <a:pt x="458042" y="847514"/>
                    <a:pt x="474498" y="833800"/>
                  </a:cubicBezTo>
                  <a:cubicBezTo>
                    <a:pt x="479984" y="836542"/>
                    <a:pt x="488212" y="839285"/>
                    <a:pt x="493698" y="842028"/>
                  </a:cubicBezTo>
                  <a:cubicBezTo>
                    <a:pt x="496442" y="863970"/>
                    <a:pt x="512898" y="880427"/>
                    <a:pt x="534840" y="880427"/>
                  </a:cubicBezTo>
                  <a:lnTo>
                    <a:pt x="554039" y="880427"/>
                  </a:lnTo>
                  <a:cubicBezTo>
                    <a:pt x="575981" y="880427"/>
                    <a:pt x="595181" y="863970"/>
                    <a:pt x="595181" y="842028"/>
                  </a:cubicBezTo>
                  <a:cubicBezTo>
                    <a:pt x="603409" y="839285"/>
                    <a:pt x="608895" y="836542"/>
                    <a:pt x="614381" y="833800"/>
                  </a:cubicBezTo>
                  <a:cubicBezTo>
                    <a:pt x="630837" y="847514"/>
                    <a:pt x="655522" y="847514"/>
                    <a:pt x="671978" y="831057"/>
                  </a:cubicBezTo>
                  <a:lnTo>
                    <a:pt x="685692" y="817343"/>
                  </a:lnTo>
                  <a:cubicBezTo>
                    <a:pt x="691178" y="811858"/>
                    <a:pt x="696664" y="803629"/>
                    <a:pt x="696664" y="795401"/>
                  </a:cubicBezTo>
                  <a:lnTo>
                    <a:pt x="767975" y="836542"/>
                  </a:lnTo>
                  <a:cubicBezTo>
                    <a:pt x="729577" y="863970"/>
                    <a:pt x="702149" y="907854"/>
                    <a:pt x="702149" y="959967"/>
                  </a:cubicBezTo>
                  <a:lnTo>
                    <a:pt x="702149" y="1001108"/>
                  </a:lnTo>
                  <a:cubicBezTo>
                    <a:pt x="702149" y="1031279"/>
                    <a:pt x="726833" y="1055964"/>
                    <a:pt x="757005" y="1055964"/>
                  </a:cubicBezTo>
                  <a:lnTo>
                    <a:pt x="1034024" y="1055964"/>
                  </a:lnTo>
                  <a:cubicBezTo>
                    <a:pt x="1064193" y="1055964"/>
                    <a:pt x="1088879" y="1031279"/>
                    <a:pt x="1088879" y="1001108"/>
                  </a:cubicBezTo>
                  <a:lnTo>
                    <a:pt x="1088879" y="959967"/>
                  </a:lnTo>
                  <a:cubicBezTo>
                    <a:pt x="1088879" y="929797"/>
                    <a:pt x="1080651" y="905112"/>
                    <a:pt x="1066937" y="880427"/>
                  </a:cubicBezTo>
                  <a:lnTo>
                    <a:pt x="1066937" y="880427"/>
                  </a:lnTo>
                  <a:close/>
                  <a:moveTo>
                    <a:pt x="463528" y="112453"/>
                  </a:moveTo>
                  <a:cubicBezTo>
                    <a:pt x="463528" y="68569"/>
                    <a:pt x="499184" y="32913"/>
                    <a:pt x="543068" y="32913"/>
                  </a:cubicBezTo>
                  <a:cubicBezTo>
                    <a:pt x="586953" y="32913"/>
                    <a:pt x="622609" y="68569"/>
                    <a:pt x="622609" y="112453"/>
                  </a:cubicBezTo>
                  <a:cubicBezTo>
                    <a:pt x="622609" y="150852"/>
                    <a:pt x="595181" y="183765"/>
                    <a:pt x="559525" y="189251"/>
                  </a:cubicBezTo>
                  <a:lnTo>
                    <a:pt x="529354" y="189251"/>
                  </a:lnTo>
                  <a:cubicBezTo>
                    <a:pt x="488212" y="183765"/>
                    <a:pt x="463528" y="150852"/>
                    <a:pt x="463528" y="112453"/>
                  </a:cubicBezTo>
                  <a:lnTo>
                    <a:pt x="463528" y="112453"/>
                  </a:lnTo>
                  <a:close/>
                  <a:moveTo>
                    <a:pt x="106969" y="732318"/>
                  </a:moveTo>
                  <a:cubicBezTo>
                    <a:pt x="106969" y="688434"/>
                    <a:pt x="142624" y="652778"/>
                    <a:pt x="186508" y="652778"/>
                  </a:cubicBezTo>
                  <a:cubicBezTo>
                    <a:pt x="230393" y="652778"/>
                    <a:pt x="266049" y="688434"/>
                    <a:pt x="266049" y="732318"/>
                  </a:cubicBezTo>
                  <a:cubicBezTo>
                    <a:pt x="266049" y="770716"/>
                    <a:pt x="238621" y="803629"/>
                    <a:pt x="202965" y="809115"/>
                  </a:cubicBezTo>
                  <a:lnTo>
                    <a:pt x="172794" y="809115"/>
                  </a:lnTo>
                  <a:cubicBezTo>
                    <a:pt x="134396" y="803629"/>
                    <a:pt x="106969" y="770716"/>
                    <a:pt x="106969" y="732318"/>
                  </a:cubicBezTo>
                  <a:lnTo>
                    <a:pt x="106969" y="732318"/>
                  </a:lnTo>
                  <a:close/>
                  <a:moveTo>
                    <a:pt x="345590" y="957224"/>
                  </a:moveTo>
                  <a:lnTo>
                    <a:pt x="345590" y="998366"/>
                  </a:lnTo>
                  <a:cubicBezTo>
                    <a:pt x="345590" y="1009337"/>
                    <a:pt x="334618" y="1020308"/>
                    <a:pt x="323646" y="1020308"/>
                  </a:cubicBezTo>
                  <a:lnTo>
                    <a:pt x="298962" y="1020308"/>
                  </a:lnTo>
                  <a:lnTo>
                    <a:pt x="298962" y="970938"/>
                  </a:lnTo>
                  <a:cubicBezTo>
                    <a:pt x="298962" y="962710"/>
                    <a:pt x="290734" y="954481"/>
                    <a:pt x="282505" y="954481"/>
                  </a:cubicBezTo>
                  <a:cubicBezTo>
                    <a:pt x="274277" y="954481"/>
                    <a:pt x="266049" y="962710"/>
                    <a:pt x="266049" y="970938"/>
                  </a:cubicBezTo>
                  <a:lnTo>
                    <a:pt x="266049" y="1020308"/>
                  </a:lnTo>
                  <a:lnTo>
                    <a:pt x="104225" y="1020308"/>
                  </a:lnTo>
                  <a:lnTo>
                    <a:pt x="104225" y="970938"/>
                  </a:lnTo>
                  <a:cubicBezTo>
                    <a:pt x="104225" y="962710"/>
                    <a:pt x="95997" y="954481"/>
                    <a:pt x="87769" y="954481"/>
                  </a:cubicBezTo>
                  <a:cubicBezTo>
                    <a:pt x="79541" y="954481"/>
                    <a:pt x="71313" y="962710"/>
                    <a:pt x="71313" y="970938"/>
                  </a:cubicBezTo>
                  <a:lnTo>
                    <a:pt x="71313" y="1020308"/>
                  </a:lnTo>
                  <a:lnTo>
                    <a:pt x="46627" y="1020308"/>
                  </a:lnTo>
                  <a:cubicBezTo>
                    <a:pt x="35656" y="1020308"/>
                    <a:pt x="24686" y="1009337"/>
                    <a:pt x="24686" y="998366"/>
                  </a:cubicBezTo>
                  <a:lnTo>
                    <a:pt x="24686" y="957224"/>
                  </a:lnTo>
                  <a:cubicBezTo>
                    <a:pt x="24686" y="894141"/>
                    <a:pt x="76797" y="842028"/>
                    <a:pt x="139882" y="842028"/>
                  </a:cubicBezTo>
                  <a:lnTo>
                    <a:pt x="227649" y="842028"/>
                  </a:lnTo>
                  <a:cubicBezTo>
                    <a:pt x="293476" y="842028"/>
                    <a:pt x="345590" y="894141"/>
                    <a:pt x="345590" y="957224"/>
                  </a:cubicBezTo>
                  <a:lnTo>
                    <a:pt x="345590" y="957224"/>
                  </a:lnTo>
                  <a:close/>
                  <a:moveTo>
                    <a:pt x="663750" y="792659"/>
                  </a:moveTo>
                  <a:lnTo>
                    <a:pt x="650036" y="806372"/>
                  </a:lnTo>
                  <a:cubicBezTo>
                    <a:pt x="647294" y="809115"/>
                    <a:pt x="639064" y="809115"/>
                    <a:pt x="636322" y="806372"/>
                  </a:cubicBezTo>
                  <a:lnTo>
                    <a:pt x="636322" y="806372"/>
                  </a:lnTo>
                  <a:cubicBezTo>
                    <a:pt x="628094" y="798144"/>
                    <a:pt x="614381" y="795401"/>
                    <a:pt x="603409" y="800887"/>
                  </a:cubicBezTo>
                  <a:cubicBezTo>
                    <a:pt x="597923" y="803629"/>
                    <a:pt x="589695" y="806372"/>
                    <a:pt x="581467" y="809115"/>
                  </a:cubicBezTo>
                  <a:cubicBezTo>
                    <a:pt x="570495" y="811858"/>
                    <a:pt x="562267" y="822829"/>
                    <a:pt x="562267" y="833800"/>
                  </a:cubicBezTo>
                  <a:cubicBezTo>
                    <a:pt x="562267" y="833800"/>
                    <a:pt x="562267" y="833800"/>
                    <a:pt x="562267" y="833800"/>
                  </a:cubicBezTo>
                  <a:cubicBezTo>
                    <a:pt x="562267" y="839285"/>
                    <a:pt x="556781" y="844771"/>
                    <a:pt x="551297" y="844771"/>
                  </a:cubicBezTo>
                  <a:lnTo>
                    <a:pt x="532098" y="844771"/>
                  </a:lnTo>
                  <a:cubicBezTo>
                    <a:pt x="521126" y="844771"/>
                    <a:pt x="521126" y="833800"/>
                    <a:pt x="521126" y="833800"/>
                  </a:cubicBezTo>
                  <a:cubicBezTo>
                    <a:pt x="521126" y="822829"/>
                    <a:pt x="512898" y="811858"/>
                    <a:pt x="501926" y="809115"/>
                  </a:cubicBezTo>
                  <a:cubicBezTo>
                    <a:pt x="493698" y="806372"/>
                    <a:pt x="488212" y="803629"/>
                    <a:pt x="479984" y="800887"/>
                  </a:cubicBezTo>
                  <a:cubicBezTo>
                    <a:pt x="474498" y="798144"/>
                    <a:pt x="471756" y="798144"/>
                    <a:pt x="466270" y="798144"/>
                  </a:cubicBezTo>
                  <a:cubicBezTo>
                    <a:pt x="458042" y="798144"/>
                    <a:pt x="452557" y="800887"/>
                    <a:pt x="447071" y="806372"/>
                  </a:cubicBezTo>
                  <a:lnTo>
                    <a:pt x="447071" y="806372"/>
                  </a:lnTo>
                  <a:cubicBezTo>
                    <a:pt x="444329" y="809115"/>
                    <a:pt x="436101" y="809115"/>
                    <a:pt x="433357" y="806372"/>
                  </a:cubicBezTo>
                  <a:lnTo>
                    <a:pt x="419643" y="792659"/>
                  </a:lnTo>
                  <a:cubicBezTo>
                    <a:pt x="416901" y="789916"/>
                    <a:pt x="416901" y="781687"/>
                    <a:pt x="419643" y="778945"/>
                  </a:cubicBezTo>
                  <a:cubicBezTo>
                    <a:pt x="419643" y="778945"/>
                    <a:pt x="419643" y="778945"/>
                    <a:pt x="419643" y="778945"/>
                  </a:cubicBezTo>
                  <a:cubicBezTo>
                    <a:pt x="419643" y="778945"/>
                    <a:pt x="419643" y="778945"/>
                    <a:pt x="419643" y="778945"/>
                  </a:cubicBezTo>
                  <a:cubicBezTo>
                    <a:pt x="427873" y="770716"/>
                    <a:pt x="430615" y="757003"/>
                    <a:pt x="425129" y="746032"/>
                  </a:cubicBezTo>
                  <a:cubicBezTo>
                    <a:pt x="422387" y="740546"/>
                    <a:pt x="419643" y="732318"/>
                    <a:pt x="416901" y="724089"/>
                  </a:cubicBezTo>
                  <a:cubicBezTo>
                    <a:pt x="414159" y="713118"/>
                    <a:pt x="403187" y="704890"/>
                    <a:pt x="392215" y="704890"/>
                  </a:cubicBezTo>
                  <a:cubicBezTo>
                    <a:pt x="392215" y="704890"/>
                    <a:pt x="392215" y="704890"/>
                    <a:pt x="392215" y="704890"/>
                  </a:cubicBezTo>
                  <a:cubicBezTo>
                    <a:pt x="386731" y="704890"/>
                    <a:pt x="381245" y="699404"/>
                    <a:pt x="381245" y="693919"/>
                  </a:cubicBezTo>
                  <a:lnTo>
                    <a:pt x="381245" y="671977"/>
                  </a:lnTo>
                  <a:cubicBezTo>
                    <a:pt x="381245" y="666491"/>
                    <a:pt x="386731" y="661006"/>
                    <a:pt x="392215" y="661006"/>
                  </a:cubicBezTo>
                  <a:lnTo>
                    <a:pt x="392215" y="661006"/>
                  </a:lnTo>
                  <a:cubicBezTo>
                    <a:pt x="403187" y="661006"/>
                    <a:pt x="414159" y="652778"/>
                    <a:pt x="416901" y="641807"/>
                  </a:cubicBezTo>
                  <a:cubicBezTo>
                    <a:pt x="419643" y="633578"/>
                    <a:pt x="422387" y="628093"/>
                    <a:pt x="425129" y="619864"/>
                  </a:cubicBezTo>
                  <a:cubicBezTo>
                    <a:pt x="430615" y="608894"/>
                    <a:pt x="427873" y="595180"/>
                    <a:pt x="419643" y="586951"/>
                  </a:cubicBezTo>
                  <a:lnTo>
                    <a:pt x="419643" y="586951"/>
                  </a:lnTo>
                  <a:cubicBezTo>
                    <a:pt x="419643" y="586951"/>
                    <a:pt x="419643" y="586951"/>
                    <a:pt x="419643" y="586951"/>
                  </a:cubicBezTo>
                  <a:cubicBezTo>
                    <a:pt x="416901" y="584208"/>
                    <a:pt x="416901" y="575980"/>
                    <a:pt x="419643" y="573238"/>
                  </a:cubicBezTo>
                  <a:lnTo>
                    <a:pt x="433357" y="559524"/>
                  </a:lnTo>
                  <a:cubicBezTo>
                    <a:pt x="436101" y="556781"/>
                    <a:pt x="444329" y="556781"/>
                    <a:pt x="447071" y="559524"/>
                  </a:cubicBezTo>
                  <a:lnTo>
                    <a:pt x="447071" y="559524"/>
                  </a:lnTo>
                  <a:cubicBezTo>
                    <a:pt x="455300" y="567752"/>
                    <a:pt x="469014" y="570495"/>
                    <a:pt x="479984" y="565009"/>
                  </a:cubicBezTo>
                  <a:cubicBezTo>
                    <a:pt x="485470" y="562266"/>
                    <a:pt x="493698" y="559524"/>
                    <a:pt x="501926" y="556781"/>
                  </a:cubicBezTo>
                  <a:cubicBezTo>
                    <a:pt x="512898" y="554038"/>
                    <a:pt x="521126" y="543067"/>
                    <a:pt x="521126" y="532096"/>
                  </a:cubicBezTo>
                  <a:lnTo>
                    <a:pt x="521126" y="532096"/>
                  </a:lnTo>
                  <a:cubicBezTo>
                    <a:pt x="521126" y="526611"/>
                    <a:pt x="526612" y="521125"/>
                    <a:pt x="532098" y="521125"/>
                  </a:cubicBezTo>
                  <a:lnTo>
                    <a:pt x="551297" y="521125"/>
                  </a:lnTo>
                  <a:cubicBezTo>
                    <a:pt x="556781" y="521125"/>
                    <a:pt x="562267" y="526611"/>
                    <a:pt x="562267" y="532096"/>
                  </a:cubicBezTo>
                  <a:lnTo>
                    <a:pt x="562267" y="532096"/>
                  </a:lnTo>
                  <a:cubicBezTo>
                    <a:pt x="562267" y="543067"/>
                    <a:pt x="570495" y="554038"/>
                    <a:pt x="581467" y="556781"/>
                  </a:cubicBezTo>
                  <a:cubicBezTo>
                    <a:pt x="589695" y="559524"/>
                    <a:pt x="595181" y="562266"/>
                    <a:pt x="603409" y="565009"/>
                  </a:cubicBezTo>
                  <a:cubicBezTo>
                    <a:pt x="614381" y="570495"/>
                    <a:pt x="628094" y="567752"/>
                    <a:pt x="636322" y="559524"/>
                  </a:cubicBezTo>
                  <a:lnTo>
                    <a:pt x="636322" y="559524"/>
                  </a:lnTo>
                  <a:cubicBezTo>
                    <a:pt x="639064" y="556781"/>
                    <a:pt x="647294" y="556781"/>
                    <a:pt x="650036" y="559524"/>
                  </a:cubicBezTo>
                  <a:lnTo>
                    <a:pt x="663750" y="573238"/>
                  </a:lnTo>
                  <a:cubicBezTo>
                    <a:pt x="666492" y="575980"/>
                    <a:pt x="666492" y="584208"/>
                    <a:pt x="663750" y="586951"/>
                  </a:cubicBezTo>
                  <a:lnTo>
                    <a:pt x="663750" y="586951"/>
                  </a:lnTo>
                  <a:cubicBezTo>
                    <a:pt x="655522" y="595180"/>
                    <a:pt x="652778" y="608894"/>
                    <a:pt x="658264" y="619864"/>
                  </a:cubicBezTo>
                  <a:cubicBezTo>
                    <a:pt x="661008" y="625350"/>
                    <a:pt x="663750" y="633578"/>
                    <a:pt x="666492" y="641807"/>
                  </a:cubicBezTo>
                  <a:cubicBezTo>
                    <a:pt x="669236" y="652778"/>
                    <a:pt x="680206" y="661006"/>
                    <a:pt x="691178" y="661006"/>
                  </a:cubicBezTo>
                  <a:lnTo>
                    <a:pt x="691178" y="661006"/>
                  </a:lnTo>
                  <a:cubicBezTo>
                    <a:pt x="696664" y="661006"/>
                    <a:pt x="702149" y="666491"/>
                    <a:pt x="702149" y="671977"/>
                  </a:cubicBezTo>
                  <a:lnTo>
                    <a:pt x="702149" y="691176"/>
                  </a:lnTo>
                  <a:cubicBezTo>
                    <a:pt x="702149" y="696662"/>
                    <a:pt x="696664" y="702147"/>
                    <a:pt x="691178" y="702147"/>
                  </a:cubicBezTo>
                  <a:lnTo>
                    <a:pt x="691178" y="702147"/>
                  </a:lnTo>
                  <a:cubicBezTo>
                    <a:pt x="680206" y="702147"/>
                    <a:pt x="669236" y="710376"/>
                    <a:pt x="666492" y="721347"/>
                  </a:cubicBezTo>
                  <a:cubicBezTo>
                    <a:pt x="663750" y="729575"/>
                    <a:pt x="661008" y="735060"/>
                    <a:pt x="658264" y="743289"/>
                  </a:cubicBezTo>
                  <a:cubicBezTo>
                    <a:pt x="652778" y="754260"/>
                    <a:pt x="652778" y="765231"/>
                    <a:pt x="663750" y="776202"/>
                  </a:cubicBezTo>
                  <a:cubicBezTo>
                    <a:pt x="663750" y="776202"/>
                    <a:pt x="663750" y="776202"/>
                    <a:pt x="663750" y="776202"/>
                  </a:cubicBezTo>
                  <a:cubicBezTo>
                    <a:pt x="666492" y="781687"/>
                    <a:pt x="666492" y="789916"/>
                    <a:pt x="663750" y="792659"/>
                  </a:cubicBezTo>
                  <a:lnTo>
                    <a:pt x="663750" y="792659"/>
                  </a:lnTo>
                  <a:close/>
                  <a:moveTo>
                    <a:pt x="817344" y="732318"/>
                  </a:moveTo>
                  <a:cubicBezTo>
                    <a:pt x="817344" y="688434"/>
                    <a:pt x="853002" y="652778"/>
                    <a:pt x="896885" y="652778"/>
                  </a:cubicBezTo>
                  <a:cubicBezTo>
                    <a:pt x="940769" y="652778"/>
                    <a:pt x="976426" y="688434"/>
                    <a:pt x="976426" y="732318"/>
                  </a:cubicBezTo>
                  <a:cubicBezTo>
                    <a:pt x="976426" y="770716"/>
                    <a:pt x="948999" y="803629"/>
                    <a:pt x="913341" y="809115"/>
                  </a:cubicBezTo>
                  <a:lnTo>
                    <a:pt x="883171" y="809115"/>
                  </a:lnTo>
                  <a:cubicBezTo>
                    <a:pt x="842030" y="803629"/>
                    <a:pt x="817344" y="770716"/>
                    <a:pt x="817344" y="732318"/>
                  </a:cubicBezTo>
                  <a:lnTo>
                    <a:pt x="817344" y="732318"/>
                  </a:ln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6" name="Google Shape;1306;p52"/>
            <p:cNvSpPr/>
            <p:nvPr/>
          </p:nvSpPr>
          <p:spPr>
            <a:xfrm>
              <a:off x="5079678" y="2616076"/>
              <a:ext cx="148108" cy="148109"/>
            </a:xfrm>
            <a:custGeom>
              <a:rect b="b" l="l" r="r" t="t"/>
              <a:pathLst>
                <a:path extrusionOk="0" h="148109" w="148108">
                  <a:moveTo>
                    <a:pt x="74055" y="148109"/>
                  </a:moveTo>
                  <a:cubicBezTo>
                    <a:pt x="32914" y="148109"/>
                    <a:pt x="0" y="115196"/>
                    <a:pt x="0" y="74054"/>
                  </a:cubicBezTo>
                  <a:cubicBezTo>
                    <a:pt x="0" y="32913"/>
                    <a:pt x="32914" y="0"/>
                    <a:pt x="74055" y="0"/>
                  </a:cubicBezTo>
                  <a:cubicBezTo>
                    <a:pt x="115197" y="0"/>
                    <a:pt x="148108" y="32913"/>
                    <a:pt x="148108" y="74054"/>
                  </a:cubicBezTo>
                  <a:cubicBezTo>
                    <a:pt x="148108" y="115196"/>
                    <a:pt x="115197" y="148109"/>
                    <a:pt x="74055" y="148109"/>
                  </a:cubicBezTo>
                  <a:close/>
                  <a:moveTo>
                    <a:pt x="74055" y="21942"/>
                  </a:moveTo>
                  <a:cubicBezTo>
                    <a:pt x="46627" y="21942"/>
                    <a:pt x="24684" y="43884"/>
                    <a:pt x="24684" y="71312"/>
                  </a:cubicBezTo>
                  <a:cubicBezTo>
                    <a:pt x="24684" y="98740"/>
                    <a:pt x="46627" y="120682"/>
                    <a:pt x="74055" y="120682"/>
                  </a:cubicBezTo>
                  <a:cubicBezTo>
                    <a:pt x="101483" y="120682"/>
                    <a:pt x="123425" y="98740"/>
                    <a:pt x="123425" y="71312"/>
                  </a:cubicBezTo>
                  <a:cubicBezTo>
                    <a:pt x="123425" y="43884"/>
                    <a:pt x="101483" y="21942"/>
                    <a:pt x="74055" y="21942"/>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53"/>
          <p:cNvSpPr txBox="1"/>
          <p:nvPr/>
        </p:nvSpPr>
        <p:spPr>
          <a:xfrm>
            <a:off x="454701" y="509550"/>
            <a:ext cx="5014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de innovación por sector</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12" name="Google Shape;1312;p53"/>
          <p:cNvCxnSpPr/>
          <p:nvPr/>
        </p:nvCxnSpPr>
        <p:spPr>
          <a:xfrm>
            <a:off x="0" y="1596901"/>
            <a:ext cx="4974336" cy="0"/>
          </a:xfrm>
          <a:prstGeom prst="straightConnector1">
            <a:avLst/>
          </a:prstGeom>
          <a:noFill/>
          <a:ln cap="flat" cmpd="sng" w="34925">
            <a:solidFill>
              <a:srgbClr val="62A844"/>
            </a:solidFill>
            <a:prstDash val="dot"/>
            <a:miter lim="8000"/>
            <a:headEnd len="sm" w="sm" type="none"/>
            <a:tailEnd len="sm" w="sm" type="none"/>
          </a:ln>
        </p:spPr>
      </p:cxnSp>
      <p:sp>
        <p:nvSpPr>
          <p:cNvPr id="1313" name="Google Shape;1313;p53"/>
          <p:cNvSpPr txBox="1"/>
          <p:nvPr/>
        </p:nvSpPr>
        <p:spPr>
          <a:xfrm>
            <a:off x="454696" y="1893355"/>
            <a:ext cx="438047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La innovación se manifiesta de forma diferente en cada segmento del sector hotelero, pero la mentalidad es la misma:</a:t>
            </a:r>
            <a:endParaRPr/>
          </a:p>
        </p:txBody>
      </p:sp>
      <p:sp>
        <p:nvSpPr>
          <p:cNvPr id="1314" name="Google Shape;1314;p53"/>
          <p:cNvSpPr txBox="1"/>
          <p:nvPr/>
        </p:nvSpPr>
        <p:spPr>
          <a:xfrm>
            <a:off x="454695" y="3990745"/>
            <a:ext cx="10752596"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a:t>
            </a:r>
            <a:r>
              <a:rPr lang="en-US" sz="1800">
                <a:solidFill>
                  <a:srgbClr val="262626"/>
                </a:solidFill>
                <a:latin typeface="Calibri"/>
                <a:ea typeface="Calibri"/>
                <a:cs typeface="Calibri"/>
                <a:sym typeface="Calibri"/>
              </a:rPr>
              <a:t>probar descuentos por «estancia ecológica» a cambio de un servicio de limpieza reducido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boutique y pensiones: </a:t>
            </a:r>
            <a:r>
              <a:rPr lang="en-US" sz="1800">
                <a:solidFill>
                  <a:srgbClr val="262626"/>
                </a:solidFill>
                <a:latin typeface="Calibri"/>
                <a:ea typeface="Calibri"/>
                <a:cs typeface="Calibri"/>
                <a:sym typeface="Calibri"/>
              </a:rPr>
              <a:t>promocionar experiencias de desayuno hiperlocales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Restaurantes: </a:t>
            </a:r>
            <a:r>
              <a:rPr lang="en-US" sz="1800">
                <a:solidFill>
                  <a:srgbClr val="262626"/>
                </a:solidFill>
                <a:latin typeface="Calibri"/>
                <a:ea typeface="Calibri"/>
                <a:cs typeface="Calibri"/>
                <a:sym typeface="Calibri"/>
              </a:rPr>
              <a:t>lanzar una «mesa de sostenibilidad del chef» o menús especiales bajos en carbono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Alojamientos con cocina: </a:t>
            </a:r>
            <a:r>
              <a:rPr lang="en-US" sz="1800">
                <a:solidFill>
                  <a:srgbClr val="262626"/>
                </a:solidFill>
                <a:latin typeface="Calibri"/>
                <a:ea typeface="Calibri"/>
                <a:cs typeface="Calibri"/>
                <a:sym typeface="Calibri"/>
              </a:rPr>
              <a:t>ofrecer alquiler de kits reutilizables (bolsas, cajas, bicicletas)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Parques de vacaciones y glamping: </a:t>
            </a:r>
            <a:r>
              <a:rPr lang="en-US" sz="1800">
                <a:solidFill>
                  <a:srgbClr val="262626"/>
                </a:solidFill>
                <a:latin typeface="Calibri"/>
                <a:ea typeface="Calibri"/>
                <a:cs typeface="Calibri"/>
                <a:sym typeface="Calibri"/>
              </a:rPr>
              <a:t>introducir senderos naturales y servicios alimentados con energía solar</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Albergues: </a:t>
            </a:r>
            <a:r>
              <a:rPr lang="en-US" sz="1800">
                <a:solidFill>
                  <a:srgbClr val="262626"/>
                </a:solidFill>
                <a:latin typeface="Calibri"/>
                <a:ea typeface="Calibri"/>
                <a:cs typeface="Calibri"/>
                <a:sym typeface="Calibri"/>
              </a:rPr>
              <a:t>organizar eventos comunitarios, talleres de reparación y jornadas de voluntariado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Banquetes y MICE: </a:t>
            </a:r>
            <a:r>
              <a:rPr lang="en-US" sz="1800">
                <a:solidFill>
                  <a:srgbClr val="262626"/>
                </a:solidFill>
                <a:latin typeface="Calibri"/>
                <a:ea typeface="Calibri"/>
                <a:cs typeface="Calibri"/>
                <a:sym typeface="Calibri"/>
              </a:rPr>
              <a:t>medir la huella de carbono de los eventos y compartir los resultados digitalmente</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Spas y bienestar: </a:t>
            </a:r>
            <a:r>
              <a:rPr lang="en-US" sz="1800">
                <a:solidFill>
                  <a:srgbClr val="262626"/>
                </a:solidFill>
                <a:latin typeface="Calibri"/>
                <a:ea typeface="Calibri"/>
                <a:cs typeface="Calibri"/>
                <a:sym typeface="Calibri"/>
              </a:rPr>
              <a:t>desarrollar rituales ecológicos o tratamientos botánicos</a:t>
            </a:r>
            <a:endParaRPr/>
          </a:p>
        </p:txBody>
      </p:sp>
      <p:sp>
        <p:nvSpPr>
          <p:cNvPr id="1315" name="Google Shape;1315;p53"/>
          <p:cNvSpPr/>
          <p:nvPr/>
        </p:nvSpPr>
        <p:spPr>
          <a:xfrm>
            <a:off x="6331632" y="2219988"/>
            <a:ext cx="5099325" cy="42448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6" name="Google Shape;1316;p53"/>
          <p:cNvSpPr/>
          <p:nvPr/>
        </p:nvSpPr>
        <p:spPr>
          <a:xfrm rot="5400000">
            <a:off x="6282999"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17" name="Google Shape;1317;p53"/>
          <p:cNvSpPr/>
          <p:nvPr/>
        </p:nvSpPr>
        <p:spPr>
          <a:xfrm rot="-5400000">
            <a:off x="7984520"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18" name="Google Shape;1318;p53"/>
          <p:cNvSpPr/>
          <p:nvPr/>
        </p:nvSpPr>
        <p:spPr>
          <a:xfrm flipH="1" rot="5400000">
            <a:off x="7984521"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19" name="Google Shape;1319;p53"/>
          <p:cNvSpPr/>
          <p:nvPr/>
        </p:nvSpPr>
        <p:spPr>
          <a:xfrm flipH="1" rot="-5400000">
            <a:off x="9686041"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20" name="Google Shape;1320;p53"/>
          <p:cNvSpPr/>
          <p:nvPr/>
        </p:nvSpPr>
        <p:spPr>
          <a:xfrm rot="5400000">
            <a:off x="9672079"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21" name="Google Shape;1321;p53"/>
          <p:cNvSpPr/>
          <p:nvPr/>
        </p:nvSpPr>
        <p:spPr>
          <a:xfrm flipH="1" rot="-5400000">
            <a:off x="6288236" y="1640297"/>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322" name="Google Shape;1322;p53"/>
          <p:cNvSpPr/>
          <p:nvPr/>
        </p:nvSpPr>
        <p:spPr>
          <a:xfrm>
            <a:off x="6495244" y="1772865"/>
            <a:ext cx="1366675" cy="1436383"/>
          </a:xfrm>
          <a:prstGeom prst="ellipse">
            <a:avLst/>
          </a:prstGeom>
          <a:solidFill>
            <a:srgbClr val="0289AE"/>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nvGrpSpPr>
          <p:cNvPr id="1323" name="Google Shape;1323;p53"/>
          <p:cNvGrpSpPr/>
          <p:nvPr/>
        </p:nvGrpSpPr>
        <p:grpSpPr>
          <a:xfrm>
            <a:off x="8185418" y="1772865"/>
            <a:ext cx="1374297" cy="1436383"/>
            <a:chOff x="932116" y="1340592"/>
            <a:chExt cx="403343" cy="401106"/>
          </a:xfrm>
        </p:grpSpPr>
        <p:sp>
          <p:nvSpPr>
            <p:cNvPr id="1324" name="Google Shape;1324;p53"/>
            <p:cNvSpPr/>
            <p:nvPr/>
          </p:nvSpPr>
          <p:spPr>
            <a:xfrm>
              <a:off x="932116" y="1340592"/>
              <a:ext cx="401106" cy="401106"/>
            </a:xfrm>
            <a:prstGeom prst="ellipse">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1325" name="Google Shape;1325;p53"/>
            <p:cNvSpPr/>
            <p:nvPr/>
          </p:nvSpPr>
          <p:spPr>
            <a:xfrm rot="10800000">
              <a:off x="934353" y="1340592"/>
              <a:ext cx="401106" cy="401106"/>
            </a:xfrm>
            <a:prstGeom prst="donut">
              <a:avLst>
                <a:gd fmla="val 9078" name="adj"/>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sp>
        <p:nvSpPr>
          <p:cNvPr id="1326" name="Google Shape;1326;p53"/>
          <p:cNvSpPr/>
          <p:nvPr/>
        </p:nvSpPr>
        <p:spPr>
          <a:xfrm>
            <a:off x="9880830" y="1772865"/>
            <a:ext cx="1366675" cy="1436383"/>
          </a:xfrm>
          <a:prstGeom prst="ellipse">
            <a:avLst/>
          </a:prstGeom>
          <a:solidFill>
            <a:srgbClr val="62A844"/>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cxnSp>
        <p:nvCxnSpPr>
          <p:cNvPr id="1327" name="Google Shape;1327;p53"/>
          <p:cNvCxnSpPr/>
          <p:nvPr/>
        </p:nvCxnSpPr>
        <p:spPr>
          <a:xfrm rot="10800000">
            <a:off x="7211587" y="1043381"/>
            <a:ext cx="0" cy="661116"/>
          </a:xfrm>
          <a:prstGeom prst="straightConnector1">
            <a:avLst/>
          </a:prstGeom>
          <a:noFill/>
          <a:ln cap="flat" cmpd="sng" w="12700">
            <a:solidFill>
              <a:srgbClr val="262626"/>
            </a:solidFill>
            <a:prstDash val="dash"/>
            <a:miter lim="8000"/>
            <a:headEnd len="sm" w="sm" type="none"/>
            <a:tailEnd len="sm" w="sm" type="none"/>
          </a:ln>
        </p:spPr>
      </p:cxnSp>
      <p:sp>
        <p:nvSpPr>
          <p:cNvPr id="1328" name="Google Shape;1328;p53"/>
          <p:cNvSpPr/>
          <p:nvPr/>
        </p:nvSpPr>
        <p:spPr>
          <a:xfrm>
            <a:off x="6501530" y="785735"/>
            <a:ext cx="1428724" cy="235129"/>
          </a:xfrm>
          <a:prstGeom prst="rect">
            <a:avLst/>
          </a:prstGeom>
          <a:noFill/>
          <a:ln>
            <a:noFill/>
          </a:ln>
        </p:spPr>
        <p:txBody>
          <a:bodyPr anchorCtr="0" anchor="t" bIns="0" lIns="0" spcFirstLastPara="1" rIns="0" wrap="square" tIns="0">
            <a:spAutoFit/>
          </a:bodyPr>
          <a:lstStyle/>
          <a:p>
            <a:pPr indent="0" lvl="0" marL="0" marR="0" rtl="0" algn="ctr">
              <a:lnSpc>
                <a:spcPct val="67500"/>
              </a:lnSpc>
              <a:spcBef>
                <a:spcPts val="0"/>
              </a:spcBef>
              <a:spcAft>
                <a:spcPts val="0"/>
              </a:spcAft>
              <a:buNone/>
            </a:pPr>
            <a:r>
              <a:rPr b="1" lang="en-US" sz="2400">
                <a:solidFill>
                  <a:srgbClr val="0289AE"/>
                </a:solidFill>
                <a:latin typeface="Calibri"/>
                <a:ea typeface="Calibri"/>
                <a:cs typeface="Calibri"/>
                <a:sym typeface="Calibri"/>
              </a:rPr>
              <a:t>Observar</a:t>
            </a:r>
            <a:endParaRPr b="1" sz="2400">
              <a:solidFill>
                <a:srgbClr val="262626"/>
              </a:solidFill>
              <a:latin typeface="Calibri"/>
              <a:ea typeface="Calibri"/>
              <a:cs typeface="Calibri"/>
              <a:sym typeface="Calibri"/>
            </a:endParaRPr>
          </a:p>
        </p:txBody>
      </p:sp>
      <p:cxnSp>
        <p:nvCxnSpPr>
          <p:cNvPr id="1329" name="Google Shape;1329;p53"/>
          <p:cNvCxnSpPr/>
          <p:nvPr/>
        </p:nvCxnSpPr>
        <p:spPr>
          <a:xfrm rot="10800000">
            <a:off x="8884155" y="1043381"/>
            <a:ext cx="0" cy="534320"/>
          </a:xfrm>
          <a:prstGeom prst="straightConnector1">
            <a:avLst/>
          </a:prstGeom>
          <a:noFill/>
          <a:ln cap="flat" cmpd="sng" w="12700">
            <a:solidFill>
              <a:srgbClr val="262626"/>
            </a:solidFill>
            <a:prstDash val="dash"/>
            <a:miter lim="8000"/>
            <a:headEnd len="sm" w="sm" type="none"/>
            <a:tailEnd len="sm" w="sm" type="none"/>
          </a:ln>
        </p:spPr>
      </p:cxnSp>
      <p:sp>
        <p:nvSpPr>
          <p:cNvPr id="1330" name="Google Shape;1330;p53"/>
          <p:cNvSpPr/>
          <p:nvPr/>
        </p:nvSpPr>
        <p:spPr>
          <a:xfrm>
            <a:off x="8130811" y="785735"/>
            <a:ext cx="1428724" cy="235129"/>
          </a:xfrm>
          <a:prstGeom prst="rect">
            <a:avLst/>
          </a:prstGeom>
          <a:noFill/>
          <a:ln>
            <a:noFill/>
          </a:ln>
        </p:spPr>
        <p:txBody>
          <a:bodyPr anchorCtr="0" anchor="t" bIns="0" lIns="0" spcFirstLastPara="1" rIns="0" wrap="square" tIns="0">
            <a:spAutoFit/>
          </a:bodyPr>
          <a:lstStyle/>
          <a:p>
            <a:pPr indent="0" lvl="0" marL="0" marR="0" rtl="0" algn="ctr">
              <a:lnSpc>
                <a:spcPct val="67500"/>
              </a:lnSpc>
              <a:spcBef>
                <a:spcPts val="0"/>
              </a:spcBef>
              <a:spcAft>
                <a:spcPts val="0"/>
              </a:spcAft>
              <a:buNone/>
            </a:pPr>
            <a:r>
              <a:rPr b="1" lang="en-US" sz="2400">
                <a:solidFill>
                  <a:srgbClr val="06677F"/>
                </a:solidFill>
                <a:latin typeface="Calibri"/>
                <a:ea typeface="Calibri"/>
                <a:cs typeface="Calibri"/>
                <a:sym typeface="Calibri"/>
              </a:rPr>
              <a:t>Probar </a:t>
            </a:r>
            <a:endParaRPr/>
          </a:p>
        </p:txBody>
      </p:sp>
      <p:cxnSp>
        <p:nvCxnSpPr>
          <p:cNvPr id="1331" name="Google Shape;1331;p53"/>
          <p:cNvCxnSpPr/>
          <p:nvPr/>
        </p:nvCxnSpPr>
        <p:spPr>
          <a:xfrm rot="10800000">
            <a:off x="10602663" y="1043381"/>
            <a:ext cx="0" cy="729484"/>
          </a:xfrm>
          <a:prstGeom prst="straightConnector1">
            <a:avLst/>
          </a:prstGeom>
          <a:noFill/>
          <a:ln cap="flat" cmpd="sng" w="12700">
            <a:solidFill>
              <a:srgbClr val="262626"/>
            </a:solidFill>
            <a:prstDash val="dash"/>
            <a:miter lim="8000"/>
            <a:headEnd len="sm" w="sm" type="none"/>
            <a:tailEnd len="sm" w="sm" type="none"/>
          </a:ln>
        </p:spPr>
      </p:cxnSp>
      <p:sp>
        <p:nvSpPr>
          <p:cNvPr id="1332" name="Google Shape;1332;p53"/>
          <p:cNvSpPr/>
          <p:nvPr/>
        </p:nvSpPr>
        <p:spPr>
          <a:xfrm>
            <a:off x="9582519" y="785735"/>
            <a:ext cx="2024203" cy="235129"/>
          </a:xfrm>
          <a:prstGeom prst="rect">
            <a:avLst/>
          </a:prstGeom>
          <a:noFill/>
          <a:ln>
            <a:noFill/>
          </a:ln>
        </p:spPr>
        <p:txBody>
          <a:bodyPr anchorCtr="0" anchor="t" bIns="0" lIns="0" spcFirstLastPara="1" rIns="0" wrap="square" tIns="0">
            <a:spAutoFit/>
          </a:bodyPr>
          <a:lstStyle/>
          <a:p>
            <a:pPr indent="0" lvl="0" marL="0" marR="0" rtl="0" algn="ctr">
              <a:lnSpc>
                <a:spcPct val="67500"/>
              </a:lnSpc>
              <a:spcBef>
                <a:spcPts val="0"/>
              </a:spcBef>
              <a:spcAft>
                <a:spcPts val="0"/>
              </a:spcAft>
              <a:buNone/>
            </a:pPr>
            <a:r>
              <a:rPr b="1" lang="en-US" sz="2400">
                <a:solidFill>
                  <a:srgbClr val="62A844"/>
                </a:solidFill>
                <a:latin typeface="Calibri"/>
                <a:ea typeface="Calibri"/>
                <a:cs typeface="Calibri"/>
                <a:sym typeface="Calibri"/>
              </a:rPr>
              <a:t>Mejorar</a:t>
            </a:r>
            <a:endParaRPr/>
          </a:p>
        </p:txBody>
      </p:sp>
      <p:sp>
        <p:nvSpPr>
          <p:cNvPr id="1333" name="Google Shape;1333;p53"/>
          <p:cNvSpPr/>
          <p:nvPr/>
        </p:nvSpPr>
        <p:spPr>
          <a:xfrm>
            <a:off x="7355153" y="828702"/>
            <a:ext cx="1428724" cy="275717"/>
          </a:xfrm>
          <a:prstGeom prst="rect">
            <a:avLst/>
          </a:prstGeom>
          <a:noFill/>
          <a:ln>
            <a:noFill/>
          </a:ln>
        </p:spPr>
        <p:txBody>
          <a:bodyPr anchorCtr="0" anchor="t" bIns="0" lIns="0" spcFirstLastPara="1" rIns="0" wrap="square" tIns="0">
            <a:spAutoFit/>
          </a:bodyPr>
          <a:lstStyle/>
          <a:p>
            <a:pPr indent="0" lvl="0" marL="0" marR="0" rtl="0" algn="ctr">
              <a:lnSpc>
                <a:spcPct val="45000"/>
              </a:lnSpc>
              <a:spcBef>
                <a:spcPts val="0"/>
              </a:spcBef>
              <a:spcAft>
                <a:spcPts val="0"/>
              </a:spcAft>
              <a:buNone/>
            </a:pPr>
            <a:r>
              <a:rPr b="1" lang="en-US" sz="3600">
                <a:solidFill>
                  <a:srgbClr val="0289AE"/>
                </a:solidFill>
                <a:latin typeface="Calibri"/>
                <a:ea typeface="Calibri"/>
                <a:cs typeface="Calibri"/>
                <a:sym typeface="Calibri"/>
              </a:rPr>
              <a:t>→</a:t>
            </a:r>
            <a:endParaRPr b="1" sz="3600">
              <a:solidFill>
                <a:srgbClr val="262626"/>
              </a:solidFill>
              <a:latin typeface="Calibri"/>
              <a:ea typeface="Calibri"/>
              <a:cs typeface="Calibri"/>
              <a:sym typeface="Calibri"/>
            </a:endParaRPr>
          </a:p>
        </p:txBody>
      </p:sp>
      <p:sp>
        <p:nvSpPr>
          <p:cNvPr id="1334" name="Google Shape;1334;p53"/>
          <p:cNvSpPr/>
          <p:nvPr/>
        </p:nvSpPr>
        <p:spPr>
          <a:xfrm>
            <a:off x="9494581" y="828715"/>
            <a:ext cx="1428600" cy="275700"/>
          </a:xfrm>
          <a:prstGeom prst="rect">
            <a:avLst/>
          </a:prstGeom>
          <a:noFill/>
          <a:ln>
            <a:noFill/>
          </a:ln>
        </p:spPr>
        <p:txBody>
          <a:bodyPr anchorCtr="0" anchor="t" bIns="0" lIns="0" spcFirstLastPara="1" rIns="0" wrap="square" tIns="0">
            <a:spAutoFit/>
          </a:bodyPr>
          <a:lstStyle/>
          <a:p>
            <a:pPr indent="0" lvl="0" marL="0" marR="0" rtl="0" algn="l">
              <a:lnSpc>
                <a:spcPct val="45000"/>
              </a:lnSpc>
              <a:spcBef>
                <a:spcPts val="0"/>
              </a:spcBef>
              <a:spcAft>
                <a:spcPts val="0"/>
              </a:spcAft>
              <a:buNone/>
            </a:pPr>
            <a:r>
              <a:rPr b="1" lang="en-US" sz="3600">
                <a:solidFill>
                  <a:srgbClr val="0289AE"/>
                </a:solidFill>
                <a:latin typeface="Calibri"/>
                <a:ea typeface="Calibri"/>
                <a:cs typeface="Calibri"/>
                <a:sym typeface="Calibri"/>
              </a:rPr>
              <a:t>→</a:t>
            </a:r>
            <a:endParaRPr b="1" sz="3600">
              <a:solidFill>
                <a:srgbClr val="262626"/>
              </a:solidFill>
              <a:latin typeface="Calibri"/>
              <a:ea typeface="Calibri"/>
              <a:cs typeface="Calibri"/>
              <a:sym typeface="Calibri"/>
            </a:endParaRPr>
          </a:p>
        </p:txBody>
      </p:sp>
      <p:sp>
        <p:nvSpPr>
          <p:cNvPr id="1335" name="Google Shape;1335;p53"/>
          <p:cNvSpPr/>
          <p:nvPr/>
        </p:nvSpPr>
        <p:spPr>
          <a:xfrm>
            <a:off x="4835181" y="2728940"/>
            <a:ext cx="1153696" cy="6558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54"/>
          <p:cNvSpPr txBox="1"/>
          <p:nvPr/>
        </p:nvSpPr>
        <p:spPr>
          <a:xfrm>
            <a:off x="454702" y="464150"/>
            <a:ext cx="8222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Fomentar una cultura emprendedora en las pymes del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41" name="Google Shape;1341;p54"/>
          <p:cNvCxnSpPr/>
          <p:nvPr/>
        </p:nvCxnSpPr>
        <p:spPr>
          <a:xfrm>
            <a:off x="0" y="1579588"/>
            <a:ext cx="6655925" cy="0"/>
          </a:xfrm>
          <a:prstGeom prst="straightConnector1">
            <a:avLst/>
          </a:prstGeom>
          <a:noFill/>
          <a:ln cap="flat" cmpd="sng" w="34925">
            <a:solidFill>
              <a:srgbClr val="62A844"/>
            </a:solidFill>
            <a:prstDash val="dot"/>
            <a:miter lim="8000"/>
            <a:headEnd len="sm" w="sm" type="none"/>
            <a:tailEnd len="sm" w="sm" type="none"/>
          </a:ln>
        </p:spPr>
      </p:cxnSp>
      <p:sp>
        <p:nvSpPr>
          <p:cNvPr id="1342" name="Google Shape;1342;p54"/>
          <p:cNvSpPr txBox="1"/>
          <p:nvPr/>
        </p:nvSpPr>
        <p:spPr>
          <a:xfrm>
            <a:off x="519945" y="2793169"/>
            <a:ext cx="7744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Indicadores específicos del sector sobre la cultura emprendedora:</a:t>
            </a:r>
            <a:endParaRPr/>
          </a:p>
          <a:p>
            <a:pPr indent="0" lvl="0" marL="0" marR="0" rtl="0" algn="l">
              <a:spcBef>
                <a:spcPts val="0"/>
              </a:spcBef>
              <a:spcAft>
                <a:spcPts val="0"/>
              </a:spcAft>
              <a:buNone/>
            </a:pPr>
            <a:r>
              <a:t/>
            </a:r>
            <a:endParaRPr b="1" sz="2400">
              <a:solidFill>
                <a:srgbClr val="0289AE"/>
              </a:solidFill>
              <a:latin typeface="Calibri"/>
              <a:ea typeface="Calibri"/>
              <a:cs typeface="Calibri"/>
              <a:sym typeface="Calibri"/>
            </a:endParaRPr>
          </a:p>
        </p:txBody>
      </p:sp>
      <p:sp>
        <p:nvSpPr>
          <p:cNvPr id="1343" name="Google Shape;1343;p54"/>
          <p:cNvSpPr txBox="1"/>
          <p:nvPr/>
        </p:nvSpPr>
        <p:spPr>
          <a:xfrm>
            <a:off x="519945" y="3696440"/>
            <a:ext cx="10042500" cy="23088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a:t>
            </a:r>
            <a:r>
              <a:rPr lang="en-US" sz="1800">
                <a:solidFill>
                  <a:srgbClr val="262626"/>
                </a:solidFill>
                <a:latin typeface="Calibri"/>
                <a:ea typeface="Calibri"/>
                <a:cs typeface="Calibri"/>
                <a:sym typeface="Calibri"/>
              </a:rPr>
              <a:t>sesiones informativas sobre innovación entre departamentos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Hoteles boutique: </a:t>
            </a:r>
            <a:r>
              <a:rPr lang="en-US" sz="1800">
                <a:solidFill>
                  <a:srgbClr val="262626"/>
                </a:solidFill>
                <a:latin typeface="Calibri"/>
                <a:ea typeface="Calibri"/>
                <a:cs typeface="Calibri"/>
                <a:sym typeface="Calibri"/>
              </a:rPr>
              <a:t>narración de historias a cargo del personal que conoce bien a los huéspedes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Restaurantes: </a:t>
            </a:r>
            <a:r>
              <a:rPr lang="en-US" sz="1800">
                <a:solidFill>
                  <a:srgbClr val="262626"/>
                </a:solidFill>
                <a:latin typeface="Calibri"/>
                <a:ea typeface="Calibri"/>
                <a:cs typeface="Calibri"/>
                <a:sym typeface="Calibri"/>
              </a:rPr>
              <a:t>creatividad impulsada por los chefs en torno al desperdicio y el abastecimiento local</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Alojamientos con cocina: </a:t>
            </a:r>
            <a:r>
              <a:rPr lang="en-US" sz="1800">
                <a:solidFill>
                  <a:srgbClr val="262626"/>
                </a:solidFill>
                <a:latin typeface="Calibri"/>
                <a:ea typeface="Calibri"/>
                <a:cs typeface="Calibri"/>
                <a:sym typeface="Calibri"/>
              </a:rPr>
              <a:t>innovación en la comunicación con los huéspedes y guías digitales</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Parques de vacaciones: </a:t>
            </a:r>
            <a:r>
              <a:rPr lang="en-US" sz="1800">
                <a:solidFill>
                  <a:srgbClr val="262626"/>
                </a:solidFill>
                <a:latin typeface="Calibri"/>
                <a:ea typeface="Calibri"/>
                <a:cs typeface="Calibri"/>
                <a:sym typeface="Calibri"/>
              </a:rPr>
              <a:t>experimentación estacional con experiencias ecológicas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Albergues: </a:t>
            </a:r>
            <a:r>
              <a:rPr lang="en-US" sz="1800">
                <a:solidFill>
                  <a:srgbClr val="262626"/>
                </a:solidFill>
                <a:latin typeface="Calibri"/>
                <a:ea typeface="Calibri"/>
                <a:cs typeface="Calibri"/>
                <a:sym typeface="Calibri"/>
              </a:rPr>
              <a:t>proyectos de sostenibilidad impulsados por los jóvenes y dirigidos por la comunidad</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Espacios para eventos MICE: </a:t>
            </a:r>
            <a:r>
              <a:rPr lang="en-US" sz="1800">
                <a:solidFill>
                  <a:srgbClr val="262626"/>
                </a:solidFill>
                <a:latin typeface="Calibri"/>
                <a:ea typeface="Calibri"/>
                <a:cs typeface="Calibri"/>
                <a:sym typeface="Calibri"/>
              </a:rPr>
              <a:t>colaboración con los clientes para diseñar eventos de bajo impacto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Spas: </a:t>
            </a:r>
            <a:r>
              <a:rPr lang="en-US" sz="1800">
                <a:solidFill>
                  <a:srgbClr val="262626"/>
                </a:solidFill>
                <a:latin typeface="Calibri"/>
                <a:ea typeface="Calibri"/>
                <a:cs typeface="Calibri"/>
                <a:sym typeface="Calibri"/>
              </a:rPr>
              <a:t>mejoras impulsadas por el personal en los rituales de bienestar y el abastecimiento de productos</a:t>
            </a:r>
            <a:endParaRPr sz="1800">
              <a:solidFill>
                <a:srgbClr val="262626"/>
              </a:solidFill>
              <a:latin typeface="Calibri"/>
              <a:ea typeface="Calibri"/>
              <a:cs typeface="Calibri"/>
              <a:sym typeface="Calibri"/>
            </a:endParaRPr>
          </a:p>
        </p:txBody>
      </p:sp>
      <p:sp>
        <p:nvSpPr>
          <p:cNvPr id="1344" name="Google Shape;1344;p54"/>
          <p:cNvSpPr txBox="1"/>
          <p:nvPr/>
        </p:nvSpPr>
        <p:spPr>
          <a:xfrm>
            <a:off x="454702" y="1777375"/>
            <a:ext cx="107013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En el último módulo hablamos de liderar la doble transición. Ahora partimos de ese tema para crear una cultura que acoja ideas, experimentos y creatividad. La cultura emprendedora prospera cuando todos sienten que pueden contribuir, sin excepción.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55"/>
          <p:cNvSpPr txBox="1"/>
          <p:nvPr/>
        </p:nvSpPr>
        <p:spPr>
          <a:xfrm>
            <a:off x="570086" y="1294047"/>
            <a:ext cx="729357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Diseño de oportunidades por sectores</a:t>
            </a:r>
            <a:endParaRPr/>
          </a:p>
        </p:txBody>
      </p:sp>
      <p:sp>
        <p:nvSpPr>
          <p:cNvPr id="1351" name="Google Shape;1351;p55"/>
          <p:cNvSpPr txBox="1"/>
          <p:nvPr/>
        </p:nvSpPr>
        <p:spPr>
          <a:xfrm>
            <a:off x="454695" y="394053"/>
            <a:ext cx="711316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Ejercicio para alumnos/líderes:</a:t>
            </a:r>
            <a:endParaRPr/>
          </a:p>
        </p:txBody>
      </p:sp>
      <p:cxnSp>
        <p:nvCxnSpPr>
          <p:cNvPr id="1352" name="Google Shape;1352;p55"/>
          <p:cNvCxnSpPr/>
          <p:nvPr/>
        </p:nvCxnSpPr>
        <p:spPr>
          <a:xfrm>
            <a:off x="0" y="1115711"/>
            <a:ext cx="8978953" cy="0"/>
          </a:xfrm>
          <a:prstGeom prst="straightConnector1">
            <a:avLst/>
          </a:prstGeom>
          <a:noFill/>
          <a:ln cap="flat" cmpd="sng" w="34925">
            <a:solidFill>
              <a:srgbClr val="62A844"/>
            </a:solidFill>
            <a:prstDash val="dot"/>
            <a:miter lim="8000"/>
            <a:headEnd len="sm" w="sm" type="none"/>
            <a:tailEnd len="sm" w="sm" type="none"/>
          </a:ln>
        </p:spPr>
      </p:cxnSp>
      <p:sp>
        <p:nvSpPr>
          <p:cNvPr id="1353" name="Google Shape;1353;p55"/>
          <p:cNvSpPr/>
          <p:nvPr/>
        </p:nvSpPr>
        <p:spPr>
          <a:xfrm>
            <a:off x="8126776" y="4077556"/>
            <a:ext cx="3131344" cy="1891341"/>
          </a:xfrm>
          <a:prstGeom prst="roundRect">
            <a:avLst>
              <a:gd fmla="val 7861"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4" name="Google Shape;1354;p55"/>
          <p:cNvSpPr txBox="1"/>
          <p:nvPr/>
        </p:nvSpPr>
        <p:spPr>
          <a:xfrm>
            <a:off x="8330682" y="4571385"/>
            <a:ext cx="2963521"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Pequeñas ideas específicas del sector + intercambio digital inteligente = </a:t>
            </a:r>
            <a:r>
              <a:rPr b="1" lang="en-US" sz="2000">
                <a:solidFill>
                  <a:srgbClr val="262626"/>
                </a:solidFill>
                <a:latin typeface="Calibri"/>
                <a:ea typeface="Calibri"/>
                <a:cs typeface="Calibri"/>
                <a:sym typeface="Calibri"/>
              </a:rPr>
              <a:t>innovación significativa</a:t>
            </a:r>
            <a:r>
              <a:rPr lang="en-US" sz="2000">
                <a:solidFill>
                  <a:srgbClr val="262626"/>
                </a:solidFill>
                <a:latin typeface="Calibri"/>
                <a:ea typeface="Calibri"/>
                <a:cs typeface="Calibri"/>
                <a:sym typeface="Calibri"/>
              </a:rPr>
              <a:t>.</a:t>
            </a:r>
            <a:endParaRPr/>
          </a:p>
          <a:p>
            <a:pPr indent="0" lvl="0" marL="0" marR="0" rtl="0" algn="l">
              <a:spcBef>
                <a:spcPts val="0"/>
              </a:spcBef>
              <a:spcAft>
                <a:spcPts val="0"/>
              </a:spcAft>
              <a:buNone/>
            </a:pPr>
            <a:r>
              <a:t/>
            </a:r>
            <a:endParaRPr b="1" i="1" sz="2000">
              <a:solidFill>
                <a:srgbClr val="262626"/>
              </a:solidFill>
              <a:latin typeface="Calibri"/>
              <a:ea typeface="Calibri"/>
              <a:cs typeface="Calibri"/>
              <a:sym typeface="Calibri"/>
            </a:endParaRPr>
          </a:p>
        </p:txBody>
      </p:sp>
      <p:cxnSp>
        <p:nvCxnSpPr>
          <p:cNvPr id="1355" name="Google Shape;1355;p55"/>
          <p:cNvCxnSpPr/>
          <p:nvPr/>
        </p:nvCxnSpPr>
        <p:spPr>
          <a:xfrm>
            <a:off x="8978953" y="1108918"/>
            <a:ext cx="0" cy="2968638"/>
          </a:xfrm>
          <a:prstGeom prst="straightConnector1">
            <a:avLst/>
          </a:prstGeom>
          <a:noFill/>
          <a:ln cap="flat" cmpd="sng" w="34925">
            <a:solidFill>
              <a:srgbClr val="62A844"/>
            </a:solidFill>
            <a:prstDash val="dot"/>
            <a:miter lim="8000"/>
            <a:headEnd len="sm" w="sm" type="none"/>
            <a:tailEnd len="sm" w="sm" type="none"/>
          </a:ln>
        </p:spPr>
      </p:cxnSp>
      <p:grpSp>
        <p:nvGrpSpPr>
          <p:cNvPr id="1356" name="Google Shape;1356;p55"/>
          <p:cNvGrpSpPr/>
          <p:nvPr/>
        </p:nvGrpSpPr>
        <p:grpSpPr>
          <a:xfrm>
            <a:off x="9467837" y="2830403"/>
            <a:ext cx="1844414" cy="1844414"/>
            <a:chOff x="1994079" y="4827481"/>
            <a:chExt cx="1844414" cy="1844414"/>
          </a:xfrm>
        </p:grpSpPr>
        <p:grpSp>
          <p:nvGrpSpPr>
            <p:cNvPr id="1357" name="Google Shape;1357;p55"/>
            <p:cNvGrpSpPr/>
            <p:nvPr/>
          </p:nvGrpSpPr>
          <p:grpSpPr>
            <a:xfrm>
              <a:off x="1994079" y="4827481"/>
              <a:ext cx="1844414" cy="1844414"/>
              <a:chOff x="2833721" y="1436006"/>
              <a:chExt cx="2442176" cy="2442176"/>
            </a:xfrm>
          </p:grpSpPr>
          <p:sp>
            <p:nvSpPr>
              <p:cNvPr id="1358" name="Google Shape;1358;p55"/>
              <p:cNvSpPr/>
              <p:nvPr/>
            </p:nvSpPr>
            <p:spPr>
              <a:xfrm rot="-2700000">
                <a:off x="3191369" y="1793655"/>
                <a:ext cx="1726880" cy="1726879"/>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9" name="Google Shape;1359;p55"/>
              <p:cNvSpPr/>
              <p:nvPr/>
            </p:nvSpPr>
            <p:spPr>
              <a:xfrm>
                <a:off x="3382114" y="1984406"/>
                <a:ext cx="1345373"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60" name="Google Shape;1360;p55"/>
              <p:cNvGrpSpPr/>
              <p:nvPr/>
            </p:nvGrpSpPr>
            <p:grpSpPr>
              <a:xfrm>
                <a:off x="3068464" y="1670756"/>
                <a:ext cx="1972690" cy="1972393"/>
                <a:chOff x="1000491" y="2838436"/>
                <a:chExt cx="2183137" cy="2182809"/>
              </a:xfrm>
            </p:grpSpPr>
            <p:sp>
              <p:nvSpPr>
                <p:cNvPr id="1361" name="Google Shape;1361;p55"/>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62" name="Google Shape;1362;p55"/>
                <p:cNvGrpSpPr/>
                <p:nvPr/>
              </p:nvGrpSpPr>
              <p:grpSpPr>
                <a:xfrm>
                  <a:off x="1000491" y="3920861"/>
                  <a:ext cx="2183137" cy="1100384"/>
                  <a:chOff x="1000491" y="3920861"/>
                  <a:chExt cx="2183137" cy="1100384"/>
                </a:xfrm>
              </p:grpSpPr>
              <p:sp>
                <p:nvSpPr>
                  <p:cNvPr id="1363" name="Google Shape;1363;p55"/>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4" name="Google Shape;1364;p55"/>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5" name="Google Shape;1365;p55"/>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grpSp>
          <p:nvGrpSpPr>
            <p:cNvPr id="1366" name="Google Shape;1366;p55"/>
            <p:cNvGrpSpPr/>
            <p:nvPr/>
          </p:nvGrpSpPr>
          <p:grpSpPr>
            <a:xfrm>
              <a:off x="2575162" y="5384690"/>
              <a:ext cx="648080" cy="608094"/>
              <a:chOff x="6615628" y="2116894"/>
              <a:chExt cx="1066935" cy="1001107"/>
            </a:xfrm>
          </p:grpSpPr>
          <p:sp>
            <p:nvSpPr>
              <p:cNvPr id="1367" name="Google Shape;1367;p55"/>
              <p:cNvSpPr/>
              <p:nvPr/>
            </p:nvSpPr>
            <p:spPr>
              <a:xfrm>
                <a:off x="7183381" y="2256775"/>
                <a:ext cx="285542" cy="320903"/>
              </a:xfrm>
              <a:custGeom>
                <a:rect b="b" l="l" r="r" t="t"/>
                <a:pathLst>
                  <a:path extrusionOk="0" h="320903" w="285542">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68" name="Google Shape;1368;p55"/>
              <p:cNvGrpSpPr/>
              <p:nvPr/>
            </p:nvGrpSpPr>
            <p:grpSpPr>
              <a:xfrm>
                <a:off x="6615628" y="2116894"/>
                <a:ext cx="1066935" cy="1001107"/>
                <a:chOff x="6615628" y="2116894"/>
                <a:chExt cx="1066935" cy="1001107"/>
              </a:xfrm>
            </p:grpSpPr>
            <p:sp>
              <p:nvSpPr>
                <p:cNvPr id="1369" name="Google Shape;1369;p55"/>
                <p:cNvSpPr/>
                <p:nvPr/>
              </p:nvSpPr>
              <p:spPr>
                <a:xfrm>
                  <a:off x="7164181" y="2221119"/>
                  <a:ext cx="357393" cy="537581"/>
                </a:xfrm>
                <a:custGeom>
                  <a:rect b="b" l="l" r="r" t="t"/>
                  <a:pathLst>
                    <a:path extrusionOk="0" h="537581" w="357393">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0" name="Google Shape;1370;p55"/>
                <p:cNvSpPr/>
                <p:nvPr/>
              </p:nvSpPr>
              <p:spPr>
                <a:xfrm>
                  <a:off x="7361660" y="2296927"/>
                  <a:ext cx="93253" cy="100442"/>
                </a:xfrm>
                <a:custGeom>
                  <a:rect b="b" l="l" r="r" t="t"/>
                  <a:pathLst>
                    <a:path extrusionOk="0" h="100442" w="93253">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1" name="Google Shape;1371;p55"/>
                <p:cNvSpPr/>
                <p:nvPr/>
              </p:nvSpPr>
              <p:spPr>
                <a:xfrm>
                  <a:off x="7328747" y="2116894"/>
                  <a:ext cx="32913" cy="68569"/>
                </a:xfrm>
                <a:custGeom>
                  <a:rect b="b" l="l" r="r" t="t"/>
                  <a:pathLst>
                    <a:path extrusionOk="0" h="68569" w="32913">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2" name="Google Shape;1372;p55"/>
                <p:cNvSpPr/>
                <p:nvPr/>
              </p:nvSpPr>
              <p:spPr>
                <a:xfrm>
                  <a:off x="7205857" y="2139370"/>
                  <a:ext cx="50892" cy="68034"/>
                </a:xfrm>
                <a:custGeom>
                  <a:rect b="b" l="l" r="r" t="t"/>
                  <a:pathLst>
                    <a:path extrusionOk="0" h="68034" w="50892">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3" name="Google Shape;1373;p55"/>
                <p:cNvSpPr/>
                <p:nvPr/>
              </p:nvSpPr>
              <p:spPr>
                <a:xfrm>
                  <a:off x="7110698" y="2208776"/>
                  <a:ext cx="62787" cy="58969"/>
                </a:xfrm>
                <a:custGeom>
                  <a:rect b="b" l="l" r="r" t="t"/>
                  <a:pathLst>
                    <a:path extrusionOk="0" h="58969" w="62787">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4" name="Google Shape;1374;p55"/>
                <p:cNvSpPr/>
                <p:nvPr/>
              </p:nvSpPr>
              <p:spPr>
                <a:xfrm>
                  <a:off x="7055994" y="2313154"/>
                  <a:ext cx="67758" cy="46322"/>
                </a:xfrm>
                <a:custGeom>
                  <a:rect b="b" l="l" r="r" t="t"/>
                  <a:pathLst>
                    <a:path extrusionOk="0" h="46322" w="67758">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5" name="Google Shape;1375;p55"/>
                <p:cNvSpPr/>
                <p:nvPr/>
              </p:nvSpPr>
              <p:spPr>
                <a:xfrm>
                  <a:off x="7042363" y="2426288"/>
                  <a:ext cx="72448" cy="37330"/>
                </a:xfrm>
                <a:custGeom>
                  <a:rect b="b" l="l" r="r" t="t"/>
                  <a:pathLst>
                    <a:path extrusionOk="0" h="37330" w="72448">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6" name="Google Shape;1376;p55"/>
                <p:cNvSpPr/>
                <p:nvPr/>
              </p:nvSpPr>
              <p:spPr>
                <a:xfrm>
                  <a:off x="7572853" y="2426826"/>
                  <a:ext cx="71312" cy="38398"/>
                </a:xfrm>
                <a:custGeom>
                  <a:rect b="b" l="l" r="r" t="t"/>
                  <a:pathLst>
                    <a:path extrusionOk="0" h="38398" w="71312">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7" name="Google Shape;1377;p55"/>
                <p:cNvSpPr/>
                <p:nvPr/>
              </p:nvSpPr>
              <p:spPr>
                <a:xfrm>
                  <a:off x="7563912" y="2313659"/>
                  <a:ext cx="67253" cy="44597"/>
                </a:xfrm>
                <a:custGeom>
                  <a:rect b="b" l="l" r="r" t="t"/>
                  <a:pathLst>
                    <a:path extrusionOk="0" h="44597" w="67253">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8" name="Google Shape;1378;p55"/>
                <p:cNvSpPr/>
                <p:nvPr/>
              </p:nvSpPr>
              <p:spPr>
                <a:xfrm>
                  <a:off x="7509084" y="2210148"/>
                  <a:ext cx="63768" cy="58969"/>
                </a:xfrm>
                <a:custGeom>
                  <a:rect b="b" l="l" r="r" t="t"/>
                  <a:pathLst>
                    <a:path extrusionOk="0" h="58969" w="63768">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9" name="Google Shape;1379;p55"/>
                <p:cNvSpPr/>
                <p:nvPr/>
              </p:nvSpPr>
              <p:spPr>
                <a:xfrm>
                  <a:off x="7425430" y="2137807"/>
                  <a:ext cx="49712" cy="69597"/>
                </a:xfrm>
                <a:custGeom>
                  <a:rect b="b" l="l" r="r" t="t"/>
                  <a:pathLst>
                    <a:path extrusionOk="0" h="69597" w="49712">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0" name="Google Shape;1380;p55"/>
                <p:cNvSpPr/>
                <p:nvPr/>
              </p:nvSpPr>
              <p:spPr>
                <a:xfrm>
                  <a:off x="6615628" y="2654475"/>
                  <a:ext cx="1066935" cy="463526"/>
                </a:xfrm>
                <a:custGeom>
                  <a:rect b="b" l="l" r="r" t="t"/>
                  <a:pathLst>
                    <a:path extrusionOk="0" h="463526" w="1066935">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1381" name="Google Shape;1381;p55"/>
          <p:cNvSpPr/>
          <p:nvPr/>
        </p:nvSpPr>
        <p:spPr>
          <a:xfrm>
            <a:off x="6574420" y="2558005"/>
            <a:ext cx="196770" cy="3009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2" name="Google Shape;1382;p55"/>
          <p:cNvSpPr/>
          <p:nvPr/>
        </p:nvSpPr>
        <p:spPr>
          <a:xfrm rot="-5400000">
            <a:off x="8819411" y="1623790"/>
            <a:ext cx="319087" cy="533400"/>
          </a:xfrm>
          <a:custGeom>
            <a:rect b="b" l="l" r="r" t="t"/>
            <a:pathLst>
              <a:path extrusionOk="0" h="533400" w="319087">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3" name="Google Shape;1383;p55"/>
          <p:cNvSpPr txBox="1"/>
          <p:nvPr/>
        </p:nvSpPr>
        <p:spPr>
          <a:xfrm>
            <a:off x="570074" y="1724925"/>
            <a:ext cx="6663000" cy="5664300"/>
          </a:xfrm>
          <a:prstGeom prst="rect">
            <a:avLst/>
          </a:prstGeom>
          <a:noFill/>
          <a:ln>
            <a:noFill/>
          </a:ln>
        </p:spPr>
        <p:txBody>
          <a:bodyPr anchorCtr="0" anchor="t" bIns="45700" lIns="91425" spcFirstLastPara="1" rIns="91425" wrap="square" tIns="45700">
            <a:spAutoFit/>
          </a:bodyPr>
          <a:lstStyle/>
          <a:p>
            <a:pPr indent="-330200" lvl="0" marL="342900" marR="0" rtl="0" algn="l">
              <a:spcBef>
                <a:spcPts val="0"/>
              </a:spcBef>
              <a:spcAft>
                <a:spcPts val="0"/>
              </a:spcAft>
              <a:buClr>
                <a:srgbClr val="62A844"/>
              </a:buClr>
              <a:buSzPts val="1600"/>
              <a:buFont typeface="Calibri"/>
              <a:buAutoNum type="arabicPeriod"/>
            </a:pPr>
            <a:r>
              <a:rPr b="1" lang="en-US" sz="1600">
                <a:solidFill>
                  <a:srgbClr val="262626"/>
                </a:solidFill>
                <a:latin typeface="Calibri"/>
                <a:ea typeface="Calibri"/>
                <a:cs typeface="Calibri"/>
                <a:sym typeface="Calibri"/>
              </a:rPr>
              <a:t>Elige tu sector (30 segundos)</a:t>
            </a:r>
            <a:endParaRPr sz="1200"/>
          </a:p>
          <a:p>
            <a:pPr indent="0" lvl="0" marL="36195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36195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36195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361950" marR="0" rtl="0" algn="l">
              <a:spcBef>
                <a:spcPts val="0"/>
              </a:spcBef>
              <a:spcAft>
                <a:spcPts val="0"/>
              </a:spcAft>
              <a:buNone/>
            </a:pPr>
            <a:r>
              <a:t/>
            </a:r>
            <a:endParaRPr sz="1600">
              <a:solidFill>
                <a:srgbClr val="262626"/>
              </a:solidFill>
              <a:latin typeface="Calibri"/>
              <a:ea typeface="Calibri"/>
              <a:cs typeface="Calibri"/>
              <a:sym typeface="Calibri"/>
            </a:endParaRPr>
          </a:p>
          <a:p>
            <a:pPr indent="-330200" lvl="0" marL="342900" marR="0" rtl="0" algn="l">
              <a:spcBef>
                <a:spcPts val="0"/>
              </a:spcBef>
              <a:spcAft>
                <a:spcPts val="0"/>
              </a:spcAft>
              <a:buClr>
                <a:srgbClr val="62A844"/>
              </a:buClr>
              <a:buSzPts val="1600"/>
              <a:buFont typeface="Calibri"/>
              <a:buAutoNum type="arabicPeriod"/>
            </a:pPr>
            <a:r>
              <a:rPr b="1" lang="en-US" sz="1600">
                <a:solidFill>
                  <a:srgbClr val="262626"/>
                </a:solidFill>
                <a:latin typeface="Calibri"/>
                <a:ea typeface="Calibri"/>
                <a:cs typeface="Calibri"/>
                <a:sym typeface="Calibri"/>
              </a:rPr>
              <a:t>Identifica una oportunidad (3 minutos)</a:t>
            </a:r>
            <a:endParaRPr sz="1200"/>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Pregúntate: </a:t>
            </a:r>
            <a:endParaRPr sz="1200"/>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¿Qué reto de sostenibilidad existe en este sector?</a:t>
            </a:r>
            <a:endParaRPr sz="1200"/>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¿Qué necesidad o expectativa de los huéspedes está relacionada con ello?</a:t>
            </a:r>
            <a:endParaRPr sz="1200"/>
          </a:p>
          <a:p>
            <a:pPr indent="-190500" lvl="0" marL="628650" marR="0" rtl="0" algn="l">
              <a:spcBef>
                <a:spcPts val="0"/>
              </a:spcBef>
              <a:spcAft>
                <a:spcPts val="0"/>
              </a:spcAft>
              <a:buClr>
                <a:srgbClr val="62A844"/>
              </a:buClr>
              <a:buSzPts val="1200"/>
              <a:buFont typeface="Arial"/>
              <a:buNone/>
            </a:pPr>
            <a:r>
              <a:t/>
            </a:r>
            <a:endParaRPr sz="1000">
              <a:solidFill>
                <a:srgbClr val="262626"/>
              </a:solidFill>
              <a:latin typeface="Calibri"/>
              <a:ea typeface="Calibri"/>
              <a:cs typeface="Calibri"/>
              <a:sym typeface="Calibri"/>
            </a:endParaRPr>
          </a:p>
          <a:p>
            <a:pPr indent="-330200" lvl="0" marL="354013" marR="0" rtl="0" algn="l">
              <a:spcBef>
                <a:spcPts val="0"/>
              </a:spcBef>
              <a:spcAft>
                <a:spcPts val="0"/>
              </a:spcAft>
              <a:buClr>
                <a:srgbClr val="62A844"/>
              </a:buClr>
              <a:buSzPts val="1600"/>
              <a:buFont typeface="Calibri"/>
              <a:buAutoNum type="arabicPeriod" startAt="3"/>
            </a:pPr>
            <a:r>
              <a:rPr b="1" lang="en-US" sz="1600">
                <a:solidFill>
                  <a:srgbClr val="262626"/>
                </a:solidFill>
                <a:latin typeface="Calibri"/>
                <a:ea typeface="Calibri"/>
                <a:cs typeface="Calibri"/>
                <a:sym typeface="Calibri"/>
              </a:rPr>
              <a:t>Proponga una pequeña innovación (3 minutos) - </a:t>
            </a:r>
            <a:r>
              <a:rPr lang="en-US" sz="1600">
                <a:solidFill>
                  <a:srgbClr val="262626"/>
                </a:solidFill>
                <a:latin typeface="Calibri"/>
                <a:ea typeface="Calibri"/>
                <a:cs typeface="Calibri"/>
                <a:sym typeface="Calibri"/>
              </a:rPr>
              <a:t>Defina:</a:t>
            </a:r>
            <a:endParaRPr sz="1600">
              <a:solidFill>
                <a:srgbClr val="262626"/>
              </a:solidFill>
              <a:latin typeface="Calibri"/>
              <a:ea typeface="Calibri"/>
              <a:cs typeface="Calibri"/>
              <a:sym typeface="Calibri"/>
            </a:endParaRPr>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idea para probar</a:t>
            </a:r>
            <a:endParaRPr sz="1200"/>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Una herramienta digital para promocionarla (Reels, TikTok, página web, publicación de Google)</a:t>
            </a:r>
            <a:endParaRPr sz="1200"/>
          </a:p>
          <a:p>
            <a:pPr indent="-254000" lvl="0" marL="6286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Un indicador de éxito sencillo (interacción, reseñas, aceptación)</a:t>
            </a:r>
            <a:endParaRPr sz="1200"/>
          </a:p>
          <a:p>
            <a:pPr indent="-190500" lvl="0" marL="628650" marR="0" rtl="0" algn="l">
              <a:spcBef>
                <a:spcPts val="0"/>
              </a:spcBef>
              <a:spcAft>
                <a:spcPts val="0"/>
              </a:spcAft>
              <a:buClr>
                <a:srgbClr val="62A844"/>
              </a:buClr>
              <a:buSzPts val="1200"/>
              <a:buFont typeface="Arial"/>
              <a:buNone/>
            </a:pPr>
            <a:r>
              <a:t/>
            </a:r>
            <a:endParaRPr sz="1000">
              <a:solidFill>
                <a:srgbClr val="262626"/>
              </a:solidFill>
              <a:latin typeface="Calibri"/>
              <a:ea typeface="Calibri"/>
              <a:cs typeface="Calibri"/>
              <a:sym typeface="Calibri"/>
            </a:endParaRPr>
          </a:p>
          <a:p>
            <a:pPr indent="-330200" lvl="0" marL="342900" marR="0" rtl="0" algn="l">
              <a:spcBef>
                <a:spcPts val="0"/>
              </a:spcBef>
              <a:spcAft>
                <a:spcPts val="0"/>
              </a:spcAft>
              <a:buClr>
                <a:srgbClr val="62A844"/>
              </a:buClr>
              <a:buSzPts val="1600"/>
              <a:buFont typeface="Calibri"/>
              <a:buAutoNum type="arabicPeriod" startAt="4"/>
            </a:pPr>
            <a:r>
              <a:rPr b="1" lang="en-US" sz="1600">
                <a:solidFill>
                  <a:srgbClr val="262626"/>
                </a:solidFill>
                <a:latin typeface="Calibri"/>
                <a:ea typeface="Calibri"/>
                <a:cs typeface="Calibri"/>
                <a:sym typeface="Calibri"/>
              </a:rPr>
              <a:t>Comparte rápidamente (2-3 minutos)</a:t>
            </a:r>
            <a:endParaRPr sz="1200"/>
          </a:p>
          <a:p>
            <a:pPr indent="0" lvl="0" marL="288925" marR="0" rtl="0" algn="l">
              <a:spcBef>
                <a:spcPts val="0"/>
              </a:spcBef>
              <a:spcAft>
                <a:spcPts val="0"/>
              </a:spcAft>
              <a:buNone/>
            </a:pPr>
            <a:r>
              <a:rPr lang="en-US" sz="1600">
                <a:solidFill>
                  <a:srgbClr val="262626"/>
                </a:solidFill>
                <a:latin typeface="Calibri"/>
                <a:ea typeface="Calibri"/>
                <a:cs typeface="Calibri"/>
                <a:sym typeface="Calibri"/>
              </a:rPr>
              <a:t>Explica: </a:t>
            </a:r>
            <a:r>
              <a:rPr b="1" lang="en-US" sz="1600">
                <a:solidFill>
                  <a:srgbClr val="262626"/>
                </a:solidFill>
                <a:latin typeface="Calibri"/>
                <a:ea typeface="Calibri"/>
                <a:cs typeface="Calibri"/>
                <a:sym typeface="Calibri"/>
              </a:rPr>
              <a:t>sector → reto → innovación → prueba digital → valor esperado</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br>
              <a:rPr lang="en-US" sz="1600">
                <a:solidFill>
                  <a:srgbClr val="262626"/>
                </a:solidFill>
                <a:latin typeface="Calibri"/>
                <a:ea typeface="Calibri"/>
                <a:cs typeface="Calibri"/>
                <a:sym typeface="Calibri"/>
              </a:rPr>
            </a:b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384" name="Google Shape;1384;p55"/>
          <p:cNvSpPr txBox="1"/>
          <p:nvPr/>
        </p:nvSpPr>
        <p:spPr>
          <a:xfrm>
            <a:off x="643050" y="2050025"/>
            <a:ext cx="2285700" cy="923400"/>
          </a:xfrm>
          <a:prstGeom prst="rect">
            <a:avLst/>
          </a:prstGeom>
          <a:noFill/>
          <a:ln>
            <a:noFill/>
          </a:ln>
        </p:spPr>
        <p:txBody>
          <a:bodyPr anchorCtr="0" anchor="t" bIns="45700" lIns="91425" spcFirstLastPara="1" rIns="91425" wrap="square" tIns="45700">
            <a:spAutoFit/>
          </a:bodyPr>
          <a:lstStyle/>
          <a:p>
            <a:pPr indent="-285750" lvl="0" marL="6477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Hotel </a:t>
            </a:r>
            <a:endParaRPr/>
          </a:p>
          <a:p>
            <a:pPr indent="-285750" lvl="0" marL="6477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Pensión </a:t>
            </a:r>
            <a:endParaRPr/>
          </a:p>
          <a:p>
            <a:pPr indent="-285750" lvl="0" marL="6477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Restaurante </a:t>
            </a:r>
            <a:endParaRPr/>
          </a:p>
        </p:txBody>
      </p:sp>
      <p:sp>
        <p:nvSpPr>
          <p:cNvPr id="1385" name="Google Shape;1385;p55"/>
          <p:cNvSpPr txBox="1"/>
          <p:nvPr/>
        </p:nvSpPr>
        <p:spPr>
          <a:xfrm>
            <a:off x="3574425" y="2003825"/>
            <a:ext cx="3000000" cy="1015800"/>
          </a:xfrm>
          <a:prstGeom prst="rect">
            <a:avLst/>
          </a:prstGeom>
          <a:noFill/>
          <a:ln>
            <a:noFill/>
          </a:ln>
        </p:spPr>
        <p:txBody>
          <a:bodyPr anchorCtr="0" anchor="t" bIns="91425" lIns="91425" spcFirstLastPara="1" rIns="91425" wrap="square" tIns="91425">
            <a:spAutoFit/>
          </a:bodyPr>
          <a:lstStyle/>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Cafetería </a:t>
            </a:r>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Alojamiento con cocina </a:t>
            </a:r>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Parque de vacaciones </a:t>
            </a:r>
            <a:endParaRPr/>
          </a:p>
        </p:txBody>
      </p:sp>
      <p:sp>
        <p:nvSpPr>
          <p:cNvPr id="1386" name="Google Shape;1386;p55"/>
          <p:cNvSpPr txBox="1"/>
          <p:nvPr/>
        </p:nvSpPr>
        <p:spPr>
          <a:xfrm>
            <a:off x="6705775" y="1660925"/>
            <a:ext cx="30000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rgbClr val="262626"/>
              </a:solidFill>
              <a:latin typeface="Calibri"/>
              <a:ea typeface="Calibri"/>
              <a:cs typeface="Calibri"/>
              <a:sym typeface="Calibri"/>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Glamping </a:t>
            </a:r>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Albergue </a:t>
            </a:r>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MICE </a:t>
            </a:r>
            <a:endParaRPr/>
          </a:p>
          <a:p>
            <a:pPr indent="-285750" lvl="0" marL="647700" rtl="0" algn="l">
              <a:spcBef>
                <a:spcPts val="0"/>
              </a:spcBef>
              <a:spcAft>
                <a:spcPts val="0"/>
              </a:spcAft>
              <a:buClr>
                <a:srgbClr val="62A844"/>
              </a:buClr>
              <a:buSzPts val="1800"/>
              <a:buChar char="•"/>
            </a:pPr>
            <a:r>
              <a:rPr lang="en-US" sz="1800">
                <a:solidFill>
                  <a:srgbClr val="262626"/>
                </a:solidFill>
                <a:latin typeface="Calibri"/>
                <a:ea typeface="Calibri"/>
                <a:cs typeface="Calibri"/>
                <a:sym typeface="Calibri"/>
              </a:rPr>
              <a:t>Spa</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56"/>
          <p:cNvSpPr txBox="1"/>
          <p:nvPr>
            <p:ph idx="2" type="body"/>
          </p:nvPr>
        </p:nvSpPr>
        <p:spPr>
          <a:xfrm>
            <a:off x="670885" y="15915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06</a:t>
            </a:r>
            <a:endParaRPr/>
          </a:p>
        </p:txBody>
      </p:sp>
      <p:sp>
        <p:nvSpPr>
          <p:cNvPr id="1393" name="Google Shape;1393;p56"/>
          <p:cNvSpPr/>
          <p:nvPr/>
        </p:nvSpPr>
        <p:spPr>
          <a:xfrm>
            <a:off x="7124915" y="6322919"/>
            <a:ext cx="422278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94" name="Google Shape;1394;p56"/>
          <p:cNvSpPr txBox="1"/>
          <p:nvPr/>
        </p:nvSpPr>
        <p:spPr>
          <a:xfrm>
            <a:off x="7250914" y="6340022"/>
            <a:ext cx="756000" cy="307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000">
                <a:solidFill>
                  <a:srgbClr val="0289AE"/>
                </a:solidFill>
                <a:latin typeface="Calibri"/>
                <a:ea typeface="Calibri"/>
                <a:cs typeface="Calibri"/>
                <a:sym typeface="Calibri"/>
              </a:rPr>
              <a:t>Véase también ›</a:t>
            </a:r>
            <a:endParaRPr sz="1000"/>
          </a:p>
        </p:txBody>
      </p:sp>
      <p:sp>
        <p:nvSpPr>
          <p:cNvPr id="1395" name="Google Shape;1395;p56"/>
          <p:cNvSpPr txBox="1"/>
          <p:nvPr/>
        </p:nvSpPr>
        <p:spPr>
          <a:xfrm>
            <a:off x="8006915" y="638619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396" name="Google Shape;1396;p56"/>
          <p:cNvSpPr txBox="1"/>
          <p:nvPr/>
        </p:nvSpPr>
        <p:spPr>
          <a:xfrm>
            <a:off x="8600914" y="6386197"/>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pic>
        <p:nvPicPr>
          <p:cNvPr id="1397" name="Google Shape;1397;p56"/>
          <p:cNvPicPr preferRelativeResize="0"/>
          <p:nvPr/>
        </p:nvPicPr>
        <p:blipFill>
          <a:blip r:embed="rId3">
            <a:alphaModFix/>
          </a:blip>
          <a:stretch>
            <a:fillRect/>
          </a:stretch>
        </p:blipFill>
        <p:spPr>
          <a:xfrm>
            <a:off x="3781220" y="591450"/>
            <a:ext cx="8572500" cy="5581650"/>
          </a:xfrm>
          <a:prstGeom prst="rect">
            <a:avLst/>
          </a:prstGeom>
          <a:noFill/>
          <a:ln>
            <a:noFill/>
          </a:ln>
        </p:spPr>
      </p:pic>
      <p:sp>
        <p:nvSpPr>
          <p:cNvPr id="1398" name="Google Shape;1398;p56"/>
          <p:cNvSpPr txBox="1"/>
          <p:nvPr>
            <p:ph idx="1" type="body"/>
          </p:nvPr>
        </p:nvSpPr>
        <p:spPr>
          <a:xfrm>
            <a:off x="4126944" y="1026375"/>
            <a:ext cx="4790100" cy="47118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3333"/>
              </a:lnSpc>
              <a:spcBef>
                <a:spcPts val="0"/>
              </a:spcBef>
              <a:spcAft>
                <a:spcPts val="0"/>
              </a:spcAft>
              <a:buClr>
                <a:schemeClr val="lt1"/>
              </a:buClr>
              <a:buSzPct val="100000"/>
              <a:buNone/>
            </a:pPr>
            <a:r>
              <a:rPr b="1" lang="en-US"/>
              <a:t>Ética en la comunicación y confianza </a:t>
            </a:r>
            <a:endParaRPr/>
          </a:p>
          <a:p>
            <a:pPr indent="0" lvl="0" marL="0" rtl="0" algn="l">
              <a:lnSpc>
                <a:spcPct val="206666"/>
              </a:lnSpc>
              <a:spcBef>
                <a:spcPts val="0"/>
              </a:spcBef>
              <a:spcAft>
                <a:spcPts val="0"/>
              </a:spcAft>
              <a:buClr>
                <a:schemeClr val="lt1"/>
              </a:buClr>
              <a:buSzPct val="100000"/>
              <a:buNone/>
            </a:pPr>
            <a:r>
              <a:t/>
            </a:r>
            <a:endParaRPr b="1" sz="2400"/>
          </a:p>
          <a:p>
            <a:pPr indent="0" lvl="0" marL="0" rtl="0" algn="l">
              <a:lnSpc>
                <a:spcPct val="206666"/>
              </a:lnSpc>
              <a:spcBef>
                <a:spcPts val="0"/>
              </a:spcBef>
              <a:spcAft>
                <a:spcPts val="0"/>
              </a:spcAft>
              <a:buClr>
                <a:schemeClr val="lt1"/>
              </a:buClr>
              <a:buSzPct val="100000"/>
              <a:buNone/>
            </a:pPr>
            <a:r>
              <a:t/>
            </a:r>
            <a:endParaRPr b="1" sz="2400"/>
          </a:p>
          <a:p>
            <a:pPr indent="0" lvl="0" marL="0" rtl="0" algn="l">
              <a:lnSpc>
                <a:spcPct val="100000"/>
              </a:lnSpc>
              <a:spcBef>
                <a:spcPts val="0"/>
              </a:spcBef>
              <a:spcAft>
                <a:spcPts val="0"/>
              </a:spcAft>
              <a:buClr>
                <a:schemeClr val="lt1"/>
              </a:buClr>
              <a:buSzPct val="100000"/>
              <a:buNone/>
            </a:pPr>
            <a:r>
              <a:rPr lang="en-US" sz="2600"/>
              <a:t>Cómo generar credibilidad y evitar el «greenwashing»</a:t>
            </a:r>
            <a:endParaRPr/>
          </a:p>
          <a:p>
            <a:pPr indent="0" lvl="0" marL="0" rtl="0" algn="l">
              <a:lnSpc>
                <a:spcPct val="100000"/>
              </a:lnSpc>
              <a:spcBef>
                <a:spcPts val="0"/>
              </a:spcBef>
              <a:spcAft>
                <a:spcPts val="0"/>
              </a:spcAft>
              <a:buClr>
                <a:schemeClr val="lt1"/>
              </a:buClr>
              <a:buSzPct val="100000"/>
              <a:buNone/>
            </a:pPr>
            <a:r>
              <a:t/>
            </a:r>
            <a:endParaRPr sz="2400"/>
          </a:p>
          <a:p>
            <a:pPr indent="0" lvl="0" marL="0" rtl="0" algn="l">
              <a:lnSpc>
                <a:spcPct val="206666"/>
              </a:lnSpc>
              <a:spcBef>
                <a:spcPts val="0"/>
              </a:spcBef>
              <a:spcAft>
                <a:spcPts val="0"/>
              </a:spcAft>
              <a:buClr>
                <a:schemeClr val="lt1"/>
              </a:buClr>
              <a:buSzPct val="100000"/>
              <a:buNone/>
            </a:pPr>
            <a:r>
              <a:t/>
            </a:r>
            <a:endParaRPr sz="2400"/>
          </a:p>
          <a:p>
            <a:pPr indent="0" lvl="0" marL="0" rtl="0" algn="l">
              <a:lnSpc>
                <a:spcPct val="206666"/>
              </a:lnSpc>
              <a:spcBef>
                <a:spcPts val="0"/>
              </a:spcBef>
              <a:spcAft>
                <a:spcPts val="0"/>
              </a:spcAft>
              <a:buClr>
                <a:schemeClr val="lt1"/>
              </a:buClr>
              <a:buSzPct val="100000"/>
              <a:buNone/>
            </a:pPr>
            <a:r>
              <a:t/>
            </a:r>
            <a:endParaRPr sz="2400"/>
          </a:p>
          <a:p>
            <a:pPr indent="0" lvl="0" marL="0" rtl="0" algn="l">
              <a:lnSpc>
                <a:spcPct val="225454"/>
              </a:lnSpc>
              <a:spcBef>
                <a:spcPts val="0"/>
              </a:spcBef>
              <a:spcAft>
                <a:spcPts val="0"/>
              </a:spcAft>
              <a:buClr>
                <a:schemeClr val="lt1"/>
              </a:buClr>
              <a:buSzPct val="100000"/>
              <a:buNone/>
            </a:pPr>
            <a:r>
              <a:t/>
            </a:r>
            <a:endParaRPr sz="22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57"/>
          <p:cNvSpPr txBox="1"/>
          <p:nvPr/>
        </p:nvSpPr>
        <p:spPr>
          <a:xfrm>
            <a:off x="454695" y="464150"/>
            <a:ext cx="62012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000">
                <a:solidFill>
                  <a:srgbClr val="262626"/>
                </a:solidFill>
                <a:latin typeface="Calibri"/>
                <a:ea typeface="Calibri"/>
                <a:cs typeface="Calibri"/>
                <a:sym typeface="Calibri"/>
              </a:rPr>
              <a:t>Por qué la ética es importante en la comunicación sobre sostenibilidad</a:t>
            </a:r>
            <a:endParaRPr sz="30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04" name="Google Shape;1404;p57"/>
          <p:cNvCxnSpPr/>
          <p:nvPr/>
        </p:nvCxnSpPr>
        <p:spPr>
          <a:xfrm>
            <a:off x="0" y="1579588"/>
            <a:ext cx="6655925" cy="0"/>
          </a:xfrm>
          <a:prstGeom prst="straightConnector1">
            <a:avLst/>
          </a:prstGeom>
          <a:noFill/>
          <a:ln cap="flat" cmpd="sng" w="34925">
            <a:solidFill>
              <a:srgbClr val="62A844"/>
            </a:solidFill>
            <a:prstDash val="dot"/>
            <a:miter lim="8000"/>
            <a:headEnd len="sm" w="sm" type="none"/>
            <a:tailEnd len="sm" w="sm" type="none"/>
          </a:ln>
        </p:spPr>
      </p:cxnSp>
      <p:sp>
        <p:nvSpPr>
          <p:cNvPr id="1405" name="Google Shape;1405;p57"/>
          <p:cNvSpPr txBox="1"/>
          <p:nvPr/>
        </p:nvSpPr>
        <p:spPr>
          <a:xfrm>
            <a:off x="454695" y="3123841"/>
            <a:ext cx="5817517" cy="317009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Los clientes esperan información honesta y transparente sobre la sostenibilidad</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Las afirmaciones engañosas dañan la confianza, las valoraciones y la reputación a largo plazo</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 comunicación ética genera credibilidad ante los huéspedes, las comunidades y los socios</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 normativa de la UE exige precisión y pruebas en las afirmaciones medioambientales</a:t>
            </a:r>
            <a:endParaRPr/>
          </a:p>
          <a:p>
            <a:pPr indent="-285750" lvl="0" marL="28575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 confianza crece cuando las acciones coinciden con lo que cuentas</a:t>
            </a:r>
            <a:endParaRPr/>
          </a:p>
          <a:p>
            <a:pPr indent="-158750" lvl="0" marL="285750" marR="0" rtl="0" algn="l">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p:txBody>
      </p:sp>
      <p:sp>
        <p:nvSpPr>
          <p:cNvPr id="1406" name="Google Shape;1406;p57"/>
          <p:cNvSpPr txBox="1"/>
          <p:nvPr/>
        </p:nvSpPr>
        <p:spPr>
          <a:xfrm>
            <a:off x="454696" y="1777364"/>
            <a:ext cx="6789000" cy="178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200">
                <a:solidFill>
                  <a:srgbClr val="0289AE"/>
                </a:solidFill>
                <a:latin typeface="Calibri"/>
                <a:ea typeface="Calibri"/>
                <a:cs typeface="Calibri"/>
                <a:sym typeface="Calibri"/>
              </a:rPr>
              <a:t>La confianza debe ser la base de su marca. Haga de ella su factor diferenciador. Una comunicación honesta protege su reputación y refuerza la fidelidad de los huéspedes. </a:t>
            </a:r>
            <a:endParaRPr/>
          </a:p>
          <a:p>
            <a:pPr indent="0" lvl="0" marL="0" marR="0" rtl="0" algn="l">
              <a:spcBef>
                <a:spcPts val="0"/>
              </a:spcBef>
              <a:spcAft>
                <a:spcPts val="0"/>
              </a:spcAft>
              <a:buNone/>
            </a:pPr>
            <a:r>
              <a:t/>
            </a:r>
            <a:endParaRPr b="1" i="1" sz="2200">
              <a:solidFill>
                <a:srgbClr val="0289AE"/>
              </a:solidFill>
              <a:latin typeface="Calibri"/>
              <a:ea typeface="Calibri"/>
              <a:cs typeface="Calibri"/>
              <a:sym typeface="Calibri"/>
            </a:endParaRPr>
          </a:p>
        </p:txBody>
      </p:sp>
      <p:pic>
        <p:nvPicPr>
          <p:cNvPr id="1407" name="Google Shape;1407;p57"/>
          <p:cNvPicPr preferRelativeResize="0"/>
          <p:nvPr/>
        </p:nvPicPr>
        <p:blipFill rotWithShape="1">
          <a:blip r:embed="rId3">
            <a:alphaModFix/>
          </a:blip>
          <a:srcRect b="25792" l="-1253" r="1" t="26625"/>
          <a:stretch/>
        </p:blipFill>
        <p:spPr>
          <a:xfrm>
            <a:off x="6486525" y="3223914"/>
            <a:ext cx="5705475" cy="3314020"/>
          </a:xfrm>
          <a:prstGeom prst="rect">
            <a:avLst/>
          </a:prstGeom>
          <a:noFill/>
          <a:ln>
            <a:noFill/>
          </a:ln>
          <a:effectLst>
            <a:outerShdw blurRad="175658" rotWithShape="0" algn="t" dir="5400000" dist="38100">
              <a:srgbClr val="000000">
                <a:alpha val="40000"/>
              </a:srgbClr>
            </a:outerShdw>
          </a:effectLst>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58"/>
          <p:cNvSpPr txBox="1"/>
          <p:nvPr/>
        </p:nvSpPr>
        <p:spPr>
          <a:xfrm>
            <a:off x="454695" y="464150"/>
            <a:ext cx="62012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el «greenwashing»?</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13" name="Google Shape;1413;p58"/>
          <p:cNvCxnSpPr/>
          <p:nvPr/>
        </p:nvCxnSpPr>
        <p:spPr>
          <a:xfrm>
            <a:off x="0" y="1264556"/>
            <a:ext cx="7050383" cy="0"/>
          </a:xfrm>
          <a:prstGeom prst="straightConnector1">
            <a:avLst/>
          </a:prstGeom>
          <a:noFill/>
          <a:ln cap="flat" cmpd="sng" w="34925">
            <a:solidFill>
              <a:srgbClr val="62A844"/>
            </a:solidFill>
            <a:prstDash val="dot"/>
            <a:miter lim="8000"/>
            <a:headEnd len="sm" w="sm" type="none"/>
            <a:tailEnd len="sm" w="sm" type="none"/>
          </a:ln>
        </p:spPr>
      </p:cxnSp>
      <p:sp>
        <p:nvSpPr>
          <p:cNvPr id="1414" name="Google Shape;1414;p58"/>
          <p:cNvSpPr txBox="1"/>
          <p:nvPr/>
        </p:nvSpPr>
        <p:spPr>
          <a:xfrm>
            <a:off x="454695" y="1254407"/>
            <a:ext cx="2936700" cy="255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289AE"/>
                </a:solidFill>
                <a:latin typeface="Calibri"/>
                <a:ea typeface="Calibri"/>
                <a:cs typeface="Calibri"/>
                <a:sym typeface="Calibri"/>
              </a:rPr>
              <a:t>El «greenwashing» consiste en hacer que sus esfuerzos en materia de sostenibilidad parezcan mejores de lo que son. </a:t>
            </a:r>
            <a:r>
              <a:rPr b="1" lang="en-US" sz="2000">
                <a:solidFill>
                  <a:srgbClr val="0289AE"/>
                </a:solidFill>
                <a:latin typeface="Calibri"/>
                <a:ea typeface="Calibri"/>
                <a:cs typeface="Calibri"/>
                <a:sym typeface="Calibri"/>
              </a:rPr>
              <a:t>El «greenwashing» se produce cuando:</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1415" name="Google Shape;1415;p58"/>
          <p:cNvSpPr/>
          <p:nvPr/>
        </p:nvSpPr>
        <p:spPr>
          <a:xfrm>
            <a:off x="7050383" y="650475"/>
            <a:ext cx="4686922" cy="900014"/>
          </a:xfrm>
          <a:prstGeom prst="roundRect">
            <a:avLst>
              <a:gd fmla="val 3229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6" name="Google Shape;1416;p58"/>
          <p:cNvSpPr txBox="1"/>
          <p:nvPr/>
        </p:nvSpPr>
        <p:spPr>
          <a:xfrm>
            <a:off x="7236758" y="900427"/>
            <a:ext cx="43989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CONSEJO: </a:t>
            </a:r>
            <a:r>
              <a:rPr lang="en-US" sz="2000">
                <a:solidFill>
                  <a:srgbClr val="262626"/>
                </a:solidFill>
                <a:latin typeface="Calibri"/>
                <a:ea typeface="Calibri"/>
                <a:cs typeface="Calibri"/>
                <a:sym typeface="Calibri"/>
              </a:rPr>
              <a:t>¡Si no puede demostrarlo, no lo diga!</a:t>
            </a:r>
            <a:endParaRPr/>
          </a:p>
        </p:txBody>
      </p:sp>
      <p:sp>
        <p:nvSpPr>
          <p:cNvPr id="1417" name="Google Shape;1417;p58"/>
          <p:cNvSpPr/>
          <p:nvPr/>
        </p:nvSpPr>
        <p:spPr>
          <a:xfrm>
            <a:off x="6249375" y="4120450"/>
            <a:ext cx="57018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18" name="Google Shape;1418;p58"/>
          <p:cNvSpPr txBox="1"/>
          <p:nvPr/>
        </p:nvSpPr>
        <p:spPr>
          <a:xfrm>
            <a:off x="6335025" y="4183725"/>
            <a:ext cx="13161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419" name="Google Shape;1419;p58"/>
          <p:cNvSpPr txBox="1"/>
          <p:nvPr/>
        </p:nvSpPr>
        <p:spPr>
          <a:xfrm>
            <a:off x="7651306" y="418373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a:t>
            </a:r>
            <a:r>
              <a:rPr b="1" i="0" lang="en-US" sz="1400">
                <a:solidFill>
                  <a:srgbClr val="262626"/>
                </a:solidFill>
                <a:latin typeface="Calibri"/>
                <a:ea typeface="Calibri"/>
                <a:cs typeface="Calibri"/>
                <a:sym typeface="Calibri"/>
              </a:rPr>
              <a:t>M3</a:t>
            </a:r>
            <a:endParaRPr b="1" i="0" sz="1400">
              <a:solidFill>
                <a:srgbClr val="262626"/>
              </a:solidFill>
              <a:latin typeface="Calibri"/>
              <a:ea typeface="Calibri"/>
              <a:cs typeface="Calibri"/>
              <a:sym typeface="Calibri"/>
            </a:endParaRPr>
          </a:p>
        </p:txBody>
      </p:sp>
      <p:sp>
        <p:nvSpPr>
          <p:cNvPr id="1420" name="Google Shape;1420;p58"/>
          <p:cNvSpPr txBox="1"/>
          <p:nvPr/>
        </p:nvSpPr>
        <p:spPr>
          <a:xfrm>
            <a:off x="8245300" y="4183725"/>
            <a:ext cx="382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Diseño de una experiencia del cliente sostenible</a:t>
            </a:r>
            <a:endParaRPr/>
          </a:p>
        </p:txBody>
      </p:sp>
      <p:sp>
        <p:nvSpPr>
          <p:cNvPr id="1421" name="Google Shape;1421;p58"/>
          <p:cNvSpPr/>
          <p:nvPr/>
        </p:nvSpPr>
        <p:spPr>
          <a:xfrm>
            <a:off x="0" y="4696514"/>
            <a:ext cx="12183771" cy="216148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422" name="Google Shape;1422;p58"/>
          <p:cNvGrpSpPr/>
          <p:nvPr/>
        </p:nvGrpSpPr>
        <p:grpSpPr>
          <a:xfrm>
            <a:off x="973344" y="5214315"/>
            <a:ext cx="1198372" cy="1197197"/>
            <a:chOff x="10376768" y="2334933"/>
            <a:chExt cx="920484" cy="919581"/>
          </a:xfrm>
        </p:grpSpPr>
        <p:sp>
          <p:nvSpPr>
            <p:cNvPr id="1423" name="Google Shape;1423;p58"/>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4" name="Google Shape;1424;p58"/>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425" name="Google Shape;1425;p58"/>
          <p:cNvSpPr/>
          <p:nvPr/>
        </p:nvSpPr>
        <p:spPr>
          <a:xfrm>
            <a:off x="4605645" y="4994234"/>
            <a:ext cx="6877121" cy="1598788"/>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26" name="Google Shape;1426;p58"/>
          <p:cNvSpPr/>
          <p:nvPr/>
        </p:nvSpPr>
        <p:spPr>
          <a:xfrm flipH="1">
            <a:off x="4867859" y="4799624"/>
            <a:ext cx="6796660" cy="20265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Ejemplos en el sector hotelero:</a:t>
            </a:r>
            <a:r>
              <a:rPr b="1" lang="en-US" sz="2400">
                <a:solidFill>
                  <a:srgbClr val="0289AE"/>
                </a:solidFill>
                <a:highlight>
                  <a:srgbClr val="0289AE"/>
                </a:highlight>
                <a:latin typeface="Calibri"/>
                <a:ea typeface="Calibri"/>
                <a:cs typeface="Calibri"/>
                <a:sym typeface="Calibri"/>
              </a:rPr>
              <a:t>..:</a:t>
            </a:r>
            <a:endParaRPr/>
          </a:p>
          <a:p>
            <a:pPr indent="-342900" lvl="0" marL="342900" marR="0" rtl="0" algn="l">
              <a:lnSpc>
                <a:spcPct val="98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Usar hojas verdes o iconos sin ninguna base real</a:t>
            </a:r>
            <a:endParaRPr/>
          </a:p>
          <a:p>
            <a:pPr indent="-342900" lvl="0" marL="342900" marR="0" rtl="0" algn="l">
              <a:lnSpc>
                <a:spcPct val="98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Afirmar que se es «libre de plástico» mientras se utilizan artículos de un solo uso</a:t>
            </a:r>
            <a:endParaRPr/>
          </a:p>
          <a:p>
            <a:pPr indent="-342900" lvl="0" marL="342900" marR="0" rtl="0" algn="l">
              <a:lnSpc>
                <a:spcPct val="98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Promocionar alimentos locales sin verificar su procedencia</a:t>
            </a:r>
            <a:endParaRPr/>
          </a:p>
          <a:p>
            <a:pPr indent="-228600" lvl="0" marL="342900" marR="0" rtl="0" algn="l">
              <a:lnSpc>
                <a:spcPct val="108888"/>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427" name="Google Shape;1427;p58"/>
          <p:cNvSpPr txBox="1"/>
          <p:nvPr/>
        </p:nvSpPr>
        <p:spPr>
          <a:xfrm>
            <a:off x="3872999" y="1847829"/>
            <a:ext cx="7744142" cy="193899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Las afirmaciones son vagas («respetuoso con el medio ambiente», «hotel ecológico», «estancia sostenible»)</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Las afirmaciones no se pueden demostrar ni cuantificar</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Las imágenes sugieren prácticas que en realidad no se llevan a cabo</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El marketing exagera el impacto («cero residuos», «neutro en carbono»)</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Los mensajes que suenan perfectos ocultan los retos reales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1428" name="Google Shape;1428;p58"/>
          <p:cNvSpPr/>
          <p:nvPr/>
        </p:nvSpPr>
        <p:spPr>
          <a:xfrm>
            <a:off x="2524410" y="3291829"/>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cap="flat" cmpd="sng" w="9525">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2" name="Shape 1432"/>
        <p:cNvGrpSpPr/>
        <p:nvPr/>
      </p:nvGrpSpPr>
      <p:grpSpPr>
        <a:xfrm>
          <a:off x="0" y="0"/>
          <a:ext cx="0" cy="0"/>
          <a:chOff x="0" y="0"/>
          <a:chExt cx="0" cy="0"/>
        </a:xfrm>
      </p:grpSpPr>
      <p:sp>
        <p:nvSpPr>
          <p:cNvPr id="1433" name="Google Shape;1433;p59"/>
          <p:cNvSpPr/>
          <p:nvPr/>
        </p:nvSpPr>
        <p:spPr>
          <a:xfrm>
            <a:off x="487927" y="2826766"/>
            <a:ext cx="2495084" cy="3257042"/>
          </a:xfrm>
          <a:custGeom>
            <a:rect b="b" l="l" r="r" t="t"/>
            <a:pathLst>
              <a:path extrusionOk="0" h="3119" w="3269">
                <a:moveTo>
                  <a:pt x="3268" y="3118"/>
                </a:moveTo>
                <a:lnTo>
                  <a:pt x="0" y="3118"/>
                </a:lnTo>
                <a:lnTo>
                  <a:pt x="0" y="0"/>
                </a:lnTo>
                <a:lnTo>
                  <a:pt x="3268" y="0"/>
                </a:lnTo>
                <a:lnTo>
                  <a:pt x="3268" y="3118"/>
                </a:lnTo>
              </a:path>
            </a:pathLst>
          </a:custGeom>
          <a:solidFill>
            <a:schemeClr val="lt1"/>
          </a:solidFill>
          <a:ln cap="flat" cmpd="sng" w="9525">
            <a:solidFill>
              <a:srgbClr val="62A844"/>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4" name="Google Shape;1434;p59"/>
          <p:cNvSpPr/>
          <p:nvPr/>
        </p:nvSpPr>
        <p:spPr>
          <a:xfrm>
            <a:off x="3967130" y="2826766"/>
            <a:ext cx="2495084" cy="3257042"/>
          </a:xfrm>
          <a:custGeom>
            <a:rect b="b" l="l" r="r" t="t"/>
            <a:pathLst>
              <a:path extrusionOk="0" h="3119" w="3269">
                <a:moveTo>
                  <a:pt x="3268" y="3118"/>
                </a:moveTo>
                <a:lnTo>
                  <a:pt x="0" y="3118"/>
                </a:lnTo>
                <a:lnTo>
                  <a:pt x="0" y="0"/>
                </a:lnTo>
                <a:lnTo>
                  <a:pt x="3268" y="0"/>
                </a:lnTo>
                <a:lnTo>
                  <a:pt x="3268" y="3118"/>
                </a:lnTo>
              </a:path>
            </a:pathLst>
          </a:custGeom>
          <a:noFill/>
          <a:ln cap="flat" cmpd="sng" w="9525">
            <a:solidFill>
              <a:srgbClr val="0289AE"/>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5" name="Google Shape;1435;p59"/>
          <p:cNvSpPr/>
          <p:nvPr/>
        </p:nvSpPr>
        <p:spPr>
          <a:xfrm>
            <a:off x="7379558" y="2826766"/>
            <a:ext cx="2495883" cy="3257042"/>
          </a:xfrm>
          <a:custGeom>
            <a:rect b="b" l="l" r="r" t="t"/>
            <a:pathLst>
              <a:path extrusionOk="0" h="3119" w="3270">
                <a:moveTo>
                  <a:pt x="3269" y="3118"/>
                </a:moveTo>
                <a:lnTo>
                  <a:pt x="0" y="3118"/>
                </a:lnTo>
                <a:lnTo>
                  <a:pt x="0" y="0"/>
                </a:lnTo>
                <a:lnTo>
                  <a:pt x="3269" y="0"/>
                </a:lnTo>
                <a:lnTo>
                  <a:pt x="3269" y="3118"/>
                </a:lnTo>
              </a:path>
            </a:pathLst>
          </a:custGeom>
          <a:solidFill>
            <a:schemeClr val="lt1"/>
          </a:solidFill>
          <a:ln cap="flat" cmpd="sng" w="9525">
            <a:solidFill>
              <a:srgbClr val="3D8241"/>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6" name="Google Shape;1436;p59"/>
          <p:cNvSpPr/>
          <p:nvPr/>
        </p:nvSpPr>
        <p:spPr>
          <a:xfrm>
            <a:off x="417540" y="1829921"/>
            <a:ext cx="2634054" cy="1034946"/>
          </a:xfrm>
          <a:custGeom>
            <a:rect b="b" l="l" r="r" t="t"/>
            <a:pathLst>
              <a:path extrusionOk="0" h="1752" w="3506">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7" name="Google Shape;1437;p59"/>
          <p:cNvSpPr/>
          <p:nvPr/>
        </p:nvSpPr>
        <p:spPr>
          <a:xfrm>
            <a:off x="417541" y="5994615"/>
            <a:ext cx="2634054" cy="548446"/>
          </a:xfrm>
          <a:custGeom>
            <a:rect b="b" l="l" r="r" t="t"/>
            <a:pathLst>
              <a:path extrusionOk="0" h="1753" w="3506">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8" name="Google Shape;1438;p59"/>
          <p:cNvSpPr/>
          <p:nvPr/>
        </p:nvSpPr>
        <p:spPr>
          <a:xfrm>
            <a:off x="3898548" y="1829921"/>
            <a:ext cx="2634053" cy="1034946"/>
          </a:xfrm>
          <a:custGeom>
            <a:rect b="b" l="l" r="r" t="t"/>
            <a:pathLst>
              <a:path extrusionOk="0" h="1752" w="3504">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9" name="Google Shape;1439;p59"/>
          <p:cNvSpPr/>
          <p:nvPr/>
        </p:nvSpPr>
        <p:spPr>
          <a:xfrm>
            <a:off x="3898549" y="5994615"/>
            <a:ext cx="2634053" cy="548446"/>
          </a:xfrm>
          <a:custGeom>
            <a:rect b="b" l="l" r="r" t="t"/>
            <a:pathLst>
              <a:path extrusionOk="0" h="1753" w="3504">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40" name="Google Shape;1440;p59"/>
          <p:cNvSpPr/>
          <p:nvPr/>
        </p:nvSpPr>
        <p:spPr>
          <a:xfrm>
            <a:off x="7309169" y="1829921"/>
            <a:ext cx="2634052" cy="1034946"/>
          </a:xfrm>
          <a:custGeom>
            <a:rect b="b" l="l" r="r" t="t"/>
            <a:pathLst>
              <a:path extrusionOk="0" h="1752" w="3505">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41" name="Google Shape;1441;p59"/>
          <p:cNvSpPr/>
          <p:nvPr/>
        </p:nvSpPr>
        <p:spPr>
          <a:xfrm>
            <a:off x="7309170" y="5994615"/>
            <a:ext cx="2634051" cy="548446"/>
          </a:xfrm>
          <a:custGeom>
            <a:rect b="b" l="l" r="r" t="t"/>
            <a:pathLst>
              <a:path extrusionOk="0" h="1753" w="3505">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42" name="Google Shape;1442;p59"/>
          <p:cNvSpPr txBox="1"/>
          <p:nvPr/>
        </p:nvSpPr>
        <p:spPr>
          <a:xfrm>
            <a:off x="417540" y="130432"/>
            <a:ext cx="7611900" cy="10293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600">
                <a:solidFill>
                  <a:srgbClr val="262626"/>
                </a:solidFill>
                <a:latin typeface="Calibri"/>
                <a:ea typeface="Calibri"/>
                <a:cs typeface="Calibri"/>
                <a:sym typeface="Calibri"/>
              </a:rPr>
              <a:t>Requisitos de la UE para unas declaraciones ESG veraces</a:t>
            </a:r>
            <a:endParaRPr sz="26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43" name="Google Shape;1443;p59"/>
          <p:cNvCxnSpPr/>
          <p:nvPr/>
        </p:nvCxnSpPr>
        <p:spPr>
          <a:xfrm>
            <a:off x="0" y="1026577"/>
            <a:ext cx="8363189" cy="0"/>
          </a:xfrm>
          <a:prstGeom prst="straightConnector1">
            <a:avLst/>
          </a:prstGeom>
          <a:noFill/>
          <a:ln cap="flat" cmpd="sng" w="34925">
            <a:solidFill>
              <a:srgbClr val="62A844"/>
            </a:solidFill>
            <a:prstDash val="dot"/>
            <a:miter lim="8000"/>
            <a:headEnd len="sm" w="sm" type="none"/>
            <a:tailEnd len="sm" w="sm" type="none"/>
          </a:ln>
        </p:spPr>
      </p:cxnSp>
      <p:sp>
        <p:nvSpPr>
          <p:cNvPr id="1444" name="Google Shape;1444;p59"/>
          <p:cNvSpPr txBox="1"/>
          <p:nvPr/>
        </p:nvSpPr>
        <p:spPr>
          <a:xfrm>
            <a:off x="3954398" y="1873622"/>
            <a:ext cx="25077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u="sng">
                <a:solidFill>
                  <a:schemeClr val="lt1"/>
                </a:solidFill>
                <a:latin typeface="Calibri"/>
                <a:ea typeface="Calibri"/>
                <a:cs typeface="Calibri"/>
                <a:sym typeface="Calibri"/>
                <a:hlinkClick r:id="rId3">
                  <a:extLst>
                    <a:ext uri="{A12FA001-AC4F-418D-AE19-62706E023703}">
                      <ahyp:hlinkClr val="tx"/>
                    </a:ext>
                  </a:extLst>
                </a:hlinkClick>
              </a:rPr>
              <a:t>CSRD</a:t>
            </a:r>
            <a:r>
              <a:rPr b="1" lang="en-US" sz="1500">
                <a:solidFill>
                  <a:schemeClr val="lt1"/>
                </a:solidFill>
                <a:latin typeface="Calibri"/>
                <a:ea typeface="Calibri"/>
                <a:cs typeface="Calibri"/>
                <a:sym typeface="Calibri"/>
              </a:rPr>
              <a:t> </a:t>
            </a:r>
            <a:endParaRPr sz="1500"/>
          </a:p>
          <a:p>
            <a:pPr indent="0" lvl="0" marL="0" marR="0" rtl="0" algn="ctr">
              <a:spcBef>
                <a:spcPts val="0"/>
              </a:spcBef>
              <a:spcAft>
                <a:spcPts val="0"/>
              </a:spcAft>
              <a:buNone/>
            </a:pPr>
            <a:r>
              <a:rPr lang="en-US" sz="1500">
                <a:solidFill>
                  <a:schemeClr val="lt1"/>
                </a:solidFill>
                <a:latin typeface="Calibri"/>
                <a:ea typeface="Calibri"/>
                <a:cs typeface="Calibri"/>
                <a:sym typeface="Calibri"/>
              </a:rPr>
              <a:t>(Directiva sobre la información corporativa en materia de sostenibilidad)</a:t>
            </a:r>
            <a:endParaRPr sz="1500">
              <a:solidFill>
                <a:schemeClr val="lt1"/>
              </a:solidFill>
              <a:latin typeface="Calibri"/>
              <a:ea typeface="Calibri"/>
              <a:cs typeface="Calibri"/>
              <a:sym typeface="Calibri"/>
            </a:endParaRPr>
          </a:p>
        </p:txBody>
      </p:sp>
      <p:sp>
        <p:nvSpPr>
          <p:cNvPr id="1445" name="Google Shape;1445;p59"/>
          <p:cNvSpPr txBox="1"/>
          <p:nvPr/>
        </p:nvSpPr>
        <p:spPr>
          <a:xfrm>
            <a:off x="786551" y="2023589"/>
            <a:ext cx="1896000" cy="1185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700">
                <a:solidFill>
                  <a:schemeClr val="lt1"/>
                </a:solidFill>
                <a:uFill>
                  <a:noFill/>
                </a:uFill>
                <a:latin typeface="Calibri"/>
                <a:ea typeface="Calibri"/>
                <a:cs typeface="Calibri"/>
                <a:sym typeface="Calibri"/>
                <a:hlinkClick r:id="rId4">
                  <a:extLst>
                    <a:ext uri="{A12FA001-AC4F-418D-AE19-62706E023703}">
                      <ahyp:hlinkClr val="tx"/>
                    </a:ext>
                  </a:extLst>
                </a:hlinkClick>
              </a:rPr>
              <a:t>Directiva de la UE sobre declaraciones </a:t>
            </a:r>
            <a:r>
              <a:rPr b="1" lang="en-US" sz="2000" u="sng">
                <a:solidFill>
                  <a:schemeClr val="lt1"/>
                </a:solidFill>
                <a:latin typeface="Calibri"/>
                <a:ea typeface="Calibri"/>
                <a:cs typeface="Calibri"/>
                <a:sym typeface="Calibri"/>
                <a:hlinkClick r:id="rId5">
                  <a:extLst>
                    <a:ext uri="{A12FA001-AC4F-418D-AE19-62706E023703}">
                      <ahyp:hlinkClr val="tx"/>
                    </a:ext>
                  </a:extLst>
                </a:hlinkClick>
              </a:rPr>
              <a:t>ecológicas</a:t>
            </a:r>
            <a:endParaRPr b="1" sz="2000">
              <a:solidFill>
                <a:schemeClr val="lt1"/>
              </a:solidFill>
              <a:latin typeface="Calibri"/>
              <a:ea typeface="Calibri"/>
              <a:cs typeface="Calibri"/>
              <a:sym typeface="Calibri"/>
            </a:endParaRPr>
          </a:p>
        </p:txBody>
      </p:sp>
      <p:sp>
        <p:nvSpPr>
          <p:cNvPr id="1446" name="Google Shape;1446;p59"/>
          <p:cNvSpPr txBox="1"/>
          <p:nvPr/>
        </p:nvSpPr>
        <p:spPr>
          <a:xfrm>
            <a:off x="7672070" y="2016732"/>
            <a:ext cx="1908249"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Para las pymes, esto significa:</a:t>
            </a:r>
            <a:endParaRPr/>
          </a:p>
        </p:txBody>
      </p:sp>
      <p:sp>
        <p:nvSpPr>
          <p:cNvPr id="1447" name="Google Shape;1447;p59"/>
          <p:cNvSpPr txBox="1"/>
          <p:nvPr/>
        </p:nvSpPr>
        <p:spPr>
          <a:xfrm>
            <a:off x="7485445" y="3014409"/>
            <a:ext cx="2331177" cy="1938992"/>
          </a:xfrm>
          <a:prstGeom prst="rect">
            <a:avLst/>
          </a:prstGeom>
          <a:noFill/>
          <a:ln>
            <a:noFill/>
          </a:ln>
        </p:spPr>
        <p:txBody>
          <a:bodyPr anchorCtr="0" anchor="t" bIns="45700" lIns="91425" spcFirstLastPara="1" rIns="91425" wrap="square" tIns="45700">
            <a:spAutoFit/>
          </a:bodyPr>
          <a:lstStyle/>
          <a:p>
            <a:pPr indent="-180000" lvl="0" marL="180000" marR="0" rtl="0" algn="l">
              <a:lnSpc>
                <a:spcPct val="106666"/>
              </a:lnSpc>
              <a:spcBef>
                <a:spcPts val="0"/>
              </a:spcBef>
              <a:spcAft>
                <a:spcPts val="0"/>
              </a:spcAft>
              <a:buClr>
                <a:srgbClr val="3D8241"/>
              </a:buClr>
              <a:buSzPts val="1500"/>
              <a:buFont typeface="Arial"/>
              <a:buChar char="•"/>
            </a:pPr>
            <a:r>
              <a:rPr lang="en-US" sz="1500">
                <a:solidFill>
                  <a:srgbClr val="262626"/>
                </a:solidFill>
                <a:latin typeface="Calibri"/>
                <a:ea typeface="Calibri"/>
                <a:cs typeface="Calibri"/>
                <a:sym typeface="Calibri"/>
              </a:rPr>
              <a:t>Utilizar datos reales (porcentajes, ejemplos)</a:t>
            </a:r>
            <a:endParaRPr/>
          </a:p>
          <a:p>
            <a:pPr indent="-180000" lvl="0" marL="180000" marR="0" rtl="0" algn="l">
              <a:lnSpc>
                <a:spcPct val="106666"/>
              </a:lnSpc>
              <a:spcBef>
                <a:spcPts val="0"/>
              </a:spcBef>
              <a:spcAft>
                <a:spcPts val="0"/>
              </a:spcAft>
              <a:buClr>
                <a:srgbClr val="3D8241"/>
              </a:buClr>
              <a:buSzPts val="1500"/>
              <a:buFont typeface="Arial"/>
              <a:buChar char="•"/>
            </a:pPr>
            <a:r>
              <a:rPr lang="en-US" sz="1500">
                <a:solidFill>
                  <a:srgbClr val="262626"/>
                </a:solidFill>
                <a:latin typeface="Calibri"/>
                <a:ea typeface="Calibri"/>
                <a:cs typeface="Calibri"/>
                <a:sym typeface="Calibri"/>
              </a:rPr>
              <a:t>Mantener registros de las acciones (fotos, pruebas de los proveedores, facturas)</a:t>
            </a:r>
            <a:endParaRPr/>
          </a:p>
          <a:p>
            <a:pPr indent="-180000" lvl="0" marL="180000" marR="0" rtl="0" algn="l">
              <a:lnSpc>
                <a:spcPct val="106666"/>
              </a:lnSpc>
              <a:spcBef>
                <a:spcPts val="0"/>
              </a:spcBef>
              <a:spcAft>
                <a:spcPts val="0"/>
              </a:spcAft>
              <a:buClr>
                <a:srgbClr val="3D8241"/>
              </a:buClr>
              <a:buSzPts val="1500"/>
              <a:buFont typeface="Arial"/>
              <a:buChar char="•"/>
            </a:pPr>
            <a:r>
              <a:rPr lang="en-US" sz="1500">
                <a:solidFill>
                  <a:srgbClr val="262626"/>
                </a:solidFill>
                <a:latin typeface="Calibri"/>
                <a:ea typeface="Calibri"/>
                <a:cs typeface="Calibri"/>
                <a:sym typeface="Calibri"/>
              </a:rPr>
              <a:t>Fundar cada afirmación en pruebas; evitar la exageración y el «lenguaje ambicioso»</a:t>
            </a:r>
            <a:endParaRPr/>
          </a:p>
        </p:txBody>
      </p:sp>
      <p:sp>
        <p:nvSpPr>
          <p:cNvPr id="1448" name="Google Shape;1448;p59"/>
          <p:cNvSpPr txBox="1"/>
          <p:nvPr/>
        </p:nvSpPr>
        <p:spPr>
          <a:xfrm>
            <a:off x="3898550" y="4168563"/>
            <a:ext cx="2675400" cy="1916700"/>
          </a:xfrm>
          <a:prstGeom prst="rect">
            <a:avLst/>
          </a:prstGeom>
          <a:noFill/>
          <a:ln>
            <a:noFill/>
          </a:ln>
        </p:spPr>
        <p:txBody>
          <a:bodyPr anchorCtr="0" anchor="t" bIns="45700" lIns="91425" spcFirstLastPara="1" rIns="91425" wrap="square" tIns="45700">
            <a:spAutoFit/>
          </a:bodyPr>
          <a:lstStyle/>
          <a:p>
            <a:pPr indent="-173650" lvl="0" marL="180000" marR="0" rtl="0" algn="l">
              <a:lnSpc>
                <a:spcPct val="106666"/>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Las grandes empresas exigen datos ESG verificados a sus socios, lo que repercute en las pymes</a:t>
            </a:r>
            <a:endParaRPr/>
          </a:p>
          <a:p>
            <a:pPr indent="-173650" lvl="0" marL="180000" marR="0" rtl="0" algn="l">
              <a:lnSpc>
                <a:spcPct val="106666"/>
              </a:lnSpc>
              <a:spcBef>
                <a:spcPts val="0"/>
              </a:spcBef>
              <a:spcAft>
                <a:spcPts val="0"/>
              </a:spcAft>
              <a:buClr>
                <a:srgbClr val="0289AE"/>
              </a:buClr>
              <a:buSzPts val="1400"/>
              <a:buFont typeface="Arial"/>
              <a:buChar char="•"/>
            </a:pPr>
            <a:r>
              <a:rPr lang="en-US">
                <a:solidFill>
                  <a:srgbClr val="262626"/>
                </a:solidFill>
                <a:latin typeface="Calibri"/>
                <a:ea typeface="Calibri"/>
                <a:cs typeface="Calibri"/>
                <a:sym typeface="Calibri"/>
              </a:rPr>
              <a:t>Los proveedores del sector hotelero deben ser transparentes sobre sus acciones</a:t>
            </a:r>
            <a:endParaRPr/>
          </a:p>
        </p:txBody>
      </p:sp>
      <p:sp>
        <p:nvSpPr>
          <p:cNvPr id="1449" name="Google Shape;1449;p59"/>
          <p:cNvSpPr txBox="1"/>
          <p:nvPr/>
        </p:nvSpPr>
        <p:spPr>
          <a:xfrm>
            <a:off x="344112" y="4284800"/>
            <a:ext cx="2791200" cy="1686900"/>
          </a:xfrm>
          <a:prstGeom prst="rect">
            <a:avLst/>
          </a:prstGeom>
          <a:noFill/>
          <a:ln>
            <a:noFill/>
          </a:ln>
        </p:spPr>
        <p:txBody>
          <a:bodyPr anchorCtr="0" anchor="t" bIns="45700" lIns="91425" spcFirstLastPara="1" rIns="91425" wrap="square" tIns="45700">
            <a:spAutoFit/>
          </a:bodyPr>
          <a:lstStyle/>
          <a:p>
            <a:pPr indent="-173650" lvl="0" marL="180000" marR="0" rtl="0" algn="l">
              <a:lnSpc>
                <a:spcPct val="106666"/>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Las afirmaciones medioambientales deben ser específicas, veraces y verificables</a:t>
            </a:r>
            <a:endParaRPr/>
          </a:p>
          <a:p>
            <a:pPr indent="-173650" lvl="0" marL="180000" marR="0" rtl="0" algn="l">
              <a:lnSpc>
                <a:spcPct val="106666"/>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No se permiten declaraciones vagas o absolutas</a:t>
            </a:r>
            <a:endParaRPr/>
          </a:p>
          <a:p>
            <a:pPr indent="-173650" lvl="0" marL="180000" marR="0" rtl="0" algn="l">
              <a:lnSpc>
                <a:spcPct val="106666"/>
              </a:lnSpc>
              <a:spcBef>
                <a:spcPts val="0"/>
              </a:spcBef>
              <a:spcAft>
                <a:spcPts val="0"/>
              </a:spcAft>
              <a:buClr>
                <a:srgbClr val="62A844"/>
              </a:buClr>
              <a:buSzPts val="1400"/>
              <a:buFont typeface="Arial"/>
              <a:buChar char="•"/>
            </a:pPr>
            <a:r>
              <a:rPr lang="en-US">
                <a:solidFill>
                  <a:srgbClr val="262626"/>
                </a:solidFill>
                <a:latin typeface="Calibri"/>
                <a:ea typeface="Calibri"/>
                <a:cs typeface="Calibri"/>
                <a:sym typeface="Calibri"/>
              </a:rPr>
              <a:t>Las empresas deben proporcionar pruebas accesibles</a:t>
            </a:r>
            <a:endParaRPr/>
          </a:p>
        </p:txBody>
      </p:sp>
      <p:sp>
        <p:nvSpPr>
          <p:cNvPr id="1450" name="Google Shape;1450;p59"/>
          <p:cNvSpPr txBox="1"/>
          <p:nvPr/>
        </p:nvSpPr>
        <p:spPr>
          <a:xfrm>
            <a:off x="527188" y="3014409"/>
            <a:ext cx="2412000" cy="125610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i="1" lang="en-US">
                <a:solidFill>
                  <a:srgbClr val="262626"/>
                </a:solidFill>
                <a:latin typeface="Calibri"/>
                <a:ea typeface="Calibri"/>
                <a:cs typeface="Calibri"/>
                <a:sym typeface="Calibri"/>
              </a:rPr>
              <a:t>Criterios para impedir que las empresas realicen afirmaciones engañosas sobre las ventajas medioambientales de sus productos y servicios</a:t>
            </a:r>
            <a:endParaRPr b="1" i="1">
              <a:solidFill>
                <a:srgbClr val="262626"/>
              </a:solidFill>
              <a:latin typeface="Calibri"/>
              <a:ea typeface="Calibri"/>
              <a:cs typeface="Calibri"/>
              <a:sym typeface="Calibri"/>
            </a:endParaRPr>
          </a:p>
        </p:txBody>
      </p:sp>
      <p:sp>
        <p:nvSpPr>
          <p:cNvPr id="1451" name="Google Shape;1451;p59"/>
          <p:cNvSpPr txBox="1"/>
          <p:nvPr/>
        </p:nvSpPr>
        <p:spPr>
          <a:xfrm>
            <a:off x="4079620" y="3014409"/>
            <a:ext cx="2412000" cy="1256100"/>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None/>
            </a:pPr>
            <a:r>
              <a:rPr b="1" i="1" lang="en-US">
                <a:solidFill>
                  <a:srgbClr val="262626"/>
                </a:solidFill>
                <a:latin typeface="Calibri"/>
                <a:ea typeface="Calibri"/>
                <a:cs typeface="Calibri"/>
                <a:sym typeface="Calibri"/>
              </a:rPr>
              <a:t>La normativa de la UE exige a las grandes empresas que publiquen informes periódicos sobre el impacto de sus actividades en las personas y el medio ambiente</a:t>
            </a:r>
            <a:endParaRPr b="1" i="1">
              <a:solidFill>
                <a:srgbClr val="262626"/>
              </a:solidFill>
              <a:latin typeface="Calibri"/>
              <a:ea typeface="Calibri"/>
              <a:cs typeface="Calibri"/>
              <a:sym typeface="Calibri"/>
            </a:endParaRPr>
          </a:p>
        </p:txBody>
      </p:sp>
      <p:pic>
        <p:nvPicPr>
          <p:cNvPr descr="A blue flag with yellow stars in the center&#10;&#10;AI-generated content may be incorrect." id="1452" name="Google Shape;1452;p59"/>
          <p:cNvPicPr preferRelativeResize="0"/>
          <p:nvPr/>
        </p:nvPicPr>
        <p:blipFill rotWithShape="1">
          <a:blip r:embed="rId6">
            <a:alphaModFix/>
          </a:blip>
          <a:srcRect b="0" l="0" r="0" t="0"/>
          <a:stretch/>
        </p:blipFill>
        <p:spPr>
          <a:xfrm>
            <a:off x="10361578" y="5032057"/>
            <a:ext cx="1088932" cy="739112"/>
          </a:xfrm>
          <a:prstGeom prst="rect">
            <a:avLst/>
          </a:prstGeom>
          <a:noFill/>
          <a:ln>
            <a:noFill/>
          </a:ln>
        </p:spPr>
      </p:pic>
      <p:sp>
        <p:nvSpPr>
          <p:cNvPr id="1453" name="Google Shape;1453;p59"/>
          <p:cNvSpPr txBox="1"/>
          <p:nvPr/>
        </p:nvSpPr>
        <p:spPr>
          <a:xfrm>
            <a:off x="417540" y="1251960"/>
            <a:ext cx="9778140" cy="4085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262626"/>
              </a:buClr>
              <a:buSzPts val="2200"/>
              <a:buFont typeface="Arial"/>
              <a:buNone/>
            </a:pPr>
            <a:r>
              <a:rPr lang="en-US" sz="2200">
                <a:solidFill>
                  <a:srgbClr val="262626"/>
                </a:solidFill>
                <a:latin typeface="Calibri"/>
                <a:ea typeface="Calibri"/>
                <a:cs typeface="Calibri"/>
                <a:sym typeface="Calibri"/>
              </a:rPr>
              <a:t>¡La transparencia ya no es opcional, es un requisito! </a:t>
            </a:r>
            <a:endParaRPr sz="2200">
              <a:solidFill>
                <a:srgbClr val="262626"/>
              </a:solidFill>
              <a:latin typeface="Calibri"/>
              <a:ea typeface="Calibri"/>
              <a:cs typeface="Calibri"/>
              <a:sym typeface="Calibri"/>
            </a:endParaRPr>
          </a:p>
        </p:txBody>
      </p:sp>
      <p:sp>
        <p:nvSpPr>
          <p:cNvPr id="1454" name="Google Shape;1454;p59"/>
          <p:cNvSpPr/>
          <p:nvPr/>
        </p:nvSpPr>
        <p:spPr>
          <a:xfrm>
            <a:off x="7203750" y="1118685"/>
            <a:ext cx="49884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55" name="Google Shape;1455;p59"/>
          <p:cNvSpPr txBox="1"/>
          <p:nvPr/>
        </p:nvSpPr>
        <p:spPr>
          <a:xfrm>
            <a:off x="7309174" y="1161509"/>
            <a:ext cx="16542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456" name="Google Shape;1456;p59"/>
          <p:cNvSpPr txBox="1"/>
          <p:nvPr/>
        </p:nvSpPr>
        <p:spPr>
          <a:xfrm>
            <a:off x="8675595" y="1175834"/>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457" name="Google Shape;1457;p59"/>
          <p:cNvSpPr txBox="1"/>
          <p:nvPr/>
        </p:nvSpPr>
        <p:spPr>
          <a:xfrm>
            <a:off x="9269594" y="1175834"/>
            <a:ext cx="349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Liderando el cambio ecológico y digital</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60"/>
          <p:cNvSpPr/>
          <p:nvPr/>
        </p:nvSpPr>
        <p:spPr>
          <a:xfrm>
            <a:off x="519129" y="3566573"/>
            <a:ext cx="5496004" cy="2440039"/>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4" name="Google Shape;1464;p60"/>
          <p:cNvSpPr txBox="1"/>
          <p:nvPr/>
        </p:nvSpPr>
        <p:spPr>
          <a:xfrm>
            <a:off x="454695" y="449185"/>
            <a:ext cx="541753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es la comunicación ética sobre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65" name="Google Shape;1465;p60"/>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1466" name="Google Shape;1466;p60"/>
          <p:cNvSpPr txBox="1"/>
          <p:nvPr/>
        </p:nvSpPr>
        <p:spPr>
          <a:xfrm>
            <a:off x="608800" y="3358525"/>
            <a:ext cx="5187300" cy="290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62A844"/>
                </a:highlight>
                <a:latin typeface="Calibri"/>
                <a:ea typeface="Calibri"/>
                <a:cs typeface="Calibri"/>
                <a:sym typeface="Calibri"/>
              </a:rPr>
              <a:t>  Ejemplos de buenas prácticas:</a:t>
            </a:r>
            <a:r>
              <a:rPr b="1" lang="en-US" sz="2400">
                <a:solidFill>
                  <a:srgbClr val="62A844"/>
                </a:solidFill>
                <a:highlight>
                  <a:srgbClr val="62A844"/>
                </a:highlight>
                <a:latin typeface="Calibri"/>
                <a:ea typeface="Calibri"/>
                <a:cs typeface="Calibri"/>
                <a:sym typeface="Calibri"/>
              </a:rPr>
              <a:t>..</a:t>
            </a:r>
            <a:endParaRPr/>
          </a:p>
          <a:p>
            <a:pPr indent="-336550" lvl="0" marL="34290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«Esta temporada hemos reducido el desperdicio de alimentos en un 18 %».</a:t>
            </a:r>
            <a:endParaRPr sz="1700"/>
          </a:p>
          <a:p>
            <a:pPr indent="-336550" lvl="0" marL="34290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«El 60 % de nuestros proveedores son locales (en un radio de 50 km)».</a:t>
            </a:r>
            <a:endParaRPr sz="1700"/>
          </a:p>
          <a:p>
            <a:pPr indent="-336550" lvl="0" marL="34290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«Instalamos un sistema de calentamiento solar de agua en 2023».</a:t>
            </a:r>
            <a:endParaRPr sz="1700"/>
          </a:p>
          <a:p>
            <a:pPr indent="-336550" lvl="0" marL="34290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«Estamos trabajando para reducir el uso de plástico y hemos eliminado las pajitas y los agitadores».</a:t>
            </a:r>
            <a:endParaRPr sz="1700"/>
          </a:p>
          <a:p>
            <a:pPr indent="-228600" lvl="0" marL="342900" marR="0" rtl="0" algn="l">
              <a:spcBef>
                <a:spcPts val="60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1467" name="Google Shape;1467;p60"/>
          <p:cNvSpPr txBox="1"/>
          <p:nvPr/>
        </p:nvSpPr>
        <p:spPr>
          <a:xfrm>
            <a:off x="495292" y="2169192"/>
            <a:ext cx="669051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3200">
                <a:solidFill>
                  <a:srgbClr val="262626"/>
                </a:solidFill>
                <a:latin typeface="Calibri"/>
                <a:ea typeface="Calibri"/>
                <a:cs typeface="Calibri"/>
                <a:sym typeface="Calibri"/>
              </a:rPr>
              <a:t>Claro • Específico • Basado en pruebas</a:t>
            </a:r>
            <a:endParaRPr b="1" sz="3200">
              <a:solidFill>
                <a:srgbClr val="262626"/>
              </a:solidFill>
              <a:latin typeface="Calibri"/>
              <a:ea typeface="Calibri"/>
              <a:cs typeface="Calibri"/>
              <a:sym typeface="Calibri"/>
            </a:endParaRPr>
          </a:p>
        </p:txBody>
      </p:sp>
      <p:sp>
        <p:nvSpPr>
          <p:cNvPr id="1468" name="Google Shape;1468;p60"/>
          <p:cNvSpPr/>
          <p:nvPr/>
        </p:nvSpPr>
        <p:spPr>
          <a:xfrm>
            <a:off x="6914062" y="3566573"/>
            <a:ext cx="3962567" cy="2440039"/>
          </a:xfrm>
          <a:prstGeom prst="roundRect">
            <a:avLst>
              <a:gd fmla="val 7861" name="adj"/>
            </a:avLst>
          </a:prstGeom>
          <a:solidFill>
            <a:schemeClr val="lt1"/>
          </a:solidFill>
          <a:ln cap="flat" cmpd="sng" w="28575">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9" name="Google Shape;1469;p60"/>
          <p:cNvSpPr txBox="1"/>
          <p:nvPr/>
        </p:nvSpPr>
        <p:spPr>
          <a:xfrm>
            <a:off x="7243184" y="3358537"/>
            <a:ext cx="3970492" cy="22929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Evitar:</a:t>
            </a:r>
            <a:r>
              <a:rPr b="1" lang="en-US" sz="2400">
                <a:solidFill>
                  <a:srgbClr val="0289AE"/>
                </a:solidFill>
                <a:highlight>
                  <a:srgbClr val="0289AE"/>
                </a:highlight>
                <a:latin typeface="Calibri"/>
                <a:ea typeface="Calibri"/>
                <a:cs typeface="Calibri"/>
                <a:sym typeface="Calibri"/>
              </a:rPr>
              <a:t>..</a:t>
            </a:r>
            <a:endParaRPr/>
          </a:p>
          <a:p>
            <a:pPr indent="0" lvl="0" marL="0" marR="0" rtl="0" algn="l">
              <a:spcBef>
                <a:spcPts val="0"/>
              </a:spcBef>
              <a:spcAft>
                <a:spcPts val="0"/>
              </a:spcAft>
              <a:buNone/>
            </a:pPr>
            <a:r>
              <a:t/>
            </a:r>
            <a:endParaRPr sz="2400">
              <a:solidFill>
                <a:schemeClr val="dk1"/>
              </a:solidFill>
              <a:highlight>
                <a:srgbClr val="62A844"/>
              </a:highlight>
              <a:latin typeface="Calibri"/>
              <a:ea typeface="Calibri"/>
              <a:cs typeface="Calibri"/>
              <a:sym typeface="Calibri"/>
            </a:endParaRPr>
          </a:p>
          <a:p>
            <a:pPr indent="-342900" lvl="0" marL="34290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«Somos 100 % sostenibles».</a:t>
            </a:r>
            <a:endParaRPr/>
          </a:p>
          <a:p>
            <a:pPr indent="-342900" lvl="0" marL="34290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«Hotel ecológico».</a:t>
            </a:r>
            <a:endParaRPr/>
          </a:p>
          <a:p>
            <a:pPr indent="-342900" lvl="0" marL="342900" marR="0" rtl="0" algn="l">
              <a:spcBef>
                <a:spcPts val="0"/>
              </a:spcBef>
              <a:spcAft>
                <a:spcPts val="0"/>
              </a:spcAft>
              <a:buClr>
                <a:srgbClr val="0289AE"/>
              </a:buClr>
              <a:buSzPts val="1800"/>
              <a:buFont typeface="Arial"/>
              <a:buChar char="•"/>
            </a:pPr>
            <a:r>
              <a:rPr lang="en-US" sz="1800">
                <a:solidFill>
                  <a:srgbClr val="262626"/>
                </a:solidFill>
                <a:latin typeface="Calibri"/>
                <a:ea typeface="Calibri"/>
                <a:cs typeface="Calibri"/>
                <a:sym typeface="Calibri"/>
              </a:rPr>
              <a:t>«Comidas de impacto cero».</a:t>
            </a:r>
            <a:endParaRPr/>
          </a:p>
          <a:p>
            <a:pPr indent="-228600" lvl="0" marL="342900" marR="0" rtl="0" algn="l">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a:p>
            <a:pPr indent="-228600" lvl="0" marL="342900" marR="0" rtl="0" algn="l">
              <a:spcBef>
                <a:spcPts val="60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sp>
        <p:nvSpPr>
          <p:cNvPr id="1475" name="Google Shape;1475;p61"/>
          <p:cNvSpPr txBox="1"/>
          <p:nvPr/>
        </p:nvSpPr>
        <p:spPr>
          <a:xfrm>
            <a:off x="454701" y="449175"/>
            <a:ext cx="6033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800">
                <a:solidFill>
                  <a:srgbClr val="262626"/>
                </a:solidFill>
                <a:latin typeface="Calibri"/>
                <a:ea typeface="Calibri"/>
                <a:cs typeface="Calibri"/>
                <a:sym typeface="Calibri"/>
              </a:rPr>
              <a:t>Cómo evitar el «greenwashing» en los distintos segmentos del sector hotelero</a:t>
            </a:r>
            <a:endParaRPr sz="28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76" name="Google Shape;1476;p61"/>
          <p:cNvCxnSpPr/>
          <p:nvPr/>
        </p:nvCxnSpPr>
        <p:spPr>
          <a:xfrm>
            <a:off x="0" y="1564623"/>
            <a:ext cx="6655925" cy="0"/>
          </a:xfrm>
          <a:prstGeom prst="straightConnector1">
            <a:avLst/>
          </a:prstGeom>
          <a:noFill/>
          <a:ln cap="flat" cmpd="sng" w="34925">
            <a:solidFill>
              <a:srgbClr val="62A844"/>
            </a:solidFill>
            <a:prstDash val="dot"/>
            <a:miter lim="8000"/>
            <a:headEnd len="sm" w="sm" type="none"/>
            <a:tailEnd len="sm" w="sm" type="none"/>
          </a:ln>
        </p:spPr>
      </p:cxnSp>
      <p:sp>
        <p:nvSpPr>
          <p:cNvPr id="1477" name="Google Shape;1477;p61"/>
          <p:cNvSpPr txBox="1"/>
          <p:nvPr/>
        </p:nvSpPr>
        <p:spPr>
          <a:xfrm>
            <a:off x="454695" y="2325223"/>
            <a:ext cx="10460700" cy="4792200"/>
          </a:xfrm>
          <a:prstGeom prst="rect">
            <a:avLst/>
          </a:prstGeom>
          <a:noFill/>
          <a:ln>
            <a:noFill/>
          </a:ln>
        </p:spPr>
        <p:txBody>
          <a:bodyPr anchorCtr="0" anchor="t" bIns="45700" lIns="91425" spcFirstLastPara="1" rIns="91425" wrap="square" tIns="45700">
            <a:spAutoFit/>
          </a:bodyPr>
          <a:lstStyle/>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Hoteles: promocione el servicio de limpieza opcional como «respetuoso con el medio ambiente» cuando pueda demostrar beneficios cuantificables</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Hoteles boutique y pensiones: </a:t>
            </a:r>
            <a:r>
              <a:rPr lang="en-US" sz="1700">
                <a:solidFill>
                  <a:srgbClr val="262626"/>
                </a:solidFill>
                <a:latin typeface="Calibri"/>
                <a:ea typeface="Calibri"/>
                <a:cs typeface="Calibri"/>
                <a:sym typeface="Calibri"/>
              </a:rPr>
              <a:t>evite idealizar la sostenibilidad; céntrense en el abastecimiento local real y los vínculos con la comunidad</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Restaurantes y cafeterías</a:t>
            </a:r>
            <a:r>
              <a:rPr lang="en-US" sz="1700">
                <a:solidFill>
                  <a:srgbClr val="262626"/>
                </a:solidFill>
                <a:latin typeface="Calibri"/>
                <a:ea typeface="Calibri"/>
                <a:cs typeface="Calibri"/>
                <a:sym typeface="Calibri"/>
              </a:rPr>
              <a:t>: sean claro sobre lo que es verdaderamente local o de temporada. No exagere con los términos «orgánico» o «cero residuos» a menos que estén plenamente verificados</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Alojamientos con cocina</a:t>
            </a:r>
            <a:r>
              <a:rPr lang="en-US" sz="1700">
                <a:solidFill>
                  <a:srgbClr val="262626"/>
                </a:solidFill>
                <a:latin typeface="Calibri"/>
                <a:ea typeface="Calibri"/>
                <a:cs typeface="Calibri"/>
                <a:sym typeface="Calibri"/>
              </a:rPr>
              <a:t>: sea preciso sobre las características de ahorro energético o las instalaciones de reciclaje</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Parques de vacaciones y glamping: </a:t>
            </a:r>
            <a:r>
              <a:rPr lang="en-US" sz="1700">
                <a:solidFill>
                  <a:srgbClr val="262626"/>
                </a:solidFill>
                <a:latin typeface="Calibri"/>
                <a:ea typeface="Calibri"/>
                <a:cs typeface="Calibri"/>
                <a:sym typeface="Calibri"/>
              </a:rPr>
              <a:t>utilice fotos reales de prácticas ecológicas (no imágenes de archivo de bosques)</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Albergues: </a:t>
            </a:r>
            <a:r>
              <a:rPr lang="en-US" sz="1700">
                <a:solidFill>
                  <a:srgbClr val="262626"/>
                </a:solidFill>
                <a:latin typeface="Calibri"/>
                <a:ea typeface="Calibri"/>
                <a:cs typeface="Calibri"/>
                <a:sym typeface="Calibri"/>
              </a:rPr>
              <a:t>Sea transparente sobre la implicación con la comunidad y las limitaciones presupuestarias</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Banquetes y MICE: respalde toda afirmación de «eventos sostenibles» con detalles sobre las prácticas de catering, residuos y energía</a:t>
            </a:r>
            <a:endParaRPr sz="1700"/>
          </a:p>
          <a:p>
            <a:pPr indent="-336550" lvl="0" marL="342900" marR="0" rtl="0" algn="l">
              <a:spcBef>
                <a:spcPts val="50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Spas y centros de bienestar: cuando utilices términos como «natural» o «limpio», enumere los ingredientes para respaldar la afirmación</a:t>
            </a:r>
            <a:endParaRPr sz="1700"/>
          </a:p>
          <a:p>
            <a:pPr indent="-171450" lvl="0" marL="285750" marR="0" rtl="0" algn="l">
              <a:spcBef>
                <a:spcPts val="500"/>
              </a:spcBef>
              <a:spcAft>
                <a:spcPts val="0"/>
              </a:spcAft>
              <a:buClr>
                <a:srgbClr val="62A844"/>
              </a:buClr>
              <a:buSzPts val="1800"/>
              <a:buFont typeface="Arial"/>
              <a:buNone/>
            </a:pPr>
            <a:r>
              <a:t/>
            </a:r>
            <a:endParaRPr sz="1700">
              <a:solidFill>
                <a:srgbClr val="262626"/>
              </a:solidFill>
              <a:latin typeface="Calibri"/>
              <a:ea typeface="Calibri"/>
              <a:cs typeface="Calibri"/>
              <a:sym typeface="Calibri"/>
            </a:endParaRPr>
          </a:p>
        </p:txBody>
      </p:sp>
      <p:sp>
        <p:nvSpPr>
          <p:cNvPr id="1478" name="Google Shape;1478;p61"/>
          <p:cNvSpPr/>
          <p:nvPr/>
        </p:nvSpPr>
        <p:spPr>
          <a:xfrm>
            <a:off x="6659297" y="896200"/>
            <a:ext cx="4719000" cy="1336500"/>
          </a:xfrm>
          <a:prstGeom prst="roundRect">
            <a:avLst>
              <a:gd fmla="val 7861"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79" name="Google Shape;1479;p61"/>
          <p:cNvSpPr txBox="1"/>
          <p:nvPr/>
        </p:nvSpPr>
        <p:spPr>
          <a:xfrm>
            <a:off x="6582741" y="1088511"/>
            <a:ext cx="47190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262626"/>
                </a:solidFill>
                <a:latin typeface="Calibri"/>
                <a:ea typeface="Calibri"/>
                <a:cs typeface="Calibri"/>
                <a:sym typeface="Calibri"/>
              </a:rPr>
              <a:t>La comunicación ética debe ajustarse a la realidad de tu sector y tus operaciones.</a:t>
            </a:r>
            <a:endParaRPr/>
          </a:p>
          <a:p>
            <a:pPr indent="0" lvl="0" marL="0" marR="0" rtl="0" algn="ctr">
              <a:spcBef>
                <a:spcPts val="0"/>
              </a:spcBef>
              <a:spcAft>
                <a:spcPts val="0"/>
              </a:spcAft>
              <a:buNone/>
            </a:pPr>
            <a:r>
              <a:t/>
            </a:r>
            <a:endParaRPr sz="2000">
              <a:solidFill>
                <a:srgbClr val="262626"/>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pic>
        <p:nvPicPr>
          <p:cNvPr descr="Camping tents hit by the sun rays" id="1484" name="Google Shape;1484;p62"/>
          <p:cNvPicPr preferRelativeResize="0"/>
          <p:nvPr>
            <p:ph idx="2" type="pic"/>
          </p:nvPr>
        </p:nvPicPr>
        <p:blipFill rotWithShape="1">
          <a:blip r:embed="rId3">
            <a:alphaModFix/>
          </a:blip>
          <a:srcRect b="0" l="0" r="0" t="0"/>
          <a:stretch/>
        </p:blipFill>
        <p:spPr>
          <a:xfrm>
            <a:off x="0" y="0"/>
            <a:ext cx="12192000" cy="6858000"/>
          </a:xfrm>
          <a:prstGeom prst="rect">
            <a:avLst/>
          </a:prstGeom>
          <a:solidFill>
            <a:srgbClr val="F2F2F2"/>
          </a:solidFill>
          <a:ln>
            <a:noFill/>
          </a:ln>
        </p:spPr>
      </p:pic>
      <p:sp>
        <p:nvSpPr>
          <p:cNvPr id="1485" name="Google Shape;1485;p62"/>
          <p:cNvSpPr txBox="1"/>
          <p:nvPr>
            <p:ph idx="1" type="body"/>
          </p:nvPr>
        </p:nvSpPr>
        <p:spPr>
          <a:xfrm>
            <a:off x="427670" y="1786270"/>
            <a:ext cx="5420237" cy="3526507"/>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l">
              <a:lnSpc>
                <a:spcPct val="90000"/>
              </a:lnSpc>
              <a:spcBef>
                <a:spcPts val="0"/>
              </a:spcBef>
              <a:spcAft>
                <a:spcPts val="0"/>
              </a:spcAft>
              <a:buClr>
                <a:schemeClr val="dk2"/>
              </a:buClr>
              <a:buSzPct val="100000"/>
              <a:buNone/>
            </a:pPr>
            <a:r>
              <a:rPr b="1" i="0" lang="en-US">
                <a:solidFill>
                  <a:schemeClr val="dk2"/>
                </a:solidFill>
              </a:rPr>
              <a:t>Ejemplos de pymes del sector hotelero:</a:t>
            </a:r>
            <a:endParaRPr/>
          </a:p>
          <a:p>
            <a:pPr indent="0" lvl="0" marL="0" rtl="0" algn="l">
              <a:lnSpc>
                <a:spcPct val="90000"/>
              </a:lnSpc>
              <a:spcBef>
                <a:spcPts val="1000"/>
              </a:spcBef>
              <a:spcAft>
                <a:spcPts val="0"/>
              </a:spcAft>
              <a:buClr>
                <a:schemeClr val="lt1"/>
              </a:buClr>
              <a:buSzPct val="100000"/>
              <a:buNone/>
            </a:pPr>
            <a:r>
              <a:t/>
            </a:r>
            <a:endParaRPr b="1" i="0">
              <a:solidFill>
                <a:schemeClr val="dk2"/>
              </a:solidFill>
            </a:endParaRPr>
          </a:p>
          <a:p>
            <a:pPr indent="-457200" lvl="0" marL="457200" rtl="0" algn="l">
              <a:lnSpc>
                <a:spcPct val="90000"/>
              </a:lnSpc>
              <a:spcBef>
                <a:spcPts val="1000"/>
              </a:spcBef>
              <a:spcAft>
                <a:spcPts val="0"/>
              </a:spcAft>
              <a:buClr>
                <a:srgbClr val="000000"/>
              </a:buClr>
              <a:buSzPct val="100000"/>
              <a:buFont typeface="Arial"/>
              <a:buChar char="•"/>
            </a:pPr>
            <a:r>
              <a:rPr i="0" lang="en-US" sz="2200">
                <a:solidFill>
                  <a:srgbClr val="000000"/>
                </a:solidFill>
              </a:rPr>
              <a:t>Fotos del antes y el después</a:t>
            </a:r>
            <a:endParaRPr>
              <a:solidFill>
                <a:srgbClr val="000000"/>
              </a:solidFill>
            </a:endParaRPr>
          </a:p>
          <a:p>
            <a:pPr indent="-457200" lvl="0" marL="457200" rtl="0" algn="l">
              <a:lnSpc>
                <a:spcPct val="90000"/>
              </a:lnSpc>
              <a:spcBef>
                <a:spcPts val="1000"/>
              </a:spcBef>
              <a:spcAft>
                <a:spcPts val="0"/>
              </a:spcAft>
              <a:buClr>
                <a:srgbClr val="000000"/>
              </a:buClr>
              <a:buSzPct val="100000"/>
              <a:buFont typeface="Arial"/>
              <a:buChar char="•"/>
            </a:pPr>
            <a:r>
              <a:rPr i="0" lang="en-US" sz="2200">
                <a:solidFill>
                  <a:srgbClr val="000000"/>
                </a:solidFill>
              </a:rPr>
              <a:t>Facturas de proveedores</a:t>
            </a:r>
            <a:endParaRPr>
              <a:solidFill>
                <a:srgbClr val="000000"/>
              </a:solidFill>
            </a:endParaRPr>
          </a:p>
          <a:p>
            <a:pPr indent="-457200" lvl="0" marL="457200" rtl="0" algn="l">
              <a:lnSpc>
                <a:spcPct val="90000"/>
              </a:lnSpc>
              <a:spcBef>
                <a:spcPts val="1000"/>
              </a:spcBef>
              <a:spcAft>
                <a:spcPts val="0"/>
              </a:spcAft>
              <a:buClr>
                <a:srgbClr val="000000"/>
              </a:buClr>
              <a:buSzPct val="100000"/>
              <a:buFont typeface="Arial"/>
              <a:buChar char="•"/>
            </a:pPr>
            <a:r>
              <a:rPr i="0" lang="en-US" sz="2200">
                <a:solidFill>
                  <a:srgbClr val="000000"/>
                </a:solidFill>
              </a:rPr>
              <a:t>Certificaciones ecológicas o biológicas reconocidas</a:t>
            </a:r>
            <a:endParaRPr>
              <a:solidFill>
                <a:srgbClr val="000000"/>
              </a:solidFill>
            </a:endParaRPr>
          </a:p>
          <a:p>
            <a:pPr indent="-457200" lvl="0" marL="457200" rtl="0" algn="l">
              <a:lnSpc>
                <a:spcPct val="90000"/>
              </a:lnSpc>
              <a:spcBef>
                <a:spcPts val="1000"/>
              </a:spcBef>
              <a:spcAft>
                <a:spcPts val="0"/>
              </a:spcAft>
              <a:buClr>
                <a:srgbClr val="000000"/>
              </a:buClr>
              <a:buSzPct val="100000"/>
              <a:buFont typeface="Arial"/>
              <a:buChar char="•"/>
            </a:pPr>
            <a:r>
              <a:rPr i="0" lang="en-US" sz="2200">
                <a:solidFill>
                  <a:srgbClr val="000000"/>
                </a:solidFill>
              </a:rPr>
              <a:t>Capturas de pantalla del panel de control de energía/residuos</a:t>
            </a:r>
            <a:endParaRPr>
              <a:solidFill>
                <a:srgbClr val="000000"/>
              </a:solidFill>
            </a:endParaRPr>
          </a:p>
          <a:p>
            <a:pPr indent="-457200" lvl="0" marL="457200" rtl="0" algn="l">
              <a:lnSpc>
                <a:spcPct val="90000"/>
              </a:lnSpc>
              <a:spcBef>
                <a:spcPts val="1000"/>
              </a:spcBef>
              <a:spcAft>
                <a:spcPts val="0"/>
              </a:spcAft>
              <a:buClr>
                <a:srgbClr val="000000"/>
              </a:buClr>
              <a:buSzPct val="100000"/>
              <a:buFont typeface="Arial"/>
              <a:buChar char="•"/>
            </a:pPr>
            <a:r>
              <a:rPr i="0" lang="en-US" sz="2200">
                <a:solidFill>
                  <a:srgbClr val="000000"/>
                </a:solidFill>
              </a:rPr>
              <a:t>Certificados de formación del personal</a:t>
            </a:r>
            <a:endParaRPr i="0" sz="2200">
              <a:solidFill>
                <a:srgbClr val="000000"/>
              </a:solidFill>
            </a:endParaRPr>
          </a:p>
        </p:txBody>
      </p:sp>
      <p:sp>
        <p:nvSpPr>
          <p:cNvPr id="1486" name="Google Shape;1486;p62"/>
          <p:cNvSpPr/>
          <p:nvPr/>
        </p:nvSpPr>
        <p:spPr>
          <a:xfrm>
            <a:off x="5601769" y="467832"/>
            <a:ext cx="3212621" cy="1201743"/>
          </a:xfrm>
          <a:prstGeom prst="wedgeRoundRectCallout">
            <a:avLst>
              <a:gd fmla="val -36747" name="adj1"/>
              <a:gd fmla="val 82252" name="adj2"/>
              <a:gd fmla="val 16667" name="adj3"/>
            </a:avLst>
          </a:prstGeom>
          <a:solidFill>
            <a:schemeClr val="lt1"/>
          </a:solidFill>
          <a:ln cap="flat" cmpd="sng" w="1270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rgbClr val="262626"/>
                </a:solidFill>
                <a:latin typeface="Calibri"/>
                <a:ea typeface="Calibri"/>
                <a:cs typeface="Calibri"/>
                <a:sym typeface="Calibri"/>
              </a:rPr>
              <a:t>Historias reales + cifras reales = </a:t>
            </a:r>
            <a:r>
              <a:rPr b="1" lang="en-US" sz="2000">
                <a:solidFill>
                  <a:srgbClr val="262626"/>
                </a:solidFill>
                <a:latin typeface="Calibri"/>
                <a:ea typeface="Calibri"/>
                <a:cs typeface="Calibri"/>
                <a:sym typeface="Calibri"/>
              </a:rPr>
              <a:t>confianza real</a:t>
            </a:r>
            <a:endParaRPr b="1" sz="2000">
              <a:solidFill>
                <a:srgbClr val="262626"/>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cxnSp>
        <p:nvCxnSpPr>
          <p:cNvPr id="1492" name="Google Shape;1492;p63"/>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493" name="Google Shape;1493;p63"/>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1494" name="Google Shape;1494;p63"/>
          <p:cNvSpPr txBox="1"/>
          <p:nvPr/>
        </p:nvSpPr>
        <p:spPr>
          <a:xfrm>
            <a:off x="152842" y="941370"/>
            <a:ext cx="7370400" cy="5756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262626"/>
                </a:solidFill>
                <a:latin typeface="Calibri"/>
                <a:ea typeface="Calibri"/>
                <a:cs typeface="Calibri"/>
                <a:sym typeface="Calibri"/>
              </a:rPr>
              <a:t>El Coco Hotel demuestra cómo la comunicación sobre sostenibilidad puede integrarse en la experiencia global del huésped. Este hotel de Copenhague combina la certificación Green Key, las energías renovables, los servicios digitales para huéspedes y prácticas de sostenibilidad visibles para transmitir un mensaje claro y creíble en materia de sostenibilidad. </a:t>
            </a:r>
            <a:endParaRPr sz="1600"/>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El hotel comunica la sostenibilidad a través de múltiples canales. Los huéspedes encuentran información sobre sostenibilidad en la página web, durante el proceso de reserva, en la experiencia digital del huésped, en los contenidos de las redes sociales y en prácticas in situ, como la clasificación de residuos y el uso de energías renovables. Estas acciones están respaldadas por certificaciones reconocidas e informes transparentes, lo que ayuda a generar confianza en los clientes. </a:t>
            </a:r>
            <a:endParaRPr sz="1600"/>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Las redes sociales también desempeñan un papel importante. El hotel utiliza historias, contenido generado por los huéspedes, encuestas, mensajes directos y contenido visual para mantener la relación antes, durante y después de la estancia de los huéspedes. La sostenibilidad se presenta como parte de la experiencia global de la marca, en lugar de como un mensaje de marketing independiente. </a:t>
            </a:r>
            <a:endParaRPr sz="1600"/>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rgbClr val="62A844"/>
                </a:solidFill>
                <a:latin typeface="Calibri"/>
                <a:ea typeface="Calibri"/>
                <a:cs typeface="Calibri"/>
                <a:sym typeface="Calibri"/>
              </a:rPr>
              <a:t>Conclusión clave: </a:t>
            </a:r>
            <a:r>
              <a:rPr lang="en-US" sz="1600">
                <a:solidFill>
                  <a:srgbClr val="262626"/>
                </a:solidFill>
                <a:latin typeface="Calibri"/>
                <a:ea typeface="Calibri"/>
                <a:cs typeface="Calibri"/>
                <a:sym typeface="Calibri"/>
              </a:rPr>
              <a:t>Los clientes tienden a confiar más en las afirmaciones sobre sostenibilidad cuando pueden ver pruebas de ello a través de certificaciones, acciones visibles y una comunicación coherente en múltiples puntos de contacto.</a:t>
            </a:r>
            <a:endParaRPr sz="1600"/>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p:txBody>
      </p:sp>
      <p:sp>
        <p:nvSpPr>
          <p:cNvPr id="1495" name="Google Shape;1495;p63"/>
          <p:cNvSpPr txBox="1"/>
          <p:nvPr/>
        </p:nvSpPr>
        <p:spPr>
          <a:xfrm>
            <a:off x="4292913" y="268139"/>
            <a:ext cx="609506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Coco Hotel</a:t>
            </a:r>
            <a:endParaRPr/>
          </a:p>
        </p:txBody>
      </p:sp>
      <p:pic>
        <p:nvPicPr>
          <p:cNvPr id="1496" name="Google Shape;1496;p63"/>
          <p:cNvPicPr preferRelativeResize="0"/>
          <p:nvPr/>
        </p:nvPicPr>
        <p:blipFill>
          <a:blip r:embed="rId4">
            <a:alphaModFix/>
          </a:blip>
          <a:stretch>
            <a:fillRect/>
          </a:stretch>
        </p:blipFill>
        <p:spPr>
          <a:xfrm>
            <a:off x="7675642" y="820649"/>
            <a:ext cx="4146601" cy="588495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p64"/>
          <p:cNvSpPr txBox="1"/>
          <p:nvPr/>
        </p:nvSpPr>
        <p:spPr>
          <a:xfrm>
            <a:off x="570086" y="1524651"/>
            <a:ext cx="5199000" cy="6218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Reescribe estas afirmaciones de forma más ética:</a:t>
            </a:r>
            <a:endParaRPr/>
          </a:p>
          <a:p>
            <a:pPr indent="0" lvl="0" marL="0" marR="0" rtl="0" algn="l">
              <a:spcBef>
                <a:spcPts val="600"/>
              </a:spcBef>
              <a:spcAft>
                <a:spcPts val="0"/>
              </a:spcAft>
              <a:buNone/>
            </a:pPr>
            <a:r>
              <a:t/>
            </a:r>
            <a:endParaRPr b="1" sz="2400">
              <a:solidFill>
                <a:srgbClr val="0289AE"/>
              </a:solidFill>
              <a:latin typeface="Calibri"/>
              <a:ea typeface="Calibri"/>
              <a:cs typeface="Calibri"/>
              <a:sym typeface="Calibri"/>
            </a:endParaRPr>
          </a:p>
          <a:p>
            <a:pPr indent="-342900" lvl="0" marL="342900" marR="0" rtl="0" algn="l">
              <a:spcBef>
                <a:spcPts val="6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«Somos un hotel respetuoso con el medio ambiente».</a:t>
            </a:r>
            <a:endParaRPr/>
          </a:p>
          <a:p>
            <a:pPr indent="-342900" lvl="0" marL="3429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«Nuestro restaurante es 100 % sostenible».</a:t>
            </a:r>
            <a:endParaRPr/>
          </a:p>
          <a:p>
            <a:pPr indent="-342900" lvl="0" marL="3429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«Solo utilizamos ingredientes locales».</a:t>
            </a:r>
            <a:endParaRPr/>
          </a:p>
          <a:p>
            <a:pPr indent="-342900" lvl="0" marL="3429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«Desayuno sin residuos».</a:t>
            </a:r>
            <a:endParaRPr/>
          </a:p>
          <a:p>
            <a:pPr indent="-342900" lvl="0" marL="3429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«Nuestro spa utiliza productos limpios y naturales».</a:t>
            </a:r>
            <a:endParaRPr/>
          </a:p>
          <a:p>
            <a:pPr indent="-342900" lvl="0" marL="342900" marR="0" rtl="0" algn="l">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«Nos preocupamos por el medio ambiente».</a:t>
            </a:r>
            <a:endParaRPr/>
          </a:p>
          <a:p>
            <a:pPr indent="0" lvl="0" marL="0" marR="0" rtl="0" algn="l">
              <a:spcBef>
                <a:spcPts val="0"/>
              </a:spcBef>
              <a:spcAft>
                <a:spcPts val="0"/>
              </a:spcAft>
              <a:buNone/>
            </a:pPr>
            <a:br>
              <a:rPr lang="en-US" sz="2400">
                <a:solidFill>
                  <a:srgbClr val="262626"/>
                </a:solidFill>
                <a:latin typeface="Calibri"/>
                <a:ea typeface="Calibri"/>
                <a:cs typeface="Calibri"/>
                <a:sym typeface="Calibri"/>
              </a:rPr>
            </a:br>
            <a:br>
              <a:rPr lang="en-US" sz="2400">
                <a:solidFill>
                  <a:srgbClr val="262626"/>
                </a:solidFill>
                <a:latin typeface="Calibri"/>
                <a:ea typeface="Calibri"/>
                <a:cs typeface="Calibri"/>
                <a:sym typeface="Calibri"/>
              </a:rPr>
            </a:br>
            <a:endParaRPr sz="24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400">
              <a:solidFill>
                <a:srgbClr val="262626"/>
              </a:solidFill>
              <a:latin typeface="Calibri"/>
              <a:ea typeface="Calibri"/>
              <a:cs typeface="Calibri"/>
              <a:sym typeface="Calibri"/>
            </a:endParaRPr>
          </a:p>
        </p:txBody>
      </p:sp>
      <p:sp>
        <p:nvSpPr>
          <p:cNvPr id="1503" name="Google Shape;1503;p64"/>
          <p:cNvSpPr txBox="1"/>
          <p:nvPr/>
        </p:nvSpPr>
        <p:spPr>
          <a:xfrm>
            <a:off x="454695" y="394053"/>
            <a:ext cx="711316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Ejercicio para alumnos/líderes:</a:t>
            </a:r>
            <a:endParaRPr/>
          </a:p>
        </p:txBody>
      </p:sp>
      <p:cxnSp>
        <p:nvCxnSpPr>
          <p:cNvPr id="1504" name="Google Shape;1504;p64"/>
          <p:cNvCxnSpPr/>
          <p:nvPr/>
        </p:nvCxnSpPr>
        <p:spPr>
          <a:xfrm>
            <a:off x="0" y="1115711"/>
            <a:ext cx="7219254" cy="0"/>
          </a:xfrm>
          <a:prstGeom prst="straightConnector1">
            <a:avLst/>
          </a:prstGeom>
          <a:noFill/>
          <a:ln cap="flat" cmpd="sng" w="34925">
            <a:solidFill>
              <a:srgbClr val="62A844"/>
            </a:solidFill>
            <a:prstDash val="dot"/>
            <a:miter lim="8000"/>
            <a:headEnd len="sm" w="sm" type="none"/>
            <a:tailEnd len="sm" w="sm" type="none"/>
          </a:ln>
        </p:spPr>
      </p:cxnSp>
      <p:sp>
        <p:nvSpPr>
          <p:cNvPr id="1505" name="Google Shape;1505;p64"/>
          <p:cNvSpPr/>
          <p:nvPr/>
        </p:nvSpPr>
        <p:spPr>
          <a:xfrm>
            <a:off x="6183178" y="4293990"/>
            <a:ext cx="5201486" cy="1554470"/>
          </a:xfrm>
          <a:prstGeom prst="roundRect">
            <a:avLst>
              <a:gd fmla="val 7861"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6" name="Google Shape;1506;p64"/>
          <p:cNvSpPr txBox="1"/>
          <p:nvPr/>
        </p:nvSpPr>
        <p:spPr>
          <a:xfrm>
            <a:off x="6626909" y="4678776"/>
            <a:ext cx="4443427"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¿Qué hay de poco claro, exagerado o imposible de verificar en estas afirmaciones?</a:t>
            </a:r>
            <a:br>
              <a:rPr b="1" i="1" lang="en-US" sz="2000">
                <a:solidFill>
                  <a:srgbClr val="262626"/>
                </a:solidFill>
                <a:latin typeface="Calibri"/>
                <a:ea typeface="Calibri"/>
                <a:cs typeface="Calibri"/>
                <a:sym typeface="Calibri"/>
              </a:rPr>
            </a:br>
            <a:br>
              <a:rPr b="1" i="1" lang="en-US" sz="2000">
                <a:solidFill>
                  <a:srgbClr val="262626"/>
                </a:solidFill>
                <a:latin typeface="Calibri"/>
                <a:ea typeface="Calibri"/>
                <a:cs typeface="Calibri"/>
                <a:sym typeface="Calibri"/>
              </a:rPr>
            </a:br>
            <a:endParaRPr b="1" i="1"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i="1" sz="2000">
              <a:solidFill>
                <a:srgbClr val="262626"/>
              </a:solidFill>
              <a:latin typeface="Calibri"/>
              <a:ea typeface="Calibri"/>
              <a:cs typeface="Calibri"/>
              <a:sym typeface="Calibri"/>
            </a:endParaRPr>
          </a:p>
        </p:txBody>
      </p:sp>
      <p:cxnSp>
        <p:nvCxnSpPr>
          <p:cNvPr id="1507" name="Google Shape;1507;p64"/>
          <p:cNvCxnSpPr/>
          <p:nvPr/>
        </p:nvCxnSpPr>
        <p:spPr>
          <a:xfrm>
            <a:off x="7219254" y="1108918"/>
            <a:ext cx="0" cy="3185072"/>
          </a:xfrm>
          <a:prstGeom prst="straightConnector1">
            <a:avLst/>
          </a:prstGeom>
          <a:noFill/>
          <a:ln cap="flat" cmpd="sng" w="34925">
            <a:solidFill>
              <a:srgbClr val="62A844"/>
            </a:solidFill>
            <a:prstDash val="dot"/>
            <a:miter lim="8000"/>
            <a:headEnd len="sm" w="sm" type="none"/>
            <a:tailEnd len="sm" w="sm" type="none"/>
          </a:ln>
        </p:spPr>
      </p:cxnSp>
      <p:grpSp>
        <p:nvGrpSpPr>
          <p:cNvPr id="1508" name="Google Shape;1508;p64"/>
          <p:cNvGrpSpPr/>
          <p:nvPr/>
        </p:nvGrpSpPr>
        <p:grpSpPr>
          <a:xfrm>
            <a:off x="9513659" y="3035019"/>
            <a:ext cx="1844414" cy="1844414"/>
            <a:chOff x="1994079" y="4827481"/>
            <a:chExt cx="1844414" cy="1844414"/>
          </a:xfrm>
        </p:grpSpPr>
        <p:grpSp>
          <p:nvGrpSpPr>
            <p:cNvPr id="1509" name="Google Shape;1509;p64"/>
            <p:cNvGrpSpPr/>
            <p:nvPr/>
          </p:nvGrpSpPr>
          <p:grpSpPr>
            <a:xfrm>
              <a:off x="1994079" y="4827481"/>
              <a:ext cx="1844414" cy="1844414"/>
              <a:chOff x="2833721" y="1436006"/>
              <a:chExt cx="2442176" cy="2442176"/>
            </a:xfrm>
          </p:grpSpPr>
          <p:sp>
            <p:nvSpPr>
              <p:cNvPr id="1510" name="Google Shape;1510;p64"/>
              <p:cNvSpPr/>
              <p:nvPr/>
            </p:nvSpPr>
            <p:spPr>
              <a:xfrm rot="-2700000">
                <a:off x="3191369" y="1793655"/>
                <a:ext cx="1726880" cy="1726879"/>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1" name="Google Shape;1511;p64"/>
              <p:cNvSpPr/>
              <p:nvPr/>
            </p:nvSpPr>
            <p:spPr>
              <a:xfrm>
                <a:off x="3382114" y="1984406"/>
                <a:ext cx="1345373" cy="134537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12" name="Google Shape;1512;p64"/>
              <p:cNvGrpSpPr/>
              <p:nvPr/>
            </p:nvGrpSpPr>
            <p:grpSpPr>
              <a:xfrm>
                <a:off x="3068464" y="1670756"/>
                <a:ext cx="1972690" cy="1972393"/>
                <a:chOff x="1000491" y="2838436"/>
                <a:chExt cx="2183137" cy="2182809"/>
              </a:xfrm>
            </p:grpSpPr>
            <p:sp>
              <p:nvSpPr>
                <p:cNvPr id="1513" name="Google Shape;1513;p64"/>
                <p:cNvSpPr/>
                <p:nvPr/>
              </p:nvSpPr>
              <p:spPr>
                <a:xfrm>
                  <a:off x="1000491" y="2838436"/>
                  <a:ext cx="2183119" cy="1100675"/>
                </a:xfrm>
                <a:custGeom>
                  <a:rect b="b" l="l" r="r" t="t"/>
                  <a:pathLst>
                    <a:path extrusionOk="0" h="1100675" w="2183119">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14" name="Google Shape;1514;p64"/>
                <p:cNvGrpSpPr/>
                <p:nvPr/>
              </p:nvGrpSpPr>
              <p:grpSpPr>
                <a:xfrm>
                  <a:off x="1000491" y="3920861"/>
                  <a:ext cx="2183137" cy="1100384"/>
                  <a:chOff x="1000491" y="3920861"/>
                  <a:chExt cx="2183137" cy="1100384"/>
                </a:xfrm>
              </p:grpSpPr>
              <p:sp>
                <p:nvSpPr>
                  <p:cNvPr id="1515" name="Google Shape;1515;p64"/>
                  <p:cNvSpPr/>
                  <p:nvPr/>
                </p:nvSpPr>
                <p:spPr>
                  <a:xfrm>
                    <a:off x="3165379" y="3920861"/>
                    <a:ext cx="18249" cy="25524"/>
                  </a:xfrm>
                  <a:custGeom>
                    <a:rect b="b" l="l" r="r" t="t"/>
                    <a:pathLst>
                      <a:path extrusionOk="0" h="25524" w="18249">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6" name="Google Shape;1516;p64"/>
                  <p:cNvSpPr/>
                  <p:nvPr/>
                </p:nvSpPr>
                <p:spPr>
                  <a:xfrm>
                    <a:off x="1002280" y="3982926"/>
                    <a:ext cx="2179595" cy="1038319"/>
                  </a:xfrm>
                  <a:custGeom>
                    <a:rect b="b" l="l" r="r" t="t"/>
                    <a:pathLst>
                      <a:path extrusionOk="0" h="1038319" w="2179595">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7" name="Google Shape;1517;p64"/>
                  <p:cNvSpPr/>
                  <p:nvPr/>
                </p:nvSpPr>
                <p:spPr>
                  <a:xfrm>
                    <a:off x="1000491" y="3920880"/>
                    <a:ext cx="18250" cy="25524"/>
                  </a:xfrm>
                  <a:custGeom>
                    <a:rect b="b" l="l" r="r" t="t"/>
                    <a:pathLst>
                      <a:path extrusionOk="0" h="25524" w="18250">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grpSp>
          <p:nvGrpSpPr>
            <p:cNvPr id="1518" name="Google Shape;1518;p64"/>
            <p:cNvGrpSpPr/>
            <p:nvPr/>
          </p:nvGrpSpPr>
          <p:grpSpPr>
            <a:xfrm>
              <a:off x="2575162" y="5384690"/>
              <a:ext cx="648080" cy="608094"/>
              <a:chOff x="6615628" y="2116894"/>
              <a:chExt cx="1066935" cy="1001107"/>
            </a:xfrm>
          </p:grpSpPr>
          <p:sp>
            <p:nvSpPr>
              <p:cNvPr id="1519" name="Google Shape;1519;p64"/>
              <p:cNvSpPr/>
              <p:nvPr/>
            </p:nvSpPr>
            <p:spPr>
              <a:xfrm>
                <a:off x="7183381" y="2256775"/>
                <a:ext cx="285542" cy="320903"/>
              </a:xfrm>
              <a:custGeom>
                <a:rect b="b" l="l" r="r" t="t"/>
                <a:pathLst>
                  <a:path extrusionOk="0" h="320903" w="285542">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20" name="Google Shape;1520;p64"/>
              <p:cNvGrpSpPr/>
              <p:nvPr/>
            </p:nvGrpSpPr>
            <p:grpSpPr>
              <a:xfrm>
                <a:off x="6615628" y="2116894"/>
                <a:ext cx="1066935" cy="1001107"/>
                <a:chOff x="6615628" y="2116894"/>
                <a:chExt cx="1066935" cy="1001107"/>
              </a:xfrm>
            </p:grpSpPr>
            <p:sp>
              <p:nvSpPr>
                <p:cNvPr id="1521" name="Google Shape;1521;p64"/>
                <p:cNvSpPr/>
                <p:nvPr/>
              </p:nvSpPr>
              <p:spPr>
                <a:xfrm>
                  <a:off x="7164181" y="2221119"/>
                  <a:ext cx="357393" cy="537581"/>
                </a:xfrm>
                <a:custGeom>
                  <a:rect b="b" l="l" r="r" t="t"/>
                  <a:pathLst>
                    <a:path extrusionOk="0" h="537581" w="357393">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2" name="Google Shape;1522;p64"/>
                <p:cNvSpPr/>
                <p:nvPr/>
              </p:nvSpPr>
              <p:spPr>
                <a:xfrm>
                  <a:off x="7361660" y="2296927"/>
                  <a:ext cx="93253" cy="100442"/>
                </a:xfrm>
                <a:custGeom>
                  <a:rect b="b" l="l" r="r" t="t"/>
                  <a:pathLst>
                    <a:path extrusionOk="0" h="100442" w="93253">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3" name="Google Shape;1523;p64"/>
                <p:cNvSpPr/>
                <p:nvPr/>
              </p:nvSpPr>
              <p:spPr>
                <a:xfrm>
                  <a:off x="7328747" y="2116894"/>
                  <a:ext cx="32913" cy="68569"/>
                </a:xfrm>
                <a:custGeom>
                  <a:rect b="b" l="l" r="r" t="t"/>
                  <a:pathLst>
                    <a:path extrusionOk="0" h="68569" w="32913">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4" name="Google Shape;1524;p64"/>
                <p:cNvSpPr/>
                <p:nvPr/>
              </p:nvSpPr>
              <p:spPr>
                <a:xfrm>
                  <a:off x="7205857" y="2139370"/>
                  <a:ext cx="50892" cy="68034"/>
                </a:xfrm>
                <a:custGeom>
                  <a:rect b="b" l="l" r="r" t="t"/>
                  <a:pathLst>
                    <a:path extrusionOk="0" h="68034" w="50892">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5" name="Google Shape;1525;p64"/>
                <p:cNvSpPr/>
                <p:nvPr/>
              </p:nvSpPr>
              <p:spPr>
                <a:xfrm>
                  <a:off x="7110698" y="2208776"/>
                  <a:ext cx="62787" cy="58969"/>
                </a:xfrm>
                <a:custGeom>
                  <a:rect b="b" l="l" r="r" t="t"/>
                  <a:pathLst>
                    <a:path extrusionOk="0" h="58969" w="62787">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6" name="Google Shape;1526;p64"/>
                <p:cNvSpPr/>
                <p:nvPr/>
              </p:nvSpPr>
              <p:spPr>
                <a:xfrm>
                  <a:off x="7055994" y="2313154"/>
                  <a:ext cx="67758" cy="46322"/>
                </a:xfrm>
                <a:custGeom>
                  <a:rect b="b" l="l" r="r" t="t"/>
                  <a:pathLst>
                    <a:path extrusionOk="0" h="46322" w="67758">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7" name="Google Shape;1527;p64"/>
                <p:cNvSpPr/>
                <p:nvPr/>
              </p:nvSpPr>
              <p:spPr>
                <a:xfrm>
                  <a:off x="7042363" y="2426288"/>
                  <a:ext cx="72448" cy="37330"/>
                </a:xfrm>
                <a:custGeom>
                  <a:rect b="b" l="l" r="r" t="t"/>
                  <a:pathLst>
                    <a:path extrusionOk="0" h="37330" w="72448">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8" name="Google Shape;1528;p64"/>
                <p:cNvSpPr/>
                <p:nvPr/>
              </p:nvSpPr>
              <p:spPr>
                <a:xfrm>
                  <a:off x="7572853" y="2426826"/>
                  <a:ext cx="71312" cy="38398"/>
                </a:xfrm>
                <a:custGeom>
                  <a:rect b="b" l="l" r="r" t="t"/>
                  <a:pathLst>
                    <a:path extrusionOk="0" h="38398" w="71312">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9" name="Google Shape;1529;p64"/>
                <p:cNvSpPr/>
                <p:nvPr/>
              </p:nvSpPr>
              <p:spPr>
                <a:xfrm>
                  <a:off x="7563912" y="2313659"/>
                  <a:ext cx="67253" cy="44597"/>
                </a:xfrm>
                <a:custGeom>
                  <a:rect b="b" l="l" r="r" t="t"/>
                  <a:pathLst>
                    <a:path extrusionOk="0" h="44597" w="67253">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0" name="Google Shape;1530;p64"/>
                <p:cNvSpPr/>
                <p:nvPr/>
              </p:nvSpPr>
              <p:spPr>
                <a:xfrm>
                  <a:off x="7509084" y="2210148"/>
                  <a:ext cx="63768" cy="58969"/>
                </a:xfrm>
                <a:custGeom>
                  <a:rect b="b" l="l" r="r" t="t"/>
                  <a:pathLst>
                    <a:path extrusionOk="0" h="58969" w="63768">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1" name="Google Shape;1531;p64"/>
                <p:cNvSpPr/>
                <p:nvPr/>
              </p:nvSpPr>
              <p:spPr>
                <a:xfrm>
                  <a:off x="7425430" y="2137807"/>
                  <a:ext cx="49712" cy="69597"/>
                </a:xfrm>
                <a:custGeom>
                  <a:rect b="b" l="l" r="r" t="t"/>
                  <a:pathLst>
                    <a:path extrusionOk="0" h="69597" w="49712">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2" name="Google Shape;1532;p64"/>
                <p:cNvSpPr/>
                <p:nvPr/>
              </p:nvSpPr>
              <p:spPr>
                <a:xfrm>
                  <a:off x="6615628" y="2654475"/>
                  <a:ext cx="1066935" cy="463526"/>
                </a:xfrm>
                <a:custGeom>
                  <a:rect b="b" l="l" r="r" t="t"/>
                  <a:pathLst>
                    <a:path extrusionOk="0" h="463526" w="1066935">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6262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grpSp>
      <p:sp>
        <p:nvSpPr>
          <p:cNvPr id="1533" name="Google Shape;1533;p64"/>
          <p:cNvSpPr/>
          <p:nvPr/>
        </p:nvSpPr>
        <p:spPr>
          <a:xfrm>
            <a:off x="6574420" y="2558005"/>
            <a:ext cx="196770" cy="3009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4" name="Google Shape;1534;p64"/>
          <p:cNvSpPr/>
          <p:nvPr/>
        </p:nvSpPr>
        <p:spPr>
          <a:xfrm rot="-5400000">
            <a:off x="7059711" y="2347396"/>
            <a:ext cx="319087" cy="533400"/>
          </a:xfrm>
          <a:custGeom>
            <a:rect b="b" l="l" r="r" t="t"/>
            <a:pathLst>
              <a:path extrusionOk="0" h="533400" w="319087">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sp>
        <p:nvSpPr>
          <p:cNvPr id="1540" name="Google Shape;1540;p65"/>
          <p:cNvSpPr/>
          <p:nvPr/>
        </p:nvSpPr>
        <p:spPr>
          <a:xfrm rot="10800000">
            <a:off x="0" y="622419"/>
            <a:ext cx="12185500" cy="9144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541" name="Google Shape;1541;p65"/>
          <p:cNvSpPr txBox="1"/>
          <p:nvPr/>
        </p:nvSpPr>
        <p:spPr>
          <a:xfrm>
            <a:off x="744076" y="918672"/>
            <a:ext cx="511515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Podcasts relacionados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1542" name="Google Shape;1542;p65"/>
          <p:cNvSpPr/>
          <p:nvPr/>
        </p:nvSpPr>
        <p:spPr>
          <a:xfrm flipH="1">
            <a:off x="744076" y="1838697"/>
            <a:ext cx="4570279"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sng">
                <a:solidFill>
                  <a:srgbClr val="0289AE"/>
                </a:solidFill>
                <a:latin typeface="Calibri"/>
                <a:ea typeface="Calibri"/>
                <a:cs typeface="Calibri"/>
                <a:sym typeface="Calibri"/>
                <a:hlinkClick r:id="rId3">
                  <a:extLst>
                    <a:ext uri="{A12FA001-AC4F-418D-AE19-62706E023703}">
                      <ahyp:hlinkClr val="tx"/>
                    </a:ext>
                  </a:extLst>
                </a:hlinkClick>
              </a:rPr>
              <a:t>Profesor Xavier Font y Safina Naz, Universidad de Surrey | Podcast sobre hoteles sostenibles</a:t>
            </a:r>
            <a:endParaRPr b="1" sz="24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2400">
              <a:solidFill>
                <a:srgbClr val="0289AE"/>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Este episodio analiza </a:t>
            </a:r>
            <a:r>
              <a:rPr b="1" lang="en-US" sz="2000">
                <a:solidFill>
                  <a:srgbClr val="262626"/>
                </a:solidFill>
                <a:latin typeface="Calibri"/>
                <a:ea typeface="Calibri"/>
                <a:cs typeface="Calibri"/>
                <a:sym typeface="Calibri"/>
              </a:rPr>
              <a:t>cómo las empresas del sector hotelero pueden comunicar su labor en materia de sostenibilidad de forma creíble y significativa. </a:t>
            </a:r>
            <a:r>
              <a:rPr lang="en-US" sz="2000">
                <a:solidFill>
                  <a:srgbClr val="262626"/>
                </a:solidFill>
                <a:latin typeface="Calibri"/>
                <a:ea typeface="Calibri"/>
                <a:cs typeface="Calibri"/>
                <a:sym typeface="Calibri"/>
              </a:rPr>
              <a:t>El profesor Xavier Font, experto destacado en marketing de sostenibilidad, y Safina Naz debaten sobre el </a:t>
            </a:r>
            <a:r>
              <a:rPr i="1" lang="en-US" sz="2000">
                <a:solidFill>
                  <a:srgbClr val="262626"/>
                </a:solidFill>
                <a:latin typeface="Calibri"/>
                <a:ea typeface="Calibri"/>
                <a:cs typeface="Calibri"/>
                <a:sym typeface="Calibri"/>
              </a:rPr>
              <a:t>arte y la ciencia de la comunicación de la sostenibilidad</a:t>
            </a:r>
            <a:r>
              <a:rPr lang="en-US" sz="2000">
                <a:solidFill>
                  <a:srgbClr val="262626"/>
                </a:solidFill>
                <a:latin typeface="Calibri"/>
                <a:ea typeface="Calibri"/>
                <a:cs typeface="Calibri"/>
                <a:sym typeface="Calibri"/>
              </a:rPr>
              <a:t>, incluyendo cómo evitar </a:t>
            </a:r>
            <a:r>
              <a:rPr b="1" lang="en-US" sz="2000">
                <a:solidFill>
                  <a:srgbClr val="262626"/>
                </a:solidFill>
                <a:latin typeface="Calibri"/>
                <a:ea typeface="Calibri"/>
                <a:cs typeface="Calibri"/>
                <a:sym typeface="Calibri"/>
              </a:rPr>
              <a:t>el «greenwashing»</a:t>
            </a:r>
            <a:endParaRPr sz="2000">
              <a:solidFill>
                <a:srgbClr val="262626"/>
              </a:solidFill>
              <a:latin typeface="Calibri"/>
              <a:ea typeface="Calibri"/>
              <a:cs typeface="Calibri"/>
              <a:sym typeface="Calibri"/>
            </a:endParaRPr>
          </a:p>
        </p:txBody>
      </p:sp>
      <p:pic>
        <p:nvPicPr>
          <p:cNvPr id="1543" name="Google Shape;1543;p65"/>
          <p:cNvPicPr preferRelativeResize="0"/>
          <p:nvPr/>
        </p:nvPicPr>
        <p:blipFill rotWithShape="1">
          <a:blip r:embed="rId4">
            <a:alphaModFix/>
          </a:blip>
          <a:srcRect b="16922" l="-761" r="23615" t="12298"/>
          <a:stretch/>
        </p:blipFill>
        <p:spPr>
          <a:xfrm>
            <a:off x="5349956" y="1012286"/>
            <a:ext cx="6842044" cy="4885527"/>
          </a:xfrm>
          <a:prstGeom prst="rect">
            <a:avLst/>
          </a:prstGeom>
          <a:noFill/>
          <a:ln>
            <a:noFill/>
          </a:ln>
        </p:spPr>
      </p:pic>
      <p:pic>
        <p:nvPicPr>
          <p:cNvPr descr="A screenshot of a podcast&#10;&#10;AI-generated content may be incorrect." id="1544" name="Google Shape;1544;p65">
            <a:hlinkClick r:id="rId5"/>
          </p:cNvPr>
          <p:cNvPicPr preferRelativeResize="0"/>
          <p:nvPr/>
        </p:nvPicPr>
        <p:blipFill rotWithShape="1">
          <a:blip r:embed="rId6">
            <a:alphaModFix/>
          </a:blip>
          <a:srcRect b="1312" l="708" r="-708" t="2326"/>
          <a:stretch/>
        </p:blipFill>
        <p:spPr>
          <a:xfrm>
            <a:off x="6862026" y="1419231"/>
            <a:ext cx="5329974" cy="3913187"/>
          </a:xfrm>
          <a:prstGeom prst="rect">
            <a:avLst/>
          </a:prstGeom>
          <a:solidFill>
            <a:srgbClr val="D8D8D8"/>
          </a:solidFill>
          <a:ln>
            <a:noFill/>
          </a:ln>
        </p:spPr>
      </p:pic>
      <p:grpSp>
        <p:nvGrpSpPr>
          <p:cNvPr id="1545" name="Google Shape;1545;p65"/>
          <p:cNvGrpSpPr/>
          <p:nvPr/>
        </p:nvGrpSpPr>
        <p:grpSpPr>
          <a:xfrm rot="-454298">
            <a:off x="6013378" y="3445860"/>
            <a:ext cx="1456200" cy="1406604"/>
            <a:chOff x="7777737" y="4274827"/>
            <a:chExt cx="1456200" cy="1406604"/>
          </a:xfrm>
        </p:grpSpPr>
        <p:sp>
          <p:nvSpPr>
            <p:cNvPr id="1546" name="Google Shape;1546;p65"/>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7" name="Google Shape;1547;p65"/>
            <p:cNvSpPr txBox="1"/>
            <p:nvPr/>
          </p:nvSpPr>
          <p:spPr>
            <a:xfrm>
              <a:off x="7777737" y="46523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a:solidFill>
                    <a:schemeClr val="lt1"/>
                  </a:solidFill>
                  <a:uFill>
                    <a:noFill/>
                  </a:uFill>
                  <a:latin typeface="Calibri"/>
                  <a:ea typeface="Calibri"/>
                  <a:cs typeface="Calibri"/>
                  <a:sym typeface="Calibri"/>
                  <a:hlinkClick r:id="rId7">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pic>
        <p:nvPicPr>
          <p:cNvPr id="1553" name="Google Shape;1553;p66"/>
          <p:cNvPicPr preferRelativeResize="0"/>
          <p:nvPr/>
        </p:nvPicPr>
        <p:blipFill rotWithShape="1">
          <a:blip r:embed="rId3">
            <a:alphaModFix/>
          </a:blip>
          <a:srcRect b="8995" l="0" r="0" t="0"/>
          <a:stretch/>
        </p:blipFill>
        <p:spPr>
          <a:xfrm>
            <a:off x="6095999" y="2499682"/>
            <a:ext cx="4688383" cy="4266690"/>
          </a:xfrm>
          <a:prstGeom prst="rect">
            <a:avLst/>
          </a:prstGeom>
          <a:noFill/>
          <a:ln>
            <a:noFill/>
          </a:ln>
        </p:spPr>
      </p:pic>
      <p:sp>
        <p:nvSpPr>
          <p:cNvPr id="1554" name="Google Shape;1554;p66"/>
          <p:cNvSpPr txBox="1"/>
          <p:nvPr/>
        </p:nvSpPr>
        <p:spPr>
          <a:xfrm>
            <a:off x="429115" y="526466"/>
            <a:ext cx="8460242"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Conclusión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55" name="Google Shape;1555;p66"/>
          <p:cNvCxnSpPr/>
          <p:nvPr/>
        </p:nvCxnSpPr>
        <p:spPr>
          <a:xfrm>
            <a:off x="0" y="1259141"/>
            <a:ext cx="6400800" cy="0"/>
          </a:xfrm>
          <a:prstGeom prst="straightConnector1">
            <a:avLst/>
          </a:prstGeom>
          <a:noFill/>
          <a:ln cap="flat" cmpd="sng" w="34925">
            <a:solidFill>
              <a:srgbClr val="62A844"/>
            </a:solidFill>
            <a:prstDash val="dot"/>
            <a:miter lim="8000"/>
            <a:headEnd len="sm" w="sm" type="none"/>
            <a:tailEnd len="sm" w="sm" type="none"/>
          </a:ln>
        </p:spPr>
      </p:cxnSp>
      <p:sp>
        <p:nvSpPr>
          <p:cNvPr id="1556" name="Google Shape;1556;p66"/>
          <p:cNvSpPr/>
          <p:nvPr/>
        </p:nvSpPr>
        <p:spPr>
          <a:xfrm flipH="1">
            <a:off x="420599" y="1600281"/>
            <a:ext cx="5675400" cy="3785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En este módulo se ha analizado cómo el marketing digital hace que tus acciones de sostenibilidad </a:t>
            </a:r>
            <a:r>
              <a:rPr b="1" lang="en-US" sz="2000">
                <a:solidFill>
                  <a:srgbClr val="262626"/>
                </a:solidFill>
                <a:latin typeface="Calibri"/>
                <a:ea typeface="Calibri"/>
                <a:cs typeface="Calibri"/>
                <a:sym typeface="Calibri"/>
              </a:rPr>
              <a:t>sean visibles, creíbles y valiosas </a:t>
            </a:r>
            <a:r>
              <a:rPr lang="en-US" sz="2000">
                <a:solidFill>
                  <a:srgbClr val="262626"/>
                </a:solidFill>
                <a:latin typeface="Calibri"/>
                <a:ea typeface="Calibri"/>
                <a:cs typeface="Calibri"/>
                <a:sym typeface="Calibri"/>
              </a:rPr>
              <a:t>para los huéspedes. </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Ha aprendido a convertir las prácticas ESG reales en historias auténticas, a utilizar las herramientas digitales adecuadas para amplificar el impacto y a aplicar el pensamiento emprendedor para crear nuevas oportunidades en todos los sectores de la hostelería. </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El módulo también ha reforzado la importancia de la comunicación ética, ayudándole a evitar el «greenwashing» y a generar confianza a largo plazo con los clientes.</a:t>
            </a:r>
            <a:endParaRPr sz="2000">
              <a:solidFill>
                <a:srgbClr val="262626"/>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67"/>
          <p:cNvSpPr/>
          <p:nvPr/>
        </p:nvSpPr>
        <p:spPr>
          <a:xfrm>
            <a:off x="525394"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3" name="Google Shape;1563;p67"/>
          <p:cNvSpPr/>
          <p:nvPr/>
        </p:nvSpPr>
        <p:spPr>
          <a:xfrm>
            <a:off x="525394"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4" name="Google Shape;1564;p67"/>
          <p:cNvSpPr txBox="1"/>
          <p:nvPr/>
        </p:nvSpPr>
        <p:spPr>
          <a:xfrm>
            <a:off x="813394" y="2651046"/>
            <a:ext cx="498000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La Papa – </a:t>
            </a:r>
            <a:r>
              <a:rPr i="1" lang="en-US" sz="1600">
                <a:solidFill>
                  <a:srgbClr val="262626"/>
                </a:solidFill>
                <a:latin typeface="Calibri"/>
                <a:ea typeface="Calibri"/>
                <a:cs typeface="Calibri"/>
                <a:sym typeface="Calibri"/>
              </a:rPr>
              <a:t>Irlanda </a:t>
            </a:r>
            <a:endParaRPr/>
          </a:p>
          <a:p>
            <a:pPr indent="0" lvl="0" marL="0" marR="0" rtl="0" algn="l">
              <a:spcBef>
                <a:spcPts val="0"/>
              </a:spcBef>
              <a:spcAft>
                <a:spcPts val="0"/>
              </a:spcAft>
              <a:buNone/>
            </a:pPr>
            <a:r>
              <a:t/>
            </a:r>
            <a:endParaRPr i="1"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565" name="Google Shape;1565;p67"/>
          <p:cNvSpPr txBox="1"/>
          <p:nvPr/>
        </p:nvSpPr>
        <p:spPr>
          <a:xfrm>
            <a:off x="813394" y="3007391"/>
            <a:ext cx="4596000" cy="182038"/>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b="0" i="0" lang="en-US" sz="1300">
                <a:solidFill>
                  <a:srgbClr val="262626"/>
                </a:solidFill>
                <a:latin typeface="Calibri"/>
                <a:ea typeface="Calibri"/>
                <a:cs typeface="Calibri"/>
                <a:sym typeface="Calibri"/>
              </a:rPr>
              <a:t>Notificaciones, </a:t>
            </a:r>
            <a:r>
              <a:rPr lang="en-US" sz="1200">
                <a:solidFill>
                  <a:srgbClr val="262626"/>
                </a:solidFill>
                <a:latin typeface="Calibri"/>
                <a:ea typeface="Calibri"/>
                <a:cs typeface="Calibri"/>
                <a:sym typeface="Calibri"/>
              </a:rPr>
              <a:t>interacción en Facebook/Instagram</a:t>
            </a:r>
            <a:endParaRPr b="0" i="0" sz="1300">
              <a:solidFill>
                <a:srgbClr val="262626"/>
              </a:solidFill>
              <a:latin typeface="Calibri"/>
              <a:ea typeface="Calibri"/>
              <a:cs typeface="Calibri"/>
              <a:sym typeface="Calibri"/>
            </a:endParaRPr>
          </a:p>
        </p:txBody>
      </p:sp>
      <p:sp>
        <p:nvSpPr>
          <p:cNvPr id="1566" name="Google Shape;1566;p67"/>
          <p:cNvSpPr/>
          <p:nvPr/>
        </p:nvSpPr>
        <p:spPr>
          <a:xfrm>
            <a:off x="813394" y="3588430"/>
            <a:ext cx="453646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7" name="Google Shape;1567;p67"/>
          <p:cNvSpPr/>
          <p:nvPr/>
        </p:nvSpPr>
        <p:spPr>
          <a:xfrm>
            <a:off x="6280697"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8" name="Google Shape;1568;p67"/>
          <p:cNvSpPr/>
          <p:nvPr/>
        </p:nvSpPr>
        <p:spPr>
          <a:xfrm>
            <a:off x="6280697"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9" name="Google Shape;1569;p67"/>
          <p:cNvSpPr txBox="1"/>
          <p:nvPr/>
        </p:nvSpPr>
        <p:spPr>
          <a:xfrm>
            <a:off x="6568697" y="2651046"/>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McNicholl Caravans – </a:t>
            </a:r>
            <a:r>
              <a:rPr i="1" lang="en-US" sz="1600">
                <a:solidFill>
                  <a:srgbClr val="262626"/>
                </a:solidFill>
                <a:latin typeface="Calibri"/>
                <a:ea typeface="Calibri"/>
                <a:cs typeface="Calibri"/>
                <a:sym typeface="Calibri"/>
              </a:rPr>
              <a:t>Irlanda </a:t>
            </a:r>
            <a:endParaRPr/>
          </a:p>
        </p:txBody>
      </p:sp>
      <p:sp>
        <p:nvSpPr>
          <p:cNvPr id="1570" name="Google Shape;1570;p67"/>
          <p:cNvSpPr txBox="1"/>
          <p:nvPr/>
        </p:nvSpPr>
        <p:spPr>
          <a:xfrm>
            <a:off x="6568697" y="3007391"/>
            <a:ext cx="4236960" cy="179536"/>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200">
                <a:solidFill>
                  <a:srgbClr val="262626"/>
                </a:solidFill>
                <a:latin typeface="Calibri"/>
                <a:ea typeface="Calibri"/>
                <a:cs typeface="Calibri"/>
                <a:sym typeface="Calibri"/>
              </a:rPr>
              <a:t>Interacción digital con los clientes a través de múltiples canales digitales</a:t>
            </a:r>
            <a:endParaRPr b="0" i="0" sz="1200">
              <a:solidFill>
                <a:srgbClr val="262626"/>
              </a:solidFill>
              <a:latin typeface="Calibri"/>
              <a:ea typeface="Calibri"/>
              <a:cs typeface="Calibri"/>
              <a:sym typeface="Calibri"/>
            </a:endParaRPr>
          </a:p>
        </p:txBody>
      </p:sp>
      <p:sp>
        <p:nvSpPr>
          <p:cNvPr id="1571" name="Google Shape;1571;p67"/>
          <p:cNvSpPr/>
          <p:nvPr/>
        </p:nvSpPr>
        <p:spPr>
          <a:xfrm>
            <a:off x="6568696" y="3588430"/>
            <a:ext cx="4615925"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2" name="Google Shape;1572;p67"/>
          <p:cNvSpPr/>
          <p:nvPr/>
        </p:nvSpPr>
        <p:spPr>
          <a:xfrm rot="10800000">
            <a:off x="0" y="-2629"/>
            <a:ext cx="12185500" cy="12914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573" name="Google Shape;1573;p67"/>
          <p:cNvSpPr/>
          <p:nvPr/>
        </p:nvSpPr>
        <p:spPr>
          <a:xfrm rot="5400000">
            <a:off x="1314218" y="45975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4" name="Google Shape;1574;p67"/>
          <p:cNvSpPr txBox="1"/>
          <p:nvPr/>
        </p:nvSpPr>
        <p:spPr>
          <a:xfrm>
            <a:off x="579276" y="666106"/>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p:txBody>
      </p:sp>
      <p:sp>
        <p:nvSpPr>
          <p:cNvPr id="1575" name="Google Shape;1575;p67"/>
          <p:cNvSpPr txBox="1"/>
          <p:nvPr/>
        </p:nvSpPr>
        <p:spPr>
          <a:xfrm>
            <a:off x="720000" y="432661"/>
            <a:ext cx="7920000"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C3 M2 · Paquete de casos prácticos</a:t>
            </a:r>
            <a:endParaRPr/>
          </a:p>
          <a:p>
            <a:pPr indent="0" lvl="0" marL="0" marR="0" rtl="0" algn="l">
              <a:spcBef>
                <a:spcPts val="0"/>
              </a:spcBef>
              <a:spcAft>
                <a:spcPts val="0"/>
              </a:spcAft>
              <a:buNone/>
            </a:pPr>
            <a:r>
              <a:t/>
            </a:r>
            <a:endParaRPr b="1" sz="1400">
              <a:solidFill>
                <a:schemeClr val="lt1"/>
              </a:solidFill>
              <a:latin typeface="Calibri"/>
              <a:ea typeface="Calibri"/>
              <a:cs typeface="Calibri"/>
              <a:sym typeface="Calibri"/>
            </a:endParaRPr>
          </a:p>
        </p:txBody>
      </p:sp>
      <p:sp>
        <p:nvSpPr>
          <p:cNvPr id="1576" name="Google Shape;1576;p67"/>
          <p:cNvSpPr txBox="1"/>
          <p:nvPr/>
        </p:nvSpPr>
        <p:spPr>
          <a:xfrm>
            <a:off x="895554" y="3602710"/>
            <a:ext cx="4692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Descargar el caso práctico completo  ·  {{CASE_URL_LAPAPA}}</a:t>
            </a:r>
            <a:endParaRPr/>
          </a:p>
        </p:txBody>
      </p:sp>
      <p:sp>
        <p:nvSpPr>
          <p:cNvPr id="1577" name="Google Shape;1577;p67"/>
          <p:cNvSpPr txBox="1"/>
          <p:nvPr/>
        </p:nvSpPr>
        <p:spPr>
          <a:xfrm>
            <a:off x="6650857" y="3602710"/>
            <a:ext cx="4692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Descargar el caso práctico completo  ·  {{CASE_URL_MCNICHOLL}}</a:t>
            </a:r>
            <a:endParaRPr/>
          </a:p>
        </p:txBody>
      </p:sp>
      <p:sp>
        <p:nvSpPr>
          <p:cNvPr id="1578" name="Google Shape;1578;p67"/>
          <p:cNvSpPr txBox="1"/>
          <p:nvPr/>
        </p:nvSpPr>
        <p:spPr>
          <a:xfrm>
            <a:off x="576000" y="1761910"/>
            <a:ext cx="11302594"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Utilice los enlaces siguientes para abrir cada uno de ellos.</a:t>
            </a:r>
            <a:endParaRPr/>
          </a:p>
        </p:txBody>
      </p:sp>
      <p:sp>
        <p:nvSpPr>
          <p:cNvPr id="1579" name="Google Shape;1579;p67"/>
          <p:cNvSpPr/>
          <p:nvPr/>
        </p:nvSpPr>
        <p:spPr>
          <a:xfrm>
            <a:off x="525394" y="4177139"/>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0" name="Google Shape;1580;p67"/>
          <p:cNvSpPr/>
          <p:nvPr/>
        </p:nvSpPr>
        <p:spPr>
          <a:xfrm>
            <a:off x="525394" y="4177138"/>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1" name="Google Shape;1581;p67"/>
          <p:cNvSpPr txBox="1"/>
          <p:nvPr/>
        </p:nvSpPr>
        <p:spPr>
          <a:xfrm>
            <a:off x="813394" y="4285139"/>
            <a:ext cx="498000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Coco Hotel – </a:t>
            </a:r>
            <a:r>
              <a:rPr b="1" i="1" lang="en-US" sz="1600">
                <a:solidFill>
                  <a:srgbClr val="262626"/>
                </a:solidFill>
                <a:latin typeface="Calibri"/>
                <a:ea typeface="Calibri"/>
                <a:cs typeface="Calibri"/>
                <a:sym typeface="Calibri"/>
              </a:rPr>
              <a:t>Dinamarca </a:t>
            </a:r>
            <a:endParaRPr i="1"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i="1" sz="16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582" name="Google Shape;1582;p67"/>
          <p:cNvSpPr txBox="1"/>
          <p:nvPr/>
        </p:nvSpPr>
        <p:spPr>
          <a:xfrm>
            <a:off x="813394" y="4641484"/>
            <a:ext cx="4596000" cy="359073"/>
          </a:xfrm>
          <a:prstGeom prst="rect">
            <a:avLst/>
          </a:prstGeom>
          <a:noFill/>
          <a:ln>
            <a:noFill/>
          </a:ln>
        </p:spPr>
        <p:txBody>
          <a:bodyPr anchorCtr="0" anchor="t" bIns="0" lIns="0" spcFirstLastPara="1" rIns="0" wrap="square" tIns="0">
            <a:spAutoFit/>
          </a:bodyPr>
          <a:lstStyle/>
          <a:p>
            <a:pPr indent="0" lvl="0" marL="0" marR="0" rtl="0" algn="l">
              <a:lnSpc>
                <a:spcPct val="102857"/>
              </a:lnSpc>
              <a:spcBef>
                <a:spcPts val="0"/>
              </a:spcBef>
              <a:spcAft>
                <a:spcPts val="0"/>
              </a:spcAft>
              <a:buNone/>
            </a:pPr>
            <a:r>
              <a:rPr lang="en-US" sz="1200">
                <a:solidFill>
                  <a:srgbClr val="262626"/>
                </a:solidFill>
                <a:latin typeface="Calibri"/>
                <a:ea typeface="Calibri"/>
                <a:cs typeface="Calibri"/>
                <a:sym typeface="Calibri"/>
              </a:rPr>
              <a:t>Afirmaciones de sostenibilidad respaldadas por pruebas visibles</a:t>
            </a:r>
            <a:r>
              <a:rPr lang="en-US" sz="1400">
                <a:solidFill>
                  <a:schemeClr val="dk1"/>
                </a:solidFill>
                <a:latin typeface="Calibri"/>
                <a:ea typeface="Calibri"/>
                <a:cs typeface="Calibri"/>
                <a:sym typeface="Calibri"/>
              </a:rPr>
              <a:t>. </a:t>
            </a:r>
            <a:endParaRPr b="0" i="0" sz="1300">
              <a:solidFill>
                <a:srgbClr val="262626"/>
              </a:solidFill>
              <a:latin typeface="Calibri"/>
              <a:ea typeface="Calibri"/>
              <a:cs typeface="Calibri"/>
              <a:sym typeface="Calibri"/>
            </a:endParaRPr>
          </a:p>
          <a:p>
            <a:pPr indent="0" lvl="0" marL="0" marR="0" rtl="0" algn="l">
              <a:lnSpc>
                <a:spcPct val="110769"/>
              </a:lnSpc>
              <a:spcBef>
                <a:spcPts val="0"/>
              </a:spcBef>
              <a:spcAft>
                <a:spcPts val="0"/>
              </a:spcAft>
              <a:buNone/>
            </a:pPr>
            <a:r>
              <a:t/>
            </a:r>
            <a:endParaRPr b="0" i="0" sz="1300">
              <a:solidFill>
                <a:srgbClr val="262626"/>
              </a:solidFill>
              <a:latin typeface="Calibri"/>
              <a:ea typeface="Calibri"/>
              <a:cs typeface="Calibri"/>
              <a:sym typeface="Calibri"/>
            </a:endParaRPr>
          </a:p>
        </p:txBody>
      </p:sp>
      <p:sp>
        <p:nvSpPr>
          <p:cNvPr id="1583" name="Google Shape;1583;p67"/>
          <p:cNvSpPr/>
          <p:nvPr/>
        </p:nvSpPr>
        <p:spPr>
          <a:xfrm>
            <a:off x="813394" y="5222523"/>
            <a:ext cx="453646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4" name="Google Shape;1584;p67"/>
          <p:cNvSpPr txBox="1"/>
          <p:nvPr/>
        </p:nvSpPr>
        <p:spPr>
          <a:xfrm>
            <a:off x="895554" y="5236803"/>
            <a:ext cx="4692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Descargar el caso práctico completo  ·  {{CASE_URL_COCO}}</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pic>
        <p:nvPicPr>
          <p:cNvPr id="1589" name="Google Shape;1589;p68"/>
          <p:cNvPicPr preferRelativeResize="0"/>
          <p:nvPr/>
        </p:nvPicPr>
        <p:blipFill rotWithShape="1">
          <a:blip r:embed="rId3">
            <a:alphaModFix/>
          </a:blip>
          <a:srcRect b="0" l="0" r="0" t="0"/>
          <a:stretch/>
        </p:blipFill>
        <p:spPr>
          <a:xfrm>
            <a:off x="272337" y="627673"/>
            <a:ext cx="4125188" cy="2499202"/>
          </a:xfrm>
          <a:prstGeom prst="rect">
            <a:avLst/>
          </a:prstGeom>
          <a:noFill/>
          <a:ln>
            <a:noFill/>
          </a:ln>
        </p:spPr>
      </p:pic>
      <p:sp>
        <p:nvSpPr>
          <p:cNvPr id="1590" name="Google Shape;1590;p68"/>
          <p:cNvSpPr txBox="1"/>
          <p:nvPr/>
        </p:nvSpPr>
        <p:spPr>
          <a:xfrm flipH="1">
            <a:off x="-71237" y="4675239"/>
            <a:ext cx="5754406"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4">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pic>
        <p:nvPicPr>
          <p:cNvPr id="1591" name="Google Shape;1591;p68"/>
          <p:cNvPicPr preferRelativeResize="0"/>
          <p:nvPr/>
        </p:nvPicPr>
        <p:blipFill>
          <a:blip r:embed="rId5">
            <a:alphaModFix/>
          </a:blip>
          <a:stretch>
            <a:fillRect/>
          </a:stretch>
        </p:blipFill>
        <p:spPr>
          <a:xfrm>
            <a:off x="5352175" y="5753950"/>
            <a:ext cx="5944349" cy="875925"/>
          </a:xfrm>
          <a:prstGeom prst="rect">
            <a:avLst/>
          </a:prstGeom>
          <a:noFill/>
          <a:ln>
            <a:noFill/>
          </a:ln>
        </p:spPr>
      </p:pic>
      <p:pic>
        <p:nvPicPr>
          <p:cNvPr id="1592" name="Google Shape;1592;p68"/>
          <p:cNvPicPr preferRelativeResize="0"/>
          <p:nvPr/>
        </p:nvPicPr>
        <p:blipFill>
          <a:blip r:embed="rId6">
            <a:alphaModFix/>
          </a:blip>
          <a:stretch>
            <a:fillRect/>
          </a:stretch>
        </p:blipFill>
        <p:spPr>
          <a:xfrm>
            <a:off x="5835575" y="488864"/>
            <a:ext cx="5944349" cy="5109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37AF75-4558-495B-A036-69B44200A4D6}"/>
</file>

<file path=customXml/itemProps2.xml><?xml version="1.0" encoding="utf-8"?>
<ds:datastoreItem xmlns:ds="http://schemas.openxmlformats.org/officeDocument/2006/customXml" ds:itemID="{D0B13FE0-C64D-4273-8106-6EBA56FA249D}"/>
</file>

<file path=customXml/itemProps3.xml><?xml version="1.0" encoding="utf-8"?>
<ds:datastoreItem xmlns:ds="http://schemas.openxmlformats.org/officeDocument/2006/customXml" ds:itemID="{8C8F7572-4DFB-4DFD-94F7-7880D73F7FF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